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79" r:id="rId2"/>
    <p:sldMasterId id="2147483654" r:id="rId3"/>
    <p:sldMasterId id="2147483656" r:id="rId4"/>
  </p:sldMasterIdLst>
  <p:notesMasterIdLst>
    <p:notesMasterId r:id="rId18"/>
  </p:notesMasterIdLst>
  <p:sldIdLst>
    <p:sldId id="270" r:id="rId5"/>
    <p:sldId id="272" r:id="rId6"/>
    <p:sldId id="273" r:id="rId7"/>
    <p:sldId id="275" r:id="rId8"/>
    <p:sldId id="277" r:id="rId9"/>
    <p:sldId id="276" r:id="rId10"/>
    <p:sldId id="279" r:id="rId11"/>
    <p:sldId id="278" r:id="rId12"/>
    <p:sldId id="282" r:id="rId13"/>
    <p:sldId id="289" r:id="rId14"/>
    <p:sldId id="284" r:id="rId15"/>
    <p:sldId id="29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Chu" initials="WC" lastIdx="1" clrIdx="0">
    <p:extLst>
      <p:ext uri="{19B8F6BF-5375-455C-9EA6-DF929625EA0E}">
        <p15:presenceInfo xmlns:p15="http://schemas.microsoft.com/office/powerpoint/2012/main" userId="30fd4c0911eaa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600" autoAdjust="0"/>
  </p:normalViewPr>
  <p:slideViewPr>
    <p:cSldViewPr snapToGrid="0">
      <p:cViewPr varScale="1">
        <p:scale>
          <a:sx n="116" d="100"/>
          <a:sy n="116" d="100"/>
        </p:scale>
        <p:origin x="4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DF14-49E7-A591-F11EBEEFD8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DF14-49E7-A591-F11EBEEFD8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DF14-49E7-A591-F11EBEEFD8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DF14-49E7-A591-F11EBEEFD8A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</c:spPr>
            <c:extLst>
              <c:ext xmlns:c16="http://schemas.microsoft.com/office/drawing/2014/chart" uri="{C3380CC4-5D6E-409C-BE32-E72D297353CC}">
                <c16:uniqueId val="{00000009-DF14-49E7-A591-F11EBEEFD8AA}"/>
              </c:ext>
            </c:extLst>
          </c:dPt>
          <c:cat>
            <c:strRef>
              <c:f>Sheet1!$A$2:$A$7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B1</c:v>
                </c:pt>
                <c:pt idx="3">
                  <c:v>B2</c:v>
                </c:pt>
                <c:pt idx="4">
                  <c:v>C1</c:v>
                </c:pt>
                <c:pt idx="5">
                  <c:v>C2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53.44</c:v>
                </c:pt>
                <c:pt idx="1">
                  <c:v>68.64</c:v>
                </c:pt>
                <c:pt idx="2">
                  <c:v>53.48</c:v>
                </c:pt>
                <c:pt idx="3">
                  <c:v>62.42</c:v>
                </c:pt>
                <c:pt idx="4">
                  <c:v>62.47</c:v>
                </c:pt>
                <c:pt idx="5">
                  <c:v>63.17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14-49E7-A591-F11EBEEFD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B1</c:v>
                </c:pt>
                <c:pt idx="3">
                  <c:v>B2</c:v>
                </c:pt>
                <c:pt idx="4">
                  <c:v>C1</c:v>
                </c:pt>
                <c:pt idx="5">
                  <c:v>C2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46.56</c:v>
                </c:pt>
                <c:pt idx="1">
                  <c:v>31.36</c:v>
                </c:pt>
                <c:pt idx="2">
                  <c:v>46.52</c:v>
                </c:pt>
                <c:pt idx="3">
                  <c:v>37.58</c:v>
                </c:pt>
                <c:pt idx="4">
                  <c:v>37.53</c:v>
                </c:pt>
                <c:pt idx="5">
                  <c:v>36.83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F14-49E7-A591-F11EBEEFD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5432-2AA9-4FA7-8DCC-EB91D18F1FD5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2280D-4AFB-4BD4-BBDF-785213B07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4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2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SMA calculation is the same but the indexing is different, so I needed to shift the index of both 12 days SMA and 26 days SMA by 1</a:t>
            </a:r>
          </a:p>
          <a:p>
            <a:pPr marL="171450" indent="-171450">
              <a:buFontTx/>
              <a:buChar char="-"/>
            </a:pPr>
            <a:r>
              <a:rPr lang="en-GB" dirty="0"/>
              <a:t>Since TA-Lib does not have TBR and VOL, I needed to manually write the algorithm and return the output as an array</a:t>
            </a:r>
          </a:p>
          <a:p>
            <a:pPr marL="171450" indent="-171450">
              <a:buFontTx/>
              <a:buChar char="-"/>
            </a:pPr>
            <a:r>
              <a:rPr lang="en-GB" dirty="0"/>
              <a:t>Momentum did not have any problem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The four arrays are then used to generate a trading signal for each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8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ran my GA 10 times and got the same fitness 10 times (£5136.9). However, the weighting is not exactly the same. </a:t>
            </a:r>
          </a:p>
          <a:p>
            <a:endParaRPr lang="en-GB" dirty="0"/>
          </a:p>
          <a:p>
            <a:r>
              <a:rPr lang="en-GB" dirty="0"/>
              <a:t>But there is a similarity:</a:t>
            </a:r>
          </a:p>
          <a:p>
            <a:r>
              <a:rPr lang="en-GB" dirty="0"/>
              <a:t>The weighting of SMA, TBR, VOL combined is always less than MOM. </a:t>
            </a:r>
          </a:p>
          <a:p>
            <a:endParaRPr lang="en-GB" dirty="0"/>
          </a:p>
          <a:p>
            <a:r>
              <a:rPr lang="en-GB" dirty="0"/>
              <a:t>This means that for all 10 GA that got perfect score, the only indicator used for the final result was MOM.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3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implemented 3 crossover methods and 2 mutation methods for my GA, and I am curious which of these combination will yield the best result. </a:t>
            </a:r>
          </a:p>
          <a:p>
            <a:endParaRPr lang="en-GB" dirty="0"/>
          </a:p>
          <a:p>
            <a:r>
              <a:rPr lang="en-GB" dirty="0"/>
              <a:t>Since I have already discovered that the Unilever closing price largely depend on the momentum, as long as I have a higher weighting for MOM, the algorithm will find the best result. </a:t>
            </a:r>
          </a:p>
          <a:p>
            <a:r>
              <a:rPr lang="en-GB" dirty="0"/>
              <a:t>I order to test the different combinations, I’ve set my population size to only 20, but have a maximum generation of 100. But because my population size is so small, I will also need a relatively small tournament size, in this case I’ve set it to 5. I’ve also increased the mutation chance to 1% to slightly increase the chance of mutation, and have a better comparison between the two mutation methods.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Figures show the average number of generations it takes to reach the best result, the lower the number, the less number of generations it takes to reach the best result. </a:t>
            </a:r>
          </a:p>
          <a:p>
            <a:endParaRPr lang="en-GB" dirty="0"/>
          </a:p>
          <a:p>
            <a:r>
              <a:rPr lang="en-GB" dirty="0"/>
              <a:t>To do this, I created a script to run through my GA in each of the crossover-mutation combination 100 times each, calculate the average number of generations it takes for the GA to reach best result. </a:t>
            </a:r>
          </a:p>
          <a:p>
            <a:r>
              <a:rPr lang="en-GB" dirty="0"/>
              <a:t>Looking at the result, the one-point crossover and bit-string mutation seems to be the best combination for this set of data. </a:t>
            </a:r>
          </a:p>
          <a:p>
            <a:r>
              <a:rPr lang="en-GB" dirty="0"/>
              <a:t>However, there are flaws in this method: Even though I set the population size to 10, there still might be a chance that one of the weighting is already the best score at the initialising stage, which leads to that combination’s average generation to decrease. </a:t>
            </a:r>
          </a:p>
          <a:p>
            <a:endParaRPr lang="en-GB" dirty="0"/>
          </a:p>
          <a:p>
            <a:r>
              <a:rPr lang="en-GB" dirty="0"/>
              <a:t>If I were to re-do my algorithm, I would try to explore more technical indicators such as EMA, MACD, RSI, Bollinger Bands, Stochastic Oscillator, etc. rather than just the different genetic operators. However, a lot of these indicators will also require more data like open-high-low-close (OHLC). I believe this will produce a better result than using only momentum.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4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98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22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533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5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7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4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5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5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66" r:id="rId6"/>
    <p:sldLayoutId id="2147483667" r:id="rId7"/>
    <p:sldLayoutId id="2147483687" r:id="rId8"/>
    <p:sldLayoutId id="2147483678" r:id="rId9"/>
    <p:sldLayoutId id="2147483670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2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5" r:id="rId2"/>
    <p:sldLayoutId id="2147483671" r:id="rId3"/>
    <p:sldLayoutId id="2147483681" r:id="rId4"/>
    <p:sldLayoutId id="2147483675" r:id="rId5"/>
    <p:sldLayoutId id="2147483673" r:id="rId6"/>
    <p:sldLayoutId id="2147483672" r:id="rId7"/>
    <p:sldLayoutId id="2147483669" r:id="rId8"/>
    <p:sldLayoutId id="2147483657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7827" y="3129407"/>
            <a:ext cx="5008441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CO656 – </a:t>
            </a:r>
            <a:r>
              <a:rPr kumimoji="0" lang="en-GB" sz="4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Optimising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Trading Strategies with Technical Analysis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7888" y="6021144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By Wai Ip Chu (wic2)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-376785"/>
            <a:ext cx="23073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01010011011101000110000101110100011010010111001101110100011010010110001101100001011011000010000001100001011011100110000101101100011110010111001101101001011100110010000001100110011011110111001000100000010001110110010101101110011001010111010001101001011000110010000001000001011011000110011101101111011100100110100101110100011010000110110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943618" y="346490"/>
            <a:ext cx="6623508" cy="2092881"/>
            <a:chOff x="4538078" y="1673859"/>
            <a:chExt cx="6623508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59" y="1923770"/>
              <a:ext cx="536862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TATISTICAL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16660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ANALYSIS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538078" y="1673859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517564"/>
            <a:ext cx="259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[0.4, 0.2, 0.1, 0.8]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A214A-941A-4333-80B1-1AD29F23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55133"/>
              </p:ext>
            </p:extLst>
          </p:nvPr>
        </p:nvGraphicFramePr>
        <p:xfrm>
          <a:off x="347029" y="3214009"/>
          <a:ext cx="809792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75">
                  <a:extLst>
                    <a:ext uri="{9D8B030D-6E8A-4147-A177-3AD203B41FA5}">
                      <a16:colId xmlns:a16="http://schemas.microsoft.com/office/drawing/2014/main" val="3180004630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29077839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249604905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1923002860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048237572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81391945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1368454318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3513070479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1875606264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251148720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1231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6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66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320602-E6A1-4151-9578-06587FA7FCFA}"/>
              </a:ext>
            </a:extLst>
          </p:cNvPr>
          <p:cNvSpPr txBox="1"/>
          <p:nvPr/>
        </p:nvSpPr>
        <p:spPr>
          <a:xfrm>
            <a:off x="347029" y="2689282"/>
            <a:ext cx="499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Results from running GA 10 times: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ECA2-4028-4015-8FCA-D24AF076F3A7}"/>
              </a:ext>
            </a:extLst>
          </p:cNvPr>
          <p:cNvSpPr txBox="1"/>
          <p:nvPr/>
        </p:nvSpPr>
        <p:spPr>
          <a:xfrm>
            <a:off x="633296" y="5448693"/>
            <a:ext cx="4709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/>
                </a:solidFill>
              </a:rPr>
              <a:t>SMA</a:t>
            </a:r>
            <a:r>
              <a:rPr lang="en-GB" sz="2800" b="1" dirty="0"/>
              <a:t> + </a:t>
            </a:r>
            <a:r>
              <a:rPr lang="en-GB" sz="2800" b="1" dirty="0">
                <a:solidFill>
                  <a:schemeClr val="accent3"/>
                </a:solidFill>
              </a:rPr>
              <a:t>TBR</a:t>
            </a:r>
            <a:r>
              <a:rPr lang="en-GB" sz="2800" b="1" dirty="0"/>
              <a:t> + </a:t>
            </a:r>
            <a:r>
              <a:rPr lang="en-GB" sz="2800" b="1" dirty="0">
                <a:solidFill>
                  <a:schemeClr val="accent2"/>
                </a:solidFill>
              </a:rPr>
              <a:t>VOL</a:t>
            </a:r>
            <a:r>
              <a:rPr lang="en-GB" sz="2800" b="1" dirty="0"/>
              <a:t> &lt; </a:t>
            </a:r>
            <a:r>
              <a:rPr lang="en-GB" sz="2800" b="1" dirty="0">
                <a:solidFill>
                  <a:schemeClr val="accent1"/>
                </a:solidFill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 Configurations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Relatively small population size to reduce the chance of getting best result at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initialise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 20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Population Size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Relatively small tournament size because of the small population size: 5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Tournament Size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Slightly higher mutation chance to have a better comparison between the two mutations: 1%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Chance of Mutation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Large max generation to determine how well each combination works: 100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Max Generation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id="{DEBDBA21-80A9-4C7E-9957-187C5756BA31}"/>
              </a:ext>
            </a:extLst>
          </p:cNvPr>
          <p:cNvSpPr/>
          <p:nvPr/>
        </p:nvSpPr>
        <p:spPr>
          <a:xfrm>
            <a:off x="5945608" y="2094447"/>
            <a:ext cx="333042" cy="32824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id="{575F874B-B529-4CB9-8E9A-45A42D728305}"/>
              </a:ext>
            </a:extLst>
          </p:cNvPr>
          <p:cNvSpPr/>
          <p:nvPr/>
        </p:nvSpPr>
        <p:spPr>
          <a:xfrm rot="16200000">
            <a:off x="5923230" y="2693590"/>
            <a:ext cx="362732" cy="38315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Chord 14">
            <a:extLst>
              <a:ext uri="{FF2B5EF4-FFF2-40B4-BE49-F238E27FC236}">
                <a16:creationId xmlns:a16="http://schemas.microsoft.com/office/drawing/2014/main" id="{B44B8A98-A00B-4176-B105-ABD2A603FBC1}"/>
              </a:ext>
            </a:extLst>
          </p:cNvPr>
          <p:cNvSpPr/>
          <p:nvPr/>
        </p:nvSpPr>
        <p:spPr>
          <a:xfrm>
            <a:off x="5945608" y="3383844"/>
            <a:ext cx="333043" cy="376542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23CE0150-D0A5-4507-8AE3-455CB6EB052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075787" y="4023081"/>
            <a:ext cx="132460" cy="518065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2FE69B2-12DC-4F64-90FD-0443E11B8F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1180" y="4940656"/>
            <a:ext cx="2635569" cy="1577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E024A1-2057-4210-BEC9-FA3F612C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74" y="2066800"/>
            <a:ext cx="5915293" cy="43106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latin typeface="+mn-lt"/>
              </a:rPr>
              <a:t>Genetic Operators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CBC3C-63F3-4E8E-8C71-C593040E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54" y="1253431"/>
            <a:ext cx="2697762" cy="2235370"/>
          </a:xfrm>
          <a:prstGeom prst="rect">
            <a:avLst/>
          </a:prstGeom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8FC50BEF-598B-4FE0-A916-374795927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19410"/>
              </p:ext>
            </p:extLst>
          </p:nvPr>
        </p:nvGraphicFramePr>
        <p:xfrm>
          <a:off x="8335487" y="3578075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2893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7143" y="302874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194333" y="2028616"/>
            <a:ext cx="4777152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Implementing Technical Indicators and Trading Signals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ph of stock market">
            <a:extLst>
              <a:ext uri="{FF2B5EF4-FFF2-40B4-BE49-F238E27FC236}">
                <a16:creationId xmlns:a16="http://schemas.microsoft.com/office/drawing/2014/main" id="{81EBBA2A-BB6E-4072-A100-15135BF4CF58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59000" size="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48" b="31748"/>
          <a:stretch>
            <a:fillRect/>
          </a:stretch>
        </p:blipFill>
        <p:spPr bwMode="auto">
          <a:xfrm>
            <a:off x="-300683" y="2094999"/>
            <a:ext cx="12812570" cy="26301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Technical Indicators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The TA-Lib for python is a widely used library to perform technical analysis of financial market data, it includes over 150 indicators such as SMA, Momentum, Bollinger Bands, Stochastic, MACD, and RSI, etc.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However, the TA-Lib does not include Trade Break Out Rule and Volatility, and the SMA uses a slightly different formula.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553998"/>
            <a:chOff x="2551705" y="4283314"/>
            <a:chExt cx="2357003" cy="5539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Simple Moving Average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553998"/>
            <a:chOff x="2551705" y="4283314"/>
            <a:chExt cx="2357003" cy="55399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Trade Break Out Rule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553998"/>
            <a:chOff x="2551705" y="4283314"/>
            <a:chExt cx="2357003" cy="55399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Momentum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553998"/>
            <a:chOff x="2551705" y="4283314"/>
            <a:chExt cx="2357003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Volatility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this project, I decided to use python for both implementing technical indicators and the genetic algorithm. This allows me to use a powerful library for technical indicators.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253CB7A3-EE76-4A04-9AF5-F3F4D52377B5}"/>
              </a:ext>
            </a:extLst>
          </p:cNvPr>
          <p:cNvSpPr>
            <a:spLocks noChangeAspect="1"/>
          </p:cNvSpPr>
          <p:nvPr/>
        </p:nvSpPr>
        <p:spPr>
          <a:xfrm>
            <a:off x="1551853" y="452000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A628F946-7961-48D2-B7FB-4591B4E9EAC2}"/>
              </a:ext>
            </a:extLst>
          </p:cNvPr>
          <p:cNvSpPr>
            <a:spLocks noChangeAspect="1"/>
          </p:cNvSpPr>
          <p:nvPr/>
        </p:nvSpPr>
        <p:spPr>
          <a:xfrm>
            <a:off x="4409896" y="4525034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3644B1D-480B-4780-843F-5C62EED57368}"/>
              </a:ext>
            </a:extLst>
          </p:cNvPr>
          <p:cNvSpPr>
            <a:spLocks noChangeAspect="1"/>
          </p:cNvSpPr>
          <p:nvPr/>
        </p:nvSpPr>
        <p:spPr>
          <a:xfrm>
            <a:off x="7267940" y="452000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E87C438C-99DD-4A0C-92BA-BA4E7968CB78}"/>
              </a:ext>
            </a:extLst>
          </p:cNvPr>
          <p:cNvSpPr>
            <a:spLocks noChangeAspect="1"/>
          </p:cNvSpPr>
          <p:nvPr/>
        </p:nvSpPr>
        <p:spPr>
          <a:xfrm>
            <a:off x="10125982" y="452000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E1F0B-7638-4616-AD46-AF5070F3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216" y="5545172"/>
            <a:ext cx="1253307" cy="83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A55BD-FFDC-4370-B1ED-BCC2AD4A7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931" y="5579496"/>
            <a:ext cx="3090863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FF05F-6781-4C19-9328-B48F528AA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865" y="5536290"/>
            <a:ext cx="2080181" cy="715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3D930-E3A2-431B-95C8-3470623C6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832" y="5455671"/>
            <a:ext cx="1400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6BA4DC-8F9A-40F1-8B5E-1032636B6B02}"/>
              </a:ext>
            </a:extLst>
          </p:cNvPr>
          <p:cNvSpPr txBox="1"/>
          <p:nvPr/>
        </p:nvSpPr>
        <p:spPr>
          <a:xfrm>
            <a:off x="268775" y="519640"/>
            <a:ext cx="364177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Genetic Algorithm (GA)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verview - Eurostat">
            <a:extLst>
              <a:ext uri="{FF2B5EF4-FFF2-40B4-BE49-F238E27FC236}">
                <a16:creationId xmlns:a16="http://schemas.microsoft.com/office/drawing/2014/main" id="{2157A099-6AB7-448A-BBAB-C73134506C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4" b="15834"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608414" y="1570486"/>
            <a:ext cx="4765248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bg2"/>
                </a:solidFill>
                <a:latin typeface="+mj-lt"/>
                <a:cs typeface="Arial" pitchFamily="34" charset="0"/>
              </a:rPr>
              <a:t>In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dividual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bg2"/>
                </a:solidFill>
                <a:latin typeface="+mj-lt"/>
                <a:cs typeface="Arial" pitchFamily="34" charset="0"/>
              </a:rPr>
              <a:t>Rep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165985" y="277322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19773" y="767226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373662" y="1131377"/>
            <a:ext cx="2380317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Encoding of the solution as a string of symbols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461665"/>
            <a:chOff x="959011" y="2597626"/>
            <a:chExt cx="5020197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POPULATION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Creates a population with a user defined size in the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GA_config.json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461665"/>
            <a:chOff x="959011" y="3630156"/>
            <a:chExt cx="5020197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WEIGHTS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individual will have 4 numeric weights (1 for each trading signal)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RANDOM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python random module to generate a random ‘double’ between 0 and 1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trading signals from SMA, TBR, VOL ,and MOM.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Trading Signals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Create a for loop to get the four weightings for each individual.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Individual Weighting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Using the weightings and the trading signals, calculate the weighted actions.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Weighted Actions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Perform trading with an initial budget of </a:t>
            </a:r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£3000, and return the final budget as fitness.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Trade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05942" y="405733"/>
            <a:ext cx="5305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Fitness Function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9">
            <a:extLst>
              <a:ext uri="{FF2B5EF4-FFF2-40B4-BE49-F238E27FC236}">
                <a16:creationId xmlns:a16="http://schemas.microsoft.com/office/drawing/2014/main" id="{52F19EE6-59A2-4CC1-BD77-9AE6A73734EA}"/>
              </a:ext>
            </a:extLst>
          </p:cNvPr>
          <p:cNvSpPr/>
          <p:nvPr/>
        </p:nvSpPr>
        <p:spPr>
          <a:xfrm>
            <a:off x="2131798" y="2887353"/>
            <a:ext cx="1898364" cy="179110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Method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2465808" y="1219158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4291067" y="2514526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3665553" y="4700895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1361700" y="4721181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692521" y="2646708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5732980" y="3391578"/>
            <a:ext cx="2714920" cy="1019845"/>
            <a:chOff x="2375857" y="2084498"/>
            <a:chExt cx="2304256" cy="6846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084498"/>
              <a:ext cx="2304256" cy="43391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Tournament Selection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35126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GA will be using tournament selection as the selection method.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7062A6D-39CD-4559-9F86-6B93C0095440}"/>
              </a:ext>
            </a:extLst>
          </p:cNvPr>
          <p:cNvSpPr txBox="1"/>
          <p:nvPr/>
        </p:nvSpPr>
        <p:spPr>
          <a:xfrm>
            <a:off x="2133929" y="3509325"/>
            <a:ext cx="1819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Tournament Winner</a:t>
            </a:r>
          </a:p>
        </p:txBody>
      </p:sp>
      <p:grpSp>
        <p:nvGrpSpPr>
          <p:cNvPr id="44" name="그룹 21">
            <a:extLst>
              <a:ext uri="{FF2B5EF4-FFF2-40B4-BE49-F238E27FC236}">
                <a16:creationId xmlns:a16="http://schemas.microsoft.com/office/drawing/2014/main" id="{BA70340F-A9E1-406A-B34F-7D9DF2C5C949}"/>
              </a:ext>
            </a:extLst>
          </p:cNvPr>
          <p:cNvGrpSpPr/>
          <p:nvPr/>
        </p:nvGrpSpPr>
        <p:grpSpPr>
          <a:xfrm>
            <a:off x="7744119" y="4976569"/>
            <a:ext cx="4006525" cy="646331"/>
            <a:chOff x="735146" y="2597626"/>
            <a:chExt cx="5244062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84DE1B-1122-4E33-9769-DF0A0446A7F9}"/>
                </a:ext>
              </a:extLst>
            </p:cNvPr>
            <p:cNvSpPr txBox="1"/>
            <p:nvPr/>
          </p:nvSpPr>
          <p:spPr>
            <a:xfrm>
              <a:off x="735146" y="2691895"/>
              <a:ext cx="1737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b="1" dirty="0">
                  <a:solidFill>
                    <a:schemeClr val="accent4"/>
                  </a:solidFill>
                  <a:cs typeface="Arial" pitchFamily="34" charset="0"/>
                </a:rPr>
                <a:t>K INDIVIDUALS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87572C-9424-4F13-A400-0A0D3196769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 k individuals from the population randomly, where k is defined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GA_config.json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Chevron 25">
              <a:extLst>
                <a:ext uri="{FF2B5EF4-FFF2-40B4-BE49-F238E27FC236}">
                  <a16:creationId xmlns:a16="http://schemas.microsoft.com/office/drawing/2014/main" id="{FCF494AA-66E6-4407-AA2E-9E12B352D369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20">
            <a:extLst>
              <a:ext uri="{FF2B5EF4-FFF2-40B4-BE49-F238E27FC236}">
                <a16:creationId xmlns:a16="http://schemas.microsoft.com/office/drawing/2014/main" id="{E54172E9-9094-4CE0-B09A-C504FE85E2CA}"/>
              </a:ext>
            </a:extLst>
          </p:cNvPr>
          <p:cNvGrpSpPr/>
          <p:nvPr/>
        </p:nvGrpSpPr>
        <p:grpSpPr>
          <a:xfrm>
            <a:off x="7915154" y="5654742"/>
            <a:ext cx="3835490" cy="461665"/>
            <a:chOff x="959011" y="3630156"/>
            <a:chExt cx="5020197" cy="461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004EA6-55EC-46E9-9AAF-320F11DEDD31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BEST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567894-B242-4A73-814A-E1C22BC1E911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 the best individual from the k individuals</a:t>
              </a:r>
            </a:p>
          </p:txBody>
        </p:sp>
        <p:sp>
          <p:nvSpPr>
            <p:cNvPr id="51" name="Chevron 26">
              <a:extLst>
                <a:ext uri="{FF2B5EF4-FFF2-40B4-BE49-F238E27FC236}">
                  <a16:creationId xmlns:a16="http://schemas.microsoft.com/office/drawing/2014/main" id="{78BFA997-03DC-4350-9B25-EEE0559AC165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: 도형 14">
            <a:extLst>
              <a:ext uri="{FF2B5EF4-FFF2-40B4-BE49-F238E27FC236}">
                <a16:creationId xmlns:a16="http://schemas.microsoft.com/office/drawing/2014/main" id="{87DC02A1-755C-4487-A268-8AAD14A9F130}"/>
              </a:ext>
            </a:extLst>
          </p:cNvPr>
          <p:cNvSpPr/>
          <p:nvPr/>
        </p:nvSpPr>
        <p:spPr>
          <a:xfrm rot="10800000">
            <a:off x="10832568" y="3501651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F20D13B-9CBA-46FB-8694-94415565B5F4}"/>
              </a:ext>
            </a:extLst>
          </p:cNvPr>
          <p:cNvSpPr/>
          <p:nvPr/>
        </p:nvSpPr>
        <p:spPr>
          <a:xfrm>
            <a:off x="8586356" y="1495650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5805D9-1FEE-4AAE-9B65-CFCEF2BCF688}"/>
              </a:ext>
            </a:extLst>
          </p:cNvPr>
          <p:cNvSpPr txBox="1"/>
          <p:nvPr/>
        </p:nvSpPr>
        <p:spPr>
          <a:xfrm>
            <a:off x="9040245" y="1798248"/>
            <a:ext cx="238031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Evolutionary pressure (good individuals = higher chance of survival)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86441" y="4666191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3" y="426402"/>
              <a:ext cx="2514602" cy="1736505"/>
              <a:chOff x="6031522" y="778095"/>
              <a:chExt cx="2514602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2" y="778095"/>
                <a:ext cx="1941947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4" y="819848"/>
                <a:ext cx="1810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Uniform Crossover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404635"/>
                <a:ext cx="1877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Takes 2 parent individuals, each weighting has a 50% chance of crossover.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2016536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9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Two-Point Crossover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456402" y="1219970"/>
                <a:ext cx="20165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Takes 2 parent individuals and selects two random crossover points. Swap the weighting of the two individuals at crossover points.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258997" y="320604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97602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114046" y="817892"/>
                <a:ext cx="1810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Bit-String Mutation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defined chance of mutation. Takes 1 parent individual and each weight has a ¼ chance of mutating.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Point Mutation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defined chance of mutation. Takes 1 parent individual, and selects 1 random weight and set its weight to a new random ‘double’.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8858322" y="26459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2053204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994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One-Point Crossover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Takes 2 parent individuals and selects a random crossover point. Swap the weighting of the two individuals at crossover point.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758526"/>
            <a:ext cx="3180343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800" b="1" dirty="0">
                <a:solidFill>
                  <a:schemeClr val="bg2"/>
                </a:solidFill>
                <a:latin typeface="+mj-lt"/>
                <a:cs typeface="Arial" pitchFamily="34" charset="0"/>
              </a:rPr>
              <a:t>Genetic Operators</a:t>
            </a:r>
            <a:endParaRPr lang="ko-KR" altLang="en-US" sz="4800" b="1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id="{8783D642-ED0B-4ECB-8487-FD8D32B58705}"/>
              </a:ext>
            </a:extLst>
          </p:cNvPr>
          <p:cNvSpPr/>
          <p:nvPr/>
        </p:nvSpPr>
        <p:spPr>
          <a:xfrm rot="5400000" flipV="1">
            <a:off x="9264191" y="2415619"/>
            <a:ext cx="2234153" cy="2436828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27E9-C1DB-43C1-9B6B-74C4CF339766}"/>
              </a:ext>
            </a:extLst>
          </p:cNvPr>
          <p:cNvSpPr txBox="1"/>
          <p:nvPr/>
        </p:nvSpPr>
        <p:spPr>
          <a:xfrm>
            <a:off x="9413649" y="2691353"/>
            <a:ext cx="2102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Termination criteria for this GA is the maximum generations specified in the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GA_config.json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Termination Criteria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3FAD9079-BF23-47A6-94A1-23B65FCE3B83}"/>
              </a:ext>
            </a:extLst>
          </p:cNvPr>
          <p:cNvGrpSpPr/>
          <p:nvPr/>
        </p:nvGrpSpPr>
        <p:grpSpPr>
          <a:xfrm>
            <a:off x="372198" y="1982490"/>
            <a:ext cx="3521097" cy="4557046"/>
            <a:chOff x="2153463" y="1916832"/>
            <a:chExt cx="7911017" cy="68377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25B23-26AF-4420-BA42-BC7886C5C58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461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Genetic Algorithm Configurations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802B-A3C6-4842-9DEA-3D334ED626F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6234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All the Genetic Algorithm settings can be changed in the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GA_config.json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population_size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defines the total number of individuals in each generation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max_generation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defines the termination criteria for maximum number of generations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selection_method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currently only have tournament selection method with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tournament_size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as the number of individuals selected for the tournament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crossover_method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and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mutation_method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one-point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two-point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uniform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bit-string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chance_of_mutation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defines the chance of mutation happening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1F6EA-871B-4DDF-9672-FA8A94E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88771" y="318464"/>
            <a:ext cx="2622075" cy="15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1246</Words>
  <Application>Microsoft Office PowerPoint</Application>
  <PresentationFormat>Widescreen</PresentationFormat>
  <Paragraphs>156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 Song Std L</vt:lpstr>
      <vt:lpstr>Aharoni</vt:lpstr>
      <vt:lpstr>Arial</vt:lpstr>
      <vt:lpstr>Arial Black</vt:lpstr>
      <vt:lpstr>Avenir Next LT Pro</vt:lpstr>
      <vt:lpstr>Calibri</vt:lpstr>
      <vt:lpstr>ShapesVTI</vt:lpstr>
      <vt:lpstr>Cover and End Slide Master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Chu</dc:creator>
  <cp:lastModifiedBy>William Chu</cp:lastModifiedBy>
  <cp:revision>39</cp:revision>
  <dcterms:created xsi:type="dcterms:W3CDTF">2020-12-11T11:45:40Z</dcterms:created>
  <dcterms:modified xsi:type="dcterms:W3CDTF">2020-12-11T18:55:27Z</dcterms:modified>
</cp:coreProperties>
</file>