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5"/>
  </p:notesMasterIdLst>
  <p:handoutMasterIdLst>
    <p:handoutMasterId r:id="rId36"/>
  </p:handoutMasterIdLst>
  <p:sldIdLst>
    <p:sldId id="425" r:id="rId2"/>
    <p:sldId id="424" r:id="rId3"/>
    <p:sldId id="426" r:id="rId4"/>
    <p:sldId id="430" r:id="rId5"/>
    <p:sldId id="438" r:id="rId6"/>
    <p:sldId id="431" r:id="rId7"/>
    <p:sldId id="401" r:id="rId8"/>
    <p:sldId id="413" r:id="rId9"/>
    <p:sldId id="420" r:id="rId10"/>
    <p:sldId id="432" r:id="rId11"/>
    <p:sldId id="403" r:id="rId12"/>
    <p:sldId id="421" r:id="rId13"/>
    <p:sldId id="404" r:id="rId14"/>
    <p:sldId id="405" r:id="rId15"/>
    <p:sldId id="434" r:id="rId16"/>
    <p:sldId id="406" r:id="rId17"/>
    <p:sldId id="422" r:id="rId18"/>
    <p:sldId id="435" r:id="rId19"/>
    <p:sldId id="408" r:id="rId20"/>
    <p:sldId id="409" r:id="rId21"/>
    <p:sldId id="423" r:id="rId22"/>
    <p:sldId id="410" r:id="rId23"/>
    <p:sldId id="411" r:id="rId24"/>
    <p:sldId id="436" r:id="rId25"/>
    <p:sldId id="415" r:id="rId26"/>
    <p:sldId id="416" r:id="rId27"/>
    <p:sldId id="417" r:id="rId28"/>
    <p:sldId id="418" r:id="rId29"/>
    <p:sldId id="437" r:id="rId30"/>
    <p:sldId id="443" r:id="rId31"/>
    <p:sldId id="440" r:id="rId32"/>
    <p:sldId id="442" r:id="rId33"/>
    <p:sldId id="412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42"/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6D89E-4D1D-CA1C-DDD4-F9AE8FF43334}" v="30" dt="2022-12-02T23:14:27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94660"/>
  </p:normalViewPr>
  <p:slideViewPr>
    <p:cSldViewPr>
      <p:cViewPr>
        <p:scale>
          <a:sx n="95" d="100"/>
          <a:sy n="95" d="100"/>
        </p:scale>
        <p:origin x="-2160" y="-1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60.xml"/><Relationship Id="rId7" Type="http://schemas.openxmlformats.org/officeDocument/2006/relationships/image" Target="../media/image49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5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50.png"/><Relationship Id="rId5" Type="http://schemas.openxmlformats.org/officeDocument/2006/relationships/tags" Target="../tags/tag69.xml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tags" Target="../tags/tag68.xml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4.xml"/><Relationship Id="rId7" Type="http://schemas.openxmlformats.org/officeDocument/2006/relationships/image" Target="../media/image6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73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tags" Target="../tags/tag24.xml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image" Target="../media/image11.png"/><Relationship Id="rId11" Type="http://schemas.openxmlformats.org/officeDocument/2006/relationships/tags" Target="../tags/tag14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1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8" Type="http://schemas.openxmlformats.org/officeDocument/2006/relationships/tags" Target="../tags/tag11.xml"/><Relationship Id="rId51" Type="http://schemas.openxmlformats.org/officeDocument/2006/relationships/image" Target="../media/image33.png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tags" Target="../tags/tag23.xml"/><Relationship Id="rId41" Type="http://schemas.openxmlformats.org/officeDocument/2006/relationships/image" Target="../media/image23.png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19.png"/><Relationship Id="rId21" Type="http://schemas.openxmlformats.org/officeDocument/2006/relationships/tags" Target="../tags/tag46.xml"/><Relationship Id="rId34" Type="http://schemas.openxmlformats.org/officeDocument/2006/relationships/image" Target="../media/image7.png"/><Relationship Id="rId42" Type="http://schemas.openxmlformats.org/officeDocument/2006/relationships/image" Target="../media/image20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4.png"/><Relationship Id="rId63" Type="http://schemas.openxmlformats.org/officeDocument/2006/relationships/image" Target="../media/image42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17.png"/><Relationship Id="rId40" Type="http://schemas.openxmlformats.org/officeDocument/2006/relationships/image" Target="../media/image9.png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7.png"/><Relationship Id="rId5" Type="http://schemas.openxmlformats.org/officeDocument/2006/relationships/tags" Target="../tags/tag30.xml"/><Relationship Id="rId61" Type="http://schemas.openxmlformats.org/officeDocument/2006/relationships/image" Target="../media/image40.png"/><Relationship Id="rId19" Type="http://schemas.openxmlformats.org/officeDocument/2006/relationships/tags" Target="../tags/tag4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15.png"/><Relationship Id="rId43" Type="http://schemas.openxmlformats.org/officeDocument/2006/relationships/image" Target="../media/image21.png"/><Relationship Id="rId48" Type="http://schemas.openxmlformats.org/officeDocument/2006/relationships/image" Target="../media/image26.png"/><Relationship Id="rId56" Type="http://schemas.openxmlformats.org/officeDocument/2006/relationships/image" Target="../media/image35.png"/><Relationship Id="rId8" Type="http://schemas.openxmlformats.org/officeDocument/2006/relationships/tags" Target="../tags/tag33.xml"/><Relationship Id="rId51" Type="http://schemas.openxmlformats.org/officeDocument/2006/relationships/image" Target="../media/image29.png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8.png"/><Relationship Id="rId38" Type="http://schemas.openxmlformats.org/officeDocument/2006/relationships/image" Target="../media/image18.png"/><Relationship Id="rId46" Type="http://schemas.openxmlformats.org/officeDocument/2006/relationships/image" Target="../media/image24.png"/><Relationship Id="rId59" Type="http://schemas.openxmlformats.org/officeDocument/2006/relationships/image" Target="../media/image38.png"/><Relationship Id="rId20" Type="http://schemas.openxmlformats.org/officeDocument/2006/relationships/tags" Target="../tags/tag45.xml"/><Relationship Id="rId41" Type="http://schemas.openxmlformats.org/officeDocument/2006/relationships/image" Target="../media/image10.png"/><Relationship Id="rId54" Type="http://schemas.openxmlformats.org/officeDocument/2006/relationships/image" Target="../media/image32.png"/><Relationship Id="rId62" Type="http://schemas.openxmlformats.org/officeDocument/2006/relationships/image" Target="../media/image4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16.png"/><Relationship Id="rId49" Type="http://schemas.openxmlformats.org/officeDocument/2006/relationships/image" Target="../media/image27.png"/><Relationship Id="rId57" Type="http://schemas.openxmlformats.org/officeDocument/2006/relationships/image" Target="../media/image36.png"/><Relationship Id="rId10" Type="http://schemas.openxmlformats.org/officeDocument/2006/relationships/tags" Target="../tags/tag35.xml"/><Relationship Id="rId31" Type="http://schemas.openxmlformats.org/officeDocument/2006/relationships/tags" Target="../tags/tag56.xml"/><Relationship Id="rId44" Type="http://schemas.openxmlformats.org/officeDocument/2006/relationships/image" Target="../media/image22.png"/><Relationship Id="rId52" Type="http://schemas.openxmlformats.org/officeDocument/2006/relationships/image" Target="../media/image30.png"/><Relationship Id="rId60" Type="http://schemas.openxmlformats.org/officeDocument/2006/relationships/image" Target="../media/image39.png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79551"/>
            <a:ext cx="7924800" cy="4987925"/>
          </a:xfrm>
        </p:spPr>
        <p:txBody>
          <a:bodyPr/>
          <a:lstStyle/>
          <a:p>
            <a:r>
              <a:rPr lang="en-US" sz="2400" dirty="0"/>
              <a:t>Homework 8 is out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Monday 4/7 at 11:59pm</a:t>
            </a:r>
          </a:p>
          <a:p>
            <a:r>
              <a:rPr lang="en-US" sz="2400" dirty="0"/>
              <a:t>Final Contest (Optional)</a:t>
            </a:r>
            <a:endParaRPr lang="en-US" sz="12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On-going!</a:t>
            </a:r>
          </a:p>
          <a:p>
            <a:pPr lvl="8"/>
            <a:endParaRPr lang="en-US" sz="1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98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527675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62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84275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3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27275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5167"/>
              </p:ext>
            </p:extLst>
          </p:nvPr>
        </p:nvGraphicFramePr>
        <p:xfrm>
          <a:off x="5715000" y="1509713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3168"/>
              </p:ext>
            </p:extLst>
          </p:nvPr>
        </p:nvGraphicFramePr>
        <p:xfrm>
          <a:off x="2743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96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2327275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4776"/>
              </p:ext>
            </p:extLst>
          </p:nvPr>
        </p:nvGraphicFramePr>
        <p:xfrm>
          <a:off x="8458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41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79875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7325"/>
              </p:ext>
            </p:extLst>
          </p:nvPr>
        </p:nvGraphicFramePr>
        <p:xfrm>
          <a:off x="2667000" y="4491038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9600" y="4689475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+c, -s, +r, +w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-c, +s, -r, +w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For </a:t>
            </a:r>
            <a:r>
              <a:rPr lang="en-US" sz="2800" dirty="0" err="1">
                <a:ea typeface="ＭＳ Ｐゴシック" pitchFamily="34" charset="-128"/>
              </a:rPr>
              <a:t>i</a:t>
            </a:r>
            <a:r>
              <a:rPr lang="en-US" sz="2800" dirty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8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Sample 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from P(X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 | Parents(X</a:t>
            </a:r>
            <a:r>
              <a:rPr lang="en-US" sz="2400" baseline="-25000" dirty="0">
                <a:ea typeface="ＭＳ Ｐゴシック" pitchFamily="34" charset="-128"/>
              </a:rPr>
              <a:t>i</a:t>
            </a:r>
            <a:r>
              <a:rPr lang="en-US" sz="24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Return (x</a:t>
            </a:r>
            <a:r>
              <a:rPr lang="en-US" sz="2800" baseline="-25000" dirty="0">
                <a:ea typeface="ＭＳ Ｐゴシック" pitchFamily="34" charset="-128"/>
              </a:rPr>
              <a:t>1</a:t>
            </a:r>
            <a:r>
              <a:rPr lang="en-US" sz="2800" dirty="0">
                <a:ea typeface="ＭＳ Ｐゴシック" pitchFamily="34" charset="-128"/>
              </a:rPr>
              <a:t>, x</a:t>
            </a:r>
            <a:r>
              <a:rPr lang="en-US" sz="2800" baseline="-25000" dirty="0">
                <a:ea typeface="ＭＳ Ｐゴシック" pitchFamily="34" charset="-128"/>
              </a:rPr>
              <a:t>2</a:t>
            </a:r>
            <a:r>
              <a:rPr lang="en-US" sz="2800" dirty="0">
                <a:ea typeface="ＭＳ Ｐゴシック" pitchFamily="34" charset="-128"/>
              </a:rPr>
              <a:t>, …, 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n</a:t>
            </a:r>
            <a:r>
              <a:rPr lang="en-US" sz="28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	…i.e. the BN</a:t>
            </a:r>
            <a:r>
              <a:rPr lang="ja-JP" altLang="en-US" sz="2400" dirty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>
                <a:ea typeface="ＭＳ Ｐゴシック" pitchFamily="34" charset="-128"/>
                <a:cs typeface="Calibri" pitchFamily="34" charset="0"/>
              </a:rPr>
              <a:t>s joint probability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Let the number of samples of an event be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Then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dirty="0">
                <a:solidFill>
                  <a:srgbClr val="A50021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5975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63833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err="1">
                <a:latin typeface="Calibri"/>
                <a:ea typeface="ＭＳ Ｐゴシック" pitchFamily="34" charset="-128"/>
                <a:cs typeface="Calibri"/>
              </a:rPr>
              <a:t>ll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get a bunch of samples from the BN: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+s,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c, +s, +r,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c,  -s,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+w</a:t>
            </a: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If we want to know P(W)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We have counts &lt;+w:4,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-w:1&gt;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P(W) =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&lt;+w:0.8,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-w:0.2&gt;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What about P(C| +w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 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 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-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)?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Fast: can use fewer samples if less time (what’s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the drawback?)</a:t>
            </a:r>
            <a:endParaRPr lang="en-US" sz="20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0"/>
            <a:ext cx="1652499" cy="1447799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315200" y="4849812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+s,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+s, +r,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 -s,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r, +w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58674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say we want P(C)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No point keeping all samples around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Just tally counts of C as we go</a:t>
            </a:r>
          </a:p>
          <a:p>
            <a:pPr lvl="2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say we want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P(C| +s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Same thing: tally C outcomes, but ignore (reject) samples which don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t have S=+s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rejection sampling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(i.e., correct 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7200" y="2971800"/>
            <a:ext cx="1652499" cy="1447799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2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Sample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from P(X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| Parents(X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1800" dirty="0">
                <a:ea typeface="ＭＳ Ｐゴシック" pitchFamily="34" charset="-128"/>
              </a:rPr>
              <a:t>If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Reject: Return, and no sample is generated in this cycle</a:t>
            </a:r>
          </a:p>
          <a:p>
            <a:pPr lvl="1"/>
            <a:endParaRPr lang="en-US" sz="6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Return (x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Weighting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Idea: fix evidence variables and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Solution: weight by probability of evidence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Consider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Shape|blue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Shape</a:t>
            </a: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 pitchFamily="34" charset="0"/>
                <a:cs typeface="Calibri" pitchFamily="34" charset="0"/>
              </a:rPr>
              <a:t>Color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green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pyramid,  red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cube,         red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sphere,      green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pyramid,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sphere,     blue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cube,         blue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sphere,      blue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370: Artificial Intelligence</a:t>
            </a:r>
            <a:br>
              <a:rPr lang="en-US" dirty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>
                <a:latin typeface="Calibri"/>
                <a:cs typeface="Calibri"/>
              </a:rPr>
              <a:t>Bayes’ Nets: Sampling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ea typeface="ＭＳ Ｐゴシック"/>
                <a:cs typeface="Calibri"/>
              </a:rPr>
              <a:t>Instructor: William </a:t>
            </a:r>
            <a:r>
              <a:rPr lang="en-US" sz="2400" dirty="0" err="1">
                <a:latin typeface="Calibri"/>
                <a:ea typeface="ＭＳ Ｐゴシック"/>
                <a:cs typeface="Calibri"/>
              </a:rPr>
              <a:t>DeMeo</a:t>
            </a:r>
            <a:r>
              <a:rPr lang="en-US" sz="2400" dirty="0">
                <a:latin typeface="Calibri"/>
                <a:ea typeface="ＭＳ Ｐゴシック"/>
                <a:cs typeface="Calibri"/>
              </a:rPr>
              <a:t>, NJIT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[These slides were created by Dan Klein and Pieter Abbeel for CS188 Intro to AI at UC Berkeley.  All CS188 materials are available at http://ai.berkeley.edu.]</a:t>
            </a: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5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438400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2989"/>
              </p:ext>
            </p:extLst>
          </p:nvPr>
        </p:nvGraphicFramePr>
        <p:xfrm>
          <a:off x="5486400" y="1620838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7200"/>
              </p:ext>
            </p:extLst>
          </p:nvPr>
        </p:nvGraphicFramePr>
        <p:xfrm>
          <a:off x="2514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529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2438400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23112"/>
              </p:ext>
            </p:extLst>
          </p:nvPr>
        </p:nvGraphicFramePr>
        <p:xfrm>
          <a:off x="8229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3550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7309"/>
              </p:ext>
            </p:extLst>
          </p:nvPr>
        </p:nvGraphicFramePr>
        <p:xfrm>
          <a:off x="2438400" y="4602163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8001000" y="4800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+c, +s, +r, +w</a:t>
            </a:r>
          </a:p>
        </p:txBody>
      </p:sp>
      <p:sp>
        <p:nvSpPr>
          <p:cNvPr id="63590" name="TextBox 42"/>
          <p:cNvSpPr txBox="1">
            <a:spLocks noChangeArrowheads="1"/>
          </p:cNvSpPr>
          <p:nvPr/>
        </p:nvSpPr>
        <p:spPr bwMode="auto">
          <a:xfrm>
            <a:off x="8077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607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69000"/>
            <a:ext cx="104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0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594360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IN: evidence instantiation</a:t>
            </a:r>
          </a:p>
          <a:p>
            <a:r>
              <a:rPr lang="en-US" sz="2000" dirty="0">
                <a:ea typeface="ＭＳ Ｐゴシック" pitchFamily="34" charset="-128"/>
              </a:rPr>
              <a:t>w = 1.0</a:t>
            </a:r>
          </a:p>
          <a:p>
            <a:r>
              <a:rPr lang="en-US" sz="2000" dirty="0">
                <a:ea typeface="ＭＳ Ｐゴシック" pitchFamily="34" charset="-128"/>
              </a:rPr>
              <a:t>for </a:t>
            </a:r>
            <a:r>
              <a:rPr lang="en-US" sz="2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=1,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if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= observation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for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Set w = w *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else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Sample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from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return (x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),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01160"/>
            <a:ext cx="99060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3581400"/>
          </a:xfrm>
        </p:spPr>
        <p:txBody>
          <a:bodyPr/>
          <a:lstStyle/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Sampling distribution if z sampled and e fixed evidence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endParaRPr lang="en-US" sz="200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451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4910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3581400"/>
            <a:ext cx="41386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172200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938" name="Picture 2" descr="\\.host\Shared Folders\Shared with PC\likelihood_weigh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5388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We have taken evidence into account as we generate the sample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E.g. here, W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s value will get picked based on the evidence values of S, R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More of our samples will reflect the state of the world suggested by the evidence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324600" y="1371600"/>
            <a:ext cx="556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Likelihood weighting doesn’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t solve all our problems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Evidence influences the choice of downstream variables, but not upstream ones (C isn’</a:t>
            </a:r>
            <a:r>
              <a:rPr lang="en-US" altLang="ja-JP" sz="1800" dirty="0">
                <a:latin typeface="Calibri"/>
                <a:cs typeface="Calibri"/>
              </a:rPr>
              <a:t>t more likely to get a value matching the evidence)</a:t>
            </a:r>
          </a:p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We would like to consider evidence when we sample every variable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	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Gibbs sampling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3160"/>
            <a:ext cx="147955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6828713" cy="5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sz="2000" i="1" dirty="0">
                <a:ea typeface="ＭＳ Ｐゴシック" pitchFamily="34" charset="-128"/>
              </a:rPr>
              <a:t>Procedure: </a:t>
            </a:r>
            <a:r>
              <a:rPr lang="en-US" sz="2000" dirty="0">
                <a:ea typeface="ＭＳ Ｐゴシック" pitchFamily="34" charset="-128"/>
              </a:rPr>
              <a:t>keep track of a full instantiation 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</a:t>
            </a:r>
            <a:r>
              <a:rPr lang="en-US" sz="2000" dirty="0" err="1">
                <a:ea typeface="ＭＳ Ｐゴシック" pitchFamily="34" charset="-128"/>
              </a:rPr>
              <a:t>x</a:t>
            </a:r>
            <a:r>
              <a:rPr lang="en-US" sz="2000" baseline="-25000" dirty="0" err="1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.   Start with an arbitrary instantiation consistent with the evidence.  Sample one variable at a time, conditioned on all the rest, but keep evidence fixed.  Keep repeating this for a long time.</a:t>
            </a:r>
          </a:p>
          <a:p>
            <a:pPr lvl="3"/>
            <a:endParaRPr lang="en-US" sz="800" i="1" dirty="0">
              <a:ea typeface="ＭＳ Ｐゴシック" pitchFamily="34" charset="-128"/>
            </a:endParaRPr>
          </a:p>
          <a:p>
            <a:r>
              <a:rPr lang="en-US" sz="2000" i="1" dirty="0">
                <a:ea typeface="ＭＳ Ｐゴシック" pitchFamily="34" charset="-128"/>
              </a:rPr>
              <a:t>Property: </a:t>
            </a:r>
            <a:r>
              <a:rPr lang="en-US" sz="2000" dirty="0">
                <a:ea typeface="ＭＳ Ｐゴシック" pitchFamily="34" charset="-128"/>
              </a:rPr>
              <a:t>in the limit of repeating this infinitely many times the resulting sample is coming from the correct distribution</a:t>
            </a:r>
          </a:p>
          <a:p>
            <a:pPr lvl="3"/>
            <a:endParaRPr lang="en-US" sz="800" i="1" dirty="0">
              <a:ea typeface="ＭＳ Ｐゴシック" pitchFamily="34" charset="-128"/>
            </a:endParaRPr>
          </a:p>
          <a:p>
            <a:r>
              <a:rPr lang="en-US" sz="2000" i="1" dirty="0">
                <a:ea typeface="ＭＳ Ｐゴシック" pitchFamily="34" charset="-128"/>
              </a:rPr>
              <a:t>Rationale</a:t>
            </a:r>
            <a:r>
              <a:rPr lang="en-US" sz="2000" dirty="0">
                <a:ea typeface="ＭＳ Ｐゴシック" pitchFamily="34" charset="-128"/>
              </a:rPr>
              <a:t>: both upstream and downstream variables condition on evidence.</a:t>
            </a:r>
          </a:p>
          <a:p>
            <a:pPr marL="1371531" lvl="3" indent="0">
              <a:buNone/>
            </a:pPr>
            <a:r>
              <a:rPr lang="en-US" sz="800" dirty="0">
                <a:ea typeface="ＭＳ Ｐゴシック" pitchFamily="34" charset="-128"/>
              </a:rPr>
              <a:t> </a:t>
            </a:r>
          </a:p>
          <a:p>
            <a:r>
              <a:rPr lang="en-US" sz="2000" dirty="0">
                <a:ea typeface="ＭＳ Ｐゴシック" pitchFamily="34" charset="-128"/>
              </a:rPr>
              <a:t>In contrast: likelihood weighting only conditions on upstream evidence, and hence weights obtained in likelihood weighting can sometimes be very small.  Sum of weights over all samples is indicative of how many </a:t>
            </a:r>
            <a:r>
              <a:rPr lang="en-US" altLang="en-US" sz="2000" dirty="0">
                <a:ea typeface="ＭＳ Ｐゴシック" pitchFamily="34" charset="-128"/>
              </a:rPr>
              <a:t>“</a:t>
            </a:r>
            <a:r>
              <a:rPr lang="en-US" sz="2000" dirty="0">
                <a:ea typeface="ＭＳ Ｐゴシック" pitchFamily="34" charset="-128"/>
              </a:rPr>
              <a:t>effective</a:t>
            </a:r>
            <a:r>
              <a:rPr lang="en-US" altLang="en-US" sz="2000" dirty="0">
                <a:ea typeface="ＭＳ Ｐゴシック" pitchFamily="34" charset="-128"/>
              </a:rPr>
              <a:t>”</a:t>
            </a:r>
            <a:r>
              <a:rPr lang="en-US" sz="2000" dirty="0">
                <a:ea typeface="ＭＳ Ｐゴシック" pitchFamily="34" charset="-128"/>
              </a:rPr>
              <a:t> samples were obtained, so want high weight.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Gibbs Sampling Example: P( S | +r)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 = +r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Steps 3: Repeat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Choose a non-evidence variable X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Resample X from P( X | all other variables)</a:t>
            </a:r>
            <a:endParaRPr lang="en-US" sz="1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286001" y="4343400"/>
            <a:ext cx="1142999" cy="1001412"/>
            <a:chOff x="7416868" y="3352800"/>
            <a:chExt cx="2870132" cy="2514600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67595" name="Straight Arrow Connector 67594"/>
          <p:cNvCxnSpPr/>
          <p:nvPr/>
        </p:nvCxnSpPr>
        <p:spPr>
          <a:xfrm>
            <a:off x="16764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57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191000" y="4343400"/>
            <a:ext cx="1142999" cy="1001412"/>
            <a:chOff x="7416868" y="3352800"/>
            <a:chExt cx="2870132" cy="2514600"/>
          </a:xfrm>
        </p:grpSpPr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172201" y="4343400"/>
            <a:ext cx="1142999" cy="1001412"/>
            <a:chOff x="7416868" y="3352800"/>
            <a:chExt cx="2870132" cy="2514600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92" name="Straight Arrow Connector 91"/>
          <p:cNvCxnSpPr/>
          <p:nvPr/>
        </p:nvCxnSpPr>
        <p:spPr>
          <a:xfrm>
            <a:off x="556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438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001000" y="4343400"/>
            <a:ext cx="1142999" cy="1001412"/>
            <a:chOff x="7416868" y="3352800"/>
            <a:chExt cx="2870132" cy="2514600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3" name="Group 102"/>
          <p:cNvGrpSpPr/>
          <p:nvPr/>
        </p:nvGrpSpPr>
        <p:grpSpPr>
          <a:xfrm>
            <a:off x="9982201" y="4343400"/>
            <a:ext cx="1142999" cy="1001412"/>
            <a:chOff x="7416868" y="3352800"/>
            <a:chExt cx="2870132" cy="2514600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112" name="Straight Arrow Connector 111"/>
          <p:cNvCxnSpPr/>
          <p:nvPr/>
        </p:nvCxnSpPr>
        <p:spPr>
          <a:xfrm>
            <a:off x="937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598" name="Picture 675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3454400" cy="279400"/>
          </a:xfrm>
          <a:prstGeom prst="rect">
            <a:avLst/>
          </a:prstGeom>
        </p:spPr>
      </p:pic>
      <p:pic>
        <p:nvPicPr>
          <p:cNvPr id="67600" name="Picture 675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7601" name="Picture 6760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How is this better than sampling from the full joint?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 a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Net, sampling a variable given all the other variables (e.g. P(R|S,C,W)) is usually much easier than sampling from the full joint distribution</a:t>
            </a:r>
          </a:p>
          <a:p>
            <a:pPr lvl="2"/>
            <a:r>
              <a:rPr lang="en-US" sz="2000" dirty="0">
                <a:ea typeface="ＭＳ Ｐゴシック" pitchFamily="34" charset="-128"/>
              </a:rPr>
              <a:t>Only requires a join on the variable to be sampled (in this case, a join on R)</a:t>
            </a:r>
          </a:p>
          <a:p>
            <a:pPr lvl="2"/>
            <a:r>
              <a:rPr lang="en-US" sz="2000" dirty="0">
                <a:ea typeface="ＭＳ Ｐゴシック" pitchFamily="34" charset="-128"/>
              </a:rPr>
              <a:t>The resulting factor only depends on the variable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s parents, its children, and its children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s parents (this is often referred to as its Markov blanket)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Efficient Resampling of One Variable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 Sample from P(S | +c, +r, -w)	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Many things cancel out – only CPTs with S remain!</a:t>
            </a:r>
          </a:p>
          <a:p>
            <a:r>
              <a:rPr lang="en-US" sz="2400" dirty="0">
                <a:ea typeface="ＭＳ Ｐゴシック" pitchFamily="34" charset="-128"/>
              </a:rPr>
              <a:t>More generally: only CPTs that have resampled variable need to be considered, and joined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48800" y="1371600"/>
            <a:ext cx="1752600" cy="1535500"/>
            <a:chOff x="7416868" y="3352800"/>
            <a:chExt cx="2870132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AutoShape 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1" idx="5"/>
              <a:endCxn id="7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11" idx="3"/>
              <a:endCxn id="6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81200"/>
            <a:ext cx="6644789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020853"/>
            <a:ext cx="3581398" cy="28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Net Sampling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 dirty="0"/>
              <a:t>Prior Sampling  P</a:t>
            </a:r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8"/>
            <a:endParaRPr lang="en-US" sz="1200" dirty="0"/>
          </a:p>
          <a:p>
            <a:r>
              <a:rPr lang="en-US" sz="2400" dirty="0"/>
              <a:t>Likelihood Weighting  P( Q | 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690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Rejection Sampling  P( Q | e )</a:t>
            </a:r>
            <a:endParaRPr lang="en-US" sz="1200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7"/>
            <a:endParaRPr lang="en-US" sz="1200" dirty="0"/>
          </a:p>
          <a:p>
            <a:r>
              <a:rPr lang="en-US" sz="2400" dirty="0"/>
              <a:t>Gibbs Sampling  P( Q | e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5160"/>
            <a:ext cx="908050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 Representation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3" cy="2362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Further Reading on Gibbs Sampling*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Gibbs sampling produces sample from the query distribution P( Q | e ) in limit of re-sampling infinitely often</a:t>
            </a:r>
          </a:p>
          <a:p>
            <a:pPr lvl="4"/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Gibbs sampling is a special case of more general methods called Markov chain Monte Carlo (MCMC) methods </a:t>
            </a:r>
          </a:p>
          <a:p>
            <a:pPr lvl="8"/>
            <a:endParaRPr lang="en-US" sz="16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Metropolis-Hastings is one of the more famous MCMC methods (in fact, Gibbs sampling is a special case of Metropolis-Hastings) </a:t>
            </a:r>
          </a:p>
          <a:p>
            <a:pPr lvl="3"/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You may read about Monte Carlo methods – they</a:t>
            </a:r>
            <a:r>
              <a:rPr lang="en-US" altLang="en-US" sz="2800" dirty="0">
                <a:ea typeface="ＭＳ Ｐゴシック" pitchFamily="34" charset="-128"/>
              </a:rPr>
              <a:t>’</a:t>
            </a:r>
            <a:r>
              <a:rPr lang="en-US" sz="2800" dirty="0">
                <a:ea typeface="ＭＳ Ｐゴシック" pitchFamily="34" charset="-128"/>
              </a:rPr>
              <a:t>re just sampling</a:t>
            </a: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83058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How About Particle Filtering?</a:t>
            </a:r>
          </a:p>
        </p:txBody>
      </p:sp>
      <p:sp>
        <p:nvSpPr>
          <p:cNvPr id="77828" name="TextBox 24"/>
          <p:cNvSpPr txBox="1">
            <a:spLocks noChangeArrowheads="1"/>
          </p:cNvSpPr>
          <p:nvPr/>
        </p:nvSpPr>
        <p:spPr bwMode="auto">
          <a:xfrm>
            <a:off x="1295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  <p:grpSp>
        <p:nvGrpSpPr>
          <p:cNvPr id="77884" name="Group 37"/>
          <p:cNvGrpSpPr>
            <a:grpSpLocks/>
          </p:cNvGrpSpPr>
          <p:nvPr/>
        </p:nvGrpSpPr>
        <p:grpSpPr bwMode="auto">
          <a:xfrm rot="16200000">
            <a:off x="838541" y="3090523"/>
            <a:ext cx="1566862" cy="1567543"/>
            <a:chOff x="6324600" y="4419600"/>
            <a:chExt cx="2057400" cy="2057400"/>
          </a:xfrm>
        </p:grpSpPr>
        <p:grpSp>
          <p:nvGrpSpPr>
            <p:cNvPr id="77907" name="Group 14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7918" name="Rectangle 1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19" name="Rectangle 1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0" name="Rectangle 1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1" name="Rectangle 1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2" name="Rectangle 1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3" name="Rectangle 2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4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5" name="Rectangle 2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926" name="Rectangle 2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908" name="Oval 24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9" name="Oval 25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0" name="Oval 26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1" name="Oval 27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2" name="Oval 28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3" name="Oval 29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4" name="Oval 30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5" name="Oval 31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6" name="Oval 32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17" name="Oval 3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47" name="Isosceles Triangle 46"/>
          <p:cNvSpPr/>
          <p:nvPr/>
        </p:nvSpPr>
        <p:spPr bwMode="auto">
          <a:xfrm rot="16200000" flipV="1">
            <a:off x="2736056" y="3729832"/>
            <a:ext cx="639762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77886" name="Group 4"/>
          <p:cNvGrpSpPr>
            <a:grpSpLocks/>
          </p:cNvGrpSpPr>
          <p:nvPr/>
        </p:nvGrpSpPr>
        <p:grpSpPr bwMode="auto">
          <a:xfrm rot="16200000">
            <a:off x="3581741" y="3090523"/>
            <a:ext cx="1566862" cy="1567543"/>
            <a:chOff x="3984" y="1056"/>
            <a:chExt cx="1296" cy="1296"/>
          </a:xfrm>
        </p:grpSpPr>
        <p:sp>
          <p:nvSpPr>
            <p:cNvPr id="77898" name="Rectangle 5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99" name="Rectangle 6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0" name="Rectangle 7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1" name="Rectangle 8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2" name="Rectangle 9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3" name="Rectangle 10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4" name="Rectangle 11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5" name="Rectangle 12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906" name="Rectangle 13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87" name="Oval 14"/>
          <p:cNvSpPr>
            <a:spLocks noChangeArrowheads="1"/>
          </p:cNvSpPr>
          <p:nvPr/>
        </p:nvSpPr>
        <p:spPr bwMode="auto">
          <a:xfrm rot="16200000">
            <a:off x="4742568" y="3845253"/>
            <a:ext cx="116064" cy="11611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8" name="Oval 15"/>
          <p:cNvSpPr>
            <a:spLocks noChangeArrowheads="1"/>
          </p:cNvSpPr>
          <p:nvPr/>
        </p:nvSpPr>
        <p:spPr bwMode="auto">
          <a:xfrm rot="16200000">
            <a:off x="4916740" y="3729189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89" name="Oval 16"/>
          <p:cNvSpPr>
            <a:spLocks noChangeArrowheads="1"/>
          </p:cNvSpPr>
          <p:nvPr/>
        </p:nvSpPr>
        <p:spPr bwMode="auto">
          <a:xfrm rot="16200000">
            <a:off x="4916740" y="396131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0" name="Oval 17"/>
          <p:cNvSpPr>
            <a:spLocks noChangeArrowheads="1"/>
          </p:cNvSpPr>
          <p:nvPr/>
        </p:nvSpPr>
        <p:spPr bwMode="auto">
          <a:xfrm rot="16200000">
            <a:off x="4858683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1" name="Oval 18"/>
          <p:cNvSpPr>
            <a:spLocks noChangeArrowheads="1"/>
          </p:cNvSpPr>
          <p:nvPr/>
        </p:nvSpPr>
        <p:spPr bwMode="auto">
          <a:xfrm rot="16200000">
            <a:off x="4336168" y="3845253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2" name="Oval 19"/>
          <p:cNvSpPr>
            <a:spLocks noChangeArrowheads="1"/>
          </p:cNvSpPr>
          <p:nvPr/>
        </p:nvSpPr>
        <p:spPr bwMode="auto">
          <a:xfrm rot="16200000">
            <a:off x="4858683" y="4367540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3" name="Oval 20"/>
          <p:cNvSpPr>
            <a:spLocks noChangeArrowheads="1"/>
          </p:cNvSpPr>
          <p:nvPr/>
        </p:nvSpPr>
        <p:spPr bwMode="auto">
          <a:xfrm rot="16200000">
            <a:off x="3813654" y="3322965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4" name="Oval 21"/>
          <p:cNvSpPr>
            <a:spLocks noChangeArrowheads="1"/>
          </p:cNvSpPr>
          <p:nvPr/>
        </p:nvSpPr>
        <p:spPr bwMode="auto">
          <a:xfrm rot="16200000">
            <a:off x="4858683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5" name="Oval 22"/>
          <p:cNvSpPr>
            <a:spLocks noChangeArrowheads="1"/>
          </p:cNvSpPr>
          <p:nvPr/>
        </p:nvSpPr>
        <p:spPr bwMode="auto">
          <a:xfrm rot="16200000">
            <a:off x="4336168" y="3380997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77896" name="Oval 23"/>
          <p:cNvSpPr>
            <a:spLocks noChangeArrowheads="1"/>
          </p:cNvSpPr>
          <p:nvPr/>
        </p:nvSpPr>
        <p:spPr bwMode="auto">
          <a:xfrm rot="16200000">
            <a:off x="4336168" y="3206902"/>
            <a:ext cx="116064" cy="116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68" name="Shape 67"/>
          <p:cNvCxnSpPr>
            <a:stCxn id="77912" idx="4"/>
            <a:endCxn id="77887" idx="6"/>
          </p:cNvCxnSpPr>
          <p:nvPr/>
        </p:nvCxnSpPr>
        <p:spPr bwMode="auto">
          <a:xfrm>
            <a:off x="2289629" y="3206927"/>
            <a:ext cx="2510971" cy="6383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72"/>
          <p:cNvGrpSpPr>
            <a:grpSpLocks/>
          </p:cNvGrpSpPr>
          <p:nvPr/>
        </p:nvGrpSpPr>
        <p:grpSpPr bwMode="auto">
          <a:xfrm rot="-5400000">
            <a:off x="5723044" y="2227365"/>
            <a:ext cx="1566862" cy="3293866"/>
            <a:chOff x="6400800" y="2001858"/>
            <a:chExt cx="2057400" cy="4322742"/>
          </a:xfrm>
        </p:grpSpPr>
        <p:sp>
          <p:nvSpPr>
            <p:cNvPr id="74" name="Isosceles Triangle 73"/>
            <p:cNvSpPr/>
            <p:nvPr/>
          </p:nvSpPr>
          <p:spPr>
            <a:xfrm flipV="1">
              <a:off x="7015726" y="3224532"/>
              <a:ext cx="840054" cy="3812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0" name="Group 25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75" name="Rectangle 26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6" name="Rectangle 27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7" name="Rectangle 28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8" name="Rectangle 29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9" name="Rectangle 30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0" name="Rectangle 31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1" name="Rectangle 32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2" name="Rectangle 33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83" name="Rectangle 34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77861" name="Group 35"/>
            <p:cNvGrpSpPr>
              <a:grpSpLocks/>
            </p:cNvGrpSpPr>
            <p:nvPr/>
          </p:nvGrpSpPr>
          <p:grpSpPr bwMode="auto">
            <a:xfrm>
              <a:off x="6634168" y="5300668"/>
              <a:ext cx="1671638" cy="871538"/>
              <a:chOff x="4227" y="3291"/>
              <a:chExt cx="1053" cy="549"/>
            </a:xfrm>
          </p:grpSpPr>
          <p:sp>
            <p:nvSpPr>
              <p:cNvPr id="77867" name="Oval 36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8" name="Oval 37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69" name="Oval 38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0" name="Oval 39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1" name="Oval 40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2" name="Oval 41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3" name="Oval 42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74" name="Oval 43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62" name="Rectangle 44"/>
            <p:cNvSpPr>
              <a:spLocks noChangeArrowheads="1"/>
            </p:cNvSpPr>
            <p:nvPr/>
          </p:nvSpPr>
          <p:spPr bwMode="auto">
            <a:xfrm>
              <a:off x="7086600" y="5638800"/>
              <a:ext cx="685800" cy="6858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77863" name="Group 45"/>
            <p:cNvGrpSpPr>
              <a:grpSpLocks/>
            </p:cNvGrpSpPr>
            <p:nvPr/>
          </p:nvGrpSpPr>
          <p:grpSpPr bwMode="auto">
            <a:xfrm>
              <a:off x="7291478" y="2001858"/>
              <a:ext cx="862023" cy="3790991"/>
              <a:chOff x="4641" y="1261"/>
              <a:chExt cx="543" cy="2388"/>
            </a:xfrm>
          </p:grpSpPr>
          <p:sp>
            <p:nvSpPr>
              <p:cNvPr id="77865" name="Oval 46"/>
              <p:cNvSpPr>
                <a:spLocks noChangeArrowheads="1"/>
              </p:cNvSpPr>
              <p:nvPr/>
            </p:nvSpPr>
            <p:spPr bwMode="auto">
              <a:xfrm>
                <a:off x="5157" y="290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cxnSp>
            <p:nvCxnSpPr>
              <p:cNvPr id="77866" name="AutoShape 47"/>
              <p:cNvCxnSpPr>
                <a:cxnSpLocks noChangeShapeType="1"/>
                <a:stCxn id="77887" idx="4"/>
                <a:endCxn id="77867" idx="0"/>
              </p:cNvCxnSpPr>
              <p:nvPr/>
            </p:nvCxnSpPr>
            <p:spPr bwMode="auto">
              <a:xfrm rot="5400000" flipV="1">
                <a:off x="3479" y="2423"/>
                <a:ext cx="2388" cy="63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77864" name="Oval 50"/>
            <p:cNvSpPr>
              <a:spLocks noChangeArrowheads="1"/>
            </p:cNvSpPr>
            <p:nvPr/>
          </p:nvSpPr>
          <p:spPr bwMode="auto">
            <a:xfrm>
              <a:off x="7469976" y="5943603"/>
              <a:ext cx="152448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 rot="-5400000">
            <a:off x="9309101" y="2620962"/>
            <a:ext cx="1566862" cy="2506663"/>
            <a:chOff x="6400800" y="3033471"/>
            <a:chExt cx="2057400" cy="3291129"/>
          </a:xfrm>
        </p:grpSpPr>
        <p:grpSp>
          <p:nvGrpSpPr>
            <p:cNvPr id="77838" name="Group 24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7850" name="Rectangle 2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1" name="Rectangle 2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2" name="Rectangle 2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3" name="Rectangle 2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4" name="Rectangle 2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5" name="Rectangle 3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6" name="Rectangle 3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7" name="Rectangle 3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7858" name="Rectangle 3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77839" name="Oval 34"/>
            <p:cNvSpPr>
              <a:spLocks noChangeArrowheads="1"/>
            </p:cNvSpPr>
            <p:nvPr/>
          </p:nvSpPr>
          <p:spPr bwMode="auto">
            <a:xfrm>
              <a:off x="7162800" y="579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0" name="Oval 35"/>
            <p:cNvSpPr>
              <a:spLocks noChangeArrowheads="1"/>
            </p:cNvSpPr>
            <p:nvPr/>
          </p:nvSpPr>
          <p:spPr bwMode="auto">
            <a:xfrm>
              <a:off x="74676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1" name="Oval 36"/>
            <p:cNvSpPr>
              <a:spLocks noChangeArrowheads="1"/>
            </p:cNvSpPr>
            <p:nvPr/>
          </p:nvSpPr>
          <p:spPr bwMode="auto">
            <a:xfrm>
              <a:off x="7315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2" name="Oval 37"/>
            <p:cNvSpPr>
              <a:spLocks noChangeArrowheads="1"/>
            </p:cNvSpPr>
            <p:nvPr/>
          </p:nvSpPr>
          <p:spPr bwMode="auto">
            <a:xfrm>
              <a:off x="7239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3" name="Oval 38"/>
            <p:cNvSpPr>
              <a:spLocks noChangeArrowheads="1"/>
            </p:cNvSpPr>
            <p:nvPr/>
          </p:nvSpPr>
          <p:spPr bwMode="auto">
            <a:xfrm>
              <a:off x="80010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4" name="Oval 39"/>
            <p:cNvSpPr>
              <a:spLocks noChangeArrowheads="1"/>
            </p:cNvSpPr>
            <p:nvPr/>
          </p:nvSpPr>
          <p:spPr bwMode="auto">
            <a:xfrm>
              <a:off x="7467600" y="5791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5" name="Oval 40"/>
            <p:cNvSpPr>
              <a:spLocks noChangeArrowheads="1"/>
            </p:cNvSpPr>
            <p:nvPr/>
          </p:nvSpPr>
          <p:spPr bwMode="auto">
            <a:xfrm>
              <a:off x="67818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6" name="Oval 41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7" name="Oval 42"/>
            <p:cNvSpPr>
              <a:spLocks noChangeArrowheads="1"/>
            </p:cNvSpPr>
            <p:nvPr/>
          </p:nvSpPr>
          <p:spPr bwMode="auto">
            <a:xfrm>
              <a:off x="6553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7848" name="Oval 43"/>
            <p:cNvSpPr>
              <a:spLocks noChangeArrowheads="1"/>
            </p:cNvSpPr>
            <p:nvPr/>
          </p:nvSpPr>
          <p:spPr bwMode="auto">
            <a:xfrm>
              <a:off x="8001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 flipV="1">
              <a:off x="7015725" y="3033471"/>
              <a:ext cx="840054" cy="3814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7832" name="TextBox 163"/>
          <p:cNvSpPr txBox="1">
            <a:spLocks noChangeArrowheads="1"/>
          </p:cNvSpPr>
          <p:nvPr/>
        </p:nvSpPr>
        <p:spPr bwMode="auto">
          <a:xfrm>
            <a:off x="21336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Elapse</a:t>
            </a:r>
          </a:p>
        </p:txBody>
      </p:sp>
      <p:sp>
        <p:nvSpPr>
          <p:cNvPr id="77833" name="TextBox 164"/>
          <p:cNvSpPr txBox="1">
            <a:spLocks noChangeArrowheads="1"/>
          </p:cNvSpPr>
          <p:nvPr/>
        </p:nvSpPr>
        <p:spPr bwMode="auto">
          <a:xfrm>
            <a:off x="50292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  <a:cs typeface="Calibri"/>
              </a:rPr>
              <a:t>Weight</a:t>
            </a:r>
          </a:p>
        </p:txBody>
      </p:sp>
      <p:sp>
        <p:nvSpPr>
          <p:cNvPr id="77834" name="TextBox 165"/>
          <p:cNvSpPr txBox="1">
            <a:spLocks noChangeArrowheads="1"/>
          </p:cNvSpPr>
          <p:nvPr/>
        </p:nvSpPr>
        <p:spPr bwMode="auto">
          <a:xfrm>
            <a:off x="8153400" y="252412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Resample</a:t>
            </a:r>
          </a:p>
        </p:txBody>
      </p:sp>
      <p:sp>
        <p:nvSpPr>
          <p:cNvPr id="173" name="TextBox 24"/>
          <p:cNvSpPr txBox="1">
            <a:spLocks noChangeArrowheads="1"/>
          </p:cNvSpPr>
          <p:nvPr/>
        </p:nvSpPr>
        <p:spPr bwMode="auto">
          <a:xfrm>
            <a:off x="39624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  <p:sp>
        <p:nvSpPr>
          <p:cNvPr id="174" name="TextBox 24"/>
          <p:cNvSpPr txBox="1">
            <a:spLocks noChangeArrowheads="1"/>
          </p:cNvSpPr>
          <p:nvPr/>
        </p:nvSpPr>
        <p:spPr bwMode="auto">
          <a:xfrm>
            <a:off x="6934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175" name="TextBox 24"/>
          <p:cNvSpPr txBox="1">
            <a:spLocks noChangeArrowheads="1"/>
          </p:cNvSpPr>
          <p:nvPr/>
        </p:nvSpPr>
        <p:spPr bwMode="auto">
          <a:xfrm>
            <a:off x="9982200" y="4810125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(New) 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</p:txBody>
      </p:sp>
      <p:grpSp>
        <p:nvGrpSpPr>
          <p:cNvPr id="102" name="Group 17"/>
          <p:cNvGrpSpPr>
            <a:grpSpLocks/>
          </p:cNvGrpSpPr>
          <p:nvPr/>
        </p:nvGrpSpPr>
        <p:grpSpPr bwMode="auto">
          <a:xfrm>
            <a:off x="8305800" y="110067"/>
            <a:ext cx="2133600" cy="785593"/>
            <a:chOff x="4800" y="1056"/>
            <a:chExt cx="912" cy="336"/>
          </a:xfrm>
        </p:grpSpPr>
        <p:sp>
          <p:nvSpPr>
            <p:cNvPr id="103" name="Oval 12"/>
            <p:cNvSpPr>
              <a:spLocks noChangeArrowheads="1"/>
            </p:cNvSpPr>
            <p:nvPr/>
          </p:nvSpPr>
          <p:spPr bwMode="auto">
            <a:xfrm>
              <a:off x="537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</a:p>
          </p:txBody>
        </p:sp>
        <p:cxnSp>
          <p:nvCxnSpPr>
            <p:cNvPr id="104" name="AutoShape 14"/>
            <p:cNvCxnSpPr>
              <a:cxnSpLocks noChangeShapeType="1"/>
              <a:stCxn id="105" idx="6"/>
              <a:endCxn id="103" idx="2"/>
            </p:cNvCxnSpPr>
            <p:nvPr/>
          </p:nvCxnSpPr>
          <p:spPr bwMode="auto">
            <a:xfrm>
              <a:off x="5145" y="1224"/>
              <a:ext cx="22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5" name="Oval 15"/>
            <p:cNvSpPr>
              <a:spLocks noChangeArrowheads="1"/>
            </p:cNvSpPr>
            <p:nvPr/>
          </p:nvSpPr>
          <p:spPr bwMode="auto">
            <a:xfrm>
              <a:off x="4800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1</a:t>
              </a:r>
            </a:p>
          </p:txBody>
        </p:sp>
      </p:grpSp>
      <p:grpSp>
        <p:nvGrpSpPr>
          <p:cNvPr id="107" name="Group 25"/>
          <p:cNvGrpSpPr>
            <a:grpSpLocks/>
          </p:cNvGrpSpPr>
          <p:nvPr/>
        </p:nvGrpSpPr>
        <p:grpSpPr bwMode="auto">
          <a:xfrm>
            <a:off x="9663288" y="110070"/>
            <a:ext cx="776111" cy="2328330"/>
            <a:chOff x="5256" y="2199"/>
            <a:chExt cx="336" cy="1008"/>
          </a:xfrm>
        </p:grpSpPr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5256" y="2199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109" name="AutoShape 19"/>
            <p:cNvCxnSpPr>
              <a:cxnSpLocks noChangeShapeType="1"/>
              <a:stCxn id="108" idx="4"/>
              <a:endCxn id="110" idx="0"/>
            </p:cNvCxnSpPr>
            <p:nvPr/>
          </p:nvCxnSpPr>
          <p:spPr bwMode="auto">
            <a:xfrm>
              <a:off x="5424" y="2544"/>
              <a:ext cx="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5256" y="2871"/>
              <a:ext cx="336" cy="3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charset="0"/>
                  <a:cs typeface="Times New Roman" charset="0"/>
                </a:rPr>
                <a:t>E</a:t>
              </a:r>
              <a:r>
                <a:rPr lang="en-US" sz="2400" baseline="-25000" dirty="0">
                  <a:latin typeface="Times New Roman" charset="0"/>
                  <a:cs typeface="Times New Roman" charset="0"/>
                </a:rPr>
                <a:t>2</a:t>
              </a:r>
              <a:endParaRPr lang="en-US" sz="1400" baseline="-25000" dirty="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" name="Left Brace 2"/>
          <p:cNvSpPr/>
          <p:nvPr/>
        </p:nvSpPr>
        <p:spPr>
          <a:xfrm>
            <a:off x="4191000" y="-1371600"/>
            <a:ext cx="533400" cy="7391400"/>
          </a:xfrm>
          <a:prstGeom prst="leftBrace">
            <a:avLst/>
          </a:prstGeom>
          <a:ln>
            <a:solidFill>
              <a:srgbClr val="FF0000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2905" y="1447800"/>
            <a:ext cx="26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likelihood weighting</a:t>
            </a:r>
          </a:p>
        </p:txBody>
      </p:sp>
    </p:spTree>
    <p:extLst>
      <p:ext uri="{BB962C8B-B14F-4D97-AF65-F5344CB8AC3E}">
        <p14:creationId xmlns:p14="http://schemas.microsoft.com/office/powerpoint/2010/main" val="24257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Particle Filtering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Particle filtering operates on ensemble of samples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Performs likelihood weighting for each individual sample to elapse time and incorporate evidence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Resamples from the weighted ensemble of samples to focus computation for the next time step where most of the probability mass is estimated to be</a:t>
            </a: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Chain Monte Carlo*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417637"/>
            <a:ext cx="8839200" cy="4525963"/>
          </a:xfrm>
        </p:spPr>
        <p:txBody>
          <a:bodyPr/>
          <a:lstStyle/>
          <a:p>
            <a:r>
              <a:rPr lang="en-US" sz="2400" i="1" dirty="0">
                <a:ea typeface="ＭＳ Ｐゴシック" pitchFamily="34" charset="-128"/>
              </a:rPr>
              <a:t>Idea</a:t>
            </a:r>
            <a:r>
              <a:rPr lang="en-US" sz="2400" dirty="0">
                <a:ea typeface="ＭＳ Ｐゴシック" pitchFamily="34" charset="-128"/>
              </a:rPr>
              <a:t>: instead of sampling from scratch, create samples that are each like the last one.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Procedure</a:t>
            </a:r>
            <a:r>
              <a:rPr lang="en-US" sz="2400" dirty="0">
                <a:ea typeface="ＭＳ Ｐゴシック" pitchFamily="34" charset="-128"/>
              </a:rPr>
              <a:t>: resample one variable at a time, conditioned on all the rest, but keep evidence fixed.  E.g., for P(</a:t>
            </a:r>
            <a:r>
              <a:rPr lang="en-US" sz="2400" dirty="0" err="1">
                <a:ea typeface="ＭＳ Ｐゴシック" pitchFamily="34" charset="-128"/>
              </a:rPr>
              <a:t>b|c</a:t>
            </a:r>
            <a:r>
              <a:rPr lang="en-US" sz="2400" dirty="0">
                <a:ea typeface="ＭＳ Ｐゴシック" pitchFamily="34" charset="-128"/>
              </a:rPr>
              <a:t>):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Properties</a:t>
            </a:r>
            <a:r>
              <a:rPr lang="en-US" sz="2400" dirty="0">
                <a:ea typeface="ＭＳ Ｐゴシック" pitchFamily="34" charset="-128"/>
              </a:rPr>
              <a:t>: Now samples are not independent (in fact they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re nearly identical), but sample averages are still consistent estimators!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i="1" dirty="0">
                <a:ea typeface="ＭＳ Ｐゴシック" pitchFamily="34" charset="-128"/>
              </a:rPr>
              <a:t>What</a:t>
            </a:r>
            <a:r>
              <a:rPr lang="ja-JP" altLang="en-US" sz="2400" i="1" dirty="0">
                <a:ea typeface="ＭＳ Ｐゴシック" pitchFamily="34" charset="-128"/>
              </a:rPr>
              <a:t>’</a:t>
            </a:r>
            <a:r>
              <a:rPr lang="en-US" altLang="ja-JP" sz="2400" i="1" dirty="0">
                <a:ea typeface="ＭＳ Ｐゴシック" pitchFamily="34" charset="-128"/>
              </a:rPr>
              <a:t>s the point</a:t>
            </a:r>
            <a:r>
              <a:rPr lang="en-US" altLang="ja-JP" sz="2400" dirty="0">
                <a:ea typeface="ＭＳ Ｐゴシック" pitchFamily="34" charset="-128"/>
              </a:rPr>
              <a:t>: both upstream and downstream variables condition on evidence.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286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048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686" name="AutoShape 6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2819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7" name="Oval 11"/>
          <p:cNvSpPr>
            <a:spLocks noChangeArrowheads="1"/>
          </p:cNvSpPr>
          <p:nvPr/>
        </p:nvSpPr>
        <p:spPr bwMode="auto">
          <a:xfrm>
            <a:off x="1524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+b</a:t>
            </a:r>
          </a:p>
        </p:txBody>
      </p:sp>
      <p:cxnSp>
        <p:nvCxnSpPr>
          <p:cNvPr id="71688" name="AutoShape 12"/>
          <p:cNvCxnSpPr>
            <a:cxnSpLocks noChangeShapeType="1"/>
            <a:stCxn id="71687" idx="6"/>
            <a:endCxn id="71684" idx="2"/>
          </p:cNvCxnSpPr>
          <p:nvPr/>
        </p:nvCxnSpPr>
        <p:spPr bwMode="auto">
          <a:xfrm>
            <a:off x="2057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0" name="Oval 18"/>
          <p:cNvSpPr>
            <a:spLocks noChangeArrowheads="1"/>
          </p:cNvSpPr>
          <p:nvPr/>
        </p:nvSpPr>
        <p:spPr bwMode="auto">
          <a:xfrm>
            <a:off x="5105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1" name="Oval 19"/>
          <p:cNvSpPr>
            <a:spLocks noChangeArrowheads="1"/>
          </p:cNvSpPr>
          <p:nvPr/>
        </p:nvSpPr>
        <p:spPr bwMode="auto">
          <a:xfrm>
            <a:off x="5867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2" name="AutoShape 6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638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3" name="Oval 11"/>
          <p:cNvSpPr>
            <a:spLocks noChangeArrowheads="1"/>
          </p:cNvSpPr>
          <p:nvPr/>
        </p:nvSpPr>
        <p:spPr bwMode="auto">
          <a:xfrm>
            <a:off x="4343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4" name="AutoShape 12"/>
          <p:cNvCxnSpPr>
            <a:cxnSpLocks noChangeShapeType="1"/>
            <a:stCxn id="25613" idx="6"/>
            <a:endCxn id="25610" idx="2"/>
          </p:cNvCxnSpPr>
          <p:nvPr/>
        </p:nvCxnSpPr>
        <p:spPr bwMode="auto">
          <a:xfrm>
            <a:off x="4876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5" name="Oval 23"/>
          <p:cNvSpPr>
            <a:spLocks noChangeArrowheads="1"/>
          </p:cNvSpPr>
          <p:nvPr/>
        </p:nvSpPr>
        <p:spPr bwMode="auto">
          <a:xfrm>
            <a:off x="7772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6" name="Oval 24"/>
          <p:cNvSpPr>
            <a:spLocks noChangeArrowheads="1"/>
          </p:cNvSpPr>
          <p:nvPr/>
        </p:nvSpPr>
        <p:spPr bwMode="auto">
          <a:xfrm>
            <a:off x="8534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7" name="AutoShape 6"/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8305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7010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9" name="AutoShape 12"/>
          <p:cNvCxnSpPr>
            <a:cxnSpLocks noChangeShapeType="1"/>
            <a:stCxn id="25618" idx="6"/>
            <a:endCxn id="25615" idx="2"/>
          </p:cNvCxnSpPr>
          <p:nvPr/>
        </p:nvCxnSpPr>
        <p:spPr bwMode="auto">
          <a:xfrm>
            <a:off x="7543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Connector 20"/>
          <p:cNvCxnSpPr>
            <a:stCxn id="71684" idx="7"/>
            <a:endCxn id="71684" idx="3"/>
          </p:cNvCxnSpPr>
          <p:nvPr/>
        </p:nvCxnSpPr>
        <p:spPr>
          <a:xfrm rot="16200000" flipH="1" flipV="1">
            <a:off x="2363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685" idx="7"/>
            <a:endCxn id="71685" idx="3"/>
          </p:cNvCxnSpPr>
          <p:nvPr/>
        </p:nvCxnSpPr>
        <p:spPr>
          <a:xfrm rot="16200000" flipH="1" flipV="1">
            <a:off x="3125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5613" idx="7"/>
            <a:endCxn id="25613" idx="3"/>
          </p:cNvCxnSpPr>
          <p:nvPr/>
        </p:nvCxnSpPr>
        <p:spPr>
          <a:xfrm rot="16200000" flipH="1" flipV="1">
            <a:off x="4421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611" idx="7"/>
            <a:endCxn id="25611" idx="3"/>
          </p:cNvCxnSpPr>
          <p:nvPr/>
        </p:nvCxnSpPr>
        <p:spPr>
          <a:xfrm rot="16200000" flipH="1" flipV="1">
            <a:off x="5945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618" idx="7"/>
            <a:endCxn id="25618" idx="3"/>
          </p:cNvCxnSpPr>
          <p:nvPr/>
        </p:nvCxnSpPr>
        <p:spPr>
          <a:xfrm rot="16200000" flipH="1" flipV="1">
            <a:off x="7088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615" idx="7"/>
            <a:endCxn id="25615" idx="3"/>
          </p:cNvCxnSpPr>
          <p:nvPr/>
        </p:nvCxnSpPr>
        <p:spPr>
          <a:xfrm rot="16200000" flipH="1" flipV="1">
            <a:off x="7850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05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34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3" grpId="0" animBg="1"/>
      <p:bldP spid="25615" grpId="0" animBg="1"/>
      <p:bldP spid="25616" grpId="0" animBg="1"/>
      <p:bldP spid="25618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19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Interleave joining and marginalizing</a:t>
            </a:r>
          </a:p>
          <a:p>
            <a:pPr lvl="5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5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ea typeface="ＭＳ Ｐゴシック" pitchFamily="34" charset="-128"/>
              </a:rPr>
              <a:t>d</a:t>
            </a:r>
            <a:r>
              <a:rPr lang="en-US" sz="2400" baseline="30000" dirty="0" err="1">
                <a:ea typeface="ＭＳ Ｐゴシック" pitchFamily="34" charset="-128"/>
              </a:rPr>
              <a:t>k</a:t>
            </a:r>
            <a:r>
              <a:rPr lang="en-US" sz="2400" dirty="0">
                <a:ea typeface="ＭＳ Ｐゴシック" pitchFamily="34" charset="-128"/>
              </a:rPr>
              <a:t> entries computed for a factor over k variables with domain sizes d</a:t>
            </a:r>
          </a:p>
          <a:p>
            <a:pPr lvl="7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7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Ordering of elimination of hidden variables can affect size of factors generated</a:t>
            </a:r>
          </a:p>
          <a:p>
            <a:pPr lvl="8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8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Worst case: running time exponential in the size of the Bayes’ net</a:t>
            </a:r>
          </a:p>
          <a:p>
            <a:pPr lvl="1">
              <a:lnSpc>
                <a:spcPct val="90000"/>
              </a:lnSpc>
            </a:pP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58200" y="2971800"/>
            <a:ext cx="2113006" cy="1371600"/>
            <a:chOff x="3810000" y="2743200"/>
            <a:chExt cx="25146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4" idx="4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3" idx="4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4"/>
              <a:endCxn id="14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3" idx="4"/>
              <a:endCxn id="15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32500" lnSpcReduction="20000"/>
            </a:bodyPr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5" idx="4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Picture 18" descr="TP_tm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 descr="TP_tmp.png"/>
            <p:cNvPicPr>
              <a:picLocks noChangeAspect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cxnSp>
          <p:nvCxnSpPr>
            <p:cNvPr id="28" name="Straight Arrow Connector 27"/>
            <p:cNvCxnSpPr>
              <a:stCxn id="13" idx="4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 descr="TP_tmp.png"/>
            <p:cNvPicPr>
              <a:picLocks noChangeAspect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4800600"/>
            <a:ext cx="4643894" cy="1848540"/>
            <a:chOff x="3124200" y="2286000"/>
            <a:chExt cx="7848600" cy="3124200"/>
          </a:xfrm>
        </p:grpSpPr>
        <p:cxnSp>
          <p:nvCxnSpPr>
            <p:cNvPr id="34" name="Straight Arrow Connector 33"/>
            <p:cNvCxnSpPr>
              <a:stCxn id="136" idx="4"/>
              <a:endCxn id="122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36" name="Oval 13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6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7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132" name="Oval 131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3" name="Picture 132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8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1" name="Picture 130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39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9" name="Picture 128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0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7" name="Picture 126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1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5" name="Picture 124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2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3" name="Picture 12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1" name="Picture 120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4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9" name="Picture 118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5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7" name="Picture 116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6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5" name="Picture 114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7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3" name="Picture 112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8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1" name="Picture 11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08" name="Oval 107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9" name="Picture 108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0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1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5" name="Picture 104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2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3" name="Picture 102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3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1" name="Picture 10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4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9" name="Picture 98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5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56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5" name="Picture 94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cxnSp>
          <p:nvCxnSpPr>
            <p:cNvPr id="57" name="Straight Arrow Connector 56"/>
            <p:cNvCxnSpPr>
              <a:stCxn id="134" idx="4"/>
              <a:endCxn id="122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2" idx="4"/>
              <a:endCxn id="122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6" idx="4"/>
              <a:endCxn id="120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2" idx="4"/>
              <a:endCxn id="120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4"/>
              <a:endCxn id="120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4" idx="4"/>
              <a:endCxn id="114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28" idx="4"/>
              <a:endCxn id="114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4" idx="4"/>
              <a:endCxn id="114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4" idx="4"/>
              <a:endCxn id="108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24" idx="4"/>
              <a:endCxn id="110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6" idx="4"/>
              <a:endCxn id="108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8" idx="4"/>
              <a:endCxn id="108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0" idx="4"/>
              <a:endCxn id="112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8" idx="4"/>
              <a:endCxn id="112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32" idx="4"/>
              <a:endCxn id="116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0" idx="4"/>
              <a:endCxn id="116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32" idx="4"/>
              <a:endCxn id="11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4" idx="4"/>
              <a:endCxn id="11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0" idx="4"/>
              <a:endCxn id="11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28" idx="4"/>
              <a:endCxn id="116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26" idx="4"/>
              <a:endCxn id="112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26" idx="4"/>
              <a:endCxn id="110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28" idx="4"/>
              <a:endCxn id="110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2" idx="4"/>
              <a:endCxn id="106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0" idx="4"/>
              <a:endCxn id="106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16" idx="4"/>
              <a:endCxn id="104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2" idx="4"/>
              <a:endCxn id="102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8" idx="4"/>
              <a:endCxn id="100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10" idx="4"/>
              <a:endCxn id="100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4" idx="4"/>
              <a:endCxn id="102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18" idx="4"/>
              <a:endCxn id="104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6" idx="4"/>
              <a:endCxn id="9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2" idx="4"/>
              <a:endCxn id="96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0" idx="4"/>
              <a:endCxn id="96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4" idx="4"/>
              <a:endCxn id="9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6" idx="4"/>
              <a:endCxn id="94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8" idx="4"/>
              <a:endCxn id="94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71600"/>
            <a:ext cx="2945727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56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Worst Case Complexity?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11430000" cy="58674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CSP:  </a:t>
            </a: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4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If we can answer P(z) equal to zero or not, we answered whether the 3-SAT problem has a solution.</a:t>
            </a:r>
          </a:p>
          <a:p>
            <a:pPr lvl="4"/>
            <a:endParaRPr lang="en-US" sz="9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Hence inference in Bayes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 nets is NP-hard.  No known efficient probabilistic inference in general.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2286000"/>
            <a:ext cx="7848600" cy="3124200"/>
            <a:chOff x="3124200" y="2286000"/>
            <a:chExt cx="7848600" cy="3124200"/>
          </a:xfrm>
        </p:grpSpPr>
        <p:cxnSp>
          <p:nvCxnSpPr>
            <p:cNvPr id="18" name="Straight Arrow Connector 17"/>
            <p:cNvCxnSpPr>
              <a:stCxn id="16" idx="4"/>
              <a:endCxn id="116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157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" name="Picture 20" descr="TP_tmp.png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58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28" name="Picture 52227" descr="TP_tmp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59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1" name="Picture 52230" descr="TP_tmp.png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0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4" name="Picture 52233" descr="TP_tmp.png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1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37" name="Picture 52236" descr="TP_tmp.png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2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0" name="Picture 52239" descr="TP_tmp.png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3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43" name="Picture 52242" descr="TP_tmp.png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4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2" name="Picture 52251" descr="TP_tmp.png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5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52255" name="Picture 52254" descr="TP_tmp.png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6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27" name="Picture 22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7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1" name="Picture 230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8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4" name="Picture 233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69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46" name="Oval 145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37" name="Picture 236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0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52" name="Oval 151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0" name="Picture 239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1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3" name="Picture 242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2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64" name="Oval 163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46" name="Picture 245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3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70" name="Oval 169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3" name="Picture 20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4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2" name="Picture 251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5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82" name="Oval 181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55" name="Picture 254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6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188" name="Oval 18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6" name="Picture 205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7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194" name="Oval 193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09" name="Picture 208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grpSp>
          <p:nvGrpSpPr>
            <p:cNvPr id="49178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200" name="Oval 199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212" name="Picture 211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 xmlns="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 xmlns="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xmlns="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 xmlns=""/>
                </a:ext>
              </a:extLst>
            </p:spPr>
          </p:pic>
        </p:grpSp>
        <p:cxnSp>
          <p:nvCxnSpPr>
            <p:cNvPr id="225" name="Straight Arrow Connector 224"/>
            <p:cNvCxnSpPr>
              <a:stCxn id="38" idx="4"/>
              <a:endCxn id="116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44" idx="4"/>
              <a:endCxn id="116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16" idx="4"/>
              <a:endCxn id="122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44" idx="4"/>
              <a:endCxn id="122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50" idx="4"/>
              <a:endCxn id="122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38" idx="4"/>
              <a:endCxn id="140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56" idx="4"/>
              <a:endCxn id="140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68" idx="4"/>
              <a:endCxn id="140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68" idx="4"/>
              <a:endCxn id="155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68" idx="4"/>
              <a:endCxn id="152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62" idx="4"/>
              <a:endCxn id="155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56" idx="4"/>
              <a:endCxn id="155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50" idx="4"/>
              <a:endCxn id="146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56" idx="4"/>
              <a:endCxn id="146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44" idx="4"/>
              <a:endCxn id="134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50" idx="4"/>
              <a:endCxn id="134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44" idx="4"/>
              <a:endCxn id="12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8" idx="4"/>
              <a:endCxn id="12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50" idx="4"/>
              <a:endCxn id="12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56" idx="4"/>
              <a:endCxn id="134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62" idx="4"/>
              <a:endCxn id="146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62" idx="4"/>
              <a:endCxn id="152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56" idx="4"/>
              <a:endCxn id="152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116" idx="4"/>
              <a:endCxn id="164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22" idx="4"/>
              <a:endCxn id="164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134" idx="4"/>
              <a:endCxn id="170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146" idx="4"/>
              <a:endCxn id="176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155" idx="4"/>
              <a:endCxn id="182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152" idx="4"/>
              <a:endCxn id="182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140" idx="4"/>
              <a:endCxn id="176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128" idx="4"/>
              <a:endCxn id="170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164" idx="4"/>
              <a:endCxn id="18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176" idx="4"/>
              <a:endCxn id="194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182" idx="4"/>
              <a:endCxn id="194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170" idx="4"/>
              <a:endCxn id="18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194" idx="4"/>
              <a:endCxn id="200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188" idx="4"/>
              <a:endCxn id="200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54" name="Picture 35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752600"/>
            <a:ext cx="11700169" cy="2423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0" name="Picture 35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31" y="2349403"/>
            <a:ext cx="2874831" cy="24139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6" name="Picture 36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61" y="2743200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68" name="Picture 36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258931"/>
            <a:ext cx="2241038" cy="24626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9220" name="TextBox 364"/>
          <p:cNvSpPr txBox="1">
            <a:spLocks noChangeArrowheads="1"/>
          </p:cNvSpPr>
          <p:nvPr/>
        </p:nvSpPr>
        <p:spPr bwMode="auto">
          <a:xfrm>
            <a:off x="446709" y="3000374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69" name="Picture 36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" y="3581400"/>
            <a:ext cx="1499856" cy="27046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9222" name="TextBox 411"/>
          <p:cNvSpPr txBox="1">
            <a:spLocks noChangeArrowheads="1"/>
          </p:cNvSpPr>
          <p:nvPr/>
        </p:nvSpPr>
        <p:spPr bwMode="auto">
          <a:xfrm>
            <a:off x="413372" y="373379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/>
              <a:t>…</a:t>
            </a:r>
          </a:p>
        </p:txBody>
      </p:sp>
      <p:pic>
        <p:nvPicPr>
          <p:cNvPr id="371" name="Picture 37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7" y="4004230"/>
            <a:ext cx="1458293" cy="26297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2" name="Picture 37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621142"/>
            <a:ext cx="2022029" cy="2556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3" name="Picture 372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9" y="4320178"/>
            <a:ext cx="1991691" cy="2518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74" name="Picture 37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5073225"/>
            <a:ext cx="2133600" cy="26077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5608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Inference: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743039" cy="2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having each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our sample is </a:t>
            </a:r>
            <a:r>
              <a:rPr lang="en-US" sz="2000" i="1" dirty="0"/>
              <a:t>C</a:t>
            </a:r>
            <a:r>
              <a:rPr lang="en-US" sz="2000" dirty="0"/>
              <a:t> = 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233"/>
              </p:ext>
            </p:extLst>
          </p:nvPr>
        </p:nvGraphicFramePr>
        <p:xfrm>
          <a:off x="5715000" y="22098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8194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&#10;(x_1 \vee x_2 \vee \neg x_3)&#10;\wedge &#10;(\neg x_1 \vee x_3 \vee \neg x_4)&#10;\wedge&#10;(x_2 \vee \neg x_2 \vee x_4)&#10;\wedge&#10;(\neg x_3 \vee \neg x_4 \vee \neg x_5)&#10;\wedge&#10;(x_2 \vee x_5 \vee x_7)&#10;\wedge&#10;(x_4 \vee x_5 \vee x_6)&#10;\wedge&#10;(\neg x_5 \vee x_6 \vee \neg x_7)&#10;\wedge&#10;(\neg x_5 \vee \neg x_6 \vee x_7)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1"/>
  <p:tag name="PICTUREFILESIZE" val="26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P(X_i = 0) = P(X_i = 1) = 0.5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65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1 = X_1 \vee X_2 \vee \neg X_3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48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8 = \neg X_5 \vee X_6 \vee X_7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3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2} = Y_1 \wedge Y_2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7,8} = Y_7 \wedge Y_8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38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5, 6, 7, 8} = Y_{5,6} \wedge Y_{7,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3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Y_{1, 2, 3, 4} = Y_{1, 2} \wedge Y_{3, 4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48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Z = Y_{1, 2, 3, 4} \wedge Y_{5, 6, 7, 8}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60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PS}(x_1\ldots x_n) = \prod_{i=1}^n P(x_i | \mbox{Parents}(X_i))&#10;    = P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286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_{PS}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728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to{\rightarrow}&#10;\begin{eqnarray*}&#10;  \lim_{N\to\infty} \hat P(x_1,\ldots, x_n) &#10;      &amp; = &amp; \lim_{N\to\infty} N_{PS}(x_1,\ldots, x_n)/N \\&#10;      &amp; = &amp; S_{PS}(x_1,\ldots,x_n) \\&#10;      &amp; = &amp; P(x_1\ldots x_n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99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 = 1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4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0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9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35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WS}({\bf z},{\bf e}) = \prod_{i= 1}^l P(z_i|\mbox{Parents}(Z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21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w({\bf z},{\bf e}) = \prod_{i = 1}^m P(e_i | \mbox{Parents}(E_i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5"/>
  <p:tag name="PICTUREFILESIZE" val="3416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= P({\bf z}, {\bf e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89"/>
  <p:tag name="PICTUREFILESIZE" val="67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S | +c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79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C | +s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1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W | +s, +c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0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P(S | +c, +r,  -w) &amp; = \frac{P(S, +c, +r, -w)}{P(+c, +r, -w)} \\&#10;&amp; = \frac{P(S, +c, +r, -w)}{\sum_{s} P(s, +c, +r, -w) } \\&#10;&amp; = \frac{ P(+c) P(S | +c) P(+r | +c) P(-w | S, +r) } {\sum_s P(+c) P(s | +c) P(+r | +c) P(-w | s, +r)} \\&#10;&amp; = \frac{ P(+c) P(S | +c) P(+r | +c) P(-w | S, +r)}  {P(+c) P(+r | +c) \sum_s P(s | +c) P(-w | s, +r) } \\&#10;&amp; = \frac{P(S | +c) P(-w | S, +r) } {\sum_s P(s | +c) P(-w | s, +r) } 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951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63632</TotalTime>
  <Words>2001</Words>
  <Application>Microsoft Office PowerPoint</Application>
  <PresentationFormat>Widescreen</PresentationFormat>
  <Paragraphs>534</Paragraphs>
  <Slides>33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dan-berkeley-nlp-v1</vt:lpstr>
      <vt:lpstr>Announcements</vt:lpstr>
      <vt:lpstr>CS 370: Artificial Intelligence </vt:lpstr>
      <vt:lpstr>Bayes’ Net Representation</vt:lpstr>
      <vt:lpstr>Variable Elimination</vt:lpstr>
      <vt:lpstr>Worst Case Complexity?</vt:lpstr>
      <vt:lpstr>Approximate Inference: Sampling</vt:lpstr>
      <vt:lpstr>Sampling</vt:lpstr>
      <vt:lpstr>Sampling</vt:lpstr>
      <vt:lpstr>Sampling in Bayes’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Gibbs Sampling</vt:lpstr>
      <vt:lpstr>Gibbs Sampling</vt:lpstr>
      <vt:lpstr>Gibbs Sampling Example: P( S | +r)</vt:lpstr>
      <vt:lpstr>Gibbs Sampling</vt:lpstr>
      <vt:lpstr>Efficient Resampling of One Variable</vt:lpstr>
      <vt:lpstr>Bayes’ Net Sampling Summary</vt:lpstr>
      <vt:lpstr>Further Reading on Gibbs Sampling*</vt:lpstr>
      <vt:lpstr>How About Particle Filtering?</vt:lpstr>
      <vt:lpstr>Particle Filtering</vt:lpstr>
      <vt:lpstr>Markov Chain Monte Carlo*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3681</cp:revision>
  <cp:lastPrinted>2013-10-23T02:18:13Z</cp:lastPrinted>
  <dcterms:created xsi:type="dcterms:W3CDTF">2004-08-27T04:16:05Z</dcterms:created>
  <dcterms:modified xsi:type="dcterms:W3CDTF">2022-12-02T23:14:30Z</dcterms:modified>
</cp:coreProperties>
</file>