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rial Narrow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ialNarrow-bold.fntdata"/><Relationship Id="rId47" Type="http://schemas.openxmlformats.org/officeDocument/2006/relationships/font" Target="fonts/ArialNarrow-regular.fntdata"/><Relationship Id="rId49" Type="http://schemas.openxmlformats.org/officeDocument/2006/relationships/font" Target="fonts/ArialNarr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ArialNarr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100132ef_2_76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13100132ef_2_76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Please retain proper attribution, including the reference to ai.berkeley.edu.  Thanks!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9" name="Google Shape;129;g113100132ef_2_76:notes"/>
          <p:cNvSpPr txBox="1"/>
          <p:nvPr>
            <p:ph idx="12" type="sldNum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3100132ef_2_21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13100132ef_2_21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3100132ef_2_247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13100132ef_2_24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3100132ef_2_252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13100132ef_2_252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3100132ef_2_257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3100132ef_2_25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3100132ef_2_263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13100132ef_2_263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3100132ef_2_269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g113100132ef_2_269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5" name="Google Shape;335;g113100132ef_2_269:notes"/>
          <p:cNvSpPr txBox="1"/>
          <p:nvPr>
            <p:ph idx="12" type="sldNum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3100132ef_2_304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13100132ef_2_304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3100132ef_2_31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13100132ef_2_31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3100132ef_2_315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3100132ef_2_315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3100132ef_2_321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13100132ef_2_321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100132ef_2_87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3100132ef_2_8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3100132ef_2_354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13100132ef_2_354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3100132ef_2_36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13100132ef_2_36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3100132ef_2_423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13100132ef_2_423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3100132ef_2_428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13100132ef_2_42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3100132ef_2_442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6" name="Google Shape;516;g113100132ef_2_442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L5D1 – python demos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Coloring – javascript demos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17" name="Google Shape;517;g113100132ef_2_442:notes"/>
          <p:cNvSpPr txBox="1"/>
          <p:nvPr>
            <p:ph idx="12" type="sldNum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3100132ef_2_45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13100132ef_2_45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3100132ef_2_455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13100132ef_2_455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3100132ef_2_46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13100132ef_2_46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3100132ef_2_47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13100132ef_2_47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3100132ef_2_476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3100132ef_2_476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3100132ef_2_93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unary constraint restricts possible values of a single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binary... two variables...</a:t>
            </a:r>
            <a:endParaRPr/>
          </a:p>
        </p:txBody>
      </p:sp>
      <p:sp>
        <p:nvSpPr>
          <p:cNvPr id="146" name="Google Shape;146;g113100132ef_2_93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3100132ef_2_482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13100132ef_2_482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3100132ef_2_512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113100132ef_2_512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3100132ef_2_518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13100132ef_2_51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3100132ef_2_523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13100132ef_2_523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3100132ef_2_529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13100132ef_2_529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3100132ef_2_537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113100132ef_2_53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3100132ef_2_544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13100132ef_2_544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3100132ef_2_551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113100132ef_2_551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13100132ef_2_557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13100132ef_2_55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3100132ef_2_562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113100132ef_2_562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3100132ef_2_124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3100132ef_2_124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3100132ef_2_596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113100132ef_2_596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3100132ef_2_130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3100132ef_2_130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3100132ef_2_137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13100132ef_2_137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3100132ef_2_142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3100132ef_2_142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3100132ef_2_161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3100132ef_2_161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3100132ef_2_204:notes"/>
          <p:cNvSpPr txBox="1"/>
          <p:nvPr>
            <p:ph idx="1" type="body"/>
          </p:nvPr>
        </p:nvSpPr>
        <p:spPr>
          <a:xfrm>
            <a:off x="685494" y="4344358"/>
            <a:ext cx="5487013" cy="4113169"/>
          </a:xfrm>
          <a:prstGeom prst="rect">
            <a:avLst/>
          </a:prstGeom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limiting to pairs as in arc consistency, we now want triples or quadruples or, more generally, k-tuples, to be consistent.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be more expensive to check, but it will result in less back tracking.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it's hard to know how much consistency to enforce... how much will end up saving compute time.</a:t>
            </a:r>
            <a:endParaRPr/>
          </a:p>
        </p:txBody>
      </p:sp>
      <p:sp>
        <p:nvSpPr>
          <p:cNvPr id="263" name="Google Shape;263;g113100132ef_2_204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0" y="783435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3483771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3483771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42903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681290" y="204790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342903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344216" y="4025506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798564" y="-1446012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73432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G85zu29619Tshnerk1dN3tOXBCZ1TlAU/view" TargetMode="External"/><Relationship Id="rId4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ICxmpHl2kWpwUCNt7QLyQrxHV6Pp41q1/view" TargetMode="External"/><Relationship Id="rId4" Type="http://schemas.openxmlformats.org/officeDocument/2006/relationships/image" Target="../media/image4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8266" y="801151"/>
            <a:ext cx="4563156" cy="422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0" y="209566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370: Artificial Intelligence</a:t>
            </a:r>
            <a:br>
              <a:rPr lang="en"/>
            </a:br>
            <a:endParaRPr sz="2700"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0" y="971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Constraint Satisfaction Problems II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1143000" y="4686302"/>
            <a:ext cx="44005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0" y="1543050"/>
            <a:ext cx="9144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William DeMeo</a:t>
            </a:r>
            <a:endParaRPr sz="500"/>
          </a:p>
        </p:txBody>
      </p:sp>
      <p:sp>
        <p:nvSpPr>
          <p:cNvPr id="136" name="Google Shape;136;p25"/>
          <p:cNvSpPr/>
          <p:nvPr/>
        </p:nvSpPr>
        <p:spPr>
          <a:xfrm>
            <a:off x="66136" y="4914900"/>
            <a:ext cx="902970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 created by Dan Klein and Pieter Abbeel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</a:t>
            </a: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http://ai.berkeley.edu.]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K-Consistency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342900" y="971550"/>
            <a:ext cx="611505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Increasing degrees of consistency</a:t>
            </a:r>
            <a:endParaRPr/>
          </a:p>
          <a:p>
            <a:pPr indent="-88900" lvl="2" marL="850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1-Consistency (Node Consistency): Each single node’s domain has a value which meets that node’s unary constraints</a:t>
            </a:r>
            <a:endParaRPr/>
          </a:p>
          <a:p>
            <a:pPr indent="-88900" lvl="2" marL="850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2-Consistency (Arc Consistency): For each pair of nodes, any consistent assignment to one can be extended to the other</a:t>
            </a:r>
            <a:endParaRPr/>
          </a:p>
          <a:p>
            <a:pPr indent="-88900" lvl="2" marL="850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K-Consistency: For each k nodes, any consistent assignment to k-1 can be extended to the k</a:t>
            </a:r>
            <a:r>
              <a:rPr baseline="30000" lang="en" sz="1500"/>
              <a:t>th</a:t>
            </a:r>
            <a:r>
              <a:rPr lang="en" sz="1500"/>
              <a:t> node.</a:t>
            </a:r>
            <a:endParaRPr/>
          </a:p>
          <a:p>
            <a:pPr indent="-7620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0160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Higher k more expensive to compute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(For us, we will only really need the k=2 case: arc consistency)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pSp>
        <p:nvGrpSpPr>
          <p:cNvPr id="274" name="Google Shape;274;p34"/>
          <p:cNvGrpSpPr/>
          <p:nvPr/>
        </p:nvGrpSpPr>
        <p:grpSpPr>
          <a:xfrm>
            <a:off x="7086602" y="1485900"/>
            <a:ext cx="1183481" cy="2171700"/>
            <a:chOff x="4066" y="1296"/>
            <a:chExt cx="994" cy="1824"/>
          </a:xfrm>
        </p:grpSpPr>
        <p:sp>
          <p:nvSpPr>
            <p:cNvPr id="275" name="Google Shape;275;p34"/>
            <p:cNvSpPr/>
            <p:nvPr/>
          </p:nvSpPr>
          <p:spPr>
            <a:xfrm>
              <a:off x="4857" y="1296"/>
              <a:ext cx="203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4857" y="1782"/>
              <a:ext cx="203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4188" y="1782"/>
              <a:ext cx="202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560" y="1823"/>
              <a:ext cx="162" cy="122"/>
            </a:xfrm>
            <a:prstGeom prst="rightArrow">
              <a:avLst>
                <a:gd fmla="val 50000" name="adj1"/>
                <a:gd fmla="val 33197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857" y="2593"/>
              <a:ext cx="203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188" y="2593"/>
              <a:ext cx="202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4560" y="2634"/>
              <a:ext cx="162" cy="121"/>
            </a:xfrm>
            <a:prstGeom prst="rightArrow">
              <a:avLst>
                <a:gd fmla="val 50000" name="adj1"/>
                <a:gd fmla="val 33471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188" y="2877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4188" y="2309"/>
              <a:ext cx="202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350" y="2269"/>
              <a:ext cx="162" cy="851"/>
            </a:xfrm>
            <a:prstGeom prst="rightBrace">
              <a:avLst>
                <a:gd fmla="val 43776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 flipH="1">
              <a:off x="4066" y="2269"/>
              <a:ext cx="162" cy="851"/>
            </a:xfrm>
            <a:prstGeom prst="rightBrace">
              <a:avLst>
                <a:gd fmla="val 43776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4"/>
          <p:cNvGrpSpPr/>
          <p:nvPr/>
        </p:nvGrpSpPr>
        <p:grpSpPr>
          <a:xfrm>
            <a:off x="6858000" y="4028985"/>
            <a:ext cx="1600200" cy="780365"/>
            <a:chOff x="2640" y="3264"/>
            <a:chExt cx="1968" cy="959"/>
          </a:xfrm>
        </p:grpSpPr>
        <p:grpSp>
          <p:nvGrpSpPr>
            <p:cNvPr id="287" name="Google Shape;287;p34"/>
            <p:cNvGrpSpPr/>
            <p:nvPr/>
          </p:nvGrpSpPr>
          <p:grpSpPr>
            <a:xfrm>
              <a:off x="2640" y="3264"/>
              <a:ext cx="1968" cy="959"/>
              <a:chOff x="3552" y="1056"/>
              <a:chExt cx="2016" cy="1056"/>
            </a:xfrm>
          </p:grpSpPr>
          <p:grpSp>
            <p:nvGrpSpPr>
              <p:cNvPr id="288" name="Google Shape;288;p34"/>
              <p:cNvGrpSpPr/>
              <p:nvPr/>
            </p:nvGrpSpPr>
            <p:grpSpPr>
              <a:xfrm>
                <a:off x="4176" y="1056"/>
                <a:ext cx="768" cy="384"/>
                <a:chOff x="2448" y="2736"/>
                <a:chExt cx="768" cy="384"/>
              </a:xfrm>
            </p:grpSpPr>
            <p:sp>
              <p:nvSpPr>
                <p:cNvPr id="289" name="Google Shape;289;p34"/>
                <p:cNvSpPr/>
                <p:nvPr/>
              </p:nvSpPr>
              <p:spPr>
                <a:xfrm>
                  <a:off x="2448" y="2736"/>
                  <a:ext cx="768" cy="384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34"/>
                <p:cNvSpPr txBox="1"/>
                <p:nvPr/>
              </p:nvSpPr>
              <p:spPr>
                <a:xfrm>
                  <a:off x="2748" y="2740"/>
                  <a:ext cx="172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5100" lIns="67500" spcFirstLastPara="1" rIns="67500" wrap="square" tIns="351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91" name="Google Shape;291;p34"/>
              <p:cNvGrpSpPr/>
              <p:nvPr/>
            </p:nvGrpSpPr>
            <p:grpSpPr>
              <a:xfrm>
                <a:off x="4800" y="1728"/>
                <a:ext cx="768" cy="384"/>
                <a:chOff x="3072" y="3408"/>
                <a:chExt cx="768" cy="384"/>
              </a:xfrm>
            </p:grpSpPr>
            <p:sp>
              <p:nvSpPr>
                <p:cNvPr id="292" name="Google Shape;292;p34"/>
                <p:cNvSpPr/>
                <p:nvPr/>
              </p:nvSpPr>
              <p:spPr>
                <a:xfrm>
                  <a:off x="3072" y="3408"/>
                  <a:ext cx="768" cy="384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34"/>
                <p:cNvSpPr txBox="1"/>
                <p:nvPr/>
              </p:nvSpPr>
              <p:spPr>
                <a:xfrm>
                  <a:off x="3372" y="3414"/>
                  <a:ext cx="172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5100" lIns="67500" spcFirstLastPara="1" rIns="67500" wrap="square" tIns="351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94" name="Google Shape;294;p34"/>
              <p:cNvGrpSpPr/>
              <p:nvPr/>
            </p:nvGrpSpPr>
            <p:grpSpPr>
              <a:xfrm>
                <a:off x="3552" y="1728"/>
                <a:ext cx="768" cy="384"/>
                <a:chOff x="1824" y="3408"/>
                <a:chExt cx="768" cy="384"/>
              </a:xfrm>
            </p:grpSpPr>
            <p:sp>
              <p:nvSpPr>
                <p:cNvPr id="295" name="Google Shape;295;p34"/>
                <p:cNvSpPr/>
                <p:nvPr/>
              </p:nvSpPr>
              <p:spPr>
                <a:xfrm>
                  <a:off x="1824" y="3408"/>
                  <a:ext cx="768" cy="384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34"/>
                <p:cNvSpPr txBox="1"/>
                <p:nvPr/>
              </p:nvSpPr>
              <p:spPr>
                <a:xfrm>
                  <a:off x="2124" y="3413"/>
                  <a:ext cx="172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35100" lIns="67500" spcFirstLastPara="1" rIns="67500" wrap="square" tIns="351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297" name="Google Shape;297;p34"/>
              <p:cNvCxnSpPr/>
              <p:nvPr/>
            </p:nvCxnSpPr>
            <p:spPr>
              <a:xfrm flipH="1">
                <a:off x="3983" y="1440"/>
                <a:ext cx="578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34"/>
              <p:cNvCxnSpPr/>
              <p:nvPr/>
            </p:nvCxnSpPr>
            <p:spPr>
              <a:xfrm>
                <a:off x="4560" y="1440"/>
                <a:ext cx="528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34"/>
              <p:cNvCxnSpPr/>
              <p:nvPr/>
            </p:nvCxnSpPr>
            <p:spPr>
              <a:xfrm>
                <a:off x="4320" y="1920"/>
                <a:ext cx="48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0" name="Google Shape;300;p34"/>
            <p:cNvSpPr/>
            <p:nvPr/>
          </p:nvSpPr>
          <p:spPr>
            <a:xfrm>
              <a:off x="2736" y="3984"/>
              <a:ext cx="144" cy="144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984" y="3984"/>
              <a:ext cx="144" cy="144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360" y="3360"/>
              <a:ext cx="144" cy="144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3744" y="3360"/>
              <a:ext cx="144" cy="144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3120" y="3984"/>
              <a:ext cx="144" cy="144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368" y="3984"/>
              <a:ext cx="144" cy="144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K-Consistency</a:t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Strong k-consistency: also k-1, k-2, … 1 consistent</a:t>
            </a:r>
            <a:endParaRPr/>
          </a:p>
          <a:p>
            <a:pPr indent="-114300" lvl="4" marL="15367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Claim: strong n-consistency means we can solve without backtracking!</a:t>
            </a:r>
            <a:endParaRPr/>
          </a:p>
          <a:p>
            <a:pPr indent="-114300" lvl="4" marL="15367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Why?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Choose any assignment to any variable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Choose a new variable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By 2-consistency, there is a choice consistent with the first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Choose a new variable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By 3-consistency, there is a choice consistent with the first 2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…</a:t>
            </a:r>
            <a:endParaRPr/>
          </a:p>
          <a:p>
            <a:pPr indent="-114300" lvl="4" marL="15367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Lots of middle ground between arc consistency and n-consistency!  (e.g. k=3, called path consistency)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726" y="916827"/>
            <a:ext cx="4852000" cy="409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Structure</a:t>
            </a:r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42900" y="1200150"/>
            <a:ext cx="54292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Extreme case: independent subproblems</a:t>
            </a:r>
            <a:endParaRPr sz="1800"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Example: Tasmania and mainland do not interact</a:t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Independent subproblems are identifiable as connected components of constraint graph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Suppose a graph of n variables can be broken into subproblems of only c variables:</a:t>
            </a:r>
            <a:endParaRPr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Worst-case solution cost is O((n/c)(d</a:t>
            </a:r>
            <a:r>
              <a:rPr baseline="30000" lang="en" sz="1500"/>
              <a:t>c</a:t>
            </a:r>
            <a:r>
              <a:rPr lang="en" sz="1500"/>
              <a:t>)), linear in n</a:t>
            </a:r>
            <a:endParaRPr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E.g., n = 80, d = 2, c =20</a:t>
            </a:r>
            <a:endParaRPr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2</a:t>
            </a:r>
            <a:r>
              <a:rPr baseline="30000" lang="en" sz="1500"/>
              <a:t>80</a:t>
            </a:r>
            <a:r>
              <a:rPr lang="en" sz="1500"/>
              <a:t> = 4 billion years at 10 million nodes/sec</a:t>
            </a:r>
            <a:endParaRPr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(4)(2</a:t>
            </a:r>
            <a:r>
              <a:rPr baseline="30000" lang="en" sz="1500"/>
              <a:t>20</a:t>
            </a:r>
            <a:r>
              <a:rPr lang="en" sz="1500"/>
              <a:t>) = 0.4 seconds at 10 million nodes/sec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451" y="1107283"/>
            <a:ext cx="2711054" cy="237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Tree-Structured CSPs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04800" y="1047752"/>
            <a:ext cx="84963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Theorem: if the constraint graph has no loops, the CSP can be solved in O(n d</a:t>
            </a:r>
            <a:r>
              <a:rPr baseline="30000" lang="en" sz="1800"/>
              <a:t>2</a:t>
            </a:r>
            <a:r>
              <a:rPr lang="en" sz="1800"/>
              <a:t>) time</a:t>
            </a:r>
            <a:endParaRPr/>
          </a:p>
          <a:p>
            <a:pPr indent="-2222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Compare to general CSPs, where worst-case time is O(d</a:t>
            </a:r>
            <a:r>
              <a:rPr baseline="30000" lang="en" sz="1500"/>
              <a:t>n</a:t>
            </a:r>
            <a:r>
              <a:rPr lang="en" sz="1500"/>
              <a:t>)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This property also applies to probabilistic reasoning (later): an example of the relation between syntactic restrictions and the complexity of reasoning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028700"/>
            <a:ext cx="3314700" cy="190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043" y="2172874"/>
            <a:ext cx="2136885" cy="240747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/>
          <p:nvPr/>
        </p:nvSpPr>
        <p:spPr>
          <a:xfrm>
            <a:off x="3143250" y="1714500"/>
            <a:ext cx="2628900" cy="32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Tree-Structured CSPs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342900" y="97155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Algorithm for tree-structured CSPs: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Order: Choose a root variable, order variables so that parents precede children</a:t>
            </a:r>
            <a:endParaRPr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Remove backward: For i = n : 2, apply RemoveInconsistent(Parent(X</a:t>
            </a:r>
            <a:r>
              <a:rPr baseline="-25000" lang="en" sz="1800"/>
              <a:t>i</a:t>
            </a:r>
            <a:r>
              <a:rPr lang="en" sz="1800"/>
              <a:t>),X</a:t>
            </a:r>
            <a:r>
              <a:rPr baseline="-25000" lang="en" sz="1800"/>
              <a:t>i</a:t>
            </a:r>
            <a:r>
              <a:rPr lang="en" sz="1800"/>
              <a:t>)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Assign forward: For i = 1 : n, assign X</a:t>
            </a:r>
            <a:r>
              <a:rPr baseline="-25000" lang="en" sz="1800"/>
              <a:t>i</a:t>
            </a:r>
            <a:r>
              <a:rPr lang="en" sz="1800"/>
              <a:t> consistently with Parent(X</a:t>
            </a:r>
            <a:r>
              <a:rPr baseline="-25000" lang="en" sz="1800"/>
              <a:t>i</a:t>
            </a:r>
            <a:r>
              <a:rPr lang="en" sz="1800"/>
              <a:t>)</a:t>
            </a:r>
            <a:endParaRPr/>
          </a:p>
          <a:p>
            <a:pPr indent="-190500" lvl="0" marL="2540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Runtime: O(n d</a:t>
            </a:r>
            <a:r>
              <a:rPr baseline="30000" lang="en" sz="2100"/>
              <a:t>2</a:t>
            </a:r>
            <a:r>
              <a:rPr lang="en" sz="2100"/>
              <a:t>)  (why?)</a:t>
            </a:r>
            <a:endParaRPr/>
          </a:p>
        </p:txBody>
      </p:sp>
      <p:pic>
        <p:nvPicPr>
          <p:cNvPr id="341" name="Google Shape;34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1260" y="1714500"/>
            <a:ext cx="4039791" cy="826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951" y="1854994"/>
            <a:ext cx="1908572" cy="109775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/>
          <p:nvPr/>
        </p:nvSpPr>
        <p:spPr>
          <a:xfrm>
            <a:off x="4589858" y="2540793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5275658" y="2769393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5275658" y="2997993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5961458" y="2769393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6647258" y="2540793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6647258" y="2769393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6647258" y="2997993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7333058" y="2769393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7333058" y="2997993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8018858" y="2997993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4589858" y="2997993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9"/>
          <p:cNvGrpSpPr/>
          <p:nvPr/>
        </p:nvGrpSpPr>
        <p:grpSpPr>
          <a:xfrm>
            <a:off x="879872" y="2266949"/>
            <a:ext cx="1657350" cy="753666"/>
            <a:chOff x="6553200" y="1981200"/>
            <a:chExt cx="2209800" cy="1004637"/>
          </a:xfrm>
        </p:grpSpPr>
        <p:sp>
          <p:nvSpPr>
            <p:cNvPr id="355" name="Google Shape;355;p39"/>
            <p:cNvSpPr/>
            <p:nvPr/>
          </p:nvSpPr>
          <p:spPr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" name="Google Shape;36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7373" y="4057651"/>
            <a:ext cx="2379710" cy="9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/>
          <p:nvPr/>
        </p:nvSpPr>
        <p:spPr>
          <a:xfrm>
            <a:off x="3143250" y="2083593"/>
            <a:ext cx="742950" cy="8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99FF"/>
          </a:solidFill>
          <a:ln cap="flat" cmpd="sng" w="25400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Tree-Structured CSPs</a:t>
            </a:r>
            <a:endParaRPr/>
          </a:p>
        </p:txBody>
      </p:sp>
      <p:sp>
        <p:nvSpPr>
          <p:cNvPr id="373" name="Google Shape;373;p40"/>
          <p:cNvSpPr txBox="1"/>
          <p:nvPr>
            <p:ph idx="1" type="body"/>
          </p:nvPr>
        </p:nvSpPr>
        <p:spPr>
          <a:xfrm>
            <a:off x="342900" y="1028700"/>
            <a:ext cx="851535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Claim 1: After backward pass, all root-to-leaf arcs are consistent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Proof: Each X→Y was made consistent at one point and Y’s domain could not have been reduced thereafter (because Y’s children were processed before Y)</a:t>
            </a:r>
            <a:endParaRPr/>
          </a:p>
          <a:p>
            <a:pPr indent="-88900" lvl="2" marL="850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Claim 2: If root-to-leaf arcs are consistent, forward assignment will not backtrack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Proof: Induction on position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Why doesn’t this algorithm work with cycles in the constraint graph?</a:t>
            </a:r>
            <a:endParaRPr/>
          </a:p>
          <a:p>
            <a:pPr indent="-88900" lvl="2" marL="850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Note: we’ll see this basic idea again with Bayes’ nets</a:t>
            </a:r>
            <a:endParaRPr/>
          </a:p>
        </p:txBody>
      </p:sp>
      <p:pic>
        <p:nvPicPr>
          <p:cNvPr id="374" name="Google Shape;3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1" y="2057400"/>
            <a:ext cx="4319201" cy="88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Structure</a:t>
            </a:r>
            <a:endParaRPr/>
          </a:p>
        </p:txBody>
      </p:sp>
      <p:pic>
        <p:nvPicPr>
          <p:cNvPr id="380" name="Google Shape;3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59" y="1092968"/>
            <a:ext cx="7457741" cy="3671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Tree-Structured CSPs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342900" y="3314700"/>
            <a:ext cx="84010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Conditioning: instantiate a variable, prune its neighbors' domains</a:t>
            </a:r>
            <a:endParaRPr/>
          </a:p>
          <a:p>
            <a:pPr indent="-88900" lvl="4" marL="15367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Cutset conditioning: instantiate (in all ways) a set of variables such that the remaining constraint graph is a tree</a:t>
            </a:r>
            <a:endParaRPr/>
          </a:p>
          <a:p>
            <a:pPr indent="-88900" lvl="4" marL="15367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Cutset size c gives runtime O( (d</a:t>
            </a:r>
            <a:r>
              <a:rPr baseline="30000" lang="en" sz="2100"/>
              <a:t>c</a:t>
            </a:r>
            <a:r>
              <a:rPr lang="en" sz="2100"/>
              <a:t>) (n-c) d</a:t>
            </a:r>
            <a:r>
              <a:rPr baseline="30000" lang="en" sz="2100"/>
              <a:t>2 </a:t>
            </a:r>
            <a:r>
              <a:rPr lang="en" sz="2100"/>
              <a:t>), very fast for small c</a:t>
            </a:r>
            <a:endParaRPr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</p:txBody>
      </p:sp>
      <p:pic>
        <p:nvPicPr>
          <p:cNvPr id="387" name="Google Shape;3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391" y="1028700"/>
            <a:ext cx="5275660" cy="208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Cutset Conditioning</a:t>
            </a:r>
            <a:endParaRPr/>
          </a:p>
        </p:txBody>
      </p:sp>
      <p:grpSp>
        <p:nvGrpSpPr>
          <p:cNvPr id="393" name="Google Shape;393;p43"/>
          <p:cNvGrpSpPr/>
          <p:nvPr/>
        </p:nvGrpSpPr>
        <p:grpSpPr>
          <a:xfrm>
            <a:off x="5090746" y="1153649"/>
            <a:ext cx="1310054" cy="846603"/>
            <a:chOff x="2677783" y="3378723"/>
            <a:chExt cx="3189617" cy="2061243"/>
          </a:xfrm>
        </p:grpSpPr>
        <p:pic>
          <p:nvPicPr>
            <p:cNvPr id="394" name="Google Shape;394;p43"/>
            <p:cNvPicPr preferRelativeResize="0"/>
            <p:nvPr/>
          </p:nvPicPr>
          <p:blipFill rotWithShape="1">
            <a:blip r:embed="rId3">
              <a:alphaModFix/>
            </a:blip>
            <a:srcRect b="25000" l="153" r="54502" t="932"/>
            <a:stretch/>
          </p:blipFill>
          <p:spPr>
            <a:xfrm>
              <a:off x="2677783" y="3378723"/>
              <a:ext cx="3189617" cy="20612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43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3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 sz="1100"/>
            </a:p>
          </p:txBody>
        </p:sp>
      </p:grpSp>
      <p:grpSp>
        <p:nvGrpSpPr>
          <p:cNvPr id="397" name="Google Shape;397;p43"/>
          <p:cNvGrpSpPr/>
          <p:nvPr/>
        </p:nvGrpSpPr>
        <p:grpSpPr>
          <a:xfrm>
            <a:off x="2978065" y="2237776"/>
            <a:ext cx="1308187" cy="848325"/>
            <a:chOff x="2682328" y="3374530"/>
            <a:chExt cx="3185072" cy="2065436"/>
          </a:xfrm>
        </p:grpSpPr>
        <p:pic>
          <p:nvPicPr>
            <p:cNvPr id="398" name="Google Shape;398;p43"/>
            <p:cNvPicPr preferRelativeResize="0"/>
            <p:nvPr/>
          </p:nvPicPr>
          <p:blipFill rotWithShape="1">
            <a:blip r:embed="rId4">
              <a:alphaModFix/>
            </a:blip>
            <a:srcRect b="24999" l="217" r="54502" t="781"/>
            <a:stretch/>
          </p:blipFill>
          <p:spPr>
            <a:xfrm>
              <a:off x="2682328" y="3374530"/>
              <a:ext cx="3185072" cy="2065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43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6699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3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 sz="1100"/>
            </a:p>
          </p:txBody>
        </p:sp>
      </p:grpSp>
      <p:grpSp>
        <p:nvGrpSpPr>
          <p:cNvPr id="401" name="Google Shape;401;p43"/>
          <p:cNvGrpSpPr/>
          <p:nvPr/>
        </p:nvGrpSpPr>
        <p:grpSpPr>
          <a:xfrm>
            <a:off x="5093710" y="2235897"/>
            <a:ext cx="1307059" cy="850204"/>
            <a:chOff x="2685074" y="3369956"/>
            <a:chExt cx="3182326" cy="2070010"/>
          </a:xfrm>
        </p:grpSpPr>
        <p:pic>
          <p:nvPicPr>
            <p:cNvPr id="402" name="Google Shape;402;p43"/>
            <p:cNvPicPr preferRelativeResize="0"/>
            <p:nvPr/>
          </p:nvPicPr>
          <p:blipFill rotWithShape="1">
            <a:blip r:embed="rId5">
              <a:alphaModFix/>
            </a:blip>
            <a:srcRect b="25000" l="257" r="54501" t="616"/>
            <a:stretch/>
          </p:blipFill>
          <p:spPr>
            <a:xfrm>
              <a:off x="2685074" y="3369956"/>
              <a:ext cx="3182326" cy="2070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43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FF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3"/>
            <p:cNvSpPr txBox="1"/>
            <p:nvPr/>
          </p:nvSpPr>
          <p:spPr>
            <a:xfrm>
              <a:off x="3661437" y="4378700"/>
              <a:ext cx="1007112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 sz="1100"/>
            </a:p>
          </p:txBody>
        </p:sp>
      </p:grpSp>
      <p:grpSp>
        <p:nvGrpSpPr>
          <p:cNvPr id="405" name="Google Shape;405;p43"/>
          <p:cNvGrpSpPr/>
          <p:nvPr/>
        </p:nvGrpSpPr>
        <p:grpSpPr>
          <a:xfrm>
            <a:off x="7209356" y="2237776"/>
            <a:ext cx="1305995" cy="848325"/>
            <a:chOff x="2687663" y="3374530"/>
            <a:chExt cx="3179737" cy="2065436"/>
          </a:xfrm>
        </p:grpSpPr>
        <p:pic>
          <p:nvPicPr>
            <p:cNvPr id="406" name="Google Shape;406;p43"/>
            <p:cNvPicPr preferRelativeResize="0"/>
            <p:nvPr/>
          </p:nvPicPr>
          <p:blipFill rotWithShape="1">
            <a:blip r:embed="rId6">
              <a:alphaModFix/>
            </a:blip>
            <a:srcRect b="24999" l="294" r="54502" t="781"/>
            <a:stretch/>
          </p:blipFill>
          <p:spPr>
            <a:xfrm>
              <a:off x="2687663" y="3374530"/>
              <a:ext cx="3179737" cy="2065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43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92D05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3"/>
            <p:cNvSpPr txBox="1"/>
            <p:nvPr/>
          </p:nvSpPr>
          <p:spPr>
            <a:xfrm>
              <a:off x="3661438" y="4378700"/>
              <a:ext cx="1007110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 sz="1100"/>
            </a:p>
          </p:txBody>
        </p:sp>
      </p:grpSp>
      <p:pic>
        <p:nvPicPr>
          <p:cNvPr id="409" name="Google Shape;409;p43"/>
          <p:cNvPicPr preferRelativeResize="0"/>
          <p:nvPr/>
        </p:nvPicPr>
        <p:blipFill rotWithShape="1">
          <a:blip r:embed="rId7">
            <a:alphaModFix/>
          </a:blip>
          <a:srcRect b="24863" l="55169" r="0" t="1345"/>
          <a:stretch/>
        </p:blipFill>
        <p:spPr>
          <a:xfrm>
            <a:off x="2938606" y="3558645"/>
            <a:ext cx="1290462" cy="84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3"/>
          <p:cNvPicPr preferRelativeResize="0"/>
          <p:nvPr/>
        </p:nvPicPr>
        <p:blipFill rotWithShape="1">
          <a:blip r:embed="rId8">
            <a:alphaModFix/>
          </a:blip>
          <a:srcRect b="24862" l="55245" r="0" t="686"/>
          <a:stretch/>
        </p:blipFill>
        <p:spPr>
          <a:xfrm>
            <a:off x="5112498" y="3551128"/>
            <a:ext cx="1288270" cy="849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 rotWithShape="1">
          <a:blip r:embed="rId9">
            <a:alphaModFix/>
          </a:blip>
          <a:srcRect b="24863" l="55123" r="0" t="1016"/>
          <a:stretch/>
        </p:blipFill>
        <p:spPr>
          <a:xfrm>
            <a:off x="7209355" y="3554888"/>
            <a:ext cx="1291784" cy="845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43"/>
          <p:cNvCxnSpPr/>
          <p:nvPr/>
        </p:nvCxnSpPr>
        <p:spPr>
          <a:xfrm flipH="1">
            <a:off x="4057618" y="1828800"/>
            <a:ext cx="102870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13" name="Google Shape;413;p43"/>
          <p:cNvCxnSpPr/>
          <p:nvPr/>
        </p:nvCxnSpPr>
        <p:spPr>
          <a:xfrm>
            <a:off x="6515068" y="1771651"/>
            <a:ext cx="1028700" cy="3789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14" name="Google Shape;414;p43"/>
          <p:cNvCxnSpPr/>
          <p:nvPr/>
        </p:nvCxnSpPr>
        <p:spPr>
          <a:xfrm>
            <a:off x="5714968" y="1828800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15" name="Google Shape;415;p43"/>
          <p:cNvSpPr/>
          <p:nvPr/>
        </p:nvSpPr>
        <p:spPr>
          <a:xfrm>
            <a:off x="571500" y="2057400"/>
            <a:ext cx="1828800" cy="5143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Instantiate the cutset (all possible ways)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3"/>
          <p:cNvSpPr/>
          <p:nvPr/>
        </p:nvSpPr>
        <p:spPr>
          <a:xfrm>
            <a:off x="571500" y="2914650"/>
            <a:ext cx="1828800" cy="5143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residual CSP for each assignment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3"/>
          <p:cNvSpPr/>
          <p:nvPr/>
        </p:nvSpPr>
        <p:spPr>
          <a:xfrm>
            <a:off x="571500" y="3771900"/>
            <a:ext cx="1828800" cy="5143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the residual CSPs (tree structured)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571500" y="1200150"/>
            <a:ext cx="1828800" cy="51435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cutset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43"/>
          <p:cNvCxnSpPr/>
          <p:nvPr/>
        </p:nvCxnSpPr>
        <p:spPr>
          <a:xfrm>
            <a:off x="3600450" y="3028950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20" name="Google Shape;420;p43"/>
          <p:cNvCxnSpPr/>
          <p:nvPr/>
        </p:nvCxnSpPr>
        <p:spPr>
          <a:xfrm>
            <a:off x="5715000" y="3028950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21" name="Google Shape;421;p43"/>
          <p:cNvCxnSpPr/>
          <p:nvPr/>
        </p:nvCxnSpPr>
        <p:spPr>
          <a:xfrm>
            <a:off x="7829550" y="3028950"/>
            <a:ext cx="0" cy="3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85800" y="1047752"/>
            <a:ext cx="8153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76200" lvl="0" marL="25400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247650" lvl="0" marL="254000" rtl="0" algn="l">
              <a:spcBef>
                <a:spcPts val="500"/>
              </a:spcBef>
              <a:spcAft>
                <a:spcPts val="0"/>
              </a:spcAft>
              <a:buSzPts val="2700"/>
              <a:buChar char="▪"/>
            </a:pPr>
            <a:r>
              <a:rPr lang="en" sz="2700"/>
              <a:t>Efficient Solution of CSPs</a:t>
            </a:r>
            <a:endParaRPr/>
          </a:p>
          <a:p>
            <a:pPr indent="-76200" lvl="0" marL="254000" rtl="0" algn="l"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  <a:p>
            <a:pPr indent="-247650" lvl="0" marL="254000" rtl="0" algn="l">
              <a:spcBef>
                <a:spcPts val="500"/>
              </a:spcBef>
              <a:spcAft>
                <a:spcPts val="0"/>
              </a:spcAft>
              <a:buSzPts val="2700"/>
              <a:buChar char="▪"/>
            </a:pPr>
            <a:r>
              <a:rPr lang="en" sz="2700"/>
              <a:t>Local Search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918" y="2289888"/>
            <a:ext cx="3686281" cy="192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Cutset Quiz</a:t>
            </a:r>
            <a:endParaRPr/>
          </a:p>
        </p:txBody>
      </p:sp>
      <p:sp>
        <p:nvSpPr>
          <p:cNvPr id="427" name="Google Shape;427;p4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Find the smallest cutset for the graph below.</a:t>
            </a:r>
            <a:endParaRPr/>
          </a:p>
        </p:txBody>
      </p:sp>
      <p:pic>
        <p:nvPicPr>
          <p:cNvPr descr="cutset-quiz.png"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1771650"/>
            <a:ext cx="4191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/>
          <p:nvPr/>
        </p:nvSpPr>
        <p:spPr>
          <a:xfrm>
            <a:off x="1028700" y="2514599"/>
            <a:ext cx="1257300" cy="142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Decomposition*</a:t>
            </a:r>
            <a:endParaRPr/>
          </a:p>
        </p:txBody>
      </p:sp>
      <p:pic>
        <p:nvPicPr>
          <p:cNvPr id="435" name="Google Shape;435;p45"/>
          <p:cNvPicPr preferRelativeResize="0"/>
          <p:nvPr/>
        </p:nvPicPr>
        <p:blipFill rotWithShape="1">
          <a:blip r:embed="rId3">
            <a:alphaModFix/>
          </a:blip>
          <a:srcRect b="24023" l="585" r="0" t="953"/>
          <a:stretch/>
        </p:blipFill>
        <p:spPr>
          <a:xfrm>
            <a:off x="6416187" y="936382"/>
            <a:ext cx="2613514" cy="173061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5"/>
          <p:cNvSpPr txBox="1"/>
          <p:nvPr/>
        </p:nvSpPr>
        <p:spPr>
          <a:xfrm>
            <a:off x="285750" y="97155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Idea: create a tree-structured graph of mega-variables</a:t>
            </a:r>
            <a:endParaRPr sz="1100"/>
          </a:p>
          <a:p>
            <a:pPr indent="-2476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mega-variable encodes part of the original CSP</a:t>
            </a:r>
            <a:endParaRPr sz="1100"/>
          </a:p>
          <a:p>
            <a:pPr indent="-2476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Subproblems overlap to ensure consistent solutions</a:t>
            </a:r>
            <a:endParaRPr sz="1100"/>
          </a:p>
          <a:p>
            <a:pPr indent="-15240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45"/>
          <p:cNvCxnSpPr>
            <a:stCxn id="433" idx="3"/>
            <a:endCxn id="438" idx="1"/>
          </p:cNvCxnSpPr>
          <p:nvPr/>
        </p:nvCxnSpPr>
        <p:spPr>
          <a:xfrm>
            <a:off x="2286000" y="3228974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45"/>
          <p:cNvSpPr txBox="1"/>
          <p:nvPr/>
        </p:nvSpPr>
        <p:spPr>
          <a:xfrm>
            <a:off x="1485900" y="2228851"/>
            <a:ext cx="4572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M1</a:t>
            </a:r>
            <a:endParaRPr sz="1100"/>
          </a:p>
        </p:txBody>
      </p:sp>
      <p:sp>
        <p:nvSpPr>
          <p:cNvPr id="440" name="Google Shape;440;p45"/>
          <p:cNvSpPr txBox="1"/>
          <p:nvPr/>
        </p:nvSpPr>
        <p:spPr>
          <a:xfrm>
            <a:off x="3028950" y="2228851"/>
            <a:ext cx="4572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endParaRPr sz="1100"/>
          </a:p>
        </p:txBody>
      </p:sp>
      <p:sp>
        <p:nvSpPr>
          <p:cNvPr id="441" name="Google Shape;441;p45"/>
          <p:cNvSpPr txBox="1"/>
          <p:nvPr/>
        </p:nvSpPr>
        <p:spPr>
          <a:xfrm>
            <a:off x="4572000" y="2228851"/>
            <a:ext cx="4572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</a:t>
            </a:r>
            <a:endParaRPr sz="1100"/>
          </a:p>
        </p:txBody>
      </p:sp>
      <p:sp>
        <p:nvSpPr>
          <p:cNvPr id="442" name="Google Shape;442;p45"/>
          <p:cNvSpPr txBox="1"/>
          <p:nvPr/>
        </p:nvSpPr>
        <p:spPr>
          <a:xfrm>
            <a:off x="6115050" y="2228851"/>
            <a:ext cx="4572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M4</a:t>
            </a:r>
            <a:endParaRPr sz="1100"/>
          </a:p>
        </p:txBody>
      </p:sp>
      <p:sp>
        <p:nvSpPr>
          <p:cNvPr id="443" name="Google Shape;443;p45"/>
          <p:cNvSpPr txBox="1"/>
          <p:nvPr/>
        </p:nvSpPr>
        <p:spPr>
          <a:xfrm>
            <a:off x="742950" y="4018361"/>
            <a:ext cx="3371850" cy="5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{(WA=r,SA=g,NT=b),     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(WA=b,SA=r,NT=g),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…}</a:t>
            </a:r>
            <a:endParaRPr sz="1100"/>
          </a:p>
        </p:txBody>
      </p:sp>
      <p:sp>
        <p:nvSpPr>
          <p:cNvPr id="444" name="Google Shape;444;p45"/>
          <p:cNvSpPr txBox="1"/>
          <p:nvPr/>
        </p:nvSpPr>
        <p:spPr>
          <a:xfrm>
            <a:off x="2286000" y="4018361"/>
            <a:ext cx="2343150" cy="5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    {(NT=r,SA=g,Q=b),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     (NT=b,SA=g,Q=r),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         …}</a:t>
            </a:r>
            <a:endParaRPr sz="1100"/>
          </a:p>
        </p:txBody>
      </p:sp>
      <p:sp>
        <p:nvSpPr>
          <p:cNvPr id="445" name="Google Shape;445;p45"/>
          <p:cNvSpPr txBox="1"/>
          <p:nvPr/>
        </p:nvSpPr>
        <p:spPr>
          <a:xfrm>
            <a:off x="4286250" y="4057650"/>
            <a:ext cx="4572000" cy="438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Agree: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M1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2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∈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{(</a:t>
            </a:r>
            <a:r>
              <a:rPr lang="en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(WA=g,SA=g,NT=g)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(NT=g,SA=g,Q=g)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 …}</a:t>
            </a:r>
            <a:endParaRPr sz="1100"/>
          </a:p>
        </p:txBody>
      </p:sp>
      <p:sp>
        <p:nvSpPr>
          <p:cNvPr id="446" name="Google Shape;446;p45"/>
          <p:cNvSpPr txBox="1"/>
          <p:nvPr/>
        </p:nvSpPr>
        <p:spPr>
          <a:xfrm rot="5400000">
            <a:off x="1618060" y="3353992"/>
            <a:ext cx="1657350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Agree on    shared vars</a:t>
            </a:r>
            <a:endParaRPr sz="9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45"/>
          <p:cNvGrpSpPr/>
          <p:nvPr/>
        </p:nvGrpSpPr>
        <p:grpSpPr>
          <a:xfrm>
            <a:off x="1085850" y="2625328"/>
            <a:ext cx="1200150" cy="1089422"/>
            <a:chOff x="685800" y="3653136"/>
            <a:chExt cx="1600200" cy="1452265"/>
          </a:xfrm>
        </p:grpSpPr>
        <p:sp>
          <p:nvSpPr>
            <p:cNvPr id="448" name="Google Shape;448;p45"/>
            <p:cNvSpPr/>
            <p:nvPr/>
          </p:nvSpPr>
          <p:spPr>
            <a:xfrm>
              <a:off x="16002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 sz="1100"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143000" y="4495926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 sz="1100"/>
            </a:p>
          </p:txBody>
        </p:sp>
        <p:cxnSp>
          <p:nvCxnSpPr>
            <p:cNvPr id="450" name="Google Shape;450;p45"/>
            <p:cNvCxnSpPr>
              <a:stCxn id="449" idx="7"/>
              <a:endCxn id="448" idx="4"/>
            </p:cNvCxnSpPr>
            <p:nvPr/>
          </p:nvCxnSpPr>
          <p:spPr>
            <a:xfrm flipH="1" rot="10800000">
              <a:off x="1663326" y="4343682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1" name="Google Shape;451;p45"/>
            <p:cNvSpPr txBox="1"/>
            <p:nvPr/>
          </p:nvSpPr>
          <p:spPr>
            <a:xfrm>
              <a:off x="1295400" y="36531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6858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 sz="1100"/>
            </a:p>
          </p:txBody>
        </p:sp>
        <p:cxnSp>
          <p:nvCxnSpPr>
            <p:cNvPr id="453" name="Google Shape;453;p45"/>
            <p:cNvCxnSpPr>
              <a:stCxn id="452" idx="4"/>
              <a:endCxn id="449" idx="1"/>
            </p:cNvCxnSpPr>
            <p:nvPr/>
          </p:nvCxnSpPr>
          <p:spPr>
            <a:xfrm>
              <a:off x="990600" y="4343556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45"/>
            <p:cNvCxnSpPr>
              <a:stCxn id="452" idx="6"/>
              <a:endCxn id="448" idx="2"/>
            </p:cNvCxnSpPr>
            <p:nvPr/>
          </p:nvCxnSpPr>
          <p:spPr>
            <a:xfrm>
              <a:off x="1295400" y="4038819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5" name="Google Shape;455;p45"/>
            <p:cNvSpPr txBox="1"/>
            <p:nvPr/>
          </p:nvSpPr>
          <p:spPr>
            <a:xfrm>
              <a:off x="762000" y="42627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 txBox="1"/>
            <p:nvPr/>
          </p:nvSpPr>
          <p:spPr>
            <a:xfrm>
              <a:off x="1752600" y="4267201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5"/>
          <p:cNvSpPr/>
          <p:nvPr/>
        </p:nvSpPr>
        <p:spPr>
          <a:xfrm>
            <a:off x="2571750" y="2514599"/>
            <a:ext cx="1257300" cy="142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45"/>
          <p:cNvGrpSpPr/>
          <p:nvPr/>
        </p:nvGrpSpPr>
        <p:grpSpPr>
          <a:xfrm>
            <a:off x="2628900" y="2625328"/>
            <a:ext cx="1200150" cy="1089422"/>
            <a:chOff x="2743200" y="3653137"/>
            <a:chExt cx="1600200" cy="1452265"/>
          </a:xfrm>
        </p:grpSpPr>
        <p:sp>
          <p:nvSpPr>
            <p:cNvPr id="458" name="Google Shape;458;p45"/>
            <p:cNvSpPr/>
            <p:nvPr/>
          </p:nvSpPr>
          <p:spPr>
            <a:xfrm>
              <a:off x="3657600" y="3734082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3200400" y="4495927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 sz="1100"/>
            </a:p>
          </p:txBody>
        </p:sp>
        <p:cxnSp>
          <p:nvCxnSpPr>
            <p:cNvPr id="460" name="Google Shape;460;p45"/>
            <p:cNvCxnSpPr>
              <a:stCxn id="459" idx="7"/>
              <a:endCxn id="458" idx="4"/>
            </p:cNvCxnSpPr>
            <p:nvPr/>
          </p:nvCxnSpPr>
          <p:spPr>
            <a:xfrm flipH="1" rot="10800000">
              <a:off x="3720726" y="4343683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1" name="Google Shape;461;p45"/>
            <p:cNvSpPr txBox="1"/>
            <p:nvPr/>
          </p:nvSpPr>
          <p:spPr>
            <a:xfrm>
              <a:off x="3352800" y="3653137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2743200" y="3734082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 sz="1100"/>
            </a:p>
          </p:txBody>
        </p:sp>
        <p:cxnSp>
          <p:nvCxnSpPr>
            <p:cNvPr id="463" name="Google Shape;463;p45"/>
            <p:cNvCxnSpPr>
              <a:stCxn id="462" idx="4"/>
              <a:endCxn id="459" idx="1"/>
            </p:cNvCxnSpPr>
            <p:nvPr/>
          </p:nvCxnSpPr>
          <p:spPr>
            <a:xfrm>
              <a:off x="3048000" y="4343557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45"/>
            <p:cNvCxnSpPr>
              <a:stCxn id="462" idx="6"/>
              <a:endCxn id="458" idx="2"/>
            </p:cNvCxnSpPr>
            <p:nvPr/>
          </p:nvCxnSpPr>
          <p:spPr>
            <a:xfrm>
              <a:off x="3352800" y="4038820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Google Shape;465;p45"/>
            <p:cNvSpPr txBox="1"/>
            <p:nvPr/>
          </p:nvSpPr>
          <p:spPr>
            <a:xfrm>
              <a:off x="2819400" y="4262737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5"/>
            <p:cNvSpPr txBox="1"/>
            <p:nvPr/>
          </p:nvSpPr>
          <p:spPr>
            <a:xfrm>
              <a:off x="3810000" y="4267202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7" name="Google Shape;467;p45"/>
          <p:cNvCxnSpPr>
            <a:stCxn id="438" idx="3"/>
            <a:endCxn id="468" idx="1"/>
          </p:cNvCxnSpPr>
          <p:nvPr/>
        </p:nvCxnSpPr>
        <p:spPr>
          <a:xfrm>
            <a:off x="3829050" y="3228974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45"/>
          <p:cNvSpPr txBox="1"/>
          <p:nvPr/>
        </p:nvSpPr>
        <p:spPr>
          <a:xfrm rot="5400000">
            <a:off x="3161110" y="3353992"/>
            <a:ext cx="1657350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 on    shared vars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4114800" y="2514599"/>
            <a:ext cx="1257300" cy="142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5"/>
          <p:cNvGrpSpPr/>
          <p:nvPr/>
        </p:nvGrpSpPr>
        <p:grpSpPr>
          <a:xfrm>
            <a:off x="4171950" y="2625328"/>
            <a:ext cx="1200150" cy="1089422"/>
            <a:chOff x="4800600" y="3653136"/>
            <a:chExt cx="1600200" cy="1452265"/>
          </a:xfrm>
        </p:grpSpPr>
        <p:sp>
          <p:nvSpPr>
            <p:cNvPr id="471" name="Google Shape;471;p45"/>
            <p:cNvSpPr/>
            <p:nvPr/>
          </p:nvSpPr>
          <p:spPr>
            <a:xfrm>
              <a:off x="57150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NSW</a:t>
              </a:r>
              <a:endParaRPr sz="1100"/>
            </a:p>
          </p:txBody>
        </p:sp>
        <p:sp>
          <p:nvSpPr>
            <p:cNvPr id="472" name="Google Shape;472;p45"/>
            <p:cNvSpPr/>
            <p:nvPr/>
          </p:nvSpPr>
          <p:spPr>
            <a:xfrm>
              <a:off x="5257800" y="4495926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 sz="1100"/>
            </a:p>
          </p:txBody>
        </p:sp>
        <p:cxnSp>
          <p:nvCxnSpPr>
            <p:cNvPr id="473" name="Google Shape;473;p45"/>
            <p:cNvCxnSpPr>
              <a:stCxn id="472" idx="7"/>
              <a:endCxn id="471" idx="4"/>
            </p:cNvCxnSpPr>
            <p:nvPr/>
          </p:nvCxnSpPr>
          <p:spPr>
            <a:xfrm flipH="1" rot="10800000">
              <a:off x="5778126" y="4343682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4" name="Google Shape;474;p45"/>
            <p:cNvSpPr txBox="1"/>
            <p:nvPr/>
          </p:nvSpPr>
          <p:spPr>
            <a:xfrm>
              <a:off x="5410200" y="36531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48006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476" name="Google Shape;476;p45"/>
            <p:cNvCxnSpPr>
              <a:stCxn id="475" idx="4"/>
              <a:endCxn id="472" idx="1"/>
            </p:cNvCxnSpPr>
            <p:nvPr/>
          </p:nvCxnSpPr>
          <p:spPr>
            <a:xfrm>
              <a:off x="5105400" y="4343556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45"/>
            <p:cNvCxnSpPr>
              <a:stCxn id="475" idx="6"/>
              <a:endCxn id="471" idx="2"/>
            </p:cNvCxnSpPr>
            <p:nvPr/>
          </p:nvCxnSpPr>
          <p:spPr>
            <a:xfrm>
              <a:off x="5410200" y="4038819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8" name="Google Shape;478;p45"/>
            <p:cNvSpPr txBox="1"/>
            <p:nvPr/>
          </p:nvSpPr>
          <p:spPr>
            <a:xfrm>
              <a:off x="4876800" y="42627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5"/>
            <p:cNvSpPr txBox="1"/>
            <p:nvPr/>
          </p:nvSpPr>
          <p:spPr>
            <a:xfrm>
              <a:off x="5867400" y="4267201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0" name="Google Shape;480;p45"/>
          <p:cNvCxnSpPr>
            <a:endCxn id="481" idx="1"/>
          </p:cNvCxnSpPr>
          <p:nvPr/>
        </p:nvCxnSpPr>
        <p:spPr>
          <a:xfrm>
            <a:off x="5371950" y="3228974"/>
            <a:ext cx="2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45"/>
          <p:cNvSpPr txBox="1"/>
          <p:nvPr/>
        </p:nvSpPr>
        <p:spPr>
          <a:xfrm rot="5400000">
            <a:off x="4704160" y="3353992"/>
            <a:ext cx="1657350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Agree on    shared vars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5"/>
          <p:cNvSpPr/>
          <p:nvPr/>
        </p:nvSpPr>
        <p:spPr>
          <a:xfrm>
            <a:off x="5657850" y="2514599"/>
            <a:ext cx="1257300" cy="14287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45"/>
          <p:cNvGrpSpPr/>
          <p:nvPr/>
        </p:nvGrpSpPr>
        <p:grpSpPr>
          <a:xfrm>
            <a:off x="5715000" y="2625328"/>
            <a:ext cx="1200150" cy="1089422"/>
            <a:chOff x="6858000" y="3653138"/>
            <a:chExt cx="1600200" cy="1452265"/>
          </a:xfrm>
        </p:grpSpPr>
        <p:sp>
          <p:nvSpPr>
            <p:cNvPr id="484" name="Google Shape;484;p45"/>
            <p:cNvSpPr/>
            <p:nvPr/>
          </p:nvSpPr>
          <p:spPr>
            <a:xfrm>
              <a:off x="7772400" y="3734083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sz="1100"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7315200" y="4495928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 sz="1100"/>
            </a:p>
          </p:txBody>
        </p:sp>
        <p:cxnSp>
          <p:nvCxnSpPr>
            <p:cNvPr id="486" name="Google Shape;486;p45"/>
            <p:cNvCxnSpPr>
              <a:stCxn id="485" idx="7"/>
              <a:endCxn id="484" idx="4"/>
            </p:cNvCxnSpPr>
            <p:nvPr/>
          </p:nvCxnSpPr>
          <p:spPr>
            <a:xfrm flipH="1" rot="10800000">
              <a:off x="7835526" y="4343684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7" name="Google Shape;487;p45"/>
            <p:cNvSpPr txBox="1"/>
            <p:nvPr/>
          </p:nvSpPr>
          <p:spPr>
            <a:xfrm>
              <a:off x="7467600" y="3653138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6858000" y="3734083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NSW</a:t>
              </a:r>
              <a:endParaRPr sz="1100"/>
            </a:p>
          </p:txBody>
        </p:sp>
        <p:cxnSp>
          <p:nvCxnSpPr>
            <p:cNvPr id="489" name="Google Shape;489;p45"/>
            <p:cNvCxnSpPr>
              <a:stCxn id="488" idx="4"/>
              <a:endCxn id="485" idx="1"/>
            </p:cNvCxnSpPr>
            <p:nvPr/>
          </p:nvCxnSpPr>
          <p:spPr>
            <a:xfrm>
              <a:off x="7162800" y="4343558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45"/>
            <p:cNvCxnSpPr>
              <a:stCxn id="488" idx="6"/>
              <a:endCxn id="484" idx="2"/>
            </p:cNvCxnSpPr>
            <p:nvPr/>
          </p:nvCxnSpPr>
          <p:spPr>
            <a:xfrm>
              <a:off x="7467600" y="4038821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1" name="Google Shape;491;p45"/>
            <p:cNvSpPr txBox="1"/>
            <p:nvPr/>
          </p:nvSpPr>
          <p:spPr>
            <a:xfrm>
              <a:off x="6934200" y="4262738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5"/>
            <p:cNvSpPr txBox="1"/>
            <p:nvPr/>
          </p:nvSpPr>
          <p:spPr>
            <a:xfrm>
              <a:off x="7924800" y="4267203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≠</a:t>
              </a:r>
              <a:endPara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Improvement</a:t>
            </a:r>
            <a:endParaRPr/>
          </a:p>
        </p:txBody>
      </p:sp>
      <p:pic>
        <p:nvPicPr>
          <p:cNvPr id="498" name="Google Shape;4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70" y="1177009"/>
            <a:ext cx="7056444" cy="333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Algorithms for CSPs</a:t>
            </a:r>
            <a:endParaRPr/>
          </a:p>
        </p:txBody>
      </p:sp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Local search methods typically work with “complete” states, i.e., all variables assigned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To apply to CSPs:</a:t>
            </a:r>
            <a:endParaRPr/>
          </a:p>
          <a:p>
            <a:pPr indent="-2095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Take an assignment with unsatisfied constraints</a:t>
            </a:r>
            <a:endParaRPr/>
          </a:p>
          <a:p>
            <a:pPr indent="-2095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Operators </a:t>
            </a:r>
            <a:r>
              <a:rPr i="1" lang="en" sz="1700"/>
              <a:t>reassign </a:t>
            </a:r>
            <a:r>
              <a:rPr lang="en" sz="1700"/>
              <a:t>variable values</a:t>
            </a:r>
            <a:endParaRPr/>
          </a:p>
          <a:p>
            <a:pPr indent="-2095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No fringe!  Live on the edge.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Algorithm: While not solved,</a:t>
            </a:r>
            <a:endParaRPr/>
          </a:p>
          <a:p>
            <a:pPr indent="-2095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Variable selection: randomly select any conflicted variable</a:t>
            </a:r>
            <a:endParaRPr/>
          </a:p>
          <a:p>
            <a:pPr indent="-209550" lvl="1" marL="558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Char char="▪"/>
            </a:pPr>
            <a:r>
              <a:rPr lang="en" sz="1700"/>
              <a:t>Value selection: min-conflicts heuristic:</a:t>
            </a:r>
            <a:endParaRPr/>
          </a:p>
          <a:p>
            <a:pPr indent="-17145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Choose a value that violates the fewest constraints</a:t>
            </a:r>
            <a:endParaRPr/>
          </a:p>
          <a:p>
            <a:pPr indent="-17145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I.e., hill climb with h(n) = total number of violated constraints</a:t>
            </a:r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5823284" y="2091238"/>
            <a:ext cx="306806" cy="306806"/>
          </a:xfrm>
          <a:prstGeom prst="ellipse">
            <a:avLst/>
          </a:prstGeom>
          <a:solidFill>
            <a:srgbClr val="C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6436894" y="2091238"/>
            <a:ext cx="306806" cy="306806"/>
          </a:xfrm>
          <a:prstGeom prst="ellipse">
            <a:avLst/>
          </a:prstGeom>
          <a:solidFill>
            <a:srgbClr val="C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47"/>
          <p:cNvCxnSpPr>
            <a:stCxn id="505" idx="6"/>
            <a:endCxn id="506" idx="2"/>
          </p:cNvCxnSpPr>
          <p:nvPr/>
        </p:nvCxnSpPr>
        <p:spPr>
          <a:xfrm>
            <a:off x="6130091" y="2244641"/>
            <a:ext cx="30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P_tmp.png" id="508" name="Google Shape;50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142" y="2052889"/>
            <a:ext cx="89740" cy="12809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7"/>
          <p:cNvSpPr/>
          <p:nvPr/>
        </p:nvSpPr>
        <p:spPr>
          <a:xfrm>
            <a:off x="7537784" y="2093494"/>
            <a:ext cx="306806" cy="306806"/>
          </a:xfrm>
          <a:prstGeom prst="ellipse">
            <a:avLst/>
          </a:prstGeom>
          <a:solidFill>
            <a:srgbClr val="C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7"/>
          <p:cNvSpPr/>
          <p:nvPr/>
        </p:nvSpPr>
        <p:spPr>
          <a:xfrm>
            <a:off x="8151394" y="2093494"/>
            <a:ext cx="306806" cy="306806"/>
          </a:xfrm>
          <a:prstGeom prst="ellipse">
            <a:avLst/>
          </a:prstGeom>
          <a:solidFill>
            <a:srgbClr val="007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47"/>
          <p:cNvCxnSpPr>
            <a:stCxn id="509" idx="6"/>
            <a:endCxn id="510" idx="2"/>
          </p:cNvCxnSpPr>
          <p:nvPr/>
        </p:nvCxnSpPr>
        <p:spPr>
          <a:xfrm>
            <a:off x="7844591" y="2246897"/>
            <a:ext cx="306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P_tmp.png" id="512" name="Google Shape;51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642" y="2055145"/>
            <a:ext cx="89740" cy="128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47"/>
          <p:cNvCxnSpPr/>
          <p:nvPr/>
        </p:nvCxnSpPr>
        <p:spPr>
          <a:xfrm>
            <a:off x="6915150" y="2226594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4-Queens</a:t>
            </a:r>
            <a:endParaRPr/>
          </a:p>
        </p:txBody>
      </p:sp>
      <p:sp>
        <p:nvSpPr>
          <p:cNvPr id="520" name="Google Shape;520;p48"/>
          <p:cNvSpPr txBox="1"/>
          <p:nvPr>
            <p:ph idx="1" type="body"/>
          </p:nvPr>
        </p:nvSpPr>
        <p:spPr>
          <a:xfrm>
            <a:off x="2228850" y="3006328"/>
            <a:ext cx="4800600" cy="1451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States: 4 queens in 4 columns (4</a:t>
            </a:r>
            <a:r>
              <a:rPr baseline="30000" lang="en" sz="1800"/>
              <a:t>4</a:t>
            </a:r>
            <a:r>
              <a:rPr lang="en" sz="1800"/>
              <a:t> = 256 states)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Operators: move queen in column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Goal test: no attacks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Evaluation: c(n) = number of attacks</a:t>
            </a:r>
            <a:endParaRPr/>
          </a:p>
        </p:txBody>
      </p:sp>
      <p:pic>
        <p:nvPicPr>
          <p:cNvPr id="521" name="Google Shape;52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400177"/>
            <a:ext cx="5303044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/>
          <p:nvPr/>
        </p:nvSpPr>
        <p:spPr>
          <a:xfrm>
            <a:off x="5143500" y="4743450"/>
            <a:ext cx="4000500" cy="4085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n-queens – iterative improvement (L5D1)]</a:t>
            </a:r>
            <a:endParaRPr sz="1100"/>
          </a:p>
          <a:p>
            <a:pPr indent="0" lvl="1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coloring – iterative improvement]</a:t>
            </a:r>
            <a:endParaRPr b="0" i="0" sz="1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Iterative Improvement – n Queens</a:t>
            </a:r>
            <a:endParaRPr/>
          </a:p>
        </p:txBody>
      </p:sp>
      <p:pic>
        <p:nvPicPr>
          <p:cNvPr id="528" name="Google Shape;528;p49" title="Iterative Improvement -- n queen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936300"/>
            <a:ext cx="64008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Iterative Improvement – Coloring</a:t>
            </a:r>
            <a:endParaRPr/>
          </a:p>
        </p:txBody>
      </p:sp>
      <p:pic>
        <p:nvPicPr>
          <p:cNvPr id="534" name="Google Shape;534;p50" title="Iterative Improvement -- color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000475"/>
            <a:ext cx="64008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Min-Conflicts</a:t>
            </a:r>
            <a:endParaRPr/>
          </a:p>
        </p:txBody>
      </p:sp>
      <p:sp>
        <p:nvSpPr>
          <p:cNvPr id="540" name="Google Shape;540;p51"/>
          <p:cNvSpPr txBox="1"/>
          <p:nvPr>
            <p:ph idx="1" type="body"/>
          </p:nvPr>
        </p:nvSpPr>
        <p:spPr>
          <a:xfrm>
            <a:off x="342900" y="1028700"/>
            <a:ext cx="82296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Given random initial state, can solve n-queens in almost constant time for arbitrary n with high probability (e.g., n = 10,000,000)!</a:t>
            </a:r>
            <a:endParaRPr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same appears to be true for any randomly-generated CSP </a:t>
            </a:r>
            <a:r>
              <a:rPr i="1" lang="en" sz="1800"/>
              <a:t>except</a:t>
            </a:r>
            <a:r>
              <a:rPr lang="en" sz="1800"/>
              <a:t> in a narrow range of the ratio</a:t>
            </a:r>
            <a:endParaRPr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541" name="Google Shape;541;p51"/>
          <p:cNvPicPr preferRelativeResize="0"/>
          <p:nvPr/>
        </p:nvPicPr>
        <p:blipFill rotWithShape="1">
          <a:blip r:embed="rId3">
            <a:alphaModFix/>
          </a:blip>
          <a:srcRect b="0" l="240" r="0" t="628"/>
          <a:stretch/>
        </p:blipFill>
        <p:spPr>
          <a:xfrm>
            <a:off x="921124" y="3381935"/>
            <a:ext cx="2793626" cy="1594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42" name="Google Shape;54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2628901"/>
            <a:ext cx="2514600" cy="40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4573" y="2506449"/>
            <a:ext cx="3015305" cy="2346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CSPs 2\MinConflict.png" id="544" name="Google Shape;544;p51"/>
          <p:cNvPicPr preferRelativeResize="0"/>
          <p:nvPr/>
        </p:nvPicPr>
        <p:blipFill rotWithShape="1">
          <a:blip r:embed="rId6">
            <a:alphaModFix/>
          </a:blip>
          <a:srcRect b="53479" l="64336" r="18789" t="28521"/>
          <a:stretch/>
        </p:blipFill>
        <p:spPr>
          <a:xfrm>
            <a:off x="6972300" y="2501900"/>
            <a:ext cx="15430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CSPs 2\MinConflict.png" id="545" name="Google Shape;545;p51"/>
          <p:cNvPicPr preferRelativeResize="0"/>
          <p:nvPr/>
        </p:nvPicPr>
        <p:blipFill rotWithShape="1">
          <a:blip r:embed="rId7">
            <a:alphaModFix/>
          </a:blip>
          <a:srcRect b="22416" l="64232" r="15143" t="59583"/>
          <a:stretch/>
        </p:blipFill>
        <p:spPr>
          <a:xfrm>
            <a:off x="6915150" y="3312393"/>
            <a:ext cx="1657350" cy="90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095" y="1794018"/>
            <a:ext cx="4706006" cy="20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CSPs</a:t>
            </a:r>
            <a:endParaRPr/>
          </a:p>
        </p:txBody>
      </p:sp>
      <p:sp>
        <p:nvSpPr>
          <p:cNvPr id="552" name="Google Shape;552;p52"/>
          <p:cNvSpPr txBox="1"/>
          <p:nvPr>
            <p:ph idx="1" type="body"/>
          </p:nvPr>
        </p:nvSpPr>
        <p:spPr>
          <a:xfrm>
            <a:off x="342900" y="1028701"/>
            <a:ext cx="62293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CSPs are a special kind of search problem:</a:t>
            </a:r>
            <a:endParaRPr/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States are partial assignments</a:t>
            </a:r>
            <a:endParaRPr/>
          </a:p>
          <a:p>
            <a:pPr indent="-222250" lvl="1" marL="5588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Goal test defined by constraints</a:t>
            </a:r>
            <a:endParaRPr/>
          </a:p>
          <a:p>
            <a:pPr indent="-114300" lvl="6" marL="2222500" rtl="0" algn="l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Basic solution: backtracking search</a:t>
            </a:r>
            <a:endParaRPr/>
          </a:p>
          <a:p>
            <a:pPr indent="-88900" lvl="2" marL="850900" rtl="0" algn="l"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Speed-ups:</a:t>
            </a:r>
            <a:endParaRPr/>
          </a:p>
          <a:p>
            <a:pPr indent="-215900" lvl="1" marL="558800" rtl="0" algn="l">
              <a:spcBef>
                <a:spcPts val="1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Ordering</a:t>
            </a:r>
            <a:endParaRPr/>
          </a:p>
          <a:p>
            <a:pPr indent="-215900" lvl="1" marL="558800" rtl="0" algn="l">
              <a:spcBef>
                <a:spcPts val="1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Filtering</a:t>
            </a:r>
            <a:endParaRPr/>
          </a:p>
          <a:p>
            <a:pPr indent="-215900" lvl="1" marL="558800" rtl="0" algn="l">
              <a:spcBef>
                <a:spcPts val="1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Structure</a:t>
            </a:r>
            <a:endParaRPr/>
          </a:p>
          <a:p>
            <a:pPr indent="-139700" lvl="1" marL="558800" rtl="0" algn="l">
              <a:spcBef>
                <a:spcPts val="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Iterative min-conflicts is often effective in practice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558" name="Google Shape;558;p53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559" name="Google Shape;55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489" y="1000774"/>
            <a:ext cx="6627325" cy="414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CSPs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42900" y="1200151"/>
            <a:ext cx="42862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CSPs: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Variables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Domains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Constraints</a:t>
            </a:r>
            <a:endParaRPr/>
          </a:p>
          <a:p>
            <a:pPr indent="-17145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Implicit (provide code to compute)</a:t>
            </a:r>
            <a:endParaRPr/>
          </a:p>
          <a:p>
            <a:pPr indent="-17145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Explicit (provide a list of the legal tuples)</a:t>
            </a:r>
            <a:endParaRPr/>
          </a:p>
          <a:p>
            <a:pPr indent="-17145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Unary / Binary / N-ary</a:t>
            </a:r>
            <a:endParaRPr sz="1500"/>
          </a:p>
          <a:p>
            <a:pPr indent="-7620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76200" lvl="2" marL="850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Goals: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Here: find any solution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Also: find all, find best, etc.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pSp>
        <p:nvGrpSpPr>
          <p:cNvPr id="150" name="Google Shape;150;p27"/>
          <p:cNvGrpSpPr/>
          <p:nvPr/>
        </p:nvGrpSpPr>
        <p:grpSpPr>
          <a:xfrm>
            <a:off x="5314950" y="1314450"/>
            <a:ext cx="2343150" cy="1143000"/>
            <a:chOff x="3552" y="1056"/>
            <a:chExt cx="2016" cy="1056"/>
          </a:xfrm>
        </p:grpSpPr>
        <p:grpSp>
          <p:nvGrpSpPr>
            <p:cNvPr id="151" name="Google Shape;151;p27"/>
            <p:cNvGrpSpPr/>
            <p:nvPr/>
          </p:nvGrpSpPr>
          <p:grpSpPr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152" name="Google Shape;152;p27"/>
              <p:cNvSpPr/>
              <p:nvPr/>
            </p:nvSpPr>
            <p:spPr>
              <a:xfrm>
                <a:off x="2448" y="2736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 txBox="1"/>
              <p:nvPr/>
            </p:nvSpPr>
            <p:spPr>
              <a:xfrm>
                <a:off x="2772" y="2800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4" name="Google Shape;154;p27"/>
            <p:cNvGrpSpPr/>
            <p:nvPr/>
          </p:nvGrpSpPr>
          <p:grpSpPr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155" name="Google Shape;155;p27"/>
              <p:cNvSpPr/>
              <p:nvPr/>
            </p:nvSpPr>
            <p:spPr>
              <a:xfrm>
                <a:off x="3072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>
                <a:off x="3396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7" name="Google Shape;157;p27"/>
            <p:cNvGrpSpPr/>
            <p:nvPr/>
          </p:nvGrpSpPr>
          <p:grpSpPr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1824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7"/>
              <p:cNvSpPr txBox="1"/>
              <p:nvPr/>
            </p:nvSpPr>
            <p:spPr>
              <a:xfrm>
                <a:off x="2148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60" name="Google Shape;160;p27"/>
            <p:cNvCxnSpPr/>
            <p:nvPr/>
          </p:nvCxnSpPr>
          <p:spPr>
            <a:xfrm flipH="1">
              <a:off x="3983" y="1440"/>
              <a:ext cx="57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>
              <a:off x="4560" y="1440"/>
              <a:ext cx="52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7"/>
            <p:cNvCxnSpPr/>
            <p:nvPr/>
          </p:nvCxnSpPr>
          <p:spPr>
            <a:xfrm>
              <a:off x="4320" y="1920"/>
              <a:ext cx="48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27"/>
          <p:cNvSpPr/>
          <p:nvPr/>
        </p:nvSpPr>
        <p:spPr>
          <a:xfrm>
            <a:off x="5429250" y="2171700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5657850" y="2171700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5886450" y="217170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915150" y="2171700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7143750" y="2171700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372350" y="217170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6172200" y="1428750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6400800" y="1428750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629400" y="142875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150" y="1714502"/>
            <a:ext cx="1714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714502"/>
            <a:ext cx="1714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74" name="Google Shape;17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2343152"/>
            <a:ext cx="1714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764" y="3203033"/>
            <a:ext cx="3249750" cy="150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565" name="Google Shape;565;p5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Tree search keeps unexplored alternatives on the fringe (ensures completeness)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Local search: improve a single option until you can’t make it better (no fringe!)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New successor function: local changes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Generally much faster and more memory efficient (but incomplete and suboptimal)</a:t>
            </a:r>
            <a:endParaRPr/>
          </a:p>
        </p:txBody>
      </p:sp>
      <p:grpSp>
        <p:nvGrpSpPr>
          <p:cNvPr id="566" name="Google Shape;566;p54"/>
          <p:cNvGrpSpPr/>
          <p:nvPr/>
        </p:nvGrpSpPr>
        <p:grpSpPr>
          <a:xfrm>
            <a:off x="4629150" y="2504824"/>
            <a:ext cx="2914650" cy="1495676"/>
            <a:chOff x="1981200" y="2209800"/>
            <a:chExt cx="5791200" cy="2971800"/>
          </a:xfrm>
        </p:grpSpPr>
        <p:sp>
          <p:nvSpPr>
            <p:cNvPr id="567" name="Google Shape;567;p54"/>
            <p:cNvSpPr/>
            <p:nvPr/>
          </p:nvSpPr>
          <p:spPr>
            <a:xfrm>
              <a:off x="19812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3200400" y="3429000"/>
              <a:ext cx="609600" cy="609600"/>
            </a:xfrm>
            <a:prstGeom prst="ellipse">
              <a:avLst/>
            </a:prstGeom>
            <a:solidFill>
              <a:srgbClr val="C0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9" name="Google Shape;569;p54"/>
            <p:cNvCxnSpPr>
              <a:stCxn id="567" idx="6"/>
              <a:endCxn id="568" idx="2"/>
            </p:cNvCxnSpPr>
            <p:nvPr/>
          </p:nvCxnSpPr>
          <p:spPr>
            <a:xfrm>
              <a:off x="2590800" y="3733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P_tmp.png" id="570" name="Google Shape;570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9400" y="3352800"/>
              <a:ext cx="178307" cy="254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54"/>
            <p:cNvSpPr/>
            <p:nvPr/>
          </p:nvSpPr>
          <p:spPr>
            <a:xfrm>
              <a:off x="5943600" y="3048000"/>
              <a:ext cx="609600" cy="609600"/>
            </a:xfrm>
            <a:prstGeom prst="ellipse">
              <a:avLst/>
            </a:prstGeom>
            <a:solidFill>
              <a:srgbClr val="C0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7162800" y="3048000"/>
              <a:ext cx="609600" cy="609600"/>
            </a:xfrm>
            <a:prstGeom prst="ellipse">
              <a:avLst/>
            </a:prstGeom>
            <a:solidFill>
              <a:srgbClr val="0070C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3" name="Google Shape;573;p54"/>
            <p:cNvCxnSpPr>
              <a:stCxn id="571" idx="6"/>
              <a:endCxn id="572" idx="2"/>
            </p:cNvCxnSpPr>
            <p:nvPr/>
          </p:nvCxnSpPr>
          <p:spPr>
            <a:xfrm>
              <a:off x="6553200" y="3352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P_tmp.png" id="574" name="Google Shape;574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1800" y="2971800"/>
              <a:ext cx="178307" cy="254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54"/>
            <p:cNvSpPr/>
            <p:nvPr/>
          </p:nvSpPr>
          <p:spPr>
            <a:xfrm>
              <a:off x="5943600" y="3810000"/>
              <a:ext cx="609600" cy="609600"/>
            </a:xfrm>
            <a:prstGeom prst="ellipse">
              <a:avLst/>
            </a:prstGeom>
            <a:solidFill>
              <a:srgbClr val="00B05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7162800" y="3810000"/>
              <a:ext cx="609600" cy="609600"/>
            </a:xfrm>
            <a:prstGeom prst="ellipse">
              <a:avLst/>
            </a:prstGeom>
            <a:solidFill>
              <a:srgbClr val="C0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7" name="Google Shape;577;p54"/>
            <p:cNvCxnSpPr>
              <a:stCxn id="575" idx="6"/>
              <a:endCxn id="576" idx="2"/>
            </p:cNvCxnSpPr>
            <p:nvPr/>
          </p:nvCxnSpPr>
          <p:spPr>
            <a:xfrm>
              <a:off x="6553200" y="4114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P_tmp.png" id="578" name="Google Shape;578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1800" y="3733800"/>
              <a:ext cx="178307" cy="254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54"/>
            <p:cNvSpPr/>
            <p:nvPr/>
          </p:nvSpPr>
          <p:spPr>
            <a:xfrm>
              <a:off x="5943600" y="4572000"/>
              <a:ext cx="609600" cy="609600"/>
            </a:xfrm>
            <a:prstGeom prst="ellipse">
              <a:avLst/>
            </a:prstGeom>
            <a:solidFill>
              <a:srgbClr val="0070C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7162800" y="4572000"/>
              <a:ext cx="609600" cy="609600"/>
            </a:xfrm>
            <a:prstGeom prst="ellipse">
              <a:avLst/>
            </a:prstGeom>
            <a:solidFill>
              <a:srgbClr val="C0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1" name="Google Shape;581;p54"/>
            <p:cNvCxnSpPr>
              <a:stCxn id="579" idx="6"/>
              <a:endCxn id="580" idx="2"/>
            </p:cNvCxnSpPr>
            <p:nvPr/>
          </p:nvCxnSpPr>
          <p:spPr>
            <a:xfrm>
              <a:off x="6553200" y="4876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P_tmp.png" id="582" name="Google Shape;58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1800" y="4495800"/>
              <a:ext cx="178307" cy="2545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3" name="Google Shape;583;p54"/>
            <p:cNvCxnSpPr/>
            <p:nvPr/>
          </p:nvCxnSpPr>
          <p:spPr>
            <a:xfrm flipH="1" rot="10800000">
              <a:off x="4114800" y="3352800"/>
              <a:ext cx="15240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584" name="Google Shape;584;p54"/>
            <p:cNvCxnSpPr/>
            <p:nvPr/>
          </p:nvCxnSpPr>
          <p:spPr>
            <a:xfrm flipH="1" rot="10800000">
              <a:off x="4114800" y="2590800"/>
              <a:ext cx="1524000" cy="114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585" name="Google Shape;585;p54"/>
            <p:cNvCxnSpPr/>
            <p:nvPr/>
          </p:nvCxnSpPr>
          <p:spPr>
            <a:xfrm>
              <a:off x="4114800" y="3733800"/>
              <a:ext cx="1524000" cy="114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586" name="Google Shape;586;p54"/>
            <p:cNvSpPr/>
            <p:nvPr/>
          </p:nvSpPr>
          <p:spPr>
            <a:xfrm>
              <a:off x="5943600" y="2286000"/>
              <a:ext cx="609600" cy="609600"/>
            </a:xfrm>
            <a:prstGeom prst="ellipse">
              <a:avLst/>
            </a:prstGeom>
            <a:solidFill>
              <a:srgbClr val="C00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4"/>
            <p:cNvSpPr/>
            <p:nvPr/>
          </p:nvSpPr>
          <p:spPr>
            <a:xfrm>
              <a:off x="7162800" y="2286000"/>
              <a:ext cx="609600" cy="609600"/>
            </a:xfrm>
            <a:prstGeom prst="ellipse">
              <a:avLst/>
            </a:prstGeom>
            <a:solidFill>
              <a:srgbClr val="00B05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8" name="Google Shape;588;p54"/>
            <p:cNvCxnSpPr>
              <a:stCxn id="586" idx="6"/>
              <a:endCxn id="587" idx="2"/>
            </p:cNvCxnSpPr>
            <p:nvPr/>
          </p:nvCxnSpPr>
          <p:spPr>
            <a:xfrm>
              <a:off x="6553200" y="2590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P_tmp.png" id="589" name="Google Shape;58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81800" y="2209800"/>
              <a:ext cx="178307" cy="2545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0" name="Google Shape;590;p54"/>
            <p:cNvCxnSpPr/>
            <p:nvPr/>
          </p:nvCxnSpPr>
          <p:spPr>
            <a:xfrm>
              <a:off x="4114800" y="3733800"/>
              <a:ext cx="1524000" cy="38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2" y="1257854"/>
            <a:ext cx="5656991" cy="353561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</a:t>
            </a:r>
            <a:endParaRPr/>
          </a:p>
        </p:txBody>
      </p:sp>
      <p:sp>
        <p:nvSpPr>
          <p:cNvPr id="597" name="Google Shape;597;p55"/>
          <p:cNvSpPr txBox="1"/>
          <p:nvPr>
            <p:ph idx="1" type="body"/>
          </p:nvPr>
        </p:nvSpPr>
        <p:spPr>
          <a:xfrm>
            <a:off x="342900" y="108585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Simple, general idea:</a:t>
            </a:r>
            <a:endParaRPr/>
          </a:p>
          <a:p>
            <a:pPr indent="-215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Start wherever</a:t>
            </a:r>
            <a:endParaRPr/>
          </a:p>
          <a:p>
            <a:pPr indent="-215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Repeat: move to the best neighboring state</a:t>
            </a:r>
            <a:endParaRPr/>
          </a:p>
          <a:p>
            <a:pPr indent="-215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If no neighbors better than current, quit</a:t>
            </a:r>
            <a:endParaRPr/>
          </a:p>
          <a:p>
            <a:pPr indent="-165100" lvl="0" marL="254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4765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What’s bad about this approach?</a:t>
            </a:r>
            <a:endParaRPr/>
          </a:p>
          <a:p>
            <a:pPr indent="-215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Complete?</a:t>
            </a:r>
            <a:endParaRPr/>
          </a:p>
          <a:p>
            <a:pPr indent="-215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Optimal?</a:t>
            </a:r>
            <a:endParaRPr/>
          </a:p>
          <a:p>
            <a:pPr indent="-165100" lvl="0" marL="254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4765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What’s good about it?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 Diagram</a:t>
            </a:r>
            <a:endParaRPr/>
          </a:p>
        </p:txBody>
      </p:sp>
      <p:pic>
        <p:nvPicPr>
          <p:cNvPr id="603" name="Google Shape;6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971551"/>
            <a:ext cx="7200900" cy="391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 Quiz</a:t>
            </a:r>
            <a:endParaRPr/>
          </a:p>
        </p:txBody>
      </p:sp>
      <p:pic>
        <p:nvPicPr>
          <p:cNvPr descr="hill-climb-quiz.png" id="609" name="Google Shape;6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0" y="1028701"/>
            <a:ext cx="40767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7"/>
          <p:cNvSpPr txBox="1"/>
          <p:nvPr/>
        </p:nvSpPr>
        <p:spPr>
          <a:xfrm>
            <a:off x="3143251" y="3771900"/>
            <a:ext cx="3204149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from X, where do you end up 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from Y, where do you end up 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from Z, where do you end up ?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616" name="Google Shape;616;p58"/>
          <p:cNvSpPr txBox="1"/>
          <p:nvPr>
            <p:ph idx="1" type="body"/>
          </p:nvPr>
        </p:nvSpPr>
        <p:spPr>
          <a:xfrm>
            <a:off x="342900" y="91440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Idea:  Escape local maxima by allowing downhill moves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But make them rarer as time goes on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617" name="Google Shape;617;p58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722" y="1028704"/>
            <a:ext cx="2668375" cy="249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1657352"/>
            <a:ext cx="5886450" cy="32158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625" name="Google Shape;625;p59"/>
          <p:cNvSpPr txBox="1"/>
          <p:nvPr>
            <p:ph idx="1" type="body"/>
          </p:nvPr>
        </p:nvSpPr>
        <p:spPr>
          <a:xfrm>
            <a:off x="342900" y="102870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Theoretical guarantee: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Stationary distribution:</a:t>
            </a:r>
            <a:endParaRPr/>
          </a:p>
          <a:p>
            <a:pPr indent="-177800" lvl="1" marL="558800" rtl="0" algn="l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If T decreased slowly enough,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" sz="1800"/>
              <a:t>	will converge to optimal state!</a:t>
            </a:r>
            <a:endParaRPr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Is this an interesting guarantee?</a:t>
            </a:r>
            <a:endParaRPr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Sounds like magic, but reality is reality: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more downhill steps you need to escape a local optimum, the less likely you are to ever make them all in a row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People think hard about </a:t>
            </a:r>
            <a:r>
              <a:rPr i="1" lang="en" sz="1800"/>
              <a:t>ridge operators </a:t>
            </a:r>
            <a:r>
              <a:rPr lang="en" sz="1800"/>
              <a:t>which let you jump around the space in better ways</a:t>
            </a:r>
            <a:endParaRPr/>
          </a:p>
        </p:txBody>
      </p:sp>
      <p:pic>
        <p:nvPicPr>
          <p:cNvPr descr="txp_fig" id="626" name="Google Shape;6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2" y="1198960"/>
            <a:ext cx="1456135" cy="40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722" y="1028704"/>
            <a:ext cx="2668375" cy="249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633" name="Google Shape;633;p60"/>
          <p:cNvSpPr txBox="1"/>
          <p:nvPr>
            <p:ph idx="1" type="body"/>
          </p:nvPr>
        </p:nvSpPr>
        <p:spPr>
          <a:xfrm>
            <a:off x="342900" y="3486150"/>
            <a:ext cx="85725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Genetic algorithms use a natural selection metaphor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Keep best N hypotheses at each step (selection) based on a fitness function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Also have pairwise crossover operators, with optional mutation to give variety</a:t>
            </a:r>
            <a:endParaRPr/>
          </a:p>
          <a:p>
            <a:pPr indent="-114300" lvl="3" marL="1193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Possibly the most misunderstood, misapplied (and even maligned) technique around</a:t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7" y="1257301"/>
            <a:ext cx="6293644" cy="18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0519" y="991244"/>
            <a:ext cx="2169059" cy="260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N-Queens</a:t>
            </a:r>
            <a:endParaRPr/>
          </a:p>
        </p:txBody>
      </p:sp>
      <p:sp>
        <p:nvSpPr>
          <p:cNvPr id="641" name="Google Shape;641;p61"/>
          <p:cNvSpPr txBox="1"/>
          <p:nvPr>
            <p:ph idx="1" type="body"/>
          </p:nvPr>
        </p:nvSpPr>
        <p:spPr>
          <a:xfrm>
            <a:off x="2114550" y="3143250"/>
            <a:ext cx="49149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Why does crossover make sense here?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When wouldn’t it make sense?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 would mutation be?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 would a good fitness function be?</a:t>
            </a:r>
            <a:endParaRPr/>
          </a:p>
        </p:txBody>
      </p:sp>
      <p:pic>
        <p:nvPicPr>
          <p:cNvPr id="642" name="Google Shape;6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2" y="1143002"/>
            <a:ext cx="5706665" cy="167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 Adversarial Search!</a:t>
            </a:r>
            <a:endParaRPr/>
          </a:p>
        </p:txBody>
      </p:sp>
      <p:sp>
        <p:nvSpPr>
          <p:cNvPr id="648" name="Google Shape;648;p62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Fault Diagnosis</a:t>
            </a:r>
            <a:endParaRPr/>
          </a:p>
        </p:txBody>
      </p:sp>
      <p:sp>
        <p:nvSpPr>
          <p:cNvPr id="654" name="Google Shape;654;p63"/>
          <p:cNvSpPr txBox="1"/>
          <p:nvPr>
            <p:ph idx="1" type="body"/>
          </p:nvPr>
        </p:nvSpPr>
        <p:spPr>
          <a:xfrm>
            <a:off x="228600" y="1200150"/>
            <a:ext cx="61722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Fault networks: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Variables?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Domains?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Constraints?</a:t>
            </a:r>
            <a:endParaRPr/>
          </a:p>
          <a:p>
            <a:pPr indent="-1270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Various ways to query,</a:t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" sz="1800"/>
              <a:t>	given symptoms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Some cause (abduction)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Simplest cause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All possible causes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What test is most useful?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Prediction: cause to effect</a:t>
            </a:r>
            <a:endParaRPr/>
          </a:p>
          <a:p>
            <a:pPr indent="-1270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We’ll see this idea again with Bayes’ nets</a:t>
            </a:r>
            <a:endParaRPr/>
          </a:p>
          <a:p>
            <a:pPr indent="-1270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655" name="Google Shape;655;p63"/>
          <p:cNvSpPr/>
          <p:nvPr/>
        </p:nvSpPr>
        <p:spPr>
          <a:xfrm>
            <a:off x="4229100" y="153233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3"/>
          <p:cNvSpPr/>
          <p:nvPr/>
        </p:nvSpPr>
        <p:spPr>
          <a:xfrm>
            <a:off x="4229100" y="193238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3"/>
          <p:cNvSpPr/>
          <p:nvPr/>
        </p:nvSpPr>
        <p:spPr>
          <a:xfrm>
            <a:off x="4229100" y="233243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3"/>
          <p:cNvSpPr/>
          <p:nvPr/>
        </p:nvSpPr>
        <p:spPr>
          <a:xfrm>
            <a:off x="4229100" y="273248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3"/>
          <p:cNvSpPr/>
          <p:nvPr/>
        </p:nvSpPr>
        <p:spPr>
          <a:xfrm>
            <a:off x="5429250" y="170378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3"/>
          <p:cNvSpPr/>
          <p:nvPr/>
        </p:nvSpPr>
        <p:spPr>
          <a:xfrm>
            <a:off x="5429250" y="210383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3"/>
          <p:cNvSpPr/>
          <p:nvPr/>
        </p:nvSpPr>
        <p:spPr>
          <a:xfrm>
            <a:off x="5429250" y="2503885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4857750" y="1703785"/>
            <a:ext cx="239316" cy="175022"/>
          </a:xfrm>
          <a:custGeom>
            <a:rect b="b" l="l" r="r" t="t"/>
            <a:pathLst>
              <a:path extrusionOk="0" h="309" w="523">
                <a:moveTo>
                  <a:pt x="40" y="0"/>
                </a:moveTo>
                <a:cubicBezTo>
                  <a:pt x="0" y="24"/>
                  <a:pt x="136" y="96"/>
                  <a:pt x="136" y="144"/>
                </a:cubicBezTo>
                <a:cubicBezTo>
                  <a:pt x="136" y="192"/>
                  <a:pt x="9" y="267"/>
                  <a:pt x="40" y="288"/>
                </a:cubicBezTo>
                <a:cubicBezTo>
                  <a:pt x="71" y="309"/>
                  <a:pt x="241" y="292"/>
                  <a:pt x="321" y="268"/>
                </a:cubicBezTo>
                <a:cubicBezTo>
                  <a:pt x="401" y="244"/>
                  <a:pt x="523" y="184"/>
                  <a:pt x="520" y="144"/>
                </a:cubicBezTo>
                <a:cubicBezTo>
                  <a:pt x="517" y="104"/>
                  <a:pt x="380" y="50"/>
                  <a:pt x="300" y="26"/>
                </a:cubicBezTo>
                <a:cubicBezTo>
                  <a:pt x="220" y="2"/>
                  <a:pt x="94" y="5"/>
                  <a:pt x="40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/>
          <p:nvPr/>
        </p:nvSpPr>
        <p:spPr>
          <a:xfrm>
            <a:off x="4857750" y="2561035"/>
            <a:ext cx="239316" cy="175022"/>
          </a:xfrm>
          <a:custGeom>
            <a:rect b="b" l="l" r="r" t="t"/>
            <a:pathLst>
              <a:path extrusionOk="0" h="309" w="523">
                <a:moveTo>
                  <a:pt x="40" y="0"/>
                </a:moveTo>
                <a:cubicBezTo>
                  <a:pt x="0" y="24"/>
                  <a:pt x="136" y="96"/>
                  <a:pt x="136" y="144"/>
                </a:cubicBezTo>
                <a:cubicBezTo>
                  <a:pt x="136" y="192"/>
                  <a:pt x="9" y="267"/>
                  <a:pt x="40" y="288"/>
                </a:cubicBezTo>
                <a:cubicBezTo>
                  <a:pt x="71" y="309"/>
                  <a:pt x="241" y="292"/>
                  <a:pt x="321" y="268"/>
                </a:cubicBezTo>
                <a:cubicBezTo>
                  <a:pt x="401" y="244"/>
                  <a:pt x="523" y="184"/>
                  <a:pt x="520" y="144"/>
                </a:cubicBezTo>
                <a:cubicBezTo>
                  <a:pt x="517" y="104"/>
                  <a:pt x="380" y="50"/>
                  <a:pt x="300" y="26"/>
                </a:cubicBezTo>
                <a:cubicBezTo>
                  <a:pt x="220" y="2"/>
                  <a:pt x="94" y="5"/>
                  <a:pt x="40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63"/>
          <p:cNvCxnSpPr>
            <a:stCxn id="655" idx="6"/>
            <a:endCxn id="662" idx="1"/>
          </p:cNvCxnSpPr>
          <p:nvPr/>
        </p:nvCxnSpPr>
        <p:spPr>
          <a:xfrm>
            <a:off x="4457700" y="1646635"/>
            <a:ext cx="462000" cy="13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63"/>
          <p:cNvCxnSpPr>
            <a:stCxn id="656" idx="6"/>
            <a:endCxn id="662" idx="1"/>
          </p:cNvCxnSpPr>
          <p:nvPr/>
        </p:nvCxnSpPr>
        <p:spPr>
          <a:xfrm flipH="1" rot="10800000">
            <a:off x="4457700" y="1785985"/>
            <a:ext cx="462000" cy="2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63"/>
          <p:cNvCxnSpPr>
            <a:stCxn id="662" idx="4"/>
            <a:endCxn id="659" idx="2"/>
          </p:cNvCxnSpPr>
          <p:nvPr/>
        </p:nvCxnSpPr>
        <p:spPr>
          <a:xfrm>
            <a:off x="5095650" y="1785985"/>
            <a:ext cx="333600" cy="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63"/>
          <p:cNvCxnSpPr>
            <a:stCxn id="668" idx="4"/>
            <a:endCxn id="660" idx="2"/>
          </p:cNvCxnSpPr>
          <p:nvPr/>
        </p:nvCxnSpPr>
        <p:spPr>
          <a:xfrm>
            <a:off x="5095650" y="2196835"/>
            <a:ext cx="333600" cy="2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63"/>
          <p:cNvCxnSpPr>
            <a:stCxn id="656" idx="6"/>
            <a:endCxn id="668" idx="1"/>
          </p:cNvCxnSpPr>
          <p:nvPr/>
        </p:nvCxnSpPr>
        <p:spPr>
          <a:xfrm>
            <a:off x="4457700" y="2046685"/>
            <a:ext cx="462000" cy="15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63"/>
          <p:cNvCxnSpPr>
            <a:stCxn id="657" idx="6"/>
            <a:endCxn id="668" idx="1"/>
          </p:cNvCxnSpPr>
          <p:nvPr/>
        </p:nvCxnSpPr>
        <p:spPr>
          <a:xfrm flipH="1" rot="10800000">
            <a:off x="4457700" y="2196835"/>
            <a:ext cx="462000" cy="24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63"/>
          <p:cNvCxnSpPr>
            <a:stCxn id="658" idx="6"/>
            <a:endCxn id="663" idx="1"/>
          </p:cNvCxnSpPr>
          <p:nvPr/>
        </p:nvCxnSpPr>
        <p:spPr>
          <a:xfrm flipH="1" rot="10800000">
            <a:off x="4457700" y="2643085"/>
            <a:ext cx="462000" cy="20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63"/>
          <p:cNvCxnSpPr>
            <a:stCxn id="656" idx="6"/>
            <a:endCxn id="663" idx="1"/>
          </p:cNvCxnSpPr>
          <p:nvPr/>
        </p:nvCxnSpPr>
        <p:spPr>
          <a:xfrm>
            <a:off x="4457700" y="2046685"/>
            <a:ext cx="462000" cy="5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63"/>
          <p:cNvCxnSpPr>
            <a:stCxn id="663" idx="4"/>
            <a:endCxn id="661" idx="2"/>
          </p:cNvCxnSpPr>
          <p:nvPr/>
        </p:nvCxnSpPr>
        <p:spPr>
          <a:xfrm flipH="1" rot="10800000">
            <a:off x="5095650" y="2618185"/>
            <a:ext cx="333600" cy="2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63"/>
          <p:cNvSpPr txBox="1"/>
          <p:nvPr/>
        </p:nvSpPr>
        <p:spPr>
          <a:xfrm>
            <a:off x="3143250" y="1485900"/>
            <a:ext cx="11430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down</a:t>
            </a:r>
            <a:endParaRPr sz="1100"/>
          </a:p>
        </p:txBody>
      </p:sp>
      <p:sp>
        <p:nvSpPr>
          <p:cNvPr id="675" name="Google Shape;675;p63"/>
          <p:cNvSpPr txBox="1"/>
          <p:nvPr/>
        </p:nvSpPr>
        <p:spPr>
          <a:xfrm>
            <a:off x="3143250" y="1875235"/>
            <a:ext cx="10858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down</a:t>
            </a:r>
            <a:endParaRPr sz="1100"/>
          </a:p>
        </p:txBody>
      </p:sp>
      <p:sp>
        <p:nvSpPr>
          <p:cNvPr id="676" name="Google Shape;676;p63"/>
          <p:cNvSpPr txBox="1"/>
          <p:nvPr/>
        </p:nvSpPr>
        <p:spPr>
          <a:xfrm>
            <a:off x="3143250" y="2194323"/>
            <a:ext cx="1085850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 blocking</a:t>
            </a:r>
            <a:endParaRPr sz="1100"/>
          </a:p>
        </p:txBody>
      </p:sp>
      <p:sp>
        <p:nvSpPr>
          <p:cNvPr id="677" name="Google Shape;677;p63"/>
          <p:cNvSpPr txBox="1"/>
          <p:nvPr/>
        </p:nvSpPr>
        <p:spPr>
          <a:xfrm>
            <a:off x="3143250" y="2743200"/>
            <a:ext cx="10858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Printer jam</a:t>
            </a:r>
            <a:endParaRPr sz="1100"/>
          </a:p>
        </p:txBody>
      </p:sp>
      <p:sp>
        <p:nvSpPr>
          <p:cNvPr id="678" name="Google Shape;678;p63"/>
          <p:cNvSpPr txBox="1"/>
          <p:nvPr/>
        </p:nvSpPr>
        <p:spPr>
          <a:xfrm>
            <a:off x="5715000" y="2493170"/>
            <a:ext cx="12001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print</a:t>
            </a:r>
            <a:endParaRPr sz="1100"/>
          </a:p>
        </p:txBody>
      </p:sp>
      <p:sp>
        <p:nvSpPr>
          <p:cNvPr id="679" name="Google Shape;679;p63"/>
          <p:cNvSpPr txBox="1"/>
          <p:nvPr/>
        </p:nvSpPr>
        <p:spPr>
          <a:xfrm>
            <a:off x="5715000" y="1646635"/>
            <a:ext cx="10858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email</a:t>
            </a:r>
            <a:endParaRPr sz="1100"/>
          </a:p>
        </p:txBody>
      </p:sp>
      <p:sp>
        <p:nvSpPr>
          <p:cNvPr id="680" name="Google Shape;680;p63"/>
          <p:cNvSpPr txBox="1"/>
          <p:nvPr/>
        </p:nvSpPr>
        <p:spPr>
          <a:xfrm>
            <a:off x="5715000" y="2057402"/>
            <a:ext cx="10858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IM</a:t>
            </a:r>
            <a:endParaRPr sz="1100"/>
          </a:p>
        </p:txBody>
      </p:sp>
      <p:sp>
        <p:nvSpPr>
          <p:cNvPr id="681" name="Google Shape;681;p63"/>
          <p:cNvSpPr txBox="1"/>
          <p:nvPr/>
        </p:nvSpPr>
        <p:spPr>
          <a:xfrm>
            <a:off x="3143250" y="1085852"/>
            <a:ext cx="11430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</a:t>
            </a:r>
            <a:endParaRPr sz="1100"/>
          </a:p>
        </p:txBody>
      </p:sp>
      <p:sp>
        <p:nvSpPr>
          <p:cNvPr id="682" name="Google Shape;682;p63"/>
          <p:cNvSpPr txBox="1"/>
          <p:nvPr/>
        </p:nvSpPr>
        <p:spPr>
          <a:xfrm>
            <a:off x="5715000" y="1085850"/>
            <a:ext cx="11430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sz="1100"/>
          </a:p>
        </p:txBody>
      </p:sp>
      <p:cxnSp>
        <p:nvCxnSpPr>
          <p:cNvPr id="683" name="Google Shape;683;p63"/>
          <p:cNvCxnSpPr/>
          <p:nvPr/>
        </p:nvCxnSpPr>
        <p:spPr>
          <a:xfrm>
            <a:off x="3200400" y="1428750"/>
            <a:ext cx="3486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63"/>
          <p:cNvSpPr/>
          <p:nvPr/>
        </p:nvSpPr>
        <p:spPr>
          <a:xfrm>
            <a:off x="4857750" y="2114551"/>
            <a:ext cx="239316" cy="175022"/>
          </a:xfrm>
          <a:custGeom>
            <a:rect b="b" l="l" r="r" t="t"/>
            <a:pathLst>
              <a:path extrusionOk="0" h="309" w="523">
                <a:moveTo>
                  <a:pt x="40" y="0"/>
                </a:moveTo>
                <a:cubicBezTo>
                  <a:pt x="0" y="24"/>
                  <a:pt x="136" y="96"/>
                  <a:pt x="136" y="144"/>
                </a:cubicBezTo>
                <a:cubicBezTo>
                  <a:pt x="136" y="192"/>
                  <a:pt x="9" y="267"/>
                  <a:pt x="40" y="288"/>
                </a:cubicBezTo>
                <a:cubicBezTo>
                  <a:pt x="71" y="309"/>
                  <a:pt x="241" y="292"/>
                  <a:pt x="321" y="268"/>
                </a:cubicBezTo>
                <a:cubicBezTo>
                  <a:pt x="401" y="244"/>
                  <a:pt x="523" y="184"/>
                  <a:pt x="520" y="144"/>
                </a:cubicBezTo>
                <a:cubicBezTo>
                  <a:pt x="517" y="104"/>
                  <a:pt x="380" y="50"/>
                  <a:pt x="300" y="26"/>
                </a:cubicBezTo>
                <a:cubicBezTo>
                  <a:pt x="220" y="2"/>
                  <a:pt x="94" y="5"/>
                  <a:pt x="40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00151"/>
            <a:ext cx="5886450" cy="287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689" name="Google Shape;689;p64"/>
          <p:cNvSpPr txBox="1"/>
          <p:nvPr>
            <p:ph idx="1" type="body"/>
          </p:nvPr>
        </p:nvSpPr>
        <p:spPr>
          <a:xfrm>
            <a:off x="342900" y="120015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Like greedy hillclimbing search, but keep K states at all times:</a:t>
            </a:r>
            <a:endParaRPr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Variables: beam size, encourage diversity?</a:t>
            </a:r>
            <a:endParaRPr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 best choice in MANY practical settings</a:t>
            </a:r>
            <a:endParaRPr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Complete?  Optimal?</a:t>
            </a:r>
            <a:endParaRPr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Why do we still need optimal methods?</a:t>
            </a:r>
            <a:endParaRPr/>
          </a:p>
        </p:txBody>
      </p:sp>
      <p:sp>
        <p:nvSpPr>
          <p:cNvPr id="690" name="Google Shape;690;p64"/>
          <p:cNvSpPr/>
          <p:nvPr/>
        </p:nvSpPr>
        <p:spPr>
          <a:xfrm>
            <a:off x="102870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4"/>
          <p:cNvSpPr/>
          <p:nvPr/>
        </p:nvSpPr>
        <p:spPr>
          <a:xfrm>
            <a:off x="160020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4"/>
          <p:cNvSpPr/>
          <p:nvPr/>
        </p:nvSpPr>
        <p:spPr>
          <a:xfrm>
            <a:off x="1600200" y="21145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4"/>
          <p:cNvSpPr/>
          <p:nvPr/>
        </p:nvSpPr>
        <p:spPr>
          <a:xfrm>
            <a:off x="1600200" y="23431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4"/>
          <p:cNvSpPr/>
          <p:nvPr/>
        </p:nvSpPr>
        <p:spPr>
          <a:xfrm>
            <a:off x="217170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4"/>
          <p:cNvSpPr/>
          <p:nvPr/>
        </p:nvSpPr>
        <p:spPr>
          <a:xfrm>
            <a:off x="2171700" y="21145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4"/>
          <p:cNvSpPr/>
          <p:nvPr/>
        </p:nvSpPr>
        <p:spPr>
          <a:xfrm>
            <a:off x="2171700" y="23431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64"/>
          <p:cNvSpPr/>
          <p:nvPr/>
        </p:nvSpPr>
        <p:spPr>
          <a:xfrm>
            <a:off x="268605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4"/>
          <p:cNvSpPr/>
          <p:nvPr/>
        </p:nvSpPr>
        <p:spPr>
          <a:xfrm>
            <a:off x="2686050" y="21145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64"/>
          <p:cNvSpPr/>
          <p:nvPr/>
        </p:nvSpPr>
        <p:spPr>
          <a:xfrm>
            <a:off x="2686050" y="23431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0" name="Google Shape;700;p64"/>
          <p:cNvCxnSpPr>
            <a:stCxn id="690" idx="6"/>
            <a:endCxn id="691" idx="2"/>
          </p:cNvCxnSpPr>
          <p:nvPr/>
        </p:nvCxnSpPr>
        <p:spPr>
          <a:xfrm>
            <a:off x="1143000" y="1943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64"/>
          <p:cNvCxnSpPr>
            <a:stCxn id="690" idx="6"/>
            <a:endCxn id="692" idx="2"/>
          </p:cNvCxnSpPr>
          <p:nvPr/>
        </p:nvCxnSpPr>
        <p:spPr>
          <a:xfrm>
            <a:off x="1143000" y="19431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64"/>
          <p:cNvCxnSpPr>
            <a:stCxn id="690" idx="6"/>
            <a:endCxn id="693" idx="2"/>
          </p:cNvCxnSpPr>
          <p:nvPr/>
        </p:nvCxnSpPr>
        <p:spPr>
          <a:xfrm>
            <a:off x="1143000" y="19431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64"/>
          <p:cNvCxnSpPr>
            <a:stCxn id="691" idx="6"/>
            <a:endCxn id="694" idx="2"/>
          </p:cNvCxnSpPr>
          <p:nvPr/>
        </p:nvCxnSpPr>
        <p:spPr>
          <a:xfrm>
            <a:off x="1714500" y="1943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64"/>
          <p:cNvCxnSpPr>
            <a:stCxn id="691" idx="6"/>
            <a:endCxn id="695" idx="2"/>
          </p:cNvCxnSpPr>
          <p:nvPr/>
        </p:nvCxnSpPr>
        <p:spPr>
          <a:xfrm>
            <a:off x="1714500" y="19431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64"/>
          <p:cNvCxnSpPr>
            <a:stCxn id="691" idx="6"/>
            <a:endCxn id="696" idx="2"/>
          </p:cNvCxnSpPr>
          <p:nvPr/>
        </p:nvCxnSpPr>
        <p:spPr>
          <a:xfrm>
            <a:off x="1714500" y="19431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64"/>
          <p:cNvCxnSpPr>
            <a:stCxn id="694" idx="6"/>
            <a:endCxn id="697" idx="2"/>
          </p:cNvCxnSpPr>
          <p:nvPr/>
        </p:nvCxnSpPr>
        <p:spPr>
          <a:xfrm>
            <a:off x="2286000" y="1943100"/>
            <a:ext cx="4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64"/>
          <p:cNvCxnSpPr>
            <a:stCxn id="694" idx="6"/>
            <a:endCxn id="698" idx="2"/>
          </p:cNvCxnSpPr>
          <p:nvPr/>
        </p:nvCxnSpPr>
        <p:spPr>
          <a:xfrm>
            <a:off x="2286000" y="1943100"/>
            <a:ext cx="400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64"/>
          <p:cNvCxnSpPr>
            <a:stCxn id="694" idx="6"/>
            <a:endCxn id="699" idx="2"/>
          </p:cNvCxnSpPr>
          <p:nvPr/>
        </p:nvCxnSpPr>
        <p:spPr>
          <a:xfrm>
            <a:off x="2286000" y="1943100"/>
            <a:ext cx="400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9" name="Google Shape;709;p64"/>
          <p:cNvSpPr txBox="1"/>
          <p:nvPr/>
        </p:nvSpPr>
        <p:spPr>
          <a:xfrm>
            <a:off x="1143000" y="2857501"/>
            <a:ext cx="17145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Search</a:t>
            </a:r>
            <a:endParaRPr sz="1100"/>
          </a:p>
        </p:txBody>
      </p:sp>
      <p:sp>
        <p:nvSpPr>
          <p:cNvPr id="710" name="Google Shape;710;p64"/>
          <p:cNvSpPr/>
          <p:nvPr/>
        </p:nvSpPr>
        <p:spPr>
          <a:xfrm>
            <a:off x="371475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4"/>
          <p:cNvSpPr/>
          <p:nvPr/>
        </p:nvSpPr>
        <p:spPr>
          <a:xfrm>
            <a:off x="428625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4"/>
          <p:cNvSpPr/>
          <p:nvPr/>
        </p:nvSpPr>
        <p:spPr>
          <a:xfrm>
            <a:off x="4286250" y="21145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4"/>
          <p:cNvSpPr/>
          <p:nvPr/>
        </p:nvSpPr>
        <p:spPr>
          <a:xfrm>
            <a:off x="4286250" y="23431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4"/>
          <p:cNvSpPr/>
          <p:nvPr/>
        </p:nvSpPr>
        <p:spPr>
          <a:xfrm>
            <a:off x="4857750" y="18859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4"/>
          <p:cNvSpPr/>
          <p:nvPr/>
        </p:nvSpPr>
        <p:spPr>
          <a:xfrm>
            <a:off x="4857750" y="21145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4"/>
          <p:cNvSpPr/>
          <p:nvPr/>
        </p:nvSpPr>
        <p:spPr>
          <a:xfrm>
            <a:off x="4857750" y="23431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4"/>
          <p:cNvSpPr/>
          <p:nvPr/>
        </p:nvSpPr>
        <p:spPr>
          <a:xfrm>
            <a:off x="5372100" y="18859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4"/>
          <p:cNvSpPr/>
          <p:nvPr/>
        </p:nvSpPr>
        <p:spPr>
          <a:xfrm>
            <a:off x="5372100" y="21145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5372100" y="23431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64"/>
          <p:cNvCxnSpPr>
            <a:stCxn id="710" idx="6"/>
            <a:endCxn id="711" idx="2"/>
          </p:cNvCxnSpPr>
          <p:nvPr/>
        </p:nvCxnSpPr>
        <p:spPr>
          <a:xfrm>
            <a:off x="3829050" y="1943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64"/>
          <p:cNvCxnSpPr>
            <a:stCxn id="710" idx="6"/>
            <a:endCxn id="712" idx="2"/>
          </p:cNvCxnSpPr>
          <p:nvPr/>
        </p:nvCxnSpPr>
        <p:spPr>
          <a:xfrm>
            <a:off x="3829050" y="19431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64"/>
          <p:cNvCxnSpPr>
            <a:stCxn id="710" idx="6"/>
            <a:endCxn id="713" idx="2"/>
          </p:cNvCxnSpPr>
          <p:nvPr/>
        </p:nvCxnSpPr>
        <p:spPr>
          <a:xfrm>
            <a:off x="3829050" y="19431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64"/>
          <p:cNvCxnSpPr>
            <a:stCxn id="711" idx="6"/>
            <a:endCxn id="714" idx="2"/>
          </p:cNvCxnSpPr>
          <p:nvPr/>
        </p:nvCxnSpPr>
        <p:spPr>
          <a:xfrm>
            <a:off x="4400550" y="19431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64"/>
          <p:cNvCxnSpPr>
            <a:stCxn id="711" idx="6"/>
            <a:endCxn id="715" idx="2"/>
          </p:cNvCxnSpPr>
          <p:nvPr/>
        </p:nvCxnSpPr>
        <p:spPr>
          <a:xfrm>
            <a:off x="4400550" y="19431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64"/>
          <p:cNvCxnSpPr>
            <a:stCxn id="714" idx="6"/>
            <a:endCxn id="717" idx="2"/>
          </p:cNvCxnSpPr>
          <p:nvPr/>
        </p:nvCxnSpPr>
        <p:spPr>
          <a:xfrm>
            <a:off x="4972050" y="1943100"/>
            <a:ext cx="4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64"/>
          <p:cNvCxnSpPr>
            <a:stCxn id="714" idx="6"/>
            <a:endCxn id="718" idx="2"/>
          </p:cNvCxnSpPr>
          <p:nvPr/>
        </p:nvCxnSpPr>
        <p:spPr>
          <a:xfrm>
            <a:off x="4972050" y="1943100"/>
            <a:ext cx="400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7" name="Google Shape;727;p64"/>
          <p:cNvSpPr/>
          <p:nvPr/>
        </p:nvSpPr>
        <p:spPr>
          <a:xfrm>
            <a:off x="4857750" y="2571750"/>
            <a:ext cx="114300" cy="114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4"/>
          <p:cNvSpPr/>
          <p:nvPr/>
        </p:nvSpPr>
        <p:spPr>
          <a:xfrm>
            <a:off x="5372100" y="2571750"/>
            <a:ext cx="114300" cy="11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64"/>
          <p:cNvCxnSpPr>
            <a:stCxn id="712" idx="6"/>
            <a:endCxn id="716" idx="2"/>
          </p:cNvCxnSpPr>
          <p:nvPr/>
        </p:nvCxnSpPr>
        <p:spPr>
          <a:xfrm>
            <a:off x="4400550" y="21717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64"/>
          <p:cNvCxnSpPr>
            <a:stCxn id="712" idx="6"/>
            <a:endCxn id="715" idx="2"/>
          </p:cNvCxnSpPr>
          <p:nvPr/>
        </p:nvCxnSpPr>
        <p:spPr>
          <a:xfrm>
            <a:off x="4400550" y="21717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64"/>
          <p:cNvCxnSpPr>
            <a:stCxn id="711" idx="6"/>
            <a:endCxn id="716" idx="2"/>
          </p:cNvCxnSpPr>
          <p:nvPr/>
        </p:nvCxnSpPr>
        <p:spPr>
          <a:xfrm>
            <a:off x="4400550" y="19431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64"/>
          <p:cNvCxnSpPr>
            <a:stCxn id="712" idx="6"/>
            <a:endCxn id="727" idx="2"/>
          </p:cNvCxnSpPr>
          <p:nvPr/>
        </p:nvCxnSpPr>
        <p:spPr>
          <a:xfrm>
            <a:off x="4400550" y="21717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64"/>
          <p:cNvCxnSpPr>
            <a:stCxn id="714" idx="6"/>
            <a:endCxn id="719" idx="2"/>
          </p:cNvCxnSpPr>
          <p:nvPr/>
        </p:nvCxnSpPr>
        <p:spPr>
          <a:xfrm>
            <a:off x="4972050" y="1943100"/>
            <a:ext cx="400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64"/>
          <p:cNvCxnSpPr>
            <a:stCxn id="716" idx="6"/>
            <a:endCxn id="718" idx="2"/>
          </p:cNvCxnSpPr>
          <p:nvPr/>
        </p:nvCxnSpPr>
        <p:spPr>
          <a:xfrm flipH="1" rot="10800000">
            <a:off x="4972050" y="2171700"/>
            <a:ext cx="400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64"/>
          <p:cNvCxnSpPr>
            <a:stCxn id="716" idx="6"/>
            <a:endCxn id="728" idx="2"/>
          </p:cNvCxnSpPr>
          <p:nvPr/>
        </p:nvCxnSpPr>
        <p:spPr>
          <a:xfrm>
            <a:off x="4972050" y="2400300"/>
            <a:ext cx="400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64"/>
          <p:cNvCxnSpPr>
            <a:stCxn id="716" idx="6"/>
            <a:endCxn id="719" idx="2"/>
          </p:cNvCxnSpPr>
          <p:nvPr/>
        </p:nvCxnSpPr>
        <p:spPr>
          <a:xfrm>
            <a:off x="4972050" y="2400300"/>
            <a:ext cx="4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7" name="Google Shape;737;p64"/>
          <p:cNvSpPr txBox="1"/>
          <p:nvPr/>
        </p:nvSpPr>
        <p:spPr>
          <a:xfrm>
            <a:off x="3829050" y="2857501"/>
            <a:ext cx="17145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 Search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Backtracking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85750" y="1234678"/>
            <a:ext cx="85153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General-purpose ideas give huge gains in speed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… but it’s all still NP-hard</a:t>
            </a:r>
            <a:endParaRPr/>
          </a:p>
          <a:p>
            <a:pPr indent="-101600" lvl="1" marL="5588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Filtering: Can we detect inevitable failure early?</a:t>
            </a:r>
            <a:endParaRPr/>
          </a:p>
          <a:p>
            <a:pPr indent="-101600" lvl="1" marL="5588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Ordering: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Which variable should be assigned next?  (MRV)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 what order should its values be tried?  (LCV)</a:t>
            </a:r>
            <a:endParaRPr/>
          </a:p>
          <a:p>
            <a:pPr indent="0" lvl="1" marL="3429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Structure: Can we exploit the problem structure?</a:t>
            </a:r>
            <a:endParaRPr/>
          </a:p>
          <a:p>
            <a:pPr indent="-101600" lvl="1" marL="5588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2" y="1232266"/>
            <a:ext cx="2944397" cy="14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516" y="2973901"/>
            <a:ext cx="2745363" cy="15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Consistency and Beyond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085" y="1430738"/>
            <a:ext cx="6722664" cy="2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49403" l="53169" r="31245" t="0"/>
          <a:stretch/>
        </p:blipFill>
        <p:spPr>
          <a:xfrm>
            <a:off x="857250" y="1714501"/>
            <a:ext cx="1314450" cy="115980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Consistency of an Entire CSP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04800" y="971551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 simple form of propagation makes sure </a:t>
            </a:r>
            <a:r>
              <a:rPr lang="en" sz="1800">
                <a:solidFill>
                  <a:srgbClr val="C00000"/>
                </a:solidFill>
              </a:rPr>
              <a:t>all </a:t>
            </a:r>
            <a:r>
              <a:rPr lang="en" sz="1800"/>
              <a:t>arcs are simultaneously consistent:</a:t>
            </a:r>
            <a:endParaRPr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0" marL="254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Arc consistency detects failure earlier than forward checking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Important: If X loses a value, neighbors of X need to be rechecked!</a:t>
            </a:r>
            <a:endParaRPr/>
          </a:p>
          <a:p>
            <a:pPr indent="-2540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Must rerun after each assignment!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270" r="14473" t="60717"/>
          <a:stretch/>
        </p:blipFill>
        <p:spPr>
          <a:xfrm>
            <a:off x="2800350" y="1714500"/>
            <a:ext cx="5314950" cy="66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5988704" y="2457450"/>
            <a:ext cx="1714500" cy="2286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5988704" y="2457450"/>
            <a:ext cx="1714500" cy="2286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5988704" y="2457450"/>
            <a:ext cx="914400" cy="1143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4217054" y="2457450"/>
            <a:ext cx="3486150" cy="28575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7143750" y="3543302"/>
            <a:ext cx="1428900" cy="469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 Delete from  the tail!</a:t>
            </a:r>
            <a:endParaRPr sz="1000"/>
          </a:p>
        </p:txBody>
      </p:sp>
      <p:sp>
        <p:nvSpPr>
          <p:cNvPr id="210" name="Google Shape;210;p31"/>
          <p:cNvSpPr/>
          <p:nvPr/>
        </p:nvSpPr>
        <p:spPr>
          <a:xfrm>
            <a:off x="8579094" y="0"/>
            <a:ext cx="564906" cy="12463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927496" y="2114550"/>
            <a:ext cx="444104" cy="24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 sz="1100"/>
          </a:p>
        </p:txBody>
      </p:sp>
      <p:sp>
        <p:nvSpPr>
          <p:cNvPr id="212" name="Google Shape;212;p31"/>
          <p:cNvSpPr txBox="1"/>
          <p:nvPr/>
        </p:nvSpPr>
        <p:spPr>
          <a:xfrm>
            <a:off x="1371600" y="2171700"/>
            <a:ext cx="339329" cy="24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 sz="1100"/>
          </a:p>
        </p:txBody>
      </p:sp>
      <p:sp>
        <p:nvSpPr>
          <p:cNvPr id="213" name="Google Shape;213;p31"/>
          <p:cNvSpPr txBox="1"/>
          <p:nvPr/>
        </p:nvSpPr>
        <p:spPr>
          <a:xfrm>
            <a:off x="1314451" y="1943100"/>
            <a:ext cx="339329" cy="24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100"/>
          </a:p>
        </p:txBody>
      </p:sp>
      <p:sp>
        <p:nvSpPr>
          <p:cNvPr id="214" name="Google Shape;214;p31"/>
          <p:cNvSpPr txBox="1"/>
          <p:nvPr/>
        </p:nvSpPr>
        <p:spPr>
          <a:xfrm>
            <a:off x="1684246" y="1993526"/>
            <a:ext cx="339329" cy="24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100"/>
          </a:p>
        </p:txBody>
      </p:sp>
      <p:sp>
        <p:nvSpPr>
          <p:cNvPr id="215" name="Google Shape;215;p31"/>
          <p:cNvSpPr txBox="1"/>
          <p:nvPr/>
        </p:nvSpPr>
        <p:spPr>
          <a:xfrm>
            <a:off x="1707776" y="2299449"/>
            <a:ext cx="466725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 sz="1100"/>
          </a:p>
        </p:txBody>
      </p:sp>
      <p:sp>
        <p:nvSpPr>
          <p:cNvPr id="216" name="Google Shape;216;p31"/>
          <p:cNvSpPr txBox="1"/>
          <p:nvPr/>
        </p:nvSpPr>
        <p:spPr>
          <a:xfrm>
            <a:off x="1704976" y="2470897"/>
            <a:ext cx="466725" cy="24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Arc Consistency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57250" y="1200151"/>
            <a:ext cx="4171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After enforcing arc consistency:</a:t>
            </a:r>
            <a:endParaRPr/>
          </a:p>
          <a:p>
            <a:pPr indent="-222250" lvl="1" marL="5588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Can have one solution left</a:t>
            </a:r>
            <a:endParaRPr/>
          </a:p>
          <a:p>
            <a:pPr indent="-222250" lvl="1" marL="5588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Can have multiple solutions left</a:t>
            </a:r>
            <a:endParaRPr/>
          </a:p>
          <a:p>
            <a:pPr indent="-222250" lvl="1" marL="5588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Can have no solutions left (and not know it)</a:t>
            </a:r>
            <a:endParaRPr/>
          </a:p>
          <a:p>
            <a:pPr indent="-88900" lvl="1" marL="55880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Arc consistency still runs inside a backtracking search!</a:t>
            </a:r>
            <a:endParaRPr/>
          </a:p>
        </p:txBody>
      </p:sp>
      <p:grpSp>
        <p:nvGrpSpPr>
          <p:cNvPr id="223" name="Google Shape;223;p32"/>
          <p:cNvGrpSpPr/>
          <p:nvPr/>
        </p:nvGrpSpPr>
        <p:grpSpPr>
          <a:xfrm>
            <a:off x="5657850" y="1143000"/>
            <a:ext cx="2343150" cy="1143000"/>
            <a:chOff x="3552" y="1056"/>
            <a:chExt cx="2016" cy="1056"/>
          </a:xfrm>
        </p:grpSpPr>
        <p:grpSp>
          <p:nvGrpSpPr>
            <p:cNvPr id="224" name="Google Shape;224;p32"/>
            <p:cNvGrpSpPr/>
            <p:nvPr/>
          </p:nvGrpSpPr>
          <p:grpSpPr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225" name="Google Shape;225;p32"/>
              <p:cNvSpPr/>
              <p:nvPr/>
            </p:nvSpPr>
            <p:spPr>
              <a:xfrm>
                <a:off x="2448" y="2736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2"/>
              <p:cNvSpPr txBox="1"/>
              <p:nvPr/>
            </p:nvSpPr>
            <p:spPr>
              <a:xfrm>
                <a:off x="2772" y="2800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7" name="Google Shape;227;p32"/>
            <p:cNvGrpSpPr/>
            <p:nvPr/>
          </p:nvGrpSpPr>
          <p:grpSpPr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228" name="Google Shape;228;p32"/>
              <p:cNvSpPr/>
              <p:nvPr/>
            </p:nvSpPr>
            <p:spPr>
              <a:xfrm>
                <a:off x="3072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2"/>
              <p:cNvSpPr txBox="1"/>
              <p:nvPr/>
            </p:nvSpPr>
            <p:spPr>
              <a:xfrm>
                <a:off x="3396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0" name="Google Shape;230;p32"/>
            <p:cNvGrpSpPr/>
            <p:nvPr/>
          </p:nvGrpSpPr>
          <p:grpSpPr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231" name="Google Shape;231;p32"/>
              <p:cNvSpPr/>
              <p:nvPr/>
            </p:nvSpPr>
            <p:spPr>
              <a:xfrm>
                <a:off x="1824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2"/>
              <p:cNvSpPr txBox="1"/>
              <p:nvPr/>
            </p:nvSpPr>
            <p:spPr>
              <a:xfrm>
                <a:off x="2148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33" name="Google Shape;233;p32"/>
            <p:cNvCxnSpPr/>
            <p:nvPr/>
          </p:nvCxnSpPr>
          <p:spPr>
            <a:xfrm flipH="1">
              <a:off x="3983" y="1440"/>
              <a:ext cx="57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32"/>
            <p:cNvCxnSpPr/>
            <p:nvPr/>
          </p:nvCxnSpPr>
          <p:spPr>
            <a:xfrm>
              <a:off x="4560" y="1440"/>
              <a:ext cx="52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32"/>
            <p:cNvCxnSpPr/>
            <p:nvPr/>
          </p:nvCxnSpPr>
          <p:spPr>
            <a:xfrm>
              <a:off x="4320" y="1920"/>
              <a:ext cx="48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6" name="Google Shape;236;p32"/>
          <p:cNvSpPr/>
          <p:nvPr/>
        </p:nvSpPr>
        <p:spPr>
          <a:xfrm>
            <a:off x="6000750" y="2000250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6229350" y="200025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7486650" y="2000250"/>
            <a:ext cx="171450" cy="17145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6515100" y="1257300"/>
            <a:ext cx="6286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7715250" y="200025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5657850" y="2686050"/>
            <a:ext cx="2343150" cy="1143000"/>
            <a:chOff x="3552" y="1056"/>
            <a:chExt cx="2016" cy="1056"/>
          </a:xfrm>
        </p:grpSpPr>
        <p:grpSp>
          <p:nvGrpSpPr>
            <p:cNvPr id="242" name="Google Shape;242;p32"/>
            <p:cNvGrpSpPr/>
            <p:nvPr/>
          </p:nvGrpSpPr>
          <p:grpSpPr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243" name="Google Shape;243;p32"/>
              <p:cNvSpPr/>
              <p:nvPr/>
            </p:nvSpPr>
            <p:spPr>
              <a:xfrm>
                <a:off x="2448" y="2736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 txBox="1"/>
              <p:nvPr/>
            </p:nvSpPr>
            <p:spPr>
              <a:xfrm>
                <a:off x="2772" y="2800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45" name="Google Shape;245;p32"/>
            <p:cNvGrpSpPr/>
            <p:nvPr/>
          </p:nvGrpSpPr>
          <p:grpSpPr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246" name="Google Shape;246;p32"/>
              <p:cNvSpPr/>
              <p:nvPr/>
            </p:nvSpPr>
            <p:spPr>
              <a:xfrm>
                <a:off x="3072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 txBox="1"/>
              <p:nvPr/>
            </p:nvSpPr>
            <p:spPr>
              <a:xfrm>
                <a:off x="3396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48" name="Google Shape;248;p32"/>
            <p:cNvGrpSpPr/>
            <p:nvPr/>
          </p:nvGrpSpPr>
          <p:grpSpPr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249" name="Google Shape;249;p32"/>
              <p:cNvSpPr/>
              <p:nvPr/>
            </p:nvSpPr>
            <p:spPr>
              <a:xfrm>
                <a:off x="1824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2"/>
              <p:cNvSpPr txBox="1"/>
              <p:nvPr/>
            </p:nvSpPr>
            <p:spPr>
              <a:xfrm>
                <a:off x="2148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5100" lIns="67500" spcFirstLastPara="1" rIns="67500" wrap="square" tIns="351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1" name="Google Shape;251;p32"/>
            <p:cNvCxnSpPr/>
            <p:nvPr/>
          </p:nvCxnSpPr>
          <p:spPr>
            <a:xfrm flipH="1">
              <a:off x="3983" y="1440"/>
              <a:ext cx="57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32"/>
            <p:cNvCxnSpPr/>
            <p:nvPr/>
          </p:nvCxnSpPr>
          <p:spPr>
            <a:xfrm>
              <a:off x="4560" y="1440"/>
              <a:ext cx="52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2"/>
            <p:cNvCxnSpPr/>
            <p:nvPr/>
          </p:nvCxnSpPr>
          <p:spPr>
            <a:xfrm>
              <a:off x="4320" y="1920"/>
              <a:ext cx="48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4" name="Google Shape;254;p32"/>
          <p:cNvSpPr/>
          <p:nvPr/>
        </p:nvSpPr>
        <p:spPr>
          <a:xfrm>
            <a:off x="5772150" y="3543300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7258050" y="3543300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515100" y="2800350"/>
            <a:ext cx="171450" cy="17145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972300" y="280035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229350" y="354330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7715250" y="3543300"/>
            <a:ext cx="171450" cy="17145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286500" y="4000501"/>
            <a:ext cx="1314450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wrong here?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K-Consistency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823" y="635533"/>
            <a:ext cx="6962659" cy="414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