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</p:sldIdLst>
  <p:sldSz cy="6858000" cx="12192000"/>
  <p:notesSz cx="7099300" cy="102346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73CD7D1-FE67-4731-8D88-DE0054190E50}">
  <a:tblStyle styleId="{A73CD7D1-FE67-4731-8D88-DE0054190E50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3F9FA"/>
          </a:solidFill>
        </a:fill>
      </a:tcStyle>
    </a:wholeTbl>
    <a:band1H>
      <a:tcTxStyle/>
      <a:tcStyle>
        <a:fill>
          <a:solidFill>
            <a:srgbClr val="E7F3F4"/>
          </a:solidFill>
        </a:fill>
      </a:tcStyle>
    </a:band1H>
    <a:band2H>
      <a:tcTxStyle/>
    </a:band2H>
    <a:band1V>
      <a:tcTxStyle/>
      <a:tcStyle>
        <a:fill>
          <a:solidFill>
            <a:srgbClr val="E7F3F4"/>
          </a:solidFill>
        </a:fill>
      </a:tcStyle>
    </a:band1V>
    <a:band2V>
      <a:tcTxStyle/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20" Type="http://schemas.openxmlformats.org/officeDocument/2006/relationships/slide" Target="slides/slide1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43" Type="http://schemas.openxmlformats.org/officeDocument/2006/relationships/slide" Target="slides/slide37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09613" y="4862513"/>
            <a:ext cx="5680075" cy="460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:notes"/>
          <p:cNvSpPr/>
          <p:nvPr>
            <p:ph idx="2" type="sldImg"/>
          </p:nvPr>
        </p:nvSpPr>
        <p:spPr>
          <a:xfrm>
            <a:off x="138113" y="768350"/>
            <a:ext cx="6823075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75" name="Google Shape;75;p1:notes"/>
          <p:cNvSpPr txBox="1"/>
          <p:nvPr>
            <p:ph idx="1" type="body"/>
          </p:nvPr>
        </p:nvSpPr>
        <p:spPr>
          <a:xfrm>
            <a:off x="709613" y="4862513"/>
            <a:ext cx="5680075" cy="460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/>
              <a:t>Please retain proper attribution, including the reference to ai.berkeley.edu.  Thanks!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:notes"/>
          <p:cNvSpPr txBox="1"/>
          <p:nvPr>
            <p:ph idx="12" type="sldNum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0:notes"/>
          <p:cNvSpPr/>
          <p:nvPr>
            <p:ph idx="2" type="sldImg"/>
          </p:nvPr>
        </p:nvSpPr>
        <p:spPr>
          <a:xfrm>
            <a:off x="138113" y="768350"/>
            <a:ext cx="6823075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59" name="Google Shape;159;p10:notes"/>
          <p:cNvSpPr txBox="1"/>
          <p:nvPr>
            <p:ph idx="1" type="body"/>
          </p:nvPr>
        </p:nvSpPr>
        <p:spPr>
          <a:xfrm>
            <a:off x="709613" y="4862513"/>
            <a:ext cx="5680075" cy="460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At times no reward accumulated at all, just sitting still</a:t>
            </a:r>
            <a:endParaRPr/>
          </a:p>
        </p:txBody>
      </p:sp>
      <p:sp>
        <p:nvSpPr>
          <p:cNvPr id="160" name="Google Shape;160;p10:notes"/>
          <p:cNvSpPr txBox="1"/>
          <p:nvPr>
            <p:ph idx="12" type="sldNum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1:notes"/>
          <p:cNvSpPr txBox="1"/>
          <p:nvPr>
            <p:ph idx="1" type="body"/>
          </p:nvPr>
        </p:nvSpPr>
        <p:spPr>
          <a:xfrm>
            <a:off x="709613" y="4862513"/>
            <a:ext cx="5680075" cy="460375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1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2:notes"/>
          <p:cNvSpPr txBox="1"/>
          <p:nvPr>
            <p:ph idx="1" type="body"/>
          </p:nvPr>
        </p:nvSpPr>
        <p:spPr>
          <a:xfrm>
            <a:off x="709613" y="4862513"/>
            <a:ext cx="5680075" cy="460375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2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3:notes"/>
          <p:cNvSpPr txBox="1"/>
          <p:nvPr>
            <p:ph idx="1" type="body"/>
          </p:nvPr>
        </p:nvSpPr>
        <p:spPr>
          <a:xfrm>
            <a:off x="709613" y="4862513"/>
            <a:ext cx="5680075" cy="460375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3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4:notes"/>
          <p:cNvSpPr txBox="1"/>
          <p:nvPr>
            <p:ph idx="1" type="body"/>
          </p:nvPr>
        </p:nvSpPr>
        <p:spPr>
          <a:xfrm>
            <a:off x="709613" y="4862513"/>
            <a:ext cx="5680075" cy="460375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4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5:notes"/>
          <p:cNvSpPr txBox="1"/>
          <p:nvPr>
            <p:ph idx="1" type="body"/>
          </p:nvPr>
        </p:nvSpPr>
        <p:spPr>
          <a:xfrm>
            <a:off x="709613" y="4862513"/>
            <a:ext cx="5680075" cy="460375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15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6:notes"/>
          <p:cNvSpPr txBox="1"/>
          <p:nvPr>
            <p:ph idx="1" type="body"/>
          </p:nvPr>
        </p:nvSpPr>
        <p:spPr>
          <a:xfrm>
            <a:off x="709613" y="4862513"/>
            <a:ext cx="5680075" cy="460375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16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7:notes"/>
          <p:cNvSpPr txBox="1"/>
          <p:nvPr>
            <p:ph idx="1" type="body"/>
          </p:nvPr>
        </p:nvSpPr>
        <p:spPr>
          <a:xfrm>
            <a:off x="709613" y="4862513"/>
            <a:ext cx="5680075" cy="460375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17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8:notes"/>
          <p:cNvSpPr txBox="1"/>
          <p:nvPr>
            <p:ph idx="1" type="body"/>
          </p:nvPr>
        </p:nvSpPr>
        <p:spPr>
          <a:xfrm>
            <a:off x="709613" y="4862513"/>
            <a:ext cx="5680075" cy="460375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18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9:notes"/>
          <p:cNvSpPr txBox="1"/>
          <p:nvPr>
            <p:ph idx="1" type="body"/>
          </p:nvPr>
        </p:nvSpPr>
        <p:spPr>
          <a:xfrm>
            <a:off x="709613" y="4862513"/>
            <a:ext cx="5680075" cy="460375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19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:notes"/>
          <p:cNvSpPr txBox="1"/>
          <p:nvPr>
            <p:ph idx="1" type="body"/>
          </p:nvPr>
        </p:nvSpPr>
        <p:spPr>
          <a:xfrm>
            <a:off x="709613" y="4862513"/>
            <a:ext cx="5680075" cy="460375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2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0:notes"/>
          <p:cNvSpPr txBox="1"/>
          <p:nvPr>
            <p:ph idx="1" type="body"/>
          </p:nvPr>
        </p:nvSpPr>
        <p:spPr>
          <a:xfrm>
            <a:off x="709613" y="4862513"/>
            <a:ext cx="5680075" cy="460375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20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1:notes"/>
          <p:cNvSpPr txBox="1"/>
          <p:nvPr>
            <p:ph idx="1" type="body"/>
          </p:nvPr>
        </p:nvSpPr>
        <p:spPr>
          <a:xfrm>
            <a:off x="709613" y="4862513"/>
            <a:ext cx="5680075" cy="460375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21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2:notes"/>
          <p:cNvSpPr txBox="1"/>
          <p:nvPr>
            <p:ph idx="1" type="body"/>
          </p:nvPr>
        </p:nvSpPr>
        <p:spPr>
          <a:xfrm>
            <a:off x="709613" y="4862513"/>
            <a:ext cx="5680075" cy="460375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22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3:notes"/>
          <p:cNvSpPr txBox="1"/>
          <p:nvPr>
            <p:ph idx="1" type="body"/>
          </p:nvPr>
        </p:nvSpPr>
        <p:spPr>
          <a:xfrm>
            <a:off x="709613" y="4862513"/>
            <a:ext cx="5680075" cy="460375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23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4:notes"/>
          <p:cNvSpPr txBox="1"/>
          <p:nvPr>
            <p:ph idx="1" type="body"/>
          </p:nvPr>
        </p:nvSpPr>
        <p:spPr>
          <a:xfrm>
            <a:off x="709613" y="4862513"/>
            <a:ext cx="5680075" cy="460375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24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25:notes"/>
          <p:cNvSpPr txBox="1"/>
          <p:nvPr>
            <p:ph idx="1" type="body"/>
          </p:nvPr>
        </p:nvSpPr>
        <p:spPr>
          <a:xfrm>
            <a:off x="709613" y="4862513"/>
            <a:ext cx="5680075" cy="460375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25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26:notes"/>
          <p:cNvSpPr txBox="1"/>
          <p:nvPr>
            <p:ph idx="1" type="body"/>
          </p:nvPr>
        </p:nvSpPr>
        <p:spPr>
          <a:xfrm>
            <a:off x="709613" y="4862513"/>
            <a:ext cx="5680075" cy="460375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26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27:notes"/>
          <p:cNvSpPr txBox="1"/>
          <p:nvPr>
            <p:ph idx="1" type="body"/>
          </p:nvPr>
        </p:nvSpPr>
        <p:spPr>
          <a:xfrm>
            <a:off x="709613" y="4862513"/>
            <a:ext cx="5680075" cy="460375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27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28:notes"/>
          <p:cNvSpPr txBox="1"/>
          <p:nvPr>
            <p:ph idx="1" type="body"/>
          </p:nvPr>
        </p:nvSpPr>
        <p:spPr>
          <a:xfrm>
            <a:off x="709613" y="4862513"/>
            <a:ext cx="5680075" cy="460375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p28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29:notes"/>
          <p:cNvSpPr txBox="1"/>
          <p:nvPr>
            <p:ph idx="1" type="body"/>
          </p:nvPr>
        </p:nvSpPr>
        <p:spPr>
          <a:xfrm>
            <a:off x="709613" y="4862513"/>
            <a:ext cx="5680075" cy="460375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p29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:notes"/>
          <p:cNvSpPr/>
          <p:nvPr>
            <p:ph idx="2" type="sldImg"/>
          </p:nvPr>
        </p:nvSpPr>
        <p:spPr>
          <a:xfrm>
            <a:off x="138113" y="768350"/>
            <a:ext cx="6823075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1" name="Google Shape;91;p3:notes"/>
          <p:cNvSpPr txBox="1"/>
          <p:nvPr>
            <p:ph idx="1" type="body"/>
          </p:nvPr>
        </p:nvSpPr>
        <p:spPr>
          <a:xfrm>
            <a:off x="709613" y="4862513"/>
            <a:ext cx="5680075" cy="460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Show robot-soccer learning to walk videos (UT Austin): 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? Show snake robot: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3:notes"/>
          <p:cNvSpPr txBox="1"/>
          <p:nvPr>
            <p:ph idx="12" type="sldNum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30:notes"/>
          <p:cNvSpPr txBox="1"/>
          <p:nvPr>
            <p:ph idx="1" type="body"/>
          </p:nvPr>
        </p:nvSpPr>
        <p:spPr>
          <a:xfrm>
            <a:off x="709613" y="4862513"/>
            <a:ext cx="5680075" cy="460375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0" name="Google Shape;480;p30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31:notes"/>
          <p:cNvSpPr txBox="1"/>
          <p:nvPr>
            <p:ph idx="1" type="body"/>
          </p:nvPr>
        </p:nvSpPr>
        <p:spPr>
          <a:xfrm>
            <a:off x="709613" y="4862513"/>
            <a:ext cx="5680075" cy="460375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7" name="Google Shape;507;p31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32:notes"/>
          <p:cNvSpPr txBox="1"/>
          <p:nvPr>
            <p:ph idx="1" type="body"/>
          </p:nvPr>
        </p:nvSpPr>
        <p:spPr>
          <a:xfrm>
            <a:off x="709613" y="4862513"/>
            <a:ext cx="5680075" cy="460375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5" name="Google Shape;515;p32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33:notes"/>
          <p:cNvSpPr txBox="1"/>
          <p:nvPr>
            <p:ph idx="1" type="body"/>
          </p:nvPr>
        </p:nvSpPr>
        <p:spPr>
          <a:xfrm>
            <a:off x="709613" y="4862513"/>
            <a:ext cx="5680075" cy="460375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2" name="Google Shape;522;p33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34:notes"/>
          <p:cNvSpPr txBox="1"/>
          <p:nvPr>
            <p:ph idx="1" type="body"/>
          </p:nvPr>
        </p:nvSpPr>
        <p:spPr>
          <a:xfrm>
            <a:off x="709613" y="4862513"/>
            <a:ext cx="5680075" cy="460375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1" name="Google Shape;531;p34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35:notes"/>
          <p:cNvSpPr txBox="1"/>
          <p:nvPr>
            <p:ph idx="1" type="body"/>
          </p:nvPr>
        </p:nvSpPr>
        <p:spPr>
          <a:xfrm>
            <a:off x="709613" y="4862513"/>
            <a:ext cx="5680075" cy="460375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3" name="Google Shape;543;p35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36:notes"/>
          <p:cNvSpPr txBox="1"/>
          <p:nvPr>
            <p:ph idx="1" type="body"/>
          </p:nvPr>
        </p:nvSpPr>
        <p:spPr>
          <a:xfrm>
            <a:off x="709613" y="4862513"/>
            <a:ext cx="5680075" cy="460375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9" name="Google Shape;549;p36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37:notes"/>
          <p:cNvSpPr/>
          <p:nvPr>
            <p:ph idx="2" type="sldImg"/>
          </p:nvPr>
        </p:nvSpPr>
        <p:spPr>
          <a:xfrm>
            <a:off x="138113" y="768350"/>
            <a:ext cx="6823075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55" name="Google Shape;555;p37:notes"/>
          <p:cNvSpPr txBox="1"/>
          <p:nvPr>
            <p:ph idx="1" type="body"/>
          </p:nvPr>
        </p:nvSpPr>
        <p:spPr>
          <a:xfrm>
            <a:off x="709613" y="4862513"/>
            <a:ext cx="5680075" cy="460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6" name="Google Shape;556;p37:notes"/>
          <p:cNvSpPr txBox="1"/>
          <p:nvPr>
            <p:ph idx="12" type="sldNum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:notes"/>
          <p:cNvSpPr/>
          <p:nvPr>
            <p:ph idx="2" type="sldImg"/>
          </p:nvPr>
        </p:nvSpPr>
        <p:spPr>
          <a:xfrm>
            <a:off x="138113" y="768350"/>
            <a:ext cx="6823075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4" name="Google Shape;104;p4:notes"/>
          <p:cNvSpPr txBox="1"/>
          <p:nvPr>
            <p:ph idx="1" type="body"/>
          </p:nvPr>
        </p:nvSpPr>
        <p:spPr>
          <a:xfrm>
            <a:off x="709613" y="4862513"/>
            <a:ext cx="5680075" cy="460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:notes"/>
          <p:cNvSpPr txBox="1"/>
          <p:nvPr>
            <p:ph idx="1" type="body"/>
          </p:nvPr>
        </p:nvSpPr>
        <p:spPr>
          <a:xfrm>
            <a:off x="709613" y="4862513"/>
            <a:ext cx="5680075" cy="460375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5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6:notes"/>
          <p:cNvSpPr txBox="1"/>
          <p:nvPr>
            <p:ph idx="1" type="body"/>
          </p:nvPr>
        </p:nvSpPr>
        <p:spPr>
          <a:xfrm>
            <a:off x="709613" y="4862513"/>
            <a:ext cx="5680075" cy="460375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6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:notes"/>
          <p:cNvSpPr txBox="1"/>
          <p:nvPr>
            <p:ph idx="1" type="body"/>
          </p:nvPr>
        </p:nvSpPr>
        <p:spPr>
          <a:xfrm>
            <a:off x="709613" y="4862513"/>
            <a:ext cx="5680075" cy="460375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7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8:notes"/>
          <p:cNvSpPr txBox="1"/>
          <p:nvPr>
            <p:ph idx="1" type="body"/>
          </p:nvPr>
        </p:nvSpPr>
        <p:spPr>
          <a:xfrm>
            <a:off x="709613" y="4862513"/>
            <a:ext cx="5680075" cy="460375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8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9:notes"/>
          <p:cNvSpPr txBox="1"/>
          <p:nvPr>
            <p:ph idx="1" type="body"/>
          </p:nvPr>
        </p:nvSpPr>
        <p:spPr>
          <a:xfrm>
            <a:off x="709613" y="4862513"/>
            <a:ext cx="5680075" cy="460375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9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0" y="1044578"/>
            <a:ext cx="121920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0" y="3657600"/>
            <a:ext cx="121920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SzPts val="3200"/>
              <a:buFont typeface="Noto Sans Symbols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457200" y="6245225"/>
            <a:ext cx="2133600" cy="476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3124200" y="6245225"/>
            <a:ext cx="2895600" cy="476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 txBox="1"/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" type="body"/>
          </p:nvPr>
        </p:nvSpPr>
        <p:spPr>
          <a:xfrm rot="5400000">
            <a:off x="3731418" y="-1928017"/>
            <a:ext cx="4729164" cy="113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66" name="Google Shape;66;p11"/>
          <p:cNvSpPr txBox="1"/>
          <p:nvPr>
            <p:ph idx="10" type="dt"/>
          </p:nvPr>
        </p:nvSpPr>
        <p:spPr>
          <a:xfrm>
            <a:off x="457200" y="6245225"/>
            <a:ext cx="2133600" cy="476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1"/>
          <p:cNvSpPr txBox="1"/>
          <p:nvPr>
            <p:ph idx="11" type="ftr"/>
          </p:nvPr>
        </p:nvSpPr>
        <p:spPr>
          <a:xfrm>
            <a:off x="3124200" y="6245225"/>
            <a:ext cx="2895600" cy="476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/>
          <p:nvPr>
            <p:ph type="title"/>
          </p:nvPr>
        </p:nvSpPr>
        <p:spPr>
          <a:xfrm rot="5400000">
            <a:off x="4732338" y="2171703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2"/>
          <p:cNvSpPr txBox="1"/>
          <p:nvPr>
            <p:ph idx="1" type="body"/>
          </p:nvPr>
        </p:nvSpPr>
        <p:spPr>
          <a:xfrm rot="5400000">
            <a:off x="541338" y="190502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71" name="Google Shape;71;p12"/>
          <p:cNvSpPr txBox="1"/>
          <p:nvPr>
            <p:ph idx="10" type="dt"/>
          </p:nvPr>
        </p:nvSpPr>
        <p:spPr>
          <a:xfrm>
            <a:off x="457200" y="6245225"/>
            <a:ext cx="2133600" cy="476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2"/>
          <p:cNvSpPr txBox="1"/>
          <p:nvPr>
            <p:ph idx="11" type="ftr"/>
          </p:nvPr>
        </p:nvSpPr>
        <p:spPr>
          <a:xfrm>
            <a:off x="3124200" y="6245225"/>
            <a:ext cx="2895600" cy="476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/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" type="body"/>
          </p:nvPr>
        </p:nvSpPr>
        <p:spPr>
          <a:xfrm>
            <a:off x="406400" y="1397001"/>
            <a:ext cx="11379200" cy="4729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0" type="dt"/>
          </p:nvPr>
        </p:nvSpPr>
        <p:spPr>
          <a:xfrm>
            <a:off x="457200" y="6245225"/>
            <a:ext cx="2133600" cy="476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1" type="ftr"/>
          </p:nvPr>
        </p:nvSpPr>
        <p:spPr>
          <a:xfrm>
            <a:off x="3124200" y="6245225"/>
            <a:ext cx="2895600" cy="476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722313" y="4406901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1pPr>
            <a:lvl2pPr indent="-228600" lvl="1" marL="914400" algn="l">
              <a:spcBef>
                <a:spcPts val="380"/>
              </a:spcBef>
              <a:spcAft>
                <a:spcPts val="0"/>
              </a:spcAft>
              <a:buSzPts val="1900"/>
              <a:buNone/>
              <a:defRPr sz="19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/>
            </a:lvl3pPr>
            <a:lvl4pPr indent="-228600" lvl="3" marL="1828800" algn="l"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4pPr>
            <a:lvl5pPr indent="-228600" lvl="4" marL="2286000" algn="l"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5pPr>
            <a:lvl6pPr indent="-228600" lvl="5" marL="2743200" algn="l"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6pPr>
            <a:lvl7pPr indent="-228600" lvl="6" marL="3200400" algn="l"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7pPr>
            <a:lvl8pPr indent="-228600" lvl="7" marL="3657600" algn="l"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8pPr>
            <a:lvl9pPr indent="-228600" lvl="8" marL="4114800" algn="l"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28" name="Google Shape;28;p4"/>
          <p:cNvSpPr txBox="1"/>
          <p:nvPr>
            <p:ph idx="10" type="dt"/>
          </p:nvPr>
        </p:nvSpPr>
        <p:spPr>
          <a:xfrm>
            <a:off x="457200" y="6245225"/>
            <a:ext cx="2133600" cy="476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>
            <a:off x="3124200" y="6245225"/>
            <a:ext cx="2895600" cy="476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457200" y="1600201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SzPts val="2800"/>
              <a:buChar char="▪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SzPts val="2400"/>
              <a:buChar char="▪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3pPr>
            <a:lvl4pPr indent="-349250" lvl="3" marL="1828800" algn="l">
              <a:spcBef>
                <a:spcPts val="380"/>
              </a:spcBef>
              <a:spcAft>
                <a:spcPts val="0"/>
              </a:spcAft>
              <a:buSzPts val="1900"/>
              <a:buChar char="▪"/>
              <a:defRPr sz="1900"/>
            </a:lvl4pPr>
            <a:lvl5pPr indent="-349250" lvl="4" marL="2286000" algn="l">
              <a:spcBef>
                <a:spcPts val="380"/>
              </a:spcBef>
              <a:spcAft>
                <a:spcPts val="0"/>
              </a:spcAft>
              <a:buSzPts val="1900"/>
              <a:buChar char="▪"/>
              <a:defRPr sz="1900"/>
            </a:lvl5pPr>
            <a:lvl6pPr indent="-349250" lvl="5" marL="2743200" algn="l">
              <a:spcBef>
                <a:spcPts val="380"/>
              </a:spcBef>
              <a:spcAft>
                <a:spcPts val="0"/>
              </a:spcAft>
              <a:buSzPts val="1900"/>
              <a:buChar char="▪"/>
              <a:defRPr sz="1900"/>
            </a:lvl6pPr>
            <a:lvl7pPr indent="-349250" lvl="6" marL="3200400" algn="l">
              <a:spcBef>
                <a:spcPts val="380"/>
              </a:spcBef>
              <a:spcAft>
                <a:spcPts val="0"/>
              </a:spcAft>
              <a:buSzPts val="1900"/>
              <a:buChar char="▪"/>
              <a:defRPr sz="1900"/>
            </a:lvl7pPr>
            <a:lvl8pPr indent="-349250" lvl="7" marL="3657600" algn="l">
              <a:spcBef>
                <a:spcPts val="380"/>
              </a:spcBef>
              <a:spcAft>
                <a:spcPts val="0"/>
              </a:spcAft>
              <a:buSzPts val="1900"/>
              <a:buChar char="▪"/>
              <a:defRPr sz="1900"/>
            </a:lvl8pPr>
            <a:lvl9pPr indent="-349250" lvl="8" marL="4114800" algn="l">
              <a:spcBef>
                <a:spcPts val="380"/>
              </a:spcBef>
              <a:spcAft>
                <a:spcPts val="0"/>
              </a:spcAft>
              <a:buSzPts val="1900"/>
              <a:buChar char="▪"/>
              <a:defRPr sz="19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648200" y="1600201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SzPts val="2800"/>
              <a:buChar char="▪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SzPts val="2400"/>
              <a:buChar char="▪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3pPr>
            <a:lvl4pPr indent="-349250" lvl="3" marL="1828800" algn="l">
              <a:spcBef>
                <a:spcPts val="380"/>
              </a:spcBef>
              <a:spcAft>
                <a:spcPts val="0"/>
              </a:spcAft>
              <a:buSzPts val="1900"/>
              <a:buChar char="▪"/>
              <a:defRPr sz="1900"/>
            </a:lvl4pPr>
            <a:lvl5pPr indent="-349250" lvl="4" marL="2286000" algn="l">
              <a:spcBef>
                <a:spcPts val="380"/>
              </a:spcBef>
              <a:spcAft>
                <a:spcPts val="0"/>
              </a:spcAft>
              <a:buSzPts val="1900"/>
              <a:buChar char="▪"/>
              <a:defRPr sz="1900"/>
            </a:lvl5pPr>
            <a:lvl6pPr indent="-349250" lvl="5" marL="2743200" algn="l">
              <a:spcBef>
                <a:spcPts val="380"/>
              </a:spcBef>
              <a:spcAft>
                <a:spcPts val="0"/>
              </a:spcAft>
              <a:buSzPts val="1900"/>
              <a:buChar char="▪"/>
              <a:defRPr sz="1900"/>
            </a:lvl6pPr>
            <a:lvl7pPr indent="-349250" lvl="6" marL="3200400" algn="l">
              <a:spcBef>
                <a:spcPts val="380"/>
              </a:spcBef>
              <a:spcAft>
                <a:spcPts val="0"/>
              </a:spcAft>
              <a:buSzPts val="1900"/>
              <a:buChar char="▪"/>
              <a:defRPr sz="1900"/>
            </a:lvl7pPr>
            <a:lvl8pPr indent="-349250" lvl="7" marL="3657600" algn="l">
              <a:spcBef>
                <a:spcPts val="380"/>
              </a:spcBef>
              <a:spcAft>
                <a:spcPts val="0"/>
              </a:spcAft>
              <a:buSzPts val="1900"/>
              <a:buChar char="▪"/>
              <a:defRPr sz="1900"/>
            </a:lvl8pPr>
            <a:lvl9pPr indent="-349250" lvl="8" marL="4114800" algn="l">
              <a:spcBef>
                <a:spcPts val="380"/>
              </a:spcBef>
              <a:spcAft>
                <a:spcPts val="0"/>
              </a:spcAft>
              <a:buSzPts val="1900"/>
              <a:buChar char="▪"/>
              <a:defRPr sz="1900"/>
            </a:lvl9pPr>
          </a:lstStyle>
          <a:p/>
        </p:txBody>
      </p:sp>
      <p:sp>
        <p:nvSpPr>
          <p:cNvPr id="34" name="Google Shape;34;p5"/>
          <p:cNvSpPr txBox="1"/>
          <p:nvPr>
            <p:ph idx="10" type="dt"/>
          </p:nvPr>
        </p:nvSpPr>
        <p:spPr>
          <a:xfrm>
            <a:off x="457200" y="6245225"/>
            <a:ext cx="2133600" cy="476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1" type="ftr"/>
          </p:nvPr>
        </p:nvSpPr>
        <p:spPr>
          <a:xfrm>
            <a:off x="3124200" y="6245225"/>
            <a:ext cx="2895600" cy="476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457202" y="1535113"/>
            <a:ext cx="4040188" cy="6397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80"/>
              </a:spcBef>
              <a:spcAft>
                <a:spcPts val="0"/>
              </a:spcAft>
              <a:buSzPts val="1900"/>
              <a:buNone/>
              <a:defRPr b="1" sz="19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457202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SzPts val="2400"/>
              <a:buChar char="▪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2pPr>
            <a:lvl3pPr indent="-349250" lvl="2" marL="1371600" algn="l">
              <a:spcBef>
                <a:spcPts val="380"/>
              </a:spcBef>
              <a:spcAft>
                <a:spcPts val="0"/>
              </a:spcAft>
              <a:buSzPts val="1900"/>
              <a:buChar char="▪"/>
              <a:defRPr sz="19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4645027" y="1535113"/>
            <a:ext cx="4041775" cy="6397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80"/>
              </a:spcBef>
              <a:spcAft>
                <a:spcPts val="0"/>
              </a:spcAft>
              <a:buSzPts val="1900"/>
              <a:buNone/>
              <a:defRPr b="1" sz="19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4645027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SzPts val="2400"/>
              <a:buChar char="▪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2pPr>
            <a:lvl3pPr indent="-349250" lvl="2" marL="1371600" algn="l">
              <a:spcBef>
                <a:spcPts val="380"/>
              </a:spcBef>
              <a:spcAft>
                <a:spcPts val="0"/>
              </a:spcAft>
              <a:buSzPts val="1900"/>
              <a:buChar char="▪"/>
              <a:defRPr sz="19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457200" y="6245225"/>
            <a:ext cx="2133600" cy="476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3124200" y="6245225"/>
            <a:ext cx="2895600" cy="476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457200" y="6245225"/>
            <a:ext cx="2133600" cy="476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3124200" y="6245225"/>
            <a:ext cx="2895600" cy="476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"/>
          <p:cNvSpPr txBox="1"/>
          <p:nvPr>
            <p:ph idx="10" type="dt"/>
          </p:nvPr>
        </p:nvSpPr>
        <p:spPr>
          <a:xfrm>
            <a:off x="457200" y="6245225"/>
            <a:ext cx="2133600" cy="476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8"/>
          <p:cNvSpPr txBox="1"/>
          <p:nvPr>
            <p:ph idx="11" type="ftr"/>
          </p:nvPr>
        </p:nvSpPr>
        <p:spPr>
          <a:xfrm>
            <a:off x="3124200" y="6245225"/>
            <a:ext cx="2895600" cy="476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9"/>
          <p:cNvSpPr txBox="1"/>
          <p:nvPr>
            <p:ph type="title"/>
          </p:nvPr>
        </p:nvSpPr>
        <p:spPr>
          <a:xfrm>
            <a:off x="457202" y="273049"/>
            <a:ext cx="3008313" cy="116205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9"/>
          <p:cNvSpPr txBox="1"/>
          <p:nvPr>
            <p:ph idx="1" type="body"/>
          </p:nvPr>
        </p:nvSpPr>
        <p:spPr>
          <a:xfrm>
            <a:off x="3575051" y="273053"/>
            <a:ext cx="5111751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SzPts val="3200"/>
              <a:buChar char="▪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SzPts val="2800"/>
              <a:buChar char="▪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SzPts val="2400"/>
              <a:buChar char="▪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9pPr>
          </a:lstStyle>
          <a:p/>
        </p:txBody>
      </p:sp>
      <p:sp>
        <p:nvSpPr>
          <p:cNvPr id="54" name="Google Shape;54;p9"/>
          <p:cNvSpPr txBox="1"/>
          <p:nvPr>
            <p:ph idx="2" type="body"/>
          </p:nvPr>
        </p:nvSpPr>
        <p:spPr>
          <a:xfrm>
            <a:off x="457202" y="1435103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220"/>
              </a:spcBef>
              <a:spcAft>
                <a:spcPts val="0"/>
              </a:spcAft>
              <a:buSzPts val="1100"/>
              <a:buNone/>
              <a:defRPr sz="11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55" name="Google Shape;55;p9"/>
          <p:cNvSpPr txBox="1"/>
          <p:nvPr>
            <p:ph idx="10" type="dt"/>
          </p:nvPr>
        </p:nvSpPr>
        <p:spPr>
          <a:xfrm>
            <a:off x="457200" y="6245225"/>
            <a:ext cx="2133600" cy="476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1" type="ftr"/>
          </p:nvPr>
        </p:nvSpPr>
        <p:spPr>
          <a:xfrm>
            <a:off x="3124200" y="6245225"/>
            <a:ext cx="2895600" cy="476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0"/>
          <p:cNvSpPr txBox="1"/>
          <p:nvPr>
            <p:ph type="title"/>
          </p:nvPr>
        </p:nvSpPr>
        <p:spPr>
          <a:xfrm>
            <a:off x="1792288" y="4800601"/>
            <a:ext cx="5486400" cy="56673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0" name="Google Shape;60;p10"/>
          <p:cNvSpPr txBox="1"/>
          <p:nvPr>
            <p:ph idx="1" type="body"/>
          </p:nvPr>
        </p:nvSpPr>
        <p:spPr>
          <a:xfrm>
            <a:off x="1792288" y="5367339"/>
            <a:ext cx="5486400" cy="8048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220"/>
              </a:spcBef>
              <a:spcAft>
                <a:spcPts val="0"/>
              </a:spcAft>
              <a:buSzPts val="1100"/>
              <a:buNone/>
              <a:defRPr sz="11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61" name="Google Shape;61;p10"/>
          <p:cNvSpPr txBox="1"/>
          <p:nvPr>
            <p:ph idx="10" type="dt"/>
          </p:nvPr>
        </p:nvSpPr>
        <p:spPr>
          <a:xfrm>
            <a:off x="457200" y="6245225"/>
            <a:ext cx="2133600" cy="476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0"/>
          <p:cNvSpPr txBox="1"/>
          <p:nvPr>
            <p:ph idx="11" type="ftr"/>
          </p:nvPr>
        </p:nvSpPr>
        <p:spPr>
          <a:xfrm>
            <a:off x="3124200" y="6245225"/>
            <a:ext cx="2895600" cy="476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06400" y="1397001"/>
            <a:ext cx="11379200" cy="4729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Noto Sans Symbols"/>
              <a:buChar char="▪"/>
              <a:defRPr b="0" i="0" sz="32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57200" y="6245225"/>
            <a:ext cx="2133600" cy="476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24200" y="6245225"/>
            <a:ext cx="2895600" cy="476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"/>
          <p:cNvSpPr/>
          <p:nvPr/>
        </p:nvSpPr>
        <p:spPr>
          <a:xfrm>
            <a:off x="0" y="1031242"/>
            <a:ext cx="12192000" cy="60959"/>
          </a:xfrm>
          <a:prstGeom prst="rect">
            <a:avLst/>
          </a:prstGeom>
          <a:gradFill>
            <a:gsLst>
              <a:gs pos="0">
                <a:srgbClr val="0000CC"/>
              </a:gs>
              <a:gs pos="100000">
                <a:schemeClr val="dk1"/>
              </a:gs>
            </a:gsLst>
            <a:lin ang="0" scaled="0"/>
          </a:gra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://drive.google.com/file/d/1ASRLiFUYvaqp98s0E--gbNpMEd-TP-QJ/view" TargetMode="External"/><Relationship Id="rId4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png"/><Relationship Id="rId4" Type="http://schemas.openxmlformats.org/officeDocument/2006/relationships/image" Target="../media/image14.png"/><Relationship Id="rId5" Type="http://schemas.openxmlformats.org/officeDocument/2006/relationships/image" Target="../media/image18.png"/><Relationship Id="rId6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7.png"/><Relationship Id="rId4" Type="http://schemas.openxmlformats.org/officeDocument/2006/relationships/image" Target="../media/image2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6.png"/><Relationship Id="rId4" Type="http://schemas.openxmlformats.org/officeDocument/2006/relationships/image" Target="../media/image61.png"/><Relationship Id="rId5" Type="http://schemas.openxmlformats.org/officeDocument/2006/relationships/image" Target="../media/image22.png"/><Relationship Id="rId6" Type="http://schemas.openxmlformats.org/officeDocument/2006/relationships/image" Target="../media/image23.png"/><Relationship Id="rId7" Type="http://schemas.openxmlformats.org/officeDocument/2006/relationships/image" Target="../media/image2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4.png"/><Relationship Id="rId4" Type="http://schemas.openxmlformats.org/officeDocument/2006/relationships/image" Target="../media/image3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8.png"/><Relationship Id="rId4" Type="http://schemas.openxmlformats.org/officeDocument/2006/relationships/image" Target="../media/image31.png"/><Relationship Id="rId9" Type="http://schemas.openxmlformats.org/officeDocument/2006/relationships/image" Target="../media/image40.png"/><Relationship Id="rId5" Type="http://schemas.openxmlformats.org/officeDocument/2006/relationships/image" Target="../media/image33.png"/><Relationship Id="rId6" Type="http://schemas.openxmlformats.org/officeDocument/2006/relationships/image" Target="../media/image29.png"/><Relationship Id="rId7" Type="http://schemas.openxmlformats.org/officeDocument/2006/relationships/image" Target="../media/image39.png"/><Relationship Id="rId8" Type="http://schemas.openxmlformats.org/officeDocument/2006/relationships/image" Target="../media/image3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6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2.png"/><Relationship Id="rId4" Type="http://schemas.openxmlformats.org/officeDocument/2006/relationships/image" Target="../media/image43.png"/><Relationship Id="rId5" Type="http://schemas.openxmlformats.org/officeDocument/2006/relationships/image" Target="../media/image46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4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41.png"/><Relationship Id="rId4" Type="http://schemas.openxmlformats.org/officeDocument/2006/relationships/image" Target="../media/image55.png"/><Relationship Id="rId5" Type="http://schemas.openxmlformats.org/officeDocument/2006/relationships/image" Target="../media/image53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51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58.png"/><Relationship Id="rId4" Type="http://schemas.openxmlformats.org/officeDocument/2006/relationships/image" Target="../media/image56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52.png"/><Relationship Id="rId4" Type="http://schemas.openxmlformats.org/officeDocument/2006/relationships/image" Target="../media/image48.png"/><Relationship Id="rId5" Type="http://schemas.openxmlformats.org/officeDocument/2006/relationships/image" Target="../media/image60.png"/><Relationship Id="rId6" Type="http://schemas.openxmlformats.org/officeDocument/2006/relationships/image" Target="../media/image54.png"/><Relationship Id="rId7" Type="http://schemas.openxmlformats.org/officeDocument/2006/relationships/image" Target="../media/image57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hyperlink" Target="http://drive.google.com/file/d/1SflwOL-DaoDF1ioD0ICmccKPXsD1ZMc6/view" TargetMode="External"/><Relationship Id="rId4" Type="http://schemas.openxmlformats.org/officeDocument/2006/relationships/image" Target="../media/image1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hyperlink" Target="http://drive.google.com/file/d/1QjULSFjD4pTlHvujm8-QoBeAyvLJjhFv/view" TargetMode="External"/><Relationship Id="rId4" Type="http://schemas.openxmlformats.org/officeDocument/2006/relationships/image" Target="../media/image1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5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9.png"/><Relationship Id="rId4" Type="http://schemas.openxmlformats.org/officeDocument/2006/relationships/image" Target="../media/image24.png"/><Relationship Id="rId5" Type="http://schemas.openxmlformats.org/officeDocument/2006/relationships/image" Target="../media/image2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drive.google.com/file/d/1y7xg_o1H5fZwo0PlXSjHsr87Ga02c1fk/view" TargetMode="External"/><Relationship Id="rId4" Type="http://schemas.openxmlformats.org/officeDocument/2006/relationships/image" Target="../media/image8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drive.google.com/file/d/1ig2-Ts-Yyx__KxvMYdMt6wvGTHubCf6R/view" TargetMode="External"/><Relationship Id="rId4" Type="http://schemas.openxmlformats.org/officeDocument/2006/relationships/image" Target="../media/image1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drive.google.com/file/d/1ZTv1KLks17PWvtc-hEMCXVZyz-_dA_4e/view" TargetMode="External"/><Relationship Id="rId4" Type="http://schemas.openxmlformats.org/officeDocument/2006/relationships/image" Target="../media/image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76388" y="1524000"/>
            <a:ext cx="9018587" cy="4142645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3"/>
          <p:cNvSpPr txBox="1"/>
          <p:nvPr>
            <p:ph type="ctrTitle"/>
          </p:nvPr>
        </p:nvSpPr>
        <p:spPr>
          <a:xfrm>
            <a:off x="0" y="152400"/>
            <a:ext cx="121920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 370: Artificial Intelligence</a:t>
            </a:r>
            <a:br>
              <a:rPr lang="en-US"/>
            </a:br>
            <a:endParaRPr sz="3600"/>
          </a:p>
        </p:txBody>
      </p:sp>
      <p:sp>
        <p:nvSpPr>
          <p:cNvPr id="80" name="Google Shape;80;p13"/>
          <p:cNvSpPr txBox="1"/>
          <p:nvPr>
            <p:ph idx="1" type="subTitle"/>
          </p:nvPr>
        </p:nvSpPr>
        <p:spPr>
          <a:xfrm>
            <a:off x="0" y="990600"/>
            <a:ext cx="121920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z="3600"/>
              <a:t>Reinforcement Learning</a:t>
            </a:r>
            <a:endParaRPr/>
          </a:p>
        </p:txBody>
      </p:sp>
      <p:sp>
        <p:nvSpPr>
          <p:cNvPr id="81" name="Google Shape;81;p13"/>
          <p:cNvSpPr txBox="1"/>
          <p:nvPr/>
        </p:nvSpPr>
        <p:spPr>
          <a:xfrm>
            <a:off x="1524000" y="6248403"/>
            <a:ext cx="5867400" cy="369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3"/>
          <p:cNvSpPr txBox="1"/>
          <p:nvPr/>
        </p:nvSpPr>
        <p:spPr>
          <a:xfrm>
            <a:off x="0" y="5486400"/>
            <a:ext cx="12192000" cy="1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Instructor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William DeMeo</a:t>
            </a:r>
            <a:endParaRPr/>
          </a:p>
          <a:p>
            <a:pPr indent="0" lvl="0" marL="0" marR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New Jersey Institute of Technology</a:t>
            </a:r>
            <a:endParaRPr/>
          </a:p>
          <a:p>
            <a:pPr indent="0" lvl="0" marL="0" marR="0" rtl="0" algn="ctr">
              <a:spcBef>
                <a:spcPts val="70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[slides 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reated by Dan Klein and Pieter Abbeel for CS188 at UC Berkeley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 provided courtesy of </a:t>
            </a: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ai.berkeley.edu.]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2"/>
          <p:cNvSpPr txBox="1"/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Crawler!</a:t>
            </a:r>
            <a:endParaRPr/>
          </a:p>
        </p:txBody>
      </p:sp>
      <p:pic>
        <p:nvPicPr>
          <p:cNvPr id="163" name="Google Shape;163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67000" y="1600200"/>
            <a:ext cx="6934200" cy="330458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2"/>
          <p:cNvSpPr txBox="1"/>
          <p:nvPr/>
        </p:nvSpPr>
        <p:spPr>
          <a:xfrm>
            <a:off x="7581280" y="6477000"/>
            <a:ext cx="461072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[Demo: Crawler Bot (L10D1)]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[You, in Project 3]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3"/>
          <p:cNvSpPr txBox="1"/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Video of Demo Crawler Bot</a:t>
            </a:r>
            <a:endParaRPr/>
          </a:p>
        </p:txBody>
      </p:sp>
      <p:pic>
        <p:nvPicPr>
          <p:cNvPr id="170" name="Google Shape;170;p23" title="CrawlerBot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09613" y="1200075"/>
            <a:ext cx="6572776" cy="492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4"/>
          <p:cNvSpPr txBox="1"/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Reinforcement Learning</a:t>
            </a:r>
            <a:endParaRPr/>
          </a:p>
        </p:txBody>
      </p:sp>
      <p:sp>
        <p:nvSpPr>
          <p:cNvPr id="176" name="Google Shape;176;p24"/>
          <p:cNvSpPr txBox="1"/>
          <p:nvPr>
            <p:ph idx="1" type="body"/>
          </p:nvPr>
        </p:nvSpPr>
        <p:spPr>
          <a:xfrm>
            <a:off x="457200" y="1417637"/>
            <a:ext cx="110490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882" lvl="0" marL="342882" rtl="0" algn="l"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Still assume a Markov decision process (MDP):</a:t>
            </a:r>
            <a:endParaRPr/>
          </a:p>
          <a:p>
            <a:pPr indent="-285736" lvl="1" marL="742913" rtl="0" algn="l"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lang="en-US" sz="240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set of states s ∈ S</a:t>
            </a:r>
            <a:endParaRPr/>
          </a:p>
          <a:p>
            <a:pPr indent="-285736" lvl="1" marL="742913" rtl="0" algn="l"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lang="en-US" sz="240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set of actions (per state) A</a:t>
            </a:r>
            <a:endParaRPr/>
          </a:p>
          <a:p>
            <a:pPr indent="-285736" lvl="1" marL="742913" rtl="0" algn="l"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lang="en-US" sz="240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model T(s,a,s’)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285736" lvl="1" marL="742913" rtl="0" algn="l"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lang="en-US" sz="240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reward function R(s,a,s’)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42882" lvl="0" marL="342882" rtl="0" algn="l">
              <a:spcBef>
                <a:spcPts val="560"/>
              </a:spcBef>
              <a:spcAft>
                <a:spcPts val="0"/>
              </a:spcAft>
              <a:buSzPts val="2800"/>
              <a:buChar char="▪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Still looking for a policy </a:t>
            </a:r>
            <a:r>
              <a:rPr lang="en-US" sz="280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π(s)</a:t>
            </a:r>
            <a:endParaRPr/>
          </a:p>
          <a:p>
            <a:pPr indent="-158736" lvl="1" marL="742913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42882" lvl="0" marL="342882" rtl="0" algn="l">
              <a:spcBef>
                <a:spcPts val="560"/>
              </a:spcBef>
              <a:spcAft>
                <a:spcPts val="0"/>
              </a:spcAft>
              <a:buSzPts val="2800"/>
              <a:buChar char="▪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New twist: </a:t>
            </a:r>
            <a:r>
              <a:rPr lang="en-US" sz="280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don’t know T or R</a:t>
            </a:r>
            <a:endParaRPr/>
          </a:p>
          <a:p>
            <a:pPr indent="-285736" lvl="1" marL="742913" rtl="0" algn="l"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I.e. we don’t know which states are good or what the actions do</a:t>
            </a:r>
            <a:endParaRPr/>
          </a:p>
          <a:p>
            <a:pPr indent="-285736" lvl="1" marL="742913" rtl="0" algn="l"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Must actually try out actions and states to learn</a:t>
            </a:r>
            <a:endParaRPr/>
          </a:p>
        </p:txBody>
      </p:sp>
      <p:pic>
        <p:nvPicPr>
          <p:cNvPr id="177" name="Google Shape;177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19800" y="2103975"/>
            <a:ext cx="5437619" cy="198249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8" name="Google Shape;178;p24"/>
          <p:cNvGrpSpPr/>
          <p:nvPr/>
        </p:nvGrpSpPr>
        <p:grpSpPr>
          <a:xfrm>
            <a:off x="5867400" y="1905000"/>
            <a:ext cx="5181600" cy="2446215"/>
            <a:chOff x="5920155" y="2133600"/>
            <a:chExt cx="5181600" cy="2446215"/>
          </a:xfrm>
        </p:grpSpPr>
        <p:sp>
          <p:nvSpPr>
            <p:cNvPr id="179" name="Google Shape;179;p24"/>
            <p:cNvSpPr/>
            <p:nvPr/>
          </p:nvSpPr>
          <p:spPr>
            <a:xfrm>
              <a:off x="5920155" y="2971800"/>
              <a:ext cx="816708" cy="12954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24"/>
            <p:cNvSpPr/>
            <p:nvPr/>
          </p:nvSpPr>
          <p:spPr>
            <a:xfrm>
              <a:off x="6605955" y="4046415"/>
              <a:ext cx="1676400" cy="5334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24"/>
            <p:cNvSpPr/>
            <p:nvPr/>
          </p:nvSpPr>
          <p:spPr>
            <a:xfrm>
              <a:off x="6224955" y="3733800"/>
              <a:ext cx="685800" cy="5334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24"/>
            <p:cNvSpPr/>
            <p:nvPr/>
          </p:nvSpPr>
          <p:spPr>
            <a:xfrm>
              <a:off x="7139354" y="2286000"/>
              <a:ext cx="1547445" cy="9906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24"/>
            <p:cNvSpPr/>
            <p:nvPr/>
          </p:nvSpPr>
          <p:spPr>
            <a:xfrm>
              <a:off x="9653955" y="2209800"/>
              <a:ext cx="1447800" cy="10668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24"/>
            <p:cNvSpPr/>
            <p:nvPr/>
          </p:nvSpPr>
          <p:spPr>
            <a:xfrm>
              <a:off x="8001000" y="2133600"/>
              <a:ext cx="1828800" cy="4572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24"/>
            <p:cNvSpPr/>
            <p:nvPr/>
          </p:nvSpPr>
          <p:spPr>
            <a:xfrm rot="10800000">
              <a:off x="8458200" y="2743200"/>
              <a:ext cx="304800" cy="228600"/>
            </a:xfrm>
            <a:prstGeom prst="triangle">
              <a:avLst>
                <a:gd fmla="val 50000" name="adj"/>
              </a:avLst>
            </a:prstGeom>
            <a:solidFill>
              <a:schemeClr val="l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24"/>
            <p:cNvSpPr/>
            <p:nvPr/>
          </p:nvSpPr>
          <p:spPr>
            <a:xfrm>
              <a:off x="7748955" y="3429000"/>
              <a:ext cx="1654908" cy="8382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5"/>
          <p:cNvSpPr txBox="1"/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Offline (MDPs) vs. Online (RL)</a:t>
            </a:r>
            <a:endParaRPr/>
          </a:p>
        </p:txBody>
      </p:sp>
      <p:pic>
        <p:nvPicPr>
          <p:cNvPr id="192" name="Google Shape;192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59176" y="2667000"/>
            <a:ext cx="4541755" cy="236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2000" y="1448180"/>
            <a:ext cx="4770142" cy="3580640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5"/>
          <p:cNvSpPr txBox="1"/>
          <p:nvPr/>
        </p:nvSpPr>
        <p:spPr>
          <a:xfrm>
            <a:off x="1645942" y="5358825"/>
            <a:ext cx="304800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Offline Solution</a:t>
            </a:r>
            <a:endParaRPr/>
          </a:p>
        </p:txBody>
      </p:sp>
      <p:sp>
        <p:nvSpPr>
          <p:cNvPr id="195" name="Google Shape;195;p25"/>
          <p:cNvSpPr txBox="1"/>
          <p:nvPr/>
        </p:nvSpPr>
        <p:spPr>
          <a:xfrm>
            <a:off x="7467600" y="5358825"/>
            <a:ext cx="304800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Online Learning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6"/>
          <p:cNvSpPr txBox="1"/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Model-Based Learning</a:t>
            </a:r>
            <a:endParaRPr/>
          </a:p>
        </p:txBody>
      </p:sp>
      <p:pic>
        <p:nvPicPr>
          <p:cNvPr id="201" name="Google Shape;201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24327" y="1600200"/>
            <a:ext cx="9660551" cy="426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7"/>
          <p:cNvSpPr txBox="1"/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Model-Based Learning</a:t>
            </a:r>
            <a:endParaRPr/>
          </a:p>
        </p:txBody>
      </p:sp>
      <p:sp>
        <p:nvSpPr>
          <p:cNvPr id="207" name="Google Shape;207;p27"/>
          <p:cNvSpPr txBox="1"/>
          <p:nvPr>
            <p:ph idx="1" type="body"/>
          </p:nvPr>
        </p:nvSpPr>
        <p:spPr>
          <a:xfrm>
            <a:off x="406400" y="1397001"/>
            <a:ext cx="11379200" cy="4729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882" lvl="0" marL="34288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600"/>
              <a:buChar char="▪"/>
            </a:pPr>
            <a:r>
              <a:rPr lang="en-US" sz="2600"/>
              <a:t>Model-Based Idea:</a:t>
            </a:r>
            <a:endParaRPr/>
          </a:p>
          <a:p>
            <a:pPr indent="-285736" lvl="1" marL="742913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SzPts val="2200"/>
              <a:buChar char="▪"/>
            </a:pPr>
            <a:r>
              <a:rPr lang="en-US" sz="2200"/>
              <a:t>Learn an approximate model based on experiences</a:t>
            </a:r>
            <a:endParaRPr/>
          </a:p>
          <a:p>
            <a:pPr indent="-285736" lvl="1" marL="742913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SzPts val="2200"/>
              <a:buChar char="▪"/>
            </a:pPr>
            <a:r>
              <a:rPr lang="en-US" sz="2200"/>
              <a:t>Solve for values as if the learned model were correct</a:t>
            </a:r>
            <a:endParaRPr/>
          </a:p>
          <a:p>
            <a:pPr indent="-133336" lvl="1" marL="742913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  <a:p>
            <a:pPr indent="-342882" lvl="0" marL="342882" rtl="0" algn="l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SzPts val="2600"/>
              <a:buChar char="▪"/>
            </a:pPr>
            <a:r>
              <a:rPr lang="en-US" sz="2600"/>
              <a:t>Step 1: Learn empirical MDP model</a:t>
            </a:r>
            <a:endParaRPr/>
          </a:p>
          <a:p>
            <a:pPr indent="-285736" lvl="1" marL="742913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SzPts val="2200"/>
              <a:buChar char="▪"/>
            </a:pPr>
            <a:r>
              <a:rPr lang="en-US" sz="2200"/>
              <a:t>Count outcomes s’ for each s, a</a:t>
            </a:r>
            <a:endParaRPr/>
          </a:p>
          <a:p>
            <a:pPr indent="-285736" lvl="1" marL="742913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SzPts val="2200"/>
              <a:buChar char="▪"/>
            </a:pPr>
            <a:r>
              <a:rPr lang="en-US" sz="2200"/>
              <a:t>Normalize to give an estimate of</a:t>
            </a:r>
            <a:endParaRPr b="1" sz="2200"/>
          </a:p>
          <a:p>
            <a:pPr indent="-285736" lvl="1" marL="742913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SzPts val="2200"/>
              <a:buChar char="▪"/>
            </a:pPr>
            <a:r>
              <a:rPr lang="en-US" sz="2200"/>
              <a:t>Discover each </a:t>
            </a:r>
            <a:r>
              <a:rPr b="1" lang="en-US" sz="2200"/>
              <a:t>                      </a:t>
            </a:r>
            <a:r>
              <a:rPr lang="en-US" sz="2200"/>
              <a:t>when we experience (s, a, s’)</a:t>
            </a:r>
            <a:endParaRPr/>
          </a:p>
          <a:p>
            <a:pPr indent="-165082" lvl="0" marL="342882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800"/>
          </a:p>
          <a:p>
            <a:pPr indent="-342882" lvl="0" marL="342882" rtl="0" algn="l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SzPts val="2600"/>
              <a:buChar char="▪"/>
            </a:pPr>
            <a:r>
              <a:rPr lang="en-US" sz="2600"/>
              <a:t>Step 2: Solve the learned MDP</a:t>
            </a:r>
            <a:endParaRPr/>
          </a:p>
          <a:p>
            <a:pPr indent="-285736" lvl="1" marL="742913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SzPts val="2200"/>
              <a:buChar char="▪"/>
            </a:pPr>
            <a:r>
              <a:rPr lang="en-US" sz="2200"/>
              <a:t>For example, use value iteration, as before</a:t>
            </a:r>
            <a:endParaRPr/>
          </a:p>
        </p:txBody>
      </p:sp>
      <p:pic>
        <p:nvPicPr>
          <p:cNvPr descr="txp_fig" id="208" name="Google Shape;208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79437" y="3549893"/>
            <a:ext cx="1218366" cy="304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xp_fig" id="209" name="Google Shape;209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08281" y="3904717"/>
            <a:ext cx="1204523" cy="3048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2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382000" y="3505399"/>
            <a:ext cx="3144852" cy="182840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2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157577" y="1447800"/>
            <a:ext cx="3420645" cy="182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8"/>
          <p:cNvSpPr txBox="1"/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Example: Model-Based Learning</a:t>
            </a:r>
            <a:endParaRPr/>
          </a:p>
        </p:txBody>
      </p:sp>
      <p:sp>
        <p:nvSpPr>
          <p:cNvPr id="217" name="Google Shape;217;p28"/>
          <p:cNvSpPr txBox="1"/>
          <p:nvPr/>
        </p:nvSpPr>
        <p:spPr>
          <a:xfrm>
            <a:off x="609600" y="1371600"/>
            <a:ext cx="22098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Input Policy π</a:t>
            </a:r>
            <a:r>
              <a:rPr lang="en-US" sz="18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218" name="Google Shape;218;p28"/>
          <p:cNvSpPr txBox="1"/>
          <p:nvPr/>
        </p:nvSpPr>
        <p:spPr>
          <a:xfrm>
            <a:off x="457200" y="5421868"/>
            <a:ext cx="24384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Assume: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γ = 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28"/>
          <p:cNvSpPr txBox="1"/>
          <p:nvPr/>
        </p:nvSpPr>
        <p:spPr>
          <a:xfrm>
            <a:off x="3733800" y="1371600"/>
            <a:ext cx="44958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Observed Episodes (Training)</a:t>
            </a:r>
            <a:endParaRPr sz="180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28"/>
          <p:cNvSpPr txBox="1"/>
          <p:nvPr/>
        </p:nvSpPr>
        <p:spPr>
          <a:xfrm>
            <a:off x="8991600" y="1371600"/>
            <a:ext cx="27432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Learned Model</a:t>
            </a:r>
            <a:endParaRPr sz="180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21" name="Google Shape;221;p28"/>
          <p:cNvGraphicFramePr/>
          <p:nvPr/>
        </p:nvGraphicFramePr>
        <p:xfrm>
          <a:off x="381000" y="25146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{A73CD7D1-FE67-4731-8D88-DE0054190E50}</a:tableStyleId>
              </a:tblPr>
              <a:tblGrid>
                <a:gridCol w="889000"/>
                <a:gridCol w="889000"/>
                <a:gridCol w="889000"/>
              </a:tblGrid>
              <a:tr h="8477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200" u="none" cap="none" strike="noStrike">
                        <a:solidFill>
                          <a:schemeClr val="lt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1750" marB="41750" marR="83500" marL="8350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2800"/>
                        <a:buFont typeface="Calibri"/>
                        <a:buNone/>
                      </a:pPr>
                      <a:r>
                        <a:rPr b="1" i="0" lang="en-US" sz="2800" u="none" cap="none" strike="noStrike">
                          <a:solidFill>
                            <a:schemeClr val="l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endParaRPr sz="2800" u="none" cap="none" strike="noStrike">
                        <a:solidFill>
                          <a:schemeClr val="lt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1750" marB="41750" marR="83500" marL="8350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1750" marB="41750" marR="83500" marL="8350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95959"/>
                    </a:solidFill>
                  </a:tcPr>
                </a:tc>
              </a:tr>
              <a:tr h="8477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3200"/>
                        <a:buFont typeface="Calibri"/>
                        <a:buNone/>
                      </a:pPr>
                      <a:r>
                        <a:rPr b="1" i="0" lang="en-US" sz="3200" u="none" cap="none" strike="noStrike">
                          <a:solidFill>
                            <a:schemeClr val="l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</a:t>
                      </a:r>
                      <a:endParaRPr/>
                    </a:p>
                  </a:txBody>
                  <a:tcPr marT="41750" marB="41750" marR="83500" marL="8350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3200"/>
                        <a:buFont typeface="Calibri"/>
                        <a:buNone/>
                      </a:pPr>
                      <a:r>
                        <a:rPr b="1" i="0" lang="en-US" sz="3200" u="none" cap="none" strike="noStrike">
                          <a:solidFill>
                            <a:schemeClr val="l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</a:t>
                      </a:r>
                      <a:endParaRPr sz="3200">
                        <a:solidFill>
                          <a:schemeClr val="lt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1750" marB="41750" marR="83500" marL="8350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Pts val="2800"/>
                        <a:buFont typeface="Calibri"/>
                        <a:buNone/>
                      </a:pPr>
                      <a:r>
                        <a:rPr b="1" i="0" lang="en-US" sz="2800" u="none" cap="none" strike="noStrike">
                          <a:solidFill>
                            <a:srgbClr val="808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endParaRPr b="0" i="0" sz="2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1750" marB="41750" marR="83500" marL="8350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8477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1750" marB="41750" marR="83500" marL="8350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Pts val="3200"/>
                        <a:buFont typeface="Calibri"/>
                        <a:buNone/>
                      </a:pPr>
                      <a:r>
                        <a:rPr b="1" i="0" lang="en-US" sz="3200" u="none" cap="none" strike="noStrike">
                          <a:solidFill>
                            <a:srgbClr val="808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</a:t>
                      </a:r>
                      <a:endParaRPr b="0" i="0" sz="3200" u="none" cap="none" strike="noStrike">
                        <a:solidFill>
                          <a:srgbClr val="80808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1750" marB="41750" marR="83500" marL="8350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1750" marB="41750" marR="83500" marL="8350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95959"/>
                    </a:solidFill>
                  </a:tcPr>
                </a:tc>
              </a:tr>
            </a:tbl>
          </a:graphicData>
        </a:graphic>
      </p:graphicFrame>
      <p:sp>
        <p:nvSpPr>
          <p:cNvPr id="222" name="Google Shape;222;p28"/>
          <p:cNvSpPr/>
          <p:nvPr/>
        </p:nvSpPr>
        <p:spPr>
          <a:xfrm>
            <a:off x="2303584" y="3478824"/>
            <a:ext cx="609600" cy="609600"/>
          </a:xfrm>
          <a:prstGeom prst="rect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28"/>
          <p:cNvSpPr/>
          <p:nvPr/>
        </p:nvSpPr>
        <p:spPr>
          <a:xfrm>
            <a:off x="1406768" y="2640624"/>
            <a:ext cx="609600" cy="609600"/>
          </a:xfrm>
          <a:prstGeom prst="rect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28"/>
          <p:cNvSpPr/>
          <p:nvPr/>
        </p:nvSpPr>
        <p:spPr>
          <a:xfrm rot="5400000">
            <a:off x="1064981" y="3690949"/>
            <a:ext cx="228600" cy="197069"/>
          </a:xfrm>
          <a:prstGeom prst="triangle">
            <a:avLst>
              <a:gd fmla="val 50000" name="adj"/>
            </a:avLst>
          </a:prstGeom>
          <a:solidFill>
            <a:srgbClr val="CCECFF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28"/>
          <p:cNvSpPr/>
          <p:nvPr/>
        </p:nvSpPr>
        <p:spPr>
          <a:xfrm rot="5400000">
            <a:off x="1920765" y="3690950"/>
            <a:ext cx="228600" cy="197069"/>
          </a:xfrm>
          <a:prstGeom prst="triangle">
            <a:avLst>
              <a:gd fmla="val 50000" name="adj"/>
            </a:avLst>
          </a:prstGeom>
          <a:solidFill>
            <a:srgbClr val="CCECFF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28"/>
          <p:cNvSpPr/>
          <p:nvPr/>
        </p:nvSpPr>
        <p:spPr>
          <a:xfrm>
            <a:off x="1608992" y="4222531"/>
            <a:ext cx="228600" cy="197069"/>
          </a:xfrm>
          <a:prstGeom prst="triangle">
            <a:avLst>
              <a:gd fmla="val 50000" name="adj"/>
            </a:avLst>
          </a:prstGeom>
          <a:solidFill>
            <a:srgbClr val="CCECFF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28"/>
          <p:cNvSpPr txBox="1"/>
          <p:nvPr/>
        </p:nvSpPr>
        <p:spPr>
          <a:xfrm>
            <a:off x="3795344" y="2567352"/>
            <a:ext cx="198120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B, east, C, -1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C, east, D, -1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D, exit,  x, +10</a:t>
            </a:r>
            <a:endParaRPr/>
          </a:p>
        </p:txBody>
      </p:sp>
      <p:sp>
        <p:nvSpPr>
          <p:cNvPr id="228" name="Google Shape;228;p28"/>
          <p:cNvSpPr txBox="1"/>
          <p:nvPr/>
        </p:nvSpPr>
        <p:spPr>
          <a:xfrm>
            <a:off x="6386144" y="2567352"/>
            <a:ext cx="198120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B, east, C, -1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C, east, D, -1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D, exit,  x, +10</a:t>
            </a:r>
            <a:endParaRPr/>
          </a:p>
        </p:txBody>
      </p:sp>
      <p:sp>
        <p:nvSpPr>
          <p:cNvPr id="229" name="Google Shape;229;p28"/>
          <p:cNvSpPr txBox="1"/>
          <p:nvPr/>
        </p:nvSpPr>
        <p:spPr>
          <a:xfrm>
            <a:off x="6342184" y="4699311"/>
            <a:ext cx="243840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E, north, C, -1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C, east,   A, -1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A, exit,    x, -10</a:t>
            </a:r>
            <a:endParaRPr/>
          </a:p>
        </p:txBody>
      </p:sp>
      <p:sp>
        <p:nvSpPr>
          <p:cNvPr id="230" name="Google Shape;230;p28"/>
          <p:cNvSpPr txBox="1"/>
          <p:nvPr/>
        </p:nvSpPr>
        <p:spPr>
          <a:xfrm>
            <a:off x="3886200" y="1981200"/>
            <a:ext cx="16764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Episode 1</a:t>
            </a:r>
            <a:endParaRPr/>
          </a:p>
        </p:txBody>
      </p:sp>
      <p:sp>
        <p:nvSpPr>
          <p:cNvPr id="231" name="Google Shape;231;p28"/>
          <p:cNvSpPr/>
          <p:nvPr/>
        </p:nvSpPr>
        <p:spPr>
          <a:xfrm>
            <a:off x="3581400" y="2514600"/>
            <a:ext cx="2286000" cy="1295400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28"/>
          <p:cNvSpPr txBox="1"/>
          <p:nvPr/>
        </p:nvSpPr>
        <p:spPr>
          <a:xfrm>
            <a:off x="6477000" y="1981200"/>
            <a:ext cx="16764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Episode 2</a:t>
            </a:r>
            <a:endParaRPr/>
          </a:p>
        </p:txBody>
      </p:sp>
      <p:sp>
        <p:nvSpPr>
          <p:cNvPr id="233" name="Google Shape;233;p28"/>
          <p:cNvSpPr/>
          <p:nvPr/>
        </p:nvSpPr>
        <p:spPr>
          <a:xfrm>
            <a:off x="6172200" y="2514600"/>
            <a:ext cx="2286000" cy="1295400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p28"/>
          <p:cNvSpPr txBox="1"/>
          <p:nvPr/>
        </p:nvSpPr>
        <p:spPr>
          <a:xfrm>
            <a:off x="3886200" y="4114800"/>
            <a:ext cx="16764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Episode 3</a:t>
            </a:r>
            <a:endParaRPr/>
          </a:p>
        </p:txBody>
      </p:sp>
      <p:sp>
        <p:nvSpPr>
          <p:cNvPr id="235" name="Google Shape;235;p28"/>
          <p:cNvSpPr/>
          <p:nvPr/>
        </p:nvSpPr>
        <p:spPr>
          <a:xfrm>
            <a:off x="3581400" y="4648200"/>
            <a:ext cx="2286000" cy="1295400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p28"/>
          <p:cNvSpPr txBox="1"/>
          <p:nvPr/>
        </p:nvSpPr>
        <p:spPr>
          <a:xfrm>
            <a:off x="6477000" y="4114800"/>
            <a:ext cx="16764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Episode 4</a:t>
            </a:r>
            <a:endParaRPr/>
          </a:p>
        </p:txBody>
      </p:sp>
      <p:sp>
        <p:nvSpPr>
          <p:cNvPr id="237" name="Google Shape;237;p28"/>
          <p:cNvSpPr/>
          <p:nvPr/>
        </p:nvSpPr>
        <p:spPr>
          <a:xfrm>
            <a:off x="6172200" y="4648200"/>
            <a:ext cx="2286000" cy="1295400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28"/>
          <p:cNvSpPr txBox="1"/>
          <p:nvPr/>
        </p:nvSpPr>
        <p:spPr>
          <a:xfrm>
            <a:off x="3733800" y="4698024"/>
            <a:ext cx="243840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E, north, C, -1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C, east,   D, -1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D, exit,    x, +10</a:t>
            </a:r>
            <a:endParaRPr/>
          </a:p>
        </p:txBody>
      </p:sp>
      <p:sp>
        <p:nvSpPr>
          <p:cNvPr id="239" name="Google Shape;239;p28"/>
          <p:cNvSpPr txBox="1"/>
          <p:nvPr/>
        </p:nvSpPr>
        <p:spPr>
          <a:xfrm>
            <a:off x="9296400" y="1981200"/>
            <a:ext cx="2286000" cy="39703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T(s,a,s’).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T(B, east, C) = 1.00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T(C, east, D) = 0.75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T(C, east, A) = 0.25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R(s,a,s’).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R(B, east, C) = -1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R(C, east, D) = -1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R(D, exit, x) = +10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/>
          </a:p>
        </p:txBody>
      </p:sp>
      <p:sp>
        <p:nvSpPr>
          <p:cNvPr id="240" name="Google Shape;240;p28"/>
          <p:cNvSpPr/>
          <p:nvPr/>
        </p:nvSpPr>
        <p:spPr>
          <a:xfrm>
            <a:off x="9144000" y="2514600"/>
            <a:ext cx="2438400" cy="1295400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p28"/>
          <p:cNvSpPr/>
          <p:nvPr/>
        </p:nvSpPr>
        <p:spPr>
          <a:xfrm>
            <a:off x="9144000" y="4648200"/>
            <a:ext cx="2438400" cy="1295400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txp_fig" id="242" name="Google Shape;242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59816" y="2066192"/>
            <a:ext cx="1522958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xp_fig" id="243" name="Google Shape;243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677400" y="4199792"/>
            <a:ext cx="1505313" cy="38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9"/>
          <p:cNvSpPr txBox="1"/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Example: Expected Age</a:t>
            </a:r>
            <a:endParaRPr/>
          </a:p>
        </p:txBody>
      </p:sp>
      <p:sp>
        <p:nvSpPr>
          <p:cNvPr id="249" name="Google Shape;249;p29"/>
          <p:cNvSpPr txBox="1"/>
          <p:nvPr/>
        </p:nvSpPr>
        <p:spPr>
          <a:xfrm>
            <a:off x="2971800" y="1214735"/>
            <a:ext cx="62484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Goal: Compute expected age of cs370 students</a:t>
            </a:r>
            <a:endParaRPr/>
          </a:p>
        </p:txBody>
      </p:sp>
      <p:grpSp>
        <p:nvGrpSpPr>
          <p:cNvPr id="250" name="Google Shape;250;p29"/>
          <p:cNvGrpSpPr/>
          <p:nvPr/>
        </p:nvGrpSpPr>
        <p:grpSpPr>
          <a:xfrm>
            <a:off x="1600200" y="1828800"/>
            <a:ext cx="8915400" cy="1219200"/>
            <a:chOff x="1828800" y="1828800"/>
            <a:chExt cx="8534400" cy="1219200"/>
          </a:xfrm>
        </p:grpSpPr>
        <p:sp>
          <p:nvSpPr>
            <p:cNvPr id="251" name="Google Shape;251;p29"/>
            <p:cNvSpPr/>
            <p:nvPr/>
          </p:nvSpPr>
          <p:spPr>
            <a:xfrm>
              <a:off x="1828800" y="1828800"/>
              <a:ext cx="8534400" cy="1219200"/>
            </a:xfrm>
            <a:prstGeom prst="roundRect">
              <a:avLst>
                <a:gd fmla="val 16667" name="adj"/>
              </a:avLst>
            </a:prstGeom>
            <a:solidFill>
              <a:srgbClr val="B5E3C8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52" name="Google Shape;252;p29"/>
            <p:cNvCxnSpPr/>
            <p:nvPr/>
          </p:nvCxnSpPr>
          <p:spPr>
            <a:xfrm>
              <a:off x="1828800" y="2209800"/>
              <a:ext cx="8534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pic>
        <p:nvPicPr>
          <p:cNvPr descr="TP_tmp.png" id="253" name="Google Shape;253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84600" y="2362200"/>
            <a:ext cx="2133600" cy="558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P_tmp.png" id="254" name="Google Shape;254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73800" y="2438400"/>
            <a:ext cx="1879600" cy="203200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29"/>
          <p:cNvSpPr/>
          <p:nvPr/>
        </p:nvSpPr>
        <p:spPr>
          <a:xfrm>
            <a:off x="1600200" y="3886200"/>
            <a:ext cx="4191000" cy="2438400"/>
          </a:xfrm>
          <a:prstGeom prst="roundRect">
            <a:avLst>
              <a:gd fmla="val 16667" name="adj"/>
            </a:avLst>
          </a:prstGeom>
          <a:solidFill>
            <a:srgbClr val="CCEC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p29"/>
          <p:cNvSpPr txBox="1"/>
          <p:nvPr/>
        </p:nvSpPr>
        <p:spPr>
          <a:xfrm>
            <a:off x="1828800" y="3897313"/>
            <a:ext cx="365760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Unknown P(A): “Model Based”</a:t>
            </a:r>
            <a:endParaRPr/>
          </a:p>
        </p:txBody>
      </p:sp>
      <p:cxnSp>
        <p:nvCxnSpPr>
          <p:cNvPr id="257" name="Google Shape;257;p29"/>
          <p:cNvCxnSpPr/>
          <p:nvPr/>
        </p:nvCxnSpPr>
        <p:spPr>
          <a:xfrm>
            <a:off x="1600200" y="4267200"/>
            <a:ext cx="41910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TP_tmp.png" id="258" name="Google Shape;258;p2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667000" y="5461000"/>
            <a:ext cx="2133600" cy="558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P_tmp.png" id="259" name="Google Shape;259;p2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679700" y="4572000"/>
            <a:ext cx="1727200" cy="558800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29"/>
          <p:cNvSpPr/>
          <p:nvPr/>
        </p:nvSpPr>
        <p:spPr>
          <a:xfrm>
            <a:off x="6324600" y="3886200"/>
            <a:ext cx="4191000" cy="2438400"/>
          </a:xfrm>
          <a:prstGeom prst="roundRect">
            <a:avLst>
              <a:gd fmla="val 16667" name="adj"/>
            </a:avLst>
          </a:prstGeom>
          <a:solidFill>
            <a:srgbClr val="CCEC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p29"/>
          <p:cNvSpPr txBox="1"/>
          <p:nvPr/>
        </p:nvSpPr>
        <p:spPr>
          <a:xfrm>
            <a:off x="6553200" y="3897313"/>
            <a:ext cx="365760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Unknown P(A): “Model Free”</a:t>
            </a:r>
            <a:endParaRPr/>
          </a:p>
        </p:txBody>
      </p:sp>
      <p:cxnSp>
        <p:nvCxnSpPr>
          <p:cNvPr id="262" name="Google Shape;262;p29"/>
          <p:cNvCxnSpPr/>
          <p:nvPr/>
        </p:nvCxnSpPr>
        <p:spPr>
          <a:xfrm>
            <a:off x="6324600" y="4267200"/>
            <a:ext cx="41910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TP_tmp.png" id="263" name="Google Shape;263;p2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467600" y="4953000"/>
            <a:ext cx="1801813" cy="660400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29"/>
          <p:cNvSpPr txBox="1"/>
          <p:nvPr/>
        </p:nvSpPr>
        <p:spPr>
          <a:xfrm>
            <a:off x="1600200" y="3244825"/>
            <a:ext cx="89154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Without P(A), instead collect samples [a</a:t>
            </a:r>
            <a:r>
              <a:rPr baseline="-25000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a</a:t>
            </a:r>
            <a:r>
              <a:rPr baseline="-25000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… a</a:t>
            </a:r>
            <a:r>
              <a:rPr baseline="-25000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]</a:t>
            </a:r>
            <a:endParaRPr/>
          </a:p>
        </p:txBody>
      </p:sp>
      <p:sp>
        <p:nvSpPr>
          <p:cNvPr id="265" name="Google Shape;265;p29"/>
          <p:cNvSpPr txBox="1"/>
          <p:nvPr/>
        </p:nvSpPr>
        <p:spPr>
          <a:xfrm>
            <a:off x="5334000" y="1828800"/>
            <a:ext cx="144780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Known P(A)</a:t>
            </a:r>
            <a:endParaRPr/>
          </a:p>
        </p:txBody>
      </p:sp>
      <p:sp>
        <p:nvSpPr>
          <p:cNvPr id="266" name="Google Shape;266;p29"/>
          <p:cNvSpPr/>
          <p:nvPr/>
        </p:nvSpPr>
        <p:spPr>
          <a:xfrm>
            <a:off x="9982200" y="4495800"/>
            <a:ext cx="1981200" cy="1752600"/>
          </a:xfrm>
          <a:prstGeom prst="wedgeRectCallout">
            <a:avLst>
              <a:gd fmla="val -73260" name="adj1"/>
              <a:gd fmla="val -14027" name="adj2"/>
            </a:avLst>
          </a:prstGeom>
          <a:solidFill>
            <a:srgbClr val="B5E3C8"/>
          </a:solidFill>
          <a:ln cap="flat" cmpd="sng" w="25400">
            <a:solidFill>
              <a:srgbClr val="88A3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Why does this work?  Because samples appear with the right frequencies.</a:t>
            </a:r>
            <a:endParaRPr/>
          </a:p>
        </p:txBody>
      </p:sp>
      <p:sp>
        <p:nvSpPr>
          <p:cNvPr id="267" name="Google Shape;267;p29"/>
          <p:cNvSpPr/>
          <p:nvPr/>
        </p:nvSpPr>
        <p:spPr>
          <a:xfrm>
            <a:off x="152400" y="4495800"/>
            <a:ext cx="1981200" cy="1752600"/>
          </a:xfrm>
          <a:prstGeom prst="wedgeRectCallout">
            <a:avLst>
              <a:gd fmla="val 68494" name="adj1"/>
              <a:gd fmla="val -29621" name="adj2"/>
            </a:avLst>
          </a:prstGeom>
          <a:solidFill>
            <a:srgbClr val="B5E3C8"/>
          </a:solidFill>
          <a:ln cap="flat" cmpd="sng" w="25400">
            <a:solidFill>
              <a:srgbClr val="88A3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Why does this work?  Because eventually you learn the right model.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0"/>
          <p:cNvSpPr txBox="1"/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Model-Free Learning</a:t>
            </a:r>
            <a:endParaRPr/>
          </a:p>
        </p:txBody>
      </p:sp>
      <p:pic>
        <p:nvPicPr>
          <p:cNvPr id="273" name="Google Shape;273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29000" y="1448200"/>
            <a:ext cx="5480050" cy="50281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1"/>
          <p:cNvSpPr txBox="1"/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Passive Reinforcement Learning</a:t>
            </a:r>
            <a:endParaRPr/>
          </a:p>
        </p:txBody>
      </p:sp>
      <p:pic>
        <p:nvPicPr>
          <p:cNvPr id="279" name="Google Shape;279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90800" y="1156714"/>
            <a:ext cx="7162800" cy="53197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4"/>
          <p:cNvSpPr txBox="1"/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Reinforcement Learning</a:t>
            </a:r>
            <a:endParaRPr/>
          </a:p>
        </p:txBody>
      </p:sp>
      <p:pic>
        <p:nvPicPr>
          <p:cNvPr id="88" name="Google Shape;88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52259" y="1596699"/>
            <a:ext cx="7882341" cy="44227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2"/>
          <p:cNvSpPr txBox="1"/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Passive Reinforcement Learning</a:t>
            </a:r>
            <a:endParaRPr/>
          </a:p>
        </p:txBody>
      </p:sp>
      <p:sp>
        <p:nvSpPr>
          <p:cNvPr id="285" name="Google Shape;285;p32"/>
          <p:cNvSpPr txBox="1"/>
          <p:nvPr>
            <p:ph idx="1" type="body"/>
          </p:nvPr>
        </p:nvSpPr>
        <p:spPr>
          <a:xfrm>
            <a:off x="228600" y="1371600"/>
            <a:ext cx="114300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882" lvl="0" marL="342882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 sz="2800"/>
              <a:t>Simplified task: policy evaluation</a:t>
            </a:r>
            <a:endParaRPr/>
          </a:p>
          <a:p>
            <a:pPr indent="-285736" lvl="1" marL="742913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 sz="2400"/>
              <a:t>Input: a fixed policy π(s)</a:t>
            </a:r>
            <a:endParaRPr/>
          </a:p>
          <a:p>
            <a:pPr indent="-285736" lvl="1" marL="742913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 sz="2400"/>
              <a:t>You don’t know the transitions T(s,a,s’)</a:t>
            </a:r>
            <a:endParaRPr/>
          </a:p>
          <a:p>
            <a:pPr indent="-285736" lvl="1" marL="742913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 sz="2400"/>
              <a:t>You don’t know the rewards R(s,a,s’)</a:t>
            </a:r>
            <a:endParaRPr/>
          </a:p>
          <a:p>
            <a:pPr indent="-285736" lvl="1" marL="742913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 sz="2400">
                <a:solidFill>
                  <a:srgbClr val="CC0000"/>
                </a:solidFill>
              </a:rPr>
              <a:t>Goal: learn the state values</a:t>
            </a:r>
            <a:endParaRPr sz="2400"/>
          </a:p>
          <a:p>
            <a:pPr indent="-133336" lvl="1" marL="742913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  <a:p>
            <a:pPr indent="-342882" lvl="0" marL="342882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2800"/>
              <a:buChar char="▪"/>
            </a:pPr>
            <a:r>
              <a:rPr lang="en-US" sz="2800"/>
              <a:t>In this case:</a:t>
            </a:r>
            <a:endParaRPr/>
          </a:p>
          <a:p>
            <a:pPr indent="-285736" lvl="1" marL="742913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 sz="2400"/>
              <a:t>Learner is “along for the ride”</a:t>
            </a:r>
            <a:endParaRPr/>
          </a:p>
          <a:p>
            <a:pPr indent="-285736" lvl="1" marL="742913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 sz="2400"/>
              <a:t>No choice about what actions to take</a:t>
            </a:r>
            <a:endParaRPr/>
          </a:p>
          <a:p>
            <a:pPr indent="-285736" lvl="1" marL="742913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 sz="2400"/>
              <a:t>Just execute the policy and learn from experience</a:t>
            </a:r>
            <a:endParaRPr/>
          </a:p>
          <a:p>
            <a:pPr indent="-285736" lvl="1" marL="742913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 sz="2400"/>
              <a:t>This is NOT offline planning!  You actually take actions in the world.</a:t>
            </a:r>
            <a:endParaRPr/>
          </a:p>
          <a:p>
            <a:pPr indent="-133336" lvl="1" marL="742913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</p:txBody>
      </p:sp>
      <p:pic>
        <p:nvPicPr>
          <p:cNvPr id="286" name="Google Shape;286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24600" y="1448143"/>
            <a:ext cx="5410200" cy="31629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3"/>
          <p:cNvSpPr txBox="1"/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Direct Evaluation</a:t>
            </a:r>
            <a:endParaRPr/>
          </a:p>
        </p:txBody>
      </p:sp>
      <p:sp>
        <p:nvSpPr>
          <p:cNvPr id="292" name="Google Shape;292;p33"/>
          <p:cNvSpPr txBox="1"/>
          <p:nvPr>
            <p:ph idx="1" type="body"/>
          </p:nvPr>
        </p:nvSpPr>
        <p:spPr>
          <a:xfrm>
            <a:off x="406400" y="1397001"/>
            <a:ext cx="7442200" cy="4729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882" lvl="0" marL="342882" rtl="0" algn="l"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 sz="2800"/>
              <a:t>Goal: Compute values for each state under π</a:t>
            </a:r>
            <a:endParaRPr/>
          </a:p>
          <a:p>
            <a:pPr indent="-101588" lvl="2" marL="1142942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/>
          </a:p>
          <a:p>
            <a:pPr indent="-342882" lvl="0" marL="342882" rtl="0" algn="l">
              <a:spcBef>
                <a:spcPts val="560"/>
              </a:spcBef>
              <a:spcAft>
                <a:spcPts val="0"/>
              </a:spcAft>
              <a:buSzPts val="2800"/>
              <a:buChar char="▪"/>
            </a:pPr>
            <a:r>
              <a:rPr lang="en-US" sz="2800"/>
              <a:t>Idea: Average together observed sample values</a:t>
            </a:r>
            <a:endParaRPr/>
          </a:p>
          <a:p>
            <a:pPr indent="-285736" lvl="1" marL="742913" rtl="0" algn="l"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 sz="2400"/>
              <a:t>Act according to π</a:t>
            </a:r>
            <a:endParaRPr/>
          </a:p>
          <a:p>
            <a:pPr indent="-285736" lvl="1" marL="742913" rtl="0" algn="l"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 sz="2400"/>
              <a:t>Every time you visit a state, write down what the sum of discounted rewards turned out to be</a:t>
            </a:r>
            <a:endParaRPr/>
          </a:p>
          <a:p>
            <a:pPr indent="-285736" lvl="1" marL="742913" rtl="0" algn="l"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 sz="2400"/>
              <a:t>Average those samples</a:t>
            </a:r>
            <a:endParaRPr/>
          </a:p>
          <a:p>
            <a:pPr indent="-101588" lvl="2" marL="1142942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/>
          </a:p>
          <a:p>
            <a:pPr indent="-342882" lvl="0" marL="342882" rtl="0" algn="l">
              <a:spcBef>
                <a:spcPts val="560"/>
              </a:spcBef>
              <a:spcAft>
                <a:spcPts val="0"/>
              </a:spcAft>
              <a:buSzPts val="2800"/>
              <a:buChar char="▪"/>
            </a:pPr>
            <a:r>
              <a:rPr lang="en-US" sz="2800"/>
              <a:t>This is called direct evaluation</a:t>
            </a:r>
            <a:endParaRPr/>
          </a:p>
        </p:txBody>
      </p:sp>
      <p:pic>
        <p:nvPicPr>
          <p:cNvPr id="293" name="Google Shape;293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83880" y="1447800"/>
            <a:ext cx="3017520" cy="335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4"/>
          <p:cNvSpPr txBox="1"/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Example: Direct Evaluation</a:t>
            </a:r>
            <a:endParaRPr/>
          </a:p>
        </p:txBody>
      </p:sp>
      <p:sp>
        <p:nvSpPr>
          <p:cNvPr id="299" name="Google Shape;299;p34"/>
          <p:cNvSpPr txBox="1"/>
          <p:nvPr/>
        </p:nvSpPr>
        <p:spPr>
          <a:xfrm>
            <a:off x="533400" y="1371600"/>
            <a:ext cx="23622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Input Policy π</a:t>
            </a:r>
            <a:r>
              <a:rPr lang="en-US" sz="18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300" name="Google Shape;300;p34"/>
          <p:cNvSpPr txBox="1"/>
          <p:nvPr/>
        </p:nvSpPr>
        <p:spPr>
          <a:xfrm>
            <a:off x="457200" y="5421868"/>
            <a:ext cx="24384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Assume: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γ = 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Google Shape;301;p34"/>
          <p:cNvSpPr txBox="1"/>
          <p:nvPr/>
        </p:nvSpPr>
        <p:spPr>
          <a:xfrm>
            <a:off x="3733800" y="1371600"/>
            <a:ext cx="44958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Observed Episodes (Training)</a:t>
            </a:r>
            <a:endParaRPr sz="180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" name="Google Shape;302;p34"/>
          <p:cNvSpPr txBox="1"/>
          <p:nvPr/>
        </p:nvSpPr>
        <p:spPr>
          <a:xfrm>
            <a:off x="8991600" y="1371600"/>
            <a:ext cx="27432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Output Values</a:t>
            </a:r>
            <a:endParaRPr sz="180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03" name="Google Shape;303;p34"/>
          <p:cNvGraphicFramePr/>
          <p:nvPr/>
        </p:nvGraphicFramePr>
        <p:xfrm>
          <a:off x="381000" y="25146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{A73CD7D1-FE67-4731-8D88-DE0054190E50}</a:tableStyleId>
              </a:tblPr>
              <a:tblGrid>
                <a:gridCol w="889000"/>
                <a:gridCol w="889000"/>
                <a:gridCol w="889000"/>
              </a:tblGrid>
              <a:tr h="8477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200">
                        <a:solidFill>
                          <a:schemeClr val="lt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1750" marB="41750" marR="83500" marL="8350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2800"/>
                        <a:buFont typeface="Calibri"/>
                        <a:buNone/>
                      </a:pPr>
                      <a:r>
                        <a:rPr b="1" i="0" lang="en-US" sz="2800" u="none" cap="none" strike="noStrike">
                          <a:solidFill>
                            <a:schemeClr val="l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endParaRPr sz="2800">
                        <a:solidFill>
                          <a:schemeClr val="lt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1750" marB="41750" marR="83500" marL="8350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1750" marB="41750" marR="83500" marL="8350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95959"/>
                    </a:solidFill>
                  </a:tcPr>
                </a:tc>
              </a:tr>
              <a:tr h="8477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3200"/>
                        <a:buFont typeface="Calibri"/>
                        <a:buNone/>
                      </a:pPr>
                      <a:r>
                        <a:rPr b="1" i="0" lang="en-US" sz="3200" u="none" cap="none" strike="noStrike">
                          <a:solidFill>
                            <a:schemeClr val="l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</a:t>
                      </a:r>
                      <a:endParaRPr/>
                    </a:p>
                  </a:txBody>
                  <a:tcPr marT="41750" marB="41750" marR="83500" marL="8350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3200"/>
                        <a:buFont typeface="Calibri"/>
                        <a:buNone/>
                      </a:pPr>
                      <a:r>
                        <a:rPr b="1" i="0" lang="en-US" sz="3200" u="none" cap="none" strike="noStrike">
                          <a:solidFill>
                            <a:schemeClr val="l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</a:t>
                      </a:r>
                      <a:endParaRPr sz="3200">
                        <a:solidFill>
                          <a:schemeClr val="lt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1750" marB="41750" marR="83500" marL="8350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Pts val="2800"/>
                        <a:buFont typeface="Calibri"/>
                        <a:buNone/>
                      </a:pPr>
                      <a:r>
                        <a:rPr b="1" i="0" lang="en-US" sz="2800" u="none" cap="none" strike="noStrike">
                          <a:solidFill>
                            <a:srgbClr val="808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endParaRPr b="0" i="0" sz="2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1750" marB="41750" marR="83500" marL="8350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8477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1750" marB="41750" marR="83500" marL="8350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Pts val="3200"/>
                        <a:buFont typeface="Calibri"/>
                        <a:buNone/>
                      </a:pPr>
                      <a:r>
                        <a:rPr b="1" i="0" lang="en-US" sz="3200" u="none" cap="none" strike="noStrike">
                          <a:solidFill>
                            <a:srgbClr val="808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</a:t>
                      </a:r>
                      <a:endParaRPr b="0" i="0" sz="3200" u="none" cap="none" strike="noStrike">
                        <a:solidFill>
                          <a:srgbClr val="80808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1750" marB="41750" marR="83500" marL="8350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1750" marB="41750" marR="83500" marL="8350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95959"/>
                    </a:solidFill>
                  </a:tcPr>
                </a:tc>
              </a:tr>
            </a:tbl>
          </a:graphicData>
        </a:graphic>
      </p:graphicFrame>
      <p:sp>
        <p:nvSpPr>
          <p:cNvPr id="304" name="Google Shape;304;p34"/>
          <p:cNvSpPr/>
          <p:nvPr/>
        </p:nvSpPr>
        <p:spPr>
          <a:xfrm>
            <a:off x="2303584" y="3478824"/>
            <a:ext cx="609600" cy="609600"/>
          </a:xfrm>
          <a:prstGeom prst="rect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5" name="Google Shape;305;p34"/>
          <p:cNvSpPr/>
          <p:nvPr/>
        </p:nvSpPr>
        <p:spPr>
          <a:xfrm>
            <a:off x="1406768" y="2640624"/>
            <a:ext cx="609600" cy="609600"/>
          </a:xfrm>
          <a:prstGeom prst="rect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" name="Google Shape;306;p34"/>
          <p:cNvSpPr/>
          <p:nvPr/>
        </p:nvSpPr>
        <p:spPr>
          <a:xfrm rot="5400000">
            <a:off x="1064981" y="3690949"/>
            <a:ext cx="228600" cy="197069"/>
          </a:xfrm>
          <a:prstGeom prst="triangle">
            <a:avLst>
              <a:gd fmla="val 50000" name="adj"/>
            </a:avLst>
          </a:prstGeom>
          <a:solidFill>
            <a:srgbClr val="CCECFF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7" name="Google Shape;307;p34"/>
          <p:cNvSpPr/>
          <p:nvPr/>
        </p:nvSpPr>
        <p:spPr>
          <a:xfrm rot="5400000">
            <a:off x="1920765" y="3690950"/>
            <a:ext cx="228600" cy="197069"/>
          </a:xfrm>
          <a:prstGeom prst="triangle">
            <a:avLst>
              <a:gd fmla="val 50000" name="adj"/>
            </a:avLst>
          </a:prstGeom>
          <a:solidFill>
            <a:srgbClr val="CCECFF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p34"/>
          <p:cNvSpPr/>
          <p:nvPr/>
        </p:nvSpPr>
        <p:spPr>
          <a:xfrm>
            <a:off x="1608992" y="4222531"/>
            <a:ext cx="228600" cy="197069"/>
          </a:xfrm>
          <a:prstGeom prst="triangle">
            <a:avLst>
              <a:gd fmla="val 50000" name="adj"/>
            </a:avLst>
          </a:prstGeom>
          <a:solidFill>
            <a:srgbClr val="CCECFF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" name="Google Shape;309;p34"/>
          <p:cNvSpPr txBox="1"/>
          <p:nvPr/>
        </p:nvSpPr>
        <p:spPr>
          <a:xfrm>
            <a:off x="3795344" y="2567352"/>
            <a:ext cx="198120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B, east, C, -1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C, east, D, -1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D, exit,  x, +10</a:t>
            </a:r>
            <a:endParaRPr/>
          </a:p>
        </p:txBody>
      </p:sp>
      <p:sp>
        <p:nvSpPr>
          <p:cNvPr id="310" name="Google Shape;310;p34"/>
          <p:cNvSpPr txBox="1"/>
          <p:nvPr/>
        </p:nvSpPr>
        <p:spPr>
          <a:xfrm>
            <a:off x="6386144" y="2567352"/>
            <a:ext cx="198120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B, east, C, -1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C, east, D, -1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D, exit,  x, +10</a:t>
            </a:r>
            <a:endParaRPr/>
          </a:p>
        </p:txBody>
      </p:sp>
      <p:sp>
        <p:nvSpPr>
          <p:cNvPr id="311" name="Google Shape;311;p34"/>
          <p:cNvSpPr txBox="1"/>
          <p:nvPr/>
        </p:nvSpPr>
        <p:spPr>
          <a:xfrm>
            <a:off x="6342184" y="4699311"/>
            <a:ext cx="243840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E, north, C, -1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C, east,   A, -1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A, exit,    x, -10</a:t>
            </a:r>
            <a:endParaRPr/>
          </a:p>
        </p:txBody>
      </p:sp>
      <p:sp>
        <p:nvSpPr>
          <p:cNvPr id="312" name="Google Shape;312;p34"/>
          <p:cNvSpPr txBox="1"/>
          <p:nvPr/>
        </p:nvSpPr>
        <p:spPr>
          <a:xfrm>
            <a:off x="3886200" y="1981200"/>
            <a:ext cx="16764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Episode 1</a:t>
            </a:r>
            <a:endParaRPr/>
          </a:p>
        </p:txBody>
      </p:sp>
      <p:sp>
        <p:nvSpPr>
          <p:cNvPr id="313" name="Google Shape;313;p34"/>
          <p:cNvSpPr/>
          <p:nvPr/>
        </p:nvSpPr>
        <p:spPr>
          <a:xfrm>
            <a:off x="3581400" y="2514600"/>
            <a:ext cx="2286000" cy="1295400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4" name="Google Shape;314;p34"/>
          <p:cNvSpPr txBox="1"/>
          <p:nvPr/>
        </p:nvSpPr>
        <p:spPr>
          <a:xfrm>
            <a:off x="6477000" y="1981200"/>
            <a:ext cx="16764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Episode 2</a:t>
            </a:r>
            <a:endParaRPr/>
          </a:p>
        </p:txBody>
      </p:sp>
      <p:sp>
        <p:nvSpPr>
          <p:cNvPr id="315" name="Google Shape;315;p34"/>
          <p:cNvSpPr/>
          <p:nvPr/>
        </p:nvSpPr>
        <p:spPr>
          <a:xfrm>
            <a:off x="6172200" y="2514600"/>
            <a:ext cx="2286000" cy="1295400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6" name="Google Shape;316;p34"/>
          <p:cNvSpPr txBox="1"/>
          <p:nvPr/>
        </p:nvSpPr>
        <p:spPr>
          <a:xfrm>
            <a:off x="3886200" y="4114800"/>
            <a:ext cx="16764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Episode 3</a:t>
            </a:r>
            <a:endParaRPr/>
          </a:p>
        </p:txBody>
      </p:sp>
      <p:sp>
        <p:nvSpPr>
          <p:cNvPr id="317" name="Google Shape;317;p34"/>
          <p:cNvSpPr/>
          <p:nvPr/>
        </p:nvSpPr>
        <p:spPr>
          <a:xfrm>
            <a:off x="3581400" y="4648200"/>
            <a:ext cx="2286000" cy="1295400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8" name="Google Shape;318;p34"/>
          <p:cNvSpPr txBox="1"/>
          <p:nvPr/>
        </p:nvSpPr>
        <p:spPr>
          <a:xfrm>
            <a:off x="6477000" y="4114800"/>
            <a:ext cx="16764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Episode 4</a:t>
            </a:r>
            <a:endParaRPr/>
          </a:p>
        </p:txBody>
      </p:sp>
      <p:sp>
        <p:nvSpPr>
          <p:cNvPr id="319" name="Google Shape;319;p34"/>
          <p:cNvSpPr/>
          <p:nvPr/>
        </p:nvSpPr>
        <p:spPr>
          <a:xfrm>
            <a:off x="6172200" y="4648200"/>
            <a:ext cx="2286000" cy="1295400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0" name="Google Shape;320;p34"/>
          <p:cNvSpPr txBox="1"/>
          <p:nvPr/>
        </p:nvSpPr>
        <p:spPr>
          <a:xfrm>
            <a:off x="3733800" y="4698024"/>
            <a:ext cx="243840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E, north, C, -1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C, east,   D, -1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D, exit,    x, +10</a:t>
            </a:r>
            <a:endParaRPr/>
          </a:p>
        </p:txBody>
      </p:sp>
      <p:graphicFrame>
        <p:nvGraphicFramePr>
          <p:cNvPr id="321" name="Google Shape;321;p34"/>
          <p:cNvGraphicFramePr/>
          <p:nvPr/>
        </p:nvGraphicFramePr>
        <p:xfrm>
          <a:off x="9067800" y="248588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{A73CD7D1-FE67-4731-8D88-DE0054190E50}</a:tableStyleId>
              </a:tblPr>
              <a:tblGrid>
                <a:gridCol w="889000"/>
                <a:gridCol w="889000"/>
                <a:gridCol w="889000"/>
              </a:tblGrid>
              <a:tr h="8477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200">
                        <a:solidFill>
                          <a:schemeClr val="lt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1750" marB="41750" marR="83500" marL="83500" anchor="b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2800"/>
                        <a:buFont typeface="Calibri"/>
                        <a:buNone/>
                      </a:pPr>
                      <a:r>
                        <a:rPr b="1" i="0" lang="en-US" sz="2800" u="none" cap="none" strike="noStrike">
                          <a:solidFill>
                            <a:schemeClr val="l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endParaRPr sz="2800">
                        <a:solidFill>
                          <a:schemeClr val="lt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1750" marB="41750" marR="83500" marL="83500" anchor="b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1750" marB="41750" marR="83500" marL="83500" anchor="b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95959"/>
                    </a:solidFill>
                  </a:tcPr>
                </a:tc>
              </a:tr>
              <a:tr h="8477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3200"/>
                        <a:buFont typeface="Calibri"/>
                        <a:buNone/>
                      </a:pPr>
                      <a:r>
                        <a:rPr b="1" i="0" lang="en-US" sz="3200" u="none" cap="none" strike="noStrike">
                          <a:solidFill>
                            <a:schemeClr val="l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</a:t>
                      </a:r>
                      <a:endParaRPr/>
                    </a:p>
                  </a:txBody>
                  <a:tcPr marT="41750" marB="41750" marR="83500" marL="83500" anchor="b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3200"/>
                        <a:buFont typeface="Calibri"/>
                        <a:buNone/>
                      </a:pPr>
                      <a:r>
                        <a:rPr b="1" i="0" lang="en-US" sz="3200" u="none" cap="none" strike="noStrike">
                          <a:solidFill>
                            <a:schemeClr val="l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</a:t>
                      </a:r>
                      <a:endParaRPr sz="3200">
                        <a:solidFill>
                          <a:schemeClr val="lt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1750" marB="41750" marR="83500" marL="83500" anchor="b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Pts val="2800"/>
                        <a:buFont typeface="Calibri"/>
                        <a:buNone/>
                      </a:pPr>
                      <a:r>
                        <a:rPr b="1" i="0" lang="en-US" sz="2800" u="none" cap="none" strike="noStrike">
                          <a:solidFill>
                            <a:srgbClr val="808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endParaRPr b="0" i="0" sz="2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1750" marB="41750" marR="83500" marL="83500" anchor="b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8477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1750" marB="41750" marR="83500" marL="83500" anchor="b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Pts val="3200"/>
                        <a:buFont typeface="Calibri"/>
                        <a:buNone/>
                      </a:pPr>
                      <a:r>
                        <a:rPr b="1" i="0" lang="en-US" sz="3200" u="none" cap="none" strike="noStrike">
                          <a:solidFill>
                            <a:srgbClr val="808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</a:t>
                      </a:r>
                      <a:endParaRPr b="0" i="0" sz="3200" u="none" cap="none" strike="noStrike">
                        <a:solidFill>
                          <a:srgbClr val="80808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1750" marB="41750" marR="83500" marL="83500" anchor="b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1750" marB="41750" marR="83500" marL="83500" anchor="b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95959"/>
                    </a:solidFill>
                  </a:tcPr>
                </a:tc>
              </a:tr>
            </a:tbl>
          </a:graphicData>
        </a:graphic>
      </p:graphicFrame>
      <p:sp>
        <p:nvSpPr>
          <p:cNvPr id="322" name="Google Shape;322;p34"/>
          <p:cNvSpPr txBox="1"/>
          <p:nvPr/>
        </p:nvSpPr>
        <p:spPr>
          <a:xfrm>
            <a:off x="9144000" y="3324087"/>
            <a:ext cx="9144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+8</a:t>
            </a:r>
            <a:endParaRPr/>
          </a:p>
        </p:txBody>
      </p:sp>
      <p:sp>
        <p:nvSpPr>
          <p:cNvPr id="323" name="Google Shape;323;p34"/>
          <p:cNvSpPr txBox="1"/>
          <p:nvPr/>
        </p:nvSpPr>
        <p:spPr>
          <a:xfrm>
            <a:off x="10017368" y="3324087"/>
            <a:ext cx="9144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+4</a:t>
            </a:r>
            <a:endParaRPr/>
          </a:p>
        </p:txBody>
      </p:sp>
      <p:sp>
        <p:nvSpPr>
          <p:cNvPr id="324" name="Google Shape;324;p34"/>
          <p:cNvSpPr txBox="1"/>
          <p:nvPr/>
        </p:nvSpPr>
        <p:spPr>
          <a:xfrm>
            <a:off x="10896600" y="3324087"/>
            <a:ext cx="9144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+10</a:t>
            </a:r>
            <a:endParaRPr/>
          </a:p>
        </p:txBody>
      </p:sp>
      <p:sp>
        <p:nvSpPr>
          <p:cNvPr id="325" name="Google Shape;325;p34"/>
          <p:cNvSpPr txBox="1"/>
          <p:nvPr/>
        </p:nvSpPr>
        <p:spPr>
          <a:xfrm>
            <a:off x="10058400" y="2485887"/>
            <a:ext cx="9144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-10</a:t>
            </a:r>
            <a:endParaRPr/>
          </a:p>
        </p:txBody>
      </p:sp>
      <p:sp>
        <p:nvSpPr>
          <p:cNvPr id="326" name="Google Shape;326;p34"/>
          <p:cNvSpPr txBox="1"/>
          <p:nvPr/>
        </p:nvSpPr>
        <p:spPr>
          <a:xfrm>
            <a:off x="10058400" y="4172467"/>
            <a:ext cx="9144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-2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5"/>
          <p:cNvSpPr txBox="1"/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Problems with Direct Evaluation</a:t>
            </a:r>
            <a:endParaRPr/>
          </a:p>
        </p:txBody>
      </p:sp>
      <p:sp>
        <p:nvSpPr>
          <p:cNvPr id="332" name="Google Shape;332;p35"/>
          <p:cNvSpPr txBox="1"/>
          <p:nvPr>
            <p:ph idx="1" type="body"/>
          </p:nvPr>
        </p:nvSpPr>
        <p:spPr>
          <a:xfrm>
            <a:off x="406400" y="1397001"/>
            <a:ext cx="7213600" cy="4729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882" lvl="0" marL="342882" rtl="0" algn="l"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What’s good about direct evaluation?</a:t>
            </a:r>
            <a:endParaRPr/>
          </a:p>
          <a:p>
            <a:pPr indent="-285736" lvl="1" marL="742913" rtl="0" algn="l"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It’s easy to understand</a:t>
            </a:r>
            <a:endParaRPr/>
          </a:p>
          <a:p>
            <a:pPr indent="-285736" lvl="1" marL="742913" rtl="0" algn="l"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It doesn’t require any knowledge of T, R</a:t>
            </a:r>
            <a:endParaRPr/>
          </a:p>
          <a:p>
            <a:pPr indent="-285736" lvl="1" marL="742913" rtl="0" algn="l"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It eventually computes the correct average values, using just sample transitions</a:t>
            </a:r>
            <a:endParaRPr/>
          </a:p>
          <a:p>
            <a:pPr indent="-133336" lvl="1" marL="742913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42882" lvl="0" marL="342882" rtl="0" algn="l">
              <a:spcBef>
                <a:spcPts val="560"/>
              </a:spcBef>
              <a:spcAft>
                <a:spcPts val="0"/>
              </a:spcAft>
              <a:buSzPts val="2800"/>
              <a:buChar char="▪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What bad about it?</a:t>
            </a:r>
            <a:endParaRPr/>
          </a:p>
          <a:p>
            <a:pPr indent="-285736" lvl="1" marL="742913" rtl="0" algn="l"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It wastes information about state connections</a:t>
            </a:r>
            <a:endParaRPr/>
          </a:p>
          <a:p>
            <a:pPr indent="-285736" lvl="1" marL="742913" rtl="0" algn="l"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Each state must be learned separately</a:t>
            </a:r>
            <a:endParaRPr/>
          </a:p>
          <a:p>
            <a:pPr indent="-285736" lvl="1" marL="742913" rtl="0" algn="l"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So, it takes a long time to learn</a:t>
            </a:r>
            <a:endParaRPr/>
          </a:p>
        </p:txBody>
      </p:sp>
      <p:sp>
        <p:nvSpPr>
          <p:cNvPr id="333" name="Google Shape;333;p35"/>
          <p:cNvSpPr txBox="1"/>
          <p:nvPr/>
        </p:nvSpPr>
        <p:spPr>
          <a:xfrm>
            <a:off x="8610600" y="1371600"/>
            <a:ext cx="27432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Output Values</a:t>
            </a:r>
            <a:endParaRPr sz="180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34" name="Google Shape;334;p35"/>
          <p:cNvGraphicFramePr/>
          <p:nvPr/>
        </p:nvGraphicFramePr>
        <p:xfrm>
          <a:off x="8686800" y="21336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{A73CD7D1-FE67-4731-8D88-DE0054190E50}</a:tableStyleId>
              </a:tblPr>
              <a:tblGrid>
                <a:gridCol w="889000"/>
                <a:gridCol w="889000"/>
                <a:gridCol w="889000"/>
              </a:tblGrid>
              <a:tr h="8477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200">
                        <a:solidFill>
                          <a:schemeClr val="lt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1750" marB="41750" marR="83500" marL="83500" anchor="b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2800"/>
                        <a:buFont typeface="Calibri"/>
                        <a:buNone/>
                      </a:pPr>
                      <a:r>
                        <a:rPr b="1" i="0" lang="en-US" sz="2800" u="none" cap="none" strike="noStrike">
                          <a:solidFill>
                            <a:schemeClr val="l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A</a:t>
                      </a:r>
                      <a:endParaRPr sz="2800">
                        <a:solidFill>
                          <a:schemeClr val="lt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1750" marB="41750" marR="83500" marL="83500" anchor="b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1750" marB="41750" marR="83500" marL="83500" anchor="b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95959"/>
                    </a:solidFill>
                  </a:tcPr>
                </a:tc>
              </a:tr>
              <a:tr h="8477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3200"/>
                        <a:buFont typeface="Calibri"/>
                        <a:buNone/>
                      </a:pPr>
                      <a:r>
                        <a:rPr b="1" i="0" lang="en-US" sz="3200" u="none" cap="none" strike="noStrike">
                          <a:solidFill>
                            <a:schemeClr val="l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B</a:t>
                      </a:r>
                      <a:endParaRPr/>
                    </a:p>
                  </a:txBody>
                  <a:tcPr marT="41750" marB="41750" marR="83500" marL="83500" anchor="b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3200"/>
                        <a:buFont typeface="Calibri"/>
                        <a:buNone/>
                      </a:pPr>
                      <a:r>
                        <a:rPr b="1" i="0" lang="en-US" sz="3200" u="none" cap="none" strike="noStrike">
                          <a:solidFill>
                            <a:schemeClr val="l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C</a:t>
                      </a:r>
                      <a:endParaRPr sz="3200">
                        <a:solidFill>
                          <a:schemeClr val="lt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1750" marB="41750" marR="83500" marL="83500" anchor="b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Pts val="2800"/>
                        <a:buFont typeface="Calibri"/>
                        <a:buNone/>
                      </a:pPr>
                      <a:r>
                        <a:rPr b="1" i="0" lang="en-US" sz="2800" u="none" cap="none" strike="noStrike">
                          <a:solidFill>
                            <a:srgbClr val="808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D</a:t>
                      </a:r>
                      <a:endParaRPr b="0" i="0" sz="2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1750" marB="41750" marR="83500" marL="83500" anchor="b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8477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1750" marB="41750" marR="83500" marL="83500" anchor="b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Pts val="3200"/>
                        <a:buFont typeface="Calibri"/>
                        <a:buNone/>
                      </a:pPr>
                      <a:r>
                        <a:rPr b="1" i="0" lang="en-US" sz="3200" u="none" cap="none" strike="noStrike">
                          <a:solidFill>
                            <a:srgbClr val="808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E</a:t>
                      </a:r>
                      <a:endParaRPr b="0" i="0" sz="3200" u="none" cap="none" strike="noStrike">
                        <a:solidFill>
                          <a:srgbClr val="80808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1750" marB="41750" marR="83500" marL="83500" anchor="b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1750" marB="41750" marR="83500" marL="83500" anchor="b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95959"/>
                    </a:solidFill>
                  </a:tcPr>
                </a:tc>
              </a:tr>
            </a:tbl>
          </a:graphicData>
        </a:graphic>
      </p:graphicFrame>
      <p:sp>
        <p:nvSpPr>
          <p:cNvPr id="335" name="Google Shape;335;p35"/>
          <p:cNvSpPr txBox="1"/>
          <p:nvPr/>
        </p:nvSpPr>
        <p:spPr>
          <a:xfrm>
            <a:off x="8763000" y="2971800"/>
            <a:ext cx="9144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+8</a:t>
            </a:r>
            <a:endParaRPr/>
          </a:p>
        </p:txBody>
      </p:sp>
      <p:sp>
        <p:nvSpPr>
          <p:cNvPr id="336" name="Google Shape;336;p35"/>
          <p:cNvSpPr txBox="1"/>
          <p:nvPr/>
        </p:nvSpPr>
        <p:spPr>
          <a:xfrm>
            <a:off x="9636368" y="2971800"/>
            <a:ext cx="9144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+4</a:t>
            </a:r>
            <a:endParaRPr/>
          </a:p>
        </p:txBody>
      </p:sp>
      <p:sp>
        <p:nvSpPr>
          <p:cNvPr id="337" name="Google Shape;337;p35"/>
          <p:cNvSpPr txBox="1"/>
          <p:nvPr/>
        </p:nvSpPr>
        <p:spPr>
          <a:xfrm>
            <a:off x="10439400" y="2971800"/>
            <a:ext cx="9144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+10</a:t>
            </a:r>
            <a:endParaRPr/>
          </a:p>
        </p:txBody>
      </p:sp>
      <p:sp>
        <p:nvSpPr>
          <p:cNvPr id="338" name="Google Shape;338;p35"/>
          <p:cNvSpPr txBox="1"/>
          <p:nvPr/>
        </p:nvSpPr>
        <p:spPr>
          <a:xfrm>
            <a:off x="9601200" y="2133600"/>
            <a:ext cx="9144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-10</a:t>
            </a:r>
            <a:endParaRPr/>
          </a:p>
        </p:txBody>
      </p:sp>
      <p:sp>
        <p:nvSpPr>
          <p:cNvPr id="339" name="Google Shape;339;p35"/>
          <p:cNvSpPr txBox="1"/>
          <p:nvPr/>
        </p:nvSpPr>
        <p:spPr>
          <a:xfrm>
            <a:off x="9677400" y="3820180"/>
            <a:ext cx="9144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-2</a:t>
            </a:r>
            <a:endParaRPr/>
          </a:p>
        </p:txBody>
      </p:sp>
      <p:sp>
        <p:nvSpPr>
          <p:cNvPr id="340" name="Google Shape;340;p35"/>
          <p:cNvSpPr txBox="1"/>
          <p:nvPr/>
        </p:nvSpPr>
        <p:spPr>
          <a:xfrm>
            <a:off x="8534400" y="4876800"/>
            <a:ext cx="2971800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If B and E both go to C under this policy, how can their values be different?</a:t>
            </a:r>
            <a:endParaRPr/>
          </a:p>
        </p:txBody>
      </p:sp>
      <p:sp>
        <p:nvSpPr>
          <p:cNvPr id="341" name="Google Shape;341;p35"/>
          <p:cNvSpPr/>
          <p:nvPr/>
        </p:nvSpPr>
        <p:spPr>
          <a:xfrm>
            <a:off x="10512669" y="3024555"/>
            <a:ext cx="791307" cy="764930"/>
          </a:xfrm>
          <a:prstGeom prst="rect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2" name="Google Shape;342;p35"/>
          <p:cNvSpPr/>
          <p:nvPr/>
        </p:nvSpPr>
        <p:spPr>
          <a:xfrm>
            <a:off x="9633438" y="2189285"/>
            <a:ext cx="773724" cy="738553"/>
          </a:xfrm>
          <a:prstGeom prst="rect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3" name="Google Shape;343;p35"/>
          <p:cNvSpPr/>
          <p:nvPr/>
        </p:nvSpPr>
        <p:spPr>
          <a:xfrm rot="5400000">
            <a:off x="9423888" y="3380641"/>
            <a:ext cx="228600" cy="55685"/>
          </a:xfrm>
          <a:prstGeom prst="triangle">
            <a:avLst>
              <a:gd fmla="val 50000" name="adj"/>
            </a:avLst>
          </a:prstGeom>
          <a:solidFill>
            <a:srgbClr val="CCECFF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4" name="Google Shape;344;p35"/>
          <p:cNvSpPr/>
          <p:nvPr/>
        </p:nvSpPr>
        <p:spPr>
          <a:xfrm rot="5400000">
            <a:off x="10278207" y="3379177"/>
            <a:ext cx="228600" cy="58615"/>
          </a:xfrm>
          <a:prstGeom prst="triangle">
            <a:avLst>
              <a:gd fmla="val 50000" name="adj"/>
            </a:avLst>
          </a:prstGeom>
          <a:solidFill>
            <a:srgbClr val="CCECFF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5" name="Google Shape;345;p35"/>
          <p:cNvSpPr/>
          <p:nvPr/>
        </p:nvSpPr>
        <p:spPr>
          <a:xfrm>
            <a:off x="9897208" y="3841532"/>
            <a:ext cx="228600" cy="62253"/>
          </a:xfrm>
          <a:prstGeom prst="triangle">
            <a:avLst>
              <a:gd fmla="val 50000" name="adj"/>
            </a:avLst>
          </a:prstGeom>
          <a:solidFill>
            <a:srgbClr val="CCECFF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6"/>
          <p:cNvSpPr txBox="1"/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latin typeface="Calibri"/>
                <a:ea typeface="Calibri"/>
                <a:cs typeface="Calibri"/>
                <a:sym typeface="Calibri"/>
              </a:rPr>
              <a:t>Why Not Use Policy Evaluation?</a:t>
            </a:r>
            <a:endParaRPr/>
          </a:p>
        </p:txBody>
      </p:sp>
      <p:sp>
        <p:nvSpPr>
          <p:cNvPr id="351" name="Google Shape;351;p36"/>
          <p:cNvSpPr txBox="1"/>
          <p:nvPr>
            <p:ph idx="1" type="body"/>
          </p:nvPr>
        </p:nvSpPr>
        <p:spPr>
          <a:xfrm>
            <a:off x="304800" y="1447800"/>
            <a:ext cx="114300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882" lvl="0" marL="34288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Simplified Bellman updates calculate V for a fixed policy:</a:t>
            </a:r>
            <a:endParaRPr/>
          </a:p>
          <a:p>
            <a:pPr indent="-285736" lvl="1" marL="742913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Each round, replace V with a one-step-look-ahead layer over V</a:t>
            </a:r>
            <a:endParaRPr/>
          </a:p>
          <a:p>
            <a:pPr indent="-133336" lvl="1" marL="742913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133336" lvl="1" marL="742913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133336" lvl="1" marL="742913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133336" lvl="1" marL="742913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133336" lvl="1" marL="742913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133336" lvl="1" marL="742913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285736" lvl="1" marL="742913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This approach fully exploited the connections between the states</a:t>
            </a:r>
            <a:endParaRPr/>
          </a:p>
          <a:p>
            <a:pPr indent="-285736" lvl="1" marL="742913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Unfortunately, we need T and R to do it!</a:t>
            </a:r>
            <a:endParaRPr/>
          </a:p>
          <a:p>
            <a:pPr indent="-133336" lvl="1" marL="742913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42882" lvl="0" marL="342882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SzPts val="2800"/>
              <a:buChar char="▪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Key question: how can we do this update to V without knowing T and R?</a:t>
            </a:r>
            <a:endParaRPr/>
          </a:p>
          <a:p>
            <a:pPr indent="-285736" lvl="1" marL="742913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In other words, how to we take a weighted average without knowing the weights?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165082" lvl="0" marL="342882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165082" lvl="0" marL="342882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165082" lvl="0" marL="342882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165082" lvl="0" marL="342882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165082" lvl="0" marL="342882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165082" lvl="0" marL="342882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165082" lvl="0" marL="342882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txp_fig" id="352" name="Google Shape;352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76325" y="3352800"/>
            <a:ext cx="7416560" cy="64589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xp_fig" id="353" name="Google Shape;353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06216" y="2590800"/>
            <a:ext cx="1502078" cy="3306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4" name="Google Shape;354;p36"/>
          <p:cNvGrpSpPr/>
          <p:nvPr/>
        </p:nvGrpSpPr>
        <p:grpSpPr>
          <a:xfrm>
            <a:off x="9144438" y="1371600"/>
            <a:ext cx="2590362" cy="2754586"/>
            <a:chOff x="2400" y="1401"/>
            <a:chExt cx="1183" cy="1258"/>
          </a:xfrm>
        </p:grpSpPr>
        <p:sp>
          <p:nvSpPr>
            <p:cNvPr id="355" name="Google Shape;355;p36"/>
            <p:cNvSpPr/>
            <p:nvPr/>
          </p:nvSpPr>
          <p:spPr>
            <a:xfrm>
              <a:off x="3070" y="1488"/>
              <a:ext cx="155" cy="124"/>
            </a:xfrm>
            <a:prstGeom prst="triangle">
              <a:avLst>
                <a:gd fmla="val 50000" name="adj"/>
              </a:avLst>
            </a:prstGeom>
            <a:solidFill>
              <a:srgbClr val="0000F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56" name="Google Shape;356;p36"/>
            <p:cNvCxnSpPr/>
            <p:nvPr/>
          </p:nvCxnSpPr>
          <p:spPr>
            <a:xfrm flipH="1">
              <a:off x="2916" y="1617"/>
              <a:ext cx="232" cy="361"/>
            </a:xfrm>
            <a:prstGeom prst="straightConnector1">
              <a:avLst/>
            </a:prstGeom>
            <a:noFill/>
            <a:ln cap="flat" cmpd="sng" w="28575">
              <a:solidFill>
                <a:srgbClr val="C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357" name="Google Shape;357;p36"/>
            <p:cNvSpPr/>
            <p:nvPr/>
          </p:nvSpPr>
          <p:spPr>
            <a:xfrm>
              <a:off x="2864" y="1978"/>
              <a:ext cx="129" cy="129"/>
            </a:xfrm>
            <a:prstGeom prst="ellipse">
              <a:avLst/>
            </a:prstGeom>
            <a:solidFill>
              <a:srgbClr val="008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58" name="Google Shape;358;p36"/>
            <p:cNvGrpSpPr/>
            <p:nvPr/>
          </p:nvGrpSpPr>
          <p:grpSpPr>
            <a:xfrm>
              <a:off x="2400" y="2107"/>
              <a:ext cx="1057" cy="386"/>
              <a:chOff x="1536" y="2400"/>
              <a:chExt cx="1584" cy="624"/>
            </a:xfrm>
          </p:grpSpPr>
          <p:cxnSp>
            <p:nvCxnSpPr>
              <p:cNvPr id="359" name="Google Shape;359;p36"/>
              <p:cNvCxnSpPr/>
              <p:nvPr/>
            </p:nvCxnSpPr>
            <p:spPr>
              <a:xfrm flipH="1">
                <a:off x="1536" y="2400"/>
                <a:ext cx="776" cy="62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dash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360" name="Google Shape;360;p36"/>
              <p:cNvCxnSpPr/>
              <p:nvPr/>
            </p:nvCxnSpPr>
            <p:spPr>
              <a:xfrm>
                <a:off x="2312" y="2400"/>
                <a:ext cx="808" cy="62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dash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361" name="Google Shape;361;p36"/>
              <p:cNvCxnSpPr/>
              <p:nvPr/>
            </p:nvCxnSpPr>
            <p:spPr>
              <a:xfrm flipH="1">
                <a:off x="2021" y="2400"/>
                <a:ext cx="291" cy="62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dash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362" name="Google Shape;362;p36"/>
              <p:cNvCxnSpPr/>
              <p:nvPr/>
            </p:nvCxnSpPr>
            <p:spPr>
              <a:xfrm>
                <a:off x="2312" y="2400"/>
                <a:ext cx="280" cy="624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</p:grpSp>
        <p:sp>
          <p:nvSpPr>
            <p:cNvPr id="363" name="Google Shape;363;p36"/>
            <p:cNvSpPr txBox="1"/>
            <p:nvPr/>
          </p:nvSpPr>
          <p:spPr>
            <a:xfrm>
              <a:off x="3096" y="1680"/>
              <a:ext cx="373" cy="2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π(s)</a:t>
              </a:r>
              <a:endParaRPr/>
            </a:p>
          </p:txBody>
        </p:sp>
        <p:sp>
          <p:nvSpPr>
            <p:cNvPr id="364" name="Google Shape;364;p36"/>
            <p:cNvSpPr txBox="1"/>
            <p:nvPr/>
          </p:nvSpPr>
          <p:spPr>
            <a:xfrm>
              <a:off x="3216" y="1401"/>
              <a:ext cx="129" cy="2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rPr>
                <a:t>s</a:t>
              </a:r>
              <a:endParaRPr/>
            </a:p>
          </p:txBody>
        </p:sp>
        <p:sp>
          <p:nvSpPr>
            <p:cNvPr id="365" name="Google Shape;365;p36"/>
            <p:cNvSpPr txBox="1"/>
            <p:nvPr/>
          </p:nvSpPr>
          <p:spPr>
            <a:xfrm>
              <a:off x="3024" y="1920"/>
              <a:ext cx="559" cy="2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008000"/>
                  </a:solidFill>
                  <a:latin typeface="Calibri"/>
                  <a:ea typeface="Calibri"/>
                  <a:cs typeface="Calibri"/>
                  <a:sym typeface="Calibri"/>
                </a:rPr>
                <a:t>s, π(s)</a:t>
              </a:r>
              <a:endParaRPr/>
            </a:p>
          </p:txBody>
        </p:sp>
        <p:sp>
          <p:nvSpPr>
            <p:cNvPr id="366" name="Google Shape;366;p36"/>
            <p:cNvSpPr txBox="1"/>
            <p:nvPr/>
          </p:nvSpPr>
          <p:spPr>
            <a:xfrm>
              <a:off x="2435" y="2271"/>
              <a:ext cx="661" cy="2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s, π(s),s’</a:t>
              </a: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67;p36"/>
            <p:cNvSpPr/>
            <p:nvPr/>
          </p:nvSpPr>
          <p:spPr>
            <a:xfrm>
              <a:off x="3019" y="2499"/>
              <a:ext cx="154" cy="123"/>
            </a:xfrm>
            <a:prstGeom prst="triangle">
              <a:avLst>
                <a:gd fmla="val 50000" name="adj"/>
              </a:avLst>
            </a:prstGeom>
            <a:solidFill>
              <a:srgbClr val="0000F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1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" name="Google Shape;368;p36"/>
            <p:cNvSpPr txBox="1"/>
            <p:nvPr/>
          </p:nvSpPr>
          <p:spPr>
            <a:xfrm>
              <a:off x="3096" y="2448"/>
              <a:ext cx="331" cy="2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1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rPr>
                <a:t>s’</a:t>
              </a:r>
              <a:endParaRPr sz="24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37"/>
          <p:cNvSpPr txBox="1"/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Sample-Based Policy Evaluation?</a:t>
            </a:r>
            <a:endParaRPr/>
          </a:p>
        </p:txBody>
      </p:sp>
      <p:sp>
        <p:nvSpPr>
          <p:cNvPr id="374" name="Google Shape;374;p37"/>
          <p:cNvSpPr txBox="1"/>
          <p:nvPr>
            <p:ph idx="1" type="body"/>
          </p:nvPr>
        </p:nvSpPr>
        <p:spPr>
          <a:xfrm>
            <a:off x="457200" y="1295400"/>
            <a:ext cx="11430000" cy="57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882" lvl="0" marL="34288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We want to improve our estimate of V by computing these averages:</a:t>
            </a:r>
            <a:endParaRPr/>
          </a:p>
          <a:p>
            <a:pPr indent="-165082" lvl="0" marL="342882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165082" lvl="0" marL="342882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342882" lvl="0" marL="342882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SzPts val="2800"/>
              <a:buChar char="▪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Idea: Take samples of outcomes s’ (by doing the action!) and average</a:t>
            </a:r>
            <a:endParaRPr/>
          </a:p>
          <a:p>
            <a:pPr indent="-139682" lvl="0" marL="342882" rtl="0" algn="l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139682" lvl="0" marL="342882" rtl="0" algn="l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139682" lvl="0" marL="342882" rtl="0" algn="l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139682" lvl="0" marL="342882" rtl="0" algn="l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139682" lvl="0" marL="342882" rtl="0" algn="l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139682" lvl="0" marL="342882" rtl="0" algn="l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139682" lvl="0" marL="342882" rtl="0" algn="l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139682" lvl="0" marL="342882" rtl="0" algn="l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5" name="Google Shape;375;p37"/>
          <p:cNvSpPr/>
          <p:nvPr/>
        </p:nvSpPr>
        <p:spPr>
          <a:xfrm>
            <a:off x="9902825" y="3390900"/>
            <a:ext cx="246063" cy="196850"/>
          </a:xfrm>
          <a:prstGeom prst="triangle">
            <a:avLst>
              <a:gd fmla="val 50000" name="adj"/>
            </a:avLst>
          </a:prstGeom>
          <a:solidFill>
            <a:srgbClr val="CCEC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76" name="Google Shape;376;p37"/>
          <p:cNvCxnSpPr/>
          <p:nvPr/>
        </p:nvCxnSpPr>
        <p:spPr>
          <a:xfrm flipH="1">
            <a:off x="9658350" y="3595688"/>
            <a:ext cx="368300" cy="573087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77" name="Google Shape;377;p37"/>
          <p:cNvSpPr/>
          <p:nvPr/>
        </p:nvSpPr>
        <p:spPr>
          <a:xfrm>
            <a:off x="9575800" y="4168775"/>
            <a:ext cx="204788" cy="204788"/>
          </a:xfrm>
          <a:prstGeom prst="ellipse">
            <a:avLst/>
          </a:prstGeom>
          <a:solidFill>
            <a:srgbClr val="B5E3C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78" name="Google Shape;378;p37"/>
          <p:cNvCxnSpPr/>
          <p:nvPr/>
        </p:nvCxnSpPr>
        <p:spPr>
          <a:xfrm flipH="1">
            <a:off x="9353550" y="4373563"/>
            <a:ext cx="307975" cy="612775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379" name="Google Shape;379;p37"/>
          <p:cNvSpPr txBox="1"/>
          <p:nvPr/>
        </p:nvSpPr>
        <p:spPr>
          <a:xfrm>
            <a:off x="9829800" y="3695700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π(s)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0" name="Google Shape;380;p37"/>
          <p:cNvSpPr txBox="1"/>
          <p:nvPr/>
        </p:nvSpPr>
        <p:spPr>
          <a:xfrm>
            <a:off x="10134600" y="3252788"/>
            <a:ext cx="204788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333FF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endParaRPr/>
          </a:p>
        </p:txBody>
      </p:sp>
      <p:sp>
        <p:nvSpPr>
          <p:cNvPr id="381" name="Google Shape;381;p37"/>
          <p:cNvSpPr txBox="1"/>
          <p:nvPr/>
        </p:nvSpPr>
        <p:spPr>
          <a:xfrm>
            <a:off x="9753600" y="4076700"/>
            <a:ext cx="887413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8000"/>
                </a:solidFill>
                <a:latin typeface="Calibri"/>
                <a:ea typeface="Calibri"/>
                <a:cs typeface="Calibri"/>
                <a:sym typeface="Calibri"/>
              </a:rPr>
              <a:t>s, π(s)</a:t>
            </a:r>
            <a:endParaRPr/>
          </a:p>
        </p:txBody>
      </p:sp>
      <p:pic>
        <p:nvPicPr>
          <p:cNvPr descr="txp_fig" id="382" name="Google Shape;382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48658" y="5407025"/>
            <a:ext cx="3454166" cy="76599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83" name="Google Shape;383;p37"/>
          <p:cNvGrpSpPr/>
          <p:nvPr/>
        </p:nvGrpSpPr>
        <p:grpSpPr>
          <a:xfrm>
            <a:off x="9661525" y="4373563"/>
            <a:ext cx="854075" cy="910669"/>
            <a:chOff x="7223125" y="3529013"/>
            <a:chExt cx="854075" cy="910669"/>
          </a:xfrm>
        </p:grpSpPr>
        <p:cxnSp>
          <p:nvCxnSpPr>
            <p:cNvPr id="384" name="Google Shape;384;p37"/>
            <p:cNvCxnSpPr/>
            <p:nvPr/>
          </p:nvCxnSpPr>
          <p:spPr>
            <a:xfrm>
              <a:off x="7223125" y="3529013"/>
              <a:ext cx="296863" cy="612775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385" name="Google Shape;385;p37"/>
            <p:cNvSpPr/>
            <p:nvPr/>
          </p:nvSpPr>
          <p:spPr>
            <a:xfrm>
              <a:off x="7383463" y="4151313"/>
              <a:ext cx="244475" cy="195262"/>
            </a:xfrm>
            <a:prstGeom prst="triangle">
              <a:avLst>
                <a:gd fmla="val 50000" name="adj"/>
              </a:avLst>
            </a:prstGeom>
            <a:solidFill>
              <a:srgbClr val="CCECF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1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6" name="Google Shape;386;p37"/>
            <p:cNvSpPr txBox="1"/>
            <p:nvPr/>
          </p:nvSpPr>
          <p:spPr>
            <a:xfrm>
              <a:off x="7551738" y="4070350"/>
              <a:ext cx="525462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1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3333FF"/>
                  </a:solidFill>
                  <a:latin typeface="Calibri"/>
                  <a:ea typeface="Calibri"/>
                  <a:cs typeface="Calibri"/>
                  <a:sym typeface="Calibri"/>
                </a:rPr>
                <a:t>s</a:t>
              </a:r>
              <a:r>
                <a:rPr baseline="-25000" lang="en-US" sz="1800">
                  <a:solidFill>
                    <a:srgbClr val="3333FF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r>
                <a:rPr lang="en-US" sz="1800">
                  <a:solidFill>
                    <a:srgbClr val="3333FF"/>
                  </a:solidFill>
                  <a:latin typeface="Calibri"/>
                  <a:ea typeface="Calibri"/>
                  <a:cs typeface="Calibri"/>
                  <a:sym typeface="Calibri"/>
                </a:rPr>
                <a:t>'</a:t>
              </a:r>
              <a:endParaRPr/>
            </a:p>
          </p:txBody>
        </p:sp>
      </p:grpSp>
      <p:pic>
        <p:nvPicPr>
          <p:cNvPr descr="txp_fig" id="387" name="Google Shape;387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87933" y="3308350"/>
            <a:ext cx="5118817" cy="37560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xp_fig" id="388" name="Google Shape;388;p3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575088" y="3862387"/>
            <a:ext cx="5117520" cy="37550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xp_fig" id="389" name="Google Shape;389;p3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590229" y="4603750"/>
            <a:ext cx="5117396" cy="37549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xp_fig" id="390" name="Google Shape;390;p3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833411" y="4391025"/>
            <a:ext cx="330501" cy="6033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xp_fig" id="391" name="Google Shape;391;p3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494115" y="1905000"/>
            <a:ext cx="7416560" cy="64589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92" name="Google Shape;392;p37"/>
          <p:cNvCxnSpPr/>
          <p:nvPr/>
        </p:nvCxnSpPr>
        <p:spPr>
          <a:xfrm flipH="1">
            <a:off x="8610600" y="4206875"/>
            <a:ext cx="307975" cy="612775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393" name="Google Shape;393;p37"/>
          <p:cNvCxnSpPr/>
          <p:nvPr/>
        </p:nvCxnSpPr>
        <p:spPr>
          <a:xfrm flipH="1">
            <a:off x="9215438" y="4395788"/>
            <a:ext cx="461962" cy="61595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94" name="Google Shape;394;p37"/>
          <p:cNvSpPr/>
          <p:nvPr/>
        </p:nvSpPr>
        <p:spPr>
          <a:xfrm>
            <a:off x="9078913" y="5021263"/>
            <a:ext cx="244475" cy="195262"/>
          </a:xfrm>
          <a:prstGeom prst="triangle">
            <a:avLst>
              <a:gd fmla="val 50000" name="adj"/>
            </a:avLst>
          </a:prstGeom>
          <a:solidFill>
            <a:srgbClr val="CCEC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5" name="Google Shape;395;p37"/>
          <p:cNvSpPr txBox="1"/>
          <p:nvPr/>
        </p:nvSpPr>
        <p:spPr>
          <a:xfrm>
            <a:off x="9247188" y="4940300"/>
            <a:ext cx="525462" cy="369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333FF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baseline="-25000" lang="en-US" sz="1800">
                <a:solidFill>
                  <a:srgbClr val="3333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1800">
                <a:solidFill>
                  <a:srgbClr val="3333FF"/>
                </a:solidFill>
                <a:latin typeface="Calibri"/>
                <a:ea typeface="Calibri"/>
                <a:cs typeface="Calibri"/>
                <a:sym typeface="Calibri"/>
              </a:rPr>
              <a:t>'</a:t>
            </a:r>
            <a:endParaRPr/>
          </a:p>
        </p:txBody>
      </p:sp>
      <p:cxnSp>
        <p:nvCxnSpPr>
          <p:cNvPr id="396" name="Google Shape;396;p37"/>
          <p:cNvCxnSpPr/>
          <p:nvPr/>
        </p:nvCxnSpPr>
        <p:spPr>
          <a:xfrm flipH="1">
            <a:off x="10115550" y="4395788"/>
            <a:ext cx="307975" cy="612775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397" name="Google Shape;397;p37"/>
          <p:cNvCxnSpPr/>
          <p:nvPr/>
        </p:nvCxnSpPr>
        <p:spPr>
          <a:xfrm>
            <a:off x="9677400" y="4395788"/>
            <a:ext cx="1042988" cy="612775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98" name="Google Shape;398;p37"/>
          <p:cNvSpPr/>
          <p:nvPr/>
        </p:nvSpPr>
        <p:spPr>
          <a:xfrm>
            <a:off x="10583863" y="5018088"/>
            <a:ext cx="244475" cy="195262"/>
          </a:xfrm>
          <a:prstGeom prst="triangle">
            <a:avLst>
              <a:gd fmla="val 50000" name="adj"/>
            </a:avLst>
          </a:prstGeom>
          <a:solidFill>
            <a:srgbClr val="CCEC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9" name="Google Shape;399;p37"/>
          <p:cNvSpPr txBox="1"/>
          <p:nvPr/>
        </p:nvSpPr>
        <p:spPr>
          <a:xfrm>
            <a:off x="10752138" y="4937125"/>
            <a:ext cx="52546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333FF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baseline="-25000" lang="en-US" sz="1800">
                <a:solidFill>
                  <a:srgbClr val="3333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n-US" sz="1800">
                <a:solidFill>
                  <a:srgbClr val="3333FF"/>
                </a:solidFill>
                <a:latin typeface="Calibri"/>
                <a:ea typeface="Calibri"/>
                <a:cs typeface="Calibri"/>
                <a:sym typeface="Calibri"/>
              </a:rPr>
              <a:t>'</a:t>
            </a:r>
            <a:endParaRPr/>
          </a:p>
        </p:txBody>
      </p:sp>
      <p:grpSp>
        <p:nvGrpSpPr>
          <p:cNvPr id="400" name="Google Shape;400;p37"/>
          <p:cNvGrpSpPr/>
          <p:nvPr/>
        </p:nvGrpSpPr>
        <p:grpSpPr>
          <a:xfrm>
            <a:off x="8799513" y="4425950"/>
            <a:ext cx="1716087" cy="860425"/>
            <a:chOff x="6172200" y="2978150"/>
            <a:chExt cx="1716088" cy="860425"/>
          </a:xfrm>
        </p:grpSpPr>
        <p:grpSp>
          <p:nvGrpSpPr>
            <p:cNvPr id="401" name="Google Shape;401;p37"/>
            <p:cNvGrpSpPr/>
            <p:nvPr/>
          </p:nvGrpSpPr>
          <p:grpSpPr>
            <a:xfrm>
              <a:off x="6210300" y="2978150"/>
              <a:ext cx="1677988" cy="612775"/>
              <a:chOff x="1536" y="2400"/>
              <a:chExt cx="1584" cy="624"/>
            </a:xfrm>
          </p:grpSpPr>
          <p:cxnSp>
            <p:nvCxnSpPr>
              <p:cNvPr id="402" name="Google Shape;402;p37"/>
              <p:cNvCxnSpPr/>
              <p:nvPr/>
            </p:nvCxnSpPr>
            <p:spPr>
              <a:xfrm flipH="1">
                <a:off x="1536" y="2400"/>
                <a:ext cx="776" cy="62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dash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403" name="Google Shape;403;p37"/>
              <p:cNvCxnSpPr/>
              <p:nvPr/>
            </p:nvCxnSpPr>
            <p:spPr>
              <a:xfrm>
                <a:off x="2312" y="2400"/>
                <a:ext cx="808" cy="62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dash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404" name="Google Shape;404;p37"/>
              <p:cNvCxnSpPr/>
              <p:nvPr/>
            </p:nvCxnSpPr>
            <p:spPr>
              <a:xfrm flipH="1">
                <a:off x="2021" y="2400"/>
                <a:ext cx="291" cy="62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dash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405" name="Google Shape;405;p37"/>
              <p:cNvCxnSpPr/>
              <p:nvPr/>
            </p:nvCxnSpPr>
            <p:spPr>
              <a:xfrm>
                <a:off x="2312" y="2400"/>
                <a:ext cx="280" cy="624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</p:grpSp>
        <p:sp>
          <p:nvSpPr>
            <p:cNvPr id="406" name="Google Shape;406;p37"/>
            <p:cNvSpPr txBox="1"/>
            <p:nvPr/>
          </p:nvSpPr>
          <p:spPr>
            <a:xfrm>
              <a:off x="6172200" y="3135313"/>
              <a:ext cx="1257300" cy="3698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s, π(s),s’</a:t>
              </a:r>
              <a:endParaRPr/>
            </a:p>
          </p:txBody>
        </p:sp>
        <p:sp>
          <p:nvSpPr>
            <p:cNvPr id="407" name="Google Shape;407;p37"/>
            <p:cNvSpPr/>
            <p:nvPr/>
          </p:nvSpPr>
          <p:spPr>
            <a:xfrm>
              <a:off x="7192963" y="3567112"/>
              <a:ext cx="244475" cy="195263"/>
            </a:xfrm>
            <a:prstGeom prst="triangle">
              <a:avLst>
                <a:gd fmla="val 50000" name="adj"/>
              </a:avLst>
            </a:prstGeom>
            <a:solidFill>
              <a:srgbClr val="CCECF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1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8" name="Google Shape;408;p37"/>
            <p:cNvSpPr txBox="1"/>
            <p:nvPr/>
          </p:nvSpPr>
          <p:spPr>
            <a:xfrm>
              <a:off x="7421563" y="3471863"/>
              <a:ext cx="373062" cy="3667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1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3333FF"/>
                  </a:solidFill>
                  <a:latin typeface="Calibri"/>
                  <a:ea typeface="Calibri"/>
                  <a:cs typeface="Calibri"/>
                  <a:sym typeface="Calibri"/>
                </a:rPr>
                <a:t>s'</a:t>
              </a:r>
              <a:endParaRPr/>
            </a:p>
          </p:txBody>
        </p:sp>
      </p:grpSp>
      <p:sp>
        <p:nvSpPr>
          <p:cNvPr id="409" name="Google Shape;409;p37"/>
          <p:cNvSpPr txBox="1"/>
          <p:nvPr/>
        </p:nvSpPr>
        <p:spPr>
          <a:xfrm>
            <a:off x="8610600" y="5562600"/>
            <a:ext cx="2971800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Almost!  But we can’t rewind time to get sample after sample from state s.</a:t>
            </a:r>
            <a:endParaRPr/>
          </a:p>
        </p:txBody>
      </p:sp>
      <p:pic>
        <p:nvPicPr>
          <p:cNvPr id="410" name="Google Shape;410;p37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7543800" y="2978480"/>
            <a:ext cx="4191000" cy="36885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38"/>
          <p:cNvSpPr txBox="1"/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Temporal Difference Learning</a:t>
            </a:r>
            <a:endParaRPr/>
          </a:p>
        </p:txBody>
      </p:sp>
      <p:pic>
        <p:nvPicPr>
          <p:cNvPr descr="C:\Users\Dan\Dropbox\Office\CS 188\Ketrina Art\RL\TemporalDifference.png" id="416" name="Google Shape;416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29000" y="1447572"/>
            <a:ext cx="5480050" cy="50294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39"/>
          <p:cNvSpPr txBox="1"/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Temporal Difference Learning</a:t>
            </a:r>
            <a:endParaRPr/>
          </a:p>
        </p:txBody>
      </p:sp>
      <p:sp>
        <p:nvSpPr>
          <p:cNvPr id="422" name="Google Shape;422;p39"/>
          <p:cNvSpPr txBox="1"/>
          <p:nvPr>
            <p:ph idx="1" type="body"/>
          </p:nvPr>
        </p:nvSpPr>
        <p:spPr>
          <a:xfrm>
            <a:off x="457200" y="1295400"/>
            <a:ext cx="8686800" cy="28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882" lvl="0" marL="342882" rtl="0" algn="l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Big idea: learn from every experience!</a:t>
            </a:r>
            <a:endParaRPr/>
          </a:p>
          <a:p>
            <a:pPr indent="-285736" lvl="1" marL="742913" rtl="0" algn="l"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Update V(s) each time we experience a transition (s, a, s’, r)</a:t>
            </a:r>
            <a:endParaRPr/>
          </a:p>
          <a:p>
            <a:pPr indent="-285736" lvl="1" marL="742913" rtl="0" algn="l"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Likely outcomes s’ will contribute updates more often</a:t>
            </a:r>
            <a:endParaRPr/>
          </a:p>
          <a:p>
            <a:pPr indent="-285736" lvl="1" marL="742913" rtl="0" algn="l">
              <a:spcBef>
                <a:spcPts val="400"/>
              </a:spcBef>
              <a:spcAft>
                <a:spcPts val="0"/>
              </a:spcAft>
              <a:buSzPts val="2000"/>
              <a:buFont typeface="Noto Sans Symbols"/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42882" lvl="0" marL="342882" rtl="0" algn="l"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Temporal difference learning of values</a:t>
            </a:r>
            <a:endParaRPr/>
          </a:p>
          <a:p>
            <a:pPr indent="-285736" lvl="1" marL="742913" rtl="0" algn="l"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Policy still fixed, still doing evaluation!</a:t>
            </a:r>
            <a:endParaRPr/>
          </a:p>
          <a:p>
            <a:pPr indent="-285736" lvl="1" marL="742913" rtl="0" algn="l"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Move values toward value of whatever successor occurs: running average</a:t>
            </a:r>
            <a:endParaRPr/>
          </a:p>
          <a:p>
            <a:pPr indent="-158736" lvl="1" marL="742913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158736" lvl="1" marL="742913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158736" lvl="1" marL="742913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158736" lvl="1" marL="742913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190482" lvl="0" marL="342882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txp_fig" id="423" name="Google Shape;423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25795" y="4329000"/>
            <a:ext cx="4789797" cy="33061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xp_fig" id="424" name="Google Shape;424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22769" y="5087825"/>
            <a:ext cx="5181610" cy="30008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25" name="Google Shape;425;p39"/>
          <p:cNvGrpSpPr/>
          <p:nvPr/>
        </p:nvGrpSpPr>
        <p:grpSpPr>
          <a:xfrm>
            <a:off x="9296402" y="1371600"/>
            <a:ext cx="1857674" cy="2366665"/>
            <a:chOff x="9532815" y="1447800"/>
            <a:chExt cx="1575852" cy="2007625"/>
          </a:xfrm>
        </p:grpSpPr>
        <p:sp>
          <p:nvSpPr>
            <p:cNvPr id="426" name="Google Shape;426;p39"/>
            <p:cNvSpPr/>
            <p:nvPr/>
          </p:nvSpPr>
          <p:spPr>
            <a:xfrm>
              <a:off x="10310812" y="1585913"/>
              <a:ext cx="246063" cy="196850"/>
            </a:xfrm>
            <a:prstGeom prst="triangle">
              <a:avLst>
                <a:gd fmla="val 50000" name="adj"/>
              </a:avLst>
            </a:prstGeom>
            <a:solidFill>
              <a:srgbClr val="CCECF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27" name="Google Shape;427;p39"/>
            <p:cNvCxnSpPr/>
            <p:nvPr/>
          </p:nvCxnSpPr>
          <p:spPr>
            <a:xfrm flipH="1">
              <a:off x="10066337" y="1790700"/>
              <a:ext cx="368300" cy="573088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428" name="Google Shape;428;p39"/>
            <p:cNvSpPr/>
            <p:nvPr/>
          </p:nvSpPr>
          <p:spPr>
            <a:xfrm>
              <a:off x="9983787" y="2363788"/>
              <a:ext cx="204788" cy="204787"/>
            </a:xfrm>
            <a:prstGeom prst="ellipse">
              <a:avLst/>
            </a:prstGeom>
            <a:solidFill>
              <a:srgbClr val="B5E3C8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29" name="Google Shape;429;p39"/>
            <p:cNvCxnSpPr/>
            <p:nvPr/>
          </p:nvCxnSpPr>
          <p:spPr>
            <a:xfrm flipH="1">
              <a:off x="9761537" y="2568575"/>
              <a:ext cx="307975" cy="612775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med" w="med" type="none"/>
              <a:tailEnd len="med" w="med" type="triangle"/>
            </a:ln>
          </p:spPr>
        </p:cxnSp>
        <p:cxnSp>
          <p:nvCxnSpPr>
            <p:cNvPr id="430" name="Google Shape;430;p39"/>
            <p:cNvCxnSpPr/>
            <p:nvPr/>
          </p:nvCxnSpPr>
          <p:spPr>
            <a:xfrm>
              <a:off x="10069512" y="2568575"/>
              <a:ext cx="296863" cy="612775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431" name="Google Shape;431;p39"/>
            <p:cNvSpPr txBox="1"/>
            <p:nvPr/>
          </p:nvSpPr>
          <p:spPr>
            <a:xfrm>
              <a:off x="9532815" y="1835639"/>
              <a:ext cx="762001" cy="3916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π(s)</a:t>
              </a: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2" name="Google Shape;432;p39"/>
            <p:cNvSpPr txBox="1"/>
            <p:nvPr/>
          </p:nvSpPr>
          <p:spPr>
            <a:xfrm>
              <a:off x="10542587" y="1447800"/>
              <a:ext cx="204788" cy="3916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3333FF"/>
                  </a:solidFill>
                  <a:latin typeface="Calibri"/>
                  <a:ea typeface="Calibri"/>
                  <a:cs typeface="Calibri"/>
                  <a:sym typeface="Calibri"/>
                </a:rPr>
                <a:t>s</a:t>
              </a:r>
              <a:endParaRPr/>
            </a:p>
          </p:txBody>
        </p:sp>
        <p:sp>
          <p:nvSpPr>
            <p:cNvPr id="433" name="Google Shape;433;p39"/>
            <p:cNvSpPr txBox="1"/>
            <p:nvPr/>
          </p:nvSpPr>
          <p:spPr>
            <a:xfrm>
              <a:off x="10221254" y="2245854"/>
              <a:ext cx="887413" cy="3916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008000"/>
                  </a:solidFill>
                  <a:latin typeface="Calibri"/>
                  <a:ea typeface="Calibri"/>
                  <a:cs typeface="Calibri"/>
                  <a:sym typeface="Calibri"/>
                </a:rPr>
                <a:t>s, π(s)</a:t>
              </a:r>
              <a:endParaRPr/>
            </a:p>
          </p:txBody>
        </p:sp>
        <p:sp>
          <p:nvSpPr>
            <p:cNvPr id="434" name="Google Shape;434;p39"/>
            <p:cNvSpPr/>
            <p:nvPr/>
          </p:nvSpPr>
          <p:spPr>
            <a:xfrm>
              <a:off x="10229850" y="3190875"/>
              <a:ext cx="244475" cy="195263"/>
            </a:xfrm>
            <a:prstGeom prst="triangle">
              <a:avLst>
                <a:gd fmla="val 50000" name="adj"/>
              </a:avLst>
            </a:prstGeom>
            <a:solidFill>
              <a:srgbClr val="CCECF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1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5" name="Google Shape;435;p39"/>
            <p:cNvSpPr txBox="1"/>
            <p:nvPr/>
          </p:nvSpPr>
          <p:spPr>
            <a:xfrm>
              <a:off x="10308492" y="3063798"/>
              <a:ext cx="525463" cy="3916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1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3333FF"/>
                  </a:solidFill>
                  <a:latin typeface="Calibri"/>
                  <a:ea typeface="Calibri"/>
                  <a:cs typeface="Calibri"/>
                  <a:sym typeface="Calibri"/>
                </a:rPr>
                <a:t>s’</a:t>
              </a:r>
              <a:endParaRPr/>
            </a:p>
          </p:txBody>
        </p:sp>
        <p:cxnSp>
          <p:nvCxnSpPr>
            <p:cNvPr id="436" name="Google Shape;436;p39"/>
            <p:cNvCxnSpPr/>
            <p:nvPr/>
          </p:nvCxnSpPr>
          <p:spPr>
            <a:xfrm flipH="1">
              <a:off x="10523537" y="2590800"/>
              <a:ext cx="307975" cy="612775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med" w="med" type="none"/>
              <a:tailEnd len="med" w="med" type="triangle"/>
            </a:ln>
          </p:spPr>
        </p:cxnSp>
      </p:grpSp>
      <p:pic>
        <p:nvPicPr>
          <p:cNvPr descr="txp_fig" id="437" name="Google Shape;437;p3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422619" y="5845062"/>
            <a:ext cx="5331136" cy="300029"/>
          </a:xfrm>
          <a:prstGeom prst="rect">
            <a:avLst/>
          </a:prstGeom>
          <a:noFill/>
          <a:ln>
            <a:noFill/>
          </a:ln>
        </p:spPr>
      </p:pic>
      <p:sp>
        <p:nvSpPr>
          <p:cNvPr id="438" name="Google Shape;438;p39"/>
          <p:cNvSpPr txBox="1"/>
          <p:nvPr/>
        </p:nvSpPr>
        <p:spPr>
          <a:xfrm>
            <a:off x="1868487" y="4271473"/>
            <a:ext cx="206178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Sample of V(s):</a:t>
            </a:r>
            <a:endParaRPr/>
          </a:p>
        </p:txBody>
      </p:sp>
      <p:sp>
        <p:nvSpPr>
          <p:cNvPr id="439" name="Google Shape;439;p39"/>
          <p:cNvSpPr txBox="1"/>
          <p:nvPr/>
        </p:nvSpPr>
        <p:spPr>
          <a:xfrm>
            <a:off x="1873007" y="4978400"/>
            <a:ext cx="206537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Update to V(s):</a:t>
            </a:r>
            <a:endParaRPr/>
          </a:p>
        </p:txBody>
      </p:sp>
      <p:sp>
        <p:nvSpPr>
          <p:cNvPr id="440" name="Google Shape;440;p39"/>
          <p:cNvSpPr txBox="1"/>
          <p:nvPr/>
        </p:nvSpPr>
        <p:spPr>
          <a:xfrm>
            <a:off x="1881799" y="5730875"/>
            <a:ext cx="190648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Same update: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40"/>
          <p:cNvSpPr txBox="1"/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Exponential Moving Average</a:t>
            </a:r>
            <a:endParaRPr/>
          </a:p>
        </p:txBody>
      </p:sp>
      <p:sp>
        <p:nvSpPr>
          <p:cNvPr id="446" name="Google Shape;446;p40"/>
          <p:cNvSpPr txBox="1"/>
          <p:nvPr>
            <p:ph idx="1" type="body"/>
          </p:nvPr>
        </p:nvSpPr>
        <p:spPr>
          <a:xfrm>
            <a:off x="457200" y="1371600"/>
            <a:ext cx="112014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882" lvl="0" marL="342882" rtl="0" algn="l"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 sz="2800"/>
              <a:t>Exponential moving average </a:t>
            </a:r>
            <a:endParaRPr/>
          </a:p>
          <a:p>
            <a:pPr indent="-285736" lvl="1" marL="742913" rtl="0" algn="l"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 sz="2400"/>
              <a:t>The running interpolation update:</a:t>
            </a:r>
            <a:endParaRPr/>
          </a:p>
          <a:p>
            <a:pPr indent="-126989" lvl="4" marL="2057298" rtl="0" algn="l"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600"/>
          </a:p>
          <a:p>
            <a:pPr indent="-285736" lvl="1" marL="742913" rtl="0" algn="l"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 sz="2400"/>
              <a:t>Makes recent samples more important:</a:t>
            </a:r>
            <a:endParaRPr/>
          </a:p>
          <a:p>
            <a:pPr indent="-101588" lvl="2" marL="1142942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/>
          </a:p>
          <a:p>
            <a:pPr indent="-101588" lvl="2" marL="1142942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/>
          </a:p>
          <a:p>
            <a:pPr indent="-101588" lvl="2" marL="1142942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/>
          </a:p>
          <a:p>
            <a:pPr indent="-101588" lvl="2" marL="1142942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/>
          </a:p>
          <a:p>
            <a:pPr indent="-285736" lvl="1" marL="742913" rtl="0" algn="l"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 sz="2400"/>
              <a:t>Forgets about the past (distant past values were wrong anyway)</a:t>
            </a:r>
            <a:endParaRPr/>
          </a:p>
          <a:p>
            <a:pPr indent="-133336" lvl="1" marL="742913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  <a:p>
            <a:pPr indent="-342882" lvl="0" marL="342882" rtl="0" algn="l">
              <a:spcBef>
                <a:spcPts val="560"/>
              </a:spcBef>
              <a:spcAft>
                <a:spcPts val="0"/>
              </a:spcAft>
              <a:buSzPts val="2800"/>
              <a:buChar char="▪"/>
            </a:pPr>
            <a:r>
              <a:rPr lang="en-US" sz="2800"/>
              <a:t>Decreasing learning rate (alpha) can give converging averages</a:t>
            </a:r>
            <a:endParaRPr/>
          </a:p>
          <a:p>
            <a:pPr indent="-165082" lvl="0" marL="342882" rtl="0" algn="l"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800"/>
          </a:p>
        </p:txBody>
      </p:sp>
      <p:pic>
        <p:nvPicPr>
          <p:cNvPr descr="\\.host\Shared Folders\Shared with PC\exp_moving_avg.png" id="447" name="Google Shape;447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95525" y="3352800"/>
            <a:ext cx="7229475" cy="876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\.host\Shared Folders\Shared with PC\exp_moving_avg_update.png" id="448" name="Google Shape;448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91200" y="1905000"/>
            <a:ext cx="4171950" cy="39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3" name="Google Shape;453;p41"/>
          <p:cNvGraphicFramePr/>
          <p:nvPr/>
        </p:nvGraphicFramePr>
        <p:xfrm>
          <a:off x="9448800" y="271448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{A73CD7D1-FE67-4731-8D88-DE0054190E50}</a:tableStyleId>
              </a:tblPr>
              <a:tblGrid>
                <a:gridCol w="729200"/>
                <a:gridCol w="729200"/>
                <a:gridCol w="729200"/>
              </a:tblGrid>
              <a:tr h="6953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26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250" marB="34250" marR="68475" marL="6847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300"/>
                        <a:buFont typeface="Arial"/>
                        <a:buNone/>
                      </a:pPr>
                      <a:r>
                        <a:t/>
                      </a:r>
                      <a:endParaRPr b="0" sz="23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250" marB="34250" marR="68475" marL="6847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5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250" marB="34250" marR="68475" marL="6847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95959"/>
                    </a:solidFill>
                  </a:tcPr>
                </a:tc>
              </a:tr>
              <a:tr h="695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Arial"/>
                        <a:buNone/>
                      </a:pPr>
                      <a:r>
                        <a:t/>
                      </a:r>
                      <a:endParaRPr b="0" i="0" sz="26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250" marB="34250" marR="68475" marL="6847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Arial"/>
                        <a:buNone/>
                      </a:pPr>
                      <a:r>
                        <a:t/>
                      </a:r>
                      <a:endParaRPr b="0" sz="26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250" marB="34250" marR="68475" marL="6847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300"/>
                        <a:buFont typeface="Arial"/>
                        <a:buNone/>
                      </a:pPr>
                      <a:r>
                        <a:t/>
                      </a:r>
                      <a:endParaRPr b="0" i="0" sz="23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250" marB="34250" marR="68475" marL="6847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6953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5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250" marB="34250" marR="68475" marL="6847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Arial"/>
                        <a:buNone/>
                      </a:pPr>
                      <a:r>
                        <a:t/>
                      </a:r>
                      <a:endParaRPr b="0" i="0" sz="26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250" marB="34250" marR="68475" marL="6847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5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250" marB="34250" marR="68475" marL="6847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9595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54" name="Google Shape;454;p41"/>
          <p:cNvGraphicFramePr/>
          <p:nvPr/>
        </p:nvGraphicFramePr>
        <p:xfrm>
          <a:off x="6477000" y="271448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{A73CD7D1-FE67-4731-8D88-DE0054190E50}</a:tableStyleId>
              </a:tblPr>
              <a:tblGrid>
                <a:gridCol w="729200"/>
                <a:gridCol w="729200"/>
                <a:gridCol w="729200"/>
              </a:tblGrid>
              <a:tr h="6953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26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250" marB="34250" marR="68475" marL="6847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300"/>
                        <a:buFont typeface="Arial"/>
                        <a:buNone/>
                      </a:pPr>
                      <a:r>
                        <a:t/>
                      </a:r>
                      <a:endParaRPr b="0" sz="23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250" marB="34250" marR="68475" marL="6847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5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250" marB="34250" marR="68475" marL="6847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95959"/>
                    </a:solidFill>
                  </a:tcPr>
                </a:tc>
              </a:tr>
              <a:tr h="695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Arial"/>
                        <a:buNone/>
                      </a:pPr>
                      <a:r>
                        <a:t/>
                      </a:r>
                      <a:endParaRPr b="0" i="0" sz="26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250" marB="34250" marR="68475" marL="6847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Arial"/>
                        <a:buNone/>
                      </a:pPr>
                      <a:r>
                        <a:t/>
                      </a:r>
                      <a:endParaRPr b="0" sz="26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250" marB="34250" marR="68475" marL="6847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300"/>
                        <a:buFont typeface="Arial"/>
                        <a:buNone/>
                      </a:pPr>
                      <a:r>
                        <a:t/>
                      </a:r>
                      <a:endParaRPr b="0" i="0" sz="23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250" marB="34250" marR="68475" marL="6847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6953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5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250" marB="34250" marR="68475" marL="6847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Arial"/>
                        <a:buNone/>
                      </a:pPr>
                      <a:r>
                        <a:t/>
                      </a:r>
                      <a:endParaRPr b="0" i="0" sz="26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250" marB="34250" marR="68475" marL="6847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5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250" marB="34250" marR="68475" marL="6847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95959"/>
                    </a:solidFill>
                  </a:tcPr>
                </a:tc>
              </a:tr>
            </a:tbl>
          </a:graphicData>
        </a:graphic>
      </p:graphicFrame>
      <p:sp>
        <p:nvSpPr>
          <p:cNvPr id="455" name="Google Shape;455;p41"/>
          <p:cNvSpPr txBox="1"/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Example: Temporal Difference Learning</a:t>
            </a:r>
            <a:endParaRPr/>
          </a:p>
        </p:txBody>
      </p:sp>
      <p:sp>
        <p:nvSpPr>
          <p:cNvPr id="456" name="Google Shape;456;p41"/>
          <p:cNvSpPr txBox="1"/>
          <p:nvPr/>
        </p:nvSpPr>
        <p:spPr>
          <a:xfrm>
            <a:off x="457200" y="5105400"/>
            <a:ext cx="2362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Assume: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γ = 1, α = 1/2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7" name="Google Shape;457;p41"/>
          <p:cNvSpPr txBox="1"/>
          <p:nvPr/>
        </p:nvSpPr>
        <p:spPr>
          <a:xfrm>
            <a:off x="5334000" y="1447800"/>
            <a:ext cx="44958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Observed Transitions</a:t>
            </a:r>
            <a:endParaRPr sz="180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8" name="Google Shape;458;p41"/>
          <p:cNvSpPr/>
          <p:nvPr/>
        </p:nvSpPr>
        <p:spPr>
          <a:xfrm>
            <a:off x="1774837" y="3470031"/>
            <a:ext cx="633046" cy="589084"/>
          </a:xfrm>
          <a:prstGeom prst="rect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9" name="Google Shape;459;p41"/>
          <p:cNvSpPr/>
          <p:nvPr/>
        </p:nvSpPr>
        <p:spPr>
          <a:xfrm>
            <a:off x="1053869" y="2775439"/>
            <a:ext cx="614318" cy="573880"/>
          </a:xfrm>
          <a:prstGeom prst="rect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0" name="Google Shape;460;p41"/>
          <p:cNvSpPr/>
          <p:nvPr/>
        </p:nvSpPr>
        <p:spPr>
          <a:xfrm>
            <a:off x="5140568" y="2057400"/>
            <a:ext cx="1905000" cy="533400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B, east, C, -2</a:t>
            </a:r>
            <a:endParaRPr/>
          </a:p>
        </p:txBody>
      </p:sp>
      <p:graphicFrame>
        <p:nvGraphicFramePr>
          <p:cNvPr id="461" name="Google Shape;461;p41"/>
          <p:cNvGraphicFramePr/>
          <p:nvPr/>
        </p:nvGraphicFramePr>
        <p:xfrm>
          <a:off x="3505200" y="271448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{A73CD7D1-FE67-4731-8D88-DE0054190E50}</a:tableStyleId>
              </a:tblPr>
              <a:tblGrid>
                <a:gridCol w="729200"/>
                <a:gridCol w="729200"/>
                <a:gridCol w="729200"/>
              </a:tblGrid>
              <a:tr h="6953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26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250" marB="34250" marR="68475" marL="6847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300"/>
                        <a:buFont typeface="Calibri"/>
                        <a:buNone/>
                      </a:pPr>
                      <a:r>
                        <a:rPr b="0" i="0" lang="en-US" sz="23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sz="23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250" marB="34250" marR="68475" marL="6847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5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250" marB="34250" marR="68475" marL="6847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95959"/>
                    </a:solidFill>
                  </a:tcPr>
                </a:tc>
              </a:tr>
              <a:tr h="695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alibri"/>
                        <a:buNone/>
                      </a:pPr>
                      <a:r>
                        <a:rPr b="0" i="0" lang="en-US" sz="26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34250" marB="34250" marR="68475" marL="6847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alibri"/>
                        <a:buNone/>
                      </a:pPr>
                      <a:r>
                        <a:rPr b="0" i="0" lang="en-US" sz="26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sz="26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250" marB="34250" marR="68475" marL="6847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300"/>
                        <a:buFont typeface="Calibri"/>
                        <a:buNone/>
                      </a:pPr>
                      <a:r>
                        <a:rPr b="0" i="0" lang="en-US" sz="23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</a:t>
                      </a:r>
                      <a:endParaRPr/>
                    </a:p>
                  </a:txBody>
                  <a:tcPr marT="34250" marB="34250" marR="68475" marL="6847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6953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5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250" marB="34250" marR="68475" marL="6847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alibri"/>
                        <a:buNone/>
                      </a:pPr>
                      <a:r>
                        <a:rPr b="0" i="0" lang="en-US" sz="26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34250" marB="34250" marR="68475" marL="6847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5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250" marB="34250" marR="68475" marL="6847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95959"/>
                    </a:solidFill>
                  </a:tcPr>
                </a:tc>
              </a:tr>
            </a:tbl>
          </a:graphicData>
        </a:graphic>
      </p:graphicFrame>
      <p:sp>
        <p:nvSpPr>
          <p:cNvPr id="462" name="Google Shape;462;p41"/>
          <p:cNvSpPr/>
          <p:nvPr/>
        </p:nvSpPr>
        <p:spPr>
          <a:xfrm>
            <a:off x="5014546" y="3470031"/>
            <a:ext cx="633046" cy="589084"/>
          </a:xfrm>
          <a:prstGeom prst="rect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3" name="Google Shape;463;p41"/>
          <p:cNvSpPr/>
          <p:nvPr/>
        </p:nvSpPr>
        <p:spPr>
          <a:xfrm>
            <a:off x="4293578" y="2775439"/>
            <a:ext cx="614318" cy="573880"/>
          </a:xfrm>
          <a:prstGeom prst="rect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464" name="Google Shape;464;p41"/>
          <p:cNvGraphicFramePr/>
          <p:nvPr/>
        </p:nvGraphicFramePr>
        <p:xfrm>
          <a:off x="6477000" y="271448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{A73CD7D1-FE67-4731-8D88-DE0054190E50}</a:tableStyleId>
              </a:tblPr>
              <a:tblGrid>
                <a:gridCol w="729200"/>
                <a:gridCol w="729200"/>
                <a:gridCol w="729200"/>
              </a:tblGrid>
              <a:tr h="6953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26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250" marB="34250" marR="68475" marL="6847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300"/>
                        <a:buFont typeface="Calibri"/>
                        <a:buNone/>
                      </a:pPr>
                      <a:r>
                        <a:rPr b="0" i="0" lang="en-US" sz="23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sz="23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250" marB="34250" marR="68475" marL="6847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5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250" marB="34250" marR="68475" marL="6847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95959"/>
                    </a:solidFill>
                  </a:tcPr>
                </a:tc>
              </a:tr>
              <a:tr h="695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alibri"/>
                        <a:buNone/>
                      </a:pPr>
                      <a:r>
                        <a:rPr b="0" i="0" lang="en-US" sz="26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-1</a:t>
                      </a:r>
                      <a:endParaRPr/>
                    </a:p>
                  </a:txBody>
                  <a:tcPr marT="34250" marB="34250" marR="68475" marL="6847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alibri"/>
                        <a:buNone/>
                      </a:pPr>
                      <a:r>
                        <a:rPr b="0" i="0" lang="en-US" sz="26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sz="26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250" marB="34250" marR="68475" marL="6847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300"/>
                        <a:buFont typeface="Calibri"/>
                        <a:buNone/>
                      </a:pPr>
                      <a:r>
                        <a:rPr b="0" i="0" lang="en-US" sz="23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</a:t>
                      </a:r>
                      <a:endParaRPr/>
                    </a:p>
                  </a:txBody>
                  <a:tcPr marT="34250" marB="34250" marR="68475" marL="6847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6953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5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250" marB="34250" marR="68475" marL="6847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alibri"/>
                        <a:buNone/>
                      </a:pPr>
                      <a:r>
                        <a:rPr b="0" i="0" lang="en-US" sz="26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34250" marB="34250" marR="68475" marL="6847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5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250" marB="34250" marR="68475" marL="6847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95959"/>
                    </a:solidFill>
                  </a:tcPr>
                </a:tc>
              </a:tr>
            </a:tbl>
          </a:graphicData>
        </a:graphic>
      </p:graphicFrame>
      <p:sp>
        <p:nvSpPr>
          <p:cNvPr id="465" name="Google Shape;465;p41"/>
          <p:cNvSpPr/>
          <p:nvPr/>
        </p:nvSpPr>
        <p:spPr>
          <a:xfrm>
            <a:off x="7986346" y="3470031"/>
            <a:ext cx="633046" cy="589084"/>
          </a:xfrm>
          <a:prstGeom prst="rect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6" name="Google Shape;466;p41"/>
          <p:cNvSpPr/>
          <p:nvPr/>
        </p:nvSpPr>
        <p:spPr>
          <a:xfrm>
            <a:off x="7265378" y="2775439"/>
            <a:ext cx="614318" cy="573880"/>
          </a:xfrm>
          <a:prstGeom prst="rect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467" name="Google Shape;467;p41"/>
          <p:cNvGraphicFramePr/>
          <p:nvPr/>
        </p:nvGraphicFramePr>
        <p:xfrm>
          <a:off x="9448800" y="271448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{A73CD7D1-FE67-4731-8D88-DE0054190E50}</a:tableStyleId>
              </a:tblPr>
              <a:tblGrid>
                <a:gridCol w="729200"/>
                <a:gridCol w="729200"/>
                <a:gridCol w="729200"/>
              </a:tblGrid>
              <a:tr h="6953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26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250" marB="34250" marR="68475" marL="6847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300"/>
                        <a:buFont typeface="Calibri"/>
                        <a:buNone/>
                      </a:pPr>
                      <a:r>
                        <a:rPr b="0" i="0" lang="en-US" sz="23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sz="23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250" marB="34250" marR="68475" marL="6847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5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250" marB="34250" marR="68475" marL="6847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95959"/>
                    </a:solidFill>
                  </a:tcPr>
                </a:tc>
              </a:tr>
              <a:tr h="695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alibri"/>
                        <a:buNone/>
                      </a:pPr>
                      <a:r>
                        <a:rPr b="0" i="0" lang="en-US" sz="26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-1</a:t>
                      </a:r>
                      <a:endParaRPr/>
                    </a:p>
                  </a:txBody>
                  <a:tcPr marT="34250" marB="34250" marR="68475" marL="6847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alibri"/>
                        <a:buNone/>
                      </a:pPr>
                      <a:r>
                        <a:rPr b="0" lang="en-US" sz="2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T="34250" marB="34250" marR="68475" marL="6847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300"/>
                        <a:buFont typeface="Calibri"/>
                        <a:buNone/>
                      </a:pPr>
                      <a:r>
                        <a:rPr b="0" i="0" lang="en-US" sz="23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</a:t>
                      </a:r>
                      <a:endParaRPr/>
                    </a:p>
                  </a:txBody>
                  <a:tcPr marT="34250" marB="34250" marR="68475" marL="6847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6953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5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250" marB="34250" marR="68475" marL="6847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alibri"/>
                        <a:buNone/>
                      </a:pPr>
                      <a:r>
                        <a:rPr b="0" i="0" lang="en-US" sz="26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34250" marB="34250" marR="68475" marL="6847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5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250" marB="34250" marR="68475" marL="6847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95959"/>
                    </a:solidFill>
                  </a:tcPr>
                </a:tc>
              </a:tr>
            </a:tbl>
          </a:graphicData>
        </a:graphic>
      </p:graphicFrame>
      <p:sp>
        <p:nvSpPr>
          <p:cNvPr id="468" name="Google Shape;468;p41"/>
          <p:cNvSpPr/>
          <p:nvPr/>
        </p:nvSpPr>
        <p:spPr>
          <a:xfrm>
            <a:off x="10958146" y="3470031"/>
            <a:ext cx="633046" cy="589084"/>
          </a:xfrm>
          <a:prstGeom prst="rect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9" name="Google Shape;469;p41"/>
          <p:cNvSpPr/>
          <p:nvPr/>
        </p:nvSpPr>
        <p:spPr>
          <a:xfrm>
            <a:off x="10237178" y="2775439"/>
            <a:ext cx="614318" cy="573880"/>
          </a:xfrm>
          <a:prstGeom prst="rect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0" name="Google Shape;470;p41"/>
          <p:cNvSpPr/>
          <p:nvPr/>
        </p:nvSpPr>
        <p:spPr>
          <a:xfrm>
            <a:off x="8109440" y="2057400"/>
            <a:ext cx="1905000" cy="533400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C, east, D, -2</a:t>
            </a:r>
            <a:endParaRPr/>
          </a:p>
        </p:txBody>
      </p:sp>
      <p:graphicFrame>
        <p:nvGraphicFramePr>
          <p:cNvPr id="471" name="Google Shape;471;p41"/>
          <p:cNvGraphicFramePr/>
          <p:nvPr/>
        </p:nvGraphicFramePr>
        <p:xfrm>
          <a:off x="533400" y="271389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{A73CD7D1-FE67-4731-8D88-DE0054190E50}</a:tableStyleId>
              </a:tblPr>
              <a:tblGrid>
                <a:gridCol w="741475"/>
                <a:gridCol w="741475"/>
                <a:gridCol w="741475"/>
              </a:tblGrid>
              <a:tr h="6955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900">
                        <a:solidFill>
                          <a:schemeClr val="lt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4675" marB="24675" marR="49350" marL="4935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2500"/>
                        <a:buFont typeface="Calibri"/>
                        <a:buNone/>
                      </a:pPr>
                      <a:r>
                        <a:rPr b="1" i="0" lang="en-US" sz="2500" u="none" cap="none" strike="noStrike">
                          <a:solidFill>
                            <a:schemeClr val="l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endParaRPr sz="2500">
                        <a:solidFill>
                          <a:schemeClr val="lt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4675" marB="24675" marR="49350" marL="4935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4675" marB="24675" marR="49350" marL="493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95959"/>
                    </a:solidFill>
                  </a:tcPr>
                </a:tc>
              </a:tr>
              <a:tr h="695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2900"/>
                        <a:buFont typeface="Calibri"/>
                        <a:buNone/>
                      </a:pPr>
                      <a:r>
                        <a:rPr b="1" i="0" lang="en-US" sz="2900" u="none" cap="none" strike="noStrike">
                          <a:solidFill>
                            <a:schemeClr val="l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</a:t>
                      </a:r>
                      <a:endParaRPr/>
                    </a:p>
                  </a:txBody>
                  <a:tcPr marT="24675" marB="24675" marR="49350" marL="4935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2900"/>
                        <a:buFont typeface="Calibri"/>
                        <a:buNone/>
                      </a:pPr>
                      <a:r>
                        <a:rPr b="1" i="0" lang="en-US" sz="2900" u="none" cap="none" strike="noStrike">
                          <a:solidFill>
                            <a:schemeClr val="l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</a:t>
                      </a:r>
                      <a:endParaRPr sz="2900">
                        <a:solidFill>
                          <a:schemeClr val="lt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4675" marB="24675" marR="49350" marL="4935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Pts val="2500"/>
                        <a:buFont typeface="Calibri"/>
                        <a:buNone/>
                      </a:pPr>
                      <a:r>
                        <a:rPr b="1" i="0" lang="en-US" sz="2500" u="none" cap="none" strike="noStrike">
                          <a:solidFill>
                            <a:srgbClr val="808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endParaRPr b="0" i="0" sz="25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4675" marB="24675" marR="49350" marL="4935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6955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4675" marB="24675" marR="49350" marL="493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Pts val="2900"/>
                        <a:buFont typeface="Calibri"/>
                        <a:buNone/>
                      </a:pPr>
                      <a:r>
                        <a:rPr b="1" i="0" lang="en-US" sz="2900" u="none" cap="none" strike="noStrike">
                          <a:solidFill>
                            <a:srgbClr val="808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</a:t>
                      </a:r>
                      <a:endParaRPr b="0" i="0" sz="2900" u="none" cap="none" strike="noStrike">
                        <a:solidFill>
                          <a:srgbClr val="80808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4675" marB="24675" marR="49350" marL="4935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4675" marB="24675" marR="49350" marL="493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95959"/>
                    </a:solidFill>
                  </a:tcPr>
                </a:tc>
              </a:tr>
            </a:tbl>
          </a:graphicData>
        </a:graphic>
      </p:graphicFrame>
      <p:cxnSp>
        <p:nvCxnSpPr>
          <p:cNvPr id="472" name="Google Shape;472;p41"/>
          <p:cNvCxnSpPr/>
          <p:nvPr/>
        </p:nvCxnSpPr>
        <p:spPr>
          <a:xfrm>
            <a:off x="3141784" y="1066800"/>
            <a:ext cx="0" cy="579120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73" name="Google Shape;473;p41"/>
          <p:cNvSpPr txBox="1"/>
          <p:nvPr/>
        </p:nvSpPr>
        <p:spPr>
          <a:xfrm>
            <a:off x="533400" y="1447800"/>
            <a:ext cx="22098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States</a:t>
            </a:r>
            <a:endParaRPr sz="180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4" name="Google Shape;474;p41"/>
          <p:cNvSpPr/>
          <p:nvPr/>
        </p:nvSpPr>
        <p:spPr>
          <a:xfrm>
            <a:off x="3607776" y="3859824"/>
            <a:ext cx="152400" cy="152400"/>
          </a:xfrm>
          <a:prstGeom prst="ellipse">
            <a:avLst/>
          </a:prstGeom>
          <a:solidFill>
            <a:srgbClr val="C00000"/>
          </a:solidFill>
          <a:ln cap="flat" cmpd="sng" w="2540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5" name="Google Shape;475;p41"/>
          <p:cNvSpPr/>
          <p:nvPr/>
        </p:nvSpPr>
        <p:spPr>
          <a:xfrm>
            <a:off x="7297616" y="3859824"/>
            <a:ext cx="152400" cy="152400"/>
          </a:xfrm>
          <a:prstGeom prst="ellipse">
            <a:avLst/>
          </a:prstGeom>
          <a:solidFill>
            <a:srgbClr val="C00000"/>
          </a:solidFill>
          <a:ln cap="flat" cmpd="sng" w="2540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6" name="Google Shape;476;p41"/>
          <p:cNvSpPr/>
          <p:nvPr/>
        </p:nvSpPr>
        <p:spPr>
          <a:xfrm>
            <a:off x="11016760" y="3859824"/>
            <a:ext cx="152400" cy="152400"/>
          </a:xfrm>
          <a:prstGeom prst="ellipse">
            <a:avLst/>
          </a:prstGeom>
          <a:solidFill>
            <a:srgbClr val="C00000"/>
          </a:solidFill>
          <a:ln cap="flat" cmpd="sng" w="2540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txp_fig" id="477" name="Google Shape;477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284" y="5486400"/>
            <a:ext cx="7506717" cy="465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/>
          <p:nvPr/>
        </p:nvSpPr>
        <p:spPr>
          <a:xfrm rot="-5400000">
            <a:off x="3429000" y="1828801"/>
            <a:ext cx="2209800" cy="1752600"/>
          </a:xfrm>
          <a:prstGeom prst="uturnArrow">
            <a:avLst>
              <a:gd fmla="val 12068" name="adj1"/>
              <a:gd fmla="val 18757" name="adj2"/>
              <a:gd fmla="val 25000" name="adj3"/>
              <a:gd fmla="val 43750" name="adj4"/>
              <a:gd fmla="val 92838" name="adj5"/>
            </a:avLst>
          </a:prstGeom>
          <a:solidFill>
            <a:srgbClr val="CCCCCC"/>
          </a:solidFill>
          <a:ln cap="flat" cmpd="sng" w="25400">
            <a:solidFill>
              <a:srgbClr val="606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5"/>
          <p:cNvSpPr/>
          <p:nvPr/>
        </p:nvSpPr>
        <p:spPr>
          <a:xfrm rot="5400000">
            <a:off x="6248400" y="2057400"/>
            <a:ext cx="2209800" cy="1752600"/>
          </a:xfrm>
          <a:prstGeom prst="uturnArrow">
            <a:avLst>
              <a:gd fmla="val 12068" name="adj1"/>
              <a:gd fmla="val 18757" name="adj2"/>
              <a:gd fmla="val 25000" name="adj3"/>
              <a:gd fmla="val 43750" name="adj4"/>
              <a:gd fmla="val 64298" name="adj5"/>
            </a:avLst>
          </a:prstGeom>
          <a:solidFill>
            <a:srgbClr val="CCCCCC"/>
          </a:solidFill>
          <a:ln cap="flat" cmpd="sng" w="25400">
            <a:solidFill>
              <a:srgbClr val="606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5"/>
          <p:cNvSpPr txBox="1"/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Reinforcement Learning</a:t>
            </a:r>
            <a:endParaRPr/>
          </a:p>
        </p:txBody>
      </p:sp>
      <p:sp>
        <p:nvSpPr>
          <p:cNvPr id="97" name="Google Shape;97;p15"/>
          <p:cNvSpPr txBox="1"/>
          <p:nvPr>
            <p:ph idx="1" type="body"/>
          </p:nvPr>
        </p:nvSpPr>
        <p:spPr>
          <a:xfrm>
            <a:off x="1905000" y="4419600"/>
            <a:ext cx="8382000" cy="20574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882" lvl="0" marL="342882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Basic idea:</a:t>
            </a:r>
            <a:endParaRPr/>
          </a:p>
          <a:p>
            <a:pPr indent="-285736" lvl="1" marL="742913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Receive feedback in the form of </a:t>
            </a:r>
            <a:r>
              <a:rPr lang="en-US" sz="240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rewards</a:t>
            </a:r>
            <a:endParaRPr/>
          </a:p>
          <a:p>
            <a:pPr indent="-285736" lvl="1" marL="742913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Agent’s utility is defined by the reward function</a:t>
            </a:r>
            <a:endParaRPr/>
          </a:p>
          <a:p>
            <a:pPr indent="-285736" lvl="1" marL="742913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Must (learn to) act so as to </a:t>
            </a:r>
            <a:r>
              <a:rPr lang="en-US" sz="240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maximize expected rewards</a:t>
            </a:r>
            <a:endParaRPr/>
          </a:p>
          <a:p>
            <a:pPr indent="-285736" lvl="1" marL="742913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All learning is based on observed samples of outcomes!</a:t>
            </a:r>
            <a:endParaRPr/>
          </a:p>
        </p:txBody>
      </p:sp>
      <p:sp>
        <p:nvSpPr>
          <p:cNvPr id="98" name="Google Shape;98;p15"/>
          <p:cNvSpPr/>
          <p:nvPr/>
        </p:nvSpPr>
        <p:spPr>
          <a:xfrm>
            <a:off x="4953000" y="3124200"/>
            <a:ext cx="2133600" cy="1143000"/>
          </a:xfrm>
          <a:prstGeom prst="roundRect">
            <a:avLst>
              <a:gd fmla="val 40599" name="adj"/>
            </a:avLst>
          </a:prstGeom>
          <a:solidFill>
            <a:srgbClr val="B5E3C8"/>
          </a:solidFill>
          <a:ln cap="flat" cmpd="sng" w="25400">
            <a:solidFill>
              <a:srgbClr val="606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Environment</a:t>
            </a:r>
            <a:endParaRPr/>
          </a:p>
        </p:txBody>
      </p:sp>
      <p:sp>
        <p:nvSpPr>
          <p:cNvPr id="99" name="Google Shape;99;p15"/>
          <p:cNvSpPr/>
          <p:nvPr/>
        </p:nvSpPr>
        <p:spPr>
          <a:xfrm>
            <a:off x="4953000" y="1447800"/>
            <a:ext cx="2133600" cy="1066800"/>
          </a:xfrm>
          <a:prstGeom prst="trapezoid">
            <a:avLst>
              <a:gd fmla="val 58183" name="adj"/>
            </a:avLst>
          </a:prstGeom>
          <a:solidFill>
            <a:srgbClr val="CCECFF"/>
          </a:solidFill>
          <a:ln cap="flat" cmpd="sng" w="25400">
            <a:solidFill>
              <a:srgbClr val="606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Agent</a:t>
            </a:r>
            <a:endParaRPr/>
          </a:p>
        </p:txBody>
      </p:sp>
      <p:sp>
        <p:nvSpPr>
          <p:cNvPr id="100" name="Google Shape;100;p15"/>
          <p:cNvSpPr txBox="1"/>
          <p:nvPr/>
        </p:nvSpPr>
        <p:spPr>
          <a:xfrm>
            <a:off x="8077200" y="2590800"/>
            <a:ext cx="160020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Actions: a</a:t>
            </a:r>
            <a:endParaRPr/>
          </a:p>
        </p:txBody>
      </p:sp>
      <p:sp>
        <p:nvSpPr>
          <p:cNvPr id="101" name="Google Shape;101;p15"/>
          <p:cNvSpPr txBox="1"/>
          <p:nvPr/>
        </p:nvSpPr>
        <p:spPr>
          <a:xfrm>
            <a:off x="2209800" y="2416314"/>
            <a:ext cx="160020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State: 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Reward: r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42"/>
          <p:cNvSpPr txBox="1"/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latin typeface="Calibri"/>
                <a:ea typeface="Calibri"/>
                <a:cs typeface="Calibri"/>
                <a:sym typeface="Calibri"/>
              </a:rPr>
              <a:t>Problems with TD Value Learning</a:t>
            </a:r>
            <a:endParaRPr/>
          </a:p>
        </p:txBody>
      </p:sp>
      <p:sp>
        <p:nvSpPr>
          <p:cNvPr id="483" name="Google Shape;483;p42"/>
          <p:cNvSpPr txBox="1"/>
          <p:nvPr>
            <p:ph idx="1" type="body"/>
          </p:nvPr>
        </p:nvSpPr>
        <p:spPr>
          <a:xfrm>
            <a:off x="381000" y="1447800"/>
            <a:ext cx="112776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882" lvl="0" marL="342882" rtl="0" algn="l"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TD value leaning is a model-free way to do policy evaluation, mimicking Bellman updates with running sample averages</a:t>
            </a:r>
            <a:endParaRPr/>
          </a:p>
          <a:p>
            <a:pPr indent="-342882" lvl="0" marL="342882" rtl="0" algn="l">
              <a:spcBef>
                <a:spcPts val="560"/>
              </a:spcBef>
              <a:spcAft>
                <a:spcPts val="0"/>
              </a:spcAft>
              <a:buSzPts val="2800"/>
              <a:buChar char="▪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However, if we want to turn values into a (new) policy, we’re sunk:</a:t>
            </a:r>
            <a:endParaRPr/>
          </a:p>
          <a:p>
            <a:pPr indent="-165082" lvl="0" marL="342882" rtl="0" algn="l"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165082" lvl="0" marL="342882" rtl="0" algn="l"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165082" lvl="0" marL="342882" rtl="0" algn="l"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165082" lvl="0" marL="342882" rtl="0" algn="l"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342882" lvl="0" marL="342882" rtl="0" algn="l">
              <a:spcBef>
                <a:spcPts val="560"/>
              </a:spcBef>
              <a:spcAft>
                <a:spcPts val="0"/>
              </a:spcAft>
              <a:buSzPts val="2800"/>
              <a:buChar char="▪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Idea: learn Q-values, not values</a:t>
            </a:r>
            <a:endParaRPr/>
          </a:p>
          <a:p>
            <a:pPr indent="-342882" lvl="0" marL="342882" rtl="0" algn="l">
              <a:spcBef>
                <a:spcPts val="560"/>
              </a:spcBef>
              <a:spcAft>
                <a:spcPts val="0"/>
              </a:spcAft>
              <a:buSzPts val="2800"/>
              <a:buChar char="▪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Makes action selection model-free too!</a:t>
            </a:r>
            <a:endParaRPr/>
          </a:p>
        </p:txBody>
      </p:sp>
      <p:pic>
        <p:nvPicPr>
          <p:cNvPr descr="txp_fig" id="484" name="Google Shape;484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76400" y="3229431"/>
            <a:ext cx="3271411" cy="45023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xp_fig" id="485" name="Google Shape;485;p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76400" y="3978731"/>
            <a:ext cx="5323955" cy="59326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86" name="Google Shape;486;p42"/>
          <p:cNvGrpSpPr/>
          <p:nvPr/>
        </p:nvGrpSpPr>
        <p:grpSpPr>
          <a:xfrm>
            <a:off x="8153400" y="3189014"/>
            <a:ext cx="3048000" cy="2754586"/>
            <a:chOff x="2400" y="1401"/>
            <a:chExt cx="1392" cy="1258"/>
          </a:xfrm>
        </p:grpSpPr>
        <p:sp>
          <p:nvSpPr>
            <p:cNvPr id="487" name="Google Shape;487;p42"/>
            <p:cNvSpPr/>
            <p:nvPr/>
          </p:nvSpPr>
          <p:spPr>
            <a:xfrm>
              <a:off x="3070" y="1488"/>
              <a:ext cx="155" cy="124"/>
            </a:xfrm>
            <a:prstGeom prst="triangle">
              <a:avLst>
                <a:gd fmla="val 50000" name="adj"/>
              </a:avLst>
            </a:prstGeom>
            <a:solidFill>
              <a:srgbClr val="0000F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88" name="Google Shape;488;p42"/>
            <p:cNvGrpSpPr/>
            <p:nvPr/>
          </p:nvGrpSpPr>
          <p:grpSpPr>
            <a:xfrm>
              <a:off x="2529" y="1617"/>
              <a:ext cx="1263" cy="361"/>
              <a:chOff x="1584" y="1680"/>
              <a:chExt cx="2352" cy="336"/>
            </a:xfrm>
          </p:grpSpPr>
          <p:cxnSp>
            <p:nvCxnSpPr>
              <p:cNvPr id="489" name="Google Shape;489;p42"/>
              <p:cNvCxnSpPr/>
              <p:nvPr/>
            </p:nvCxnSpPr>
            <p:spPr>
              <a:xfrm flipH="1">
                <a:off x="1584" y="1680"/>
                <a:ext cx="1152" cy="336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dash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490" name="Google Shape;490;p42"/>
              <p:cNvCxnSpPr/>
              <p:nvPr/>
            </p:nvCxnSpPr>
            <p:spPr>
              <a:xfrm>
                <a:off x="2736" y="1680"/>
                <a:ext cx="1200" cy="288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dash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491" name="Google Shape;491;p42"/>
              <p:cNvCxnSpPr/>
              <p:nvPr/>
            </p:nvCxnSpPr>
            <p:spPr>
              <a:xfrm flipH="1">
                <a:off x="2304" y="1680"/>
                <a:ext cx="432" cy="336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492" name="Google Shape;492;p42"/>
              <p:cNvCxnSpPr/>
              <p:nvPr/>
            </p:nvCxnSpPr>
            <p:spPr>
              <a:xfrm>
                <a:off x="2736" y="1680"/>
                <a:ext cx="432" cy="288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dash"/>
                <a:round/>
                <a:headEnd len="med" w="med" type="none"/>
                <a:tailEnd len="med" w="med" type="triangle"/>
              </a:ln>
            </p:spPr>
          </p:cxnSp>
        </p:grpSp>
        <p:sp>
          <p:nvSpPr>
            <p:cNvPr id="493" name="Google Shape;493;p42"/>
            <p:cNvSpPr/>
            <p:nvPr/>
          </p:nvSpPr>
          <p:spPr>
            <a:xfrm>
              <a:off x="2864" y="1978"/>
              <a:ext cx="129" cy="129"/>
            </a:xfrm>
            <a:prstGeom prst="ellipse">
              <a:avLst/>
            </a:prstGeom>
            <a:solidFill>
              <a:srgbClr val="008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94" name="Google Shape;494;p42"/>
            <p:cNvGrpSpPr/>
            <p:nvPr/>
          </p:nvGrpSpPr>
          <p:grpSpPr>
            <a:xfrm>
              <a:off x="2400" y="2107"/>
              <a:ext cx="1057" cy="386"/>
              <a:chOff x="1536" y="2400"/>
              <a:chExt cx="1584" cy="624"/>
            </a:xfrm>
          </p:grpSpPr>
          <p:cxnSp>
            <p:nvCxnSpPr>
              <p:cNvPr id="495" name="Google Shape;495;p42"/>
              <p:cNvCxnSpPr/>
              <p:nvPr/>
            </p:nvCxnSpPr>
            <p:spPr>
              <a:xfrm flipH="1">
                <a:off x="1536" y="2400"/>
                <a:ext cx="776" cy="62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dash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496" name="Google Shape;496;p42"/>
              <p:cNvCxnSpPr/>
              <p:nvPr/>
            </p:nvCxnSpPr>
            <p:spPr>
              <a:xfrm>
                <a:off x="2312" y="2400"/>
                <a:ext cx="808" cy="62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dash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497" name="Google Shape;497;p42"/>
              <p:cNvCxnSpPr/>
              <p:nvPr/>
            </p:nvCxnSpPr>
            <p:spPr>
              <a:xfrm flipH="1">
                <a:off x="2021" y="2400"/>
                <a:ext cx="291" cy="62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dash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498" name="Google Shape;498;p42"/>
              <p:cNvCxnSpPr/>
              <p:nvPr/>
            </p:nvCxnSpPr>
            <p:spPr>
              <a:xfrm>
                <a:off x="2312" y="2400"/>
                <a:ext cx="280" cy="624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</p:grpSp>
        <p:sp>
          <p:nvSpPr>
            <p:cNvPr id="499" name="Google Shape;499;p42"/>
            <p:cNvSpPr txBox="1"/>
            <p:nvPr/>
          </p:nvSpPr>
          <p:spPr>
            <a:xfrm>
              <a:off x="3071" y="1680"/>
              <a:ext cx="129" cy="2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  <a:endParaRPr/>
            </a:p>
          </p:txBody>
        </p:sp>
        <p:sp>
          <p:nvSpPr>
            <p:cNvPr id="500" name="Google Shape;500;p42"/>
            <p:cNvSpPr txBox="1"/>
            <p:nvPr/>
          </p:nvSpPr>
          <p:spPr>
            <a:xfrm>
              <a:off x="3216" y="1401"/>
              <a:ext cx="129" cy="2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rPr>
                <a:t>s</a:t>
              </a:r>
              <a:endParaRPr/>
            </a:p>
          </p:txBody>
        </p:sp>
        <p:sp>
          <p:nvSpPr>
            <p:cNvPr id="501" name="Google Shape;501;p42"/>
            <p:cNvSpPr txBox="1"/>
            <p:nvPr/>
          </p:nvSpPr>
          <p:spPr>
            <a:xfrm>
              <a:off x="3024" y="1920"/>
              <a:ext cx="559" cy="2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008000"/>
                  </a:solidFill>
                  <a:latin typeface="Calibri"/>
                  <a:ea typeface="Calibri"/>
                  <a:cs typeface="Calibri"/>
                  <a:sym typeface="Calibri"/>
                </a:rPr>
                <a:t>s, a</a:t>
              </a:r>
              <a:endParaRPr/>
            </a:p>
          </p:txBody>
        </p:sp>
        <p:sp>
          <p:nvSpPr>
            <p:cNvPr id="502" name="Google Shape;502;p42"/>
            <p:cNvSpPr txBox="1"/>
            <p:nvPr/>
          </p:nvSpPr>
          <p:spPr>
            <a:xfrm>
              <a:off x="2609" y="2261"/>
              <a:ext cx="504" cy="2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s,a,s’</a:t>
              </a: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3" name="Google Shape;503;p42"/>
            <p:cNvSpPr/>
            <p:nvPr/>
          </p:nvSpPr>
          <p:spPr>
            <a:xfrm>
              <a:off x="3019" y="2499"/>
              <a:ext cx="154" cy="123"/>
            </a:xfrm>
            <a:prstGeom prst="triangle">
              <a:avLst>
                <a:gd fmla="val 50000" name="adj"/>
              </a:avLst>
            </a:prstGeom>
            <a:solidFill>
              <a:srgbClr val="0000F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1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4" name="Google Shape;504;p42"/>
            <p:cNvSpPr txBox="1"/>
            <p:nvPr/>
          </p:nvSpPr>
          <p:spPr>
            <a:xfrm>
              <a:off x="3096" y="2448"/>
              <a:ext cx="331" cy="2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1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rPr>
                <a:t>s’</a:t>
              </a:r>
              <a:endParaRPr sz="24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43"/>
          <p:cNvSpPr txBox="1"/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Active Reinforcement Learning</a:t>
            </a:r>
            <a:endParaRPr/>
          </a:p>
        </p:txBody>
      </p:sp>
      <p:pic>
        <p:nvPicPr>
          <p:cNvPr id="510" name="Google Shape;510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5268" y="1447800"/>
            <a:ext cx="4541755" cy="236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1" name="Google Shape;511;p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14807" y="2365131"/>
            <a:ext cx="4805638" cy="2816469"/>
          </a:xfrm>
          <a:prstGeom prst="rect">
            <a:avLst/>
          </a:prstGeom>
          <a:noFill/>
          <a:ln>
            <a:noFill/>
          </a:ln>
        </p:spPr>
      </p:pic>
      <p:pic>
        <p:nvPicPr>
          <p:cNvPr id="512" name="Google Shape;512;p4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546192" y="4038600"/>
            <a:ext cx="4338616" cy="2263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44"/>
          <p:cNvSpPr txBox="1"/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Active Reinforcement Learning</a:t>
            </a:r>
            <a:endParaRPr/>
          </a:p>
        </p:txBody>
      </p:sp>
      <p:sp>
        <p:nvSpPr>
          <p:cNvPr id="518" name="Google Shape;518;p44"/>
          <p:cNvSpPr txBox="1"/>
          <p:nvPr>
            <p:ph idx="1" type="body"/>
          </p:nvPr>
        </p:nvSpPr>
        <p:spPr>
          <a:xfrm>
            <a:off x="228600" y="1371600"/>
            <a:ext cx="102108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882" lvl="0" marL="342882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 sz="2800"/>
              <a:t>Full reinforcement learning: optimal policies (like value iteration)</a:t>
            </a:r>
            <a:endParaRPr/>
          </a:p>
          <a:p>
            <a:pPr indent="-285736" lvl="1" marL="742913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 sz="2400"/>
              <a:t>You don’t know the transitions T(s,a,s’)</a:t>
            </a:r>
            <a:endParaRPr/>
          </a:p>
          <a:p>
            <a:pPr indent="-285736" lvl="1" marL="742913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 sz="2400"/>
              <a:t>You don’t know the rewards R(s,a,s’)</a:t>
            </a:r>
            <a:endParaRPr/>
          </a:p>
          <a:p>
            <a:pPr indent="-285736" lvl="1" marL="742913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 sz="2400"/>
              <a:t>You choose the actions now</a:t>
            </a:r>
            <a:endParaRPr sz="2400"/>
          </a:p>
          <a:p>
            <a:pPr indent="-285736" lvl="1" marL="742913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 sz="2400">
                <a:solidFill>
                  <a:srgbClr val="CC0000"/>
                </a:solidFill>
              </a:rPr>
              <a:t>Goal: learn the optimal policy / values</a:t>
            </a:r>
            <a:endParaRPr/>
          </a:p>
          <a:p>
            <a:pPr indent="-133336" lvl="1" marL="742913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  <a:p>
            <a:pPr indent="-342882" lvl="0" marL="342882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2800"/>
              <a:buChar char="▪"/>
            </a:pPr>
            <a:r>
              <a:rPr lang="en-US" sz="2800"/>
              <a:t>In this case:</a:t>
            </a:r>
            <a:endParaRPr/>
          </a:p>
          <a:p>
            <a:pPr indent="-285736" lvl="1" marL="742913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 sz="2400"/>
              <a:t>Learner makes choices!</a:t>
            </a:r>
            <a:endParaRPr/>
          </a:p>
          <a:p>
            <a:pPr indent="-285736" lvl="1" marL="742913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 sz="2400"/>
              <a:t>Fundamental tradeoff: exploration vs. exploitation</a:t>
            </a:r>
            <a:endParaRPr/>
          </a:p>
          <a:p>
            <a:pPr indent="-285736" lvl="1" marL="742913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 sz="2400"/>
              <a:t>This is NOT offline planning!  You actually take actions in the world and find out what happens…</a:t>
            </a:r>
            <a:endParaRPr/>
          </a:p>
        </p:txBody>
      </p:sp>
      <p:pic>
        <p:nvPicPr>
          <p:cNvPr id="519" name="Google Shape;519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35228" y="2133600"/>
            <a:ext cx="4239685" cy="20498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45"/>
          <p:cNvSpPr txBox="1"/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Detour: Q-Value Iteration</a:t>
            </a:r>
            <a:endParaRPr/>
          </a:p>
        </p:txBody>
      </p:sp>
      <p:sp>
        <p:nvSpPr>
          <p:cNvPr id="525" name="Google Shape;525;p45"/>
          <p:cNvSpPr txBox="1"/>
          <p:nvPr>
            <p:ph idx="1" type="body"/>
          </p:nvPr>
        </p:nvSpPr>
        <p:spPr>
          <a:xfrm>
            <a:off x="457200" y="1447800"/>
            <a:ext cx="112776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882" lvl="0" marL="34288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Value iteration: find successive (depth-limited) values</a:t>
            </a:r>
            <a:endParaRPr/>
          </a:p>
          <a:p>
            <a:pPr indent="-285736" lvl="1" marL="742913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Start with V</a:t>
            </a:r>
            <a:r>
              <a:rPr baseline="-25000" lang="en-US" sz="2000"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(s) = 0, which we know is right</a:t>
            </a:r>
            <a:endParaRPr/>
          </a:p>
          <a:p>
            <a:pPr indent="-285736" lvl="1" marL="742913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Given V</a:t>
            </a:r>
            <a:r>
              <a:rPr baseline="-25000" lang="en-US" sz="2000"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, calculate the depth k+1 values for all states:</a:t>
            </a:r>
            <a:endParaRPr/>
          </a:p>
          <a:p>
            <a:pPr indent="-158736" lvl="1" marL="742913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158736" lvl="1" marL="742913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158736" lvl="1" marL="742913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190482" lvl="0" marL="342882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42882" lvl="0" marL="342882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But Q-values are more useful, so compute them instead</a:t>
            </a:r>
            <a:endParaRPr/>
          </a:p>
          <a:p>
            <a:pPr indent="-285736" lvl="1" marL="742913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Start with Q</a:t>
            </a:r>
            <a:r>
              <a:rPr baseline="-25000" lang="en-US" sz="2000"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(s,a) = 0, which we know is right</a:t>
            </a:r>
            <a:endParaRPr/>
          </a:p>
          <a:p>
            <a:pPr indent="-285736" lvl="1" marL="742913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Given Q</a:t>
            </a:r>
            <a:r>
              <a:rPr baseline="-25000" lang="en-US" sz="2000"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, calculate the depth k+1 q-values for all q-states: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txp_fig" id="526" name="Google Shape;526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33804" y="2662235"/>
            <a:ext cx="7265452" cy="69079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27" name="Google Shape;527;p45"/>
          <p:cNvCxnSpPr/>
          <p:nvPr/>
        </p:nvCxnSpPr>
        <p:spPr>
          <a:xfrm flipH="1">
            <a:off x="6172200" y="3538538"/>
            <a:ext cx="307975" cy="612775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dash"/>
            <a:round/>
            <a:headEnd len="med" w="med" type="none"/>
            <a:tailEnd len="med" w="med" type="triangle"/>
          </a:ln>
        </p:spPr>
      </p:cxnSp>
      <p:pic>
        <p:nvPicPr>
          <p:cNvPr descr="txp_fig" id="528" name="Google Shape;528;p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63952" y="5026025"/>
            <a:ext cx="8165848" cy="765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46"/>
          <p:cNvSpPr txBox="1"/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Q-Learning</a:t>
            </a:r>
            <a:endParaRPr/>
          </a:p>
        </p:txBody>
      </p:sp>
      <p:sp>
        <p:nvSpPr>
          <p:cNvPr id="534" name="Google Shape;534;p46"/>
          <p:cNvSpPr txBox="1"/>
          <p:nvPr>
            <p:ph idx="1" type="body"/>
          </p:nvPr>
        </p:nvSpPr>
        <p:spPr>
          <a:xfrm>
            <a:off x="457200" y="1219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882" lvl="0" marL="342882" rtl="0" algn="l"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 sz="2800"/>
              <a:t>Q-Learning: sample-based Q-value iteration</a:t>
            </a:r>
            <a:endParaRPr/>
          </a:p>
          <a:p>
            <a:pPr indent="-133336" lvl="1" marL="742913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  <a:p>
            <a:pPr indent="-133336" lvl="1" marL="742913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  <a:p>
            <a:pPr indent="-342882" lvl="0" marL="342882" rtl="0" algn="l">
              <a:spcBef>
                <a:spcPts val="560"/>
              </a:spcBef>
              <a:spcAft>
                <a:spcPts val="0"/>
              </a:spcAft>
              <a:buSzPts val="2800"/>
              <a:buChar char="▪"/>
            </a:pPr>
            <a:r>
              <a:rPr lang="en-US" sz="2800"/>
              <a:t>Learn Q(s,a) values as you go</a:t>
            </a:r>
            <a:endParaRPr/>
          </a:p>
          <a:p>
            <a:pPr indent="-285736" lvl="1" marL="742913" rtl="0" algn="l"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 sz="2400"/>
              <a:t>Receive a sample (s,a,s’,r)</a:t>
            </a:r>
            <a:endParaRPr/>
          </a:p>
          <a:p>
            <a:pPr indent="-285736" lvl="1" marL="742913" rtl="0" algn="l"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 sz="2400"/>
              <a:t>Consider your old estimate:</a:t>
            </a:r>
            <a:endParaRPr/>
          </a:p>
          <a:p>
            <a:pPr indent="-285736" lvl="1" marL="742913" rtl="0" algn="l"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 sz="2400"/>
              <a:t>Consider your new sample estimate:</a:t>
            </a:r>
            <a:endParaRPr/>
          </a:p>
          <a:p>
            <a:pPr indent="-101588" lvl="2" marL="1142942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/>
          </a:p>
          <a:p>
            <a:pPr indent="-101588" lvl="2" marL="1142942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/>
          </a:p>
          <a:p>
            <a:pPr indent="-285736" lvl="1" marL="742913" rtl="0" algn="l"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 sz="2400"/>
              <a:t>Incorporate the new estimate into a running average:</a:t>
            </a:r>
            <a:endParaRPr/>
          </a:p>
        </p:txBody>
      </p:sp>
      <p:pic>
        <p:nvPicPr>
          <p:cNvPr descr="txp_fig" id="535" name="Google Shape;535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13300" y="3657600"/>
            <a:ext cx="825500" cy="25876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xp_fig" id="536" name="Google Shape;536;p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52600" y="5791200"/>
            <a:ext cx="5692775" cy="31591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xp_fig" id="537" name="Google Shape;537;p4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752600" y="4648200"/>
            <a:ext cx="4525963" cy="438150"/>
          </a:xfrm>
          <a:prstGeom prst="rect">
            <a:avLst/>
          </a:prstGeom>
          <a:noFill/>
          <a:ln>
            <a:noFill/>
          </a:ln>
        </p:spPr>
      </p:pic>
      <p:sp>
        <p:nvSpPr>
          <p:cNvPr id="538" name="Google Shape;538;p46"/>
          <p:cNvSpPr txBox="1"/>
          <p:nvPr/>
        </p:nvSpPr>
        <p:spPr>
          <a:xfrm>
            <a:off x="7772400" y="6327085"/>
            <a:ext cx="4419600" cy="5309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[Demo: Q-learning – gridworld (L10D2)]</a:t>
            </a:r>
            <a:endParaRPr/>
          </a:p>
          <a:p>
            <a:pPr indent="0" lvl="0" marL="0" marR="0" rtl="0" algn="r">
              <a:lnSpc>
                <a:spcPct val="5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[Demo: Q-learning – crawler (L10D3)]</a:t>
            </a:r>
            <a:endParaRPr/>
          </a:p>
        </p:txBody>
      </p:sp>
      <p:pic>
        <p:nvPicPr>
          <p:cNvPr descr="txp_fig" id="539" name="Google Shape;539;p4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524000" y="1828800"/>
            <a:ext cx="8165848" cy="76552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0" name="Google Shape;540;p4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305800" y="2743200"/>
            <a:ext cx="3505200" cy="29782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47"/>
          <p:cNvSpPr txBox="1"/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Video of Demo Q-Learning -- Gridworld</a:t>
            </a:r>
            <a:endParaRPr/>
          </a:p>
        </p:txBody>
      </p:sp>
      <p:pic>
        <p:nvPicPr>
          <p:cNvPr id="546" name="Google Shape;546;p47" title="Q-learning--gridworld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0" y="1409800"/>
            <a:ext cx="6705600" cy="502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48"/>
          <p:cNvSpPr txBox="1"/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Video of Demo Q-Learning -- Crawler</a:t>
            </a:r>
            <a:endParaRPr/>
          </a:p>
        </p:txBody>
      </p:sp>
      <p:pic>
        <p:nvPicPr>
          <p:cNvPr id="552" name="Google Shape;552;p48" title="Q-learning--crawler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50188" y="1437800"/>
            <a:ext cx="6691625" cy="501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49"/>
          <p:cNvSpPr txBox="1"/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Q-Learning Properties</a:t>
            </a:r>
            <a:endParaRPr/>
          </a:p>
        </p:txBody>
      </p:sp>
      <p:sp>
        <p:nvSpPr>
          <p:cNvPr id="559" name="Google Shape;559;p49"/>
          <p:cNvSpPr txBox="1"/>
          <p:nvPr>
            <p:ph idx="1" type="body"/>
          </p:nvPr>
        </p:nvSpPr>
        <p:spPr>
          <a:xfrm>
            <a:off x="457200" y="1371600"/>
            <a:ext cx="95250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882" lvl="0" marL="342882" rtl="0" algn="l"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 sz="2800"/>
              <a:t>Amazing result: Q-learning converges to optimal policy -- even if you’re acting suboptimally!</a:t>
            </a:r>
            <a:endParaRPr/>
          </a:p>
          <a:p>
            <a:pPr indent="-101588" lvl="2" marL="1142942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/>
          </a:p>
          <a:p>
            <a:pPr indent="-342882" lvl="0" marL="342882" rtl="0" algn="l">
              <a:spcBef>
                <a:spcPts val="560"/>
              </a:spcBef>
              <a:spcAft>
                <a:spcPts val="0"/>
              </a:spcAft>
              <a:buSzPts val="2800"/>
              <a:buChar char="▪"/>
            </a:pPr>
            <a:r>
              <a:rPr lang="en-US" sz="2800"/>
              <a:t>This is called </a:t>
            </a:r>
            <a:r>
              <a:rPr lang="en-US" sz="2800">
                <a:solidFill>
                  <a:srgbClr val="C00000"/>
                </a:solidFill>
              </a:rPr>
              <a:t>off-policy learning</a:t>
            </a:r>
            <a:endParaRPr/>
          </a:p>
          <a:p>
            <a:pPr indent="-101588" lvl="2" marL="1142942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/>
          </a:p>
          <a:p>
            <a:pPr indent="-342882" lvl="0" marL="342882" rtl="0" algn="l">
              <a:spcBef>
                <a:spcPts val="560"/>
              </a:spcBef>
              <a:spcAft>
                <a:spcPts val="0"/>
              </a:spcAft>
              <a:buSzPts val="2800"/>
              <a:buChar char="▪"/>
            </a:pPr>
            <a:r>
              <a:rPr lang="en-US" sz="2800"/>
              <a:t>Caveats:</a:t>
            </a:r>
            <a:endParaRPr/>
          </a:p>
          <a:p>
            <a:pPr indent="-285736" lvl="1" marL="742913" rtl="0" algn="l"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 sz="2400"/>
              <a:t>You have to explore enough</a:t>
            </a:r>
            <a:endParaRPr/>
          </a:p>
          <a:p>
            <a:pPr indent="-285736" lvl="1" marL="742913" rtl="0" algn="l"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 sz="2400"/>
              <a:t>You have to eventually make the learning rate</a:t>
            </a:r>
            <a:endParaRPr/>
          </a:p>
          <a:p>
            <a:pPr indent="-285736" lvl="1" marL="742913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	small enough</a:t>
            </a:r>
            <a:endParaRPr/>
          </a:p>
          <a:p>
            <a:pPr indent="-285736" lvl="1" marL="742913" rtl="0" algn="l"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 sz="2400"/>
              <a:t>… but not decrease it too quickly</a:t>
            </a:r>
            <a:endParaRPr/>
          </a:p>
          <a:p>
            <a:pPr indent="-285736" lvl="1" marL="742913" rtl="0" algn="l"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 sz="2400"/>
              <a:t>Basically, in the limit, it doesn’t matter how you select actions (!)</a:t>
            </a:r>
            <a:endParaRPr/>
          </a:p>
          <a:p>
            <a:pPr indent="-114288" lvl="3" marL="1600120" rtl="0" algn="l"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/>
          </a:p>
        </p:txBody>
      </p:sp>
      <p:pic>
        <p:nvPicPr>
          <p:cNvPr id="560" name="Google Shape;560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92042" y="2667000"/>
            <a:ext cx="3884915" cy="27980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Example: Learning to Walk</a:t>
            </a:r>
            <a:endParaRPr/>
          </a:p>
        </p:txBody>
      </p:sp>
      <p:sp>
        <p:nvSpPr>
          <p:cNvPr id="107" name="Google Shape;107;p16"/>
          <p:cNvSpPr txBox="1"/>
          <p:nvPr/>
        </p:nvSpPr>
        <p:spPr>
          <a:xfrm>
            <a:off x="304800" y="4495800"/>
            <a:ext cx="32004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Initial</a:t>
            </a:r>
            <a:endParaRPr/>
          </a:p>
        </p:txBody>
      </p:sp>
      <p:sp>
        <p:nvSpPr>
          <p:cNvPr id="108" name="Google Shape;108;p16"/>
          <p:cNvSpPr txBox="1"/>
          <p:nvPr/>
        </p:nvSpPr>
        <p:spPr>
          <a:xfrm>
            <a:off x="4219407" y="4491335"/>
            <a:ext cx="347679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Learning Trial</a:t>
            </a:r>
            <a:endParaRPr/>
          </a:p>
        </p:txBody>
      </p:sp>
      <p:sp>
        <p:nvSpPr>
          <p:cNvPr id="109" name="Google Shape;109;p16"/>
          <p:cNvSpPr txBox="1"/>
          <p:nvPr/>
        </p:nvSpPr>
        <p:spPr>
          <a:xfrm>
            <a:off x="8352530" y="4491335"/>
            <a:ext cx="34290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After Learning [1K Trials]</a:t>
            </a:r>
            <a:endParaRPr/>
          </a:p>
        </p:txBody>
      </p:sp>
      <p:sp>
        <p:nvSpPr>
          <p:cNvPr id="110" name="Google Shape;110;p16"/>
          <p:cNvSpPr txBox="1"/>
          <p:nvPr/>
        </p:nvSpPr>
        <p:spPr>
          <a:xfrm>
            <a:off x="0" y="6457890"/>
            <a:ext cx="281094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[Kohl and Stone, ICRA 2004]</a:t>
            </a:r>
            <a:endParaRPr/>
          </a:p>
        </p:txBody>
      </p:sp>
      <p:pic>
        <p:nvPicPr>
          <p:cNvPr descr="/Users/pabbeel/Dropbox/work/Teaching/cs 188/CS188-lecture-materials/videos/rl/AIBO WALK -- initial.mpeg" id="111" name="Google Shape;111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2039936"/>
            <a:ext cx="3173539" cy="237966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/Users/pabbeel/Dropbox/work/Teaching/cs 188/CS188-lecture-materials/videos/rl/AIBO WALK -- training-1.mpeg" id="112" name="Google Shape;112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07890" y="2039936"/>
            <a:ext cx="3489911" cy="23796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/Users/pabbeel/Dropbox/work/Teaching/cs 188/CS188-lecture-materials/videos/rl/AIBO WALK -- finished.mpeg" id="113" name="Google Shape;113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454131" y="2044089"/>
            <a:ext cx="3458470" cy="23580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/>
          <p:cNvSpPr txBox="1"/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Example: Learning to Walk</a:t>
            </a:r>
            <a:endParaRPr/>
          </a:p>
        </p:txBody>
      </p:sp>
      <p:sp>
        <p:nvSpPr>
          <p:cNvPr id="119" name="Google Shape;119;p17"/>
          <p:cNvSpPr txBox="1"/>
          <p:nvPr/>
        </p:nvSpPr>
        <p:spPr>
          <a:xfrm>
            <a:off x="0" y="6172200"/>
            <a:ext cx="121920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Initial</a:t>
            </a:r>
            <a:endParaRPr/>
          </a:p>
        </p:txBody>
      </p:sp>
      <p:sp>
        <p:nvSpPr>
          <p:cNvPr id="120" name="Google Shape;120;p17"/>
          <p:cNvSpPr txBox="1"/>
          <p:nvPr/>
        </p:nvSpPr>
        <p:spPr>
          <a:xfrm>
            <a:off x="9218191" y="6488668"/>
            <a:ext cx="279888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[Video: AIBO WALK – initial]</a:t>
            </a:r>
            <a:endParaRPr/>
          </a:p>
        </p:txBody>
      </p:sp>
      <p:sp>
        <p:nvSpPr>
          <p:cNvPr id="121" name="Google Shape;121;p17"/>
          <p:cNvSpPr txBox="1"/>
          <p:nvPr/>
        </p:nvSpPr>
        <p:spPr>
          <a:xfrm>
            <a:off x="0" y="6457890"/>
            <a:ext cx="281094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[Kohl and Stone, ICRA 2004]</a:t>
            </a:r>
            <a:endParaRPr/>
          </a:p>
        </p:txBody>
      </p:sp>
      <p:pic>
        <p:nvPicPr>
          <p:cNvPr id="122" name="Google Shape;122;p17" title="AIBO WALK -- initial.mpeg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80938" y="1375213"/>
            <a:ext cx="6630125" cy="453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8"/>
          <p:cNvSpPr txBox="1"/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Example: Learning to Walk</a:t>
            </a:r>
            <a:endParaRPr/>
          </a:p>
        </p:txBody>
      </p:sp>
      <p:sp>
        <p:nvSpPr>
          <p:cNvPr id="128" name="Google Shape;128;p18"/>
          <p:cNvSpPr txBox="1"/>
          <p:nvPr/>
        </p:nvSpPr>
        <p:spPr>
          <a:xfrm>
            <a:off x="0" y="6172200"/>
            <a:ext cx="121920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Training</a:t>
            </a:r>
            <a:endParaRPr/>
          </a:p>
        </p:txBody>
      </p:sp>
      <p:sp>
        <p:nvSpPr>
          <p:cNvPr id="129" name="Google Shape;129;p18"/>
          <p:cNvSpPr txBox="1"/>
          <p:nvPr/>
        </p:nvSpPr>
        <p:spPr>
          <a:xfrm>
            <a:off x="9218191" y="6488668"/>
            <a:ext cx="300503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[Video: AIBO WALK – training]</a:t>
            </a:r>
            <a:endParaRPr/>
          </a:p>
        </p:txBody>
      </p:sp>
      <p:sp>
        <p:nvSpPr>
          <p:cNvPr id="130" name="Google Shape;130;p18"/>
          <p:cNvSpPr txBox="1"/>
          <p:nvPr/>
        </p:nvSpPr>
        <p:spPr>
          <a:xfrm>
            <a:off x="0" y="6457890"/>
            <a:ext cx="281094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[Kohl and Stone, ICRA 2004]</a:t>
            </a:r>
            <a:endParaRPr/>
          </a:p>
        </p:txBody>
      </p:sp>
      <p:pic>
        <p:nvPicPr>
          <p:cNvPr id="131" name="Google Shape;131;p18" title="AIBO WALK -- training.mpeg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80938" y="1423800"/>
            <a:ext cx="6630125" cy="453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9"/>
          <p:cNvSpPr txBox="1"/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Example: Learning to Walk</a:t>
            </a:r>
            <a:endParaRPr/>
          </a:p>
        </p:txBody>
      </p:sp>
      <p:sp>
        <p:nvSpPr>
          <p:cNvPr id="137" name="Google Shape;137;p19"/>
          <p:cNvSpPr txBox="1"/>
          <p:nvPr/>
        </p:nvSpPr>
        <p:spPr>
          <a:xfrm>
            <a:off x="0" y="6172200"/>
            <a:ext cx="121920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Finished</a:t>
            </a:r>
            <a:endParaRPr/>
          </a:p>
        </p:txBody>
      </p:sp>
      <p:sp>
        <p:nvSpPr>
          <p:cNvPr id="138" name="Google Shape;138;p19"/>
          <p:cNvSpPr txBox="1"/>
          <p:nvPr/>
        </p:nvSpPr>
        <p:spPr>
          <a:xfrm>
            <a:off x="9218191" y="6488668"/>
            <a:ext cx="305000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[Video: AIBO WALK – finished]</a:t>
            </a:r>
            <a:endParaRPr/>
          </a:p>
        </p:txBody>
      </p:sp>
      <p:sp>
        <p:nvSpPr>
          <p:cNvPr id="139" name="Google Shape;139;p19"/>
          <p:cNvSpPr txBox="1"/>
          <p:nvPr/>
        </p:nvSpPr>
        <p:spPr>
          <a:xfrm>
            <a:off x="0" y="6457890"/>
            <a:ext cx="281094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[Kohl and Stone, ICRA 2004]</a:t>
            </a:r>
            <a:endParaRPr/>
          </a:p>
        </p:txBody>
      </p:sp>
      <p:pic>
        <p:nvPicPr>
          <p:cNvPr id="140" name="Google Shape;140;p19" title="AIBO WALK -- finished.mpeg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86038" y="1290975"/>
            <a:ext cx="6619925" cy="453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0"/>
          <p:cNvSpPr txBox="1"/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Example: Sidewinding</a:t>
            </a:r>
            <a:endParaRPr/>
          </a:p>
        </p:txBody>
      </p:sp>
      <p:sp>
        <p:nvSpPr>
          <p:cNvPr id="146" name="Google Shape;146;p20"/>
          <p:cNvSpPr txBox="1"/>
          <p:nvPr/>
        </p:nvSpPr>
        <p:spPr>
          <a:xfrm>
            <a:off x="0" y="6488668"/>
            <a:ext cx="13699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[Andrew Ng]</a:t>
            </a:r>
            <a:endParaRPr/>
          </a:p>
        </p:txBody>
      </p:sp>
      <p:pic>
        <p:nvPicPr>
          <p:cNvPr id="147" name="Google Shape;147;p2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43225" y="1397000"/>
            <a:ext cx="6305550" cy="4729163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0"/>
          <p:cNvSpPr txBox="1"/>
          <p:nvPr/>
        </p:nvSpPr>
        <p:spPr>
          <a:xfrm>
            <a:off x="8229600" y="6488668"/>
            <a:ext cx="398911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[Video: SNAKE – climbStep+sidewinding]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1"/>
          <p:cNvSpPr txBox="1"/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Example: Toddler Robot</a:t>
            </a:r>
            <a:endParaRPr/>
          </a:p>
        </p:txBody>
      </p:sp>
      <p:sp>
        <p:nvSpPr>
          <p:cNvPr id="154" name="Google Shape;154;p21"/>
          <p:cNvSpPr txBox="1"/>
          <p:nvPr/>
        </p:nvSpPr>
        <p:spPr>
          <a:xfrm>
            <a:off x="0" y="6488668"/>
            <a:ext cx="33493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[Tedrake, Zhang and Seung, 2005]</a:t>
            </a:r>
            <a:endParaRPr/>
          </a:p>
        </p:txBody>
      </p:sp>
      <p:sp>
        <p:nvSpPr>
          <p:cNvPr id="155" name="Google Shape;155;p21"/>
          <p:cNvSpPr txBox="1"/>
          <p:nvPr/>
        </p:nvSpPr>
        <p:spPr>
          <a:xfrm>
            <a:off x="9781965" y="6488668"/>
            <a:ext cx="241003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[Video: TODDLER – 40s]</a:t>
            </a:r>
            <a:endParaRPr/>
          </a:p>
        </p:txBody>
      </p:sp>
      <p:pic>
        <p:nvPicPr>
          <p:cNvPr id="156" name="Google Shape;156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05100" y="1117599"/>
            <a:ext cx="7200900" cy="540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dan-berkeley-nlp-v1">
  <a:themeElements>
    <a:clrScheme name="dan-berkeley-nlp-v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