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7099300" cy="10234600"/>
  <p:embeddedFontLst>
    <p:embeddedFont>
      <p:font typeface="Helvetica Neue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HelveticaNeue-bold.fntdata"/><Relationship Id="rId23" Type="http://schemas.openxmlformats.org/officeDocument/2006/relationships/slide" Target="slides/slide18.xml"/><Relationship Id="rId45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HelveticaNeue-boldItalic.fntdata"/><Relationship Id="rId25" Type="http://schemas.openxmlformats.org/officeDocument/2006/relationships/slide" Target="slides/slide20.xml"/><Relationship Id="rId47" Type="http://schemas.openxmlformats.org/officeDocument/2006/relationships/font" Target="fonts/HelveticaNeue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 txBox="1"/>
          <p:nvPr>
            <p:ph idx="12" type="sldNum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1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31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Figure 1: scatter(1:20,10+(1:20)+2*randn(1,20),'k','filled'); a=axis; a(3)=0; axis(a);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2:notes"/>
          <p:cNvSpPr txBox="1"/>
          <p:nvPr>
            <p:ph idx="12" type="sldNum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2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1" name="Google Shape;971;p32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Figure 1: scatter(1:20,10+(1:20)+2*randn(1,20),'k','filled'); a=axis; a(3)=0; axis(a);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33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3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4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4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5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5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6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6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7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7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8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8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39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9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Please retain proper attribution and the reference to ai.berkeley.edu.  Thanks!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jyI40T2jenAB0uD5TABm-rW9ZAldXeFN/view" TargetMode="External"/><Relationship Id="rId4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zQAMbtzknLFYBwt33_Fv9UxzfYuPWz0Z/view" TargetMode="External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2GJitnWiQOa1eH0ruGsWSDKLVLpfNcVf/view" TargetMode="External"/><Relationship Id="rId4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Pg_lfZsxPYGltBpzONIZNSPeOEXyDsCA/view" TargetMode="External"/><Relationship Id="rId4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11" Type="http://schemas.openxmlformats.org/officeDocument/2006/relationships/image" Target="../media/image45.png"/><Relationship Id="rId10" Type="http://schemas.openxmlformats.org/officeDocument/2006/relationships/image" Target="../media/image30.png"/><Relationship Id="rId9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22.png"/><Relationship Id="rId7" Type="http://schemas.openxmlformats.org/officeDocument/2006/relationships/image" Target="../media/image29.png"/><Relationship Id="rId8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pKDxdM8xN1jO1Car6XXBZ-7Rk4N1LfIQ/view" TargetMode="External"/><Relationship Id="rId4" Type="http://schemas.openxmlformats.org/officeDocument/2006/relationships/image" Target="../media/image3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gE1Lg2VOpOk2qxOBqdsk3cMqPKOCIIDy/view" TargetMode="External"/><Relationship Id="rId4" Type="http://schemas.openxmlformats.org/officeDocument/2006/relationships/image" Target="../media/image4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ffuhRJ2lOAyM38RduV-0XMKlhue_grW7/view" TargetMode="External"/><Relationship Id="rId4" Type="http://schemas.openxmlformats.org/officeDocument/2006/relationships/image" Target="../media/image3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41.png"/><Relationship Id="rId6" Type="http://schemas.openxmlformats.org/officeDocument/2006/relationships/image" Target="../media/image51.png"/><Relationship Id="rId7" Type="http://schemas.openxmlformats.org/officeDocument/2006/relationships/image" Target="../media/image34.png"/><Relationship Id="rId8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20" Type="http://schemas.openxmlformats.org/officeDocument/2006/relationships/image" Target="../media/image63.png"/><Relationship Id="rId11" Type="http://schemas.openxmlformats.org/officeDocument/2006/relationships/image" Target="../media/image24.png"/><Relationship Id="rId10" Type="http://schemas.openxmlformats.org/officeDocument/2006/relationships/image" Target="../media/image53.png"/><Relationship Id="rId13" Type="http://schemas.openxmlformats.org/officeDocument/2006/relationships/image" Target="../media/image30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Relationship Id="rId4" Type="http://schemas.openxmlformats.org/officeDocument/2006/relationships/image" Target="../media/image69.png"/><Relationship Id="rId9" Type="http://schemas.openxmlformats.org/officeDocument/2006/relationships/image" Target="../media/image48.png"/><Relationship Id="rId15" Type="http://schemas.openxmlformats.org/officeDocument/2006/relationships/image" Target="../media/image62.png"/><Relationship Id="rId14" Type="http://schemas.openxmlformats.org/officeDocument/2006/relationships/image" Target="../media/image45.png"/><Relationship Id="rId17" Type="http://schemas.openxmlformats.org/officeDocument/2006/relationships/image" Target="../media/image57.png"/><Relationship Id="rId16" Type="http://schemas.openxmlformats.org/officeDocument/2006/relationships/image" Target="../media/image54.png"/><Relationship Id="rId5" Type="http://schemas.openxmlformats.org/officeDocument/2006/relationships/image" Target="../media/image50.png"/><Relationship Id="rId19" Type="http://schemas.openxmlformats.org/officeDocument/2006/relationships/image" Target="../media/image52.png"/><Relationship Id="rId6" Type="http://schemas.openxmlformats.org/officeDocument/2006/relationships/image" Target="../media/image47.png"/><Relationship Id="rId18" Type="http://schemas.openxmlformats.org/officeDocument/2006/relationships/image" Target="../media/image56.png"/><Relationship Id="rId7" Type="http://schemas.openxmlformats.org/officeDocument/2006/relationships/image" Target="../media/image46.png"/><Relationship Id="rId8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rive.google.com/file/d/1jRdvfcUVnuk7fmRdiwkSe2bKpNeZpEJk/view" TargetMode="External"/><Relationship Id="rId4" Type="http://schemas.openxmlformats.org/officeDocument/2006/relationships/image" Target="../media/image6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6.png"/><Relationship Id="rId4" Type="http://schemas.openxmlformats.org/officeDocument/2006/relationships/image" Target="../media/image58.png"/><Relationship Id="rId5" Type="http://schemas.openxmlformats.org/officeDocument/2006/relationships/image" Target="../media/image67.png"/><Relationship Id="rId6" Type="http://schemas.openxmlformats.org/officeDocument/2006/relationships/image" Target="../media/image5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1.png"/><Relationship Id="rId4" Type="http://schemas.openxmlformats.org/officeDocument/2006/relationships/image" Target="../media/image64.png"/><Relationship Id="rId5" Type="http://schemas.openxmlformats.org/officeDocument/2006/relationships/image" Target="../media/image70.png"/><Relationship Id="rId6" Type="http://schemas.openxmlformats.org/officeDocument/2006/relationships/image" Target="../media/image78.png"/><Relationship Id="rId7" Type="http://schemas.openxmlformats.org/officeDocument/2006/relationships/image" Target="../media/image7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9.png"/><Relationship Id="rId4" Type="http://schemas.openxmlformats.org/officeDocument/2006/relationships/image" Target="../media/image77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6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rive.google.com/file/d/1SBFCuC3oP-hnmBD5pZqIpCWMcEXDBbdM/view" TargetMode="External"/><Relationship Id="rId4" Type="http://schemas.openxmlformats.org/officeDocument/2006/relationships/image" Target="../media/image7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2971800" y="1397001"/>
            <a:ext cx="7696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Homework 6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rgbClr val="000000"/>
                </a:solidFill>
              </a:rPr>
              <a:t>Due Wednesday 3/9 by 11:59pm</a:t>
            </a:r>
            <a:endParaRPr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Project 3 MDPs/RL</a:t>
            </a:r>
            <a:endParaRPr sz="2800"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rgbClr val="000000"/>
                </a:solidFill>
              </a:rPr>
              <a:t>About to be released</a:t>
            </a:r>
            <a:endParaRPr sz="2400">
              <a:solidFill>
                <a:srgbClr val="000000"/>
              </a:solidFill>
            </a:endParaRPr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rgbClr val="000000"/>
                </a:solidFill>
              </a:rPr>
              <a:t>Due Wednesday 3/23 by 11:59pm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of Demo Q-Learning Auto Cliff Grid</a:t>
            </a:r>
            <a:endParaRPr/>
          </a:p>
        </p:txBody>
      </p:sp>
      <p:pic>
        <p:nvPicPr>
          <p:cNvPr id="190" name="Google Shape;190;p22" title="Qlearning--auto--cliff-gri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525" y="1302900"/>
            <a:ext cx="8696961" cy="5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Exploration vs. Exploitation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682" lvl="0" marL="342882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700" y="914400"/>
            <a:ext cx="85725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Explore?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457200" y="1447800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Several schemes for forcing exploration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Simplest: random actions (ε-greedy)</a:t>
            </a:r>
            <a:endParaRPr/>
          </a:p>
          <a:p>
            <a:pPr indent="-228588" lvl="2" marL="11429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Every time step, flip a coin</a:t>
            </a:r>
            <a:endParaRPr/>
          </a:p>
          <a:p>
            <a:pPr indent="-228588" lvl="2" marL="11429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With (small) probability ε, act randomly</a:t>
            </a:r>
            <a:endParaRPr/>
          </a:p>
          <a:p>
            <a:pPr indent="-228588" lvl="2" marL="11429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With (large) probability 1-ε, act on current policy</a:t>
            </a:r>
            <a:endParaRPr/>
          </a:p>
          <a:p>
            <a:pPr indent="-76188" lvl="2" marL="11429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Problems with random actions?</a:t>
            </a:r>
            <a:endParaRPr/>
          </a:p>
          <a:p>
            <a:pPr indent="-228588" lvl="2" marL="11429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You do eventually explore the space, but keep thrashing around once learning is done</a:t>
            </a:r>
            <a:endParaRPr/>
          </a:p>
          <a:p>
            <a:pPr indent="-228588" lvl="2" marL="11429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One solution: lower ε over time</a:t>
            </a:r>
            <a:endParaRPr/>
          </a:p>
          <a:p>
            <a:pPr indent="-228588" lvl="2" marL="11429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Another solution: exploration functions</a:t>
            </a:r>
            <a:endParaRPr/>
          </a:p>
          <a:p>
            <a:pPr indent="-139682" lvl="0" marL="342882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391" y="1600200"/>
            <a:ext cx="3348017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5867400" y="6211669"/>
            <a:ext cx="632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[Demo: Q-learning – manual exploration – bridge grid (L11D2)] [Demo: Q-learning – epsilon-greedy -- crawler (L11D3)]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Video of Demo Q-learning – Manual Exploration – Bridge Grid </a:t>
            </a:r>
            <a:endParaRPr sz="3600"/>
          </a:p>
        </p:txBody>
      </p:sp>
      <p:pic>
        <p:nvPicPr>
          <p:cNvPr id="211" name="Google Shape;211;p25" title="Qlearning--manual exploration--bridge gri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525" y="1151525"/>
            <a:ext cx="8696961" cy="5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Video of Demo Q-learning – Epsilon-Greedy – Crawler </a:t>
            </a:r>
            <a:endParaRPr sz="3600"/>
          </a:p>
        </p:txBody>
      </p:sp>
      <p:pic>
        <p:nvPicPr>
          <p:cNvPr id="217" name="Google Shape;217;p26" title="Qlearning--epsilon greedy--crawl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050" y="1302900"/>
            <a:ext cx="8696961" cy="5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Exploration Functions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304800" y="1219200"/>
            <a:ext cx="11506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When to explore?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Random actions: explore a fixed amount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Better idea: explore areas whose badness is not</a:t>
            </a:r>
            <a:endParaRPr/>
          </a:p>
          <a:p>
            <a:pPr indent="-285736" lvl="1" marL="742913" rtl="0" algn="l">
              <a:spcBef>
                <a:spcPts val="76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(yet) established, eventually stop exploring</a:t>
            </a:r>
            <a:endParaRPr/>
          </a:p>
          <a:p>
            <a:pPr indent="-126989" lvl="4" marL="2057298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Exploration function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Takes a value estimate u and a visit count n, and</a:t>
            </a:r>
            <a:endParaRPr/>
          </a:p>
          <a:p>
            <a:pPr indent="-285736" lvl="1" marL="742913" rtl="0" algn="l">
              <a:spcBef>
                <a:spcPts val="76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returns an optimistic utility, e.g.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07936" lvl="1" marL="742913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Note: this propagates the “bonus” back to states that lead to unknown states as well!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			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1512" y="1219564"/>
            <a:ext cx="4621888" cy="33520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25" name="Google Shape;2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0978" y="4261336"/>
            <a:ext cx="2495069" cy="304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26" name="Google Shape;22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5618" y="5422668"/>
            <a:ext cx="6339982" cy="44473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/>
        </p:nvSpPr>
        <p:spPr>
          <a:xfrm>
            <a:off x="1447800" y="5348056"/>
            <a:ext cx="3048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Q-Update: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228" name="Google Shape;228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1950" y="4813068"/>
            <a:ext cx="4771074" cy="44471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1447800" y="4738456"/>
            <a:ext cx="3048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Q-Update: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4876800" y="6488668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[Demo: exploration – Q-learning – crawler – exploration function (L11D4)]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Video of Demo Q-learning – Exploration Function – Crawler </a:t>
            </a:r>
            <a:endParaRPr sz="3600"/>
          </a:p>
        </p:txBody>
      </p:sp>
      <p:pic>
        <p:nvPicPr>
          <p:cNvPr id="236" name="Google Shape;236;p28" title="Qlearning--exploration function--crawl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525" y="1270000"/>
            <a:ext cx="8696961" cy="5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Regret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406400" y="1366836"/>
            <a:ext cx="49276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Even if you learn the optimal policy, you still make mistakes along the way!</a:t>
            </a:r>
            <a:endParaRPr/>
          </a:p>
          <a:p>
            <a:pPr indent="-342882" lvl="0" marL="342882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Regret is a measure of your total mistake cost: the difference between your (expected) rewards, including youthful suboptimality, and optimal (expected) rewards</a:t>
            </a:r>
            <a:endParaRPr/>
          </a:p>
          <a:p>
            <a:pPr indent="-342882" lvl="0" marL="342882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Minimizing regret goes beyond learning to be optimal – it requires optimally learning to be optimal</a:t>
            </a:r>
            <a:endParaRPr/>
          </a:p>
          <a:p>
            <a:pPr indent="-342882" lvl="0" marL="342882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Example: random exploration and exploration functions both end up optimal, but random exploration has higher regret</a:t>
            </a:r>
            <a:endParaRPr sz="2200"/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9758" y="1447800"/>
            <a:ext cx="6889574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Approximate Q-Learning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682" lvl="0" marL="342882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5613" y="1314450"/>
            <a:ext cx="6229350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Approximate Q-Learning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682" lvl="0" marL="342882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1295401"/>
            <a:ext cx="5105400" cy="4941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 in the News – Flappy Bird RL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State space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Discretized vertical distance from lower pipe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Discretized horizontal distance from next pair of pipes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Life: Dead or Living</a:t>
            </a:r>
            <a:endParaRPr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Actions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Click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Do nothing</a:t>
            </a:r>
            <a:endParaRPr/>
          </a:p>
          <a:p>
            <a:pPr indent="-342882" lvl="0" marL="342882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Rewards</a:t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+1 if Flappy Bird still alive</a:t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-1000 if Flappy Bird is dead</a:t>
            </a:r>
            <a:endParaRPr/>
          </a:p>
          <a:p>
            <a:pPr indent="-342882" lvl="0" marL="342882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6-7 hours of Q-learning</a:t>
            </a:r>
            <a:endParaRPr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  <p:pic>
        <p:nvPicPr>
          <p:cNvPr descr="StateSpace.png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4850" y="1143000"/>
            <a:ext cx="2876550" cy="55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Generalizing Across States</a:t>
            </a:r>
            <a:endParaRPr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406400" y="1397001"/>
            <a:ext cx="69850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Basic Q-Learning keeps a table of all q-values</a:t>
            </a:r>
            <a:endParaRPr/>
          </a:p>
          <a:p>
            <a:pPr indent="-114288" lvl="2" marL="114294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 realistic situations, we cannot possibly learn about every single state!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Too many states to visit them all in training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Too many states to hold the q-tables in memory</a:t>
            </a:r>
            <a:endParaRPr/>
          </a:p>
          <a:p>
            <a:pPr indent="-114288" lvl="2" marL="114294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Instead, we want to generalize: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Learn about some small number of training states from experience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Generalize that experience to new, similar situations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This is a fundamental idea in machine learning, and we’ll see it over and over again</a:t>
            </a:r>
            <a:endParaRPr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3657918"/>
            <a:ext cx="4677116" cy="291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2192" y="1320003"/>
            <a:ext cx="2971800" cy="210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 txBox="1"/>
          <p:nvPr/>
        </p:nvSpPr>
        <p:spPr>
          <a:xfrm>
            <a:off x="10134600" y="6550223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[demo – RL pacman]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Pacman</a:t>
            </a:r>
            <a:endParaRPr/>
          </a:p>
        </p:txBody>
      </p:sp>
      <p:grpSp>
        <p:nvGrpSpPr>
          <p:cNvPr id="272" name="Google Shape;272;p33"/>
          <p:cNvGrpSpPr/>
          <p:nvPr/>
        </p:nvGrpSpPr>
        <p:grpSpPr>
          <a:xfrm>
            <a:off x="914400" y="2971800"/>
            <a:ext cx="2895600" cy="2835275"/>
            <a:chOff x="3408" y="912"/>
            <a:chExt cx="1584" cy="1551"/>
          </a:xfrm>
        </p:grpSpPr>
        <p:grpSp>
          <p:nvGrpSpPr>
            <p:cNvPr id="273" name="Google Shape;273;p33"/>
            <p:cNvGrpSpPr/>
            <p:nvPr/>
          </p:nvGrpSpPr>
          <p:grpSpPr>
            <a:xfrm>
              <a:off x="3408" y="912"/>
              <a:ext cx="1584" cy="1551"/>
              <a:chOff x="3360" y="1008"/>
              <a:chExt cx="1584" cy="1551"/>
            </a:xfrm>
          </p:grpSpPr>
          <p:pic>
            <p:nvPicPr>
              <p:cNvPr id="274" name="Google Shape;274;p3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73026" t="0"/>
              <a:stretch/>
            </p:blipFill>
            <p:spPr>
              <a:xfrm>
                <a:off x="3360" y="1008"/>
                <a:ext cx="768" cy="15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5" name="Google Shape;275;p33"/>
              <p:cNvPicPr preferRelativeResize="0"/>
              <p:nvPr/>
            </p:nvPicPr>
            <p:blipFill rotWithShape="1">
              <a:blip r:embed="rId4">
                <a:alphaModFix/>
              </a:blip>
              <a:srcRect b="0" l="72497" r="-1157" t="0"/>
              <a:stretch/>
            </p:blipFill>
            <p:spPr>
              <a:xfrm>
                <a:off x="4128" y="1008"/>
                <a:ext cx="816" cy="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6" name="Google Shape;276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80" y="1872"/>
              <a:ext cx="216" cy="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92" y="2160"/>
              <a:ext cx="197" cy="1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04" y="2160"/>
              <a:ext cx="216" cy="1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" name="Google Shape;279;p33"/>
          <p:cNvGrpSpPr/>
          <p:nvPr/>
        </p:nvGrpSpPr>
        <p:grpSpPr>
          <a:xfrm>
            <a:off x="4648200" y="2971800"/>
            <a:ext cx="2895600" cy="2835275"/>
            <a:chOff x="3456" y="2592"/>
            <a:chExt cx="1584" cy="1551"/>
          </a:xfrm>
        </p:grpSpPr>
        <p:grpSp>
          <p:nvGrpSpPr>
            <p:cNvPr id="280" name="Google Shape;280;p33"/>
            <p:cNvGrpSpPr/>
            <p:nvPr/>
          </p:nvGrpSpPr>
          <p:grpSpPr>
            <a:xfrm>
              <a:off x="3456" y="2592"/>
              <a:ext cx="1584" cy="1551"/>
              <a:chOff x="3360" y="1008"/>
              <a:chExt cx="1584" cy="1551"/>
            </a:xfrm>
          </p:grpSpPr>
          <p:pic>
            <p:nvPicPr>
              <p:cNvPr id="281" name="Google Shape;281;p3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73026" t="0"/>
              <a:stretch/>
            </p:blipFill>
            <p:spPr>
              <a:xfrm>
                <a:off x="3360" y="1008"/>
                <a:ext cx="768" cy="15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33"/>
              <p:cNvPicPr preferRelativeResize="0"/>
              <p:nvPr/>
            </p:nvPicPr>
            <p:blipFill rotWithShape="1">
              <a:blip r:embed="rId8">
                <a:alphaModFix/>
              </a:blip>
              <a:srcRect b="0" l="72497" r="-1157" t="0"/>
              <a:stretch/>
            </p:blipFill>
            <p:spPr>
              <a:xfrm>
                <a:off x="4128" y="1008"/>
                <a:ext cx="816" cy="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3" name="Google Shape;283;p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72" y="2832"/>
              <a:ext cx="216" cy="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3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704" y="2976"/>
              <a:ext cx="197" cy="1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3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704" y="2688"/>
              <a:ext cx="216" cy="1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33"/>
          <p:cNvGrpSpPr/>
          <p:nvPr/>
        </p:nvGrpSpPr>
        <p:grpSpPr>
          <a:xfrm>
            <a:off x="8458200" y="2971800"/>
            <a:ext cx="2895600" cy="2835275"/>
            <a:chOff x="3744" y="3190"/>
            <a:chExt cx="1056" cy="1034"/>
          </a:xfrm>
        </p:grpSpPr>
        <p:grpSp>
          <p:nvGrpSpPr>
            <p:cNvPr id="287" name="Google Shape;287;p33"/>
            <p:cNvGrpSpPr/>
            <p:nvPr/>
          </p:nvGrpSpPr>
          <p:grpSpPr>
            <a:xfrm>
              <a:off x="3744" y="3190"/>
              <a:ext cx="1056" cy="1034"/>
              <a:chOff x="3360" y="1008"/>
              <a:chExt cx="1584" cy="1551"/>
            </a:xfrm>
          </p:grpSpPr>
          <p:pic>
            <p:nvPicPr>
              <p:cNvPr id="288" name="Google Shape;288;p3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73026" t="0"/>
              <a:stretch/>
            </p:blipFill>
            <p:spPr>
              <a:xfrm>
                <a:off x="3360" y="1008"/>
                <a:ext cx="768" cy="15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" name="Google Shape;289;p33"/>
              <p:cNvPicPr preferRelativeResize="0"/>
              <p:nvPr/>
            </p:nvPicPr>
            <p:blipFill rotWithShape="1">
              <a:blip r:embed="rId8">
                <a:alphaModFix/>
              </a:blip>
              <a:srcRect b="0" l="72497" r="-1157" t="0"/>
              <a:stretch/>
            </p:blipFill>
            <p:spPr>
              <a:xfrm>
                <a:off x="4128" y="1008"/>
                <a:ext cx="816" cy="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0" name="Google Shape;290;p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92" y="3830"/>
              <a:ext cx="14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3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000" y="4022"/>
              <a:ext cx="131" cy="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3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808" y="4022"/>
              <a:ext cx="144" cy="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33"/>
            <p:cNvSpPr/>
            <p:nvPr/>
          </p:nvSpPr>
          <p:spPr>
            <a:xfrm>
              <a:off x="4512" y="3264"/>
              <a:ext cx="96" cy="9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33"/>
          <p:cNvSpPr txBox="1"/>
          <p:nvPr/>
        </p:nvSpPr>
        <p:spPr>
          <a:xfrm>
            <a:off x="5105400" y="6096000"/>
            <a:ext cx="7086600" cy="807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[Demo: Q-learning – pacman – tiny – watch all (L11D5)]</a:t>
            </a:r>
            <a:endParaRPr/>
          </a:p>
          <a:p>
            <a:pPr indent="0" lvl="0" marL="0" marR="0" rtl="0" algn="r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[Demo: Q-learning – pacman – tiny – silent train (L11D6)] </a:t>
            </a:r>
            <a:endParaRPr/>
          </a:p>
          <a:p>
            <a:pPr indent="0" lvl="0" marL="0" marR="0" rtl="0" algn="r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[Demo: Q-learning – pacman – tricky – watch all (L11D7)]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838200" y="1524000"/>
            <a:ext cx="281940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we discover through experience that this state is bad:</a:t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4648200" y="1524000"/>
            <a:ext cx="281940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naïve q-learning, we know nothing about this state:</a:t>
            </a:r>
            <a:endParaRPr/>
          </a:p>
        </p:txBody>
      </p:sp>
      <p:sp>
        <p:nvSpPr>
          <p:cNvPr id="297" name="Google Shape;297;p33"/>
          <p:cNvSpPr txBox="1"/>
          <p:nvPr/>
        </p:nvSpPr>
        <p:spPr>
          <a:xfrm>
            <a:off x="8458200" y="1524000"/>
            <a:ext cx="28194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even this one!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Video of Demo Q-Learning Pacman – Tiny – Watch All</a:t>
            </a:r>
            <a:endParaRPr sz="4000"/>
          </a:p>
        </p:txBody>
      </p:sp>
      <p:pic>
        <p:nvPicPr>
          <p:cNvPr id="303" name="Google Shape;303;p34" title="Qlearning--pacman--tiny--watch al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525" y="1243675"/>
            <a:ext cx="8696961" cy="5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Video of Demo Q-Learning Pacman – Tiny – Silent Train</a:t>
            </a:r>
            <a:endParaRPr sz="4000"/>
          </a:p>
        </p:txBody>
      </p:sp>
      <p:pic>
        <p:nvPicPr>
          <p:cNvPr id="309" name="Google Shape;309;p35" title="Qlearning--pacman--tiny--silent trai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525" y="1197600"/>
            <a:ext cx="8696961" cy="5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Video of Demo Q-Learning Pacman – Tricky – Watch All</a:t>
            </a:r>
            <a:endParaRPr sz="4000"/>
          </a:p>
        </p:txBody>
      </p:sp>
      <p:pic>
        <p:nvPicPr>
          <p:cNvPr id="315" name="Google Shape;315;p36" title="Qlearning--pacman--tricky--watch al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525" y="1322650"/>
            <a:ext cx="8696961" cy="5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Feature-Based Representations</a:t>
            </a:r>
            <a:endParaRPr/>
          </a:p>
        </p:txBody>
      </p:sp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457200" y="1600200"/>
            <a:ext cx="6858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Solution: describe a state using a vector of features (properties)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Features are functions from states to real numbers (often 0/1) that capture important properties of the state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Example features: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Distance to closest ghost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Distance to closest dot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Number of ghosts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1 / (dist to dot)</a:t>
            </a:r>
            <a:r>
              <a:rPr baseline="30000" lang="en-US" sz="1800"/>
              <a:t>2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Is Pacman in a tunnel? (0/1)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…… etc.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Is it the exact state on this slide?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Can also describe a q-state (s, a) with features (e.g. action moves closer to food)</a:t>
            </a:r>
            <a:endParaRPr/>
          </a:p>
        </p:txBody>
      </p:sp>
      <p:grpSp>
        <p:nvGrpSpPr>
          <p:cNvPr id="322" name="Google Shape;322;p37"/>
          <p:cNvGrpSpPr/>
          <p:nvPr/>
        </p:nvGrpSpPr>
        <p:grpSpPr>
          <a:xfrm>
            <a:off x="7543800" y="1752600"/>
            <a:ext cx="4038600" cy="3954463"/>
            <a:chOff x="5943600" y="1524000"/>
            <a:chExt cx="2514600" cy="2462213"/>
          </a:xfrm>
        </p:grpSpPr>
        <p:grpSp>
          <p:nvGrpSpPr>
            <p:cNvPr id="323" name="Google Shape;323;p37"/>
            <p:cNvGrpSpPr/>
            <p:nvPr/>
          </p:nvGrpSpPr>
          <p:grpSpPr>
            <a:xfrm>
              <a:off x="5943600" y="1524000"/>
              <a:ext cx="2514600" cy="2462213"/>
              <a:chOff x="3744" y="960"/>
              <a:chExt cx="1584" cy="1551"/>
            </a:xfrm>
          </p:grpSpPr>
          <p:grpSp>
            <p:nvGrpSpPr>
              <p:cNvPr id="324" name="Google Shape;324;p37"/>
              <p:cNvGrpSpPr/>
              <p:nvPr/>
            </p:nvGrpSpPr>
            <p:grpSpPr>
              <a:xfrm>
                <a:off x="3744" y="960"/>
                <a:ext cx="1584" cy="1551"/>
                <a:chOff x="3408" y="912"/>
                <a:chExt cx="1584" cy="1551"/>
              </a:xfrm>
            </p:grpSpPr>
            <p:grpSp>
              <p:nvGrpSpPr>
                <p:cNvPr id="325" name="Google Shape;325;p37"/>
                <p:cNvGrpSpPr/>
                <p:nvPr/>
              </p:nvGrpSpPr>
              <p:grpSpPr>
                <a:xfrm>
                  <a:off x="3408" y="912"/>
                  <a:ext cx="1584" cy="1551"/>
                  <a:chOff x="3360" y="1008"/>
                  <a:chExt cx="1584" cy="1551"/>
                </a:xfrm>
              </p:grpSpPr>
              <p:pic>
                <p:nvPicPr>
                  <p:cNvPr id="326" name="Google Shape;326;p37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73026" t="0"/>
                  <a:stretch/>
                </p:blipFill>
                <p:spPr>
                  <a:xfrm>
                    <a:off x="3360" y="1008"/>
                    <a:ext cx="768" cy="155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27" name="Google Shape;327;p37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72497" r="-1157" t="0"/>
                  <a:stretch/>
                </p:blipFill>
                <p:spPr>
                  <a:xfrm>
                    <a:off x="4128" y="1008"/>
                    <a:ext cx="816" cy="155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328" name="Google Shape;328;p3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480" y="1872"/>
                  <a:ext cx="216" cy="1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9" name="Google Shape;329;p3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3792" y="2160"/>
                  <a:ext cx="197" cy="17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30" name="Google Shape;330;p37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3504" y="2160"/>
                  <a:ext cx="216" cy="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31" name="Google Shape;331;p37"/>
              <p:cNvSpPr/>
              <p:nvPr/>
            </p:nvSpPr>
            <p:spPr>
              <a:xfrm>
                <a:off x="4032" y="2208"/>
                <a:ext cx="96" cy="144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7"/>
              <p:cNvSpPr/>
              <p:nvPr/>
            </p:nvSpPr>
            <p:spPr>
              <a:xfrm>
                <a:off x="4320" y="1968"/>
                <a:ext cx="96" cy="384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7"/>
              <p:cNvSpPr/>
              <p:nvPr/>
            </p:nvSpPr>
            <p:spPr>
              <a:xfrm>
                <a:off x="4320" y="1968"/>
                <a:ext cx="528" cy="96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4" name="Google Shape;334;p37"/>
            <p:cNvSpPr/>
            <p:nvPr/>
          </p:nvSpPr>
          <p:spPr>
            <a:xfrm>
              <a:off x="6096000" y="3352800"/>
              <a:ext cx="228600" cy="152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Value Functions</a:t>
            </a:r>
            <a:endParaRPr/>
          </a:p>
        </p:txBody>
      </p:sp>
      <p:sp>
        <p:nvSpPr>
          <p:cNvPr id="340" name="Google Shape;340;p38"/>
          <p:cNvSpPr txBox="1"/>
          <p:nvPr>
            <p:ph idx="1" type="body"/>
          </p:nvPr>
        </p:nvSpPr>
        <p:spPr>
          <a:xfrm>
            <a:off x="4572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Using a feature representation, we can write a q function (or value function) for any state using a few weights: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88882" lvl="0" marL="34288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40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Advantage: our experience is summed up in a few powerful numbers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Disadvantage: states may share features but actually be very different in value!</a:t>
            </a:r>
            <a:endParaRPr/>
          </a:p>
        </p:txBody>
      </p:sp>
      <p:pic>
        <p:nvPicPr>
          <p:cNvPr descr="txp_fig" id="341" name="Google Shape;34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299" y="2636837"/>
            <a:ext cx="6929438" cy="334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42" name="Google Shape;34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3398837"/>
            <a:ext cx="7835900" cy="33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/>
          <p:nvPr/>
        </p:nvSpPr>
        <p:spPr>
          <a:xfrm>
            <a:off x="1600200" y="1371600"/>
            <a:ext cx="8991600" cy="762000"/>
          </a:xfrm>
          <a:prstGeom prst="roundRect">
            <a:avLst>
              <a:gd fmla="val 16667" name="adj"/>
            </a:avLst>
          </a:prstGeom>
          <a:solidFill>
            <a:srgbClr val="CCECF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Approximate Q-Learning</a:t>
            </a:r>
            <a:endParaRPr/>
          </a:p>
        </p:txBody>
      </p:sp>
      <p:sp>
        <p:nvSpPr>
          <p:cNvPr id="349" name="Google Shape;349;p39"/>
          <p:cNvSpPr txBox="1"/>
          <p:nvPr>
            <p:ph idx="1" type="body"/>
          </p:nvPr>
        </p:nvSpPr>
        <p:spPr>
          <a:xfrm>
            <a:off x="457200" y="2286000"/>
            <a:ext cx="9296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Q-learning with linear Q-functions: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Intuitive interpretation: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Adjust weights of active features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E.g., if something unexpectedly bad happens, blame the features that were on: disprefer all states with that state’s features</a:t>
            </a:r>
            <a:endParaRPr/>
          </a:p>
          <a:p>
            <a:pPr indent="-152389" lvl="4" marL="2057298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Formal justification: online least squares</a:t>
            </a:r>
            <a:endParaRPr/>
          </a:p>
        </p:txBody>
      </p:sp>
      <p:pic>
        <p:nvPicPr>
          <p:cNvPr descr="txp_fig" id="350" name="Google Shape;3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125" y="3798888"/>
            <a:ext cx="4791075" cy="315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51" name="Google Shape;35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5175" y="4332288"/>
            <a:ext cx="4518025" cy="315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52" name="Google Shape;35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1600200"/>
            <a:ext cx="7835900" cy="334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53" name="Google Shape;353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600" y="3200400"/>
            <a:ext cx="43878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354" name="Google Shape;354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1600" y="2819400"/>
            <a:ext cx="2514617" cy="27889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9"/>
          <p:cNvSpPr txBox="1"/>
          <p:nvPr/>
        </p:nvSpPr>
        <p:spPr>
          <a:xfrm>
            <a:off x="7010400" y="3733800"/>
            <a:ext cx="1600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Exact Q’s</a:t>
            </a:r>
            <a:endParaRPr/>
          </a:p>
        </p:txBody>
      </p:sp>
      <p:sp>
        <p:nvSpPr>
          <p:cNvPr id="356" name="Google Shape;356;p39"/>
          <p:cNvSpPr txBox="1"/>
          <p:nvPr/>
        </p:nvSpPr>
        <p:spPr>
          <a:xfrm>
            <a:off x="7010400" y="4267200"/>
            <a:ext cx="19812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Approximate Q’s</a:t>
            </a:r>
            <a:endParaRPr/>
          </a:p>
        </p:txBody>
      </p:sp>
      <p:pic>
        <p:nvPicPr>
          <p:cNvPr id="357" name="Google Shape;357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47150" y="2438400"/>
            <a:ext cx="2940050" cy="2845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/>
          <p:nvPr/>
        </p:nvSpPr>
        <p:spPr>
          <a:xfrm>
            <a:off x="6324600" y="2057400"/>
            <a:ext cx="2362200" cy="1600200"/>
          </a:xfrm>
          <a:prstGeom prst="rightArrow">
            <a:avLst>
              <a:gd fmla="val 50000" name="adj1"/>
              <a:gd fmla="val 37912" name="adj2"/>
            </a:avLst>
          </a:prstGeom>
          <a:solidFill>
            <a:srgbClr val="CCECF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Q-Pacman</a:t>
            </a:r>
            <a:endParaRPr/>
          </a:p>
        </p:txBody>
      </p:sp>
      <p:pic>
        <p:nvPicPr>
          <p:cNvPr descr="txp_fig" id="364" name="Google Shape;36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209800"/>
            <a:ext cx="2970896" cy="264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65" name="Google Shape;36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105" y="3200400"/>
            <a:ext cx="2920495" cy="264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66" name="Google Shape;36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4391048"/>
            <a:ext cx="4298086" cy="4857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67" name="Google Shape;367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90056" y="1219200"/>
            <a:ext cx="6906374" cy="3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68" name="Google Shape;368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19288" y="5334000"/>
            <a:ext cx="2555662" cy="214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69" name="Google Shape;369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62684" y="5105400"/>
            <a:ext cx="4010033" cy="3153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70" name="Google Shape;370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10159" y="5549165"/>
            <a:ext cx="4205595" cy="3153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71" name="Google Shape;371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67000" y="6248400"/>
            <a:ext cx="6906369" cy="38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40"/>
          <p:cNvGrpSpPr/>
          <p:nvPr/>
        </p:nvGrpSpPr>
        <p:grpSpPr>
          <a:xfrm>
            <a:off x="571500" y="1981200"/>
            <a:ext cx="2073910" cy="1752600"/>
            <a:chOff x="8534400" y="1279524"/>
            <a:chExt cx="2705100" cy="2286000"/>
          </a:xfrm>
        </p:grpSpPr>
        <p:grpSp>
          <p:nvGrpSpPr>
            <p:cNvPr id="373" name="Google Shape;373;p40"/>
            <p:cNvGrpSpPr/>
            <p:nvPr/>
          </p:nvGrpSpPr>
          <p:grpSpPr>
            <a:xfrm>
              <a:off x="8904288" y="1279524"/>
              <a:ext cx="2335212" cy="2286000"/>
              <a:chOff x="3984" y="960"/>
              <a:chExt cx="1584" cy="1551"/>
            </a:xfrm>
          </p:grpSpPr>
          <p:grpSp>
            <p:nvGrpSpPr>
              <p:cNvPr id="374" name="Google Shape;374;p40"/>
              <p:cNvGrpSpPr/>
              <p:nvPr/>
            </p:nvGrpSpPr>
            <p:grpSpPr>
              <a:xfrm>
                <a:off x="3984" y="960"/>
                <a:ext cx="1584" cy="1551"/>
                <a:chOff x="3744" y="960"/>
                <a:chExt cx="1584" cy="1551"/>
              </a:xfrm>
            </p:grpSpPr>
            <p:grpSp>
              <p:nvGrpSpPr>
                <p:cNvPr id="375" name="Google Shape;375;p40"/>
                <p:cNvGrpSpPr/>
                <p:nvPr/>
              </p:nvGrpSpPr>
              <p:grpSpPr>
                <a:xfrm>
                  <a:off x="3744" y="960"/>
                  <a:ext cx="1584" cy="1551"/>
                  <a:chOff x="3408" y="912"/>
                  <a:chExt cx="1584" cy="1551"/>
                </a:xfrm>
              </p:grpSpPr>
              <p:grpSp>
                <p:nvGrpSpPr>
                  <p:cNvPr id="376" name="Google Shape;376;p40"/>
                  <p:cNvGrpSpPr/>
                  <p:nvPr/>
                </p:nvGrpSpPr>
                <p:grpSpPr>
                  <a:xfrm>
                    <a:off x="3408" y="912"/>
                    <a:ext cx="1584" cy="1551"/>
                    <a:chOff x="3360" y="1008"/>
                    <a:chExt cx="1584" cy="1551"/>
                  </a:xfrm>
                </p:grpSpPr>
                <p:pic>
                  <p:nvPicPr>
                    <p:cNvPr id="377" name="Google Shape;377;p40"/>
                    <p:cNvPicPr preferRelativeResize="0"/>
                    <p:nvPr/>
                  </p:nvPicPr>
                  <p:blipFill rotWithShape="1">
                    <a:blip r:embed="rId11">
                      <a:alphaModFix/>
                    </a:blip>
                    <a:srcRect b="0" l="0" r="73026" t="0"/>
                    <a:stretch/>
                  </p:blipFill>
                  <p:spPr>
                    <a:xfrm>
                      <a:off x="3360" y="1008"/>
                      <a:ext cx="768" cy="155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378" name="Google Shape;378;p40"/>
                    <p:cNvPicPr preferRelativeResize="0"/>
                    <p:nvPr/>
                  </p:nvPicPr>
                  <p:blipFill rotWithShape="1">
                    <a:blip r:embed="rId11">
                      <a:alphaModFix/>
                    </a:blip>
                    <a:srcRect b="0" l="72497" r="-1157" t="0"/>
                    <a:stretch/>
                  </p:blipFill>
                  <p:spPr>
                    <a:xfrm>
                      <a:off x="4128" y="1008"/>
                      <a:ext cx="816" cy="155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pic>
                <p:nvPicPr>
                  <p:cNvPr id="379" name="Google Shape;379;p40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0" r="0" t="0"/>
                  <a:stretch/>
                </p:blipFill>
                <p:spPr>
                  <a:xfrm>
                    <a:off x="3480" y="1872"/>
                    <a:ext cx="216" cy="1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80" name="Google Shape;380;p40"/>
                  <p:cNvPicPr preferRelativeResize="0"/>
                  <p:nvPr/>
                </p:nvPicPr>
                <p:blipFill rotWithShape="1">
                  <a:blip r:embed="rId13">
                    <a:alphaModFix/>
                  </a:blip>
                  <a:srcRect b="0" l="0" r="0" t="0"/>
                  <a:stretch/>
                </p:blipFill>
                <p:spPr>
                  <a:xfrm>
                    <a:off x="3792" y="2160"/>
                    <a:ext cx="197" cy="1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81" name="Google Shape;381;p40"/>
                  <p:cNvPicPr preferRelativeResize="0"/>
                  <p:nvPr/>
                </p:nvPicPr>
                <p:blipFill rotWithShape="1">
                  <a:blip r:embed="rId14">
                    <a:alphaModFix/>
                  </a:blip>
                  <a:srcRect b="0" l="0" r="0" t="0"/>
                  <a:stretch/>
                </p:blipFill>
                <p:spPr>
                  <a:xfrm>
                    <a:off x="3504" y="2160"/>
                    <a:ext cx="216" cy="1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382" name="Google Shape;382;p40"/>
                <p:cNvSpPr/>
                <p:nvPr/>
              </p:nvSpPr>
              <p:spPr>
                <a:xfrm>
                  <a:off x="4032" y="2208"/>
                  <a:ext cx="96" cy="144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40"/>
                <p:cNvSpPr/>
                <p:nvPr/>
              </p:nvSpPr>
              <p:spPr>
                <a:xfrm>
                  <a:off x="4320" y="1968"/>
                  <a:ext cx="96" cy="384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40"/>
                <p:cNvSpPr/>
                <p:nvPr/>
              </p:nvSpPr>
              <p:spPr>
                <a:xfrm>
                  <a:off x="4320" y="1968"/>
                  <a:ext cx="528" cy="96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5" name="Google Shape;385;p40"/>
              <p:cNvSpPr/>
              <p:nvPr/>
            </p:nvSpPr>
            <p:spPr>
              <a:xfrm>
                <a:off x="4080" y="2112"/>
                <a:ext cx="144" cy="96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TP_tmp.png" id="386" name="Google Shape;386;p4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534400" y="2193924"/>
              <a:ext cx="228600" cy="2833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7" name="Google Shape;387;p40"/>
          <p:cNvGrpSpPr/>
          <p:nvPr/>
        </p:nvGrpSpPr>
        <p:grpSpPr>
          <a:xfrm>
            <a:off x="8991600" y="1981200"/>
            <a:ext cx="2219960" cy="1752600"/>
            <a:chOff x="8610600" y="2057400"/>
            <a:chExt cx="2895600" cy="2286000"/>
          </a:xfrm>
        </p:grpSpPr>
        <p:grpSp>
          <p:nvGrpSpPr>
            <p:cNvPr id="388" name="Google Shape;388;p40"/>
            <p:cNvGrpSpPr/>
            <p:nvPr/>
          </p:nvGrpSpPr>
          <p:grpSpPr>
            <a:xfrm>
              <a:off x="9170988" y="2057400"/>
              <a:ext cx="2335212" cy="2286000"/>
              <a:chOff x="3984" y="2640"/>
              <a:chExt cx="1584" cy="1551"/>
            </a:xfrm>
          </p:grpSpPr>
          <p:grpSp>
            <p:nvGrpSpPr>
              <p:cNvPr id="389" name="Google Shape;389;p40"/>
              <p:cNvGrpSpPr/>
              <p:nvPr/>
            </p:nvGrpSpPr>
            <p:grpSpPr>
              <a:xfrm>
                <a:off x="3984" y="2640"/>
                <a:ext cx="1584" cy="1551"/>
                <a:chOff x="3360" y="1008"/>
                <a:chExt cx="1584" cy="1551"/>
              </a:xfrm>
            </p:grpSpPr>
            <p:pic>
              <p:nvPicPr>
                <p:cNvPr id="390" name="Google Shape;390;p40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73026" t="0"/>
                <a:stretch/>
              </p:blipFill>
              <p:spPr>
                <a:xfrm>
                  <a:off x="3360" y="1008"/>
                  <a:ext cx="768" cy="15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91" name="Google Shape;391;p40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72497" r="-1157" t="0"/>
                <a:stretch/>
              </p:blipFill>
              <p:spPr>
                <a:xfrm>
                  <a:off x="4128" y="1008"/>
                  <a:ext cx="816" cy="15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92" name="Google Shape;392;p4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224" y="3888"/>
                <a:ext cx="197" cy="1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3" name="Google Shape;393;p4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056" y="3744"/>
                <a:ext cx="216" cy="1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4" name="Google Shape;394;p40"/>
              <p:cNvSpPr/>
              <p:nvPr/>
            </p:nvSpPr>
            <p:spPr>
              <a:xfrm>
                <a:off x="4128" y="3936"/>
                <a:ext cx="96" cy="144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40"/>
              <p:cNvSpPr/>
              <p:nvPr/>
            </p:nvSpPr>
            <p:spPr>
              <a:xfrm>
                <a:off x="4416" y="3936"/>
                <a:ext cx="96" cy="144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40"/>
              <p:cNvSpPr/>
              <p:nvPr/>
            </p:nvSpPr>
            <p:spPr>
              <a:xfrm>
                <a:off x="4560" y="3648"/>
                <a:ext cx="96" cy="384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40"/>
              <p:cNvSpPr/>
              <p:nvPr/>
            </p:nvSpPr>
            <p:spPr>
              <a:xfrm>
                <a:off x="4560" y="3648"/>
                <a:ext cx="528" cy="96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TP_tmp.png" id="398" name="Google Shape;398;p4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610600" y="2895600"/>
              <a:ext cx="381000" cy="4354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TP_tmp.png" id="399" name="Google Shape;399;p4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629400" y="2578100"/>
            <a:ext cx="14478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400" name="Google Shape;400;p4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743700" y="2940050"/>
            <a:ext cx="1104900" cy="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0"/>
          <p:cNvSpPr txBox="1"/>
          <p:nvPr/>
        </p:nvSpPr>
        <p:spPr>
          <a:xfrm>
            <a:off x="9753600" y="6324600"/>
            <a:ext cx="24384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[Demo: approximate Q-learning pacman (L11D10)]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457200" y="1828800"/>
            <a:ext cx="5867400" cy="2057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0"/>
          <p:cNvSpPr/>
          <p:nvPr/>
        </p:nvSpPr>
        <p:spPr>
          <a:xfrm>
            <a:off x="8686800" y="1828800"/>
            <a:ext cx="2971800" cy="2057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404" name="Google Shape;404;p4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285995" y="4015663"/>
            <a:ext cx="2530484" cy="251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05" name="Google Shape;405;p4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491953" y="3989926"/>
            <a:ext cx="1359927" cy="277274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0"/>
          <p:cNvSpPr/>
          <p:nvPr/>
        </p:nvSpPr>
        <p:spPr>
          <a:xfrm>
            <a:off x="4793117" y="5181600"/>
            <a:ext cx="1012371" cy="533400"/>
          </a:xfrm>
          <a:prstGeom prst="rightArrow">
            <a:avLst>
              <a:gd fmla="val 50000" name="adj1"/>
              <a:gd fmla="val 37912" name="adj2"/>
            </a:avLst>
          </a:prstGeom>
          <a:solidFill>
            <a:srgbClr val="CCECF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1752600" y="5029200"/>
            <a:ext cx="8915400" cy="914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of Demo Approximate Q-Learning -- Pacman</a:t>
            </a:r>
            <a:endParaRPr/>
          </a:p>
        </p:txBody>
      </p:sp>
      <p:pic>
        <p:nvPicPr>
          <p:cNvPr id="413" name="Google Shape;413;p41" title="Approximate-Qlearning--pacma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525" y="1388475"/>
            <a:ext cx="8696961" cy="5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 in the News – Flappy Bird RL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State space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Discretized vertical distance from lower pipe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Discretized horizontal distance from next pair of pipes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Life: Dead or Living</a:t>
            </a:r>
            <a:endParaRPr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Actions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Click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Do nothing</a:t>
            </a:r>
            <a:endParaRPr/>
          </a:p>
          <a:p>
            <a:pPr indent="-342882" lvl="0" marL="342882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Rewards</a:t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+1 if Flappy Bird still alive</a:t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-1000 if Flappy Bird is dead</a:t>
            </a:r>
            <a:endParaRPr/>
          </a:p>
          <a:p>
            <a:pPr indent="-342882" lvl="0" marL="342882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6-7 hours of Q-learning</a:t>
            </a:r>
            <a:endParaRPr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9200" y="1371600"/>
            <a:ext cx="271653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Q-Learning and Least Squares</a:t>
            </a:r>
            <a:endParaRPr/>
          </a:p>
        </p:txBody>
      </p:sp>
      <p:sp>
        <p:nvSpPr>
          <p:cNvPr id="419" name="Google Shape;419;p4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682" lvl="0" marL="342882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20" name="Google Shape;4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750" y="1295800"/>
            <a:ext cx="9837738" cy="496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6" name="Google Shape;426;p43"/>
          <p:cNvCxnSpPr/>
          <p:nvPr/>
        </p:nvCxnSpPr>
        <p:spPr>
          <a:xfrm flipH="1" rot="10800000">
            <a:off x="1398588" y="2198687"/>
            <a:ext cx="3781425" cy="1531938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3"/>
          <p:cNvCxnSpPr/>
          <p:nvPr/>
        </p:nvCxnSpPr>
        <p:spPr>
          <a:xfrm>
            <a:off x="1398588" y="4419600"/>
            <a:ext cx="37639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3"/>
          <p:cNvCxnSpPr/>
          <p:nvPr/>
        </p:nvCxnSpPr>
        <p:spPr>
          <a:xfrm flipH="1" rot="10800000">
            <a:off x="1398588" y="1676400"/>
            <a:ext cx="1587" cy="274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3"/>
          <p:cNvCxnSpPr/>
          <p:nvPr/>
        </p:nvCxnSpPr>
        <p:spPr>
          <a:xfrm flipH="1" rot="10800000">
            <a:off x="1398588" y="4378325"/>
            <a:ext cx="1587" cy="412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43"/>
          <p:cNvSpPr/>
          <p:nvPr/>
        </p:nvSpPr>
        <p:spPr>
          <a:xfrm>
            <a:off x="1393825" y="44434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3"/>
          <p:cNvSpPr/>
          <p:nvPr/>
        </p:nvSpPr>
        <p:spPr>
          <a:xfrm>
            <a:off x="5118100" y="4443412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p43"/>
          <p:cNvCxnSpPr/>
          <p:nvPr/>
        </p:nvCxnSpPr>
        <p:spPr>
          <a:xfrm>
            <a:off x="1398588" y="4419600"/>
            <a:ext cx="333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43"/>
          <p:cNvSpPr/>
          <p:nvPr/>
        </p:nvSpPr>
        <p:spPr>
          <a:xfrm>
            <a:off x="1323975" y="4352925"/>
            <a:ext cx="6985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43"/>
          <p:cNvCxnSpPr/>
          <p:nvPr/>
        </p:nvCxnSpPr>
        <p:spPr>
          <a:xfrm>
            <a:off x="1398588" y="3048000"/>
            <a:ext cx="333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43"/>
          <p:cNvSpPr/>
          <p:nvPr/>
        </p:nvSpPr>
        <p:spPr>
          <a:xfrm>
            <a:off x="1258888" y="29845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6" name="Google Shape;436;p43"/>
          <p:cNvCxnSpPr/>
          <p:nvPr/>
        </p:nvCxnSpPr>
        <p:spPr>
          <a:xfrm>
            <a:off x="1398588" y="1676400"/>
            <a:ext cx="333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43"/>
          <p:cNvSpPr/>
          <p:nvPr/>
        </p:nvSpPr>
        <p:spPr>
          <a:xfrm>
            <a:off x="1258888" y="16129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3"/>
          <p:cNvSpPr/>
          <p:nvPr/>
        </p:nvSpPr>
        <p:spPr>
          <a:xfrm>
            <a:off x="1544638" y="3633787"/>
            <a:ext cx="77787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3"/>
          <p:cNvSpPr/>
          <p:nvPr/>
        </p:nvSpPr>
        <p:spPr>
          <a:xfrm>
            <a:off x="1544638" y="3633787"/>
            <a:ext cx="77787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3"/>
          <p:cNvSpPr/>
          <p:nvPr/>
        </p:nvSpPr>
        <p:spPr>
          <a:xfrm>
            <a:off x="1736725" y="3208337"/>
            <a:ext cx="77788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3"/>
          <p:cNvSpPr/>
          <p:nvPr/>
        </p:nvSpPr>
        <p:spPr>
          <a:xfrm>
            <a:off x="1736725" y="3208337"/>
            <a:ext cx="77788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3"/>
          <p:cNvSpPr/>
          <p:nvPr/>
        </p:nvSpPr>
        <p:spPr>
          <a:xfrm>
            <a:off x="1925638" y="3586162"/>
            <a:ext cx="79375" cy="7143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3"/>
          <p:cNvSpPr/>
          <p:nvPr/>
        </p:nvSpPr>
        <p:spPr>
          <a:xfrm>
            <a:off x="1925638" y="3586162"/>
            <a:ext cx="79375" cy="7143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3"/>
          <p:cNvSpPr/>
          <p:nvPr/>
        </p:nvSpPr>
        <p:spPr>
          <a:xfrm>
            <a:off x="2108200" y="3641725"/>
            <a:ext cx="79375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2108200" y="3641725"/>
            <a:ext cx="79375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3"/>
          <p:cNvSpPr/>
          <p:nvPr/>
        </p:nvSpPr>
        <p:spPr>
          <a:xfrm>
            <a:off x="2300288" y="3441700"/>
            <a:ext cx="76200" cy="7143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3"/>
          <p:cNvSpPr/>
          <p:nvPr/>
        </p:nvSpPr>
        <p:spPr>
          <a:xfrm>
            <a:off x="2300288" y="3441700"/>
            <a:ext cx="76200" cy="7143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3"/>
          <p:cNvSpPr/>
          <p:nvPr/>
        </p:nvSpPr>
        <p:spPr>
          <a:xfrm>
            <a:off x="2490788" y="3232150"/>
            <a:ext cx="77787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3"/>
          <p:cNvSpPr/>
          <p:nvPr/>
        </p:nvSpPr>
        <p:spPr>
          <a:xfrm>
            <a:off x="2490788" y="3232150"/>
            <a:ext cx="77787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3"/>
          <p:cNvSpPr/>
          <p:nvPr/>
        </p:nvSpPr>
        <p:spPr>
          <a:xfrm>
            <a:off x="2673350" y="3040062"/>
            <a:ext cx="77788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3"/>
          <p:cNvSpPr/>
          <p:nvPr/>
        </p:nvSpPr>
        <p:spPr>
          <a:xfrm>
            <a:off x="2673350" y="3040062"/>
            <a:ext cx="77788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3"/>
          <p:cNvSpPr/>
          <p:nvPr/>
        </p:nvSpPr>
        <p:spPr>
          <a:xfrm>
            <a:off x="2863850" y="3232150"/>
            <a:ext cx="77788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3"/>
          <p:cNvSpPr/>
          <p:nvPr/>
        </p:nvSpPr>
        <p:spPr>
          <a:xfrm>
            <a:off x="2863850" y="3232150"/>
            <a:ext cx="77788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3"/>
          <p:cNvSpPr/>
          <p:nvPr/>
        </p:nvSpPr>
        <p:spPr>
          <a:xfrm>
            <a:off x="3054350" y="2774950"/>
            <a:ext cx="77788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3"/>
          <p:cNvSpPr/>
          <p:nvPr/>
        </p:nvSpPr>
        <p:spPr>
          <a:xfrm>
            <a:off x="3054350" y="2774950"/>
            <a:ext cx="77788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3"/>
          <p:cNvSpPr/>
          <p:nvPr/>
        </p:nvSpPr>
        <p:spPr>
          <a:xfrm>
            <a:off x="3244850" y="3016250"/>
            <a:ext cx="77788" cy="7143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3"/>
          <p:cNvSpPr/>
          <p:nvPr/>
        </p:nvSpPr>
        <p:spPr>
          <a:xfrm>
            <a:off x="3244850" y="3016250"/>
            <a:ext cx="77788" cy="7143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3"/>
          <p:cNvSpPr/>
          <p:nvPr/>
        </p:nvSpPr>
        <p:spPr>
          <a:xfrm>
            <a:off x="3427413" y="2840037"/>
            <a:ext cx="77787" cy="7143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3"/>
          <p:cNvSpPr/>
          <p:nvPr/>
        </p:nvSpPr>
        <p:spPr>
          <a:xfrm>
            <a:off x="3427413" y="2840037"/>
            <a:ext cx="77787" cy="7143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3"/>
          <p:cNvSpPr/>
          <p:nvPr/>
        </p:nvSpPr>
        <p:spPr>
          <a:xfrm>
            <a:off x="3619500" y="2959100"/>
            <a:ext cx="76200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3"/>
          <p:cNvSpPr/>
          <p:nvPr/>
        </p:nvSpPr>
        <p:spPr>
          <a:xfrm>
            <a:off x="3619500" y="2959100"/>
            <a:ext cx="76200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3"/>
          <p:cNvSpPr/>
          <p:nvPr/>
        </p:nvSpPr>
        <p:spPr>
          <a:xfrm>
            <a:off x="3808413" y="2606675"/>
            <a:ext cx="79375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3"/>
          <p:cNvSpPr/>
          <p:nvPr/>
        </p:nvSpPr>
        <p:spPr>
          <a:xfrm>
            <a:off x="3808413" y="2606675"/>
            <a:ext cx="79375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3"/>
          <p:cNvSpPr/>
          <p:nvPr/>
        </p:nvSpPr>
        <p:spPr>
          <a:xfrm>
            <a:off x="3990975" y="2895600"/>
            <a:ext cx="79375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3"/>
          <p:cNvSpPr/>
          <p:nvPr/>
        </p:nvSpPr>
        <p:spPr>
          <a:xfrm>
            <a:off x="3990975" y="2895600"/>
            <a:ext cx="79375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3"/>
          <p:cNvSpPr/>
          <p:nvPr/>
        </p:nvSpPr>
        <p:spPr>
          <a:xfrm>
            <a:off x="4181475" y="2574925"/>
            <a:ext cx="77788" cy="7143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3"/>
          <p:cNvSpPr/>
          <p:nvPr/>
        </p:nvSpPr>
        <p:spPr>
          <a:xfrm>
            <a:off x="4181475" y="2574925"/>
            <a:ext cx="77788" cy="7143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3"/>
          <p:cNvSpPr/>
          <p:nvPr/>
        </p:nvSpPr>
        <p:spPr>
          <a:xfrm>
            <a:off x="4373563" y="2501900"/>
            <a:ext cx="77787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4373563" y="2501900"/>
            <a:ext cx="77787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3"/>
          <p:cNvSpPr/>
          <p:nvPr/>
        </p:nvSpPr>
        <p:spPr>
          <a:xfrm>
            <a:off x="4554538" y="2462212"/>
            <a:ext cx="77787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3"/>
          <p:cNvSpPr/>
          <p:nvPr/>
        </p:nvSpPr>
        <p:spPr>
          <a:xfrm>
            <a:off x="4554538" y="2462212"/>
            <a:ext cx="77787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3"/>
          <p:cNvSpPr/>
          <p:nvPr/>
        </p:nvSpPr>
        <p:spPr>
          <a:xfrm>
            <a:off x="4745038" y="2230437"/>
            <a:ext cx="79375" cy="7143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3"/>
          <p:cNvSpPr/>
          <p:nvPr/>
        </p:nvSpPr>
        <p:spPr>
          <a:xfrm>
            <a:off x="4745038" y="2230437"/>
            <a:ext cx="79375" cy="7143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3"/>
          <p:cNvSpPr/>
          <p:nvPr/>
        </p:nvSpPr>
        <p:spPr>
          <a:xfrm>
            <a:off x="4937125" y="2486025"/>
            <a:ext cx="77788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3"/>
          <p:cNvSpPr/>
          <p:nvPr/>
        </p:nvSpPr>
        <p:spPr>
          <a:xfrm>
            <a:off x="4937125" y="2486025"/>
            <a:ext cx="77788" cy="730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3"/>
          <p:cNvSpPr/>
          <p:nvPr/>
        </p:nvSpPr>
        <p:spPr>
          <a:xfrm>
            <a:off x="5127625" y="1862137"/>
            <a:ext cx="77788" cy="7143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3"/>
          <p:cNvSpPr/>
          <p:nvPr/>
        </p:nvSpPr>
        <p:spPr>
          <a:xfrm>
            <a:off x="5127625" y="1862137"/>
            <a:ext cx="77788" cy="7143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" name="Google Shape;478;p43"/>
          <p:cNvCxnSpPr/>
          <p:nvPr/>
        </p:nvCxnSpPr>
        <p:spPr>
          <a:xfrm rot="10800000">
            <a:off x="3692525" y="2795587"/>
            <a:ext cx="0" cy="162401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479" name="Google Shape;479;p43"/>
          <p:cNvGrpSpPr/>
          <p:nvPr/>
        </p:nvGrpSpPr>
        <p:grpSpPr>
          <a:xfrm>
            <a:off x="1311275" y="2701925"/>
            <a:ext cx="2381250" cy="174625"/>
            <a:chOff x="288" y="1897"/>
            <a:chExt cx="1500" cy="110"/>
          </a:xfrm>
        </p:grpSpPr>
        <p:cxnSp>
          <p:nvCxnSpPr>
            <p:cNvPr id="480" name="Google Shape;480;p43"/>
            <p:cNvCxnSpPr/>
            <p:nvPr/>
          </p:nvCxnSpPr>
          <p:spPr>
            <a:xfrm rot="10800000">
              <a:off x="348" y="1956"/>
              <a:ext cx="144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81" name="Google Shape;481;p43"/>
            <p:cNvSpPr/>
            <p:nvPr/>
          </p:nvSpPr>
          <p:spPr>
            <a:xfrm>
              <a:off x="288" y="1897"/>
              <a:ext cx="110" cy="11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43"/>
          <p:cNvGrpSpPr/>
          <p:nvPr/>
        </p:nvGrpSpPr>
        <p:grpSpPr>
          <a:xfrm>
            <a:off x="6553200" y="1524000"/>
            <a:ext cx="4119563" cy="3743325"/>
            <a:chOff x="4308475" y="1228725"/>
            <a:chExt cx="4119563" cy="3743325"/>
          </a:xfrm>
        </p:grpSpPr>
        <p:sp>
          <p:nvSpPr>
            <p:cNvPr id="483" name="Google Shape;483;p43"/>
            <p:cNvSpPr/>
            <p:nvPr/>
          </p:nvSpPr>
          <p:spPr>
            <a:xfrm>
              <a:off x="6772275" y="2627313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4" name="Google Shape;484;p43"/>
            <p:cNvCxnSpPr/>
            <p:nvPr/>
          </p:nvCxnSpPr>
          <p:spPr>
            <a:xfrm flipH="1" rot="10800000">
              <a:off x="4308475" y="4338638"/>
              <a:ext cx="1588" cy="412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85" name="Google Shape;485;p43"/>
            <p:cNvGrpSpPr/>
            <p:nvPr/>
          </p:nvGrpSpPr>
          <p:grpSpPr>
            <a:xfrm>
              <a:off x="5175250" y="1228725"/>
              <a:ext cx="3252788" cy="3743325"/>
              <a:chOff x="2396" y="1789"/>
              <a:chExt cx="2049" cy="2358"/>
            </a:xfrm>
          </p:grpSpPr>
          <p:sp>
            <p:nvSpPr>
              <p:cNvPr id="486" name="Google Shape;486;p43"/>
              <p:cNvSpPr/>
              <p:nvPr/>
            </p:nvSpPr>
            <p:spPr>
              <a:xfrm>
                <a:off x="3546" y="1789"/>
                <a:ext cx="789" cy="1649"/>
              </a:xfrm>
              <a:custGeom>
                <a:rect b="b" l="l" r="r" t="t"/>
                <a:pathLst>
                  <a:path extrusionOk="0" h="1649" w="789">
                    <a:moveTo>
                      <a:pt x="789" y="1649"/>
                    </a:moveTo>
                    <a:lnTo>
                      <a:pt x="789" y="515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789" y="16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3"/>
              <p:cNvSpPr/>
              <p:nvPr/>
            </p:nvSpPr>
            <p:spPr>
              <a:xfrm>
                <a:off x="3546" y="1789"/>
                <a:ext cx="789" cy="1649"/>
              </a:xfrm>
              <a:custGeom>
                <a:rect b="b" l="l" r="r" t="t"/>
                <a:pathLst>
                  <a:path extrusionOk="0" h="1649" w="789">
                    <a:moveTo>
                      <a:pt x="789" y="1649"/>
                    </a:moveTo>
                    <a:lnTo>
                      <a:pt x="789" y="515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789" y="1649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3"/>
              <p:cNvSpPr/>
              <p:nvPr/>
            </p:nvSpPr>
            <p:spPr>
              <a:xfrm>
                <a:off x="2511" y="2922"/>
                <a:ext cx="1824" cy="917"/>
              </a:xfrm>
              <a:custGeom>
                <a:rect b="b" l="l" r="r" t="t"/>
                <a:pathLst>
                  <a:path extrusionOk="0" h="917" w="1824">
                    <a:moveTo>
                      <a:pt x="790" y="917"/>
                    </a:moveTo>
                    <a:lnTo>
                      <a:pt x="0" y="396"/>
                    </a:lnTo>
                    <a:lnTo>
                      <a:pt x="1035" y="0"/>
                    </a:lnTo>
                    <a:lnTo>
                      <a:pt x="1824" y="516"/>
                    </a:lnTo>
                    <a:lnTo>
                      <a:pt x="790" y="9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3"/>
              <p:cNvSpPr/>
              <p:nvPr/>
            </p:nvSpPr>
            <p:spPr>
              <a:xfrm>
                <a:off x="2511" y="2922"/>
                <a:ext cx="1824" cy="917"/>
              </a:xfrm>
              <a:custGeom>
                <a:rect b="b" l="l" r="r" t="t"/>
                <a:pathLst>
                  <a:path extrusionOk="0" h="917" w="1824">
                    <a:moveTo>
                      <a:pt x="790" y="917"/>
                    </a:moveTo>
                    <a:lnTo>
                      <a:pt x="0" y="396"/>
                    </a:lnTo>
                    <a:lnTo>
                      <a:pt x="1035" y="0"/>
                    </a:lnTo>
                    <a:lnTo>
                      <a:pt x="1824" y="516"/>
                    </a:lnTo>
                    <a:lnTo>
                      <a:pt x="790" y="917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3"/>
              <p:cNvSpPr/>
              <p:nvPr/>
            </p:nvSpPr>
            <p:spPr>
              <a:xfrm>
                <a:off x="2511" y="1789"/>
                <a:ext cx="1035" cy="1529"/>
              </a:xfrm>
              <a:custGeom>
                <a:rect b="b" l="l" r="r" t="t"/>
                <a:pathLst>
                  <a:path extrusionOk="0" h="1529" w="1035">
                    <a:moveTo>
                      <a:pt x="0" y="1529"/>
                    </a:moveTo>
                    <a:lnTo>
                      <a:pt x="0" y="396"/>
                    </a:lnTo>
                    <a:lnTo>
                      <a:pt x="1035" y="0"/>
                    </a:lnTo>
                    <a:lnTo>
                      <a:pt x="1035" y="1133"/>
                    </a:lnTo>
                    <a:lnTo>
                      <a:pt x="0" y="15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3"/>
              <p:cNvSpPr/>
              <p:nvPr/>
            </p:nvSpPr>
            <p:spPr>
              <a:xfrm>
                <a:off x="2511" y="1789"/>
                <a:ext cx="1035" cy="1529"/>
              </a:xfrm>
              <a:custGeom>
                <a:rect b="b" l="l" r="r" t="t"/>
                <a:pathLst>
                  <a:path extrusionOk="0" h="1529" w="1035">
                    <a:moveTo>
                      <a:pt x="0" y="1529"/>
                    </a:moveTo>
                    <a:lnTo>
                      <a:pt x="0" y="396"/>
                    </a:lnTo>
                    <a:lnTo>
                      <a:pt x="1035" y="0"/>
                    </a:lnTo>
                    <a:lnTo>
                      <a:pt x="1035" y="1133"/>
                    </a:lnTo>
                    <a:lnTo>
                      <a:pt x="0" y="1529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3"/>
              <p:cNvSpPr/>
              <p:nvPr/>
            </p:nvSpPr>
            <p:spPr>
              <a:xfrm>
                <a:off x="2529" y="2179"/>
                <a:ext cx="790" cy="1648"/>
              </a:xfrm>
              <a:custGeom>
                <a:rect b="b" l="l" r="r" t="t"/>
                <a:pathLst>
                  <a:path extrusionOk="0" h="275" w="132">
                    <a:moveTo>
                      <a:pt x="132" y="275"/>
                    </a:moveTo>
                    <a:lnTo>
                      <a:pt x="0" y="189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3"/>
              <p:cNvSpPr/>
              <p:nvPr/>
            </p:nvSpPr>
            <p:spPr>
              <a:xfrm>
                <a:off x="2768" y="2083"/>
                <a:ext cx="796" cy="1654"/>
              </a:xfrm>
              <a:custGeom>
                <a:rect b="b" l="l" r="r" t="t"/>
                <a:pathLst>
                  <a:path extrusionOk="0" h="276" w="133">
                    <a:moveTo>
                      <a:pt x="133" y="276"/>
                    </a:moveTo>
                    <a:lnTo>
                      <a:pt x="0" y="189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3"/>
              <p:cNvSpPr/>
              <p:nvPr/>
            </p:nvSpPr>
            <p:spPr>
              <a:xfrm>
                <a:off x="3014" y="1987"/>
                <a:ext cx="795" cy="1654"/>
              </a:xfrm>
              <a:custGeom>
                <a:rect b="b" l="l" r="r" t="t"/>
                <a:pathLst>
                  <a:path extrusionOk="0" h="276" w="133">
                    <a:moveTo>
                      <a:pt x="133" y="276"/>
                    </a:moveTo>
                    <a:lnTo>
                      <a:pt x="0" y="189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3"/>
              <p:cNvSpPr/>
              <p:nvPr/>
            </p:nvSpPr>
            <p:spPr>
              <a:xfrm>
                <a:off x="3259" y="1897"/>
                <a:ext cx="795" cy="1648"/>
              </a:xfrm>
              <a:custGeom>
                <a:rect b="b" l="l" r="r" t="t"/>
                <a:pathLst>
                  <a:path extrusionOk="0" h="275" w="133">
                    <a:moveTo>
                      <a:pt x="133" y="275"/>
                    </a:moveTo>
                    <a:lnTo>
                      <a:pt x="0" y="189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3"/>
              <p:cNvSpPr/>
              <p:nvPr/>
            </p:nvSpPr>
            <p:spPr>
              <a:xfrm>
                <a:off x="3504" y="1801"/>
                <a:ext cx="789" cy="1655"/>
              </a:xfrm>
              <a:custGeom>
                <a:rect b="b" l="l" r="r" t="t"/>
                <a:pathLst>
                  <a:path extrusionOk="0" h="276" w="132">
                    <a:moveTo>
                      <a:pt x="132" y="276"/>
                    </a:moveTo>
                    <a:lnTo>
                      <a:pt x="0" y="189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3"/>
              <p:cNvSpPr/>
              <p:nvPr/>
            </p:nvSpPr>
            <p:spPr>
              <a:xfrm>
                <a:off x="3277" y="2292"/>
                <a:ext cx="1040" cy="1529"/>
              </a:xfrm>
              <a:custGeom>
                <a:rect b="b" l="l" r="r" t="t"/>
                <a:pathLst>
                  <a:path extrusionOk="0" h="255" w="174">
                    <a:moveTo>
                      <a:pt x="0" y="255"/>
                    </a:moveTo>
                    <a:lnTo>
                      <a:pt x="174" y="189"/>
                    </a:lnTo>
                    <a:lnTo>
                      <a:pt x="174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3"/>
              <p:cNvSpPr/>
              <p:nvPr/>
            </p:nvSpPr>
            <p:spPr>
              <a:xfrm>
                <a:off x="3044" y="2137"/>
                <a:ext cx="1040" cy="1528"/>
              </a:xfrm>
              <a:custGeom>
                <a:rect b="b" l="l" r="r" t="t"/>
                <a:pathLst>
                  <a:path extrusionOk="0" h="255" w="174">
                    <a:moveTo>
                      <a:pt x="0" y="255"/>
                    </a:moveTo>
                    <a:lnTo>
                      <a:pt x="174" y="189"/>
                    </a:lnTo>
                    <a:lnTo>
                      <a:pt x="174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3"/>
              <p:cNvSpPr/>
              <p:nvPr/>
            </p:nvSpPr>
            <p:spPr>
              <a:xfrm>
                <a:off x="2810" y="1987"/>
                <a:ext cx="1035" cy="1528"/>
              </a:xfrm>
              <a:custGeom>
                <a:rect b="b" l="l" r="r" t="t"/>
                <a:pathLst>
                  <a:path extrusionOk="0" h="255" w="173">
                    <a:moveTo>
                      <a:pt x="0" y="255"/>
                    </a:moveTo>
                    <a:lnTo>
                      <a:pt x="173" y="189"/>
                    </a:lnTo>
                    <a:lnTo>
                      <a:pt x="173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3"/>
              <p:cNvSpPr/>
              <p:nvPr/>
            </p:nvSpPr>
            <p:spPr>
              <a:xfrm>
                <a:off x="2577" y="1831"/>
                <a:ext cx="1035" cy="1535"/>
              </a:xfrm>
              <a:custGeom>
                <a:rect b="b" l="l" r="r" t="t"/>
                <a:pathLst>
                  <a:path extrusionOk="0" h="256" w="173">
                    <a:moveTo>
                      <a:pt x="0" y="256"/>
                    </a:moveTo>
                    <a:lnTo>
                      <a:pt x="173" y="189"/>
                    </a:lnTo>
                    <a:lnTo>
                      <a:pt x="173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3"/>
              <p:cNvSpPr/>
              <p:nvPr/>
            </p:nvSpPr>
            <p:spPr>
              <a:xfrm>
                <a:off x="2511" y="2808"/>
                <a:ext cx="1824" cy="522"/>
              </a:xfrm>
              <a:custGeom>
                <a:rect b="b" l="l" r="r" t="t"/>
                <a:pathLst>
                  <a:path extrusionOk="0" h="87" w="305">
                    <a:moveTo>
                      <a:pt x="0" y="67"/>
                    </a:moveTo>
                    <a:lnTo>
                      <a:pt x="173" y="0"/>
                    </a:lnTo>
                    <a:lnTo>
                      <a:pt x="305" y="87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3"/>
              <p:cNvSpPr/>
              <p:nvPr/>
            </p:nvSpPr>
            <p:spPr>
              <a:xfrm>
                <a:off x="2511" y="2544"/>
                <a:ext cx="1824" cy="516"/>
              </a:xfrm>
              <a:custGeom>
                <a:rect b="b" l="l" r="r" t="t"/>
                <a:pathLst>
                  <a:path extrusionOk="0" h="86" w="305">
                    <a:moveTo>
                      <a:pt x="0" y="66"/>
                    </a:moveTo>
                    <a:lnTo>
                      <a:pt x="173" y="0"/>
                    </a:lnTo>
                    <a:lnTo>
                      <a:pt x="305" y="86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3"/>
              <p:cNvSpPr/>
              <p:nvPr/>
            </p:nvSpPr>
            <p:spPr>
              <a:xfrm>
                <a:off x="2511" y="2274"/>
                <a:ext cx="1824" cy="522"/>
              </a:xfrm>
              <a:custGeom>
                <a:rect b="b" l="l" r="r" t="t"/>
                <a:pathLst>
                  <a:path extrusionOk="0" h="87" w="305">
                    <a:moveTo>
                      <a:pt x="0" y="67"/>
                    </a:moveTo>
                    <a:lnTo>
                      <a:pt x="173" y="0"/>
                    </a:lnTo>
                    <a:lnTo>
                      <a:pt x="305" y="87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3"/>
              <p:cNvSpPr/>
              <p:nvPr/>
            </p:nvSpPr>
            <p:spPr>
              <a:xfrm>
                <a:off x="2511" y="2011"/>
                <a:ext cx="1824" cy="515"/>
              </a:xfrm>
              <a:custGeom>
                <a:rect b="b" l="l" r="r" t="t"/>
                <a:pathLst>
                  <a:path extrusionOk="0" h="86" w="305">
                    <a:moveTo>
                      <a:pt x="0" y="66"/>
                    </a:moveTo>
                    <a:lnTo>
                      <a:pt x="173" y="0"/>
                    </a:lnTo>
                    <a:lnTo>
                      <a:pt x="305" y="86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5" name="Google Shape;505;p43"/>
              <p:cNvCxnSpPr/>
              <p:nvPr/>
            </p:nvCxnSpPr>
            <p:spPr>
              <a:xfrm flipH="1" rot="10800000">
                <a:off x="3301" y="3438"/>
                <a:ext cx="1034" cy="4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6" name="Google Shape;506;p43"/>
              <p:cNvSpPr/>
              <p:nvPr/>
            </p:nvSpPr>
            <p:spPr>
              <a:xfrm>
                <a:off x="2511" y="2185"/>
                <a:ext cx="790" cy="1654"/>
              </a:xfrm>
              <a:custGeom>
                <a:rect b="b" l="l" r="r" t="t"/>
                <a:pathLst>
                  <a:path extrusionOk="0" h="276" w="132">
                    <a:moveTo>
                      <a:pt x="132" y="276"/>
                    </a:moveTo>
                    <a:lnTo>
                      <a:pt x="0" y="189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7" name="Google Shape;507;p43"/>
              <p:cNvCxnSpPr/>
              <p:nvPr/>
            </p:nvCxnSpPr>
            <p:spPr>
              <a:xfrm>
                <a:off x="3319" y="3827"/>
                <a:ext cx="24" cy="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8" name="Google Shape;508;p43"/>
              <p:cNvSpPr/>
              <p:nvPr/>
            </p:nvSpPr>
            <p:spPr>
              <a:xfrm>
                <a:off x="3384" y="3857"/>
                <a:ext cx="44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0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9" name="Google Shape;509;p43"/>
              <p:cNvCxnSpPr/>
              <p:nvPr/>
            </p:nvCxnSpPr>
            <p:spPr>
              <a:xfrm>
                <a:off x="3564" y="3737"/>
                <a:ext cx="24" cy="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0" name="Google Shape;510;p43"/>
              <p:cNvSpPr/>
              <p:nvPr/>
            </p:nvSpPr>
            <p:spPr>
              <a:xfrm>
                <a:off x="3622" y="3761"/>
                <a:ext cx="88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10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1" name="Google Shape;511;p43"/>
              <p:cNvCxnSpPr/>
              <p:nvPr/>
            </p:nvCxnSpPr>
            <p:spPr>
              <a:xfrm>
                <a:off x="3809" y="3641"/>
                <a:ext cx="24" cy="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2" name="Google Shape;512;p43"/>
              <p:cNvSpPr/>
              <p:nvPr/>
            </p:nvSpPr>
            <p:spPr>
              <a:xfrm>
                <a:off x="3867" y="3671"/>
                <a:ext cx="88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20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3" name="Google Shape;513;p43"/>
              <p:cNvCxnSpPr/>
              <p:nvPr/>
            </p:nvCxnSpPr>
            <p:spPr>
              <a:xfrm>
                <a:off x="4054" y="3545"/>
                <a:ext cx="24" cy="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4" name="Google Shape;514;p43"/>
              <p:cNvSpPr/>
              <p:nvPr/>
            </p:nvSpPr>
            <p:spPr>
              <a:xfrm>
                <a:off x="4112" y="3575"/>
                <a:ext cx="88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30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5" name="Google Shape;515;p43"/>
              <p:cNvCxnSpPr/>
              <p:nvPr/>
            </p:nvCxnSpPr>
            <p:spPr>
              <a:xfrm>
                <a:off x="4293" y="3456"/>
                <a:ext cx="24" cy="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6" name="Google Shape;516;p43"/>
              <p:cNvSpPr/>
              <p:nvPr/>
            </p:nvSpPr>
            <p:spPr>
              <a:xfrm>
                <a:off x="4357" y="3480"/>
                <a:ext cx="88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40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7" name="Google Shape;517;p43"/>
              <p:cNvCxnSpPr/>
              <p:nvPr/>
            </p:nvCxnSpPr>
            <p:spPr>
              <a:xfrm flipH="1">
                <a:off x="3253" y="3821"/>
                <a:ext cx="24" cy="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8" name="Google Shape;518;p43"/>
              <p:cNvSpPr/>
              <p:nvPr/>
            </p:nvSpPr>
            <p:spPr>
              <a:xfrm>
                <a:off x="3204" y="3839"/>
                <a:ext cx="44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0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9" name="Google Shape;519;p43"/>
              <p:cNvCxnSpPr/>
              <p:nvPr/>
            </p:nvCxnSpPr>
            <p:spPr>
              <a:xfrm flipH="1">
                <a:off x="3020" y="3665"/>
                <a:ext cx="24" cy="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0" name="Google Shape;520;p43"/>
              <p:cNvSpPr/>
              <p:nvPr/>
            </p:nvSpPr>
            <p:spPr>
              <a:xfrm>
                <a:off x="2928" y="3689"/>
                <a:ext cx="88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10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1" name="Google Shape;521;p43"/>
              <p:cNvCxnSpPr/>
              <p:nvPr/>
            </p:nvCxnSpPr>
            <p:spPr>
              <a:xfrm flipH="1">
                <a:off x="2786" y="3515"/>
                <a:ext cx="24" cy="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2" name="Google Shape;522;p43"/>
              <p:cNvSpPr/>
              <p:nvPr/>
            </p:nvSpPr>
            <p:spPr>
              <a:xfrm>
                <a:off x="2695" y="3533"/>
                <a:ext cx="88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20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3" name="Google Shape;523;p43"/>
              <p:cNvCxnSpPr/>
              <p:nvPr/>
            </p:nvCxnSpPr>
            <p:spPr>
              <a:xfrm flipH="1">
                <a:off x="2553" y="3366"/>
                <a:ext cx="24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4" name="Google Shape;524;p43"/>
              <p:cNvSpPr/>
              <p:nvPr/>
            </p:nvSpPr>
            <p:spPr>
              <a:xfrm>
                <a:off x="2462" y="3384"/>
                <a:ext cx="88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30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5" name="Google Shape;525;p43"/>
              <p:cNvCxnSpPr/>
              <p:nvPr/>
            </p:nvCxnSpPr>
            <p:spPr>
              <a:xfrm rot="10800000">
                <a:off x="2487" y="3192"/>
                <a:ext cx="24" cy="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6" name="Google Shape;526;p43"/>
              <p:cNvSpPr/>
              <p:nvPr/>
            </p:nvSpPr>
            <p:spPr>
              <a:xfrm>
                <a:off x="2396" y="3132"/>
                <a:ext cx="88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20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7" name="Google Shape;527;p43"/>
              <p:cNvCxnSpPr/>
              <p:nvPr/>
            </p:nvCxnSpPr>
            <p:spPr>
              <a:xfrm rot="10800000">
                <a:off x="2487" y="2922"/>
                <a:ext cx="24" cy="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8" name="Google Shape;528;p43"/>
              <p:cNvSpPr/>
              <p:nvPr/>
            </p:nvSpPr>
            <p:spPr>
              <a:xfrm>
                <a:off x="2396" y="2862"/>
                <a:ext cx="88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22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9" name="Google Shape;529;p43"/>
              <p:cNvCxnSpPr/>
              <p:nvPr/>
            </p:nvCxnSpPr>
            <p:spPr>
              <a:xfrm rot="10800000">
                <a:off x="2487" y="2658"/>
                <a:ext cx="24" cy="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0" name="Google Shape;530;p43"/>
              <p:cNvSpPr/>
              <p:nvPr/>
            </p:nvSpPr>
            <p:spPr>
              <a:xfrm>
                <a:off x="2396" y="2598"/>
                <a:ext cx="88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24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1" name="Google Shape;531;p43"/>
              <p:cNvCxnSpPr/>
              <p:nvPr/>
            </p:nvCxnSpPr>
            <p:spPr>
              <a:xfrm rot="10800000">
                <a:off x="2487" y="2394"/>
                <a:ext cx="24" cy="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2" name="Google Shape;532;p43"/>
              <p:cNvSpPr/>
              <p:nvPr/>
            </p:nvSpPr>
            <p:spPr>
              <a:xfrm>
                <a:off x="2396" y="2328"/>
                <a:ext cx="88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26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3"/>
              <p:cNvSpPr/>
              <p:nvPr/>
            </p:nvSpPr>
            <p:spPr>
              <a:xfrm>
                <a:off x="4156" y="3246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0" y="162"/>
                    </a:moveTo>
                    <a:lnTo>
                      <a:pt x="108" y="144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009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3"/>
              <p:cNvSpPr/>
              <p:nvPr/>
            </p:nvSpPr>
            <p:spPr>
              <a:xfrm>
                <a:off x="4156" y="3246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0" y="27"/>
                    </a:moveTo>
                    <a:lnTo>
                      <a:pt x="18" y="24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3"/>
              <p:cNvSpPr/>
              <p:nvPr/>
            </p:nvSpPr>
            <p:spPr>
              <a:xfrm>
                <a:off x="4186" y="3078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3"/>
              <p:cNvSpPr/>
              <p:nvPr/>
            </p:nvSpPr>
            <p:spPr>
              <a:xfrm>
                <a:off x="4186" y="3078"/>
                <a:ext cx="54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43"/>
              <p:cNvSpPr/>
              <p:nvPr/>
            </p:nvSpPr>
            <p:spPr>
              <a:xfrm>
                <a:off x="4078" y="3246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78" y="162"/>
                    </a:moveTo>
                    <a:lnTo>
                      <a:pt x="0" y="24"/>
                    </a:lnTo>
                    <a:lnTo>
                      <a:pt x="108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009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3"/>
              <p:cNvSpPr/>
              <p:nvPr/>
            </p:nvSpPr>
            <p:spPr>
              <a:xfrm>
                <a:off x="4078" y="3246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13" y="27"/>
                    </a:moveTo>
                    <a:lnTo>
                      <a:pt x="0" y="4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3"/>
              <p:cNvSpPr/>
              <p:nvPr/>
            </p:nvSpPr>
            <p:spPr>
              <a:xfrm>
                <a:off x="4078" y="3108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0" y="162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3"/>
              <p:cNvSpPr/>
              <p:nvPr/>
            </p:nvSpPr>
            <p:spPr>
              <a:xfrm>
                <a:off x="4078" y="3108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0" y="27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43"/>
              <p:cNvSpPr/>
              <p:nvPr/>
            </p:nvSpPr>
            <p:spPr>
              <a:xfrm>
                <a:off x="4042" y="3270"/>
                <a:ext cx="114" cy="156"/>
              </a:xfrm>
              <a:custGeom>
                <a:rect b="b" l="l" r="r" t="t"/>
                <a:pathLst>
                  <a:path extrusionOk="0" h="156" w="114">
                    <a:moveTo>
                      <a:pt x="0" y="156"/>
                    </a:moveTo>
                    <a:lnTo>
                      <a:pt x="114" y="138"/>
                    </a:lnTo>
                    <a:lnTo>
                      <a:pt x="36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00A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43"/>
              <p:cNvSpPr/>
              <p:nvPr/>
            </p:nvSpPr>
            <p:spPr>
              <a:xfrm>
                <a:off x="4042" y="3270"/>
                <a:ext cx="114" cy="156"/>
              </a:xfrm>
              <a:custGeom>
                <a:rect b="b" l="l" r="r" t="t"/>
                <a:pathLst>
                  <a:path extrusionOk="0" h="26" w="19">
                    <a:moveTo>
                      <a:pt x="0" y="26"/>
                    </a:moveTo>
                    <a:lnTo>
                      <a:pt x="19" y="23"/>
                    </a:lnTo>
                    <a:lnTo>
                      <a:pt x="6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43"/>
              <p:cNvSpPr/>
              <p:nvPr/>
            </p:nvSpPr>
            <p:spPr>
              <a:xfrm>
                <a:off x="4096" y="2958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43"/>
              <p:cNvSpPr/>
              <p:nvPr/>
            </p:nvSpPr>
            <p:spPr>
              <a:xfrm>
                <a:off x="4096" y="2958"/>
                <a:ext cx="54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43"/>
              <p:cNvSpPr/>
              <p:nvPr/>
            </p:nvSpPr>
            <p:spPr>
              <a:xfrm>
                <a:off x="3994" y="2970"/>
                <a:ext cx="114" cy="156"/>
              </a:xfrm>
              <a:custGeom>
                <a:rect b="b" l="l" r="r" t="t"/>
                <a:pathLst>
                  <a:path extrusionOk="0" h="156" w="114">
                    <a:moveTo>
                      <a:pt x="0" y="156"/>
                    </a:moveTo>
                    <a:lnTo>
                      <a:pt x="114" y="138"/>
                    </a:lnTo>
                    <a:lnTo>
                      <a:pt x="36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5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43"/>
              <p:cNvSpPr/>
              <p:nvPr/>
            </p:nvSpPr>
            <p:spPr>
              <a:xfrm>
                <a:off x="3994" y="2970"/>
                <a:ext cx="114" cy="156"/>
              </a:xfrm>
              <a:custGeom>
                <a:rect b="b" l="l" r="r" t="t"/>
                <a:pathLst>
                  <a:path extrusionOk="0" h="26" w="19">
                    <a:moveTo>
                      <a:pt x="0" y="26"/>
                    </a:moveTo>
                    <a:lnTo>
                      <a:pt x="19" y="23"/>
                    </a:lnTo>
                    <a:lnTo>
                      <a:pt x="6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3"/>
              <p:cNvSpPr/>
              <p:nvPr/>
            </p:nvSpPr>
            <p:spPr>
              <a:xfrm>
                <a:off x="3917" y="2970"/>
                <a:ext cx="113" cy="156"/>
              </a:xfrm>
              <a:custGeom>
                <a:rect b="b" l="l" r="r" t="t"/>
                <a:pathLst>
                  <a:path extrusionOk="0" h="156" w="113">
                    <a:moveTo>
                      <a:pt x="77" y="156"/>
                    </a:moveTo>
                    <a:lnTo>
                      <a:pt x="0" y="18"/>
                    </a:lnTo>
                    <a:lnTo>
                      <a:pt x="113" y="0"/>
                    </a:lnTo>
                    <a:lnTo>
                      <a:pt x="77" y="156"/>
                    </a:lnTo>
                    <a:close/>
                  </a:path>
                </a:pathLst>
              </a:custGeom>
              <a:solidFill>
                <a:srgbClr val="005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3"/>
              <p:cNvSpPr/>
              <p:nvPr/>
            </p:nvSpPr>
            <p:spPr>
              <a:xfrm>
                <a:off x="3917" y="2970"/>
                <a:ext cx="113" cy="156"/>
              </a:xfrm>
              <a:custGeom>
                <a:rect b="b" l="l" r="r" t="t"/>
                <a:pathLst>
                  <a:path extrusionOk="0" h="26" w="19">
                    <a:moveTo>
                      <a:pt x="13" y="26"/>
                    </a:moveTo>
                    <a:lnTo>
                      <a:pt x="0" y="3"/>
                    </a:lnTo>
                    <a:lnTo>
                      <a:pt x="1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43"/>
              <p:cNvSpPr/>
              <p:nvPr/>
            </p:nvSpPr>
            <p:spPr>
              <a:xfrm>
                <a:off x="3994" y="3108"/>
                <a:ext cx="114" cy="162"/>
              </a:xfrm>
              <a:custGeom>
                <a:rect b="b" l="l" r="r" t="t"/>
                <a:pathLst>
                  <a:path extrusionOk="0" h="162" w="114">
                    <a:moveTo>
                      <a:pt x="84" y="162"/>
                    </a:moveTo>
                    <a:lnTo>
                      <a:pt x="0" y="18"/>
                    </a:lnTo>
                    <a:lnTo>
                      <a:pt x="114" y="0"/>
                    </a:lnTo>
                    <a:lnTo>
                      <a:pt x="84" y="162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43"/>
              <p:cNvSpPr/>
              <p:nvPr/>
            </p:nvSpPr>
            <p:spPr>
              <a:xfrm>
                <a:off x="3994" y="3108"/>
                <a:ext cx="114" cy="162"/>
              </a:xfrm>
              <a:custGeom>
                <a:rect b="b" l="l" r="r" t="t"/>
                <a:pathLst>
                  <a:path extrusionOk="0" h="27" w="19">
                    <a:moveTo>
                      <a:pt x="14" y="27"/>
                    </a:moveTo>
                    <a:lnTo>
                      <a:pt x="0" y="3"/>
                    </a:lnTo>
                    <a:lnTo>
                      <a:pt x="1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3"/>
              <p:cNvSpPr/>
              <p:nvPr/>
            </p:nvSpPr>
            <p:spPr>
              <a:xfrm>
                <a:off x="3887" y="2988"/>
                <a:ext cx="107" cy="162"/>
              </a:xfrm>
              <a:custGeom>
                <a:rect b="b" l="l" r="r" t="t"/>
                <a:pathLst>
                  <a:path extrusionOk="0" h="162" w="107">
                    <a:moveTo>
                      <a:pt x="0" y="162"/>
                    </a:moveTo>
                    <a:lnTo>
                      <a:pt x="107" y="138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7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43"/>
              <p:cNvSpPr/>
              <p:nvPr/>
            </p:nvSpPr>
            <p:spPr>
              <a:xfrm>
                <a:off x="3887" y="2988"/>
                <a:ext cx="107" cy="162"/>
              </a:xfrm>
              <a:custGeom>
                <a:rect b="b" l="l" r="r" t="t"/>
                <a:pathLst>
                  <a:path extrusionOk="0" h="27" w="18">
                    <a:moveTo>
                      <a:pt x="0" y="27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3"/>
              <p:cNvSpPr/>
              <p:nvPr/>
            </p:nvSpPr>
            <p:spPr>
              <a:xfrm>
                <a:off x="3965" y="3126"/>
                <a:ext cx="113" cy="162"/>
              </a:xfrm>
              <a:custGeom>
                <a:rect b="b" l="l" r="r" t="t"/>
                <a:pathLst>
                  <a:path extrusionOk="0" h="162" w="113">
                    <a:moveTo>
                      <a:pt x="0" y="162"/>
                    </a:moveTo>
                    <a:lnTo>
                      <a:pt x="113" y="144"/>
                    </a:lnTo>
                    <a:lnTo>
                      <a:pt x="29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1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3"/>
              <p:cNvSpPr/>
              <p:nvPr/>
            </p:nvSpPr>
            <p:spPr>
              <a:xfrm>
                <a:off x="3965" y="3126"/>
                <a:ext cx="113" cy="162"/>
              </a:xfrm>
              <a:custGeom>
                <a:rect b="b" l="l" r="r" t="t"/>
                <a:pathLst>
                  <a:path extrusionOk="0" h="27" w="19">
                    <a:moveTo>
                      <a:pt x="0" y="27"/>
                    </a:moveTo>
                    <a:lnTo>
                      <a:pt x="19" y="24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3"/>
              <p:cNvSpPr/>
              <p:nvPr/>
            </p:nvSpPr>
            <p:spPr>
              <a:xfrm>
                <a:off x="3965" y="3270"/>
                <a:ext cx="113" cy="156"/>
              </a:xfrm>
              <a:custGeom>
                <a:rect b="b" l="l" r="r" t="t"/>
                <a:pathLst>
                  <a:path extrusionOk="0" h="156" w="113">
                    <a:moveTo>
                      <a:pt x="77" y="156"/>
                    </a:moveTo>
                    <a:lnTo>
                      <a:pt x="0" y="18"/>
                    </a:lnTo>
                    <a:lnTo>
                      <a:pt x="113" y="0"/>
                    </a:lnTo>
                    <a:lnTo>
                      <a:pt x="77" y="156"/>
                    </a:lnTo>
                    <a:close/>
                  </a:path>
                </a:pathLst>
              </a:custGeom>
              <a:solidFill>
                <a:srgbClr val="0000A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3"/>
              <p:cNvSpPr/>
              <p:nvPr/>
            </p:nvSpPr>
            <p:spPr>
              <a:xfrm>
                <a:off x="3965" y="3270"/>
                <a:ext cx="113" cy="156"/>
              </a:xfrm>
              <a:custGeom>
                <a:rect b="b" l="l" r="r" t="t"/>
                <a:pathLst>
                  <a:path extrusionOk="0" h="26" w="19">
                    <a:moveTo>
                      <a:pt x="13" y="26"/>
                    </a:moveTo>
                    <a:lnTo>
                      <a:pt x="0" y="3"/>
                    </a:lnTo>
                    <a:lnTo>
                      <a:pt x="1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3"/>
              <p:cNvSpPr/>
              <p:nvPr/>
            </p:nvSpPr>
            <p:spPr>
              <a:xfrm>
                <a:off x="4048" y="3078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43"/>
              <p:cNvSpPr/>
              <p:nvPr/>
            </p:nvSpPr>
            <p:spPr>
              <a:xfrm>
                <a:off x="4048" y="3078"/>
                <a:ext cx="54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43"/>
              <p:cNvSpPr/>
              <p:nvPr/>
            </p:nvSpPr>
            <p:spPr>
              <a:xfrm>
                <a:off x="3935" y="3288"/>
                <a:ext cx="107" cy="156"/>
              </a:xfrm>
              <a:custGeom>
                <a:rect b="b" l="l" r="r" t="t"/>
                <a:pathLst>
                  <a:path extrusionOk="0" h="156" w="107">
                    <a:moveTo>
                      <a:pt x="0" y="156"/>
                    </a:moveTo>
                    <a:lnTo>
                      <a:pt x="107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00C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43"/>
              <p:cNvSpPr/>
              <p:nvPr/>
            </p:nvSpPr>
            <p:spPr>
              <a:xfrm>
                <a:off x="3935" y="3288"/>
                <a:ext cx="107" cy="156"/>
              </a:xfrm>
              <a:custGeom>
                <a:rect b="b" l="l" r="r" t="t"/>
                <a:pathLst>
                  <a:path extrusionOk="0" h="26" w="18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43"/>
              <p:cNvSpPr/>
              <p:nvPr/>
            </p:nvSpPr>
            <p:spPr>
              <a:xfrm>
                <a:off x="3917" y="2826"/>
                <a:ext cx="113" cy="162"/>
              </a:xfrm>
              <a:custGeom>
                <a:rect b="b" l="l" r="r" t="t"/>
                <a:pathLst>
                  <a:path extrusionOk="0" h="162" w="113">
                    <a:moveTo>
                      <a:pt x="0" y="162"/>
                    </a:moveTo>
                    <a:lnTo>
                      <a:pt x="113" y="144"/>
                    </a:lnTo>
                    <a:lnTo>
                      <a:pt x="36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A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43"/>
              <p:cNvSpPr/>
              <p:nvPr/>
            </p:nvSpPr>
            <p:spPr>
              <a:xfrm>
                <a:off x="3917" y="2826"/>
                <a:ext cx="113" cy="162"/>
              </a:xfrm>
              <a:custGeom>
                <a:rect b="b" l="l" r="r" t="t"/>
                <a:pathLst>
                  <a:path extrusionOk="0" h="27" w="19">
                    <a:moveTo>
                      <a:pt x="0" y="27"/>
                    </a:moveTo>
                    <a:lnTo>
                      <a:pt x="19" y="24"/>
                    </a:lnTo>
                    <a:lnTo>
                      <a:pt x="6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43"/>
              <p:cNvSpPr/>
              <p:nvPr/>
            </p:nvSpPr>
            <p:spPr>
              <a:xfrm>
                <a:off x="3887" y="3126"/>
                <a:ext cx="107" cy="162"/>
              </a:xfrm>
              <a:custGeom>
                <a:rect b="b" l="l" r="r" t="t"/>
                <a:pathLst>
                  <a:path extrusionOk="0" h="162" w="107">
                    <a:moveTo>
                      <a:pt x="78" y="162"/>
                    </a:moveTo>
                    <a:lnTo>
                      <a:pt x="0" y="24"/>
                    </a:lnTo>
                    <a:lnTo>
                      <a:pt x="107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1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43"/>
              <p:cNvSpPr/>
              <p:nvPr/>
            </p:nvSpPr>
            <p:spPr>
              <a:xfrm>
                <a:off x="3887" y="3126"/>
                <a:ext cx="107" cy="162"/>
              </a:xfrm>
              <a:custGeom>
                <a:rect b="b" l="l" r="r" t="t"/>
                <a:pathLst>
                  <a:path extrusionOk="0" h="27" w="18">
                    <a:moveTo>
                      <a:pt x="13" y="27"/>
                    </a:moveTo>
                    <a:lnTo>
                      <a:pt x="0" y="4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43"/>
              <p:cNvSpPr/>
              <p:nvPr/>
            </p:nvSpPr>
            <p:spPr>
              <a:xfrm>
                <a:off x="3857" y="3288"/>
                <a:ext cx="108" cy="156"/>
              </a:xfrm>
              <a:custGeom>
                <a:rect b="b" l="l" r="r" t="t"/>
                <a:pathLst>
                  <a:path extrusionOk="0" h="156" w="108">
                    <a:moveTo>
                      <a:pt x="78" y="156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56"/>
                    </a:lnTo>
                    <a:close/>
                  </a:path>
                </a:pathLst>
              </a:custGeom>
              <a:solidFill>
                <a:srgbClr val="0000C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43"/>
              <p:cNvSpPr/>
              <p:nvPr/>
            </p:nvSpPr>
            <p:spPr>
              <a:xfrm>
                <a:off x="3857" y="3288"/>
                <a:ext cx="108" cy="156"/>
              </a:xfrm>
              <a:custGeom>
                <a:rect b="b" l="l" r="r" t="t"/>
                <a:pathLst>
                  <a:path extrusionOk="0" h="26" w="18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43"/>
              <p:cNvSpPr/>
              <p:nvPr/>
            </p:nvSpPr>
            <p:spPr>
              <a:xfrm>
                <a:off x="3857" y="3150"/>
                <a:ext cx="108" cy="156"/>
              </a:xfrm>
              <a:custGeom>
                <a:rect b="b" l="l" r="r" t="t"/>
                <a:pathLst>
                  <a:path extrusionOk="0" h="156" w="108">
                    <a:moveTo>
                      <a:pt x="0" y="156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2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43"/>
              <p:cNvSpPr/>
              <p:nvPr/>
            </p:nvSpPr>
            <p:spPr>
              <a:xfrm>
                <a:off x="3857" y="3150"/>
                <a:ext cx="108" cy="156"/>
              </a:xfrm>
              <a:custGeom>
                <a:rect b="b" l="l" r="r" t="t"/>
                <a:pathLst>
                  <a:path extrusionOk="0" h="26" w="18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43"/>
              <p:cNvSpPr/>
              <p:nvPr/>
            </p:nvSpPr>
            <p:spPr>
              <a:xfrm>
                <a:off x="3839" y="2826"/>
                <a:ext cx="114" cy="162"/>
              </a:xfrm>
              <a:custGeom>
                <a:rect b="b" l="l" r="r" t="t"/>
                <a:pathLst>
                  <a:path extrusionOk="0" h="162" w="114">
                    <a:moveTo>
                      <a:pt x="78" y="162"/>
                    </a:moveTo>
                    <a:lnTo>
                      <a:pt x="0" y="24"/>
                    </a:lnTo>
                    <a:lnTo>
                      <a:pt x="114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A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3"/>
              <p:cNvSpPr/>
              <p:nvPr/>
            </p:nvSpPr>
            <p:spPr>
              <a:xfrm>
                <a:off x="3839" y="2826"/>
                <a:ext cx="114" cy="162"/>
              </a:xfrm>
              <a:custGeom>
                <a:rect b="b" l="l" r="r" t="t"/>
                <a:pathLst>
                  <a:path extrusionOk="0" h="27" w="19">
                    <a:moveTo>
                      <a:pt x="13" y="27"/>
                    </a:moveTo>
                    <a:lnTo>
                      <a:pt x="0" y="4"/>
                    </a:lnTo>
                    <a:lnTo>
                      <a:pt x="1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3"/>
              <p:cNvSpPr/>
              <p:nvPr/>
            </p:nvSpPr>
            <p:spPr>
              <a:xfrm>
                <a:off x="3839" y="2688"/>
                <a:ext cx="114" cy="162"/>
              </a:xfrm>
              <a:custGeom>
                <a:rect b="b" l="l" r="r" t="t"/>
                <a:pathLst>
                  <a:path extrusionOk="0" h="162" w="114">
                    <a:moveTo>
                      <a:pt x="0" y="162"/>
                    </a:moveTo>
                    <a:lnTo>
                      <a:pt x="114" y="138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10FFE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43"/>
              <p:cNvSpPr/>
              <p:nvPr/>
            </p:nvSpPr>
            <p:spPr>
              <a:xfrm>
                <a:off x="3839" y="2688"/>
                <a:ext cx="114" cy="162"/>
              </a:xfrm>
              <a:custGeom>
                <a:rect b="b" l="l" r="r" t="t"/>
                <a:pathLst>
                  <a:path extrusionOk="0" h="27" w="19">
                    <a:moveTo>
                      <a:pt x="0" y="27"/>
                    </a:moveTo>
                    <a:lnTo>
                      <a:pt x="19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43"/>
              <p:cNvSpPr/>
              <p:nvPr/>
            </p:nvSpPr>
            <p:spPr>
              <a:xfrm>
                <a:off x="3851" y="3372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43"/>
              <p:cNvSpPr/>
              <p:nvPr/>
            </p:nvSpPr>
            <p:spPr>
              <a:xfrm>
                <a:off x="3851" y="3372"/>
                <a:ext cx="54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43"/>
              <p:cNvSpPr/>
              <p:nvPr/>
            </p:nvSpPr>
            <p:spPr>
              <a:xfrm>
                <a:off x="3827" y="3306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0" y="162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00D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43"/>
              <p:cNvSpPr/>
              <p:nvPr/>
            </p:nvSpPr>
            <p:spPr>
              <a:xfrm>
                <a:off x="3827" y="3306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0" y="27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43"/>
              <p:cNvSpPr/>
              <p:nvPr/>
            </p:nvSpPr>
            <p:spPr>
              <a:xfrm>
                <a:off x="3911" y="2706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43"/>
              <p:cNvSpPr/>
              <p:nvPr/>
            </p:nvSpPr>
            <p:spPr>
              <a:xfrm>
                <a:off x="3911" y="2706"/>
                <a:ext cx="54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43"/>
              <p:cNvSpPr/>
              <p:nvPr/>
            </p:nvSpPr>
            <p:spPr>
              <a:xfrm>
                <a:off x="3905" y="2958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43"/>
              <p:cNvSpPr/>
              <p:nvPr/>
            </p:nvSpPr>
            <p:spPr>
              <a:xfrm>
                <a:off x="3905" y="2958"/>
                <a:ext cx="54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43"/>
              <p:cNvSpPr/>
              <p:nvPr/>
            </p:nvSpPr>
            <p:spPr>
              <a:xfrm>
                <a:off x="3899" y="3126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43"/>
              <p:cNvSpPr/>
              <p:nvPr/>
            </p:nvSpPr>
            <p:spPr>
              <a:xfrm>
                <a:off x="3899" y="3126"/>
                <a:ext cx="54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43"/>
              <p:cNvSpPr/>
              <p:nvPr/>
            </p:nvSpPr>
            <p:spPr>
              <a:xfrm>
                <a:off x="3809" y="2850"/>
                <a:ext cx="108" cy="156"/>
              </a:xfrm>
              <a:custGeom>
                <a:rect b="b" l="l" r="r" t="t"/>
                <a:pathLst>
                  <a:path extrusionOk="0" h="156" w="108">
                    <a:moveTo>
                      <a:pt x="0" y="156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B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43"/>
              <p:cNvSpPr/>
              <p:nvPr/>
            </p:nvSpPr>
            <p:spPr>
              <a:xfrm>
                <a:off x="3809" y="2850"/>
                <a:ext cx="108" cy="156"/>
              </a:xfrm>
              <a:custGeom>
                <a:rect b="b" l="l" r="r" t="t"/>
                <a:pathLst>
                  <a:path extrusionOk="0" h="26" w="18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43"/>
              <p:cNvSpPr/>
              <p:nvPr/>
            </p:nvSpPr>
            <p:spPr>
              <a:xfrm>
                <a:off x="3809" y="2988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78" y="162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7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43"/>
              <p:cNvSpPr/>
              <p:nvPr/>
            </p:nvSpPr>
            <p:spPr>
              <a:xfrm>
                <a:off x="3809" y="2988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13" y="27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43"/>
              <p:cNvSpPr/>
              <p:nvPr/>
            </p:nvSpPr>
            <p:spPr>
              <a:xfrm>
                <a:off x="3875" y="3509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43"/>
              <p:cNvSpPr/>
              <p:nvPr/>
            </p:nvSpPr>
            <p:spPr>
              <a:xfrm>
                <a:off x="3875" y="3509"/>
                <a:ext cx="54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43"/>
              <p:cNvSpPr/>
              <p:nvPr/>
            </p:nvSpPr>
            <p:spPr>
              <a:xfrm>
                <a:off x="3779" y="3006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0" y="162"/>
                    </a:moveTo>
                    <a:lnTo>
                      <a:pt x="108" y="144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8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43"/>
              <p:cNvSpPr/>
              <p:nvPr/>
            </p:nvSpPr>
            <p:spPr>
              <a:xfrm>
                <a:off x="3779" y="3006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0" y="27"/>
                    </a:moveTo>
                    <a:lnTo>
                      <a:pt x="18" y="24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43"/>
              <p:cNvSpPr/>
              <p:nvPr/>
            </p:nvSpPr>
            <p:spPr>
              <a:xfrm>
                <a:off x="3779" y="3150"/>
                <a:ext cx="108" cy="156"/>
              </a:xfrm>
              <a:custGeom>
                <a:rect b="b" l="l" r="r" t="t"/>
                <a:pathLst>
                  <a:path extrusionOk="0" h="156" w="108">
                    <a:moveTo>
                      <a:pt x="78" y="156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56"/>
                    </a:lnTo>
                    <a:close/>
                  </a:path>
                </a:pathLst>
              </a:custGeom>
              <a:solidFill>
                <a:srgbClr val="002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43"/>
              <p:cNvSpPr/>
              <p:nvPr/>
            </p:nvSpPr>
            <p:spPr>
              <a:xfrm>
                <a:off x="3779" y="3150"/>
                <a:ext cx="108" cy="156"/>
              </a:xfrm>
              <a:custGeom>
                <a:rect b="b" l="l" r="r" t="t"/>
                <a:pathLst>
                  <a:path extrusionOk="0" h="26" w="18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43"/>
              <p:cNvSpPr/>
              <p:nvPr/>
            </p:nvSpPr>
            <p:spPr>
              <a:xfrm>
                <a:off x="3749" y="2544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43"/>
              <p:cNvSpPr/>
              <p:nvPr/>
            </p:nvSpPr>
            <p:spPr>
              <a:xfrm>
                <a:off x="3749" y="2544"/>
                <a:ext cx="54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43"/>
              <p:cNvSpPr/>
              <p:nvPr/>
            </p:nvSpPr>
            <p:spPr>
              <a:xfrm>
                <a:off x="3683" y="2550"/>
                <a:ext cx="108" cy="156"/>
              </a:xfrm>
              <a:custGeom>
                <a:rect b="b" l="l" r="r" t="t"/>
                <a:pathLst>
                  <a:path extrusionOk="0" h="156" w="108">
                    <a:moveTo>
                      <a:pt x="78" y="156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56"/>
                    </a:lnTo>
                    <a:close/>
                  </a:path>
                </a:pathLst>
              </a:custGeom>
              <a:solidFill>
                <a:srgbClr val="60FF9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43"/>
              <p:cNvSpPr/>
              <p:nvPr/>
            </p:nvSpPr>
            <p:spPr>
              <a:xfrm>
                <a:off x="3683" y="2550"/>
                <a:ext cx="108" cy="156"/>
              </a:xfrm>
              <a:custGeom>
                <a:rect b="b" l="l" r="r" t="t"/>
                <a:pathLst>
                  <a:path extrusionOk="0" h="26" w="18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43"/>
              <p:cNvSpPr/>
              <p:nvPr/>
            </p:nvSpPr>
            <p:spPr>
              <a:xfrm>
                <a:off x="3761" y="2688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78" y="162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10FFE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43"/>
              <p:cNvSpPr/>
              <p:nvPr/>
            </p:nvSpPr>
            <p:spPr>
              <a:xfrm>
                <a:off x="3761" y="2688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13" y="27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43"/>
              <p:cNvSpPr/>
              <p:nvPr/>
            </p:nvSpPr>
            <p:spPr>
              <a:xfrm>
                <a:off x="3761" y="2550"/>
                <a:ext cx="108" cy="156"/>
              </a:xfrm>
              <a:custGeom>
                <a:rect b="b" l="l" r="r" t="t"/>
                <a:pathLst>
                  <a:path extrusionOk="0" h="156" w="108">
                    <a:moveTo>
                      <a:pt x="0" y="156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60FF9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43"/>
              <p:cNvSpPr/>
              <p:nvPr/>
            </p:nvSpPr>
            <p:spPr>
              <a:xfrm>
                <a:off x="3761" y="2550"/>
                <a:ext cx="108" cy="156"/>
              </a:xfrm>
              <a:custGeom>
                <a:rect b="b" l="l" r="r" t="t"/>
                <a:pathLst>
                  <a:path extrusionOk="0" h="26" w="18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43"/>
              <p:cNvSpPr/>
              <p:nvPr/>
            </p:nvSpPr>
            <p:spPr>
              <a:xfrm>
                <a:off x="3749" y="3168"/>
                <a:ext cx="108" cy="156"/>
              </a:xfrm>
              <a:custGeom>
                <a:rect b="b" l="l" r="r" t="t"/>
                <a:pathLst>
                  <a:path extrusionOk="0" h="156" w="108">
                    <a:moveTo>
                      <a:pt x="0" y="156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4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43"/>
              <p:cNvSpPr/>
              <p:nvPr/>
            </p:nvSpPr>
            <p:spPr>
              <a:xfrm>
                <a:off x="3749" y="3168"/>
                <a:ext cx="108" cy="156"/>
              </a:xfrm>
              <a:custGeom>
                <a:rect b="b" l="l" r="r" t="t"/>
                <a:pathLst>
                  <a:path extrusionOk="0" h="26" w="18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43"/>
              <p:cNvSpPr/>
              <p:nvPr/>
            </p:nvSpPr>
            <p:spPr>
              <a:xfrm>
                <a:off x="3749" y="3306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78" y="162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00D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43"/>
              <p:cNvSpPr/>
              <p:nvPr/>
            </p:nvSpPr>
            <p:spPr>
              <a:xfrm>
                <a:off x="3749" y="3306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13" y="27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43"/>
              <p:cNvSpPr/>
              <p:nvPr/>
            </p:nvSpPr>
            <p:spPr>
              <a:xfrm>
                <a:off x="3923" y="3917"/>
                <a:ext cx="1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43"/>
              <p:cNvSpPr/>
              <p:nvPr/>
            </p:nvSpPr>
            <p:spPr>
              <a:xfrm>
                <a:off x="3731" y="2850"/>
                <a:ext cx="108" cy="156"/>
              </a:xfrm>
              <a:custGeom>
                <a:rect b="b" l="l" r="r" t="t"/>
                <a:pathLst>
                  <a:path extrusionOk="0" h="156" w="108">
                    <a:moveTo>
                      <a:pt x="78" y="156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56"/>
                    </a:lnTo>
                    <a:close/>
                  </a:path>
                </a:pathLst>
              </a:custGeom>
              <a:solidFill>
                <a:srgbClr val="00B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43"/>
              <p:cNvSpPr/>
              <p:nvPr/>
            </p:nvSpPr>
            <p:spPr>
              <a:xfrm>
                <a:off x="3731" y="2850"/>
                <a:ext cx="108" cy="156"/>
              </a:xfrm>
              <a:custGeom>
                <a:rect b="b" l="l" r="r" t="t"/>
                <a:pathLst>
                  <a:path extrusionOk="0" h="26" w="18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43"/>
              <p:cNvSpPr/>
              <p:nvPr/>
            </p:nvSpPr>
            <p:spPr>
              <a:xfrm>
                <a:off x="3654" y="2568"/>
                <a:ext cx="107" cy="162"/>
              </a:xfrm>
              <a:custGeom>
                <a:rect b="b" l="l" r="r" t="t"/>
                <a:pathLst>
                  <a:path extrusionOk="0" h="162" w="107">
                    <a:moveTo>
                      <a:pt x="0" y="162"/>
                    </a:moveTo>
                    <a:lnTo>
                      <a:pt x="107" y="138"/>
                    </a:lnTo>
                    <a:lnTo>
                      <a:pt x="29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80FF8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43"/>
              <p:cNvSpPr/>
              <p:nvPr/>
            </p:nvSpPr>
            <p:spPr>
              <a:xfrm>
                <a:off x="3654" y="2568"/>
                <a:ext cx="107" cy="162"/>
              </a:xfrm>
              <a:custGeom>
                <a:rect b="b" l="l" r="r" t="t"/>
                <a:pathLst>
                  <a:path extrusionOk="0" h="27" w="18">
                    <a:moveTo>
                      <a:pt x="0" y="27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43"/>
              <p:cNvSpPr/>
              <p:nvPr/>
            </p:nvSpPr>
            <p:spPr>
              <a:xfrm>
                <a:off x="3743" y="2796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43"/>
              <p:cNvSpPr/>
              <p:nvPr/>
            </p:nvSpPr>
            <p:spPr>
              <a:xfrm>
                <a:off x="3743" y="2796"/>
                <a:ext cx="54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43"/>
              <p:cNvSpPr/>
              <p:nvPr/>
            </p:nvSpPr>
            <p:spPr>
              <a:xfrm>
                <a:off x="3731" y="2706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0" y="162"/>
                    </a:moveTo>
                    <a:lnTo>
                      <a:pt x="108" y="144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20FFD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43"/>
              <p:cNvSpPr/>
              <p:nvPr/>
            </p:nvSpPr>
            <p:spPr>
              <a:xfrm>
                <a:off x="3731" y="2706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0" y="27"/>
                    </a:moveTo>
                    <a:lnTo>
                      <a:pt x="18" y="24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43"/>
              <p:cNvSpPr/>
              <p:nvPr/>
            </p:nvSpPr>
            <p:spPr>
              <a:xfrm>
                <a:off x="3719" y="3324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0" y="162"/>
                    </a:moveTo>
                    <a:lnTo>
                      <a:pt x="108" y="144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43"/>
              <p:cNvSpPr/>
              <p:nvPr/>
            </p:nvSpPr>
            <p:spPr>
              <a:xfrm>
                <a:off x="3719" y="3324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0" y="27"/>
                    </a:moveTo>
                    <a:lnTo>
                      <a:pt x="18" y="24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43"/>
              <p:cNvSpPr/>
              <p:nvPr/>
            </p:nvSpPr>
            <p:spPr>
              <a:xfrm>
                <a:off x="3701" y="3006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78" y="162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8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43"/>
              <p:cNvSpPr/>
              <p:nvPr/>
            </p:nvSpPr>
            <p:spPr>
              <a:xfrm>
                <a:off x="3701" y="3006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13" y="27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43"/>
              <p:cNvSpPr/>
              <p:nvPr/>
            </p:nvSpPr>
            <p:spPr>
              <a:xfrm>
                <a:off x="3701" y="2868"/>
                <a:ext cx="108" cy="156"/>
              </a:xfrm>
              <a:custGeom>
                <a:rect b="b" l="l" r="r" t="t"/>
                <a:pathLst>
                  <a:path extrusionOk="0" h="156" w="108">
                    <a:moveTo>
                      <a:pt x="0" y="156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D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43"/>
              <p:cNvSpPr/>
              <p:nvPr/>
            </p:nvSpPr>
            <p:spPr>
              <a:xfrm>
                <a:off x="3701" y="2868"/>
                <a:ext cx="108" cy="156"/>
              </a:xfrm>
              <a:custGeom>
                <a:rect b="b" l="l" r="r" t="t"/>
                <a:pathLst>
                  <a:path extrusionOk="0" h="26" w="18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43"/>
              <p:cNvSpPr/>
              <p:nvPr/>
            </p:nvSpPr>
            <p:spPr>
              <a:xfrm>
                <a:off x="3779" y="3114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3"/>
              <p:cNvSpPr/>
              <p:nvPr/>
            </p:nvSpPr>
            <p:spPr>
              <a:xfrm>
                <a:off x="3779" y="3114"/>
                <a:ext cx="54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3"/>
              <p:cNvSpPr/>
              <p:nvPr/>
            </p:nvSpPr>
            <p:spPr>
              <a:xfrm>
                <a:off x="3683" y="2412"/>
                <a:ext cx="108" cy="156"/>
              </a:xfrm>
              <a:custGeom>
                <a:rect b="b" l="l" r="r" t="t"/>
                <a:pathLst>
                  <a:path extrusionOk="0" h="156" w="108">
                    <a:moveTo>
                      <a:pt x="0" y="156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BFFF4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3"/>
              <p:cNvSpPr/>
              <p:nvPr/>
            </p:nvSpPr>
            <p:spPr>
              <a:xfrm>
                <a:off x="3683" y="2412"/>
                <a:ext cx="108" cy="156"/>
              </a:xfrm>
              <a:custGeom>
                <a:rect b="b" l="l" r="r" t="t"/>
                <a:pathLst>
                  <a:path extrusionOk="0" h="26" w="18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3"/>
              <p:cNvSpPr/>
              <p:nvPr/>
            </p:nvSpPr>
            <p:spPr>
              <a:xfrm>
                <a:off x="3594" y="3024"/>
                <a:ext cx="107" cy="162"/>
              </a:xfrm>
              <a:custGeom>
                <a:rect b="b" l="l" r="r" t="t"/>
                <a:pathLst>
                  <a:path extrusionOk="0" h="162" w="107">
                    <a:moveTo>
                      <a:pt x="77" y="162"/>
                    </a:moveTo>
                    <a:lnTo>
                      <a:pt x="0" y="24"/>
                    </a:lnTo>
                    <a:lnTo>
                      <a:pt x="107" y="0"/>
                    </a:lnTo>
                    <a:lnTo>
                      <a:pt x="77" y="162"/>
                    </a:lnTo>
                    <a:close/>
                  </a:path>
                </a:pathLst>
              </a:custGeom>
              <a:solidFill>
                <a:srgbClr val="009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3"/>
              <p:cNvSpPr/>
              <p:nvPr/>
            </p:nvSpPr>
            <p:spPr>
              <a:xfrm>
                <a:off x="3594" y="3024"/>
                <a:ext cx="107" cy="162"/>
              </a:xfrm>
              <a:custGeom>
                <a:rect b="b" l="l" r="r" t="t"/>
                <a:pathLst>
                  <a:path extrusionOk="0" h="27" w="18">
                    <a:moveTo>
                      <a:pt x="13" y="27"/>
                    </a:moveTo>
                    <a:lnTo>
                      <a:pt x="0" y="4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43"/>
              <p:cNvSpPr/>
              <p:nvPr/>
            </p:nvSpPr>
            <p:spPr>
              <a:xfrm>
                <a:off x="3671" y="3168"/>
                <a:ext cx="108" cy="156"/>
              </a:xfrm>
              <a:custGeom>
                <a:rect b="b" l="l" r="r" t="t"/>
                <a:pathLst>
                  <a:path extrusionOk="0" h="156" w="108">
                    <a:moveTo>
                      <a:pt x="78" y="156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56"/>
                    </a:lnTo>
                    <a:close/>
                  </a:path>
                </a:pathLst>
              </a:custGeom>
              <a:solidFill>
                <a:srgbClr val="004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43"/>
              <p:cNvSpPr/>
              <p:nvPr/>
            </p:nvSpPr>
            <p:spPr>
              <a:xfrm>
                <a:off x="3671" y="3168"/>
                <a:ext cx="108" cy="156"/>
              </a:xfrm>
              <a:custGeom>
                <a:rect b="b" l="l" r="r" t="t"/>
                <a:pathLst>
                  <a:path extrusionOk="0" h="26" w="18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43"/>
              <p:cNvSpPr/>
              <p:nvPr/>
            </p:nvSpPr>
            <p:spPr>
              <a:xfrm>
                <a:off x="3671" y="3024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0" y="162"/>
                    </a:moveTo>
                    <a:lnTo>
                      <a:pt x="108" y="144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9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43"/>
              <p:cNvSpPr/>
              <p:nvPr/>
            </p:nvSpPr>
            <p:spPr>
              <a:xfrm>
                <a:off x="3671" y="3024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0" y="27"/>
                    </a:moveTo>
                    <a:lnTo>
                      <a:pt x="18" y="24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3"/>
              <p:cNvSpPr/>
              <p:nvPr/>
            </p:nvSpPr>
            <p:spPr>
              <a:xfrm>
                <a:off x="3749" y="3156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43"/>
              <p:cNvSpPr/>
              <p:nvPr/>
            </p:nvSpPr>
            <p:spPr>
              <a:xfrm>
                <a:off x="3749" y="3156"/>
                <a:ext cx="54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43"/>
              <p:cNvSpPr/>
              <p:nvPr/>
            </p:nvSpPr>
            <p:spPr>
              <a:xfrm>
                <a:off x="3743" y="2604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43"/>
              <p:cNvSpPr/>
              <p:nvPr/>
            </p:nvSpPr>
            <p:spPr>
              <a:xfrm>
                <a:off x="3743" y="2604"/>
                <a:ext cx="54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3"/>
              <p:cNvSpPr/>
              <p:nvPr/>
            </p:nvSpPr>
            <p:spPr>
              <a:xfrm>
                <a:off x="3654" y="2706"/>
                <a:ext cx="107" cy="162"/>
              </a:xfrm>
              <a:custGeom>
                <a:rect b="b" l="l" r="r" t="t"/>
                <a:pathLst>
                  <a:path extrusionOk="0" h="162" w="107">
                    <a:moveTo>
                      <a:pt x="77" y="162"/>
                    </a:moveTo>
                    <a:lnTo>
                      <a:pt x="0" y="24"/>
                    </a:lnTo>
                    <a:lnTo>
                      <a:pt x="107" y="0"/>
                    </a:lnTo>
                    <a:lnTo>
                      <a:pt x="77" y="162"/>
                    </a:lnTo>
                    <a:close/>
                  </a:path>
                </a:pathLst>
              </a:custGeom>
              <a:solidFill>
                <a:srgbClr val="20FFD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43"/>
              <p:cNvSpPr/>
              <p:nvPr/>
            </p:nvSpPr>
            <p:spPr>
              <a:xfrm>
                <a:off x="3654" y="2706"/>
                <a:ext cx="107" cy="162"/>
              </a:xfrm>
              <a:custGeom>
                <a:rect b="b" l="l" r="r" t="t"/>
                <a:pathLst>
                  <a:path extrusionOk="0" h="27" w="18">
                    <a:moveTo>
                      <a:pt x="13" y="27"/>
                    </a:moveTo>
                    <a:lnTo>
                      <a:pt x="0" y="4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43"/>
              <p:cNvSpPr/>
              <p:nvPr/>
            </p:nvSpPr>
            <p:spPr>
              <a:xfrm>
                <a:off x="3642" y="3324"/>
                <a:ext cx="107" cy="162"/>
              </a:xfrm>
              <a:custGeom>
                <a:rect b="b" l="l" r="r" t="t"/>
                <a:pathLst>
                  <a:path extrusionOk="0" h="162" w="107">
                    <a:moveTo>
                      <a:pt x="77" y="162"/>
                    </a:moveTo>
                    <a:lnTo>
                      <a:pt x="0" y="24"/>
                    </a:lnTo>
                    <a:lnTo>
                      <a:pt x="107" y="0"/>
                    </a:lnTo>
                    <a:lnTo>
                      <a:pt x="77" y="162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43"/>
              <p:cNvSpPr/>
              <p:nvPr/>
            </p:nvSpPr>
            <p:spPr>
              <a:xfrm>
                <a:off x="3642" y="3324"/>
                <a:ext cx="107" cy="162"/>
              </a:xfrm>
              <a:custGeom>
                <a:rect b="b" l="l" r="r" t="t"/>
                <a:pathLst>
                  <a:path extrusionOk="0" h="27" w="18">
                    <a:moveTo>
                      <a:pt x="13" y="27"/>
                    </a:moveTo>
                    <a:lnTo>
                      <a:pt x="0" y="4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3"/>
              <p:cNvSpPr/>
              <p:nvPr/>
            </p:nvSpPr>
            <p:spPr>
              <a:xfrm>
                <a:off x="3564" y="3048"/>
                <a:ext cx="107" cy="156"/>
              </a:xfrm>
              <a:custGeom>
                <a:rect b="b" l="l" r="r" t="t"/>
                <a:pathLst>
                  <a:path extrusionOk="0" h="156" w="107">
                    <a:moveTo>
                      <a:pt x="0" y="156"/>
                    </a:moveTo>
                    <a:lnTo>
                      <a:pt x="107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A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3"/>
              <p:cNvSpPr/>
              <p:nvPr/>
            </p:nvSpPr>
            <p:spPr>
              <a:xfrm>
                <a:off x="3564" y="3048"/>
                <a:ext cx="107" cy="156"/>
              </a:xfrm>
              <a:custGeom>
                <a:rect b="b" l="l" r="r" t="t"/>
                <a:pathLst>
                  <a:path extrusionOk="0" h="26" w="18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43"/>
              <p:cNvSpPr/>
              <p:nvPr/>
            </p:nvSpPr>
            <p:spPr>
              <a:xfrm>
                <a:off x="3642" y="3186"/>
                <a:ext cx="107" cy="162"/>
              </a:xfrm>
              <a:custGeom>
                <a:rect b="b" l="l" r="r" t="t"/>
                <a:pathLst>
                  <a:path extrusionOk="0" h="162" w="107">
                    <a:moveTo>
                      <a:pt x="0" y="162"/>
                    </a:moveTo>
                    <a:lnTo>
                      <a:pt x="107" y="138"/>
                    </a:lnTo>
                    <a:lnTo>
                      <a:pt x="29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5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43"/>
              <p:cNvSpPr/>
              <p:nvPr/>
            </p:nvSpPr>
            <p:spPr>
              <a:xfrm>
                <a:off x="3642" y="3186"/>
                <a:ext cx="107" cy="162"/>
              </a:xfrm>
              <a:custGeom>
                <a:rect b="b" l="l" r="r" t="t"/>
                <a:pathLst>
                  <a:path extrusionOk="0" h="27" w="18">
                    <a:moveTo>
                      <a:pt x="0" y="27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43"/>
              <p:cNvSpPr/>
              <p:nvPr/>
            </p:nvSpPr>
            <p:spPr>
              <a:xfrm>
                <a:off x="3624" y="2868"/>
                <a:ext cx="107" cy="156"/>
              </a:xfrm>
              <a:custGeom>
                <a:rect b="b" l="l" r="r" t="t"/>
                <a:pathLst>
                  <a:path extrusionOk="0" h="156" w="107">
                    <a:moveTo>
                      <a:pt x="77" y="156"/>
                    </a:moveTo>
                    <a:lnTo>
                      <a:pt x="0" y="18"/>
                    </a:lnTo>
                    <a:lnTo>
                      <a:pt x="107" y="0"/>
                    </a:lnTo>
                    <a:lnTo>
                      <a:pt x="77" y="156"/>
                    </a:lnTo>
                    <a:close/>
                  </a:path>
                </a:pathLst>
              </a:custGeom>
              <a:solidFill>
                <a:srgbClr val="00D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43"/>
              <p:cNvSpPr/>
              <p:nvPr/>
            </p:nvSpPr>
            <p:spPr>
              <a:xfrm>
                <a:off x="3624" y="2868"/>
                <a:ext cx="107" cy="156"/>
              </a:xfrm>
              <a:custGeom>
                <a:rect b="b" l="l" r="r" t="t"/>
                <a:pathLst>
                  <a:path extrusionOk="0" h="26" w="18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43"/>
              <p:cNvSpPr/>
              <p:nvPr/>
            </p:nvSpPr>
            <p:spPr>
              <a:xfrm>
                <a:off x="3624" y="2730"/>
                <a:ext cx="107" cy="156"/>
              </a:xfrm>
              <a:custGeom>
                <a:rect b="b" l="l" r="r" t="t"/>
                <a:pathLst>
                  <a:path extrusionOk="0" h="156" w="107">
                    <a:moveTo>
                      <a:pt x="0" y="156"/>
                    </a:moveTo>
                    <a:lnTo>
                      <a:pt x="107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40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43"/>
              <p:cNvSpPr/>
              <p:nvPr/>
            </p:nvSpPr>
            <p:spPr>
              <a:xfrm>
                <a:off x="3624" y="2730"/>
                <a:ext cx="107" cy="156"/>
              </a:xfrm>
              <a:custGeom>
                <a:rect b="b" l="l" r="r" t="t"/>
                <a:pathLst>
                  <a:path extrusionOk="0" h="26" w="18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43"/>
              <p:cNvSpPr/>
              <p:nvPr/>
            </p:nvSpPr>
            <p:spPr>
              <a:xfrm>
                <a:off x="3606" y="3402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3"/>
              <p:cNvSpPr/>
              <p:nvPr/>
            </p:nvSpPr>
            <p:spPr>
              <a:xfrm>
                <a:off x="3606" y="3402"/>
                <a:ext cx="54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43"/>
              <p:cNvSpPr/>
              <p:nvPr/>
            </p:nvSpPr>
            <p:spPr>
              <a:xfrm>
                <a:off x="3612" y="3348"/>
                <a:ext cx="107" cy="155"/>
              </a:xfrm>
              <a:custGeom>
                <a:rect b="b" l="l" r="r" t="t"/>
                <a:pathLst>
                  <a:path extrusionOk="0" h="155" w="107">
                    <a:moveTo>
                      <a:pt x="0" y="155"/>
                    </a:moveTo>
                    <a:lnTo>
                      <a:pt x="107" y="138"/>
                    </a:lnTo>
                    <a:lnTo>
                      <a:pt x="3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001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43"/>
              <p:cNvSpPr/>
              <p:nvPr/>
            </p:nvSpPr>
            <p:spPr>
              <a:xfrm>
                <a:off x="3612" y="3348"/>
                <a:ext cx="107" cy="155"/>
              </a:xfrm>
              <a:custGeom>
                <a:rect b="b" l="l" r="r" t="t"/>
                <a:pathLst>
                  <a:path extrusionOk="0" h="26" w="18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43"/>
              <p:cNvSpPr/>
              <p:nvPr/>
            </p:nvSpPr>
            <p:spPr>
              <a:xfrm>
                <a:off x="3606" y="2412"/>
                <a:ext cx="107" cy="156"/>
              </a:xfrm>
              <a:custGeom>
                <a:rect b="b" l="l" r="r" t="t"/>
                <a:pathLst>
                  <a:path extrusionOk="0" h="156" w="107">
                    <a:moveTo>
                      <a:pt x="77" y="156"/>
                    </a:moveTo>
                    <a:lnTo>
                      <a:pt x="0" y="18"/>
                    </a:lnTo>
                    <a:lnTo>
                      <a:pt x="107" y="0"/>
                    </a:lnTo>
                    <a:lnTo>
                      <a:pt x="77" y="156"/>
                    </a:lnTo>
                    <a:close/>
                  </a:path>
                </a:pathLst>
              </a:custGeom>
              <a:solidFill>
                <a:srgbClr val="BFFF4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43"/>
              <p:cNvSpPr/>
              <p:nvPr/>
            </p:nvSpPr>
            <p:spPr>
              <a:xfrm>
                <a:off x="3606" y="2412"/>
                <a:ext cx="107" cy="156"/>
              </a:xfrm>
              <a:custGeom>
                <a:rect b="b" l="l" r="r" t="t"/>
                <a:pathLst>
                  <a:path extrusionOk="0" h="26" w="18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43"/>
              <p:cNvSpPr/>
              <p:nvPr/>
            </p:nvSpPr>
            <p:spPr>
              <a:xfrm>
                <a:off x="3534" y="2256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43"/>
              <p:cNvSpPr/>
              <p:nvPr/>
            </p:nvSpPr>
            <p:spPr>
              <a:xfrm>
                <a:off x="3534" y="2256"/>
                <a:ext cx="54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43"/>
              <p:cNvSpPr/>
              <p:nvPr/>
            </p:nvSpPr>
            <p:spPr>
              <a:xfrm>
                <a:off x="3528" y="2131"/>
                <a:ext cx="108" cy="155"/>
              </a:xfrm>
              <a:custGeom>
                <a:rect b="b" l="l" r="r" t="t"/>
                <a:pathLst>
                  <a:path extrusionOk="0" h="155" w="108">
                    <a:moveTo>
                      <a:pt x="0" y="155"/>
                    </a:moveTo>
                    <a:lnTo>
                      <a:pt x="108" y="137"/>
                    </a:lnTo>
                    <a:lnTo>
                      <a:pt x="3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FF8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43"/>
              <p:cNvSpPr/>
              <p:nvPr/>
            </p:nvSpPr>
            <p:spPr>
              <a:xfrm>
                <a:off x="3528" y="2131"/>
                <a:ext cx="108" cy="155"/>
              </a:xfrm>
              <a:custGeom>
                <a:rect b="b" l="l" r="r" t="t"/>
                <a:pathLst>
                  <a:path extrusionOk="0" h="26" w="18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43"/>
              <p:cNvSpPr/>
              <p:nvPr/>
            </p:nvSpPr>
            <p:spPr>
              <a:xfrm>
                <a:off x="3606" y="2268"/>
                <a:ext cx="107" cy="162"/>
              </a:xfrm>
              <a:custGeom>
                <a:rect b="b" l="l" r="r" t="t"/>
                <a:pathLst>
                  <a:path extrusionOk="0" h="162" w="107">
                    <a:moveTo>
                      <a:pt x="0" y="162"/>
                    </a:moveTo>
                    <a:lnTo>
                      <a:pt x="107" y="144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FFD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43"/>
              <p:cNvSpPr/>
              <p:nvPr/>
            </p:nvSpPr>
            <p:spPr>
              <a:xfrm>
                <a:off x="3606" y="2268"/>
                <a:ext cx="107" cy="162"/>
              </a:xfrm>
              <a:custGeom>
                <a:rect b="b" l="l" r="r" t="t"/>
                <a:pathLst>
                  <a:path extrusionOk="0" h="27" w="18">
                    <a:moveTo>
                      <a:pt x="0" y="27"/>
                    </a:moveTo>
                    <a:lnTo>
                      <a:pt x="18" y="24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43"/>
              <p:cNvSpPr/>
              <p:nvPr/>
            </p:nvSpPr>
            <p:spPr>
              <a:xfrm>
                <a:off x="3594" y="2886"/>
                <a:ext cx="107" cy="162"/>
              </a:xfrm>
              <a:custGeom>
                <a:rect b="b" l="l" r="r" t="t"/>
                <a:pathLst>
                  <a:path extrusionOk="0" h="162" w="107">
                    <a:moveTo>
                      <a:pt x="0" y="162"/>
                    </a:moveTo>
                    <a:lnTo>
                      <a:pt x="107" y="138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E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3"/>
              <p:cNvSpPr/>
              <p:nvPr/>
            </p:nvSpPr>
            <p:spPr>
              <a:xfrm>
                <a:off x="3594" y="2886"/>
                <a:ext cx="107" cy="162"/>
              </a:xfrm>
              <a:custGeom>
                <a:rect b="b" l="l" r="r" t="t"/>
                <a:pathLst>
                  <a:path extrusionOk="0" h="27" w="18">
                    <a:moveTo>
                      <a:pt x="0" y="27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43"/>
              <p:cNvSpPr/>
              <p:nvPr/>
            </p:nvSpPr>
            <p:spPr>
              <a:xfrm>
                <a:off x="3576" y="2568"/>
                <a:ext cx="107" cy="162"/>
              </a:xfrm>
              <a:custGeom>
                <a:rect b="b" l="l" r="r" t="t"/>
                <a:pathLst>
                  <a:path extrusionOk="0" h="162" w="107">
                    <a:moveTo>
                      <a:pt x="78" y="162"/>
                    </a:moveTo>
                    <a:lnTo>
                      <a:pt x="0" y="18"/>
                    </a:lnTo>
                    <a:lnTo>
                      <a:pt x="107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80FF8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43"/>
              <p:cNvSpPr/>
              <p:nvPr/>
            </p:nvSpPr>
            <p:spPr>
              <a:xfrm>
                <a:off x="3576" y="2568"/>
                <a:ext cx="107" cy="162"/>
              </a:xfrm>
              <a:custGeom>
                <a:rect b="b" l="l" r="r" t="t"/>
                <a:pathLst>
                  <a:path extrusionOk="0" h="27" w="18">
                    <a:moveTo>
                      <a:pt x="13" y="27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43"/>
              <p:cNvSpPr/>
              <p:nvPr/>
            </p:nvSpPr>
            <p:spPr>
              <a:xfrm>
                <a:off x="3576" y="2430"/>
                <a:ext cx="107" cy="156"/>
              </a:xfrm>
              <a:custGeom>
                <a:rect b="b" l="l" r="r" t="t"/>
                <a:pathLst>
                  <a:path extrusionOk="0" h="156" w="107">
                    <a:moveTo>
                      <a:pt x="0" y="156"/>
                    </a:moveTo>
                    <a:lnTo>
                      <a:pt x="107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CFFF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43"/>
              <p:cNvSpPr/>
              <p:nvPr/>
            </p:nvSpPr>
            <p:spPr>
              <a:xfrm>
                <a:off x="3576" y="2430"/>
                <a:ext cx="107" cy="156"/>
              </a:xfrm>
              <a:custGeom>
                <a:rect b="b" l="l" r="r" t="t"/>
                <a:pathLst>
                  <a:path extrusionOk="0" h="26" w="18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43"/>
              <p:cNvSpPr/>
              <p:nvPr/>
            </p:nvSpPr>
            <p:spPr>
              <a:xfrm>
                <a:off x="3564" y="3186"/>
                <a:ext cx="107" cy="162"/>
              </a:xfrm>
              <a:custGeom>
                <a:rect b="b" l="l" r="r" t="t"/>
                <a:pathLst>
                  <a:path extrusionOk="0" h="162" w="107">
                    <a:moveTo>
                      <a:pt x="78" y="162"/>
                    </a:moveTo>
                    <a:lnTo>
                      <a:pt x="0" y="18"/>
                    </a:lnTo>
                    <a:lnTo>
                      <a:pt x="107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5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43"/>
              <p:cNvSpPr/>
              <p:nvPr/>
            </p:nvSpPr>
            <p:spPr>
              <a:xfrm>
                <a:off x="3564" y="3186"/>
                <a:ext cx="107" cy="162"/>
              </a:xfrm>
              <a:custGeom>
                <a:rect b="b" l="l" r="r" t="t"/>
                <a:pathLst>
                  <a:path extrusionOk="0" h="27" w="18">
                    <a:moveTo>
                      <a:pt x="13" y="27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43"/>
              <p:cNvSpPr/>
              <p:nvPr/>
            </p:nvSpPr>
            <p:spPr>
              <a:xfrm>
                <a:off x="3636" y="3024"/>
                <a:ext cx="53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43"/>
              <p:cNvSpPr/>
              <p:nvPr/>
            </p:nvSpPr>
            <p:spPr>
              <a:xfrm>
                <a:off x="3636" y="3024"/>
                <a:ext cx="53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43"/>
              <p:cNvSpPr/>
              <p:nvPr/>
            </p:nvSpPr>
            <p:spPr>
              <a:xfrm>
                <a:off x="3630" y="3156"/>
                <a:ext cx="53" cy="5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43"/>
              <p:cNvSpPr/>
              <p:nvPr/>
            </p:nvSpPr>
            <p:spPr>
              <a:xfrm>
                <a:off x="3630" y="3156"/>
                <a:ext cx="53" cy="54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43"/>
              <p:cNvSpPr/>
              <p:nvPr/>
            </p:nvSpPr>
            <p:spPr>
              <a:xfrm>
                <a:off x="3546" y="2586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0" y="162"/>
                    </a:moveTo>
                    <a:lnTo>
                      <a:pt x="108" y="144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8FFF7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43"/>
              <p:cNvSpPr/>
              <p:nvPr/>
            </p:nvSpPr>
            <p:spPr>
              <a:xfrm>
                <a:off x="3546" y="2586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0" y="27"/>
                    </a:moveTo>
                    <a:lnTo>
                      <a:pt x="18" y="24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43"/>
              <p:cNvSpPr/>
              <p:nvPr/>
            </p:nvSpPr>
            <p:spPr>
              <a:xfrm>
                <a:off x="3546" y="2730"/>
                <a:ext cx="108" cy="156"/>
              </a:xfrm>
              <a:custGeom>
                <a:rect b="b" l="l" r="r" t="t"/>
                <a:pathLst>
                  <a:path extrusionOk="0" h="156" w="108">
                    <a:moveTo>
                      <a:pt x="78" y="156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56"/>
                    </a:lnTo>
                    <a:close/>
                  </a:path>
                </a:pathLst>
              </a:custGeom>
              <a:solidFill>
                <a:srgbClr val="40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43"/>
              <p:cNvSpPr/>
              <p:nvPr/>
            </p:nvSpPr>
            <p:spPr>
              <a:xfrm>
                <a:off x="3546" y="2730"/>
                <a:ext cx="108" cy="156"/>
              </a:xfrm>
              <a:custGeom>
                <a:rect b="b" l="l" r="r" t="t"/>
                <a:pathLst>
                  <a:path extrusionOk="0" h="26" w="18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43"/>
              <p:cNvSpPr/>
              <p:nvPr/>
            </p:nvSpPr>
            <p:spPr>
              <a:xfrm>
                <a:off x="3456" y="3204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78" y="162"/>
                    </a:moveTo>
                    <a:lnTo>
                      <a:pt x="0" y="24"/>
                    </a:lnTo>
                    <a:lnTo>
                      <a:pt x="108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7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43"/>
              <p:cNvSpPr/>
              <p:nvPr/>
            </p:nvSpPr>
            <p:spPr>
              <a:xfrm>
                <a:off x="3456" y="3204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13" y="27"/>
                    </a:moveTo>
                    <a:lnTo>
                      <a:pt x="0" y="4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43"/>
              <p:cNvSpPr/>
              <p:nvPr/>
            </p:nvSpPr>
            <p:spPr>
              <a:xfrm>
                <a:off x="3534" y="3348"/>
                <a:ext cx="108" cy="155"/>
              </a:xfrm>
              <a:custGeom>
                <a:rect b="b" l="l" r="r" t="t"/>
                <a:pathLst>
                  <a:path extrusionOk="0" h="155" w="108">
                    <a:moveTo>
                      <a:pt x="78" y="155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55"/>
                    </a:lnTo>
                    <a:close/>
                  </a:path>
                </a:pathLst>
              </a:custGeom>
              <a:solidFill>
                <a:srgbClr val="001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43"/>
              <p:cNvSpPr/>
              <p:nvPr/>
            </p:nvSpPr>
            <p:spPr>
              <a:xfrm>
                <a:off x="3534" y="3348"/>
                <a:ext cx="108" cy="155"/>
              </a:xfrm>
              <a:custGeom>
                <a:rect b="b" l="l" r="r" t="t"/>
                <a:pathLst>
                  <a:path extrusionOk="0" h="26" w="18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43"/>
              <p:cNvSpPr/>
              <p:nvPr/>
            </p:nvSpPr>
            <p:spPr>
              <a:xfrm>
                <a:off x="3534" y="3204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0" y="162"/>
                    </a:moveTo>
                    <a:lnTo>
                      <a:pt x="108" y="144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7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43"/>
              <p:cNvSpPr/>
              <p:nvPr/>
            </p:nvSpPr>
            <p:spPr>
              <a:xfrm>
                <a:off x="3534" y="3204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0" y="27"/>
                    </a:moveTo>
                    <a:lnTo>
                      <a:pt x="18" y="24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43"/>
              <p:cNvSpPr/>
              <p:nvPr/>
            </p:nvSpPr>
            <p:spPr>
              <a:xfrm>
                <a:off x="3528" y="2268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78" y="162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FFD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43"/>
              <p:cNvSpPr/>
              <p:nvPr/>
            </p:nvSpPr>
            <p:spPr>
              <a:xfrm>
                <a:off x="3528" y="2268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13" y="27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43"/>
              <p:cNvSpPr/>
              <p:nvPr/>
            </p:nvSpPr>
            <p:spPr>
              <a:xfrm>
                <a:off x="3516" y="2886"/>
                <a:ext cx="108" cy="162"/>
              </a:xfrm>
              <a:custGeom>
                <a:rect b="b" l="l" r="r" t="t"/>
                <a:pathLst>
                  <a:path extrusionOk="0" h="162" w="108">
                    <a:moveTo>
                      <a:pt x="78" y="162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E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43"/>
              <p:cNvSpPr/>
              <p:nvPr/>
            </p:nvSpPr>
            <p:spPr>
              <a:xfrm>
                <a:off x="3516" y="2886"/>
                <a:ext cx="108" cy="162"/>
              </a:xfrm>
              <a:custGeom>
                <a:rect b="b" l="l" r="r" t="t"/>
                <a:pathLst>
                  <a:path extrusionOk="0" h="27" w="18">
                    <a:moveTo>
                      <a:pt x="13" y="27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43"/>
              <p:cNvSpPr/>
              <p:nvPr/>
            </p:nvSpPr>
            <p:spPr>
              <a:xfrm>
                <a:off x="3516" y="2748"/>
                <a:ext cx="108" cy="156"/>
              </a:xfrm>
              <a:custGeom>
                <a:rect b="b" l="l" r="r" t="t"/>
                <a:pathLst>
                  <a:path extrusionOk="0" h="156" w="108">
                    <a:moveTo>
                      <a:pt x="0" y="156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50FFA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43"/>
              <p:cNvSpPr/>
              <p:nvPr/>
            </p:nvSpPr>
            <p:spPr>
              <a:xfrm>
                <a:off x="3516" y="2748"/>
                <a:ext cx="108" cy="156"/>
              </a:xfrm>
              <a:custGeom>
                <a:rect b="b" l="l" r="r" t="t"/>
                <a:pathLst>
                  <a:path extrusionOk="0" h="26" w="18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6" name="Google Shape;686;p43"/>
            <p:cNvSpPr/>
            <p:nvPr/>
          </p:nvSpPr>
          <p:spPr>
            <a:xfrm>
              <a:off x="6810375" y="3513138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8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6810375" y="3513138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6934200" y="3732213"/>
              <a:ext cx="171450" cy="246062"/>
            </a:xfrm>
            <a:custGeom>
              <a:rect b="b" l="l" r="r" t="t"/>
              <a:pathLst>
                <a:path extrusionOk="0" h="155" w="108">
                  <a:moveTo>
                    <a:pt x="0" y="155"/>
                  </a:moveTo>
                  <a:lnTo>
                    <a:pt x="108" y="137"/>
                  </a:lnTo>
                  <a:lnTo>
                    <a:pt x="3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002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6934200" y="3732213"/>
              <a:ext cx="171450" cy="246062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6924675" y="2017713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6924675" y="2017713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6800850" y="2017713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6800850" y="2017713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6924675" y="2246313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CFFF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6924675" y="2246313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7058025" y="4025900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7058025" y="4025900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7048500" y="1960563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7048500" y="1960563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6905625" y="299878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10FF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6905625" y="299878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6905625" y="3227388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00A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6905625" y="3227388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6753225" y="2055813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A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6753225" y="2055813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6877050" y="227488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EFFF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6877050" y="227488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6877050" y="2493963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8FFF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6877050" y="2493963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6858000" y="3255963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B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6858000" y="3255963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6848475" y="1771650"/>
              <a:ext cx="171450" cy="246063"/>
            </a:xfrm>
            <a:custGeom>
              <a:rect b="b" l="l" r="r" t="t"/>
              <a:pathLst>
                <a:path extrusionOk="0" h="155" w="108">
                  <a:moveTo>
                    <a:pt x="78" y="155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5"/>
                  </a:lnTo>
                  <a:close/>
                </a:path>
              </a:pathLst>
            </a:custGeom>
            <a:solidFill>
              <a:srgbClr val="FF8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6848475" y="1771650"/>
              <a:ext cx="171450" cy="246063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6829425" y="2532063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AFFF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6829425" y="2532063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6829425" y="2751138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50FF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6829425" y="2751138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6810375" y="3732213"/>
              <a:ext cx="171450" cy="246062"/>
            </a:xfrm>
            <a:custGeom>
              <a:rect b="b" l="l" r="r" t="t"/>
              <a:pathLst>
                <a:path extrusionOk="0" h="155" w="108">
                  <a:moveTo>
                    <a:pt x="78" y="155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5"/>
                  </a:lnTo>
                  <a:close/>
                </a:path>
              </a:pathLst>
            </a:custGeom>
            <a:solidFill>
              <a:srgbClr val="002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6810375" y="3732213"/>
              <a:ext cx="171450" cy="246062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6867525" y="1924050"/>
              <a:ext cx="85725" cy="84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6867525" y="1924050"/>
              <a:ext cx="85725" cy="84138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6800850" y="1800225"/>
              <a:ext cx="171450" cy="255588"/>
            </a:xfrm>
            <a:custGeom>
              <a:rect b="b" l="l" r="r" t="t"/>
              <a:pathLst>
                <a:path extrusionOk="0" h="161" w="108">
                  <a:moveTo>
                    <a:pt x="0" y="161"/>
                  </a:moveTo>
                  <a:lnTo>
                    <a:pt x="108" y="137"/>
                  </a:lnTo>
                  <a:lnTo>
                    <a:pt x="3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6800850" y="1800225"/>
              <a:ext cx="171450" cy="255588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6781800" y="299878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10FF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6781800" y="299878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6781800" y="2779713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60FF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6781800" y="2779713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6762750" y="3760788"/>
              <a:ext cx="171450" cy="255587"/>
            </a:xfrm>
            <a:custGeom>
              <a:rect b="b" l="l" r="r" t="t"/>
              <a:pathLst>
                <a:path extrusionOk="0" h="161" w="108">
                  <a:moveTo>
                    <a:pt x="0" y="161"/>
                  </a:moveTo>
                  <a:lnTo>
                    <a:pt x="108" y="137"/>
                  </a:lnTo>
                  <a:lnTo>
                    <a:pt x="3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004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6762750" y="3760788"/>
              <a:ext cx="171450" cy="255587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6753225" y="227488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EFFF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6753225" y="227488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6886575" y="2798763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6886575" y="2798763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6877050" y="3122613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6877050" y="3122613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6734175" y="3036888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20FF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6734175" y="3036888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6734175" y="3255963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B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6734175" y="3255963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6772275" y="2627313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6707188" y="2532063"/>
              <a:ext cx="169862" cy="247650"/>
            </a:xfrm>
            <a:custGeom>
              <a:rect b="b" l="l" r="r" t="t"/>
              <a:pathLst>
                <a:path extrusionOk="0" h="156" w="107">
                  <a:moveTo>
                    <a:pt x="77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AFFF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6707188" y="2532063"/>
              <a:ext cx="169862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6707188" y="2303463"/>
              <a:ext cx="169862" cy="257175"/>
            </a:xfrm>
            <a:custGeom>
              <a:rect b="b" l="l" r="r" t="t"/>
              <a:pathLst>
                <a:path extrusionOk="0" h="162" w="107">
                  <a:moveTo>
                    <a:pt x="0" y="162"/>
                  </a:moveTo>
                  <a:lnTo>
                    <a:pt x="107" y="144"/>
                  </a:lnTo>
                  <a:lnTo>
                    <a:pt x="29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6707188" y="2303463"/>
              <a:ext cx="169862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6829425" y="1838325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6829425" y="1838325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6688138" y="3284538"/>
              <a:ext cx="169862" cy="257175"/>
            </a:xfrm>
            <a:custGeom>
              <a:rect b="b" l="l" r="r" t="t"/>
              <a:pathLst>
                <a:path extrusionOk="0" h="162" w="107">
                  <a:moveTo>
                    <a:pt x="0" y="162"/>
                  </a:moveTo>
                  <a:lnTo>
                    <a:pt x="107" y="144"/>
                  </a:lnTo>
                  <a:lnTo>
                    <a:pt x="29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D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6688138" y="3284538"/>
              <a:ext cx="169862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6688138" y="3513138"/>
              <a:ext cx="169862" cy="247650"/>
            </a:xfrm>
            <a:custGeom>
              <a:rect b="b" l="l" r="r" t="t"/>
              <a:pathLst>
                <a:path extrusionOk="0" h="156" w="107">
                  <a:moveTo>
                    <a:pt x="77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008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6688138" y="3513138"/>
              <a:ext cx="169862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6678613" y="1800225"/>
              <a:ext cx="169862" cy="255588"/>
            </a:xfrm>
            <a:custGeom>
              <a:rect b="b" l="l" r="r" t="t"/>
              <a:pathLst>
                <a:path extrusionOk="0" h="161" w="107">
                  <a:moveTo>
                    <a:pt x="77" y="161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61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6678613" y="1800225"/>
              <a:ext cx="169862" cy="255588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6659563" y="2779713"/>
              <a:ext cx="169862" cy="257175"/>
            </a:xfrm>
            <a:custGeom>
              <a:rect b="b" l="l" r="r" t="t"/>
              <a:pathLst>
                <a:path extrusionOk="0" h="162" w="107">
                  <a:moveTo>
                    <a:pt x="77" y="162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62"/>
                  </a:lnTo>
                  <a:close/>
                </a:path>
              </a:pathLst>
            </a:custGeom>
            <a:solidFill>
              <a:srgbClr val="60FF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6659563" y="2779713"/>
              <a:ext cx="169862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6659563" y="2560638"/>
              <a:ext cx="169862" cy="247650"/>
            </a:xfrm>
            <a:custGeom>
              <a:rect b="b" l="l" r="r" t="t"/>
              <a:pathLst>
                <a:path extrusionOk="0" h="156" w="107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BFFF4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6659563" y="2560638"/>
              <a:ext cx="169862" cy="247650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6781800" y="1989138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6781800" y="1989138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6640513" y="3760788"/>
              <a:ext cx="169862" cy="255587"/>
            </a:xfrm>
            <a:custGeom>
              <a:rect b="b" l="l" r="r" t="t"/>
              <a:pathLst>
                <a:path extrusionOk="0" h="161" w="107">
                  <a:moveTo>
                    <a:pt x="77" y="161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61"/>
                  </a:lnTo>
                  <a:close/>
                </a:path>
              </a:pathLst>
            </a:custGeom>
            <a:solidFill>
              <a:srgbClr val="004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6640513" y="3760788"/>
              <a:ext cx="169862" cy="255587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6678613" y="3646488"/>
              <a:ext cx="84137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6678613" y="3646488"/>
              <a:ext cx="84137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6640513" y="3541713"/>
              <a:ext cx="169862" cy="247650"/>
            </a:xfrm>
            <a:custGeom>
              <a:rect b="b" l="l" r="r" t="t"/>
              <a:pathLst>
                <a:path extrusionOk="0" h="156" w="107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9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6640513" y="3541713"/>
              <a:ext cx="169862" cy="247650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6630988" y="1828800"/>
              <a:ext cx="169862" cy="255588"/>
            </a:xfrm>
            <a:custGeom>
              <a:rect b="b" l="l" r="r" t="t"/>
              <a:pathLst>
                <a:path extrusionOk="0" h="161" w="107">
                  <a:moveTo>
                    <a:pt x="0" y="161"/>
                  </a:moveTo>
                  <a:lnTo>
                    <a:pt x="107" y="143"/>
                  </a:lnTo>
                  <a:lnTo>
                    <a:pt x="3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F6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6630988" y="1828800"/>
              <a:ext cx="169862" cy="255588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6602413" y="1866900"/>
              <a:ext cx="85725" cy="84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6602413" y="1866900"/>
              <a:ext cx="85725" cy="84138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6507163" y="1828800"/>
              <a:ext cx="171450" cy="255588"/>
            </a:xfrm>
            <a:custGeom>
              <a:rect b="b" l="l" r="r" t="t"/>
              <a:pathLst>
                <a:path extrusionOk="0" h="161" w="108">
                  <a:moveTo>
                    <a:pt x="78" y="161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1"/>
                  </a:lnTo>
                  <a:close/>
                </a:path>
              </a:pathLst>
            </a:custGeom>
            <a:solidFill>
              <a:srgbClr val="FF6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6507163" y="1828800"/>
              <a:ext cx="171450" cy="255588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6630988" y="2055813"/>
              <a:ext cx="169862" cy="247650"/>
            </a:xfrm>
            <a:custGeom>
              <a:rect b="b" l="l" r="r" t="t"/>
              <a:pathLst>
                <a:path extrusionOk="0" h="156" w="107">
                  <a:moveTo>
                    <a:pt x="77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FFA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6630988" y="2055813"/>
              <a:ext cx="169862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6611938" y="2808288"/>
              <a:ext cx="169862" cy="257175"/>
            </a:xfrm>
            <a:custGeom>
              <a:rect b="b" l="l" r="r" t="t"/>
              <a:pathLst>
                <a:path extrusionOk="0" h="162" w="107">
                  <a:moveTo>
                    <a:pt x="0" y="162"/>
                  </a:moveTo>
                  <a:lnTo>
                    <a:pt x="107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80FF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6611938" y="2808288"/>
              <a:ext cx="169862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6611938" y="3036888"/>
              <a:ext cx="169862" cy="247650"/>
            </a:xfrm>
            <a:custGeom>
              <a:rect b="b" l="l" r="r" t="t"/>
              <a:pathLst>
                <a:path extrusionOk="0" h="156" w="107">
                  <a:moveTo>
                    <a:pt x="77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20FF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6611938" y="3036888"/>
              <a:ext cx="169862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6592888" y="3789363"/>
              <a:ext cx="169862" cy="255587"/>
            </a:xfrm>
            <a:custGeom>
              <a:rect b="b" l="l" r="r" t="t"/>
              <a:pathLst>
                <a:path extrusionOk="0" h="161" w="107">
                  <a:moveTo>
                    <a:pt x="0" y="161"/>
                  </a:moveTo>
                  <a:lnTo>
                    <a:pt x="107" y="143"/>
                  </a:lnTo>
                  <a:lnTo>
                    <a:pt x="3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005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6592888" y="3789363"/>
              <a:ext cx="169862" cy="255587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6459538" y="1866900"/>
              <a:ext cx="171450" cy="246063"/>
            </a:xfrm>
            <a:custGeom>
              <a:rect b="b" l="l" r="r" t="t"/>
              <a:pathLst>
                <a:path extrusionOk="0" h="155" w="108">
                  <a:moveTo>
                    <a:pt x="0" y="155"/>
                  </a:moveTo>
                  <a:lnTo>
                    <a:pt x="108" y="137"/>
                  </a:lnTo>
                  <a:lnTo>
                    <a:pt x="3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4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6459538" y="1866900"/>
              <a:ext cx="171450" cy="246063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6583363" y="2084388"/>
              <a:ext cx="169862" cy="247650"/>
            </a:xfrm>
            <a:custGeom>
              <a:rect b="b" l="l" r="r" t="t"/>
              <a:pathLst>
                <a:path extrusionOk="0" h="156" w="107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9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6583363" y="2084388"/>
              <a:ext cx="169862" cy="247650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6583363" y="2303463"/>
              <a:ext cx="169862" cy="257175"/>
            </a:xfrm>
            <a:custGeom>
              <a:rect b="b" l="l" r="r" t="t"/>
              <a:pathLst>
                <a:path extrusionOk="0" h="162" w="107">
                  <a:moveTo>
                    <a:pt x="78" y="162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6583363" y="2303463"/>
              <a:ext cx="169862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6564313" y="3065463"/>
              <a:ext cx="169862" cy="247650"/>
            </a:xfrm>
            <a:custGeom>
              <a:rect b="b" l="l" r="r" t="t"/>
              <a:pathLst>
                <a:path extrusionOk="0" h="156" w="107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40F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6564313" y="3065463"/>
              <a:ext cx="169862" cy="247650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6564313" y="3284538"/>
              <a:ext cx="169862" cy="257175"/>
            </a:xfrm>
            <a:custGeom>
              <a:rect b="b" l="l" r="r" t="t"/>
              <a:pathLst>
                <a:path extrusionOk="0" h="162" w="107">
                  <a:moveTo>
                    <a:pt x="78" y="162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D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6564313" y="3284538"/>
              <a:ext cx="169862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6669088" y="3475038"/>
              <a:ext cx="84137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6669088" y="3475038"/>
              <a:ext cx="84137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6535738" y="233203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6535738" y="233203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6621463" y="2674938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6535738" y="2560638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BFFF4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6535738" y="2560638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6669088" y="1857375"/>
              <a:ext cx="84137" cy="84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6669088" y="1857375"/>
              <a:ext cx="84137" cy="84138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6516688" y="3541713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009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6516688" y="3541713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6516688" y="3313113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E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6516688" y="3313113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6488113" y="2589213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FFF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6488113" y="2589213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6364288" y="2589213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CFFF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6364288" y="2589213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6488113" y="280828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80FF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6488113" y="280828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6469063" y="357028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A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6469063" y="357028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6469063" y="3789363"/>
              <a:ext cx="171450" cy="255587"/>
            </a:xfrm>
            <a:custGeom>
              <a:rect b="b" l="l" r="r" t="t"/>
              <a:pathLst>
                <a:path extrusionOk="0" h="161" w="108">
                  <a:moveTo>
                    <a:pt x="78" y="161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1"/>
                  </a:lnTo>
                  <a:close/>
                </a:path>
              </a:pathLst>
            </a:custGeom>
            <a:solidFill>
              <a:srgbClr val="005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6469063" y="3789363"/>
              <a:ext cx="171450" cy="255587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6459538" y="2084388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FF9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6459538" y="2084388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6440488" y="3065463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40F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6440488" y="3065463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6316663" y="261778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EFFF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6316663" y="261778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6440488" y="2846388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8FFF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6440488" y="2846388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6554788" y="3598863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6554788" y="3598863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6545263" y="2389188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6411913" y="233203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6411913" y="233203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6411913" y="2112963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8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6411913" y="2112963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6392863" y="309403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50FF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6392863" y="309403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6392863" y="3313113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E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6392863" y="3313113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6516688" y="1885950"/>
              <a:ext cx="85725" cy="84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6516688" y="1885950"/>
              <a:ext cx="85725" cy="84138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6364288" y="2370138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6364288" y="2370138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6345238" y="3351213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10FF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6345238" y="3351213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6345238" y="357028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A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6345238" y="357028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6335713" y="1866900"/>
              <a:ext cx="171450" cy="246063"/>
            </a:xfrm>
            <a:custGeom>
              <a:rect b="b" l="l" r="r" t="t"/>
              <a:pathLst>
                <a:path extrusionOk="0" h="155" w="108">
                  <a:moveTo>
                    <a:pt x="78" y="155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5"/>
                  </a:lnTo>
                  <a:close/>
                </a:path>
              </a:pathLst>
            </a:custGeom>
            <a:solidFill>
              <a:srgbClr val="FF4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6335713" y="1866900"/>
              <a:ext cx="171450" cy="246063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6316663" y="2846388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8FFF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6316663" y="2846388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6440488" y="1552575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6440488" y="1552575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6288088" y="2112963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8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6288088" y="2112963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6288088" y="1895475"/>
              <a:ext cx="171450" cy="246063"/>
            </a:xfrm>
            <a:custGeom>
              <a:rect b="b" l="l" r="r" t="t"/>
              <a:pathLst>
                <a:path extrusionOk="0" h="155" w="108">
                  <a:moveTo>
                    <a:pt x="0" y="155"/>
                  </a:moveTo>
                  <a:lnTo>
                    <a:pt x="108" y="137"/>
                  </a:lnTo>
                  <a:lnTo>
                    <a:pt x="3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3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6288088" y="1895475"/>
              <a:ext cx="171450" cy="246063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6411913" y="3360738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6411913" y="3360738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6269038" y="309403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50FF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6269038" y="309403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6269038" y="2874963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AFFF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6269038" y="2874963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6240463" y="214153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6240463" y="214153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6240463" y="2370138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6240463" y="2370138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6223000" y="3122613"/>
              <a:ext cx="169863" cy="257175"/>
            </a:xfrm>
            <a:custGeom>
              <a:rect b="b" l="l" r="r" t="t"/>
              <a:pathLst>
                <a:path extrusionOk="0" h="162" w="107">
                  <a:moveTo>
                    <a:pt x="0" y="162"/>
                  </a:moveTo>
                  <a:lnTo>
                    <a:pt x="107" y="144"/>
                  </a:lnTo>
                  <a:lnTo>
                    <a:pt x="29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60FF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223000" y="3122613"/>
              <a:ext cx="169863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6223000" y="3351213"/>
              <a:ext cx="169863" cy="247650"/>
            </a:xfrm>
            <a:custGeom>
              <a:rect b="b" l="l" r="r" t="t"/>
              <a:pathLst>
                <a:path extrusionOk="0" h="156" w="107">
                  <a:moveTo>
                    <a:pt x="77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10FF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6223000" y="3351213"/>
              <a:ext cx="169863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6326188" y="3313113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326188" y="3313113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194425" y="2398713"/>
              <a:ext cx="169863" cy="247650"/>
            </a:xfrm>
            <a:custGeom>
              <a:rect b="b" l="l" r="r" t="t"/>
              <a:pathLst>
                <a:path extrusionOk="0" h="156" w="107">
                  <a:moveTo>
                    <a:pt x="0" y="156"/>
                  </a:moveTo>
                  <a:lnTo>
                    <a:pt x="107" y="138"/>
                  </a:lnTo>
                  <a:lnTo>
                    <a:pt x="29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A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6194425" y="2398713"/>
              <a:ext cx="169863" cy="247650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6194425" y="2617788"/>
              <a:ext cx="169863" cy="257175"/>
            </a:xfrm>
            <a:custGeom>
              <a:rect b="b" l="l" r="r" t="t"/>
              <a:pathLst>
                <a:path extrusionOk="0" h="162" w="107">
                  <a:moveTo>
                    <a:pt x="77" y="162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62"/>
                  </a:lnTo>
                  <a:close/>
                </a:path>
              </a:pathLst>
            </a:custGeom>
            <a:solidFill>
              <a:srgbClr val="EFFF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6194425" y="2617788"/>
              <a:ext cx="169863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6165850" y="1895475"/>
              <a:ext cx="169863" cy="246063"/>
            </a:xfrm>
            <a:custGeom>
              <a:rect b="b" l="l" r="r" t="t"/>
              <a:pathLst>
                <a:path extrusionOk="0" h="155" w="107">
                  <a:moveTo>
                    <a:pt x="77" y="155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5"/>
                  </a:lnTo>
                  <a:close/>
                </a:path>
              </a:pathLst>
            </a:custGeom>
            <a:solidFill>
              <a:srgbClr val="FF3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6165850" y="1895475"/>
              <a:ext cx="169863" cy="246063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6288088" y="1809750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6288088" y="1809750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6146800" y="2646363"/>
              <a:ext cx="169863" cy="257175"/>
            </a:xfrm>
            <a:custGeom>
              <a:rect b="b" l="l" r="r" t="t"/>
              <a:pathLst>
                <a:path extrusionOk="0" h="162" w="107">
                  <a:moveTo>
                    <a:pt x="0" y="162"/>
                  </a:moveTo>
                  <a:lnTo>
                    <a:pt x="107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6146800" y="2646363"/>
              <a:ext cx="169863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6146800" y="2874963"/>
              <a:ext cx="169863" cy="247650"/>
            </a:xfrm>
            <a:custGeom>
              <a:rect b="b" l="l" r="r" t="t"/>
              <a:pathLst>
                <a:path extrusionOk="0" h="156" w="107">
                  <a:moveTo>
                    <a:pt x="77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AFFF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6146800" y="2874963"/>
              <a:ext cx="169863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6118225" y="1924050"/>
              <a:ext cx="169863" cy="255588"/>
            </a:xfrm>
            <a:custGeom>
              <a:rect b="b" l="l" r="r" t="t"/>
              <a:pathLst>
                <a:path extrusionOk="0" h="161" w="107">
                  <a:moveTo>
                    <a:pt x="0" y="161"/>
                  </a:moveTo>
                  <a:lnTo>
                    <a:pt x="107" y="137"/>
                  </a:lnTo>
                  <a:lnTo>
                    <a:pt x="3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F1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6118225" y="1924050"/>
              <a:ext cx="169863" cy="255588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6118225" y="2141538"/>
              <a:ext cx="169863" cy="257175"/>
            </a:xfrm>
            <a:custGeom>
              <a:rect b="b" l="l" r="r" t="t"/>
              <a:pathLst>
                <a:path extrusionOk="0" h="162" w="107">
                  <a:moveTo>
                    <a:pt x="77" y="162"/>
                  </a:moveTo>
                  <a:lnTo>
                    <a:pt x="0" y="24"/>
                  </a:lnTo>
                  <a:lnTo>
                    <a:pt x="107" y="0"/>
                  </a:lnTo>
                  <a:lnTo>
                    <a:pt x="77" y="162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6118225" y="2141538"/>
              <a:ext cx="169863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6099175" y="3122613"/>
              <a:ext cx="169863" cy="257175"/>
            </a:xfrm>
            <a:custGeom>
              <a:rect b="b" l="l" r="r" t="t"/>
              <a:pathLst>
                <a:path extrusionOk="0" h="162" w="107">
                  <a:moveTo>
                    <a:pt x="78" y="162"/>
                  </a:moveTo>
                  <a:lnTo>
                    <a:pt x="0" y="24"/>
                  </a:lnTo>
                  <a:lnTo>
                    <a:pt x="107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60FF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6099175" y="3122613"/>
              <a:ext cx="169863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6099175" y="2903538"/>
              <a:ext cx="169863" cy="257175"/>
            </a:xfrm>
            <a:custGeom>
              <a:rect b="b" l="l" r="r" t="t"/>
              <a:pathLst>
                <a:path extrusionOk="0" h="162" w="107">
                  <a:moveTo>
                    <a:pt x="0" y="162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FFF4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6099175" y="2903538"/>
              <a:ext cx="169863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6223000" y="3141663"/>
              <a:ext cx="84138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6223000" y="3141663"/>
              <a:ext cx="84138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6070600" y="2179638"/>
              <a:ext cx="169863" cy="247650"/>
            </a:xfrm>
            <a:custGeom>
              <a:rect b="b" l="l" r="r" t="t"/>
              <a:pathLst>
                <a:path extrusionOk="0" h="156" w="107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6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6070600" y="2179638"/>
              <a:ext cx="169863" cy="247650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6070600" y="2398713"/>
              <a:ext cx="169863" cy="247650"/>
            </a:xfrm>
            <a:custGeom>
              <a:rect b="b" l="l" r="r" t="t"/>
              <a:pathLst>
                <a:path extrusionOk="0" h="156" w="107">
                  <a:moveTo>
                    <a:pt x="78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FFA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6070600" y="2398713"/>
              <a:ext cx="169863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6022975" y="2646363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6022975" y="2646363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6022975" y="242728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9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6022975" y="242728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6127750" y="2055813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6127750" y="2055813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6099175" y="1970088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6099175" y="1970088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5994400" y="1924050"/>
              <a:ext cx="171450" cy="255588"/>
            </a:xfrm>
            <a:custGeom>
              <a:rect b="b" l="l" r="r" t="t"/>
              <a:pathLst>
                <a:path extrusionOk="0" h="161" w="108">
                  <a:moveTo>
                    <a:pt x="78" y="161"/>
                  </a:moveTo>
                  <a:lnTo>
                    <a:pt x="0" y="17"/>
                  </a:lnTo>
                  <a:lnTo>
                    <a:pt x="108" y="0"/>
                  </a:lnTo>
                  <a:lnTo>
                    <a:pt x="78" y="161"/>
                  </a:lnTo>
                  <a:close/>
                </a:path>
              </a:pathLst>
            </a:custGeom>
            <a:solidFill>
              <a:srgbClr val="FF1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5994400" y="1924050"/>
              <a:ext cx="171450" cy="255588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6070600" y="2874963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6070600" y="2874963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5965825" y="2684463"/>
              <a:ext cx="180975" cy="247650"/>
            </a:xfrm>
            <a:custGeom>
              <a:rect b="b" l="l" r="r" t="t"/>
              <a:pathLst>
                <a:path extrusionOk="0" h="156" w="114">
                  <a:moveTo>
                    <a:pt x="0" y="156"/>
                  </a:moveTo>
                  <a:lnTo>
                    <a:pt x="114" y="138"/>
                  </a:lnTo>
                  <a:lnTo>
                    <a:pt x="36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5965825" y="2684463"/>
              <a:ext cx="180975" cy="247650"/>
            </a:xfrm>
            <a:custGeom>
              <a:rect b="b" l="l" r="r" t="t"/>
              <a:pathLst>
                <a:path extrusionOk="0" h="26" w="19">
                  <a:moveTo>
                    <a:pt x="0" y="26"/>
                  </a:moveTo>
                  <a:lnTo>
                    <a:pt x="19" y="23"/>
                  </a:lnTo>
                  <a:lnTo>
                    <a:pt x="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5842000" y="2684463"/>
              <a:ext cx="180975" cy="247650"/>
            </a:xfrm>
            <a:custGeom>
              <a:rect b="b" l="l" r="r" t="t"/>
              <a:pathLst>
                <a:path extrusionOk="0" h="156" w="114">
                  <a:moveTo>
                    <a:pt x="78" y="156"/>
                  </a:moveTo>
                  <a:lnTo>
                    <a:pt x="0" y="18"/>
                  </a:lnTo>
                  <a:lnTo>
                    <a:pt x="114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5842000" y="2684463"/>
              <a:ext cx="180975" cy="247650"/>
            </a:xfrm>
            <a:custGeom>
              <a:rect b="b" l="l" r="r" t="t"/>
              <a:pathLst>
                <a:path extrusionOk="0" h="26" w="19">
                  <a:moveTo>
                    <a:pt x="13" y="26"/>
                  </a:moveTo>
                  <a:lnTo>
                    <a:pt x="0" y="3"/>
                  </a:lnTo>
                  <a:lnTo>
                    <a:pt x="1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5965825" y="2903538"/>
              <a:ext cx="180975" cy="257175"/>
            </a:xfrm>
            <a:custGeom>
              <a:rect b="b" l="l" r="r" t="t"/>
              <a:pathLst>
                <a:path extrusionOk="0" h="162" w="114">
                  <a:moveTo>
                    <a:pt x="84" y="162"/>
                  </a:moveTo>
                  <a:lnTo>
                    <a:pt x="0" y="18"/>
                  </a:lnTo>
                  <a:lnTo>
                    <a:pt x="114" y="0"/>
                  </a:lnTo>
                  <a:lnTo>
                    <a:pt x="84" y="162"/>
                  </a:lnTo>
                  <a:close/>
                </a:path>
              </a:pathLst>
            </a:custGeom>
            <a:solidFill>
              <a:srgbClr val="BFFF4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5965825" y="2903538"/>
              <a:ext cx="180975" cy="257175"/>
            </a:xfrm>
            <a:custGeom>
              <a:rect b="b" l="l" r="r" t="t"/>
              <a:pathLst>
                <a:path extrusionOk="0" h="27" w="19">
                  <a:moveTo>
                    <a:pt x="14" y="27"/>
                  </a:moveTo>
                  <a:lnTo>
                    <a:pt x="0" y="3"/>
                  </a:lnTo>
                  <a:lnTo>
                    <a:pt x="1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6089650" y="2065338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6089650" y="2065338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5946775" y="195103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5946775" y="195103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5946775" y="2179638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FF6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5946775" y="2179638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5899150" y="2208213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4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899150" y="2208213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5899150" y="242728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9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5899150" y="242728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5842000" y="2455863"/>
              <a:ext cx="180975" cy="257175"/>
            </a:xfrm>
            <a:custGeom>
              <a:rect b="b" l="l" r="r" t="t"/>
              <a:pathLst>
                <a:path extrusionOk="0" h="162" w="114">
                  <a:moveTo>
                    <a:pt x="0" y="162"/>
                  </a:moveTo>
                  <a:lnTo>
                    <a:pt x="114" y="144"/>
                  </a:lnTo>
                  <a:lnTo>
                    <a:pt x="36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8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5842000" y="2455863"/>
              <a:ext cx="180975" cy="257175"/>
            </a:xfrm>
            <a:custGeom>
              <a:rect b="b" l="l" r="r" t="t"/>
              <a:pathLst>
                <a:path extrusionOk="0" h="27" w="19">
                  <a:moveTo>
                    <a:pt x="0" y="27"/>
                  </a:moveTo>
                  <a:lnTo>
                    <a:pt x="19" y="24"/>
                  </a:lnTo>
                  <a:lnTo>
                    <a:pt x="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5956300" y="2951163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5956300" y="2951163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5822950" y="1951038"/>
              <a:ext cx="171450" cy="257175"/>
            </a:xfrm>
            <a:custGeom>
              <a:rect b="b" l="l" r="r" t="t"/>
              <a:pathLst>
                <a:path extrusionOk="0" h="162" w="108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5822950" y="1951038"/>
              <a:ext cx="171450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5937250" y="1685925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5937250" y="1685925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5937250" y="2055813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5937250" y="2055813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5908675" y="2398713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5908675" y="2398713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5765800" y="1989138"/>
              <a:ext cx="180975" cy="247650"/>
            </a:xfrm>
            <a:custGeom>
              <a:rect b="b" l="l" r="r" t="t"/>
              <a:pathLst>
                <a:path extrusionOk="0" h="156" w="114">
                  <a:moveTo>
                    <a:pt x="0" y="156"/>
                  </a:moveTo>
                  <a:lnTo>
                    <a:pt x="114" y="138"/>
                  </a:lnTo>
                  <a:lnTo>
                    <a:pt x="36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E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5765800" y="1989138"/>
              <a:ext cx="180975" cy="247650"/>
            </a:xfrm>
            <a:custGeom>
              <a:rect b="b" l="l" r="r" t="t"/>
              <a:pathLst>
                <a:path extrusionOk="0" h="26" w="19">
                  <a:moveTo>
                    <a:pt x="0" y="26"/>
                  </a:moveTo>
                  <a:lnTo>
                    <a:pt x="19" y="23"/>
                  </a:lnTo>
                  <a:lnTo>
                    <a:pt x="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5710238" y="2065338"/>
              <a:ext cx="84137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5710238" y="2065338"/>
              <a:ext cx="84137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5643563" y="1989138"/>
              <a:ext cx="179387" cy="247650"/>
            </a:xfrm>
            <a:custGeom>
              <a:rect b="b" l="l" r="r" t="t"/>
              <a:pathLst>
                <a:path extrusionOk="0" h="156" w="113">
                  <a:moveTo>
                    <a:pt x="77" y="156"/>
                  </a:moveTo>
                  <a:lnTo>
                    <a:pt x="0" y="18"/>
                  </a:lnTo>
                  <a:lnTo>
                    <a:pt x="113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E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5643563" y="1989138"/>
              <a:ext cx="179387" cy="247650"/>
            </a:xfrm>
            <a:custGeom>
              <a:rect b="b" l="l" r="r" t="t"/>
              <a:pathLst>
                <a:path extrusionOk="0" h="26" w="19">
                  <a:moveTo>
                    <a:pt x="13" y="26"/>
                  </a:moveTo>
                  <a:lnTo>
                    <a:pt x="0" y="3"/>
                  </a:lnTo>
                  <a:lnTo>
                    <a:pt x="1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5765800" y="2208213"/>
              <a:ext cx="180975" cy="247650"/>
            </a:xfrm>
            <a:custGeom>
              <a:rect b="b" l="l" r="r" t="t"/>
              <a:pathLst>
                <a:path extrusionOk="0" h="156" w="114">
                  <a:moveTo>
                    <a:pt x="84" y="156"/>
                  </a:moveTo>
                  <a:lnTo>
                    <a:pt x="0" y="18"/>
                  </a:lnTo>
                  <a:lnTo>
                    <a:pt x="114" y="0"/>
                  </a:lnTo>
                  <a:lnTo>
                    <a:pt x="84" y="156"/>
                  </a:lnTo>
                  <a:close/>
                </a:path>
              </a:pathLst>
            </a:custGeom>
            <a:solidFill>
              <a:srgbClr val="FF4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5765800" y="2208213"/>
              <a:ext cx="180975" cy="247650"/>
            </a:xfrm>
            <a:custGeom>
              <a:rect b="b" l="l" r="r" t="t"/>
              <a:pathLst>
                <a:path extrusionOk="0" h="26" w="19">
                  <a:moveTo>
                    <a:pt x="14" y="26"/>
                  </a:moveTo>
                  <a:lnTo>
                    <a:pt x="0" y="3"/>
                  </a:lnTo>
                  <a:lnTo>
                    <a:pt x="1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5634038" y="2189163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5634038" y="2189163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5595938" y="2017713"/>
              <a:ext cx="169862" cy="247650"/>
            </a:xfrm>
            <a:custGeom>
              <a:rect b="b" l="l" r="r" t="t"/>
              <a:pathLst>
                <a:path extrusionOk="0" h="156" w="107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C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5595938" y="2017713"/>
              <a:ext cx="169862" cy="247650"/>
            </a:xfrm>
            <a:custGeom>
              <a:rect b="b" l="l" r="r" t="t"/>
              <a:pathLst>
                <a:path extrusionOk="0" h="26" w="18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5719763" y="2236788"/>
              <a:ext cx="179387" cy="257175"/>
            </a:xfrm>
            <a:custGeom>
              <a:rect b="b" l="l" r="r" t="t"/>
              <a:pathLst>
                <a:path extrusionOk="0" h="162" w="113">
                  <a:moveTo>
                    <a:pt x="0" y="162"/>
                  </a:moveTo>
                  <a:lnTo>
                    <a:pt x="113" y="138"/>
                  </a:lnTo>
                  <a:lnTo>
                    <a:pt x="29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3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5719763" y="2236788"/>
              <a:ext cx="179387" cy="257175"/>
            </a:xfrm>
            <a:custGeom>
              <a:rect b="b" l="l" r="r" t="t"/>
              <a:pathLst>
                <a:path extrusionOk="0" h="27" w="19">
                  <a:moveTo>
                    <a:pt x="0" y="27"/>
                  </a:moveTo>
                  <a:lnTo>
                    <a:pt x="19" y="23"/>
                  </a:lnTo>
                  <a:lnTo>
                    <a:pt x="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5719763" y="2455863"/>
              <a:ext cx="179387" cy="257175"/>
            </a:xfrm>
            <a:custGeom>
              <a:rect b="b" l="l" r="r" t="t"/>
              <a:pathLst>
                <a:path extrusionOk="0" h="162" w="113">
                  <a:moveTo>
                    <a:pt x="77" y="162"/>
                  </a:moveTo>
                  <a:lnTo>
                    <a:pt x="0" y="24"/>
                  </a:lnTo>
                  <a:lnTo>
                    <a:pt x="113" y="0"/>
                  </a:lnTo>
                  <a:lnTo>
                    <a:pt x="77" y="162"/>
                  </a:lnTo>
                  <a:close/>
                </a:path>
              </a:pathLst>
            </a:custGeom>
            <a:solidFill>
              <a:srgbClr val="FF8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5719763" y="2455863"/>
              <a:ext cx="179387" cy="257175"/>
            </a:xfrm>
            <a:custGeom>
              <a:rect b="b" l="l" r="r" t="t"/>
              <a:pathLst>
                <a:path extrusionOk="0" h="27" w="19">
                  <a:moveTo>
                    <a:pt x="13" y="27"/>
                  </a:moveTo>
                  <a:lnTo>
                    <a:pt x="0" y="4"/>
                  </a:lnTo>
                  <a:lnTo>
                    <a:pt x="1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5822950" y="1695450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5822950" y="1695450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5775325" y="2674938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5775325" y="2674938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5472113" y="2017713"/>
              <a:ext cx="171450" cy="247650"/>
            </a:xfrm>
            <a:custGeom>
              <a:rect b="b" l="l" r="r" t="t"/>
              <a:pathLst>
                <a:path extrusionOk="0" h="156" w="108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C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5472113" y="2017713"/>
              <a:ext cx="171450" cy="247650"/>
            </a:xfrm>
            <a:custGeom>
              <a:rect b="b" l="l" r="r" t="t"/>
              <a:pathLst>
                <a:path extrusionOk="0" h="26" w="18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5595938" y="2236788"/>
              <a:ext cx="169862" cy="257175"/>
            </a:xfrm>
            <a:custGeom>
              <a:rect b="b" l="l" r="r" t="t"/>
              <a:pathLst>
                <a:path extrusionOk="0" h="162" w="107">
                  <a:moveTo>
                    <a:pt x="78" y="162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3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5595938" y="2236788"/>
              <a:ext cx="169862" cy="257175"/>
            </a:xfrm>
            <a:custGeom>
              <a:rect b="b" l="l" r="r" t="t"/>
              <a:pathLst>
                <a:path extrusionOk="0" h="27" w="18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5510213" y="2265363"/>
              <a:ext cx="857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5510213" y="2265363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6545263" y="2389188"/>
              <a:ext cx="85725" cy="85725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6621463" y="2674938"/>
              <a:ext cx="85725" cy="8572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9" name="Google Shape;959;p4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Linear Approximation: Regression*</a:t>
            </a:r>
            <a:endParaRPr/>
          </a:p>
        </p:txBody>
      </p:sp>
      <p:grpSp>
        <p:nvGrpSpPr>
          <p:cNvPr id="960" name="Google Shape;960;p43"/>
          <p:cNvGrpSpPr/>
          <p:nvPr/>
        </p:nvGrpSpPr>
        <p:grpSpPr>
          <a:xfrm>
            <a:off x="1627035" y="5410200"/>
            <a:ext cx="3173565" cy="841375"/>
            <a:chOff x="-31730" y="5864225"/>
            <a:chExt cx="3173565" cy="840628"/>
          </a:xfrm>
        </p:grpSpPr>
        <p:sp>
          <p:nvSpPr>
            <p:cNvPr id="961" name="Google Shape;961;p43"/>
            <p:cNvSpPr txBox="1"/>
            <p:nvPr/>
          </p:nvSpPr>
          <p:spPr>
            <a:xfrm>
              <a:off x="-31730" y="5864225"/>
              <a:ext cx="1640193" cy="461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Prediction: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xp_fig" id="962" name="Google Shape;962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750" y="6352437"/>
              <a:ext cx="3069085" cy="3524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3" name="Google Shape;963;p43"/>
          <p:cNvGrpSpPr/>
          <p:nvPr/>
        </p:nvGrpSpPr>
        <p:grpSpPr>
          <a:xfrm>
            <a:off x="6799856" y="5410200"/>
            <a:ext cx="4863507" cy="855663"/>
            <a:chOff x="4282035" y="5826125"/>
            <a:chExt cx="4864191" cy="856014"/>
          </a:xfrm>
        </p:grpSpPr>
        <p:sp>
          <p:nvSpPr>
            <p:cNvPr id="964" name="Google Shape;964;p43"/>
            <p:cNvSpPr txBox="1"/>
            <p:nvPr/>
          </p:nvSpPr>
          <p:spPr>
            <a:xfrm>
              <a:off x="4282035" y="5826125"/>
              <a:ext cx="1640424" cy="461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Prediction: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xp_fig" id="965" name="Google Shape;965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16385" y="6333624"/>
              <a:ext cx="4729841" cy="3485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txp_fig" id="966" name="Google Shape;96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0088" y="4575175"/>
            <a:ext cx="94615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967" name="Google Shape;967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7575" y="2535238"/>
            <a:ext cx="225425" cy="36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973;p44"/>
          <p:cNvGrpSpPr/>
          <p:nvPr/>
        </p:nvGrpSpPr>
        <p:grpSpPr>
          <a:xfrm>
            <a:off x="4695825" y="3081338"/>
            <a:ext cx="5106987" cy="2270125"/>
            <a:chOff x="1807" y="1145"/>
            <a:chExt cx="3217" cy="1430"/>
          </a:xfrm>
        </p:grpSpPr>
        <p:cxnSp>
          <p:nvCxnSpPr>
            <p:cNvPr id="974" name="Google Shape;974;p44"/>
            <p:cNvCxnSpPr/>
            <p:nvPr/>
          </p:nvCxnSpPr>
          <p:spPr>
            <a:xfrm>
              <a:off x="1807" y="2115"/>
              <a:ext cx="0" cy="328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44"/>
            <p:cNvCxnSpPr/>
            <p:nvPr/>
          </p:nvCxnSpPr>
          <p:spPr>
            <a:xfrm>
              <a:off x="2188" y="2317"/>
              <a:ext cx="0" cy="258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44"/>
            <p:cNvCxnSpPr/>
            <p:nvPr/>
          </p:nvCxnSpPr>
          <p:spPr>
            <a:xfrm>
              <a:off x="2949" y="2016"/>
              <a:ext cx="0" cy="119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44"/>
            <p:cNvCxnSpPr/>
            <p:nvPr/>
          </p:nvCxnSpPr>
          <p:spPr>
            <a:xfrm>
              <a:off x="3323" y="1843"/>
              <a:ext cx="0" cy="8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44"/>
            <p:cNvCxnSpPr/>
            <p:nvPr/>
          </p:nvCxnSpPr>
          <p:spPr>
            <a:xfrm>
              <a:off x="3707" y="1682"/>
              <a:ext cx="0" cy="199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44"/>
            <p:cNvCxnSpPr/>
            <p:nvPr/>
          </p:nvCxnSpPr>
          <p:spPr>
            <a:xfrm>
              <a:off x="3892" y="1539"/>
              <a:ext cx="0" cy="7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44"/>
            <p:cNvCxnSpPr/>
            <p:nvPr/>
          </p:nvCxnSpPr>
          <p:spPr>
            <a:xfrm>
              <a:off x="4078" y="1545"/>
              <a:ext cx="0" cy="279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44"/>
            <p:cNvCxnSpPr/>
            <p:nvPr/>
          </p:nvCxnSpPr>
          <p:spPr>
            <a:xfrm>
              <a:off x="4839" y="1145"/>
              <a:ext cx="0" cy="79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44"/>
            <p:cNvCxnSpPr/>
            <p:nvPr/>
          </p:nvCxnSpPr>
          <p:spPr>
            <a:xfrm>
              <a:off x="5024" y="1162"/>
              <a:ext cx="0" cy="228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44"/>
            <p:cNvCxnSpPr/>
            <p:nvPr/>
          </p:nvCxnSpPr>
          <p:spPr>
            <a:xfrm>
              <a:off x="2747" y="1953"/>
              <a:ext cx="0" cy="12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4" name="Google Shape;984;p44"/>
            <p:cNvCxnSpPr/>
            <p:nvPr/>
          </p:nvCxnSpPr>
          <p:spPr>
            <a:xfrm>
              <a:off x="1999" y="2387"/>
              <a:ext cx="0" cy="119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5" name="Google Shape;985;p44"/>
            <p:cNvCxnSpPr/>
            <p:nvPr/>
          </p:nvCxnSpPr>
          <p:spPr>
            <a:xfrm>
              <a:off x="3134" y="1705"/>
              <a:ext cx="0" cy="199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6" name="Google Shape;986;p4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Optimization: Least Squares*</a:t>
            </a:r>
            <a:endParaRPr/>
          </a:p>
        </p:txBody>
      </p:sp>
      <p:cxnSp>
        <p:nvCxnSpPr>
          <p:cNvPr id="987" name="Google Shape;987;p44"/>
          <p:cNvCxnSpPr/>
          <p:nvPr/>
        </p:nvCxnSpPr>
        <p:spPr>
          <a:xfrm flipH="1" rot="10800000">
            <a:off x="4100512" y="2967038"/>
            <a:ext cx="6029325" cy="2443162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44"/>
          <p:cNvCxnSpPr/>
          <p:nvPr/>
        </p:nvCxnSpPr>
        <p:spPr>
          <a:xfrm>
            <a:off x="4100512" y="6070600"/>
            <a:ext cx="6000750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44"/>
          <p:cNvCxnSpPr/>
          <p:nvPr/>
        </p:nvCxnSpPr>
        <p:spPr>
          <a:xfrm flipH="1" rot="10800000">
            <a:off x="4100512" y="2743200"/>
            <a:ext cx="12700" cy="332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44"/>
          <p:cNvCxnSpPr/>
          <p:nvPr/>
        </p:nvCxnSpPr>
        <p:spPr>
          <a:xfrm flipH="1" rot="10800000">
            <a:off x="4100512" y="6005513"/>
            <a:ext cx="1588" cy="650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Google Shape;991;p44"/>
          <p:cNvSpPr/>
          <p:nvPr/>
        </p:nvSpPr>
        <p:spPr>
          <a:xfrm>
            <a:off x="4113212" y="61087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2" name="Google Shape;992;p44"/>
          <p:cNvCxnSpPr/>
          <p:nvPr/>
        </p:nvCxnSpPr>
        <p:spPr>
          <a:xfrm flipH="1" rot="10800000">
            <a:off x="10101262" y="6005513"/>
            <a:ext cx="3175" cy="650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44"/>
          <p:cNvSpPr/>
          <p:nvPr/>
        </p:nvSpPr>
        <p:spPr>
          <a:xfrm>
            <a:off x="10071100" y="61087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4" name="Google Shape;994;p44"/>
          <p:cNvCxnSpPr/>
          <p:nvPr/>
        </p:nvCxnSpPr>
        <p:spPr>
          <a:xfrm>
            <a:off x="4100512" y="6070600"/>
            <a:ext cx="52388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5" name="Google Shape;995;p44"/>
          <p:cNvSpPr/>
          <p:nvPr/>
        </p:nvSpPr>
        <p:spPr>
          <a:xfrm>
            <a:off x="4002087" y="5964238"/>
            <a:ext cx="68263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44"/>
          <p:cNvSpPr/>
          <p:nvPr/>
        </p:nvSpPr>
        <p:spPr>
          <a:xfrm>
            <a:off x="4333875" y="5254625"/>
            <a:ext cx="123825" cy="1174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44"/>
          <p:cNvSpPr/>
          <p:nvPr/>
        </p:nvSpPr>
        <p:spPr>
          <a:xfrm>
            <a:off x="4333875" y="5254625"/>
            <a:ext cx="123825" cy="1174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44"/>
          <p:cNvSpPr/>
          <p:nvPr/>
        </p:nvSpPr>
        <p:spPr>
          <a:xfrm>
            <a:off x="4638675" y="4576763"/>
            <a:ext cx="125412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44"/>
          <p:cNvSpPr/>
          <p:nvPr/>
        </p:nvSpPr>
        <p:spPr>
          <a:xfrm>
            <a:off x="4638675" y="4576763"/>
            <a:ext cx="125412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44"/>
          <p:cNvSpPr/>
          <p:nvPr/>
        </p:nvSpPr>
        <p:spPr>
          <a:xfrm>
            <a:off x="4940300" y="5180013"/>
            <a:ext cx="127000" cy="112712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44"/>
          <p:cNvSpPr/>
          <p:nvPr/>
        </p:nvSpPr>
        <p:spPr>
          <a:xfrm>
            <a:off x="4940300" y="5180013"/>
            <a:ext cx="127000" cy="112712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44"/>
          <p:cNvSpPr/>
          <p:nvPr/>
        </p:nvSpPr>
        <p:spPr>
          <a:xfrm>
            <a:off x="5232400" y="5267325"/>
            <a:ext cx="125412" cy="1174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44"/>
          <p:cNvSpPr/>
          <p:nvPr/>
        </p:nvSpPr>
        <p:spPr>
          <a:xfrm>
            <a:off x="5232400" y="5267325"/>
            <a:ext cx="125412" cy="1174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4"/>
          <p:cNvSpPr/>
          <p:nvPr/>
        </p:nvSpPr>
        <p:spPr>
          <a:xfrm>
            <a:off x="5537200" y="4948238"/>
            <a:ext cx="122237" cy="114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44"/>
          <p:cNvSpPr/>
          <p:nvPr/>
        </p:nvSpPr>
        <p:spPr>
          <a:xfrm>
            <a:off x="5537200" y="4948238"/>
            <a:ext cx="122237" cy="114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44"/>
          <p:cNvSpPr/>
          <p:nvPr/>
        </p:nvSpPr>
        <p:spPr>
          <a:xfrm>
            <a:off x="5842000" y="4614863"/>
            <a:ext cx="123825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44"/>
          <p:cNvSpPr/>
          <p:nvPr/>
        </p:nvSpPr>
        <p:spPr>
          <a:xfrm>
            <a:off x="5842000" y="4614863"/>
            <a:ext cx="123825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44"/>
          <p:cNvSpPr/>
          <p:nvPr/>
        </p:nvSpPr>
        <p:spPr>
          <a:xfrm>
            <a:off x="6132512" y="4308475"/>
            <a:ext cx="123825" cy="11588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44"/>
          <p:cNvSpPr/>
          <p:nvPr/>
        </p:nvSpPr>
        <p:spPr>
          <a:xfrm>
            <a:off x="6132512" y="4308475"/>
            <a:ext cx="123825" cy="11588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44"/>
          <p:cNvSpPr/>
          <p:nvPr/>
        </p:nvSpPr>
        <p:spPr>
          <a:xfrm>
            <a:off x="6437312" y="4614863"/>
            <a:ext cx="123825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4"/>
          <p:cNvSpPr/>
          <p:nvPr/>
        </p:nvSpPr>
        <p:spPr>
          <a:xfrm>
            <a:off x="6437312" y="4614863"/>
            <a:ext cx="123825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44"/>
          <p:cNvSpPr/>
          <p:nvPr/>
        </p:nvSpPr>
        <p:spPr>
          <a:xfrm>
            <a:off x="6740525" y="3886200"/>
            <a:ext cx="123825" cy="11588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44"/>
          <p:cNvSpPr/>
          <p:nvPr/>
        </p:nvSpPr>
        <p:spPr>
          <a:xfrm>
            <a:off x="6740525" y="3886200"/>
            <a:ext cx="123825" cy="11588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44"/>
          <p:cNvSpPr/>
          <p:nvPr/>
        </p:nvSpPr>
        <p:spPr>
          <a:xfrm>
            <a:off x="7043737" y="4270375"/>
            <a:ext cx="123825" cy="114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44"/>
          <p:cNvSpPr/>
          <p:nvPr/>
        </p:nvSpPr>
        <p:spPr>
          <a:xfrm>
            <a:off x="7043737" y="4270375"/>
            <a:ext cx="123825" cy="114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44"/>
          <p:cNvSpPr/>
          <p:nvPr/>
        </p:nvSpPr>
        <p:spPr>
          <a:xfrm>
            <a:off x="7335837" y="3989388"/>
            <a:ext cx="123825" cy="114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4"/>
          <p:cNvSpPr/>
          <p:nvPr/>
        </p:nvSpPr>
        <p:spPr>
          <a:xfrm>
            <a:off x="7335837" y="3989388"/>
            <a:ext cx="123825" cy="114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44"/>
          <p:cNvSpPr/>
          <p:nvPr/>
        </p:nvSpPr>
        <p:spPr>
          <a:xfrm>
            <a:off x="7642225" y="4179888"/>
            <a:ext cx="120650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44"/>
          <p:cNvSpPr/>
          <p:nvPr/>
        </p:nvSpPr>
        <p:spPr>
          <a:xfrm>
            <a:off x="7642225" y="4179888"/>
            <a:ext cx="120650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4"/>
          <p:cNvSpPr/>
          <p:nvPr/>
        </p:nvSpPr>
        <p:spPr>
          <a:xfrm>
            <a:off x="7942262" y="3617913"/>
            <a:ext cx="127000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4"/>
          <p:cNvSpPr/>
          <p:nvPr/>
        </p:nvSpPr>
        <p:spPr>
          <a:xfrm>
            <a:off x="7942262" y="3617913"/>
            <a:ext cx="127000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4"/>
          <p:cNvSpPr/>
          <p:nvPr/>
        </p:nvSpPr>
        <p:spPr>
          <a:xfrm>
            <a:off x="8234362" y="4078288"/>
            <a:ext cx="125413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4"/>
          <p:cNvSpPr/>
          <p:nvPr/>
        </p:nvSpPr>
        <p:spPr>
          <a:xfrm>
            <a:off x="8234362" y="4078288"/>
            <a:ext cx="125413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4"/>
          <p:cNvSpPr/>
          <p:nvPr/>
        </p:nvSpPr>
        <p:spPr>
          <a:xfrm>
            <a:off x="8537575" y="3567113"/>
            <a:ext cx="123825" cy="114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4"/>
          <p:cNvSpPr/>
          <p:nvPr/>
        </p:nvSpPr>
        <p:spPr>
          <a:xfrm>
            <a:off x="8537575" y="3567113"/>
            <a:ext cx="123825" cy="114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4"/>
          <p:cNvSpPr/>
          <p:nvPr/>
        </p:nvSpPr>
        <p:spPr>
          <a:xfrm>
            <a:off x="8843962" y="3451225"/>
            <a:ext cx="123825" cy="11588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44"/>
          <p:cNvSpPr/>
          <p:nvPr/>
        </p:nvSpPr>
        <p:spPr>
          <a:xfrm>
            <a:off x="8843962" y="3451225"/>
            <a:ext cx="123825" cy="11588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44"/>
          <p:cNvSpPr/>
          <p:nvPr/>
        </p:nvSpPr>
        <p:spPr>
          <a:xfrm>
            <a:off x="9132887" y="3387725"/>
            <a:ext cx="123825" cy="11588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44"/>
          <p:cNvSpPr/>
          <p:nvPr/>
        </p:nvSpPr>
        <p:spPr>
          <a:xfrm>
            <a:off x="9132887" y="3387725"/>
            <a:ext cx="123825" cy="11588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44"/>
          <p:cNvSpPr/>
          <p:nvPr/>
        </p:nvSpPr>
        <p:spPr>
          <a:xfrm>
            <a:off x="9436100" y="3017838"/>
            <a:ext cx="127000" cy="114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44"/>
          <p:cNvSpPr/>
          <p:nvPr/>
        </p:nvSpPr>
        <p:spPr>
          <a:xfrm>
            <a:off x="9436100" y="3017838"/>
            <a:ext cx="127000" cy="114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44"/>
          <p:cNvSpPr/>
          <p:nvPr/>
        </p:nvSpPr>
        <p:spPr>
          <a:xfrm>
            <a:off x="9742487" y="3425825"/>
            <a:ext cx="123825" cy="11588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44"/>
          <p:cNvSpPr/>
          <p:nvPr/>
        </p:nvSpPr>
        <p:spPr>
          <a:xfrm>
            <a:off x="9742487" y="3425825"/>
            <a:ext cx="123825" cy="11588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4" name="Google Shape;1034;p44"/>
          <p:cNvCxnSpPr/>
          <p:nvPr/>
        </p:nvCxnSpPr>
        <p:spPr>
          <a:xfrm rot="10800000">
            <a:off x="6780212" y="3886200"/>
            <a:ext cx="0" cy="220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44"/>
          <p:cNvCxnSpPr/>
          <p:nvPr/>
        </p:nvCxnSpPr>
        <p:spPr>
          <a:xfrm rot="10800000">
            <a:off x="4075112" y="3911600"/>
            <a:ext cx="2736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descr="txp_fig" id="1036" name="Google Shape;10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9825" y="4170363"/>
            <a:ext cx="280987" cy="4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7" name="Google Shape;1037;p44"/>
          <p:cNvCxnSpPr/>
          <p:nvPr/>
        </p:nvCxnSpPr>
        <p:spPr>
          <a:xfrm rot="10800000">
            <a:off x="4084637" y="4286250"/>
            <a:ext cx="2736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descr="txp_fig" id="1038" name="Google Shape;103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9350" y="3619500"/>
            <a:ext cx="268287" cy="341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9" name="Google Shape;1039;p44"/>
          <p:cNvCxnSpPr/>
          <p:nvPr/>
        </p:nvCxnSpPr>
        <p:spPr>
          <a:xfrm>
            <a:off x="5253037" y="3894138"/>
            <a:ext cx="0" cy="393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040" name="Google Shape;1040;p44"/>
          <p:cNvSpPr txBox="1"/>
          <p:nvPr/>
        </p:nvSpPr>
        <p:spPr>
          <a:xfrm>
            <a:off x="4333875" y="3300413"/>
            <a:ext cx="2574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Error or “residual”</a:t>
            </a:r>
            <a:endParaRPr/>
          </a:p>
        </p:txBody>
      </p:sp>
      <p:sp>
        <p:nvSpPr>
          <p:cNvPr id="1041" name="Google Shape;1041;p44"/>
          <p:cNvSpPr txBox="1"/>
          <p:nvPr/>
        </p:nvSpPr>
        <p:spPr>
          <a:xfrm>
            <a:off x="2128837" y="4135438"/>
            <a:ext cx="15414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/>
          </a:p>
        </p:txBody>
      </p:sp>
      <p:sp>
        <p:nvSpPr>
          <p:cNvPr id="1042" name="Google Shape;1042;p44"/>
          <p:cNvSpPr txBox="1"/>
          <p:nvPr/>
        </p:nvSpPr>
        <p:spPr>
          <a:xfrm>
            <a:off x="1858962" y="3502025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pic>
        <p:nvPicPr>
          <p:cNvPr descr="txp_fig" id="1043" name="Google Shape;104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3414" y="6146800"/>
            <a:ext cx="985586" cy="39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044" name="Google Shape;1044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0" y="1447800"/>
            <a:ext cx="3567113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045" name="Google Shape;1045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5000" y="1676400"/>
            <a:ext cx="47244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Minimizing Error*</a:t>
            </a:r>
            <a:endParaRPr/>
          </a:p>
        </p:txBody>
      </p:sp>
      <p:pic>
        <p:nvPicPr>
          <p:cNvPr descr="txp_fig" id="1051" name="Google Shape;105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763" y="1905001"/>
            <a:ext cx="4264005" cy="913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052" name="Google Shape;105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7627" y="2895600"/>
            <a:ext cx="5270373" cy="8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45"/>
          <p:cNvSpPr txBox="1"/>
          <p:nvPr/>
        </p:nvSpPr>
        <p:spPr>
          <a:xfrm>
            <a:off x="457200" y="4800600"/>
            <a:ext cx="4495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Approximate q update explained:</a:t>
            </a:r>
            <a:endParaRPr/>
          </a:p>
        </p:txBody>
      </p:sp>
      <p:pic>
        <p:nvPicPr>
          <p:cNvPr descr="txp_fig" id="1054" name="Google Shape;1054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2288" y="3886200"/>
            <a:ext cx="5065712" cy="844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055" name="Google Shape;1055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6100" y="5410200"/>
            <a:ext cx="7556500" cy="4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45"/>
          <p:cNvSpPr txBox="1"/>
          <p:nvPr/>
        </p:nvSpPr>
        <p:spPr>
          <a:xfrm>
            <a:off x="457200" y="1295400"/>
            <a:ext cx="11125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 we had only one point x, with features f(x), target value y, and weights w: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45"/>
          <p:cNvSpPr txBox="1"/>
          <p:nvPr/>
        </p:nvSpPr>
        <p:spPr>
          <a:xfrm>
            <a:off x="4724400" y="6015335"/>
            <a:ext cx="1905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“target”</a:t>
            </a:r>
            <a:endParaRPr/>
          </a:p>
        </p:txBody>
      </p:sp>
      <p:sp>
        <p:nvSpPr>
          <p:cNvPr id="1058" name="Google Shape;1058;p45"/>
          <p:cNvSpPr txBox="1"/>
          <p:nvPr/>
        </p:nvSpPr>
        <p:spPr>
          <a:xfrm>
            <a:off x="6781800" y="6019800"/>
            <a:ext cx="1905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“prediction”</a:t>
            </a:r>
            <a:endParaRPr/>
          </a:p>
        </p:txBody>
      </p:sp>
      <p:pic>
        <p:nvPicPr>
          <p:cNvPr id="1059" name="Google Shape;1059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43800" y="2286169"/>
            <a:ext cx="4148098" cy="2092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6"/>
          <p:cNvSpPr/>
          <p:nvPr/>
        </p:nvSpPr>
        <p:spPr>
          <a:xfrm>
            <a:off x="2243137" y="1295400"/>
            <a:ext cx="7537450" cy="51276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5" name="Google Shape;1065;p46"/>
          <p:cNvCxnSpPr/>
          <p:nvPr/>
        </p:nvCxnSpPr>
        <p:spPr>
          <a:xfrm>
            <a:off x="2243137" y="6423025"/>
            <a:ext cx="753745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46"/>
          <p:cNvCxnSpPr/>
          <p:nvPr/>
        </p:nvCxnSpPr>
        <p:spPr>
          <a:xfrm flipH="1" rot="10800000">
            <a:off x="2243137" y="1295400"/>
            <a:ext cx="1588" cy="51276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46"/>
          <p:cNvCxnSpPr/>
          <p:nvPr/>
        </p:nvCxnSpPr>
        <p:spPr>
          <a:xfrm flipH="1" rot="10800000">
            <a:off x="2243137" y="6346825"/>
            <a:ext cx="1588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8" name="Google Shape;1068;p46"/>
          <p:cNvSpPr/>
          <p:nvPr/>
        </p:nvSpPr>
        <p:spPr>
          <a:xfrm>
            <a:off x="2241550" y="64516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9" name="Google Shape;1069;p46"/>
          <p:cNvCxnSpPr/>
          <p:nvPr/>
        </p:nvCxnSpPr>
        <p:spPr>
          <a:xfrm flipH="1" rot="10800000">
            <a:off x="2994025" y="6346825"/>
            <a:ext cx="15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0" name="Google Shape;1070;p46"/>
          <p:cNvSpPr/>
          <p:nvPr/>
        </p:nvSpPr>
        <p:spPr>
          <a:xfrm>
            <a:off x="2992437" y="64516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1" name="Google Shape;1071;p46"/>
          <p:cNvCxnSpPr/>
          <p:nvPr/>
        </p:nvCxnSpPr>
        <p:spPr>
          <a:xfrm flipH="1" rot="10800000">
            <a:off x="3743325" y="6346825"/>
            <a:ext cx="15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2" name="Google Shape;1072;p46"/>
          <p:cNvSpPr/>
          <p:nvPr/>
        </p:nvSpPr>
        <p:spPr>
          <a:xfrm>
            <a:off x="3741737" y="64516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3" name="Google Shape;1073;p46"/>
          <p:cNvCxnSpPr/>
          <p:nvPr/>
        </p:nvCxnSpPr>
        <p:spPr>
          <a:xfrm flipH="1" rot="10800000">
            <a:off x="4502150" y="6346825"/>
            <a:ext cx="15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4" name="Google Shape;1074;p46"/>
          <p:cNvSpPr/>
          <p:nvPr/>
        </p:nvSpPr>
        <p:spPr>
          <a:xfrm>
            <a:off x="4500562" y="64516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5" name="Google Shape;1075;p46"/>
          <p:cNvCxnSpPr/>
          <p:nvPr/>
        </p:nvCxnSpPr>
        <p:spPr>
          <a:xfrm flipH="1" rot="10800000">
            <a:off x="5253037" y="6346825"/>
            <a:ext cx="1588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6" name="Google Shape;1076;p46"/>
          <p:cNvSpPr/>
          <p:nvPr/>
        </p:nvSpPr>
        <p:spPr>
          <a:xfrm>
            <a:off x="5251450" y="64516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7" name="Google Shape;1077;p46"/>
          <p:cNvCxnSpPr/>
          <p:nvPr/>
        </p:nvCxnSpPr>
        <p:spPr>
          <a:xfrm flipH="1" rot="10800000">
            <a:off x="6011862" y="6346825"/>
            <a:ext cx="1588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8" name="Google Shape;1078;p46"/>
          <p:cNvSpPr/>
          <p:nvPr/>
        </p:nvSpPr>
        <p:spPr>
          <a:xfrm>
            <a:off x="5970587" y="64516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9" name="Google Shape;1079;p46"/>
          <p:cNvCxnSpPr/>
          <p:nvPr/>
        </p:nvCxnSpPr>
        <p:spPr>
          <a:xfrm flipH="1" rot="10800000">
            <a:off x="6762750" y="6346825"/>
            <a:ext cx="15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46"/>
          <p:cNvSpPr/>
          <p:nvPr/>
        </p:nvSpPr>
        <p:spPr>
          <a:xfrm>
            <a:off x="6721475" y="64516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1" name="Google Shape;1081;p46"/>
          <p:cNvCxnSpPr/>
          <p:nvPr/>
        </p:nvCxnSpPr>
        <p:spPr>
          <a:xfrm flipH="1" rot="10800000">
            <a:off x="7512050" y="6346825"/>
            <a:ext cx="15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2" name="Google Shape;1082;p46"/>
          <p:cNvSpPr/>
          <p:nvPr/>
        </p:nvSpPr>
        <p:spPr>
          <a:xfrm>
            <a:off x="7470775" y="64516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3" name="Google Shape;1083;p46"/>
          <p:cNvCxnSpPr/>
          <p:nvPr/>
        </p:nvCxnSpPr>
        <p:spPr>
          <a:xfrm flipH="1" rot="10800000">
            <a:off x="8270875" y="6346825"/>
            <a:ext cx="15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4" name="Google Shape;1084;p46"/>
          <p:cNvSpPr/>
          <p:nvPr/>
        </p:nvSpPr>
        <p:spPr>
          <a:xfrm>
            <a:off x="8229600" y="64516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5" name="Google Shape;1085;p46"/>
          <p:cNvCxnSpPr/>
          <p:nvPr/>
        </p:nvCxnSpPr>
        <p:spPr>
          <a:xfrm flipH="1" rot="10800000">
            <a:off x="9021762" y="6346825"/>
            <a:ext cx="1588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6" name="Google Shape;1086;p46"/>
          <p:cNvSpPr/>
          <p:nvPr/>
        </p:nvSpPr>
        <p:spPr>
          <a:xfrm>
            <a:off x="8980487" y="64516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7" name="Google Shape;1087;p46"/>
          <p:cNvCxnSpPr/>
          <p:nvPr/>
        </p:nvCxnSpPr>
        <p:spPr>
          <a:xfrm flipH="1" rot="10800000">
            <a:off x="9780587" y="6346825"/>
            <a:ext cx="1588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8" name="Google Shape;1088;p46"/>
          <p:cNvSpPr/>
          <p:nvPr/>
        </p:nvSpPr>
        <p:spPr>
          <a:xfrm>
            <a:off x="9739312" y="64516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9" name="Google Shape;1089;p46"/>
          <p:cNvCxnSpPr/>
          <p:nvPr/>
        </p:nvCxnSpPr>
        <p:spPr>
          <a:xfrm>
            <a:off x="2243137" y="6423025"/>
            <a:ext cx="666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0" name="Google Shape;1090;p46"/>
          <p:cNvSpPr/>
          <p:nvPr/>
        </p:nvSpPr>
        <p:spPr>
          <a:xfrm>
            <a:off x="2057400" y="6346825"/>
            <a:ext cx="1825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1" name="Google Shape;1091;p46"/>
          <p:cNvCxnSpPr/>
          <p:nvPr/>
        </p:nvCxnSpPr>
        <p:spPr>
          <a:xfrm>
            <a:off x="2243137" y="5853113"/>
            <a:ext cx="666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46"/>
          <p:cNvSpPr/>
          <p:nvPr/>
        </p:nvSpPr>
        <p:spPr>
          <a:xfrm>
            <a:off x="2057400" y="5776913"/>
            <a:ext cx="1825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3" name="Google Shape;1093;p46"/>
          <p:cNvCxnSpPr/>
          <p:nvPr/>
        </p:nvCxnSpPr>
        <p:spPr>
          <a:xfrm>
            <a:off x="2243137" y="5281613"/>
            <a:ext cx="666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4" name="Google Shape;1094;p46"/>
          <p:cNvSpPr/>
          <p:nvPr/>
        </p:nvSpPr>
        <p:spPr>
          <a:xfrm>
            <a:off x="2125662" y="5205413"/>
            <a:ext cx="112713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5" name="Google Shape;1095;p46"/>
          <p:cNvCxnSpPr/>
          <p:nvPr/>
        </p:nvCxnSpPr>
        <p:spPr>
          <a:xfrm>
            <a:off x="2243137" y="4711700"/>
            <a:ext cx="666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6" name="Google Shape;1096;p46"/>
          <p:cNvSpPr/>
          <p:nvPr/>
        </p:nvSpPr>
        <p:spPr>
          <a:xfrm>
            <a:off x="2165350" y="46355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7" name="Google Shape;1097;p46"/>
          <p:cNvCxnSpPr/>
          <p:nvPr/>
        </p:nvCxnSpPr>
        <p:spPr>
          <a:xfrm>
            <a:off x="2243137" y="4140200"/>
            <a:ext cx="666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8" name="Google Shape;1098;p46"/>
          <p:cNvSpPr/>
          <p:nvPr/>
        </p:nvSpPr>
        <p:spPr>
          <a:xfrm>
            <a:off x="2165350" y="40640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9" name="Google Shape;1099;p46"/>
          <p:cNvCxnSpPr/>
          <p:nvPr/>
        </p:nvCxnSpPr>
        <p:spPr>
          <a:xfrm>
            <a:off x="2243137" y="3568700"/>
            <a:ext cx="666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46"/>
          <p:cNvSpPr/>
          <p:nvPr/>
        </p:nvSpPr>
        <p:spPr>
          <a:xfrm>
            <a:off x="2098675" y="34925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1" name="Google Shape;1101;p46"/>
          <p:cNvCxnSpPr/>
          <p:nvPr/>
        </p:nvCxnSpPr>
        <p:spPr>
          <a:xfrm>
            <a:off x="2243137" y="2998788"/>
            <a:ext cx="666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2" name="Google Shape;1102;p46"/>
          <p:cNvSpPr/>
          <p:nvPr/>
        </p:nvSpPr>
        <p:spPr>
          <a:xfrm>
            <a:off x="2098675" y="2922588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3" name="Google Shape;1103;p46"/>
          <p:cNvCxnSpPr/>
          <p:nvPr/>
        </p:nvCxnSpPr>
        <p:spPr>
          <a:xfrm>
            <a:off x="2243137" y="2427288"/>
            <a:ext cx="666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Google Shape;1104;p46"/>
          <p:cNvSpPr/>
          <p:nvPr/>
        </p:nvSpPr>
        <p:spPr>
          <a:xfrm>
            <a:off x="2098675" y="2351088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5" name="Google Shape;1105;p46"/>
          <p:cNvCxnSpPr/>
          <p:nvPr/>
        </p:nvCxnSpPr>
        <p:spPr>
          <a:xfrm>
            <a:off x="2243137" y="1855788"/>
            <a:ext cx="666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6" name="Google Shape;1106;p46"/>
          <p:cNvSpPr/>
          <p:nvPr/>
        </p:nvSpPr>
        <p:spPr>
          <a:xfrm>
            <a:off x="2098675" y="1779588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7" name="Google Shape;1107;p46"/>
          <p:cNvCxnSpPr/>
          <p:nvPr/>
        </p:nvCxnSpPr>
        <p:spPr>
          <a:xfrm>
            <a:off x="2243137" y="1295400"/>
            <a:ext cx="666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8" name="Google Shape;1108;p46"/>
          <p:cNvSpPr/>
          <p:nvPr/>
        </p:nvSpPr>
        <p:spPr>
          <a:xfrm>
            <a:off x="2098675" y="12192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46"/>
          <p:cNvSpPr/>
          <p:nvPr/>
        </p:nvSpPr>
        <p:spPr>
          <a:xfrm>
            <a:off x="2576512" y="4549775"/>
            <a:ext cx="84138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46"/>
          <p:cNvSpPr/>
          <p:nvPr/>
        </p:nvSpPr>
        <p:spPr>
          <a:xfrm>
            <a:off x="2576512" y="4549775"/>
            <a:ext cx="84138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46"/>
          <p:cNvSpPr/>
          <p:nvPr/>
        </p:nvSpPr>
        <p:spPr>
          <a:xfrm>
            <a:off x="2955925" y="4833938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46"/>
          <p:cNvSpPr/>
          <p:nvPr/>
        </p:nvSpPr>
        <p:spPr>
          <a:xfrm>
            <a:off x="2955925" y="4833938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6"/>
          <p:cNvSpPr/>
          <p:nvPr/>
        </p:nvSpPr>
        <p:spPr>
          <a:xfrm>
            <a:off x="3335337" y="5243513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46"/>
          <p:cNvSpPr/>
          <p:nvPr/>
        </p:nvSpPr>
        <p:spPr>
          <a:xfrm>
            <a:off x="3335337" y="5243513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6"/>
          <p:cNvSpPr/>
          <p:nvPr/>
        </p:nvSpPr>
        <p:spPr>
          <a:xfrm>
            <a:off x="3705225" y="5243513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46"/>
          <p:cNvSpPr/>
          <p:nvPr/>
        </p:nvSpPr>
        <p:spPr>
          <a:xfrm>
            <a:off x="3705225" y="5243513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46"/>
          <p:cNvSpPr/>
          <p:nvPr/>
        </p:nvSpPr>
        <p:spPr>
          <a:xfrm>
            <a:off x="4084637" y="5434013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46"/>
          <p:cNvSpPr/>
          <p:nvPr/>
        </p:nvSpPr>
        <p:spPr>
          <a:xfrm>
            <a:off x="4084637" y="5434013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46"/>
          <p:cNvSpPr/>
          <p:nvPr/>
        </p:nvSpPr>
        <p:spPr>
          <a:xfrm>
            <a:off x="4464050" y="5338763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6"/>
          <p:cNvSpPr/>
          <p:nvPr/>
        </p:nvSpPr>
        <p:spPr>
          <a:xfrm>
            <a:off x="4464050" y="5338763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46"/>
          <p:cNvSpPr/>
          <p:nvPr/>
        </p:nvSpPr>
        <p:spPr>
          <a:xfrm>
            <a:off x="4835525" y="5081588"/>
            <a:ext cx="84137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6"/>
          <p:cNvSpPr/>
          <p:nvPr/>
        </p:nvSpPr>
        <p:spPr>
          <a:xfrm>
            <a:off x="4835525" y="5081588"/>
            <a:ext cx="84137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46"/>
          <p:cNvSpPr/>
          <p:nvPr/>
        </p:nvSpPr>
        <p:spPr>
          <a:xfrm>
            <a:off x="5214937" y="4919663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46"/>
          <p:cNvSpPr/>
          <p:nvPr/>
        </p:nvSpPr>
        <p:spPr>
          <a:xfrm>
            <a:off x="5214937" y="4919663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46"/>
          <p:cNvSpPr/>
          <p:nvPr/>
        </p:nvSpPr>
        <p:spPr>
          <a:xfrm>
            <a:off x="5594350" y="5157788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46"/>
          <p:cNvSpPr/>
          <p:nvPr/>
        </p:nvSpPr>
        <p:spPr>
          <a:xfrm>
            <a:off x="5594350" y="5157788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46"/>
          <p:cNvSpPr/>
          <p:nvPr/>
        </p:nvSpPr>
        <p:spPr>
          <a:xfrm>
            <a:off x="5973762" y="4625975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46"/>
          <p:cNvSpPr/>
          <p:nvPr/>
        </p:nvSpPr>
        <p:spPr>
          <a:xfrm>
            <a:off x="5973762" y="4625975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6"/>
          <p:cNvSpPr/>
          <p:nvPr/>
        </p:nvSpPr>
        <p:spPr>
          <a:xfrm>
            <a:off x="6343650" y="4805363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6"/>
          <p:cNvSpPr/>
          <p:nvPr/>
        </p:nvSpPr>
        <p:spPr>
          <a:xfrm>
            <a:off x="6343650" y="4805363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46"/>
          <p:cNvSpPr/>
          <p:nvPr/>
        </p:nvSpPr>
        <p:spPr>
          <a:xfrm>
            <a:off x="6724650" y="4435475"/>
            <a:ext cx="84137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46"/>
          <p:cNvSpPr/>
          <p:nvPr/>
        </p:nvSpPr>
        <p:spPr>
          <a:xfrm>
            <a:off x="6724650" y="4435475"/>
            <a:ext cx="84137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46"/>
          <p:cNvSpPr/>
          <p:nvPr/>
        </p:nvSpPr>
        <p:spPr>
          <a:xfrm>
            <a:off x="7104062" y="4786313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46"/>
          <p:cNvSpPr/>
          <p:nvPr/>
        </p:nvSpPr>
        <p:spPr>
          <a:xfrm>
            <a:off x="7104062" y="4786313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46"/>
          <p:cNvSpPr/>
          <p:nvPr/>
        </p:nvSpPr>
        <p:spPr>
          <a:xfrm>
            <a:off x="7473950" y="4549775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46"/>
          <p:cNvSpPr/>
          <p:nvPr/>
        </p:nvSpPr>
        <p:spPr>
          <a:xfrm>
            <a:off x="7473950" y="4549775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46"/>
          <p:cNvSpPr/>
          <p:nvPr/>
        </p:nvSpPr>
        <p:spPr>
          <a:xfrm>
            <a:off x="7853362" y="4340225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46"/>
          <p:cNvSpPr/>
          <p:nvPr/>
        </p:nvSpPr>
        <p:spPr>
          <a:xfrm>
            <a:off x="7853362" y="4340225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46"/>
          <p:cNvSpPr/>
          <p:nvPr/>
        </p:nvSpPr>
        <p:spPr>
          <a:xfrm>
            <a:off x="8232775" y="3692525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46"/>
          <p:cNvSpPr/>
          <p:nvPr/>
        </p:nvSpPr>
        <p:spPr>
          <a:xfrm>
            <a:off x="8232775" y="3692525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46"/>
          <p:cNvSpPr/>
          <p:nvPr/>
        </p:nvSpPr>
        <p:spPr>
          <a:xfrm>
            <a:off x="8604250" y="3949700"/>
            <a:ext cx="84137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46"/>
          <p:cNvSpPr/>
          <p:nvPr/>
        </p:nvSpPr>
        <p:spPr>
          <a:xfrm>
            <a:off x="8604250" y="3949700"/>
            <a:ext cx="84137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46"/>
          <p:cNvSpPr/>
          <p:nvPr/>
        </p:nvSpPr>
        <p:spPr>
          <a:xfrm>
            <a:off x="8983662" y="3797300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46"/>
          <p:cNvSpPr/>
          <p:nvPr/>
        </p:nvSpPr>
        <p:spPr>
          <a:xfrm>
            <a:off x="8983662" y="3797300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46"/>
          <p:cNvSpPr/>
          <p:nvPr/>
        </p:nvSpPr>
        <p:spPr>
          <a:xfrm>
            <a:off x="9363075" y="3654425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46"/>
          <p:cNvSpPr/>
          <p:nvPr/>
        </p:nvSpPr>
        <p:spPr>
          <a:xfrm>
            <a:off x="9363075" y="3654425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46"/>
          <p:cNvSpPr/>
          <p:nvPr/>
        </p:nvSpPr>
        <p:spPr>
          <a:xfrm>
            <a:off x="9742487" y="3254375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46"/>
          <p:cNvSpPr/>
          <p:nvPr/>
        </p:nvSpPr>
        <p:spPr>
          <a:xfrm>
            <a:off x="9742487" y="3254375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46"/>
          <p:cNvSpPr/>
          <p:nvPr/>
        </p:nvSpPr>
        <p:spPr>
          <a:xfrm>
            <a:off x="2613025" y="1827213"/>
            <a:ext cx="4784725" cy="3721100"/>
          </a:xfrm>
          <a:custGeom>
            <a:rect b="b" l="l" r="r" t="t"/>
            <a:pathLst>
              <a:path extrusionOk="0" h="2344" w="3014">
                <a:moveTo>
                  <a:pt x="0" y="1739"/>
                </a:moveTo>
                <a:lnTo>
                  <a:pt x="24" y="630"/>
                </a:lnTo>
                <a:lnTo>
                  <a:pt x="48" y="114"/>
                </a:lnTo>
                <a:lnTo>
                  <a:pt x="72" y="0"/>
                </a:lnTo>
                <a:lnTo>
                  <a:pt x="96" y="132"/>
                </a:lnTo>
                <a:lnTo>
                  <a:pt x="120" y="402"/>
                </a:lnTo>
                <a:lnTo>
                  <a:pt x="144" y="738"/>
                </a:lnTo>
                <a:lnTo>
                  <a:pt x="168" y="1085"/>
                </a:lnTo>
                <a:lnTo>
                  <a:pt x="192" y="1409"/>
                </a:lnTo>
                <a:lnTo>
                  <a:pt x="216" y="1691"/>
                </a:lnTo>
                <a:lnTo>
                  <a:pt x="240" y="1918"/>
                </a:lnTo>
                <a:lnTo>
                  <a:pt x="264" y="2098"/>
                </a:lnTo>
                <a:lnTo>
                  <a:pt x="287" y="2218"/>
                </a:lnTo>
                <a:lnTo>
                  <a:pt x="311" y="2296"/>
                </a:lnTo>
                <a:lnTo>
                  <a:pt x="335" y="2338"/>
                </a:lnTo>
                <a:lnTo>
                  <a:pt x="359" y="2344"/>
                </a:lnTo>
                <a:lnTo>
                  <a:pt x="383" y="2332"/>
                </a:lnTo>
                <a:lnTo>
                  <a:pt x="407" y="2302"/>
                </a:lnTo>
                <a:lnTo>
                  <a:pt x="431" y="2260"/>
                </a:lnTo>
                <a:lnTo>
                  <a:pt x="455" y="2218"/>
                </a:lnTo>
                <a:lnTo>
                  <a:pt x="479" y="2182"/>
                </a:lnTo>
                <a:lnTo>
                  <a:pt x="503" y="2146"/>
                </a:lnTo>
                <a:lnTo>
                  <a:pt x="527" y="2116"/>
                </a:lnTo>
                <a:lnTo>
                  <a:pt x="551" y="2092"/>
                </a:lnTo>
                <a:lnTo>
                  <a:pt x="569" y="2080"/>
                </a:lnTo>
                <a:lnTo>
                  <a:pt x="592" y="2080"/>
                </a:lnTo>
                <a:lnTo>
                  <a:pt x="616" y="2080"/>
                </a:lnTo>
                <a:lnTo>
                  <a:pt x="640" y="2098"/>
                </a:lnTo>
                <a:lnTo>
                  <a:pt x="664" y="2116"/>
                </a:lnTo>
                <a:lnTo>
                  <a:pt x="688" y="2134"/>
                </a:lnTo>
                <a:lnTo>
                  <a:pt x="712" y="2164"/>
                </a:lnTo>
                <a:lnTo>
                  <a:pt x="736" y="2188"/>
                </a:lnTo>
                <a:lnTo>
                  <a:pt x="760" y="2218"/>
                </a:lnTo>
                <a:lnTo>
                  <a:pt x="784" y="2242"/>
                </a:lnTo>
                <a:lnTo>
                  <a:pt x="808" y="2266"/>
                </a:lnTo>
                <a:lnTo>
                  <a:pt x="832" y="2284"/>
                </a:lnTo>
                <a:lnTo>
                  <a:pt x="856" y="2302"/>
                </a:lnTo>
                <a:lnTo>
                  <a:pt x="879" y="2320"/>
                </a:lnTo>
                <a:lnTo>
                  <a:pt x="903" y="2326"/>
                </a:lnTo>
                <a:lnTo>
                  <a:pt x="927" y="2332"/>
                </a:lnTo>
                <a:lnTo>
                  <a:pt x="951" y="2332"/>
                </a:lnTo>
                <a:lnTo>
                  <a:pt x="975" y="2326"/>
                </a:lnTo>
                <a:lnTo>
                  <a:pt x="999" y="2320"/>
                </a:lnTo>
                <a:lnTo>
                  <a:pt x="1023" y="2314"/>
                </a:lnTo>
                <a:lnTo>
                  <a:pt x="1047" y="2296"/>
                </a:lnTo>
                <a:lnTo>
                  <a:pt x="1071" y="2284"/>
                </a:lnTo>
                <a:lnTo>
                  <a:pt x="1095" y="2266"/>
                </a:lnTo>
                <a:lnTo>
                  <a:pt x="1119" y="2248"/>
                </a:lnTo>
                <a:lnTo>
                  <a:pt x="1143" y="2230"/>
                </a:lnTo>
                <a:lnTo>
                  <a:pt x="1166" y="2212"/>
                </a:lnTo>
                <a:lnTo>
                  <a:pt x="1190" y="2194"/>
                </a:lnTo>
                <a:lnTo>
                  <a:pt x="1214" y="2176"/>
                </a:lnTo>
                <a:lnTo>
                  <a:pt x="1238" y="2158"/>
                </a:lnTo>
                <a:lnTo>
                  <a:pt x="1262" y="2140"/>
                </a:lnTo>
                <a:lnTo>
                  <a:pt x="1286" y="2128"/>
                </a:lnTo>
                <a:lnTo>
                  <a:pt x="1310" y="2116"/>
                </a:lnTo>
                <a:lnTo>
                  <a:pt x="1334" y="2104"/>
                </a:lnTo>
                <a:lnTo>
                  <a:pt x="1352" y="2098"/>
                </a:lnTo>
                <a:lnTo>
                  <a:pt x="1376" y="2092"/>
                </a:lnTo>
                <a:lnTo>
                  <a:pt x="1400" y="2086"/>
                </a:lnTo>
                <a:lnTo>
                  <a:pt x="1424" y="2080"/>
                </a:lnTo>
                <a:lnTo>
                  <a:pt x="1448" y="2074"/>
                </a:lnTo>
                <a:lnTo>
                  <a:pt x="1471" y="2074"/>
                </a:lnTo>
                <a:lnTo>
                  <a:pt x="1495" y="2068"/>
                </a:lnTo>
                <a:lnTo>
                  <a:pt x="1519" y="2068"/>
                </a:lnTo>
                <a:lnTo>
                  <a:pt x="1543" y="2068"/>
                </a:lnTo>
                <a:lnTo>
                  <a:pt x="1567" y="2062"/>
                </a:lnTo>
                <a:lnTo>
                  <a:pt x="1591" y="2062"/>
                </a:lnTo>
                <a:lnTo>
                  <a:pt x="1615" y="2056"/>
                </a:lnTo>
                <a:lnTo>
                  <a:pt x="1639" y="2056"/>
                </a:lnTo>
                <a:lnTo>
                  <a:pt x="1663" y="2050"/>
                </a:lnTo>
                <a:lnTo>
                  <a:pt x="1687" y="2044"/>
                </a:lnTo>
                <a:lnTo>
                  <a:pt x="1711" y="2038"/>
                </a:lnTo>
                <a:lnTo>
                  <a:pt x="1735" y="2032"/>
                </a:lnTo>
                <a:lnTo>
                  <a:pt x="1758" y="2020"/>
                </a:lnTo>
                <a:lnTo>
                  <a:pt x="1782" y="2014"/>
                </a:lnTo>
                <a:lnTo>
                  <a:pt x="1806" y="2002"/>
                </a:lnTo>
                <a:lnTo>
                  <a:pt x="1830" y="1990"/>
                </a:lnTo>
                <a:lnTo>
                  <a:pt x="1854" y="1978"/>
                </a:lnTo>
                <a:lnTo>
                  <a:pt x="1878" y="1966"/>
                </a:lnTo>
                <a:lnTo>
                  <a:pt x="1902" y="1948"/>
                </a:lnTo>
                <a:lnTo>
                  <a:pt x="1926" y="1936"/>
                </a:lnTo>
                <a:lnTo>
                  <a:pt x="1950" y="1924"/>
                </a:lnTo>
                <a:lnTo>
                  <a:pt x="1974" y="1906"/>
                </a:lnTo>
                <a:lnTo>
                  <a:pt x="1998" y="1894"/>
                </a:lnTo>
                <a:lnTo>
                  <a:pt x="2022" y="1876"/>
                </a:lnTo>
                <a:lnTo>
                  <a:pt x="2045" y="1864"/>
                </a:lnTo>
                <a:lnTo>
                  <a:pt x="2069" y="1852"/>
                </a:lnTo>
                <a:lnTo>
                  <a:pt x="2093" y="1841"/>
                </a:lnTo>
                <a:lnTo>
                  <a:pt x="2117" y="1829"/>
                </a:lnTo>
                <a:lnTo>
                  <a:pt x="2141" y="1817"/>
                </a:lnTo>
                <a:lnTo>
                  <a:pt x="2159" y="1805"/>
                </a:lnTo>
                <a:lnTo>
                  <a:pt x="2183" y="1793"/>
                </a:lnTo>
                <a:lnTo>
                  <a:pt x="2207" y="1787"/>
                </a:lnTo>
                <a:lnTo>
                  <a:pt x="2231" y="1781"/>
                </a:lnTo>
                <a:lnTo>
                  <a:pt x="2255" y="1769"/>
                </a:lnTo>
                <a:lnTo>
                  <a:pt x="2279" y="1763"/>
                </a:lnTo>
                <a:lnTo>
                  <a:pt x="2303" y="1757"/>
                </a:lnTo>
                <a:lnTo>
                  <a:pt x="2326" y="1757"/>
                </a:lnTo>
                <a:lnTo>
                  <a:pt x="2350" y="1751"/>
                </a:lnTo>
                <a:lnTo>
                  <a:pt x="2374" y="1751"/>
                </a:lnTo>
                <a:lnTo>
                  <a:pt x="2398" y="1745"/>
                </a:lnTo>
                <a:lnTo>
                  <a:pt x="2422" y="1745"/>
                </a:lnTo>
                <a:lnTo>
                  <a:pt x="2446" y="1745"/>
                </a:lnTo>
                <a:lnTo>
                  <a:pt x="2470" y="1745"/>
                </a:lnTo>
                <a:lnTo>
                  <a:pt x="2494" y="1745"/>
                </a:lnTo>
                <a:lnTo>
                  <a:pt x="2518" y="1745"/>
                </a:lnTo>
                <a:lnTo>
                  <a:pt x="2542" y="1751"/>
                </a:lnTo>
                <a:lnTo>
                  <a:pt x="2566" y="1751"/>
                </a:lnTo>
                <a:lnTo>
                  <a:pt x="2590" y="1757"/>
                </a:lnTo>
                <a:lnTo>
                  <a:pt x="2614" y="1757"/>
                </a:lnTo>
                <a:lnTo>
                  <a:pt x="2637" y="1763"/>
                </a:lnTo>
                <a:lnTo>
                  <a:pt x="2661" y="1769"/>
                </a:lnTo>
                <a:lnTo>
                  <a:pt x="2685" y="1775"/>
                </a:lnTo>
                <a:lnTo>
                  <a:pt x="2709" y="1781"/>
                </a:lnTo>
                <a:lnTo>
                  <a:pt x="2733" y="1787"/>
                </a:lnTo>
                <a:lnTo>
                  <a:pt x="2757" y="1793"/>
                </a:lnTo>
                <a:lnTo>
                  <a:pt x="2781" y="1799"/>
                </a:lnTo>
                <a:lnTo>
                  <a:pt x="2805" y="1805"/>
                </a:lnTo>
                <a:lnTo>
                  <a:pt x="2829" y="1811"/>
                </a:lnTo>
                <a:lnTo>
                  <a:pt x="2853" y="1817"/>
                </a:lnTo>
                <a:lnTo>
                  <a:pt x="2877" y="1823"/>
                </a:lnTo>
                <a:lnTo>
                  <a:pt x="2901" y="1829"/>
                </a:lnTo>
                <a:lnTo>
                  <a:pt x="2924" y="1829"/>
                </a:lnTo>
                <a:lnTo>
                  <a:pt x="2942" y="1835"/>
                </a:lnTo>
                <a:lnTo>
                  <a:pt x="2966" y="1835"/>
                </a:lnTo>
                <a:lnTo>
                  <a:pt x="2990" y="1835"/>
                </a:lnTo>
                <a:lnTo>
                  <a:pt x="3014" y="1829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46"/>
          <p:cNvSpPr/>
          <p:nvPr/>
        </p:nvSpPr>
        <p:spPr>
          <a:xfrm>
            <a:off x="7397750" y="3292475"/>
            <a:ext cx="2382837" cy="2894013"/>
          </a:xfrm>
          <a:custGeom>
            <a:rect b="b" l="l" r="r" t="t"/>
            <a:pathLst>
              <a:path extrusionOk="0" h="1823" w="1501">
                <a:moveTo>
                  <a:pt x="0" y="906"/>
                </a:moveTo>
                <a:lnTo>
                  <a:pt x="24" y="900"/>
                </a:lnTo>
                <a:lnTo>
                  <a:pt x="48" y="894"/>
                </a:lnTo>
                <a:lnTo>
                  <a:pt x="72" y="888"/>
                </a:lnTo>
                <a:lnTo>
                  <a:pt x="96" y="870"/>
                </a:lnTo>
                <a:lnTo>
                  <a:pt x="120" y="858"/>
                </a:lnTo>
                <a:lnTo>
                  <a:pt x="144" y="840"/>
                </a:lnTo>
                <a:lnTo>
                  <a:pt x="168" y="816"/>
                </a:lnTo>
                <a:lnTo>
                  <a:pt x="191" y="792"/>
                </a:lnTo>
                <a:lnTo>
                  <a:pt x="215" y="762"/>
                </a:lnTo>
                <a:lnTo>
                  <a:pt x="239" y="732"/>
                </a:lnTo>
                <a:lnTo>
                  <a:pt x="263" y="696"/>
                </a:lnTo>
                <a:lnTo>
                  <a:pt x="287" y="666"/>
                </a:lnTo>
                <a:lnTo>
                  <a:pt x="311" y="624"/>
                </a:lnTo>
                <a:lnTo>
                  <a:pt x="335" y="588"/>
                </a:lnTo>
                <a:lnTo>
                  <a:pt x="359" y="552"/>
                </a:lnTo>
                <a:lnTo>
                  <a:pt x="383" y="510"/>
                </a:lnTo>
                <a:lnTo>
                  <a:pt x="407" y="474"/>
                </a:lnTo>
                <a:lnTo>
                  <a:pt x="431" y="438"/>
                </a:lnTo>
                <a:lnTo>
                  <a:pt x="455" y="408"/>
                </a:lnTo>
                <a:lnTo>
                  <a:pt x="478" y="378"/>
                </a:lnTo>
                <a:lnTo>
                  <a:pt x="502" y="348"/>
                </a:lnTo>
                <a:lnTo>
                  <a:pt x="526" y="330"/>
                </a:lnTo>
                <a:lnTo>
                  <a:pt x="550" y="312"/>
                </a:lnTo>
                <a:lnTo>
                  <a:pt x="574" y="300"/>
                </a:lnTo>
                <a:lnTo>
                  <a:pt x="598" y="294"/>
                </a:lnTo>
                <a:lnTo>
                  <a:pt x="622" y="294"/>
                </a:lnTo>
                <a:lnTo>
                  <a:pt x="646" y="300"/>
                </a:lnTo>
                <a:lnTo>
                  <a:pt x="670" y="312"/>
                </a:lnTo>
                <a:lnTo>
                  <a:pt x="694" y="330"/>
                </a:lnTo>
                <a:lnTo>
                  <a:pt x="712" y="348"/>
                </a:lnTo>
                <a:lnTo>
                  <a:pt x="736" y="372"/>
                </a:lnTo>
                <a:lnTo>
                  <a:pt x="760" y="396"/>
                </a:lnTo>
                <a:lnTo>
                  <a:pt x="783" y="426"/>
                </a:lnTo>
                <a:lnTo>
                  <a:pt x="807" y="450"/>
                </a:lnTo>
                <a:lnTo>
                  <a:pt x="831" y="468"/>
                </a:lnTo>
                <a:lnTo>
                  <a:pt x="855" y="486"/>
                </a:lnTo>
                <a:lnTo>
                  <a:pt x="879" y="498"/>
                </a:lnTo>
                <a:lnTo>
                  <a:pt x="903" y="498"/>
                </a:lnTo>
                <a:lnTo>
                  <a:pt x="927" y="492"/>
                </a:lnTo>
                <a:lnTo>
                  <a:pt x="951" y="468"/>
                </a:lnTo>
                <a:lnTo>
                  <a:pt x="975" y="438"/>
                </a:lnTo>
                <a:lnTo>
                  <a:pt x="999" y="396"/>
                </a:lnTo>
                <a:lnTo>
                  <a:pt x="1023" y="348"/>
                </a:lnTo>
                <a:lnTo>
                  <a:pt x="1047" y="288"/>
                </a:lnTo>
                <a:lnTo>
                  <a:pt x="1070" y="222"/>
                </a:lnTo>
                <a:lnTo>
                  <a:pt x="1094" y="156"/>
                </a:lnTo>
                <a:lnTo>
                  <a:pt x="1118" y="96"/>
                </a:lnTo>
                <a:lnTo>
                  <a:pt x="1142" y="48"/>
                </a:lnTo>
                <a:lnTo>
                  <a:pt x="1166" y="18"/>
                </a:lnTo>
                <a:lnTo>
                  <a:pt x="1190" y="18"/>
                </a:lnTo>
                <a:lnTo>
                  <a:pt x="1214" y="48"/>
                </a:lnTo>
                <a:lnTo>
                  <a:pt x="1238" y="126"/>
                </a:lnTo>
                <a:lnTo>
                  <a:pt x="1262" y="246"/>
                </a:lnTo>
                <a:lnTo>
                  <a:pt x="1286" y="426"/>
                </a:lnTo>
                <a:lnTo>
                  <a:pt x="1310" y="654"/>
                </a:lnTo>
                <a:lnTo>
                  <a:pt x="1334" y="929"/>
                </a:lnTo>
                <a:lnTo>
                  <a:pt x="1357" y="1223"/>
                </a:lnTo>
                <a:lnTo>
                  <a:pt x="1381" y="1505"/>
                </a:lnTo>
                <a:lnTo>
                  <a:pt x="1405" y="1733"/>
                </a:lnTo>
                <a:lnTo>
                  <a:pt x="1429" y="1823"/>
                </a:lnTo>
                <a:lnTo>
                  <a:pt x="1453" y="1667"/>
                </a:lnTo>
                <a:lnTo>
                  <a:pt x="1477" y="1127"/>
                </a:lnTo>
                <a:lnTo>
                  <a:pt x="1501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46"/>
          <p:cNvSpPr txBox="1"/>
          <p:nvPr/>
        </p:nvSpPr>
        <p:spPr>
          <a:xfrm>
            <a:off x="2903537" y="2343150"/>
            <a:ext cx="31543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Degree 15 polynomial</a:t>
            </a:r>
            <a:endParaRPr/>
          </a:p>
        </p:txBody>
      </p:sp>
      <p:sp>
        <p:nvSpPr>
          <p:cNvPr id="1152" name="Google Shape;1152;p4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Overfitting: Why Limiting Capacity Can Help*</a:t>
            </a:r>
            <a:endParaRPr/>
          </a:p>
        </p:txBody>
      </p:sp>
      <p:pic>
        <p:nvPicPr>
          <p:cNvPr id="1153" name="Google Shape;11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6104" y="1219200"/>
            <a:ext cx="7911192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Search</a:t>
            </a:r>
            <a:endParaRPr/>
          </a:p>
        </p:txBody>
      </p:sp>
      <p:pic>
        <p:nvPicPr>
          <p:cNvPr id="1159" name="Google Shape;115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590675"/>
            <a:ext cx="57626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Search</a:t>
            </a:r>
            <a:endParaRPr/>
          </a:p>
        </p:txBody>
      </p:sp>
      <p:sp>
        <p:nvSpPr>
          <p:cNvPr id="1165" name="Google Shape;1165;p48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Problem: often the feature-based policies that work well (win games, maximize utilities) aren’t the ones that approximate V / Q best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E.g. your value functions from project 2 were probably horrible estimates of future rewards, but they still produced good decisions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Q-learning’s priority: get Q-values close (modeling)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Action selection priority: get ordering of Q-values right (prediction)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We’ll see this distinction between modeling and prediction again later in the course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Solution: learn policies that maximize rewards, not the values that predict them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Policy search: start with an ok solution (e.g. Q-learning) then fine-tune by hill climbing on feature weights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Search</a:t>
            </a:r>
            <a:endParaRPr/>
          </a:p>
        </p:txBody>
      </p:sp>
      <p:sp>
        <p:nvSpPr>
          <p:cNvPr id="1171" name="Google Shape;1171;p49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Simplest policy search: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Start with an initial linear value function or Q-function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Nudge each feature weight up and down and see if your policy is better than before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Problems: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How do we tell the policy got better?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Need to run many sample episodes!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If there are a lot of features, this can be impractical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Better methods exploit lookahead structure, sample wisely, change multiple parameters…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5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Search</a:t>
            </a:r>
            <a:endParaRPr/>
          </a:p>
        </p:txBody>
      </p:sp>
      <p:sp>
        <p:nvSpPr>
          <p:cNvPr id="1177" name="Google Shape;1177;p50"/>
          <p:cNvSpPr txBox="1"/>
          <p:nvPr/>
        </p:nvSpPr>
        <p:spPr>
          <a:xfrm>
            <a:off x="-76200" y="6488668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[Andrew Ng]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50"/>
          <p:cNvSpPr txBox="1"/>
          <p:nvPr/>
        </p:nvSpPr>
        <p:spPr>
          <a:xfrm>
            <a:off x="10052585" y="6488668"/>
            <a:ext cx="21394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[Video: HELICOPTER]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9" name="Google Shape;1179;p50" title="HELICOPTER -- ihover -- new encoding.wm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1454300"/>
            <a:ext cx="685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4" name="Google Shape;118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524027"/>
            <a:ext cx="5702300" cy="4252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5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186" name="Google Shape;1186;p51"/>
          <p:cNvSpPr txBox="1"/>
          <p:nvPr>
            <p:ph idx="1" type="body"/>
          </p:nvPr>
        </p:nvSpPr>
        <p:spPr>
          <a:xfrm>
            <a:off x="381000" y="1600200"/>
            <a:ext cx="6172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We’re done with Part I: Search and Planning!</a:t>
            </a:r>
            <a:endParaRPr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We’ve seen how AI methods can solve problems in: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Search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Constraint Satisfaction Problems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Games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Markov Decision Problems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Reinforcement Learning</a:t>
            </a:r>
            <a:endParaRPr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Next up: Part II: Uncertainty and Learning!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600200"/>
            <a:ext cx="4997888" cy="420311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type="ctrTitle"/>
          </p:nvPr>
        </p:nvSpPr>
        <p:spPr>
          <a:xfrm>
            <a:off x="0" y="152400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370: Artificial Intelligence</a:t>
            </a:r>
            <a:br>
              <a:rPr lang="en-US"/>
            </a:br>
            <a:endParaRPr sz="3600"/>
          </a:p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0" y="9144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Reinforcement Learning II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524000" y="6248403"/>
            <a:ext cx="58674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0" y="6003922"/>
            <a:ext cx="121920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 William DeMeo, NJIT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[slides created by Dan Klein and Pieter Abbeel for CS188 at UC Berkeley; provided cour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tesy of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ai.berkeley.edu]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Reinforcement Learning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We still assume an MDP: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 </a:t>
            </a:r>
            <a:r>
              <a:rPr lang="en-US" sz="2400">
                <a:solidFill>
                  <a:srgbClr val="C00000"/>
                </a:solidFill>
              </a:rPr>
              <a:t>set of states s ∈ 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 </a:t>
            </a:r>
            <a:r>
              <a:rPr lang="en-US" sz="2400">
                <a:solidFill>
                  <a:srgbClr val="C00000"/>
                </a:solidFill>
              </a:rPr>
              <a:t>set of actions (per state) A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 </a:t>
            </a:r>
            <a:r>
              <a:rPr lang="en-US" sz="2400">
                <a:solidFill>
                  <a:srgbClr val="C00000"/>
                </a:solidFill>
              </a:rPr>
              <a:t>model T(s,a,s’)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 </a:t>
            </a:r>
            <a:r>
              <a:rPr lang="en-US" sz="2400">
                <a:solidFill>
                  <a:srgbClr val="C00000"/>
                </a:solidFill>
              </a:rPr>
              <a:t>reward function R(s,a,s’)</a:t>
            </a:r>
            <a:endParaRPr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Still looking for a policy </a:t>
            </a:r>
            <a:r>
              <a:rPr lang="en-US" sz="2800">
                <a:solidFill>
                  <a:srgbClr val="CC0000"/>
                </a:solidFill>
              </a:rPr>
              <a:t>π(s)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New twist: </a:t>
            </a:r>
            <a:r>
              <a:rPr lang="en-US" sz="2800">
                <a:solidFill>
                  <a:srgbClr val="C00000"/>
                </a:solidFill>
              </a:rPr>
              <a:t>don’t know T or R</a:t>
            </a:r>
            <a:r>
              <a:rPr lang="en-US" sz="2800"/>
              <a:t>, so must try out actions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Big idea: </a:t>
            </a:r>
            <a:r>
              <a:rPr lang="en-US" sz="2800">
                <a:solidFill>
                  <a:srgbClr val="C00000"/>
                </a:solidFill>
              </a:rPr>
              <a:t>Compute all averages over T using sample outcomes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3877" y="1524000"/>
            <a:ext cx="4484846" cy="239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The Story So Far: MDPs and RL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533400" y="1219200"/>
            <a:ext cx="10972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 MDP: Offline Solution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33400" y="1742420"/>
            <a:ext cx="10972800" cy="1912485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200400" y="1914942"/>
            <a:ext cx="61722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				Technique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V*, Q*, π*		Value / policy iteration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 a fixed policy π		Policy evaluation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381000" y="3886200"/>
            <a:ext cx="541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 MDP: Model-Based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533400" y="4409420"/>
            <a:ext cx="5105400" cy="1912485"/>
          </a:xfrm>
          <a:prstGeom prst="roundRect">
            <a:avLst>
              <a:gd fmla="val 16667" name="adj"/>
            </a:avLst>
          </a:prstGeom>
          <a:solidFill>
            <a:srgbClr val="CCECFF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248400" y="3886200"/>
            <a:ext cx="541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 MDP: Model-Free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6400800" y="4419600"/>
            <a:ext cx="5105400" cy="1905000"/>
          </a:xfrm>
          <a:prstGeom prst="roundRect">
            <a:avLst>
              <a:gd fmla="val 16667" name="adj"/>
            </a:avLst>
          </a:prstGeom>
          <a:solidFill>
            <a:srgbClr val="CCECFF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09600" y="4581942"/>
            <a:ext cx="51054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			Technique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V*, Q*, π*	VI/PI on approx. MDP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 a fixed policy π	PE on approx. MDP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477000" y="4581942"/>
            <a:ext cx="51054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			Technique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V*, Q*, π*	Q-learning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 a fixed policy π	Value 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Model-Free Learning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457200" y="1600200"/>
            <a:ext cx="8153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Model-free (temporal difference) learning</a:t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Experience world through episodes</a:t>
            </a:r>
            <a:endParaRPr/>
          </a:p>
          <a:p>
            <a:pPr indent="-107936" lvl="1" marL="742913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07936" lvl="1" marL="742913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Update estimates each transition</a:t>
            </a:r>
            <a:endParaRPr/>
          </a:p>
          <a:p>
            <a:pPr indent="-107936" lvl="1" marL="742913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85736" lvl="1" marL="742913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Over time, updates will mimic Bellman updates</a:t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14282" lvl="0" marL="342882" rtl="0" algn="l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107936" lvl="1" marL="742913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07936" lvl="1" marL="742913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07936" lvl="1" marL="742913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TP_tmp.png"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916" y="3764280"/>
            <a:ext cx="1695941" cy="44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2982228"/>
            <a:ext cx="5733895" cy="4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10181923" y="2819400"/>
            <a:ext cx="76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19"/>
          <p:cNvGrpSpPr/>
          <p:nvPr/>
        </p:nvGrpSpPr>
        <p:grpSpPr>
          <a:xfrm>
            <a:off x="10070552" y="1371600"/>
            <a:ext cx="1588048" cy="2366665"/>
            <a:chOff x="9761537" y="1447800"/>
            <a:chExt cx="1347130" cy="2007625"/>
          </a:xfrm>
        </p:grpSpPr>
        <p:sp>
          <p:nvSpPr>
            <p:cNvPr id="147" name="Google Shape;147;p19"/>
            <p:cNvSpPr/>
            <p:nvPr/>
          </p:nvSpPr>
          <p:spPr>
            <a:xfrm>
              <a:off x="10310812" y="1585913"/>
              <a:ext cx="246063" cy="196850"/>
            </a:xfrm>
            <a:prstGeom prst="triangle">
              <a:avLst>
                <a:gd fmla="val 50000" name="adj"/>
              </a:avLst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8" name="Google Shape;148;p19"/>
            <p:cNvCxnSpPr/>
            <p:nvPr/>
          </p:nvCxnSpPr>
          <p:spPr>
            <a:xfrm flipH="1">
              <a:off x="10066337" y="1790700"/>
              <a:ext cx="368300" cy="5730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" name="Google Shape;149;p19"/>
            <p:cNvSpPr/>
            <p:nvPr/>
          </p:nvSpPr>
          <p:spPr>
            <a:xfrm>
              <a:off x="9983787" y="2363788"/>
              <a:ext cx="204788" cy="204787"/>
            </a:xfrm>
            <a:prstGeom prst="ellipse">
              <a:avLst/>
            </a:prstGeom>
            <a:solidFill>
              <a:srgbClr val="B5E3C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0" name="Google Shape;150;p19"/>
            <p:cNvCxnSpPr/>
            <p:nvPr/>
          </p:nvCxnSpPr>
          <p:spPr>
            <a:xfrm flipH="1">
              <a:off x="9761537" y="2568575"/>
              <a:ext cx="307975" cy="61277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151" name="Google Shape;151;p19"/>
            <p:cNvCxnSpPr/>
            <p:nvPr/>
          </p:nvCxnSpPr>
          <p:spPr>
            <a:xfrm>
              <a:off x="10069512" y="2568575"/>
              <a:ext cx="296863" cy="6127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9856012" y="1835639"/>
              <a:ext cx="762001" cy="391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10542587" y="1447800"/>
              <a:ext cx="204788" cy="391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10221254" y="2245854"/>
              <a:ext cx="887413" cy="391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a</a:t>
              </a:r>
              <a:endParaRPr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229850" y="3190875"/>
              <a:ext cx="244475" cy="195263"/>
            </a:xfrm>
            <a:prstGeom prst="triangle">
              <a:avLst>
                <a:gd fmla="val 50000" name="adj"/>
              </a:avLst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10308492" y="3063798"/>
              <a:ext cx="525463" cy="391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s’</a:t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flipH="1">
              <a:off x="10523537" y="2590800"/>
              <a:ext cx="307975" cy="61277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8" name="Google Shape;158;p19"/>
          <p:cNvGrpSpPr/>
          <p:nvPr/>
        </p:nvGrpSpPr>
        <p:grpSpPr>
          <a:xfrm>
            <a:off x="9982200" y="3676358"/>
            <a:ext cx="1588048" cy="1962441"/>
            <a:chOff x="9761537" y="1790700"/>
            <a:chExt cx="1347130" cy="1664725"/>
          </a:xfrm>
        </p:grpSpPr>
        <p:cxnSp>
          <p:nvCxnSpPr>
            <p:cNvPr id="159" name="Google Shape;159;p19"/>
            <p:cNvCxnSpPr/>
            <p:nvPr/>
          </p:nvCxnSpPr>
          <p:spPr>
            <a:xfrm flipH="1">
              <a:off x="10066337" y="1790700"/>
              <a:ext cx="368300" cy="5730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" name="Google Shape;160;p19"/>
            <p:cNvSpPr/>
            <p:nvPr/>
          </p:nvSpPr>
          <p:spPr>
            <a:xfrm>
              <a:off x="9983787" y="2363788"/>
              <a:ext cx="204788" cy="204787"/>
            </a:xfrm>
            <a:prstGeom prst="ellipse">
              <a:avLst/>
            </a:prstGeom>
            <a:solidFill>
              <a:srgbClr val="B5E3C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" name="Google Shape;161;p19"/>
            <p:cNvCxnSpPr/>
            <p:nvPr/>
          </p:nvCxnSpPr>
          <p:spPr>
            <a:xfrm flipH="1">
              <a:off x="9761537" y="2568575"/>
              <a:ext cx="307975" cy="61277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19"/>
            <p:cNvCxnSpPr/>
            <p:nvPr/>
          </p:nvCxnSpPr>
          <p:spPr>
            <a:xfrm>
              <a:off x="10069512" y="2568575"/>
              <a:ext cx="296863" cy="6127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3" name="Google Shape;163;p19"/>
            <p:cNvSpPr txBox="1"/>
            <p:nvPr/>
          </p:nvSpPr>
          <p:spPr>
            <a:xfrm>
              <a:off x="9856012" y="1835639"/>
              <a:ext cx="762001" cy="391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a’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10221254" y="2245854"/>
              <a:ext cx="887413" cy="391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s’, a’</a:t>
              </a:r>
              <a:endParaRPr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10229850" y="3190875"/>
              <a:ext cx="244475" cy="195263"/>
            </a:xfrm>
            <a:prstGeom prst="triangle">
              <a:avLst>
                <a:gd fmla="val 50000" name="adj"/>
              </a:avLst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10308492" y="3063798"/>
              <a:ext cx="525463" cy="391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s’’</a:t>
              </a:r>
              <a:endParaRPr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7" name="Google Shape;167;p19"/>
            <p:cNvCxnSpPr/>
            <p:nvPr/>
          </p:nvCxnSpPr>
          <p:spPr>
            <a:xfrm flipH="1">
              <a:off x="10523537" y="2590800"/>
              <a:ext cx="307975" cy="61277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We’d like to do Q-value updates to each Q-state: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But can’t compute this update without knowing T, R</a:t>
            </a:r>
            <a:endParaRPr/>
          </a:p>
          <a:p>
            <a:pPr indent="-152389" lvl="4" marL="2057298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Instead, compute average as we go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Receive a sample transition (s,a,r,s’)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This sample suggests</a:t>
            </a:r>
            <a:endParaRPr/>
          </a:p>
          <a:p>
            <a:pPr indent="-126988" lvl="2" marL="1142942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26988" lvl="2" marL="1142942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But we want to average over results from (s,a)  (Why?)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So keep a running average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txp_fig"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675" y="5791200"/>
            <a:ext cx="7375525" cy="646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75" name="Google Shape;17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4495800"/>
            <a:ext cx="3468688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76" name="Google Shape;17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2984" y="1898552"/>
            <a:ext cx="8165848" cy="76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Q-Learning Properties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457200" y="1371600"/>
            <a:ext cx="9525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Amazing result: Q-learning converges to optimal policy -- even if you’re acting suboptimally!</a:t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This is called </a:t>
            </a:r>
            <a:r>
              <a:rPr lang="en-US" sz="2800">
                <a:solidFill>
                  <a:srgbClr val="C00000"/>
                </a:solidFill>
              </a:rPr>
              <a:t>off-policy learning</a:t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Caveats: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have to explore enough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have to eventually make the learning rate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small enough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… but not decrease it too quickly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Basically, in the limit, it doesn’t matter how you select actions (!)</a:t>
            </a:r>
            <a:endParaRPr/>
          </a:p>
          <a:p>
            <a:pPr indent="-114288" lvl="3" marL="160012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2042" y="2667000"/>
            <a:ext cx="3884915" cy="279806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7772400" y="6488112"/>
            <a:ext cx="441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[Demo: Q-learning – auto – cliff grid (L11D1)]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