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ECDEAA-8225-4C86-BDF5-2CAEDBB7B32D}">
  <a:tblStyle styleId="{D6ECDEAA-8225-4C86-BDF5-2CAEDBB7B3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AI winter --- logic (exceptions, etc.  +  so much knowledge --- can learn)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Diagnosis: temperature, blood pressure, types of pain 🡪 disease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Speech: temporal signal of pressure variation 🡪 words and sentences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Tracking objects: e.g. helicopter you saw in last lecture, combines gps data with accelerometers, gyros and magnetic compass to infer its position and orientation using probabilistic reasoning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Robot mapping: turns out if you put a camera on the helicopter, it would not only be able to fly upside down, but also build a map of the environment!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Genetics: discovery of gene interactions from gene expression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Error correcting codes: which we use on pretty much all our digital communication lines.  They ensure that even in the presence of noise (which is everywhere) we can communicate reliably.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OK: how do we collect all that knowledge in general?  --- Part III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Good news: We are going to learn about the tools that got us out of AI winter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other news: It’s going to get very mathematical!  Total shift in gears compared to what we have looked at before.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And yet other news: Time for a fresh start --- which might help if you fell behind in the past weeks.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 “sort this list”  or “add these two numbers”</a:t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1" Type="http://schemas.openxmlformats.org/officeDocument/2006/relationships/image" Target="../media/image18.png"/><Relationship Id="rId10" Type="http://schemas.openxmlformats.org/officeDocument/2006/relationships/image" Target="../media/image31.png"/><Relationship Id="rId9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17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5" Type="http://schemas.openxmlformats.org/officeDocument/2006/relationships/image" Target="../media/image11.png"/><Relationship Id="rId6" Type="http://schemas.openxmlformats.org/officeDocument/2006/relationships/image" Target="../media/image30.png"/><Relationship Id="rId7" Type="http://schemas.openxmlformats.org/officeDocument/2006/relationships/image" Target="../media/image12.png"/><Relationship Id="rId8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Relationship Id="rId7" Type="http://schemas.openxmlformats.org/officeDocument/2006/relationships/image" Target="../media/image40.png"/><Relationship Id="rId8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9" Type="http://schemas.openxmlformats.org/officeDocument/2006/relationships/image" Target="../media/image50.png"/><Relationship Id="rId5" Type="http://schemas.openxmlformats.org/officeDocument/2006/relationships/image" Target="../media/image47.png"/><Relationship Id="rId6" Type="http://schemas.openxmlformats.org/officeDocument/2006/relationships/image" Target="../media/image53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5" Type="http://schemas.openxmlformats.org/officeDocument/2006/relationships/image" Target="../media/image33.png"/><Relationship Id="rId6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Relationship Id="rId11" Type="http://schemas.openxmlformats.org/officeDocument/2006/relationships/image" Target="../media/image68.png"/><Relationship Id="rId10" Type="http://schemas.openxmlformats.org/officeDocument/2006/relationships/image" Target="../media/image61.png"/><Relationship Id="rId12" Type="http://schemas.openxmlformats.org/officeDocument/2006/relationships/image" Target="../media/image57.png"/><Relationship Id="rId9" Type="http://schemas.openxmlformats.org/officeDocument/2006/relationships/image" Target="../media/image56.png"/><Relationship Id="rId5" Type="http://schemas.openxmlformats.org/officeDocument/2006/relationships/image" Target="../media/image63.png"/><Relationship Id="rId6" Type="http://schemas.openxmlformats.org/officeDocument/2006/relationships/image" Target="../media/image59.png"/><Relationship Id="rId7" Type="http://schemas.openxmlformats.org/officeDocument/2006/relationships/image" Target="../media/image33.png"/><Relationship Id="rId8" Type="http://schemas.openxmlformats.org/officeDocument/2006/relationships/image" Target="../media/image62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61.png"/><Relationship Id="rId13" Type="http://schemas.openxmlformats.org/officeDocument/2006/relationships/image" Target="../media/image66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1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72.png"/><Relationship Id="rId7" Type="http://schemas.openxmlformats.org/officeDocument/2006/relationships/image" Target="../media/image33.png"/><Relationship Id="rId8" Type="http://schemas.openxmlformats.org/officeDocument/2006/relationships/image" Target="../media/image6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6.png"/><Relationship Id="rId4" Type="http://schemas.openxmlformats.org/officeDocument/2006/relationships/image" Target="../media/image75.png"/><Relationship Id="rId5" Type="http://schemas.openxmlformats.org/officeDocument/2006/relationships/image" Target="../media/image78.png"/><Relationship Id="rId6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3.png"/><Relationship Id="rId4" Type="http://schemas.openxmlformats.org/officeDocument/2006/relationships/image" Target="../media/image80.png"/><Relationship Id="rId5" Type="http://schemas.openxmlformats.org/officeDocument/2006/relationships/image" Target="../media/image33.png"/><Relationship Id="rId6" Type="http://schemas.openxmlformats.org/officeDocument/2006/relationships/image" Target="../media/image7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8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9.png"/><Relationship Id="rId10" Type="http://schemas.openxmlformats.org/officeDocument/2006/relationships/image" Target="../media/image90.png"/><Relationship Id="rId13" Type="http://schemas.openxmlformats.org/officeDocument/2006/relationships/image" Target="../media/image91.png"/><Relationship Id="rId1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1.png"/><Relationship Id="rId4" Type="http://schemas.openxmlformats.org/officeDocument/2006/relationships/image" Target="../media/image86.png"/><Relationship Id="rId9" Type="http://schemas.openxmlformats.org/officeDocument/2006/relationships/image" Target="../media/image87.png"/><Relationship Id="rId15" Type="http://schemas.openxmlformats.org/officeDocument/2006/relationships/image" Target="../media/image94.png"/><Relationship Id="rId14" Type="http://schemas.openxmlformats.org/officeDocument/2006/relationships/image" Target="../media/image96.png"/><Relationship Id="rId5" Type="http://schemas.openxmlformats.org/officeDocument/2006/relationships/image" Target="../media/image83.png"/><Relationship Id="rId6" Type="http://schemas.openxmlformats.org/officeDocument/2006/relationships/image" Target="../media/image82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2.png"/><Relationship Id="rId4" Type="http://schemas.openxmlformats.org/officeDocument/2006/relationships/image" Target="../media/image104.png"/><Relationship Id="rId5" Type="http://schemas.openxmlformats.org/officeDocument/2006/relationships/image" Target="../media/image10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5.png"/><Relationship Id="rId4" Type="http://schemas.openxmlformats.org/officeDocument/2006/relationships/image" Target="../media/image93.png"/><Relationship Id="rId5" Type="http://schemas.openxmlformats.org/officeDocument/2006/relationships/image" Target="../media/image12.png"/><Relationship Id="rId6" Type="http://schemas.openxmlformats.org/officeDocument/2006/relationships/image" Target="../media/image10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9.png"/><Relationship Id="rId4" Type="http://schemas.openxmlformats.org/officeDocument/2006/relationships/image" Target="../media/image10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7.png"/><Relationship Id="rId4" Type="http://schemas.openxmlformats.org/officeDocument/2006/relationships/image" Target="../media/image110.png"/><Relationship Id="rId5" Type="http://schemas.openxmlformats.org/officeDocument/2006/relationships/image" Target="../media/image105.png"/><Relationship Id="rId6" Type="http://schemas.openxmlformats.org/officeDocument/2006/relationships/hyperlink" Target="http://en.wikipedia.org/wiki/Image:Thomasbayes.jpg" TargetMode="External"/><Relationship Id="rId7" Type="http://schemas.openxmlformats.org/officeDocument/2006/relationships/image" Target="../media/image9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7.png"/><Relationship Id="rId4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1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drive.google.com/file/d/1k8j3YTlmwtuNAyRsATq2lnMH9l5xMP2a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pxoMwOsZu4JgYtx5QamdCQOPx8EX8SV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92792" y="1412809"/>
            <a:ext cx="5030501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Homework 5: Reinforcement Learning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Released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FF0000"/>
                </a:solidFill>
              </a:rPr>
              <a:t>Due Monday 3/3 at 11:59pm</a:t>
            </a:r>
            <a:endParaRPr/>
          </a:p>
          <a:p>
            <a:pPr indent="-139688" lvl="2" marL="1142942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Project 3: MDPs and Reinforcement Learning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Released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FF0000"/>
                </a:solidFill>
              </a:rPr>
              <a:t>Due Friday 3/7 at 5pm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 sz="2000">
                <a:solidFill>
                  <a:srgbClr val="000000"/>
                </a:solidFill>
              </a:rPr>
              <a:t>Optional contest</a:t>
            </a:r>
            <a:endParaRPr/>
          </a:p>
          <a:p>
            <a:pPr indent="-228588" lvl="2" marL="1142942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▪"/>
            </a:pPr>
            <a:r>
              <a:rPr lang="en-US" sz="1600">
                <a:solidFill>
                  <a:srgbClr val="FF0000"/>
                </a:solidFill>
              </a:rPr>
              <a:t>Due Thursday 3/13 at 11:59pm</a:t>
            </a:r>
            <a:endParaRPr sz="1600">
              <a:solidFill>
                <a:srgbClr val="FF0000"/>
              </a:solidFill>
            </a:endParaRPr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Project 2 Contest Results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Announced in today’s lecture, right after break</a:t>
            </a:r>
            <a:endParaRPr/>
          </a:p>
          <a:p>
            <a:pPr indent="-184136" lvl="1" marL="742913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03182" lvl="0" marL="342882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171436" lvl="1" marL="742913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71436" lvl="1" marL="742913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71436" lvl="1" marL="742913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91" name="Google Shape;91;p13"/>
          <p:cNvSpPr txBox="1"/>
          <p:nvPr/>
        </p:nvSpPr>
        <p:spPr>
          <a:xfrm>
            <a:off x="6026767" y="1413621"/>
            <a:ext cx="544510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Midterm 1</a:t>
            </a:r>
            <a:endParaRPr/>
          </a:p>
          <a:p>
            <a:pPr indent="-177788" lvl="3" marL="160012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Monday 3/10, 6:30pm-9:30pm</a:t>
            </a:r>
            <a:endParaRPr/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[A-F] 120 Latimer</a:t>
            </a:r>
            <a:endParaRPr/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[G-S] 1 Pimentel</a:t>
            </a:r>
            <a:endParaRPr/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[T-Z] 145 Dwinelle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788" lvl="2" marL="1142942" marR="0" rtl="0" algn="l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page up</a:t>
            </a:r>
            <a:endParaRPr/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Topics: Lectures 1 through 11 (inclusive)</a:t>
            </a:r>
            <a:endParaRPr/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 exams</a:t>
            </a:r>
            <a:endParaRPr/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midterm 1 office hours</a:t>
            </a:r>
            <a:endParaRPr/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Midterm 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8" lvl="3" marL="1600120" marR="0" rtl="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/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point of EC on Midterm 1 for completing</a:t>
            </a:r>
            <a:endParaRPr/>
          </a:p>
          <a:p>
            <a:pPr indent="-228588" lvl="2" marL="1142942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Due: Saturday 3/10 at 11:59pm</a:t>
            </a:r>
            <a:endParaRPr/>
          </a:p>
          <a:p>
            <a:pPr indent="-152388" lvl="2" marL="1142942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182" lvl="0" marL="342882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6" lvl="1" marL="7429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6" lvl="1" marL="7429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6" lvl="1" marL="7429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882" lvl="0" marL="34288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7517598" y="1500630"/>
            <a:ext cx="4535502" cy="3137521"/>
          </a:xfrm>
          <a:prstGeom prst="rect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Shorthand notation:</a:t>
            </a:r>
            <a:endParaRPr/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OK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all domain entries are unique</a:t>
            </a:r>
            <a:endParaRPr/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Distributions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04098" y="1304126"/>
            <a:ext cx="6882626" cy="4706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Unobserved random variables have distributions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distribution is a TABLE of probabilities of values</a:t>
            </a:r>
            <a:endParaRPr/>
          </a:p>
          <a:p>
            <a:pPr indent="-152388" lvl="8" marL="3886005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probability (lower case value) is a single number</a:t>
            </a:r>
            <a:endParaRPr/>
          </a:p>
          <a:p>
            <a:pPr indent="-126988" lvl="2" marL="1142942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Must have:                                                 and</a:t>
            </a:r>
            <a:endParaRPr/>
          </a:p>
        </p:txBody>
      </p:sp>
      <p:graphicFrame>
        <p:nvGraphicFramePr>
          <p:cNvPr id="172" name="Google Shape;172;p22"/>
          <p:cNvGraphicFramePr/>
          <p:nvPr/>
        </p:nvGraphicFramePr>
        <p:xfrm>
          <a:off x="1360963" y="2216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2"/>
          <p:cNvGraphicFramePr/>
          <p:nvPr/>
        </p:nvGraphicFramePr>
        <p:xfrm>
          <a:off x="3410425" y="2216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1153475"/>
                <a:gridCol w="7689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meteor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6" name="Google Shape;17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77" name="Google Shape;17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8064" y="6118003"/>
            <a:ext cx="2583980" cy="298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78" name="Google Shape;17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74588" y="6045653"/>
            <a:ext cx="2492511" cy="567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79" name="Google Shape;179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3848" y="3327456"/>
            <a:ext cx="3627379" cy="29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80" name="Google Shape;180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13387" y="2289137"/>
            <a:ext cx="3179555" cy="29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81" name="Google Shape;181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10015" y="2815765"/>
            <a:ext cx="3373612" cy="29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82" name="Google Shape;182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266830" y="3922124"/>
            <a:ext cx="328405" cy="5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Joint Distributions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41314" y="1339380"/>
            <a:ext cx="792464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</a:t>
            </a:r>
            <a:r>
              <a:rPr i="1" lang="en-US" sz="2400"/>
              <a:t>joint distribution</a:t>
            </a:r>
            <a:r>
              <a:rPr lang="en-US" sz="2400"/>
              <a:t> over a set of random variables: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	specifies a real number for each assignment (or </a:t>
            </a:r>
            <a:r>
              <a:rPr i="1" lang="en-US" sz="2400"/>
              <a:t>outcome</a:t>
            </a:r>
            <a:r>
              <a:rPr lang="en-US" sz="2400"/>
              <a:t>): </a:t>
            </a:r>
            <a:endParaRPr/>
          </a:p>
          <a:p>
            <a:pPr indent="-114288" lvl="2" marL="114294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714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Must obey: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Size of distribution if n variables with domain sizes d?</a:t>
            </a:r>
            <a:endParaRPr/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For all but the smallest distributions, impractical to write out!</a:t>
            </a:r>
            <a:endParaRPr/>
          </a:p>
        </p:txBody>
      </p:sp>
      <p:pic>
        <p:nvPicPr>
          <p:cNvPr descr="txp_fig"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90" name="Google Shape;1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6710" y="2388049"/>
            <a:ext cx="4867275" cy="298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1" name="Google Shape;19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2" name="Google Shape;19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3" name="Google Shape;19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3"/>
          <p:cNvGraphicFramePr/>
          <p:nvPr/>
        </p:nvGraphicFramePr>
        <p:xfrm>
          <a:off x="8747249" y="32101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776675"/>
                <a:gridCol w="720550"/>
                <a:gridCol w="857750"/>
              </a:tblGrid>
              <a:tr h="28892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95" name="Google Shape;19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Models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33388" y="1568450"/>
            <a:ext cx="52784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 probabilistic model is a joint distribution over a set of random variables</a:t>
            </a:r>
            <a:endParaRPr/>
          </a:p>
          <a:p>
            <a:pPr indent="-1714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Probabilistic models: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(Random) variables with domains 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Assignments are called </a:t>
            </a:r>
            <a:r>
              <a:rPr i="1" lang="en-US" sz="1800"/>
              <a:t>outcomes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Joint distributions: say whether assignments (outcomes) are likely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i="1" lang="en-US" sz="1800"/>
              <a:t>Normalized:</a:t>
            </a:r>
            <a:r>
              <a:rPr lang="en-US" sz="1800"/>
              <a:t> sum to 1.0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Ideally: only certain variables directly interact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Constraint satisfaction problems: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Variables with domains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Constraints: state whether assignments are possible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Ideally: only certain variables directly interact</a:t>
            </a:r>
            <a:endParaRPr/>
          </a:p>
          <a:p>
            <a:pPr indent="-1841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841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5773738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4"/>
          <p:cNvGraphicFramePr/>
          <p:nvPr/>
        </p:nvGraphicFramePr>
        <p:xfrm>
          <a:off x="5765800" y="45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4"/>
          <p:cNvSpPr txBox="1"/>
          <p:nvPr/>
        </p:nvSpPr>
        <p:spPr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over T,W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over T,W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4837" y="4420499"/>
            <a:ext cx="2621134" cy="203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2247" y="1807215"/>
            <a:ext cx="2962741" cy="20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57200" y="1428868"/>
            <a:ext cx="5937860" cy="5124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An </a:t>
            </a:r>
            <a:r>
              <a:rPr i="1" lang="en-US" sz="2800"/>
              <a:t>event</a:t>
            </a:r>
            <a:r>
              <a:rPr lang="en-US" sz="2800"/>
              <a:t> is a set E of outcomes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8" marL="3657417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8" marL="3657417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From a joint distribution, we can calculate the probability of any event</a:t>
            </a:r>
            <a:endParaRPr/>
          </a:p>
          <a:p>
            <a:pPr indent="-126988" lvl="3" marL="160012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Probability that it’s hot AND sunny?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Probability that it’s hot?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Probability that it’s hot OR sunny?</a:t>
            </a:r>
            <a:endParaRPr/>
          </a:p>
          <a:p>
            <a:pPr indent="0" lvl="1" marL="457176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Typically, the events we care about are </a:t>
            </a:r>
            <a:r>
              <a:rPr i="1" lang="en-US" sz="2800"/>
              <a:t>partial assignments</a:t>
            </a:r>
            <a:r>
              <a:rPr lang="en-US" sz="2800"/>
              <a:t>, like P(T=hot)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 </a:t>
            </a:r>
            <a:endParaRPr/>
          </a:p>
        </p:txBody>
      </p:sp>
      <p:graphicFrame>
        <p:nvGraphicFramePr>
          <p:cNvPr id="214" name="Google Shape;214;p25"/>
          <p:cNvGraphicFramePr/>
          <p:nvPr/>
        </p:nvGraphicFramePr>
        <p:xfrm>
          <a:off x="8226236" y="34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16" name="Google Shape;21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Quiz: Events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457200" y="1428868"/>
            <a:ext cx="5937860" cy="5124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P(+x, +y) ?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P(+x) ?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P(-y OR +x) ?</a:t>
            </a:r>
            <a:endParaRPr/>
          </a:p>
          <a:p>
            <a:pPr indent="0" lvl="1" marL="457176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 </a:t>
            </a:r>
            <a:endParaRPr/>
          </a:p>
        </p:txBody>
      </p:sp>
      <p:graphicFrame>
        <p:nvGraphicFramePr>
          <p:cNvPr id="223" name="Google Shape;223;p26"/>
          <p:cNvGraphicFramePr/>
          <p:nvPr/>
        </p:nvGraphicFramePr>
        <p:xfrm>
          <a:off x="8364122" y="2116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293" y="1620874"/>
            <a:ext cx="1149651" cy="29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Marginal Distributions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61746" y="1452563"/>
            <a:ext cx="7825053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Marginal distributions are sub-tables which eliminate variables </a:t>
            </a:r>
            <a:endParaRPr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Marginalization (summing out): Combine collapsed rows by adding</a:t>
            </a:r>
            <a:endParaRPr/>
          </a:p>
        </p:txBody>
      </p:sp>
      <p:graphicFrame>
        <p:nvGraphicFramePr>
          <p:cNvPr id="231" name="Google Shape;231;p27"/>
          <p:cNvGraphicFramePr/>
          <p:nvPr/>
        </p:nvGraphicFramePr>
        <p:xfrm>
          <a:off x="343549" y="33008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27"/>
          <p:cNvGraphicFramePr/>
          <p:nvPr/>
        </p:nvGraphicFramePr>
        <p:xfrm>
          <a:off x="7148913" y="27197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27"/>
          <p:cNvGraphicFramePr/>
          <p:nvPr/>
        </p:nvGraphicFramePr>
        <p:xfrm>
          <a:off x="7148913" y="45485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4" name="Google Shape;234;p27"/>
          <p:cNvCxnSpPr/>
          <p:nvPr/>
        </p:nvCxnSpPr>
        <p:spPr>
          <a:xfrm>
            <a:off x="3700875" y="3422589"/>
            <a:ext cx="2743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3700875" y="4993329"/>
            <a:ext cx="2743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7" name="Google Shape;2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8" name="Google Shape;23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9" name="Google Shape;23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0" name="Google Shape;24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1" name="Google Shape;241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37642" y="1144880"/>
            <a:ext cx="2954357" cy="193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Quiz: Marginal Distributions</a:t>
            </a:r>
            <a:endParaRPr/>
          </a:p>
        </p:txBody>
      </p:sp>
      <p:graphicFrame>
        <p:nvGraphicFramePr>
          <p:cNvPr id="248" name="Google Shape;248;p28"/>
          <p:cNvGraphicFramePr/>
          <p:nvPr/>
        </p:nvGraphicFramePr>
        <p:xfrm>
          <a:off x="314520" y="249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28"/>
          <p:cNvGraphicFramePr/>
          <p:nvPr/>
        </p:nvGraphicFramePr>
        <p:xfrm>
          <a:off x="7119884" y="1914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28"/>
          <p:cNvGraphicFramePr/>
          <p:nvPr/>
        </p:nvGraphicFramePr>
        <p:xfrm>
          <a:off x="7119884" y="3743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Google Shape;251;p28"/>
          <p:cNvCxnSpPr/>
          <p:nvPr/>
        </p:nvCxnSpPr>
        <p:spPr>
          <a:xfrm>
            <a:off x="3671846" y="2617049"/>
            <a:ext cx="2743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8"/>
          <p:cNvCxnSpPr/>
          <p:nvPr/>
        </p:nvCxnSpPr>
        <p:spPr>
          <a:xfrm>
            <a:off x="3671846" y="4187789"/>
            <a:ext cx="2743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.png" id="253" name="Google Shape;2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468" y="2036484"/>
            <a:ext cx="1148104" cy="298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54" name="Google Shape;2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0532" y="2866286"/>
            <a:ext cx="2582940" cy="6121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55" name="Google Shape;2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7863" y="1509434"/>
            <a:ext cx="791580" cy="298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56" name="Google Shape;25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2479" y="4417976"/>
            <a:ext cx="2551748" cy="567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57" name="Google Shape;25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0918" y="3338234"/>
            <a:ext cx="761332" cy="298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37642" y="1144880"/>
            <a:ext cx="2954357" cy="193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Probabilities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317500" y="1292786"/>
            <a:ext cx="8562975" cy="46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simple relation between joint and conditional probabilities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chemeClr val="accent2"/>
                </a:solidFill>
              </a:rPr>
              <a:t>In fact, this is taken as the </a:t>
            </a:r>
            <a:r>
              <a:rPr i="1" lang="en-US" sz="2000">
                <a:solidFill>
                  <a:schemeClr val="accent2"/>
                </a:solidFill>
              </a:rPr>
              <a:t>definition</a:t>
            </a:r>
            <a:r>
              <a:rPr lang="en-US" sz="2000">
                <a:solidFill>
                  <a:schemeClr val="accent2"/>
                </a:solidFill>
              </a:rPr>
              <a:t> of a conditional probability</a:t>
            </a:r>
            <a:endParaRPr/>
          </a:p>
        </p:txBody>
      </p:sp>
      <p:pic>
        <p:nvPicPr>
          <p:cNvPr descr="txp_fig" id="265" name="Google Shape;2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" name="Google Shape;266;p29"/>
          <p:cNvGraphicFramePr/>
          <p:nvPr/>
        </p:nvGraphicFramePr>
        <p:xfrm>
          <a:off x="762000" y="457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7" name="Google Shape;267;p29"/>
          <p:cNvGrpSpPr/>
          <p:nvPr/>
        </p:nvGrpSpPr>
        <p:grpSpPr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268" name="Google Shape;268;p29"/>
            <p:cNvSpPr/>
            <p:nvPr/>
          </p:nvSpPr>
          <p:spPr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xp_fig" id="270" name="Google Shape;2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71" name="Google Shape;27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8332" y="4885634"/>
            <a:ext cx="3269608" cy="31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9786"/>
                </a:solidFill>
                <a:latin typeface="Calibri"/>
                <a:ea typeface="Calibri"/>
                <a:cs typeface="Calibri"/>
                <a:sym typeface="Calibri"/>
              </a:rPr>
              <a:t>P(b)</a:t>
            </a:r>
            <a:endParaRPr i="1" sz="2000">
              <a:solidFill>
                <a:srgbClr val="FF97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P(a)</a:t>
            </a:r>
            <a:endParaRPr i="1"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E57071"/>
                </a:solidFill>
                <a:latin typeface="Calibri"/>
                <a:ea typeface="Calibri"/>
                <a:cs typeface="Calibri"/>
                <a:sym typeface="Calibri"/>
              </a:rPr>
              <a:t>P(a,b)</a:t>
            </a:r>
            <a:endParaRPr i="1" sz="2000">
              <a:solidFill>
                <a:srgbClr val="E570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276" name="Google Shape;27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4883" y="4686487"/>
            <a:ext cx="2836647" cy="731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77" name="Google Shape;27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13115" y="4702804"/>
            <a:ext cx="836064" cy="6569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78" name="Google Shape;27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825435" y="4923246"/>
            <a:ext cx="821135" cy="223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79" name="Google Shape;279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07662" y="5802804"/>
            <a:ext cx="5643434" cy="298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80" name="Google Shape;280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87759" y="6306751"/>
            <a:ext cx="1701988" cy="253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81" name="Google Shape;281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26023" y="6311728"/>
            <a:ext cx="806205" cy="223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9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fmla="val -1035" name="adj1"/>
              <a:gd fmla="val -81872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Quiz: Conditional Probabilities</a:t>
            </a:r>
            <a:endParaRPr/>
          </a:p>
        </p:txBody>
      </p:sp>
      <p:graphicFrame>
        <p:nvGraphicFramePr>
          <p:cNvPr id="288" name="Google Shape;288;p30"/>
          <p:cNvGraphicFramePr/>
          <p:nvPr/>
        </p:nvGraphicFramePr>
        <p:xfrm>
          <a:off x="314520" y="2495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468" y="2036484"/>
            <a:ext cx="1148104" cy="29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4209143" y="1341782"/>
            <a:ext cx="5937860" cy="5124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P(+x | +y) ?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P(-x | +y) ?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P(-y | +x) ?</a:t>
            </a:r>
            <a:endParaRPr/>
          </a:p>
          <a:p>
            <a:pPr indent="0" lvl="1" marL="457176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Distributions</a:t>
            </a:r>
            <a:endParaRPr/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Conditional distributions are probability distributions over some variables given fixed values of others</a:t>
            </a:r>
            <a:endParaRPr/>
          </a:p>
        </p:txBody>
      </p:sp>
      <p:pic>
        <p:nvPicPr>
          <p:cNvPr descr="txp_fig" id="297" name="Google Shape;2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1"/>
          <p:cNvGraphicFramePr/>
          <p:nvPr/>
        </p:nvGraphicFramePr>
        <p:xfrm>
          <a:off x="8479064" y="3558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9" name="Google Shape;299;p31"/>
          <p:cNvGraphicFramePr/>
          <p:nvPr/>
        </p:nvGraphicFramePr>
        <p:xfrm>
          <a:off x="1708150" y="33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300" name="Google Shape;3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1" name="Google Shape;301;p31"/>
          <p:cNvGraphicFramePr/>
          <p:nvPr/>
        </p:nvGraphicFramePr>
        <p:xfrm>
          <a:off x="1712913" y="52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302" name="Google Shape;30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 txBox="1"/>
          <p:nvPr/>
        </p:nvSpPr>
        <p:spPr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Conditional Distributions</a:t>
            </a: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Joint Distribution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1139825" y="2921000"/>
            <a:ext cx="207963" cy="3517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306" name="Google Shape;30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Status in CS 370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810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We’re done with Part I Search and Planning!</a:t>
            </a:r>
            <a:endParaRPr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Part II: Probabilistic Reasoning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Diagnosis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Speech recognition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Tracking objects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Robot mapping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Genetics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Error correcting codes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… lots more!</a:t>
            </a:r>
            <a:endParaRPr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Part III: Machine Learning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1662" y="2269319"/>
            <a:ext cx="5381661" cy="379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Normalization Trick</a:t>
            </a:r>
            <a:endParaRPr/>
          </a:p>
        </p:txBody>
      </p:sp>
      <p:graphicFrame>
        <p:nvGraphicFramePr>
          <p:cNvPr id="312" name="Google Shape;312;p32"/>
          <p:cNvGraphicFramePr/>
          <p:nvPr/>
        </p:nvGraphicFramePr>
        <p:xfrm>
          <a:off x="303920" y="31021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13" name="Google Shape;3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9729" y="4777781"/>
            <a:ext cx="1909108" cy="217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14" name="Google Shape;31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7693" y="5202189"/>
            <a:ext cx="3963475" cy="517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15" name="Google Shape;31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1641" y="4628880"/>
            <a:ext cx="1960986" cy="517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16" name="Google Shape;31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1787" y="5820987"/>
            <a:ext cx="1846854" cy="486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17" name="Google Shape;31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18" name="Google Shape;318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64886" y="1985833"/>
            <a:ext cx="1954844" cy="223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19" name="Google Shape;319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14815" y="2414780"/>
            <a:ext cx="4058427" cy="520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20" name="Google Shape;320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34084" y="1831680"/>
            <a:ext cx="2018590" cy="520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21" name="Google Shape;321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01982" y="2968286"/>
            <a:ext cx="1891099" cy="4887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32"/>
          <p:cNvGraphicFramePr/>
          <p:nvPr/>
        </p:nvGraphicFramePr>
        <p:xfrm>
          <a:off x="10246121" y="3659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23" name="Google Shape;323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90677" y="3198001"/>
            <a:ext cx="1745932" cy="31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2"/>
          <p:cNvCxnSpPr/>
          <p:nvPr/>
        </p:nvCxnSpPr>
        <p:spPr>
          <a:xfrm>
            <a:off x="3791013" y="3971222"/>
            <a:ext cx="5772525" cy="317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/>
        </p:nvSpPr>
        <p:spPr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joint probabilities matching the evidence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Normalization Trick</a:t>
            </a:r>
            <a:endParaRPr/>
          </a:p>
        </p:txBody>
      </p:sp>
      <p:graphicFrame>
        <p:nvGraphicFramePr>
          <p:cNvPr id="331" name="Google Shape;331;p33"/>
          <p:cNvGraphicFramePr/>
          <p:nvPr/>
        </p:nvGraphicFramePr>
        <p:xfrm>
          <a:off x="303920" y="3300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32" name="Google Shape;332;p33"/>
          <p:cNvGrpSpPr/>
          <p:nvPr/>
        </p:nvGrpSpPr>
        <p:grpSpPr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descr="txp_fig.png" id="333" name="Google Shape;33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30658" y="4759927"/>
              <a:ext cx="2046540" cy="195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.png" id="334" name="Google Shape;334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78325" y="5133446"/>
              <a:ext cx="3553539" cy="455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.png" id="335" name="Google Shape;335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1865" y="4628880"/>
              <a:ext cx="1758164" cy="455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.png" id="336" name="Google Shape;336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55099" y="5678047"/>
              <a:ext cx="1655837" cy="427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xp_fig" id="337" name="Google Shape;337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33"/>
          <p:cNvGrpSpPr/>
          <p:nvPr/>
        </p:nvGrpSpPr>
        <p:grpSpPr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descr="txp_fig.png" id="339" name="Google Shape;339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11749" y="2160935"/>
              <a:ext cx="1722173" cy="196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.png" id="340" name="Google Shape;340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53396" y="2538828"/>
              <a:ext cx="3575381" cy="45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.png" id="341" name="Google Shape;341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270372" y="2025130"/>
              <a:ext cx="1778331" cy="45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.png" id="342" name="Google Shape;342;p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242091" y="3026454"/>
              <a:ext cx="1666015" cy="43054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43" name="Google Shape;343;p33"/>
          <p:cNvGraphicFramePr/>
          <p:nvPr/>
        </p:nvGraphicFramePr>
        <p:xfrm>
          <a:off x="10246121" y="3729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44" name="Google Shape;344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90677" y="3267121"/>
            <a:ext cx="1745932" cy="31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33"/>
          <p:cNvCxnSpPr/>
          <p:nvPr/>
        </p:nvCxnSpPr>
        <p:spPr>
          <a:xfrm flipH="1" rot="10800000">
            <a:off x="3871858" y="4216320"/>
            <a:ext cx="1026540" cy="5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46" name="Google Shape;346;p33"/>
          <p:cNvGraphicFramePr/>
          <p:nvPr/>
        </p:nvGraphicFramePr>
        <p:xfrm>
          <a:off x="5308484" y="3784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630200"/>
                <a:gridCol w="733900"/>
                <a:gridCol w="558400"/>
              </a:tblGrid>
              <a:tr h="37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7" name="Google Shape;347;p33"/>
          <p:cNvCxnSpPr/>
          <p:nvPr/>
        </p:nvCxnSpPr>
        <p:spPr>
          <a:xfrm>
            <a:off x="7747742" y="4172690"/>
            <a:ext cx="1167859" cy="907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.png" id="348" name="Google Shape;348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42475" y="3378055"/>
            <a:ext cx="1119543" cy="29854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 txBox="1"/>
          <p:nvPr/>
        </p:nvSpPr>
        <p:spPr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selection</a:t>
            </a:r>
            <a:endParaRPr/>
          </a:p>
          <a:p>
            <a:pPr indent="-285750" lvl="1" marL="7429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(make it sum to one)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Normalization Trick</a:t>
            </a:r>
            <a:endParaRPr/>
          </a:p>
        </p:txBody>
      </p:sp>
      <p:graphicFrame>
        <p:nvGraphicFramePr>
          <p:cNvPr id="355" name="Google Shape;355;p34"/>
          <p:cNvGraphicFramePr/>
          <p:nvPr/>
        </p:nvGraphicFramePr>
        <p:xfrm>
          <a:off x="303920" y="2557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356" name="Google Shape;3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78" y="2072834"/>
            <a:ext cx="1267467" cy="3207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34"/>
          <p:cNvGraphicFramePr/>
          <p:nvPr/>
        </p:nvGraphicFramePr>
        <p:xfrm>
          <a:off x="10246121" y="2986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58" name="Google Shape;3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0677" y="2524081"/>
            <a:ext cx="1745932" cy="31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4"/>
          <p:cNvCxnSpPr/>
          <p:nvPr/>
        </p:nvCxnSpPr>
        <p:spPr>
          <a:xfrm flipH="1" rot="10800000">
            <a:off x="3871858" y="3473280"/>
            <a:ext cx="1026540" cy="5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60" name="Google Shape;360;p34"/>
          <p:cNvGraphicFramePr/>
          <p:nvPr/>
        </p:nvGraphicFramePr>
        <p:xfrm>
          <a:off x="5308484" y="3041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630200"/>
                <a:gridCol w="733900"/>
                <a:gridCol w="558400"/>
              </a:tblGrid>
              <a:tr h="37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1" name="Google Shape;361;p34"/>
          <p:cNvCxnSpPr/>
          <p:nvPr/>
        </p:nvCxnSpPr>
        <p:spPr>
          <a:xfrm>
            <a:off x="7747742" y="3429650"/>
            <a:ext cx="1167859" cy="907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4"/>
          <p:cNvSpPr txBox="1"/>
          <p:nvPr/>
        </p:nvSpPr>
        <p:spPr>
          <a:xfrm>
            <a:off x="3273100" y="2028282"/>
            <a:ext cx="2195482" cy="17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joint probabilities matching the evidence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363" name="Google Shape;36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2475" y="2635015"/>
            <a:ext cx="1119543" cy="29854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6764454" y="2077002"/>
            <a:ext cx="2868198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selection</a:t>
            </a:r>
            <a:endParaRPr/>
          </a:p>
          <a:p>
            <a:pPr indent="-285750" lvl="1" marL="7429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(make it sum to one)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 txBox="1"/>
          <p:nvPr>
            <p:ph idx="1" type="body"/>
          </p:nvPr>
        </p:nvSpPr>
        <p:spPr>
          <a:xfrm>
            <a:off x="396725" y="4987081"/>
            <a:ext cx="9607409" cy="5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Why does this work? Sum of selection is P(evidence)!  (P(T=c), here)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</a:t>
            </a:r>
            <a:endParaRPr/>
          </a:p>
        </p:txBody>
      </p:sp>
      <p:pic>
        <p:nvPicPr>
          <p:cNvPr descr="txp_fig" id="366" name="Google Shape;36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7752" y="5674300"/>
            <a:ext cx="5584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Quiz: Normalization Trick</a:t>
            </a:r>
            <a:endParaRPr/>
          </a:p>
        </p:txBody>
      </p:sp>
      <p:graphicFrame>
        <p:nvGraphicFramePr>
          <p:cNvPr id="372" name="Google Shape;372;p35"/>
          <p:cNvGraphicFramePr/>
          <p:nvPr/>
        </p:nvGraphicFramePr>
        <p:xfrm>
          <a:off x="303920" y="297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73" name="Google Shape;3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822" y="2486483"/>
            <a:ext cx="1235379" cy="320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5"/>
          <p:cNvCxnSpPr/>
          <p:nvPr/>
        </p:nvCxnSpPr>
        <p:spPr>
          <a:xfrm flipH="1" rot="10800000">
            <a:off x="3871858" y="3886929"/>
            <a:ext cx="1026540" cy="5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5"/>
          <p:cNvCxnSpPr/>
          <p:nvPr/>
        </p:nvCxnSpPr>
        <p:spPr>
          <a:xfrm>
            <a:off x="8038022" y="3843299"/>
            <a:ext cx="1167859" cy="907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5"/>
          <p:cNvSpPr txBox="1"/>
          <p:nvPr/>
        </p:nvSpPr>
        <p:spPr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joint probabilities matching the evidence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selection</a:t>
            </a:r>
            <a:endParaRPr/>
          </a:p>
          <a:p>
            <a:pPr indent="-285750" lvl="1" marL="7429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(make it sum to one)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P(X | Y=-y) 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491720" y="1360415"/>
            <a:ext cx="84709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(Dictionary) To bring or restore to a normal condition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Procedure: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Step 1: Compute Z = sum over all entries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Step 2: Divide every entry by Z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 1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84" name="Google Shape;384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Normalize</a:t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fmla="val -43217" name="adj1"/>
              <a:gd fmla="val -164407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entries sum to 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5338993" y="1442880"/>
            <a:ext cx="2220261" cy="4060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p36"/>
          <p:cNvGraphicFramePr/>
          <p:nvPr/>
        </p:nvGraphicFramePr>
        <p:xfrm>
          <a:off x="578911" y="48522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8" name="Google Shape;388;p36"/>
          <p:cNvCxnSpPr/>
          <p:nvPr/>
        </p:nvCxnSpPr>
        <p:spPr>
          <a:xfrm>
            <a:off x="2417387" y="5468690"/>
            <a:ext cx="1167859" cy="907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6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0.5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0" name="Google Shape;390;p36"/>
          <p:cNvGraphicFramePr/>
          <p:nvPr/>
        </p:nvGraphicFramePr>
        <p:xfrm>
          <a:off x="3729096" y="4875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p36"/>
          <p:cNvSpPr txBox="1"/>
          <p:nvPr/>
        </p:nvSpPr>
        <p:spPr>
          <a:xfrm>
            <a:off x="5862165" y="4286255"/>
            <a:ext cx="5195946" cy="139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/>
          </a:p>
          <a:p>
            <a:pPr indent="-158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2" name="Google Shape;392;p36"/>
          <p:cNvGraphicFramePr/>
          <p:nvPr/>
        </p:nvGraphicFramePr>
        <p:xfrm>
          <a:off x="6031680" y="479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756850"/>
                <a:gridCol w="756850"/>
                <a:gridCol w="7568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36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36"/>
          <p:cNvCxnSpPr/>
          <p:nvPr/>
        </p:nvCxnSpPr>
        <p:spPr>
          <a:xfrm>
            <a:off x="8608552" y="5629730"/>
            <a:ext cx="1167859" cy="907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50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36"/>
          <p:cNvGraphicFramePr/>
          <p:nvPr/>
        </p:nvGraphicFramePr>
        <p:xfrm>
          <a:off x="9803883" y="4795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756850"/>
                <a:gridCol w="756850"/>
                <a:gridCol w="7568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Normalization Trick</a:t>
            </a:r>
            <a:endParaRPr/>
          </a:p>
        </p:txBody>
      </p:sp>
      <p:sp>
        <p:nvSpPr>
          <p:cNvPr id="403" name="Google Shape;403;p37"/>
          <p:cNvSpPr txBox="1"/>
          <p:nvPr>
            <p:ph idx="1" type="body"/>
          </p:nvPr>
        </p:nvSpPr>
        <p:spPr>
          <a:xfrm>
            <a:off x="457200" y="1600200"/>
            <a:ext cx="837723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trick to get a whole conditional distribution at once: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Select the joint probabilities matching the evidence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Normalize the selection (make it sum to one)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Why does this work? Sum of selection is P(evidence)!  (P(r), here)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</a:t>
            </a:r>
            <a:endParaRPr/>
          </a:p>
        </p:txBody>
      </p:sp>
      <p:graphicFrame>
        <p:nvGraphicFramePr>
          <p:cNvPr id="404" name="Google Shape;404;p37"/>
          <p:cNvGraphicFramePr/>
          <p:nvPr/>
        </p:nvGraphicFramePr>
        <p:xfrm>
          <a:off x="611188" y="3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5" name="Google Shape;405;p37"/>
          <p:cNvCxnSpPr/>
          <p:nvPr/>
        </p:nvCxnSpPr>
        <p:spPr>
          <a:xfrm>
            <a:off x="2973388" y="4011613"/>
            <a:ext cx="81597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06" name="Google Shape;406;p37"/>
          <p:cNvGraphicFramePr/>
          <p:nvPr/>
        </p:nvGraphicFramePr>
        <p:xfrm>
          <a:off x="3883025" y="35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611975"/>
                <a:gridCol w="712675"/>
                <a:gridCol w="5422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00" marL="914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7" name="Google Shape;407;p37"/>
          <p:cNvCxnSpPr/>
          <p:nvPr/>
        </p:nvCxnSpPr>
        <p:spPr>
          <a:xfrm>
            <a:off x="5881688" y="3979863"/>
            <a:ext cx="80645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08" name="Google Shape;408;p37"/>
          <p:cNvGraphicFramePr/>
          <p:nvPr/>
        </p:nvGraphicFramePr>
        <p:xfrm>
          <a:off x="6859588" y="35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9" name="Google Shape;409;p37"/>
          <p:cNvSpPr txBox="1"/>
          <p:nvPr/>
        </p:nvSpPr>
        <p:spPr>
          <a:xfrm>
            <a:off x="2944813" y="4194175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  <p:sp>
        <p:nvSpPr>
          <p:cNvPr id="410" name="Google Shape;410;p37"/>
          <p:cNvSpPr txBox="1"/>
          <p:nvPr/>
        </p:nvSpPr>
        <p:spPr>
          <a:xfrm>
            <a:off x="5745163" y="4162425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</a:t>
            </a:r>
            <a:endParaRPr/>
          </a:p>
        </p:txBody>
      </p:sp>
      <p:pic>
        <p:nvPicPr>
          <p:cNvPr descr="txp_fig" id="411" name="Google Shape;4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725" y="3176588"/>
            <a:ext cx="1000125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12" name="Google Shape;41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5163" y="3121025"/>
            <a:ext cx="969962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13" name="Google Shape;41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4663" y="5803900"/>
            <a:ext cx="5584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14" name="Google Shape;41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2675" y="2771775"/>
            <a:ext cx="1179513" cy="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Distributions</a:t>
            </a:r>
            <a:endParaRPr/>
          </a:p>
        </p:txBody>
      </p:sp>
      <p:sp>
        <p:nvSpPr>
          <p:cNvPr id="420" name="Google Shape;420;p38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Conditional distributions are probability distributions over some variables given fixed values of others</a:t>
            </a:r>
            <a:endParaRPr/>
          </a:p>
        </p:txBody>
      </p:sp>
      <p:pic>
        <p:nvPicPr>
          <p:cNvPr descr="txp_fig" id="421" name="Google Shape;4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38"/>
          <p:cNvGraphicFramePr/>
          <p:nvPr/>
        </p:nvGraphicFramePr>
        <p:xfrm>
          <a:off x="5416550" y="34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3" name="Google Shape;423;p38"/>
          <p:cNvGraphicFramePr/>
          <p:nvPr/>
        </p:nvGraphicFramePr>
        <p:xfrm>
          <a:off x="1708150" y="338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424" name="Google Shape;42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38"/>
          <p:cNvGraphicFramePr/>
          <p:nvPr/>
        </p:nvGraphicFramePr>
        <p:xfrm>
          <a:off x="1712913" y="52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914400"/>
                <a:gridCol w="91440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426" name="Google Shape;42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9975" y="3011488"/>
            <a:ext cx="1179513" cy="298450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pic>
      <p:sp>
        <p:nvSpPr>
          <p:cNvPr id="427" name="Google Shape;427;p38"/>
          <p:cNvSpPr txBox="1"/>
          <p:nvPr/>
        </p:nvSpPr>
        <p:spPr>
          <a:xfrm>
            <a:off x="1309688" y="2386013"/>
            <a:ext cx="2743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Conditional Distributions</a:t>
            </a:r>
            <a:endParaRPr/>
          </a:p>
        </p:txBody>
      </p:sp>
      <p:sp>
        <p:nvSpPr>
          <p:cNvPr id="428" name="Google Shape;428;p38"/>
          <p:cNvSpPr txBox="1"/>
          <p:nvPr/>
        </p:nvSpPr>
        <p:spPr>
          <a:xfrm>
            <a:off x="5827713" y="2384425"/>
            <a:ext cx="25876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Joint Distribution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1139825" y="2921000"/>
            <a:ext cx="207963" cy="3517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430" name="Google Shape;43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Inference</a:t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379413" y="1407089"/>
            <a:ext cx="6854237" cy="477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Probabilistic inference: compute a desired probability from other known probabilities (e.g. conditional from joint)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 generally compute conditional probabilities 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P(on time | no reported accidents) = 0.90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These represent the agent’s </a:t>
            </a:r>
            <a:r>
              <a:rPr i="1" lang="en-US" sz="2000"/>
              <a:t>beliefs</a:t>
            </a:r>
            <a:r>
              <a:rPr lang="en-US" sz="2000"/>
              <a:t> given the evidence</a:t>
            </a:r>
            <a:endParaRPr i="1" sz="20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Probabilities change with new evidence: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P(on time | no accidents, 5 a.m.) = 0.95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P(on time | no accidents, 5 a.m., raining) = 0.80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Observing new evidence causes </a:t>
            </a:r>
            <a:r>
              <a:rPr i="1" lang="en-US" sz="2000"/>
              <a:t>beliefs to be updated</a:t>
            </a:r>
            <a:endParaRPr/>
          </a:p>
        </p:txBody>
      </p:sp>
      <p:pic>
        <p:nvPicPr>
          <p:cNvPr id="437" name="Google Shape;4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8016" y="1295018"/>
            <a:ext cx="5110454" cy="472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by Enumeration</a:t>
            </a:r>
            <a:endParaRPr/>
          </a:p>
        </p:txBody>
      </p:sp>
      <p:sp>
        <p:nvSpPr>
          <p:cNvPr id="443" name="Google Shape;443;p40"/>
          <p:cNvSpPr txBox="1"/>
          <p:nvPr>
            <p:ph idx="1" type="body"/>
          </p:nvPr>
        </p:nvSpPr>
        <p:spPr>
          <a:xfrm>
            <a:off x="199221" y="1295813"/>
            <a:ext cx="8229600" cy="1327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General case: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Evidence variables: 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Query* variable: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Hidden variables:</a:t>
            </a:r>
            <a:endParaRPr/>
          </a:p>
          <a:p>
            <a:pPr indent="-1841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84136" lvl="1" marL="742913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txp_fig" id="444" name="Google Shape;4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5" name="Google Shape;44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6" name="Google Shape;44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7" name="Google Shape;44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8" name="Google Shape;448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49" name="Google Shape;449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0" name="Google Shape;450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/>
          <p:nvPr/>
        </p:nvSpPr>
        <p:spPr>
          <a:xfrm rot="-5400000">
            <a:off x="6489768" y="5379365"/>
            <a:ext cx="174830" cy="2134655"/>
          </a:xfrm>
          <a:prstGeom prst="leftBrace">
            <a:avLst>
              <a:gd fmla="val 10833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452" name="Google Shape;452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0"/>
          <p:cNvSpPr/>
          <p:nvPr/>
        </p:nvSpPr>
        <p:spPr>
          <a:xfrm>
            <a:off x="5379898" y="1559239"/>
            <a:ext cx="228600" cy="914400"/>
          </a:xfrm>
          <a:prstGeom prst="rightBrace">
            <a:avLst>
              <a:gd fmla="val 33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0"/>
          <p:cNvSpPr txBox="1"/>
          <p:nvPr/>
        </p:nvSpPr>
        <p:spPr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</a:t>
            </a:r>
            <a:endParaRPr/>
          </a:p>
        </p:txBody>
      </p:sp>
      <p:sp>
        <p:nvSpPr>
          <p:cNvPr id="455" name="Google Shape;455;p40"/>
          <p:cNvSpPr txBox="1"/>
          <p:nvPr/>
        </p:nvSpPr>
        <p:spPr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Works fine with multiple query variables, too</a:t>
            </a:r>
            <a:endParaRPr/>
          </a:p>
        </p:txBody>
      </p:sp>
      <p:sp>
        <p:nvSpPr>
          <p:cNvPr id="456" name="Google Shape;456;p40"/>
          <p:cNvSpPr txBox="1"/>
          <p:nvPr/>
        </p:nvSpPr>
        <p:spPr>
          <a:xfrm>
            <a:off x="7779228" y="1296460"/>
            <a:ext cx="3997028" cy="8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 want:</a:t>
            </a:r>
            <a:endParaRPr/>
          </a:p>
          <a:p>
            <a:pPr indent="-184136" lvl="1" marL="742913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0"/>
          <p:cNvSpPr txBox="1"/>
          <p:nvPr/>
        </p:nvSpPr>
        <p:spPr>
          <a:xfrm>
            <a:off x="659401" y="3085809"/>
            <a:ext cx="2826696" cy="102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1: Select the entries consistent with the evidence</a:t>
            </a:r>
            <a:endParaRPr/>
          </a:p>
        </p:txBody>
      </p:sp>
      <p:sp>
        <p:nvSpPr>
          <p:cNvPr id="458" name="Google Shape;458;p40"/>
          <p:cNvSpPr txBox="1"/>
          <p:nvPr/>
        </p:nvSpPr>
        <p:spPr>
          <a:xfrm>
            <a:off x="4095697" y="3081163"/>
            <a:ext cx="3822722" cy="63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2: Sum out H to get joint of Query and evidence</a:t>
            </a:r>
            <a:endParaRPr/>
          </a:p>
        </p:txBody>
      </p:sp>
      <p:sp>
        <p:nvSpPr>
          <p:cNvPr id="459" name="Google Shape;459;p40"/>
          <p:cNvSpPr txBox="1"/>
          <p:nvPr/>
        </p:nvSpPr>
        <p:spPr>
          <a:xfrm>
            <a:off x="8618168" y="3072764"/>
            <a:ext cx="2786348" cy="46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3: Normalize</a:t>
            </a:r>
            <a:endParaRPr/>
          </a:p>
          <a:p>
            <a:pPr indent="-215882" lvl="0" marL="34288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5579" y="3954241"/>
            <a:ext cx="3561300" cy="20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48017" y="3737772"/>
            <a:ext cx="3114039" cy="2076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62" name="Google Shape;462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180292" y="5675132"/>
            <a:ext cx="24638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463" name="Google Shape;463;p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408358" y="6324600"/>
            <a:ext cx="3657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64" name="Google Shape;464;p4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692096" y="3665394"/>
            <a:ext cx="1123188" cy="15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by Enumeration</a:t>
            </a:r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P(W)?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P(W | winter)?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P(W | winter, hot)?</a:t>
            </a:r>
            <a:endParaRPr/>
          </a:p>
        </p:txBody>
      </p:sp>
      <p:graphicFrame>
        <p:nvGraphicFramePr>
          <p:cNvPr id="471" name="Google Shape;471;p41"/>
          <p:cNvGraphicFramePr/>
          <p:nvPr/>
        </p:nvGraphicFramePr>
        <p:xfrm>
          <a:off x="7852551" y="1515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1036400"/>
                <a:gridCol w="828675"/>
                <a:gridCol w="828675"/>
                <a:gridCol w="7905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0" y="279403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0" y="12954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Probability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0082" y="1900985"/>
            <a:ext cx="5592576" cy="372838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0" y="6003922"/>
            <a:ext cx="1219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DeMeo, NJIT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ai.berkeley.edu.]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/>
        </p:nvSpPr>
        <p:spPr>
          <a:xfrm>
            <a:off x="929087" y="1411489"/>
            <a:ext cx="8080342" cy="429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Obvious problems:</a:t>
            </a:r>
            <a:endParaRPr/>
          </a:p>
          <a:p>
            <a:pPr indent="-152388" lvl="3" marL="160012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Worst-case time complexity O(d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-152388" lvl="6" marL="2971652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 O(d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store the joint distribution</a:t>
            </a:r>
            <a:endParaRPr/>
          </a:p>
          <a:p>
            <a:pPr indent="-158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by Enumeration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 Rule</a:t>
            </a:r>
            <a:endParaRPr/>
          </a:p>
        </p:txBody>
      </p:sp>
      <p:sp>
        <p:nvSpPr>
          <p:cNvPr id="483" name="Google Shape;483;p43"/>
          <p:cNvSpPr txBox="1"/>
          <p:nvPr>
            <p:ph idx="1" type="body"/>
          </p:nvPr>
        </p:nvSpPr>
        <p:spPr>
          <a:xfrm>
            <a:off x="893005" y="1369120"/>
            <a:ext cx="7987470" cy="475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Sometimes have conditional distributions but want the joint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xp_fig" id="484" name="Google Shape;4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485" name="Google Shape;4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949" y="2347356"/>
            <a:ext cx="5906965" cy="599257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3"/>
          <p:cNvSpPr/>
          <p:nvPr/>
        </p:nvSpPr>
        <p:spPr>
          <a:xfrm>
            <a:off x="8044687" y="2421643"/>
            <a:ext cx="914400" cy="381000"/>
          </a:xfrm>
          <a:prstGeom prst="leftRightArrow">
            <a:avLst>
              <a:gd fmla="val 50000" name="adj1"/>
              <a:gd fmla="val 48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3637" y="3471580"/>
            <a:ext cx="5651673" cy="177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 Rule</a:t>
            </a:r>
            <a:endParaRPr/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893005" y="1369120"/>
            <a:ext cx="7987470" cy="475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82" lvl="0" marL="342882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494" name="Google Shape;494;p44"/>
          <p:cNvGraphicFramePr/>
          <p:nvPr/>
        </p:nvGraphicFramePr>
        <p:xfrm>
          <a:off x="1383150" y="4244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Google Shape;495;p44"/>
          <p:cNvGraphicFramePr/>
          <p:nvPr/>
        </p:nvGraphicFramePr>
        <p:xfrm>
          <a:off x="3592950" y="37398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28675"/>
                <a:gridCol w="828675"/>
                <a:gridCol w="552450"/>
              </a:tblGrid>
              <a:tr h="37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dry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dry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496" name="Google Shape;49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7" name="Google Shape;497;p44"/>
          <p:cNvGraphicFramePr/>
          <p:nvPr/>
        </p:nvGraphicFramePr>
        <p:xfrm>
          <a:off x="7479150" y="37588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28675"/>
                <a:gridCol w="828675"/>
                <a:gridCol w="704850"/>
              </a:tblGrid>
              <a:tr h="37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dry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dry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498" name="Google Shape;49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4"/>
          <p:cNvSpPr/>
          <p:nvPr/>
        </p:nvSpPr>
        <p:spPr>
          <a:xfrm>
            <a:off x="6107550" y="4520879"/>
            <a:ext cx="990600" cy="533400"/>
          </a:xfrm>
          <a:prstGeom prst="leftRightArrow">
            <a:avLst>
              <a:gd fmla="val 50000" name="adj1"/>
              <a:gd fmla="val 3714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500" name="Google Shape;50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4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4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4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.png" id="505" name="Google Shape;50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7035" y="1447471"/>
            <a:ext cx="5906965" cy="59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Chain Rule</a:t>
            </a:r>
            <a:endParaRPr/>
          </a:p>
        </p:txBody>
      </p:sp>
      <p:sp>
        <p:nvSpPr>
          <p:cNvPr id="511" name="Google Shape;511;p45"/>
          <p:cNvSpPr txBox="1"/>
          <p:nvPr>
            <p:ph idx="1" type="body"/>
          </p:nvPr>
        </p:nvSpPr>
        <p:spPr>
          <a:xfrm>
            <a:off x="457200" y="1600200"/>
            <a:ext cx="8229600" cy="480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More generally, can always write any joint distribution as an incremental product of conditional distributions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Why is this always true?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xp_fig" id="512" name="Google Shape;5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13" name="Google Shape;51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7825" y="3286125"/>
            <a:ext cx="4964113" cy="56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 Rule</a:t>
            </a:r>
            <a:endParaRPr/>
          </a:p>
        </p:txBody>
      </p:sp>
      <p:pic>
        <p:nvPicPr>
          <p:cNvPr id="519" name="Google Shape;5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318" y="1628745"/>
            <a:ext cx="7963334" cy="466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Rule</a:t>
            </a:r>
            <a:endParaRPr/>
          </a:p>
        </p:txBody>
      </p:sp>
      <p:sp>
        <p:nvSpPr>
          <p:cNvPr id="525" name="Google Shape;525;p47"/>
          <p:cNvSpPr txBox="1"/>
          <p:nvPr>
            <p:ph idx="1" type="body"/>
          </p:nvPr>
        </p:nvSpPr>
        <p:spPr>
          <a:xfrm>
            <a:off x="694560" y="1600200"/>
            <a:ext cx="799224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Two ways to factor a joint distribution over two variables: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Dividing, we get: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Why is this at all helpful?</a:t>
            </a:r>
            <a:endParaRPr/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Lets us build one conditional from its reverse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Often one conditional is tricky but the other one is simple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Foundation of many systems we’ll see later (e.g. ASR, MT)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 the running for most important AI equation!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txp_fig" id="526" name="Google Shape;52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27" name="Google Shape;52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28" name="Google Shape;52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omas Bayes" id="529" name="Google Shape;529;p4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7"/>
          <p:cNvSpPr/>
          <p:nvPr/>
        </p:nvSpPr>
        <p:spPr>
          <a:xfrm>
            <a:off x="8051851" y="2041140"/>
            <a:ext cx="1905000" cy="457200"/>
          </a:xfrm>
          <a:prstGeom prst="wedgeRoundRectCallout">
            <a:avLst>
              <a:gd fmla="val -6000" name="adj1"/>
              <a:gd fmla="val 163889" name="adj2"/>
              <a:gd fmla="val 1666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my rule!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with Bayes’ Rule</a:t>
            </a:r>
            <a:endParaRPr/>
          </a:p>
        </p:txBody>
      </p:sp>
      <p:sp>
        <p:nvSpPr>
          <p:cNvPr id="536" name="Google Shape;536;p48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Example: Diagnostic probability from causal probability: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M: meningitis, S: stiff neck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389" lvl="4" marL="2057298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Note: posterior probability of meningitis still very small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Note: you should still get stiff necks checked out!  Why?</a:t>
            </a:r>
            <a:endParaRPr/>
          </a:p>
        </p:txBody>
      </p:sp>
      <p:sp>
        <p:nvSpPr>
          <p:cNvPr id="537" name="Google Shape;537;p48"/>
          <p:cNvSpPr/>
          <p:nvPr/>
        </p:nvSpPr>
        <p:spPr>
          <a:xfrm>
            <a:off x="7454900" y="3471863"/>
            <a:ext cx="239713" cy="10001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8"/>
          <p:cNvSpPr txBox="1"/>
          <p:nvPr/>
        </p:nvSpPr>
        <p:spPr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539" name="Google Shape;5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637" y="4229084"/>
            <a:ext cx="2580388" cy="324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40" name="Google Shape;54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160" y="4945726"/>
            <a:ext cx="11345311" cy="566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41" name="Google Shape;54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4426" y="3479892"/>
            <a:ext cx="2228287" cy="317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42" name="Google Shape;542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7097" y="3831425"/>
            <a:ext cx="2381074" cy="31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43" name="Google Shape;543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67698" y="2006610"/>
            <a:ext cx="5445919" cy="71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Quiz: Bayes’ Rule</a:t>
            </a:r>
            <a:endParaRPr/>
          </a:p>
        </p:txBody>
      </p:sp>
      <p:sp>
        <p:nvSpPr>
          <p:cNvPr id="549" name="Google Shape;549;p49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Given: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What is P(W | dry) ? </a:t>
            </a:r>
            <a:endParaRPr/>
          </a:p>
        </p:txBody>
      </p:sp>
      <p:graphicFrame>
        <p:nvGraphicFramePr>
          <p:cNvPr id="550" name="Google Shape;550;p49"/>
          <p:cNvGraphicFramePr/>
          <p:nvPr/>
        </p:nvGraphicFramePr>
        <p:xfrm>
          <a:off x="2232236" y="2263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1" name="Google Shape;551;p49"/>
          <p:cNvGraphicFramePr/>
          <p:nvPr/>
        </p:nvGraphicFramePr>
        <p:xfrm>
          <a:off x="4442036" y="17586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28675"/>
                <a:gridCol w="828675"/>
                <a:gridCol w="552450"/>
              </a:tblGrid>
              <a:tr h="37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dry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dry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552" name="Google Shape;5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53" name="Google Shape;5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124" y="3982656"/>
            <a:ext cx="25050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Ghostbusters, Revisited</a:t>
            </a:r>
            <a:endParaRPr/>
          </a:p>
        </p:txBody>
      </p:sp>
      <p:sp>
        <p:nvSpPr>
          <p:cNvPr id="560" name="Google Shape;560;p50"/>
          <p:cNvSpPr txBox="1"/>
          <p:nvPr>
            <p:ph idx="1" type="body"/>
          </p:nvPr>
        </p:nvSpPr>
        <p:spPr>
          <a:xfrm>
            <a:off x="1433958" y="1682750"/>
            <a:ext cx="5764213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Let’s say we have two distributions: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C00000"/>
                </a:solidFill>
              </a:rPr>
              <a:t>Prior distribution </a:t>
            </a:r>
            <a:r>
              <a:rPr lang="en-US" sz="2000"/>
              <a:t>over ghost location: P(G)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Let’s say this is uniform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Sensor reading model: P(R | G)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Given: we know what our sensors do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 = reading color measured at (1,1)</a:t>
            </a:r>
            <a:endParaRPr/>
          </a:p>
          <a:p>
            <a:pPr indent="-228588" lvl="2" marL="1142942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E.g. P(R = yellow | G=(1,1)) = 0.1</a:t>
            </a:r>
            <a:endParaRPr/>
          </a:p>
          <a:p>
            <a:pPr indent="-158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 can calculate the </a:t>
            </a:r>
            <a:r>
              <a:rPr lang="en-US" sz="2400">
                <a:solidFill>
                  <a:srgbClr val="C00000"/>
                </a:solidFill>
              </a:rPr>
              <a:t>posterior distribution</a:t>
            </a:r>
            <a:r>
              <a:rPr lang="en-US" sz="2400"/>
              <a:t> P(G|r) over ghost locations given a reading using Bayes’ rule:</a:t>
            </a:r>
            <a:endParaRPr/>
          </a:p>
        </p:txBody>
      </p:sp>
      <p:pic>
        <p:nvPicPr>
          <p:cNvPr id="561" name="Google Shape;56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4474" y="1468056"/>
            <a:ext cx="2432050" cy="243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62" name="Google Shape;56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4340" y="5593173"/>
            <a:ext cx="29400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0"/>
          <p:cNvSpPr txBox="1"/>
          <p:nvPr/>
        </p:nvSpPr>
        <p:spPr>
          <a:xfrm>
            <a:off x="7512446" y="6488668"/>
            <a:ext cx="4704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[Demo: Ghostbuster – with probability (L12D2) ]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Ghostbusters with Probability</a:t>
            </a:r>
            <a:endParaRPr/>
          </a:p>
        </p:txBody>
      </p:sp>
      <p:pic>
        <p:nvPicPr>
          <p:cNvPr id="569" name="Google Shape;569;p51" title="Ghostbusters - With probabil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613" y="1342400"/>
            <a:ext cx="6356774" cy="47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68988" y="1397000"/>
            <a:ext cx="6502411" cy="5078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Probability</a:t>
            </a:r>
            <a:endParaRPr/>
          </a:p>
          <a:p>
            <a:pPr indent="-209538" lvl="8" marL="3886005" rtl="0" algn="l">
              <a:spcBef>
                <a:spcPts val="6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300"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Random Variables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Joint and Marginal Distributions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Conditional Distribution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Product Rule, Chain Rule, Bayes’ Rule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Inference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Independence</a:t>
            </a:r>
            <a:endParaRPr/>
          </a:p>
          <a:p>
            <a:pPr indent="-101588" lvl="2" marL="114294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You’ll need all this stuff A LOT for the next few weeks, so make sure you go over it now!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329" y="1301896"/>
            <a:ext cx="4704859" cy="474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Time: Markov Models</a:t>
            </a:r>
            <a:endParaRPr/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82" lvl="0" marL="342882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Inference in Ghostbusters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21723" y="1407090"/>
            <a:ext cx="3901072" cy="375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ghost is in the grid somewhere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Sensor readings tell how close a square is to the ghost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On the ghost: red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1 or 2 away: orange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3 or 4 away: yellow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5+ away: green</a:t>
            </a:r>
            <a:endParaRPr/>
          </a:p>
        </p:txBody>
      </p:sp>
      <p:pic>
        <p:nvPicPr>
          <p:cNvPr descr="\\.host\Shared Folders\Shared with PC\ghostbusters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498" y="1639398"/>
            <a:ext cx="4448175" cy="302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17"/>
          <p:cNvGraphicFramePr/>
          <p:nvPr/>
        </p:nvGraphicFramePr>
        <p:xfrm>
          <a:off x="1470007" y="5701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1841900"/>
                <a:gridCol w="1841900"/>
                <a:gridCol w="1841900"/>
                <a:gridCol w="1841900"/>
              </a:tblGrid>
              <a:tr h="3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P(red | 3)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P(orange | 3)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P(yellow | 3)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P(green | 3)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7"/>
          <p:cNvSpPr txBox="1"/>
          <p:nvPr/>
        </p:nvSpPr>
        <p:spPr>
          <a:xfrm>
            <a:off x="1328719" y="5074849"/>
            <a:ext cx="8194675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Sensors are noisy, but we know P(Color | Distance)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725714" y="6488668"/>
            <a:ext cx="453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[Demo: Ghostbuster – no probability (L12D1) ]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Ghostbuster – No probability</a:t>
            </a:r>
            <a:endParaRPr/>
          </a:p>
        </p:txBody>
      </p:sp>
      <p:pic>
        <p:nvPicPr>
          <p:cNvPr id="133" name="Google Shape;133;p18" title="Ghostbusters - No probabil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313" y="1309500"/>
            <a:ext cx="6929375" cy="51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Uncertainty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967676" y="1500583"/>
            <a:ext cx="668928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General situation:</a:t>
            </a:r>
            <a:endParaRPr/>
          </a:p>
          <a:p>
            <a:pPr indent="-1269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Observed variables (evidence)</a:t>
            </a:r>
            <a:r>
              <a:rPr lang="en-US" sz="2000"/>
              <a:t>: Agent knows certain things about the state of the world (e.g., sensor readings or symptoms)</a:t>
            </a:r>
            <a:endParaRPr/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Unobserved variables</a:t>
            </a:r>
            <a:r>
              <a:rPr lang="en-US" sz="2000"/>
              <a:t>: Agent needs to reason about other aspects (e.g. where an object is or what disease is present)</a:t>
            </a:r>
            <a:endParaRPr/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Model</a:t>
            </a:r>
            <a:r>
              <a:rPr lang="en-US" sz="2000"/>
              <a:t>: Agent knows something about how the known variables relate to the unknown variables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Probabilistic reasoning gives us a framework for managing our beliefs and knowledge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2273" y="1526975"/>
            <a:ext cx="1387475" cy="13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2273" y="3127175"/>
            <a:ext cx="1425575" cy="142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8534336" y="4727375"/>
            <a:ext cx="1414462" cy="1439863"/>
            <a:chOff x="4027" y="3072"/>
            <a:chExt cx="891" cy="907"/>
          </a:xfrm>
        </p:grpSpPr>
        <p:pic>
          <p:nvPicPr>
            <p:cNvPr id="143" name="Google Shape;143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2" y="3072"/>
              <a:ext cx="886" cy="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 rotWithShape="1">
            <a:blip r:embed="rId6">
              <a:alphaModFix/>
            </a:blip>
            <a:srcRect b="-1558" l="0" r="62584" t="64142"/>
            <a:stretch/>
          </p:blipFill>
          <p:spPr>
            <a:xfrm>
              <a:off x="4027" y="3643"/>
              <a:ext cx="336" cy="3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Variables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98013" y="1421905"/>
            <a:ext cx="7669413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 random variable is some aspect of the world about which we (may) have uncertainty</a:t>
            </a:r>
            <a:endParaRPr/>
          </a:p>
          <a:p>
            <a:pPr indent="-152388" lvl="8" marL="388600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 = Is it raining?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 = Is it hot or cold?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 = How long will it take to drive to work?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 = Where is the ghost?</a:t>
            </a:r>
            <a:endParaRPr/>
          </a:p>
          <a:p>
            <a:pPr indent="-126988" lvl="2" marL="1142942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We denote random variables with capital letters</a:t>
            </a:r>
            <a:endParaRPr/>
          </a:p>
          <a:p>
            <a:pPr indent="-126988" lvl="2" marL="1142942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Like variables in a CSP, random variables have domains</a:t>
            </a:r>
            <a:endParaRPr/>
          </a:p>
          <a:p>
            <a:pPr indent="-152388" lvl="8" marL="3886005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 in {true, false}   (often write as {+r, -r})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 in {hot, cold}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 in [0, ∞)</a:t>
            </a:r>
            <a:endParaRPr sz="2000"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 in possible locations, maybe {(0,0), (0,1), …}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820" y="1332374"/>
            <a:ext cx="4094076" cy="412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204098" y="1304126"/>
            <a:ext cx="6882626" cy="4706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Associate a probability with each value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Temperature:</a:t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3527323" y="38847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1"/>
          <p:cNvGraphicFramePr/>
          <p:nvPr/>
        </p:nvGraphicFramePr>
        <p:xfrm>
          <a:off x="9748222" y="3636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{D6ECDEAA-8225-4C86-BDF5-2CAEDBB7B32D}</a:tableStyleId>
              </a:tblPr>
              <a:tblGrid>
                <a:gridCol w="1153475"/>
                <a:gridCol w="7689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meteor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999" y="3235290"/>
            <a:ext cx="2544888" cy="238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5094" y="3352677"/>
            <a:ext cx="3211282" cy="21408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6399477" y="1244840"/>
            <a:ext cx="4709342" cy="156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Weather: </a:t>
            </a:r>
            <a:endParaRPr/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