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7099300" cy="10234600"/>
  <p:embeddedFontLst>
    <p:embeddedFont>
      <p:font typeface="Helvetica Neue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9D1B3C-DC29-45F1-A6B0-29D19C17623E}">
  <a:tblStyle styleId="{4B9D1B3C-DC29-45F1-A6B0-29D19C1762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53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5" Type="http://schemas.openxmlformats.org/officeDocument/2006/relationships/image" Target="../media/image41.png"/><Relationship Id="rId14" Type="http://schemas.openxmlformats.org/officeDocument/2006/relationships/image" Target="../media/image48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Relationship Id="rId5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7.png"/><Relationship Id="rId4" Type="http://schemas.openxmlformats.org/officeDocument/2006/relationships/image" Target="../media/image63.png"/><Relationship Id="rId5" Type="http://schemas.openxmlformats.org/officeDocument/2006/relationships/image" Target="../media/image56.png"/><Relationship Id="rId6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Relationship Id="rId6" Type="http://schemas.openxmlformats.org/officeDocument/2006/relationships/image" Target="../media/image60.png"/><Relationship Id="rId7" Type="http://schemas.openxmlformats.org/officeDocument/2006/relationships/image" Target="../media/image69.png"/><Relationship Id="rId8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5.png"/><Relationship Id="rId4" Type="http://schemas.openxmlformats.org/officeDocument/2006/relationships/image" Target="../media/image75.png"/><Relationship Id="rId5" Type="http://schemas.openxmlformats.org/officeDocument/2006/relationships/image" Target="../media/image67.png"/><Relationship Id="rId6" Type="http://schemas.openxmlformats.org/officeDocument/2006/relationships/image" Target="../media/image9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0.png"/><Relationship Id="rId4" Type="http://schemas.openxmlformats.org/officeDocument/2006/relationships/image" Target="../media/image74.png"/><Relationship Id="rId5" Type="http://schemas.openxmlformats.org/officeDocument/2006/relationships/image" Target="../media/image90.png"/><Relationship Id="rId6" Type="http://schemas.openxmlformats.org/officeDocument/2006/relationships/image" Target="../media/image82.png"/><Relationship Id="rId7" Type="http://schemas.openxmlformats.org/officeDocument/2006/relationships/image" Target="../media/image8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0.png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8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5" Type="http://schemas.openxmlformats.org/officeDocument/2006/relationships/image" Target="../media/image83.png"/><Relationship Id="rId6" Type="http://schemas.openxmlformats.org/officeDocument/2006/relationships/image" Target="../media/image79.png"/><Relationship Id="rId7" Type="http://schemas.openxmlformats.org/officeDocument/2006/relationships/image" Target="../media/image89.png"/><Relationship Id="rId8" Type="http://schemas.openxmlformats.org/officeDocument/2006/relationships/image" Target="../media/image8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2.png"/><Relationship Id="rId4" Type="http://schemas.openxmlformats.org/officeDocument/2006/relationships/image" Target="../media/image97.png"/><Relationship Id="rId9" Type="http://schemas.openxmlformats.org/officeDocument/2006/relationships/image" Target="../media/image99.png"/><Relationship Id="rId5" Type="http://schemas.openxmlformats.org/officeDocument/2006/relationships/image" Target="../media/image94.png"/><Relationship Id="rId6" Type="http://schemas.openxmlformats.org/officeDocument/2006/relationships/image" Target="../media/image96.png"/><Relationship Id="rId7" Type="http://schemas.openxmlformats.org/officeDocument/2006/relationships/image" Target="../media/image93.png"/><Relationship Id="rId8" Type="http://schemas.openxmlformats.org/officeDocument/2006/relationships/image" Target="../media/image9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0" y="152400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0" y="914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Naïve Bayes</a:t>
            </a:r>
            <a:endParaRPr sz="3600"/>
          </a:p>
        </p:txBody>
      </p:sp>
      <p:sp>
        <p:nvSpPr>
          <p:cNvPr id="92" name="Google Shape;92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25677"/>
            <a:ext cx="7315200" cy="4124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Learning I\Lecture20-MachineLearning.png" id="94" name="Google Shape;94;p13"/>
          <p:cNvPicPr preferRelativeResize="0"/>
          <p:nvPr/>
        </p:nvPicPr>
        <p:blipFill rotWithShape="1">
          <a:blip r:embed="rId4">
            <a:alphaModFix/>
          </a:blip>
          <a:srcRect b="71053" l="27083" r="41667" t="8626"/>
          <a:stretch/>
        </p:blipFill>
        <p:spPr>
          <a:xfrm>
            <a:off x="4329545" y="1981200"/>
            <a:ext cx="290945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0" y="6003922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General Naïve Bayes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600200"/>
            <a:ext cx="9677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general 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Naive Bayes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model: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only have to specify how each feature depends on the class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Total number of parameters is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n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 is very simplistic, but often works anyway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9258300" y="1752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3439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101727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2"/>
          <p:cNvCxnSpPr>
            <a:stCxn id="179" idx="4"/>
            <a:endCxn id="181" idx="0"/>
          </p:cNvCxnSpPr>
          <p:nvPr/>
        </p:nvCxnSpPr>
        <p:spPr>
          <a:xfrm>
            <a:off x="9525000" y="22860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>
            <a:stCxn id="179" idx="4"/>
            <a:endCxn id="180" idx="0"/>
          </p:cNvCxnSpPr>
          <p:nvPr/>
        </p:nvCxnSpPr>
        <p:spPr>
          <a:xfrm flipH="1">
            <a:off x="8610600" y="22860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2"/>
          <p:cNvSpPr/>
          <p:nvPr/>
        </p:nvSpPr>
        <p:spPr>
          <a:xfrm>
            <a:off x="9029700" y="3200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2"/>
          <p:cNvCxnSpPr>
            <a:stCxn id="179" idx="4"/>
            <a:endCxn id="184" idx="0"/>
          </p:cNvCxnSpPr>
          <p:nvPr/>
        </p:nvCxnSpPr>
        <p:spPr>
          <a:xfrm flipH="1">
            <a:off x="9296400" y="2286000"/>
            <a:ext cx="228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0" y="3429000"/>
            <a:ext cx="307975" cy="55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225800"/>
            <a:ext cx="2346325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8" name="Google Shape;18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3200400"/>
            <a:ext cx="2193925" cy="57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3429000" y="2438400"/>
            <a:ext cx="1752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|Y| parameters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953000" y="4006850"/>
            <a:ext cx="2362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|F| x |Y| parameters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371600" y="393065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|Y| x |F|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Inference for Naïve Bayes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57200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Goal: compute posterior distribution over label variable Y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Step 1: get joint probability of label and evidence for each label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Step 2: sum to get probability of evidence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Step 3: normalize by dividing Step 1 by Step 2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141662"/>
            <a:ext cx="2181225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3" y="2684462"/>
            <a:ext cx="2347912" cy="131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0" name="Google Shape;20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3638" y="2667000"/>
            <a:ext cx="2711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6705600" y="3065462"/>
            <a:ext cx="533400" cy="5334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>
            <a:off x="7391400" y="4284662"/>
            <a:ext cx="30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xp_fig" id="203" name="Google Shape;20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1000" y="4437062"/>
            <a:ext cx="1495425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 flipH="1">
            <a:off x="10439400" y="3294062"/>
            <a:ext cx="469900" cy="1295400"/>
          </a:xfrm>
          <a:custGeom>
            <a:rect b="b" l="l" r="r" t="t"/>
            <a:pathLst>
              <a:path extrusionOk="0" h="960" w="952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0744200" y="4360862"/>
            <a:ext cx="4572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pic>
        <p:nvPicPr>
          <p:cNvPr descr="txp_fig" id="206" name="Google Shape;20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45438" y="5726112"/>
            <a:ext cx="1814512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 rot="5400000">
            <a:off x="8572500" y="4932362"/>
            <a:ext cx="457200" cy="5334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08" name="Google Shape;208;p23"/>
          <p:cNvPicPr preferRelativeResize="0"/>
          <p:nvPr/>
        </p:nvPicPr>
        <p:blipFill rotWithShape="1">
          <a:blip r:embed="rId8">
            <a:alphaModFix/>
          </a:blip>
          <a:srcRect b="0" l="23202" r="62942" t="0"/>
          <a:stretch/>
        </p:blipFill>
        <p:spPr>
          <a:xfrm>
            <a:off x="8077200" y="2649537"/>
            <a:ext cx="325316" cy="131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Naïve Bayes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143000" y="1570037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What do we need in order to use Naïve Bayes?</a:t>
            </a:r>
            <a:endParaRPr/>
          </a:p>
          <a:p>
            <a:pPr indent="-126988" lvl="3" marL="160012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Inference method (we just saw this part)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Start with a bunch of probabilities: P(Y) and the P(F</a:t>
            </a:r>
            <a:r>
              <a:rPr baseline="-25000" lang="en-US" sz="2000"/>
              <a:t>i</a:t>
            </a:r>
            <a:r>
              <a:rPr lang="en-US" sz="2000"/>
              <a:t>|Y) tables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Use standard inference to compute P(Y|F</a:t>
            </a:r>
            <a:r>
              <a:rPr baseline="-25000" lang="en-US" sz="2000"/>
              <a:t>1</a:t>
            </a:r>
            <a:r>
              <a:rPr lang="en-US" sz="2000"/>
              <a:t>…F</a:t>
            </a:r>
            <a:r>
              <a:rPr baseline="-25000" lang="en-US" sz="2000"/>
              <a:t>n</a:t>
            </a:r>
            <a:r>
              <a:rPr lang="en-US" sz="2000"/>
              <a:t>)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Nothing new here</a:t>
            </a:r>
            <a:endParaRPr/>
          </a:p>
          <a:p>
            <a:pPr indent="-101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Estimates of local conditional probability tables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P(Y), the prior over labels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P(F</a:t>
            </a:r>
            <a:r>
              <a:rPr baseline="-25000" lang="en-US" sz="2000"/>
              <a:t>i</a:t>
            </a:r>
            <a:r>
              <a:rPr lang="en-US" sz="2000"/>
              <a:t>|Y) for each feature (evidence variable)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These probabilities are collectively called the </a:t>
            </a:r>
            <a:r>
              <a:rPr i="1" lang="en-US" sz="2000">
                <a:solidFill>
                  <a:srgbClr val="CC0000"/>
                </a:solidFill>
              </a:rPr>
              <a:t>parameters</a:t>
            </a:r>
            <a:r>
              <a:rPr i="1" lang="en-US" sz="2000"/>
              <a:t> </a:t>
            </a:r>
            <a:r>
              <a:rPr lang="en-US" sz="2000"/>
              <a:t>of the model and denoted by </a:t>
            </a:r>
            <a:r>
              <a:rPr b="1" i="1" lang="en-US">
                <a:solidFill>
                  <a:srgbClr val="CC0000"/>
                </a:solidFill>
              </a:rPr>
              <a:t>θ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Up until now, we assumed these appeared by magic, but…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…they typically come from training data counts: we’ll look at this soon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Conditional Probabilities</a:t>
            </a:r>
            <a:endParaRPr/>
          </a:p>
        </p:txBody>
      </p:sp>
      <p:grpSp>
        <p:nvGrpSpPr>
          <p:cNvPr id="220" name="Google Shape;220;p25"/>
          <p:cNvGrpSpPr/>
          <p:nvPr/>
        </p:nvGrpSpPr>
        <p:grpSpPr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221" name="Google Shape;221;p25"/>
            <p:cNvSpPr/>
            <p:nvPr/>
          </p:nvSpPr>
          <p:spPr>
            <a:xfrm>
              <a:off x="3168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3360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3168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360" y="177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552" y="158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744" y="158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552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744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3168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3360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168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360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552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744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552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3744" y="2160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936" y="158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128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3936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128" y="177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320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512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320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512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936" y="196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128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936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128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4320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512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320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512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3168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360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168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3360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552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744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3552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744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168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3360" y="273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3168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3360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552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744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552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3744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3936" y="2352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128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936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4128" y="254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4320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512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320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4512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3936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128" y="273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36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128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4320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512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320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512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xp_fig"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13" y="1676400"/>
            <a:ext cx="712787" cy="279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25"/>
          <p:cNvGraphicFramePr/>
          <p:nvPr/>
        </p:nvGraphicFramePr>
        <p:xfrm>
          <a:off x="2209800" y="21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{4B9D1B3C-DC29-45F1-A6B0-29D19C17623E}</a:tableStyleId>
              </a:tblPr>
              <a:tblGrid>
                <a:gridCol w="533400"/>
                <a:gridCol w="533400"/>
              </a:tblGrid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7" name="Google Shape;287;p25"/>
          <p:cNvCxnSpPr/>
          <p:nvPr/>
        </p:nvCxnSpPr>
        <p:spPr>
          <a:xfrm flipH="1" rot="10800000">
            <a:off x="5562600" y="2057400"/>
            <a:ext cx="3124200" cy="213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5"/>
          <p:cNvCxnSpPr/>
          <p:nvPr/>
        </p:nvCxnSpPr>
        <p:spPr>
          <a:xfrm flipH="1" rot="10800000">
            <a:off x="4419600" y="1905000"/>
            <a:ext cx="2209800" cy="16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5"/>
          <p:cNvSpPr/>
          <p:nvPr/>
        </p:nvSpPr>
        <p:spPr>
          <a:xfrm>
            <a:off x="4191000" y="3429000"/>
            <a:ext cx="304800" cy="304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5410200" y="4038600"/>
            <a:ext cx="304800" cy="304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7086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{4B9D1B3C-DC29-45F1-A6B0-29D19C17623E}</a:tableStyleId>
              </a:tblPr>
              <a:tblGrid>
                <a:gridCol w="381000"/>
                <a:gridCol w="685800"/>
              </a:tblGrid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txp_fig" id="292" name="Google Shape;2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828800"/>
            <a:ext cx="1625600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3" name="Google Shape;29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1828800"/>
            <a:ext cx="1622425" cy="25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25"/>
          <p:cNvGraphicFramePr/>
          <p:nvPr/>
        </p:nvGraphicFramePr>
        <p:xfrm>
          <a:off x="8839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{4B9D1B3C-DC29-45F1-A6B0-29D19C17623E}</a:tableStyleId>
              </a:tblPr>
              <a:tblGrid>
                <a:gridCol w="381000"/>
                <a:gridCol w="685800"/>
              </a:tblGrid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Spam Filter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304800" y="1722438"/>
            <a:ext cx="3886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Naïve Bayes spam filter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Data: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Collection of emails, labeled spam or ham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Note: someone has to hand label all this data!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Split into training, held-out, test sets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Classifiers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Learn on the training set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(Tune it on a held-out set)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Test it on new emails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1" name="Google Shape;301;p26"/>
          <p:cNvSpPr txBox="1"/>
          <p:nvPr/>
        </p:nvSpPr>
        <p:spPr>
          <a:xfrm>
            <a:off x="5257800" y="1600200"/>
            <a:ext cx="3581400" cy="1377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Dear Sir.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I must solicit your confidence in this transaction, this is by virture of its nature as being utterly confidencial and top secret. …</a:t>
            </a:r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5257800" y="3200400"/>
            <a:ext cx="3505200" cy="1590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REMOVED FROM FUTURE MAILINGS, SIMPLY REPLY TO THIS MESSAGE AND PUT "REMOVE" IN THE SUBJECT.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  MILLION EMAIL ADDRESSES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ONLY $99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5257800" y="5029200"/>
            <a:ext cx="3505200" cy="1590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4318000" y="5486400"/>
            <a:ext cx="635000" cy="457200"/>
          </a:xfrm>
          <a:custGeom>
            <a:rect b="b" l="l" r="r" t="t"/>
            <a:pathLst>
              <a:path extrusionOk="0" h="144" w="248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4422775" y="2057400"/>
            <a:ext cx="454025" cy="45720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4419600" y="3657600"/>
            <a:ext cx="454025" cy="45720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Naïve Bayes for Text</a:t>
            </a:r>
            <a:endParaRPr/>
          </a:p>
        </p:txBody>
      </p:sp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457200" y="1447800"/>
            <a:ext cx="1135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Bag-of-words Naïve Bayes: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Features: W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the word at position 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before: predict label conditioned on feature variables (spam vs. ham)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before: assume features are conditionally independent given label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New: each W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identically distributed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Generative model: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“Tied” distributions and bag-of-words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Usually, each variable gets its own conditional probability distribution P(F|Y)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a bag-of-words model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Each position is identically distributed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All positions share the same conditional probs P(W|Y)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Why make this assumption?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Called “bag-of-words” because model is insensitive to word order or reordering</a:t>
            </a:r>
            <a:endParaRPr/>
          </a:p>
        </p:txBody>
      </p:sp>
      <p:pic>
        <p:nvPicPr>
          <p:cNvPr descr="txp_fig" id="313" name="Google Shape;3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3362324"/>
            <a:ext cx="4844780" cy="57219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/>
        </p:nvSpPr>
        <p:spPr>
          <a:xfrm>
            <a:off x="6553200" y="64912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8732702" y="2728912"/>
            <a:ext cx="16764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at position i, not i</a:t>
            </a:r>
            <a:r>
              <a:rPr baseline="30000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in the dictionary!</a:t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7427777" y="3706812"/>
            <a:ext cx="2409825" cy="255588"/>
          </a:xfrm>
          <a:custGeom>
            <a:rect b="b" l="l" r="r" t="t"/>
            <a:pathLst>
              <a:path extrusionOk="0" h="161" w="1518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Spam Filtering</a:t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7620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Model:</a:t>
            </a:r>
            <a:endParaRPr/>
          </a:p>
          <a:p>
            <a:pPr indent="-279382" lvl="0" marL="342882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What are the parameters?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Where do these tables come from?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735" y="1524000"/>
            <a:ext cx="4847955" cy="5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 txBox="1"/>
          <p:nvPr/>
        </p:nvSpPr>
        <p:spPr>
          <a:xfrm>
            <a:off x="4648200" y="3141663"/>
            <a:ext cx="2057400" cy="25733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:  0.0156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 :  0.0153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:  0.0115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 :  0.0095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:  0.0093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  :  0.0086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with:  0.0080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 0.0075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325" name="Google Shape;3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743200"/>
            <a:ext cx="1606550" cy="293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26" name="Google Shape;32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5800" y="2743200"/>
            <a:ext cx="1466850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/>
          <p:nvPr/>
        </p:nvSpPr>
        <p:spPr>
          <a:xfrm>
            <a:off x="8001000" y="3141663"/>
            <a:ext cx="2057400" cy="25733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:  0.0210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 :  0.0133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  :  0.0119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2002:  0.0110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with:  0.0108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 0.0107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:  0.0105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  :  0.0100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328" name="Google Shape;32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6024" y="2743200"/>
            <a:ext cx="712140" cy="2789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/>
        </p:nvSpPr>
        <p:spPr>
          <a:xfrm>
            <a:off x="1981200" y="3124200"/>
            <a:ext cx="1600200" cy="650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ham : 0.66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spam: 0.33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Spam Example</a:t>
            </a:r>
            <a:endParaRPr/>
          </a:p>
        </p:txBody>
      </p:sp>
      <p:graphicFrame>
        <p:nvGraphicFramePr>
          <p:cNvPr id="335" name="Google Shape;335;p29"/>
          <p:cNvGraphicFramePr/>
          <p:nvPr/>
        </p:nvGraphicFramePr>
        <p:xfrm>
          <a:off x="2590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{4B9D1B3C-DC29-45F1-A6B0-29D19C17623E}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Word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P(w|spam)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P(w|ham)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 Spam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 Ham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(prior)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0.33333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0.66666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-1.1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-0.4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Gary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0.00002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0.00021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-11.8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-8.9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would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0.00069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0.00084</a:t>
                      </a:r>
                      <a:endParaRPr b="0" i="0" sz="2800" u="none" cap="none" strike="noStrike">
                        <a:solidFill>
                          <a:srgbClr val="008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-19.1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-16.0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you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0.00881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0.00304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-23.8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-21.8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0.00086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0.00083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-30.9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-28.9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0.01517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0.01339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-35.1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-33.2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lose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0.00008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0.00002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-44.5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-44.0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weight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0.00016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0.00002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-53.3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-55.0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while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0.00027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0.00027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-61.5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-63.2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you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0.00881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0.00304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-66.2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-69.0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sleep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0.00006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0.00001</a:t>
                      </a:r>
                      <a:endParaRPr b="0" i="0" sz="2800" u="none" cap="none" strike="noStrike">
                        <a:solidFill>
                          <a:srgbClr val="CC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-76.0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-80.5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29"/>
          <p:cNvSpPr txBox="1"/>
          <p:nvPr/>
        </p:nvSpPr>
        <p:spPr>
          <a:xfrm>
            <a:off x="7391400" y="5943600"/>
            <a:ext cx="2209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P(spam | w) = 98.9</a:t>
            </a: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>
            <a:off x="7315200" y="5791200"/>
            <a:ext cx="220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9"/>
          <p:cNvSpPr/>
          <p:nvPr/>
        </p:nvSpPr>
        <p:spPr>
          <a:xfrm>
            <a:off x="2590800" y="3352800"/>
            <a:ext cx="6858000" cy="22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2590800" y="2971800"/>
            <a:ext cx="6858000" cy="266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2590800" y="2667000"/>
            <a:ext cx="6858000" cy="297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2590800" y="2286000"/>
            <a:ext cx="6858000" cy="342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and Testing</a:t>
            </a:r>
            <a:endParaRPr/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45" y="2235200"/>
            <a:ext cx="357951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6514" y="2340708"/>
            <a:ext cx="3842741" cy="215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7424" y="2209800"/>
            <a:ext cx="3804752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Empirical Risk Minimization</a:t>
            </a:r>
            <a:endParaRPr/>
          </a:p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Empirical risk minimization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Basic principle of machine learning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want the model (classifier, etc) that does best on the true test distribution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Don’t know the true distribution so pick the best model on our actual training set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Finding “the best” model on the training set is phrased as an optimization problem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Main worry: overfitting to the training set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Better with more training data (less sampling variance, training more like test)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Better if we limit the complexity of our hypotheses (regularization and/or small hypothesis spaces)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914400" y="1595436"/>
            <a:ext cx="10363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Up until now: how use a model to make optimal decisions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Machine learning: how to acquire a model from data / experience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Learning parameters (e.g. probabilities)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Learning structure (e.g. BN graphs)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Learning hidden concepts (e.g. clustering, neural nets)</a:t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Today: model-based classification with Naive Bayes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Important Concepts</a:t>
            </a:r>
            <a:endParaRPr/>
          </a:p>
        </p:txBody>
      </p:sp>
      <p:sp>
        <p:nvSpPr>
          <p:cNvPr id="361" name="Google Shape;361;p32"/>
          <p:cNvSpPr txBox="1"/>
          <p:nvPr>
            <p:ph idx="1" type="body"/>
          </p:nvPr>
        </p:nvSpPr>
        <p:spPr>
          <a:xfrm>
            <a:off x="457200" y="1524000"/>
            <a:ext cx="6324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Data: labeled instances (e.g. emails marked spam/ham)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Held out set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Test set</a:t>
            </a:r>
            <a:endParaRPr/>
          </a:p>
          <a:p>
            <a:pPr indent="-234936" lvl="1" marL="742913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Features: attribute-value pairs which characterize each x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Noto Sans Symbols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Experimentation cycle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Learn parameters (e.g. model probabilities) on training set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(Tune hyperparameters on held-out set)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Compute accuracy of test set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Very important: never “peek” at the test set!</a:t>
            </a:r>
            <a:endParaRPr/>
          </a:p>
          <a:p>
            <a:pPr indent="-241286" lvl="1" marL="742913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Evaluation (many metrics possible, e.g. accuracy)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Accuracy: fraction of instances predicted correctly</a:t>
            </a:r>
            <a:endParaRPr/>
          </a:p>
          <a:p>
            <a:pPr indent="-222236" lvl="1" marL="742913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Overfitting and generalization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Want a classifier which does well on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data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Overfitting: fitting the training data very closely, but not generalizing well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We’ll investigate overfitting and generalization formally in a few lectures</a:t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Held-Out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pic>
        <p:nvPicPr>
          <p:cNvPr id="365" name="Google Shape;3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9933" y="1600200"/>
            <a:ext cx="277720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5493" y="3886200"/>
            <a:ext cx="2164772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6386" y="5388709"/>
            <a:ext cx="2212274" cy="12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 and Overfitting</a:t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73" y="1295400"/>
            <a:ext cx="3121641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1295452"/>
            <a:ext cx="3352800" cy="466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982" y="1295400"/>
            <a:ext cx="426563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/>
          <p:nvPr/>
        </p:nvSpPr>
        <p:spPr>
          <a:xfrm>
            <a:off x="974725" y="1295400"/>
            <a:ext cx="7537450" cy="5127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34"/>
          <p:cNvCxnSpPr/>
          <p:nvPr/>
        </p:nvCxnSpPr>
        <p:spPr>
          <a:xfrm>
            <a:off x="974725" y="6423025"/>
            <a:ext cx="753745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4"/>
          <p:cNvCxnSpPr/>
          <p:nvPr/>
        </p:nvCxnSpPr>
        <p:spPr>
          <a:xfrm flipH="1" rot="10800000">
            <a:off x="974725" y="1295400"/>
            <a:ext cx="1588" cy="51276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4"/>
          <p:cNvCxnSpPr/>
          <p:nvPr/>
        </p:nvCxnSpPr>
        <p:spPr>
          <a:xfrm flipH="1" rot="10800000">
            <a:off x="974725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4"/>
          <p:cNvSpPr/>
          <p:nvPr/>
        </p:nvSpPr>
        <p:spPr>
          <a:xfrm>
            <a:off x="973138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34"/>
          <p:cNvCxnSpPr/>
          <p:nvPr/>
        </p:nvCxnSpPr>
        <p:spPr>
          <a:xfrm flipH="1" rot="10800000">
            <a:off x="1725613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4"/>
          <p:cNvSpPr/>
          <p:nvPr/>
        </p:nvSpPr>
        <p:spPr>
          <a:xfrm>
            <a:off x="1724025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34"/>
          <p:cNvCxnSpPr/>
          <p:nvPr/>
        </p:nvCxnSpPr>
        <p:spPr>
          <a:xfrm flipH="1" rot="10800000">
            <a:off x="2474913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4"/>
          <p:cNvSpPr/>
          <p:nvPr/>
        </p:nvSpPr>
        <p:spPr>
          <a:xfrm>
            <a:off x="2473325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34"/>
          <p:cNvCxnSpPr/>
          <p:nvPr/>
        </p:nvCxnSpPr>
        <p:spPr>
          <a:xfrm flipH="1" rot="10800000">
            <a:off x="3233738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4"/>
          <p:cNvSpPr/>
          <p:nvPr/>
        </p:nvSpPr>
        <p:spPr>
          <a:xfrm>
            <a:off x="3232150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4"/>
          <p:cNvCxnSpPr/>
          <p:nvPr/>
        </p:nvCxnSpPr>
        <p:spPr>
          <a:xfrm flipH="1" rot="10800000">
            <a:off x="3984625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4"/>
          <p:cNvSpPr/>
          <p:nvPr/>
        </p:nvSpPr>
        <p:spPr>
          <a:xfrm>
            <a:off x="3983038" y="64516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34"/>
          <p:cNvCxnSpPr/>
          <p:nvPr/>
        </p:nvCxnSpPr>
        <p:spPr>
          <a:xfrm flipH="1" rot="10800000">
            <a:off x="4743450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4"/>
          <p:cNvSpPr/>
          <p:nvPr/>
        </p:nvSpPr>
        <p:spPr>
          <a:xfrm>
            <a:off x="4702175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34"/>
          <p:cNvCxnSpPr/>
          <p:nvPr/>
        </p:nvCxnSpPr>
        <p:spPr>
          <a:xfrm flipH="1" rot="10800000">
            <a:off x="5494338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34"/>
          <p:cNvSpPr/>
          <p:nvPr/>
        </p:nvSpPr>
        <p:spPr>
          <a:xfrm>
            <a:off x="5453063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34"/>
          <p:cNvCxnSpPr/>
          <p:nvPr/>
        </p:nvCxnSpPr>
        <p:spPr>
          <a:xfrm flipH="1" rot="10800000">
            <a:off x="6243638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4"/>
          <p:cNvSpPr/>
          <p:nvPr/>
        </p:nvSpPr>
        <p:spPr>
          <a:xfrm>
            <a:off x="6202363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34"/>
          <p:cNvCxnSpPr/>
          <p:nvPr/>
        </p:nvCxnSpPr>
        <p:spPr>
          <a:xfrm flipH="1" rot="10800000">
            <a:off x="7002463" y="6346825"/>
            <a:ext cx="1587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4"/>
          <p:cNvSpPr/>
          <p:nvPr/>
        </p:nvSpPr>
        <p:spPr>
          <a:xfrm>
            <a:off x="6961188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4"/>
          <p:cNvCxnSpPr/>
          <p:nvPr/>
        </p:nvCxnSpPr>
        <p:spPr>
          <a:xfrm flipH="1" rot="10800000">
            <a:off x="7753350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4"/>
          <p:cNvSpPr/>
          <p:nvPr/>
        </p:nvSpPr>
        <p:spPr>
          <a:xfrm>
            <a:off x="7712075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4"/>
          <p:cNvCxnSpPr/>
          <p:nvPr/>
        </p:nvCxnSpPr>
        <p:spPr>
          <a:xfrm flipH="1" rot="10800000">
            <a:off x="8512175" y="6346825"/>
            <a:ext cx="1588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4"/>
          <p:cNvSpPr/>
          <p:nvPr/>
        </p:nvSpPr>
        <p:spPr>
          <a:xfrm>
            <a:off x="8470900" y="64516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34"/>
          <p:cNvCxnSpPr/>
          <p:nvPr/>
        </p:nvCxnSpPr>
        <p:spPr>
          <a:xfrm>
            <a:off x="974725" y="6423025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4"/>
          <p:cNvSpPr/>
          <p:nvPr/>
        </p:nvSpPr>
        <p:spPr>
          <a:xfrm>
            <a:off x="788988" y="6346825"/>
            <a:ext cx="1825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34"/>
          <p:cNvCxnSpPr/>
          <p:nvPr/>
        </p:nvCxnSpPr>
        <p:spPr>
          <a:xfrm>
            <a:off x="974725" y="5853113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4"/>
          <p:cNvSpPr/>
          <p:nvPr/>
        </p:nvSpPr>
        <p:spPr>
          <a:xfrm>
            <a:off x="788988" y="5776913"/>
            <a:ext cx="1825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34"/>
          <p:cNvCxnSpPr/>
          <p:nvPr/>
        </p:nvCxnSpPr>
        <p:spPr>
          <a:xfrm>
            <a:off x="974725" y="5281613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4"/>
          <p:cNvSpPr/>
          <p:nvPr/>
        </p:nvSpPr>
        <p:spPr>
          <a:xfrm>
            <a:off x="857250" y="5205413"/>
            <a:ext cx="112713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34"/>
          <p:cNvCxnSpPr/>
          <p:nvPr/>
        </p:nvCxnSpPr>
        <p:spPr>
          <a:xfrm>
            <a:off x="974725" y="47117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4"/>
          <p:cNvSpPr/>
          <p:nvPr/>
        </p:nvSpPr>
        <p:spPr>
          <a:xfrm>
            <a:off x="896938" y="46355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34"/>
          <p:cNvCxnSpPr/>
          <p:nvPr/>
        </p:nvCxnSpPr>
        <p:spPr>
          <a:xfrm>
            <a:off x="974725" y="41402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4"/>
          <p:cNvSpPr/>
          <p:nvPr/>
        </p:nvSpPr>
        <p:spPr>
          <a:xfrm>
            <a:off x="896938" y="4064000"/>
            <a:ext cx="698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34"/>
          <p:cNvCxnSpPr/>
          <p:nvPr/>
        </p:nvCxnSpPr>
        <p:spPr>
          <a:xfrm>
            <a:off x="974725" y="35687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4"/>
          <p:cNvSpPr/>
          <p:nvPr/>
        </p:nvSpPr>
        <p:spPr>
          <a:xfrm>
            <a:off x="830263" y="34925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34"/>
          <p:cNvCxnSpPr/>
          <p:nvPr/>
        </p:nvCxnSpPr>
        <p:spPr>
          <a:xfrm>
            <a:off x="974725" y="2998788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4"/>
          <p:cNvSpPr/>
          <p:nvPr/>
        </p:nvSpPr>
        <p:spPr>
          <a:xfrm>
            <a:off x="830263" y="2922588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34"/>
          <p:cNvCxnSpPr/>
          <p:nvPr/>
        </p:nvCxnSpPr>
        <p:spPr>
          <a:xfrm>
            <a:off x="974725" y="2427288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4"/>
          <p:cNvSpPr/>
          <p:nvPr/>
        </p:nvSpPr>
        <p:spPr>
          <a:xfrm>
            <a:off x="830263" y="2351088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34"/>
          <p:cNvCxnSpPr/>
          <p:nvPr/>
        </p:nvCxnSpPr>
        <p:spPr>
          <a:xfrm>
            <a:off x="974725" y="1855788"/>
            <a:ext cx="666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4"/>
          <p:cNvSpPr/>
          <p:nvPr/>
        </p:nvSpPr>
        <p:spPr>
          <a:xfrm>
            <a:off x="830263" y="1779588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34"/>
          <p:cNvCxnSpPr/>
          <p:nvPr/>
        </p:nvCxnSpPr>
        <p:spPr>
          <a:xfrm>
            <a:off x="974725" y="1295400"/>
            <a:ext cx="666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4"/>
          <p:cNvSpPr/>
          <p:nvPr/>
        </p:nvSpPr>
        <p:spPr>
          <a:xfrm>
            <a:off x="830263" y="1219200"/>
            <a:ext cx="139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308100" y="4549775"/>
            <a:ext cx="84138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687513" y="4833938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66925" y="52435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2436813" y="52435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2816225" y="54340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3195638" y="533876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3567113" y="5081588"/>
            <a:ext cx="84137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3946525" y="491966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4325938" y="5157788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4705350" y="462597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5075238" y="480536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5456238" y="4435475"/>
            <a:ext cx="84137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5835650" y="4786313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6205538" y="454977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6584950" y="434022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6964363" y="369252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4"/>
          <p:cNvSpPr/>
          <p:nvPr/>
        </p:nvSpPr>
        <p:spPr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4"/>
          <p:cNvSpPr/>
          <p:nvPr/>
        </p:nvSpPr>
        <p:spPr>
          <a:xfrm>
            <a:off x="7335838" y="3949700"/>
            <a:ext cx="84137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4"/>
          <p:cNvSpPr/>
          <p:nvPr/>
        </p:nvSpPr>
        <p:spPr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7715250" y="3797300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4"/>
          <p:cNvSpPr/>
          <p:nvPr/>
        </p:nvSpPr>
        <p:spPr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4"/>
          <p:cNvSpPr/>
          <p:nvPr/>
        </p:nvSpPr>
        <p:spPr>
          <a:xfrm>
            <a:off x="8094663" y="365442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4"/>
          <p:cNvSpPr/>
          <p:nvPr/>
        </p:nvSpPr>
        <p:spPr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4"/>
          <p:cNvSpPr/>
          <p:nvPr/>
        </p:nvSpPr>
        <p:spPr>
          <a:xfrm>
            <a:off x="8474075" y="3254375"/>
            <a:ext cx="85725" cy="85725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4"/>
          <p:cNvSpPr/>
          <p:nvPr/>
        </p:nvSpPr>
        <p:spPr>
          <a:xfrm>
            <a:off x="1344613" y="1827213"/>
            <a:ext cx="4784725" cy="3721100"/>
          </a:xfrm>
          <a:custGeom>
            <a:rect b="b" l="l" r="r" t="t"/>
            <a:pathLst>
              <a:path extrusionOk="0" h="2344" w="301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6129338" y="3292475"/>
            <a:ext cx="2382837" cy="2894013"/>
          </a:xfrm>
          <a:custGeom>
            <a:rect b="b" l="l" r="r" t="t"/>
            <a:pathLst>
              <a:path extrusionOk="0" h="1823" w="1501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1747678" y="2343150"/>
            <a:ext cx="29292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Degree 15 polynomial</a:t>
            </a:r>
            <a:endParaRPr/>
          </a:p>
        </p:txBody>
      </p:sp>
      <p:sp>
        <p:nvSpPr>
          <p:cNvPr id="468" name="Google Shape;468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</a:t>
            </a:r>
            <a:endParaRPr/>
          </a:p>
        </p:txBody>
      </p:sp>
      <p:pic>
        <p:nvPicPr>
          <p:cNvPr id="469" name="Google Shape;4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1800531"/>
            <a:ext cx="3057525" cy="457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Overfitting</a:t>
            </a:r>
            <a:endParaRPr/>
          </a:p>
        </p:txBody>
      </p:sp>
      <p:grpSp>
        <p:nvGrpSpPr>
          <p:cNvPr id="475" name="Google Shape;475;p35"/>
          <p:cNvGrpSpPr/>
          <p:nvPr/>
        </p:nvGrpSpPr>
        <p:grpSpPr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476" name="Google Shape;476;p35"/>
            <p:cNvSpPr/>
            <p:nvPr/>
          </p:nvSpPr>
          <p:spPr>
            <a:xfrm>
              <a:off x="3168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360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3168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360" y="177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552" y="158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744" y="158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552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744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168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360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168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360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552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44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552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44" y="2160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36" y="158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4128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936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128" y="177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320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512" y="158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320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512" y="177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936" y="196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128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3936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4128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320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4512" y="196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0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512" y="2160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168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360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168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360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3552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3744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552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744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168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3360" y="273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3168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360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3552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744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552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744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936" y="2352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4128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936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4128" y="2544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4320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4512" y="2352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320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4512" y="2544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936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4128" y="2736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6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128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320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4512" y="2736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4320" y="2928"/>
              <a:ext cx="192" cy="1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512" y="2928"/>
              <a:ext cx="192" cy="19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xp_fig" id="540" name="Google Shape;5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3" y="1758950"/>
            <a:ext cx="1995487" cy="217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41" name="Google Shape;5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113" y="1752600"/>
            <a:ext cx="1995487" cy="217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35"/>
          <p:cNvGrpSpPr/>
          <p:nvPr/>
        </p:nvGrpSpPr>
        <p:grpSpPr>
          <a:xfrm>
            <a:off x="420688" y="2971800"/>
            <a:ext cx="8221662" cy="304800"/>
            <a:chOff x="265" y="1872"/>
            <a:chExt cx="5179" cy="192"/>
          </a:xfrm>
        </p:grpSpPr>
        <p:cxnSp>
          <p:nvCxnSpPr>
            <p:cNvPr id="543" name="Google Shape;543;p35"/>
            <p:cNvCxnSpPr/>
            <p:nvPr/>
          </p:nvCxnSpPr>
          <p:spPr>
            <a:xfrm>
              <a:off x="1680" y="1968"/>
              <a:ext cx="62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4" name="Google Shape;544;p35"/>
            <p:cNvSpPr/>
            <p:nvPr/>
          </p:nvSpPr>
          <p:spPr>
            <a:xfrm>
              <a:off x="2304" y="1872"/>
              <a:ext cx="192" cy="192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545" name="Google Shape;545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5" y="1920"/>
              <a:ext cx="1278" cy="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546" name="Google Shape;546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66" y="1920"/>
              <a:ext cx="1278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7" name="Google Shape;547;p35"/>
            <p:cNvCxnSpPr/>
            <p:nvPr/>
          </p:nvCxnSpPr>
          <p:spPr>
            <a:xfrm>
              <a:off x="2496" y="1968"/>
              <a:ext cx="158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8" name="Google Shape;548;p35"/>
          <p:cNvGrpSpPr/>
          <p:nvPr/>
        </p:nvGrpSpPr>
        <p:grpSpPr>
          <a:xfrm>
            <a:off x="420688" y="3581400"/>
            <a:ext cx="8204200" cy="304800"/>
            <a:chOff x="265" y="2256"/>
            <a:chExt cx="5168" cy="192"/>
          </a:xfrm>
        </p:grpSpPr>
        <p:cxnSp>
          <p:nvCxnSpPr>
            <p:cNvPr id="549" name="Google Shape;549;p35"/>
            <p:cNvCxnSpPr/>
            <p:nvPr/>
          </p:nvCxnSpPr>
          <p:spPr>
            <a:xfrm rot="10800000">
              <a:off x="1680" y="2352"/>
              <a:ext cx="100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35"/>
            <p:cNvSpPr/>
            <p:nvPr/>
          </p:nvSpPr>
          <p:spPr>
            <a:xfrm>
              <a:off x="2688" y="2256"/>
              <a:ext cx="192" cy="192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551" name="Google Shape;551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" y="2304"/>
              <a:ext cx="1271" cy="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552" name="Google Shape;552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55" y="2304"/>
              <a:ext cx="1278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3" name="Google Shape;553;p35"/>
            <p:cNvCxnSpPr/>
            <p:nvPr/>
          </p:nvCxnSpPr>
          <p:spPr>
            <a:xfrm rot="10800000">
              <a:off x="2880" y="2352"/>
              <a:ext cx="1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4" name="Google Shape;554;p35"/>
          <p:cNvSpPr txBox="1"/>
          <p:nvPr/>
        </p:nvSpPr>
        <p:spPr>
          <a:xfrm>
            <a:off x="3886200" y="57912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wins!!</a:t>
            </a:r>
            <a:endParaRPr/>
          </a:p>
        </p:txBody>
      </p:sp>
      <p:grpSp>
        <p:nvGrpSpPr>
          <p:cNvPr id="555" name="Google Shape;555;p35"/>
          <p:cNvGrpSpPr/>
          <p:nvPr/>
        </p:nvGrpSpPr>
        <p:grpSpPr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556" name="Google Shape;556;p35"/>
            <p:cNvSpPr/>
            <p:nvPr/>
          </p:nvSpPr>
          <p:spPr>
            <a:xfrm>
              <a:off x="2496" y="2640"/>
              <a:ext cx="192" cy="192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7" name="Google Shape;557;p35"/>
            <p:cNvCxnSpPr/>
            <p:nvPr/>
          </p:nvCxnSpPr>
          <p:spPr>
            <a:xfrm rot="10800000">
              <a:off x="1680" y="2736"/>
              <a:ext cx="81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558" name="Google Shape;558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3" y="2688"/>
              <a:ext cx="1298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9" name="Google Shape;559;p35"/>
            <p:cNvCxnSpPr/>
            <p:nvPr/>
          </p:nvCxnSpPr>
          <p:spPr>
            <a:xfrm rot="10800000">
              <a:off x="2688" y="2736"/>
              <a:ext cx="13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560" name="Google Shape;560;p3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135" y="2688"/>
              <a:ext cx="1305" cy="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1" name="Google Shape;561;p35"/>
          <p:cNvGrpSpPr/>
          <p:nvPr/>
        </p:nvGrpSpPr>
        <p:grpSpPr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562" name="Google Shape;562;p35"/>
            <p:cNvSpPr/>
            <p:nvPr/>
          </p:nvSpPr>
          <p:spPr>
            <a:xfrm>
              <a:off x="3456" y="3024"/>
              <a:ext cx="192" cy="192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35"/>
            <p:cNvCxnSpPr/>
            <p:nvPr/>
          </p:nvCxnSpPr>
          <p:spPr>
            <a:xfrm rot="10800000">
              <a:off x="1680" y="3120"/>
              <a:ext cx="17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564" name="Google Shape;564;p3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5" y="3072"/>
              <a:ext cx="1367" cy="1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5" name="Google Shape;565;p35"/>
            <p:cNvCxnSpPr/>
            <p:nvPr/>
          </p:nvCxnSpPr>
          <p:spPr>
            <a:xfrm rot="10800000">
              <a:off x="3648" y="3120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566" name="Google Shape;566;p3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147" y="3072"/>
              <a:ext cx="1278" cy="1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xp_fig" id="567" name="Google Shape;567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5313" y="2362200"/>
            <a:ext cx="1690687" cy="217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68" name="Google Shape;568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81800" y="2297113"/>
            <a:ext cx="1690688" cy="21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915400" y="1800531"/>
            <a:ext cx="3057525" cy="457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Overfitting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Posteriors determined by </a:t>
            </a:r>
            <a:r>
              <a:rPr i="1" lang="en-US" sz="2000"/>
              <a:t>relative </a:t>
            </a:r>
            <a:r>
              <a:rPr lang="en-US" sz="2000"/>
              <a:t>probabilities (odds ratios):</a:t>
            </a:r>
            <a:endParaRPr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576" name="Google Shape;576;p36"/>
          <p:cNvSpPr txBox="1"/>
          <p:nvPr/>
        </p:nvSpPr>
        <p:spPr>
          <a:xfrm>
            <a:off x="1600200" y="3316288"/>
            <a:ext cx="2514600" cy="2024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south-west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nation 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morally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nicely 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extent 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seriously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577" name="Google Shape;577;p36"/>
          <p:cNvSpPr txBox="1"/>
          <p:nvPr/>
        </p:nvSpPr>
        <p:spPr>
          <a:xfrm>
            <a:off x="2743200" y="572135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wrong here?</a:t>
            </a:r>
            <a:endParaRPr/>
          </a:p>
        </p:txBody>
      </p:sp>
      <p:sp>
        <p:nvSpPr>
          <p:cNvPr id="578" name="Google Shape;578;p36"/>
          <p:cNvSpPr txBox="1"/>
          <p:nvPr/>
        </p:nvSpPr>
        <p:spPr>
          <a:xfrm>
            <a:off x="4876800" y="3316288"/>
            <a:ext cx="2438400" cy="2024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screens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 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guaranteed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$205.00 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delivery 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signature  : inf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579" name="Google Shape;5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2387600"/>
            <a:ext cx="1647825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80" name="Google Shape;5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3188" y="2362200"/>
            <a:ext cx="1647825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5400" y="1800531"/>
            <a:ext cx="3057525" cy="457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 and Overfitting</a:t>
            </a:r>
            <a:endParaRPr/>
          </a:p>
        </p:txBody>
      </p:sp>
      <p:sp>
        <p:nvSpPr>
          <p:cNvPr id="587" name="Google Shape;587;p37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Relative frequency parameters will </a:t>
            </a:r>
            <a:r>
              <a:rPr lang="en-US" sz="2000">
                <a:solidFill>
                  <a:srgbClr val="C00000"/>
                </a:solidFill>
              </a:rPr>
              <a:t>overfit</a:t>
            </a:r>
            <a:r>
              <a:rPr lang="en-US" sz="2000"/>
              <a:t> the training data!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Just because we never saw a 3 with pixel (15,15) on during training doesn’t mean we won’t see it at test time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Unlikely that every occurrence of “minute” is 100% spam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Unlikely that every occurrence of “seriously” is 100% ham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What about all the words that don’t occur in the training set at all?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In general, we can’t go around giving unseen events zero probability</a:t>
            </a:r>
            <a:endParaRPr/>
          </a:p>
          <a:p>
            <a:pPr indent="-215882" lvl="0" marL="34288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As an extreme case, imagine using the entire email as the only feature (e.g. document ID)</a:t>
            </a:r>
            <a:endParaRPr sz="2000"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Would get the training data perfect (if deterministic labeling)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Wouldn’t </a:t>
            </a:r>
            <a:r>
              <a:rPr i="1" lang="en-US" sz="1800"/>
              <a:t>generalize</a:t>
            </a:r>
            <a:r>
              <a:rPr lang="en-US" sz="1800"/>
              <a:t> at all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Just making the bag-of-words assumption gives us some generalization, but isn’t enough</a:t>
            </a:r>
            <a:endParaRPr/>
          </a:p>
          <a:p>
            <a:pPr indent="-171436" lvl="1" marL="742913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882" lvl="0" marL="34288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To generalize better: we need to </a:t>
            </a:r>
            <a:r>
              <a:rPr lang="en-US" sz="2000">
                <a:solidFill>
                  <a:srgbClr val="CC0000"/>
                </a:solidFill>
              </a:rPr>
              <a:t>smooth </a:t>
            </a:r>
            <a:r>
              <a:rPr lang="en-US" sz="2000"/>
              <a:t>or </a:t>
            </a:r>
            <a:r>
              <a:rPr lang="en-US" sz="2000">
                <a:solidFill>
                  <a:srgbClr val="CC0000"/>
                </a:solidFill>
              </a:rPr>
              <a:t>regularize </a:t>
            </a:r>
            <a:r>
              <a:rPr lang="en-US" sz="2000"/>
              <a:t>the estimates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Estimation</a:t>
            </a:r>
            <a:endParaRPr/>
          </a:p>
        </p:txBody>
      </p:sp>
      <p:pic>
        <p:nvPicPr>
          <p:cNvPr id="593" name="Google Shape;5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993" y="1447800"/>
            <a:ext cx="8294526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Estimation</a:t>
            </a:r>
            <a:endParaRPr/>
          </a:p>
        </p:txBody>
      </p:sp>
      <p:sp>
        <p:nvSpPr>
          <p:cNvPr id="599" name="Google Shape;599;p39"/>
          <p:cNvSpPr txBox="1"/>
          <p:nvPr>
            <p:ph idx="1" type="body"/>
          </p:nvPr>
        </p:nvSpPr>
        <p:spPr>
          <a:xfrm>
            <a:off x="533400" y="1524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Estimating the distribution of a random variable</a:t>
            </a:r>
            <a:endParaRPr/>
          </a:p>
          <a:p>
            <a:pPr indent="-228586" lvl="1" marL="742913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i="1" sz="9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 sz="2400"/>
              <a:t>Elicitation:</a:t>
            </a:r>
            <a:r>
              <a:rPr lang="en-US" sz="2400"/>
              <a:t> ask a human (why is this hard?)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2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 sz="2400"/>
              <a:t>Empirically: </a:t>
            </a:r>
            <a:r>
              <a:rPr lang="en-US" sz="2400"/>
              <a:t>use training data (learning!)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E.g.: for each outcome x, look at the </a:t>
            </a:r>
            <a:r>
              <a:rPr i="1" lang="en-US" sz="2000">
                <a:solidFill>
                  <a:srgbClr val="CC0000"/>
                </a:solidFill>
              </a:rPr>
              <a:t>empirical rate</a:t>
            </a:r>
            <a:r>
              <a:rPr lang="en-US" sz="2000"/>
              <a:t> of that value: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This is the estimate that maximizes the </a:t>
            </a:r>
            <a:r>
              <a:rPr i="1" lang="en-US" sz="2000">
                <a:solidFill>
                  <a:srgbClr val="CC0000"/>
                </a:solidFill>
              </a:rPr>
              <a:t>likelihood of the data</a:t>
            </a:r>
            <a:endParaRPr sz="2000"/>
          </a:p>
          <a:p>
            <a:pPr indent="-165086" lvl="1" marL="742913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400"/>
          </a:p>
        </p:txBody>
      </p:sp>
      <p:pic>
        <p:nvPicPr>
          <p:cNvPr descr="txp_fig" id="600" name="Google Shape;6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6" y="3506789"/>
            <a:ext cx="3105151" cy="608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01" name="Google Shape;6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437" y="5105401"/>
            <a:ext cx="231616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9"/>
          <p:cNvSpPr/>
          <p:nvPr/>
        </p:nvSpPr>
        <p:spPr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03" name="Google Shape;603;p39"/>
          <p:cNvSpPr/>
          <p:nvPr/>
        </p:nvSpPr>
        <p:spPr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pic>
        <p:nvPicPr>
          <p:cNvPr descr="txp_fig" id="605" name="Google Shape;60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9250" y="4022726"/>
            <a:ext cx="1758951" cy="27146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9"/>
          <p:cNvSpPr/>
          <p:nvPr/>
        </p:nvSpPr>
        <p:spPr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/>
          <p:nvPr/>
        </p:nvSpPr>
        <p:spPr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9"/>
          <p:cNvSpPr/>
          <p:nvPr/>
        </p:nvSpPr>
        <p:spPr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17" name="Google Shape;617;p39"/>
          <p:cNvSpPr/>
          <p:nvPr/>
        </p:nvSpPr>
        <p:spPr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5574" y="1295400"/>
            <a:ext cx="3838788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Smoothing</a:t>
            </a:r>
            <a:endParaRPr/>
          </a:p>
        </p:txBody>
      </p:sp>
      <p:pic>
        <p:nvPicPr>
          <p:cNvPr id="628" name="Google Shape;6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29135"/>
            <a:ext cx="10171112" cy="524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Likelihood?</a:t>
            </a:r>
            <a:endParaRPr/>
          </a:p>
        </p:txBody>
      </p:sp>
      <p:sp>
        <p:nvSpPr>
          <p:cNvPr id="634" name="Google Shape;634;p4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Relative frequencies are the maximum likelihood estimates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Another option is to consider the most likely parameter value given the data</a:t>
            </a:r>
            <a:endParaRPr/>
          </a:p>
        </p:txBody>
      </p:sp>
      <p:pic>
        <p:nvPicPr>
          <p:cNvPr descr="txp_fig" id="635" name="Google Shape;6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526" y="2209800"/>
            <a:ext cx="3105151" cy="608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6" name="Google Shape;6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2" y="2133601"/>
            <a:ext cx="2847975" cy="427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7" name="Google Shape;63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1977" y="2746377"/>
            <a:ext cx="2511425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38" name="Google Shape;63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4419601"/>
            <a:ext cx="3041651" cy="42703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1"/>
          <p:cNvSpPr/>
          <p:nvPr/>
        </p:nvSpPr>
        <p:spPr>
          <a:xfrm>
            <a:off x="4876800" y="2362200"/>
            <a:ext cx="381000" cy="304800"/>
          </a:xfrm>
          <a:prstGeom prst="rightArrow">
            <a:avLst>
              <a:gd fmla="val 50000" name="adj1"/>
              <a:gd fmla="val 42188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640" name="Google Shape;640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2637" y="5081588"/>
            <a:ext cx="3662363" cy="427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41" name="Google Shape;641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57400" y="5718175"/>
            <a:ext cx="2833688" cy="42703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1"/>
          <p:cNvSpPr/>
          <p:nvPr/>
        </p:nvSpPr>
        <p:spPr>
          <a:xfrm>
            <a:off x="6096000" y="4876800"/>
            <a:ext cx="609600" cy="533400"/>
          </a:xfrm>
          <a:prstGeom prst="rightArrow">
            <a:avLst>
              <a:gd fmla="val 50000" name="adj1"/>
              <a:gd fmla="val 385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1"/>
          <p:cNvSpPr txBox="1"/>
          <p:nvPr/>
        </p:nvSpPr>
        <p:spPr>
          <a:xfrm>
            <a:off x="7162800" y="4953001"/>
            <a:ext cx="1600200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174750"/>
            <a:ext cx="5681935" cy="50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Unseen Events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7797"/>
            <a:ext cx="3524960" cy="273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344" y="2244725"/>
            <a:ext cx="4760049" cy="3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Laplace Smoothing</a:t>
            </a:r>
            <a:endParaRPr/>
          </a:p>
        </p:txBody>
      </p:sp>
      <p:sp>
        <p:nvSpPr>
          <p:cNvPr id="656" name="Google Shape;656;p43"/>
          <p:cNvSpPr txBox="1"/>
          <p:nvPr>
            <p:ph idx="1" type="body"/>
          </p:nvPr>
        </p:nvSpPr>
        <p:spPr>
          <a:xfrm>
            <a:off x="457200" y="1600200"/>
            <a:ext cx="472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Laplace’s estimate: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Pretend you saw every outcome once more than you actually did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Can derive this estimate with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Dirichlet priors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(see cs281a)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657" name="Google Shape;6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338" y="4116389"/>
            <a:ext cx="1643063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58" name="Google Shape;65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3294065"/>
            <a:ext cx="2690813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59" name="Google Shape;65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7725" y="4437065"/>
            <a:ext cx="2813051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60" name="Google Shape;66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4738" y="3049589"/>
            <a:ext cx="3649663" cy="76041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3"/>
          <p:cNvSpPr/>
          <p:nvPr/>
        </p:nvSpPr>
        <p:spPr>
          <a:xfrm>
            <a:off x="7696200" y="3200400"/>
            <a:ext cx="1143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3"/>
          <p:cNvSpPr/>
          <p:nvPr/>
        </p:nvSpPr>
        <p:spPr>
          <a:xfrm>
            <a:off x="7696200" y="4267200"/>
            <a:ext cx="1143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3" name="Google Shape;663;p43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664" name="Google Shape;664;p43"/>
            <p:cNvSpPr/>
            <p:nvPr/>
          </p:nvSpPr>
          <p:spPr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Laplace Smoothing</a:t>
            </a:r>
            <a:endParaRPr/>
          </a:p>
        </p:txBody>
      </p:sp>
      <p:sp>
        <p:nvSpPr>
          <p:cNvPr id="672" name="Google Shape;672;p44"/>
          <p:cNvSpPr txBox="1"/>
          <p:nvPr>
            <p:ph idx="1" type="body"/>
          </p:nvPr>
        </p:nvSpPr>
        <p:spPr>
          <a:xfrm>
            <a:off x="838200" y="1447800"/>
            <a:ext cx="579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Laplace’s estimate (extended):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Pretend you saw every outcome k extra times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What’s Laplace with k = 0?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 is the </a:t>
            </a: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strength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of the prior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Laplace for conditionals: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Smooth each condition independently: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673" name="Google Shape;6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2" y="3962401"/>
            <a:ext cx="2670175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4" name="Google Shape;67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1" y="4876801"/>
            <a:ext cx="3617913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5" name="Google Shape;67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2" y="3103563"/>
            <a:ext cx="2670175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6" name="Google Shape;67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9114" y="5570538"/>
            <a:ext cx="3468687" cy="67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7" name="Google Shape;67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2" y="2667000"/>
            <a:ext cx="2760663" cy="633413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4"/>
          <p:cNvSpPr/>
          <p:nvPr/>
        </p:nvSpPr>
        <p:spPr>
          <a:xfrm>
            <a:off x="9372600" y="2895600"/>
            <a:ext cx="1143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4"/>
          <p:cNvSpPr/>
          <p:nvPr/>
        </p:nvSpPr>
        <p:spPr>
          <a:xfrm>
            <a:off x="9372600" y="3733800"/>
            <a:ext cx="1143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4"/>
          <p:cNvSpPr/>
          <p:nvPr/>
        </p:nvSpPr>
        <p:spPr>
          <a:xfrm>
            <a:off x="9296400" y="4724400"/>
            <a:ext cx="1676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4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682" name="Google Shape;682;p44"/>
            <p:cNvSpPr/>
            <p:nvPr/>
          </p:nvSpPr>
          <p:spPr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Estimation: Linear Interpolation* </a:t>
            </a:r>
            <a:endParaRPr/>
          </a:p>
        </p:txBody>
      </p:sp>
      <p:sp>
        <p:nvSpPr>
          <p:cNvPr id="690" name="Google Shape;690;p45"/>
          <p:cNvSpPr txBox="1"/>
          <p:nvPr>
            <p:ph idx="1" type="body"/>
          </p:nvPr>
        </p:nvSpPr>
        <p:spPr>
          <a:xfrm>
            <a:off x="1447800" y="1447800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practice, Laplace often performs poorly for P(X|Y):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When |X| is very large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When |Y| is very large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Another option: linear interpolation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Also get the empirical P(X) from the data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Make sure the estimate of P(X|Y) isn’t too different from the empirical P(X)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What if </a:t>
            </a:r>
            <a:r>
              <a:rPr lang="en-US" sz="2400"/>
              <a:t>α</a:t>
            </a:r>
            <a:r>
              <a:rPr lang="en-US" sz="2000"/>
              <a:t> is 0?  1?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even better ways to estimate parameters, as well as details of the math, see cs281a, cs288</a:t>
            </a:r>
            <a:endParaRPr/>
          </a:p>
        </p:txBody>
      </p:sp>
      <p:pic>
        <p:nvPicPr>
          <p:cNvPr descr="txp_fig" id="691" name="Google Shape;6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563" y="4024313"/>
            <a:ext cx="6370637" cy="39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NB: Smoothing</a:t>
            </a:r>
            <a:endParaRPr/>
          </a:p>
        </p:txBody>
      </p:sp>
      <p:sp>
        <p:nvSpPr>
          <p:cNvPr id="697" name="Google Shape;697;p46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real classification problems, smoothing is critical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New odds ratios:</a:t>
            </a:r>
            <a:endParaRPr/>
          </a:p>
        </p:txBody>
      </p:sp>
      <p:sp>
        <p:nvSpPr>
          <p:cNvPr id="698" name="Google Shape;698;p46"/>
          <p:cNvSpPr txBox="1"/>
          <p:nvPr/>
        </p:nvSpPr>
        <p:spPr>
          <a:xfrm>
            <a:off x="1600200" y="3690938"/>
            <a:ext cx="2514600" cy="174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helvetica : 11.4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seems     : 10.8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    : 10.2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ago       :  8.4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areas     :  8.3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699" name="Google Shape;699;p46"/>
          <p:cNvSpPr txBox="1"/>
          <p:nvPr/>
        </p:nvSpPr>
        <p:spPr>
          <a:xfrm>
            <a:off x="4876800" y="3690938"/>
            <a:ext cx="2438400" cy="174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verdana : 28.8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Credit  : 28.4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  : 27.2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&lt;FONT&gt;  : 26.9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money   : 26.5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700" name="Google Shape;70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2762250"/>
            <a:ext cx="1647825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01" name="Google Shape;70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3188" y="2736850"/>
            <a:ext cx="1647825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6"/>
          <p:cNvSpPr txBox="1"/>
          <p:nvPr/>
        </p:nvSpPr>
        <p:spPr>
          <a:xfrm>
            <a:off x="2514600" y="57912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these make more sense?</a:t>
            </a:r>
            <a:endParaRPr/>
          </a:p>
        </p:txBody>
      </p:sp>
      <p:pic>
        <p:nvPicPr>
          <p:cNvPr id="703" name="Google Shape;70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863" y="1295400"/>
            <a:ext cx="3352874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Tuning</a:t>
            </a:r>
            <a:endParaRPr/>
          </a:p>
        </p:txBody>
      </p:sp>
      <p:pic>
        <p:nvPicPr>
          <p:cNvPr id="709" name="Google Shape;7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143596"/>
            <a:ext cx="7199313" cy="54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Tuning on Held-Out Data</a:t>
            </a:r>
            <a:endParaRPr/>
          </a:p>
        </p:txBody>
      </p:sp>
      <p:sp>
        <p:nvSpPr>
          <p:cNvPr id="715" name="Google Shape;715;p48"/>
          <p:cNvSpPr txBox="1"/>
          <p:nvPr>
            <p:ph idx="1" type="body"/>
          </p:nvPr>
        </p:nvSpPr>
        <p:spPr>
          <a:xfrm>
            <a:off x="457200" y="1676400"/>
            <a:ext cx="6477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Now we’ve got two kinds of unknowns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Parameters: the probabilities P(X|Y), P(Y)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Hyperparameters: e.g. the amount / type of smoothing to do, k, α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 should we learn where?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Learn parameters from training data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Tune hyperparameters on different data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each value of the hyperparameters, train and test on the held-out data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Choose the best value and do a final test on the test data</a:t>
            </a:r>
            <a:endParaRPr/>
          </a:p>
        </p:txBody>
      </p:sp>
      <p:cxnSp>
        <p:nvCxnSpPr>
          <p:cNvPr id="716" name="Google Shape;716;p48"/>
          <p:cNvCxnSpPr/>
          <p:nvPr/>
        </p:nvCxnSpPr>
        <p:spPr>
          <a:xfrm>
            <a:off x="8129587" y="3933825"/>
            <a:ext cx="21653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8"/>
          <p:cNvCxnSpPr/>
          <p:nvPr/>
        </p:nvCxnSpPr>
        <p:spPr>
          <a:xfrm rot="10800000">
            <a:off x="8129587" y="2093913"/>
            <a:ext cx="0" cy="18399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xp_fig" id="718" name="Google Shape;7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0825" y="4149725"/>
            <a:ext cx="150812" cy="223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19" name="Google Shape;7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137" y="2306638"/>
            <a:ext cx="209550" cy="1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48"/>
          <p:cNvSpPr/>
          <p:nvPr/>
        </p:nvSpPr>
        <p:spPr>
          <a:xfrm>
            <a:off x="8161337" y="2128838"/>
            <a:ext cx="2133600" cy="1752600"/>
          </a:xfrm>
          <a:custGeom>
            <a:rect b="b" l="l" r="r" t="t"/>
            <a:pathLst>
              <a:path extrusionOk="0" h="1104" w="134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cap="flat" cmpd="sng" w="38100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721" name="Google Shape;72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1937" y="1900238"/>
            <a:ext cx="1136650" cy="2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8"/>
          <p:cNvSpPr/>
          <p:nvPr/>
        </p:nvSpPr>
        <p:spPr>
          <a:xfrm>
            <a:off x="8164512" y="2430463"/>
            <a:ext cx="2130425" cy="1450975"/>
          </a:xfrm>
          <a:custGeom>
            <a:rect b="b" l="l" r="r" t="t"/>
            <a:pathLst>
              <a:path extrusionOk="0" h="914" w="1342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723" name="Google Shape;723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3124200"/>
            <a:ext cx="1227137" cy="223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24" name="Google Shape;724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28137" y="3424238"/>
            <a:ext cx="5842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8"/>
          <p:cNvSpPr/>
          <p:nvPr/>
        </p:nvSpPr>
        <p:spPr>
          <a:xfrm>
            <a:off x="8161337" y="2420938"/>
            <a:ext cx="2130425" cy="1463675"/>
          </a:xfrm>
          <a:custGeom>
            <a:rect b="b" l="l" r="r" t="t"/>
            <a:pathLst>
              <a:path extrusionOk="0" h="922" w="134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6" name="Google Shape;726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23298" y="4375150"/>
            <a:ext cx="1032052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8537" y="4451367"/>
            <a:ext cx="1108477" cy="154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6596" y="4400550"/>
            <a:ext cx="1410271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/>
          </a:p>
        </p:txBody>
      </p:sp>
      <p:pic>
        <p:nvPicPr>
          <p:cNvPr id="734" name="Google Shape;7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71600"/>
            <a:ext cx="7500937" cy="45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Errors, and What to Do</a:t>
            </a:r>
            <a:endParaRPr/>
          </a:p>
        </p:txBody>
      </p:sp>
      <p:sp>
        <p:nvSpPr>
          <p:cNvPr id="740" name="Google Shape;740;p50"/>
          <p:cNvSpPr txBox="1"/>
          <p:nvPr>
            <p:ph idx="1" type="body"/>
          </p:nvPr>
        </p:nvSpPr>
        <p:spPr>
          <a:xfrm>
            <a:off x="21336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Examples of errors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741" name="Google Shape;741;p50"/>
          <p:cNvSpPr txBox="1"/>
          <p:nvPr/>
        </p:nvSpPr>
        <p:spPr>
          <a:xfrm>
            <a:off x="2590800" y="2082800"/>
            <a:ext cx="6781800" cy="1697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Dear GlobalSCAPE Customer, 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  <a:endParaRPr/>
          </a:p>
        </p:txBody>
      </p:sp>
      <p:sp>
        <p:nvSpPr>
          <p:cNvPr id="742" name="Google Shape;742;p50"/>
          <p:cNvSpPr txBox="1"/>
          <p:nvPr/>
        </p:nvSpPr>
        <p:spPr>
          <a:xfrm>
            <a:off x="2590800" y="3987800"/>
            <a:ext cx="6781800" cy="180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To receive your $30 Amazon.com promotional certificate, click through to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http://www.amazon.com/apparel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Do About Errors?</a:t>
            </a:r>
            <a:endParaRPr/>
          </a:p>
        </p:txBody>
      </p:sp>
      <p:sp>
        <p:nvSpPr>
          <p:cNvPr id="748" name="Google Shape;748;p51"/>
          <p:cNvSpPr txBox="1"/>
          <p:nvPr>
            <p:ph idx="1" type="body"/>
          </p:nvPr>
        </p:nvSpPr>
        <p:spPr>
          <a:xfrm>
            <a:off x="406400" y="1397001"/>
            <a:ext cx="6451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Need more features– words aren’t enough!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Have you emailed the sender before?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Have 1K other people just gotten the same email?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Is the sending information consistent? 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Is the email in ALL CAPS?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Do inline URLs point where they say they point?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Does the email address you by (your) name?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Can add these information sources as new variables in the NB model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Next class we’ll talk about classifiers which let you easily add arbitrary features more easily, and, later, how to induce new features</a:t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749" name="Google Shape;7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1371722"/>
            <a:ext cx="3233737" cy="458569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1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>
            <a:gsLst>
              <a:gs pos="0">
                <a:schemeClr val="lt1"/>
              </a:gs>
              <a:gs pos="47000">
                <a:srgbClr val="FFFFFF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Spam Filter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04800" y="1447800"/>
            <a:ext cx="6553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Input: an email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Output: spam/ham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Setup: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Get a large collection of example emails, each labeled “spam” or “ham”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Note: someone has to hand label all this data!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Want to learn to predict labels of new, future emails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Features: The attributes used to make the ham / spam decision</a:t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Words: FREE!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Text Patterns: $dd, CAPS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Non-text: SenderInContacts, WidelyBroadcast</a:t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…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16"/>
          <p:cNvSpPr txBox="1"/>
          <p:nvPr/>
        </p:nvSpPr>
        <p:spPr>
          <a:xfrm>
            <a:off x="8001000" y="1447800"/>
            <a:ext cx="3581400" cy="1569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Dear Sir.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I must solicit your confidence in this transaction, this is by virture of its nature as being utterly confidencial and top secret. …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001000" y="3048000"/>
            <a:ext cx="3505200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REMOVED FROM FUTURE MAILINGS, SIMPLY REPLY TO THIS MESSAGE AND PUT "REMOVE" IN THE SUBJECT.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  MILLION EMAIL ADDRESSES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ONLY $99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001000" y="4876800"/>
            <a:ext cx="3505200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061200" y="5334000"/>
            <a:ext cx="635000" cy="457200"/>
          </a:xfrm>
          <a:custGeom>
            <a:rect b="b" l="l" r="r" t="t"/>
            <a:pathLst>
              <a:path extrusionOk="0" h="144" w="248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165975" y="1905000"/>
            <a:ext cx="454025" cy="45720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7162800" y="3505200"/>
            <a:ext cx="454025" cy="457200"/>
          </a:xfrm>
          <a:custGeom>
            <a:rect b="b" l="l" r="r" t="t"/>
            <a:pathLst>
              <a:path extrusionOk="0" h="412" w="409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Baselines</a:t>
            </a:r>
            <a:endParaRPr/>
          </a:p>
        </p:txBody>
      </p:sp>
      <p:sp>
        <p:nvSpPr>
          <p:cNvPr id="756" name="Google Shape;756;p5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First step: get a </a:t>
            </a:r>
            <a:r>
              <a:rPr lang="en-US" sz="2400">
                <a:solidFill>
                  <a:srgbClr val="CC0000"/>
                </a:solidFill>
              </a:rPr>
              <a:t>baseline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Baselines are very simple “straw man” procedures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Help determine how hard the task is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Help know what a “good” accuracy is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Weak baseline: most frequent label classifier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Gives all test instances whatever label was most common in the training set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 for spam filtering, might label everything as ham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Accuracy might be very high if the problem is skewed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 calling everything “ham” gets 66%, so a classifier that gets 70% isn’t very good…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real research, usually use previous work as a (strong) baseline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Confidences from a Classifier</a:t>
            </a:r>
            <a:endParaRPr/>
          </a:p>
        </p:txBody>
      </p:sp>
      <p:sp>
        <p:nvSpPr>
          <p:cNvPr id="762" name="Google Shape;762;p53"/>
          <p:cNvSpPr txBox="1"/>
          <p:nvPr>
            <p:ph idx="1" type="body"/>
          </p:nvPr>
        </p:nvSpPr>
        <p:spPr>
          <a:xfrm>
            <a:off x="457200" y="16002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</a:t>
            </a:r>
            <a:r>
              <a:rPr lang="en-US" sz="2400">
                <a:solidFill>
                  <a:srgbClr val="CC0000"/>
                </a:solidFill>
              </a:rPr>
              <a:t>confidence </a:t>
            </a:r>
            <a:r>
              <a:rPr lang="en-US" sz="2400"/>
              <a:t>of a probabilistic classifier: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Posterior probability of the top label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Represents how sure the classifier is of the classification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Any probabilistic model will have confidences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 guarantee confidence is correct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Calibration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Weak calibration: higher confidences mean higher accuracy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Strong calibration: confidence predicts accuracy rate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What’s the value of calibration?</a:t>
            </a:r>
            <a:endParaRPr/>
          </a:p>
        </p:txBody>
      </p:sp>
      <p:pic>
        <p:nvPicPr>
          <p:cNvPr descr="txp_fig" id="763" name="Google Shape;7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514220"/>
            <a:ext cx="3654425" cy="395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4" name="Google Shape;764;p53"/>
          <p:cNvGrpSpPr/>
          <p:nvPr/>
        </p:nvGrpSpPr>
        <p:grpSpPr>
          <a:xfrm>
            <a:off x="8991600" y="1510989"/>
            <a:ext cx="1600200" cy="1538287"/>
            <a:chOff x="4179" y="1008"/>
            <a:chExt cx="1149" cy="1104"/>
          </a:xfrm>
        </p:grpSpPr>
        <p:cxnSp>
          <p:nvCxnSpPr>
            <p:cNvPr id="765" name="Google Shape;765;p53"/>
            <p:cNvCxnSpPr/>
            <p:nvPr/>
          </p:nvCxnSpPr>
          <p:spPr>
            <a:xfrm>
              <a:off x="4368" y="1842"/>
              <a:ext cx="9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766" name="Google Shape;766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8" y="1938"/>
              <a:ext cx="523" cy="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767" name="Google Shape;767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79" y="1122"/>
              <a:ext cx="93" cy="5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8" name="Google Shape;768;p53"/>
            <p:cNvCxnSpPr/>
            <p:nvPr/>
          </p:nvCxnSpPr>
          <p:spPr>
            <a:xfrm rot="10800000">
              <a:off x="4368" y="1026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9" name="Google Shape;769;p53"/>
            <p:cNvSpPr/>
            <p:nvPr/>
          </p:nvSpPr>
          <p:spPr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53"/>
          <p:cNvGrpSpPr/>
          <p:nvPr/>
        </p:nvGrpSpPr>
        <p:grpSpPr>
          <a:xfrm>
            <a:off x="8991600" y="3263589"/>
            <a:ext cx="1600200" cy="1538287"/>
            <a:chOff x="4179" y="2304"/>
            <a:chExt cx="1149" cy="1104"/>
          </a:xfrm>
        </p:grpSpPr>
        <p:cxnSp>
          <p:nvCxnSpPr>
            <p:cNvPr id="775" name="Google Shape;775;p53"/>
            <p:cNvCxnSpPr/>
            <p:nvPr/>
          </p:nvCxnSpPr>
          <p:spPr>
            <a:xfrm>
              <a:off x="4368" y="3138"/>
              <a:ext cx="9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776" name="Google Shape;776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08" y="3234"/>
              <a:ext cx="523" cy="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777" name="Google Shape;777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79" y="2418"/>
              <a:ext cx="93" cy="5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8" name="Google Shape;778;p53"/>
            <p:cNvCxnSpPr/>
            <p:nvPr/>
          </p:nvCxnSpPr>
          <p:spPr>
            <a:xfrm rot="10800000">
              <a:off x="4368" y="2322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9" name="Google Shape;779;p53"/>
            <p:cNvSpPr/>
            <p:nvPr/>
          </p:nvSpPr>
          <p:spPr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53"/>
          <p:cNvGrpSpPr/>
          <p:nvPr/>
        </p:nvGrpSpPr>
        <p:grpSpPr>
          <a:xfrm>
            <a:off x="8991600" y="5016189"/>
            <a:ext cx="1600200" cy="1512887"/>
            <a:chOff x="4179" y="3522"/>
            <a:chExt cx="1149" cy="1086"/>
          </a:xfrm>
        </p:grpSpPr>
        <p:cxnSp>
          <p:nvCxnSpPr>
            <p:cNvPr id="785" name="Google Shape;785;p53"/>
            <p:cNvCxnSpPr/>
            <p:nvPr/>
          </p:nvCxnSpPr>
          <p:spPr>
            <a:xfrm>
              <a:off x="4368" y="4338"/>
              <a:ext cx="96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786" name="Google Shape;786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08" y="4434"/>
              <a:ext cx="523" cy="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787" name="Google Shape;787;p5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79" y="3618"/>
              <a:ext cx="93" cy="5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8" name="Google Shape;788;p53"/>
            <p:cNvCxnSpPr/>
            <p:nvPr/>
          </p:nvCxnSpPr>
          <p:spPr>
            <a:xfrm rot="10800000">
              <a:off x="4368" y="3522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9" name="Google Shape;789;p53"/>
            <p:cNvSpPr/>
            <p:nvPr/>
          </p:nvSpPr>
          <p:spPr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99" name="Google Shape;799;p54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Bayes rule lets us do diagnostic queries with causal probabilities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 naïve Bayes assumption takes all features to be independent given the class label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can build classifiers out of a naïve Bayes model using training data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Smoothing estimates is important in real systems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Classifier confidences are useful, when you can get them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Time: Discriminative Learning</a:t>
            </a:r>
            <a:endParaRPr/>
          </a:p>
        </p:txBody>
      </p:sp>
      <p:sp>
        <p:nvSpPr>
          <p:cNvPr id="805" name="Google Shape;805;p55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Digit Recognition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570037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Input: images / pixel grids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Output: a digit 0-9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Setup: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Get a large collection of example images, each labeled with a digit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Note: someone has to hand label all this data!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Want to learn to predict labels of new, future digit images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Features: The attributes used to make the digit decision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Pixels: (6,8)=ON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Shape Patterns: NumComponents, AspectRatio, NumLoops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Features are increasingly induced rather than crafted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400" y="1676400"/>
            <a:ext cx="508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1200" y="2514600"/>
            <a:ext cx="544513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5162" y="4267200"/>
            <a:ext cx="655638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93262" y="5414962"/>
            <a:ext cx="617538" cy="681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01200" y="3352800"/>
            <a:ext cx="617538" cy="5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10896600" y="17526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0896600" y="25908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0896600" y="35052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10896600" y="44196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0820400" y="5567362"/>
            <a:ext cx="609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119" y="1371600"/>
            <a:ext cx="5333761" cy="4368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Classification Tasks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06400" y="1397001"/>
            <a:ext cx="7442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Classification: given inputs x, predict labels (classes) y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Medical diagnosis (input: symptoms,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classes: diseases)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Fraud detection (input: account activity,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classes: fraud / no fraud)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Automatic essay grading (input: document,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classes: grades)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Customer service email routing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Review sentiment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Language ID</a:t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… many more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Classification is an important commercial technology!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Classification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307269"/>
            <a:ext cx="5943600" cy="506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Classification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06400" y="1397001"/>
            <a:ext cx="5689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Model-based approach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Build a model (e.g. Bayes’ net) where both the output label and input features are random variables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Instantiate any observed features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Query for the distribution of the label conditioned on the features</a:t>
            </a:r>
            <a:endParaRPr/>
          </a:p>
          <a:p>
            <a:pPr indent="-101589" lvl="4" marL="2057298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Challenges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What structure should the BN have?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How should we learn its parameters?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588" y="1355226"/>
            <a:ext cx="5655412" cy="481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Naïve Bayes for Digits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1295400"/>
            <a:ext cx="10972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Naïve Bayes: Assume all features are independent effects of the label</a:t>
            </a:r>
            <a:endParaRPr/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Simple digit recognition version: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One feature (variable) F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for each grid position &lt;i,j&gt;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Feature values are on / off, based on whether intensity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is more or less than 0.5 in underlying image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input maps to a feature vector, e.g.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Here: lots of features, each is binary valued</a:t>
            </a:r>
            <a:endParaRPr/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Naïve Bayes model:</a:t>
            </a:r>
            <a:endParaRPr/>
          </a:p>
          <a:p>
            <a:pPr indent="-152388" lvl="5" marL="2514474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do we need to learn?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4114800"/>
            <a:ext cx="40481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4713" y="4267200"/>
            <a:ext cx="6618287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6162" y="5334000"/>
            <a:ext cx="5405438" cy="614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10020300" y="19050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9105900" y="3352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0934700" y="3352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1"/>
          <p:cNvCxnSpPr>
            <a:stCxn id="165" idx="4"/>
            <a:endCxn id="167" idx="0"/>
          </p:cNvCxnSpPr>
          <p:nvPr/>
        </p:nvCxnSpPr>
        <p:spPr>
          <a:xfrm>
            <a:off x="10287000" y="24384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>
            <a:stCxn id="165" idx="4"/>
            <a:endCxn id="166" idx="0"/>
          </p:cNvCxnSpPr>
          <p:nvPr/>
        </p:nvCxnSpPr>
        <p:spPr>
          <a:xfrm flipH="1">
            <a:off x="9372600" y="24384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/>
          <p:nvPr/>
        </p:nvSpPr>
        <p:spPr>
          <a:xfrm>
            <a:off x="9791700" y="33528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1"/>
          <p:cNvCxnSpPr>
            <a:stCxn id="165" idx="4"/>
            <a:endCxn id="170" idx="0"/>
          </p:cNvCxnSpPr>
          <p:nvPr/>
        </p:nvCxnSpPr>
        <p:spPr>
          <a:xfrm flipH="1">
            <a:off x="10058400" y="2438400"/>
            <a:ext cx="2286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172" name="Google Shape;17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500" y="3581400"/>
            <a:ext cx="307975" cy="5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