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088" y="0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68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http://isl.ira.uka.de/neuralNetCourse/2004/VL_11_5/Perceptron.html</a:t>
            </a:r>
            <a:endParaRPr/>
          </a:p>
        </p:txBody>
      </p:sp>
      <p:sp>
        <p:nvSpPr>
          <p:cNvPr id="242" name="Google Shape;242;p15:notes"/>
          <p:cNvSpPr txBox="1"/>
          <p:nvPr>
            <p:ph idx="12" type="sldNum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http://isl.ira.uka.de/neuralNetCourse/2004/VL_11_5/Perceptron.html</a:t>
            </a:r>
            <a:endParaRPr/>
          </a:p>
        </p:txBody>
      </p:sp>
      <p:sp>
        <p:nvSpPr>
          <p:cNvPr id="252" name="Google Shape;252;p16:notes"/>
          <p:cNvSpPr txBox="1"/>
          <p:nvPr>
            <p:ph idx="12" type="sldNum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5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6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6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7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7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8:notes"/>
          <p:cNvSpPr txBox="1"/>
          <p:nvPr>
            <p:ph idx="12" type="sldNum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2" name="Google Shape;602;p28:notes"/>
          <p:cNvSpPr/>
          <p:nvPr>
            <p:ph idx="2" type="sldImg"/>
          </p:nvPr>
        </p:nvSpPr>
        <p:spPr>
          <a:xfrm>
            <a:off x="139700" y="768350"/>
            <a:ext cx="6821488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Google Shape;603;p28:notes"/>
          <p:cNvSpPr txBox="1"/>
          <p:nvPr>
            <p:ph idx="1" type="body"/>
          </p:nvPr>
        </p:nvSpPr>
        <p:spPr>
          <a:xfrm>
            <a:off x="708698" y="4861781"/>
            <a:ext cx="568190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9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9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0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0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1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1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2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3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4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5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5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6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6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7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7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8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8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38113" y="768350"/>
            <a:ext cx="6823075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731418" y="-1928017"/>
            <a:ext cx="4729164" cy="11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4732338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0" y="10445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0" y="3657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2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8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SzPts val="1900"/>
              <a:buChar char="▪"/>
              <a:defRPr sz="19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1" y="273053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031242"/>
            <a:ext cx="12192000" cy="6095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3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0" Type="http://schemas.openxmlformats.org/officeDocument/2006/relationships/image" Target="../media/image36.png"/><Relationship Id="rId9" Type="http://schemas.openxmlformats.org/officeDocument/2006/relationships/image" Target="../media/image38.png"/><Relationship Id="rId5" Type="http://schemas.openxmlformats.org/officeDocument/2006/relationships/image" Target="../media/image28.png"/><Relationship Id="rId6" Type="http://schemas.openxmlformats.org/officeDocument/2006/relationships/image" Target="../media/image33.png"/><Relationship Id="rId7" Type="http://schemas.openxmlformats.org/officeDocument/2006/relationships/image" Target="../media/image32.png"/><Relationship Id="rId8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48.png"/><Relationship Id="rId11" Type="http://schemas.openxmlformats.org/officeDocument/2006/relationships/image" Target="../media/image43.png"/><Relationship Id="rId10" Type="http://schemas.openxmlformats.org/officeDocument/2006/relationships/image" Target="../media/image44.png"/><Relationship Id="rId12" Type="http://schemas.openxmlformats.org/officeDocument/2006/relationships/image" Target="../media/image46.png"/><Relationship Id="rId9" Type="http://schemas.openxmlformats.org/officeDocument/2006/relationships/image" Target="../media/image47.png"/><Relationship Id="rId5" Type="http://schemas.openxmlformats.org/officeDocument/2006/relationships/image" Target="../media/image40.png"/><Relationship Id="rId6" Type="http://schemas.openxmlformats.org/officeDocument/2006/relationships/image" Target="../media/image42.png"/><Relationship Id="rId7" Type="http://schemas.openxmlformats.org/officeDocument/2006/relationships/image" Target="../media/image41.png"/><Relationship Id="rId8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9.png"/><Relationship Id="rId4" Type="http://schemas.openxmlformats.org/officeDocument/2006/relationships/image" Target="../media/image55.png"/><Relationship Id="rId9" Type="http://schemas.openxmlformats.org/officeDocument/2006/relationships/image" Target="../media/image53.png"/><Relationship Id="rId5" Type="http://schemas.openxmlformats.org/officeDocument/2006/relationships/image" Target="../media/image52.png"/><Relationship Id="rId6" Type="http://schemas.openxmlformats.org/officeDocument/2006/relationships/image" Target="../media/image50.png"/><Relationship Id="rId7" Type="http://schemas.openxmlformats.org/officeDocument/2006/relationships/image" Target="../media/image54.png"/><Relationship Id="rId8" Type="http://schemas.openxmlformats.org/officeDocument/2006/relationships/image" Target="../media/image5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7.png"/><Relationship Id="rId4" Type="http://schemas.openxmlformats.org/officeDocument/2006/relationships/image" Target="../media/image62.png"/><Relationship Id="rId5" Type="http://schemas.openxmlformats.org/officeDocument/2006/relationships/image" Target="../media/image5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7.png"/><Relationship Id="rId4" Type="http://schemas.openxmlformats.org/officeDocument/2006/relationships/image" Target="../media/image63.png"/><Relationship Id="rId5" Type="http://schemas.openxmlformats.org/officeDocument/2006/relationships/image" Target="../media/image6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6.png"/><Relationship Id="rId4" Type="http://schemas.openxmlformats.org/officeDocument/2006/relationships/image" Target="../media/image59.png"/><Relationship Id="rId10" Type="http://schemas.openxmlformats.org/officeDocument/2006/relationships/image" Target="../media/image73.png"/><Relationship Id="rId9" Type="http://schemas.openxmlformats.org/officeDocument/2006/relationships/image" Target="../media/image69.png"/><Relationship Id="rId5" Type="http://schemas.openxmlformats.org/officeDocument/2006/relationships/image" Target="../media/image60.png"/><Relationship Id="rId6" Type="http://schemas.openxmlformats.org/officeDocument/2006/relationships/image" Target="../media/image64.png"/><Relationship Id="rId7" Type="http://schemas.openxmlformats.org/officeDocument/2006/relationships/image" Target="../media/image68.png"/><Relationship Id="rId8" Type="http://schemas.openxmlformats.org/officeDocument/2006/relationships/image" Target="../media/image7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2.png"/><Relationship Id="rId4" Type="http://schemas.openxmlformats.org/officeDocument/2006/relationships/image" Target="../media/image77.png"/><Relationship Id="rId11" Type="http://schemas.openxmlformats.org/officeDocument/2006/relationships/image" Target="../media/image79.png"/><Relationship Id="rId10" Type="http://schemas.openxmlformats.org/officeDocument/2006/relationships/image" Target="../media/image51.png"/><Relationship Id="rId9" Type="http://schemas.openxmlformats.org/officeDocument/2006/relationships/image" Target="../media/image75.png"/><Relationship Id="rId5" Type="http://schemas.openxmlformats.org/officeDocument/2006/relationships/image" Target="../media/image74.png"/><Relationship Id="rId6" Type="http://schemas.openxmlformats.org/officeDocument/2006/relationships/image" Target="../media/image71.png"/><Relationship Id="rId7" Type="http://schemas.openxmlformats.org/officeDocument/2006/relationships/image" Target="../media/image78.png"/><Relationship Id="rId8" Type="http://schemas.openxmlformats.org/officeDocument/2006/relationships/image" Target="../media/image7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4.png"/><Relationship Id="rId4" Type="http://schemas.openxmlformats.org/officeDocument/2006/relationships/image" Target="../media/image83.png"/><Relationship Id="rId11" Type="http://schemas.openxmlformats.org/officeDocument/2006/relationships/image" Target="../media/image90.png"/><Relationship Id="rId10" Type="http://schemas.openxmlformats.org/officeDocument/2006/relationships/image" Target="../media/image86.png"/><Relationship Id="rId12" Type="http://schemas.openxmlformats.org/officeDocument/2006/relationships/image" Target="../media/image93.png"/><Relationship Id="rId9" Type="http://schemas.openxmlformats.org/officeDocument/2006/relationships/image" Target="../media/image88.png"/><Relationship Id="rId5" Type="http://schemas.openxmlformats.org/officeDocument/2006/relationships/image" Target="../media/image80.png"/><Relationship Id="rId6" Type="http://schemas.openxmlformats.org/officeDocument/2006/relationships/image" Target="../media/image82.png"/><Relationship Id="rId7" Type="http://schemas.openxmlformats.org/officeDocument/2006/relationships/image" Target="../media/image81.png"/><Relationship Id="rId8" Type="http://schemas.openxmlformats.org/officeDocument/2006/relationships/image" Target="../media/image8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7.png"/><Relationship Id="rId4" Type="http://schemas.openxmlformats.org/officeDocument/2006/relationships/image" Target="../media/image92.png"/><Relationship Id="rId5" Type="http://schemas.openxmlformats.org/officeDocument/2006/relationships/image" Target="../media/image89.png"/><Relationship Id="rId6" Type="http://schemas.openxmlformats.org/officeDocument/2006/relationships/image" Target="../media/image91.png"/><Relationship Id="rId7" Type="http://schemas.openxmlformats.org/officeDocument/2006/relationships/image" Target="../media/image9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0.png"/><Relationship Id="rId4" Type="http://schemas.openxmlformats.org/officeDocument/2006/relationships/image" Target="../media/image99.png"/><Relationship Id="rId5" Type="http://schemas.openxmlformats.org/officeDocument/2006/relationships/image" Target="../media/image96.png"/><Relationship Id="rId6" Type="http://schemas.openxmlformats.org/officeDocument/2006/relationships/image" Target="../media/image9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8.png"/><Relationship Id="rId4" Type="http://schemas.openxmlformats.org/officeDocument/2006/relationships/image" Target="../media/image10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5.png"/><Relationship Id="rId4" Type="http://schemas.openxmlformats.org/officeDocument/2006/relationships/image" Target="../media/image104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6.png"/><Relationship Id="rId10" Type="http://schemas.openxmlformats.org/officeDocument/2006/relationships/image" Target="../media/image114.png"/><Relationship Id="rId13" Type="http://schemas.openxmlformats.org/officeDocument/2006/relationships/image" Target="../media/image113.png"/><Relationship Id="rId1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9" Type="http://schemas.openxmlformats.org/officeDocument/2006/relationships/image" Target="../media/image111.png"/><Relationship Id="rId5" Type="http://schemas.openxmlformats.org/officeDocument/2006/relationships/image" Target="../media/image106.png"/><Relationship Id="rId6" Type="http://schemas.openxmlformats.org/officeDocument/2006/relationships/image" Target="../media/image109.png"/><Relationship Id="rId7" Type="http://schemas.openxmlformats.org/officeDocument/2006/relationships/image" Target="../media/image112.png"/><Relationship Id="rId8" Type="http://schemas.openxmlformats.org/officeDocument/2006/relationships/image" Target="../media/image1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0.png"/><Relationship Id="rId4" Type="http://schemas.openxmlformats.org/officeDocument/2006/relationships/image" Target="../media/image119.png"/><Relationship Id="rId5" Type="http://schemas.openxmlformats.org/officeDocument/2006/relationships/image" Target="../media/image1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36" lvl="1" marL="742913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Midterm 2 prep page is up</a:t>
            </a:r>
            <a:endParaRPr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Classifiers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Inputs are </a:t>
            </a:r>
            <a:r>
              <a:rPr lang="en-US" sz="2800">
                <a:solidFill>
                  <a:srgbClr val="CC0000"/>
                </a:solidFill>
              </a:rPr>
              <a:t>feature values</a:t>
            </a:r>
            <a:endParaRPr/>
          </a:p>
          <a:p>
            <a:pPr indent="-3428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Each feature has a </a:t>
            </a:r>
            <a:r>
              <a:rPr lang="en-US" sz="2800">
                <a:solidFill>
                  <a:srgbClr val="CC0000"/>
                </a:solidFill>
              </a:rPr>
              <a:t>weight</a:t>
            </a:r>
            <a:endParaRPr/>
          </a:p>
          <a:p>
            <a:pPr indent="-3428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Sum is the </a:t>
            </a:r>
            <a:r>
              <a:rPr lang="en-US" sz="2800">
                <a:solidFill>
                  <a:srgbClr val="CC0000"/>
                </a:solidFill>
              </a:rPr>
              <a:t>activation</a:t>
            </a:r>
            <a:endParaRPr/>
          </a:p>
          <a:p>
            <a:pPr indent="-1650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650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650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650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3428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If the activation is: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Positive, output +1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Negative, output -1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6096000" y="5029200"/>
            <a:ext cx="685800" cy="1219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/>
          </a:p>
        </p:txBody>
      </p:sp>
      <p:cxnSp>
        <p:nvCxnSpPr>
          <p:cNvPr id="170" name="Google Shape;170;p22"/>
          <p:cNvCxnSpPr/>
          <p:nvPr/>
        </p:nvCxnSpPr>
        <p:spPr>
          <a:xfrm>
            <a:off x="5257800" y="5257800"/>
            <a:ext cx="838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2"/>
          <p:cNvCxnSpPr/>
          <p:nvPr/>
        </p:nvCxnSpPr>
        <p:spPr>
          <a:xfrm>
            <a:off x="5257800" y="5638800"/>
            <a:ext cx="838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2"/>
          <p:cNvCxnSpPr/>
          <p:nvPr/>
        </p:nvCxnSpPr>
        <p:spPr>
          <a:xfrm>
            <a:off x="5257800" y="6019800"/>
            <a:ext cx="838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2"/>
          <p:cNvSpPr/>
          <p:nvPr/>
        </p:nvSpPr>
        <p:spPr>
          <a:xfrm>
            <a:off x="4876800" y="5105400"/>
            <a:ext cx="3810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4876800" y="5486400"/>
            <a:ext cx="3810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4876800" y="5867400"/>
            <a:ext cx="3810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5410200" y="4876800"/>
            <a:ext cx="533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410200" y="5272088"/>
            <a:ext cx="533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5410200" y="5638800"/>
            <a:ext cx="533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7162800" y="5334000"/>
            <a:ext cx="6858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&gt;0?</a:t>
            </a:r>
            <a:endParaRPr/>
          </a:p>
        </p:txBody>
      </p:sp>
      <p:cxnSp>
        <p:nvCxnSpPr>
          <p:cNvPr id="180" name="Google Shape;180;p22"/>
          <p:cNvCxnSpPr>
            <a:stCxn id="169" idx="3"/>
            <a:endCxn id="179" idx="1"/>
          </p:cNvCxnSpPr>
          <p:nvPr/>
        </p:nvCxnSpPr>
        <p:spPr>
          <a:xfrm>
            <a:off x="6781800" y="5638800"/>
            <a:ext cx="381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2"/>
          <p:cNvCxnSpPr/>
          <p:nvPr/>
        </p:nvCxnSpPr>
        <p:spPr>
          <a:xfrm>
            <a:off x="7848600" y="5638800"/>
            <a:ext cx="381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xp_fig"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3689350"/>
            <a:ext cx="7624762" cy="798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1524126"/>
            <a:ext cx="4800600" cy="18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Weights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2133600" y="11890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Binary case: compare features to a weight vector</a:t>
            </a:r>
            <a:endParaRPr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Learning: figure out the weight vector from examples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7620000" y="2870200"/>
            <a:ext cx="2057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free      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YOUR_NAME  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MISSPELLED  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FROM_FRIEND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7620000" y="2819400"/>
            <a:ext cx="16002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2743200" y="2543175"/>
            <a:ext cx="2057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free      :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YOUR_NAME   :-1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MISSPELLED  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FROM_FRIEND :-3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2743200" y="2438400"/>
            <a:ext cx="16002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194" name="Google Shape;1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3200400"/>
            <a:ext cx="273050" cy="182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95" name="Google Shape;19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3276600"/>
            <a:ext cx="966788" cy="36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3"/>
          <p:cNvCxnSpPr/>
          <p:nvPr/>
        </p:nvCxnSpPr>
        <p:spPr>
          <a:xfrm rot="10800000">
            <a:off x="4876800" y="3352800"/>
            <a:ext cx="838200" cy="13716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3"/>
          <p:cNvCxnSpPr/>
          <p:nvPr/>
        </p:nvCxnSpPr>
        <p:spPr>
          <a:xfrm flipH="1" rot="10800000">
            <a:off x="5715000" y="3657600"/>
            <a:ext cx="381000" cy="1066800"/>
          </a:xfrm>
          <a:prstGeom prst="straightConnector1">
            <a:avLst/>
          </a:prstGeom>
          <a:noFill/>
          <a:ln cap="flat" cmpd="sng" w="508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xp_fig" id="198" name="Google Shape;19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3200" y="5334000"/>
            <a:ext cx="966788" cy="36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3"/>
          <p:cNvCxnSpPr/>
          <p:nvPr/>
        </p:nvCxnSpPr>
        <p:spPr>
          <a:xfrm>
            <a:off x="5715000" y="4724400"/>
            <a:ext cx="990600" cy="381000"/>
          </a:xfrm>
          <a:prstGeom prst="straightConnector1">
            <a:avLst/>
          </a:prstGeom>
          <a:noFill/>
          <a:ln cap="flat" cmpd="sng" w="508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3"/>
          <p:cNvSpPr txBox="1"/>
          <p:nvPr/>
        </p:nvSpPr>
        <p:spPr>
          <a:xfrm>
            <a:off x="7772400" y="5308600"/>
            <a:ext cx="2057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free     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YOUR_NAME   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MISSPELLED  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FROM_FRIEND 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7772400" y="5257800"/>
            <a:ext cx="16002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1905000" y="5715000"/>
            <a:ext cx="30480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Dot product            positive means the positive class</a:t>
            </a:r>
            <a:endParaRPr/>
          </a:p>
        </p:txBody>
      </p:sp>
      <p:pic>
        <p:nvPicPr>
          <p:cNvPr descr="txp_fig" id="203" name="Google Shape;20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6600" y="5791200"/>
            <a:ext cx="533400" cy="23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Rules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845" y="2362200"/>
            <a:ext cx="94639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Decision Rule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3810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In the space of feature vectors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Examples are points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Any weight vector is a hyperplane</a:t>
            </a:r>
            <a:endParaRPr sz="2400"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One side corresponds to Y=+1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Other corresponds to Y=-1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1600200" y="4724400"/>
            <a:ext cx="1676400" cy="120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BIAS  : -3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  : 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money : 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pic>
        <p:nvPicPr>
          <p:cNvPr descr="txp_fig" id="217" name="Google Shape;2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111625"/>
            <a:ext cx="292100" cy="1952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5"/>
          <p:cNvCxnSpPr/>
          <p:nvPr/>
        </p:nvCxnSpPr>
        <p:spPr>
          <a:xfrm>
            <a:off x="6400800" y="5638800"/>
            <a:ext cx="2362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5"/>
          <p:cNvCxnSpPr/>
          <p:nvPr/>
        </p:nvCxnSpPr>
        <p:spPr>
          <a:xfrm rot="10800000">
            <a:off x="6400800" y="3505200"/>
            <a:ext cx="0" cy="213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5"/>
          <p:cNvSpPr txBox="1"/>
          <p:nvPr/>
        </p:nvSpPr>
        <p:spPr>
          <a:xfrm>
            <a:off x="6248400" y="5638800"/>
            <a:ext cx="381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7315200" y="5638800"/>
            <a:ext cx="381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6096000" y="5424488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6096000" y="4572000"/>
            <a:ext cx="381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4" name="Google Shape;224;p25"/>
          <p:cNvSpPr txBox="1"/>
          <p:nvPr/>
        </p:nvSpPr>
        <p:spPr>
          <a:xfrm>
            <a:off x="6096000" y="3595688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 rot="-1185043">
            <a:off x="5791200" y="3962400"/>
            <a:ext cx="1117600" cy="2363788"/>
          </a:xfrm>
          <a:custGeom>
            <a:rect b="b" l="l" r="r" t="t"/>
            <a:pathLst>
              <a:path extrusionOk="0" h="1197" w="1510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25"/>
          <p:cNvCxnSpPr/>
          <p:nvPr/>
        </p:nvCxnSpPr>
        <p:spPr>
          <a:xfrm rot="-646224">
            <a:off x="6446838" y="3852863"/>
            <a:ext cx="647700" cy="23098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5"/>
          <p:cNvSpPr txBox="1"/>
          <p:nvPr/>
        </p:nvSpPr>
        <p:spPr>
          <a:xfrm>
            <a:off x="8229600" y="5729288"/>
            <a:ext cx="1371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 rot="-5400000">
            <a:off x="5212557" y="3474243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7010400" y="4114800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 = SPAM</a:t>
            </a:r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4724400" y="5562600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= HAM</a:t>
            </a:r>
            <a:endParaRPr/>
          </a:p>
        </p:txBody>
      </p:sp>
      <p:pic>
        <p:nvPicPr>
          <p:cNvPr descr="txp_fig" id="231" name="Google Shape;2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600" y="6248400"/>
            <a:ext cx="1219200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3841" y="1447800"/>
            <a:ext cx="5638317" cy="186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 Updates</a:t>
            </a:r>
            <a:endParaRPr/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740316"/>
            <a:ext cx="7772400" cy="3871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Learning: Binary Perceptron</a:t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304800" y="1371600"/>
            <a:ext cx="5638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Start with weights = 0</a:t>
            </a:r>
            <a:endParaRPr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For each training instance: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Classify with current weights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If correct (i.e., y=y*), no change!</a:t>
            </a:r>
            <a:endParaRPr/>
          </a:p>
          <a:p>
            <a:pPr indent="-1333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33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33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33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If wrong: adjust the weight vector</a:t>
            </a:r>
            <a:endParaRPr/>
          </a:p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1219829"/>
            <a:ext cx="4800600" cy="197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3353284"/>
            <a:ext cx="4800600" cy="152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0042" y="4953000"/>
            <a:ext cx="479451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Learning: Binary Perceptron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304800" y="1371600"/>
            <a:ext cx="5638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Start with weights = 0</a:t>
            </a:r>
            <a:endParaRPr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For each training instance: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Classify with current weights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If correct (i.e., y=y*), no change!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If wrong: adjust the weight vector by adding or subtracting the feature vector. Subtract if y* is -1.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txp_fig" id="256" name="Google Shape;2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8122" y="1856161"/>
            <a:ext cx="273050" cy="182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57" name="Google Shape;25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81647" y="3261099"/>
            <a:ext cx="219075" cy="347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58" name="Google Shape;25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5975" y="5924550"/>
            <a:ext cx="25082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59" name="Google Shape;25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81322" y="2614986"/>
            <a:ext cx="730250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emf" id="260" name="Google Shape;260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0300" y="2867025"/>
            <a:ext cx="3746500" cy="101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28"/>
          <p:cNvCxnSpPr/>
          <p:nvPr/>
        </p:nvCxnSpPr>
        <p:spPr>
          <a:xfrm rot="10800000">
            <a:off x="8067185" y="2237161"/>
            <a:ext cx="711200" cy="21209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8"/>
          <p:cNvCxnSpPr/>
          <p:nvPr/>
        </p:nvCxnSpPr>
        <p:spPr>
          <a:xfrm flipH="1">
            <a:off x="7262322" y="2237161"/>
            <a:ext cx="812800" cy="1514475"/>
          </a:xfrm>
          <a:prstGeom prst="straightConnector1">
            <a:avLst/>
          </a:prstGeom>
          <a:noFill/>
          <a:ln cap="flat" cmpd="sng" w="508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8"/>
          <p:cNvCxnSpPr/>
          <p:nvPr/>
        </p:nvCxnSpPr>
        <p:spPr>
          <a:xfrm rot="10800000">
            <a:off x="7262322" y="3694486"/>
            <a:ext cx="1516063" cy="663575"/>
          </a:xfrm>
          <a:prstGeom prst="straightConnector1">
            <a:avLst/>
          </a:prstGeom>
          <a:noFill/>
          <a:ln cap="flat" cmpd="sng" w="50800">
            <a:solidFill>
              <a:srgbClr val="CC00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8"/>
          <p:cNvCxnSpPr/>
          <p:nvPr/>
        </p:nvCxnSpPr>
        <p:spPr>
          <a:xfrm flipH="1">
            <a:off x="8811722" y="2819774"/>
            <a:ext cx="812800" cy="1514475"/>
          </a:xfrm>
          <a:prstGeom prst="straightConnector1">
            <a:avLst/>
          </a:prstGeom>
          <a:noFill/>
          <a:ln cap="flat" cmpd="sng" w="5080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5" name="Google Shape;265;p28"/>
          <p:cNvSpPr/>
          <p:nvPr/>
        </p:nvSpPr>
        <p:spPr>
          <a:xfrm rot="-6620302">
            <a:off x="8465647" y="3450011"/>
            <a:ext cx="719138" cy="2363788"/>
          </a:xfrm>
          <a:custGeom>
            <a:rect b="b" l="l" r="r" t="t"/>
            <a:pathLst>
              <a:path extrusionOk="0" h="1197" w="1510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/>
          <p:nvPr/>
        </p:nvSpPr>
        <p:spPr>
          <a:xfrm rot="-9428567">
            <a:off x="8840297" y="2448299"/>
            <a:ext cx="541338" cy="3132137"/>
          </a:xfrm>
          <a:custGeom>
            <a:rect b="b" l="l" r="r" t="t"/>
            <a:pathLst>
              <a:path extrusionOk="0" h="1197" w="1510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4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Examples: Perceptron</a:t>
            </a:r>
            <a:endParaRPr/>
          </a:p>
        </p:txBody>
      </p:sp>
      <p:sp>
        <p:nvSpPr>
          <p:cNvPr id="272" name="Google Shape;272;p29"/>
          <p:cNvSpPr txBox="1"/>
          <p:nvPr>
            <p:ph idx="1" type="body"/>
          </p:nvPr>
        </p:nvSpPr>
        <p:spPr>
          <a:xfrm>
            <a:off x="381000" y="1397001"/>
            <a:ext cx="114046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Separable Case</a:t>
            </a:r>
            <a:endParaRPr/>
          </a:p>
        </p:txBody>
      </p:sp>
      <p:pic>
        <p:nvPicPr>
          <p:cNvPr id="273" name="Google Shape;2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963" y="2078038"/>
            <a:ext cx="4791075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1413" y="2095500"/>
            <a:ext cx="4752975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8075" y="2066925"/>
            <a:ext cx="4752975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52825" y="2101850"/>
            <a:ext cx="4905375" cy="37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09963" y="2095500"/>
            <a:ext cx="4943475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94100" y="2074863"/>
            <a:ext cx="4848225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57600" y="2128838"/>
            <a:ext cx="4714875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40138" y="2073275"/>
            <a:ext cx="46577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Multiclass Decision Rule</a:t>
            </a:r>
            <a:endParaRPr/>
          </a:p>
        </p:txBody>
      </p:sp>
      <p:sp>
        <p:nvSpPr>
          <p:cNvPr id="286" name="Google Shape;286;p30"/>
          <p:cNvSpPr txBox="1"/>
          <p:nvPr>
            <p:ph idx="1" type="body"/>
          </p:nvPr>
        </p:nvSpPr>
        <p:spPr>
          <a:xfrm>
            <a:off x="457200" y="1600200"/>
            <a:ext cx="4495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If we have multiple classes: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 weight vector for each class: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Score (activation) of a class y: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886" lvl="1" marL="742913" rtl="0" algn="l">
              <a:spcBef>
                <a:spcPts val="22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Prediction highest score wins</a:t>
            </a:r>
            <a:endParaRPr/>
          </a:p>
        </p:txBody>
      </p:sp>
      <p:pic>
        <p:nvPicPr>
          <p:cNvPr descr="txp_fig" id="287" name="Google Shape;2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3733800"/>
            <a:ext cx="1419225" cy="38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30"/>
          <p:cNvGrpSpPr/>
          <p:nvPr/>
        </p:nvGrpSpPr>
        <p:grpSpPr>
          <a:xfrm>
            <a:off x="7696200" y="3706813"/>
            <a:ext cx="2286000" cy="2209800"/>
            <a:chOff x="3648" y="1104"/>
            <a:chExt cx="1440" cy="1392"/>
          </a:xfrm>
        </p:grpSpPr>
        <p:sp>
          <p:nvSpPr>
            <p:cNvPr id="289" name="Google Shape;289;p30"/>
            <p:cNvSpPr/>
            <p:nvPr/>
          </p:nvSpPr>
          <p:spPr>
            <a:xfrm>
              <a:off x="3792" y="1104"/>
              <a:ext cx="1104" cy="528"/>
            </a:xfrm>
            <a:custGeom>
              <a:rect b="b" l="l" r="r" t="t"/>
              <a:pathLst>
                <a:path extrusionOk="0" h="528" w="1104">
                  <a:moveTo>
                    <a:pt x="0" y="528"/>
                  </a:moveTo>
                  <a:lnTo>
                    <a:pt x="96" y="96"/>
                  </a:lnTo>
                  <a:lnTo>
                    <a:pt x="720" y="0"/>
                  </a:lnTo>
                  <a:lnTo>
                    <a:pt x="1104" y="288"/>
                  </a:lnTo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4512" y="1392"/>
              <a:ext cx="576" cy="1008"/>
            </a:xfrm>
            <a:custGeom>
              <a:rect b="b" l="l" r="r" t="t"/>
              <a:pathLst>
                <a:path extrusionOk="0" h="1008" w="576">
                  <a:moveTo>
                    <a:pt x="384" y="0"/>
                  </a:moveTo>
                  <a:lnTo>
                    <a:pt x="576" y="432"/>
                  </a:lnTo>
                  <a:lnTo>
                    <a:pt x="432" y="960"/>
                  </a:lnTo>
                  <a:lnTo>
                    <a:pt x="0" y="1008"/>
                  </a:lnTo>
                </a:path>
              </a:pathLst>
            </a:custGeom>
            <a:gradFill>
              <a:gsLst>
                <a:gs pos="0">
                  <a:srgbClr val="FF99CC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3648" y="1632"/>
              <a:ext cx="864" cy="864"/>
            </a:xfrm>
            <a:custGeom>
              <a:rect b="b" l="l" r="r" t="t"/>
              <a:pathLst>
                <a:path extrusionOk="0" h="864" w="864">
                  <a:moveTo>
                    <a:pt x="144" y="0"/>
                  </a:moveTo>
                  <a:lnTo>
                    <a:pt x="0" y="384"/>
                  </a:lnTo>
                  <a:lnTo>
                    <a:pt x="480" y="864"/>
                  </a:lnTo>
                  <a:lnTo>
                    <a:pt x="864" y="768"/>
                  </a:lnTo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3792" y="1392"/>
              <a:ext cx="1104" cy="384"/>
            </a:xfrm>
            <a:custGeom>
              <a:rect b="b" l="l" r="r" t="t"/>
              <a:pathLst>
                <a:path extrusionOk="0" h="384" w="1104">
                  <a:moveTo>
                    <a:pt x="0" y="240"/>
                  </a:moveTo>
                  <a:lnTo>
                    <a:pt x="624" y="384"/>
                  </a:lnTo>
                  <a:lnTo>
                    <a:pt x="110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4416" y="1392"/>
              <a:ext cx="480" cy="1008"/>
            </a:xfrm>
            <a:custGeom>
              <a:rect b="b" l="l" r="r" t="t"/>
              <a:pathLst>
                <a:path extrusionOk="0" h="1008" w="480">
                  <a:moveTo>
                    <a:pt x="480" y="0"/>
                  </a:moveTo>
                  <a:lnTo>
                    <a:pt x="0" y="384"/>
                  </a:lnTo>
                  <a:lnTo>
                    <a:pt x="96" y="1008"/>
                  </a:lnTo>
                </a:path>
              </a:pathLst>
            </a:custGeom>
            <a:gradFill>
              <a:gsLst>
                <a:gs pos="0">
                  <a:srgbClr val="FF99CC"/>
                </a:gs>
                <a:gs pos="100000">
                  <a:srgbClr val="FFCFE7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3792" y="1632"/>
              <a:ext cx="720" cy="768"/>
            </a:xfrm>
            <a:custGeom>
              <a:rect b="b" l="l" r="r" t="t"/>
              <a:pathLst>
                <a:path extrusionOk="0" h="768" w="720">
                  <a:moveTo>
                    <a:pt x="0" y="0"/>
                  </a:moveTo>
                  <a:lnTo>
                    <a:pt x="624" y="144"/>
                  </a:lnTo>
                  <a:lnTo>
                    <a:pt x="720" y="768"/>
                  </a:lnTo>
                </a:path>
              </a:pathLst>
            </a:custGeom>
            <a:gradFill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189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xp_fig" id="295" name="Google Shape;29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5181600"/>
            <a:ext cx="3352800" cy="5222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96" name="Google Shape;29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2400" y="3402013"/>
            <a:ext cx="15240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97" name="Google Shape;29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15200" y="5459413"/>
            <a:ext cx="819150" cy="484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98" name="Google Shape;298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53600" y="5307013"/>
            <a:ext cx="819150" cy="484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99" name="Google Shape;299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05000" y="2667000"/>
            <a:ext cx="468313" cy="2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30"/>
          <p:cNvCxnSpPr/>
          <p:nvPr/>
        </p:nvCxnSpPr>
        <p:spPr>
          <a:xfrm rot="10800000">
            <a:off x="8686800" y="3783013"/>
            <a:ext cx="228600" cy="9906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0"/>
          <p:cNvCxnSpPr/>
          <p:nvPr/>
        </p:nvCxnSpPr>
        <p:spPr>
          <a:xfrm>
            <a:off x="8915400" y="4773613"/>
            <a:ext cx="1066800" cy="381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0"/>
          <p:cNvCxnSpPr/>
          <p:nvPr/>
        </p:nvCxnSpPr>
        <p:spPr>
          <a:xfrm flipH="1">
            <a:off x="8229600" y="4773613"/>
            <a:ext cx="685800" cy="6096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0"/>
          <p:cNvSpPr txBox="1"/>
          <p:nvPr/>
        </p:nvSpPr>
        <p:spPr>
          <a:xfrm>
            <a:off x="5791200" y="6324600"/>
            <a:ext cx="617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= multiclass where the negative class has weight zero</a:t>
            </a:r>
            <a:endParaRPr/>
          </a:p>
        </p:txBody>
      </p:sp>
      <p:pic>
        <p:nvPicPr>
          <p:cNvPr descr="txp_fig" id="304" name="Google Shape;304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839200" y="3810000"/>
            <a:ext cx="338138" cy="19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05" name="Google Shape;305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4800" y="4984750"/>
            <a:ext cx="352425" cy="19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06" name="Google Shape;306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829800" y="4800600"/>
            <a:ext cx="352425" cy="21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324600" y="1378615"/>
            <a:ext cx="4648200" cy="166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Learning: Multiclass Perceptron</a:t>
            </a:r>
            <a:endParaRPr/>
          </a:p>
        </p:txBody>
      </p:sp>
      <p:sp>
        <p:nvSpPr>
          <p:cNvPr id="313" name="Google Shape;313;p31"/>
          <p:cNvSpPr txBox="1"/>
          <p:nvPr>
            <p:ph idx="1" type="body"/>
          </p:nvPr>
        </p:nvSpPr>
        <p:spPr>
          <a:xfrm>
            <a:off x="1066800" y="1600200"/>
            <a:ext cx="5638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Start with all weights = 0</a:t>
            </a:r>
            <a:endParaRPr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Pick up training examples one by one</a:t>
            </a:r>
            <a:endParaRPr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Predict with current weights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If correct, no change!</a:t>
            </a:r>
            <a:endParaRPr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If wrong: lower score of wrong answer, raise score of right answer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txp_fig" id="314" name="Google Shape;3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8013" y="4953000"/>
            <a:ext cx="2695575" cy="4016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15" name="Google Shape;31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8488" y="5638800"/>
            <a:ext cx="3043237" cy="436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16" name="Google Shape;31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7400" y="2971800"/>
            <a:ext cx="3663950" cy="3635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1"/>
          <p:cNvCxnSpPr/>
          <p:nvPr/>
        </p:nvCxnSpPr>
        <p:spPr>
          <a:xfrm rot="10800000">
            <a:off x="9067800" y="2667000"/>
            <a:ext cx="304800" cy="1143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1"/>
          <p:cNvCxnSpPr/>
          <p:nvPr/>
        </p:nvCxnSpPr>
        <p:spPr>
          <a:xfrm flipH="1" rot="10800000">
            <a:off x="9372600" y="3200400"/>
            <a:ext cx="1219200" cy="6096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1"/>
          <p:cNvCxnSpPr/>
          <p:nvPr/>
        </p:nvCxnSpPr>
        <p:spPr>
          <a:xfrm flipH="1">
            <a:off x="9144000" y="3810000"/>
            <a:ext cx="228600" cy="7620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xp_fig" id="320" name="Google Shape;320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39200" y="2362200"/>
            <a:ext cx="436563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21" name="Google Shape;321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17000" y="4679950"/>
            <a:ext cx="525463" cy="32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31"/>
          <p:cNvCxnSpPr/>
          <p:nvPr/>
        </p:nvCxnSpPr>
        <p:spPr>
          <a:xfrm flipH="1" rot="10800000">
            <a:off x="9372600" y="3200400"/>
            <a:ext cx="76200" cy="609600"/>
          </a:xfrm>
          <a:prstGeom prst="straightConnector1">
            <a:avLst/>
          </a:prstGeom>
          <a:noFill/>
          <a:ln cap="flat" cmpd="sng" w="508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xp_fig" id="323" name="Google Shape;323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48800" y="2819400"/>
            <a:ext cx="219075" cy="3476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31"/>
          <p:cNvCxnSpPr/>
          <p:nvPr/>
        </p:nvCxnSpPr>
        <p:spPr>
          <a:xfrm flipH="1">
            <a:off x="8991600" y="2667000"/>
            <a:ext cx="76200" cy="609600"/>
          </a:xfrm>
          <a:prstGeom prst="straightConnector1">
            <a:avLst/>
          </a:prstGeom>
          <a:noFill/>
          <a:ln cap="flat" cmpd="sng" w="508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1"/>
          <p:cNvCxnSpPr/>
          <p:nvPr/>
        </p:nvCxnSpPr>
        <p:spPr>
          <a:xfrm rot="10800000">
            <a:off x="8991600" y="3276600"/>
            <a:ext cx="381000" cy="533400"/>
          </a:xfrm>
          <a:prstGeom prst="straightConnector1">
            <a:avLst/>
          </a:prstGeom>
          <a:noFill/>
          <a:ln cap="flat" cmpd="sng" w="50800">
            <a:solidFill>
              <a:srgbClr val="CC00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1"/>
          <p:cNvCxnSpPr/>
          <p:nvPr/>
        </p:nvCxnSpPr>
        <p:spPr>
          <a:xfrm flipH="1" rot="10800000">
            <a:off x="10591800" y="2590800"/>
            <a:ext cx="76200" cy="609600"/>
          </a:xfrm>
          <a:prstGeom prst="straightConnector1">
            <a:avLst/>
          </a:prstGeom>
          <a:noFill/>
          <a:ln cap="flat" cmpd="sng" w="508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1"/>
          <p:cNvCxnSpPr/>
          <p:nvPr/>
        </p:nvCxnSpPr>
        <p:spPr>
          <a:xfrm flipH="1" rot="10800000">
            <a:off x="9372600" y="2590800"/>
            <a:ext cx="1295400" cy="1219200"/>
          </a:xfrm>
          <a:prstGeom prst="straightConnector1">
            <a:avLst/>
          </a:prstGeom>
          <a:noFill/>
          <a:ln cap="flat" cmpd="sng" w="50800">
            <a:solidFill>
              <a:srgbClr val="CC00C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xp_fig" id="328" name="Google Shape;328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28238" y="3635375"/>
            <a:ext cx="563562" cy="3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858" y="1371898"/>
            <a:ext cx="11428412" cy="429517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type="ctrTitle"/>
          </p:nvPr>
        </p:nvSpPr>
        <p:spPr>
          <a:xfrm>
            <a:off x="0" y="228600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370: Artificial Intelligence</a:t>
            </a:r>
            <a:br>
              <a:rPr lang="en-US"/>
            </a:br>
            <a:endParaRPr sz="3600"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0" y="990600"/>
            <a:ext cx="12192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Perceptrons</a:t>
            </a:r>
            <a:endParaRPr sz="3600"/>
          </a:p>
        </p:txBody>
      </p:sp>
      <p:sp>
        <p:nvSpPr>
          <p:cNvPr id="98" name="Google Shape;98;p14"/>
          <p:cNvSpPr txBox="1"/>
          <p:nvPr/>
        </p:nvSpPr>
        <p:spPr>
          <a:xfrm>
            <a:off x="1524000" y="6248403"/>
            <a:ext cx="5867400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0" y="6003922"/>
            <a:ext cx="12192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William DeMeo, NJIT</a:t>
            </a:r>
            <a:endParaRPr/>
          </a:p>
          <a:p>
            <a:pPr indent="0" lvl="0" marL="0" marR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[slides created by Dan Klein and Pieter Abbeel for CS188 at UC Berkeley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provided courtesy of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ai.berkeley.edu.]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Multiclass Perceptron</a:t>
            </a:r>
            <a:endParaRPr/>
          </a:p>
        </p:txBody>
      </p:sp>
      <p:sp>
        <p:nvSpPr>
          <p:cNvPr id="334" name="Google Shape;334;p32"/>
          <p:cNvSpPr txBox="1"/>
          <p:nvPr/>
        </p:nvSpPr>
        <p:spPr>
          <a:xfrm>
            <a:off x="1046163" y="4568825"/>
            <a:ext cx="1905000" cy="1749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BIAS  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win  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  : 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vote  : 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  : 0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pic>
        <p:nvPicPr>
          <p:cNvPr descr="txp_fig" id="335" name="Google Shape;3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675" y="3971925"/>
            <a:ext cx="1792288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2"/>
          <p:cNvSpPr txBox="1"/>
          <p:nvPr/>
        </p:nvSpPr>
        <p:spPr>
          <a:xfrm>
            <a:off x="5135562" y="4568825"/>
            <a:ext cx="1905000" cy="1749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BIAS  : 0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win   : 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  : 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vote  : 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  : 0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pic>
        <p:nvPicPr>
          <p:cNvPr descr="txp_fig" id="337" name="Google Shape;33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952875"/>
            <a:ext cx="2143125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2"/>
          <p:cNvSpPr txBox="1"/>
          <p:nvPr/>
        </p:nvSpPr>
        <p:spPr>
          <a:xfrm>
            <a:off x="9296400" y="4575175"/>
            <a:ext cx="1905000" cy="1749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BIAS  : 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win   : 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  : 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vote  : 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  : 0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pic>
        <p:nvPicPr>
          <p:cNvPr descr="txp_fig" id="339" name="Google Shape;33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90075" y="3952875"/>
            <a:ext cx="1382713" cy="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 txBox="1"/>
          <p:nvPr/>
        </p:nvSpPr>
        <p:spPr>
          <a:xfrm>
            <a:off x="1219200" y="1524000"/>
            <a:ext cx="2895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“win the vote”</a:t>
            </a:r>
            <a:endParaRPr/>
          </a:p>
        </p:txBody>
      </p:sp>
      <p:sp>
        <p:nvSpPr>
          <p:cNvPr id="341" name="Google Shape;341;p32"/>
          <p:cNvSpPr txBox="1"/>
          <p:nvPr/>
        </p:nvSpPr>
        <p:spPr>
          <a:xfrm>
            <a:off x="1219200" y="2147888"/>
            <a:ext cx="2895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“win the election”</a:t>
            </a:r>
            <a:endParaRPr/>
          </a:p>
        </p:txBody>
      </p:sp>
      <p:sp>
        <p:nvSpPr>
          <p:cNvPr id="342" name="Google Shape;342;p32"/>
          <p:cNvSpPr txBox="1"/>
          <p:nvPr/>
        </p:nvSpPr>
        <p:spPr>
          <a:xfrm>
            <a:off x="1219200" y="2757488"/>
            <a:ext cx="2895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“win the game”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Perceptrons</a:t>
            </a:r>
            <a:endParaRPr/>
          </a:p>
        </p:txBody>
      </p:sp>
      <p:sp>
        <p:nvSpPr>
          <p:cNvPr id="348" name="Google Shape;348;p33"/>
          <p:cNvSpPr txBox="1"/>
          <p:nvPr>
            <p:ph idx="1" type="body"/>
          </p:nvPr>
        </p:nvSpPr>
        <p:spPr>
          <a:xfrm>
            <a:off x="457200" y="1600200"/>
            <a:ext cx="792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Separability: true if some parameters get the training set perfectly correct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Convergence: if the training is separable, perceptron will eventually converge (binary case)</a:t>
            </a:r>
            <a:endParaRPr/>
          </a:p>
          <a:p>
            <a:pPr indent="-1904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Mistake Bound: the maximum number of mistakes (binary case) related to the </a:t>
            </a:r>
            <a:r>
              <a:rPr i="1" lang="en-US" sz="2400"/>
              <a:t>margin</a:t>
            </a:r>
            <a:r>
              <a:rPr lang="en-US" sz="2400"/>
              <a:t> or degree of separability</a:t>
            </a:r>
            <a:endParaRPr i="1" sz="2400"/>
          </a:p>
        </p:txBody>
      </p:sp>
      <p:cxnSp>
        <p:nvCxnSpPr>
          <p:cNvPr id="349" name="Google Shape;349;p33"/>
          <p:cNvCxnSpPr/>
          <p:nvPr/>
        </p:nvCxnSpPr>
        <p:spPr>
          <a:xfrm>
            <a:off x="9310688" y="4711700"/>
            <a:ext cx="1143000" cy="160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0" name="Google Shape;350;p33"/>
          <p:cNvGrpSpPr/>
          <p:nvPr/>
        </p:nvGrpSpPr>
        <p:grpSpPr>
          <a:xfrm>
            <a:off x="8777288" y="4787900"/>
            <a:ext cx="1981200" cy="1600200"/>
            <a:chOff x="3364" y="2169"/>
            <a:chExt cx="1248" cy="1008"/>
          </a:xfrm>
        </p:grpSpPr>
        <p:cxnSp>
          <p:nvCxnSpPr>
            <p:cNvPr id="351" name="Google Shape;351;p33"/>
            <p:cNvCxnSpPr/>
            <p:nvPr/>
          </p:nvCxnSpPr>
          <p:spPr>
            <a:xfrm>
              <a:off x="3604" y="2601"/>
              <a:ext cx="96" cy="0"/>
            </a:xfrm>
            <a:prstGeom prst="straightConnector1">
              <a:avLst/>
            </a:prstGeom>
            <a:noFill/>
            <a:ln cap="flat" cmpd="sng" w="508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52" name="Google Shape;352;p33"/>
            <p:cNvGrpSpPr/>
            <p:nvPr/>
          </p:nvGrpSpPr>
          <p:grpSpPr>
            <a:xfrm>
              <a:off x="4324" y="2409"/>
              <a:ext cx="96" cy="96"/>
              <a:chOff x="5040" y="1392"/>
              <a:chExt cx="96" cy="96"/>
            </a:xfrm>
          </p:grpSpPr>
          <p:cxnSp>
            <p:nvCxnSpPr>
              <p:cNvPr id="353" name="Google Shape;353;p33"/>
              <p:cNvCxnSpPr/>
              <p:nvPr/>
            </p:nvCxnSpPr>
            <p:spPr>
              <a:xfrm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33"/>
              <p:cNvCxnSpPr/>
              <p:nvPr/>
            </p:nvCxnSpPr>
            <p:spPr>
              <a:xfrm rot="5400000"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55" name="Google Shape;355;p33"/>
            <p:cNvCxnSpPr/>
            <p:nvPr/>
          </p:nvCxnSpPr>
          <p:spPr>
            <a:xfrm>
              <a:off x="3604" y="2889"/>
              <a:ext cx="96" cy="0"/>
            </a:xfrm>
            <a:prstGeom prst="straightConnector1">
              <a:avLst/>
            </a:prstGeom>
            <a:noFill/>
            <a:ln cap="flat" cmpd="sng" w="508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33"/>
            <p:cNvCxnSpPr/>
            <p:nvPr/>
          </p:nvCxnSpPr>
          <p:spPr>
            <a:xfrm>
              <a:off x="3988" y="2937"/>
              <a:ext cx="96" cy="0"/>
            </a:xfrm>
            <a:prstGeom prst="straightConnector1">
              <a:avLst/>
            </a:prstGeom>
            <a:noFill/>
            <a:ln cap="flat" cmpd="sng" w="508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33"/>
            <p:cNvCxnSpPr/>
            <p:nvPr/>
          </p:nvCxnSpPr>
          <p:spPr>
            <a:xfrm>
              <a:off x="3364" y="2697"/>
              <a:ext cx="96" cy="0"/>
            </a:xfrm>
            <a:prstGeom prst="straightConnector1">
              <a:avLst/>
            </a:prstGeom>
            <a:noFill/>
            <a:ln cap="flat" cmpd="sng" w="508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33"/>
            <p:cNvCxnSpPr/>
            <p:nvPr/>
          </p:nvCxnSpPr>
          <p:spPr>
            <a:xfrm>
              <a:off x="3604" y="2361"/>
              <a:ext cx="96" cy="0"/>
            </a:xfrm>
            <a:prstGeom prst="straightConnector1">
              <a:avLst/>
            </a:prstGeom>
            <a:noFill/>
            <a:ln cap="flat" cmpd="sng" w="508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59" name="Google Shape;359;p33"/>
            <p:cNvGrpSpPr/>
            <p:nvPr/>
          </p:nvGrpSpPr>
          <p:grpSpPr>
            <a:xfrm>
              <a:off x="4420" y="2697"/>
              <a:ext cx="96" cy="96"/>
              <a:chOff x="5040" y="1392"/>
              <a:chExt cx="96" cy="96"/>
            </a:xfrm>
          </p:grpSpPr>
          <p:cxnSp>
            <p:nvCxnSpPr>
              <p:cNvPr id="360" name="Google Shape;360;p33"/>
              <p:cNvCxnSpPr/>
              <p:nvPr/>
            </p:nvCxnSpPr>
            <p:spPr>
              <a:xfrm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33"/>
              <p:cNvCxnSpPr/>
              <p:nvPr/>
            </p:nvCxnSpPr>
            <p:spPr>
              <a:xfrm rot="5400000"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62" name="Google Shape;362;p33"/>
            <p:cNvGrpSpPr/>
            <p:nvPr/>
          </p:nvGrpSpPr>
          <p:grpSpPr>
            <a:xfrm>
              <a:off x="4084" y="2361"/>
              <a:ext cx="96" cy="96"/>
              <a:chOff x="5040" y="1392"/>
              <a:chExt cx="96" cy="96"/>
            </a:xfrm>
          </p:grpSpPr>
          <p:cxnSp>
            <p:nvCxnSpPr>
              <p:cNvPr id="363" name="Google Shape;363;p33"/>
              <p:cNvCxnSpPr/>
              <p:nvPr/>
            </p:nvCxnSpPr>
            <p:spPr>
              <a:xfrm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33"/>
              <p:cNvCxnSpPr/>
              <p:nvPr/>
            </p:nvCxnSpPr>
            <p:spPr>
              <a:xfrm rot="5400000"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65" name="Google Shape;365;p33"/>
            <p:cNvGrpSpPr/>
            <p:nvPr/>
          </p:nvGrpSpPr>
          <p:grpSpPr>
            <a:xfrm>
              <a:off x="4132" y="2169"/>
              <a:ext cx="96" cy="96"/>
              <a:chOff x="5040" y="1392"/>
              <a:chExt cx="96" cy="96"/>
            </a:xfrm>
          </p:grpSpPr>
          <p:cxnSp>
            <p:nvCxnSpPr>
              <p:cNvPr id="366" name="Google Shape;366;p33"/>
              <p:cNvCxnSpPr/>
              <p:nvPr/>
            </p:nvCxnSpPr>
            <p:spPr>
              <a:xfrm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33"/>
              <p:cNvCxnSpPr/>
              <p:nvPr/>
            </p:nvCxnSpPr>
            <p:spPr>
              <a:xfrm rot="5400000"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68" name="Google Shape;368;p33"/>
            <p:cNvGrpSpPr/>
            <p:nvPr/>
          </p:nvGrpSpPr>
          <p:grpSpPr>
            <a:xfrm>
              <a:off x="4420" y="2217"/>
              <a:ext cx="96" cy="96"/>
              <a:chOff x="5040" y="1392"/>
              <a:chExt cx="96" cy="96"/>
            </a:xfrm>
          </p:grpSpPr>
          <p:cxnSp>
            <p:nvCxnSpPr>
              <p:cNvPr id="369" name="Google Shape;369;p33"/>
              <p:cNvCxnSpPr/>
              <p:nvPr/>
            </p:nvCxnSpPr>
            <p:spPr>
              <a:xfrm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0" name="Google Shape;370;p33"/>
              <p:cNvCxnSpPr/>
              <p:nvPr/>
            </p:nvCxnSpPr>
            <p:spPr>
              <a:xfrm rot="5400000"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71" name="Google Shape;371;p33"/>
            <p:cNvGrpSpPr/>
            <p:nvPr/>
          </p:nvGrpSpPr>
          <p:grpSpPr>
            <a:xfrm>
              <a:off x="3652" y="3081"/>
              <a:ext cx="96" cy="96"/>
              <a:chOff x="5040" y="1392"/>
              <a:chExt cx="96" cy="96"/>
            </a:xfrm>
          </p:grpSpPr>
          <p:cxnSp>
            <p:nvCxnSpPr>
              <p:cNvPr id="372" name="Google Shape;372;p33"/>
              <p:cNvCxnSpPr/>
              <p:nvPr/>
            </p:nvCxnSpPr>
            <p:spPr>
              <a:xfrm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" name="Google Shape;373;p33"/>
              <p:cNvCxnSpPr/>
              <p:nvPr/>
            </p:nvCxnSpPr>
            <p:spPr>
              <a:xfrm rot="5400000"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74" name="Google Shape;374;p33"/>
            <p:cNvCxnSpPr/>
            <p:nvPr/>
          </p:nvCxnSpPr>
          <p:spPr>
            <a:xfrm>
              <a:off x="4516" y="2505"/>
              <a:ext cx="96" cy="0"/>
            </a:xfrm>
            <a:prstGeom prst="straightConnector1">
              <a:avLst/>
            </a:prstGeom>
            <a:noFill/>
            <a:ln cap="flat" cmpd="sng" w="508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75" name="Google Shape;375;p33"/>
          <p:cNvCxnSpPr/>
          <p:nvPr/>
        </p:nvCxnSpPr>
        <p:spPr>
          <a:xfrm>
            <a:off x="9296400" y="2108200"/>
            <a:ext cx="1143000" cy="160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6" name="Google Shape;376;p33"/>
          <p:cNvGrpSpPr/>
          <p:nvPr/>
        </p:nvGrpSpPr>
        <p:grpSpPr>
          <a:xfrm>
            <a:off x="8763000" y="2184400"/>
            <a:ext cx="2032000" cy="1570037"/>
            <a:chOff x="1065" y="2179"/>
            <a:chExt cx="1280" cy="989"/>
          </a:xfrm>
        </p:grpSpPr>
        <p:cxnSp>
          <p:nvCxnSpPr>
            <p:cNvPr id="377" name="Google Shape;377;p33"/>
            <p:cNvCxnSpPr/>
            <p:nvPr/>
          </p:nvCxnSpPr>
          <p:spPr>
            <a:xfrm>
              <a:off x="1305" y="2611"/>
              <a:ext cx="96" cy="0"/>
            </a:xfrm>
            <a:prstGeom prst="straightConnector1">
              <a:avLst/>
            </a:prstGeom>
            <a:noFill/>
            <a:ln cap="flat" cmpd="sng" w="508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8" name="Google Shape;378;p33"/>
            <p:cNvGrpSpPr/>
            <p:nvPr/>
          </p:nvGrpSpPr>
          <p:grpSpPr>
            <a:xfrm>
              <a:off x="2025" y="2419"/>
              <a:ext cx="96" cy="96"/>
              <a:chOff x="5040" y="1392"/>
              <a:chExt cx="96" cy="96"/>
            </a:xfrm>
          </p:grpSpPr>
          <p:cxnSp>
            <p:nvCxnSpPr>
              <p:cNvPr id="379" name="Google Shape;379;p33"/>
              <p:cNvCxnSpPr/>
              <p:nvPr/>
            </p:nvCxnSpPr>
            <p:spPr>
              <a:xfrm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" name="Google Shape;380;p33"/>
              <p:cNvCxnSpPr/>
              <p:nvPr/>
            </p:nvCxnSpPr>
            <p:spPr>
              <a:xfrm rot="5400000"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81" name="Google Shape;381;p33"/>
            <p:cNvCxnSpPr/>
            <p:nvPr/>
          </p:nvCxnSpPr>
          <p:spPr>
            <a:xfrm>
              <a:off x="1305" y="2899"/>
              <a:ext cx="96" cy="0"/>
            </a:xfrm>
            <a:prstGeom prst="straightConnector1">
              <a:avLst/>
            </a:prstGeom>
            <a:noFill/>
            <a:ln cap="flat" cmpd="sng" w="508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33"/>
            <p:cNvCxnSpPr/>
            <p:nvPr/>
          </p:nvCxnSpPr>
          <p:spPr>
            <a:xfrm>
              <a:off x="1689" y="2947"/>
              <a:ext cx="96" cy="0"/>
            </a:xfrm>
            <a:prstGeom prst="straightConnector1">
              <a:avLst/>
            </a:prstGeom>
            <a:noFill/>
            <a:ln cap="flat" cmpd="sng" w="508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33"/>
            <p:cNvCxnSpPr/>
            <p:nvPr/>
          </p:nvCxnSpPr>
          <p:spPr>
            <a:xfrm>
              <a:off x="1065" y="2707"/>
              <a:ext cx="96" cy="0"/>
            </a:xfrm>
            <a:prstGeom prst="straightConnector1">
              <a:avLst/>
            </a:prstGeom>
            <a:noFill/>
            <a:ln cap="flat" cmpd="sng" w="508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33"/>
            <p:cNvCxnSpPr/>
            <p:nvPr/>
          </p:nvCxnSpPr>
          <p:spPr>
            <a:xfrm>
              <a:off x="1305" y="2371"/>
              <a:ext cx="96" cy="0"/>
            </a:xfrm>
            <a:prstGeom prst="straightConnector1">
              <a:avLst/>
            </a:prstGeom>
            <a:noFill/>
            <a:ln cap="flat" cmpd="sng" w="508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85" name="Google Shape;385;p33"/>
            <p:cNvGrpSpPr/>
            <p:nvPr/>
          </p:nvGrpSpPr>
          <p:grpSpPr>
            <a:xfrm>
              <a:off x="2121" y="2707"/>
              <a:ext cx="96" cy="96"/>
              <a:chOff x="5040" y="1392"/>
              <a:chExt cx="96" cy="96"/>
            </a:xfrm>
          </p:grpSpPr>
          <p:cxnSp>
            <p:nvCxnSpPr>
              <p:cNvPr id="386" name="Google Shape;386;p33"/>
              <p:cNvCxnSpPr/>
              <p:nvPr/>
            </p:nvCxnSpPr>
            <p:spPr>
              <a:xfrm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33"/>
              <p:cNvCxnSpPr/>
              <p:nvPr/>
            </p:nvCxnSpPr>
            <p:spPr>
              <a:xfrm rot="5400000"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88" name="Google Shape;388;p33"/>
            <p:cNvGrpSpPr/>
            <p:nvPr/>
          </p:nvGrpSpPr>
          <p:grpSpPr>
            <a:xfrm>
              <a:off x="1785" y="2371"/>
              <a:ext cx="96" cy="96"/>
              <a:chOff x="5040" y="1392"/>
              <a:chExt cx="96" cy="96"/>
            </a:xfrm>
          </p:grpSpPr>
          <p:cxnSp>
            <p:nvCxnSpPr>
              <p:cNvPr id="389" name="Google Shape;389;p33"/>
              <p:cNvCxnSpPr/>
              <p:nvPr/>
            </p:nvCxnSpPr>
            <p:spPr>
              <a:xfrm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33"/>
              <p:cNvCxnSpPr/>
              <p:nvPr/>
            </p:nvCxnSpPr>
            <p:spPr>
              <a:xfrm rot="5400000"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1" name="Google Shape;391;p33"/>
            <p:cNvGrpSpPr/>
            <p:nvPr/>
          </p:nvGrpSpPr>
          <p:grpSpPr>
            <a:xfrm>
              <a:off x="1833" y="2179"/>
              <a:ext cx="96" cy="96"/>
              <a:chOff x="5040" y="1392"/>
              <a:chExt cx="96" cy="96"/>
            </a:xfrm>
          </p:grpSpPr>
          <p:cxnSp>
            <p:nvCxnSpPr>
              <p:cNvPr id="392" name="Google Shape;392;p33"/>
              <p:cNvCxnSpPr/>
              <p:nvPr/>
            </p:nvCxnSpPr>
            <p:spPr>
              <a:xfrm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3" name="Google Shape;393;p33"/>
              <p:cNvCxnSpPr/>
              <p:nvPr/>
            </p:nvCxnSpPr>
            <p:spPr>
              <a:xfrm rot="5400000"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4" name="Google Shape;394;p33"/>
            <p:cNvGrpSpPr/>
            <p:nvPr/>
          </p:nvGrpSpPr>
          <p:grpSpPr>
            <a:xfrm>
              <a:off x="2121" y="2227"/>
              <a:ext cx="96" cy="96"/>
              <a:chOff x="5040" y="1392"/>
              <a:chExt cx="96" cy="96"/>
            </a:xfrm>
          </p:grpSpPr>
          <p:cxnSp>
            <p:nvCxnSpPr>
              <p:cNvPr id="395" name="Google Shape;395;p33"/>
              <p:cNvCxnSpPr/>
              <p:nvPr/>
            </p:nvCxnSpPr>
            <p:spPr>
              <a:xfrm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33"/>
              <p:cNvCxnSpPr/>
              <p:nvPr/>
            </p:nvCxnSpPr>
            <p:spPr>
              <a:xfrm rot="5400000"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7" name="Google Shape;397;p33"/>
            <p:cNvGrpSpPr/>
            <p:nvPr/>
          </p:nvGrpSpPr>
          <p:grpSpPr>
            <a:xfrm>
              <a:off x="2249" y="2471"/>
              <a:ext cx="96" cy="96"/>
              <a:chOff x="5040" y="1392"/>
              <a:chExt cx="96" cy="96"/>
            </a:xfrm>
          </p:grpSpPr>
          <p:cxnSp>
            <p:nvCxnSpPr>
              <p:cNvPr id="398" name="Google Shape;398;p33"/>
              <p:cNvCxnSpPr/>
              <p:nvPr/>
            </p:nvCxnSpPr>
            <p:spPr>
              <a:xfrm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33"/>
              <p:cNvCxnSpPr/>
              <p:nvPr/>
            </p:nvCxnSpPr>
            <p:spPr>
              <a:xfrm rot="5400000">
                <a:off x="5040" y="1440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0066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00" name="Google Shape;400;p33"/>
            <p:cNvCxnSpPr/>
            <p:nvPr/>
          </p:nvCxnSpPr>
          <p:spPr>
            <a:xfrm>
              <a:off x="1404" y="3168"/>
              <a:ext cx="96" cy="0"/>
            </a:xfrm>
            <a:prstGeom prst="straightConnector1">
              <a:avLst/>
            </a:prstGeom>
            <a:noFill/>
            <a:ln cap="flat" cmpd="sng" w="5080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1" name="Google Shape;401;p33"/>
          <p:cNvSpPr txBox="1"/>
          <p:nvPr/>
        </p:nvSpPr>
        <p:spPr>
          <a:xfrm>
            <a:off x="9036050" y="1371600"/>
            <a:ext cx="1844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Separable</a:t>
            </a:r>
            <a:endParaRPr/>
          </a:p>
        </p:txBody>
      </p:sp>
      <p:sp>
        <p:nvSpPr>
          <p:cNvPr id="402" name="Google Shape;402;p33"/>
          <p:cNvSpPr txBox="1"/>
          <p:nvPr/>
        </p:nvSpPr>
        <p:spPr>
          <a:xfrm>
            <a:off x="9067800" y="3983037"/>
            <a:ext cx="24812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Non-Separable</a:t>
            </a:r>
            <a:endParaRPr/>
          </a:p>
        </p:txBody>
      </p:sp>
      <p:pic>
        <p:nvPicPr>
          <p:cNvPr descr="txp_fig" id="403" name="Google Shape;4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4953000"/>
            <a:ext cx="2286000" cy="74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Examples: Perceptron</a:t>
            </a:r>
            <a:endParaRPr/>
          </a:p>
        </p:txBody>
      </p:sp>
      <p:sp>
        <p:nvSpPr>
          <p:cNvPr id="409" name="Google Shape;409;p34"/>
          <p:cNvSpPr txBox="1"/>
          <p:nvPr>
            <p:ph idx="1" type="body"/>
          </p:nvPr>
        </p:nvSpPr>
        <p:spPr>
          <a:xfrm>
            <a:off x="609600" y="1397001"/>
            <a:ext cx="108966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Non-Separable Case</a:t>
            </a:r>
            <a:endParaRPr/>
          </a:p>
        </p:txBody>
      </p:sp>
      <p:pic>
        <p:nvPicPr>
          <p:cNvPr id="410" name="Google Shape;41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1563" y="2295525"/>
            <a:ext cx="4752975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0125" y="2268538"/>
            <a:ext cx="4829175" cy="37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7125" y="2281238"/>
            <a:ext cx="471487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Improving the Perceptron</a:t>
            </a:r>
            <a:endParaRPr/>
          </a:p>
        </p:txBody>
      </p:sp>
      <p:pic>
        <p:nvPicPr>
          <p:cNvPr id="418" name="Google Shape;41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6429" y="1448182"/>
            <a:ext cx="7901971" cy="4760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with the Perceptron</a:t>
            </a:r>
            <a:endParaRPr/>
          </a:p>
        </p:txBody>
      </p:sp>
      <p:sp>
        <p:nvSpPr>
          <p:cNvPr id="424" name="Google Shape;424;p36"/>
          <p:cNvSpPr txBox="1"/>
          <p:nvPr>
            <p:ph idx="1" type="body"/>
          </p:nvPr>
        </p:nvSpPr>
        <p:spPr>
          <a:xfrm>
            <a:off x="304800" y="1600200"/>
            <a:ext cx="4953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Noise: if the data isn’t separable, weights might thrash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Averaging weight vectors over time can help (averaged perceptron)</a:t>
            </a:r>
            <a:endParaRPr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Mediocre generalization: finds a “barely” separating solution</a:t>
            </a:r>
            <a:endParaRPr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Overtraining: test / held-out accuracy usually rises, then falls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Overtraining is a kind of overfitting</a:t>
            </a:r>
            <a:endParaRPr sz="20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8736" lvl="1" marL="742913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grpSp>
        <p:nvGrpSpPr>
          <p:cNvPr id="425" name="Google Shape;425;p36"/>
          <p:cNvGrpSpPr/>
          <p:nvPr/>
        </p:nvGrpSpPr>
        <p:grpSpPr>
          <a:xfrm>
            <a:off x="6096000" y="4648200"/>
            <a:ext cx="2057400" cy="1881188"/>
            <a:chOff x="3552" y="1104"/>
            <a:chExt cx="1680" cy="1536"/>
          </a:xfrm>
        </p:grpSpPr>
        <p:cxnSp>
          <p:nvCxnSpPr>
            <p:cNvPr id="426" name="Google Shape;426;p36"/>
            <p:cNvCxnSpPr/>
            <p:nvPr/>
          </p:nvCxnSpPr>
          <p:spPr>
            <a:xfrm>
              <a:off x="3820" y="2385"/>
              <a:ext cx="13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36"/>
            <p:cNvCxnSpPr/>
            <p:nvPr/>
          </p:nvCxnSpPr>
          <p:spPr>
            <a:xfrm rot="10800000">
              <a:off x="3820" y="1226"/>
              <a:ext cx="0" cy="1159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descr="txp_fig" id="428" name="Google Shape;428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2" y="1360"/>
              <a:ext cx="132" cy="8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Google Shape;429;p36"/>
            <p:cNvSpPr/>
            <p:nvPr/>
          </p:nvSpPr>
          <p:spPr>
            <a:xfrm>
              <a:off x="3833" y="1323"/>
              <a:ext cx="1233" cy="1049"/>
            </a:xfrm>
            <a:custGeom>
              <a:rect b="b" l="l" r="r" t="t"/>
              <a:pathLst>
                <a:path extrusionOk="0" h="1049" w="1233">
                  <a:moveTo>
                    <a:pt x="0" y="1049"/>
                  </a:moveTo>
                  <a:cubicBezTo>
                    <a:pt x="55" y="907"/>
                    <a:pt x="160" y="367"/>
                    <a:pt x="328" y="198"/>
                  </a:cubicBezTo>
                  <a:cubicBezTo>
                    <a:pt x="496" y="29"/>
                    <a:pt x="861" y="62"/>
                    <a:pt x="1012" y="31"/>
                  </a:cubicBezTo>
                  <a:cubicBezTo>
                    <a:pt x="1163" y="0"/>
                    <a:pt x="1187" y="14"/>
                    <a:pt x="1233" y="10"/>
                  </a:cubicBezTo>
                </a:path>
              </a:pathLst>
            </a:custGeom>
            <a:noFill/>
            <a:ln cap="flat" cmpd="sng" w="381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xp_fig" id="430" name="Google Shape;430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64" y="1104"/>
              <a:ext cx="716" cy="1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36"/>
            <p:cNvSpPr/>
            <p:nvPr/>
          </p:nvSpPr>
          <p:spPr>
            <a:xfrm>
              <a:off x="3827" y="1537"/>
              <a:ext cx="1228" cy="829"/>
            </a:xfrm>
            <a:custGeom>
              <a:rect b="b" l="l" r="r" t="t"/>
              <a:pathLst>
                <a:path extrusionOk="0" h="829" w="1228">
                  <a:moveTo>
                    <a:pt x="0" y="829"/>
                  </a:moveTo>
                  <a:cubicBezTo>
                    <a:pt x="91" y="710"/>
                    <a:pt x="365" y="226"/>
                    <a:pt x="544" y="113"/>
                  </a:cubicBezTo>
                  <a:cubicBezTo>
                    <a:pt x="723" y="0"/>
                    <a:pt x="958" y="134"/>
                    <a:pt x="1072" y="151"/>
                  </a:cubicBezTo>
                  <a:cubicBezTo>
                    <a:pt x="1186" y="168"/>
                    <a:pt x="1196" y="203"/>
                    <a:pt x="1228" y="216"/>
                  </a:cubicBezTo>
                </a:path>
              </a:pathLst>
            </a:cu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xp_fig" id="432" name="Google Shape;432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459" y="2064"/>
              <a:ext cx="773" cy="1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" id="433" name="Google Shape;433;p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12" y="1872"/>
              <a:ext cx="368" cy="1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" name="Google Shape;434;p36"/>
            <p:cNvSpPr/>
            <p:nvPr/>
          </p:nvSpPr>
          <p:spPr>
            <a:xfrm>
              <a:off x="3827" y="1535"/>
              <a:ext cx="1244" cy="853"/>
            </a:xfrm>
            <a:custGeom>
              <a:rect b="b" l="l" r="r" t="t"/>
              <a:pathLst>
                <a:path extrusionOk="0" h="853" w="1244">
                  <a:moveTo>
                    <a:pt x="0" y="853"/>
                  </a:moveTo>
                  <a:cubicBezTo>
                    <a:pt x="75" y="732"/>
                    <a:pt x="289" y="252"/>
                    <a:pt x="447" y="126"/>
                  </a:cubicBezTo>
                  <a:cubicBezTo>
                    <a:pt x="605" y="0"/>
                    <a:pt x="815" y="94"/>
                    <a:pt x="948" y="99"/>
                  </a:cubicBezTo>
                  <a:cubicBezTo>
                    <a:pt x="1081" y="104"/>
                    <a:pt x="1182" y="146"/>
                    <a:pt x="1244" y="158"/>
                  </a:cubicBezTo>
                </a:path>
              </a:pathLst>
            </a:cu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xp_fig" id="435" name="Google Shape;435;p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66" y="2499"/>
              <a:ext cx="876" cy="1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" name="Google Shape;436;p36"/>
          <p:cNvGrpSpPr/>
          <p:nvPr/>
        </p:nvGrpSpPr>
        <p:grpSpPr>
          <a:xfrm>
            <a:off x="5470525" y="1676400"/>
            <a:ext cx="3292475" cy="1090613"/>
            <a:chOff x="3398" y="2400"/>
            <a:chExt cx="2074" cy="687"/>
          </a:xfrm>
        </p:grpSpPr>
        <p:grpSp>
          <p:nvGrpSpPr>
            <p:cNvPr id="437" name="Google Shape;437;p36"/>
            <p:cNvGrpSpPr/>
            <p:nvPr/>
          </p:nvGrpSpPr>
          <p:grpSpPr>
            <a:xfrm>
              <a:off x="3398" y="2477"/>
              <a:ext cx="727" cy="587"/>
              <a:chOff x="3364" y="2169"/>
              <a:chExt cx="1248" cy="1008"/>
            </a:xfrm>
          </p:grpSpPr>
          <p:cxnSp>
            <p:nvCxnSpPr>
              <p:cNvPr id="438" name="Google Shape;438;p36"/>
              <p:cNvCxnSpPr/>
              <p:nvPr/>
            </p:nvCxnSpPr>
            <p:spPr>
              <a:xfrm>
                <a:off x="3604" y="2601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39" name="Google Shape;439;p36"/>
              <p:cNvGrpSpPr/>
              <p:nvPr/>
            </p:nvGrpSpPr>
            <p:grpSpPr>
              <a:xfrm>
                <a:off x="4324" y="2409"/>
                <a:ext cx="96" cy="96"/>
                <a:chOff x="5040" y="1392"/>
                <a:chExt cx="96" cy="96"/>
              </a:xfrm>
            </p:grpSpPr>
            <p:cxnSp>
              <p:nvCxnSpPr>
                <p:cNvPr id="440" name="Google Shape;440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1" name="Google Shape;441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42" name="Google Shape;442;p36"/>
              <p:cNvCxnSpPr/>
              <p:nvPr/>
            </p:nvCxnSpPr>
            <p:spPr>
              <a:xfrm>
                <a:off x="3604" y="2889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3" name="Google Shape;443;p36"/>
              <p:cNvCxnSpPr/>
              <p:nvPr/>
            </p:nvCxnSpPr>
            <p:spPr>
              <a:xfrm>
                <a:off x="3988" y="2937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4" name="Google Shape;444;p36"/>
              <p:cNvCxnSpPr/>
              <p:nvPr/>
            </p:nvCxnSpPr>
            <p:spPr>
              <a:xfrm>
                <a:off x="3364" y="2697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5" name="Google Shape;445;p36"/>
              <p:cNvCxnSpPr/>
              <p:nvPr/>
            </p:nvCxnSpPr>
            <p:spPr>
              <a:xfrm>
                <a:off x="3604" y="2361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46" name="Google Shape;446;p36"/>
              <p:cNvGrpSpPr/>
              <p:nvPr/>
            </p:nvGrpSpPr>
            <p:grpSpPr>
              <a:xfrm>
                <a:off x="4420" y="2697"/>
                <a:ext cx="96" cy="96"/>
                <a:chOff x="5040" y="1392"/>
                <a:chExt cx="96" cy="96"/>
              </a:xfrm>
            </p:grpSpPr>
            <p:cxnSp>
              <p:nvCxnSpPr>
                <p:cNvPr id="447" name="Google Shape;447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8" name="Google Shape;448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49" name="Google Shape;449;p36"/>
              <p:cNvGrpSpPr/>
              <p:nvPr/>
            </p:nvGrpSpPr>
            <p:grpSpPr>
              <a:xfrm>
                <a:off x="4084" y="2361"/>
                <a:ext cx="96" cy="96"/>
                <a:chOff x="5040" y="1392"/>
                <a:chExt cx="96" cy="96"/>
              </a:xfrm>
            </p:grpSpPr>
            <p:cxnSp>
              <p:nvCxnSpPr>
                <p:cNvPr id="450" name="Google Shape;450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1" name="Google Shape;451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52" name="Google Shape;452;p36"/>
              <p:cNvGrpSpPr/>
              <p:nvPr/>
            </p:nvGrpSpPr>
            <p:grpSpPr>
              <a:xfrm>
                <a:off x="4132" y="2169"/>
                <a:ext cx="96" cy="96"/>
                <a:chOff x="5040" y="1392"/>
                <a:chExt cx="96" cy="96"/>
              </a:xfrm>
            </p:grpSpPr>
            <p:cxnSp>
              <p:nvCxnSpPr>
                <p:cNvPr id="453" name="Google Shape;453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4" name="Google Shape;454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55" name="Google Shape;455;p36"/>
              <p:cNvGrpSpPr/>
              <p:nvPr/>
            </p:nvGrpSpPr>
            <p:grpSpPr>
              <a:xfrm>
                <a:off x="4420" y="2217"/>
                <a:ext cx="96" cy="96"/>
                <a:chOff x="5040" y="1392"/>
                <a:chExt cx="96" cy="96"/>
              </a:xfrm>
            </p:grpSpPr>
            <p:cxnSp>
              <p:nvCxnSpPr>
                <p:cNvPr id="456" name="Google Shape;456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7" name="Google Shape;457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58" name="Google Shape;458;p36"/>
              <p:cNvGrpSpPr/>
              <p:nvPr/>
            </p:nvGrpSpPr>
            <p:grpSpPr>
              <a:xfrm>
                <a:off x="3652" y="3081"/>
                <a:ext cx="96" cy="96"/>
                <a:chOff x="5040" y="1392"/>
                <a:chExt cx="96" cy="96"/>
              </a:xfrm>
            </p:grpSpPr>
            <p:cxnSp>
              <p:nvCxnSpPr>
                <p:cNvPr id="459" name="Google Shape;459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0" name="Google Shape;460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61" name="Google Shape;461;p36"/>
              <p:cNvCxnSpPr/>
              <p:nvPr/>
            </p:nvCxnSpPr>
            <p:spPr>
              <a:xfrm>
                <a:off x="4516" y="2505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62" name="Google Shape;462;p36"/>
            <p:cNvCxnSpPr/>
            <p:nvPr/>
          </p:nvCxnSpPr>
          <p:spPr>
            <a:xfrm>
              <a:off x="3630" y="2536"/>
              <a:ext cx="551" cy="1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36"/>
            <p:cNvCxnSpPr/>
            <p:nvPr/>
          </p:nvCxnSpPr>
          <p:spPr>
            <a:xfrm flipH="1">
              <a:off x="3537" y="2400"/>
              <a:ext cx="242" cy="68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36"/>
            <p:cNvCxnSpPr/>
            <p:nvPr/>
          </p:nvCxnSpPr>
          <p:spPr>
            <a:xfrm flipH="1">
              <a:off x="3705" y="2691"/>
              <a:ext cx="218" cy="144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grpSp>
          <p:nvGrpSpPr>
            <p:cNvPr id="465" name="Google Shape;465;p36"/>
            <p:cNvGrpSpPr/>
            <p:nvPr/>
          </p:nvGrpSpPr>
          <p:grpSpPr>
            <a:xfrm>
              <a:off x="4689" y="2481"/>
              <a:ext cx="727" cy="587"/>
              <a:chOff x="3364" y="2169"/>
              <a:chExt cx="1248" cy="1008"/>
            </a:xfrm>
          </p:grpSpPr>
          <p:cxnSp>
            <p:nvCxnSpPr>
              <p:cNvPr id="466" name="Google Shape;466;p36"/>
              <p:cNvCxnSpPr/>
              <p:nvPr/>
            </p:nvCxnSpPr>
            <p:spPr>
              <a:xfrm>
                <a:off x="3604" y="2601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67" name="Google Shape;467;p36"/>
              <p:cNvGrpSpPr/>
              <p:nvPr/>
            </p:nvGrpSpPr>
            <p:grpSpPr>
              <a:xfrm>
                <a:off x="4324" y="2409"/>
                <a:ext cx="96" cy="96"/>
                <a:chOff x="5040" y="1392"/>
                <a:chExt cx="96" cy="96"/>
              </a:xfrm>
            </p:grpSpPr>
            <p:cxnSp>
              <p:nvCxnSpPr>
                <p:cNvPr id="468" name="Google Shape;468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9" name="Google Shape;469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70" name="Google Shape;470;p36"/>
              <p:cNvCxnSpPr/>
              <p:nvPr/>
            </p:nvCxnSpPr>
            <p:spPr>
              <a:xfrm>
                <a:off x="3604" y="2889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36"/>
              <p:cNvCxnSpPr/>
              <p:nvPr/>
            </p:nvCxnSpPr>
            <p:spPr>
              <a:xfrm>
                <a:off x="3988" y="2937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36"/>
              <p:cNvCxnSpPr/>
              <p:nvPr/>
            </p:nvCxnSpPr>
            <p:spPr>
              <a:xfrm>
                <a:off x="3364" y="2697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36"/>
              <p:cNvCxnSpPr/>
              <p:nvPr/>
            </p:nvCxnSpPr>
            <p:spPr>
              <a:xfrm>
                <a:off x="3604" y="2361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74" name="Google Shape;474;p36"/>
              <p:cNvGrpSpPr/>
              <p:nvPr/>
            </p:nvGrpSpPr>
            <p:grpSpPr>
              <a:xfrm>
                <a:off x="4420" y="2697"/>
                <a:ext cx="96" cy="96"/>
                <a:chOff x="5040" y="1392"/>
                <a:chExt cx="96" cy="96"/>
              </a:xfrm>
            </p:grpSpPr>
            <p:cxnSp>
              <p:nvCxnSpPr>
                <p:cNvPr id="475" name="Google Shape;475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6" name="Google Shape;476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77" name="Google Shape;477;p36"/>
              <p:cNvGrpSpPr/>
              <p:nvPr/>
            </p:nvGrpSpPr>
            <p:grpSpPr>
              <a:xfrm>
                <a:off x="4084" y="2361"/>
                <a:ext cx="96" cy="96"/>
                <a:chOff x="5040" y="1392"/>
                <a:chExt cx="96" cy="96"/>
              </a:xfrm>
            </p:grpSpPr>
            <p:cxnSp>
              <p:nvCxnSpPr>
                <p:cNvPr id="478" name="Google Shape;478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9" name="Google Shape;479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80" name="Google Shape;480;p36"/>
              <p:cNvGrpSpPr/>
              <p:nvPr/>
            </p:nvGrpSpPr>
            <p:grpSpPr>
              <a:xfrm>
                <a:off x="4132" y="2169"/>
                <a:ext cx="96" cy="96"/>
                <a:chOff x="5040" y="1392"/>
                <a:chExt cx="96" cy="96"/>
              </a:xfrm>
            </p:grpSpPr>
            <p:cxnSp>
              <p:nvCxnSpPr>
                <p:cNvPr id="481" name="Google Shape;481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2" name="Google Shape;482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83" name="Google Shape;483;p36"/>
              <p:cNvGrpSpPr/>
              <p:nvPr/>
            </p:nvGrpSpPr>
            <p:grpSpPr>
              <a:xfrm>
                <a:off x="4420" y="2217"/>
                <a:ext cx="96" cy="96"/>
                <a:chOff x="5040" y="1392"/>
                <a:chExt cx="96" cy="96"/>
              </a:xfrm>
            </p:grpSpPr>
            <p:cxnSp>
              <p:nvCxnSpPr>
                <p:cNvPr id="484" name="Google Shape;484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5" name="Google Shape;485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86" name="Google Shape;486;p36"/>
              <p:cNvGrpSpPr/>
              <p:nvPr/>
            </p:nvGrpSpPr>
            <p:grpSpPr>
              <a:xfrm>
                <a:off x="3652" y="3081"/>
                <a:ext cx="96" cy="96"/>
                <a:chOff x="5040" y="1392"/>
                <a:chExt cx="96" cy="96"/>
              </a:xfrm>
            </p:grpSpPr>
            <p:cxnSp>
              <p:nvCxnSpPr>
                <p:cNvPr id="487" name="Google Shape;487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8" name="Google Shape;488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89" name="Google Shape;489;p36"/>
              <p:cNvCxnSpPr/>
              <p:nvPr/>
            </p:nvCxnSpPr>
            <p:spPr>
              <a:xfrm>
                <a:off x="4516" y="2505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90" name="Google Shape;490;p36"/>
            <p:cNvCxnSpPr/>
            <p:nvPr/>
          </p:nvCxnSpPr>
          <p:spPr>
            <a:xfrm>
              <a:off x="4921" y="2540"/>
              <a:ext cx="551" cy="112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36"/>
            <p:cNvCxnSpPr/>
            <p:nvPr/>
          </p:nvCxnSpPr>
          <p:spPr>
            <a:xfrm flipH="1">
              <a:off x="4828" y="2404"/>
              <a:ext cx="242" cy="683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36"/>
            <p:cNvCxnSpPr/>
            <p:nvPr/>
          </p:nvCxnSpPr>
          <p:spPr>
            <a:xfrm>
              <a:off x="4976" y="2461"/>
              <a:ext cx="238" cy="53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3" name="Google Shape;493;p36"/>
            <p:cNvSpPr/>
            <p:nvPr/>
          </p:nvSpPr>
          <p:spPr>
            <a:xfrm>
              <a:off x="4364" y="2623"/>
              <a:ext cx="223" cy="247"/>
            </a:xfrm>
            <a:prstGeom prst="rightArrow">
              <a:avLst>
                <a:gd fmla="val 53843" name="adj1"/>
                <a:gd fmla="val 44843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36"/>
          <p:cNvGrpSpPr/>
          <p:nvPr/>
        </p:nvGrpSpPr>
        <p:grpSpPr>
          <a:xfrm>
            <a:off x="6324600" y="3200400"/>
            <a:ext cx="1295400" cy="1027113"/>
            <a:chOff x="3946" y="1392"/>
            <a:chExt cx="1331" cy="1056"/>
          </a:xfrm>
        </p:grpSpPr>
        <p:cxnSp>
          <p:nvCxnSpPr>
            <p:cNvPr id="495" name="Google Shape;495;p36"/>
            <p:cNvCxnSpPr/>
            <p:nvPr/>
          </p:nvCxnSpPr>
          <p:spPr>
            <a:xfrm>
              <a:off x="4282" y="1411"/>
              <a:ext cx="720" cy="100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96" name="Google Shape;496;p36"/>
            <p:cNvGrpSpPr/>
            <p:nvPr/>
          </p:nvGrpSpPr>
          <p:grpSpPr>
            <a:xfrm>
              <a:off x="3946" y="1459"/>
              <a:ext cx="1280" cy="989"/>
              <a:chOff x="1065" y="2179"/>
              <a:chExt cx="1280" cy="989"/>
            </a:xfrm>
          </p:grpSpPr>
          <p:cxnSp>
            <p:nvCxnSpPr>
              <p:cNvPr id="497" name="Google Shape;497;p36"/>
              <p:cNvCxnSpPr/>
              <p:nvPr/>
            </p:nvCxnSpPr>
            <p:spPr>
              <a:xfrm>
                <a:off x="1305" y="2611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98" name="Google Shape;498;p36"/>
              <p:cNvGrpSpPr/>
              <p:nvPr/>
            </p:nvGrpSpPr>
            <p:grpSpPr>
              <a:xfrm>
                <a:off x="2025" y="2419"/>
                <a:ext cx="96" cy="96"/>
                <a:chOff x="5040" y="1392"/>
                <a:chExt cx="96" cy="96"/>
              </a:xfrm>
            </p:grpSpPr>
            <p:cxnSp>
              <p:nvCxnSpPr>
                <p:cNvPr id="499" name="Google Shape;499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0" name="Google Shape;500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501" name="Google Shape;501;p36"/>
              <p:cNvCxnSpPr/>
              <p:nvPr/>
            </p:nvCxnSpPr>
            <p:spPr>
              <a:xfrm>
                <a:off x="1305" y="2899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36"/>
              <p:cNvCxnSpPr/>
              <p:nvPr/>
            </p:nvCxnSpPr>
            <p:spPr>
              <a:xfrm>
                <a:off x="1689" y="2947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36"/>
              <p:cNvCxnSpPr/>
              <p:nvPr/>
            </p:nvCxnSpPr>
            <p:spPr>
              <a:xfrm>
                <a:off x="1065" y="2707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36"/>
              <p:cNvCxnSpPr/>
              <p:nvPr/>
            </p:nvCxnSpPr>
            <p:spPr>
              <a:xfrm>
                <a:off x="1305" y="2371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505" name="Google Shape;505;p36"/>
              <p:cNvGrpSpPr/>
              <p:nvPr/>
            </p:nvGrpSpPr>
            <p:grpSpPr>
              <a:xfrm>
                <a:off x="2121" y="2707"/>
                <a:ext cx="96" cy="96"/>
                <a:chOff x="5040" y="1392"/>
                <a:chExt cx="96" cy="96"/>
              </a:xfrm>
            </p:grpSpPr>
            <p:cxnSp>
              <p:nvCxnSpPr>
                <p:cNvPr id="506" name="Google Shape;506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7" name="Google Shape;507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08" name="Google Shape;508;p36"/>
              <p:cNvGrpSpPr/>
              <p:nvPr/>
            </p:nvGrpSpPr>
            <p:grpSpPr>
              <a:xfrm>
                <a:off x="1785" y="2371"/>
                <a:ext cx="96" cy="96"/>
                <a:chOff x="5040" y="1392"/>
                <a:chExt cx="96" cy="96"/>
              </a:xfrm>
            </p:grpSpPr>
            <p:cxnSp>
              <p:nvCxnSpPr>
                <p:cNvPr id="509" name="Google Shape;509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0" name="Google Shape;510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11" name="Google Shape;511;p36"/>
              <p:cNvGrpSpPr/>
              <p:nvPr/>
            </p:nvGrpSpPr>
            <p:grpSpPr>
              <a:xfrm>
                <a:off x="1833" y="2179"/>
                <a:ext cx="96" cy="96"/>
                <a:chOff x="5040" y="1392"/>
                <a:chExt cx="96" cy="96"/>
              </a:xfrm>
            </p:grpSpPr>
            <p:cxnSp>
              <p:nvCxnSpPr>
                <p:cNvPr id="512" name="Google Shape;512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3" name="Google Shape;513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14" name="Google Shape;514;p36"/>
              <p:cNvGrpSpPr/>
              <p:nvPr/>
            </p:nvGrpSpPr>
            <p:grpSpPr>
              <a:xfrm>
                <a:off x="2121" y="2227"/>
                <a:ext cx="96" cy="96"/>
                <a:chOff x="5040" y="1392"/>
                <a:chExt cx="96" cy="96"/>
              </a:xfrm>
            </p:grpSpPr>
            <p:cxnSp>
              <p:nvCxnSpPr>
                <p:cNvPr id="515" name="Google Shape;515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6" name="Google Shape;516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17" name="Google Shape;517;p36"/>
              <p:cNvGrpSpPr/>
              <p:nvPr/>
            </p:nvGrpSpPr>
            <p:grpSpPr>
              <a:xfrm>
                <a:off x="2249" y="2471"/>
                <a:ext cx="96" cy="96"/>
                <a:chOff x="5040" y="1392"/>
                <a:chExt cx="96" cy="96"/>
              </a:xfrm>
            </p:grpSpPr>
            <p:cxnSp>
              <p:nvCxnSpPr>
                <p:cNvPr id="518" name="Google Shape;518;p36"/>
                <p:cNvCxnSpPr/>
                <p:nvPr/>
              </p:nvCxnSpPr>
              <p:spPr>
                <a:xfrm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9" name="Google Shape;519;p36"/>
                <p:cNvCxnSpPr/>
                <p:nvPr/>
              </p:nvCxnSpPr>
              <p:spPr>
                <a:xfrm rot="5400000">
                  <a:off x="5040" y="1440"/>
                  <a:ext cx="96" cy="0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66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520" name="Google Shape;520;p36"/>
              <p:cNvCxnSpPr/>
              <p:nvPr/>
            </p:nvCxnSpPr>
            <p:spPr>
              <a:xfrm>
                <a:off x="1404" y="3168"/>
                <a:ext cx="96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21" name="Google Shape;521;p36"/>
            <p:cNvCxnSpPr/>
            <p:nvPr/>
          </p:nvCxnSpPr>
          <p:spPr>
            <a:xfrm>
              <a:off x="4368" y="1392"/>
              <a:ext cx="909" cy="88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22" name="Google Shape;522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98896" y="1143000"/>
            <a:ext cx="253889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28710" y="3052691"/>
            <a:ext cx="2050502" cy="159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32668" y="4800600"/>
            <a:ext cx="2850052" cy="1519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Fixing the Perceptron</a:t>
            </a:r>
            <a:endParaRPr/>
          </a:p>
        </p:txBody>
      </p:sp>
      <p:sp>
        <p:nvSpPr>
          <p:cNvPr id="530" name="Google Shape;530;p37"/>
          <p:cNvSpPr txBox="1"/>
          <p:nvPr>
            <p:ph idx="1" type="body"/>
          </p:nvPr>
        </p:nvSpPr>
        <p:spPr>
          <a:xfrm>
            <a:off x="228600" y="1524000"/>
            <a:ext cx="6858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Idea: adjust the weight update to mitigate these effects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MIRA*: choose an update size that fixes the current mistake…</a:t>
            </a:r>
            <a:endParaRPr/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… but, minimizes the change to w</a:t>
            </a:r>
            <a:endParaRPr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882" lvl="0" marL="342882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The +1 helps to generalize</a:t>
            </a:r>
            <a:endParaRPr/>
          </a:p>
        </p:txBody>
      </p:sp>
      <p:pic>
        <p:nvPicPr>
          <p:cNvPr descr="txp_fig" id="531" name="Google Shape;53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2888" y="5511800"/>
            <a:ext cx="2919412" cy="492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32" name="Google Shape;53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150" y="4673600"/>
            <a:ext cx="3930650" cy="646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33" name="Google Shape;53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4112" y="4745038"/>
            <a:ext cx="4027488" cy="39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34" name="Google Shape;534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10488" y="6029325"/>
            <a:ext cx="3246437" cy="492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35" name="Google Shape;535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2712" y="3581400"/>
            <a:ext cx="3492500" cy="881063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7"/>
          <p:cNvSpPr txBox="1"/>
          <p:nvPr/>
        </p:nvSpPr>
        <p:spPr>
          <a:xfrm>
            <a:off x="228600" y="6400800"/>
            <a:ext cx="3550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Margin Infused Relaxed Algorithm</a:t>
            </a:r>
            <a:endParaRPr/>
          </a:p>
        </p:txBody>
      </p:sp>
      <p:cxnSp>
        <p:nvCxnSpPr>
          <p:cNvPr id="537" name="Google Shape;537;p37"/>
          <p:cNvCxnSpPr/>
          <p:nvPr/>
        </p:nvCxnSpPr>
        <p:spPr>
          <a:xfrm flipH="1">
            <a:off x="8185150" y="1797050"/>
            <a:ext cx="533400" cy="838200"/>
          </a:xfrm>
          <a:prstGeom prst="straightConnector1">
            <a:avLst/>
          </a:prstGeom>
          <a:noFill/>
          <a:ln cap="flat" cmpd="sng" w="508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37"/>
          <p:cNvCxnSpPr/>
          <p:nvPr/>
        </p:nvCxnSpPr>
        <p:spPr>
          <a:xfrm rot="10800000">
            <a:off x="8185150" y="2635250"/>
            <a:ext cx="914400" cy="403225"/>
          </a:xfrm>
          <a:prstGeom prst="straightConnector1">
            <a:avLst/>
          </a:prstGeom>
          <a:noFill/>
          <a:ln cap="flat" cmpd="sng" w="50800">
            <a:solidFill>
              <a:srgbClr val="CC00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37"/>
          <p:cNvCxnSpPr/>
          <p:nvPr/>
        </p:nvCxnSpPr>
        <p:spPr>
          <a:xfrm flipH="1" rot="10800000">
            <a:off x="10013950" y="2559050"/>
            <a:ext cx="533400" cy="784225"/>
          </a:xfrm>
          <a:prstGeom prst="straightConnector1">
            <a:avLst/>
          </a:prstGeom>
          <a:noFill/>
          <a:ln cap="flat" cmpd="sng" w="508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37"/>
          <p:cNvCxnSpPr/>
          <p:nvPr/>
        </p:nvCxnSpPr>
        <p:spPr>
          <a:xfrm flipH="1" rot="10800000">
            <a:off x="9099550" y="2559050"/>
            <a:ext cx="1447800" cy="479425"/>
          </a:xfrm>
          <a:prstGeom prst="straightConnector1">
            <a:avLst/>
          </a:prstGeom>
          <a:noFill/>
          <a:ln cap="flat" cmpd="sng" w="50800">
            <a:solidFill>
              <a:srgbClr val="CC00CC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41" name="Google Shape;541;p37"/>
          <p:cNvGrpSpPr/>
          <p:nvPr/>
        </p:nvGrpSpPr>
        <p:grpSpPr>
          <a:xfrm>
            <a:off x="8566150" y="1447800"/>
            <a:ext cx="1858963" cy="2787650"/>
            <a:chOff x="6096000" y="1479550"/>
            <a:chExt cx="1858962" cy="2787650"/>
          </a:xfrm>
        </p:grpSpPr>
        <p:cxnSp>
          <p:nvCxnSpPr>
            <p:cNvPr id="542" name="Google Shape;542;p37"/>
            <p:cNvCxnSpPr/>
            <p:nvPr/>
          </p:nvCxnSpPr>
          <p:spPr>
            <a:xfrm rot="10800000">
              <a:off x="6248400" y="1752599"/>
              <a:ext cx="381000" cy="1317625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3" name="Google Shape;543;p37"/>
            <p:cNvCxnSpPr/>
            <p:nvPr/>
          </p:nvCxnSpPr>
          <p:spPr>
            <a:xfrm>
              <a:off x="6629400" y="3070225"/>
              <a:ext cx="914400" cy="3048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4" name="Google Shape;544;p37"/>
            <p:cNvCxnSpPr/>
            <p:nvPr/>
          </p:nvCxnSpPr>
          <p:spPr>
            <a:xfrm flipH="1">
              <a:off x="6400800" y="3070225"/>
              <a:ext cx="228600" cy="762000"/>
            </a:xfrm>
            <a:prstGeom prst="straightConnector1">
              <a:avLst/>
            </a:prstGeom>
            <a:noFill/>
            <a:ln cap="flat" cmpd="sng" w="50800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descr="txp_fig" id="545" name="Google Shape;545;p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096000" y="1479550"/>
              <a:ext cx="436563" cy="27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" id="546" name="Google Shape;546;p3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273800" y="3940175"/>
              <a:ext cx="525463" cy="3270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7" name="Google Shape;547;p37"/>
            <p:cNvCxnSpPr/>
            <p:nvPr/>
          </p:nvCxnSpPr>
          <p:spPr>
            <a:xfrm flipH="1" rot="10800000">
              <a:off x="6629400" y="2286000"/>
              <a:ext cx="533400" cy="784224"/>
            </a:xfrm>
            <a:prstGeom prst="straightConnector1">
              <a:avLst/>
            </a:prstGeom>
            <a:noFill/>
            <a:ln cap="flat" cmpd="sng" w="508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descr="txp_fig" id="548" name="Google Shape;548;p3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58000" y="1981200"/>
              <a:ext cx="219075" cy="3476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" id="549" name="Google Shape;549;p3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391400" y="3603625"/>
              <a:ext cx="563562" cy="3270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50" name="Google Shape;550;p37"/>
          <p:cNvCxnSpPr/>
          <p:nvPr/>
        </p:nvCxnSpPr>
        <p:spPr>
          <a:xfrm flipH="1" rot="10800000">
            <a:off x="10013950" y="2863850"/>
            <a:ext cx="381000" cy="457200"/>
          </a:xfrm>
          <a:prstGeom prst="straightConnector1">
            <a:avLst/>
          </a:prstGeom>
          <a:noFill/>
          <a:ln cap="flat" cmpd="sng" w="508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37"/>
          <p:cNvCxnSpPr/>
          <p:nvPr/>
        </p:nvCxnSpPr>
        <p:spPr>
          <a:xfrm flipH="1" rot="10800000">
            <a:off x="9099550" y="2863850"/>
            <a:ext cx="1295400" cy="174625"/>
          </a:xfrm>
          <a:prstGeom prst="straightConnector1">
            <a:avLst/>
          </a:prstGeom>
          <a:noFill/>
          <a:ln cap="flat" cmpd="sng" w="50800">
            <a:solidFill>
              <a:srgbClr val="CC00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37"/>
          <p:cNvCxnSpPr/>
          <p:nvPr/>
        </p:nvCxnSpPr>
        <p:spPr>
          <a:xfrm flipH="1">
            <a:off x="8413750" y="1720850"/>
            <a:ext cx="304800" cy="533400"/>
          </a:xfrm>
          <a:prstGeom prst="straightConnector1">
            <a:avLst/>
          </a:prstGeom>
          <a:noFill/>
          <a:ln cap="flat" cmpd="sng" w="508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37"/>
          <p:cNvCxnSpPr/>
          <p:nvPr/>
        </p:nvCxnSpPr>
        <p:spPr>
          <a:xfrm rot="10800000">
            <a:off x="8413750" y="2254250"/>
            <a:ext cx="685800" cy="784225"/>
          </a:xfrm>
          <a:prstGeom prst="straightConnector1">
            <a:avLst/>
          </a:prstGeom>
          <a:noFill/>
          <a:ln cap="flat" cmpd="sng" w="50800">
            <a:solidFill>
              <a:srgbClr val="CC00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8"/>
          <p:cNvSpPr/>
          <p:nvPr/>
        </p:nvSpPr>
        <p:spPr>
          <a:xfrm>
            <a:off x="9067800" y="2971800"/>
            <a:ext cx="1447800" cy="213360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Minimum Correcting Update</a:t>
            </a:r>
            <a:endParaRPr/>
          </a:p>
        </p:txBody>
      </p:sp>
      <p:pic>
        <p:nvPicPr>
          <p:cNvPr descr="txp_fig" id="560" name="Google Shape;5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812" y="1371600"/>
            <a:ext cx="2898775" cy="731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61" name="Google Shape;56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3262" y="2227263"/>
            <a:ext cx="258445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62" name="Google Shape;56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9037" y="3352800"/>
            <a:ext cx="149225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63" name="Google Shape;563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46938" y="1447800"/>
            <a:ext cx="2914650" cy="492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64" name="Google Shape;564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35813" y="1981200"/>
            <a:ext cx="3243262" cy="4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8"/>
          <p:cNvSpPr/>
          <p:nvPr/>
        </p:nvSpPr>
        <p:spPr>
          <a:xfrm>
            <a:off x="7010400" y="1371600"/>
            <a:ext cx="3429000" cy="1219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8"/>
          <p:cNvSpPr/>
          <p:nvPr/>
        </p:nvSpPr>
        <p:spPr>
          <a:xfrm>
            <a:off x="2922587" y="2743200"/>
            <a:ext cx="68580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567" name="Google Shape;567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97062" y="3962400"/>
            <a:ext cx="258445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8"/>
          <p:cNvSpPr txBox="1"/>
          <p:nvPr/>
        </p:nvSpPr>
        <p:spPr>
          <a:xfrm>
            <a:off x="7086600" y="5491163"/>
            <a:ext cx="3581400" cy="1138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not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=0, or would not have made an error, so min will be where equality holds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9" name="Google Shape;569;p38"/>
          <p:cNvCxnSpPr/>
          <p:nvPr/>
        </p:nvCxnSpPr>
        <p:spPr>
          <a:xfrm rot="-5400000">
            <a:off x="8000207" y="4037806"/>
            <a:ext cx="2133600" cy="15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xp_fig" id="570" name="Google Shape;570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128125" y="3810000"/>
            <a:ext cx="1493838" cy="1235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1" name="Google Shape;571;p38"/>
          <p:cNvGrpSpPr/>
          <p:nvPr/>
        </p:nvGrpSpPr>
        <p:grpSpPr>
          <a:xfrm>
            <a:off x="6400800" y="2895600"/>
            <a:ext cx="3733800" cy="2559050"/>
            <a:chOff x="4572000" y="2971800"/>
            <a:chExt cx="3733800" cy="2559247"/>
          </a:xfrm>
        </p:grpSpPr>
        <p:cxnSp>
          <p:nvCxnSpPr>
            <p:cNvPr id="572" name="Google Shape;572;p38"/>
            <p:cNvCxnSpPr/>
            <p:nvPr/>
          </p:nvCxnSpPr>
          <p:spPr>
            <a:xfrm>
              <a:off x="5562600" y="5181770"/>
              <a:ext cx="2743200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3" name="Google Shape;573;p38"/>
            <p:cNvCxnSpPr/>
            <p:nvPr/>
          </p:nvCxnSpPr>
          <p:spPr>
            <a:xfrm rot="-5400000">
              <a:off x="5256925" y="4114094"/>
              <a:ext cx="2133764" cy="158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4" name="Google Shape;574;p38"/>
            <p:cNvSpPr/>
            <p:nvPr/>
          </p:nvSpPr>
          <p:spPr>
            <a:xfrm>
              <a:off x="4724400" y="3100398"/>
              <a:ext cx="3160713" cy="2084547"/>
            </a:xfrm>
            <a:custGeom>
              <a:rect b="b" l="l" r="r" t="t"/>
              <a:pathLst>
                <a:path extrusionOk="0" h="2084522" w="2222716">
                  <a:moveTo>
                    <a:pt x="0" y="46495"/>
                  </a:moveTo>
                  <a:cubicBezTo>
                    <a:pt x="367439" y="1065508"/>
                    <a:pt x="722178" y="2084522"/>
                    <a:pt x="1092631" y="2076773"/>
                  </a:cubicBezTo>
                  <a:cubicBezTo>
                    <a:pt x="1463084" y="2069024"/>
                    <a:pt x="1910167" y="1047427"/>
                    <a:pt x="2222716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xp_fig" id="575" name="Google Shape;575;p3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867400" y="5257800"/>
              <a:ext cx="983689" cy="273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6" name="Google Shape;576;p38"/>
            <p:cNvSpPr/>
            <p:nvPr/>
          </p:nvSpPr>
          <p:spPr>
            <a:xfrm>
              <a:off x="4572000" y="2971800"/>
              <a:ext cx="990600" cy="21337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7" name="Google Shape;577;p38"/>
          <p:cNvSpPr/>
          <p:nvPr/>
        </p:nvSpPr>
        <p:spPr>
          <a:xfrm>
            <a:off x="2922587" y="4572000"/>
            <a:ext cx="685800" cy="457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578" name="Google Shape;578;p3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95400" y="5257800"/>
            <a:ext cx="4621212" cy="38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79" name="Google Shape;579;p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63750" y="5849938"/>
            <a:ext cx="3082925" cy="76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9"/>
          <p:cNvGrpSpPr/>
          <p:nvPr/>
        </p:nvGrpSpPr>
        <p:grpSpPr>
          <a:xfrm>
            <a:off x="6629400" y="2362200"/>
            <a:ext cx="4572000" cy="2286000"/>
            <a:chOff x="3962400" y="2667000"/>
            <a:chExt cx="4572000" cy="2286000"/>
          </a:xfrm>
        </p:grpSpPr>
        <p:sp>
          <p:nvSpPr>
            <p:cNvPr id="585" name="Google Shape;585;p39"/>
            <p:cNvSpPr/>
            <p:nvPr/>
          </p:nvSpPr>
          <p:spPr>
            <a:xfrm>
              <a:off x="4038600" y="2667000"/>
              <a:ext cx="4495800" cy="2286000"/>
            </a:xfrm>
            <a:custGeom>
              <a:rect b="b" l="l" r="r" t="t"/>
              <a:pathLst>
                <a:path extrusionOk="0" h="2084522" w="2222716">
                  <a:moveTo>
                    <a:pt x="0" y="46495"/>
                  </a:moveTo>
                  <a:cubicBezTo>
                    <a:pt x="367439" y="1065508"/>
                    <a:pt x="722178" y="2084522"/>
                    <a:pt x="1092631" y="2076773"/>
                  </a:cubicBezTo>
                  <a:cubicBezTo>
                    <a:pt x="1463084" y="2069024"/>
                    <a:pt x="1910167" y="1047427"/>
                    <a:pt x="2222716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3962400" y="2667000"/>
              <a:ext cx="2111375" cy="2057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7" name="Google Shape;587;p3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Maximum Step Size</a:t>
            </a:r>
            <a:endParaRPr/>
          </a:p>
        </p:txBody>
      </p:sp>
      <p:sp>
        <p:nvSpPr>
          <p:cNvPr id="588" name="Google Shape;588;p39"/>
          <p:cNvSpPr txBox="1"/>
          <p:nvPr>
            <p:ph idx="1" type="body"/>
          </p:nvPr>
        </p:nvSpPr>
        <p:spPr>
          <a:xfrm>
            <a:off x="152400" y="1447800"/>
            <a:ext cx="7772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In practice, it’s also bad to make updates that are too large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Example may be labeled incorrectly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You may not have enough features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Solution: cap the maximum possible value of τ with some constant C</a:t>
            </a:r>
            <a:endParaRPr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36" lvl="1" marL="742913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Corresponds to an optimization that assumes non-separable data</a:t>
            </a:r>
            <a:endParaRPr sz="2000"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Usually converges faster than perceptron</a:t>
            </a:r>
            <a:endParaRPr sz="2000"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Usually better, especially on noisy data</a:t>
            </a:r>
            <a:endParaRPr/>
          </a:p>
          <a:p>
            <a:pPr indent="-285736" lvl="1" marL="742913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grpSp>
        <p:nvGrpSpPr>
          <p:cNvPr id="589" name="Google Shape;589;p39"/>
          <p:cNvGrpSpPr/>
          <p:nvPr/>
        </p:nvGrpSpPr>
        <p:grpSpPr>
          <a:xfrm>
            <a:off x="8382000" y="2286000"/>
            <a:ext cx="2792413" cy="2819400"/>
            <a:chOff x="5715000" y="2590802"/>
            <a:chExt cx="2792413" cy="2819398"/>
          </a:xfrm>
        </p:grpSpPr>
        <p:sp>
          <p:nvSpPr>
            <p:cNvPr id="590" name="Google Shape;590;p39"/>
            <p:cNvSpPr/>
            <p:nvPr/>
          </p:nvSpPr>
          <p:spPr>
            <a:xfrm>
              <a:off x="6908800" y="2608265"/>
              <a:ext cx="1473200" cy="2320923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1" name="Google Shape;591;p39"/>
            <p:cNvCxnSpPr/>
            <p:nvPr/>
          </p:nvCxnSpPr>
          <p:spPr>
            <a:xfrm>
              <a:off x="5715000" y="4929188"/>
              <a:ext cx="2792413" cy="317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2" name="Google Shape;592;p39"/>
            <p:cNvCxnSpPr/>
            <p:nvPr/>
          </p:nvCxnSpPr>
          <p:spPr>
            <a:xfrm rot="-5400000">
              <a:off x="5133976" y="3768727"/>
              <a:ext cx="2320923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3" name="Google Shape;593;p39"/>
            <p:cNvCxnSpPr/>
            <p:nvPr/>
          </p:nvCxnSpPr>
          <p:spPr>
            <a:xfrm rot="-5400000">
              <a:off x="5746751" y="3767139"/>
              <a:ext cx="2320923" cy="317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4" name="Google Shape;594;p39"/>
            <p:cNvCxnSpPr/>
            <p:nvPr/>
          </p:nvCxnSpPr>
          <p:spPr>
            <a:xfrm rot="-5400000">
              <a:off x="7219951" y="3751264"/>
              <a:ext cx="2322511" cy="158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txp_fig" id="595" name="Google Shape;595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1886" y="5112317"/>
              <a:ext cx="296314" cy="297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" id="596" name="Google Shape;596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35497" y="5072460"/>
              <a:ext cx="353222" cy="3377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txp_fig" id="597" name="Google Shape;597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0150" y="4806950"/>
            <a:ext cx="185738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98" name="Google Shape;598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63113" y="2351088"/>
            <a:ext cx="1323975" cy="1093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99" name="Google Shape;599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5000" y="3505200"/>
            <a:ext cx="4211638" cy="820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Separators</a:t>
            </a:r>
            <a:endParaRPr/>
          </a:p>
        </p:txBody>
      </p:sp>
      <p:sp>
        <p:nvSpPr>
          <p:cNvPr id="606" name="Google Shape;606;p40"/>
          <p:cNvSpPr txBox="1"/>
          <p:nvPr>
            <p:ph idx="1" type="body"/>
          </p:nvPr>
        </p:nvSpPr>
        <p:spPr>
          <a:xfrm>
            <a:off x="914400" y="1504950"/>
            <a:ext cx="9829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Which of these linear separators is optimal? </a:t>
            </a:r>
            <a:endParaRPr/>
          </a:p>
        </p:txBody>
      </p:sp>
      <p:cxnSp>
        <p:nvCxnSpPr>
          <p:cNvPr id="607" name="Google Shape;607;p40"/>
          <p:cNvCxnSpPr/>
          <p:nvPr/>
        </p:nvCxnSpPr>
        <p:spPr>
          <a:xfrm rot="10800000">
            <a:off x="4249737" y="2901950"/>
            <a:ext cx="0" cy="3041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40"/>
          <p:cNvCxnSpPr/>
          <p:nvPr/>
        </p:nvCxnSpPr>
        <p:spPr>
          <a:xfrm>
            <a:off x="4114800" y="5827713"/>
            <a:ext cx="408146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40"/>
          <p:cNvSpPr/>
          <p:nvPr/>
        </p:nvSpPr>
        <p:spPr>
          <a:xfrm>
            <a:off x="5289550" y="365760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0"/>
          <p:cNvSpPr/>
          <p:nvPr/>
        </p:nvSpPr>
        <p:spPr>
          <a:xfrm>
            <a:off x="4714875" y="40147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0"/>
          <p:cNvSpPr/>
          <p:nvPr/>
        </p:nvSpPr>
        <p:spPr>
          <a:xfrm>
            <a:off x="4867275" y="45608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0"/>
          <p:cNvSpPr/>
          <p:nvPr/>
        </p:nvSpPr>
        <p:spPr>
          <a:xfrm>
            <a:off x="4486275" y="50180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0"/>
          <p:cNvSpPr/>
          <p:nvPr/>
        </p:nvSpPr>
        <p:spPr>
          <a:xfrm>
            <a:off x="5019675" y="34178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0"/>
          <p:cNvSpPr/>
          <p:nvPr/>
        </p:nvSpPr>
        <p:spPr>
          <a:xfrm>
            <a:off x="4486275" y="43322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0"/>
          <p:cNvSpPr/>
          <p:nvPr/>
        </p:nvSpPr>
        <p:spPr>
          <a:xfrm>
            <a:off x="4638675" y="44846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0"/>
          <p:cNvSpPr/>
          <p:nvPr/>
        </p:nvSpPr>
        <p:spPr>
          <a:xfrm>
            <a:off x="5400675" y="4103688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0"/>
          <p:cNvSpPr/>
          <p:nvPr/>
        </p:nvSpPr>
        <p:spPr>
          <a:xfrm>
            <a:off x="6302375" y="40909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0"/>
          <p:cNvSpPr/>
          <p:nvPr/>
        </p:nvSpPr>
        <p:spPr>
          <a:xfrm>
            <a:off x="5934075" y="50180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0"/>
          <p:cNvSpPr/>
          <p:nvPr/>
        </p:nvSpPr>
        <p:spPr>
          <a:xfrm>
            <a:off x="6924675" y="50180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0"/>
          <p:cNvSpPr/>
          <p:nvPr/>
        </p:nvSpPr>
        <p:spPr>
          <a:xfrm>
            <a:off x="5616575" y="55387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0"/>
          <p:cNvSpPr/>
          <p:nvPr/>
        </p:nvSpPr>
        <p:spPr>
          <a:xfrm>
            <a:off x="6238875" y="44084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0"/>
          <p:cNvSpPr/>
          <p:nvPr/>
        </p:nvSpPr>
        <p:spPr>
          <a:xfrm>
            <a:off x="5616575" y="48529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0"/>
          <p:cNvSpPr/>
          <p:nvPr/>
        </p:nvSpPr>
        <p:spPr>
          <a:xfrm>
            <a:off x="6315075" y="52466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0"/>
          <p:cNvSpPr/>
          <p:nvPr/>
        </p:nvSpPr>
        <p:spPr>
          <a:xfrm>
            <a:off x="7000875" y="4332288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5" name="Google Shape;625;p40"/>
          <p:cNvCxnSpPr/>
          <p:nvPr/>
        </p:nvCxnSpPr>
        <p:spPr>
          <a:xfrm flipH="1" rot="10800000">
            <a:off x="4562475" y="3124200"/>
            <a:ext cx="2676525" cy="24272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40"/>
          <p:cNvSpPr/>
          <p:nvPr/>
        </p:nvSpPr>
        <p:spPr>
          <a:xfrm>
            <a:off x="5486400" y="281940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0"/>
          <p:cNvSpPr/>
          <p:nvPr/>
        </p:nvSpPr>
        <p:spPr>
          <a:xfrm>
            <a:off x="6096000" y="2895600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0"/>
          <p:cNvSpPr/>
          <p:nvPr/>
        </p:nvSpPr>
        <p:spPr>
          <a:xfrm>
            <a:off x="7162800" y="3657600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9" name="Google Shape;629;p40"/>
          <p:cNvCxnSpPr/>
          <p:nvPr/>
        </p:nvCxnSpPr>
        <p:spPr>
          <a:xfrm flipH="1" rot="10800000">
            <a:off x="4714875" y="2819400"/>
            <a:ext cx="2143125" cy="28844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40"/>
          <p:cNvCxnSpPr/>
          <p:nvPr/>
        </p:nvCxnSpPr>
        <p:spPr>
          <a:xfrm flipH="1" rot="10800000">
            <a:off x="4343400" y="3124200"/>
            <a:ext cx="2971800" cy="228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0"/>
          <p:cNvCxnSpPr/>
          <p:nvPr/>
        </p:nvCxnSpPr>
        <p:spPr>
          <a:xfrm flipH="1" rot="10800000">
            <a:off x="4876800" y="2895600"/>
            <a:ext cx="1828800" cy="289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0"/>
          <p:cNvCxnSpPr/>
          <p:nvPr/>
        </p:nvCxnSpPr>
        <p:spPr>
          <a:xfrm flipH="1" rot="10800000">
            <a:off x="4648200" y="2819400"/>
            <a:ext cx="1828800" cy="289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40"/>
          <p:cNvCxnSpPr/>
          <p:nvPr/>
        </p:nvCxnSpPr>
        <p:spPr>
          <a:xfrm flipH="1" rot="10800000">
            <a:off x="4495800" y="2971800"/>
            <a:ext cx="2667000" cy="25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 Vector Machines</a:t>
            </a:r>
            <a:endParaRPr/>
          </a:p>
        </p:txBody>
      </p:sp>
      <p:sp>
        <p:nvSpPr>
          <p:cNvPr id="639" name="Google Shape;639;p41"/>
          <p:cNvSpPr txBox="1"/>
          <p:nvPr>
            <p:ph idx="1" type="body"/>
          </p:nvPr>
        </p:nvSpPr>
        <p:spPr>
          <a:xfrm>
            <a:off x="9906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rgbClr val="CC0000"/>
                </a:solidFill>
              </a:rPr>
              <a:t>Maximizing the margin: </a:t>
            </a:r>
            <a:r>
              <a:rPr lang="en-US" sz="2000"/>
              <a:t>good according to intuition, theory, practice</a:t>
            </a:r>
            <a:endParaRPr/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Only </a:t>
            </a:r>
            <a:r>
              <a:rPr lang="en-US" sz="2000">
                <a:solidFill>
                  <a:srgbClr val="C00000"/>
                </a:solidFill>
              </a:rPr>
              <a:t>support vectors </a:t>
            </a:r>
            <a:r>
              <a:rPr lang="en-US" sz="2000"/>
              <a:t>matter; other training examples are ignorable </a:t>
            </a:r>
            <a:endParaRPr/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Support vector machines (SVMs) find the separator with max margin</a:t>
            </a:r>
            <a:endParaRPr/>
          </a:p>
          <a:p>
            <a:pPr indent="-342882" lvl="0" marL="342882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Basically, SVMs are MIRA where you optimize over all examples at once</a:t>
            </a:r>
            <a:endParaRPr/>
          </a:p>
        </p:txBody>
      </p:sp>
      <p:cxnSp>
        <p:nvCxnSpPr>
          <p:cNvPr id="640" name="Google Shape;640;p41"/>
          <p:cNvCxnSpPr/>
          <p:nvPr/>
        </p:nvCxnSpPr>
        <p:spPr>
          <a:xfrm rot="10800000">
            <a:off x="1463675" y="3508375"/>
            <a:ext cx="0" cy="30416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41"/>
          <p:cNvCxnSpPr/>
          <p:nvPr/>
        </p:nvCxnSpPr>
        <p:spPr>
          <a:xfrm>
            <a:off x="1328737" y="6434138"/>
            <a:ext cx="408146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41"/>
          <p:cNvSpPr/>
          <p:nvPr/>
        </p:nvSpPr>
        <p:spPr>
          <a:xfrm>
            <a:off x="2503487" y="4264025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1"/>
          <p:cNvSpPr/>
          <p:nvPr/>
        </p:nvSpPr>
        <p:spPr>
          <a:xfrm>
            <a:off x="1928812" y="4621213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1"/>
          <p:cNvSpPr/>
          <p:nvPr/>
        </p:nvSpPr>
        <p:spPr>
          <a:xfrm>
            <a:off x="2081212" y="5167313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1700212" y="5624513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2233612" y="4024313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1700212" y="4938713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1"/>
          <p:cNvSpPr/>
          <p:nvPr/>
        </p:nvSpPr>
        <p:spPr>
          <a:xfrm>
            <a:off x="1852612" y="5091113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1"/>
          <p:cNvSpPr/>
          <p:nvPr/>
        </p:nvSpPr>
        <p:spPr>
          <a:xfrm>
            <a:off x="2614612" y="4710113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1"/>
          <p:cNvSpPr/>
          <p:nvPr/>
        </p:nvSpPr>
        <p:spPr>
          <a:xfrm>
            <a:off x="3516312" y="4697413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1"/>
          <p:cNvSpPr/>
          <p:nvPr/>
        </p:nvSpPr>
        <p:spPr>
          <a:xfrm>
            <a:off x="3148012" y="5624513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1"/>
          <p:cNvSpPr/>
          <p:nvPr/>
        </p:nvSpPr>
        <p:spPr>
          <a:xfrm>
            <a:off x="4138612" y="5624513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1"/>
          <p:cNvSpPr/>
          <p:nvPr/>
        </p:nvSpPr>
        <p:spPr>
          <a:xfrm>
            <a:off x="2830512" y="6145213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1"/>
          <p:cNvSpPr/>
          <p:nvPr/>
        </p:nvSpPr>
        <p:spPr>
          <a:xfrm>
            <a:off x="3452812" y="5014913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1"/>
          <p:cNvSpPr/>
          <p:nvPr/>
        </p:nvSpPr>
        <p:spPr>
          <a:xfrm>
            <a:off x="2884487" y="5508625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1"/>
          <p:cNvSpPr/>
          <p:nvPr/>
        </p:nvSpPr>
        <p:spPr>
          <a:xfrm>
            <a:off x="3529012" y="5853113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1"/>
          <p:cNvSpPr/>
          <p:nvPr/>
        </p:nvSpPr>
        <p:spPr>
          <a:xfrm>
            <a:off x="4214812" y="4938713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1"/>
          <p:cNvSpPr/>
          <p:nvPr/>
        </p:nvSpPr>
        <p:spPr>
          <a:xfrm>
            <a:off x="2700337" y="3425825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1"/>
          <p:cNvSpPr/>
          <p:nvPr/>
        </p:nvSpPr>
        <p:spPr>
          <a:xfrm>
            <a:off x="3309937" y="3502025"/>
            <a:ext cx="88900" cy="8890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1"/>
          <p:cNvSpPr/>
          <p:nvPr/>
        </p:nvSpPr>
        <p:spPr>
          <a:xfrm>
            <a:off x="4376737" y="4264025"/>
            <a:ext cx="88900" cy="8890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1" name="Google Shape;661;p41"/>
          <p:cNvCxnSpPr/>
          <p:nvPr/>
        </p:nvCxnSpPr>
        <p:spPr>
          <a:xfrm flipH="1" rot="10800000">
            <a:off x="1928812" y="3425825"/>
            <a:ext cx="2143125" cy="28844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41"/>
          <p:cNvCxnSpPr/>
          <p:nvPr/>
        </p:nvCxnSpPr>
        <p:spPr>
          <a:xfrm rot="10800000">
            <a:off x="3263900" y="4530725"/>
            <a:ext cx="254000" cy="184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3" name="Google Shape;663;p41"/>
          <p:cNvSpPr/>
          <p:nvPr/>
        </p:nvSpPr>
        <p:spPr>
          <a:xfrm>
            <a:off x="2540000" y="4645025"/>
            <a:ext cx="228600" cy="219075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1"/>
          <p:cNvSpPr/>
          <p:nvPr/>
        </p:nvSpPr>
        <p:spPr>
          <a:xfrm>
            <a:off x="2813050" y="5440363"/>
            <a:ext cx="228600" cy="219075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1"/>
          <p:cNvSpPr/>
          <p:nvPr/>
        </p:nvSpPr>
        <p:spPr>
          <a:xfrm>
            <a:off x="3446462" y="4627563"/>
            <a:ext cx="228600" cy="219075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6" name="Google Shape;666;p41"/>
          <p:cNvCxnSpPr/>
          <p:nvPr/>
        </p:nvCxnSpPr>
        <p:spPr>
          <a:xfrm rot="10800000">
            <a:off x="2640012" y="5345113"/>
            <a:ext cx="244475" cy="174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41"/>
          <p:cNvCxnSpPr/>
          <p:nvPr/>
        </p:nvCxnSpPr>
        <p:spPr>
          <a:xfrm rot="10800000">
            <a:off x="2692400" y="4783138"/>
            <a:ext cx="234950" cy="179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41"/>
          <p:cNvCxnSpPr/>
          <p:nvPr/>
        </p:nvCxnSpPr>
        <p:spPr>
          <a:xfrm flipH="1" rot="10800000">
            <a:off x="2366962" y="3606800"/>
            <a:ext cx="2009775" cy="2693988"/>
          </a:xfrm>
          <a:prstGeom prst="straightConnector1">
            <a:avLst/>
          </a:prstGeom>
          <a:noFill/>
          <a:ln cap="rnd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41"/>
          <p:cNvCxnSpPr/>
          <p:nvPr/>
        </p:nvCxnSpPr>
        <p:spPr>
          <a:xfrm flipH="1" rot="10800000">
            <a:off x="1719262" y="3244850"/>
            <a:ext cx="2066925" cy="2770188"/>
          </a:xfrm>
          <a:prstGeom prst="straightConnector1">
            <a:avLst/>
          </a:prstGeom>
          <a:noFill/>
          <a:ln cap="rnd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70" name="Google Shape;670;p41"/>
          <p:cNvSpPr/>
          <p:nvPr/>
        </p:nvSpPr>
        <p:spPr>
          <a:xfrm>
            <a:off x="6589712" y="5265738"/>
            <a:ext cx="3697288" cy="121126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671" name="Google Shape;67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9800" y="3570288"/>
            <a:ext cx="1885950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72" name="Google Shape;67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7675" y="4271963"/>
            <a:ext cx="3060700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73" name="Google Shape;67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8387" y="5329238"/>
            <a:ext cx="1320800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674" name="Google Shape;674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38925" y="6094413"/>
            <a:ext cx="3624262" cy="287337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41"/>
          <p:cNvSpPr/>
          <p:nvPr/>
        </p:nvSpPr>
        <p:spPr>
          <a:xfrm>
            <a:off x="6589712" y="3443288"/>
            <a:ext cx="3697288" cy="121126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1"/>
          <p:cNvSpPr txBox="1"/>
          <p:nvPr/>
        </p:nvSpPr>
        <p:spPr>
          <a:xfrm>
            <a:off x="6497637" y="3048000"/>
            <a:ext cx="1274763" cy="30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MIRA</a:t>
            </a:r>
            <a:endParaRPr/>
          </a:p>
        </p:txBody>
      </p:sp>
      <p:sp>
        <p:nvSpPr>
          <p:cNvPr id="677" name="Google Shape;677;p41"/>
          <p:cNvSpPr txBox="1"/>
          <p:nvPr/>
        </p:nvSpPr>
        <p:spPr>
          <a:xfrm>
            <a:off x="6497637" y="4879975"/>
            <a:ext cx="1274763" cy="30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Error-Driven Classification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413" y="1676756"/>
            <a:ext cx="9767387" cy="3885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2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Classification: Comparison</a:t>
            </a:r>
            <a:endParaRPr/>
          </a:p>
        </p:txBody>
      </p:sp>
      <p:sp>
        <p:nvSpPr>
          <p:cNvPr id="683" name="Google Shape;683;p42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Naïve Bayes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Builds a model training data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Gives prediction probabilities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Strong assumptions about feature independence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One pass through data (counting)</a:t>
            </a:r>
            <a:endParaRPr/>
          </a:p>
          <a:p>
            <a:pPr indent="-1650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342882" lvl="0" marL="34288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Perceptrons / MIRA: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Makes less assumptions about data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Mistake-driven learning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Multiple passes through data (prediction)</a:t>
            </a:r>
            <a:endParaRPr/>
          </a:p>
          <a:p>
            <a:pPr indent="-285736" lvl="1" marL="742913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Often more accurate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Search</a:t>
            </a:r>
            <a:endParaRPr/>
          </a:p>
        </p:txBody>
      </p:sp>
      <p:pic>
        <p:nvPicPr>
          <p:cNvPr id="689" name="Google Shape;68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2126" y="1371600"/>
            <a:ext cx="5340873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4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Extension: Web Search</a:t>
            </a:r>
            <a:endParaRPr/>
          </a:p>
        </p:txBody>
      </p:sp>
      <p:sp>
        <p:nvSpPr>
          <p:cNvPr id="695" name="Google Shape;695;p44"/>
          <p:cNvSpPr txBox="1"/>
          <p:nvPr>
            <p:ph idx="1" type="body"/>
          </p:nvPr>
        </p:nvSpPr>
        <p:spPr>
          <a:xfrm>
            <a:off x="457200" y="1676400"/>
            <a:ext cx="6781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Information retrieval: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Given information needs, produce information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Includes, e.g. web search, question answering, and classic IR</a:t>
            </a:r>
            <a:endParaRPr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Web search: not exactly classification, but rather ranking</a:t>
            </a:r>
            <a:endParaRPr/>
          </a:p>
        </p:txBody>
      </p:sp>
      <p:sp>
        <p:nvSpPr>
          <p:cNvPr id="696" name="Google Shape;696;p44"/>
          <p:cNvSpPr txBox="1"/>
          <p:nvPr/>
        </p:nvSpPr>
        <p:spPr>
          <a:xfrm>
            <a:off x="7848600" y="1600200"/>
            <a:ext cx="35052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“Apple Computers”</a:t>
            </a:r>
            <a:endParaRPr/>
          </a:p>
        </p:txBody>
      </p:sp>
      <p:pic>
        <p:nvPicPr>
          <p:cNvPr id="697" name="Google Shape;69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7363" y="4676775"/>
            <a:ext cx="2789237" cy="1724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698" name="Google Shape;698;p44"/>
          <p:cNvPicPr preferRelativeResize="0"/>
          <p:nvPr/>
        </p:nvPicPr>
        <p:blipFill rotWithShape="1">
          <a:blip r:embed="rId4">
            <a:alphaModFix/>
          </a:blip>
          <a:srcRect b="32500" l="0" r="0" t="0"/>
          <a:stretch/>
        </p:blipFill>
        <p:spPr>
          <a:xfrm>
            <a:off x="8077200" y="2514600"/>
            <a:ext cx="2819400" cy="182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xp_fig" id="703" name="Google Shape;70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4613" y="5105400"/>
            <a:ext cx="7050087" cy="392113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5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Feature-Based Ranking</a:t>
            </a:r>
            <a:endParaRPr/>
          </a:p>
        </p:txBody>
      </p:sp>
      <p:pic>
        <p:nvPicPr>
          <p:cNvPr descr="txp_fig" id="705" name="Google Shape;70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1763" y="2800350"/>
            <a:ext cx="7048500" cy="392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9163" y="2238375"/>
            <a:ext cx="2789237" cy="1724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707" name="Google Shape;707;p45"/>
          <p:cNvCxnSpPr/>
          <p:nvPr/>
        </p:nvCxnSpPr>
        <p:spPr>
          <a:xfrm>
            <a:off x="1905000" y="4191000"/>
            <a:ext cx="8458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8" name="Google Shape;708;p45"/>
          <p:cNvPicPr preferRelativeResize="0"/>
          <p:nvPr/>
        </p:nvPicPr>
        <p:blipFill rotWithShape="1">
          <a:blip r:embed="rId6">
            <a:alphaModFix/>
          </a:blip>
          <a:srcRect b="32500" l="0" r="0" t="0"/>
          <a:stretch/>
        </p:blipFill>
        <p:spPr>
          <a:xfrm>
            <a:off x="3429000" y="4419600"/>
            <a:ext cx="2819400" cy="182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709" name="Google Shape;709;p45"/>
          <p:cNvSpPr txBox="1"/>
          <p:nvPr/>
        </p:nvSpPr>
        <p:spPr>
          <a:xfrm>
            <a:off x="2209800" y="1524000"/>
            <a:ext cx="42672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“Apple Computer”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45"/>
          <p:cNvSpPr txBox="1"/>
          <p:nvPr/>
        </p:nvSpPr>
        <p:spPr>
          <a:xfrm>
            <a:off x="3048000" y="2743200"/>
            <a:ext cx="42672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5"/>
          <p:cNvSpPr txBox="1"/>
          <p:nvPr/>
        </p:nvSpPr>
        <p:spPr>
          <a:xfrm>
            <a:off x="2971800" y="5024438"/>
            <a:ext cx="426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Perceptron for Ranking</a:t>
            </a:r>
            <a:endParaRPr/>
          </a:p>
        </p:txBody>
      </p:sp>
      <p:sp>
        <p:nvSpPr>
          <p:cNvPr id="717" name="Google Shape;717;p46"/>
          <p:cNvSpPr txBox="1"/>
          <p:nvPr>
            <p:ph idx="1" type="body"/>
          </p:nvPr>
        </p:nvSpPr>
        <p:spPr>
          <a:xfrm>
            <a:off x="736600" y="1524000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Inputs    </a:t>
            </a:r>
            <a:endParaRPr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Candidates</a:t>
            </a:r>
            <a:endParaRPr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Many feature vectors: </a:t>
            </a:r>
            <a:endParaRPr/>
          </a:p>
          <a:p>
            <a:pPr indent="-342882" lvl="0" marL="342882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One weight vector:</a:t>
            </a:r>
            <a:endParaRPr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Prediction:</a:t>
            </a:r>
            <a:endParaRPr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33336" lvl="1" marL="742913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85736" lvl="1" marL="742913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Update (if wrong):</a:t>
            </a:r>
            <a:endParaRPr/>
          </a:p>
        </p:txBody>
      </p:sp>
      <p:pic>
        <p:nvPicPr>
          <p:cNvPr descr="txp_fig" id="718" name="Google Shape;71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00" y="4267200"/>
            <a:ext cx="3836988" cy="363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9" name="Google Shape;719;p46"/>
          <p:cNvCxnSpPr/>
          <p:nvPr/>
        </p:nvCxnSpPr>
        <p:spPr>
          <a:xfrm rot="10800000">
            <a:off x="8407400" y="3200400"/>
            <a:ext cx="228600" cy="6858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0" name="Google Shape;720;p46"/>
          <p:cNvCxnSpPr/>
          <p:nvPr/>
        </p:nvCxnSpPr>
        <p:spPr>
          <a:xfrm flipH="1" rot="10800000">
            <a:off x="8636000" y="3810000"/>
            <a:ext cx="838200" cy="762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46"/>
          <p:cNvCxnSpPr/>
          <p:nvPr/>
        </p:nvCxnSpPr>
        <p:spPr>
          <a:xfrm flipH="1">
            <a:off x="8407400" y="3886200"/>
            <a:ext cx="228600" cy="76200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xp_fig" id="722" name="Google Shape;72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0200" y="4724400"/>
            <a:ext cx="1007001" cy="3308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3" name="Google Shape;723;p46"/>
          <p:cNvCxnSpPr/>
          <p:nvPr/>
        </p:nvCxnSpPr>
        <p:spPr>
          <a:xfrm flipH="1" rot="10800000">
            <a:off x="8636000" y="2438400"/>
            <a:ext cx="381000" cy="1447800"/>
          </a:xfrm>
          <a:prstGeom prst="straightConnector1">
            <a:avLst/>
          </a:prstGeom>
          <a:noFill/>
          <a:ln cap="flat" cmpd="sng" w="508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4" name="Google Shape;724;p46"/>
          <p:cNvCxnSpPr/>
          <p:nvPr/>
        </p:nvCxnSpPr>
        <p:spPr>
          <a:xfrm flipH="1" rot="10800000">
            <a:off x="9017000" y="2362200"/>
            <a:ext cx="838200" cy="152400"/>
          </a:xfrm>
          <a:prstGeom prst="straightConnector1">
            <a:avLst/>
          </a:prstGeom>
          <a:noFill/>
          <a:ln cap="flat" cmpd="sng" w="50800">
            <a:solidFill>
              <a:srgbClr val="CC00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p46"/>
          <p:cNvCxnSpPr/>
          <p:nvPr/>
        </p:nvCxnSpPr>
        <p:spPr>
          <a:xfrm flipH="1" rot="10800000">
            <a:off x="8636000" y="3048000"/>
            <a:ext cx="1447800" cy="838200"/>
          </a:xfrm>
          <a:prstGeom prst="straightConnector1">
            <a:avLst/>
          </a:prstGeom>
          <a:noFill/>
          <a:ln cap="flat" cmpd="sng" w="508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46"/>
          <p:cNvCxnSpPr/>
          <p:nvPr/>
        </p:nvCxnSpPr>
        <p:spPr>
          <a:xfrm>
            <a:off x="9855200" y="2362200"/>
            <a:ext cx="228600" cy="685800"/>
          </a:xfrm>
          <a:prstGeom prst="straightConnector1">
            <a:avLst/>
          </a:prstGeom>
          <a:noFill/>
          <a:ln cap="flat" cmpd="sng" w="50800">
            <a:solidFill>
              <a:srgbClr val="CC00C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xp_fig" id="727" name="Google Shape;72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64600" y="2057400"/>
            <a:ext cx="273050" cy="182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28" name="Google Shape;728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49600" y="2209800"/>
            <a:ext cx="228600" cy="319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29" name="Google Shape;729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11400" y="1693984"/>
            <a:ext cx="2508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30" name="Google Shape;730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49800" y="2667000"/>
            <a:ext cx="1163638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31" name="Google Shape;731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68800" y="3276600"/>
            <a:ext cx="3429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32" name="Google Shape;732;p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01800" y="5715000"/>
            <a:ext cx="4589463" cy="382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33" name="Google Shape;733;p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474200" y="3657600"/>
            <a:ext cx="1066800" cy="315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34" name="Google Shape;734;p4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645400" y="2819400"/>
            <a:ext cx="915988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35" name="Google Shape;735;p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160000" y="2971800"/>
            <a:ext cx="273050" cy="182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Apprenticeship</a:t>
            </a:r>
            <a:endParaRPr/>
          </a:p>
        </p:txBody>
      </p:sp>
      <p:pic>
        <p:nvPicPr>
          <p:cNvPr id="741" name="Google Shape;74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925" y="1295834"/>
            <a:ext cx="9475788" cy="5180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Pacman Apprenticeship!</a:t>
            </a:r>
            <a:endParaRPr/>
          </a:p>
        </p:txBody>
      </p:sp>
      <p:sp>
        <p:nvSpPr>
          <p:cNvPr id="747" name="Google Shape;747;p48"/>
          <p:cNvSpPr txBox="1"/>
          <p:nvPr>
            <p:ph idx="1" type="body"/>
          </p:nvPr>
        </p:nvSpPr>
        <p:spPr>
          <a:xfrm>
            <a:off x="9906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Examples are states s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Candidates are pairs (s,a)</a:t>
            </a:r>
            <a:endParaRPr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“Correct” actions: those taken by expert</a:t>
            </a:r>
            <a:endParaRPr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Features defined over (s,a) pairs: f(s,a)</a:t>
            </a:r>
            <a:endParaRPr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Score of a q-state (s,a) given by:</a:t>
            </a:r>
            <a:endParaRPr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482" lvl="0" marL="342882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882" lvl="0" marL="342882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How is this VERY different from reinforcement learning?</a:t>
            </a:r>
            <a:endParaRPr/>
          </a:p>
        </p:txBody>
      </p:sp>
      <p:pic>
        <p:nvPicPr>
          <p:cNvPr id="748" name="Google Shape;74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9962" y="1828800"/>
            <a:ext cx="4465638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49" name="Google Shape;74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275" y="5486400"/>
            <a:ext cx="1736725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0" name="Google Shape;750;p48"/>
          <p:cNvCxnSpPr/>
          <p:nvPr/>
        </p:nvCxnSpPr>
        <p:spPr>
          <a:xfrm rot="5400000">
            <a:off x="8915400" y="2743200"/>
            <a:ext cx="1295400" cy="8382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51" name="Google Shape;751;p48"/>
          <p:cNvSpPr txBox="1"/>
          <p:nvPr/>
        </p:nvSpPr>
        <p:spPr>
          <a:xfrm>
            <a:off x="9601200" y="3352800"/>
            <a:ext cx="11430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“correct” action a*</a:t>
            </a:r>
            <a:endParaRPr/>
          </a:p>
        </p:txBody>
      </p:sp>
      <p:pic>
        <p:nvPicPr>
          <p:cNvPr descr="txp_fig" id="752" name="Google Shape;75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8200" y="4876800"/>
            <a:ext cx="1944688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3" name="Google Shape;753;p48"/>
          <p:cNvGrpSpPr/>
          <p:nvPr/>
        </p:nvGrpSpPr>
        <p:grpSpPr>
          <a:xfrm rot="-5400000">
            <a:off x="8763000" y="1676400"/>
            <a:ext cx="1066800" cy="1066800"/>
            <a:chOff x="6400800" y="1676400"/>
            <a:chExt cx="838200" cy="838200"/>
          </a:xfrm>
        </p:grpSpPr>
        <p:sp>
          <p:nvSpPr>
            <p:cNvPr id="754" name="Google Shape;754;p48"/>
            <p:cNvSpPr/>
            <p:nvPr/>
          </p:nvSpPr>
          <p:spPr>
            <a:xfrm>
              <a:off x="6400800" y="1676400"/>
              <a:ext cx="838200" cy="838200"/>
            </a:xfrm>
            <a:prstGeom prst="ellipse">
              <a:avLst/>
            </a:prstGeom>
            <a:solidFill>
              <a:srgbClr val="EEEB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6629059" y="2056833"/>
              <a:ext cx="381680" cy="457767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6" name="Google Shape;756;p48"/>
          <p:cNvGrpSpPr/>
          <p:nvPr/>
        </p:nvGrpSpPr>
        <p:grpSpPr>
          <a:xfrm rot="-5400000">
            <a:off x="8763000" y="4038600"/>
            <a:ext cx="533400" cy="533400"/>
            <a:chOff x="6400800" y="1676400"/>
            <a:chExt cx="838200" cy="838200"/>
          </a:xfrm>
        </p:grpSpPr>
        <p:sp>
          <p:nvSpPr>
            <p:cNvPr id="757" name="Google Shape;757;p48"/>
            <p:cNvSpPr/>
            <p:nvPr/>
          </p:nvSpPr>
          <p:spPr>
            <a:xfrm>
              <a:off x="6400800" y="1676400"/>
              <a:ext cx="838200" cy="838200"/>
            </a:xfrm>
            <a:prstGeom prst="ellipse">
              <a:avLst/>
            </a:prstGeom>
            <a:solidFill>
              <a:srgbClr val="EEEB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6630307" y="2058081"/>
              <a:ext cx="379186" cy="456519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9" name="Google Shape;759;p48"/>
          <p:cNvSpPr txBox="1"/>
          <p:nvPr/>
        </p:nvSpPr>
        <p:spPr>
          <a:xfrm>
            <a:off x="8303991" y="6476826"/>
            <a:ext cx="39642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[Demo: Pacman Apprentice (L22D1,2,3)]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 of Demo Pacman Apprentice</a:t>
            </a:r>
            <a:endParaRPr/>
          </a:p>
        </p:txBody>
      </p:sp>
      <p:pic>
        <p:nvPicPr>
          <p:cNvPr id="765" name="Google Shape;76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680" y="1219200"/>
            <a:ext cx="8168641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Next: Kernels and Clustering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Errors, and What to Do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2743200" y="1524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Examples of errors</a:t>
            </a:r>
            <a:endParaRPr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65082" lvl="0" marL="342882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12" name="Google Shape;112;p16"/>
          <p:cNvSpPr txBox="1"/>
          <p:nvPr/>
        </p:nvSpPr>
        <p:spPr>
          <a:xfrm>
            <a:off x="2743200" y="2235200"/>
            <a:ext cx="6781800" cy="16970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Dear GlobalSCAPE Customer, 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GlobalSCAPE has partnered with ScanSoft to offer you the latest version of OmniPage Pro, for just $99.99* - the regular list price is $499! The most common question we've received about this offer is - Is this genuine? We would like to assure you that this offer is authorized by ScanSoft, is genuine and valid. You can get the . . .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2743200" y="4140200"/>
            <a:ext cx="6781800" cy="180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 To receive your $30 Amazon.com promotional certificate, click through to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http://www.amazon.com/apparel</a:t>
            </a:r>
            <a:endParaRPr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see the prominent link for the $30 offer. All details are there. We hope you enjoyed receiving this message. However, if you'd rather not receive future e-mails announcing new store launches, please click . . 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to Do About Errors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Problem: there’s still spam in your inbox</a:t>
            </a:r>
            <a:endParaRPr/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3428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Need more </a:t>
            </a:r>
            <a:r>
              <a:rPr lang="en-US" sz="2800">
                <a:solidFill>
                  <a:srgbClr val="C00000"/>
                </a:solidFill>
              </a:rPr>
              <a:t>features</a:t>
            </a:r>
            <a:r>
              <a:rPr lang="en-US" sz="2800"/>
              <a:t> – words aren’t enough!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Have you emailed the sender before?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Have 1M other people just gotten the same email?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Is the sending information consistent? 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Is the email in ALL CAPS?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Do inline URLs point where they say they point?</a:t>
            </a:r>
            <a:endParaRPr/>
          </a:p>
          <a:p>
            <a:pPr indent="-285736" lvl="1" marL="742913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Does the email address you by (your) name?</a:t>
            </a:r>
            <a:endParaRPr/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3428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Naïve Bayes models can incorporate a variety of features, but tend to do best in homogeneous cases (e.g. all features are word occurrences)</a:t>
            </a:r>
            <a:endParaRPr/>
          </a:p>
          <a:p>
            <a:pPr indent="-165082" lvl="0" marL="342882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Later On…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37" y="4419600"/>
            <a:ext cx="5135563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5029200" y="2133600"/>
            <a:ext cx="2209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Search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6096000" y="5039380"/>
            <a:ext cx="2971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Problems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1676400"/>
            <a:ext cx="3582988" cy="175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Classifiers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5250" y="1371600"/>
            <a:ext cx="3885299" cy="5163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Vectors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1981200" y="2819400"/>
            <a:ext cx="2438400" cy="120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you want free printr cartriges?  Why pay more when you can get them ABSOLUTELY FREE!  Just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648200" y="3200400"/>
            <a:ext cx="676275" cy="533400"/>
          </a:xfrm>
          <a:prstGeom prst="rightArrow">
            <a:avLst>
              <a:gd fmla="val 50000" name="adj1"/>
              <a:gd fmla="val 31696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5562600" y="2870200"/>
            <a:ext cx="2057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free      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YOUR_NAME  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MISSPELLED  :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FROM_FRIEND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pic>
        <p:nvPicPr>
          <p:cNvPr descr="TP_tmp.png"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822450"/>
            <a:ext cx="33655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44" name="Google Shape;1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1670050"/>
            <a:ext cx="1066800" cy="615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45" name="Google Shape;14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67800" y="1822450"/>
            <a:ext cx="33655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7543800" y="3124200"/>
            <a:ext cx="676275" cy="533400"/>
          </a:xfrm>
          <a:prstGeom prst="rightArrow">
            <a:avLst>
              <a:gd fmla="val 50000" name="adj1"/>
              <a:gd fmla="val 31696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5562600" y="2819400"/>
            <a:ext cx="16002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8458200" y="2838450"/>
            <a:ext cx="16002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648200" y="5029200"/>
            <a:ext cx="676275" cy="533400"/>
          </a:xfrm>
          <a:prstGeom prst="rightArrow">
            <a:avLst>
              <a:gd fmla="val 50000" name="adj1"/>
              <a:gd fmla="val 31696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7543800" y="4953000"/>
            <a:ext cx="676275" cy="533400"/>
          </a:xfrm>
          <a:prstGeom prst="rightArrow">
            <a:avLst>
              <a:gd fmla="val 50000" name="adj1"/>
              <a:gd fmla="val 31696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5562600" y="4829175"/>
            <a:ext cx="2057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PIXEL-7,12  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PIXEL-7,13  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NUM_LOOPS   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5562600" y="4724400"/>
            <a:ext cx="16002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67000" y="4876800"/>
            <a:ext cx="998538" cy="9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8458200" y="4953000"/>
            <a:ext cx="16002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“2”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(Simplified) Biology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Very loose inspiration: human neurons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56817"/>
            <a:ext cx="5486400" cy="322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2819541"/>
            <a:ext cx="5403371" cy="2030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