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C4F4D9-3F20-48BD-9290-6C7752CD1D2D}">
  <a:tblStyle styleId="{54C4F4D9-3F20-48BD-9290-6C7752CD1D2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attribution, including the reference to ai.berkeley.edu.  Thanks!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/>
          </a:p>
        </p:txBody>
      </p:sp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Relationship Id="rId7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qp1KmDgKup_piq1kNfNh6kHKro08WgqB/view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42.png"/><Relationship Id="rId7" Type="http://schemas.openxmlformats.org/officeDocument/2006/relationships/image" Target="../media/image37.png"/><Relationship Id="rId8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Relationship Id="rId6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1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6" Type="http://schemas.openxmlformats.org/officeDocument/2006/relationships/image" Target="../media/image50.png"/><Relationship Id="rId7" Type="http://schemas.openxmlformats.org/officeDocument/2006/relationships/image" Target="../media/image49.png"/><Relationship Id="rId8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Relationship Id="rId4" Type="http://schemas.openxmlformats.org/officeDocument/2006/relationships/image" Target="../media/image54.png"/><Relationship Id="rId5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CRR_u5lVoNjsCVDzoZtT92nukhcfU_oP/view" TargetMode="External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9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38.png"/><Relationship Id="rId6" Type="http://schemas.openxmlformats.org/officeDocument/2006/relationships/image" Target="../media/image14.png"/><Relationship Id="rId7" Type="http://schemas.openxmlformats.org/officeDocument/2006/relationships/image" Target="../media/image23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76400"/>
            <a:ext cx="7441387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ctrTitle"/>
          </p:nvPr>
        </p:nvSpPr>
        <p:spPr>
          <a:xfrm>
            <a:off x="0" y="228600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0" y="10668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300"/>
              <a:t>Decision Networks and Value of Information</a:t>
            </a:r>
            <a:endParaRPr sz="4300"/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334000" y="5462830"/>
            <a:ext cx="74676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William DeMeo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Jersey Institute of Technology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0" y="6573309"/>
            <a:ext cx="12192000" cy="284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created by Dan Klein and Pieter Abbeel for CS188 at UC Berkeley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courtesy 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ai.berkeley.edu]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Decisions as Outcome Trees</a:t>
            </a:r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66" name="Google Shape;266;p22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U(t,s)</a:t>
              </a:r>
              <a:endParaRPr/>
            </a:p>
          </p:txBody>
        </p:sp>
      </p:grpSp>
      <p:sp>
        <p:nvSpPr>
          <p:cNvPr id="268" name="Google Shape;268;p22"/>
          <p:cNvSpPr/>
          <p:nvPr/>
        </p:nvSpPr>
        <p:spPr>
          <a:xfrm>
            <a:off x="4835790" y="2946409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| {b}</a:t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9557015" y="2946409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| {b}</a:t>
            </a:r>
            <a:endParaRPr/>
          </a:p>
        </p:txBody>
      </p:sp>
      <p:cxnSp>
        <p:nvCxnSpPr>
          <p:cNvPr id="270" name="Google Shape;270;p22"/>
          <p:cNvCxnSpPr>
            <a:stCxn id="271" idx="3"/>
            <a:endCxn id="268" idx="0"/>
          </p:cNvCxnSpPr>
          <p:nvPr/>
        </p:nvCxnSpPr>
        <p:spPr>
          <a:xfrm flipH="1">
            <a:off x="5446890" y="2184409"/>
            <a:ext cx="23226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72" name="Google Shape;272;p22"/>
          <p:cNvCxnSpPr>
            <a:stCxn id="271" idx="3"/>
            <a:endCxn id="269" idx="0"/>
          </p:cNvCxnSpPr>
          <p:nvPr/>
        </p:nvCxnSpPr>
        <p:spPr>
          <a:xfrm>
            <a:off x="7769490" y="2184409"/>
            <a:ext cx="23988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73" name="Google Shape;273;p22"/>
          <p:cNvSpPr txBox="1"/>
          <p:nvPr/>
        </p:nvSpPr>
        <p:spPr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7197990" y="1727209"/>
            <a:ext cx="1143000" cy="45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22"/>
          <p:cNvCxnSpPr>
            <a:stCxn id="268" idx="4"/>
          </p:cNvCxnSpPr>
          <p:nvPr/>
        </p:nvCxnSpPr>
        <p:spPr>
          <a:xfrm flipH="1">
            <a:off x="4378678" y="3521084"/>
            <a:ext cx="1068300" cy="79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76" name="Google Shape;276;p22"/>
          <p:cNvSpPr txBox="1"/>
          <p:nvPr/>
        </p:nvSpPr>
        <p:spPr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78" name="Google Shape;278;p22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U(t,r)</a:t>
              </a:r>
              <a:endParaRPr/>
            </a:p>
          </p:txBody>
        </p:sp>
      </p:grpSp>
      <p:cxnSp>
        <p:nvCxnSpPr>
          <p:cNvPr id="280" name="Google Shape;280;p22"/>
          <p:cNvCxnSpPr>
            <a:stCxn id="268" idx="4"/>
          </p:cNvCxnSpPr>
          <p:nvPr/>
        </p:nvCxnSpPr>
        <p:spPr>
          <a:xfrm>
            <a:off x="5446978" y="3521084"/>
            <a:ext cx="989100" cy="79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81" name="Google Shape;281;p22"/>
          <p:cNvSpPr txBox="1"/>
          <p:nvPr/>
        </p:nvSpPr>
        <p:spPr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83" name="Google Shape;283;p22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U(l,s)</a:t>
              </a:r>
              <a:endParaRPr/>
            </a:p>
          </p:txBody>
        </p:sp>
      </p:grpSp>
      <p:cxnSp>
        <p:nvCxnSpPr>
          <p:cNvPr id="285" name="Google Shape;285;p22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286" name="Google Shape;286;p22"/>
          <p:cNvGrpSpPr/>
          <p:nvPr/>
        </p:nvGrpSpPr>
        <p:grpSpPr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87" name="Google Shape;287;p22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U(l,r)</a:t>
              </a:r>
              <a:endParaRPr/>
            </a:p>
          </p:txBody>
        </p:sp>
      </p:grpSp>
      <p:cxnSp>
        <p:nvCxnSpPr>
          <p:cNvPr id="289" name="Google Shape;289;p22"/>
          <p:cNvCxnSpPr/>
          <p:nvPr/>
        </p:nvCxnSpPr>
        <p:spPr>
          <a:xfrm flipH="1" rot="-5400000">
            <a:off x="10267421" y="3425041"/>
            <a:ext cx="796925" cy="9890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90" name="Google Shape;290;p22"/>
          <p:cNvSpPr txBox="1"/>
          <p:nvPr/>
        </p:nvSpPr>
        <p:spPr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sp>
        <p:nvSpPr>
          <p:cNvPr id="291" name="Google Shape;291;p22"/>
          <p:cNvSpPr txBox="1"/>
          <p:nvPr/>
        </p:nvSpPr>
        <p:spPr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{b}</a:t>
            </a:r>
            <a:endParaRPr/>
          </a:p>
        </p:txBody>
      </p:sp>
      <p:grpSp>
        <p:nvGrpSpPr>
          <p:cNvPr id="293" name="Google Shape;293;p22"/>
          <p:cNvGrpSpPr/>
          <p:nvPr/>
        </p:nvGrpSpPr>
        <p:grpSpPr>
          <a:xfrm>
            <a:off x="304800" y="1752600"/>
            <a:ext cx="2420937" cy="3619500"/>
            <a:chOff x="9126537" y="1257300"/>
            <a:chExt cx="3124200" cy="4114800"/>
          </a:xfrm>
        </p:grpSpPr>
        <p:cxnSp>
          <p:nvCxnSpPr>
            <p:cNvPr id="294" name="Google Shape;294;p22"/>
            <p:cNvCxnSpPr>
              <a:stCxn id="295" idx="4"/>
              <a:endCxn id="296" idx="0"/>
            </p:cNvCxnSpPr>
            <p:nvPr/>
          </p:nvCxnSpPr>
          <p:spPr>
            <a:xfrm>
              <a:off x="9737725" y="3619500"/>
              <a:ext cx="0" cy="1177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95" name="Google Shape;295;p22"/>
            <p:cNvSpPr/>
            <p:nvPr/>
          </p:nvSpPr>
          <p:spPr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Weather</a:t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9126537" y="4797425"/>
              <a:ext cx="1222375" cy="574675"/>
            </a:xfrm>
            <a:prstGeom prst="ellipse">
              <a:avLst/>
            </a:prstGeom>
            <a:solidFill>
              <a:srgbClr val="C0C0C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Forecast</a:t>
              </a:r>
              <a:endParaRPr/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=bad</a:t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Umbrella</a:t>
              </a:r>
              <a:endParaRPr/>
            </a:p>
          </p:txBody>
        </p:sp>
        <p:grpSp>
          <p:nvGrpSpPr>
            <p:cNvPr id="298" name="Google Shape;298;p22"/>
            <p:cNvGrpSpPr/>
            <p:nvPr/>
          </p:nvGrpSpPr>
          <p:grpSpPr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299" name="Google Shape;299;p22"/>
              <p:cNvSpPr/>
              <p:nvPr/>
            </p:nvSpPr>
            <p:spPr>
              <a:xfrm>
                <a:off x="4368" y="1728"/>
                <a:ext cx="528" cy="336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2"/>
              <p:cNvSpPr txBox="1"/>
              <p:nvPr/>
            </p:nvSpPr>
            <p:spPr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/>
              </a:p>
            </p:txBody>
          </p:sp>
        </p:grpSp>
        <p:cxnSp>
          <p:nvCxnSpPr>
            <p:cNvPr id="301" name="Google Shape;301;p22"/>
            <p:cNvCxnSpPr>
              <a:stCxn id="297" idx="3"/>
              <a:endCxn id="299" idx="1"/>
            </p:cNvCxnSpPr>
            <p:nvPr/>
          </p:nvCxnSpPr>
          <p:spPr>
            <a:xfrm>
              <a:off x="10345737" y="1524000"/>
              <a:ext cx="1066800" cy="1111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02" name="Google Shape;302;p22"/>
            <p:cNvCxnSpPr>
              <a:stCxn id="295" idx="6"/>
              <a:endCxn id="299" idx="1"/>
            </p:cNvCxnSpPr>
            <p:nvPr/>
          </p:nvCxnSpPr>
          <p:spPr>
            <a:xfrm flipH="1" rot="10800000">
              <a:off x="10348912" y="2590863"/>
              <a:ext cx="1035000" cy="74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id="303" name="Google Shape;3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521272"/>
            <a:ext cx="1828800" cy="12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400" y="4876800"/>
            <a:ext cx="1210033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4876800"/>
            <a:ext cx="113356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91800" y="4876800"/>
            <a:ext cx="1066800" cy="7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1200" y="4876800"/>
            <a:ext cx="1219200" cy="76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Ghostbusters Decision Network</a:t>
            </a:r>
            <a:endParaRPr/>
          </a:p>
        </p:txBody>
      </p:sp>
      <p:cxnSp>
        <p:nvCxnSpPr>
          <p:cNvPr id="313" name="Google Shape;313;p23"/>
          <p:cNvCxnSpPr>
            <a:stCxn id="314" idx="4"/>
            <a:endCxn id="315" idx="0"/>
          </p:cNvCxnSpPr>
          <p:nvPr/>
        </p:nvCxnSpPr>
        <p:spPr>
          <a:xfrm flipH="1">
            <a:off x="1883308" y="3830461"/>
            <a:ext cx="1828800" cy="66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4" name="Google Shape;314;p23"/>
          <p:cNvSpPr/>
          <p:nvPr/>
        </p:nvSpPr>
        <p:spPr>
          <a:xfrm>
            <a:off x="2895600" y="3276600"/>
            <a:ext cx="1633016" cy="553861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Ghost 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1143000" y="4495800"/>
            <a:ext cx="1480616" cy="46740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(1,1)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3200400" y="1752600"/>
            <a:ext cx="885709" cy="46919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23"/>
          <p:cNvGrpSpPr/>
          <p:nvPr/>
        </p:nvGrpSpPr>
        <p:grpSpPr>
          <a:xfrm>
            <a:off x="5352817" y="2690989"/>
            <a:ext cx="649520" cy="469194"/>
            <a:chOff x="4368" y="1728"/>
            <a:chExt cx="528" cy="336"/>
          </a:xfrm>
        </p:grpSpPr>
        <p:sp>
          <p:nvSpPr>
            <p:cNvPr id="318" name="Google Shape;318;p23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3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320" name="Google Shape;320;p23"/>
          <p:cNvCxnSpPr>
            <a:stCxn id="316" idx="3"/>
          </p:cNvCxnSpPr>
          <p:nvPr/>
        </p:nvCxnSpPr>
        <p:spPr>
          <a:xfrm>
            <a:off x="4086109" y="1987197"/>
            <a:ext cx="1324200" cy="90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1" name="Google Shape;321;p23"/>
          <p:cNvCxnSpPr>
            <a:stCxn id="314" idx="6"/>
          </p:cNvCxnSpPr>
          <p:nvPr/>
        </p:nvCxnSpPr>
        <p:spPr>
          <a:xfrm flipH="1" rot="10800000">
            <a:off x="4528616" y="2895631"/>
            <a:ext cx="881700" cy="657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2" name="Google Shape;322;p23"/>
          <p:cNvSpPr/>
          <p:nvPr/>
        </p:nvSpPr>
        <p:spPr>
          <a:xfrm>
            <a:off x="2743200" y="4495800"/>
            <a:ext cx="1480616" cy="46740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(1,2)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4343400" y="4495800"/>
            <a:ext cx="1480616" cy="46740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(1,3)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8839200" y="4495800"/>
            <a:ext cx="1480616" cy="46740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(1,n)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143000" y="5105400"/>
            <a:ext cx="1480616" cy="46740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(2,1)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1143000" y="6248400"/>
            <a:ext cx="1480616" cy="46740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(m,1)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8839200" y="6172200"/>
            <a:ext cx="1480616" cy="46740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(m,n)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23"/>
          <p:cNvCxnSpPr>
            <a:stCxn id="314" idx="4"/>
            <a:endCxn id="322" idx="0"/>
          </p:cNvCxnSpPr>
          <p:nvPr/>
        </p:nvCxnSpPr>
        <p:spPr>
          <a:xfrm flipH="1">
            <a:off x="3483508" y="3830461"/>
            <a:ext cx="228600" cy="66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9" name="Google Shape;329;p23"/>
          <p:cNvCxnSpPr>
            <a:stCxn id="314" idx="4"/>
            <a:endCxn id="323" idx="0"/>
          </p:cNvCxnSpPr>
          <p:nvPr/>
        </p:nvCxnSpPr>
        <p:spPr>
          <a:xfrm>
            <a:off x="3712108" y="3830461"/>
            <a:ext cx="1371600" cy="66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30" name="Google Shape;330;p23"/>
          <p:cNvCxnSpPr>
            <a:stCxn id="314" idx="4"/>
            <a:endCxn id="324" idx="0"/>
          </p:cNvCxnSpPr>
          <p:nvPr/>
        </p:nvCxnSpPr>
        <p:spPr>
          <a:xfrm>
            <a:off x="3712108" y="3830461"/>
            <a:ext cx="5867400" cy="66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31" name="Google Shape;331;p23"/>
          <p:cNvCxnSpPr>
            <a:stCxn id="314" idx="4"/>
            <a:endCxn id="325" idx="0"/>
          </p:cNvCxnSpPr>
          <p:nvPr/>
        </p:nvCxnSpPr>
        <p:spPr>
          <a:xfrm flipH="1">
            <a:off x="1883308" y="3830461"/>
            <a:ext cx="1828800" cy="1275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32" name="Google Shape;332;p23"/>
          <p:cNvCxnSpPr>
            <a:stCxn id="314" idx="4"/>
            <a:endCxn id="326" idx="0"/>
          </p:cNvCxnSpPr>
          <p:nvPr/>
        </p:nvCxnSpPr>
        <p:spPr>
          <a:xfrm flipH="1">
            <a:off x="1883308" y="3830461"/>
            <a:ext cx="1828800" cy="241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33" name="Google Shape;333;p23"/>
          <p:cNvCxnSpPr>
            <a:stCxn id="314" idx="4"/>
            <a:endCxn id="327" idx="0"/>
          </p:cNvCxnSpPr>
          <p:nvPr/>
        </p:nvCxnSpPr>
        <p:spPr>
          <a:xfrm>
            <a:off x="3712108" y="3830461"/>
            <a:ext cx="5867400" cy="234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34" name="Google Shape;334;p23"/>
          <p:cNvSpPr txBox="1"/>
          <p:nvPr/>
        </p:nvSpPr>
        <p:spPr>
          <a:xfrm>
            <a:off x="5181600" y="6019800"/>
            <a:ext cx="5388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6934200" y="4343400"/>
            <a:ext cx="5388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 rot="-5400000">
            <a:off x="9130242" y="5105400"/>
            <a:ext cx="5388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 rot="-5400000">
            <a:off x="1456129" y="5478072"/>
            <a:ext cx="5388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8915400" y="1143000"/>
            <a:ext cx="3266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Demo: Ghostbusters with probability 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Ghostbusters with Probability</a:t>
            </a:r>
            <a:endParaRPr/>
          </a:p>
        </p:txBody>
      </p:sp>
      <p:pic>
        <p:nvPicPr>
          <p:cNvPr id="344" name="Google Shape;344;p24" title="Ghostbusters--with probabilit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938" y="1316075"/>
            <a:ext cx="6870125" cy="51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of Information</a:t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29311"/>
            <a:ext cx="8885899" cy="56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Value of Information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304800" y="14938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Idea: compute value of acquiring evidence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Can be done directly from decision network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Example: buying oil drilling rights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Two blocks A and B, exactly one has oil, worth k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You can drill in one location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Prior probabilities 0.5 each, &amp; mutually exclusive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Drilling in either A or B has EU = k/2, MEU = k/2</a:t>
            </a:r>
            <a:endParaRPr/>
          </a:p>
          <a:p>
            <a:pPr indent="-1714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Question: what’s the </a:t>
            </a:r>
            <a:r>
              <a:rPr lang="en-US" sz="20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value of information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of O?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Value of knowing which of A or B has oil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Value is expected gain in MEU from new info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Survey may say “oil in a” or “oil in b”, prob 0.5 each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we know OilLoc, MEU is k (either way)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Gain in MEU from knowing OilLoc?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VPI(OilLoc) = k/2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Fair price of information: k/2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pSp>
        <p:nvGrpSpPr>
          <p:cNvPr id="357" name="Google Shape;357;p26"/>
          <p:cNvGrpSpPr/>
          <p:nvPr/>
        </p:nvGrpSpPr>
        <p:grpSpPr>
          <a:xfrm>
            <a:off x="7543800" y="1752600"/>
            <a:ext cx="2514600" cy="1412875"/>
            <a:chOff x="6400800" y="2046288"/>
            <a:chExt cx="2514600" cy="1412875"/>
          </a:xfrm>
        </p:grpSpPr>
        <p:sp>
          <p:nvSpPr>
            <p:cNvPr id="358" name="Google Shape;358;p26"/>
            <p:cNvSpPr/>
            <p:nvPr/>
          </p:nvSpPr>
          <p:spPr>
            <a:xfrm>
              <a:off x="6553200" y="2884488"/>
              <a:ext cx="914400" cy="574675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OilLoc</a:t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6400800" y="2046288"/>
              <a:ext cx="1143000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DrillLoc</a:t>
              </a:r>
              <a:endParaRPr/>
            </a:p>
          </p:txBody>
        </p:sp>
        <p:grpSp>
          <p:nvGrpSpPr>
            <p:cNvPr id="360" name="Google Shape;360;p26"/>
            <p:cNvGrpSpPr/>
            <p:nvPr/>
          </p:nvGrpSpPr>
          <p:grpSpPr>
            <a:xfrm>
              <a:off x="8077200" y="2427288"/>
              <a:ext cx="838200" cy="533400"/>
              <a:chOff x="4368" y="1728"/>
              <a:chExt cx="528" cy="336"/>
            </a:xfrm>
          </p:grpSpPr>
          <p:sp>
            <p:nvSpPr>
              <p:cNvPr id="361" name="Google Shape;361;p26"/>
              <p:cNvSpPr/>
              <p:nvPr/>
            </p:nvSpPr>
            <p:spPr>
              <a:xfrm>
                <a:off x="4368" y="1728"/>
                <a:ext cx="528" cy="336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6"/>
              <p:cNvSpPr txBox="1"/>
              <p:nvPr/>
            </p:nvSpPr>
            <p:spPr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/>
              </a:p>
            </p:txBody>
          </p:sp>
        </p:grpSp>
        <p:cxnSp>
          <p:nvCxnSpPr>
            <p:cNvPr id="363" name="Google Shape;363;p26"/>
            <p:cNvCxnSpPr>
              <a:stCxn id="359" idx="3"/>
            </p:cNvCxnSpPr>
            <p:nvPr/>
          </p:nvCxnSpPr>
          <p:spPr>
            <a:xfrm>
              <a:off x="7543800" y="2312988"/>
              <a:ext cx="504900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64" name="Google Shape;364;p26"/>
            <p:cNvCxnSpPr>
              <a:stCxn id="358" idx="6"/>
            </p:cNvCxnSpPr>
            <p:nvPr/>
          </p:nvCxnSpPr>
          <p:spPr>
            <a:xfrm flipH="1" rot="10800000">
              <a:off x="7467600" y="2693926"/>
              <a:ext cx="581100" cy="477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aphicFrame>
        <p:nvGraphicFramePr>
          <p:cNvPr id="365" name="Google Shape;365;p26"/>
          <p:cNvGraphicFramePr/>
          <p:nvPr/>
        </p:nvGraphicFramePr>
        <p:xfrm>
          <a:off x="103632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{54C4F4D9-3F20-48BD-9290-6C7752CD1D2D}</a:tableStyleId>
              </a:tblPr>
              <a:tblGrid>
                <a:gridCol w="381000"/>
                <a:gridCol w="381000"/>
                <a:gridCol w="533400"/>
              </a:tblGrid>
              <a:tr h="38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26"/>
          <p:cNvGraphicFramePr/>
          <p:nvPr/>
        </p:nvGraphicFramePr>
        <p:xfrm>
          <a:off x="6553200" y="24542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{54C4F4D9-3F20-48BD-9290-6C7752CD1D2D}</a:tableStyleId>
              </a:tblPr>
              <a:tblGrid>
                <a:gridCol w="304800"/>
                <a:gridCol w="533400"/>
              </a:tblGrid>
              <a:tr h="38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7" name="Google Shape;3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673627"/>
            <a:ext cx="5715000" cy="318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VPI Example: Weather</a:t>
            </a:r>
            <a:endParaRPr/>
          </a:p>
        </p:txBody>
      </p:sp>
      <p:cxnSp>
        <p:nvCxnSpPr>
          <p:cNvPr id="373" name="Google Shape;373;p27"/>
          <p:cNvCxnSpPr>
            <a:stCxn id="374" idx="4"/>
            <a:endCxn id="375" idx="0"/>
          </p:cNvCxnSpPr>
          <p:nvPr/>
        </p:nvCxnSpPr>
        <p:spPr>
          <a:xfrm>
            <a:off x="7392988" y="2936875"/>
            <a:ext cx="0" cy="72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4" name="Google Shape;374;p27"/>
          <p:cNvSpPr/>
          <p:nvPr/>
        </p:nvSpPr>
        <p:spPr>
          <a:xfrm>
            <a:off x="6781800" y="2362200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6781800" y="3657600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6858000" y="1371600"/>
            <a:ext cx="1143000" cy="53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/>
          </a:p>
        </p:txBody>
      </p:sp>
      <p:grpSp>
        <p:nvGrpSpPr>
          <p:cNvPr id="377" name="Google Shape;377;p27"/>
          <p:cNvGrpSpPr/>
          <p:nvPr/>
        </p:nvGrpSpPr>
        <p:grpSpPr>
          <a:xfrm>
            <a:off x="9067800" y="1828800"/>
            <a:ext cx="838200" cy="533400"/>
            <a:chOff x="4368" y="1728"/>
            <a:chExt cx="528" cy="336"/>
          </a:xfrm>
        </p:grpSpPr>
        <p:sp>
          <p:nvSpPr>
            <p:cNvPr id="378" name="Google Shape;378;p27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7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380" name="Google Shape;380;p27"/>
          <p:cNvCxnSpPr>
            <a:stCxn id="376" idx="3"/>
          </p:cNvCxnSpPr>
          <p:nvPr/>
        </p:nvCxnSpPr>
        <p:spPr>
          <a:xfrm>
            <a:off x="8001000" y="1638300"/>
            <a:ext cx="10383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1" name="Google Shape;381;p27"/>
          <p:cNvCxnSpPr>
            <a:stCxn id="374" idx="6"/>
          </p:cNvCxnSpPr>
          <p:nvPr/>
        </p:nvCxnSpPr>
        <p:spPr>
          <a:xfrm flipH="1" rot="10800000">
            <a:off x="8004175" y="2095438"/>
            <a:ext cx="1035000" cy="55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382" name="Google Shape;382;p27"/>
          <p:cNvGraphicFramePr/>
          <p:nvPr/>
        </p:nvGraphicFramePr>
        <p:xfrm>
          <a:off x="10287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{54C4F4D9-3F20-48BD-9290-6C7752CD1D2D}</a:tableStyleId>
              </a:tblPr>
              <a:tblGrid>
                <a:gridCol w="6096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27"/>
          <p:cNvSpPr txBox="1"/>
          <p:nvPr/>
        </p:nvSpPr>
        <p:spPr>
          <a:xfrm>
            <a:off x="457200" y="1447800"/>
            <a:ext cx="259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MEU with no evidence</a:t>
            </a:r>
            <a:endParaRPr/>
          </a:p>
        </p:txBody>
      </p:sp>
      <p:pic>
        <p:nvPicPr>
          <p:cNvPr descr="TP_tmp" id="384" name="Google Shape;3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1200"/>
            <a:ext cx="30734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7"/>
          <p:cNvSpPr txBox="1"/>
          <p:nvPr/>
        </p:nvSpPr>
        <p:spPr>
          <a:xfrm>
            <a:off x="457200" y="2438400"/>
            <a:ext cx="259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MEU if forecast is bad</a:t>
            </a:r>
            <a:endParaRPr/>
          </a:p>
        </p:txBody>
      </p:sp>
      <p:pic>
        <p:nvPicPr>
          <p:cNvPr descr="TP_tmp" id="386" name="Google Shape;3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82913"/>
            <a:ext cx="43434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7"/>
          <p:cNvSpPr txBox="1"/>
          <p:nvPr/>
        </p:nvSpPr>
        <p:spPr>
          <a:xfrm>
            <a:off x="457200" y="3429000"/>
            <a:ext cx="259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MEU if forecast is good</a:t>
            </a:r>
            <a:endParaRPr/>
          </a:p>
        </p:txBody>
      </p:sp>
      <p:pic>
        <p:nvPicPr>
          <p:cNvPr descr="TP_tmp" id="388" name="Google Shape;38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400" y="3962400"/>
            <a:ext cx="4597400" cy="355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p27"/>
          <p:cNvGraphicFramePr/>
          <p:nvPr/>
        </p:nvGraphicFramePr>
        <p:xfrm>
          <a:off x="14478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{54C4F4D9-3F20-48BD-9290-6C7752CD1D2D}</a:tableStyleId>
              </a:tblPr>
              <a:tblGrid>
                <a:gridCol w="571500"/>
                <a:gridCol w="571500"/>
              </a:tblGrid>
              <a:tr h="27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625" marB="456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P(F)</a:t>
                      </a:r>
                      <a:endParaRPr/>
                    </a:p>
                  </a:txBody>
                  <a:tcPr marT="45625" marB="456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endParaRPr/>
                    </a:p>
                  </a:txBody>
                  <a:tcPr marT="45625" marB="456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</a:t>
                      </a:r>
                      <a:endParaRPr/>
                    </a:p>
                  </a:txBody>
                  <a:tcPr marT="45625" marB="456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</a:t>
                      </a:r>
                      <a:endParaRPr/>
                    </a:p>
                  </a:txBody>
                  <a:tcPr marT="45625" marB="456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</a:t>
                      </a:r>
                      <a:endParaRPr/>
                    </a:p>
                  </a:txBody>
                  <a:tcPr marT="45625" marB="456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0" name="Google Shape;390;p27"/>
          <p:cNvSpPr/>
          <p:nvPr/>
        </p:nvSpPr>
        <p:spPr>
          <a:xfrm>
            <a:off x="2819400" y="5072063"/>
            <a:ext cx="381000" cy="381000"/>
          </a:xfrm>
          <a:prstGeom prst="rightArrow">
            <a:avLst>
              <a:gd fmla="val 50000" name="adj1"/>
              <a:gd fmla="val 47083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.png" id="391" name="Google Shape;39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200" y="5865813"/>
            <a:ext cx="6178550" cy="8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7"/>
          <p:cNvSpPr txBox="1"/>
          <p:nvPr/>
        </p:nvSpPr>
        <p:spPr>
          <a:xfrm>
            <a:off x="457200" y="4281488"/>
            <a:ext cx="2590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distribution</a:t>
            </a:r>
            <a:endParaRPr/>
          </a:p>
        </p:txBody>
      </p:sp>
      <p:pic>
        <p:nvPicPr>
          <p:cNvPr descr="TP_tmp" id="393" name="Google Shape;39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6200" y="5029200"/>
            <a:ext cx="30480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394" name="Google Shape;394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7800" y="5435600"/>
            <a:ext cx="16764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7"/>
          <p:cNvSpPr/>
          <p:nvPr/>
        </p:nvSpPr>
        <p:spPr>
          <a:xfrm>
            <a:off x="7086600" y="5410200"/>
            <a:ext cx="533400" cy="30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10600" y="4389465"/>
            <a:ext cx="3581399" cy="246853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7"/>
          <p:cNvSpPr/>
          <p:nvPr/>
        </p:nvSpPr>
        <p:spPr>
          <a:xfrm>
            <a:off x="10820400" y="4648200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Value of Information</a:t>
            </a:r>
            <a:endParaRPr/>
          </a:p>
        </p:txBody>
      </p:sp>
      <p:sp>
        <p:nvSpPr>
          <p:cNvPr id="403" name="Google Shape;403;p28"/>
          <p:cNvSpPr txBox="1"/>
          <p:nvPr>
            <p:ph idx="1" type="body"/>
          </p:nvPr>
        </p:nvSpPr>
        <p:spPr>
          <a:xfrm>
            <a:off x="14478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Assume we have evidence E=e.  Value if we act now:</a:t>
            </a:r>
            <a:endParaRPr/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65088" lvl="2" marL="1142942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Assume we see that E’ = e’.  Value if we act then:</a:t>
            </a:r>
            <a:endParaRPr baseline="-25000"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088" lvl="2" marL="1142942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-US" sz="18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E’ is a random variable whose value is</a:t>
            </a:r>
            <a:endParaRPr/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	unknown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so we don’t know what e’ will be</a:t>
            </a:r>
            <a:endParaRPr/>
          </a:p>
          <a:p>
            <a:pPr indent="-196836" lvl="1" marL="742913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Expected value if E’ is revealed and then we act:</a:t>
            </a:r>
            <a:endParaRPr/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Value of information: how much MEU goes up</a:t>
            </a:r>
            <a:endParaRPr/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by revealing E’ first then acting, over acting now:</a:t>
            </a:r>
            <a:endParaRPr/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404" name="Google Shape;4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463" y="6019800"/>
            <a:ext cx="4554537" cy="319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05" name="Google Shape;40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828800"/>
            <a:ext cx="4233863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06" name="Google Shape;40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1188" y="2819400"/>
            <a:ext cx="4900612" cy="49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28"/>
          <p:cNvGrpSpPr/>
          <p:nvPr/>
        </p:nvGrpSpPr>
        <p:grpSpPr>
          <a:xfrm>
            <a:off x="7239000" y="1382713"/>
            <a:ext cx="2776538" cy="1425575"/>
            <a:chOff x="6248397" y="1383268"/>
            <a:chExt cx="2776657" cy="1424464"/>
          </a:xfrm>
        </p:grpSpPr>
        <p:sp>
          <p:nvSpPr>
            <p:cNvPr id="408" name="Google Shape;408;p28"/>
            <p:cNvSpPr txBox="1"/>
            <p:nvPr/>
          </p:nvSpPr>
          <p:spPr>
            <a:xfrm>
              <a:off x="6248397" y="2133600"/>
              <a:ext cx="1143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P(s | +e)</a:t>
              </a:r>
              <a:endParaRPr/>
            </a:p>
          </p:txBody>
        </p:sp>
        <p:grpSp>
          <p:nvGrpSpPr>
            <p:cNvPr id="409" name="Google Shape;409;p28"/>
            <p:cNvGrpSpPr/>
            <p:nvPr/>
          </p:nvGrpSpPr>
          <p:grpSpPr>
            <a:xfrm>
              <a:off x="6629400" y="1383268"/>
              <a:ext cx="2395654" cy="1424464"/>
              <a:chOff x="6629400" y="1383268"/>
              <a:chExt cx="2395654" cy="1424464"/>
            </a:xfrm>
          </p:grpSpPr>
          <p:grpSp>
            <p:nvGrpSpPr>
              <p:cNvPr id="410" name="Google Shape;410;p28"/>
              <p:cNvGrpSpPr/>
              <p:nvPr/>
            </p:nvGrpSpPr>
            <p:grpSpPr>
              <a:xfrm>
                <a:off x="6934200" y="1600586"/>
                <a:ext cx="2090854" cy="1104256"/>
                <a:chOff x="228600" y="1677500"/>
                <a:chExt cx="8534400" cy="3148500"/>
              </a:xfrm>
            </p:grpSpPr>
            <p:grpSp>
              <p:nvGrpSpPr>
                <p:cNvPr id="411" name="Google Shape;411;p28"/>
                <p:cNvGrpSpPr/>
                <p:nvPr/>
              </p:nvGrpSpPr>
              <p:grpSpPr>
                <a:xfrm>
                  <a:off x="228600" y="4267200"/>
                  <a:ext cx="1828800" cy="558800"/>
                  <a:chOff x="4368" y="1728"/>
                  <a:chExt cx="528" cy="352"/>
                </a:xfrm>
              </p:grpSpPr>
              <p:sp>
                <p:nvSpPr>
                  <p:cNvPr id="412" name="Google Shape;412;p28"/>
                  <p:cNvSpPr/>
                  <p:nvPr/>
                </p:nvSpPr>
                <p:spPr>
                  <a:xfrm>
                    <a:off x="4368" y="1728"/>
                    <a:ext cx="528" cy="336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28"/>
                  <p:cNvSpPr txBox="1"/>
                  <p:nvPr/>
                </p:nvSpPr>
                <p:spPr>
                  <a:xfrm>
                    <a:off x="4512" y="1776"/>
                    <a:ext cx="240" cy="30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4" name="Google Shape;414;p28"/>
                <p:cNvSpPr/>
                <p:nvPr/>
              </p:nvSpPr>
              <p:spPr>
                <a:xfrm>
                  <a:off x="1524000" y="2895600"/>
                  <a:ext cx="1222375" cy="574675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28"/>
                <p:cNvSpPr/>
                <p:nvPr/>
              </p:nvSpPr>
              <p:spPr>
                <a:xfrm>
                  <a:off x="6245225" y="2895600"/>
                  <a:ext cx="1222375" cy="574675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6" name="Google Shape;416;p28"/>
                <p:cNvCxnSpPr>
                  <a:stCxn id="417" idx="3"/>
                  <a:endCxn id="414" idx="0"/>
                </p:cNvCxnSpPr>
                <p:nvPr/>
              </p:nvCxnSpPr>
              <p:spPr>
                <a:xfrm flipH="1">
                  <a:off x="2135273" y="2134306"/>
                  <a:ext cx="2321700" cy="761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cxnSp>
              <p:nvCxnSpPr>
                <p:cNvPr id="418" name="Google Shape;418;p28"/>
                <p:cNvCxnSpPr>
                  <a:stCxn id="417" idx="3"/>
                  <a:endCxn id="415" idx="0"/>
                </p:cNvCxnSpPr>
                <p:nvPr/>
              </p:nvCxnSpPr>
              <p:spPr>
                <a:xfrm>
                  <a:off x="4456973" y="2134306"/>
                  <a:ext cx="2399400" cy="761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sp>
              <p:nvSpPr>
                <p:cNvPr id="417" name="Google Shape;417;p28"/>
                <p:cNvSpPr/>
                <p:nvPr/>
              </p:nvSpPr>
              <p:spPr>
                <a:xfrm>
                  <a:off x="3883483" y="1677500"/>
                  <a:ext cx="1146980" cy="45680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9" name="Google Shape;419;p28"/>
                <p:cNvCxnSpPr>
                  <a:stCxn id="414" idx="4"/>
                </p:cNvCxnSpPr>
                <p:nvPr/>
              </p:nvCxnSpPr>
              <p:spPr>
                <a:xfrm flipH="1">
                  <a:off x="1065988" y="3470275"/>
                  <a:ext cx="1069200" cy="795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grpSp>
              <p:nvGrpSpPr>
                <p:cNvPr id="420" name="Google Shape;420;p28"/>
                <p:cNvGrpSpPr/>
                <p:nvPr/>
              </p:nvGrpSpPr>
              <p:grpSpPr>
                <a:xfrm>
                  <a:off x="2209800" y="4267200"/>
                  <a:ext cx="1828800" cy="558800"/>
                  <a:chOff x="4368" y="1728"/>
                  <a:chExt cx="528" cy="352"/>
                </a:xfrm>
              </p:grpSpPr>
              <p:sp>
                <p:nvSpPr>
                  <p:cNvPr id="421" name="Google Shape;421;p28"/>
                  <p:cNvSpPr/>
                  <p:nvPr/>
                </p:nvSpPr>
                <p:spPr>
                  <a:xfrm>
                    <a:off x="4368" y="1728"/>
                    <a:ext cx="528" cy="336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28"/>
                  <p:cNvSpPr txBox="1"/>
                  <p:nvPr/>
                </p:nvSpPr>
                <p:spPr>
                  <a:xfrm>
                    <a:off x="4512" y="1776"/>
                    <a:ext cx="240" cy="30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423" name="Google Shape;423;p28"/>
                <p:cNvCxnSpPr>
                  <a:stCxn id="414" idx="4"/>
                </p:cNvCxnSpPr>
                <p:nvPr/>
              </p:nvCxnSpPr>
              <p:spPr>
                <a:xfrm>
                  <a:off x="2135188" y="3470275"/>
                  <a:ext cx="991500" cy="795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grpSp>
              <p:nvGrpSpPr>
                <p:cNvPr id="424" name="Google Shape;424;p28"/>
                <p:cNvGrpSpPr/>
                <p:nvPr/>
              </p:nvGrpSpPr>
              <p:grpSpPr>
                <a:xfrm>
                  <a:off x="4953000" y="4267200"/>
                  <a:ext cx="1828800" cy="558800"/>
                  <a:chOff x="4368" y="1728"/>
                  <a:chExt cx="528" cy="352"/>
                </a:xfrm>
              </p:grpSpPr>
              <p:sp>
                <p:nvSpPr>
                  <p:cNvPr id="425" name="Google Shape;425;p28"/>
                  <p:cNvSpPr/>
                  <p:nvPr/>
                </p:nvSpPr>
                <p:spPr>
                  <a:xfrm>
                    <a:off x="4368" y="1728"/>
                    <a:ext cx="528" cy="336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28"/>
                  <p:cNvSpPr txBox="1"/>
                  <p:nvPr/>
                </p:nvSpPr>
                <p:spPr>
                  <a:xfrm>
                    <a:off x="4512" y="1776"/>
                    <a:ext cx="240" cy="30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427" name="Google Shape;427;p28"/>
                <p:cNvCxnSpPr/>
                <p:nvPr/>
              </p:nvCxnSpPr>
              <p:spPr>
                <a:xfrm rot="5400000">
                  <a:off x="5925233" y="3336458"/>
                  <a:ext cx="796016" cy="1069219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  <p:grpSp>
              <p:nvGrpSpPr>
                <p:cNvPr id="428" name="Google Shape;428;p28"/>
                <p:cNvGrpSpPr/>
                <p:nvPr/>
              </p:nvGrpSpPr>
              <p:grpSpPr>
                <a:xfrm>
                  <a:off x="6934200" y="4267200"/>
                  <a:ext cx="1828800" cy="558800"/>
                  <a:chOff x="4368" y="1728"/>
                  <a:chExt cx="528" cy="352"/>
                </a:xfrm>
              </p:grpSpPr>
              <p:sp>
                <p:nvSpPr>
                  <p:cNvPr id="429" name="Google Shape;429;p28"/>
                  <p:cNvSpPr/>
                  <p:nvPr/>
                </p:nvSpPr>
                <p:spPr>
                  <a:xfrm>
                    <a:off x="4368" y="1728"/>
                    <a:ext cx="528" cy="336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28"/>
                  <p:cNvSpPr txBox="1"/>
                  <p:nvPr/>
                </p:nvSpPr>
                <p:spPr>
                  <a:xfrm>
                    <a:off x="4512" y="1776"/>
                    <a:ext cx="240" cy="30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431" name="Google Shape;431;p28"/>
                <p:cNvCxnSpPr/>
                <p:nvPr/>
              </p:nvCxnSpPr>
              <p:spPr>
                <a:xfrm flipH="1" rot="-5400000">
                  <a:off x="6955571" y="3375340"/>
                  <a:ext cx="796016" cy="991453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cxnSp>
          </p:grpSp>
          <p:sp>
            <p:nvSpPr>
              <p:cNvPr id="432" name="Google Shape;432;p28"/>
              <p:cNvSpPr txBox="1"/>
              <p:nvPr/>
            </p:nvSpPr>
            <p:spPr>
              <a:xfrm>
                <a:off x="7391447" y="1383268"/>
                <a:ext cx="609554" cy="369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{+e}</a:t>
                </a:r>
                <a:endParaRPr/>
              </a:p>
            </p:txBody>
          </p:sp>
          <p:sp>
            <p:nvSpPr>
              <p:cNvPr id="433" name="Google Shape;433;p28"/>
              <p:cNvSpPr txBox="1"/>
              <p:nvPr/>
            </p:nvSpPr>
            <p:spPr>
              <a:xfrm>
                <a:off x="7162800" y="161186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434" name="Google Shape;434;p28"/>
              <p:cNvSpPr txBox="1"/>
              <p:nvPr/>
            </p:nvSpPr>
            <p:spPr>
              <a:xfrm>
                <a:off x="6629400" y="2438400"/>
                <a:ext cx="106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/>
              </a:p>
            </p:txBody>
          </p:sp>
        </p:grpSp>
      </p:grpSp>
      <p:grpSp>
        <p:nvGrpSpPr>
          <p:cNvPr id="435" name="Google Shape;435;p28"/>
          <p:cNvGrpSpPr/>
          <p:nvPr/>
        </p:nvGrpSpPr>
        <p:grpSpPr>
          <a:xfrm>
            <a:off x="6781800" y="2895600"/>
            <a:ext cx="3233738" cy="1412875"/>
            <a:chOff x="5791191" y="2895600"/>
            <a:chExt cx="3233863" cy="1412796"/>
          </a:xfrm>
        </p:grpSpPr>
        <p:grpSp>
          <p:nvGrpSpPr>
            <p:cNvPr id="436" name="Google Shape;436;p28"/>
            <p:cNvGrpSpPr/>
            <p:nvPr/>
          </p:nvGrpSpPr>
          <p:grpSpPr>
            <a:xfrm>
              <a:off x="6934200" y="3113076"/>
              <a:ext cx="2090854" cy="1104097"/>
              <a:chOff x="228600" y="1677951"/>
              <a:chExt cx="8534400" cy="3148049"/>
            </a:xfrm>
          </p:grpSpPr>
          <p:grpSp>
            <p:nvGrpSpPr>
              <p:cNvPr id="437" name="Google Shape;437;p28"/>
              <p:cNvGrpSpPr/>
              <p:nvPr/>
            </p:nvGrpSpPr>
            <p:grpSpPr>
              <a:xfrm>
                <a:off x="228600" y="4267200"/>
                <a:ext cx="1828800" cy="558800"/>
                <a:chOff x="4368" y="1728"/>
                <a:chExt cx="528" cy="352"/>
              </a:xfrm>
            </p:grpSpPr>
            <p:sp>
              <p:nvSpPr>
                <p:cNvPr id="438" name="Google Shape;438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28"/>
                <p:cNvSpPr txBox="1"/>
                <p:nvPr/>
              </p:nvSpPr>
              <p:spPr>
                <a:xfrm>
                  <a:off x="4512" y="1776"/>
                  <a:ext cx="240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40" name="Google Shape;440;p28"/>
              <p:cNvSpPr/>
              <p:nvPr/>
            </p:nvSpPr>
            <p:spPr>
              <a:xfrm>
                <a:off x="1524000" y="2895600"/>
                <a:ext cx="1222375" cy="574675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>
                <a:off x="6245225" y="2895600"/>
                <a:ext cx="1222375" cy="574675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2" name="Google Shape;442;p28"/>
              <p:cNvCxnSpPr>
                <a:stCxn id="443" idx="3"/>
                <a:endCxn id="440" idx="0"/>
              </p:cNvCxnSpPr>
              <p:nvPr/>
            </p:nvCxnSpPr>
            <p:spPr>
              <a:xfrm flipH="1">
                <a:off x="2135292" y="2135085"/>
                <a:ext cx="2321700" cy="760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444" name="Google Shape;444;p28"/>
              <p:cNvCxnSpPr>
                <a:stCxn id="443" idx="3"/>
                <a:endCxn id="441" idx="0"/>
              </p:cNvCxnSpPr>
              <p:nvPr/>
            </p:nvCxnSpPr>
            <p:spPr>
              <a:xfrm>
                <a:off x="4456991" y="2135085"/>
                <a:ext cx="2399400" cy="760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443" name="Google Shape;443;p28"/>
              <p:cNvSpPr/>
              <p:nvPr/>
            </p:nvSpPr>
            <p:spPr>
              <a:xfrm>
                <a:off x="3883504" y="1677951"/>
                <a:ext cx="1146975" cy="457134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5" name="Google Shape;445;p28"/>
              <p:cNvCxnSpPr>
                <a:stCxn id="440" idx="4"/>
              </p:cNvCxnSpPr>
              <p:nvPr/>
            </p:nvCxnSpPr>
            <p:spPr>
              <a:xfrm flipH="1">
                <a:off x="1065988" y="3470275"/>
                <a:ext cx="1069200" cy="796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446" name="Google Shape;446;p28"/>
              <p:cNvGrpSpPr/>
              <p:nvPr/>
            </p:nvGrpSpPr>
            <p:grpSpPr>
              <a:xfrm>
                <a:off x="2209800" y="4267200"/>
                <a:ext cx="1828800" cy="558800"/>
                <a:chOff x="4368" y="1728"/>
                <a:chExt cx="528" cy="352"/>
              </a:xfrm>
            </p:grpSpPr>
            <p:sp>
              <p:nvSpPr>
                <p:cNvPr id="447" name="Google Shape;447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28"/>
                <p:cNvSpPr txBox="1"/>
                <p:nvPr/>
              </p:nvSpPr>
              <p:spPr>
                <a:xfrm>
                  <a:off x="4512" y="1776"/>
                  <a:ext cx="240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49" name="Google Shape;449;p28"/>
              <p:cNvCxnSpPr>
                <a:stCxn id="440" idx="4"/>
              </p:cNvCxnSpPr>
              <p:nvPr/>
            </p:nvCxnSpPr>
            <p:spPr>
              <a:xfrm>
                <a:off x="2135188" y="3470275"/>
                <a:ext cx="991500" cy="796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450" name="Google Shape;450;p28"/>
              <p:cNvGrpSpPr/>
              <p:nvPr/>
            </p:nvGrpSpPr>
            <p:grpSpPr>
              <a:xfrm>
                <a:off x="4953000" y="4267200"/>
                <a:ext cx="1828800" cy="558800"/>
                <a:chOff x="4368" y="1728"/>
                <a:chExt cx="528" cy="352"/>
              </a:xfrm>
            </p:grpSpPr>
            <p:sp>
              <p:nvSpPr>
                <p:cNvPr id="451" name="Google Shape;451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28"/>
                <p:cNvSpPr txBox="1"/>
                <p:nvPr/>
              </p:nvSpPr>
              <p:spPr>
                <a:xfrm>
                  <a:off x="4512" y="1776"/>
                  <a:ext cx="240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53" name="Google Shape;453;p28"/>
              <p:cNvCxnSpPr/>
              <p:nvPr/>
            </p:nvCxnSpPr>
            <p:spPr>
              <a:xfrm rot="5400000">
                <a:off x="5924955" y="3333974"/>
                <a:ext cx="796593" cy="106921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454" name="Google Shape;454;p28"/>
              <p:cNvGrpSpPr/>
              <p:nvPr/>
            </p:nvGrpSpPr>
            <p:grpSpPr>
              <a:xfrm>
                <a:off x="6934200" y="4267200"/>
                <a:ext cx="1828800" cy="558800"/>
                <a:chOff x="4368" y="1728"/>
                <a:chExt cx="528" cy="352"/>
              </a:xfrm>
            </p:grpSpPr>
            <p:sp>
              <p:nvSpPr>
                <p:cNvPr id="455" name="Google Shape;455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28"/>
                <p:cNvSpPr txBox="1"/>
                <p:nvPr/>
              </p:nvSpPr>
              <p:spPr>
                <a:xfrm>
                  <a:off x="4512" y="1776"/>
                  <a:ext cx="240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57" name="Google Shape;457;p28"/>
              <p:cNvCxnSpPr/>
              <p:nvPr/>
            </p:nvCxnSpPr>
            <p:spPr>
              <a:xfrm flipH="1" rot="-5400000">
                <a:off x="6955289" y="3372855"/>
                <a:ext cx="796593" cy="991449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sp>
          <p:nvSpPr>
            <p:cNvPr id="458" name="Google Shape;458;p28"/>
            <p:cNvSpPr txBox="1"/>
            <p:nvPr/>
          </p:nvSpPr>
          <p:spPr>
            <a:xfrm>
              <a:off x="6858108" y="2895600"/>
              <a:ext cx="1219171" cy="369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{+e, 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+e’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8"/>
            <p:cNvSpPr txBox="1"/>
            <p:nvPr/>
          </p:nvSpPr>
          <p:spPr>
            <a:xfrm>
              <a:off x="7162800" y="3124200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60" name="Google Shape;460;p28"/>
            <p:cNvSpPr txBox="1"/>
            <p:nvPr/>
          </p:nvSpPr>
          <p:spPr>
            <a:xfrm>
              <a:off x="5791191" y="3645932"/>
              <a:ext cx="1752609" cy="369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P(s | +e, 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+e’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8"/>
            <p:cNvSpPr txBox="1"/>
            <p:nvPr/>
          </p:nvSpPr>
          <p:spPr>
            <a:xfrm>
              <a:off x="6629400" y="3939064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pic>
        <p:nvPicPr>
          <p:cNvPr descr="txp_fig" id="462" name="Google Shape;4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4608513"/>
            <a:ext cx="4527550" cy="573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" name="Google Shape;463;p28"/>
          <p:cNvGrpSpPr/>
          <p:nvPr/>
        </p:nvGrpSpPr>
        <p:grpSpPr>
          <a:xfrm>
            <a:off x="7315200" y="4430714"/>
            <a:ext cx="2743200" cy="1556364"/>
            <a:chOff x="6324600" y="4431268"/>
            <a:chExt cx="2743200" cy="1556257"/>
          </a:xfrm>
        </p:grpSpPr>
        <p:grpSp>
          <p:nvGrpSpPr>
            <p:cNvPr id="464" name="Google Shape;464;p28"/>
            <p:cNvGrpSpPr/>
            <p:nvPr/>
          </p:nvGrpSpPr>
          <p:grpSpPr>
            <a:xfrm>
              <a:off x="6629400" y="5307508"/>
              <a:ext cx="1143000" cy="680017"/>
              <a:chOff x="228600" y="1679295"/>
              <a:chExt cx="8534400" cy="3546755"/>
            </a:xfrm>
          </p:grpSpPr>
          <p:grpSp>
            <p:nvGrpSpPr>
              <p:cNvPr id="465" name="Google Shape;465;p28"/>
              <p:cNvGrpSpPr/>
              <p:nvPr/>
            </p:nvGrpSpPr>
            <p:grpSpPr>
              <a:xfrm>
                <a:off x="228600" y="4267200"/>
                <a:ext cx="1828800" cy="958850"/>
                <a:chOff x="4368" y="1728"/>
                <a:chExt cx="528" cy="604"/>
              </a:xfrm>
            </p:grpSpPr>
            <p:sp>
              <p:nvSpPr>
                <p:cNvPr id="466" name="Google Shape;466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28"/>
                <p:cNvSpPr txBox="1"/>
                <p:nvPr/>
              </p:nvSpPr>
              <p:spPr>
                <a:xfrm>
                  <a:off x="4512" y="1776"/>
                  <a:ext cx="240" cy="5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8" name="Google Shape;468;p28"/>
              <p:cNvSpPr/>
              <p:nvPr/>
            </p:nvSpPr>
            <p:spPr>
              <a:xfrm>
                <a:off x="1524000" y="2895600"/>
                <a:ext cx="1222375" cy="574675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6245225" y="2895600"/>
                <a:ext cx="1222375" cy="574675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0" name="Google Shape;470;p28"/>
              <p:cNvCxnSpPr>
                <a:stCxn id="471" idx="3"/>
                <a:endCxn id="468" idx="0"/>
              </p:cNvCxnSpPr>
              <p:nvPr/>
            </p:nvCxnSpPr>
            <p:spPr>
              <a:xfrm flipH="1">
                <a:off x="2135244" y="2134656"/>
                <a:ext cx="2325000" cy="760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472" name="Google Shape;472;p28"/>
              <p:cNvCxnSpPr>
                <a:stCxn id="471" idx="3"/>
                <a:endCxn id="469" idx="0"/>
              </p:cNvCxnSpPr>
              <p:nvPr/>
            </p:nvCxnSpPr>
            <p:spPr>
              <a:xfrm>
                <a:off x="4460244" y="2134656"/>
                <a:ext cx="2396100" cy="760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471" name="Google Shape;471;p28"/>
              <p:cNvSpPr/>
              <p:nvPr/>
            </p:nvSpPr>
            <p:spPr>
              <a:xfrm>
                <a:off x="3891284" y="1679295"/>
                <a:ext cx="1137920" cy="455361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3" name="Google Shape;473;p28"/>
              <p:cNvCxnSpPr>
                <a:stCxn id="468" idx="4"/>
              </p:cNvCxnSpPr>
              <p:nvPr/>
            </p:nvCxnSpPr>
            <p:spPr>
              <a:xfrm flipH="1">
                <a:off x="1068388" y="3470275"/>
                <a:ext cx="1066800" cy="80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474" name="Google Shape;474;p28"/>
              <p:cNvGrpSpPr/>
              <p:nvPr/>
            </p:nvGrpSpPr>
            <p:grpSpPr>
              <a:xfrm>
                <a:off x="2209800" y="4267200"/>
                <a:ext cx="1828800" cy="958850"/>
                <a:chOff x="4368" y="1728"/>
                <a:chExt cx="528" cy="604"/>
              </a:xfrm>
            </p:grpSpPr>
            <p:sp>
              <p:nvSpPr>
                <p:cNvPr id="475" name="Google Shape;475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28"/>
                <p:cNvSpPr txBox="1"/>
                <p:nvPr/>
              </p:nvSpPr>
              <p:spPr>
                <a:xfrm>
                  <a:off x="4512" y="1776"/>
                  <a:ext cx="240" cy="5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77" name="Google Shape;477;p28"/>
              <p:cNvCxnSpPr>
                <a:stCxn id="468" idx="4"/>
              </p:cNvCxnSpPr>
              <p:nvPr/>
            </p:nvCxnSpPr>
            <p:spPr>
              <a:xfrm>
                <a:off x="2135188" y="3470275"/>
                <a:ext cx="983700" cy="80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478" name="Google Shape;478;p28"/>
              <p:cNvGrpSpPr/>
              <p:nvPr/>
            </p:nvGrpSpPr>
            <p:grpSpPr>
              <a:xfrm>
                <a:off x="4953000" y="4267200"/>
                <a:ext cx="1828800" cy="958850"/>
                <a:chOff x="4368" y="1728"/>
                <a:chExt cx="528" cy="604"/>
              </a:xfrm>
            </p:grpSpPr>
            <p:sp>
              <p:nvSpPr>
                <p:cNvPr id="479" name="Google Shape;479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28"/>
                <p:cNvSpPr txBox="1"/>
                <p:nvPr/>
              </p:nvSpPr>
              <p:spPr>
                <a:xfrm>
                  <a:off x="4512" y="1776"/>
                  <a:ext cx="240" cy="5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81" name="Google Shape;481;p28"/>
              <p:cNvCxnSpPr/>
              <p:nvPr/>
            </p:nvCxnSpPr>
            <p:spPr>
              <a:xfrm rot="5400000">
                <a:off x="5919671" y="3335776"/>
                <a:ext cx="803093" cy="1066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482" name="Google Shape;482;p28"/>
              <p:cNvGrpSpPr/>
              <p:nvPr/>
            </p:nvGrpSpPr>
            <p:grpSpPr>
              <a:xfrm>
                <a:off x="6934200" y="4267200"/>
                <a:ext cx="1828800" cy="958850"/>
                <a:chOff x="4368" y="1728"/>
                <a:chExt cx="528" cy="604"/>
              </a:xfrm>
            </p:grpSpPr>
            <p:sp>
              <p:nvSpPr>
                <p:cNvPr id="483" name="Google Shape;483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28"/>
                <p:cNvSpPr txBox="1"/>
                <p:nvPr/>
              </p:nvSpPr>
              <p:spPr>
                <a:xfrm>
                  <a:off x="4512" y="1776"/>
                  <a:ext cx="240" cy="5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85" name="Google Shape;485;p28"/>
              <p:cNvCxnSpPr/>
              <p:nvPr/>
            </p:nvCxnSpPr>
            <p:spPr>
              <a:xfrm flipH="1" rot="-5400000">
                <a:off x="6950907" y="3371339"/>
                <a:ext cx="803093" cy="9956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486" name="Google Shape;486;p28"/>
            <p:cNvGrpSpPr/>
            <p:nvPr/>
          </p:nvGrpSpPr>
          <p:grpSpPr>
            <a:xfrm>
              <a:off x="7924800" y="5307508"/>
              <a:ext cx="1143000" cy="680017"/>
              <a:chOff x="228600" y="1679295"/>
              <a:chExt cx="8534400" cy="3546755"/>
            </a:xfrm>
          </p:grpSpPr>
          <p:grpSp>
            <p:nvGrpSpPr>
              <p:cNvPr id="487" name="Google Shape;487;p28"/>
              <p:cNvGrpSpPr/>
              <p:nvPr/>
            </p:nvGrpSpPr>
            <p:grpSpPr>
              <a:xfrm>
                <a:off x="228600" y="4267200"/>
                <a:ext cx="1828800" cy="958850"/>
                <a:chOff x="4368" y="1728"/>
                <a:chExt cx="528" cy="604"/>
              </a:xfrm>
            </p:grpSpPr>
            <p:sp>
              <p:nvSpPr>
                <p:cNvPr id="488" name="Google Shape;488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28"/>
                <p:cNvSpPr txBox="1"/>
                <p:nvPr/>
              </p:nvSpPr>
              <p:spPr>
                <a:xfrm>
                  <a:off x="4512" y="1776"/>
                  <a:ext cx="240" cy="5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0" name="Google Shape;490;p28"/>
              <p:cNvSpPr/>
              <p:nvPr/>
            </p:nvSpPr>
            <p:spPr>
              <a:xfrm>
                <a:off x="1524000" y="2895600"/>
                <a:ext cx="1222375" cy="574675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6245225" y="2895600"/>
                <a:ext cx="1222375" cy="574675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92" name="Google Shape;492;p28"/>
              <p:cNvCxnSpPr>
                <a:stCxn id="493" idx="3"/>
                <a:endCxn id="490" idx="0"/>
              </p:cNvCxnSpPr>
              <p:nvPr/>
            </p:nvCxnSpPr>
            <p:spPr>
              <a:xfrm flipH="1">
                <a:off x="2135244" y="2134656"/>
                <a:ext cx="2325000" cy="760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494" name="Google Shape;494;p28"/>
              <p:cNvCxnSpPr>
                <a:stCxn id="493" idx="3"/>
                <a:endCxn id="491" idx="0"/>
              </p:cNvCxnSpPr>
              <p:nvPr/>
            </p:nvCxnSpPr>
            <p:spPr>
              <a:xfrm>
                <a:off x="4460244" y="2134656"/>
                <a:ext cx="2396100" cy="760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493" name="Google Shape;493;p28"/>
              <p:cNvSpPr/>
              <p:nvPr/>
            </p:nvSpPr>
            <p:spPr>
              <a:xfrm>
                <a:off x="3891284" y="1679295"/>
                <a:ext cx="1137920" cy="455361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95" name="Google Shape;495;p28"/>
              <p:cNvCxnSpPr>
                <a:stCxn id="490" idx="4"/>
              </p:cNvCxnSpPr>
              <p:nvPr/>
            </p:nvCxnSpPr>
            <p:spPr>
              <a:xfrm flipH="1">
                <a:off x="1068388" y="3470275"/>
                <a:ext cx="1066800" cy="80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496" name="Google Shape;496;p28"/>
              <p:cNvGrpSpPr/>
              <p:nvPr/>
            </p:nvGrpSpPr>
            <p:grpSpPr>
              <a:xfrm>
                <a:off x="2209800" y="4267200"/>
                <a:ext cx="1828800" cy="958850"/>
                <a:chOff x="4368" y="1728"/>
                <a:chExt cx="528" cy="604"/>
              </a:xfrm>
            </p:grpSpPr>
            <p:sp>
              <p:nvSpPr>
                <p:cNvPr id="497" name="Google Shape;497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28"/>
                <p:cNvSpPr txBox="1"/>
                <p:nvPr/>
              </p:nvSpPr>
              <p:spPr>
                <a:xfrm>
                  <a:off x="4512" y="1776"/>
                  <a:ext cx="240" cy="5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99" name="Google Shape;499;p28"/>
              <p:cNvCxnSpPr>
                <a:stCxn id="490" idx="4"/>
              </p:cNvCxnSpPr>
              <p:nvPr/>
            </p:nvCxnSpPr>
            <p:spPr>
              <a:xfrm>
                <a:off x="2135188" y="3470275"/>
                <a:ext cx="983700" cy="80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500" name="Google Shape;500;p28"/>
              <p:cNvGrpSpPr/>
              <p:nvPr/>
            </p:nvGrpSpPr>
            <p:grpSpPr>
              <a:xfrm>
                <a:off x="4953000" y="4267200"/>
                <a:ext cx="1828800" cy="958850"/>
                <a:chOff x="4368" y="1728"/>
                <a:chExt cx="528" cy="604"/>
              </a:xfrm>
            </p:grpSpPr>
            <p:sp>
              <p:nvSpPr>
                <p:cNvPr id="501" name="Google Shape;501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8"/>
                <p:cNvSpPr txBox="1"/>
                <p:nvPr/>
              </p:nvSpPr>
              <p:spPr>
                <a:xfrm>
                  <a:off x="4512" y="1776"/>
                  <a:ext cx="240" cy="5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503" name="Google Shape;503;p28"/>
              <p:cNvCxnSpPr/>
              <p:nvPr/>
            </p:nvCxnSpPr>
            <p:spPr>
              <a:xfrm rot="5400000">
                <a:off x="5919671" y="3335776"/>
                <a:ext cx="803093" cy="1066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grpSp>
            <p:nvGrpSpPr>
              <p:cNvPr id="504" name="Google Shape;504;p28"/>
              <p:cNvGrpSpPr/>
              <p:nvPr/>
            </p:nvGrpSpPr>
            <p:grpSpPr>
              <a:xfrm>
                <a:off x="6934200" y="4267200"/>
                <a:ext cx="1828800" cy="958850"/>
                <a:chOff x="4368" y="1728"/>
                <a:chExt cx="528" cy="604"/>
              </a:xfrm>
            </p:grpSpPr>
            <p:sp>
              <p:nvSpPr>
                <p:cNvPr id="505" name="Google Shape;505;p28"/>
                <p:cNvSpPr/>
                <p:nvPr/>
              </p:nvSpPr>
              <p:spPr>
                <a:xfrm>
                  <a:off x="4368" y="1728"/>
                  <a:ext cx="528" cy="336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28"/>
                <p:cNvSpPr txBox="1"/>
                <p:nvPr/>
              </p:nvSpPr>
              <p:spPr>
                <a:xfrm>
                  <a:off x="4512" y="1776"/>
                  <a:ext cx="240" cy="5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507" name="Google Shape;507;p28"/>
              <p:cNvCxnSpPr/>
              <p:nvPr/>
            </p:nvCxnSpPr>
            <p:spPr>
              <a:xfrm flipH="1" rot="-5400000">
                <a:off x="6950907" y="3371339"/>
                <a:ext cx="803093" cy="9956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sp>
          <p:nvSpPr>
            <p:cNvPr id="508" name="Google Shape;508;p28"/>
            <p:cNvSpPr/>
            <p:nvPr/>
          </p:nvSpPr>
          <p:spPr>
            <a:xfrm>
              <a:off x="7620000" y="4800600"/>
              <a:ext cx="299471" cy="201553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9" name="Google Shape;509;p28"/>
            <p:cNvCxnSpPr>
              <a:stCxn id="508" idx="4"/>
            </p:cNvCxnSpPr>
            <p:nvPr/>
          </p:nvCxnSpPr>
          <p:spPr>
            <a:xfrm flipH="1">
              <a:off x="7196736" y="5002153"/>
              <a:ext cx="57300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510" name="Google Shape;510;p28"/>
            <p:cNvCxnSpPr>
              <a:stCxn id="508" idx="4"/>
            </p:cNvCxnSpPr>
            <p:nvPr/>
          </p:nvCxnSpPr>
          <p:spPr>
            <a:xfrm>
              <a:off x="7769736" y="5002153"/>
              <a:ext cx="72240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511" name="Google Shape;511;p28"/>
            <p:cNvSpPr txBox="1"/>
            <p:nvPr/>
          </p:nvSpPr>
          <p:spPr>
            <a:xfrm>
              <a:off x="7391400" y="4431268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{+e}</a:t>
              </a:r>
              <a:endParaRPr/>
            </a:p>
          </p:txBody>
        </p:sp>
        <p:sp>
          <p:nvSpPr>
            <p:cNvPr id="512" name="Google Shape;512;p28"/>
            <p:cNvSpPr txBox="1"/>
            <p:nvPr/>
          </p:nvSpPr>
          <p:spPr>
            <a:xfrm>
              <a:off x="6324600" y="4736577"/>
              <a:ext cx="1600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P(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+e’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 +e)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8"/>
            <p:cNvSpPr txBox="1"/>
            <p:nvPr/>
          </p:nvSpPr>
          <p:spPr>
            <a:xfrm>
              <a:off x="6400800" y="5029714"/>
              <a:ext cx="1143000" cy="307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{+e, +</a:t>
              </a:r>
              <a:r>
                <a:rPr lang="en-US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e’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28"/>
          <p:cNvSpPr txBox="1"/>
          <p:nvPr/>
        </p:nvSpPr>
        <p:spPr>
          <a:xfrm>
            <a:off x="8915400" y="4811713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-e’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+e)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8"/>
          <p:cNvSpPr txBox="1"/>
          <p:nvPr/>
        </p:nvSpPr>
        <p:spPr>
          <a:xfrm>
            <a:off x="9296400" y="5029200"/>
            <a:ext cx="990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{+e,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-e’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7696200" y="5181600"/>
            <a:ext cx="3810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VPI Properties</a:t>
            </a:r>
            <a:endParaRPr/>
          </a:p>
        </p:txBody>
      </p:sp>
      <p:sp>
        <p:nvSpPr>
          <p:cNvPr id="522" name="Google Shape;522;p29"/>
          <p:cNvSpPr txBox="1"/>
          <p:nvPr/>
        </p:nvSpPr>
        <p:spPr>
          <a:xfrm>
            <a:off x="533400" y="1295400"/>
            <a:ext cx="6781800" cy="5033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Nonnegative</a:t>
            </a:r>
            <a:endParaRPr/>
          </a:p>
          <a:p>
            <a:pPr indent="-165082" lvl="0" marL="34288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Nonadditive </a:t>
            </a:r>
            <a:endParaRPr/>
          </a:p>
          <a:p>
            <a:pPr indent="0" lvl="1" marL="457176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(think of observing E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twice)</a:t>
            </a:r>
            <a:endParaRPr/>
          </a:p>
          <a:p>
            <a:pPr indent="-165082" lvl="0" marL="34288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Order-independent</a:t>
            </a:r>
            <a:endParaRPr/>
          </a:p>
        </p:txBody>
      </p:sp>
      <p:pic>
        <p:nvPicPr>
          <p:cNvPr descr="txp_fig" id="523" name="Google Shape;5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705475"/>
            <a:ext cx="6872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7800" y="4953000"/>
            <a:ext cx="24384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25" name="Google Shape;52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256088"/>
            <a:ext cx="6302375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15400" y="2895600"/>
            <a:ext cx="2397201" cy="1703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27" name="Google Shape;52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7800" y="2133600"/>
            <a:ext cx="3382963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96200" y="1371600"/>
            <a:ext cx="4114800" cy="123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VPI Questions</a:t>
            </a:r>
            <a:endParaRPr/>
          </a:p>
        </p:txBody>
      </p:sp>
      <p:sp>
        <p:nvSpPr>
          <p:cNvPr id="534" name="Google Shape;534;p30"/>
          <p:cNvSpPr txBox="1"/>
          <p:nvPr>
            <p:ph idx="1" type="body"/>
          </p:nvPr>
        </p:nvSpPr>
        <p:spPr>
          <a:xfrm>
            <a:off x="762000" y="1447800"/>
            <a:ext cx="6629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soup of the day is either clam chowder or split pea, but you wouldn’t order either one.  What’s the value of knowing which it is?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There are two kinds of plastic forks at a picnic.  One kind is slightly sturdier.  What’s the value of knowing which?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You’re playing the lottery.  The prize will be $0 or $100.  You can play any number between 1 and 100 (chance of winning is 1%).  What is the value of knowing the winning number?</a:t>
            </a:r>
            <a:endParaRPr sz="2400"/>
          </a:p>
        </p:txBody>
      </p:sp>
      <p:pic>
        <p:nvPicPr>
          <p:cNvPr id="535" name="Google Shape;5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1219200"/>
            <a:ext cx="267475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3124200"/>
            <a:ext cx="2237802" cy="182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4800" y="5029200"/>
            <a:ext cx="2438399" cy="139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Value of Imperfect Information?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1"/>
          <p:cNvSpPr txBox="1"/>
          <p:nvPr>
            <p:ph idx="1" type="body"/>
          </p:nvPr>
        </p:nvSpPr>
        <p:spPr>
          <a:xfrm>
            <a:off x="6705600" y="1676400"/>
            <a:ext cx="5080000" cy="4576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 such thing (as we formulate it)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389" lvl="4" marL="2057298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Information corresponds to the observation of a node in the decision network</a:t>
            </a:r>
            <a:endParaRPr/>
          </a:p>
          <a:p>
            <a:pPr indent="-152388" lvl="5" marL="2514474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data is “noisy” that just means we don’t observe the original variable, but another variable which is a noisy version of the original one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05000"/>
            <a:ext cx="6027517" cy="309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Networks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295400"/>
            <a:ext cx="7085861" cy="524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673627"/>
            <a:ext cx="5715000" cy="318437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VPI Question</a:t>
            </a:r>
            <a:endParaRPr/>
          </a:p>
        </p:txBody>
      </p:sp>
      <p:sp>
        <p:nvSpPr>
          <p:cNvPr id="551" name="Google Shape;551;p32"/>
          <p:cNvSpPr txBox="1"/>
          <p:nvPr>
            <p:ph idx="1" type="body"/>
          </p:nvPr>
        </p:nvSpPr>
        <p:spPr>
          <a:xfrm>
            <a:off x="406400" y="1397001"/>
            <a:ext cx="5689600" cy="386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VPI(OilLoc) 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VPI(ScoutingReport) 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VPI(Scout) 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VPI(Scout | ScoutingReport) ?</a:t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Generally: </a:t>
            </a:r>
            <a:endParaRPr sz="2400"/>
          </a:p>
          <a:p>
            <a:pPr indent="0" lvl="1" marL="457176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If          Parents(U)        Z   |   CurrentEvidence</a:t>
            </a:r>
            <a:endParaRPr sz="2000"/>
          </a:p>
          <a:p>
            <a:pPr indent="0" lvl="1" marL="457176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Then    VPI( Z | CurrentEvidence) = 0 </a:t>
            </a:r>
            <a:endParaRPr sz="200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705600" y="1371600"/>
            <a:ext cx="2514600" cy="1412875"/>
            <a:chOff x="6400800" y="2046288"/>
            <a:chExt cx="2514600" cy="1412875"/>
          </a:xfrm>
        </p:grpSpPr>
        <p:sp>
          <p:nvSpPr>
            <p:cNvPr id="553" name="Google Shape;553;p32"/>
            <p:cNvSpPr/>
            <p:nvPr/>
          </p:nvSpPr>
          <p:spPr>
            <a:xfrm>
              <a:off x="6553200" y="2884488"/>
              <a:ext cx="914400" cy="574675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OilLoc</a:t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400800" y="2046288"/>
              <a:ext cx="1143000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DrillLoc</a:t>
              </a:r>
              <a:endParaRPr/>
            </a:p>
          </p:txBody>
        </p:sp>
        <p:grpSp>
          <p:nvGrpSpPr>
            <p:cNvPr id="555" name="Google Shape;555;p32"/>
            <p:cNvGrpSpPr/>
            <p:nvPr/>
          </p:nvGrpSpPr>
          <p:grpSpPr>
            <a:xfrm>
              <a:off x="8077200" y="2427288"/>
              <a:ext cx="838200" cy="533400"/>
              <a:chOff x="4368" y="1728"/>
              <a:chExt cx="528" cy="336"/>
            </a:xfrm>
          </p:grpSpPr>
          <p:sp>
            <p:nvSpPr>
              <p:cNvPr id="556" name="Google Shape;556;p32"/>
              <p:cNvSpPr/>
              <p:nvPr/>
            </p:nvSpPr>
            <p:spPr>
              <a:xfrm>
                <a:off x="4368" y="1728"/>
                <a:ext cx="528" cy="336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 txBox="1"/>
              <p:nvPr/>
            </p:nvSpPr>
            <p:spPr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/>
              </a:p>
            </p:txBody>
          </p:sp>
        </p:grpSp>
        <p:cxnSp>
          <p:nvCxnSpPr>
            <p:cNvPr id="558" name="Google Shape;558;p32"/>
            <p:cNvCxnSpPr>
              <a:stCxn id="554" idx="3"/>
            </p:cNvCxnSpPr>
            <p:nvPr/>
          </p:nvCxnSpPr>
          <p:spPr>
            <a:xfrm>
              <a:off x="7543800" y="2312988"/>
              <a:ext cx="504900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59" name="Google Shape;559;p32"/>
            <p:cNvCxnSpPr>
              <a:stCxn id="553" idx="6"/>
            </p:cNvCxnSpPr>
            <p:nvPr/>
          </p:nvCxnSpPr>
          <p:spPr>
            <a:xfrm flipH="1" rot="10800000">
              <a:off x="7467600" y="2693926"/>
              <a:ext cx="581100" cy="477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560" name="Google Shape;560;p32"/>
          <p:cNvSpPr/>
          <p:nvPr/>
        </p:nvSpPr>
        <p:spPr>
          <a:xfrm>
            <a:off x="6019800" y="3352800"/>
            <a:ext cx="1219200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Scouting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5410200" y="2209800"/>
            <a:ext cx="914400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2" name="Google Shape;562;p32"/>
          <p:cNvCxnSpPr>
            <a:stCxn id="553" idx="4"/>
            <a:endCxn id="560" idx="0"/>
          </p:cNvCxnSpPr>
          <p:nvPr/>
        </p:nvCxnSpPr>
        <p:spPr>
          <a:xfrm flipH="1">
            <a:off x="6629400" y="2784475"/>
            <a:ext cx="685800" cy="56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3" name="Google Shape;563;p32"/>
          <p:cNvCxnSpPr>
            <a:stCxn id="561" idx="4"/>
            <a:endCxn id="560" idx="0"/>
          </p:cNvCxnSpPr>
          <p:nvPr/>
        </p:nvCxnSpPr>
        <p:spPr>
          <a:xfrm>
            <a:off x="5867400" y="2784475"/>
            <a:ext cx="762000" cy="56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4" name="Google Shape;564;p32"/>
          <p:cNvCxnSpPr/>
          <p:nvPr/>
        </p:nvCxnSpPr>
        <p:spPr>
          <a:xfrm>
            <a:off x="2971800" y="58674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32"/>
          <p:cNvCxnSpPr/>
          <p:nvPr/>
        </p:nvCxnSpPr>
        <p:spPr>
          <a:xfrm>
            <a:off x="3048000" y="58674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32"/>
          <p:cNvCxnSpPr/>
          <p:nvPr/>
        </p:nvCxnSpPr>
        <p:spPr>
          <a:xfrm>
            <a:off x="2860364" y="6096000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POMDPs</a:t>
            </a:r>
            <a:endParaRPr/>
          </a:p>
        </p:txBody>
      </p:sp>
      <p:pic>
        <p:nvPicPr>
          <p:cNvPr id="572" name="Google Shape;5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00199"/>
            <a:ext cx="9571699" cy="507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POMDPs</a:t>
            </a:r>
            <a:endParaRPr/>
          </a:p>
        </p:txBody>
      </p:sp>
      <p:sp>
        <p:nvSpPr>
          <p:cNvPr id="578" name="Google Shape;578;p34"/>
          <p:cNvSpPr txBox="1"/>
          <p:nvPr>
            <p:ph idx="1" type="body"/>
          </p:nvPr>
        </p:nvSpPr>
        <p:spPr>
          <a:xfrm>
            <a:off x="1828800" y="1524000"/>
            <a:ext cx="7239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MDPs have: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States 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Actions A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Transition function P(s’|s,a) (or T(s,a,s’))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Rewards R(s,a,s’)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POMDPs add: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Observations O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Observation function P(o|s) (or O(s,o))</a:t>
            </a:r>
            <a:endParaRPr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POMDPs are MDPs over belief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states b (distributions over S)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We’ll be able to say more in a few lectures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579;p34"/>
          <p:cNvGrpSpPr/>
          <p:nvPr/>
        </p:nvGrpSpPr>
        <p:grpSpPr>
          <a:xfrm>
            <a:off x="7772400" y="1447800"/>
            <a:ext cx="2209800" cy="2032000"/>
            <a:chOff x="2400" y="1401"/>
            <a:chExt cx="1392" cy="1280"/>
          </a:xfrm>
        </p:grpSpPr>
        <p:sp>
          <p:nvSpPr>
            <p:cNvPr id="580" name="Google Shape;580;p34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1" name="Google Shape;581;p34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582" name="Google Shape;582;p34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83" name="Google Shape;583;p34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84" name="Google Shape;584;p34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85" name="Google Shape;585;p34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86" name="Google Shape;586;p34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7" name="Google Shape;587;p34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588" name="Google Shape;588;p34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89" name="Google Shape;589;p34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90" name="Google Shape;590;p34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91" name="Google Shape;591;p34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92" name="Google Shape;592;p34"/>
            <p:cNvSpPr txBox="1"/>
            <p:nvPr/>
          </p:nvSpPr>
          <p:spPr>
            <a:xfrm>
              <a:off x="3024" y="1680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93" name="Google Shape;593;p34"/>
            <p:cNvSpPr txBox="1"/>
            <p:nvPr/>
          </p:nvSpPr>
          <p:spPr>
            <a:xfrm>
              <a:off x="3216" y="1401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594" name="Google Shape;594;p34"/>
            <p:cNvSpPr txBox="1"/>
            <p:nvPr/>
          </p:nvSpPr>
          <p:spPr>
            <a:xfrm>
              <a:off x="2976" y="1920"/>
              <a:ext cx="55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595" name="Google Shape;595;p34"/>
            <p:cNvSpPr txBox="1"/>
            <p:nvPr/>
          </p:nvSpPr>
          <p:spPr>
            <a:xfrm>
              <a:off x="2616" y="2261"/>
              <a:ext cx="5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4"/>
            <p:cNvSpPr txBox="1"/>
            <p:nvPr/>
          </p:nvSpPr>
          <p:spPr>
            <a:xfrm>
              <a:off x="3173" y="2448"/>
              <a:ext cx="2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s'</a:t>
              </a:r>
              <a:endParaRPr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34"/>
          <p:cNvGrpSpPr/>
          <p:nvPr/>
        </p:nvGrpSpPr>
        <p:grpSpPr>
          <a:xfrm>
            <a:off x="7696200" y="3581400"/>
            <a:ext cx="2209800" cy="2032000"/>
            <a:chOff x="2400" y="1401"/>
            <a:chExt cx="1392" cy="1280"/>
          </a:xfrm>
        </p:grpSpPr>
        <p:sp>
          <p:nvSpPr>
            <p:cNvPr id="599" name="Google Shape;599;p34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0" name="Google Shape;600;p34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601" name="Google Shape;601;p34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02" name="Google Shape;602;p34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03" name="Google Shape;603;p34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04" name="Google Shape;604;p34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05" name="Google Shape;605;p34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34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607" name="Google Shape;607;p34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08" name="Google Shape;608;p34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09" name="Google Shape;609;p34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10" name="Google Shape;610;p34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11" name="Google Shape;611;p34"/>
            <p:cNvSpPr txBox="1"/>
            <p:nvPr/>
          </p:nvSpPr>
          <p:spPr>
            <a:xfrm>
              <a:off x="3024" y="1680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12" name="Google Shape;612;p34"/>
            <p:cNvSpPr txBox="1"/>
            <p:nvPr/>
          </p:nvSpPr>
          <p:spPr>
            <a:xfrm>
              <a:off x="3216" y="1401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13" name="Google Shape;613;p34"/>
            <p:cNvSpPr txBox="1"/>
            <p:nvPr/>
          </p:nvSpPr>
          <p:spPr>
            <a:xfrm>
              <a:off x="2976" y="1920"/>
              <a:ext cx="55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b, a</a:t>
              </a:r>
              <a:endParaRPr/>
            </a:p>
          </p:txBody>
        </p:sp>
        <p:sp>
          <p:nvSpPr>
            <p:cNvPr id="614" name="Google Shape;614;p34"/>
            <p:cNvSpPr txBox="1"/>
            <p:nvPr/>
          </p:nvSpPr>
          <p:spPr>
            <a:xfrm>
              <a:off x="2616" y="2261"/>
              <a:ext cx="5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o</a:t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4"/>
            <p:cNvSpPr txBox="1"/>
            <p:nvPr/>
          </p:nvSpPr>
          <p:spPr>
            <a:xfrm>
              <a:off x="3173" y="2448"/>
              <a:ext cx="2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b'</a:t>
              </a:r>
              <a:endParaRPr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35"/>
          <p:cNvGrpSpPr/>
          <p:nvPr/>
        </p:nvGrpSpPr>
        <p:grpSpPr>
          <a:xfrm>
            <a:off x="8229600" y="5562600"/>
            <a:ext cx="1633538" cy="1066800"/>
            <a:chOff x="4656" y="3504"/>
            <a:chExt cx="1029" cy="672"/>
          </a:xfrm>
        </p:grpSpPr>
        <p:cxnSp>
          <p:nvCxnSpPr>
            <p:cNvPr id="622" name="Google Shape;622;p35"/>
            <p:cNvCxnSpPr/>
            <p:nvPr/>
          </p:nvCxnSpPr>
          <p:spPr>
            <a:xfrm>
              <a:off x="4676" y="3504"/>
              <a:ext cx="432" cy="3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623" name="Google Shape;623;p35"/>
            <p:cNvGrpSpPr/>
            <p:nvPr/>
          </p:nvGrpSpPr>
          <p:grpSpPr>
            <a:xfrm>
              <a:off x="4656" y="3528"/>
              <a:ext cx="1029" cy="648"/>
              <a:chOff x="4656" y="3528"/>
              <a:chExt cx="1029" cy="648"/>
            </a:xfrm>
          </p:grpSpPr>
          <p:grpSp>
            <p:nvGrpSpPr>
              <p:cNvPr id="624" name="Google Shape;624;p35"/>
              <p:cNvGrpSpPr/>
              <p:nvPr/>
            </p:nvGrpSpPr>
            <p:grpSpPr>
              <a:xfrm>
                <a:off x="5084" y="3936"/>
                <a:ext cx="601" cy="240"/>
                <a:chOff x="5084" y="3936"/>
                <a:chExt cx="601" cy="386"/>
              </a:xfrm>
            </p:grpSpPr>
            <p:cxnSp>
              <p:nvCxnSpPr>
                <p:cNvPr id="625" name="Google Shape;625;p35"/>
                <p:cNvCxnSpPr/>
                <p:nvPr/>
              </p:nvCxnSpPr>
              <p:spPr>
                <a:xfrm>
                  <a:off x="5146" y="3936"/>
                  <a:ext cx="10" cy="3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26" name="Google Shape;626;p35"/>
                <p:cNvCxnSpPr/>
                <p:nvPr/>
              </p:nvCxnSpPr>
              <p:spPr>
                <a:xfrm>
                  <a:off x="5146" y="3936"/>
                  <a:ext cx="539" cy="3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27" name="Google Shape;627;p35"/>
                <p:cNvCxnSpPr/>
                <p:nvPr/>
              </p:nvCxnSpPr>
              <p:spPr>
                <a:xfrm>
                  <a:off x="5146" y="3936"/>
                  <a:ext cx="187" cy="386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628" name="Google Shape;628;p35"/>
                <p:cNvSpPr/>
                <p:nvPr/>
              </p:nvSpPr>
              <p:spPr>
                <a:xfrm rot="5400000">
                  <a:off x="5324" y="3912"/>
                  <a:ext cx="48" cy="480"/>
                </a:xfrm>
                <a:custGeom>
                  <a:rect b="b" l="l" r="r" t="t"/>
                  <a:pathLst>
                    <a:path extrusionOk="0" fill="none" h="21600" w="2160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extrusionOk="0" h="21600" w="2160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5"/>
                <p:cNvSpPr txBox="1"/>
                <p:nvPr/>
              </p:nvSpPr>
              <p:spPr>
                <a:xfrm>
                  <a:off x="5084" y="4116"/>
                  <a:ext cx="480" cy="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30" name="Google Shape;630;p35"/>
              <p:cNvCxnSpPr/>
              <p:nvPr/>
            </p:nvCxnSpPr>
            <p:spPr>
              <a:xfrm>
                <a:off x="4656" y="3528"/>
                <a:ext cx="644" cy="30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1" name="Google Shape;631;p35"/>
              <p:cNvCxnSpPr/>
              <p:nvPr/>
            </p:nvCxnSpPr>
            <p:spPr>
              <a:xfrm>
                <a:off x="4676" y="3528"/>
                <a:ext cx="288" cy="3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32" name="Google Shape;632;p35"/>
              <p:cNvSpPr/>
              <p:nvPr/>
            </p:nvSpPr>
            <p:spPr>
              <a:xfrm rot="5400000">
                <a:off x="4844" y="3528"/>
                <a:ext cx="144" cy="288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5"/>
              <p:cNvSpPr txBox="1"/>
              <p:nvPr/>
            </p:nvSpPr>
            <p:spPr>
              <a:xfrm>
                <a:off x="4753" y="3597"/>
                <a:ext cx="28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5060" y="3840"/>
                <a:ext cx="129" cy="129"/>
              </a:xfrm>
              <a:prstGeom prst="ellipse">
                <a:avLst/>
              </a:prstGeom>
              <a:solidFill>
                <a:srgbClr val="3333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35" name="Google Shape;635;p35"/>
          <p:cNvSpPr/>
          <p:nvPr/>
        </p:nvSpPr>
        <p:spPr>
          <a:xfrm>
            <a:off x="8229600" y="5486400"/>
            <a:ext cx="1752600" cy="1371600"/>
          </a:xfrm>
          <a:prstGeom prst="rect">
            <a:avLst/>
          </a:prstGeom>
          <a:solidFill>
            <a:schemeClr val="lt1">
              <a:alpha val="74509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6" name="Google Shape;636;p35"/>
          <p:cNvCxnSpPr/>
          <p:nvPr/>
        </p:nvCxnSpPr>
        <p:spPr>
          <a:xfrm>
            <a:off x="7239000" y="4114800"/>
            <a:ext cx="6858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35"/>
          <p:cNvSpPr txBox="1"/>
          <p:nvPr>
            <p:ph type="title"/>
          </p:nvPr>
        </p:nvSpPr>
        <p:spPr>
          <a:xfrm>
            <a:off x="20067" y="-1144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Ghostbusters</a:t>
            </a:r>
            <a:endParaRPr/>
          </a:p>
        </p:txBody>
      </p:sp>
      <p:sp>
        <p:nvSpPr>
          <p:cNvPr id="638" name="Google Shape;638;p35"/>
          <p:cNvSpPr txBox="1"/>
          <p:nvPr>
            <p:ph idx="1" type="body"/>
          </p:nvPr>
        </p:nvSpPr>
        <p:spPr>
          <a:xfrm>
            <a:off x="1143000" y="1447800"/>
            <a:ext cx="4267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(static) Ghostbusters: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Belief state determined by evidence to date {e}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Tree really over evidence sets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Probabilistic reasoning needed to predict new evidence given past evidence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Solving POMDPs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One way: use truncated expectimax to compute approximate value of actions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What if you only considered busting or one sense followed by a bust?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You get a VPI-based agent!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9" name="Google Shape;639;p35"/>
          <p:cNvGrpSpPr/>
          <p:nvPr/>
        </p:nvGrpSpPr>
        <p:grpSpPr>
          <a:xfrm>
            <a:off x="7696200" y="1447800"/>
            <a:ext cx="2209800" cy="2028825"/>
            <a:chOff x="3648" y="1008"/>
            <a:chExt cx="1392" cy="1278"/>
          </a:xfrm>
        </p:grpSpPr>
        <p:sp>
          <p:nvSpPr>
            <p:cNvPr id="640" name="Google Shape;640;p35"/>
            <p:cNvSpPr/>
            <p:nvPr/>
          </p:nvSpPr>
          <p:spPr>
            <a:xfrm>
              <a:off x="4318" y="1095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35"/>
            <p:cNvGrpSpPr/>
            <p:nvPr/>
          </p:nvGrpSpPr>
          <p:grpSpPr>
            <a:xfrm>
              <a:off x="3777" y="1224"/>
              <a:ext cx="1263" cy="361"/>
              <a:chOff x="1584" y="1680"/>
              <a:chExt cx="2352" cy="336"/>
            </a:xfrm>
          </p:grpSpPr>
          <p:cxnSp>
            <p:nvCxnSpPr>
              <p:cNvPr id="642" name="Google Shape;642;p35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3" name="Google Shape;643;p35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4" name="Google Shape;644;p35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5" name="Google Shape;645;p35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46" name="Google Shape;646;p35"/>
            <p:cNvSpPr/>
            <p:nvPr/>
          </p:nvSpPr>
          <p:spPr>
            <a:xfrm>
              <a:off x="4112" y="1585"/>
              <a:ext cx="129" cy="129"/>
            </a:xfrm>
            <a:prstGeom prst="ellipse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3648" y="1714"/>
              <a:ext cx="1057" cy="386"/>
              <a:chOff x="1536" y="2400"/>
              <a:chExt cx="1584" cy="624"/>
            </a:xfrm>
          </p:grpSpPr>
          <p:cxnSp>
            <p:nvCxnSpPr>
              <p:cNvPr id="648" name="Google Shape;648;p35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9" name="Google Shape;649;p35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0" name="Google Shape;650;p35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1" name="Google Shape;651;p35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52" name="Google Shape;652;p35"/>
            <p:cNvSpPr txBox="1"/>
            <p:nvPr/>
          </p:nvSpPr>
          <p:spPr>
            <a:xfrm>
              <a:off x="4272" y="1287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53" name="Google Shape;653;p35"/>
            <p:cNvSpPr txBox="1"/>
            <p:nvPr/>
          </p:nvSpPr>
          <p:spPr>
            <a:xfrm>
              <a:off x="4464" y="100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{e}</a:t>
              </a:r>
              <a:endParaRPr/>
            </a:p>
          </p:txBody>
        </p:sp>
        <p:sp>
          <p:nvSpPr>
            <p:cNvPr id="654" name="Google Shape;654;p35"/>
            <p:cNvSpPr txBox="1"/>
            <p:nvPr/>
          </p:nvSpPr>
          <p:spPr>
            <a:xfrm>
              <a:off x="4224" y="1527"/>
              <a:ext cx="55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e, a</a:t>
              </a:r>
              <a:endParaRPr/>
            </a:p>
          </p:txBody>
        </p:sp>
        <p:sp>
          <p:nvSpPr>
            <p:cNvPr id="655" name="Google Shape;655;p35"/>
            <p:cNvSpPr txBox="1"/>
            <p:nvPr/>
          </p:nvSpPr>
          <p:spPr>
            <a:xfrm>
              <a:off x="3864" y="1868"/>
              <a:ext cx="5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e’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267" y="2106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5"/>
            <p:cNvSpPr txBox="1"/>
            <p:nvPr/>
          </p:nvSpPr>
          <p:spPr>
            <a:xfrm>
              <a:off x="4325" y="2055"/>
              <a:ext cx="57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{e, e’}</a:t>
              </a:r>
              <a:endParaRPr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35"/>
          <p:cNvGrpSpPr/>
          <p:nvPr/>
        </p:nvGrpSpPr>
        <p:grpSpPr>
          <a:xfrm>
            <a:off x="5486400" y="1447800"/>
            <a:ext cx="2209800" cy="2032000"/>
            <a:chOff x="2400" y="1401"/>
            <a:chExt cx="1392" cy="1280"/>
          </a:xfrm>
        </p:grpSpPr>
        <p:sp>
          <p:nvSpPr>
            <p:cNvPr id="659" name="Google Shape;659;p35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0" name="Google Shape;660;p35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661" name="Google Shape;661;p35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2" name="Google Shape;662;p35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3" name="Google Shape;663;p35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4" name="Google Shape;664;p35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65" name="Google Shape;665;p35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6" name="Google Shape;666;p35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667" name="Google Shape;667;p35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8" name="Google Shape;668;p35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9" name="Google Shape;669;p35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0" name="Google Shape;670;p35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71" name="Google Shape;671;p35"/>
            <p:cNvSpPr txBox="1"/>
            <p:nvPr/>
          </p:nvSpPr>
          <p:spPr>
            <a:xfrm>
              <a:off x="3024" y="1680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72" name="Google Shape;672;p35"/>
            <p:cNvSpPr txBox="1"/>
            <p:nvPr/>
          </p:nvSpPr>
          <p:spPr>
            <a:xfrm>
              <a:off x="3216" y="1401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673" name="Google Shape;673;p35"/>
            <p:cNvSpPr txBox="1"/>
            <p:nvPr/>
          </p:nvSpPr>
          <p:spPr>
            <a:xfrm>
              <a:off x="2976" y="1920"/>
              <a:ext cx="55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b, a</a:t>
              </a: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5"/>
            <p:cNvSpPr txBox="1"/>
            <p:nvPr/>
          </p:nvSpPr>
          <p:spPr>
            <a:xfrm>
              <a:off x="3120" y="2448"/>
              <a:ext cx="33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b’</a:t>
              </a:r>
              <a:endParaRPr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6" name="Google Shape;676;p35"/>
          <p:cNvSpPr/>
          <p:nvPr/>
        </p:nvSpPr>
        <p:spPr>
          <a:xfrm>
            <a:off x="7083425" y="3948113"/>
            <a:ext cx="246063" cy="196850"/>
          </a:xfrm>
          <a:prstGeom prst="triangle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35"/>
          <p:cNvCxnSpPr/>
          <p:nvPr/>
        </p:nvCxnSpPr>
        <p:spPr>
          <a:xfrm flipH="1">
            <a:off x="6224588" y="4152900"/>
            <a:ext cx="982662" cy="5730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35"/>
          <p:cNvCxnSpPr/>
          <p:nvPr/>
        </p:nvCxnSpPr>
        <p:spPr>
          <a:xfrm>
            <a:off x="7207250" y="4152900"/>
            <a:ext cx="1022350" cy="4905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35"/>
          <p:cNvCxnSpPr/>
          <p:nvPr/>
        </p:nvCxnSpPr>
        <p:spPr>
          <a:xfrm flipH="1">
            <a:off x="6477000" y="4152900"/>
            <a:ext cx="730250" cy="57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35"/>
          <p:cNvCxnSpPr/>
          <p:nvPr/>
        </p:nvCxnSpPr>
        <p:spPr>
          <a:xfrm flipH="1">
            <a:off x="6781800" y="4152900"/>
            <a:ext cx="425450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35"/>
          <p:cNvCxnSpPr/>
          <p:nvPr/>
        </p:nvCxnSpPr>
        <p:spPr>
          <a:xfrm>
            <a:off x="7985125" y="4800600"/>
            <a:ext cx="15875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35"/>
          <p:cNvCxnSpPr/>
          <p:nvPr/>
        </p:nvCxnSpPr>
        <p:spPr>
          <a:xfrm>
            <a:off x="7985125" y="4800600"/>
            <a:ext cx="855663" cy="612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35"/>
          <p:cNvCxnSpPr/>
          <p:nvPr/>
        </p:nvCxnSpPr>
        <p:spPr>
          <a:xfrm flipH="1">
            <a:off x="7677150" y="4800600"/>
            <a:ext cx="307975" cy="6127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35"/>
          <p:cNvCxnSpPr/>
          <p:nvPr/>
        </p:nvCxnSpPr>
        <p:spPr>
          <a:xfrm>
            <a:off x="7985125" y="4800600"/>
            <a:ext cx="296863" cy="6127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35"/>
          <p:cNvSpPr txBox="1"/>
          <p:nvPr/>
        </p:nvSpPr>
        <p:spPr>
          <a:xfrm>
            <a:off x="5791200" y="4129088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bust</a:t>
            </a:r>
            <a:endParaRPr/>
          </a:p>
        </p:txBody>
      </p:sp>
      <p:sp>
        <p:nvSpPr>
          <p:cNvPr id="686" name="Google Shape;686;p35"/>
          <p:cNvSpPr txBox="1"/>
          <p:nvPr/>
        </p:nvSpPr>
        <p:spPr>
          <a:xfrm>
            <a:off x="7315200" y="38100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{e}</a:t>
            </a:r>
            <a:endParaRPr/>
          </a:p>
        </p:txBody>
      </p:sp>
      <p:sp>
        <p:nvSpPr>
          <p:cNvPr id="687" name="Google Shape;687;p35"/>
          <p:cNvSpPr txBox="1"/>
          <p:nvPr/>
        </p:nvSpPr>
        <p:spPr>
          <a:xfrm>
            <a:off x="8077200" y="4586288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{e}, a</a:t>
            </a:r>
            <a:r>
              <a:rPr baseline="-25000"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sense</a:t>
            </a:r>
            <a:endParaRPr/>
          </a:p>
        </p:txBody>
      </p:sp>
      <p:sp>
        <p:nvSpPr>
          <p:cNvPr id="688" name="Google Shape;688;p35"/>
          <p:cNvSpPr txBox="1"/>
          <p:nvPr/>
        </p:nvSpPr>
        <p:spPr>
          <a:xfrm>
            <a:off x="7162800" y="5029200"/>
            <a:ext cx="1333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5"/>
          <p:cNvSpPr/>
          <p:nvPr/>
        </p:nvSpPr>
        <p:spPr>
          <a:xfrm>
            <a:off x="8145463" y="5422900"/>
            <a:ext cx="244475" cy="195263"/>
          </a:xfrm>
          <a:prstGeom prst="triangle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5"/>
          <p:cNvSpPr txBox="1"/>
          <p:nvPr/>
        </p:nvSpPr>
        <p:spPr>
          <a:xfrm>
            <a:off x="8237538" y="5341938"/>
            <a:ext cx="9064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{e, e’}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5"/>
          <p:cNvSpPr txBox="1"/>
          <p:nvPr/>
        </p:nvSpPr>
        <p:spPr>
          <a:xfrm>
            <a:off x="8229600" y="4129088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sense</a:t>
            </a:r>
            <a:endParaRPr/>
          </a:p>
        </p:txBody>
      </p:sp>
      <p:cxnSp>
        <p:nvCxnSpPr>
          <p:cNvPr id="692" name="Google Shape;692;p35"/>
          <p:cNvCxnSpPr/>
          <p:nvPr/>
        </p:nvCxnSpPr>
        <p:spPr>
          <a:xfrm>
            <a:off x="7239000" y="4152900"/>
            <a:ext cx="4572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93" name="Google Shape;693;p35"/>
          <p:cNvSpPr/>
          <p:nvPr/>
        </p:nvSpPr>
        <p:spPr>
          <a:xfrm rot="2700000">
            <a:off x="6438900" y="4708525"/>
            <a:ext cx="152400" cy="15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5"/>
          <p:cNvSpPr txBox="1"/>
          <p:nvPr/>
        </p:nvSpPr>
        <p:spPr>
          <a:xfrm>
            <a:off x="5334000" y="4876800"/>
            <a:ext cx="1600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U(a</a:t>
            </a:r>
            <a:r>
              <a:rPr baseline="-25000"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bust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, {e})</a:t>
            </a:r>
            <a:endParaRPr baseline="-25000" sz="18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5"/>
          <p:cNvSpPr/>
          <p:nvPr/>
        </p:nvSpPr>
        <p:spPr>
          <a:xfrm rot="10800000">
            <a:off x="6629400" y="4191000"/>
            <a:ext cx="533400" cy="3810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5"/>
          <p:cNvSpPr txBox="1"/>
          <p:nvPr/>
        </p:nvSpPr>
        <p:spPr>
          <a:xfrm>
            <a:off x="6629400" y="4191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5"/>
          <p:cNvSpPr/>
          <p:nvPr/>
        </p:nvSpPr>
        <p:spPr>
          <a:xfrm rot="5400000">
            <a:off x="7505700" y="4152900"/>
            <a:ext cx="228600" cy="4572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5"/>
          <p:cNvSpPr txBox="1"/>
          <p:nvPr/>
        </p:nvSpPr>
        <p:spPr>
          <a:xfrm>
            <a:off x="7391400" y="4267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5"/>
          <p:cNvSpPr/>
          <p:nvPr/>
        </p:nvSpPr>
        <p:spPr>
          <a:xfrm>
            <a:off x="7848600" y="4648200"/>
            <a:ext cx="204788" cy="204788"/>
          </a:xfrm>
          <a:prstGeom prst="ellipse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5"/>
          <p:cNvSpPr/>
          <p:nvPr/>
        </p:nvSpPr>
        <p:spPr>
          <a:xfrm rot="5400000">
            <a:off x="8267700" y="4762500"/>
            <a:ext cx="76200" cy="7620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5"/>
          <p:cNvSpPr txBox="1"/>
          <p:nvPr/>
        </p:nvSpPr>
        <p:spPr>
          <a:xfrm>
            <a:off x="7924800" y="5105400"/>
            <a:ext cx="7620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2" name="Google Shape;702;p35"/>
          <p:cNvCxnSpPr/>
          <p:nvPr/>
        </p:nvCxnSpPr>
        <p:spPr>
          <a:xfrm flipH="1">
            <a:off x="7246938" y="5616575"/>
            <a:ext cx="982662" cy="5730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35"/>
          <p:cNvCxnSpPr/>
          <p:nvPr/>
        </p:nvCxnSpPr>
        <p:spPr>
          <a:xfrm flipH="1">
            <a:off x="7499350" y="5616575"/>
            <a:ext cx="730250" cy="57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35"/>
          <p:cNvCxnSpPr/>
          <p:nvPr/>
        </p:nvCxnSpPr>
        <p:spPr>
          <a:xfrm flipH="1">
            <a:off x="7804150" y="5616575"/>
            <a:ext cx="425450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05" name="Google Shape;705;p35"/>
          <p:cNvSpPr txBox="1"/>
          <p:nvPr/>
        </p:nvSpPr>
        <p:spPr>
          <a:xfrm>
            <a:off x="6813550" y="5592763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bust</a:t>
            </a:r>
            <a:endParaRPr/>
          </a:p>
        </p:txBody>
      </p:sp>
      <p:sp>
        <p:nvSpPr>
          <p:cNvPr id="706" name="Google Shape;706;p35"/>
          <p:cNvSpPr/>
          <p:nvPr/>
        </p:nvSpPr>
        <p:spPr>
          <a:xfrm rot="2700000">
            <a:off x="7461250" y="6172200"/>
            <a:ext cx="152400" cy="1524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5"/>
          <p:cNvSpPr/>
          <p:nvPr/>
        </p:nvSpPr>
        <p:spPr>
          <a:xfrm rot="10800000">
            <a:off x="7651750" y="5654675"/>
            <a:ext cx="533400" cy="3810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5"/>
          <p:cNvSpPr txBox="1"/>
          <p:nvPr/>
        </p:nvSpPr>
        <p:spPr>
          <a:xfrm>
            <a:off x="7651750" y="5654675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5"/>
          <p:cNvSpPr txBox="1"/>
          <p:nvPr/>
        </p:nvSpPr>
        <p:spPr>
          <a:xfrm>
            <a:off x="6248400" y="6248400"/>
            <a:ext cx="1905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U(a</a:t>
            </a:r>
            <a:r>
              <a:rPr baseline="-25000"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bust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, {e, e’})</a:t>
            </a:r>
            <a:endParaRPr baseline="-25000" sz="18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9893739" y="0"/>
            <a:ext cx="23299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Demo: Ghostbusters with VPI 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5"/>
          <p:cNvSpPr txBox="1"/>
          <p:nvPr/>
        </p:nvSpPr>
        <p:spPr>
          <a:xfrm>
            <a:off x="5905500" y="2743200"/>
            <a:ext cx="8001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Ghostbusters with VPI</a:t>
            </a:r>
            <a:endParaRPr/>
          </a:p>
        </p:txBody>
      </p:sp>
      <p:pic>
        <p:nvPicPr>
          <p:cNvPr id="717" name="Google Shape;717;p36" title="Ghostbusters--with VP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638" y="1467450"/>
            <a:ext cx="6514726" cy="48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Generally*</a:t>
            </a:r>
            <a:endParaRPr/>
          </a:p>
        </p:txBody>
      </p:sp>
      <p:sp>
        <p:nvSpPr>
          <p:cNvPr id="723" name="Google Shape;723;p37"/>
          <p:cNvSpPr txBox="1"/>
          <p:nvPr>
            <p:ph idx="1" type="body"/>
          </p:nvPr>
        </p:nvSpPr>
        <p:spPr>
          <a:xfrm>
            <a:off x="685800" y="1524000"/>
            <a:ext cx="7315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General solutions map belief functions to actions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Can divide regions of belief space (set of belief functions) into policy regions (gets complex quickly)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Can build approximate policies using discretization methods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Can factor belief functions in various ways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Overall, POMDPs are very (actually PSPACE-) hard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Most real problems are POMDPs, and we can rarely solve then in their full generality</a:t>
            </a:r>
            <a:endParaRPr sz="2400"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724" name="Google Shape;724;p37"/>
          <p:cNvSpPr/>
          <p:nvPr/>
        </p:nvSpPr>
        <p:spPr>
          <a:xfrm>
            <a:off x="8394700" y="1866900"/>
            <a:ext cx="2730500" cy="2857500"/>
          </a:xfrm>
          <a:custGeom>
            <a:rect b="b" l="l" r="r" t="t"/>
            <a:pathLst>
              <a:path extrusionOk="0" h="1800" w="1720">
                <a:moveTo>
                  <a:pt x="624" y="48"/>
                </a:moveTo>
                <a:cubicBezTo>
                  <a:pt x="808" y="0"/>
                  <a:pt x="1264" y="24"/>
                  <a:pt x="1440" y="96"/>
                </a:cubicBezTo>
                <a:cubicBezTo>
                  <a:pt x="1616" y="168"/>
                  <a:pt x="1720" y="312"/>
                  <a:pt x="1680" y="480"/>
                </a:cubicBezTo>
                <a:cubicBezTo>
                  <a:pt x="1640" y="648"/>
                  <a:pt x="1240" y="936"/>
                  <a:pt x="1200" y="1104"/>
                </a:cubicBezTo>
                <a:cubicBezTo>
                  <a:pt x="1160" y="1272"/>
                  <a:pt x="1504" y="1376"/>
                  <a:pt x="1440" y="1488"/>
                </a:cubicBezTo>
                <a:cubicBezTo>
                  <a:pt x="1376" y="1600"/>
                  <a:pt x="1048" y="1800"/>
                  <a:pt x="816" y="1776"/>
                </a:cubicBezTo>
                <a:cubicBezTo>
                  <a:pt x="584" y="1752"/>
                  <a:pt x="96" y="1488"/>
                  <a:pt x="48" y="1344"/>
                </a:cubicBezTo>
                <a:cubicBezTo>
                  <a:pt x="0" y="1200"/>
                  <a:pt x="480" y="1072"/>
                  <a:pt x="528" y="912"/>
                </a:cubicBezTo>
                <a:cubicBezTo>
                  <a:pt x="576" y="752"/>
                  <a:pt x="320" y="528"/>
                  <a:pt x="336" y="384"/>
                </a:cubicBezTo>
                <a:cubicBezTo>
                  <a:pt x="352" y="240"/>
                  <a:pt x="440" y="96"/>
                  <a:pt x="624" y="48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37"/>
          <p:cNvCxnSpPr/>
          <p:nvPr/>
        </p:nvCxnSpPr>
        <p:spPr>
          <a:xfrm>
            <a:off x="9537700" y="1943100"/>
            <a:ext cx="11430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7"/>
          <p:cNvCxnSpPr/>
          <p:nvPr/>
        </p:nvCxnSpPr>
        <p:spPr>
          <a:xfrm flipH="1">
            <a:off x="9690100" y="2628900"/>
            <a:ext cx="533400" cy="205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7"/>
          <p:cNvCxnSpPr/>
          <p:nvPr/>
        </p:nvCxnSpPr>
        <p:spPr>
          <a:xfrm>
            <a:off x="9766300" y="2171700"/>
            <a:ext cx="22860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7"/>
          <p:cNvCxnSpPr/>
          <p:nvPr/>
        </p:nvCxnSpPr>
        <p:spPr>
          <a:xfrm flipH="1">
            <a:off x="8547100" y="3390900"/>
            <a:ext cx="1371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Time: Dynamic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Unused art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895600"/>
            <a:ext cx="8485668" cy="206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Networks</a:t>
            </a:r>
            <a:endParaRPr/>
          </a:p>
        </p:txBody>
      </p:sp>
      <p:cxnSp>
        <p:nvCxnSpPr>
          <p:cNvPr id="114" name="Google Shape;114;p16"/>
          <p:cNvCxnSpPr>
            <a:stCxn id="115" idx="4"/>
            <a:endCxn id="116" idx="0"/>
          </p:cNvCxnSpPr>
          <p:nvPr/>
        </p:nvCxnSpPr>
        <p:spPr>
          <a:xfrm>
            <a:off x="5335588" y="4156075"/>
            <a:ext cx="0" cy="117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5" name="Google Shape;115;p16"/>
          <p:cNvSpPr/>
          <p:nvPr/>
        </p:nvSpPr>
        <p:spPr>
          <a:xfrm>
            <a:off x="4724400" y="3581400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724400" y="5334000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800600" y="2098675"/>
            <a:ext cx="1143000" cy="53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19" name="Google Shape;119;p16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121" name="Google Shape;121;p16"/>
          <p:cNvCxnSpPr>
            <a:stCxn id="117" idx="3"/>
            <a:endCxn id="119" idx="1"/>
          </p:cNvCxnSpPr>
          <p:nvPr/>
        </p:nvCxnSpPr>
        <p:spPr>
          <a:xfrm>
            <a:off x="5943600" y="2365375"/>
            <a:ext cx="10383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2" name="Google Shape;122;p16"/>
          <p:cNvCxnSpPr>
            <a:stCxn id="115" idx="6"/>
            <a:endCxn id="119" idx="1"/>
          </p:cNvCxnSpPr>
          <p:nvPr/>
        </p:nvCxnSpPr>
        <p:spPr>
          <a:xfrm flipH="1" rot="10800000">
            <a:off x="5946775" y="3127438"/>
            <a:ext cx="1035000" cy="74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00200"/>
            <a:ext cx="2071456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6887" y="3505200"/>
            <a:ext cx="1923112" cy="108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5098676"/>
            <a:ext cx="2057400" cy="114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1400" y="1752600"/>
            <a:ext cx="4717564" cy="319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Decision Networks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685800" y="1371600"/>
            <a:ext cx="94488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MEU: choose the action which maximizes the expected utility given the evidence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7"/>
          <p:cNvCxnSpPr>
            <a:stCxn id="135" idx="4"/>
            <a:endCxn id="136" idx="0"/>
          </p:cNvCxnSpPr>
          <p:nvPr/>
        </p:nvCxnSpPr>
        <p:spPr>
          <a:xfrm>
            <a:off x="8383588" y="4343400"/>
            <a:ext cx="0" cy="117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7772400" y="3768725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772400" y="5521325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7848600" y="2286000"/>
            <a:ext cx="1143000" cy="53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10058400" y="3048000"/>
            <a:ext cx="838200" cy="533400"/>
            <a:chOff x="4368" y="1728"/>
            <a:chExt cx="528" cy="336"/>
          </a:xfrm>
        </p:grpSpPr>
        <p:sp>
          <p:nvSpPr>
            <p:cNvPr id="139" name="Google Shape;139;p17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141" name="Google Shape;141;p17"/>
          <p:cNvCxnSpPr>
            <a:stCxn id="137" idx="3"/>
            <a:endCxn id="139" idx="1"/>
          </p:cNvCxnSpPr>
          <p:nvPr/>
        </p:nvCxnSpPr>
        <p:spPr>
          <a:xfrm>
            <a:off x="8991600" y="2552700"/>
            <a:ext cx="10383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2" name="Google Shape;142;p17"/>
          <p:cNvCxnSpPr>
            <a:stCxn id="135" idx="6"/>
            <a:endCxn id="139" idx="1"/>
          </p:cNvCxnSpPr>
          <p:nvPr/>
        </p:nvCxnSpPr>
        <p:spPr>
          <a:xfrm flipH="1" rot="10800000">
            <a:off x="8994775" y="3314763"/>
            <a:ext cx="1035000" cy="74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3" name="Google Shape;143;p17"/>
          <p:cNvSpPr/>
          <p:nvPr/>
        </p:nvSpPr>
        <p:spPr>
          <a:xfrm>
            <a:off x="5715000" y="4572000"/>
            <a:ext cx="609600" cy="304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761038" y="5257800"/>
            <a:ext cx="533400" cy="22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5715000" y="5943600"/>
            <a:ext cx="609600" cy="304800"/>
          </a:xfrm>
          <a:custGeom>
            <a:rect b="b" l="l" r="r" t="t"/>
            <a:pathLst>
              <a:path extrusionOk="0" h="288" w="783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85800" y="1905000"/>
            <a:ext cx="4800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Can directly operationalize this with decision networks</a:t>
            </a:r>
            <a:endParaRPr/>
          </a:p>
          <a:p>
            <a:pPr indent="-203188" lvl="3" marL="1600120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3" marL="1600120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nets with nodes for utility and actions</a:t>
            </a:r>
            <a:endParaRPr/>
          </a:p>
          <a:p>
            <a:pPr indent="-203188" lvl="6" marL="2971652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6" marL="2971652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us calculate the expected utility for each action</a:t>
            </a:r>
            <a:endParaRPr/>
          </a:p>
          <a:p>
            <a:pPr indent="-165089" lvl="4" marL="2057298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688" lvl="2" marL="1142942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New node types:</a:t>
            </a:r>
            <a:endParaRPr/>
          </a:p>
          <a:p>
            <a:pPr indent="-203188" lvl="5" marL="2514474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5" marL="2514474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5" marL="2514474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 nodes (just like BNs)</a:t>
            </a:r>
            <a:endParaRPr/>
          </a:p>
          <a:p>
            <a:pPr indent="-203188" lvl="6" marL="2971652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6" marL="2971652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6" marL="2971652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6" marL="2971652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6" marL="2971652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6" marL="2971652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 (rectangles, cannot have parents, act as observed evidence)</a:t>
            </a:r>
            <a:endParaRPr/>
          </a:p>
          <a:p>
            <a:pPr indent="-203188" lvl="5" marL="2514474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5" marL="2514474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5" marL="2514474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5" marL="2514474" marR="0" rtl="0" algn="l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node (diamond, depends on action and chance nodes)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Decision Networks</a:t>
            </a:r>
            <a:endParaRPr/>
          </a:p>
        </p:txBody>
      </p:sp>
      <p:cxnSp>
        <p:nvCxnSpPr>
          <p:cNvPr id="153" name="Google Shape;153;p18"/>
          <p:cNvCxnSpPr>
            <a:stCxn id="154" idx="4"/>
            <a:endCxn id="155" idx="0"/>
          </p:cNvCxnSpPr>
          <p:nvPr/>
        </p:nvCxnSpPr>
        <p:spPr>
          <a:xfrm>
            <a:off x="7850188" y="4191000"/>
            <a:ext cx="0" cy="117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4" name="Google Shape;154;p18"/>
          <p:cNvSpPr/>
          <p:nvPr/>
        </p:nvSpPr>
        <p:spPr>
          <a:xfrm>
            <a:off x="7239000" y="3616325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239000" y="5368925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7315200" y="2133600"/>
            <a:ext cx="1143000" cy="53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/>
          </a:p>
        </p:txBody>
      </p:sp>
      <p:grpSp>
        <p:nvGrpSpPr>
          <p:cNvPr id="157" name="Google Shape;157;p18"/>
          <p:cNvGrpSpPr/>
          <p:nvPr/>
        </p:nvGrpSpPr>
        <p:grpSpPr>
          <a:xfrm>
            <a:off x="9525000" y="2895600"/>
            <a:ext cx="838200" cy="533400"/>
            <a:chOff x="4368" y="1728"/>
            <a:chExt cx="528" cy="336"/>
          </a:xfrm>
        </p:grpSpPr>
        <p:sp>
          <p:nvSpPr>
            <p:cNvPr id="158" name="Google Shape;158;p18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160" name="Google Shape;160;p18"/>
          <p:cNvCxnSpPr>
            <a:stCxn id="156" idx="3"/>
            <a:endCxn id="158" idx="1"/>
          </p:cNvCxnSpPr>
          <p:nvPr/>
        </p:nvCxnSpPr>
        <p:spPr>
          <a:xfrm>
            <a:off x="8458200" y="2400300"/>
            <a:ext cx="10383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1" name="Google Shape;161;p18"/>
          <p:cNvCxnSpPr>
            <a:stCxn id="154" idx="6"/>
            <a:endCxn id="158" idx="1"/>
          </p:cNvCxnSpPr>
          <p:nvPr/>
        </p:nvCxnSpPr>
        <p:spPr>
          <a:xfrm flipH="1" rot="10800000">
            <a:off x="8461375" y="3162363"/>
            <a:ext cx="1035000" cy="74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1066800" y="1447800"/>
            <a:ext cx="4800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Action selection</a:t>
            </a:r>
            <a:endParaRPr/>
          </a:p>
          <a:p>
            <a:pPr indent="-152388" lvl="3" marL="160012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Instantiate all evidence</a:t>
            </a:r>
            <a:endParaRPr/>
          </a:p>
          <a:p>
            <a:pPr indent="-126988" lvl="5" marL="2514474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action node(s) each possible way</a:t>
            </a:r>
            <a:endParaRPr/>
          </a:p>
          <a:p>
            <a:pPr indent="-126989" lvl="4" marL="2057298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posterior for all parents of utility node, given the evidence</a:t>
            </a:r>
            <a:endParaRPr/>
          </a:p>
          <a:p>
            <a:pPr indent="-126989" lvl="4" marL="2057298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expected utility for each action</a:t>
            </a:r>
            <a:endParaRPr/>
          </a:p>
          <a:p>
            <a:pPr indent="-126989" lvl="4" marL="2057298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maximizing action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Decision Networks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5791200" y="3616325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5867400" y="2133600"/>
            <a:ext cx="1143000" cy="53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/>
          </a:p>
        </p:txBody>
      </p:sp>
      <p:grpSp>
        <p:nvGrpSpPr>
          <p:cNvPr id="171" name="Google Shape;171;p19"/>
          <p:cNvGrpSpPr/>
          <p:nvPr/>
        </p:nvGrpSpPr>
        <p:grpSpPr>
          <a:xfrm>
            <a:off x="8077200" y="2895600"/>
            <a:ext cx="838200" cy="533400"/>
            <a:chOff x="4368" y="1728"/>
            <a:chExt cx="528" cy="336"/>
          </a:xfrm>
        </p:grpSpPr>
        <p:sp>
          <p:nvSpPr>
            <p:cNvPr id="172" name="Google Shape;172;p19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174" name="Google Shape;174;p19"/>
          <p:cNvCxnSpPr>
            <a:stCxn id="170" idx="3"/>
            <a:endCxn id="172" idx="1"/>
          </p:cNvCxnSpPr>
          <p:nvPr/>
        </p:nvCxnSpPr>
        <p:spPr>
          <a:xfrm>
            <a:off x="7010400" y="2400300"/>
            <a:ext cx="103830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5" name="Google Shape;175;p19"/>
          <p:cNvCxnSpPr>
            <a:stCxn id="169" idx="6"/>
            <a:endCxn id="172" idx="1"/>
          </p:cNvCxnSpPr>
          <p:nvPr/>
        </p:nvCxnSpPr>
        <p:spPr>
          <a:xfrm flipH="1" rot="10800000">
            <a:off x="7013575" y="3162363"/>
            <a:ext cx="1035000" cy="74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176" name="Google Shape;176;p19"/>
          <p:cNvGraphicFramePr/>
          <p:nvPr/>
        </p:nvGraphicFramePr>
        <p:xfrm>
          <a:off x="5562600" y="4525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{54C4F4D9-3F20-48BD-9290-6C7752CD1D2D}</a:tableStyleId>
              </a:tblPr>
              <a:tblGrid>
                <a:gridCol w="914400"/>
                <a:gridCol w="914400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P(W)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19"/>
          <p:cNvSpPr txBox="1"/>
          <p:nvPr/>
        </p:nvSpPr>
        <p:spPr>
          <a:xfrm>
            <a:off x="457200" y="14478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Umbrella = leave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457200" y="32766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Umbrella = take</a:t>
            </a:r>
            <a:endParaRPr/>
          </a:p>
        </p:txBody>
      </p:sp>
      <p:pic>
        <p:nvPicPr>
          <p:cNvPr descr="TP_tmp"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1981200"/>
            <a:ext cx="36576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180" name="Google Shape;18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" y="3784600"/>
            <a:ext cx="35052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181" name="Google Shape;18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4572000"/>
            <a:ext cx="2667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457200" y="5500688"/>
            <a:ext cx="2743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decision = leave</a:t>
            </a:r>
            <a:endParaRPr/>
          </a:p>
        </p:txBody>
      </p:sp>
      <p:pic>
        <p:nvPicPr>
          <p:cNvPr descr="TP_tmp" id="183" name="Google Shape;18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" y="2667000"/>
            <a:ext cx="26924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184" name="Google Shape;18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700" y="6096000"/>
            <a:ext cx="30734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47948" y="1303026"/>
            <a:ext cx="3591652" cy="24307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p19"/>
          <p:cNvGraphicFramePr/>
          <p:nvPr/>
        </p:nvGraphicFramePr>
        <p:xfrm>
          <a:off x="86868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{54C4F4D9-3F20-48BD-9290-6C7752CD1D2D}</a:tableStyleId>
              </a:tblPr>
              <a:tblGrid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U(A,W)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Decisions as Outcome Trees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3733800" y="57912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Almost exactly like expectimax / MDPs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What’s changed?</a:t>
            </a:r>
            <a:endParaRPr sz="2400"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194" name="Google Shape;194;p20"/>
            <p:cNvGrpSpPr/>
            <p:nvPr/>
          </p:nvGrpSpPr>
          <p:grpSpPr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195" name="Google Shape;195;p20"/>
              <p:cNvSpPr/>
              <p:nvPr/>
            </p:nvSpPr>
            <p:spPr>
              <a:xfrm>
                <a:off x="4368" y="1728"/>
                <a:ext cx="528" cy="336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0"/>
              <p:cNvSpPr txBox="1"/>
              <p:nvPr/>
            </p:nvSpPr>
            <p:spPr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U(t,s)</a:t>
                </a:r>
                <a:endParaRPr/>
              </a:p>
            </p:txBody>
          </p:sp>
        </p:grpSp>
        <p:sp>
          <p:nvSpPr>
            <p:cNvPr id="197" name="Google Shape;197;p20"/>
            <p:cNvSpPr/>
            <p:nvPr/>
          </p:nvSpPr>
          <p:spPr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Weather | {}</a:t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Weather | {}</a:t>
              </a:r>
              <a:endParaRPr/>
            </a:p>
          </p:txBody>
        </p:sp>
        <p:cxnSp>
          <p:nvCxnSpPr>
            <p:cNvPr id="199" name="Google Shape;199;p20"/>
            <p:cNvCxnSpPr>
              <a:stCxn id="200" idx="3"/>
              <a:endCxn id="197" idx="0"/>
            </p:cNvCxnSpPr>
            <p:nvPr/>
          </p:nvCxnSpPr>
          <p:spPr>
            <a:xfrm flipH="1">
              <a:off x="2133600" y="2133600"/>
              <a:ext cx="2324100" cy="762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01" name="Google Shape;201;p20"/>
            <p:cNvCxnSpPr>
              <a:stCxn id="200" idx="3"/>
              <a:endCxn id="198" idx="0"/>
            </p:cNvCxnSpPr>
            <p:nvPr/>
          </p:nvCxnSpPr>
          <p:spPr>
            <a:xfrm>
              <a:off x="4457700" y="2133600"/>
              <a:ext cx="2400300" cy="762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02" name="Google Shape;202;p20"/>
            <p:cNvSpPr txBox="1"/>
            <p:nvPr/>
          </p:nvSpPr>
          <p:spPr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take</a:t>
              </a:r>
              <a:endParaRPr/>
            </a:p>
          </p:txBody>
        </p:sp>
        <p:sp>
          <p:nvSpPr>
            <p:cNvPr id="203" name="Google Shape;203;p20"/>
            <p:cNvSpPr txBox="1"/>
            <p:nvPr/>
          </p:nvSpPr>
          <p:spPr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leave</a:t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{}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p20"/>
            <p:cNvCxnSpPr>
              <a:stCxn id="197" idx="4"/>
            </p:cNvCxnSpPr>
            <p:nvPr/>
          </p:nvCxnSpPr>
          <p:spPr>
            <a:xfrm flipH="1">
              <a:off x="1066800" y="3470275"/>
              <a:ext cx="1066800" cy="796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05" name="Google Shape;205;p20"/>
            <p:cNvSpPr txBox="1"/>
            <p:nvPr/>
          </p:nvSpPr>
          <p:spPr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sun</a:t>
              </a: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4368" y="1728"/>
                <a:ext cx="528" cy="336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0"/>
              <p:cNvSpPr txBox="1"/>
              <p:nvPr/>
            </p:nvSpPr>
            <p:spPr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U(t,r)</a:t>
                </a:r>
                <a:endParaRPr/>
              </a:p>
            </p:txBody>
          </p:sp>
        </p:grpSp>
        <p:cxnSp>
          <p:nvCxnSpPr>
            <p:cNvPr id="209" name="Google Shape;209;p20"/>
            <p:cNvCxnSpPr>
              <a:stCxn id="197" idx="4"/>
            </p:cNvCxnSpPr>
            <p:nvPr/>
          </p:nvCxnSpPr>
          <p:spPr>
            <a:xfrm>
              <a:off x="2133600" y="3470275"/>
              <a:ext cx="990600" cy="796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10" name="Google Shape;210;p20"/>
            <p:cNvSpPr txBox="1"/>
            <p:nvPr/>
          </p:nvSpPr>
          <p:spPr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rain</a:t>
              </a:r>
              <a:endParaRPr/>
            </a:p>
          </p:txBody>
        </p:sp>
        <p:grpSp>
          <p:nvGrpSpPr>
            <p:cNvPr id="211" name="Google Shape;211;p20"/>
            <p:cNvGrpSpPr/>
            <p:nvPr/>
          </p:nvGrpSpPr>
          <p:grpSpPr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2" name="Google Shape;212;p20"/>
              <p:cNvSpPr/>
              <p:nvPr/>
            </p:nvSpPr>
            <p:spPr>
              <a:xfrm>
                <a:off x="4368" y="1728"/>
                <a:ext cx="528" cy="336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0"/>
              <p:cNvSpPr txBox="1"/>
              <p:nvPr/>
            </p:nvSpPr>
            <p:spPr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U(l,s)</a:t>
                </a:r>
                <a:endParaRPr/>
              </a:p>
            </p:txBody>
          </p:sp>
        </p:grpSp>
        <p:cxnSp>
          <p:nvCxnSpPr>
            <p:cNvPr id="214" name="Google Shape;214;p20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215" name="Google Shape;215;p20"/>
            <p:cNvGrpSpPr/>
            <p:nvPr/>
          </p:nvGrpSpPr>
          <p:grpSpPr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6" name="Google Shape;216;p20"/>
              <p:cNvSpPr/>
              <p:nvPr/>
            </p:nvSpPr>
            <p:spPr>
              <a:xfrm>
                <a:off x="4368" y="1728"/>
                <a:ext cx="528" cy="336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0"/>
              <p:cNvSpPr txBox="1"/>
              <p:nvPr/>
            </p:nvSpPr>
            <p:spPr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U(l,r)</a:t>
                </a:r>
                <a:endParaRPr/>
              </a:p>
            </p:txBody>
          </p:sp>
        </p:grpSp>
        <p:cxnSp>
          <p:nvCxnSpPr>
            <p:cNvPr id="218" name="Google Shape;218;p20"/>
            <p:cNvCxnSpPr/>
            <p:nvPr/>
          </p:nvCxnSpPr>
          <p:spPr>
            <a:xfrm flipH="1" rot="-5400000">
              <a:off x="6955631" y="3374232"/>
              <a:ext cx="796925" cy="98901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19" name="Google Shape;219;p20"/>
            <p:cNvSpPr txBox="1"/>
            <p:nvPr/>
          </p:nvSpPr>
          <p:spPr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rain</a:t>
              </a:r>
              <a:endParaRPr/>
            </a:p>
          </p:txBody>
        </p:sp>
        <p:sp>
          <p:nvSpPr>
            <p:cNvPr id="220" name="Google Shape;220;p20"/>
            <p:cNvSpPr txBox="1"/>
            <p:nvPr/>
          </p:nvSpPr>
          <p:spPr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sun</a:t>
              </a:r>
              <a:endParaRPr/>
            </a:p>
          </p:txBody>
        </p:sp>
      </p:grp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572000"/>
            <a:ext cx="1889895" cy="220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0"/>
          <p:cNvGrpSpPr/>
          <p:nvPr/>
        </p:nvGrpSpPr>
        <p:grpSpPr>
          <a:xfrm>
            <a:off x="381000" y="2362200"/>
            <a:ext cx="2493773" cy="1638300"/>
            <a:chOff x="9046973" y="1409700"/>
            <a:chExt cx="3124200" cy="2057400"/>
          </a:xfrm>
        </p:grpSpPr>
        <p:sp>
          <p:nvSpPr>
            <p:cNvPr id="223" name="Google Shape;223;p20"/>
            <p:cNvSpPr/>
            <p:nvPr/>
          </p:nvSpPr>
          <p:spPr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Weather</a:t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Umbrella</a:t>
              </a:r>
              <a:endParaRPr/>
            </a:p>
          </p:txBody>
        </p:sp>
        <p:grpSp>
          <p:nvGrpSpPr>
            <p:cNvPr id="225" name="Google Shape;225;p20"/>
            <p:cNvGrpSpPr/>
            <p:nvPr/>
          </p:nvGrpSpPr>
          <p:grpSpPr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226" name="Google Shape;226;p20"/>
              <p:cNvSpPr/>
              <p:nvPr/>
            </p:nvSpPr>
            <p:spPr>
              <a:xfrm>
                <a:off x="4368" y="1728"/>
                <a:ext cx="528" cy="336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0"/>
              <p:cNvSpPr txBox="1"/>
              <p:nvPr/>
            </p:nvSpPr>
            <p:spPr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/>
              </a:p>
            </p:txBody>
          </p:sp>
        </p:grpSp>
        <p:cxnSp>
          <p:nvCxnSpPr>
            <p:cNvPr id="228" name="Google Shape;228;p20"/>
            <p:cNvCxnSpPr>
              <a:stCxn id="224" idx="3"/>
              <a:endCxn id="226" idx="1"/>
            </p:cNvCxnSpPr>
            <p:nvPr/>
          </p:nvCxnSpPr>
          <p:spPr>
            <a:xfrm>
              <a:off x="10266173" y="1676400"/>
              <a:ext cx="1038300" cy="762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29" name="Google Shape;229;p20"/>
            <p:cNvCxnSpPr>
              <a:stCxn id="223" idx="6"/>
              <a:endCxn id="226" idx="1"/>
            </p:cNvCxnSpPr>
            <p:nvPr/>
          </p:nvCxnSpPr>
          <p:spPr>
            <a:xfrm flipH="1" rot="10800000">
              <a:off x="10269348" y="2438463"/>
              <a:ext cx="1035000" cy="74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id="230" name="Google Shape;2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1600200"/>
            <a:ext cx="2016390" cy="1364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8200" y="4800600"/>
            <a:ext cx="1210033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3800" y="4800600"/>
            <a:ext cx="113356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5600" y="4800600"/>
            <a:ext cx="1066800" cy="7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7400" y="4800600"/>
            <a:ext cx="1219200" cy="76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3820" y="4681175"/>
            <a:ext cx="3158180" cy="217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Decision Networks</a:t>
            </a:r>
            <a:endParaRPr/>
          </a:p>
        </p:txBody>
      </p:sp>
      <p:cxnSp>
        <p:nvCxnSpPr>
          <p:cNvPr id="241" name="Google Shape;241;p21"/>
          <p:cNvCxnSpPr>
            <a:stCxn id="242" idx="4"/>
            <a:endCxn id="243" idx="0"/>
          </p:cNvCxnSpPr>
          <p:nvPr/>
        </p:nvCxnSpPr>
        <p:spPr>
          <a:xfrm>
            <a:off x="6478588" y="4114800"/>
            <a:ext cx="0" cy="117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2" name="Google Shape;242;p21"/>
          <p:cNvSpPr/>
          <p:nvPr/>
        </p:nvSpPr>
        <p:spPr>
          <a:xfrm>
            <a:off x="5867400" y="3540125"/>
            <a:ext cx="1222375" cy="57467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=bad</a:t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5943600" y="1752600"/>
            <a:ext cx="1143000" cy="53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/>
          </a:p>
        </p:txBody>
      </p:sp>
      <p:grpSp>
        <p:nvGrpSpPr>
          <p:cNvPr id="245" name="Google Shape;245;p21"/>
          <p:cNvGrpSpPr/>
          <p:nvPr/>
        </p:nvGrpSpPr>
        <p:grpSpPr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46" name="Google Shape;246;p21"/>
            <p:cNvSpPr/>
            <p:nvPr/>
          </p:nvSpPr>
          <p:spPr>
            <a:xfrm>
              <a:off x="4368" y="1728"/>
              <a:ext cx="528" cy="336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1"/>
            <p:cNvSpPr txBox="1"/>
            <p:nvPr/>
          </p:nvSpPr>
          <p:spPr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248" name="Google Shape;248;p21"/>
          <p:cNvCxnSpPr>
            <a:stCxn id="244" idx="3"/>
            <a:endCxn id="246" idx="1"/>
          </p:cNvCxnSpPr>
          <p:nvPr/>
        </p:nvCxnSpPr>
        <p:spPr>
          <a:xfrm>
            <a:off x="7086600" y="2019300"/>
            <a:ext cx="1066800" cy="111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9" name="Google Shape;249;p21"/>
          <p:cNvCxnSpPr>
            <a:stCxn id="242" idx="6"/>
            <a:endCxn id="246" idx="1"/>
          </p:cNvCxnSpPr>
          <p:nvPr/>
        </p:nvCxnSpPr>
        <p:spPr>
          <a:xfrm flipH="1" rot="10800000">
            <a:off x="7089775" y="3086163"/>
            <a:ext cx="1035000" cy="74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250" name="Google Shape;250;p21"/>
          <p:cNvGraphicFramePr/>
          <p:nvPr/>
        </p:nvGraphicFramePr>
        <p:xfrm>
          <a:off x="95250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{54C4F4D9-3F20-48BD-9290-6C7752CD1D2D}</a:tableStyleId>
              </a:tblPr>
              <a:tblGrid>
                <a:gridCol w="762000"/>
                <a:gridCol w="609600"/>
                <a:gridCol w="914400"/>
              </a:tblGrid>
              <a:tr h="38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U(A,W)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21"/>
          <p:cNvGraphicFramePr/>
          <p:nvPr/>
        </p:nvGraphicFramePr>
        <p:xfrm>
          <a:off x="71628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{54C4F4D9-3F20-48BD-9290-6C7752CD1D2D}</a:tableStyleId>
              </a:tblPr>
              <a:tblGrid>
                <a:gridCol w="762000"/>
                <a:gridCol w="1295400"/>
              </a:tblGrid>
              <a:tr h="3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P(W|F=bad)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21"/>
          <p:cNvSpPr txBox="1"/>
          <p:nvPr/>
        </p:nvSpPr>
        <p:spPr>
          <a:xfrm>
            <a:off x="457200" y="16002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Umbrella = leave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457200" y="34290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Umbrella = take</a:t>
            </a:r>
            <a:endParaRPr/>
          </a:p>
        </p:txBody>
      </p:sp>
      <p:pic>
        <p:nvPicPr>
          <p:cNvPr descr="TP_tmp" id="254" name="Google Shape;2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133600"/>
            <a:ext cx="46228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255" name="Google Shape;25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6000" y="4800600"/>
            <a:ext cx="29464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/>
        </p:nvSpPr>
        <p:spPr>
          <a:xfrm>
            <a:off x="457200" y="5410200"/>
            <a:ext cx="2743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decision = take</a:t>
            </a:r>
            <a:endParaRPr/>
          </a:p>
        </p:txBody>
      </p:sp>
      <p:pic>
        <p:nvPicPr>
          <p:cNvPr descr="TP_tmp" id="257" name="Google Shape;25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200" y="2895600"/>
            <a:ext cx="29464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258" name="Google Shape;25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200" y="4089400"/>
            <a:ext cx="44704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259" name="Google Shape;25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0900" y="6096000"/>
            <a:ext cx="43434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