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6401B9-86D9-465E-AE49-F36CE716DCAF}">
  <a:tblStyle styleId="{EA6401B9-86D9-465E-AE49-F36CE716DCAF}" styleName="Table_0">
    <a:wholeTbl>
      <a:tcTxStyle b="off" i="off">
        <a:font>
          <a:latin typeface="Arial"/>
          <a:ea typeface="Arial"/>
          <a:cs typeface="Aria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7E7ED"/>
          </a:solidFill>
        </a:fill>
      </a:tcStyle>
    </a:band1H>
    <a:band2H>
      <a:tcTxStyle/>
    </a:band2H>
    <a:band1V>
      <a:tcTxStyle/>
      <a:tcStyle>
        <a:fill>
          <a:solidFill>
            <a:srgbClr val="E7E7ED"/>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rPr lang="en-US"/>
              <a:t>Please retain proper attribution, including the reference to ai.berkeley.edu.  Thanks!</a:t>
            </a:r>
            <a:endParaRPr/>
          </a:p>
          <a:p>
            <a:pPr indent="0" lvl="0" marL="0" marR="0" rtl="0" algn="l">
              <a:lnSpc>
                <a:spcPct val="100000"/>
              </a:lnSpc>
              <a:spcBef>
                <a:spcPts val="360"/>
              </a:spcBef>
              <a:spcAft>
                <a:spcPts val="0"/>
              </a:spcAft>
              <a:buClr>
                <a:schemeClr val="dk1"/>
              </a:buClr>
              <a:buSzPts val="1200"/>
              <a:buFont typeface="Arial"/>
              <a:buNone/>
            </a:pPr>
            <a:r>
              <a:t/>
            </a:r>
            <a:endParaRPr sz="1200">
              <a:latin typeface="Calibri"/>
              <a:ea typeface="Calibri"/>
              <a:cs typeface="Calibri"/>
              <a:sym typeface="Calibri"/>
            </a:endParaRPr>
          </a:p>
          <a:p>
            <a:pPr indent="0" lvl="0" marL="0" marR="0" rtl="0" algn="l">
              <a:lnSpc>
                <a:spcPct val="100000"/>
              </a:lnSpc>
              <a:spcBef>
                <a:spcPts val="360"/>
              </a:spcBef>
              <a:spcAft>
                <a:spcPts val="0"/>
              </a:spcAft>
              <a:buClr>
                <a:schemeClr val="dk1"/>
              </a:buClr>
              <a:buSzPts val="1200"/>
              <a:buFont typeface="Calibri"/>
              <a:buNone/>
            </a:pPr>
            <a:r>
              <a:rPr lang="en-US" sz="1200">
                <a:latin typeface="Calibri"/>
                <a:ea typeface="Calibri"/>
                <a:cs typeface="Calibri"/>
                <a:sym typeface="Calibri"/>
              </a:rPr>
              <a:t>Note: pretty short lecture, good one to present mini-contest results or anything else not exactly lecture.</a:t>
            </a:r>
            <a:endParaRPr sz="1200">
              <a:latin typeface="Calibri"/>
              <a:ea typeface="Calibri"/>
              <a:cs typeface="Calibri"/>
              <a:sym typeface="Calibri"/>
            </a:endParaRPr>
          </a:p>
          <a:p>
            <a:pPr indent="0" lvl="0" marL="0" rtl="0" algn="l">
              <a:spcBef>
                <a:spcPts val="360"/>
              </a:spcBef>
              <a:spcAft>
                <a:spcPts val="0"/>
              </a:spcAft>
              <a:buNone/>
            </a:pPr>
            <a:r>
              <a:t/>
            </a:r>
            <a:endParaRPr/>
          </a:p>
        </p:txBody>
      </p:sp>
      <p:sp>
        <p:nvSpPr>
          <p:cNvPr id="88" name="Google Shape;88;p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48" name="Google Shape;248;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53" name="Google Shape;253;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59" name="Google Shape;259;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4" name="Google Shape;264;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74" name="Google Shape;274;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15: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Arial"/>
                <a:ea typeface="Arial"/>
                <a:cs typeface="Arial"/>
                <a:sym typeface="Arial"/>
              </a:rPr>
              <a:t>Before: most search engines were merely based on how well a page matches your search words.</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Note: currently dominated by clickstreams</a:t>
            </a:r>
            <a:endParaRPr/>
          </a:p>
        </p:txBody>
      </p:sp>
      <p:sp>
        <p:nvSpPr>
          <p:cNvPr id="299" name="Google Shape;299;p15: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0" name="Google Shape;320;p1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With re-ordering of topics, can’t cover this here yet, need to wait till after sampling.</a:t>
            </a:r>
            <a:endParaRPr/>
          </a:p>
        </p:txBody>
      </p:sp>
      <p:sp>
        <p:nvSpPr>
          <p:cNvPr id="321" name="Google Shape;321;p16: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28" name="Google Shape;328;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34" name="Google Shape;334;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41" name="Google Shape;341;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7" name="Google Shape;9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47" name="Google Shape;347;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3" name="Google Shape;373;p2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demo</a:t>
            </a:r>
            <a:endParaRPr/>
          </a:p>
        </p:txBody>
      </p:sp>
      <p:sp>
        <p:nvSpPr>
          <p:cNvPr id="374" name="Google Shape;374;p2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2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Arial"/>
                <a:ea typeface="Arial"/>
                <a:cs typeface="Arial"/>
                <a:sym typeface="Arial"/>
              </a:rPr>
              <a:t>Dan has some demo for this.</a:t>
            </a:r>
            <a:endParaRPr/>
          </a:p>
        </p:txBody>
      </p:sp>
      <p:sp>
        <p:nvSpPr>
          <p:cNvPr id="402" name="Google Shape;402;p2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52" name="Google Shape;452;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4: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58" name="Google Shape;458;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83" name="Google Shape;483;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2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Arial"/>
                <a:ea typeface="Arial"/>
                <a:cs typeface="Arial"/>
                <a:sym typeface="Arial"/>
              </a:rPr>
              <a:t>Dan has some demo for this</a:t>
            </a:r>
            <a:endParaRPr/>
          </a:p>
        </p:txBody>
      </p:sp>
      <p:sp>
        <p:nvSpPr>
          <p:cNvPr id="490" name="Google Shape;490;p26: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7: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96" name="Google Shape;496;p2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2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8: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39" name="Google Shape;539;p2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2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29: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82" name="Google Shape;582;p2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29: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9" name="Google Shape;109;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0: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25" name="Google Shape;625;p3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3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3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68" name="Google Shape;668;p3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9" name="Google Shape;669;p3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11" name="Google Shape;711;p3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2" name="Google Shape;712;p3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3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54" name="Google Shape;754;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3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4" name="Google Shape;774;p34: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TODO: intermediate step in derivation!</a:t>
            </a:r>
            <a:endParaRPr/>
          </a:p>
        </p:txBody>
      </p:sp>
      <p:sp>
        <p:nvSpPr>
          <p:cNvPr id="775" name="Google Shape;775;p34: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3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92" name="Google Shape;792;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3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6" name="Google Shape;806;p3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90000"/>
              </a:lnSpc>
              <a:spcBef>
                <a:spcPts val="0"/>
              </a:spcBef>
              <a:spcAft>
                <a:spcPts val="0"/>
              </a:spcAft>
              <a:buNone/>
            </a:pPr>
            <a:r>
              <a:rPr lang="en-US" sz="1200">
                <a:latin typeface="Calibri"/>
                <a:ea typeface="Calibri"/>
                <a:cs typeface="Calibri"/>
                <a:sym typeface="Calibri"/>
              </a:rPr>
              <a:t>Basic idea: beliefs “reweighted” by likelihood of evidence</a:t>
            </a:r>
            <a:endParaRPr/>
          </a:p>
          <a:p>
            <a:pPr indent="0" lvl="0" marL="0" rtl="0" algn="l">
              <a:lnSpc>
                <a:spcPct val="90000"/>
              </a:lnSpc>
              <a:spcBef>
                <a:spcPts val="360"/>
              </a:spcBef>
              <a:spcAft>
                <a:spcPts val="0"/>
              </a:spcAft>
              <a:buNone/>
            </a:pPr>
            <a:r>
              <a:rPr lang="en-US" sz="1200">
                <a:latin typeface="Calibri"/>
                <a:ea typeface="Calibri"/>
                <a:cs typeface="Calibri"/>
                <a:sym typeface="Calibri"/>
              </a:rPr>
              <a:t>Unlike passage of time, we have to renormalize</a:t>
            </a:r>
            <a:endParaRPr/>
          </a:p>
          <a:p>
            <a:pPr indent="0" lvl="0" marL="0" rtl="0" algn="l">
              <a:spcBef>
                <a:spcPts val="360"/>
              </a:spcBef>
              <a:spcAft>
                <a:spcPts val="0"/>
              </a:spcAft>
              <a:buNone/>
            </a:pPr>
            <a:r>
              <a:t/>
            </a:r>
            <a:endParaRPr/>
          </a:p>
        </p:txBody>
      </p:sp>
      <p:sp>
        <p:nvSpPr>
          <p:cNvPr id="807" name="Google Shape;807;p36: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3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26" name="Google Shape;826;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3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9" name="Google Shape;839;p38: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demo</a:t>
            </a:r>
            <a:endParaRPr/>
          </a:p>
        </p:txBody>
      </p:sp>
      <p:sp>
        <p:nvSpPr>
          <p:cNvPr id="840" name="Google Shape;840;p38: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3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7" name="Google Shape;867;p39: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rPr lang="en-US"/>
              <a:t>TODO: explain propto and it’s X_t, not X</a:t>
            </a:r>
            <a:endParaRPr/>
          </a:p>
        </p:txBody>
      </p:sp>
      <p:sp>
        <p:nvSpPr>
          <p:cNvPr id="868" name="Google Shape;868;p39: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4: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6" name="Google Shape;116;p4: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40: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80" name="Google Shape;880;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41: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96" name="Google Shape;896;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42: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03" name="Google Shape;903;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43: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09" name="Google Shape;909;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3" name="Google Shape;133;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0" name="Google Shape;140;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3" name="Google Shape;17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91" name="Google Shape;191;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731838" y="4560888"/>
            <a:ext cx="5851525"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13" name="Google Shape;213;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0" y="1044578"/>
            <a:ext cx="121920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0" y="3657600"/>
            <a:ext cx="12192000" cy="15240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Noto Sans Symbols"/>
              <a:buNone/>
              <a:defRPr>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9" name="Google Shape;19;p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1"/>
          <p:cNvSpPr txBox="1"/>
          <p:nvPr>
            <p:ph idx="1" type="body"/>
          </p:nvPr>
        </p:nvSpPr>
        <p:spPr>
          <a:xfrm rot="5400000">
            <a:off x="3731418" y="-1928017"/>
            <a:ext cx="4729164" cy="1137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1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 name="Google Shape;25;p3"/>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80"/>
              </a:spcBef>
              <a:spcAft>
                <a:spcPts val="0"/>
              </a:spcAft>
              <a:buSzPts val="1900"/>
              <a:buNone/>
              <a:defRPr sz="1900"/>
            </a:lvl2pPr>
            <a:lvl3pPr indent="-228600" lvl="2" marL="1371600" algn="l">
              <a:spcBef>
                <a:spcPts val="320"/>
              </a:spcBef>
              <a:spcAft>
                <a:spcPts val="0"/>
              </a:spcAft>
              <a:buSzPts val="1600"/>
              <a:buNone/>
              <a:defRPr sz="1600"/>
            </a:lvl3pPr>
            <a:lvl4pPr indent="-228600" lvl="3" marL="1828800" algn="l">
              <a:spcBef>
                <a:spcPts val="300"/>
              </a:spcBef>
              <a:spcAft>
                <a:spcPts val="0"/>
              </a:spcAft>
              <a:buSzPts val="1500"/>
              <a:buNone/>
              <a:defRPr sz="1500"/>
            </a:lvl4pPr>
            <a:lvl5pPr indent="-228600" lvl="4" marL="2286000" algn="l">
              <a:spcBef>
                <a:spcPts val="300"/>
              </a:spcBef>
              <a:spcAft>
                <a:spcPts val="0"/>
              </a:spcAft>
              <a:buSzPts val="1500"/>
              <a:buNone/>
              <a:defRPr sz="1500"/>
            </a:lvl5pPr>
            <a:lvl6pPr indent="-228600" lvl="5" marL="2743200" algn="l">
              <a:spcBef>
                <a:spcPts val="300"/>
              </a:spcBef>
              <a:spcAft>
                <a:spcPts val="0"/>
              </a:spcAft>
              <a:buSzPts val="1500"/>
              <a:buNone/>
              <a:defRPr sz="1500"/>
            </a:lvl6pPr>
            <a:lvl7pPr indent="-228600" lvl="6" marL="3200400" algn="l">
              <a:spcBef>
                <a:spcPts val="300"/>
              </a:spcBef>
              <a:spcAft>
                <a:spcPts val="0"/>
              </a:spcAft>
              <a:buSzPts val="1500"/>
              <a:buNone/>
              <a:defRPr sz="1500"/>
            </a:lvl7pPr>
            <a:lvl8pPr indent="-228600" lvl="7" marL="3657600" algn="l">
              <a:spcBef>
                <a:spcPts val="300"/>
              </a:spcBef>
              <a:spcAft>
                <a:spcPts val="0"/>
              </a:spcAft>
              <a:buSzPts val="1500"/>
              <a:buNone/>
              <a:defRPr sz="1500"/>
            </a:lvl8pPr>
            <a:lvl9pPr indent="-228600" lvl="8" marL="4114800" algn="l">
              <a:spcBef>
                <a:spcPts val="300"/>
              </a:spcBef>
              <a:spcAft>
                <a:spcPts val="0"/>
              </a:spcAft>
              <a:buSzPts val="1500"/>
              <a:buNone/>
              <a:defRPr sz="1500"/>
            </a:lvl9pPr>
          </a:lstStyle>
          <a:p/>
        </p:txBody>
      </p:sp>
      <p:sp>
        <p:nvSpPr>
          <p:cNvPr id="31" name="Google Shape;31;p4"/>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7" name="Google Shape;37;p5"/>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8" name="Google Shape;38;p5"/>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
          <p:cNvSpPr txBox="1"/>
          <p:nvPr>
            <p:ph idx="1" type="body"/>
          </p:nvPr>
        </p:nvSpPr>
        <p:spPr>
          <a:xfrm>
            <a:off x="457202" y="1535113"/>
            <a:ext cx="4040188"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4" name="Google Shape;44;p6"/>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5" name="Google Shape;45;p6"/>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6" name="Google Shape;46;p6"/>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7" name="Google Shape;47;p6"/>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7"/>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txBox="1"/>
          <p:nvPr>
            <p:ph idx="1" type="body"/>
          </p:nvPr>
        </p:nvSpPr>
        <p:spPr>
          <a:xfrm>
            <a:off x="3575051" y="273053"/>
            <a:ext cx="511175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9"/>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1"/>
            <a:ext cx="54864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p:nvPr>
            <p:ph idx="2" type="pic"/>
          </p:nvPr>
        </p:nvSpPr>
        <p:spPr>
          <a:xfrm>
            <a:off x="1792288" y="612775"/>
            <a:ext cx="5486400" cy="4114800"/>
          </a:xfrm>
          <a:prstGeom prst="rect">
            <a:avLst/>
          </a:prstGeom>
          <a:noFill/>
          <a:ln>
            <a:noFill/>
          </a:ln>
        </p:spPr>
      </p:sp>
      <p:sp>
        <p:nvSpPr>
          <p:cNvPr id="69" name="Google Shape;69;p10"/>
          <p:cNvSpPr txBox="1"/>
          <p:nvPr>
            <p:ph idx="1" type="body"/>
          </p:nvPr>
        </p:nvSpPr>
        <p:spPr>
          <a:xfrm>
            <a:off x="1792288" y="5367339"/>
            <a:ext cx="54864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0" name="Google Shape;70;p10"/>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500">
                <a:solidFill>
                  <a:schemeClr val="dk1"/>
                </a:solidFill>
                <a:latin typeface="Arial"/>
                <a:ea typeface="Arial"/>
                <a:cs typeface="Arial"/>
                <a:sym typeface="Arial"/>
              </a:defRPr>
            </a:lvl1pPr>
            <a:lvl2pPr indent="0" lvl="1" marL="0" algn="r">
              <a:spcBef>
                <a:spcPts val="0"/>
              </a:spcBef>
              <a:spcAft>
                <a:spcPts val="0"/>
              </a:spcAft>
              <a:buNone/>
              <a:defRPr sz="1500">
                <a:solidFill>
                  <a:schemeClr val="dk1"/>
                </a:solidFill>
                <a:latin typeface="Arial"/>
                <a:ea typeface="Arial"/>
                <a:cs typeface="Arial"/>
                <a:sym typeface="Arial"/>
              </a:defRPr>
            </a:lvl2pPr>
            <a:lvl3pPr indent="0" lvl="2" marL="0" algn="r">
              <a:spcBef>
                <a:spcPts val="0"/>
              </a:spcBef>
              <a:spcAft>
                <a:spcPts val="0"/>
              </a:spcAft>
              <a:buNone/>
              <a:defRPr sz="1500">
                <a:solidFill>
                  <a:schemeClr val="dk1"/>
                </a:solidFill>
                <a:latin typeface="Arial"/>
                <a:ea typeface="Arial"/>
                <a:cs typeface="Arial"/>
                <a:sym typeface="Arial"/>
              </a:defRPr>
            </a:lvl3pPr>
            <a:lvl4pPr indent="0" lvl="3" marL="0" algn="r">
              <a:spcBef>
                <a:spcPts val="0"/>
              </a:spcBef>
              <a:spcAft>
                <a:spcPts val="0"/>
              </a:spcAft>
              <a:buNone/>
              <a:defRPr sz="1500">
                <a:solidFill>
                  <a:schemeClr val="dk1"/>
                </a:solidFill>
                <a:latin typeface="Arial"/>
                <a:ea typeface="Arial"/>
                <a:cs typeface="Arial"/>
                <a:sym typeface="Arial"/>
              </a:defRPr>
            </a:lvl4pPr>
            <a:lvl5pPr indent="0" lvl="4" marL="0" algn="r">
              <a:spcBef>
                <a:spcPts val="0"/>
              </a:spcBef>
              <a:spcAft>
                <a:spcPts val="0"/>
              </a:spcAft>
              <a:buNone/>
              <a:defRPr sz="1500">
                <a:solidFill>
                  <a:schemeClr val="dk1"/>
                </a:solidFill>
                <a:latin typeface="Arial"/>
                <a:ea typeface="Arial"/>
                <a:cs typeface="Arial"/>
                <a:sym typeface="Arial"/>
              </a:defRPr>
            </a:lvl5pPr>
            <a:lvl6pPr indent="0" lvl="5" marL="0" algn="r">
              <a:spcBef>
                <a:spcPts val="0"/>
              </a:spcBef>
              <a:spcAft>
                <a:spcPts val="0"/>
              </a:spcAft>
              <a:buNone/>
              <a:defRPr sz="1500">
                <a:solidFill>
                  <a:schemeClr val="dk1"/>
                </a:solidFill>
                <a:latin typeface="Arial"/>
                <a:ea typeface="Arial"/>
                <a:cs typeface="Arial"/>
                <a:sym typeface="Arial"/>
              </a:defRPr>
            </a:lvl6pPr>
            <a:lvl7pPr indent="0" lvl="6" marL="0" algn="r">
              <a:spcBef>
                <a:spcPts val="0"/>
              </a:spcBef>
              <a:spcAft>
                <a:spcPts val="0"/>
              </a:spcAft>
              <a:buNone/>
              <a:defRPr sz="1500">
                <a:solidFill>
                  <a:schemeClr val="dk1"/>
                </a:solidFill>
                <a:latin typeface="Arial"/>
                <a:ea typeface="Arial"/>
                <a:cs typeface="Arial"/>
                <a:sym typeface="Arial"/>
              </a:defRPr>
            </a:lvl7pPr>
            <a:lvl8pPr indent="0" lvl="7" marL="0" algn="r">
              <a:spcBef>
                <a:spcPts val="0"/>
              </a:spcBef>
              <a:spcAft>
                <a:spcPts val="0"/>
              </a:spcAft>
              <a:buNone/>
              <a:defRPr sz="1500">
                <a:solidFill>
                  <a:schemeClr val="dk1"/>
                </a:solidFill>
                <a:latin typeface="Arial"/>
                <a:ea typeface="Arial"/>
                <a:cs typeface="Arial"/>
                <a:sym typeface="Arial"/>
              </a:defRPr>
            </a:lvl8pPr>
            <a:lvl9pPr indent="0" lvl="8" marL="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1031242"/>
            <a:ext cx="12192000" cy="60959"/>
          </a:xfrm>
          <a:prstGeom prst="rect">
            <a:avLst/>
          </a:prstGeom>
          <a:gradFill>
            <a:gsLst>
              <a:gs pos="0">
                <a:srgbClr val="0000CC"/>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8vcmOyC_g-bDrwZiwaIdmba8_xf6hIod/view"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43.png"/><Relationship Id="rId5"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6.png"/><Relationship Id="rId4" Type="http://schemas.openxmlformats.org/officeDocument/2006/relationships/image" Target="../media/image44.png"/><Relationship Id="rId5" Type="http://schemas.openxmlformats.org/officeDocument/2006/relationships/image" Target="../media/image51.png"/><Relationship Id="rId6" Type="http://schemas.openxmlformats.org/officeDocument/2006/relationships/image" Target="../media/image30.png"/><Relationship Id="rId7" Type="http://schemas.openxmlformats.org/officeDocument/2006/relationships/image" Target="../media/image45.png"/><Relationship Id="rId8"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rive.google.com/file/d/1MTgDA4yJ6ecMxUZru27UzQ0Q3cyyiaIX/view"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4.png"/><Relationship Id="rId4" Type="http://schemas.openxmlformats.org/officeDocument/2006/relationships/image" Target="../media/image42.png"/><Relationship Id="rId5" Type="http://schemas.openxmlformats.org/officeDocument/2006/relationships/image" Target="../media/image38.png"/><Relationship Id="rId6"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9.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rive.google.com/file/d/18vcmOyC_g-bDrwZiwaIdmba8_xf6hIod/view" TargetMode="Externa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7.png"/></Relationships>
</file>

<file path=ppt/slides/_rels/slide33.xml.rels><?xml version="1.0" encoding="UTF-8" standalone="yes"?><Relationships xmlns="http://schemas.openxmlformats.org/package/2006/relationships"><Relationship Id="rId11" Type="http://schemas.openxmlformats.org/officeDocument/2006/relationships/image" Target="../media/image57.png"/><Relationship Id="rId10"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1.png"/><Relationship Id="rId4" Type="http://schemas.openxmlformats.org/officeDocument/2006/relationships/image" Target="../media/image53.png"/><Relationship Id="rId9" Type="http://schemas.openxmlformats.org/officeDocument/2006/relationships/image" Target="../media/image62.png"/><Relationship Id="rId5" Type="http://schemas.openxmlformats.org/officeDocument/2006/relationships/image" Target="../media/image52.png"/><Relationship Id="rId6" Type="http://schemas.openxmlformats.org/officeDocument/2006/relationships/image" Target="../media/image60.png"/><Relationship Id="rId7" Type="http://schemas.openxmlformats.org/officeDocument/2006/relationships/image" Target="../media/image56.png"/><Relationship Id="rId8" Type="http://schemas.openxmlformats.org/officeDocument/2006/relationships/image" Target="../media/image5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9.png"/><Relationship Id="rId4" Type="http://schemas.openxmlformats.org/officeDocument/2006/relationships/image" Target="../media/image63.png"/><Relationship Id="rId5" Type="http://schemas.openxmlformats.org/officeDocument/2006/relationships/image" Target="../media/image65.png"/><Relationship Id="rId6" Type="http://schemas.openxmlformats.org/officeDocument/2006/relationships/image" Target="../media/image67.png"/><Relationship Id="rId7" Type="http://schemas.openxmlformats.org/officeDocument/2006/relationships/image" Target="../media/image66.png"/><Relationship Id="rId8" Type="http://schemas.openxmlformats.org/officeDocument/2006/relationships/image" Target="../media/image7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8.png"/><Relationship Id="rId4" Type="http://schemas.openxmlformats.org/officeDocument/2006/relationships/image" Target="../media/image64.png"/><Relationship Id="rId5" Type="http://schemas.openxmlformats.org/officeDocument/2006/relationships/image" Target="../media/image69.png"/><Relationship Id="rId6" Type="http://schemas.openxmlformats.org/officeDocument/2006/relationships/image" Target="../media/image70.png"/></Relationships>
</file>

<file path=ppt/slides/_rels/slide36.xml.rels><?xml version="1.0" encoding="UTF-8" standalone="yes"?><Relationships xmlns="http://schemas.openxmlformats.org/package/2006/relationships"><Relationship Id="rId10" Type="http://schemas.openxmlformats.org/officeDocument/2006/relationships/image" Target="../media/image82.png"/><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7.png"/><Relationship Id="rId4" Type="http://schemas.openxmlformats.org/officeDocument/2006/relationships/image" Target="../media/image80.png"/><Relationship Id="rId9" Type="http://schemas.openxmlformats.org/officeDocument/2006/relationships/image" Target="../media/image88.png"/><Relationship Id="rId5" Type="http://schemas.openxmlformats.org/officeDocument/2006/relationships/image" Target="../media/image92.png"/><Relationship Id="rId6" Type="http://schemas.openxmlformats.org/officeDocument/2006/relationships/image" Target="../media/image81.png"/><Relationship Id="rId7" Type="http://schemas.openxmlformats.org/officeDocument/2006/relationships/image" Target="../media/image90.png"/><Relationship Id="rId8" Type="http://schemas.openxmlformats.org/officeDocument/2006/relationships/image" Target="../media/image8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5.png"/><Relationship Id="rId6" Type="http://schemas.openxmlformats.org/officeDocument/2006/relationships/image" Target="../media/image77.png"/><Relationship Id="rId7" Type="http://schemas.openxmlformats.org/officeDocument/2006/relationships/image" Target="../media/image8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8.png"/><Relationship Id="rId4" Type="http://schemas.openxmlformats.org/officeDocument/2006/relationships/image" Target="../media/image76.png"/><Relationship Id="rId5" Type="http://schemas.openxmlformats.org/officeDocument/2006/relationships/image" Target="../media/image86.png"/><Relationship Id="rId6" Type="http://schemas.openxmlformats.org/officeDocument/2006/relationships/image" Target="../media/image79.png"/><Relationship Id="rId7" Type="http://schemas.openxmlformats.org/officeDocument/2006/relationships/image" Target="../media/image8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93.png"/><Relationship Id="rId4" Type="http://schemas.openxmlformats.org/officeDocument/2006/relationships/image" Target="../media/image8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drive.google.com/file/d/1Sz2I_aVJZJh1uQTFtD0WL9zV3T6-hxU-/view" TargetMode="External"/><Relationship Id="rId4" Type="http://schemas.openxmlformats.org/officeDocument/2006/relationships/image" Target="../media/image8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4.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27.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24.png"/><Relationship Id="rId13" Type="http://schemas.openxmlformats.org/officeDocument/2006/relationships/image" Target="../media/image29.png"/><Relationship Id="rId12"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0" y="279403"/>
            <a:ext cx="121920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 370: Artificial Intelligence</a:t>
            </a:r>
            <a:br>
              <a:rPr lang="en-US"/>
            </a:br>
            <a:endParaRPr sz="3600"/>
          </a:p>
        </p:txBody>
      </p:sp>
      <p:sp>
        <p:nvSpPr>
          <p:cNvPr id="91" name="Google Shape;91;p13"/>
          <p:cNvSpPr txBox="1"/>
          <p:nvPr>
            <p:ph idx="1" type="subTitle"/>
          </p:nvPr>
        </p:nvSpPr>
        <p:spPr>
          <a:xfrm>
            <a:off x="0" y="1295400"/>
            <a:ext cx="121920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4300"/>
              <a:buNone/>
            </a:pPr>
            <a:r>
              <a:rPr lang="en-US" sz="4300"/>
              <a:t>Hidden Markov Models</a:t>
            </a:r>
            <a:endParaRPr/>
          </a:p>
        </p:txBody>
      </p:sp>
      <p:sp>
        <p:nvSpPr>
          <p:cNvPr id="92" name="Google Shape;92;p13"/>
          <p:cNvSpPr txBox="1"/>
          <p:nvPr/>
        </p:nvSpPr>
        <p:spPr>
          <a:xfrm>
            <a:off x="1524000" y="6248403"/>
            <a:ext cx="5867400" cy="369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3" name="Google Shape;93;p13"/>
          <p:cNvSpPr txBox="1"/>
          <p:nvPr/>
        </p:nvSpPr>
        <p:spPr>
          <a:xfrm>
            <a:off x="0" y="6003922"/>
            <a:ext cx="12192000" cy="744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Instructor: William DeMeo</a:t>
            </a:r>
            <a:r>
              <a:rPr lang="en-US" sz="2400">
                <a:solidFill>
                  <a:schemeClr val="dk1"/>
                </a:solidFill>
                <a:latin typeface="Calibri"/>
                <a:ea typeface="Calibri"/>
                <a:cs typeface="Calibri"/>
                <a:sym typeface="Calibri"/>
              </a:rPr>
              <a:t>, NJIT</a:t>
            </a:r>
            <a:endParaRPr/>
          </a:p>
          <a:p>
            <a:pPr indent="0" lvl="0" marL="0" marR="0" rtl="0" algn="ctr">
              <a:spcBef>
                <a:spcPts val="700"/>
              </a:spcBef>
              <a:spcAft>
                <a:spcPts val="0"/>
              </a:spcAft>
              <a:buNone/>
            </a:pPr>
            <a:r>
              <a:rPr b="0" i="0" lang="en-US" sz="1400" u="none" cap="none" strike="noStrike">
                <a:solidFill>
                  <a:schemeClr val="dk1"/>
                </a:solidFill>
                <a:latin typeface="Calibri"/>
                <a:ea typeface="Calibri"/>
                <a:cs typeface="Calibri"/>
                <a:sym typeface="Calibri"/>
              </a:rPr>
              <a:t>[slides created by Dan Klein and Pieter Abbeel for CS188 at UC Berkeley; provided courtesy of ai.berkeley.edu.]</a:t>
            </a:r>
            <a:endParaRPr/>
          </a:p>
        </p:txBody>
      </p:sp>
      <p:pic>
        <p:nvPicPr>
          <p:cNvPr id="94" name="Google Shape;94;p13"/>
          <p:cNvPicPr preferRelativeResize="0"/>
          <p:nvPr/>
        </p:nvPicPr>
        <p:blipFill rotWithShape="1">
          <a:blip r:embed="rId3">
            <a:alphaModFix/>
          </a:blip>
          <a:srcRect b="0" l="0" r="0" t="0"/>
          <a:stretch/>
        </p:blipFill>
        <p:spPr>
          <a:xfrm>
            <a:off x="4038600" y="2057401"/>
            <a:ext cx="4177412" cy="342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Ghostbusters Basic Dynamics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Ghostbusters Circular Dynamics</a:t>
            </a:r>
            <a:endParaRPr/>
          </a:p>
        </p:txBody>
      </p:sp>
      <p:pic>
        <p:nvPicPr>
          <p:cNvPr id="256" name="Google Shape;256;p23" title="Ghostbusters -- Circular Dynamics -- HMM.mp4">
            <a:hlinkClick r:id="rId3"/>
          </p:cNvPr>
          <p:cNvPicPr preferRelativeResize="0"/>
          <p:nvPr/>
        </p:nvPicPr>
        <p:blipFill>
          <a:blip r:embed="rId4">
            <a:alphaModFix/>
          </a:blip>
          <a:stretch>
            <a:fillRect/>
          </a:stretch>
        </p:blipFill>
        <p:spPr>
          <a:xfrm>
            <a:off x="2753075" y="1526675"/>
            <a:ext cx="6685850" cy="501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Ghostbusters Whirlpool Dynamics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nvSpPr>
        <p:spPr>
          <a:xfrm>
            <a:off x="5867400" y="1600201"/>
            <a:ext cx="6019800" cy="25146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90000"/>
              </a:lnSpc>
              <a:spcBef>
                <a:spcPts val="0"/>
              </a:spcBef>
              <a:spcAft>
                <a:spcPts val="0"/>
              </a:spcAft>
              <a:buClr>
                <a:schemeClr val="accent2"/>
              </a:buClr>
              <a:buSzPts val="2800"/>
              <a:buFont typeface="Noto Sans Symbols"/>
              <a:buChar char="▪"/>
            </a:pPr>
            <a:r>
              <a:rPr lang="en-US" sz="2800">
                <a:solidFill>
                  <a:schemeClr val="accent2"/>
                </a:solidFill>
                <a:latin typeface="Calibri"/>
                <a:ea typeface="Calibri"/>
                <a:cs typeface="Calibri"/>
                <a:sym typeface="Calibri"/>
              </a:rPr>
              <a:t>Stationary distribution:</a:t>
            </a:r>
            <a:endParaRPr/>
          </a:p>
          <a:p>
            <a:pPr indent="-285736" lvl="1" marL="742913"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distribution we end up with is called the </a:t>
            </a:r>
            <a:r>
              <a:rPr b="0" i="0" lang="en-US" sz="2400" u="none" cap="none" strike="noStrike">
                <a:solidFill>
                  <a:srgbClr val="CC0000"/>
                </a:solidFill>
                <a:latin typeface="Calibri"/>
                <a:ea typeface="Calibri"/>
                <a:cs typeface="Calibri"/>
                <a:sym typeface="Calibri"/>
              </a:rPr>
              <a:t>stationary distribution   </a:t>
            </a:r>
            <a:r>
              <a:rPr b="0" baseline="-25000" i="0" lang="en-US" sz="2400" u="none" cap="none" strike="noStrike">
                <a:solidFill>
                  <a:srgbClr val="CC0000"/>
                </a:solidFill>
                <a:latin typeface="Arial"/>
                <a:ea typeface="Arial"/>
                <a:cs typeface="Arial"/>
                <a:sym typeface="Arial"/>
              </a:rPr>
              <a:t>        </a:t>
            </a:r>
            <a:r>
              <a:rPr b="0" i="0" lang="en-US" sz="2400" u="none" cap="none" strike="noStrike">
                <a:solidFill>
                  <a:schemeClr val="dk1"/>
                </a:solidFill>
                <a:latin typeface="Calibri"/>
                <a:ea typeface="Calibri"/>
                <a:cs typeface="Calibri"/>
                <a:sym typeface="Calibri"/>
              </a:rPr>
              <a:t>of the chain</a:t>
            </a:r>
            <a:endParaRPr/>
          </a:p>
          <a:p>
            <a:pPr indent="-285736" lvl="1" marL="742913"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It satisfies</a:t>
            </a:r>
            <a:endParaRPr/>
          </a:p>
          <a:p>
            <a:pPr indent="-126988" lvl="3" marL="1600120" marR="0" rtl="0" algn="l">
              <a:lnSpc>
                <a:spcPct val="9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a:p>
            <a:pPr indent="-165082" lvl="0" marL="342882" marR="0" rtl="0" algn="l">
              <a:lnSpc>
                <a:spcPct val="90000"/>
              </a:lnSpc>
              <a:spcBef>
                <a:spcPts val="560"/>
              </a:spcBef>
              <a:spcAft>
                <a:spcPts val="0"/>
              </a:spcAft>
              <a:buClr>
                <a:schemeClr val="accent2"/>
              </a:buClr>
              <a:buSzPts val="2800"/>
              <a:buFont typeface="Noto Sans Symbols"/>
              <a:buNone/>
            </a:pPr>
            <a:r>
              <a:t/>
            </a:r>
            <a:endParaRPr sz="2800">
              <a:solidFill>
                <a:schemeClr val="accent2"/>
              </a:solidFill>
              <a:latin typeface="Calibri"/>
              <a:ea typeface="Calibri"/>
              <a:cs typeface="Calibri"/>
              <a:sym typeface="Calibri"/>
            </a:endParaRPr>
          </a:p>
          <a:p>
            <a:pPr indent="-165082" lvl="0" marL="342882" marR="0" rtl="0" algn="l">
              <a:lnSpc>
                <a:spcPct val="90000"/>
              </a:lnSpc>
              <a:spcBef>
                <a:spcPts val="560"/>
              </a:spcBef>
              <a:spcAft>
                <a:spcPts val="0"/>
              </a:spcAft>
              <a:buClr>
                <a:schemeClr val="accent2"/>
              </a:buClr>
              <a:buSzPts val="2800"/>
              <a:buFont typeface="Noto Sans Symbols"/>
              <a:buNone/>
            </a:pPr>
            <a:r>
              <a:t/>
            </a:r>
            <a:endParaRPr sz="2800">
              <a:solidFill>
                <a:schemeClr val="accent2"/>
              </a:solidFill>
              <a:latin typeface="Calibri"/>
              <a:ea typeface="Calibri"/>
              <a:cs typeface="Calibri"/>
              <a:sym typeface="Calibri"/>
            </a:endParaRPr>
          </a:p>
          <a:p>
            <a:pPr indent="-133336" lvl="1" marL="742913" marR="0" rtl="0" algn="l">
              <a:lnSpc>
                <a:spcPct val="9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36" lvl="1" marL="742913" marR="0" rtl="0" algn="l">
              <a:lnSpc>
                <a:spcPct val="9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267" name="Google Shape;267;p25"/>
          <p:cNvPicPr preferRelativeResize="0"/>
          <p:nvPr/>
        </p:nvPicPr>
        <p:blipFill rotWithShape="1">
          <a:blip r:embed="rId3">
            <a:alphaModFix/>
          </a:blip>
          <a:srcRect b="0" l="0" r="0" t="0"/>
          <a:stretch/>
        </p:blipFill>
        <p:spPr>
          <a:xfrm>
            <a:off x="610792" y="4051096"/>
            <a:ext cx="10971607" cy="2806902"/>
          </a:xfrm>
          <a:prstGeom prst="rect">
            <a:avLst/>
          </a:prstGeom>
          <a:noFill/>
          <a:ln>
            <a:noFill/>
          </a:ln>
        </p:spPr>
      </p:pic>
      <p:sp>
        <p:nvSpPr>
          <p:cNvPr id="268" name="Google Shape;268;p2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Stationary Distributions</a:t>
            </a:r>
            <a:endParaRPr/>
          </a:p>
        </p:txBody>
      </p:sp>
      <p:sp>
        <p:nvSpPr>
          <p:cNvPr id="269" name="Google Shape;269;p25"/>
          <p:cNvSpPr txBox="1"/>
          <p:nvPr>
            <p:ph idx="1" type="body"/>
          </p:nvPr>
        </p:nvSpPr>
        <p:spPr>
          <a:xfrm>
            <a:off x="228600" y="1600201"/>
            <a:ext cx="5715000" cy="2362200"/>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800"/>
              <a:buChar char="▪"/>
            </a:pPr>
            <a:r>
              <a:rPr lang="en-US" sz="2800"/>
              <a:t>For most chains:</a:t>
            </a:r>
            <a:endParaRPr/>
          </a:p>
          <a:p>
            <a:pPr indent="-285736" lvl="1" marL="742913" rtl="0" algn="l">
              <a:lnSpc>
                <a:spcPct val="90000"/>
              </a:lnSpc>
              <a:spcBef>
                <a:spcPts val="480"/>
              </a:spcBef>
              <a:spcAft>
                <a:spcPts val="0"/>
              </a:spcAft>
              <a:buSzPts val="2400"/>
              <a:buChar char="▪"/>
            </a:pPr>
            <a:r>
              <a:rPr lang="en-US" sz="2400"/>
              <a:t>Influence of the initial distribution gets less and less over time.</a:t>
            </a:r>
            <a:endParaRPr/>
          </a:p>
          <a:p>
            <a:pPr indent="-285736" lvl="1" marL="742913" rtl="0" algn="l">
              <a:lnSpc>
                <a:spcPct val="90000"/>
              </a:lnSpc>
              <a:spcBef>
                <a:spcPts val="480"/>
              </a:spcBef>
              <a:spcAft>
                <a:spcPts val="0"/>
              </a:spcAft>
              <a:buSzPts val="2400"/>
              <a:buChar char="▪"/>
            </a:pPr>
            <a:r>
              <a:rPr lang="en-US" sz="2400"/>
              <a:t>The distribution we end up in is independent of the initial distribution</a:t>
            </a:r>
            <a:endParaRPr/>
          </a:p>
          <a:p>
            <a:pPr indent="-126988" lvl="3" marL="1600120" rtl="0" algn="l">
              <a:lnSpc>
                <a:spcPct val="90000"/>
              </a:lnSpc>
              <a:spcBef>
                <a:spcPts val="320"/>
              </a:spcBef>
              <a:spcAft>
                <a:spcPts val="0"/>
              </a:spcAft>
              <a:buSzPts val="1600"/>
              <a:buNone/>
            </a:pPr>
            <a:r>
              <a:t/>
            </a:r>
            <a:endParaRPr sz="1600"/>
          </a:p>
          <a:p>
            <a:pPr indent="-165082" lvl="0" marL="342882" rtl="0" algn="l">
              <a:lnSpc>
                <a:spcPct val="90000"/>
              </a:lnSpc>
              <a:spcBef>
                <a:spcPts val="560"/>
              </a:spcBef>
              <a:spcAft>
                <a:spcPts val="0"/>
              </a:spcAft>
              <a:buSzPts val="2800"/>
              <a:buNone/>
            </a:pPr>
            <a:r>
              <a:t/>
            </a:r>
            <a:endParaRPr sz="2800"/>
          </a:p>
          <a:p>
            <a:pPr indent="-165082" lvl="0" marL="342882" rtl="0" algn="l">
              <a:lnSpc>
                <a:spcPct val="90000"/>
              </a:lnSpc>
              <a:spcBef>
                <a:spcPts val="560"/>
              </a:spcBef>
              <a:spcAft>
                <a:spcPts val="0"/>
              </a:spcAft>
              <a:buSzPts val="2800"/>
              <a:buNone/>
            </a:pPr>
            <a:r>
              <a:t/>
            </a:r>
            <a:endParaRPr sz="28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p:txBody>
      </p:sp>
      <p:pic>
        <p:nvPicPr>
          <p:cNvPr descr="latex-image-1.pdf" id="270" name="Google Shape;270;p25"/>
          <p:cNvPicPr preferRelativeResize="0"/>
          <p:nvPr/>
        </p:nvPicPr>
        <p:blipFill rotWithShape="1">
          <a:blip r:embed="rId4">
            <a:alphaModFix/>
          </a:blip>
          <a:srcRect b="0" l="0" r="0" t="0"/>
          <a:stretch/>
        </p:blipFill>
        <p:spPr>
          <a:xfrm>
            <a:off x="6858000" y="3657600"/>
            <a:ext cx="5019304" cy="609600"/>
          </a:xfrm>
          <a:prstGeom prst="rect">
            <a:avLst/>
          </a:prstGeom>
          <a:noFill/>
          <a:ln>
            <a:noFill/>
          </a:ln>
        </p:spPr>
      </p:pic>
      <p:pic>
        <p:nvPicPr>
          <p:cNvPr descr="latex-image-1.pdf" id="271" name="Google Shape;271;p25"/>
          <p:cNvPicPr preferRelativeResize="0"/>
          <p:nvPr/>
        </p:nvPicPr>
        <p:blipFill rotWithShape="1">
          <a:blip r:embed="rId5">
            <a:alphaModFix/>
          </a:blip>
          <a:srcRect b="0" l="0" r="0" t="0"/>
          <a:stretch/>
        </p:blipFill>
        <p:spPr>
          <a:xfrm>
            <a:off x="10033000" y="2476500"/>
            <a:ext cx="451669" cy="28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Stationary Distributions</a:t>
            </a:r>
            <a:endParaRPr/>
          </a:p>
        </p:txBody>
      </p:sp>
      <p:sp>
        <p:nvSpPr>
          <p:cNvPr id="277" name="Google Shape;277;p26"/>
          <p:cNvSpPr txBox="1"/>
          <p:nvPr>
            <p:ph idx="1" type="body"/>
          </p:nvPr>
        </p:nvSpPr>
        <p:spPr>
          <a:xfrm>
            <a:off x="457200" y="1371600"/>
            <a:ext cx="8458200" cy="47545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Question: What’s P(X) at time t = infinity?</a:t>
            </a:r>
            <a:endParaRPr/>
          </a:p>
        </p:txBody>
      </p:sp>
      <p:pic>
        <p:nvPicPr>
          <p:cNvPr id="278" name="Google Shape;278;p26"/>
          <p:cNvPicPr preferRelativeResize="0"/>
          <p:nvPr/>
        </p:nvPicPr>
        <p:blipFill rotWithShape="1">
          <a:blip r:embed="rId3">
            <a:alphaModFix/>
          </a:blip>
          <a:srcRect b="0" l="0" r="0" t="0"/>
          <a:stretch/>
        </p:blipFill>
        <p:spPr>
          <a:xfrm>
            <a:off x="8209031" y="1143000"/>
            <a:ext cx="3982967" cy="2438399"/>
          </a:xfrm>
          <a:prstGeom prst="rect">
            <a:avLst/>
          </a:prstGeom>
          <a:noFill/>
          <a:ln>
            <a:noFill/>
          </a:ln>
        </p:spPr>
      </p:pic>
      <p:sp>
        <p:nvSpPr>
          <p:cNvPr id="279" name="Google Shape;279;p26"/>
          <p:cNvSpPr/>
          <p:nvPr/>
        </p:nvSpPr>
        <p:spPr>
          <a:xfrm>
            <a:off x="5562600" y="20574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2400">
              <a:solidFill>
                <a:schemeClr val="dk1"/>
              </a:solidFill>
              <a:latin typeface="Times New Roman"/>
              <a:ea typeface="Times New Roman"/>
              <a:cs typeface="Times New Roman"/>
              <a:sym typeface="Times New Roman"/>
            </a:endParaRPr>
          </a:p>
        </p:txBody>
      </p:sp>
      <p:sp>
        <p:nvSpPr>
          <p:cNvPr id="280" name="Google Shape;280;p26"/>
          <p:cNvSpPr/>
          <p:nvPr/>
        </p:nvSpPr>
        <p:spPr>
          <a:xfrm>
            <a:off x="2362200" y="2057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X</a:t>
            </a:r>
            <a:r>
              <a:rPr baseline="-25000" lang="en-US" sz="2400">
                <a:solidFill>
                  <a:schemeClr val="dk1"/>
                </a:solidFill>
                <a:latin typeface="Times New Roman"/>
                <a:ea typeface="Times New Roman"/>
                <a:cs typeface="Times New Roman"/>
                <a:sym typeface="Times New Roman"/>
              </a:rPr>
              <a:t>2</a:t>
            </a:r>
            <a:endParaRPr/>
          </a:p>
        </p:txBody>
      </p:sp>
      <p:cxnSp>
        <p:nvCxnSpPr>
          <p:cNvPr id="281" name="Google Shape;281;p26"/>
          <p:cNvCxnSpPr>
            <a:stCxn id="282" idx="6"/>
            <a:endCxn id="280" idx="2"/>
          </p:cNvCxnSpPr>
          <p:nvPr/>
        </p:nvCxnSpPr>
        <p:spPr>
          <a:xfrm>
            <a:off x="1981200" y="2324100"/>
            <a:ext cx="381000" cy="0"/>
          </a:xfrm>
          <a:prstGeom prst="straightConnector1">
            <a:avLst/>
          </a:prstGeom>
          <a:noFill/>
          <a:ln cap="flat" cmpd="sng" w="28575">
            <a:solidFill>
              <a:schemeClr val="dk1"/>
            </a:solidFill>
            <a:prstDash val="solid"/>
            <a:round/>
            <a:headEnd len="med" w="med" type="none"/>
            <a:tailEnd len="lg" w="lg" type="triangle"/>
          </a:ln>
        </p:spPr>
      </p:cxnSp>
      <p:sp>
        <p:nvSpPr>
          <p:cNvPr id="282" name="Google Shape;282;p26"/>
          <p:cNvSpPr/>
          <p:nvPr/>
        </p:nvSpPr>
        <p:spPr>
          <a:xfrm>
            <a:off x="1447800" y="2057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X</a:t>
            </a:r>
            <a:r>
              <a:rPr baseline="-25000" lang="en-US" sz="2400">
                <a:solidFill>
                  <a:schemeClr val="dk1"/>
                </a:solidFill>
                <a:latin typeface="Times New Roman"/>
                <a:ea typeface="Times New Roman"/>
                <a:cs typeface="Times New Roman"/>
                <a:sym typeface="Times New Roman"/>
              </a:rPr>
              <a:t>1</a:t>
            </a:r>
            <a:endParaRPr/>
          </a:p>
        </p:txBody>
      </p:sp>
      <p:sp>
        <p:nvSpPr>
          <p:cNvPr id="283" name="Google Shape;283;p26"/>
          <p:cNvSpPr/>
          <p:nvPr/>
        </p:nvSpPr>
        <p:spPr>
          <a:xfrm>
            <a:off x="3276600" y="2057400"/>
            <a:ext cx="533400" cy="5334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X</a:t>
            </a:r>
            <a:r>
              <a:rPr baseline="-25000" lang="en-US" sz="2400">
                <a:solidFill>
                  <a:schemeClr val="dk1"/>
                </a:solidFill>
                <a:latin typeface="Times New Roman"/>
                <a:ea typeface="Times New Roman"/>
                <a:cs typeface="Times New Roman"/>
                <a:sym typeface="Times New Roman"/>
              </a:rPr>
              <a:t>3</a:t>
            </a:r>
            <a:endParaRPr/>
          </a:p>
        </p:txBody>
      </p:sp>
      <p:cxnSp>
        <p:nvCxnSpPr>
          <p:cNvPr id="284" name="Google Shape;284;p26"/>
          <p:cNvCxnSpPr>
            <a:stCxn id="283" idx="6"/>
            <a:endCxn id="285" idx="2"/>
          </p:cNvCxnSpPr>
          <p:nvPr/>
        </p:nvCxnSpPr>
        <p:spPr>
          <a:xfrm>
            <a:off x="3810000" y="2324100"/>
            <a:ext cx="381000" cy="0"/>
          </a:xfrm>
          <a:prstGeom prst="straightConnector1">
            <a:avLst/>
          </a:prstGeom>
          <a:noFill/>
          <a:ln cap="flat" cmpd="sng" w="28575">
            <a:solidFill>
              <a:schemeClr val="dk1"/>
            </a:solidFill>
            <a:prstDash val="solid"/>
            <a:round/>
            <a:headEnd len="med" w="med" type="none"/>
            <a:tailEnd len="lg" w="lg" type="triangle"/>
          </a:ln>
        </p:spPr>
      </p:cxnSp>
      <p:cxnSp>
        <p:nvCxnSpPr>
          <p:cNvPr id="286" name="Google Shape;286;p26"/>
          <p:cNvCxnSpPr>
            <a:stCxn id="280" idx="6"/>
            <a:endCxn id="283" idx="2"/>
          </p:cNvCxnSpPr>
          <p:nvPr/>
        </p:nvCxnSpPr>
        <p:spPr>
          <a:xfrm>
            <a:off x="2895600" y="2324100"/>
            <a:ext cx="381000" cy="0"/>
          </a:xfrm>
          <a:prstGeom prst="straightConnector1">
            <a:avLst/>
          </a:prstGeom>
          <a:noFill/>
          <a:ln cap="flat" cmpd="sng" w="28575">
            <a:solidFill>
              <a:schemeClr val="dk1"/>
            </a:solidFill>
            <a:prstDash val="solid"/>
            <a:round/>
            <a:headEnd len="med" w="med" type="none"/>
            <a:tailEnd len="lg" w="lg" type="triangle"/>
          </a:ln>
        </p:spPr>
      </p:cxnSp>
      <p:sp>
        <p:nvSpPr>
          <p:cNvPr id="285" name="Google Shape;285;p26"/>
          <p:cNvSpPr/>
          <p:nvPr/>
        </p:nvSpPr>
        <p:spPr>
          <a:xfrm>
            <a:off x="4191000" y="2057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X</a:t>
            </a:r>
            <a:r>
              <a:rPr baseline="-25000" lang="en-US" sz="2400">
                <a:solidFill>
                  <a:schemeClr val="dk1"/>
                </a:solidFill>
                <a:latin typeface="Times New Roman"/>
                <a:ea typeface="Times New Roman"/>
                <a:cs typeface="Times New Roman"/>
                <a:sym typeface="Times New Roman"/>
              </a:rPr>
              <a:t>4</a:t>
            </a:r>
            <a:endParaRPr/>
          </a:p>
        </p:txBody>
      </p:sp>
      <p:cxnSp>
        <p:nvCxnSpPr>
          <p:cNvPr id="287" name="Google Shape;287;p26"/>
          <p:cNvCxnSpPr>
            <a:stCxn id="285" idx="6"/>
            <a:endCxn id="279" idx="2"/>
          </p:cNvCxnSpPr>
          <p:nvPr/>
        </p:nvCxnSpPr>
        <p:spPr>
          <a:xfrm>
            <a:off x="4724400" y="2324100"/>
            <a:ext cx="838200" cy="0"/>
          </a:xfrm>
          <a:prstGeom prst="straightConnector1">
            <a:avLst/>
          </a:prstGeom>
          <a:noFill/>
          <a:ln cap="flat" cmpd="sng" w="28575">
            <a:solidFill>
              <a:schemeClr val="dk1"/>
            </a:solidFill>
            <a:prstDash val="dash"/>
            <a:round/>
            <a:headEnd len="med" w="med" type="none"/>
            <a:tailEnd len="lg" w="lg" type="triangle"/>
          </a:ln>
        </p:spPr>
      </p:cxnSp>
      <p:graphicFrame>
        <p:nvGraphicFramePr>
          <p:cNvPr id="288" name="Google Shape;288;p26"/>
          <p:cNvGraphicFramePr/>
          <p:nvPr/>
        </p:nvGraphicFramePr>
        <p:xfrm>
          <a:off x="9448800" y="3962400"/>
          <a:ext cx="3000000" cy="3000000"/>
        </p:xfrm>
        <a:graphic>
          <a:graphicData uri="http://schemas.openxmlformats.org/drawingml/2006/table">
            <a:tbl>
              <a:tblPr bandRow="1" firstRow="1">
                <a:noFill/>
                <a:tableStyleId>{EA6401B9-86D9-465E-AE49-F36CE716DCAF}</a:tableStyleId>
              </a:tblPr>
              <a:tblGrid>
                <a:gridCol w="563875"/>
                <a:gridCol w="563875"/>
                <a:gridCol w="1093150"/>
              </a:tblGrid>
              <a:tr h="381125">
                <a:tc>
                  <a:txBody>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X</a:t>
                      </a:r>
                      <a:r>
                        <a:rPr b="1" baseline="-25000" i="0" lang="en-US" sz="1800" u="none" cap="none" strike="noStrike">
                          <a:solidFill>
                            <a:schemeClr val="dk1"/>
                          </a:solidFill>
                          <a:latin typeface="Calibri"/>
                          <a:ea typeface="Calibri"/>
                          <a:cs typeface="Calibri"/>
                          <a:sym typeface="Calibri"/>
                        </a:rPr>
                        <a:t>t</a:t>
                      </a:r>
                      <a:r>
                        <a:rPr b="1" baseline="-25000" lang="en-US" sz="1800" u="none" cap="none" strike="noStrike">
                          <a:solidFill>
                            <a:schemeClr val="dk1"/>
                          </a:solidFill>
                          <a:latin typeface="Calibri"/>
                          <a:ea typeface="Calibri"/>
                          <a:cs typeface="Calibri"/>
                          <a:sym typeface="Calibri"/>
                        </a:rPr>
                        <a:t>-1</a:t>
                      </a:r>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X</a:t>
                      </a:r>
                      <a:r>
                        <a:rPr b="1" baseline="-25000" i="0" lang="en-US" sz="1800" u="none" cap="none" strike="noStrike">
                          <a:solidFill>
                            <a:schemeClr val="dk1"/>
                          </a:solidFill>
                          <a:latin typeface="Calibri"/>
                          <a:ea typeface="Calibri"/>
                          <a:cs typeface="Calibri"/>
                          <a:sym typeface="Calibri"/>
                        </a:rPr>
                        <a:t>t</a:t>
                      </a:r>
                      <a:endParaRPr b="1" baseline="-25000" i="0" sz="1800" u="none" cap="none" strike="noStrike">
                        <a:solidFill>
                          <a:schemeClr val="dk1"/>
                        </a:solidFill>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US" sz="1800" u="none" cap="none" strike="noStrike">
                          <a:solidFill>
                            <a:schemeClr val="dk1"/>
                          </a:solidFill>
                          <a:latin typeface="Calibri"/>
                          <a:ea typeface="Calibri"/>
                          <a:cs typeface="Calibri"/>
                          <a:sym typeface="Calibri"/>
                        </a:rPr>
                        <a:t>P(</a:t>
                      </a:r>
                      <a:r>
                        <a:rPr b="1" i="0" lang="en-US" sz="1800" u="none" cap="none" strike="noStrike">
                          <a:solidFill>
                            <a:schemeClr val="dk1"/>
                          </a:solidFill>
                          <a:latin typeface="Calibri"/>
                          <a:ea typeface="Calibri"/>
                          <a:cs typeface="Calibri"/>
                          <a:sym typeface="Calibri"/>
                        </a:rPr>
                        <a:t>X</a:t>
                      </a:r>
                      <a:r>
                        <a:rPr b="1" baseline="-25000" i="0" lang="en-US" sz="1800" u="none" cap="none" strike="noStrike">
                          <a:solidFill>
                            <a:schemeClr val="dk1"/>
                          </a:solidFill>
                          <a:latin typeface="Calibri"/>
                          <a:ea typeface="Calibri"/>
                          <a:cs typeface="Calibri"/>
                          <a:sym typeface="Calibri"/>
                        </a:rPr>
                        <a:t>t</a:t>
                      </a:r>
                      <a:r>
                        <a:rPr b="1" lang="en-US" sz="1800" u="none" cap="none" strike="noStrike">
                          <a:solidFill>
                            <a:schemeClr val="dk1"/>
                          </a:solidFill>
                          <a:latin typeface="Calibri"/>
                          <a:ea typeface="Calibri"/>
                          <a:cs typeface="Calibri"/>
                          <a:sym typeface="Calibri"/>
                        </a:rPr>
                        <a:t>|</a:t>
                      </a:r>
                      <a:r>
                        <a:rPr b="1" i="0" lang="en-US" sz="1800" u="none" cap="none" strike="noStrike">
                          <a:solidFill>
                            <a:schemeClr val="dk1"/>
                          </a:solidFill>
                          <a:latin typeface="Calibri"/>
                          <a:ea typeface="Calibri"/>
                          <a:cs typeface="Calibri"/>
                          <a:sym typeface="Calibri"/>
                        </a:rPr>
                        <a:t>X</a:t>
                      </a:r>
                      <a:r>
                        <a:rPr b="1" baseline="-25000" i="0" lang="en-US" sz="1800" u="none" cap="none" strike="noStrike">
                          <a:solidFill>
                            <a:schemeClr val="dk1"/>
                          </a:solidFill>
                          <a:latin typeface="Calibri"/>
                          <a:ea typeface="Calibri"/>
                          <a:cs typeface="Calibri"/>
                          <a:sym typeface="Calibri"/>
                        </a:rPr>
                        <a:t>t</a:t>
                      </a:r>
                      <a:r>
                        <a:rPr b="1" baseline="-25000" lang="en-US" sz="1800" u="none" cap="none" strike="noStrike">
                          <a:solidFill>
                            <a:schemeClr val="dk1"/>
                          </a:solidFill>
                          <a:latin typeface="Calibri"/>
                          <a:ea typeface="Calibri"/>
                          <a:cs typeface="Calibri"/>
                          <a:sym typeface="Calibri"/>
                        </a:rPr>
                        <a:t>-1</a:t>
                      </a:r>
                      <a:r>
                        <a:rPr b="1" lang="en-US" sz="1800" u="none" cap="none" strike="noStrike">
                          <a:solidFill>
                            <a:schemeClr val="dk1"/>
                          </a:solidFill>
                          <a:latin typeface="Calibri"/>
                          <a:ea typeface="Calibri"/>
                          <a:cs typeface="Calibri"/>
                          <a:sym typeface="Calibri"/>
                        </a:rPr>
                        <a:t>)</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sun</a:t>
                      </a:r>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sun</a:t>
                      </a:r>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sun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0.1</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sun</a:t>
                      </a:r>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0.3</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0.7</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pic>
        <p:nvPicPr>
          <p:cNvPr descr="latex-image-1.pdf" id="289" name="Google Shape;289;p26"/>
          <p:cNvPicPr preferRelativeResize="0"/>
          <p:nvPr/>
        </p:nvPicPr>
        <p:blipFill rotWithShape="1">
          <a:blip r:embed="rId4">
            <a:alphaModFix/>
          </a:blip>
          <a:srcRect b="0" l="0" r="0" t="0"/>
          <a:stretch/>
        </p:blipFill>
        <p:spPr>
          <a:xfrm>
            <a:off x="457200" y="2971800"/>
            <a:ext cx="7016259" cy="685800"/>
          </a:xfrm>
          <a:prstGeom prst="rect">
            <a:avLst/>
          </a:prstGeom>
          <a:noFill/>
          <a:ln>
            <a:noFill/>
          </a:ln>
        </p:spPr>
      </p:pic>
      <p:pic>
        <p:nvPicPr>
          <p:cNvPr descr="latex-image-1.pdf" id="290" name="Google Shape;290;p26"/>
          <p:cNvPicPr preferRelativeResize="0"/>
          <p:nvPr/>
        </p:nvPicPr>
        <p:blipFill rotWithShape="1">
          <a:blip r:embed="rId5">
            <a:alphaModFix/>
          </a:blip>
          <a:srcRect b="0" l="0" r="0" t="0"/>
          <a:stretch/>
        </p:blipFill>
        <p:spPr>
          <a:xfrm>
            <a:off x="457200" y="3962400"/>
            <a:ext cx="4800600" cy="702338"/>
          </a:xfrm>
          <a:prstGeom prst="rect">
            <a:avLst/>
          </a:prstGeom>
          <a:noFill/>
          <a:ln>
            <a:noFill/>
          </a:ln>
        </p:spPr>
      </p:pic>
      <p:pic>
        <p:nvPicPr>
          <p:cNvPr descr="latex-image-1.pdf" id="291" name="Google Shape;291;p26"/>
          <p:cNvPicPr preferRelativeResize="0"/>
          <p:nvPr/>
        </p:nvPicPr>
        <p:blipFill rotWithShape="1">
          <a:blip r:embed="rId6">
            <a:alphaModFix/>
          </a:blip>
          <a:srcRect b="0" l="0" r="0" t="0"/>
          <a:stretch/>
        </p:blipFill>
        <p:spPr>
          <a:xfrm>
            <a:off x="457200" y="4876800"/>
            <a:ext cx="2971800" cy="695202"/>
          </a:xfrm>
          <a:prstGeom prst="rect">
            <a:avLst/>
          </a:prstGeom>
          <a:noFill/>
          <a:ln>
            <a:noFill/>
          </a:ln>
        </p:spPr>
      </p:pic>
      <p:pic>
        <p:nvPicPr>
          <p:cNvPr descr="latex-image-1.pdf" id="292" name="Google Shape;292;p26"/>
          <p:cNvPicPr preferRelativeResize="0"/>
          <p:nvPr/>
        </p:nvPicPr>
        <p:blipFill rotWithShape="1">
          <a:blip r:embed="rId7">
            <a:alphaModFix/>
          </a:blip>
          <a:srcRect b="0" l="0" r="0" t="0"/>
          <a:stretch/>
        </p:blipFill>
        <p:spPr>
          <a:xfrm>
            <a:off x="1219200" y="6019800"/>
            <a:ext cx="3270417" cy="304800"/>
          </a:xfrm>
          <a:prstGeom prst="rect">
            <a:avLst/>
          </a:prstGeom>
          <a:noFill/>
          <a:ln>
            <a:noFill/>
          </a:ln>
        </p:spPr>
      </p:pic>
      <p:pic>
        <p:nvPicPr>
          <p:cNvPr descr="latex-image-1.pdf" id="293" name="Google Shape;293;p26"/>
          <p:cNvPicPr preferRelativeResize="0"/>
          <p:nvPr/>
        </p:nvPicPr>
        <p:blipFill rotWithShape="1">
          <a:blip r:embed="rId8">
            <a:alphaModFix/>
          </a:blip>
          <a:srcRect b="0" l="0" r="0" t="0"/>
          <a:stretch/>
        </p:blipFill>
        <p:spPr>
          <a:xfrm>
            <a:off x="6318250" y="5486400"/>
            <a:ext cx="2216150" cy="803465"/>
          </a:xfrm>
          <a:prstGeom prst="rect">
            <a:avLst/>
          </a:prstGeom>
          <a:noFill/>
          <a:ln>
            <a:noFill/>
          </a:ln>
        </p:spPr>
      </p:pic>
      <p:sp>
        <p:nvSpPr>
          <p:cNvPr id="294" name="Google Shape;294;p26"/>
          <p:cNvSpPr/>
          <p:nvPr/>
        </p:nvSpPr>
        <p:spPr>
          <a:xfrm>
            <a:off x="5041392" y="5638800"/>
            <a:ext cx="978408" cy="484632"/>
          </a:xfrm>
          <a:prstGeom prst="rightArrow">
            <a:avLst>
              <a:gd fmla="val 50000" name="adj1"/>
              <a:gd fmla="val 50000" name="adj2"/>
            </a:avLst>
          </a:prstGeom>
          <a:solidFill>
            <a:srgbClr val="BFBFB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26"/>
          <p:cNvSpPr txBox="1"/>
          <p:nvPr/>
        </p:nvSpPr>
        <p:spPr>
          <a:xfrm>
            <a:off x="304800" y="5867400"/>
            <a:ext cx="79841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Also: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0" y="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Application of Stationary Distribution: Web Link Analysis</a:t>
            </a:r>
            <a:endParaRPr/>
          </a:p>
        </p:txBody>
      </p:sp>
      <p:sp>
        <p:nvSpPr>
          <p:cNvPr id="302" name="Google Shape;302;p27"/>
          <p:cNvSpPr txBox="1"/>
          <p:nvPr>
            <p:ph idx="1" type="body"/>
          </p:nvPr>
        </p:nvSpPr>
        <p:spPr>
          <a:xfrm>
            <a:off x="228600" y="1371600"/>
            <a:ext cx="72390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t>PageRank over a web graph</a:t>
            </a:r>
            <a:endParaRPr/>
          </a:p>
          <a:p>
            <a:pPr indent="-285736" lvl="1" marL="742913" rtl="0" algn="l">
              <a:lnSpc>
                <a:spcPct val="80000"/>
              </a:lnSpc>
              <a:spcBef>
                <a:spcPts val="400"/>
              </a:spcBef>
              <a:spcAft>
                <a:spcPts val="0"/>
              </a:spcAft>
              <a:buSzPts val="2000"/>
              <a:buChar char="▪"/>
            </a:pPr>
            <a:r>
              <a:rPr lang="en-US" sz="2000"/>
              <a:t>Each web page is a state</a:t>
            </a:r>
            <a:endParaRPr/>
          </a:p>
          <a:p>
            <a:pPr indent="-196838" lvl="5" marL="2514474" rtl="0" algn="l">
              <a:lnSpc>
                <a:spcPct val="80000"/>
              </a:lnSpc>
              <a:spcBef>
                <a:spcPts val="100"/>
              </a:spcBef>
              <a:spcAft>
                <a:spcPts val="0"/>
              </a:spcAft>
              <a:buSzPts val="500"/>
              <a:buNone/>
            </a:pPr>
            <a:r>
              <a:t/>
            </a:r>
            <a:endParaRPr sz="500"/>
          </a:p>
          <a:p>
            <a:pPr indent="-285736" lvl="1" marL="742913" rtl="0" algn="l">
              <a:lnSpc>
                <a:spcPct val="80000"/>
              </a:lnSpc>
              <a:spcBef>
                <a:spcPts val="400"/>
              </a:spcBef>
              <a:spcAft>
                <a:spcPts val="0"/>
              </a:spcAft>
              <a:buSzPts val="2000"/>
              <a:buChar char="▪"/>
            </a:pPr>
            <a:r>
              <a:rPr lang="en-US" sz="2000"/>
              <a:t>Initial distribution: uniform over pages</a:t>
            </a:r>
            <a:endParaRPr/>
          </a:p>
          <a:p>
            <a:pPr indent="-196838" lvl="6" marL="2971652" rtl="0" algn="l">
              <a:lnSpc>
                <a:spcPct val="80000"/>
              </a:lnSpc>
              <a:spcBef>
                <a:spcPts val="100"/>
              </a:spcBef>
              <a:spcAft>
                <a:spcPts val="0"/>
              </a:spcAft>
              <a:buSzPts val="500"/>
              <a:buNone/>
            </a:pPr>
            <a:r>
              <a:t/>
            </a:r>
            <a:endParaRPr sz="500"/>
          </a:p>
          <a:p>
            <a:pPr indent="-285736" lvl="1" marL="742913" rtl="0" algn="l">
              <a:lnSpc>
                <a:spcPct val="80000"/>
              </a:lnSpc>
              <a:spcBef>
                <a:spcPts val="400"/>
              </a:spcBef>
              <a:spcAft>
                <a:spcPts val="0"/>
              </a:spcAft>
              <a:buSzPts val="2000"/>
              <a:buChar char="▪"/>
            </a:pPr>
            <a:r>
              <a:rPr lang="en-US" sz="2000"/>
              <a:t>Transitions:</a:t>
            </a:r>
            <a:endParaRPr/>
          </a:p>
          <a:p>
            <a:pPr indent="-196838" lvl="5" marL="2514474" rtl="0" algn="l">
              <a:lnSpc>
                <a:spcPct val="80000"/>
              </a:lnSpc>
              <a:spcBef>
                <a:spcPts val="100"/>
              </a:spcBef>
              <a:spcAft>
                <a:spcPts val="0"/>
              </a:spcAft>
              <a:buSzPts val="500"/>
              <a:buNone/>
            </a:pPr>
            <a:r>
              <a:t/>
            </a:r>
            <a:endParaRPr sz="500"/>
          </a:p>
          <a:p>
            <a:pPr indent="-228588" lvl="2" marL="1142942" rtl="0" algn="l">
              <a:lnSpc>
                <a:spcPct val="80000"/>
              </a:lnSpc>
              <a:spcBef>
                <a:spcPts val="360"/>
              </a:spcBef>
              <a:spcAft>
                <a:spcPts val="0"/>
              </a:spcAft>
              <a:buSzPts val="1800"/>
              <a:buChar char="▪"/>
            </a:pPr>
            <a:r>
              <a:rPr lang="en-US" sz="1800"/>
              <a:t>With prob. c, uniform jump to a</a:t>
            </a:r>
            <a:endParaRPr/>
          </a:p>
          <a:p>
            <a:pPr indent="-228588" lvl="2" marL="1142942" rtl="0" algn="l">
              <a:lnSpc>
                <a:spcPct val="80000"/>
              </a:lnSpc>
              <a:spcBef>
                <a:spcPts val="360"/>
              </a:spcBef>
              <a:spcAft>
                <a:spcPts val="0"/>
              </a:spcAft>
              <a:buSzPts val="1800"/>
              <a:buFont typeface="Noto Sans Symbols"/>
              <a:buNone/>
            </a:pPr>
            <a:r>
              <a:rPr lang="en-US" sz="1800"/>
              <a:t>	random page (dotted lines, not all shown)</a:t>
            </a:r>
            <a:endParaRPr/>
          </a:p>
          <a:p>
            <a:pPr indent="-228588" lvl="2" marL="1142942" rtl="0" algn="l">
              <a:lnSpc>
                <a:spcPct val="80000"/>
              </a:lnSpc>
              <a:spcBef>
                <a:spcPts val="360"/>
              </a:spcBef>
              <a:spcAft>
                <a:spcPts val="0"/>
              </a:spcAft>
              <a:buSzPts val="1800"/>
              <a:buChar char="▪"/>
            </a:pPr>
            <a:r>
              <a:rPr lang="en-US" sz="1800"/>
              <a:t>With prob. 1-c, follow a random</a:t>
            </a:r>
            <a:endParaRPr/>
          </a:p>
          <a:p>
            <a:pPr indent="-228588" lvl="2" marL="1142942" rtl="0" algn="l">
              <a:lnSpc>
                <a:spcPct val="80000"/>
              </a:lnSpc>
              <a:spcBef>
                <a:spcPts val="360"/>
              </a:spcBef>
              <a:spcAft>
                <a:spcPts val="0"/>
              </a:spcAft>
              <a:buSzPts val="1800"/>
              <a:buFont typeface="Noto Sans Symbols"/>
              <a:buNone/>
            </a:pPr>
            <a:r>
              <a:rPr lang="en-US" sz="1800"/>
              <a:t>	outlink (solid lines)</a:t>
            </a:r>
            <a:endParaRPr/>
          </a:p>
          <a:p>
            <a:pPr indent="-152388" lvl="3" marL="1600120" rtl="0" algn="l">
              <a:lnSpc>
                <a:spcPct val="80000"/>
              </a:lnSpc>
              <a:spcBef>
                <a:spcPts val="240"/>
              </a:spcBef>
              <a:spcAft>
                <a:spcPts val="0"/>
              </a:spcAft>
              <a:buSzPts val="1200"/>
              <a:buNone/>
            </a:pPr>
            <a:r>
              <a:t/>
            </a:r>
            <a:endParaRPr sz="1200"/>
          </a:p>
          <a:p>
            <a:pPr indent="-342882" lvl="0" marL="342882" rtl="0" algn="l">
              <a:lnSpc>
                <a:spcPct val="80000"/>
              </a:lnSpc>
              <a:spcBef>
                <a:spcPts val="480"/>
              </a:spcBef>
              <a:spcAft>
                <a:spcPts val="0"/>
              </a:spcAft>
              <a:buSzPts val="2400"/>
              <a:buChar char="▪"/>
            </a:pPr>
            <a:r>
              <a:rPr lang="en-US" sz="2400"/>
              <a:t>Stationary distribution</a:t>
            </a:r>
            <a:endParaRPr/>
          </a:p>
          <a:p>
            <a:pPr indent="-285736" lvl="1" marL="742913" rtl="0" algn="l">
              <a:lnSpc>
                <a:spcPct val="80000"/>
              </a:lnSpc>
              <a:spcBef>
                <a:spcPts val="400"/>
              </a:spcBef>
              <a:spcAft>
                <a:spcPts val="0"/>
              </a:spcAft>
              <a:buSzPts val="2000"/>
              <a:buChar char="▪"/>
            </a:pPr>
            <a:r>
              <a:rPr lang="en-US" sz="2000"/>
              <a:t>Will spend more time on highly reachable pages</a:t>
            </a:r>
            <a:endParaRPr/>
          </a:p>
          <a:p>
            <a:pPr indent="-285736" lvl="1" marL="742913" rtl="0" algn="l">
              <a:lnSpc>
                <a:spcPct val="80000"/>
              </a:lnSpc>
              <a:spcBef>
                <a:spcPts val="400"/>
              </a:spcBef>
              <a:spcAft>
                <a:spcPts val="0"/>
              </a:spcAft>
              <a:buSzPts val="2000"/>
              <a:buChar char="▪"/>
            </a:pPr>
            <a:r>
              <a:rPr lang="en-US" sz="2000"/>
              <a:t>E.g. many ways to get to the Acrobat Reader download page</a:t>
            </a:r>
            <a:endParaRPr/>
          </a:p>
          <a:p>
            <a:pPr indent="-285736" lvl="1" marL="742913" rtl="0" algn="l">
              <a:lnSpc>
                <a:spcPct val="80000"/>
              </a:lnSpc>
              <a:spcBef>
                <a:spcPts val="400"/>
              </a:spcBef>
              <a:spcAft>
                <a:spcPts val="0"/>
              </a:spcAft>
              <a:buSzPts val="2000"/>
              <a:buChar char="▪"/>
            </a:pPr>
            <a:r>
              <a:rPr lang="en-US" sz="2000"/>
              <a:t>Somewhat robust to link spam</a:t>
            </a:r>
            <a:endParaRPr/>
          </a:p>
          <a:p>
            <a:pPr indent="-285736" lvl="1" marL="742913" rtl="0" algn="l">
              <a:lnSpc>
                <a:spcPct val="80000"/>
              </a:lnSpc>
              <a:spcBef>
                <a:spcPts val="400"/>
              </a:spcBef>
              <a:spcAft>
                <a:spcPts val="0"/>
              </a:spcAft>
              <a:buSzPts val="2000"/>
              <a:buChar char="▪"/>
            </a:pPr>
            <a:r>
              <a:rPr lang="en-US" sz="2000"/>
              <a:t>Google 1.0 returned the set of pages containing all your keywords in decreasing rank, now all search engines use link analysis along with many other factors (rank actually getting less important over time)</a:t>
            </a:r>
            <a:endParaRPr/>
          </a:p>
        </p:txBody>
      </p:sp>
      <p:sp>
        <p:nvSpPr>
          <p:cNvPr id="303" name="Google Shape;303;p27"/>
          <p:cNvSpPr/>
          <p:nvPr/>
        </p:nvSpPr>
        <p:spPr>
          <a:xfrm>
            <a:off x="8339137" y="24241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27"/>
          <p:cNvSpPr/>
          <p:nvPr/>
        </p:nvSpPr>
        <p:spPr>
          <a:xfrm>
            <a:off x="9405937" y="23479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27"/>
          <p:cNvSpPr/>
          <p:nvPr/>
        </p:nvSpPr>
        <p:spPr>
          <a:xfrm>
            <a:off x="9024937" y="35671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27"/>
          <p:cNvSpPr/>
          <p:nvPr/>
        </p:nvSpPr>
        <p:spPr>
          <a:xfrm>
            <a:off x="9786937" y="30337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27"/>
          <p:cNvSpPr/>
          <p:nvPr/>
        </p:nvSpPr>
        <p:spPr>
          <a:xfrm>
            <a:off x="8262937" y="31861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08" name="Google Shape;308;p27"/>
          <p:cNvCxnSpPr>
            <a:stCxn id="303" idx="6"/>
            <a:endCxn id="304" idx="2"/>
          </p:cNvCxnSpPr>
          <p:nvPr/>
        </p:nvCxnSpPr>
        <p:spPr>
          <a:xfrm flipH="1" rot="10800000">
            <a:off x="8567737" y="2462212"/>
            <a:ext cx="838200" cy="76200"/>
          </a:xfrm>
          <a:prstGeom prst="straightConnector1">
            <a:avLst/>
          </a:prstGeom>
          <a:noFill/>
          <a:ln cap="flat" cmpd="sng" w="28575">
            <a:solidFill>
              <a:schemeClr val="dk1"/>
            </a:solidFill>
            <a:prstDash val="solid"/>
            <a:round/>
            <a:headEnd len="med" w="med" type="none"/>
            <a:tailEnd len="med" w="med" type="triangle"/>
          </a:ln>
        </p:spPr>
      </p:cxnSp>
      <p:cxnSp>
        <p:nvCxnSpPr>
          <p:cNvPr id="309" name="Google Shape;309;p27"/>
          <p:cNvCxnSpPr>
            <a:stCxn id="306" idx="0"/>
            <a:endCxn id="304" idx="5"/>
          </p:cNvCxnSpPr>
          <p:nvPr/>
        </p:nvCxnSpPr>
        <p:spPr>
          <a:xfrm rot="10800000">
            <a:off x="9600937" y="2542912"/>
            <a:ext cx="300300" cy="490800"/>
          </a:xfrm>
          <a:prstGeom prst="straightConnector1">
            <a:avLst/>
          </a:prstGeom>
          <a:noFill/>
          <a:ln cap="flat" cmpd="sng" w="28575">
            <a:solidFill>
              <a:schemeClr val="dk1"/>
            </a:solidFill>
            <a:prstDash val="solid"/>
            <a:round/>
            <a:headEnd len="med" w="med" type="none"/>
            <a:tailEnd len="med" w="med" type="triangle"/>
          </a:ln>
        </p:spPr>
      </p:cxnSp>
      <p:cxnSp>
        <p:nvCxnSpPr>
          <p:cNvPr id="310" name="Google Shape;310;p27"/>
          <p:cNvCxnSpPr>
            <a:stCxn id="303" idx="5"/>
            <a:endCxn id="305" idx="1"/>
          </p:cNvCxnSpPr>
          <p:nvPr/>
        </p:nvCxnSpPr>
        <p:spPr>
          <a:xfrm>
            <a:off x="8534259" y="2619234"/>
            <a:ext cx="524100" cy="981300"/>
          </a:xfrm>
          <a:prstGeom prst="straightConnector1">
            <a:avLst/>
          </a:prstGeom>
          <a:noFill/>
          <a:ln cap="flat" cmpd="sng" w="28575">
            <a:solidFill>
              <a:schemeClr val="dk1"/>
            </a:solidFill>
            <a:prstDash val="solid"/>
            <a:round/>
            <a:headEnd len="med" w="med" type="none"/>
            <a:tailEnd len="med" w="med" type="triangle"/>
          </a:ln>
        </p:spPr>
      </p:cxnSp>
      <p:cxnSp>
        <p:nvCxnSpPr>
          <p:cNvPr id="311" name="Google Shape;311;p27"/>
          <p:cNvCxnSpPr>
            <a:stCxn id="305" idx="7"/>
            <a:endCxn id="304" idx="4"/>
          </p:cNvCxnSpPr>
          <p:nvPr/>
        </p:nvCxnSpPr>
        <p:spPr>
          <a:xfrm flipH="1" rot="10800000">
            <a:off x="9220059" y="2576390"/>
            <a:ext cx="300300" cy="1024200"/>
          </a:xfrm>
          <a:prstGeom prst="straightConnector1">
            <a:avLst/>
          </a:prstGeom>
          <a:noFill/>
          <a:ln cap="flat" cmpd="sng" w="28575">
            <a:solidFill>
              <a:schemeClr val="dk1"/>
            </a:solidFill>
            <a:prstDash val="solid"/>
            <a:round/>
            <a:headEnd len="med" w="med" type="none"/>
            <a:tailEnd len="med" w="med" type="triangle"/>
          </a:ln>
        </p:spPr>
      </p:cxnSp>
      <p:cxnSp>
        <p:nvCxnSpPr>
          <p:cNvPr id="312" name="Google Shape;312;p27"/>
          <p:cNvCxnSpPr>
            <a:stCxn id="304" idx="1"/>
            <a:endCxn id="303" idx="7"/>
          </p:cNvCxnSpPr>
          <p:nvPr/>
        </p:nvCxnSpPr>
        <p:spPr>
          <a:xfrm rot="5400000">
            <a:off x="8948765" y="1966940"/>
            <a:ext cx="76200" cy="905100"/>
          </a:xfrm>
          <a:prstGeom prst="curvedConnector3">
            <a:avLst>
              <a:gd fmla="val -343935" name="adj1"/>
            </a:avLst>
          </a:prstGeom>
          <a:noFill/>
          <a:ln cap="flat" cmpd="sng" w="9525">
            <a:solidFill>
              <a:schemeClr val="dk1"/>
            </a:solidFill>
            <a:prstDash val="dash"/>
            <a:round/>
            <a:headEnd len="med" w="med" type="none"/>
            <a:tailEnd len="med" w="med" type="triangle"/>
          </a:ln>
        </p:spPr>
      </p:cxnSp>
      <p:cxnSp>
        <p:nvCxnSpPr>
          <p:cNvPr id="313" name="Google Shape;313;p27"/>
          <p:cNvCxnSpPr>
            <a:stCxn id="304" idx="6"/>
            <a:endCxn id="306" idx="6"/>
          </p:cNvCxnSpPr>
          <p:nvPr/>
        </p:nvCxnSpPr>
        <p:spPr>
          <a:xfrm>
            <a:off x="9634537" y="2462212"/>
            <a:ext cx="381000" cy="685800"/>
          </a:xfrm>
          <a:prstGeom prst="curvedConnector3">
            <a:avLst>
              <a:gd fmla="val 160000" name="adj1"/>
            </a:avLst>
          </a:prstGeom>
          <a:noFill/>
          <a:ln cap="flat" cmpd="sng" w="9525">
            <a:solidFill>
              <a:schemeClr val="dk1"/>
            </a:solidFill>
            <a:prstDash val="dash"/>
            <a:round/>
            <a:headEnd len="med" w="med" type="none"/>
            <a:tailEnd len="med" w="med" type="triangle"/>
          </a:ln>
        </p:spPr>
      </p:cxnSp>
      <p:cxnSp>
        <p:nvCxnSpPr>
          <p:cNvPr id="314" name="Google Shape;314;p27"/>
          <p:cNvCxnSpPr>
            <a:stCxn id="304" idx="0"/>
            <a:endCxn id="307" idx="2"/>
          </p:cNvCxnSpPr>
          <p:nvPr/>
        </p:nvCxnSpPr>
        <p:spPr>
          <a:xfrm rot="5400000">
            <a:off x="8415337" y="2195512"/>
            <a:ext cx="952500" cy="1257300"/>
          </a:xfrm>
          <a:prstGeom prst="curvedConnector4">
            <a:avLst>
              <a:gd fmla="val -45338" name="adj1"/>
              <a:gd fmla="val 118180" name="adj2"/>
            </a:avLst>
          </a:prstGeom>
          <a:noFill/>
          <a:ln cap="flat" cmpd="sng" w="9525">
            <a:solidFill>
              <a:schemeClr val="dk1"/>
            </a:solidFill>
            <a:prstDash val="dash"/>
            <a:round/>
            <a:headEnd len="med" w="med" type="none"/>
            <a:tailEnd len="med" w="med" type="triangle"/>
          </a:ln>
        </p:spPr>
      </p:cxnSp>
      <p:cxnSp>
        <p:nvCxnSpPr>
          <p:cNvPr id="315" name="Google Shape;315;p27"/>
          <p:cNvCxnSpPr>
            <a:stCxn id="304" idx="7"/>
            <a:endCxn id="305" idx="6"/>
          </p:cNvCxnSpPr>
          <p:nvPr/>
        </p:nvCxnSpPr>
        <p:spPr>
          <a:xfrm rot="5400000">
            <a:off x="8777409" y="2857640"/>
            <a:ext cx="1299900" cy="347400"/>
          </a:xfrm>
          <a:prstGeom prst="curvedConnector4">
            <a:avLst>
              <a:gd fmla="val -20407" name="adj1"/>
              <a:gd fmla="val -273308" name="adj2"/>
            </a:avLst>
          </a:prstGeom>
          <a:noFill/>
          <a:ln cap="flat" cmpd="sng" w="9525">
            <a:solidFill>
              <a:schemeClr val="dk1"/>
            </a:solidFill>
            <a:prstDash val="dash"/>
            <a:round/>
            <a:headEnd len="med" w="med" type="none"/>
            <a:tailEnd len="med" w="med" type="triangle"/>
          </a:ln>
        </p:spPr>
      </p:cxnSp>
      <p:cxnSp>
        <p:nvCxnSpPr>
          <p:cNvPr id="316" name="Google Shape;316;p27"/>
          <p:cNvCxnSpPr>
            <a:stCxn id="304" idx="0"/>
            <a:endCxn id="304" idx="7"/>
          </p:cNvCxnSpPr>
          <p:nvPr/>
        </p:nvCxnSpPr>
        <p:spPr>
          <a:xfrm flipH="1" rot="-5400000">
            <a:off x="9543787" y="2324362"/>
            <a:ext cx="33600" cy="80700"/>
          </a:xfrm>
          <a:prstGeom prst="curvedConnector3">
            <a:avLst>
              <a:gd fmla="val -2007969" name="adj1"/>
            </a:avLst>
          </a:prstGeom>
          <a:noFill/>
          <a:ln cap="flat" cmpd="sng" w="9525">
            <a:solidFill>
              <a:schemeClr val="dk1"/>
            </a:solidFill>
            <a:prstDash val="dash"/>
            <a:round/>
            <a:headEnd len="med" w="med" type="none"/>
            <a:tailEnd len="med" w="med" type="triangle"/>
          </a:ln>
        </p:spPr>
      </p:cxnSp>
      <p:pic>
        <p:nvPicPr>
          <p:cNvPr id="317" name="Google Shape;317;p27"/>
          <p:cNvPicPr preferRelativeResize="0"/>
          <p:nvPr/>
        </p:nvPicPr>
        <p:blipFill rotWithShape="1">
          <a:blip r:embed="rId3">
            <a:alphaModFix/>
          </a:blip>
          <a:srcRect b="0" l="0" r="0" t="0"/>
          <a:stretch/>
        </p:blipFill>
        <p:spPr>
          <a:xfrm>
            <a:off x="7403284" y="4343400"/>
            <a:ext cx="4788715" cy="2362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0" y="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Application of Stationary Distributions: Gibbs Sampling*</a:t>
            </a:r>
            <a:endParaRPr/>
          </a:p>
        </p:txBody>
      </p:sp>
      <p:sp>
        <p:nvSpPr>
          <p:cNvPr id="324" name="Google Shape;324;p28"/>
          <p:cNvSpPr txBox="1"/>
          <p:nvPr>
            <p:ph idx="1" type="body"/>
          </p:nvPr>
        </p:nvSpPr>
        <p:spPr>
          <a:xfrm>
            <a:off x="457200" y="1447800"/>
            <a:ext cx="6858000" cy="50292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Each joint instantiation over all hidden and query variables is a state: {</a:t>
            </a:r>
            <a:r>
              <a:rPr lang="en-US" sz="2400">
                <a:latin typeface="Calibri"/>
                <a:ea typeface="Calibri"/>
                <a:cs typeface="Calibri"/>
                <a:sym typeface="Calibri"/>
              </a:rPr>
              <a:t>X</a:t>
            </a:r>
            <a:r>
              <a:rPr baseline="-25000" lang="en-US" sz="2400">
                <a:latin typeface="Calibri"/>
                <a:ea typeface="Calibri"/>
                <a:cs typeface="Calibri"/>
                <a:sym typeface="Calibri"/>
              </a:rPr>
              <a:t>1</a:t>
            </a:r>
            <a:r>
              <a:rPr lang="en-US" sz="2400"/>
              <a:t>, …, </a:t>
            </a:r>
            <a:r>
              <a:rPr lang="en-US" sz="2400">
                <a:latin typeface="Calibri"/>
                <a:ea typeface="Calibri"/>
                <a:cs typeface="Calibri"/>
                <a:sym typeface="Calibri"/>
              </a:rPr>
              <a:t>X</a:t>
            </a:r>
            <a:r>
              <a:rPr baseline="-25000" lang="en-US" sz="2400">
                <a:latin typeface="Calibri"/>
                <a:ea typeface="Calibri"/>
                <a:cs typeface="Calibri"/>
                <a:sym typeface="Calibri"/>
              </a:rPr>
              <a:t>n</a:t>
            </a:r>
            <a:r>
              <a:rPr lang="en-US" sz="2400"/>
              <a:t>} = H U Q</a:t>
            </a:r>
            <a:endParaRPr/>
          </a:p>
          <a:p>
            <a:pPr indent="-139689" lvl="4" marL="2057298" rtl="0" algn="l">
              <a:spcBef>
                <a:spcPts val="280"/>
              </a:spcBef>
              <a:spcAft>
                <a:spcPts val="0"/>
              </a:spcAft>
              <a:buSzPts val="1400"/>
              <a:buNone/>
            </a:pPr>
            <a:r>
              <a:t/>
            </a:r>
            <a:endParaRPr sz="1400"/>
          </a:p>
          <a:p>
            <a:pPr indent="-342882" lvl="0" marL="342882" rtl="0" algn="l">
              <a:spcBef>
                <a:spcPts val="480"/>
              </a:spcBef>
              <a:spcAft>
                <a:spcPts val="0"/>
              </a:spcAft>
              <a:buSzPts val="2400"/>
              <a:buChar char="▪"/>
            </a:pPr>
            <a:r>
              <a:rPr lang="en-US" sz="2400"/>
              <a:t>Transitions:</a:t>
            </a:r>
            <a:endParaRPr/>
          </a:p>
          <a:p>
            <a:pPr indent="-285736" lvl="1" marL="742913" rtl="0" algn="l">
              <a:spcBef>
                <a:spcPts val="400"/>
              </a:spcBef>
              <a:spcAft>
                <a:spcPts val="0"/>
              </a:spcAft>
              <a:buSzPts val="2000"/>
              <a:buChar char="▪"/>
            </a:pPr>
            <a:r>
              <a:rPr lang="en-US" sz="2000"/>
              <a:t>With probability 1/n resample variable X</a:t>
            </a:r>
            <a:r>
              <a:rPr baseline="-25000" lang="en-US" sz="2000"/>
              <a:t>j</a:t>
            </a:r>
            <a:r>
              <a:rPr lang="en-US" sz="2000"/>
              <a:t> according to 	</a:t>
            </a:r>
            <a:endParaRPr/>
          </a:p>
          <a:p>
            <a:pPr indent="-152388" lvl="6" marL="2971652" rtl="0" algn="l">
              <a:spcBef>
                <a:spcPts val="240"/>
              </a:spcBef>
              <a:spcAft>
                <a:spcPts val="0"/>
              </a:spcAft>
              <a:buSzPts val="1200"/>
              <a:buNone/>
            </a:pPr>
            <a:r>
              <a:t/>
            </a:r>
            <a:endParaRPr sz="1200"/>
          </a:p>
          <a:p>
            <a:pPr indent="0" lvl="1" marL="457176" rtl="0" algn="l">
              <a:spcBef>
                <a:spcPts val="400"/>
              </a:spcBef>
              <a:spcAft>
                <a:spcPts val="0"/>
              </a:spcAft>
              <a:buSzPts val="2000"/>
              <a:buNone/>
            </a:pPr>
            <a:r>
              <a:rPr lang="en-US" sz="2000"/>
              <a:t>	P(X</a:t>
            </a:r>
            <a:r>
              <a:rPr baseline="-25000" lang="en-US" sz="2000"/>
              <a:t>j</a:t>
            </a:r>
            <a:r>
              <a:rPr lang="en-US" sz="2000"/>
              <a:t> | x</a:t>
            </a:r>
            <a:r>
              <a:rPr baseline="-25000" lang="en-US" sz="2000"/>
              <a:t>1</a:t>
            </a:r>
            <a:r>
              <a:rPr lang="en-US" sz="2000"/>
              <a:t>, x</a:t>
            </a:r>
            <a:r>
              <a:rPr baseline="-25000" lang="en-US" sz="2000"/>
              <a:t>2</a:t>
            </a:r>
            <a:r>
              <a:rPr lang="en-US" sz="2000"/>
              <a:t>, …, x</a:t>
            </a:r>
            <a:r>
              <a:rPr baseline="-25000" lang="en-US" sz="2000"/>
              <a:t>j-1, </a:t>
            </a:r>
            <a:r>
              <a:rPr lang="en-US" sz="2000"/>
              <a:t>x</a:t>
            </a:r>
            <a:r>
              <a:rPr baseline="-25000" lang="en-US" sz="2000"/>
              <a:t>j+1</a:t>
            </a:r>
            <a:r>
              <a:rPr lang="en-US" sz="2000"/>
              <a:t>, …, x</a:t>
            </a:r>
            <a:r>
              <a:rPr baseline="-25000" lang="en-US" sz="2000"/>
              <a:t>n,</a:t>
            </a:r>
            <a:r>
              <a:rPr lang="en-US" sz="2000"/>
              <a:t> e</a:t>
            </a:r>
            <a:r>
              <a:rPr baseline="-25000" lang="en-US" sz="2000"/>
              <a:t>1,</a:t>
            </a:r>
            <a:r>
              <a:rPr lang="en-US" sz="2000"/>
              <a:t> …</a:t>
            </a:r>
            <a:r>
              <a:rPr baseline="-25000" lang="en-US" sz="2000"/>
              <a:t>,</a:t>
            </a:r>
            <a:r>
              <a:rPr lang="en-US" sz="2000"/>
              <a:t> e</a:t>
            </a:r>
            <a:r>
              <a:rPr baseline="-25000" lang="en-US" sz="2000"/>
              <a:t>m</a:t>
            </a:r>
            <a:r>
              <a:rPr lang="en-US" sz="2000"/>
              <a:t>)</a:t>
            </a:r>
            <a:endParaRPr/>
          </a:p>
          <a:p>
            <a:pPr indent="-114288" lvl="2" marL="1142942" rtl="0" algn="l">
              <a:spcBef>
                <a:spcPts val="360"/>
              </a:spcBef>
              <a:spcAft>
                <a:spcPts val="0"/>
              </a:spcAft>
              <a:buSzPts val="1800"/>
              <a:buNone/>
            </a:pPr>
            <a:r>
              <a:t/>
            </a:r>
            <a:endParaRPr sz="1800"/>
          </a:p>
          <a:p>
            <a:pPr indent="-342882" lvl="0" marL="342882" rtl="0" algn="l">
              <a:spcBef>
                <a:spcPts val="480"/>
              </a:spcBef>
              <a:spcAft>
                <a:spcPts val="0"/>
              </a:spcAft>
              <a:buSzPts val="2400"/>
              <a:buChar char="▪"/>
            </a:pPr>
            <a:r>
              <a:rPr lang="en-US" sz="2400"/>
              <a:t>Stationary distribution:</a:t>
            </a:r>
            <a:endParaRPr/>
          </a:p>
          <a:p>
            <a:pPr indent="-285736" lvl="1" marL="742913" rtl="0" algn="l">
              <a:spcBef>
                <a:spcPts val="400"/>
              </a:spcBef>
              <a:spcAft>
                <a:spcPts val="0"/>
              </a:spcAft>
              <a:buSzPts val="2000"/>
              <a:buChar char="▪"/>
            </a:pPr>
            <a:r>
              <a:rPr lang="en-US" sz="2000"/>
              <a:t>Conditional distribution P(X</a:t>
            </a:r>
            <a:r>
              <a:rPr baseline="-25000" lang="en-US" sz="2000"/>
              <a:t>1</a:t>
            </a:r>
            <a:r>
              <a:rPr lang="en-US" sz="2000"/>
              <a:t>, X</a:t>
            </a:r>
            <a:r>
              <a:rPr baseline="-25000" lang="en-US" sz="2000"/>
              <a:t>2</a:t>
            </a:r>
            <a:r>
              <a:rPr lang="en-US" sz="2000"/>
              <a:t> , … , X</a:t>
            </a:r>
            <a:r>
              <a:rPr baseline="-25000" lang="en-US" sz="2000"/>
              <a:t>n</a:t>
            </a:r>
            <a:r>
              <a:rPr lang="en-US" sz="2000"/>
              <a:t>|e</a:t>
            </a:r>
            <a:r>
              <a:rPr baseline="-25000" lang="en-US" sz="2000"/>
              <a:t>1,</a:t>
            </a:r>
            <a:r>
              <a:rPr lang="en-US" sz="2000"/>
              <a:t> …</a:t>
            </a:r>
            <a:r>
              <a:rPr baseline="-25000" lang="en-US" sz="2000"/>
              <a:t>,</a:t>
            </a:r>
            <a:r>
              <a:rPr lang="en-US" sz="2000"/>
              <a:t> e</a:t>
            </a:r>
            <a:r>
              <a:rPr baseline="-25000" lang="en-US" sz="2000"/>
              <a:t>m</a:t>
            </a:r>
            <a:r>
              <a:rPr lang="en-US" sz="2000"/>
              <a:t>)</a:t>
            </a:r>
            <a:endParaRPr/>
          </a:p>
          <a:p>
            <a:pPr indent="-285736" lvl="1" marL="742913" rtl="0" algn="l">
              <a:spcBef>
                <a:spcPts val="400"/>
              </a:spcBef>
              <a:spcAft>
                <a:spcPts val="0"/>
              </a:spcAft>
              <a:buSzPts val="2000"/>
              <a:buChar char="▪"/>
            </a:pPr>
            <a:r>
              <a:rPr lang="en-US" sz="2000"/>
              <a:t>Means that when running Gibbs sampling long enough we get a sample from the desired distribution</a:t>
            </a:r>
            <a:endParaRPr/>
          </a:p>
          <a:p>
            <a:pPr indent="-285736" lvl="1" marL="742913" rtl="0" algn="l">
              <a:spcBef>
                <a:spcPts val="400"/>
              </a:spcBef>
              <a:spcAft>
                <a:spcPts val="0"/>
              </a:spcAft>
              <a:buSzPts val="2000"/>
              <a:buChar char="▪"/>
            </a:pPr>
            <a:r>
              <a:rPr lang="en-US" sz="2000"/>
              <a:t>Requires some proof to show this is true!</a:t>
            </a:r>
            <a:endParaRPr/>
          </a:p>
        </p:txBody>
      </p:sp>
      <p:pic>
        <p:nvPicPr>
          <p:cNvPr id="325" name="Google Shape;325;p28"/>
          <p:cNvPicPr preferRelativeResize="0"/>
          <p:nvPr/>
        </p:nvPicPr>
        <p:blipFill rotWithShape="1">
          <a:blip r:embed="rId3">
            <a:alphaModFix/>
          </a:blip>
          <a:srcRect b="0" l="0" r="0" t="0"/>
          <a:stretch/>
        </p:blipFill>
        <p:spPr>
          <a:xfrm>
            <a:off x="7162800" y="2057400"/>
            <a:ext cx="4905642" cy="38861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Hidden Markov Models</a:t>
            </a:r>
            <a:endParaRPr/>
          </a:p>
        </p:txBody>
      </p:sp>
      <p:pic>
        <p:nvPicPr>
          <p:cNvPr id="331" name="Google Shape;331;p29"/>
          <p:cNvPicPr preferRelativeResize="0"/>
          <p:nvPr/>
        </p:nvPicPr>
        <p:blipFill rotWithShape="1">
          <a:blip r:embed="rId3">
            <a:alphaModFix/>
          </a:blip>
          <a:srcRect b="0" l="0" r="0" t="0"/>
          <a:stretch/>
        </p:blipFill>
        <p:spPr>
          <a:xfrm>
            <a:off x="3200400" y="1219200"/>
            <a:ext cx="5954245" cy="53976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Pacman – Sonar (P4)</a:t>
            </a:r>
            <a:endParaRPr/>
          </a:p>
        </p:txBody>
      </p:sp>
      <p:pic>
        <p:nvPicPr>
          <p:cNvPr descr="Screen Shot 2014-08-21 at 7.37.41 PM.png" id="337" name="Google Shape;337;p30"/>
          <p:cNvPicPr preferRelativeResize="0"/>
          <p:nvPr/>
        </p:nvPicPr>
        <p:blipFill rotWithShape="1">
          <a:blip r:embed="rId3">
            <a:alphaModFix/>
          </a:blip>
          <a:srcRect b="0" l="0" r="0" t="0"/>
          <a:stretch/>
        </p:blipFill>
        <p:spPr>
          <a:xfrm>
            <a:off x="3059111" y="1295400"/>
            <a:ext cx="6073778" cy="5107381"/>
          </a:xfrm>
          <a:prstGeom prst="rect">
            <a:avLst/>
          </a:prstGeom>
          <a:noFill/>
          <a:ln>
            <a:noFill/>
          </a:ln>
        </p:spPr>
      </p:pic>
      <p:sp>
        <p:nvSpPr>
          <p:cNvPr id="338" name="Google Shape;338;p30"/>
          <p:cNvSpPr txBox="1"/>
          <p:nvPr/>
        </p:nvSpPr>
        <p:spPr>
          <a:xfrm>
            <a:off x="7785911" y="6507901"/>
            <a:ext cx="44005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[Demo: Pacman – Sonar – No Beliefs(L14D1)]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Pacman – Sonar (no beliefs)</a:t>
            </a:r>
            <a:endParaRPr/>
          </a:p>
        </p:txBody>
      </p:sp>
      <p:pic>
        <p:nvPicPr>
          <p:cNvPr id="344" name="Google Shape;344;p31" title="Pacman sonar (P4) -- no beliefs.mp4">
            <a:hlinkClick r:id="rId3"/>
          </p:cNvPr>
          <p:cNvPicPr preferRelativeResize="0"/>
          <p:nvPr/>
        </p:nvPicPr>
        <p:blipFill>
          <a:blip r:embed="rId4">
            <a:alphaModFix/>
          </a:blip>
          <a:stretch>
            <a:fillRect/>
          </a:stretch>
        </p:blipFill>
        <p:spPr>
          <a:xfrm>
            <a:off x="2647750" y="1263425"/>
            <a:ext cx="6896476" cy="517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Probability Recap</a:t>
            </a:r>
            <a:endParaRPr/>
          </a:p>
        </p:txBody>
      </p:sp>
      <p:sp>
        <p:nvSpPr>
          <p:cNvPr id="100" name="Google Shape;100;p14"/>
          <p:cNvSpPr txBox="1"/>
          <p:nvPr>
            <p:ph idx="1" type="body"/>
          </p:nvPr>
        </p:nvSpPr>
        <p:spPr>
          <a:xfrm>
            <a:off x="304799" y="1600200"/>
            <a:ext cx="11201401"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Font typeface="Noto Sans Symbols"/>
              <a:buChar char="▪"/>
            </a:pPr>
            <a:r>
              <a:rPr lang="en-US" sz="2800"/>
              <a:t>Conditional probability</a:t>
            </a:r>
            <a:endParaRPr/>
          </a:p>
          <a:p>
            <a:pPr indent="-101588" lvl="2" marL="1142942" rtl="0" algn="l">
              <a:spcBef>
                <a:spcPts val="400"/>
              </a:spcBef>
              <a:spcAft>
                <a:spcPts val="0"/>
              </a:spcAft>
              <a:buSzPts val="2000"/>
              <a:buFont typeface="Noto Sans Symbols"/>
              <a:buNone/>
            </a:pPr>
            <a:r>
              <a:t/>
            </a:r>
            <a:endParaRPr sz="2000"/>
          </a:p>
          <a:p>
            <a:pPr indent="-342882" lvl="0" marL="342882" rtl="0" algn="l">
              <a:spcBef>
                <a:spcPts val="560"/>
              </a:spcBef>
              <a:spcAft>
                <a:spcPts val="0"/>
              </a:spcAft>
              <a:buSzPts val="2800"/>
              <a:buFont typeface="Noto Sans Symbols"/>
              <a:buChar char="▪"/>
            </a:pPr>
            <a:r>
              <a:rPr lang="en-US" sz="2800"/>
              <a:t>Product rule</a:t>
            </a:r>
            <a:endParaRPr/>
          </a:p>
          <a:p>
            <a:pPr indent="-101588" lvl="2" marL="1142942" rtl="0" algn="l">
              <a:spcBef>
                <a:spcPts val="400"/>
              </a:spcBef>
              <a:spcAft>
                <a:spcPts val="0"/>
              </a:spcAft>
              <a:buSzPts val="2000"/>
              <a:buFont typeface="Noto Sans Symbols"/>
              <a:buNone/>
            </a:pPr>
            <a:r>
              <a:t/>
            </a:r>
            <a:endParaRPr sz="2000"/>
          </a:p>
          <a:p>
            <a:pPr indent="-342882" lvl="0" marL="342882" rtl="0" algn="l">
              <a:spcBef>
                <a:spcPts val="560"/>
              </a:spcBef>
              <a:spcAft>
                <a:spcPts val="0"/>
              </a:spcAft>
              <a:buSzPts val="2800"/>
              <a:buFont typeface="Noto Sans Symbols"/>
              <a:buChar char="▪"/>
            </a:pPr>
            <a:r>
              <a:rPr lang="en-US" sz="2800"/>
              <a:t>Chain rule </a:t>
            </a:r>
            <a:endParaRPr sz="2400"/>
          </a:p>
          <a:p>
            <a:pPr indent="0" lvl="0" marL="0" rtl="0" algn="l">
              <a:spcBef>
                <a:spcPts val="320"/>
              </a:spcBef>
              <a:spcAft>
                <a:spcPts val="0"/>
              </a:spcAft>
              <a:buSzPts val="1600"/>
              <a:buFont typeface="Noto Sans Symbols"/>
              <a:buNone/>
            </a:pPr>
            <a:r>
              <a:t/>
            </a:r>
            <a:endParaRPr sz="1600"/>
          </a:p>
          <a:p>
            <a:pPr indent="0" lvl="0" marL="0" rtl="0" algn="l">
              <a:spcBef>
                <a:spcPts val="320"/>
              </a:spcBef>
              <a:spcAft>
                <a:spcPts val="0"/>
              </a:spcAft>
              <a:buSzPts val="1600"/>
              <a:buFont typeface="Noto Sans Symbols"/>
              <a:buNone/>
            </a:pPr>
            <a:r>
              <a:t/>
            </a:r>
            <a:endParaRPr sz="1600"/>
          </a:p>
          <a:p>
            <a:pPr indent="0" lvl="0" marL="0" rtl="0" algn="l">
              <a:spcBef>
                <a:spcPts val="320"/>
              </a:spcBef>
              <a:spcAft>
                <a:spcPts val="0"/>
              </a:spcAft>
              <a:buSzPts val="1600"/>
              <a:buFont typeface="Noto Sans Symbols"/>
              <a:buNone/>
            </a:pPr>
            <a:r>
              <a:t/>
            </a:r>
            <a:endParaRPr sz="1600"/>
          </a:p>
          <a:p>
            <a:pPr indent="-342882" lvl="0" marL="342882" rtl="0" algn="l">
              <a:spcBef>
                <a:spcPts val="560"/>
              </a:spcBef>
              <a:spcAft>
                <a:spcPts val="0"/>
              </a:spcAft>
              <a:buSzPts val="2800"/>
              <a:buFont typeface="Noto Sans Symbols"/>
              <a:buChar char="▪"/>
            </a:pPr>
            <a:r>
              <a:rPr lang="en-US" sz="2800"/>
              <a:t>X, Y independent if and only if:</a:t>
            </a:r>
            <a:endParaRPr/>
          </a:p>
          <a:p>
            <a:pPr indent="-126989" lvl="4" marL="2057298" rtl="0" algn="l">
              <a:spcBef>
                <a:spcPts val="320"/>
              </a:spcBef>
              <a:spcAft>
                <a:spcPts val="0"/>
              </a:spcAft>
              <a:buSzPts val="1600"/>
              <a:buFont typeface="Noto Sans Symbols"/>
              <a:buNone/>
            </a:pPr>
            <a:r>
              <a:t/>
            </a:r>
            <a:endParaRPr sz="1600"/>
          </a:p>
          <a:p>
            <a:pPr indent="-342882" lvl="0" marL="342882" rtl="0" algn="l">
              <a:spcBef>
                <a:spcPts val="560"/>
              </a:spcBef>
              <a:spcAft>
                <a:spcPts val="0"/>
              </a:spcAft>
              <a:buSzPts val="2800"/>
              <a:buFont typeface="Noto Sans Symbols"/>
              <a:buChar char="▪"/>
            </a:pPr>
            <a:r>
              <a:rPr lang="en-US" sz="2800"/>
              <a:t>X and Y are conditionally independent given Z if and only if:</a:t>
            </a:r>
            <a:endParaRPr/>
          </a:p>
          <a:p>
            <a:pPr indent="-139682" lvl="0" marL="342882" rtl="0" algn="l">
              <a:spcBef>
                <a:spcPts val="640"/>
              </a:spcBef>
              <a:spcAft>
                <a:spcPts val="0"/>
              </a:spcAft>
              <a:buSzPts val="3200"/>
              <a:buFont typeface="Noto Sans Symbols"/>
              <a:buNone/>
            </a:pPr>
            <a:r>
              <a:t/>
            </a:r>
            <a:endParaRPr/>
          </a:p>
        </p:txBody>
      </p:sp>
      <p:pic>
        <p:nvPicPr>
          <p:cNvPr descr="txp_fig" id="101" name="Google Shape;101;p14"/>
          <p:cNvPicPr preferRelativeResize="0"/>
          <p:nvPr/>
        </p:nvPicPr>
        <p:blipFill rotWithShape="1">
          <a:blip r:embed="rId3">
            <a:alphaModFix/>
          </a:blip>
          <a:srcRect b="0" l="0" r="0" t="0"/>
          <a:stretch/>
        </p:blipFill>
        <p:spPr>
          <a:xfrm>
            <a:off x="5105400" y="1524000"/>
            <a:ext cx="2447925" cy="731838"/>
          </a:xfrm>
          <a:prstGeom prst="rect">
            <a:avLst/>
          </a:prstGeom>
          <a:noFill/>
          <a:ln>
            <a:noFill/>
          </a:ln>
        </p:spPr>
      </p:pic>
      <p:pic>
        <p:nvPicPr>
          <p:cNvPr descr="txp_fig" id="102" name="Google Shape;102;p14"/>
          <p:cNvPicPr preferRelativeResize="0"/>
          <p:nvPr/>
        </p:nvPicPr>
        <p:blipFill rotWithShape="1">
          <a:blip r:embed="rId4">
            <a:alphaModFix/>
          </a:blip>
          <a:srcRect b="0" l="0" r="0" t="0"/>
          <a:stretch/>
        </p:blipFill>
        <p:spPr>
          <a:xfrm>
            <a:off x="5049836" y="2570706"/>
            <a:ext cx="3103563" cy="312738"/>
          </a:xfrm>
          <a:prstGeom prst="rect">
            <a:avLst/>
          </a:prstGeom>
          <a:noFill/>
          <a:ln>
            <a:noFill/>
          </a:ln>
        </p:spPr>
      </p:pic>
      <p:pic>
        <p:nvPicPr>
          <p:cNvPr descr="txp_fig" id="103" name="Google Shape;103;p14"/>
          <p:cNvPicPr preferRelativeResize="0"/>
          <p:nvPr/>
        </p:nvPicPr>
        <p:blipFill rotWithShape="1">
          <a:blip r:embed="rId5">
            <a:alphaModFix/>
          </a:blip>
          <a:srcRect b="0" l="0" r="0" t="0"/>
          <a:stretch/>
        </p:blipFill>
        <p:spPr>
          <a:xfrm>
            <a:off x="5562600" y="4867520"/>
            <a:ext cx="3795713" cy="298450"/>
          </a:xfrm>
          <a:prstGeom prst="rect">
            <a:avLst/>
          </a:prstGeom>
          <a:noFill/>
          <a:ln>
            <a:noFill/>
          </a:ln>
        </p:spPr>
      </p:pic>
      <p:pic>
        <p:nvPicPr>
          <p:cNvPr descr="txp_fig" id="104" name="Google Shape;104;p14"/>
          <p:cNvPicPr preferRelativeResize="0"/>
          <p:nvPr/>
        </p:nvPicPr>
        <p:blipFill rotWithShape="1">
          <a:blip r:embed="rId6">
            <a:alphaModFix/>
          </a:blip>
          <a:srcRect b="0" l="0" r="0" t="0"/>
          <a:stretch/>
        </p:blipFill>
        <p:spPr>
          <a:xfrm>
            <a:off x="3616325" y="6172200"/>
            <a:ext cx="4841875" cy="312738"/>
          </a:xfrm>
          <a:prstGeom prst="rect">
            <a:avLst/>
          </a:prstGeom>
          <a:noFill/>
          <a:ln>
            <a:noFill/>
          </a:ln>
        </p:spPr>
      </p:pic>
      <p:pic>
        <p:nvPicPr>
          <p:cNvPr descr="txp_fig" id="105" name="Google Shape;105;p14"/>
          <p:cNvPicPr preferRelativeResize="0"/>
          <p:nvPr/>
        </p:nvPicPr>
        <p:blipFill rotWithShape="1">
          <a:blip r:embed="rId7">
            <a:alphaModFix/>
          </a:blip>
          <a:srcRect b="0" l="0" r="0" t="0"/>
          <a:stretch/>
        </p:blipFill>
        <p:spPr>
          <a:xfrm>
            <a:off x="9677400" y="5803900"/>
            <a:ext cx="1401762" cy="368300"/>
          </a:xfrm>
          <a:prstGeom prst="rect">
            <a:avLst/>
          </a:prstGeom>
          <a:noFill/>
          <a:ln>
            <a:noFill/>
          </a:ln>
        </p:spPr>
      </p:pic>
      <p:pic>
        <p:nvPicPr>
          <p:cNvPr descr="txp_fig.png" id="106" name="Google Shape;106;p14"/>
          <p:cNvPicPr preferRelativeResize="0"/>
          <p:nvPr/>
        </p:nvPicPr>
        <p:blipFill rotWithShape="1">
          <a:blip r:embed="rId8">
            <a:alphaModFix/>
          </a:blip>
          <a:srcRect b="0" l="0" r="0" t="0"/>
          <a:stretch/>
        </p:blipFill>
        <p:spPr>
          <a:xfrm>
            <a:off x="3106737" y="3505200"/>
            <a:ext cx="6646512" cy="9705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Hidden Markov Models</a:t>
            </a:r>
            <a:endParaRPr/>
          </a:p>
        </p:txBody>
      </p:sp>
      <p:sp>
        <p:nvSpPr>
          <p:cNvPr id="350" name="Google Shape;350;p32"/>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
            </a:pPr>
            <a:r>
              <a:rPr lang="en-US" sz="2400">
                <a:latin typeface="Calibri"/>
                <a:ea typeface="Calibri"/>
                <a:cs typeface="Calibri"/>
                <a:sym typeface="Calibri"/>
              </a:rPr>
              <a:t>Markov chains not so useful for most agents</a:t>
            </a:r>
            <a:endParaRPr/>
          </a:p>
          <a:p>
            <a:pPr indent="-285736" lvl="1" marL="742913" rtl="0" algn="l">
              <a:lnSpc>
                <a:spcPct val="90000"/>
              </a:lnSpc>
              <a:spcBef>
                <a:spcPts val="400"/>
              </a:spcBef>
              <a:spcAft>
                <a:spcPts val="0"/>
              </a:spcAft>
              <a:buSzPts val="2000"/>
              <a:buChar char="▪"/>
            </a:pPr>
            <a:r>
              <a:rPr lang="en-US" sz="2000">
                <a:latin typeface="Calibri"/>
                <a:ea typeface="Calibri"/>
                <a:cs typeface="Calibri"/>
                <a:sym typeface="Calibri"/>
              </a:rPr>
              <a:t>Need observations to update your beliefs</a:t>
            </a:r>
            <a:endParaRPr/>
          </a:p>
          <a:p>
            <a:pPr indent="-158736" lvl="1" marL="742913" rtl="0" algn="l">
              <a:lnSpc>
                <a:spcPct val="90000"/>
              </a:lnSpc>
              <a:spcBef>
                <a:spcPts val="400"/>
              </a:spcBef>
              <a:spcAft>
                <a:spcPts val="0"/>
              </a:spcAft>
              <a:buSzPts val="2000"/>
              <a:buNone/>
            </a:pPr>
            <a:r>
              <a:t/>
            </a:r>
            <a:endParaRPr sz="2000">
              <a:latin typeface="Calibri"/>
              <a:ea typeface="Calibri"/>
              <a:cs typeface="Calibri"/>
              <a:sym typeface="Calibri"/>
            </a:endParaRPr>
          </a:p>
          <a:p>
            <a:pPr indent="-342882" lvl="0" marL="342882" rtl="0" algn="l">
              <a:lnSpc>
                <a:spcPct val="90000"/>
              </a:lnSpc>
              <a:spcBef>
                <a:spcPts val="480"/>
              </a:spcBef>
              <a:spcAft>
                <a:spcPts val="0"/>
              </a:spcAft>
              <a:buSzPts val="2400"/>
              <a:buChar char="▪"/>
            </a:pPr>
            <a:r>
              <a:rPr lang="en-US" sz="2400">
                <a:latin typeface="Calibri"/>
                <a:ea typeface="Calibri"/>
                <a:cs typeface="Calibri"/>
                <a:sym typeface="Calibri"/>
              </a:rPr>
              <a:t>Hidden Markov models (HMMs)</a:t>
            </a:r>
            <a:endParaRPr/>
          </a:p>
          <a:p>
            <a:pPr indent="-285736" lvl="1" marL="742913" rtl="0" algn="l">
              <a:lnSpc>
                <a:spcPct val="90000"/>
              </a:lnSpc>
              <a:spcBef>
                <a:spcPts val="400"/>
              </a:spcBef>
              <a:spcAft>
                <a:spcPts val="0"/>
              </a:spcAft>
              <a:buSzPts val="2000"/>
              <a:buChar char="▪"/>
            </a:pPr>
            <a:r>
              <a:rPr lang="en-US" sz="2000">
                <a:latin typeface="Calibri"/>
                <a:ea typeface="Calibri"/>
                <a:cs typeface="Calibri"/>
                <a:sym typeface="Calibri"/>
              </a:rPr>
              <a:t>Underlying Markov chain over states X</a:t>
            </a:r>
            <a:endParaRPr/>
          </a:p>
          <a:p>
            <a:pPr indent="-285736" lvl="1" marL="742913" rtl="0" algn="l">
              <a:lnSpc>
                <a:spcPct val="90000"/>
              </a:lnSpc>
              <a:spcBef>
                <a:spcPts val="400"/>
              </a:spcBef>
              <a:spcAft>
                <a:spcPts val="0"/>
              </a:spcAft>
              <a:buSzPts val="2000"/>
              <a:buChar char="▪"/>
            </a:pPr>
            <a:r>
              <a:rPr lang="en-US" sz="2000">
                <a:latin typeface="Calibri"/>
                <a:ea typeface="Calibri"/>
                <a:cs typeface="Calibri"/>
                <a:sym typeface="Calibri"/>
              </a:rPr>
              <a:t>You observe outputs (effects) at each time step</a:t>
            </a:r>
            <a:endParaRPr/>
          </a:p>
        </p:txBody>
      </p:sp>
      <p:sp>
        <p:nvSpPr>
          <p:cNvPr id="351" name="Google Shape;351;p32"/>
          <p:cNvSpPr/>
          <p:nvPr/>
        </p:nvSpPr>
        <p:spPr>
          <a:xfrm>
            <a:off x="5943600" y="42672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lt1"/>
                </a:solidFill>
                <a:latin typeface="Calibri"/>
                <a:ea typeface="Calibri"/>
                <a:cs typeface="Calibri"/>
                <a:sym typeface="Calibri"/>
              </a:rPr>
              <a:t>X</a:t>
            </a:r>
            <a:r>
              <a:rPr baseline="-25000" lang="en-US" sz="2400">
                <a:solidFill>
                  <a:schemeClr val="lt1"/>
                </a:solidFill>
                <a:latin typeface="Calibri"/>
                <a:ea typeface="Calibri"/>
                <a:cs typeface="Calibri"/>
                <a:sym typeface="Calibri"/>
              </a:rPr>
              <a:t>5</a:t>
            </a:r>
            <a:endParaRPr/>
          </a:p>
        </p:txBody>
      </p:sp>
      <p:cxnSp>
        <p:nvCxnSpPr>
          <p:cNvPr id="352" name="Google Shape;352;p32"/>
          <p:cNvCxnSpPr>
            <a:stCxn id="351" idx="4"/>
            <a:endCxn id="353" idx="0"/>
          </p:cNvCxnSpPr>
          <p:nvPr/>
        </p:nvCxnSpPr>
        <p:spPr>
          <a:xfrm>
            <a:off x="6210300" y="4800600"/>
            <a:ext cx="0" cy="533400"/>
          </a:xfrm>
          <a:prstGeom prst="straightConnector1">
            <a:avLst/>
          </a:prstGeom>
          <a:noFill/>
          <a:ln cap="flat" cmpd="sng" w="28575">
            <a:solidFill>
              <a:schemeClr val="lt1"/>
            </a:solidFill>
            <a:prstDash val="solid"/>
            <a:round/>
            <a:headEnd len="med" w="med" type="none"/>
            <a:tailEnd len="lg" w="lg" type="triangle"/>
          </a:ln>
        </p:spPr>
      </p:cxnSp>
      <p:sp>
        <p:nvSpPr>
          <p:cNvPr id="354" name="Google Shape;354;p32"/>
          <p:cNvSpPr/>
          <p:nvPr/>
        </p:nvSpPr>
        <p:spPr>
          <a:xfrm>
            <a:off x="25908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355" name="Google Shape;355;p32"/>
          <p:cNvCxnSpPr>
            <a:stCxn id="354" idx="4"/>
            <a:endCxn id="356" idx="0"/>
          </p:cNvCxnSpPr>
          <p:nvPr/>
        </p:nvCxnSpPr>
        <p:spPr>
          <a:xfrm>
            <a:off x="2857500" y="4800600"/>
            <a:ext cx="0" cy="533400"/>
          </a:xfrm>
          <a:prstGeom prst="straightConnector1">
            <a:avLst/>
          </a:prstGeom>
          <a:noFill/>
          <a:ln cap="flat" cmpd="sng" w="28575">
            <a:solidFill>
              <a:schemeClr val="dk1"/>
            </a:solidFill>
            <a:prstDash val="solid"/>
            <a:round/>
            <a:headEnd len="med" w="med" type="none"/>
            <a:tailEnd len="lg" w="lg" type="triangle"/>
          </a:ln>
        </p:spPr>
      </p:cxnSp>
      <p:sp>
        <p:nvSpPr>
          <p:cNvPr id="357" name="Google Shape;357;p32"/>
          <p:cNvSpPr/>
          <p:nvPr/>
        </p:nvSpPr>
        <p:spPr>
          <a:xfrm>
            <a:off x="1676400" y="53340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1</a:t>
            </a:r>
            <a:endParaRPr/>
          </a:p>
        </p:txBody>
      </p:sp>
      <p:cxnSp>
        <p:nvCxnSpPr>
          <p:cNvPr id="358" name="Google Shape;358;p32"/>
          <p:cNvCxnSpPr>
            <a:stCxn id="359" idx="6"/>
            <a:endCxn id="354" idx="2"/>
          </p:cNvCxnSpPr>
          <p:nvPr/>
        </p:nvCxnSpPr>
        <p:spPr>
          <a:xfrm>
            <a:off x="2209800" y="4533900"/>
            <a:ext cx="381000" cy="0"/>
          </a:xfrm>
          <a:prstGeom prst="straightConnector1">
            <a:avLst/>
          </a:prstGeom>
          <a:noFill/>
          <a:ln cap="flat" cmpd="sng" w="28575">
            <a:solidFill>
              <a:schemeClr val="dk1"/>
            </a:solidFill>
            <a:prstDash val="solid"/>
            <a:round/>
            <a:headEnd len="med" w="med" type="none"/>
            <a:tailEnd len="lg" w="lg" type="triangle"/>
          </a:ln>
        </p:spPr>
      </p:cxnSp>
      <p:sp>
        <p:nvSpPr>
          <p:cNvPr id="359" name="Google Shape;359;p32"/>
          <p:cNvSpPr/>
          <p:nvPr/>
        </p:nvSpPr>
        <p:spPr>
          <a:xfrm>
            <a:off x="16764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cxnSp>
        <p:nvCxnSpPr>
          <p:cNvPr id="360" name="Google Shape;360;p32"/>
          <p:cNvCxnSpPr>
            <a:stCxn id="359" idx="4"/>
            <a:endCxn id="357" idx="0"/>
          </p:cNvCxnSpPr>
          <p:nvPr/>
        </p:nvCxnSpPr>
        <p:spPr>
          <a:xfrm>
            <a:off x="1943100" y="4800600"/>
            <a:ext cx="0" cy="533400"/>
          </a:xfrm>
          <a:prstGeom prst="straightConnector1">
            <a:avLst/>
          </a:prstGeom>
          <a:noFill/>
          <a:ln cap="flat" cmpd="sng" w="28575">
            <a:solidFill>
              <a:schemeClr val="dk1"/>
            </a:solidFill>
            <a:prstDash val="solid"/>
            <a:round/>
            <a:headEnd len="med" w="med" type="none"/>
            <a:tailEnd len="lg" w="lg" type="triangle"/>
          </a:ln>
        </p:spPr>
      </p:cxnSp>
      <p:sp>
        <p:nvSpPr>
          <p:cNvPr id="361" name="Google Shape;361;p32"/>
          <p:cNvSpPr/>
          <p:nvPr/>
        </p:nvSpPr>
        <p:spPr>
          <a:xfrm>
            <a:off x="35052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3</a:t>
            </a:r>
            <a:endParaRPr/>
          </a:p>
        </p:txBody>
      </p:sp>
      <p:cxnSp>
        <p:nvCxnSpPr>
          <p:cNvPr id="362" name="Google Shape;362;p32"/>
          <p:cNvCxnSpPr>
            <a:stCxn id="361" idx="6"/>
            <a:endCxn id="363" idx="2"/>
          </p:cNvCxnSpPr>
          <p:nvPr/>
        </p:nvCxnSpPr>
        <p:spPr>
          <a:xfrm>
            <a:off x="4038600" y="4533900"/>
            <a:ext cx="381000" cy="0"/>
          </a:xfrm>
          <a:prstGeom prst="straightConnector1">
            <a:avLst/>
          </a:prstGeom>
          <a:noFill/>
          <a:ln cap="flat" cmpd="sng" w="28575">
            <a:solidFill>
              <a:schemeClr val="dk1"/>
            </a:solidFill>
            <a:prstDash val="solid"/>
            <a:round/>
            <a:headEnd len="med" w="med" type="none"/>
            <a:tailEnd len="lg" w="lg" type="triangle"/>
          </a:ln>
        </p:spPr>
      </p:cxnSp>
      <p:cxnSp>
        <p:nvCxnSpPr>
          <p:cNvPr id="364" name="Google Shape;364;p32"/>
          <p:cNvCxnSpPr>
            <a:stCxn id="354" idx="6"/>
            <a:endCxn id="361" idx="2"/>
          </p:cNvCxnSpPr>
          <p:nvPr/>
        </p:nvCxnSpPr>
        <p:spPr>
          <a:xfrm>
            <a:off x="3124200" y="4533900"/>
            <a:ext cx="381000" cy="0"/>
          </a:xfrm>
          <a:prstGeom prst="straightConnector1">
            <a:avLst/>
          </a:prstGeom>
          <a:noFill/>
          <a:ln cap="flat" cmpd="sng" w="28575">
            <a:solidFill>
              <a:schemeClr val="dk1"/>
            </a:solidFill>
            <a:prstDash val="solid"/>
            <a:round/>
            <a:headEnd len="med" w="med" type="none"/>
            <a:tailEnd len="lg" w="lg" type="triangle"/>
          </a:ln>
        </p:spPr>
      </p:cxnSp>
      <p:sp>
        <p:nvSpPr>
          <p:cNvPr id="363" name="Google Shape;363;p32"/>
          <p:cNvSpPr/>
          <p:nvPr/>
        </p:nvSpPr>
        <p:spPr>
          <a:xfrm>
            <a:off x="44196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4</a:t>
            </a:r>
            <a:endParaRPr/>
          </a:p>
        </p:txBody>
      </p:sp>
      <p:cxnSp>
        <p:nvCxnSpPr>
          <p:cNvPr id="365" name="Google Shape;365;p32"/>
          <p:cNvCxnSpPr>
            <a:stCxn id="363" idx="6"/>
            <a:endCxn id="351" idx="2"/>
          </p:cNvCxnSpPr>
          <p:nvPr/>
        </p:nvCxnSpPr>
        <p:spPr>
          <a:xfrm>
            <a:off x="4953000" y="4533900"/>
            <a:ext cx="990600" cy="0"/>
          </a:xfrm>
          <a:prstGeom prst="straightConnector1">
            <a:avLst/>
          </a:prstGeom>
          <a:noFill/>
          <a:ln cap="flat" cmpd="sng" w="28575">
            <a:solidFill>
              <a:schemeClr val="dk1"/>
            </a:solidFill>
            <a:prstDash val="dash"/>
            <a:round/>
            <a:headEnd len="med" w="med" type="none"/>
            <a:tailEnd len="lg" w="lg" type="triangle"/>
          </a:ln>
        </p:spPr>
      </p:cxnSp>
      <p:sp>
        <p:nvSpPr>
          <p:cNvPr id="356" name="Google Shape;356;p32"/>
          <p:cNvSpPr/>
          <p:nvPr/>
        </p:nvSpPr>
        <p:spPr>
          <a:xfrm>
            <a:off x="2590800" y="53340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2</a:t>
            </a:r>
            <a:endParaRPr/>
          </a:p>
        </p:txBody>
      </p:sp>
      <p:sp>
        <p:nvSpPr>
          <p:cNvPr id="366" name="Google Shape;366;p32"/>
          <p:cNvSpPr/>
          <p:nvPr/>
        </p:nvSpPr>
        <p:spPr>
          <a:xfrm>
            <a:off x="3505200" y="53340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3</a:t>
            </a:r>
            <a:endParaRPr/>
          </a:p>
        </p:txBody>
      </p:sp>
      <p:sp>
        <p:nvSpPr>
          <p:cNvPr id="367" name="Google Shape;367;p32"/>
          <p:cNvSpPr/>
          <p:nvPr/>
        </p:nvSpPr>
        <p:spPr>
          <a:xfrm>
            <a:off x="4419600" y="53340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4</a:t>
            </a:r>
            <a:endParaRPr/>
          </a:p>
        </p:txBody>
      </p:sp>
      <p:sp>
        <p:nvSpPr>
          <p:cNvPr id="353" name="Google Shape;353;p32"/>
          <p:cNvSpPr/>
          <p:nvPr/>
        </p:nvSpPr>
        <p:spPr>
          <a:xfrm>
            <a:off x="5943600" y="53340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lt1"/>
                </a:solidFill>
                <a:latin typeface="Calibri"/>
                <a:ea typeface="Calibri"/>
                <a:cs typeface="Calibri"/>
                <a:sym typeface="Calibri"/>
              </a:rPr>
              <a:t>E</a:t>
            </a:r>
            <a:r>
              <a:rPr baseline="-25000" lang="en-US" sz="2400">
                <a:solidFill>
                  <a:schemeClr val="lt1"/>
                </a:solidFill>
                <a:latin typeface="Calibri"/>
                <a:ea typeface="Calibri"/>
                <a:cs typeface="Calibri"/>
                <a:sym typeface="Calibri"/>
              </a:rPr>
              <a:t>5</a:t>
            </a:r>
            <a:endParaRPr/>
          </a:p>
        </p:txBody>
      </p:sp>
      <p:cxnSp>
        <p:nvCxnSpPr>
          <p:cNvPr id="368" name="Google Shape;368;p32"/>
          <p:cNvCxnSpPr>
            <a:stCxn id="361" idx="4"/>
            <a:endCxn id="366" idx="0"/>
          </p:cNvCxnSpPr>
          <p:nvPr/>
        </p:nvCxnSpPr>
        <p:spPr>
          <a:xfrm>
            <a:off x="3771900" y="4800600"/>
            <a:ext cx="0" cy="533400"/>
          </a:xfrm>
          <a:prstGeom prst="straightConnector1">
            <a:avLst/>
          </a:prstGeom>
          <a:noFill/>
          <a:ln cap="flat" cmpd="sng" w="28575">
            <a:solidFill>
              <a:schemeClr val="dk1"/>
            </a:solidFill>
            <a:prstDash val="solid"/>
            <a:round/>
            <a:headEnd len="med" w="med" type="none"/>
            <a:tailEnd len="lg" w="lg" type="triangle"/>
          </a:ln>
        </p:spPr>
      </p:cxnSp>
      <p:cxnSp>
        <p:nvCxnSpPr>
          <p:cNvPr id="369" name="Google Shape;369;p32"/>
          <p:cNvCxnSpPr>
            <a:stCxn id="363" idx="4"/>
            <a:endCxn id="367" idx="0"/>
          </p:cNvCxnSpPr>
          <p:nvPr/>
        </p:nvCxnSpPr>
        <p:spPr>
          <a:xfrm>
            <a:off x="4686300" y="4800600"/>
            <a:ext cx="0" cy="533400"/>
          </a:xfrm>
          <a:prstGeom prst="straightConnector1">
            <a:avLst/>
          </a:prstGeom>
          <a:noFill/>
          <a:ln cap="flat" cmpd="sng" w="28575">
            <a:solidFill>
              <a:schemeClr val="dk1"/>
            </a:solidFill>
            <a:prstDash val="solid"/>
            <a:round/>
            <a:headEnd len="med" w="med" type="none"/>
            <a:tailEnd len="lg" w="lg" type="triangle"/>
          </a:ln>
        </p:spPr>
      </p:cxnSp>
      <p:pic>
        <p:nvPicPr>
          <p:cNvPr id="370" name="Google Shape;370;p32"/>
          <p:cNvPicPr preferRelativeResize="0"/>
          <p:nvPr/>
        </p:nvPicPr>
        <p:blipFill rotWithShape="1">
          <a:blip r:embed="rId3">
            <a:alphaModFix/>
          </a:blip>
          <a:srcRect b="0" l="0" r="0" t="0"/>
          <a:stretch/>
        </p:blipFill>
        <p:spPr>
          <a:xfrm>
            <a:off x="6781800" y="1524000"/>
            <a:ext cx="5107669" cy="46301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Weather HMM</a:t>
            </a:r>
            <a:endParaRPr/>
          </a:p>
        </p:txBody>
      </p:sp>
      <p:cxnSp>
        <p:nvCxnSpPr>
          <p:cNvPr id="377" name="Google Shape;377;p33"/>
          <p:cNvCxnSpPr>
            <a:endCxn id="378" idx="2"/>
          </p:cNvCxnSpPr>
          <p:nvPr/>
        </p:nvCxnSpPr>
        <p:spPr>
          <a:xfrm>
            <a:off x="3124200" y="2057400"/>
            <a:ext cx="533400" cy="0"/>
          </a:xfrm>
          <a:prstGeom prst="straightConnector1">
            <a:avLst/>
          </a:prstGeom>
          <a:noFill/>
          <a:ln cap="flat" cmpd="sng" w="9525">
            <a:solidFill>
              <a:srgbClr val="2E2E97"/>
            </a:solidFill>
            <a:prstDash val="solid"/>
            <a:round/>
            <a:headEnd len="sm" w="sm" type="none"/>
            <a:tailEnd len="med" w="med" type="stealth"/>
          </a:ln>
        </p:spPr>
      </p:cxnSp>
      <p:graphicFrame>
        <p:nvGraphicFramePr>
          <p:cNvPr id="379" name="Google Shape;379;p33"/>
          <p:cNvGraphicFramePr/>
          <p:nvPr/>
        </p:nvGraphicFramePr>
        <p:xfrm>
          <a:off x="7467600" y="4572000"/>
          <a:ext cx="3000000" cy="3000000"/>
        </p:xfrm>
        <a:graphic>
          <a:graphicData uri="http://schemas.openxmlformats.org/drawingml/2006/table">
            <a:tbl>
              <a:tblPr bandRow="1" firstRow="1">
                <a:noFill/>
                <a:tableStyleId>{EA6401B9-86D9-465E-AE49-F36CE716DCAF}</a:tableStyleId>
              </a:tblPr>
              <a:tblGrid>
                <a:gridCol w="570675"/>
                <a:gridCol w="574425"/>
                <a:gridCol w="10647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t-1</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endParaRPr b="0" baseline="-2500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P(R</a:t>
                      </a:r>
                      <a:r>
                        <a:rPr b="0" baseline="-25000" lang="en-US" sz="1800" u="none" cap="none" strike="noStrike">
                          <a:solidFill>
                            <a:srgbClr val="333399"/>
                          </a:solidFill>
                          <a:latin typeface="Calibri"/>
                          <a:ea typeface="Calibri"/>
                          <a:cs typeface="Calibri"/>
                          <a:sym typeface="Calibri"/>
                        </a:rPr>
                        <a:t>t</a:t>
                      </a: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t-1</a:t>
                      </a:r>
                      <a:r>
                        <a:rPr b="0" lang="en-US" sz="1800" u="none" cap="none" strike="noStrike">
                          <a:solidFill>
                            <a:srgbClr val="333399"/>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0.7</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0.7</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380" name="Google Shape;380;p33"/>
          <p:cNvSpPr/>
          <p:nvPr/>
        </p:nvSpPr>
        <p:spPr>
          <a:xfrm>
            <a:off x="1371600" y="2941638"/>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Umbrella</a:t>
            </a:r>
            <a:r>
              <a:rPr baseline="-25000" lang="en-US" sz="1800">
                <a:solidFill>
                  <a:srgbClr val="333399"/>
                </a:solidFill>
                <a:latin typeface="Calibri"/>
                <a:ea typeface="Calibri"/>
                <a:cs typeface="Calibri"/>
                <a:sym typeface="Calibri"/>
              </a:rPr>
              <a:t>t-1</a:t>
            </a:r>
            <a:endParaRPr/>
          </a:p>
        </p:txBody>
      </p:sp>
      <p:cxnSp>
        <p:nvCxnSpPr>
          <p:cNvPr id="381" name="Google Shape;381;p33"/>
          <p:cNvCxnSpPr>
            <a:endCxn id="380" idx="0"/>
          </p:cNvCxnSpPr>
          <p:nvPr/>
        </p:nvCxnSpPr>
        <p:spPr>
          <a:xfrm>
            <a:off x="2362200" y="2438538"/>
            <a:ext cx="0" cy="503100"/>
          </a:xfrm>
          <a:prstGeom prst="straightConnector1">
            <a:avLst/>
          </a:prstGeom>
          <a:noFill/>
          <a:ln cap="flat" cmpd="sng" w="9525">
            <a:solidFill>
              <a:srgbClr val="2E2E97"/>
            </a:solidFill>
            <a:prstDash val="solid"/>
            <a:round/>
            <a:headEnd len="sm" w="sm" type="none"/>
            <a:tailEnd len="med" w="med" type="stealth"/>
          </a:ln>
        </p:spPr>
      </p:cxnSp>
      <p:cxnSp>
        <p:nvCxnSpPr>
          <p:cNvPr id="382" name="Google Shape;382;p33"/>
          <p:cNvCxnSpPr/>
          <p:nvPr/>
        </p:nvCxnSpPr>
        <p:spPr>
          <a:xfrm>
            <a:off x="4648200" y="2446338"/>
            <a:ext cx="0" cy="503238"/>
          </a:xfrm>
          <a:prstGeom prst="straightConnector1">
            <a:avLst/>
          </a:prstGeom>
          <a:noFill/>
          <a:ln cap="flat" cmpd="sng" w="9525">
            <a:solidFill>
              <a:srgbClr val="2E2E97"/>
            </a:solidFill>
            <a:prstDash val="solid"/>
            <a:round/>
            <a:headEnd len="sm" w="sm" type="none"/>
            <a:tailEnd len="med" w="med" type="stealth"/>
          </a:ln>
        </p:spPr>
      </p:cxnSp>
      <p:cxnSp>
        <p:nvCxnSpPr>
          <p:cNvPr id="383" name="Google Shape;383;p33"/>
          <p:cNvCxnSpPr>
            <a:endCxn id="384" idx="2"/>
          </p:cNvCxnSpPr>
          <p:nvPr/>
        </p:nvCxnSpPr>
        <p:spPr>
          <a:xfrm flipH="1" rot="10800000">
            <a:off x="5410200" y="2057400"/>
            <a:ext cx="533400" cy="7800"/>
          </a:xfrm>
          <a:prstGeom prst="straightConnector1">
            <a:avLst/>
          </a:prstGeom>
          <a:noFill/>
          <a:ln cap="flat" cmpd="sng" w="9525">
            <a:solidFill>
              <a:srgbClr val="2E2E97"/>
            </a:solidFill>
            <a:prstDash val="solid"/>
            <a:round/>
            <a:headEnd len="sm" w="sm" type="none"/>
            <a:tailEnd len="med" w="med" type="stealth"/>
          </a:ln>
        </p:spPr>
      </p:cxnSp>
      <p:cxnSp>
        <p:nvCxnSpPr>
          <p:cNvPr id="385" name="Google Shape;385;p33"/>
          <p:cNvCxnSpPr/>
          <p:nvPr/>
        </p:nvCxnSpPr>
        <p:spPr>
          <a:xfrm>
            <a:off x="6934200" y="2454276"/>
            <a:ext cx="0" cy="503238"/>
          </a:xfrm>
          <a:prstGeom prst="straightConnector1">
            <a:avLst/>
          </a:prstGeom>
          <a:noFill/>
          <a:ln cap="flat" cmpd="sng" w="9525">
            <a:solidFill>
              <a:srgbClr val="2E2E97"/>
            </a:solidFill>
            <a:prstDash val="solid"/>
            <a:round/>
            <a:headEnd len="sm" w="sm" type="none"/>
            <a:tailEnd len="med" w="med" type="stealth"/>
          </a:ln>
        </p:spPr>
      </p:cxnSp>
      <p:graphicFrame>
        <p:nvGraphicFramePr>
          <p:cNvPr id="386" name="Google Shape;386;p33"/>
          <p:cNvGraphicFramePr/>
          <p:nvPr/>
        </p:nvGraphicFramePr>
        <p:xfrm>
          <a:off x="9829800" y="4572000"/>
          <a:ext cx="3000000" cy="3000000"/>
        </p:xfrm>
        <a:graphic>
          <a:graphicData uri="http://schemas.openxmlformats.org/drawingml/2006/table">
            <a:tbl>
              <a:tblPr bandRow="1" firstRow="1">
                <a:noFill/>
                <a:tableStyleId>{EA6401B9-86D9-465E-AE49-F36CE716DCAF}</a:tableStyleId>
              </a:tblPr>
              <a:tblGrid>
                <a:gridCol w="570675"/>
                <a:gridCol w="574425"/>
                <a:gridCol w="10647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endParaRPr b="0" baseline="-2500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U</a:t>
                      </a:r>
                      <a:r>
                        <a:rPr b="0" baseline="-25000" lang="en-US" sz="1800" u="none" cap="none" strike="noStrike">
                          <a:solidFill>
                            <a:srgbClr val="333399"/>
                          </a:solidFill>
                          <a:latin typeface="Calibri"/>
                          <a:ea typeface="Calibri"/>
                          <a:cs typeface="Calibri"/>
                          <a:sym typeface="Calibri"/>
                        </a:rPr>
                        <a:t>t</a:t>
                      </a:r>
                      <a:endParaRPr b="0" baseline="-2500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P(U</a:t>
                      </a:r>
                      <a:r>
                        <a:rPr b="0" baseline="-25000" lang="en-US" sz="1800" u="none" cap="none" strike="noStrike">
                          <a:solidFill>
                            <a:srgbClr val="333399"/>
                          </a:solidFill>
                          <a:latin typeface="Calibri"/>
                          <a:ea typeface="Calibri"/>
                          <a:cs typeface="Calibri"/>
                          <a:sym typeface="Calibri"/>
                        </a:rPr>
                        <a:t>t</a:t>
                      </a: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r>
                        <a:rPr b="0" lang="en-US" sz="1800" u="none" cap="none" strike="noStrike">
                          <a:solidFill>
                            <a:srgbClr val="333399"/>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-u</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-u</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0.8</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387" name="Google Shape;387;p33"/>
          <p:cNvSpPr/>
          <p:nvPr/>
        </p:nvSpPr>
        <p:spPr>
          <a:xfrm>
            <a:off x="3657600" y="29718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Umbrella</a:t>
            </a:r>
            <a:r>
              <a:rPr baseline="-25000" lang="en-US" sz="1800">
                <a:solidFill>
                  <a:srgbClr val="333399"/>
                </a:solidFill>
                <a:latin typeface="Calibri"/>
                <a:ea typeface="Calibri"/>
                <a:cs typeface="Calibri"/>
                <a:sym typeface="Calibri"/>
              </a:rPr>
              <a:t>t</a:t>
            </a:r>
            <a:endParaRPr baseline="-25000" sz="1800">
              <a:solidFill>
                <a:srgbClr val="333399"/>
              </a:solidFill>
              <a:latin typeface="Calibri"/>
              <a:ea typeface="Calibri"/>
              <a:cs typeface="Calibri"/>
              <a:sym typeface="Calibri"/>
            </a:endParaRPr>
          </a:p>
        </p:txBody>
      </p:sp>
      <p:sp>
        <p:nvSpPr>
          <p:cNvPr id="388" name="Google Shape;388;p33"/>
          <p:cNvSpPr/>
          <p:nvPr/>
        </p:nvSpPr>
        <p:spPr>
          <a:xfrm>
            <a:off x="5943600" y="29718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Umbrella</a:t>
            </a:r>
            <a:r>
              <a:rPr baseline="-25000" lang="en-US" sz="1800">
                <a:solidFill>
                  <a:srgbClr val="333399"/>
                </a:solidFill>
                <a:latin typeface="Calibri"/>
                <a:ea typeface="Calibri"/>
                <a:cs typeface="Calibri"/>
                <a:sym typeface="Calibri"/>
              </a:rPr>
              <a:t>t+1</a:t>
            </a:r>
            <a:endParaRPr/>
          </a:p>
        </p:txBody>
      </p:sp>
      <p:sp>
        <p:nvSpPr>
          <p:cNvPr id="389" name="Google Shape;389;p33"/>
          <p:cNvSpPr/>
          <p:nvPr/>
        </p:nvSpPr>
        <p:spPr>
          <a:xfrm>
            <a:off x="1371600" y="16764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Rain</a:t>
            </a:r>
            <a:r>
              <a:rPr baseline="-25000" lang="en-US" sz="1800">
                <a:solidFill>
                  <a:srgbClr val="333399"/>
                </a:solidFill>
                <a:latin typeface="Calibri"/>
                <a:ea typeface="Calibri"/>
                <a:cs typeface="Calibri"/>
                <a:sym typeface="Calibri"/>
              </a:rPr>
              <a:t>t-1</a:t>
            </a:r>
            <a:endParaRPr/>
          </a:p>
        </p:txBody>
      </p:sp>
      <p:sp>
        <p:nvSpPr>
          <p:cNvPr id="378" name="Google Shape;378;p33"/>
          <p:cNvSpPr/>
          <p:nvPr/>
        </p:nvSpPr>
        <p:spPr>
          <a:xfrm>
            <a:off x="3657600" y="16764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Rain</a:t>
            </a:r>
            <a:r>
              <a:rPr baseline="-25000" lang="en-US" sz="1800">
                <a:solidFill>
                  <a:srgbClr val="333399"/>
                </a:solidFill>
                <a:latin typeface="Calibri"/>
                <a:ea typeface="Calibri"/>
                <a:cs typeface="Calibri"/>
                <a:sym typeface="Calibri"/>
              </a:rPr>
              <a:t>t</a:t>
            </a:r>
            <a:endParaRPr baseline="-25000" sz="1800">
              <a:solidFill>
                <a:srgbClr val="333399"/>
              </a:solidFill>
              <a:latin typeface="Calibri"/>
              <a:ea typeface="Calibri"/>
              <a:cs typeface="Calibri"/>
              <a:sym typeface="Calibri"/>
            </a:endParaRPr>
          </a:p>
        </p:txBody>
      </p:sp>
      <p:sp>
        <p:nvSpPr>
          <p:cNvPr id="384" name="Google Shape;384;p33"/>
          <p:cNvSpPr/>
          <p:nvPr/>
        </p:nvSpPr>
        <p:spPr>
          <a:xfrm>
            <a:off x="5943600" y="16764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Rain</a:t>
            </a:r>
            <a:r>
              <a:rPr baseline="-25000" lang="en-US" sz="1800">
                <a:solidFill>
                  <a:srgbClr val="333399"/>
                </a:solidFill>
                <a:latin typeface="Calibri"/>
                <a:ea typeface="Calibri"/>
                <a:cs typeface="Calibri"/>
                <a:sym typeface="Calibri"/>
              </a:rPr>
              <a:t>t+1</a:t>
            </a:r>
            <a:endParaRPr/>
          </a:p>
        </p:txBody>
      </p:sp>
      <p:cxnSp>
        <p:nvCxnSpPr>
          <p:cNvPr id="390" name="Google Shape;390;p33"/>
          <p:cNvCxnSpPr/>
          <p:nvPr/>
        </p:nvCxnSpPr>
        <p:spPr>
          <a:xfrm>
            <a:off x="990600" y="2057400"/>
            <a:ext cx="381000" cy="0"/>
          </a:xfrm>
          <a:prstGeom prst="straightConnector1">
            <a:avLst/>
          </a:prstGeom>
          <a:noFill/>
          <a:ln cap="flat" cmpd="sng" w="9525">
            <a:solidFill>
              <a:srgbClr val="2E2E97"/>
            </a:solidFill>
            <a:prstDash val="solid"/>
            <a:round/>
            <a:headEnd len="sm" w="sm" type="none"/>
            <a:tailEnd len="med" w="med" type="stealth"/>
          </a:ln>
        </p:spPr>
      </p:cxnSp>
      <p:cxnSp>
        <p:nvCxnSpPr>
          <p:cNvPr id="391" name="Google Shape;391;p33"/>
          <p:cNvCxnSpPr/>
          <p:nvPr/>
        </p:nvCxnSpPr>
        <p:spPr>
          <a:xfrm>
            <a:off x="7924800" y="2057400"/>
            <a:ext cx="381000" cy="0"/>
          </a:xfrm>
          <a:prstGeom prst="straightConnector1">
            <a:avLst/>
          </a:prstGeom>
          <a:noFill/>
          <a:ln cap="flat" cmpd="sng" w="9525">
            <a:solidFill>
              <a:srgbClr val="2E2E97"/>
            </a:solidFill>
            <a:prstDash val="solid"/>
            <a:round/>
            <a:headEnd len="sm" w="sm" type="none"/>
            <a:tailEnd len="med" w="med" type="stealth"/>
          </a:ln>
        </p:spPr>
      </p:cxnSp>
      <p:sp>
        <p:nvSpPr>
          <p:cNvPr id="392" name="Google Shape;392;p33"/>
          <p:cNvSpPr txBox="1"/>
          <p:nvPr>
            <p:ph idx="1" type="body"/>
          </p:nvPr>
        </p:nvSpPr>
        <p:spPr>
          <a:xfrm>
            <a:off x="609600" y="4572000"/>
            <a:ext cx="8229600" cy="1630362"/>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3200"/>
              <a:buChar char="▪"/>
            </a:pPr>
            <a:r>
              <a:rPr lang="en-US"/>
              <a:t>An HMM is defined by:</a:t>
            </a:r>
            <a:endParaRPr/>
          </a:p>
          <a:p>
            <a:pPr indent="-285736" lvl="1" marL="742913" rtl="0" algn="l">
              <a:lnSpc>
                <a:spcPct val="80000"/>
              </a:lnSpc>
              <a:spcBef>
                <a:spcPts val="560"/>
              </a:spcBef>
              <a:spcAft>
                <a:spcPts val="0"/>
              </a:spcAft>
              <a:buSzPts val="2800"/>
              <a:buChar char="▪"/>
            </a:pPr>
            <a:r>
              <a:rPr lang="en-US"/>
              <a:t>Initial distribution:</a:t>
            </a:r>
            <a:endParaRPr/>
          </a:p>
          <a:p>
            <a:pPr indent="-285736" lvl="1" marL="742913" rtl="0" algn="l">
              <a:lnSpc>
                <a:spcPct val="80000"/>
              </a:lnSpc>
              <a:spcBef>
                <a:spcPts val="560"/>
              </a:spcBef>
              <a:spcAft>
                <a:spcPts val="0"/>
              </a:spcAft>
              <a:buSzPts val="2800"/>
              <a:buChar char="▪"/>
            </a:pPr>
            <a:r>
              <a:rPr lang="en-US"/>
              <a:t>Transitions:</a:t>
            </a:r>
            <a:endParaRPr/>
          </a:p>
          <a:p>
            <a:pPr indent="-285736" lvl="1" marL="742913" rtl="0" algn="l">
              <a:lnSpc>
                <a:spcPct val="80000"/>
              </a:lnSpc>
              <a:spcBef>
                <a:spcPts val="560"/>
              </a:spcBef>
              <a:spcAft>
                <a:spcPts val="0"/>
              </a:spcAft>
              <a:buSzPts val="2800"/>
              <a:buChar char="▪"/>
            </a:pPr>
            <a:r>
              <a:rPr lang="en-US"/>
              <a:t>Emissions:</a:t>
            </a:r>
            <a:endParaRPr/>
          </a:p>
        </p:txBody>
      </p:sp>
      <p:pic>
        <p:nvPicPr>
          <p:cNvPr descr="txp_fig" id="393" name="Google Shape;393;p33"/>
          <p:cNvPicPr preferRelativeResize="0"/>
          <p:nvPr/>
        </p:nvPicPr>
        <p:blipFill rotWithShape="1">
          <a:blip r:embed="rId3">
            <a:alphaModFix/>
          </a:blip>
          <a:srcRect b="0" l="0" r="0" t="0"/>
          <a:stretch/>
        </p:blipFill>
        <p:spPr>
          <a:xfrm>
            <a:off x="4437979" y="5135562"/>
            <a:ext cx="896021" cy="293688"/>
          </a:xfrm>
          <a:prstGeom prst="rect">
            <a:avLst/>
          </a:prstGeom>
          <a:noFill/>
          <a:ln>
            <a:noFill/>
          </a:ln>
        </p:spPr>
      </p:pic>
      <p:pic>
        <p:nvPicPr>
          <p:cNvPr descr="latex-image-1.pdf" id="394" name="Google Shape;394;p33"/>
          <p:cNvPicPr preferRelativeResize="0"/>
          <p:nvPr/>
        </p:nvPicPr>
        <p:blipFill rotWithShape="1">
          <a:blip r:embed="rId4">
            <a:alphaModFix/>
          </a:blip>
          <a:srcRect b="0" l="0" r="0" t="0"/>
          <a:stretch/>
        </p:blipFill>
        <p:spPr>
          <a:xfrm>
            <a:off x="4418693" y="5549526"/>
            <a:ext cx="1905907" cy="348035"/>
          </a:xfrm>
          <a:prstGeom prst="rect">
            <a:avLst/>
          </a:prstGeom>
          <a:noFill/>
          <a:ln>
            <a:noFill/>
          </a:ln>
        </p:spPr>
      </p:pic>
      <p:pic>
        <p:nvPicPr>
          <p:cNvPr descr="latex-image-1.pdf" id="395" name="Google Shape;395;p33"/>
          <p:cNvPicPr preferRelativeResize="0"/>
          <p:nvPr/>
        </p:nvPicPr>
        <p:blipFill rotWithShape="1">
          <a:blip r:embed="rId5">
            <a:alphaModFix/>
          </a:blip>
          <a:srcRect b="0" l="0" r="0" t="0"/>
          <a:stretch/>
        </p:blipFill>
        <p:spPr>
          <a:xfrm>
            <a:off x="4387849" y="5967412"/>
            <a:ext cx="1479551" cy="334092"/>
          </a:xfrm>
          <a:prstGeom prst="rect">
            <a:avLst/>
          </a:prstGeom>
          <a:noFill/>
          <a:ln>
            <a:noFill/>
          </a:ln>
        </p:spPr>
      </p:pic>
      <p:pic>
        <p:nvPicPr>
          <p:cNvPr descr="latex-image-1.pdf" id="396" name="Google Shape;396;p33"/>
          <p:cNvPicPr preferRelativeResize="0"/>
          <p:nvPr/>
        </p:nvPicPr>
        <p:blipFill rotWithShape="1">
          <a:blip r:embed="rId4">
            <a:alphaModFix/>
          </a:blip>
          <a:srcRect b="0" l="0" r="0" t="0"/>
          <a:stretch/>
        </p:blipFill>
        <p:spPr>
          <a:xfrm>
            <a:off x="2743200" y="1295400"/>
            <a:ext cx="1600200" cy="292210"/>
          </a:xfrm>
          <a:prstGeom prst="rect">
            <a:avLst/>
          </a:prstGeom>
          <a:noFill/>
          <a:ln>
            <a:noFill/>
          </a:ln>
        </p:spPr>
      </p:pic>
      <p:pic>
        <p:nvPicPr>
          <p:cNvPr descr="latex-image-1.pdf" id="397" name="Google Shape;397;p33"/>
          <p:cNvPicPr preferRelativeResize="0"/>
          <p:nvPr/>
        </p:nvPicPr>
        <p:blipFill rotWithShape="1">
          <a:blip r:embed="rId5">
            <a:alphaModFix/>
          </a:blip>
          <a:srcRect b="0" l="0" r="0" t="0"/>
          <a:stretch/>
        </p:blipFill>
        <p:spPr>
          <a:xfrm>
            <a:off x="4724400" y="2514600"/>
            <a:ext cx="1250951" cy="282473"/>
          </a:xfrm>
          <a:prstGeom prst="rect">
            <a:avLst/>
          </a:prstGeom>
          <a:noFill/>
          <a:ln>
            <a:noFill/>
          </a:ln>
        </p:spPr>
      </p:pic>
      <p:pic>
        <p:nvPicPr>
          <p:cNvPr id="398" name="Google Shape;398;p33"/>
          <p:cNvPicPr preferRelativeResize="0"/>
          <p:nvPr/>
        </p:nvPicPr>
        <p:blipFill rotWithShape="1">
          <a:blip r:embed="rId6">
            <a:alphaModFix/>
          </a:blip>
          <a:srcRect b="0" l="0" r="0" t="0"/>
          <a:stretch/>
        </p:blipFill>
        <p:spPr>
          <a:xfrm>
            <a:off x="8848178" y="1600200"/>
            <a:ext cx="2621611" cy="8900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4"/>
          <p:cNvSpPr txBox="1"/>
          <p:nvPr>
            <p:ph type="title"/>
          </p:nvPr>
        </p:nvSpPr>
        <p:spPr>
          <a:xfrm>
            <a:off x="0" y="-11301"/>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Ghostbusters HMM</a:t>
            </a:r>
            <a:endParaRPr/>
          </a:p>
        </p:txBody>
      </p:sp>
      <p:sp>
        <p:nvSpPr>
          <p:cNvPr id="405" name="Google Shape;405;p34"/>
          <p:cNvSpPr txBox="1"/>
          <p:nvPr>
            <p:ph idx="1" type="body"/>
          </p:nvPr>
        </p:nvSpPr>
        <p:spPr>
          <a:xfrm>
            <a:off x="457200" y="1600200"/>
            <a:ext cx="52578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000"/>
              <a:buChar char="▪"/>
            </a:pPr>
            <a:r>
              <a:rPr lang="en-US" sz="2000">
                <a:latin typeface="Calibri"/>
                <a:ea typeface="Calibri"/>
                <a:cs typeface="Calibri"/>
                <a:sym typeface="Calibri"/>
              </a:rPr>
              <a:t>P(X</a:t>
            </a:r>
            <a:r>
              <a:rPr baseline="-25000" lang="en-US" sz="2000">
                <a:latin typeface="Calibri"/>
                <a:ea typeface="Calibri"/>
                <a:cs typeface="Calibri"/>
                <a:sym typeface="Calibri"/>
              </a:rPr>
              <a:t>1</a:t>
            </a:r>
            <a:r>
              <a:rPr lang="en-US" sz="2000">
                <a:latin typeface="Calibri"/>
                <a:ea typeface="Calibri"/>
                <a:cs typeface="Calibri"/>
                <a:sym typeface="Calibri"/>
              </a:rPr>
              <a:t>) = uniform</a:t>
            </a:r>
            <a:endParaRPr/>
          </a:p>
          <a:p>
            <a:pPr indent="-215882" lvl="0" marL="342882" rtl="0" algn="l">
              <a:spcBef>
                <a:spcPts val="400"/>
              </a:spcBef>
              <a:spcAft>
                <a:spcPts val="0"/>
              </a:spcAft>
              <a:buSzPts val="2000"/>
              <a:buNone/>
            </a:pPr>
            <a:r>
              <a:t/>
            </a:r>
            <a:endParaRPr sz="2000">
              <a:latin typeface="Calibri"/>
              <a:ea typeface="Calibri"/>
              <a:cs typeface="Calibri"/>
              <a:sym typeface="Calibri"/>
            </a:endParaRPr>
          </a:p>
          <a:p>
            <a:pPr indent="-342882" lvl="0" marL="342882" rtl="0" algn="l">
              <a:spcBef>
                <a:spcPts val="400"/>
              </a:spcBef>
              <a:spcAft>
                <a:spcPts val="0"/>
              </a:spcAft>
              <a:buSzPts val="2000"/>
              <a:buChar char="▪"/>
            </a:pPr>
            <a:r>
              <a:rPr lang="en-US" sz="2000">
                <a:latin typeface="Calibri"/>
                <a:ea typeface="Calibri"/>
                <a:cs typeface="Calibri"/>
                <a:sym typeface="Calibri"/>
              </a:rPr>
              <a:t>P(X|X’) = usually move clockwise, but sometimes move in a random direction or stay in place</a:t>
            </a:r>
            <a:endParaRPr/>
          </a:p>
          <a:p>
            <a:pPr indent="-215882" lvl="0" marL="342882" rtl="0" algn="l">
              <a:spcBef>
                <a:spcPts val="400"/>
              </a:spcBef>
              <a:spcAft>
                <a:spcPts val="0"/>
              </a:spcAft>
              <a:buSzPts val="2000"/>
              <a:buNone/>
            </a:pPr>
            <a:r>
              <a:t/>
            </a:r>
            <a:endParaRPr sz="2000">
              <a:latin typeface="Calibri"/>
              <a:ea typeface="Calibri"/>
              <a:cs typeface="Calibri"/>
              <a:sym typeface="Calibri"/>
            </a:endParaRPr>
          </a:p>
          <a:p>
            <a:pPr indent="-342882" lvl="0" marL="342882" rtl="0" algn="l">
              <a:spcBef>
                <a:spcPts val="400"/>
              </a:spcBef>
              <a:spcAft>
                <a:spcPts val="0"/>
              </a:spcAft>
              <a:buSzPts val="2000"/>
              <a:buChar char="▪"/>
            </a:pPr>
            <a:r>
              <a:rPr lang="en-US" sz="2000">
                <a:latin typeface="Calibri"/>
                <a:ea typeface="Calibri"/>
                <a:cs typeface="Calibri"/>
                <a:sym typeface="Calibri"/>
              </a:rPr>
              <a:t>P(R</a:t>
            </a:r>
            <a:r>
              <a:rPr baseline="-25000" lang="en-US" sz="2000">
                <a:latin typeface="Calibri"/>
                <a:ea typeface="Calibri"/>
                <a:cs typeface="Calibri"/>
                <a:sym typeface="Calibri"/>
              </a:rPr>
              <a:t>ij</a:t>
            </a:r>
            <a:r>
              <a:rPr lang="en-US" sz="2000">
                <a:latin typeface="Calibri"/>
                <a:ea typeface="Calibri"/>
                <a:cs typeface="Calibri"/>
                <a:sym typeface="Calibri"/>
              </a:rPr>
              <a:t>|X) = same sensor model as before:</a:t>
            </a:r>
            <a:br>
              <a:rPr lang="en-US" sz="2000">
                <a:latin typeface="Calibri"/>
                <a:ea typeface="Calibri"/>
                <a:cs typeface="Calibri"/>
                <a:sym typeface="Calibri"/>
              </a:rPr>
            </a:br>
            <a:r>
              <a:rPr lang="en-US" sz="2000">
                <a:latin typeface="Calibri"/>
                <a:ea typeface="Calibri"/>
                <a:cs typeface="Calibri"/>
                <a:sym typeface="Calibri"/>
              </a:rPr>
              <a:t>red means close, green means far away.</a:t>
            </a:r>
            <a:endParaRPr/>
          </a:p>
        </p:txBody>
      </p:sp>
      <p:grpSp>
        <p:nvGrpSpPr>
          <p:cNvPr id="406" name="Google Shape;406;p34"/>
          <p:cNvGrpSpPr/>
          <p:nvPr/>
        </p:nvGrpSpPr>
        <p:grpSpPr>
          <a:xfrm>
            <a:off x="9732962" y="1524000"/>
            <a:ext cx="1447800" cy="1524000"/>
            <a:chOff x="3984" y="1056"/>
            <a:chExt cx="1296" cy="1296"/>
          </a:xfrm>
        </p:grpSpPr>
        <p:sp>
          <p:nvSpPr>
            <p:cNvPr id="407" name="Google Shape;407;p34"/>
            <p:cNvSpPr/>
            <p:nvPr/>
          </p:nvSpPr>
          <p:spPr>
            <a:xfrm>
              <a:off x="3984"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1/9</a:t>
              </a:r>
              <a:endParaRPr/>
            </a:p>
          </p:txBody>
        </p:sp>
        <p:sp>
          <p:nvSpPr>
            <p:cNvPr id="408" name="Google Shape;408;p34"/>
            <p:cNvSpPr/>
            <p:nvPr/>
          </p:nvSpPr>
          <p:spPr>
            <a:xfrm>
              <a:off x="4416"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1/9</a:t>
              </a:r>
              <a:endParaRPr/>
            </a:p>
          </p:txBody>
        </p:sp>
        <p:sp>
          <p:nvSpPr>
            <p:cNvPr id="409" name="Google Shape;409;p34"/>
            <p:cNvSpPr/>
            <p:nvPr/>
          </p:nvSpPr>
          <p:spPr>
            <a:xfrm>
              <a:off x="3984"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1/9</a:t>
              </a:r>
              <a:endParaRPr/>
            </a:p>
          </p:txBody>
        </p:sp>
        <p:sp>
          <p:nvSpPr>
            <p:cNvPr id="410" name="Google Shape;410;p34"/>
            <p:cNvSpPr/>
            <p:nvPr/>
          </p:nvSpPr>
          <p:spPr>
            <a:xfrm>
              <a:off x="4416"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1/9</a:t>
              </a:r>
              <a:endParaRPr/>
            </a:p>
          </p:txBody>
        </p:sp>
        <p:sp>
          <p:nvSpPr>
            <p:cNvPr id="411" name="Google Shape;411;p34"/>
            <p:cNvSpPr/>
            <p:nvPr/>
          </p:nvSpPr>
          <p:spPr>
            <a:xfrm>
              <a:off x="4848"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1/9</a:t>
              </a:r>
              <a:endParaRPr/>
            </a:p>
          </p:txBody>
        </p:sp>
        <p:sp>
          <p:nvSpPr>
            <p:cNvPr id="412" name="Google Shape;412;p34"/>
            <p:cNvSpPr/>
            <p:nvPr/>
          </p:nvSpPr>
          <p:spPr>
            <a:xfrm>
              <a:off x="4848"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1/9</a:t>
              </a:r>
              <a:endParaRPr/>
            </a:p>
          </p:txBody>
        </p:sp>
        <p:sp>
          <p:nvSpPr>
            <p:cNvPr id="413" name="Google Shape;413;p34"/>
            <p:cNvSpPr/>
            <p:nvPr/>
          </p:nvSpPr>
          <p:spPr>
            <a:xfrm>
              <a:off x="3984"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1/9</a:t>
              </a:r>
              <a:endParaRPr/>
            </a:p>
          </p:txBody>
        </p:sp>
        <p:sp>
          <p:nvSpPr>
            <p:cNvPr id="414" name="Google Shape;414;p34"/>
            <p:cNvSpPr/>
            <p:nvPr/>
          </p:nvSpPr>
          <p:spPr>
            <a:xfrm>
              <a:off x="4416"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1/9</a:t>
              </a:r>
              <a:endParaRPr/>
            </a:p>
          </p:txBody>
        </p:sp>
        <p:sp>
          <p:nvSpPr>
            <p:cNvPr id="415" name="Google Shape;415;p34"/>
            <p:cNvSpPr/>
            <p:nvPr/>
          </p:nvSpPr>
          <p:spPr>
            <a:xfrm>
              <a:off x="4848"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1/9</a:t>
              </a:r>
              <a:endParaRPr/>
            </a:p>
          </p:txBody>
        </p:sp>
      </p:grpSp>
      <p:sp>
        <p:nvSpPr>
          <p:cNvPr id="416" name="Google Shape;416;p34"/>
          <p:cNvSpPr/>
          <p:nvPr/>
        </p:nvSpPr>
        <p:spPr>
          <a:xfrm>
            <a:off x="10113962" y="3124200"/>
            <a:ext cx="64171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2"/>
                </a:solidFill>
                <a:latin typeface="Calibri"/>
                <a:ea typeface="Calibri"/>
                <a:cs typeface="Calibri"/>
                <a:sym typeface="Calibri"/>
              </a:rPr>
              <a:t>P(X</a:t>
            </a:r>
            <a:r>
              <a:rPr baseline="-25000" lang="en-US" sz="1800">
                <a:solidFill>
                  <a:schemeClr val="accent2"/>
                </a:solidFill>
                <a:latin typeface="Calibri"/>
                <a:ea typeface="Calibri"/>
                <a:cs typeface="Calibri"/>
                <a:sym typeface="Calibri"/>
              </a:rPr>
              <a:t>1</a:t>
            </a:r>
            <a:r>
              <a:rPr lang="en-US" sz="1800">
                <a:solidFill>
                  <a:schemeClr val="accent2"/>
                </a:solidFill>
                <a:latin typeface="Calibri"/>
                <a:ea typeface="Calibri"/>
                <a:cs typeface="Calibri"/>
                <a:sym typeface="Calibri"/>
              </a:rPr>
              <a:t>)</a:t>
            </a:r>
            <a:endParaRPr/>
          </a:p>
        </p:txBody>
      </p:sp>
      <p:sp>
        <p:nvSpPr>
          <p:cNvPr id="417" name="Google Shape;417;p34"/>
          <p:cNvSpPr/>
          <p:nvPr/>
        </p:nvSpPr>
        <p:spPr>
          <a:xfrm>
            <a:off x="9656762" y="5486400"/>
            <a:ext cx="154170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2"/>
                </a:solidFill>
                <a:latin typeface="Calibri"/>
                <a:ea typeface="Calibri"/>
                <a:cs typeface="Calibri"/>
                <a:sym typeface="Calibri"/>
              </a:rPr>
              <a:t>P(X|X’=&lt;1,2&gt;)</a:t>
            </a:r>
            <a:endParaRPr sz="1800">
              <a:solidFill>
                <a:schemeClr val="accent2"/>
              </a:solidFill>
              <a:latin typeface="Calibri"/>
              <a:ea typeface="Calibri"/>
              <a:cs typeface="Calibri"/>
              <a:sym typeface="Calibri"/>
            </a:endParaRPr>
          </a:p>
        </p:txBody>
      </p:sp>
      <p:grpSp>
        <p:nvGrpSpPr>
          <p:cNvPr id="418" name="Google Shape;418;p34"/>
          <p:cNvGrpSpPr/>
          <p:nvPr/>
        </p:nvGrpSpPr>
        <p:grpSpPr>
          <a:xfrm>
            <a:off x="9732962" y="3810000"/>
            <a:ext cx="1447800" cy="1524000"/>
            <a:chOff x="3984" y="1056"/>
            <a:chExt cx="1296" cy="1296"/>
          </a:xfrm>
        </p:grpSpPr>
        <p:sp>
          <p:nvSpPr>
            <p:cNvPr id="419" name="Google Shape;419;p34"/>
            <p:cNvSpPr/>
            <p:nvPr/>
          </p:nvSpPr>
          <p:spPr>
            <a:xfrm>
              <a:off x="3984"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1/6</a:t>
              </a:r>
              <a:endParaRPr/>
            </a:p>
          </p:txBody>
        </p:sp>
        <p:sp>
          <p:nvSpPr>
            <p:cNvPr id="420" name="Google Shape;420;p34"/>
            <p:cNvSpPr/>
            <p:nvPr/>
          </p:nvSpPr>
          <p:spPr>
            <a:xfrm>
              <a:off x="4416"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1/6</a:t>
              </a:r>
              <a:endParaRPr/>
            </a:p>
          </p:txBody>
        </p:sp>
        <p:sp>
          <p:nvSpPr>
            <p:cNvPr id="421" name="Google Shape;421;p34"/>
            <p:cNvSpPr/>
            <p:nvPr/>
          </p:nvSpPr>
          <p:spPr>
            <a:xfrm>
              <a:off x="3984"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22" name="Google Shape;422;p34"/>
            <p:cNvSpPr/>
            <p:nvPr/>
          </p:nvSpPr>
          <p:spPr>
            <a:xfrm>
              <a:off x="4416"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1/6</a:t>
              </a:r>
              <a:endParaRPr/>
            </a:p>
          </p:txBody>
        </p:sp>
        <p:sp>
          <p:nvSpPr>
            <p:cNvPr id="423" name="Google Shape;423;p34"/>
            <p:cNvSpPr/>
            <p:nvPr/>
          </p:nvSpPr>
          <p:spPr>
            <a:xfrm>
              <a:off x="4848"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1/2</a:t>
              </a:r>
              <a:endParaRPr/>
            </a:p>
          </p:txBody>
        </p:sp>
        <p:sp>
          <p:nvSpPr>
            <p:cNvPr id="424" name="Google Shape;424;p34"/>
            <p:cNvSpPr/>
            <p:nvPr/>
          </p:nvSpPr>
          <p:spPr>
            <a:xfrm>
              <a:off x="4848"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25" name="Google Shape;425;p34"/>
            <p:cNvSpPr/>
            <p:nvPr/>
          </p:nvSpPr>
          <p:spPr>
            <a:xfrm>
              <a:off x="3984"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26" name="Google Shape;426;p34"/>
            <p:cNvSpPr/>
            <p:nvPr/>
          </p:nvSpPr>
          <p:spPr>
            <a:xfrm>
              <a:off x="4416"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27" name="Google Shape;427;p34"/>
            <p:cNvSpPr/>
            <p:nvPr/>
          </p:nvSpPr>
          <p:spPr>
            <a:xfrm>
              <a:off x="4848"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sp>
        <p:nvSpPr>
          <p:cNvPr id="428" name="Google Shape;428;p34"/>
          <p:cNvSpPr/>
          <p:nvPr/>
        </p:nvSpPr>
        <p:spPr>
          <a:xfrm>
            <a:off x="5334000" y="54864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lt1"/>
                </a:solidFill>
                <a:latin typeface="Calibri"/>
                <a:ea typeface="Calibri"/>
                <a:cs typeface="Calibri"/>
                <a:sym typeface="Calibri"/>
              </a:rPr>
              <a:t>X</a:t>
            </a:r>
            <a:r>
              <a:rPr baseline="-25000" lang="en-US" sz="2400">
                <a:solidFill>
                  <a:schemeClr val="lt1"/>
                </a:solidFill>
                <a:latin typeface="Calibri"/>
                <a:ea typeface="Calibri"/>
                <a:cs typeface="Calibri"/>
                <a:sym typeface="Calibri"/>
              </a:rPr>
              <a:t>5</a:t>
            </a:r>
            <a:endParaRPr/>
          </a:p>
        </p:txBody>
      </p:sp>
      <p:sp>
        <p:nvSpPr>
          <p:cNvPr id="429" name="Google Shape;429;p34"/>
          <p:cNvSpPr/>
          <p:nvPr/>
        </p:nvSpPr>
        <p:spPr>
          <a:xfrm>
            <a:off x="1943100" y="4876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430" name="Google Shape;430;p34"/>
          <p:cNvCxnSpPr>
            <a:stCxn id="429" idx="4"/>
            <a:endCxn id="431" idx="0"/>
          </p:cNvCxnSpPr>
          <p:nvPr/>
        </p:nvCxnSpPr>
        <p:spPr>
          <a:xfrm>
            <a:off x="2209800" y="5410200"/>
            <a:ext cx="0" cy="533400"/>
          </a:xfrm>
          <a:prstGeom prst="straightConnector1">
            <a:avLst/>
          </a:prstGeom>
          <a:noFill/>
          <a:ln cap="flat" cmpd="sng" w="28575">
            <a:solidFill>
              <a:schemeClr val="dk1"/>
            </a:solidFill>
            <a:prstDash val="solid"/>
            <a:round/>
            <a:headEnd len="med" w="med" type="none"/>
            <a:tailEnd len="lg" w="lg" type="triangle"/>
          </a:ln>
        </p:spPr>
      </p:cxnSp>
      <p:sp>
        <p:nvSpPr>
          <p:cNvPr id="432" name="Google Shape;432;p34"/>
          <p:cNvSpPr/>
          <p:nvPr/>
        </p:nvSpPr>
        <p:spPr>
          <a:xfrm>
            <a:off x="1028700" y="5943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R</a:t>
            </a:r>
            <a:r>
              <a:rPr baseline="-25000" lang="en-US" sz="2400">
                <a:solidFill>
                  <a:schemeClr val="dk1"/>
                </a:solidFill>
                <a:latin typeface="Calibri"/>
                <a:ea typeface="Calibri"/>
                <a:cs typeface="Calibri"/>
                <a:sym typeface="Calibri"/>
              </a:rPr>
              <a:t>i,j</a:t>
            </a:r>
            <a:endParaRPr/>
          </a:p>
        </p:txBody>
      </p:sp>
      <p:cxnSp>
        <p:nvCxnSpPr>
          <p:cNvPr id="433" name="Google Shape;433;p34"/>
          <p:cNvCxnSpPr>
            <a:stCxn id="434" idx="6"/>
            <a:endCxn id="429" idx="2"/>
          </p:cNvCxnSpPr>
          <p:nvPr/>
        </p:nvCxnSpPr>
        <p:spPr>
          <a:xfrm>
            <a:off x="1562100" y="5143500"/>
            <a:ext cx="381000" cy="0"/>
          </a:xfrm>
          <a:prstGeom prst="straightConnector1">
            <a:avLst/>
          </a:prstGeom>
          <a:noFill/>
          <a:ln cap="flat" cmpd="sng" w="28575">
            <a:solidFill>
              <a:schemeClr val="dk1"/>
            </a:solidFill>
            <a:prstDash val="solid"/>
            <a:round/>
            <a:headEnd len="med" w="med" type="none"/>
            <a:tailEnd len="lg" w="lg" type="triangle"/>
          </a:ln>
        </p:spPr>
      </p:cxnSp>
      <p:sp>
        <p:nvSpPr>
          <p:cNvPr id="434" name="Google Shape;434;p34"/>
          <p:cNvSpPr/>
          <p:nvPr/>
        </p:nvSpPr>
        <p:spPr>
          <a:xfrm>
            <a:off x="1028700" y="4876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cxnSp>
        <p:nvCxnSpPr>
          <p:cNvPr id="435" name="Google Shape;435;p34"/>
          <p:cNvCxnSpPr>
            <a:stCxn id="434" idx="4"/>
            <a:endCxn id="432" idx="0"/>
          </p:cNvCxnSpPr>
          <p:nvPr/>
        </p:nvCxnSpPr>
        <p:spPr>
          <a:xfrm>
            <a:off x="1295400" y="5410200"/>
            <a:ext cx="0" cy="533400"/>
          </a:xfrm>
          <a:prstGeom prst="straightConnector1">
            <a:avLst/>
          </a:prstGeom>
          <a:noFill/>
          <a:ln cap="flat" cmpd="sng" w="28575">
            <a:solidFill>
              <a:schemeClr val="dk1"/>
            </a:solidFill>
            <a:prstDash val="solid"/>
            <a:round/>
            <a:headEnd len="med" w="med" type="none"/>
            <a:tailEnd len="lg" w="lg" type="triangle"/>
          </a:ln>
        </p:spPr>
      </p:cxnSp>
      <p:sp>
        <p:nvSpPr>
          <p:cNvPr id="436" name="Google Shape;436;p34"/>
          <p:cNvSpPr/>
          <p:nvPr/>
        </p:nvSpPr>
        <p:spPr>
          <a:xfrm>
            <a:off x="2857500" y="4876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3</a:t>
            </a:r>
            <a:endParaRPr/>
          </a:p>
        </p:txBody>
      </p:sp>
      <p:cxnSp>
        <p:nvCxnSpPr>
          <p:cNvPr id="437" name="Google Shape;437;p34"/>
          <p:cNvCxnSpPr>
            <a:stCxn id="436" idx="6"/>
            <a:endCxn id="438" idx="2"/>
          </p:cNvCxnSpPr>
          <p:nvPr/>
        </p:nvCxnSpPr>
        <p:spPr>
          <a:xfrm>
            <a:off x="3390900" y="5143500"/>
            <a:ext cx="381000" cy="0"/>
          </a:xfrm>
          <a:prstGeom prst="straightConnector1">
            <a:avLst/>
          </a:prstGeom>
          <a:noFill/>
          <a:ln cap="flat" cmpd="sng" w="28575">
            <a:solidFill>
              <a:schemeClr val="dk1"/>
            </a:solidFill>
            <a:prstDash val="solid"/>
            <a:round/>
            <a:headEnd len="med" w="med" type="none"/>
            <a:tailEnd len="lg" w="lg" type="triangle"/>
          </a:ln>
        </p:spPr>
      </p:cxnSp>
      <p:cxnSp>
        <p:nvCxnSpPr>
          <p:cNvPr id="439" name="Google Shape;439;p34"/>
          <p:cNvCxnSpPr>
            <a:stCxn id="429" idx="6"/>
            <a:endCxn id="436" idx="2"/>
          </p:cNvCxnSpPr>
          <p:nvPr/>
        </p:nvCxnSpPr>
        <p:spPr>
          <a:xfrm>
            <a:off x="2476500" y="5143500"/>
            <a:ext cx="381000" cy="0"/>
          </a:xfrm>
          <a:prstGeom prst="straightConnector1">
            <a:avLst/>
          </a:prstGeom>
          <a:noFill/>
          <a:ln cap="flat" cmpd="sng" w="28575">
            <a:solidFill>
              <a:schemeClr val="dk1"/>
            </a:solidFill>
            <a:prstDash val="solid"/>
            <a:round/>
            <a:headEnd len="med" w="med" type="none"/>
            <a:tailEnd len="lg" w="lg" type="triangle"/>
          </a:ln>
        </p:spPr>
      </p:cxnSp>
      <p:sp>
        <p:nvSpPr>
          <p:cNvPr id="438" name="Google Shape;438;p34"/>
          <p:cNvSpPr/>
          <p:nvPr/>
        </p:nvSpPr>
        <p:spPr>
          <a:xfrm>
            <a:off x="3771900" y="4876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4</a:t>
            </a:r>
            <a:endParaRPr/>
          </a:p>
        </p:txBody>
      </p:sp>
      <p:cxnSp>
        <p:nvCxnSpPr>
          <p:cNvPr id="440" name="Google Shape;440;p34"/>
          <p:cNvCxnSpPr>
            <a:stCxn id="438" idx="6"/>
          </p:cNvCxnSpPr>
          <p:nvPr/>
        </p:nvCxnSpPr>
        <p:spPr>
          <a:xfrm>
            <a:off x="4305300" y="5143500"/>
            <a:ext cx="962100" cy="0"/>
          </a:xfrm>
          <a:prstGeom prst="straightConnector1">
            <a:avLst/>
          </a:prstGeom>
          <a:noFill/>
          <a:ln cap="flat" cmpd="sng" w="28575">
            <a:solidFill>
              <a:schemeClr val="dk1"/>
            </a:solidFill>
            <a:prstDash val="dash"/>
            <a:round/>
            <a:headEnd len="med" w="med" type="none"/>
            <a:tailEnd len="lg" w="lg" type="triangle"/>
          </a:ln>
        </p:spPr>
      </p:cxnSp>
      <p:sp>
        <p:nvSpPr>
          <p:cNvPr id="431" name="Google Shape;431;p34"/>
          <p:cNvSpPr/>
          <p:nvPr/>
        </p:nvSpPr>
        <p:spPr>
          <a:xfrm>
            <a:off x="1943100" y="5943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R</a:t>
            </a:r>
            <a:r>
              <a:rPr baseline="-25000" lang="en-US" sz="2400">
                <a:solidFill>
                  <a:schemeClr val="dk1"/>
                </a:solidFill>
                <a:latin typeface="Calibri"/>
                <a:ea typeface="Calibri"/>
                <a:cs typeface="Calibri"/>
                <a:sym typeface="Calibri"/>
              </a:rPr>
              <a:t>i,j</a:t>
            </a:r>
            <a:endParaRPr/>
          </a:p>
        </p:txBody>
      </p:sp>
      <p:sp>
        <p:nvSpPr>
          <p:cNvPr id="441" name="Google Shape;441;p34"/>
          <p:cNvSpPr/>
          <p:nvPr/>
        </p:nvSpPr>
        <p:spPr>
          <a:xfrm>
            <a:off x="2857500" y="5943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R</a:t>
            </a:r>
            <a:r>
              <a:rPr baseline="-25000" lang="en-US" sz="2400">
                <a:solidFill>
                  <a:schemeClr val="dk1"/>
                </a:solidFill>
                <a:latin typeface="Calibri"/>
                <a:ea typeface="Calibri"/>
                <a:cs typeface="Calibri"/>
                <a:sym typeface="Calibri"/>
              </a:rPr>
              <a:t>i,j</a:t>
            </a:r>
            <a:endParaRPr/>
          </a:p>
        </p:txBody>
      </p:sp>
      <p:sp>
        <p:nvSpPr>
          <p:cNvPr id="442" name="Google Shape;442;p34"/>
          <p:cNvSpPr/>
          <p:nvPr/>
        </p:nvSpPr>
        <p:spPr>
          <a:xfrm>
            <a:off x="3771900" y="5943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R</a:t>
            </a:r>
            <a:r>
              <a:rPr baseline="-25000" lang="en-US" sz="2400">
                <a:solidFill>
                  <a:schemeClr val="dk1"/>
                </a:solidFill>
                <a:latin typeface="Calibri"/>
                <a:ea typeface="Calibri"/>
                <a:cs typeface="Calibri"/>
                <a:sym typeface="Calibri"/>
              </a:rPr>
              <a:t>i,j</a:t>
            </a:r>
            <a:endParaRPr/>
          </a:p>
        </p:txBody>
      </p:sp>
      <p:cxnSp>
        <p:nvCxnSpPr>
          <p:cNvPr id="443" name="Google Shape;443;p34"/>
          <p:cNvCxnSpPr>
            <a:stCxn id="436" idx="4"/>
            <a:endCxn id="441" idx="0"/>
          </p:cNvCxnSpPr>
          <p:nvPr/>
        </p:nvCxnSpPr>
        <p:spPr>
          <a:xfrm>
            <a:off x="3124200" y="5410200"/>
            <a:ext cx="0" cy="533400"/>
          </a:xfrm>
          <a:prstGeom prst="straightConnector1">
            <a:avLst/>
          </a:prstGeom>
          <a:noFill/>
          <a:ln cap="flat" cmpd="sng" w="28575">
            <a:solidFill>
              <a:schemeClr val="dk1"/>
            </a:solidFill>
            <a:prstDash val="solid"/>
            <a:round/>
            <a:headEnd len="med" w="med" type="none"/>
            <a:tailEnd len="lg" w="lg" type="triangle"/>
          </a:ln>
        </p:spPr>
      </p:cxnSp>
      <p:cxnSp>
        <p:nvCxnSpPr>
          <p:cNvPr id="444" name="Google Shape;444;p34"/>
          <p:cNvCxnSpPr>
            <a:stCxn id="438" idx="4"/>
            <a:endCxn id="442" idx="0"/>
          </p:cNvCxnSpPr>
          <p:nvPr/>
        </p:nvCxnSpPr>
        <p:spPr>
          <a:xfrm>
            <a:off x="4038600" y="5410200"/>
            <a:ext cx="0" cy="533400"/>
          </a:xfrm>
          <a:prstGeom prst="straightConnector1">
            <a:avLst/>
          </a:prstGeom>
          <a:noFill/>
          <a:ln cap="flat" cmpd="sng" w="28575">
            <a:solidFill>
              <a:schemeClr val="dk1"/>
            </a:solidFill>
            <a:prstDash val="solid"/>
            <a:round/>
            <a:headEnd len="med" w="med" type="none"/>
            <a:tailEnd len="lg" w="lg" type="triangle"/>
          </a:ln>
        </p:spPr>
      </p:cxnSp>
      <p:cxnSp>
        <p:nvCxnSpPr>
          <p:cNvPr id="445" name="Google Shape;445;p34"/>
          <p:cNvCxnSpPr/>
          <p:nvPr/>
        </p:nvCxnSpPr>
        <p:spPr>
          <a:xfrm>
            <a:off x="10494962" y="4114800"/>
            <a:ext cx="304800" cy="0"/>
          </a:xfrm>
          <a:prstGeom prst="straightConnector1">
            <a:avLst/>
          </a:prstGeom>
          <a:noFill/>
          <a:ln cap="flat" cmpd="sng" w="38100">
            <a:solidFill>
              <a:srgbClr val="A50021"/>
            </a:solidFill>
            <a:prstDash val="solid"/>
            <a:round/>
            <a:headEnd len="med" w="med" type="none"/>
            <a:tailEnd len="med" w="med" type="triangle"/>
          </a:ln>
        </p:spPr>
      </p:cxnSp>
      <p:sp>
        <p:nvSpPr>
          <p:cNvPr id="446" name="Google Shape;446;p34"/>
          <p:cNvSpPr/>
          <p:nvPr/>
        </p:nvSpPr>
        <p:spPr>
          <a:xfrm>
            <a:off x="10418762" y="4038600"/>
            <a:ext cx="152400" cy="152400"/>
          </a:xfrm>
          <a:prstGeom prst="ellipse">
            <a:avLst/>
          </a:prstGeom>
          <a:solidFill>
            <a:srgbClr val="A5002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47" name="Google Shape;447;p34"/>
          <p:cNvPicPr preferRelativeResize="0"/>
          <p:nvPr/>
        </p:nvPicPr>
        <p:blipFill rotWithShape="1">
          <a:blip r:embed="rId3">
            <a:alphaModFix/>
          </a:blip>
          <a:srcRect b="0" l="0" r="0" t="0"/>
          <a:stretch/>
        </p:blipFill>
        <p:spPr>
          <a:xfrm>
            <a:off x="6096000" y="1295400"/>
            <a:ext cx="2378144" cy="2190276"/>
          </a:xfrm>
          <a:prstGeom prst="rect">
            <a:avLst/>
          </a:prstGeom>
          <a:noFill/>
          <a:ln>
            <a:noFill/>
          </a:ln>
        </p:spPr>
      </p:pic>
      <p:pic>
        <p:nvPicPr>
          <p:cNvPr id="448" name="Google Shape;448;p34"/>
          <p:cNvPicPr preferRelativeResize="0"/>
          <p:nvPr/>
        </p:nvPicPr>
        <p:blipFill rotWithShape="1">
          <a:blip r:embed="rId4">
            <a:alphaModFix/>
          </a:blip>
          <a:srcRect b="0" l="0" r="0" t="0"/>
          <a:stretch/>
        </p:blipFill>
        <p:spPr>
          <a:xfrm>
            <a:off x="6400800" y="3733800"/>
            <a:ext cx="2057400" cy="1881160"/>
          </a:xfrm>
          <a:prstGeom prst="rect">
            <a:avLst/>
          </a:prstGeom>
          <a:noFill/>
          <a:ln>
            <a:noFill/>
          </a:ln>
        </p:spPr>
      </p:pic>
      <p:sp>
        <p:nvSpPr>
          <p:cNvPr id="449" name="Google Shape;449;p34"/>
          <p:cNvSpPr txBox="1"/>
          <p:nvPr/>
        </p:nvSpPr>
        <p:spPr>
          <a:xfrm>
            <a:off x="6553200" y="6507901"/>
            <a:ext cx="56376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[Demo: Ghostbusters – Circular Dynamics – HMM (L14D2)]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Video of Demo Ghostbusters – Circular Dynamics -- HMM</a:t>
            </a:r>
            <a:endParaRPr/>
          </a:p>
        </p:txBody>
      </p:sp>
      <p:pic>
        <p:nvPicPr>
          <p:cNvPr id="455" name="Google Shape;455;p35" title="Ghostbusters -- Circular Dynamics -- HMM.mp4">
            <a:hlinkClick r:id="rId3"/>
          </p:cNvPr>
          <p:cNvPicPr preferRelativeResize="0"/>
          <p:nvPr/>
        </p:nvPicPr>
        <p:blipFill>
          <a:blip r:embed="rId4">
            <a:alphaModFix/>
          </a:blip>
          <a:stretch>
            <a:fillRect/>
          </a:stretch>
        </p:blipFill>
        <p:spPr>
          <a:xfrm>
            <a:off x="2919138" y="1757025"/>
            <a:ext cx="6353725" cy="476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Conditional Independence</a:t>
            </a:r>
            <a:endParaRPr/>
          </a:p>
        </p:txBody>
      </p:sp>
      <p:sp>
        <p:nvSpPr>
          <p:cNvPr id="461" name="Google Shape;461;p36"/>
          <p:cNvSpPr txBox="1"/>
          <p:nvPr>
            <p:ph idx="1" type="body"/>
          </p:nvPr>
        </p:nvSpPr>
        <p:spPr>
          <a:xfrm>
            <a:off x="1066800" y="1397001"/>
            <a:ext cx="108966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latin typeface="Calibri"/>
                <a:ea typeface="Calibri"/>
                <a:cs typeface="Calibri"/>
                <a:sym typeface="Calibri"/>
              </a:rPr>
              <a:t>HMMs have two important independence properties:</a:t>
            </a:r>
            <a:endParaRPr/>
          </a:p>
          <a:p>
            <a:pPr indent="-152388" lvl="6" marL="2971652"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
            </a:pPr>
            <a:r>
              <a:rPr lang="en-US" sz="2000">
                <a:latin typeface="Calibri"/>
                <a:ea typeface="Calibri"/>
                <a:cs typeface="Calibri"/>
                <a:sym typeface="Calibri"/>
              </a:rPr>
              <a:t>Markov hidden process: future depends on past via the present</a:t>
            </a:r>
            <a:endParaRPr/>
          </a:p>
          <a:p>
            <a:pPr indent="-152388" lvl="5" marL="2514474"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
            </a:pPr>
            <a:r>
              <a:rPr lang="en-US" sz="2000">
                <a:latin typeface="Calibri"/>
                <a:ea typeface="Calibri"/>
                <a:cs typeface="Calibri"/>
                <a:sym typeface="Calibri"/>
              </a:rPr>
              <a:t>Current observation independent of all else given current state</a:t>
            </a:r>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2388" lvl="6" marL="2971652" rtl="0" algn="l">
              <a:lnSpc>
                <a:spcPct val="80000"/>
              </a:lnSpc>
              <a:spcBef>
                <a:spcPts val="240"/>
              </a:spcBef>
              <a:spcAft>
                <a:spcPts val="0"/>
              </a:spcAft>
              <a:buSzPts val="1200"/>
              <a:buNone/>
            </a:pPr>
            <a:r>
              <a:t/>
            </a:r>
            <a:endParaRPr sz="1200">
              <a:latin typeface="Calibri"/>
              <a:ea typeface="Calibri"/>
              <a:cs typeface="Calibri"/>
              <a:sym typeface="Calibri"/>
            </a:endParaRPr>
          </a:p>
          <a:p>
            <a:pPr indent="-342882" lvl="0" marL="342882" rtl="0" algn="l">
              <a:lnSpc>
                <a:spcPct val="80000"/>
              </a:lnSpc>
              <a:spcBef>
                <a:spcPts val="480"/>
              </a:spcBef>
              <a:spcAft>
                <a:spcPts val="0"/>
              </a:spcAft>
              <a:buSzPts val="2400"/>
              <a:buChar char="▪"/>
            </a:pPr>
            <a:r>
              <a:rPr lang="en-US" sz="2400">
                <a:latin typeface="Calibri"/>
                <a:ea typeface="Calibri"/>
                <a:cs typeface="Calibri"/>
                <a:sym typeface="Calibri"/>
              </a:rPr>
              <a:t>Quiz: does this mean that evidence variables are guaranteed to be independent?</a:t>
            </a:r>
            <a:endParaRPr/>
          </a:p>
          <a:p>
            <a:pPr indent="-152388" lvl="6" marL="2971652"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
            </a:pPr>
            <a:r>
              <a:rPr lang="en-US" sz="2000">
                <a:latin typeface="Calibri"/>
                <a:ea typeface="Calibri"/>
                <a:cs typeface="Calibri"/>
                <a:sym typeface="Calibri"/>
              </a:rPr>
              <a:t>[No, they tend to correlated by the hidden state]</a:t>
            </a:r>
            <a:endParaRPr/>
          </a:p>
        </p:txBody>
      </p:sp>
      <p:sp>
        <p:nvSpPr>
          <p:cNvPr id="462" name="Google Shape;462;p36"/>
          <p:cNvSpPr/>
          <p:nvPr/>
        </p:nvSpPr>
        <p:spPr>
          <a:xfrm>
            <a:off x="7848600" y="32004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lt1"/>
                </a:solidFill>
                <a:latin typeface="Calibri"/>
                <a:ea typeface="Calibri"/>
                <a:cs typeface="Calibri"/>
                <a:sym typeface="Calibri"/>
              </a:rPr>
              <a:t>X</a:t>
            </a:r>
            <a:r>
              <a:rPr baseline="-25000" lang="en-US" sz="2400">
                <a:solidFill>
                  <a:schemeClr val="lt1"/>
                </a:solidFill>
                <a:latin typeface="Calibri"/>
                <a:ea typeface="Calibri"/>
                <a:cs typeface="Calibri"/>
                <a:sym typeface="Calibri"/>
              </a:rPr>
              <a:t>5</a:t>
            </a:r>
            <a:endParaRPr/>
          </a:p>
        </p:txBody>
      </p:sp>
      <p:cxnSp>
        <p:nvCxnSpPr>
          <p:cNvPr id="463" name="Google Shape;463;p36"/>
          <p:cNvCxnSpPr>
            <a:stCxn id="462" idx="4"/>
            <a:endCxn id="464" idx="0"/>
          </p:cNvCxnSpPr>
          <p:nvPr/>
        </p:nvCxnSpPr>
        <p:spPr>
          <a:xfrm>
            <a:off x="8115300" y="3733800"/>
            <a:ext cx="0" cy="533400"/>
          </a:xfrm>
          <a:prstGeom prst="straightConnector1">
            <a:avLst/>
          </a:prstGeom>
          <a:noFill/>
          <a:ln cap="flat" cmpd="sng" w="28575">
            <a:solidFill>
              <a:schemeClr val="lt1"/>
            </a:solidFill>
            <a:prstDash val="solid"/>
            <a:round/>
            <a:headEnd len="med" w="med" type="none"/>
            <a:tailEnd len="lg" w="lg" type="triangle"/>
          </a:ln>
        </p:spPr>
      </p:cxnSp>
      <p:sp>
        <p:nvSpPr>
          <p:cNvPr id="465" name="Google Shape;465;p36"/>
          <p:cNvSpPr/>
          <p:nvPr/>
        </p:nvSpPr>
        <p:spPr>
          <a:xfrm>
            <a:off x="44958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466" name="Google Shape;466;p36"/>
          <p:cNvCxnSpPr>
            <a:stCxn id="465" idx="4"/>
            <a:endCxn id="467" idx="0"/>
          </p:cNvCxnSpPr>
          <p:nvPr/>
        </p:nvCxnSpPr>
        <p:spPr>
          <a:xfrm>
            <a:off x="4762500" y="3733800"/>
            <a:ext cx="0" cy="533400"/>
          </a:xfrm>
          <a:prstGeom prst="straightConnector1">
            <a:avLst/>
          </a:prstGeom>
          <a:noFill/>
          <a:ln cap="flat" cmpd="sng" w="28575">
            <a:solidFill>
              <a:schemeClr val="dk1"/>
            </a:solidFill>
            <a:prstDash val="solid"/>
            <a:round/>
            <a:headEnd len="med" w="med" type="none"/>
            <a:tailEnd len="lg" w="lg" type="triangle"/>
          </a:ln>
        </p:spPr>
      </p:cxnSp>
      <p:sp>
        <p:nvSpPr>
          <p:cNvPr id="468" name="Google Shape;468;p36"/>
          <p:cNvSpPr/>
          <p:nvPr/>
        </p:nvSpPr>
        <p:spPr>
          <a:xfrm>
            <a:off x="35814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1</a:t>
            </a:r>
            <a:endParaRPr/>
          </a:p>
        </p:txBody>
      </p:sp>
      <p:cxnSp>
        <p:nvCxnSpPr>
          <p:cNvPr id="469" name="Google Shape;469;p36"/>
          <p:cNvCxnSpPr>
            <a:stCxn id="470" idx="6"/>
            <a:endCxn id="465" idx="2"/>
          </p:cNvCxnSpPr>
          <p:nvPr/>
        </p:nvCxnSpPr>
        <p:spPr>
          <a:xfrm>
            <a:off x="4114800" y="3467100"/>
            <a:ext cx="381000" cy="0"/>
          </a:xfrm>
          <a:prstGeom prst="straightConnector1">
            <a:avLst/>
          </a:prstGeom>
          <a:noFill/>
          <a:ln cap="flat" cmpd="sng" w="28575">
            <a:solidFill>
              <a:schemeClr val="dk1"/>
            </a:solidFill>
            <a:prstDash val="solid"/>
            <a:round/>
            <a:headEnd len="med" w="med" type="none"/>
            <a:tailEnd len="lg" w="lg" type="triangle"/>
          </a:ln>
        </p:spPr>
      </p:cxnSp>
      <p:sp>
        <p:nvSpPr>
          <p:cNvPr id="470" name="Google Shape;470;p36"/>
          <p:cNvSpPr/>
          <p:nvPr/>
        </p:nvSpPr>
        <p:spPr>
          <a:xfrm>
            <a:off x="35814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cxnSp>
        <p:nvCxnSpPr>
          <p:cNvPr id="471" name="Google Shape;471;p36"/>
          <p:cNvCxnSpPr>
            <a:stCxn id="470" idx="4"/>
            <a:endCxn id="468" idx="0"/>
          </p:cNvCxnSpPr>
          <p:nvPr/>
        </p:nvCxnSpPr>
        <p:spPr>
          <a:xfrm>
            <a:off x="3848100" y="3733800"/>
            <a:ext cx="0" cy="533400"/>
          </a:xfrm>
          <a:prstGeom prst="straightConnector1">
            <a:avLst/>
          </a:prstGeom>
          <a:noFill/>
          <a:ln cap="flat" cmpd="sng" w="28575">
            <a:solidFill>
              <a:schemeClr val="dk1"/>
            </a:solidFill>
            <a:prstDash val="solid"/>
            <a:round/>
            <a:headEnd len="med" w="med" type="none"/>
            <a:tailEnd len="lg" w="lg" type="triangle"/>
          </a:ln>
        </p:spPr>
      </p:cxnSp>
      <p:sp>
        <p:nvSpPr>
          <p:cNvPr id="472" name="Google Shape;472;p36"/>
          <p:cNvSpPr/>
          <p:nvPr/>
        </p:nvSpPr>
        <p:spPr>
          <a:xfrm>
            <a:off x="54102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3</a:t>
            </a:r>
            <a:endParaRPr/>
          </a:p>
        </p:txBody>
      </p:sp>
      <p:cxnSp>
        <p:nvCxnSpPr>
          <p:cNvPr id="473" name="Google Shape;473;p36"/>
          <p:cNvCxnSpPr>
            <a:stCxn id="472" idx="6"/>
            <a:endCxn id="474" idx="2"/>
          </p:cNvCxnSpPr>
          <p:nvPr/>
        </p:nvCxnSpPr>
        <p:spPr>
          <a:xfrm>
            <a:off x="5943600" y="3467100"/>
            <a:ext cx="381000" cy="0"/>
          </a:xfrm>
          <a:prstGeom prst="straightConnector1">
            <a:avLst/>
          </a:prstGeom>
          <a:noFill/>
          <a:ln cap="flat" cmpd="sng" w="28575">
            <a:solidFill>
              <a:schemeClr val="dk1"/>
            </a:solidFill>
            <a:prstDash val="solid"/>
            <a:round/>
            <a:headEnd len="med" w="med" type="none"/>
            <a:tailEnd len="lg" w="lg" type="triangle"/>
          </a:ln>
        </p:spPr>
      </p:cxnSp>
      <p:cxnSp>
        <p:nvCxnSpPr>
          <p:cNvPr id="475" name="Google Shape;475;p36"/>
          <p:cNvCxnSpPr>
            <a:stCxn id="465" idx="6"/>
            <a:endCxn id="472" idx="2"/>
          </p:cNvCxnSpPr>
          <p:nvPr/>
        </p:nvCxnSpPr>
        <p:spPr>
          <a:xfrm>
            <a:off x="5029200" y="3467100"/>
            <a:ext cx="381000" cy="0"/>
          </a:xfrm>
          <a:prstGeom prst="straightConnector1">
            <a:avLst/>
          </a:prstGeom>
          <a:noFill/>
          <a:ln cap="flat" cmpd="sng" w="28575">
            <a:solidFill>
              <a:schemeClr val="dk1"/>
            </a:solidFill>
            <a:prstDash val="solid"/>
            <a:round/>
            <a:headEnd len="med" w="med" type="none"/>
            <a:tailEnd len="lg" w="lg" type="triangle"/>
          </a:ln>
        </p:spPr>
      </p:cxnSp>
      <p:sp>
        <p:nvSpPr>
          <p:cNvPr id="474" name="Google Shape;474;p36"/>
          <p:cNvSpPr/>
          <p:nvPr/>
        </p:nvSpPr>
        <p:spPr>
          <a:xfrm>
            <a:off x="63246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4</a:t>
            </a:r>
            <a:endParaRPr/>
          </a:p>
        </p:txBody>
      </p:sp>
      <p:cxnSp>
        <p:nvCxnSpPr>
          <p:cNvPr id="476" name="Google Shape;476;p36"/>
          <p:cNvCxnSpPr>
            <a:stCxn id="474" idx="6"/>
            <a:endCxn id="462" idx="2"/>
          </p:cNvCxnSpPr>
          <p:nvPr/>
        </p:nvCxnSpPr>
        <p:spPr>
          <a:xfrm>
            <a:off x="6858000" y="3467100"/>
            <a:ext cx="990600" cy="0"/>
          </a:xfrm>
          <a:prstGeom prst="straightConnector1">
            <a:avLst/>
          </a:prstGeom>
          <a:noFill/>
          <a:ln cap="flat" cmpd="sng" w="28575">
            <a:solidFill>
              <a:schemeClr val="dk1"/>
            </a:solidFill>
            <a:prstDash val="dash"/>
            <a:round/>
            <a:headEnd len="med" w="med" type="none"/>
            <a:tailEnd len="lg" w="lg" type="triangle"/>
          </a:ln>
        </p:spPr>
      </p:cxnSp>
      <p:sp>
        <p:nvSpPr>
          <p:cNvPr id="467" name="Google Shape;467;p36"/>
          <p:cNvSpPr/>
          <p:nvPr/>
        </p:nvSpPr>
        <p:spPr>
          <a:xfrm>
            <a:off x="44958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2</a:t>
            </a:r>
            <a:endParaRPr/>
          </a:p>
        </p:txBody>
      </p:sp>
      <p:sp>
        <p:nvSpPr>
          <p:cNvPr id="477" name="Google Shape;477;p36"/>
          <p:cNvSpPr/>
          <p:nvPr/>
        </p:nvSpPr>
        <p:spPr>
          <a:xfrm>
            <a:off x="54102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3</a:t>
            </a:r>
            <a:endParaRPr/>
          </a:p>
        </p:txBody>
      </p:sp>
      <p:sp>
        <p:nvSpPr>
          <p:cNvPr id="478" name="Google Shape;478;p36"/>
          <p:cNvSpPr/>
          <p:nvPr/>
        </p:nvSpPr>
        <p:spPr>
          <a:xfrm>
            <a:off x="63246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4</a:t>
            </a:r>
            <a:endParaRPr/>
          </a:p>
        </p:txBody>
      </p:sp>
      <p:sp>
        <p:nvSpPr>
          <p:cNvPr id="464" name="Google Shape;464;p36"/>
          <p:cNvSpPr/>
          <p:nvPr/>
        </p:nvSpPr>
        <p:spPr>
          <a:xfrm>
            <a:off x="7848600" y="42672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lt1"/>
                </a:solidFill>
                <a:latin typeface="Calibri"/>
                <a:ea typeface="Calibri"/>
                <a:cs typeface="Calibri"/>
                <a:sym typeface="Calibri"/>
              </a:rPr>
              <a:t>E</a:t>
            </a:r>
            <a:r>
              <a:rPr baseline="-25000" lang="en-US" sz="2400">
                <a:solidFill>
                  <a:schemeClr val="lt1"/>
                </a:solidFill>
                <a:latin typeface="Calibri"/>
                <a:ea typeface="Calibri"/>
                <a:cs typeface="Calibri"/>
                <a:sym typeface="Calibri"/>
              </a:rPr>
              <a:t>5</a:t>
            </a:r>
            <a:endParaRPr/>
          </a:p>
        </p:txBody>
      </p:sp>
      <p:cxnSp>
        <p:nvCxnSpPr>
          <p:cNvPr id="479" name="Google Shape;479;p36"/>
          <p:cNvCxnSpPr>
            <a:stCxn id="472" idx="4"/>
            <a:endCxn id="477" idx="0"/>
          </p:cNvCxnSpPr>
          <p:nvPr/>
        </p:nvCxnSpPr>
        <p:spPr>
          <a:xfrm>
            <a:off x="5676900" y="3733800"/>
            <a:ext cx="0" cy="533400"/>
          </a:xfrm>
          <a:prstGeom prst="straightConnector1">
            <a:avLst/>
          </a:prstGeom>
          <a:noFill/>
          <a:ln cap="flat" cmpd="sng" w="28575">
            <a:solidFill>
              <a:schemeClr val="dk1"/>
            </a:solidFill>
            <a:prstDash val="solid"/>
            <a:round/>
            <a:headEnd len="med" w="med" type="none"/>
            <a:tailEnd len="lg" w="lg" type="triangle"/>
          </a:ln>
        </p:spPr>
      </p:cxnSp>
      <p:cxnSp>
        <p:nvCxnSpPr>
          <p:cNvPr id="480" name="Google Shape;480;p36"/>
          <p:cNvCxnSpPr>
            <a:stCxn id="474" idx="4"/>
            <a:endCxn id="478" idx="0"/>
          </p:cNvCxnSpPr>
          <p:nvPr/>
        </p:nvCxnSpPr>
        <p:spPr>
          <a:xfrm>
            <a:off x="6591300" y="3733800"/>
            <a:ext cx="0" cy="533400"/>
          </a:xfrm>
          <a:prstGeom prst="straightConnector1">
            <a:avLst/>
          </a:prstGeom>
          <a:noFill/>
          <a:ln cap="flat" cmpd="sng" w="28575">
            <a:solidFill>
              <a:schemeClr val="dk1"/>
            </a:solidFill>
            <a:prstDash val="solid"/>
            <a:round/>
            <a:headEnd len="med" w="med" type="none"/>
            <a:tailEnd len="lg" w="lg"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Real HMM Examples</a:t>
            </a:r>
            <a:endParaRPr/>
          </a:p>
        </p:txBody>
      </p:sp>
      <p:sp>
        <p:nvSpPr>
          <p:cNvPr id="486" name="Google Shape;486;p37"/>
          <p:cNvSpPr txBox="1"/>
          <p:nvPr>
            <p:ph idx="1" type="body"/>
          </p:nvPr>
        </p:nvSpPr>
        <p:spPr>
          <a:xfrm>
            <a:off x="1447800" y="1397001"/>
            <a:ext cx="103378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
            </a:pPr>
            <a:r>
              <a:rPr lang="en-US" sz="2400"/>
              <a:t>Speech recognition HMMs:</a:t>
            </a:r>
            <a:endParaRPr/>
          </a:p>
          <a:p>
            <a:pPr indent="-285736" lvl="1" marL="742913" rtl="0" algn="l">
              <a:lnSpc>
                <a:spcPct val="90000"/>
              </a:lnSpc>
              <a:spcBef>
                <a:spcPts val="400"/>
              </a:spcBef>
              <a:spcAft>
                <a:spcPts val="0"/>
              </a:spcAft>
              <a:buSzPts val="2000"/>
              <a:buChar char="▪"/>
            </a:pPr>
            <a:r>
              <a:rPr lang="en-US" sz="2000"/>
              <a:t>Observations are acoustic signals (continuous valued)</a:t>
            </a:r>
            <a:endParaRPr/>
          </a:p>
          <a:p>
            <a:pPr indent="-285736" lvl="1" marL="742913" rtl="0" algn="l">
              <a:lnSpc>
                <a:spcPct val="90000"/>
              </a:lnSpc>
              <a:spcBef>
                <a:spcPts val="400"/>
              </a:spcBef>
              <a:spcAft>
                <a:spcPts val="0"/>
              </a:spcAft>
              <a:buSzPts val="2000"/>
              <a:buChar char="▪"/>
            </a:pPr>
            <a:r>
              <a:rPr lang="en-US" sz="2000"/>
              <a:t>States are specific positions in specific words (so, tens of thousands)</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Machine translation HMMs:</a:t>
            </a:r>
            <a:endParaRPr/>
          </a:p>
          <a:p>
            <a:pPr indent="-285736" lvl="1" marL="742913" rtl="0" algn="l">
              <a:lnSpc>
                <a:spcPct val="90000"/>
              </a:lnSpc>
              <a:spcBef>
                <a:spcPts val="400"/>
              </a:spcBef>
              <a:spcAft>
                <a:spcPts val="0"/>
              </a:spcAft>
              <a:buSzPts val="2000"/>
              <a:buChar char="▪"/>
            </a:pPr>
            <a:r>
              <a:rPr lang="en-US" sz="2000"/>
              <a:t>Observations are words (tens of thousands)</a:t>
            </a:r>
            <a:endParaRPr/>
          </a:p>
          <a:p>
            <a:pPr indent="-285736" lvl="1" marL="742913" rtl="0" algn="l">
              <a:lnSpc>
                <a:spcPct val="90000"/>
              </a:lnSpc>
              <a:spcBef>
                <a:spcPts val="400"/>
              </a:spcBef>
              <a:spcAft>
                <a:spcPts val="0"/>
              </a:spcAft>
              <a:buSzPts val="2000"/>
              <a:buChar char="▪"/>
            </a:pPr>
            <a:r>
              <a:rPr lang="en-US" sz="2000"/>
              <a:t>States are translation options</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Robot tracking:</a:t>
            </a:r>
            <a:endParaRPr/>
          </a:p>
          <a:p>
            <a:pPr indent="-285736" lvl="1" marL="742913" rtl="0" algn="l">
              <a:lnSpc>
                <a:spcPct val="90000"/>
              </a:lnSpc>
              <a:spcBef>
                <a:spcPts val="400"/>
              </a:spcBef>
              <a:spcAft>
                <a:spcPts val="0"/>
              </a:spcAft>
              <a:buSzPts val="2000"/>
              <a:buChar char="▪"/>
            </a:pPr>
            <a:r>
              <a:rPr lang="en-US" sz="2000"/>
              <a:t>Observations are range readings (continuous)</a:t>
            </a:r>
            <a:endParaRPr/>
          </a:p>
          <a:p>
            <a:pPr indent="-285736" lvl="1" marL="742913" rtl="0" algn="l">
              <a:lnSpc>
                <a:spcPct val="90000"/>
              </a:lnSpc>
              <a:spcBef>
                <a:spcPts val="400"/>
              </a:spcBef>
              <a:spcAft>
                <a:spcPts val="0"/>
              </a:spcAft>
              <a:buSzPts val="2000"/>
              <a:buChar char="▪"/>
            </a:pPr>
            <a:r>
              <a:rPr lang="en-US" sz="2000"/>
              <a:t>States are positions on a map (continuous)</a:t>
            </a:r>
            <a:endParaRPr/>
          </a:p>
          <a:p>
            <a:pPr indent="-158736" lvl="1" marL="742913" rtl="0" algn="l">
              <a:lnSpc>
                <a:spcPct val="90000"/>
              </a:lnSpc>
              <a:spcBef>
                <a:spcPts val="400"/>
              </a:spcBef>
              <a:spcAft>
                <a:spcPts val="0"/>
              </a:spcAft>
              <a:buSzPts val="2000"/>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Filtering / Monitoring</a:t>
            </a:r>
            <a:endParaRPr/>
          </a:p>
        </p:txBody>
      </p:sp>
      <p:sp>
        <p:nvSpPr>
          <p:cNvPr id="493" name="Google Shape;493;p38"/>
          <p:cNvSpPr txBox="1"/>
          <p:nvPr>
            <p:ph idx="1" type="body"/>
          </p:nvPr>
        </p:nvSpPr>
        <p:spPr>
          <a:xfrm>
            <a:off x="1905000" y="1523999"/>
            <a:ext cx="8458200" cy="4602165"/>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Filtering, or monitoring, is the task of tracking the distribution B</a:t>
            </a:r>
            <a:r>
              <a:rPr baseline="-25000" lang="en-US" sz="2400"/>
              <a:t>t</a:t>
            </a:r>
            <a:r>
              <a:rPr lang="en-US" sz="2400"/>
              <a:t>(X) = P</a:t>
            </a:r>
            <a:r>
              <a:rPr baseline="-25000" lang="en-US" sz="2400"/>
              <a:t>t</a:t>
            </a:r>
            <a:r>
              <a:rPr lang="en-US" sz="2400"/>
              <a:t>(X</a:t>
            </a:r>
            <a:r>
              <a:rPr baseline="-25000" lang="en-US" sz="2400"/>
              <a:t>t</a:t>
            </a:r>
            <a:r>
              <a:rPr lang="en-US" sz="2400"/>
              <a:t> | e</a:t>
            </a:r>
            <a:r>
              <a:rPr baseline="-25000" lang="en-US" sz="2400"/>
              <a:t>1</a:t>
            </a:r>
            <a:r>
              <a:rPr lang="en-US" sz="2400"/>
              <a:t>, …, e</a:t>
            </a:r>
            <a:r>
              <a:rPr baseline="-25000" lang="en-US" sz="2400"/>
              <a:t>t</a:t>
            </a:r>
            <a:r>
              <a:rPr lang="en-US" sz="2400"/>
              <a:t>) (the belief state) over time</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We start with B</a:t>
            </a:r>
            <a:r>
              <a:rPr baseline="-25000" lang="en-US" sz="2400"/>
              <a:t>1</a:t>
            </a:r>
            <a:r>
              <a:rPr lang="en-US" sz="2400"/>
              <a:t>(X) in an initial setting, usually uniform</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As time passes, or we get observations, we update B(X)</a:t>
            </a:r>
            <a:endParaRPr/>
          </a:p>
          <a:p>
            <a:pPr indent="-190482" lvl="0" marL="342882" rtl="0" algn="l">
              <a:spcBef>
                <a:spcPts val="480"/>
              </a:spcBef>
              <a:spcAft>
                <a:spcPts val="0"/>
              </a:spcAft>
              <a:buSzPts val="2400"/>
              <a:buNone/>
            </a:pPr>
            <a:r>
              <a:t/>
            </a:r>
            <a:endParaRPr sz="2400"/>
          </a:p>
          <a:p>
            <a:pPr indent="-342882" lvl="0" marL="342882" rtl="0" algn="l">
              <a:spcBef>
                <a:spcPts val="480"/>
              </a:spcBef>
              <a:spcAft>
                <a:spcPts val="0"/>
              </a:spcAft>
              <a:buSzPts val="2400"/>
              <a:buChar char="▪"/>
            </a:pPr>
            <a:r>
              <a:rPr lang="en-US" sz="2400"/>
              <a:t>The Kalman filter was invented in the 60’s and first implemented as a method of trajectory estimation for the Apollo program</a:t>
            </a:r>
            <a:endParaRPr/>
          </a:p>
          <a:p>
            <a:pPr indent="-158736" lvl="1" marL="742913" rtl="0" algn="l">
              <a:spcBef>
                <a:spcPts val="400"/>
              </a:spcBef>
              <a:spcAft>
                <a:spcPts val="0"/>
              </a:spcAft>
              <a:buSzPts val="2000"/>
              <a:buNone/>
            </a:pPr>
            <a:r>
              <a:t/>
            </a:r>
            <a:endParaRPr sz="2000"/>
          </a:p>
          <a:p>
            <a:pPr indent="-190482" lvl="0" marL="342882" rtl="0" algn="l">
              <a:spcBef>
                <a:spcPts val="480"/>
              </a:spcBef>
              <a:spcAft>
                <a:spcPts val="0"/>
              </a:spcAft>
              <a:buSzPts val="240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Calibri"/>
                <a:ea typeface="Calibri"/>
                <a:cs typeface="Calibri"/>
                <a:sym typeface="Calibri"/>
              </a:rPr>
              <a:t>Example: Robot Localization</a:t>
            </a:r>
            <a:endParaRPr/>
          </a:p>
        </p:txBody>
      </p:sp>
      <p:sp>
        <p:nvSpPr>
          <p:cNvPr id="500" name="Google Shape;500;p39"/>
          <p:cNvSpPr txBox="1"/>
          <p:nvPr>
            <p:ph idx="1" type="body"/>
          </p:nvPr>
        </p:nvSpPr>
        <p:spPr>
          <a:xfrm>
            <a:off x="628650" y="5334000"/>
            <a:ext cx="7772400" cy="1271588"/>
          </a:xfrm>
          <a:prstGeom prst="rect">
            <a:avLst/>
          </a:prstGeom>
          <a:noFill/>
          <a:ln>
            <a:noFill/>
          </a:ln>
        </p:spPr>
        <p:txBody>
          <a:bodyPr anchorCtr="0" anchor="t" bIns="45700" lIns="91425" spcFirstLastPara="1" rIns="91425" wrap="square" tIns="45700">
            <a:noAutofit/>
          </a:bodyPr>
          <a:lstStyle/>
          <a:p>
            <a:pPr indent="-342882" lvl="0" marL="342882" rtl="0" algn="ctr">
              <a:lnSpc>
                <a:spcPct val="90000"/>
              </a:lnSpc>
              <a:spcBef>
                <a:spcPts val="0"/>
              </a:spcBef>
              <a:spcAft>
                <a:spcPts val="0"/>
              </a:spcAft>
              <a:buSzPts val="2400"/>
              <a:buFont typeface="Noto Sans Symbols"/>
              <a:buNone/>
            </a:pPr>
            <a:r>
              <a:rPr lang="en-US" sz="2400">
                <a:latin typeface="Calibri"/>
                <a:ea typeface="Calibri"/>
                <a:cs typeface="Calibri"/>
                <a:sym typeface="Calibri"/>
              </a:rPr>
              <a:t>t=0</a:t>
            </a:r>
            <a:endParaRPr/>
          </a:p>
          <a:p>
            <a:pPr indent="-342882" lvl="0" marL="342882" rtl="0" algn="ctr">
              <a:lnSpc>
                <a:spcPct val="90000"/>
              </a:lnSpc>
              <a:spcBef>
                <a:spcPts val="480"/>
              </a:spcBef>
              <a:spcAft>
                <a:spcPts val="0"/>
              </a:spcAft>
              <a:buSzPts val="2400"/>
              <a:buFont typeface="Noto Sans Symbols"/>
              <a:buNone/>
            </a:pPr>
            <a:r>
              <a:rPr lang="en-US" sz="2400">
                <a:latin typeface="Calibri"/>
                <a:ea typeface="Calibri"/>
                <a:cs typeface="Calibri"/>
                <a:sym typeface="Calibri"/>
              </a:rPr>
              <a:t>Sensor model: can read in which directions there is a wall, never more than 1 mistake</a:t>
            </a:r>
            <a:endParaRPr/>
          </a:p>
          <a:p>
            <a:pPr indent="-342882" lvl="0" marL="342882" rtl="0" algn="ctr">
              <a:lnSpc>
                <a:spcPct val="90000"/>
              </a:lnSpc>
              <a:spcBef>
                <a:spcPts val="480"/>
              </a:spcBef>
              <a:spcAft>
                <a:spcPts val="0"/>
              </a:spcAft>
              <a:buSzPts val="2400"/>
              <a:buFont typeface="Noto Sans Symbols"/>
              <a:buNone/>
            </a:pPr>
            <a:r>
              <a:rPr lang="en-US" sz="2400">
                <a:latin typeface="Calibri"/>
                <a:ea typeface="Calibri"/>
                <a:cs typeface="Calibri"/>
                <a:sym typeface="Calibri"/>
              </a:rPr>
              <a:t>Motion model: may not execute action with small prob.</a:t>
            </a:r>
            <a:endParaRPr/>
          </a:p>
        </p:txBody>
      </p:sp>
      <p:sp>
        <p:nvSpPr>
          <p:cNvPr id="501" name="Google Shape;501;p39"/>
          <p:cNvSpPr/>
          <p:nvPr/>
        </p:nvSpPr>
        <p:spPr>
          <a:xfrm>
            <a:off x="22860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39"/>
          <p:cNvSpPr/>
          <p:nvPr/>
        </p:nvSpPr>
        <p:spPr>
          <a:xfrm>
            <a:off x="28194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39"/>
          <p:cNvSpPr/>
          <p:nvPr/>
        </p:nvSpPr>
        <p:spPr>
          <a:xfrm>
            <a:off x="33528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39"/>
          <p:cNvSpPr/>
          <p:nvPr/>
        </p:nvSpPr>
        <p:spPr>
          <a:xfrm>
            <a:off x="38862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39"/>
          <p:cNvSpPr/>
          <p:nvPr/>
        </p:nvSpPr>
        <p:spPr>
          <a:xfrm>
            <a:off x="44196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39"/>
          <p:cNvSpPr/>
          <p:nvPr/>
        </p:nvSpPr>
        <p:spPr>
          <a:xfrm>
            <a:off x="49530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39"/>
          <p:cNvSpPr/>
          <p:nvPr/>
        </p:nvSpPr>
        <p:spPr>
          <a:xfrm>
            <a:off x="54864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39"/>
          <p:cNvSpPr/>
          <p:nvPr/>
        </p:nvSpPr>
        <p:spPr>
          <a:xfrm>
            <a:off x="60198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39"/>
          <p:cNvSpPr/>
          <p:nvPr/>
        </p:nvSpPr>
        <p:spPr>
          <a:xfrm>
            <a:off x="2286000" y="26670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39"/>
          <p:cNvSpPr/>
          <p:nvPr/>
        </p:nvSpPr>
        <p:spPr>
          <a:xfrm>
            <a:off x="4953000" y="26670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39"/>
          <p:cNvSpPr/>
          <p:nvPr/>
        </p:nvSpPr>
        <p:spPr>
          <a:xfrm>
            <a:off x="6019800" y="26670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39"/>
          <p:cNvSpPr/>
          <p:nvPr/>
        </p:nvSpPr>
        <p:spPr>
          <a:xfrm>
            <a:off x="2286000" y="32004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39"/>
          <p:cNvSpPr/>
          <p:nvPr/>
        </p:nvSpPr>
        <p:spPr>
          <a:xfrm>
            <a:off x="4953000" y="32004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39"/>
          <p:cNvSpPr/>
          <p:nvPr/>
        </p:nvSpPr>
        <p:spPr>
          <a:xfrm>
            <a:off x="6019800" y="32004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39"/>
          <p:cNvSpPr/>
          <p:nvPr/>
        </p:nvSpPr>
        <p:spPr>
          <a:xfrm>
            <a:off x="22860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39"/>
          <p:cNvSpPr/>
          <p:nvPr/>
        </p:nvSpPr>
        <p:spPr>
          <a:xfrm>
            <a:off x="28194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39"/>
          <p:cNvSpPr/>
          <p:nvPr/>
        </p:nvSpPr>
        <p:spPr>
          <a:xfrm>
            <a:off x="33528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39"/>
          <p:cNvSpPr/>
          <p:nvPr/>
        </p:nvSpPr>
        <p:spPr>
          <a:xfrm>
            <a:off x="38862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39"/>
          <p:cNvSpPr/>
          <p:nvPr/>
        </p:nvSpPr>
        <p:spPr>
          <a:xfrm>
            <a:off x="44196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39"/>
          <p:cNvSpPr/>
          <p:nvPr/>
        </p:nvSpPr>
        <p:spPr>
          <a:xfrm>
            <a:off x="49530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39"/>
          <p:cNvSpPr/>
          <p:nvPr/>
        </p:nvSpPr>
        <p:spPr>
          <a:xfrm>
            <a:off x="54864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39"/>
          <p:cNvSpPr/>
          <p:nvPr/>
        </p:nvSpPr>
        <p:spPr>
          <a:xfrm>
            <a:off x="60198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39"/>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39"/>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39"/>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39"/>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39"/>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528" name="Google Shape;528;p39"/>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a:t>
            </a:r>
            <a:endParaRPr sz="2000">
              <a:solidFill>
                <a:schemeClr val="dk1"/>
              </a:solidFill>
              <a:latin typeface="Calibri"/>
              <a:ea typeface="Calibri"/>
              <a:cs typeface="Calibri"/>
              <a:sym typeface="Calibri"/>
            </a:endParaRPr>
          </a:p>
        </p:txBody>
      </p:sp>
      <p:sp>
        <p:nvSpPr>
          <p:cNvPr id="529" name="Google Shape;529;p39"/>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Prob</a:t>
            </a:r>
            <a:endParaRPr sz="2000">
              <a:solidFill>
                <a:schemeClr val="dk1"/>
              </a:solidFill>
              <a:latin typeface="Calibri"/>
              <a:ea typeface="Calibri"/>
              <a:cs typeface="Calibri"/>
              <a:sym typeface="Calibri"/>
            </a:endParaRPr>
          </a:p>
        </p:txBody>
      </p:sp>
      <p:sp>
        <p:nvSpPr>
          <p:cNvPr id="530" name="Google Shape;530;p39"/>
          <p:cNvSpPr/>
          <p:nvPr/>
        </p:nvSpPr>
        <p:spPr>
          <a:xfrm>
            <a:off x="2895600" y="2209800"/>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31" name="Google Shape;531;p39"/>
          <p:cNvCxnSpPr/>
          <p:nvPr/>
        </p:nvCxnSpPr>
        <p:spPr>
          <a:xfrm rot="10800000">
            <a:off x="3090863" y="1876425"/>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532" name="Google Shape;532;p39"/>
          <p:cNvCxnSpPr/>
          <p:nvPr/>
        </p:nvCxnSpPr>
        <p:spPr>
          <a:xfrm>
            <a:off x="3086100" y="2586038"/>
            <a:ext cx="0" cy="257175"/>
          </a:xfrm>
          <a:prstGeom prst="straightConnector1">
            <a:avLst/>
          </a:prstGeom>
          <a:noFill/>
          <a:ln cap="flat" cmpd="sng" w="9525">
            <a:solidFill>
              <a:schemeClr val="dk1"/>
            </a:solidFill>
            <a:prstDash val="solid"/>
            <a:round/>
            <a:headEnd len="med" w="med" type="none"/>
            <a:tailEnd len="med" w="med" type="triangle"/>
          </a:ln>
        </p:spPr>
      </p:cxnSp>
      <p:cxnSp>
        <p:nvCxnSpPr>
          <p:cNvPr id="533" name="Google Shape;533;p39"/>
          <p:cNvCxnSpPr/>
          <p:nvPr/>
        </p:nvCxnSpPr>
        <p:spPr>
          <a:xfrm rot="10800000">
            <a:off x="2643188" y="2400300"/>
            <a:ext cx="242887" cy="0"/>
          </a:xfrm>
          <a:prstGeom prst="straightConnector1">
            <a:avLst/>
          </a:prstGeom>
          <a:noFill/>
          <a:ln cap="flat" cmpd="sng" w="9525">
            <a:solidFill>
              <a:schemeClr val="dk1"/>
            </a:solidFill>
            <a:prstDash val="solid"/>
            <a:round/>
            <a:headEnd len="med" w="med" type="none"/>
            <a:tailEnd len="med" w="med" type="triangle"/>
          </a:ln>
        </p:spPr>
      </p:cxnSp>
      <p:cxnSp>
        <p:nvCxnSpPr>
          <p:cNvPr id="534" name="Google Shape;534;p39"/>
          <p:cNvCxnSpPr/>
          <p:nvPr/>
        </p:nvCxnSpPr>
        <p:spPr>
          <a:xfrm rot="10800000">
            <a:off x="3295650" y="2409825"/>
            <a:ext cx="242888" cy="0"/>
          </a:xfrm>
          <a:prstGeom prst="straightConnector1">
            <a:avLst/>
          </a:prstGeom>
          <a:noFill/>
          <a:ln cap="flat" cmpd="sng" w="9525">
            <a:solidFill>
              <a:schemeClr val="dk1"/>
            </a:solidFill>
            <a:prstDash val="solid"/>
            <a:round/>
            <a:headEnd len="med" w="med" type="triangle"/>
            <a:tailEnd len="med" w="med" type="none"/>
          </a:ln>
        </p:spPr>
      </p:cxnSp>
      <p:sp>
        <p:nvSpPr>
          <p:cNvPr id="535" name="Google Shape;535;p39"/>
          <p:cNvSpPr txBox="1"/>
          <p:nvPr/>
        </p:nvSpPr>
        <p:spPr>
          <a:xfrm>
            <a:off x="152400" y="1295400"/>
            <a:ext cx="1676400"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Example from Michael Pfeiffer</a:t>
            </a:r>
            <a:endParaRPr i="1" sz="1600">
              <a:solidFill>
                <a:schemeClr val="dk1"/>
              </a:solidFill>
              <a:latin typeface="Calibri"/>
              <a:ea typeface="Calibri"/>
              <a:cs typeface="Calibri"/>
              <a:sym typeface="Calibri"/>
            </a:endParaRPr>
          </a:p>
        </p:txBody>
      </p:sp>
      <p:pic>
        <p:nvPicPr>
          <p:cNvPr id="536" name="Google Shape;536;p39"/>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Calibri"/>
                <a:ea typeface="Calibri"/>
                <a:cs typeface="Calibri"/>
                <a:sym typeface="Calibri"/>
              </a:rPr>
              <a:t>Example: Robot Localization</a:t>
            </a:r>
            <a:endParaRPr/>
          </a:p>
        </p:txBody>
      </p:sp>
      <p:sp>
        <p:nvSpPr>
          <p:cNvPr id="543" name="Google Shape;543;p40"/>
          <p:cNvSpPr txBox="1"/>
          <p:nvPr>
            <p:ph idx="1" type="body"/>
          </p:nvPr>
        </p:nvSpPr>
        <p:spPr>
          <a:xfrm>
            <a:off x="381000" y="5257800"/>
            <a:ext cx="8534400" cy="1195388"/>
          </a:xfrm>
          <a:prstGeom prst="rect">
            <a:avLst/>
          </a:prstGeom>
          <a:noFill/>
          <a:ln>
            <a:noFill/>
          </a:ln>
        </p:spPr>
        <p:txBody>
          <a:bodyPr anchorCtr="0" anchor="t" bIns="45700" lIns="91425" spcFirstLastPara="1" rIns="91425" wrap="square" tIns="45700">
            <a:noAutofit/>
          </a:bodyPr>
          <a:lstStyle/>
          <a:p>
            <a:pPr indent="-342882" lvl="0" marL="342882" rtl="0" algn="ctr">
              <a:spcBef>
                <a:spcPts val="0"/>
              </a:spcBef>
              <a:spcAft>
                <a:spcPts val="0"/>
              </a:spcAft>
              <a:buSzPts val="2400"/>
              <a:buFont typeface="Noto Sans Symbols"/>
              <a:buNone/>
            </a:pPr>
            <a:r>
              <a:rPr lang="en-US" sz="2400">
                <a:latin typeface="Calibri"/>
                <a:ea typeface="Calibri"/>
                <a:cs typeface="Calibri"/>
                <a:sym typeface="Calibri"/>
              </a:rPr>
              <a:t>t=1</a:t>
            </a:r>
            <a:endParaRPr/>
          </a:p>
          <a:p>
            <a:pPr indent="-342882" lvl="0" marL="342882" rtl="0" algn="ctr">
              <a:spcBef>
                <a:spcPts val="480"/>
              </a:spcBef>
              <a:spcAft>
                <a:spcPts val="0"/>
              </a:spcAft>
              <a:buSzPts val="2400"/>
              <a:buFont typeface="Noto Sans Symbols"/>
              <a:buNone/>
            </a:pPr>
            <a:r>
              <a:rPr lang="en-US" sz="2400">
                <a:latin typeface="Calibri"/>
                <a:ea typeface="Calibri"/>
                <a:cs typeface="Calibri"/>
                <a:sym typeface="Calibri"/>
              </a:rPr>
              <a:t>Lighter grey: was possible to get the reading, but less likely b/c required 1 mistake</a:t>
            </a:r>
            <a:endParaRPr/>
          </a:p>
        </p:txBody>
      </p:sp>
      <p:sp>
        <p:nvSpPr>
          <p:cNvPr id="544" name="Google Shape;544;p40"/>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40"/>
          <p:cNvSpPr/>
          <p:nvPr/>
        </p:nvSpPr>
        <p:spPr>
          <a:xfrm>
            <a:off x="28194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40"/>
          <p:cNvSpPr/>
          <p:nvPr/>
        </p:nvSpPr>
        <p:spPr>
          <a:xfrm>
            <a:off x="33528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40"/>
          <p:cNvSpPr/>
          <p:nvPr/>
        </p:nvSpPr>
        <p:spPr>
          <a:xfrm>
            <a:off x="38862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40"/>
          <p:cNvSpPr/>
          <p:nvPr/>
        </p:nvSpPr>
        <p:spPr>
          <a:xfrm>
            <a:off x="44196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40"/>
          <p:cNvSpPr/>
          <p:nvPr/>
        </p:nvSpPr>
        <p:spPr>
          <a:xfrm>
            <a:off x="49530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40"/>
          <p:cNvSpPr/>
          <p:nvPr/>
        </p:nvSpPr>
        <p:spPr>
          <a:xfrm>
            <a:off x="54864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40"/>
          <p:cNvSpPr/>
          <p:nvPr/>
        </p:nvSpPr>
        <p:spPr>
          <a:xfrm>
            <a:off x="6019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40"/>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40"/>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40"/>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40"/>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40"/>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40"/>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40"/>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40"/>
          <p:cNvSpPr/>
          <p:nvPr/>
        </p:nvSpPr>
        <p:spPr>
          <a:xfrm>
            <a:off x="28194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40"/>
          <p:cNvSpPr/>
          <p:nvPr/>
        </p:nvSpPr>
        <p:spPr>
          <a:xfrm>
            <a:off x="33528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40"/>
          <p:cNvSpPr/>
          <p:nvPr/>
        </p:nvSpPr>
        <p:spPr>
          <a:xfrm>
            <a:off x="38862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40"/>
          <p:cNvSpPr/>
          <p:nvPr/>
        </p:nvSpPr>
        <p:spPr>
          <a:xfrm>
            <a:off x="44196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40"/>
          <p:cNvSpPr/>
          <p:nvPr/>
        </p:nvSpPr>
        <p:spPr>
          <a:xfrm>
            <a:off x="49530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40"/>
          <p:cNvSpPr/>
          <p:nvPr/>
        </p:nvSpPr>
        <p:spPr>
          <a:xfrm>
            <a:off x="54864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40"/>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40"/>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40"/>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40"/>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69" name="Google Shape;569;p40"/>
          <p:cNvCxnSpPr/>
          <p:nvPr/>
        </p:nvCxnSpPr>
        <p:spPr>
          <a:xfrm>
            <a:off x="3300413" y="2400300"/>
            <a:ext cx="271462" cy="0"/>
          </a:xfrm>
          <a:prstGeom prst="straightConnector1">
            <a:avLst/>
          </a:prstGeom>
          <a:noFill/>
          <a:ln cap="flat" cmpd="sng" w="9525">
            <a:solidFill>
              <a:srgbClr val="FF0000"/>
            </a:solidFill>
            <a:prstDash val="solid"/>
            <a:round/>
            <a:headEnd len="med" w="med" type="none"/>
            <a:tailEnd len="med" w="med" type="triangle"/>
          </a:ln>
        </p:spPr>
      </p:cxnSp>
      <p:sp>
        <p:nvSpPr>
          <p:cNvPr id="570" name="Google Shape;570;p40"/>
          <p:cNvSpPr/>
          <p:nvPr/>
        </p:nvSpPr>
        <p:spPr>
          <a:xfrm>
            <a:off x="2895600" y="2209800"/>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71" name="Google Shape;571;p40"/>
          <p:cNvCxnSpPr/>
          <p:nvPr/>
        </p:nvCxnSpPr>
        <p:spPr>
          <a:xfrm rot="10800000">
            <a:off x="3090863" y="1876425"/>
            <a:ext cx="0" cy="304800"/>
          </a:xfrm>
          <a:prstGeom prst="straightConnector1">
            <a:avLst/>
          </a:prstGeom>
          <a:noFill/>
          <a:ln cap="flat" cmpd="sng" w="9525">
            <a:solidFill>
              <a:srgbClr val="009900"/>
            </a:solidFill>
            <a:prstDash val="solid"/>
            <a:round/>
            <a:headEnd len="med" w="med" type="none"/>
            <a:tailEnd len="med" w="med" type="triangle"/>
          </a:ln>
        </p:spPr>
      </p:cxnSp>
      <p:cxnSp>
        <p:nvCxnSpPr>
          <p:cNvPr id="572" name="Google Shape;572;p40"/>
          <p:cNvCxnSpPr/>
          <p:nvPr/>
        </p:nvCxnSpPr>
        <p:spPr>
          <a:xfrm>
            <a:off x="3086100" y="2586038"/>
            <a:ext cx="0" cy="257175"/>
          </a:xfrm>
          <a:prstGeom prst="straightConnector1">
            <a:avLst/>
          </a:prstGeom>
          <a:noFill/>
          <a:ln cap="flat" cmpd="sng" w="9525">
            <a:solidFill>
              <a:srgbClr val="009900"/>
            </a:solidFill>
            <a:prstDash val="solid"/>
            <a:round/>
            <a:headEnd len="med" w="med" type="none"/>
            <a:tailEnd len="med" w="med" type="triangle"/>
          </a:ln>
        </p:spPr>
      </p:cxnSp>
      <p:cxnSp>
        <p:nvCxnSpPr>
          <p:cNvPr id="573" name="Google Shape;573;p40"/>
          <p:cNvCxnSpPr/>
          <p:nvPr/>
        </p:nvCxnSpPr>
        <p:spPr>
          <a:xfrm rot="10800000">
            <a:off x="2643188" y="2400300"/>
            <a:ext cx="242887" cy="0"/>
          </a:xfrm>
          <a:prstGeom prst="straightConnector1">
            <a:avLst/>
          </a:prstGeom>
          <a:noFill/>
          <a:ln cap="flat" cmpd="sng" w="9525">
            <a:solidFill>
              <a:srgbClr val="FF0000"/>
            </a:solidFill>
            <a:prstDash val="solid"/>
            <a:round/>
            <a:headEnd len="med" w="med" type="none"/>
            <a:tailEnd len="med" w="med" type="triangle"/>
          </a:ln>
        </p:spPr>
      </p:cxnSp>
      <p:sp>
        <p:nvSpPr>
          <p:cNvPr id="574" name="Google Shape;574;p40"/>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40"/>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576" name="Google Shape;576;p40"/>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a:t>
            </a:r>
            <a:endParaRPr sz="2000">
              <a:solidFill>
                <a:schemeClr val="dk1"/>
              </a:solidFill>
              <a:latin typeface="Calibri"/>
              <a:ea typeface="Calibri"/>
              <a:cs typeface="Calibri"/>
              <a:sym typeface="Calibri"/>
            </a:endParaRPr>
          </a:p>
        </p:txBody>
      </p:sp>
      <p:sp>
        <p:nvSpPr>
          <p:cNvPr id="577" name="Google Shape;577;p40"/>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Prob</a:t>
            </a:r>
            <a:endParaRPr sz="2000">
              <a:solidFill>
                <a:schemeClr val="dk1"/>
              </a:solidFill>
              <a:latin typeface="Calibri"/>
              <a:ea typeface="Calibri"/>
              <a:cs typeface="Calibri"/>
              <a:sym typeface="Calibri"/>
            </a:endParaRPr>
          </a:p>
        </p:txBody>
      </p:sp>
      <p:sp>
        <p:nvSpPr>
          <p:cNvPr id="578" name="Google Shape;578;p40"/>
          <p:cNvSpPr/>
          <p:nvPr/>
        </p:nvSpPr>
        <p:spPr>
          <a:xfrm>
            <a:off x="3276600" y="2286000"/>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9" name="Google Shape;579;p40"/>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Calibri"/>
                <a:ea typeface="Calibri"/>
                <a:cs typeface="Calibri"/>
                <a:sym typeface="Calibri"/>
              </a:rPr>
              <a:t>Example: Robot Localization</a:t>
            </a:r>
            <a:endParaRPr/>
          </a:p>
        </p:txBody>
      </p:sp>
      <p:sp>
        <p:nvSpPr>
          <p:cNvPr id="586" name="Google Shape;586;p41"/>
          <p:cNvSpPr txBox="1"/>
          <p:nvPr>
            <p:ph idx="1" type="body"/>
          </p:nvPr>
        </p:nvSpPr>
        <p:spPr>
          <a:xfrm>
            <a:off x="628650" y="5767388"/>
            <a:ext cx="7772400" cy="914400"/>
          </a:xfrm>
          <a:prstGeom prst="rect">
            <a:avLst/>
          </a:prstGeom>
          <a:noFill/>
          <a:ln>
            <a:noFill/>
          </a:ln>
        </p:spPr>
        <p:txBody>
          <a:bodyPr anchorCtr="0" anchor="t" bIns="45700" lIns="91425" spcFirstLastPara="1" rIns="91425" wrap="square" tIns="45700">
            <a:noAutofit/>
          </a:bodyPr>
          <a:lstStyle/>
          <a:p>
            <a:pPr indent="-342882" lvl="0" marL="342882" rtl="0" algn="ctr">
              <a:spcBef>
                <a:spcPts val="0"/>
              </a:spcBef>
              <a:spcAft>
                <a:spcPts val="0"/>
              </a:spcAft>
              <a:buSzPts val="3200"/>
              <a:buFont typeface="Noto Sans Symbols"/>
              <a:buNone/>
            </a:pPr>
            <a:r>
              <a:rPr lang="en-US">
                <a:latin typeface="Calibri"/>
                <a:ea typeface="Calibri"/>
                <a:cs typeface="Calibri"/>
                <a:sym typeface="Calibri"/>
              </a:rPr>
              <a:t>t=2</a:t>
            </a:r>
            <a:endParaRPr/>
          </a:p>
        </p:txBody>
      </p:sp>
      <p:sp>
        <p:nvSpPr>
          <p:cNvPr id="587" name="Google Shape;587;p41"/>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41"/>
          <p:cNvSpPr/>
          <p:nvPr/>
        </p:nvSpPr>
        <p:spPr>
          <a:xfrm>
            <a:off x="28194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41"/>
          <p:cNvSpPr/>
          <p:nvPr/>
        </p:nvSpPr>
        <p:spPr>
          <a:xfrm>
            <a:off x="3352800" y="21336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41"/>
          <p:cNvSpPr/>
          <p:nvPr/>
        </p:nvSpPr>
        <p:spPr>
          <a:xfrm>
            <a:off x="3886200" y="21336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41"/>
          <p:cNvSpPr/>
          <p:nvPr/>
        </p:nvSpPr>
        <p:spPr>
          <a:xfrm>
            <a:off x="4419600" y="21336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41"/>
          <p:cNvSpPr/>
          <p:nvPr/>
        </p:nvSpPr>
        <p:spPr>
          <a:xfrm>
            <a:off x="49530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41"/>
          <p:cNvSpPr/>
          <p:nvPr/>
        </p:nvSpPr>
        <p:spPr>
          <a:xfrm>
            <a:off x="54864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41"/>
          <p:cNvSpPr/>
          <p:nvPr/>
        </p:nvSpPr>
        <p:spPr>
          <a:xfrm>
            <a:off x="6019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41"/>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41"/>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41"/>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41"/>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41"/>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41"/>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41"/>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41"/>
          <p:cNvSpPr/>
          <p:nvPr/>
        </p:nvSpPr>
        <p:spPr>
          <a:xfrm>
            <a:off x="28194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41"/>
          <p:cNvSpPr/>
          <p:nvPr/>
        </p:nvSpPr>
        <p:spPr>
          <a:xfrm>
            <a:off x="3352800" y="37338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41"/>
          <p:cNvSpPr/>
          <p:nvPr/>
        </p:nvSpPr>
        <p:spPr>
          <a:xfrm>
            <a:off x="3886200" y="37338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41"/>
          <p:cNvSpPr/>
          <p:nvPr/>
        </p:nvSpPr>
        <p:spPr>
          <a:xfrm>
            <a:off x="4419600" y="37338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41"/>
          <p:cNvSpPr/>
          <p:nvPr/>
        </p:nvSpPr>
        <p:spPr>
          <a:xfrm>
            <a:off x="49530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41"/>
          <p:cNvSpPr/>
          <p:nvPr/>
        </p:nvSpPr>
        <p:spPr>
          <a:xfrm>
            <a:off x="54864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41"/>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41"/>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41"/>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41"/>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12" name="Google Shape;612;p41"/>
          <p:cNvCxnSpPr/>
          <p:nvPr/>
        </p:nvCxnSpPr>
        <p:spPr>
          <a:xfrm>
            <a:off x="3829050" y="2424113"/>
            <a:ext cx="271463" cy="0"/>
          </a:xfrm>
          <a:prstGeom prst="straightConnector1">
            <a:avLst/>
          </a:prstGeom>
          <a:noFill/>
          <a:ln cap="flat" cmpd="sng" w="9525">
            <a:solidFill>
              <a:srgbClr val="FF0000"/>
            </a:solidFill>
            <a:prstDash val="solid"/>
            <a:round/>
            <a:headEnd len="med" w="med" type="none"/>
            <a:tailEnd len="med" w="med" type="triangle"/>
          </a:ln>
        </p:spPr>
      </p:cxnSp>
      <p:sp>
        <p:nvSpPr>
          <p:cNvPr id="613" name="Google Shape;613;p41"/>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41"/>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615" name="Google Shape;615;p41"/>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a:t>
            </a:r>
            <a:endParaRPr sz="2000">
              <a:solidFill>
                <a:schemeClr val="dk1"/>
              </a:solidFill>
              <a:latin typeface="Calibri"/>
              <a:ea typeface="Calibri"/>
              <a:cs typeface="Calibri"/>
              <a:sym typeface="Calibri"/>
            </a:endParaRPr>
          </a:p>
        </p:txBody>
      </p:sp>
      <p:sp>
        <p:nvSpPr>
          <p:cNvPr id="616" name="Google Shape;616;p41"/>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Prob</a:t>
            </a:r>
            <a:endParaRPr sz="2000">
              <a:solidFill>
                <a:schemeClr val="dk1"/>
              </a:solidFill>
              <a:latin typeface="Calibri"/>
              <a:ea typeface="Calibri"/>
              <a:cs typeface="Calibri"/>
              <a:sym typeface="Calibri"/>
            </a:endParaRPr>
          </a:p>
        </p:txBody>
      </p:sp>
      <p:sp>
        <p:nvSpPr>
          <p:cNvPr id="617" name="Google Shape;617;p41"/>
          <p:cNvSpPr/>
          <p:nvPr/>
        </p:nvSpPr>
        <p:spPr>
          <a:xfrm>
            <a:off x="3452813" y="2238375"/>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18" name="Google Shape;618;p41"/>
          <p:cNvCxnSpPr/>
          <p:nvPr/>
        </p:nvCxnSpPr>
        <p:spPr>
          <a:xfrm rot="10800000">
            <a:off x="3648075" y="1905000"/>
            <a:ext cx="0" cy="304800"/>
          </a:xfrm>
          <a:prstGeom prst="straightConnector1">
            <a:avLst/>
          </a:prstGeom>
          <a:noFill/>
          <a:ln cap="flat" cmpd="sng" w="9525">
            <a:solidFill>
              <a:srgbClr val="009900"/>
            </a:solidFill>
            <a:prstDash val="solid"/>
            <a:round/>
            <a:headEnd len="med" w="med" type="none"/>
            <a:tailEnd len="med" w="med" type="triangle"/>
          </a:ln>
        </p:spPr>
      </p:cxnSp>
      <p:cxnSp>
        <p:nvCxnSpPr>
          <p:cNvPr id="619" name="Google Shape;619;p41"/>
          <p:cNvCxnSpPr/>
          <p:nvPr/>
        </p:nvCxnSpPr>
        <p:spPr>
          <a:xfrm>
            <a:off x="3643313" y="2614613"/>
            <a:ext cx="0" cy="257175"/>
          </a:xfrm>
          <a:prstGeom prst="straightConnector1">
            <a:avLst/>
          </a:prstGeom>
          <a:noFill/>
          <a:ln cap="flat" cmpd="sng" w="9525">
            <a:solidFill>
              <a:srgbClr val="009900"/>
            </a:solidFill>
            <a:prstDash val="solid"/>
            <a:round/>
            <a:headEnd len="med" w="med" type="none"/>
            <a:tailEnd len="med" w="med" type="triangle"/>
          </a:ln>
        </p:spPr>
      </p:cxnSp>
      <p:cxnSp>
        <p:nvCxnSpPr>
          <p:cNvPr id="620" name="Google Shape;620;p41"/>
          <p:cNvCxnSpPr/>
          <p:nvPr/>
        </p:nvCxnSpPr>
        <p:spPr>
          <a:xfrm rot="10800000">
            <a:off x="3200400" y="2428875"/>
            <a:ext cx="242888" cy="0"/>
          </a:xfrm>
          <a:prstGeom prst="straightConnector1">
            <a:avLst/>
          </a:prstGeom>
          <a:noFill/>
          <a:ln cap="flat" cmpd="sng" w="9525">
            <a:solidFill>
              <a:srgbClr val="FF0000"/>
            </a:solidFill>
            <a:prstDash val="solid"/>
            <a:round/>
            <a:headEnd len="med" w="med" type="none"/>
            <a:tailEnd len="med" w="med" type="triangle"/>
          </a:ln>
        </p:spPr>
      </p:cxnSp>
      <p:sp>
        <p:nvSpPr>
          <p:cNvPr id="621" name="Google Shape;621;p41"/>
          <p:cNvSpPr/>
          <p:nvPr/>
        </p:nvSpPr>
        <p:spPr>
          <a:xfrm>
            <a:off x="3833813" y="2305050"/>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22" name="Google Shape;622;p41"/>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Reasoning over Time or Space</a:t>
            </a:r>
            <a:endParaRPr/>
          </a:p>
        </p:txBody>
      </p:sp>
      <p:sp>
        <p:nvSpPr>
          <p:cNvPr id="112" name="Google Shape;112;p15"/>
          <p:cNvSpPr txBox="1"/>
          <p:nvPr>
            <p:ph idx="1" type="body"/>
          </p:nvPr>
        </p:nvSpPr>
        <p:spPr>
          <a:xfrm>
            <a:off x="1447800" y="1828800"/>
            <a:ext cx="9220200" cy="4419600"/>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800"/>
              <a:buChar char="▪"/>
            </a:pPr>
            <a:r>
              <a:rPr lang="en-US" sz="2800">
                <a:latin typeface="Calibri"/>
                <a:ea typeface="Calibri"/>
                <a:cs typeface="Calibri"/>
                <a:sym typeface="Calibri"/>
              </a:rPr>
              <a:t>Often, we want to </a:t>
            </a:r>
            <a:r>
              <a:rPr lang="en-US" sz="2800">
                <a:solidFill>
                  <a:srgbClr val="CC0000"/>
                </a:solidFill>
                <a:latin typeface="Calibri"/>
                <a:ea typeface="Calibri"/>
                <a:cs typeface="Calibri"/>
                <a:sym typeface="Calibri"/>
              </a:rPr>
              <a:t>reason about a sequence</a:t>
            </a:r>
            <a:r>
              <a:rPr lang="en-US" sz="2800">
                <a:latin typeface="Calibri"/>
                <a:ea typeface="Calibri"/>
                <a:cs typeface="Calibri"/>
                <a:sym typeface="Calibri"/>
              </a:rPr>
              <a:t> of observations</a:t>
            </a:r>
            <a:endParaRPr/>
          </a:p>
          <a:p>
            <a:pPr indent="-190489" lvl="4" marL="2057298" rtl="0" algn="l">
              <a:lnSpc>
                <a:spcPct val="90000"/>
              </a:lnSpc>
              <a:spcBef>
                <a:spcPts val="120"/>
              </a:spcBef>
              <a:spcAft>
                <a:spcPts val="0"/>
              </a:spcAft>
              <a:buSzPts val="600"/>
              <a:buNone/>
            </a:pPr>
            <a:r>
              <a:t/>
            </a:r>
            <a:endParaRPr sz="600">
              <a:latin typeface="Calibri"/>
              <a:ea typeface="Calibri"/>
              <a:cs typeface="Calibri"/>
              <a:sym typeface="Calibri"/>
            </a:endParaRPr>
          </a:p>
          <a:p>
            <a:pPr indent="-285736" lvl="1" marL="742913" rtl="0" algn="l">
              <a:lnSpc>
                <a:spcPct val="90000"/>
              </a:lnSpc>
              <a:spcBef>
                <a:spcPts val="480"/>
              </a:spcBef>
              <a:spcAft>
                <a:spcPts val="0"/>
              </a:spcAft>
              <a:buSzPts val="2400"/>
              <a:buChar char="▪"/>
            </a:pPr>
            <a:r>
              <a:rPr lang="en-US" sz="2400">
                <a:latin typeface="Calibri"/>
                <a:ea typeface="Calibri"/>
                <a:cs typeface="Calibri"/>
                <a:sym typeface="Calibri"/>
              </a:rPr>
              <a:t>Speech recognition</a:t>
            </a:r>
            <a:endParaRPr/>
          </a:p>
          <a:p>
            <a:pPr indent="-196839" lvl="4" marL="2057298" rtl="0" algn="l">
              <a:lnSpc>
                <a:spcPct val="90000"/>
              </a:lnSpc>
              <a:spcBef>
                <a:spcPts val="100"/>
              </a:spcBef>
              <a:spcAft>
                <a:spcPts val="0"/>
              </a:spcAft>
              <a:buSzPts val="500"/>
              <a:buNone/>
            </a:pPr>
            <a:r>
              <a:t/>
            </a:r>
            <a:endParaRPr sz="500">
              <a:latin typeface="Calibri"/>
              <a:ea typeface="Calibri"/>
              <a:cs typeface="Calibri"/>
              <a:sym typeface="Calibri"/>
            </a:endParaRPr>
          </a:p>
          <a:p>
            <a:pPr indent="-285736" lvl="1" marL="742913" rtl="0" algn="l">
              <a:lnSpc>
                <a:spcPct val="90000"/>
              </a:lnSpc>
              <a:spcBef>
                <a:spcPts val="480"/>
              </a:spcBef>
              <a:spcAft>
                <a:spcPts val="0"/>
              </a:spcAft>
              <a:buSzPts val="2400"/>
              <a:buChar char="▪"/>
            </a:pPr>
            <a:r>
              <a:rPr lang="en-US" sz="2400">
                <a:latin typeface="Calibri"/>
                <a:ea typeface="Calibri"/>
                <a:cs typeface="Calibri"/>
                <a:sym typeface="Calibri"/>
              </a:rPr>
              <a:t>Robot localization</a:t>
            </a:r>
            <a:endParaRPr/>
          </a:p>
          <a:p>
            <a:pPr indent="-196838" lvl="5" marL="2514474" rtl="0" algn="l">
              <a:lnSpc>
                <a:spcPct val="90000"/>
              </a:lnSpc>
              <a:spcBef>
                <a:spcPts val="100"/>
              </a:spcBef>
              <a:spcAft>
                <a:spcPts val="0"/>
              </a:spcAft>
              <a:buSzPts val="500"/>
              <a:buNone/>
            </a:pPr>
            <a:r>
              <a:t/>
            </a:r>
            <a:endParaRPr sz="500">
              <a:latin typeface="Calibri"/>
              <a:ea typeface="Calibri"/>
              <a:cs typeface="Calibri"/>
              <a:sym typeface="Calibri"/>
            </a:endParaRPr>
          </a:p>
          <a:p>
            <a:pPr indent="-285736" lvl="1" marL="742913" rtl="0" algn="l">
              <a:lnSpc>
                <a:spcPct val="90000"/>
              </a:lnSpc>
              <a:spcBef>
                <a:spcPts val="480"/>
              </a:spcBef>
              <a:spcAft>
                <a:spcPts val="0"/>
              </a:spcAft>
              <a:buSzPts val="2400"/>
              <a:buChar char="▪"/>
            </a:pPr>
            <a:r>
              <a:rPr lang="en-US" sz="2400">
                <a:latin typeface="Calibri"/>
                <a:ea typeface="Calibri"/>
                <a:cs typeface="Calibri"/>
                <a:sym typeface="Calibri"/>
              </a:rPr>
              <a:t>User attention</a:t>
            </a:r>
            <a:endParaRPr/>
          </a:p>
          <a:p>
            <a:pPr indent="-196838" lvl="5" marL="2514474" rtl="0" algn="l">
              <a:lnSpc>
                <a:spcPct val="90000"/>
              </a:lnSpc>
              <a:spcBef>
                <a:spcPts val="100"/>
              </a:spcBef>
              <a:spcAft>
                <a:spcPts val="0"/>
              </a:spcAft>
              <a:buSzPts val="500"/>
              <a:buNone/>
            </a:pPr>
            <a:r>
              <a:t/>
            </a:r>
            <a:endParaRPr sz="500">
              <a:latin typeface="Calibri"/>
              <a:ea typeface="Calibri"/>
              <a:cs typeface="Calibri"/>
              <a:sym typeface="Calibri"/>
            </a:endParaRPr>
          </a:p>
          <a:p>
            <a:pPr indent="-285736" lvl="1" marL="742913" rtl="0" algn="l">
              <a:lnSpc>
                <a:spcPct val="90000"/>
              </a:lnSpc>
              <a:spcBef>
                <a:spcPts val="480"/>
              </a:spcBef>
              <a:spcAft>
                <a:spcPts val="0"/>
              </a:spcAft>
              <a:buSzPts val="2400"/>
              <a:buChar char="▪"/>
            </a:pPr>
            <a:r>
              <a:rPr lang="en-US" sz="2400">
                <a:latin typeface="Calibri"/>
                <a:ea typeface="Calibri"/>
                <a:cs typeface="Calibri"/>
                <a:sym typeface="Calibri"/>
              </a:rPr>
              <a:t>Medical monitoring</a:t>
            </a:r>
            <a:endParaRPr/>
          </a:p>
          <a:p>
            <a:pPr indent="-165082" lvl="0" marL="342882" rtl="0" algn="l">
              <a:lnSpc>
                <a:spcPct val="90000"/>
              </a:lnSpc>
              <a:spcBef>
                <a:spcPts val="560"/>
              </a:spcBef>
              <a:spcAft>
                <a:spcPts val="0"/>
              </a:spcAft>
              <a:buSzPts val="2800"/>
              <a:buNone/>
            </a:pPr>
            <a:r>
              <a:t/>
            </a:r>
            <a:endParaRPr sz="2800">
              <a:latin typeface="Calibri"/>
              <a:ea typeface="Calibri"/>
              <a:cs typeface="Calibri"/>
              <a:sym typeface="Calibri"/>
            </a:endParaRPr>
          </a:p>
          <a:p>
            <a:pPr indent="-342882" lvl="0" marL="342882" rtl="0" algn="l">
              <a:lnSpc>
                <a:spcPct val="90000"/>
              </a:lnSpc>
              <a:spcBef>
                <a:spcPts val="560"/>
              </a:spcBef>
              <a:spcAft>
                <a:spcPts val="0"/>
              </a:spcAft>
              <a:buSzPts val="2800"/>
              <a:buChar char="▪"/>
            </a:pPr>
            <a:r>
              <a:rPr lang="en-US" sz="2800">
                <a:latin typeface="Calibri"/>
                <a:ea typeface="Calibri"/>
                <a:cs typeface="Calibri"/>
                <a:sym typeface="Calibri"/>
              </a:rPr>
              <a:t>Need to introduce time (or space) into our models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Calibri"/>
                <a:ea typeface="Calibri"/>
                <a:cs typeface="Calibri"/>
                <a:sym typeface="Calibri"/>
              </a:rPr>
              <a:t>Example: Robot Localization</a:t>
            </a:r>
            <a:endParaRPr/>
          </a:p>
        </p:txBody>
      </p:sp>
      <p:sp>
        <p:nvSpPr>
          <p:cNvPr id="629" name="Google Shape;629;p42"/>
          <p:cNvSpPr txBox="1"/>
          <p:nvPr>
            <p:ph idx="1" type="body"/>
          </p:nvPr>
        </p:nvSpPr>
        <p:spPr>
          <a:xfrm>
            <a:off x="628650" y="5767388"/>
            <a:ext cx="7772400" cy="914400"/>
          </a:xfrm>
          <a:prstGeom prst="rect">
            <a:avLst/>
          </a:prstGeom>
          <a:noFill/>
          <a:ln>
            <a:noFill/>
          </a:ln>
        </p:spPr>
        <p:txBody>
          <a:bodyPr anchorCtr="0" anchor="t" bIns="45700" lIns="91425" spcFirstLastPara="1" rIns="91425" wrap="square" tIns="45700">
            <a:noAutofit/>
          </a:bodyPr>
          <a:lstStyle/>
          <a:p>
            <a:pPr indent="-342882" lvl="0" marL="342882" rtl="0" algn="ctr">
              <a:spcBef>
                <a:spcPts val="0"/>
              </a:spcBef>
              <a:spcAft>
                <a:spcPts val="0"/>
              </a:spcAft>
              <a:buSzPts val="3200"/>
              <a:buFont typeface="Noto Sans Symbols"/>
              <a:buNone/>
            </a:pPr>
            <a:r>
              <a:rPr lang="en-US">
                <a:latin typeface="Calibri"/>
                <a:ea typeface="Calibri"/>
                <a:cs typeface="Calibri"/>
                <a:sym typeface="Calibri"/>
              </a:rPr>
              <a:t>t=3</a:t>
            </a:r>
            <a:endParaRPr/>
          </a:p>
        </p:txBody>
      </p:sp>
      <p:sp>
        <p:nvSpPr>
          <p:cNvPr id="630" name="Google Shape;630;p42"/>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42"/>
          <p:cNvSpPr/>
          <p:nvPr/>
        </p:nvSpPr>
        <p:spPr>
          <a:xfrm>
            <a:off x="28194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42"/>
          <p:cNvSpPr/>
          <p:nvPr/>
        </p:nvSpPr>
        <p:spPr>
          <a:xfrm>
            <a:off x="33528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42"/>
          <p:cNvSpPr/>
          <p:nvPr/>
        </p:nvSpPr>
        <p:spPr>
          <a:xfrm>
            <a:off x="3886200" y="2133600"/>
            <a:ext cx="533400" cy="533400"/>
          </a:xfrm>
          <a:prstGeom prst="rect">
            <a:avLst/>
          </a:prstGeom>
          <a:solidFill>
            <a:srgbClr val="4D4D4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42"/>
          <p:cNvSpPr/>
          <p:nvPr/>
        </p:nvSpPr>
        <p:spPr>
          <a:xfrm>
            <a:off x="4419600" y="2133600"/>
            <a:ext cx="533400" cy="533400"/>
          </a:xfrm>
          <a:prstGeom prst="rect">
            <a:avLst/>
          </a:prstGeom>
          <a:solidFill>
            <a:srgbClr val="4D4D4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42"/>
          <p:cNvSpPr/>
          <p:nvPr/>
        </p:nvSpPr>
        <p:spPr>
          <a:xfrm>
            <a:off x="49530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42"/>
          <p:cNvSpPr/>
          <p:nvPr/>
        </p:nvSpPr>
        <p:spPr>
          <a:xfrm>
            <a:off x="54864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42"/>
          <p:cNvSpPr/>
          <p:nvPr/>
        </p:nvSpPr>
        <p:spPr>
          <a:xfrm>
            <a:off x="6019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42"/>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42"/>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42"/>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42"/>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42"/>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42"/>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42"/>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42"/>
          <p:cNvSpPr/>
          <p:nvPr/>
        </p:nvSpPr>
        <p:spPr>
          <a:xfrm>
            <a:off x="2819400" y="37338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42"/>
          <p:cNvSpPr/>
          <p:nvPr/>
        </p:nvSpPr>
        <p:spPr>
          <a:xfrm>
            <a:off x="33528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42"/>
          <p:cNvSpPr/>
          <p:nvPr/>
        </p:nvSpPr>
        <p:spPr>
          <a:xfrm>
            <a:off x="3886200" y="3733800"/>
            <a:ext cx="533400" cy="533400"/>
          </a:xfrm>
          <a:prstGeom prst="rect">
            <a:avLst/>
          </a:prstGeom>
          <a:solidFill>
            <a:srgbClr val="4D4D4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42"/>
          <p:cNvSpPr/>
          <p:nvPr/>
        </p:nvSpPr>
        <p:spPr>
          <a:xfrm>
            <a:off x="4419600" y="3733800"/>
            <a:ext cx="533400" cy="533400"/>
          </a:xfrm>
          <a:prstGeom prst="rect">
            <a:avLst/>
          </a:prstGeom>
          <a:solidFill>
            <a:srgbClr val="4D4D4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42"/>
          <p:cNvSpPr/>
          <p:nvPr/>
        </p:nvSpPr>
        <p:spPr>
          <a:xfrm>
            <a:off x="49530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42"/>
          <p:cNvSpPr/>
          <p:nvPr/>
        </p:nvSpPr>
        <p:spPr>
          <a:xfrm>
            <a:off x="5486400" y="37338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42"/>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42"/>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42"/>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42"/>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55" name="Google Shape;655;p42"/>
          <p:cNvCxnSpPr/>
          <p:nvPr/>
        </p:nvCxnSpPr>
        <p:spPr>
          <a:xfrm>
            <a:off x="4376738" y="2428875"/>
            <a:ext cx="271462" cy="0"/>
          </a:xfrm>
          <a:prstGeom prst="straightConnector1">
            <a:avLst/>
          </a:prstGeom>
          <a:noFill/>
          <a:ln cap="flat" cmpd="sng" w="9525">
            <a:solidFill>
              <a:srgbClr val="FF0000"/>
            </a:solidFill>
            <a:prstDash val="solid"/>
            <a:round/>
            <a:headEnd len="med" w="med" type="none"/>
            <a:tailEnd len="med" w="med" type="triangle"/>
          </a:ln>
        </p:spPr>
      </p:cxnSp>
      <p:sp>
        <p:nvSpPr>
          <p:cNvPr id="656" name="Google Shape;656;p42"/>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42"/>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658" name="Google Shape;658;p42"/>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a:t>
            </a:r>
            <a:endParaRPr sz="2000">
              <a:solidFill>
                <a:schemeClr val="dk1"/>
              </a:solidFill>
              <a:latin typeface="Calibri"/>
              <a:ea typeface="Calibri"/>
              <a:cs typeface="Calibri"/>
              <a:sym typeface="Calibri"/>
            </a:endParaRPr>
          </a:p>
        </p:txBody>
      </p:sp>
      <p:sp>
        <p:nvSpPr>
          <p:cNvPr id="659" name="Google Shape;659;p42"/>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Prob</a:t>
            </a:r>
            <a:endParaRPr sz="2000">
              <a:solidFill>
                <a:schemeClr val="dk1"/>
              </a:solidFill>
              <a:latin typeface="Calibri"/>
              <a:ea typeface="Calibri"/>
              <a:cs typeface="Calibri"/>
              <a:sym typeface="Calibri"/>
            </a:endParaRPr>
          </a:p>
        </p:txBody>
      </p:sp>
      <p:sp>
        <p:nvSpPr>
          <p:cNvPr id="660" name="Google Shape;660;p42"/>
          <p:cNvSpPr/>
          <p:nvPr/>
        </p:nvSpPr>
        <p:spPr>
          <a:xfrm>
            <a:off x="3986213" y="2238375"/>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61" name="Google Shape;661;p42"/>
          <p:cNvCxnSpPr/>
          <p:nvPr/>
        </p:nvCxnSpPr>
        <p:spPr>
          <a:xfrm rot="10800000">
            <a:off x="4181475" y="1905000"/>
            <a:ext cx="0" cy="304800"/>
          </a:xfrm>
          <a:prstGeom prst="straightConnector1">
            <a:avLst/>
          </a:prstGeom>
          <a:noFill/>
          <a:ln cap="flat" cmpd="sng" w="9525">
            <a:solidFill>
              <a:srgbClr val="009900"/>
            </a:solidFill>
            <a:prstDash val="solid"/>
            <a:round/>
            <a:headEnd len="med" w="med" type="none"/>
            <a:tailEnd len="med" w="med" type="triangle"/>
          </a:ln>
        </p:spPr>
      </p:cxnSp>
      <p:cxnSp>
        <p:nvCxnSpPr>
          <p:cNvPr id="662" name="Google Shape;662;p42"/>
          <p:cNvCxnSpPr/>
          <p:nvPr/>
        </p:nvCxnSpPr>
        <p:spPr>
          <a:xfrm>
            <a:off x="4176713" y="2614613"/>
            <a:ext cx="0" cy="257175"/>
          </a:xfrm>
          <a:prstGeom prst="straightConnector1">
            <a:avLst/>
          </a:prstGeom>
          <a:noFill/>
          <a:ln cap="flat" cmpd="sng" w="9525">
            <a:solidFill>
              <a:srgbClr val="009900"/>
            </a:solidFill>
            <a:prstDash val="solid"/>
            <a:round/>
            <a:headEnd len="med" w="med" type="none"/>
            <a:tailEnd len="med" w="med" type="triangle"/>
          </a:ln>
        </p:spPr>
      </p:cxnSp>
      <p:cxnSp>
        <p:nvCxnSpPr>
          <p:cNvPr id="663" name="Google Shape;663;p42"/>
          <p:cNvCxnSpPr/>
          <p:nvPr/>
        </p:nvCxnSpPr>
        <p:spPr>
          <a:xfrm rot="10800000">
            <a:off x="3733800" y="2428875"/>
            <a:ext cx="242888" cy="0"/>
          </a:xfrm>
          <a:prstGeom prst="straightConnector1">
            <a:avLst/>
          </a:prstGeom>
          <a:noFill/>
          <a:ln cap="flat" cmpd="sng" w="9525">
            <a:solidFill>
              <a:srgbClr val="FF0000"/>
            </a:solidFill>
            <a:prstDash val="solid"/>
            <a:round/>
            <a:headEnd len="med" w="med" type="none"/>
            <a:tailEnd len="med" w="med" type="triangle"/>
          </a:ln>
        </p:spPr>
      </p:cxnSp>
      <p:sp>
        <p:nvSpPr>
          <p:cNvPr id="664" name="Google Shape;664;p42"/>
          <p:cNvSpPr/>
          <p:nvPr/>
        </p:nvSpPr>
        <p:spPr>
          <a:xfrm>
            <a:off x="4362450" y="2309813"/>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65" name="Google Shape;665;p42"/>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Calibri"/>
                <a:ea typeface="Calibri"/>
                <a:cs typeface="Calibri"/>
                <a:sym typeface="Calibri"/>
              </a:rPr>
              <a:t>Example: Robot Localization</a:t>
            </a:r>
            <a:endParaRPr/>
          </a:p>
        </p:txBody>
      </p:sp>
      <p:sp>
        <p:nvSpPr>
          <p:cNvPr id="672" name="Google Shape;672;p43"/>
          <p:cNvSpPr txBox="1"/>
          <p:nvPr>
            <p:ph idx="1" type="body"/>
          </p:nvPr>
        </p:nvSpPr>
        <p:spPr>
          <a:xfrm>
            <a:off x="628650" y="5767388"/>
            <a:ext cx="7772400" cy="914400"/>
          </a:xfrm>
          <a:prstGeom prst="rect">
            <a:avLst/>
          </a:prstGeom>
          <a:noFill/>
          <a:ln>
            <a:noFill/>
          </a:ln>
        </p:spPr>
        <p:txBody>
          <a:bodyPr anchorCtr="0" anchor="t" bIns="45700" lIns="91425" spcFirstLastPara="1" rIns="91425" wrap="square" tIns="45700">
            <a:noAutofit/>
          </a:bodyPr>
          <a:lstStyle/>
          <a:p>
            <a:pPr indent="-342882" lvl="0" marL="342882" rtl="0" algn="ctr">
              <a:spcBef>
                <a:spcPts val="0"/>
              </a:spcBef>
              <a:spcAft>
                <a:spcPts val="0"/>
              </a:spcAft>
              <a:buSzPts val="3200"/>
              <a:buFont typeface="Noto Sans Symbols"/>
              <a:buNone/>
            </a:pPr>
            <a:r>
              <a:rPr lang="en-US">
                <a:latin typeface="Calibri"/>
                <a:ea typeface="Calibri"/>
                <a:cs typeface="Calibri"/>
                <a:sym typeface="Calibri"/>
              </a:rPr>
              <a:t>t=4</a:t>
            </a:r>
            <a:endParaRPr/>
          </a:p>
        </p:txBody>
      </p:sp>
      <p:sp>
        <p:nvSpPr>
          <p:cNvPr id="673" name="Google Shape;673;p43"/>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43"/>
          <p:cNvSpPr/>
          <p:nvPr/>
        </p:nvSpPr>
        <p:spPr>
          <a:xfrm>
            <a:off x="2819400" y="21336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43"/>
          <p:cNvSpPr/>
          <p:nvPr/>
        </p:nvSpPr>
        <p:spPr>
          <a:xfrm>
            <a:off x="33528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43"/>
          <p:cNvSpPr/>
          <p:nvPr/>
        </p:nvSpPr>
        <p:spPr>
          <a:xfrm>
            <a:off x="38862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43"/>
          <p:cNvSpPr/>
          <p:nvPr/>
        </p:nvSpPr>
        <p:spPr>
          <a:xfrm>
            <a:off x="4419600" y="2133600"/>
            <a:ext cx="533400" cy="533400"/>
          </a:xfrm>
          <a:prstGeom prst="rect">
            <a:avLst/>
          </a:prstGeom>
          <a:solidFill>
            <a:srgbClr val="1C1C1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43"/>
          <p:cNvSpPr/>
          <p:nvPr/>
        </p:nvSpPr>
        <p:spPr>
          <a:xfrm>
            <a:off x="49530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Google Shape;679;p43"/>
          <p:cNvSpPr/>
          <p:nvPr/>
        </p:nvSpPr>
        <p:spPr>
          <a:xfrm>
            <a:off x="54864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43"/>
          <p:cNvSpPr/>
          <p:nvPr/>
        </p:nvSpPr>
        <p:spPr>
          <a:xfrm>
            <a:off x="6019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43"/>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2" name="Google Shape;682;p43"/>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Google Shape;683;p43"/>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4" name="Google Shape;684;p43"/>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43"/>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43"/>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43"/>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43"/>
          <p:cNvSpPr/>
          <p:nvPr/>
        </p:nvSpPr>
        <p:spPr>
          <a:xfrm>
            <a:off x="2819400" y="37338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43"/>
          <p:cNvSpPr/>
          <p:nvPr/>
        </p:nvSpPr>
        <p:spPr>
          <a:xfrm>
            <a:off x="3352800" y="37338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43"/>
          <p:cNvSpPr/>
          <p:nvPr/>
        </p:nvSpPr>
        <p:spPr>
          <a:xfrm>
            <a:off x="38862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43"/>
          <p:cNvSpPr/>
          <p:nvPr/>
        </p:nvSpPr>
        <p:spPr>
          <a:xfrm>
            <a:off x="4419600" y="3733800"/>
            <a:ext cx="533400" cy="533400"/>
          </a:xfrm>
          <a:prstGeom prst="rect">
            <a:avLst/>
          </a:prstGeom>
          <a:solidFill>
            <a:srgbClr val="1C1C1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43"/>
          <p:cNvSpPr/>
          <p:nvPr/>
        </p:nvSpPr>
        <p:spPr>
          <a:xfrm>
            <a:off x="49530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p43"/>
          <p:cNvSpPr/>
          <p:nvPr/>
        </p:nvSpPr>
        <p:spPr>
          <a:xfrm>
            <a:off x="5486400" y="37338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43"/>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43"/>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43"/>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43"/>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98" name="Google Shape;698;p43"/>
          <p:cNvCxnSpPr/>
          <p:nvPr/>
        </p:nvCxnSpPr>
        <p:spPr>
          <a:xfrm>
            <a:off x="4886325" y="2400300"/>
            <a:ext cx="271463" cy="0"/>
          </a:xfrm>
          <a:prstGeom prst="straightConnector1">
            <a:avLst/>
          </a:prstGeom>
          <a:noFill/>
          <a:ln cap="flat" cmpd="sng" w="9525">
            <a:solidFill>
              <a:srgbClr val="FF0000"/>
            </a:solidFill>
            <a:prstDash val="solid"/>
            <a:round/>
            <a:headEnd len="med" w="med" type="none"/>
            <a:tailEnd len="med" w="med" type="triangle"/>
          </a:ln>
        </p:spPr>
      </p:cxnSp>
      <p:sp>
        <p:nvSpPr>
          <p:cNvPr id="699" name="Google Shape;699;p43"/>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43"/>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701" name="Google Shape;701;p43"/>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a:t>
            </a:r>
            <a:endParaRPr sz="2000">
              <a:solidFill>
                <a:schemeClr val="dk1"/>
              </a:solidFill>
              <a:latin typeface="Calibri"/>
              <a:ea typeface="Calibri"/>
              <a:cs typeface="Calibri"/>
              <a:sym typeface="Calibri"/>
            </a:endParaRPr>
          </a:p>
        </p:txBody>
      </p:sp>
      <p:sp>
        <p:nvSpPr>
          <p:cNvPr id="702" name="Google Shape;702;p43"/>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Prob</a:t>
            </a:r>
            <a:endParaRPr sz="2000">
              <a:solidFill>
                <a:schemeClr val="dk1"/>
              </a:solidFill>
              <a:latin typeface="Calibri"/>
              <a:ea typeface="Calibri"/>
              <a:cs typeface="Calibri"/>
              <a:sym typeface="Calibri"/>
            </a:endParaRPr>
          </a:p>
        </p:txBody>
      </p:sp>
      <p:sp>
        <p:nvSpPr>
          <p:cNvPr id="703" name="Google Shape;703;p43"/>
          <p:cNvSpPr/>
          <p:nvPr/>
        </p:nvSpPr>
        <p:spPr>
          <a:xfrm>
            <a:off x="4495800" y="2209800"/>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04" name="Google Shape;704;p43"/>
          <p:cNvCxnSpPr/>
          <p:nvPr/>
        </p:nvCxnSpPr>
        <p:spPr>
          <a:xfrm rot="10800000">
            <a:off x="4691063" y="1876425"/>
            <a:ext cx="0" cy="304800"/>
          </a:xfrm>
          <a:prstGeom prst="straightConnector1">
            <a:avLst/>
          </a:prstGeom>
          <a:noFill/>
          <a:ln cap="flat" cmpd="sng" w="9525">
            <a:solidFill>
              <a:srgbClr val="009900"/>
            </a:solidFill>
            <a:prstDash val="solid"/>
            <a:round/>
            <a:headEnd len="med" w="med" type="none"/>
            <a:tailEnd len="med" w="med" type="triangle"/>
          </a:ln>
        </p:spPr>
      </p:cxnSp>
      <p:cxnSp>
        <p:nvCxnSpPr>
          <p:cNvPr id="705" name="Google Shape;705;p43"/>
          <p:cNvCxnSpPr/>
          <p:nvPr/>
        </p:nvCxnSpPr>
        <p:spPr>
          <a:xfrm>
            <a:off x="4686300" y="2586038"/>
            <a:ext cx="0" cy="257175"/>
          </a:xfrm>
          <a:prstGeom prst="straightConnector1">
            <a:avLst/>
          </a:prstGeom>
          <a:noFill/>
          <a:ln cap="flat" cmpd="sng" w="9525">
            <a:solidFill>
              <a:srgbClr val="009900"/>
            </a:solidFill>
            <a:prstDash val="solid"/>
            <a:round/>
            <a:headEnd len="med" w="med" type="none"/>
            <a:tailEnd len="med" w="med" type="triangle"/>
          </a:ln>
        </p:spPr>
      </p:cxnSp>
      <p:cxnSp>
        <p:nvCxnSpPr>
          <p:cNvPr id="706" name="Google Shape;706;p43"/>
          <p:cNvCxnSpPr/>
          <p:nvPr/>
        </p:nvCxnSpPr>
        <p:spPr>
          <a:xfrm rot="10800000">
            <a:off x="4243388" y="2400300"/>
            <a:ext cx="242887" cy="0"/>
          </a:xfrm>
          <a:prstGeom prst="straightConnector1">
            <a:avLst/>
          </a:prstGeom>
          <a:noFill/>
          <a:ln cap="flat" cmpd="sng" w="9525">
            <a:solidFill>
              <a:srgbClr val="FF0000"/>
            </a:solidFill>
            <a:prstDash val="solid"/>
            <a:round/>
            <a:headEnd len="med" w="med" type="none"/>
            <a:tailEnd len="med" w="med" type="triangle"/>
          </a:ln>
        </p:spPr>
      </p:cxnSp>
      <p:sp>
        <p:nvSpPr>
          <p:cNvPr id="707" name="Google Shape;707;p43"/>
          <p:cNvSpPr/>
          <p:nvPr/>
        </p:nvSpPr>
        <p:spPr>
          <a:xfrm>
            <a:off x="4872038" y="2281238"/>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08" name="Google Shape;708;p43"/>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Calibri"/>
                <a:ea typeface="Calibri"/>
                <a:cs typeface="Calibri"/>
                <a:sym typeface="Calibri"/>
              </a:rPr>
              <a:t>Example: Robot Localization</a:t>
            </a:r>
            <a:endParaRPr/>
          </a:p>
        </p:txBody>
      </p:sp>
      <p:sp>
        <p:nvSpPr>
          <p:cNvPr id="715" name="Google Shape;715;p44"/>
          <p:cNvSpPr txBox="1"/>
          <p:nvPr>
            <p:ph idx="1" type="body"/>
          </p:nvPr>
        </p:nvSpPr>
        <p:spPr>
          <a:xfrm>
            <a:off x="628650" y="5767388"/>
            <a:ext cx="7772400" cy="914400"/>
          </a:xfrm>
          <a:prstGeom prst="rect">
            <a:avLst/>
          </a:prstGeom>
          <a:noFill/>
          <a:ln>
            <a:noFill/>
          </a:ln>
        </p:spPr>
        <p:txBody>
          <a:bodyPr anchorCtr="0" anchor="t" bIns="45700" lIns="91425" spcFirstLastPara="1" rIns="91425" wrap="square" tIns="45700">
            <a:noAutofit/>
          </a:bodyPr>
          <a:lstStyle/>
          <a:p>
            <a:pPr indent="-342882" lvl="0" marL="342882" rtl="0" algn="ctr">
              <a:spcBef>
                <a:spcPts val="0"/>
              </a:spcBef>
              <a:spcAft>
                <a:spcPts val="0"/>
              </a:spcAft>
              <a:buSzPts val="3200"/>
              <a:buFont typeface="Noto Sans Symbols"/>
              <a:buNone/>
            </a:pPr>
            <a:r>
              <a:rPr lang="en-US">
                <a:latin typeface="Calibri"/>
                <a:ea typeface="Calibri"/>
                <a:cs typeface="Calibri"/>
                <a:sym typeface="Calibri"/>
              </a:rPr>
              <a:t>t=5</a:t>
            </a:r>
            <a:endParaRPr/>
          </a:p>
        </p:txBody>
      </p:sp>
      <p:sp>
        <p:nvSpPr>
          <p:cNvPr id="716" name="Google Shape;716;p44"/>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44"/>
          <p:cNvSpPr/>
          <p:nvPr/>
        </p:nvSpPr>
        <p:spPr>
          <a:xfrm>
            <a:off x="28194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44"/>
          <p:cNvSpPr/>
          <p:nvPr/>
        </p:nvSpPr>
        <p:spPr>
          <a:xfrm>
            <a:off x="3352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44"/>
          <p:cNvSpPr/>
          <p:nvPr/>
        </p:nvSpPr>
        <p:spPr>
          <a:xfrm>
            <a:off x="38862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44"/>
          <p:cNvSpPr/>
          <p:nvPr/>
        </p:nvSpPr>
        <p:spPr>
          <a:xfrm>
            <a:off x="44196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44"/>
          <p:cNvSpPr/>
          <p:nvPr/>
        </p:nvSpPr>
        <p:spPr>
          <a:xfrm>
            <a:off x="4953000" y="2133600"/>
            <a:ext cx="533400" cy="5334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44"/>
          <p:cNvSpPr/>
          <p:nvPr/>
        </p:nvSpPr>
        <p:spPr>
          <a:xfrm>
            <a:off x="54864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44"/>
          <p:cNvSpPr/>
          <p:nvPr/>
        </p:nvSpPr>
        <p:spPr>
          <a:xfrm>
            <a:off x="6019800" y="21336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44"/>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44"/>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44"/>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44"/>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Google Shape;728;p44"/>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44"/>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44"/>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44"/>
          <p:cNvSpPr/>
          <p:nvPr/>
        </p:nvSpPr>
        <p:spPr>
          <a:xfrm>
            <a:off x="28194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44"/>
          <p:cNvSpPr/>
          <p:nvPr/>
        </p:nvSpPr>
        <p:spPr>
          <a:xfrm>
            <a:off x="3352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44"/>
          <p:cNvSpPr/>
          <p:nvPr/>
        </p:nvSpPr>
        <p:spPr>
          <a:xfrm>
            <a:off x="38862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44"/>
          <p:cNvSpPr/>
          <p:nvPr/>
        </p:nvSpPr>
        <p:spPr>
          <a:xfrm>
            <a:off x="4419600" y="37338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44"/>
          <p:cNvSpPr/>
          <p:nvPr/>
        </p:nvSpPr>
        <p:spPr>
          <a:xfrm>
            <a:off x="5486400" y="37338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44"/>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44"/>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44"/>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44"/>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40" name="Google Shape;740;p44"/>
          <p:cNvCxnSpPr/>
          <p:nvPr/>
        </p:nvCxnSpPr>
        <p:spPr>
          <a:xfrm>
            <a:off x="4886325" y="2400300"/>
            <a:ext cx="271463" cy="0"/>
          </a:xfrm>
          <a:prstGeom prst="straightConnector1">
            <a:avLst/>
          </a:prstGeom>
          <a:noFill/>
          <a:ln cap="flat" cmpd="sng" w="9525">
            <a:solidFill>
              <a:srgbClr val="FF0000"/>
            </a:solidFill>
            <a:prstDash val="solid"/>
            <a:round/>
            <a:headEnd len="med" w="med" type="none"/>
            <a:tailEnd len="med" w="med" type="triangle"/>
          </a:ln>
        </p:spPr>
      </p:cxnSp>
      <p:sp>
        <p:nvSpPr>
          <p:cNvPr id="741" name="Google Shape;741;p44"/>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44"/>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743" name="Google Shape;743;p44"/>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a:t>
            </a:r>
            <a:endParaRPr sz="2000">
              <a:solidFill>
                <a:schemeClr val="dk1"/>
              </a:solidFill>
              <a:latin typeface="Calibri"/>
              <a:ea typeface="Calibri"/>
              <a:cs typeface="Calibri"/>
              <a:sym typeface="Calibri"/>
            </a:endParaRPr>
          </a:p>
        </p:txBody>
      </p:sp>
      <p:sp>
        <p:nvSpPr>
          <p:cNvPr id="744" name="Google Shape;744;p44"/>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Prob</a:t>
            </a:r>
            <a:endParaRPr sz="2000">
              <a:solidFill>
                <a:schemeClr val="dk1"/>
              </a:solidFill>
              <a:latin typeface="Calibri"/>
              <a:ea typeface="Calibri"/>
              <a:cs typeface="Calibri"/>
              <a:sym typeface="Calibri"/>
            </a:endParaRPr>
          </a:p>
        </p:txBody>
      </p:sp>
      <p:sp>
        <p:nvSpPr>
          <p:cNvPr id="745" name="Google Shape;745;p44"/>
          <p:cNvSpPr/>
          <p:nvPr/>
        </p:nvSpPr>
        <p:spPr>
          <a:xfrm>
            <a:off x="5029200" y="2209800"/>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46" name="Google Shape;746;p44"/>
          <p:cNvCxnSpPr/>
          <p:nvPr/>
        </p:nvCxnSpPr>
        <p:spPr>
          <a:xfrm rot="10800000">
            <a:off x="5224463" y="1876425"/>
            <a:ext cx="0" cy="304800"/>
          </a:xfrm>
          <a:prstGeom prst="straightConnector1">
            <a:avLst/>
          </a:prstGeom>
          <a:noFill/>
          <a:ln cap="flat" cmpd="sng" w="9525">
            <a:solidFill>
              <a:srgbClr val="009900"/>
            </a:solidFill>
            <a:prstDash val="solid"/>
            <a:round/>
            <a:headEnd len="med" w="med" type="none"/>
            <a:tailEnd len="med" w="med" type="triangle"/>
          </a:ln>
        </p:spPr>
      </p:cxnSp>
      <p:cxnSp>
        <p:nvCxnSpPr>
          <p:cNvPr id="747" name="Google Shape;747;p44"/>
          <p:cNvCxnSpPr/>
          <p:nvPr/>
        </p:nvCxnSpPr>
        <p:spPr>
          <a:xfrm>
            <a:off x="5219700" y="2586038"/>
            <a:ext cx="0" cy="257175"/>
          </a:xfrm>
          <a:prstGeom prst="straightConnector1">
            <a:avLst/>
          </a:prstGeom>
          <a:noFill/>
          <a:ln cap="flat" cmpd="sng" w="9525">
            <a:solidFill>
              <a:srgbClr val="FF0000"/>
            </a:solidFill>
            <a:prstDash val="solid"/>
            <a:round/>
            <a:headEnd len="med" w="med" type="none"/>
            <a:tailEnd len="med" w="med" type="triangle"/>
          </a:ln>
        </p:spPr>
      </p:cxnSp>
      <p:cxnSp>
        <p:nvCxnSpPr>
          <p:cNvPr id="748" name="Google Shape;748;p44"/>
          <p:cNvCxnSpPr/>
          <p:nvPr/>
        </p:nvCxnSpPr>
        <p:spPr>
          <a:xfrm>
            <a:off x="5414963" y="2400300"/>
            <a:ext cx="242887" cy="1588"/>
          </a:xfrm>
          <a:prstGeom prst="straightConnector1">
            <a:avLst/>
          </a:prstGeom>
          <a:noFill/>
          <a:ln cap="flat" cmpd="sng" w="9525">
            <a:solidFill>
              <a:srgbClr val="FF0000"/>
            </a:solidFill>
            <a:prstDash val="solid"/>
            <a:round/>
            <a:headEnd len="med" w="med" type="none"/>
            <a:tailEnd len="med" w="med" type="triangle"/>
          </a:ln>
        </p:spPr>
      </p:cxnSp>
      <p:cxnSp>
        <p:nvCxnSpPr>
          <p:cNvPr id="749" name="Google Shape;749;p44"/>
          <p:cNvCxnSpPr/>
          <p:nvPr/>
        </p:nvCxnSpPr>
        <p:spPr>
          <a:xfrm rot="10800000">
            <a:off x="4776788" y="2400300"/>
            <a:ext cx="242887" cy="0"/>
          </a:xfrm>
          <a:prstGeom prst="straightConnector1">
            <a:avLst/>
          </a:prstGeom>
          <a:noFill/>
          <a:ln cap="flat" cmpd="sng" w="9525">
            <a:solidFill>
              <a:srgbClr val="FF0000"/>
            </a:solidFill>
            <a:prstDash val="solid"/>
            <a:round/>
            <a:headEnd len="med" w="med" type="none"/>
            <a:tailEnd len="med" w="med" type="triangle"/>
          </a:ln>
        </p:spPr>
      </p:cxnSp>
      <p:sp>
        <p:nvSpPr>
          <p:cNvPr id="750" name="Google Shape;750;p44"/>
          <p:cNvSpPr/>
          <p:nvPr/>
        </p:nvSpPr>
        <p:spPr>
          <a:xfrm>
            <a:off x="4953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51" name="Google Shape;751;p44"/>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5"/>
          <p:cNvSpPr txBox="1"/>
          <p:nvPr>
            <p:ph type="title"/>
          </p:nvPr>
        </p:nvSpPr>
        <p:spPr>
          <a:xfrm>
            <a:off x="0" y="-381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Calibri"/>
                <a:ea typeface="Calibri"/>
                <a:cs typeface="Calibri"/>
                <a:sym typeface="Calibri"/>
              </a:rPr>
              <a:t>Inference: Base Cases</a:t>
            </a:r>
            <a:endParaRPr/>
          </a:p>
        </p:txBody>
      </p:sp>
      <p:sp>
        <p:nvSpPr>
          <p:cNvPr id="757" name="Google Shape;757;p45"/>
          <p:cNvSpPr/>
          <p:nvPr/>
        </p:nvSpPr>
        <p:spPr>
          <a:xfrm>
            <a:off x="3733800" y="2895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1</a:t>
            </a:r>
            <a:endParaRPr/>
          </a:p>
        </p:txBody>
      </p:sp>
      <p:sp>
        <p:nvSpPr>
          <p:cNvPr id="758" name="Google Shape;758;p45"/>
          <p:cNvSpPr/>
          <p:nvPr/>
        </p:nvSpPr>
        <p:spPr>
          <a:xfrm>
            <a:off x="3733800" y="1828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cxnSp>
        <p:nvCxnSpPr>
          <p:cNvPr id="759" name="Google Shape;759;p45"/>
          <p:cNvCxnSpPr>
            <a:stCxn id="758" idx="4"/>
            <a:endCxn id="757" idx="0"/>
          </p:cNvCxnSpPr>
          <p:nvPr/>
        </p:nvCxnSpPr>
        <p:spPr>
          <a:xfrm>
            <a:off x="4000500" y="2362200"/>
            <a:ext cx="0" cy="533400"/>
          </a:xfrm>
          <a:prstGeom prst="straightConnector1">
            <a:avLst/>
          </a:prstGeom>
          <a:noFill/>
          <a:ln cap="flat" cmpd="sng" w="28575">
            <a:solidFill>
              <a:schemeClr val="dk1"/>
            </a:solidFill>
            <a:prstDash val="solid"/>
            <a:round/>
            <a:headEnd len="med" w="med" type="none"/>
            <a:tailEnd len="lg" w="lg" type="triangle"/>
          </a:ln>
        </p:spPr>
      </p:cxnSp>
      <p:pic>
        <p:nvPicPr>
          <p:cNvPr descr="txp_fig" id="760" name="Google Shape;760;p45"/>
          <p:cNvPicPr preferRelativeResize="0"/>
          <p:nvPr/>
        </p:nvPicPr>
        <p:blipFill rotWithShape="1">
          <a:blip r:embed="rId3">
            <a:alphaModFix/>
          </a:blip>
          <a:srcRect b="0" l="0" r="0" t="0"/>
          <a:stretch/>
        </p:blipFill>
        <p:spPr>
          <a:xfrm>
            <a:off x="2127250" y="4419600"/>
            <a:ext cx="1509712" cy="360363"/>
          </a:xfrm>
          <a:prstGeom prst="rect">
            <a:avLst/>
          </a:prstGeom>
          <a:noFill/>
          <a:ln>
            <a:noFill/>
          </a:ln>
        </p:spPr>
      </p:pic>
      <p:sp>
        <p:nvSpPr>
          <p:cNvPr id="761" name="Google Shape;761;p45"/>
          <p:cNvSpPr/>
          <p:nvPr/>
        </p:nvSpPr>
        <p:spPr>
          <a:xfrm>
            <a:off x="106680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762" name="Google Shape;762;p45"/>
          <p:cNvCxnSpPr>
            <a:stCxn id="763" idx="6"/>
            <a:endCxn id="761" idx="2"/>
          </p:cNvCxnSpPr>
          <p:nvPr/>
        </p:nvCxnSpPr>
        <p:spPr>
          <a:xfrm>
            <a:off x="10287000" y="2781300"/>
            <a:ext cx="381000" cy="0"/>
          </a:xfrm>
          <a:prstGeom prst="straightConnector1">
            <a:avLst/>
          </a:prstGeom>
          <a:noFill/>
          <a:ln cap="flat" cmpd="sng" w="28575">
            <a:solidFill>
              <a:schemeClr val="dk1"/>
            </a:solidFill>
            <a:prstDash val="solid"/>
            <a:round/>
            <a:headEnd len="med" w="med" type="none"/>
            <a:tailEnd len="lg" w="lg" type="triangle"/>
          </a:ln>
        </p:spPr>
      </p:cxnSp>
      <p:sp>
        <p:nvSpPr>
          <p:cNvPr id="763" name="Google Shape;763;p45"/>
          <p:cNvSpPr/>
          <p:nvPr/>
        </p:nvSpPr>
        <p:spPr>
          <a:xfrm>
            <a:off x="97536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pic>
        <p:nvPicPr>
          <p:cNvPr descr="txp_fig" id="764" name="Google Shape;764;p45"/>
          <p:cNvPicPr preferRelativeResize="0"/>
          <p:nvPr/>
        </p:nvPicPr>
        <p:blipFill rotWithShape="1">
          <a:blip r:embed="rId4">
            <a:alphaModFix/>
          </a:blip>
          <a:srcRect b="0" l="0" r="0" t="0"/>
          <a:stretch/>
        </p:blipFill>
        <p:spPr>
          <a:xfrm>
            <a:off x="8702675" y="4419600"/>
            <a:ext cx="1046162" cy="342900"/>
          </a:xfrm>
          <a:prstGeom prst="rect">
            <a:avLst/>
          </a:prstGeom>
          <a:noFill/>
          <a:ln>
            <a:noFill/>
          </a:ln>
        </p:spPr>
      </p:pic>
      <p:pic>
        <p:nvPicPr>
          <p:cNvPr descr="txp_fig" id="765" name="Google Shape;765;p45"/>
          <p:cNvPicPr preferRelativeResize="0"/>
          <p:nvPr/>
        </p:nvPicPr>
        <p:blipFill rotWithShape="1">
          <a:blip r:embed="rId5">
            <a:alphaModFix/>
          </a:blip>
          <a:srcRect b="0" l="0" r="0" t="0"/>
          <a:stretch/>
        </p:blipFill>
        <p:spPr>
          <a:xfrm>
            <a:off x="1371600" y="5181600"/>
            <a:ext cx="3027362" cy="236538"/>
          </a:xfrm>
          <a:prstGeom prst="rect">
            <a:avLst/>
          </a:prstGeom>
          <a:noFill/>
          <a:ln>
            <a:noFill/>
          </a:ln>
        </p:spPr>
      </p:pic>
      <p:pic>
        <p:nvPicPr>
          <p:cNvPr descr="txp_fig" id="766" name="Google Shape;766;p45"/>
          <p:cNvPicPr preferRelativeResize="0"/>
          <p:nvPr/>
        </p:nvPicPr>
        <p:blipFill rotWithShape="1">
          <a:blip r:embed="rId6">
            <a:alphaModFix/>
          </a:blip>
          <a:srcRect b="0" l="0" r="0" t="0"/>
          <a:stretch/>
        </p:blipFill>
        <p:spPr>
          <a:xfrm>
            <a:off x="2387600" y="6088063"/>
            <a:ext cx="1857375" cy="236537"/>
          </a:xfrm>
          <a:prstGeom prst="rect">
            <a:avLst/>
          </a:prstGeom>
          <a:noFill/>
          <a:ln>
            <a:noFill/>
          </a:ln>
        </p:spPr>
      </p:pic>
      <p:pic>
        <p:nvPicPr>
          <p:cNvPr descr="txp_fig" id="767" name="Google Shape;767;p45"/>
          <p:cNvPicPr preferRelativeResize="0"/>
          <p:nvPr/>
        </p:nvPicPr>
        <p:blipFill rotWithShape="1">
          <a:blip r:embed="rId7">
            <a:alphaModFix/>
          </a:blip>
          <a:srcRect b="0" l="0" r="0" t="0"/>
          <a:stretch/>
        </p:blipFill>
        <p:spPr>
          <a:xfrm>
            <a:off x="2387600" y="5638800"/>
            <a:ext cx="1497012" cy="269875"/>
          </a:xfrm>
          <a:prstGeom prst="rect">
            <a:avLst/>
          </a:prstGeom>
          <a:noFill/>
          <a:ln>
            <a:noFill/>
          </a:ln>
        </p:spPr>
      </p:pic>
      <p:pic>
        <p:nvPicPr>
          <p:cNvPr descr="txp_fig" id="768" name="Google Shape;768;p45"/>
          <p:cNvPicPr preferRelativeResize="0"/>
          <p:nvPr/>
        </p:nvPicPr>
        <p:blipFill rotWithShape="1">
          <a:blip r:embed="rId8">
            <a:alphaModFix/>
          </a:blip>
          <a:srcRect b="0" l="0" r="0" t="0"/>
          <a:stretch/>
        </p:blipFill>
        <p:spPr>
          <a:xfrm>
            <a:off x="7977187" y="5143500"/>
            <a:ext cx="2306638" cy="461963"/>
          </a:xfrm>
          <a:prstGeom prst="rect">
            <a:avLst/>
          </a:prstGeom>
          <a:noFill/>
          <a:ln>
            <a:noFill/>
          </a:ln>
        </p:spPr>
      </p:pic>
      <p:pic>
        <p:nvPicPr>
          <p:cNvPr descr="txp_fig" id="769" name="Google Shape;769;p45"/>
          <p:cNvPicPr preferRelativeResize="0"/>
          <p:nvPr/>
        </p:nvPicPr>
        <p:blipFill rotWithShape="1">
          <a:blip r:embed="rId9">
            <a:alphaModFix/>
          </a:blip>
          <a:srcRect b="0" l="0" r="0" t="0"/>
          <a:stretch/>
        </p:blipFill>
        <p:spPr>
          <a:xfrm>
            <a:off x="8686800" y="5748338"/>
            <a:ext cx="2205037" cy="461962"/>
          </a:xfrm>
          <a:prstGeom prst="rect">
            <a:avLst/>
          </a:prstGeom>
          <a:noFill/>
          <a:ln>
            <a:noFill/>
          </a:ln>
        </p:spPr>
      </p:pic>
      <p:pic>
        <p:nvPicPr>
          <p:cNvPr id="770" name="Google Shape;770;p45"/>
          <p:cNvPicPr preferRelativeResize="0"/>
          <p:nvPr/>
        </p:nvPicPr>
        <p:blipFill rotWithShape="1">
          <a:blip r:embed="rId10">
            <a:alphaModFix/>
          </a:blip>
          <a:srcRect b="0" l="0" r="0" t="0"/>
          <a:stretch/>
        </p:blipFill>
        <p:spPr>
          <a:xfrm>
            <a:off x="7010400" y="1676400"/>
            <a:ext cx="2316609" cy="2133600"/>
          </a:xfrm>
          <a:prstGeom prst="rect">
            <a:avLst/>
          </a:prstGeom>
          <a:noFill/>
          <a:ln>
            <a:noFill/>
          </a:ln>
        </p:spPr>
      </p:pic>
      <p:pic>
        <p:nvPicPr>
          <p:cNvPr id="771" name="Google Shape;771;p45"/>
          <p:cNvPicPr preferRelativeResize="0"/>
          <p:nvPr/>
        </p:nvPicPr>
        <p:blipFill rotWithShape="1">
          <a:blip r:embed="rId11">
            <a:alphaModFix/>
          </a:blip>
          <a:srcRect b="0" l="0" r="0" t="0"/>
          <a:stretch/>
        </p:blipFill>
        <p:spPr>
          <a:xfrm>
            <a:off x="457200" y="1676400"/>
            <a:ext cx="2209799" cy="20205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Passage of Time</a:t>
            </a:r>
            <a:endParaRPr/>
          </a:p>
        </p:txBody>
      </p:sp>
      <p:sp>
        <p:nvSpPr>
          <p:cNvPr id="778" name="Google Shape;778;p46"/>
          <p:cNvSpPr txBox="1"/>
          <p:nvPr>
            <p:ph idx="1" type="body"/>
          </p:nvPr>
        </p:nvSpPr>
        <p:spPr>
          <a:xfrm>
            <a:off x="381000" y="1397001"/>
            <a:ext cx="114046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Assume we have current belief P(X | evidence to date)</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
            </a:pPr>
            <a:r>
              <a:rPr lang="en-US" sz="2400">
                <a:latin typeface="Calibri"/>
                <a:ea typeface="Calibri"/>
                <a:cs typeface="Calibri"/>
                <a:sym typeface="Calibri"/>
              </a:rPr>
              <a:t>Then, after one time step passes:</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
            </a:pPr>
            <a:r>
              <a:rPr lang="en-US" sz="2400">
                <a:latin typeface="Calibri"/>
                <a:ea typeface="Calibri"/>
                <a:cs typeface="Calibri"/>
                <a:sym typeface="Calibri"/>
              </a:rPr>
              <a:t>Basic idea: beliefs get “pushed” through the transitions</a:t>
            </a:r>
            <a:endParaRPr/>
          </a:p>
          <a:p>
            <a:pPr indent="-285736" lvl="1" marL="742913" rtl="0" algn="l">
              <a:spcBef>
                <a:spcPts val="400"/>
              </a:spcBef>
              <a:spcAft>
                <a:spcPts val="0"/>
              </a:spcAft>
              <a:buSzPts val="2000"/>
              <a:buChar char="▪"/>
            </a:pPr>
            <a:r>
              <a:rPr lang="en-US" sz="2000">
                <a:latin typeface="Calibri"/>
                <a:ea typeface="Calibri"/>
                <a:cs typeface="Calibri"/>
                <a:sym typeface="Calibri"/>
              </a:rPr>
              <a:t>With the “B” notation, we have to be careful about what time step t the belief is about, and what evidence it includes</a:t>
            </a:r>
            <a:endParaRPr/>
          </a:p>
          <a:p>
            <a:pPr indent="-139682" lvl="0" marL="342882" rtl="0" algn="l">
              <a:spcBef>
                <a:spcPts val="640"/>
              </a:spcBef>
              <a:spcAft>
                <a:spcPts val="0"/>
              </a:spcAft>
              <a:buSzPts val="3200"/>
              <a:buNone/>
            </a:pPr>
            <a:r>
              <a:t/>
            </a:r>
            <a:endParaRPr>
              <a:latin typeface="Calibri"/>
              <a:ea typeface="Calibri"/>
              <a:cs typeface="Calibri"/>
              <a:sym typeface="Calibri"/>
            </a:endParaRPr>
          </a:p>
        </p:txBody>
      </p:sp>
      <p:pic>
        <p:nvPicPr>
          <p:cNvPr descr="txp_fig" id="779" name="Google Shape;779;p46"/>
          <p:cNvPicPr preferRelativeResize="0"/>
          <p:nvPr/>
        </p:nvPicPr>
        <p:blipFill rotWithShape="1">
          <a:blip r:embed="rId3">
            <a:alphaModFix/>
          </a:blip>
          <a:srcRect b="0" l="0" r="0" t="0"/>
          <a:stretch/>
        </p:blipFill>
        <p:spPr>
          <a:xfrm>
            <a:off x="1905000" y="2057400"/>
            <a:ext cx="2452687" cy="274638"/>
          </a:xfrm>
          <a:prstGeom prst="rect">
            <a:avLst/>
          </a:prstGeom>
          <a:noFill/>
          <a:ln>
            <a:noFill/>
          </a:ln>
        </p:spPr>
      </p:pic>
      <p:grpSp>
        <p:nvGrpSpPr>
          <p:cNvPr id="780" name="Google Shape;780;p46"/>
          <p:cNvGrpSpPr/>
          <p:nvPr/>
        </p:nvGrpSpPr>
        <p:grpSpPr>
          <a:xfrm>
            <a:off x="8991600" y="1585118"/>
            <a:ext cx="1901825" cy="700088"/>
            <a:chOff x="7848600" y="2362200"/>
            <a:chExt cx="758825" cy="279400"/>
          </a:xfrm>
        </p:grpSpPr>
        <p:sp>
          <p:nvSpPr>
            <p:cNvPr id="781" name="Google Shape;781;p46"/>
            <p:cNvSpPr/>
            <p:nvPr/>
          </p:nvSpPr>
          <p:spPr>
            <a:xfrm>
              <a:off x="8327858" y="2362200"/>
              <a:ext cx="279567" cy="279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782" name="Google Shape;782;p46"/>
            <p:cNvCxnSpPr>
              <a:stCxn id="783" idx="6"/>
              <a:endCxn id="781" idx="2"/>
            </p:cNvCxnSpPr>
            <p:nvPr/>
          </p:nvCxnSpPr>
          <p:spPr>
            <a:xfrm>
              <a:off x="8128167" y="2501900"/>
              <a:ext cx="199800" cy="0"/>
            </a:xfrm>
            <a:prstGeom prst="straightConnector1">
              <a:avLst/>
            </a:prstGeom>
            <a:noFill/>
            <a:ln cap="flat" cmpd="sng" w="28575">
              <a:solidFill>
                <a:schemeClr val="dk1"/>
              </a:solidFill>
              <a:prstDash val="solid"/>
              <a:round/>
              <a:headEnd len="med" w="med" type="none"/>
              <a:tailEnd len="lg" w="lg" type="triangle"/>
            </a:ln>
          </p:spPr>
        </p:cxnSp>
        <p:sp>
          <p:nvSpPr>
            <p:cNvPr id="783" name="Google Shape;783;p46"/>
            <p:cNvSpPr/>
            <p:nvPr/>
          </p:nvSpPr>
          <p:spPr>
            <a:xfrm>
              <a:off x="7848600" y="2362200"/>
              <a:ext cx="279567" cy="279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grpSp>
      <p:pic>
        <p:nvPicPr>
          <p:cNvPr descr="latex-image-1.pdf" id="784" name="Google Shape;784;p46"/>
          <p:cNvPicPr preferRelativeResize="0"/>
          <p:nvPr/>
        </p:nvPicPr>
        <p:blipFill rotWithShape="1">
          <a:blip r:embed="rId4">
            <a:alphaModFix/>
          </a:blip>
          <a:srcRect b="0" l="0" r="0" t="0"/>
          <a:stretch/>
        </p:blipFill>
        <p:spPr>
          <a:xfrm>
            <a:off x="2590800" y="3416300"/>
            <a:ext cx="2870200" cy="681353"/>
          </a:xfrm>
          <a:prstGeom prst="rect">
            <a:avLst/>
          </a:prstGeom>
          <a:noFill/>
          <a:ln>
            <a:noFill/>
          </a:ln>
        </p:spPr>
      </p:pic>
      <p:pic>
        <p:nvPicPr>
          <p:cNvPr descr="latex-image-1.pdf" id="785" name="Google Shape;785;p46"/>
          <p:cNvPicPr preferRelativeResize="0"/>
          <p:nvPr/>
        </p:nvPicPr>
        <p:blipFill rotWithShape="1">
          <a:blip r:embed="rId5">
            <a:alphaModFix/>
          </a:blip>
          <a:srcRect b="0" l="0" r="0" t="0"/>
          <a:stretch/>
        </p:blipFill>
        <p:spPr>
          <a:xfrm>
            <a:off x="2590800" y="4267201"/>
            <a:ext cx="3962400" cy="650908"/>
          </a:xfrm>
          <a:prstGeom prst="rect">
            <a:avLst/>
          </a:prstGeom>
          <a:noFill/>
          <a:ln>
            <a:noFill/>
          </a:ln>
        </p:spPr>
      </p:pic>
      <p:pic>
        <p:nvPicPr>
          <p:cNvPr descr="latex-image-1.pdf" id="786" name="Google Shape;786;p46"/>
          <p:cNvPicPr preferRelativeResize="0"/>
          <p:nvPr/>
        </p:nvPicPr>
        <p:blipFill rotWithShape="1">
          <a:blip r:embed="rId6">
            <a:alphaModFix/>
          </a:blip>
          <a:srcRect b="0" l="0" r="0" t="0"/>
          <a:stretch/>
        </p:blipFill>
        <p:spPr>
          <a:xfrm>
            <a:off x="2559050" y="5029200"/>
            <a:ext cx="3460750" cy="660764"/>
          </a:xfrm>
          <a:prstGeom prst="rect">
            <a:avLst/>
          </a:prstGeom>
          <a:noFill/>
          <a:ln>
            <a:noFill/>
          </a:ln>
        </p:spPr>
      </p:pic>
      <p:sp>
        <p:nvSpPr>
          <p:cNvPr id="787" name="Google Shape;787;p46"/>
          <p:cNvSpPr txBox="1"/>
          <p:nvPr/>
        </p:nvSpPr>
        <p:spPr>
          <a:xfrm>
            <a:off x="7848600" y="4191000"/>
            <a:ext cx="3657600" cy="609600"/>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Or compactly:</a:t>
            </a:r>
            <a:endParaRPr sz="3200">
              <a:solidFill>
                <a:schemeClr val="accent2"/>
              </a:solidFill>
              <a:latin typeface="Calibri"/>
              <a:ea typeface="Calibri"/>
              <a:cs typeface="Calibri"/>
              <a:sym typeface="Calibri"/>
            </a:endParaRPr>
          </a:p>
        </p:txBody>
      </p:sp>
      <p:pic>
        <p:nvPicPr>
          <p:cNvPr descr="latex-image-1.pdf" id="788" name="Google Shape;788;p46"/>
          <p:cNvPicPr preferRelativeResize="0"/>
          <p:nvPr/>
        </p:nvPicPr>
        <p:blipFill rotWithShape="1">
          <a:blip r:embed="rId7">
            <a:alphaModFix/>
          </a:blip>
          <a:srcRect b="0" l="0" r="0" t="0"/>
          <a:stretch/>
        </p:blipFill>
        <p:spPr>
          <a:xfrm>
            <a:off x="8229600" y="4876800"/>
            <a:ext cx="3657600" cy="610873"/>
          </a:xfrm>
          <a:prstGeom prst="rect">
            <a:avLst/>
          </a:prstGeom>
          <a:noFill/>
          <a:ln>
            <a:noFill/>
          </a:ln>
        </p:spPr>
      </p:pic>
      <p:pic>
        <p:nvPicPr>
          <p:cNvPr descr="latex-image-1.pdf" id="789" name="Google Shape;789;p46"/>
          <p:cNvPicPr preferRelativeResize="0"/>
          <p:nvPr/>
        </p:nvPicPr>
        <p:blipFill rotWithShape="1">
          <a:blip r:embed="rId8">
            <a:alphaModFix/>
          </a:blip>
          <a:srcRect b="0" l="0" r="0" t="0"/>
          <a:stretch/>
        </p:blipFill>
        <p:spPr>
          <a:xfrm>
            <a:off x="428368" y="3422650"/>
            <a:ext cx="2010032" cy="38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pic>
        <p:nvPicPr>
          <p:cNvPr id="794" name="Google Shape;794;p47"/>
          <p:cNvPicPr preferRelativeResize="0"/>
          <p:nvPr/>
        </p:nvPicPr>
        <p:blipFill rotWithShape="1">
          <a:blip r:embed="rId3">
            <a:alphaModFix/>
          </a:blip>
          <a:srcRect b="0" l="0" r="0" t="0"/>
          <a:stretch/>
        </p:blipFill>
        <p:spPr>
          <a:xfrm>
            <a:off x="2209800" y="4333282"/>
            <a:ext cx="7772399" cy="2524718"/>
          </a:xfrm>
          <a:prstGeom prst="rect">
            <a:avLst/>
          </a:prstGeom>
          <a:noFill/>
          <a:ln>
            <a:noFill/>
          </a:ln>
        </p:spPr>
      </p:pic>
      <p:sp>
        <p:nvSpPr>
          <p:cNvPr id="795" name="Google Shape;795;p4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Passage of Time</a:t>
            </a:r>
            <a:endParaRPr/>
          </a:p>
        </p:txBody>
      </p:sp>
      <p:sp>
        <p:nvSpPr>
          <p:cNvPr id="796" name="Google Shape;796;p47"/>
          <p:cNvSpPr txBox="1"/>
          <p:nvPr>
            <p:ph idx="1" type="body"/>
          </p:nvPr>
        </p:nvSpPr>
        <p:spPr>
          <a:xfrm>
            <a:off x="457200" y="1371600"/>
            <a:ext cx="85344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As time passes, uncertainty “accumulates”</a:t>
            </a:r>
            <a:endParaRPr sz="2400">
              <a:latin typeface="Calibri"/>
              <a:ea typeface="Calibri"/>
              <a:cs typeface="Calibri"/>
              <a:sym typeface="Calibri"/>
            </a:endParaRPr>
          </a:p>
        </p:txBody>
      </p:sp>
      <p:pic>
        <p:nvPicPr>
          <p:cNvPr id="797" name="Google Shape;797;p47"/>
          <p:cNvPicPr preferRelativeResize="0"/>
          <p:nvPr/>
        </p:nvPicPr>
        <p:blipFill rotWithShape="1">
          <a:blip r:embed="rId4">
            <a:alphaModFix/>
          </a:blip>
          <a:srcRect b="1222" l="1065" r="1473" t="1222"/>
          <a:stretch/>
        </p:blipFill>
        <p:spPr>
          <a:xfrm>
            <a:off x="1127125" y="2041525"/>
            <a:ext cx="2559050" cy="1714500"/>
          </a:xfrm>
          <a:prstGeom prst="rect">
            <a:avLst/>
          </a:prstGeom>
          <a:noFill/>
          <a:ln>
            <a:noFill/>
          </a:ln>
        </p:spPr>
      </p:pic>
      <p:pic>
        <p:nvPicPr>
          <p:cNvPr id="798" name="Google Shape;798;p47"/>
          <p:cNvPicPr preferRelativeResize="0"/>
          <p:nvPr/>
        </p:nvPicPr>
        <p:blipFill rotWithShape="1">
          <a:blip r:embed="rId5">
            <a:alphaModFix/>
          </a:blip>
          <a:srcRect b="2399" l="1018" r="2078" t="1501"/>
          <a:stretch/>
        </p:blipFill>
        <p:spPr>
          <a:xfrm>
            <a:off x="4071937" y="2041525"/>
            <a:ext cx="2568575" cy="1744663"/>
          </a:xfrm>
          <a:prstGeom prst="rect">
            <a:avLst/>
          </a:prstGeom>
          <a:noFill/>
          <a:ln>
            <a:noFill/>
          </a:ln>
        </p:spPr>
      </p:pic>
      <p:pic>
        <p:nvPicPr>
          <p:cNvPr id="799" name="Google Shape;799;p47"/>
          <p:cNvPicPr preferRelativeResize="0"/>
          <p:nvPr/>
        </p:nvPicPr>
        <p:blipFill rotWithShape="1">
          <a:blip r:embed="rId6">
            <a:alphaModFix/>
          </a:blip>
          <a:srcRect b="2865" l="1659" r="2426" t="1492"/>
          <a:stretch/>
        </p:blipFill>
        <p:spPr>
          <a:xfrm>
            <a:off x="8078787" y="2041525"/>
            <a:ext cx="2589213" cy="1754188"/>
          </a:xfrm>
          <a:prstGeom prst="rect">
            <a:avLst/>
          </a:prstGeom>
          <a:noFill/>
          <a:ln>
            <a:noFill/>
          </a:ln>
        </p:spPr>
      </p:pic>
      <p:sp>
        <p:nvSpPr>
          <p:cNvPr id="800" name="Google Shape;800;p47"/>
          <p:cNvSpPr txBox="1"/>
          <p:nvPr/>
        </p:nvSpPr>
        <p:spPr>
          <a:xfrm>
            <a:off x="2057400" y="3717925"/>
            <a:ext cx="79375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 = 1</a:t>
            </a:r>
            <a:endParaRPr/>
          </a:p>
        </p:txBody>
      </p:sp>
      <p:sp>
        <p:nvSpPr>
          <p:cNvPr id="801" name="Google Shape;801;p47"/>
          <p:cNvSpPr txBox="1"/>
          <p:nvPr/>
        </p:nvSpPr>
        <p:spPr>
          <a:xfrm>
            <a:off x="5029200" y="3717925"/>
            <a:ext cx="79375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 = 2</a:t>
            </a:r>
            <a:endParaRPr/>
          </a:p>
        </p:txBody>
      </p:sp>
      <p:sp>
        <p:nvSpPr>
          <p:cNvPr id="802" name="Google Shape;802;p47"/>
          <p:cNvSpPr txBox="1"/>
          <p:nvPr/>
        </p:nvSpPr>
        <p:spPr>
          <a:xfrm>
            <a:off x="9072793" y="3717925"/>
            <a:ext cx="79375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 = 5</a:t>
            </a:r>
            <a:endParaRPr/>
          </a:p>
        </p:txBody>
      </p:sp>
      <p:sp>
        <p:nvSpPr>
          <p:cNvPr id="803" name="Google Shape;803;p47"/>
          <p:cNvSpPr txBox="1"/>
          <p:nvPr/>
        </p:nvSpPr>
        <p:spPr>
          <a:xfrm>
            <a:off x="7391400" y="1447800"/>
            <a:ext cx="52578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(Transition model: ghosts usually go clockwise)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Observation</a:t>
            </a:r>
            <a:endParaRPr/>
          </a:p>
        </p:txBody>
      </p:sp>
      <p:sp>
        <p:nvSpPr>
          <p:cNvPr id="810" name="Google Shape;810;p48"/>
          <p:cNvSpPr txBox="1"/>
          <p:nvPr>
            <p:ph idx="1" type="body"/>
          </p:nvPr>
        </p:nvSpPr>
        <p:spPr>
          <a:xfrm>
            <a:off x="406400" y="1219200"/>
            <a:ext cx="11379200" cy="4906965"/>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
            </a:pPr>
            <a:r>
              <a:rPr lang="en-US" sz="2400">
                <a:latin typeface="Calibri"/>
                <a:ea typeface="Calibri"/>
                <a:cs typeface="Calibri"/>
                <a:sym typeface="Calibri"/>
              </a:rPr>
              <a:t>Assume we have current belief P(X | previous evidence):</a:t>
            </a:r>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342882" lvl="0" marL="342882" rtl="0" algn="l">
              <a:lnSpc>
                <a:spcPct val="90000"/>
              </a:lnSpc>
              <a:spcBef>
                <a:spcPts val="480"/>
              </a:spcBef>
              <a:spcAft>
                <a:spcPts val="0"/>
              </a:spcAft>
              <a:buSzPts val="2400"/>
              <a:buChar char="▪"/>
            </a:pPr>
            <a:r>
              <a:rPr lang="en-US" sz="2400">
                <a:latin typeface="Calibri"/>
                <a:ea typeface="Calibri"/>
                <a:cs typeface="Calibri"/>
                <a:sym typeface="Calibri"/>
              </a:rPr>
              <a:t>Then, after evidence comes in:</a:t>
            </a:r>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342882" lvl="0" marL="342882" rtl="0" algn="l">
              <a:lnSpc>
                <a:spcPct val="90000"/>
              </a:lnSpc>
              <a:spcBef>
                <a:spcPts val="480"/>
              </a:spcBef>
              <a:spcAft>
                <a:spcPts val="0"/>
              </a:spcAft>
              <a:buSzPts val="2400"/>
              <a:buChar char="▪"/>
            </a:pPr>
            <a:r>
              <a:rPr lang="en-US" sz="2400">
                <a:latin typeface="Calibri"/>
                <a:ea typeface="Calibri"/>
                <a:cs typeface="Calibri"/>
                <a:sym typeface="Calibri"/>
              </a:rPr>
              <a:t>Or, compactly:</a:t>
            </a:r>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p:txBody>
      </p:sp>
      <p:grpSp>
        <p:nvGrpSpPr>
          <p:cNvPr id="811" name="Google Shape;811;p48"/>
          <p:cNvGrpSpPr/>
          <p:nvPr/>
        </p:nvGrpSpPr>
        <p:grpSpPr>
          <a:xfrm>
            <a:off x="9144000" y="1143000"/>
            <a:ext cx="588962" cy="1766890"/>
            <a:chOff x="8173954" y="2209800"/>
            <a:chExt cx="284246" cy="852487"/>
          </a:xfrm>
        </p:grpSpPr>
        <p:sp>
          <p:nvSpPr>
            <p:cNvPr id="812" name="Google Shape;812;p48"/>
            <p:cNvSpPr/>
            <p:nvPr/>
          </p:nvSpPr>
          <p:spPr>
            <a:xfrm>
              <a:off x="8173954" y="2778125"/>
              <a:ext cx="284246" cy="284162"/>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1</a:t>
              </a:r>
              <a:endParaRPr baseline="-25000" sz="1400">
                <a:solidFill>
                  <a:schemeClr val="dk1"/>
                </a:solidFill>
                <a:latin typeface="Calibri"/>
                <a:ea typeface="Calibri"/>
                <a:cs typeface="Calibri"/>
                <a:sym typeface="Calibri"/>
              </a:endParaRPr>
            </a:p>
          </p:txBody>
        </p:sp>
        <p:sp>
          <p:nvSpPr>
            <p:cNvPr id="813" name="Google Shape;813;p48"/>
            <p:cNvSpPr/>
            <p:nvPr/>
          </p:nvSpPr>
          <p:spPr>
            <a:xfrm>
              <a:off x="8173954" y="2209800"/>
              <a:ext cx="284246" cy="284162"/>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cxnSp>
          <p:nvCxnSpPr>
            <p:cNvPr id="814" name="Google Shape;814;p48"/>
            <p:cNvCxnSpPr>
              <a:stCxn id="813" idx="4"/>
              <a:endCxn id="812" idx="0"/>
            </p:cNvCxnSpPr>
            <p:nvPr/>
          </p:nvCxnSpPr>
          <p:spPr>
            <a:xfrm>
              <a:off x="8316077" y="2493962"/>
              <a:ext cx="0" cy="284100"/>
            </a:xfrm>
            <a:prstGeom prst="straightConnector1">
              <a:avLst/>
            </a:prstGeom>
            <a:noFill/>
            <a:ln cap="flat" cmpd="sng" w="28575">
              <a:solidFill>
                <a:schemeClr val="dk1"/>
              </a:solidFill>
              <a:prstDash val="solid"/>
              <a:round/>
              <a:headEnd len="med" w="med" type="none"/>
              <a:tailEnd len="lg" w="lg" type="triangle"/>
            </a:ln>
          </p:spPr>
        </p:cxnSp>
      </p:grpSp>
      <p:pic>
        <p:nvPicPr>
          <p:cNvPr id="815" name="Google Shape;815;p48"/>
          <p:cNvPicPr preferRelativeResize="0"/>
          <p:nvPr/>
        </p:nvPicPr>
        <p:blipFill rotWithShape="1">
          <a:blip r:embed="rId3">
            <a:alphaModFix/>
          </a:blip>
          <a:srcRect b="0" l="0" r="0" t="0"/>
          <a:stretch/>
        </p:blipFill>
        <p:spPr>
          <a:xfrm>
            <a:off x="10058400" y="1219200"/>
            <a:ext cx="2209799" cy="2020506"/>
          </a:xfrm>
          <a:prstGeom prst="rect">
            <a:avLst/>
          </a:prstGeom>
          <a:noFill/>
          <a:ln>
            <a:noFill/>
          </a:ln>
        </p:spPr>
      </p:pic>
      <p:pic>
        <p:nvPicPr>
          <p:cNvPr descr="latex-image-1.pdf" id="816" name="Google Shape;816;p48"/>
          <p:cNvPicPr preferRelativeResize="0"/>
          <p:nvPr/>
        </p:nvPicPr>
        <p:blipFill rotWithShape="1">
          <a:blip r:embed="rId4">
            <a:alphaModFix/>
          </a:blip>
          <a:srcRect b="0" l="0" r="0" t="0"/>
          <a:stretch/>
        </p:blipFill>
        <p:spPr>
          <a:xfrm>
            <a:off x="1219200" y="1828800"/>
            <a:ext cx="3625850" cy="367294"/>
          </a:xfrm>
          <a:prstGeom prst="rect">
            <a:avLst/>
          </a:prstGeom>
          <a:noFill/>
          <a:ln>
            <a:noFill/>
          </a:ln>
        </p:spPr>
      </p:pic>
      <p:pic>
        <p:nvPicPr>
          <p:cNvPr descr="latex-image-1.pdf" id="817" name="Google Shape;817;p48"/>
          <p:cNvPicPr preferRelativeResize="0"/>
          <p:nvPr/>
        </p:nvPicPr>
        <p:blipFill rotWithShape="1">
          <a:blip r:embed="rId5">
            <a:alphaModFix/>
          </a:blip>
          <a:srcRect b="0" l="0" r="0" t="0"/>
          <a:stretch/>
        </p:blipFill>
        <p:spPr>
          <a:xfrm>
            <a:off x="1143000" y="3048000"/>
            <a:ext cx="2529703" cy="349250"/>
          </a:xfrm>
          <a:prstGeom prst="rect">
            <a:avLst/>
          </a:prstGeom>
          <a:noFill/>
          <a:ln>
            <a:noFill/>
          </a:ln>
        </p:spPr>
      </p:pic>
      <p:pic>
        <p:nvPicPr>
          <p:cNvPr descr="latex-image-1.pdf" id="818" name="Google Shape;818;p48"/>
          <p:cNvPicPr preferRelativeResize="0"/>
          <p:nvPr/>
        </p:nvPicPr>
        <p:blipFill rotWithShape="1">
          <a:blip r:embed="rId6">
            <a:alphaModFix/>
          </a:blip>
          <a:srcRect b="0" l="0" r="0" t="0"/>
          <a:stretch/>
        </p:blipFill>
        <p:spPr>
          <a:xfrm>
            <a:off x="3886200" y="3048000"/>
            <a:ext cx="4464050" cy="347726"/>
          </a:xfrm>
          <a:prstGeom prst="rect">
            <a:avLst/>
          </a:prstGeom>
          <a:noFill/>
          <a:ln>
            <a:noFill/>
          </a:ln>
        </p:spPr>
      </p:pic>
      <p:pic>
        <p:nvPicPr>
          <p:cNvPr descr="latex-image-1.pdf" id="819" name="Google Shape;819;p48"/>
          <p:cNvPicPr preferRelativeResize="0"/>
          <p:nvPr/>
        </p:nvPicPr>
        <p:blipFill rotWithShape="1">
          <a:blip r:embed="rId7">
            <a:alphaModFix/>
          </a:blip>
          <a:srcRect b="0" l="0" r="0" t="0"/>
          <a:stretch/>
        </p:blipFill>
        <p:spPr>
          <a:xfrm>
            <a:off x="3429000" y="3581400"/>
            <a:ext cx="3733800" cy="394069"/>
          </a:xfrm>
          <a:prstGeom prst="rect">
            <a:avLst/>
          </a:prstGeom>
          <a:noFill/>
          <a:ln>
            <a:noFill/>
          </a:ln>
        </p:spPr>
      </p:pic>
      <p:pic>
        <p:nvPicPr>
          <p:cNvPr descr="latex-image-1.pdf" id="820" name="Google Shape;820;p48"/>
          <p:cNvPicPr preferRelativeResize="0"/>
          <p:nvPr/>
        </p:nvPicPr>
        <p:blipFill rotWithShape="1">
          <a:blip r:embed="rId8">
            <a:alphaModFix/>
          </a:blip>
          <a:srcRect b="0" l="0" r="0" t="0"/>
          <a:stretch/>
        </p:blipFill>
        <p:spPr>
          <a:xfrm>
            <a:off x="3429000" y="5029200"/>
            <a:ext cx="4153243" cy="349250"/>
          </a:xfrm>
          <a:prstGeom prst="rect">
            <a:avLst/>
          </a:prstGeom>
          <a:noFill/>
          <a:ln>
            <a:noFill/>
          </a:ln>
        </p:spPr>
      </p:pic>
      <p:pic>
        <p:nvPicPr>
          <p:cNvPr descr="latex-image-1.pdf" id="821" name="Google Shape;821;p48"/>
          <p:cNvPicPr preferRelativeResize="0"/>
          <p:nvPr/>
        </p:nvPicPr>
        <p:blipFill rotWithShape="1">
          <a:blip r:embed="rId9">
            <a:alphaModFix/>
          </a:blip>
          <a:srcRect b="0" l="0" r="0" t="0"/>
          <a:stretch/>
        </p:blipFill>
        <p:spPr>
          <a:xfrm>
            <a:off x="3429000" y="4343400"/>
            <a:ext cx="4800600" cy="349650"/>
          </a:xfrm>
          <a:prstGeom prst="rect">
            <a:avLst/>
          </a:prstGeom>
          <a:noFill/>
          <a:ln>
            <a:noFill/>
          </a:ln>
        </p:spPr>
      </p:pic>
      <p:pic>
        <p:nvPicPr>
          <p:cNvPr descr="latex-image-1.pdf" id="822" name="Google Shape;822;p48"/>
          <p:cNvPicPr preferRelativeResize="0"/>
          <p:nvPr/>
        </p:nvPicPr>
        <p:blipFill rotWithShape="1">
          <a:blip r:embed="rId10">
            <a:alphaModFix/>
          </a:blip>
          <a:srcRect b="0" l="0" r="0" t="0"/>
          <a:stretch/>
        </p:blipFill>
        <p:spPr>
          <a:xfrm>
            <a:off x="1143000" y="6172200"/>
            <a:ext cx="5029200" cy="350293"/>
          </a:xfrm>
          <a:prstGeom prst="rect">
            <a:avLst/>
          </a:prstGeom>
          <a:noFill/>
          <a:ln>
            <a:noFill/>
          </a:ln>
        </p:spPr>
      </p:pic>
      <p:sp>
        <p:nvSpPr>
          <p:cNvPr id="823" name="Google Shape;823;p48"/>
          <p:cNvSpPr txBox="1"/>
          <p:nvPr/>
        </p:nvSpPr>
        <p:spPr>
          <a:xfrm>
            <a:off x="7772400" y="5410200"/>
            <a:ext cx="4572000" cy="16002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90000"/>
              </a:lnSpc>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Basic idea: beliefs “reweighted” by likelihood of evidence</a:t>
            </a:r>
            <a:endParaRPr/>
          </a:p>
          <a:p>
            <a:pPr indent="-342882" lvl="0" marL="342882" marR="0" rtl="0" algn="l">
              <a:lnSpc>
                <a:spcPct val="90000"/>
              </a:lnSpc>
              <a:spcBef>
                <a:spcPts val="48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Unlike passage of time, we have to renormalize</a:t>
            </a:r>
            <a:endParaRPr/>
          </a:p>
          <a:p>
            <a:pPr indent="-190482" lvl="0" marL="342882" marR="0" rtl="0" algn="l">
              <a:spcBef>
                <a:spcPts val="480"/>
              </a:spcBef>
              <a:spcAft>
                <a:spcPts val="0"/>
              </a:spcAft>
              <a:buClr>
                <a:schemeClr val="accent2"/>
              </a:buClr>
              <a:buSzPts val="2400"/>
              <a:buFont typeface="Noto Sans Symbols"/>
              <a:buNone/>
            </a:pPr>
            <a:r>
              <a:t/>
            </a:r>
            <a:endParaRPr sz="2400">
              <a:solidFill>
                <a:schemeClr val="accen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Observation</a:t>
            </a:r>
            <a:endParaRPr/>
          </a:p>
        </p:txBody>
      </p:sp>
      <p:sp>
        <p:nvSpPr>
          <p:cNvPr id="829" name="Google Shape;829;p49"/>
          <p:cNvSpPr txBox="1"/>
          <p:nvPr>
            <p:ph idx="1" type="body"/>
          </p:nvPr>
        </p:nvSpPr>
        <p:spPr>
          <a:xfrm>
            <a:off x="990600" y="1397001"/>
            <a:ext cx="107950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As we get observations, beliefs get reweighted, uncertainty “decreases”</a:t>
            </a:r>
            <a:endParaRPr sz="2400">
              <a:latin typeface="Calibri"/>
              <a:ea typeface="Calibri"/>
              <a:cs typeface="Calibri"/>
              <a:sym typeface="Calibri"/>
            </a:endParaRPr>
          </a:p>
        </p:txBody>
      </p:sp>
      <p:pic>
        <p:nvPicPr>
          <p:cNvPr id="830" name="Google Shape;830;p49"/>
          <p:cNvPicPr preferRelativeResize="0"/>
          <p:nvPr/>
        </p:nvPicPr>
        <p:blipFill rotWithShape="1">
          <a:blip r:embed="rId3">
            <a:alphaModFix/>
          </a:blip>
          <a:srcRect b="0" l="0" r="0" t="0"/>
          <a:stretch/>
        </p:blipFill>
        <p:spPr>
          <a:xfrm>
            <a:off x="6553200" y="2514600"/>
            <a:ext cx="2505075" cy="1692275"/>
          </a:xfrm>
          <a:prstGeom prst="rect">
            <a:avLst/>
          </a:prstGeom>
          <a:noFill/>
          <a:ln>
            <a:noFill/>
          </a:ln>
        </p:spPr>
      </p:pic>
      <p:pic>
        <p:nvPicPr>
          <p:cNvPr id="831" name="Google Shape;831;p49"/>
          <p:cNvPicPr preferRelativeResize="0"/>
          <p:nvPr/>
        </p:nvPicPr>
        <p:blipFill rotWithShape="1">
          <a:blip r:embed="rId4">
            <a:alphaModFix/>
          </a:blip>
          <a:srcRect b="2351" l="1595" r="2145" t="905"/>
          <a:stretch/>
        </p:blipFill>
        <p:spPr>
          <a:xfrm>
            <a:off x="2994025" y="2517775"/>
            <a:ext cx="2492375" cy="1697037"/>
          </a:xfrm>
          <a:prstGeom prst="rect">
            <a:avLst/>
          </a:prstGeom>
          <a:noFill/>
          <a:ln>
            <a:noFill/>
          </a:ln>
        </p:spPr>
      </p:pic>
      <p:sp>
        <p:nvSpPr>
          <p:cNvPr id="832" name="Google Shape;832;p49"/>
          <p:cNvSpPr txBox="1"/>
          <p:nvPr/>
        </p:nvSpPr>
        <p:spPr>
          <a:xfrm>
            <a:off x="3048000" y="4335462"/>
            <a:ext cx="25177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Before observation</a:t>
            </a:r>
            <a:endParaRPr/>
          </a:p>
        </p:txBody>
      </p:sp>
      <p:sp>
        <p:nvSpPr>
          <p:cNvPr id="833" name="Google Shape;833;p49"/>
          <p:cNvSpPr txBox="1"/>
          <p:nvPr/>
        </p:nvSpPr>
        <p:spPr>
          <a:xfrm>
            <a:off x="6778625" y="4335462"/>
            <a:ext cx="25177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After observation</a:t>
            </a:r>
            <a:endParaRPr/>
          </a:p>
        </p:txBody>
      </p:sp>
      <p:pic>
        <p:nvPicPr>
          <p:cNvPr descr="txp_fig" id="834" name="Google Shape;834;p49"/>
          <p:cNvPicPr preferRelativeResize="0"/>
          <p:nvPr/>
        </p:nvPicPr>
        <p:blipFill rotWithShape="1">
          <a:blip r:embed="rId5">
            <a:alphaModFix/>
          </a:blip>
          <a:srcRect b="0" l="0" r="0" t="0"/>
          <a:stretch/>
        </p:blipFill>
        <p:spPr>
          <a:xfrm>
            <a:off x="4549775" y="5257800"/>
            <a:ext cx="2765425" cy="314325"/>
          </a:xfrm>
          <a:prstGeom prst="rect">
            <a:avLst/>
          </a:prstGeom>
          <a:noFill/>
          <a:ln>
            <a:noFill/>
          </a:ln>
        </p:spPr>
      </p:pic>
      <p:pic>
        <p:nvPicPr>
          <p:cNvPr id="835" name="Google Shape;835;p49"/>
          <p:cNvPicPr preferRelativeResize="0"/>
          <p:nvPr/>
        </p:nvPicPr>
        <p:blipFill rotWithShape="1">
          <a:blip r:embed="rId6">
            <a:alphaModFix/>
          </a:blip>
          <a:srcRect b="0" l="0" r="0" t="0"/>
          <a:stretch/>
        </p:blipFill>
        <p:spPr>
          <a:xfrm>
            <a:off x="9372600" y="4058769"/>
            <a:ext cx="2436812" cy="2521887"/>
          </a:xfrm>
          <a:prstGeom prst="rect">
            <a:avLst/>
          </a:prstGeom>
          <a:noFill/>
          <a:ln>
            <a:noFill/>
          </a:ln>
        </p:spPr>
      </p:pic>
      <p:pic>
        <p:nvPicPr>
          <p:cNvPr id="836" name="Google Shape;836;p49"/>
          <p:cNvPicPr preferRelativeResize="0"/>
          <p:nvPr/>
        </p:nvPicPr>
        <p:blipFill rotWithShape="1">
          <a:blip r:embed="rId7">
            <a:alphaModFix/>
          </a:blip>
          <a:srcRect b="0" l="0" r="0" t="0"/>
          <a:stretch/>
        </p:blipFill>
        <p:spPr>
          <a:xfrm>
            <a:off x="152903" y="4114800"/>
            <a:ext cx="2561219" cy="252471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0"/>
          <p:cNvSpPr txBox="1"/>
          <p:nvPr>
            <p:ph type="title"/>
          </p:nvPr>
        </p:nvSpPr>
        <p:spPr>
          <a:xfrm>
            <a:off x="0" y="-25400"/>
            <a:ext cx="9982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Weather HMM</a:t>
            </a:r>
            <a:endParaRPr/>
          </a:p>
        </p:txBody>
      </p:sp>
      <p:cxnSp>
        <p:nvCxnSpPr>
          <p:cNvPr id="843" name="Google Shape;843;p50"/>
          <p:cNvCxnSpPr>
            <a:endCxn id="844" idx="2"/>
          </p:cNvCxnSpPr>
          <p:nvPr/>
        </p:nvCxnSpPr>
        <p:spPr>
          <a:xfrm>
            <a:off x="2133600" y="4327525"/>
            <a:ext cx="533400" cy="0"/>
          </a:xfrm>
          <a:prstGeom prst="straightConnector1">
            <a:avLst/>
          </a:prstGeom>
          <a:noFill/>
          <a:ln cap="flat" cmpd="sng" w="9525">
            <a:solidFill>
              <a:srgbClr val="2E2E97"/>
            </a:solidFill>
            <a:prstDash val="solid"/>
            <a:round/>
            <a:headEnd len="sm" w="sm" type="none"/>
            <a:tailEnd len="med" w="med" type="stealth"/>
          </a:ln>
        </p:spPr>
      </p:cxnSp>
      <p:graphicFrame>
        <p:nvGraphicFramePr>
          <p:cNvPr id="845" name="Google Shape;845;p50"/>
          <p:cNvGraphicFramePr/>
          <p:nvPr/>
        </p:nvGraphicFramePr>
        <p:xfrm>
          <a:off x="7543800" y="4251325"/>
          <a:ext cx="3000000" cy="3000000"/>
        </p:xfrm>
        <a:graphic>
          <a:graphicData uri="http://schemas.openxmlformats.org/drawingml/2006/table">
            <a:tbl>
              <a:tblPr bandRow="1" firstRow="1">
                <a:noFill/>
                <a:tableStyleId>{EA6401B9-86D9-465E-AE49-F36CE716DCAF}</a:tableStyleId>
              </a:tblPr>
              <a:tblGrid>
                <a:gridCol w="570675"/>
                <a:gridCol w="574425"/>
                <a:gridCol w="10647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endParaRPr b="0" baseline="-2500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P(R</a:t>
                      </a:r>
                      <a:r>
                        <a:rPr b="0" baseline="-25000" lang="en-US" sz="1800" u="none" cap="none" strike="noStrike">
                          <a:solidFill>
                            <a:srgbClr val="333399"/>
                          </a:solidFill>
                          <a:latin typeface="Calibri"/>
                          <a:ea typeface="Calibri"/>
                          <a:cs typeface="Calibri"/>
                          <a:sym typeface="Calibri"/>
                        </a:rPr>
                        <a:t>t+1</a:t>
                      </a: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r>
                        <a:rPr b="0" lang="en-US" sz="1800" u="none" cap="none" strike="noStrike">
                          <a:solidFill>
                            <a:srgbClr val="333399"/>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0.7</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0.7</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cxnSp>
        <p:nvCxnSpPr>
          <p:cNvPr id="846" name="Google Shape;846;p50"/>
          <p:cNvCxnSpPr/>
          <p:nvPr/>
        </p:nvCxnSpPr>
        <p:spPr>
          <a:xfrm>
            <a:off x="3657600" y="4716463"/>
            <a:ext cx="0" cy="503238"/>
          </a:xfrm>
          <a:prstGeom prst="straightConnector1">
            <a:avLst/>
          </a:prstGeom>
          <a:noFill/>
          <a:ln cap="flat" cmpd="sng" w="9525">
            <a:solidFill>
              <a:srgbClr val="2E2E97"/>
            </a:solidFill>
            <a:prstDash val="solid"/>
            <a:round/>
            <a:headEnd len="sm" w="sm" type="none"/>
            <a:tailEnd len="med" w="med" type="stealth"/>
          </a:ln>
        </p:spPr>
      </p:cxnSp>
      <p:cxnSp>
        <p:nvCxnSpPr>
          <p:cNvPr id="847" name="Google Shape;847;p50"/>
          <p:cNvCxnSpPr>
            <a:endCxn id="848" idx="2"/>
          </p:cNvCxnSpPr>
          <p:nvPr/>
        </p:nvCxnSpPr>
        <p:spPr>
          <a:xfrm flipH="1" rot="10800000">
            <a:off x="4419600" y="4327525"/>
            <a:ext cx="533400" cy="7800"/>
          </a:xfrm>
          <a:prstGeom prst="straightConnector1">
            <a:avLst/>
          </a:prstGeom>
          <a:noFill/>
          <a:ln cap="flat" cmpd="sng" w="9525">
            <a:solidFill>
              <a:srgbClr val="2E2E97"/>
            </a:solidFill>
            <a:prstDash val="solid"/>
            <a:round/>
            <a:headEnd len="sm" w="sm" type="none"/>
            <a:tailEnd len="med" w="med" type="stealth"/>
          </a:ln>
        </p:spPr>
      </p:cxnSp>
      <p:cxnSp>
        <p:nvCxnSpPr>
          <p:cNvPr id="849" name="Google Shape;849;p50"/>
          <p:cNvCxnSpPr/>
          <p:nvPr/>
        </p:nvCxnSpPr>
        <p:spPr>
          <a:xfrm>
            <a:off x="5943600" y="4724401"/>
            <a:ext cx="0" cy="503238"/>
          </a:xfrm>
          <a:prstGeom prst="straightConnector1">
            <a:avLst/>
          </a:prstGeom>
          <a:noFill/>
          <a:ln cap="flat" cmpd="sng" w="9525">
            <a:solidFill>
              <a:srgbClr val="2E2E97"/>
            </a:solidFill>
            <a:prstDash val="solid"/>
            <a:round/>
            <a:headEnd len="sm" w="sm" type="none"/>
            <a:tailEnd len="med" w="med" type="stealth"/>
          </a:ln>
        </p:spPr>
      </p:cxnSp>
      <p:graphicFrame>
        <p:nvGraphicFramePr>
          <p:cNvPr id="850" name="Google Shape;850;p50"/>
          <p:cNvGraphicFramePr/>
          <p:nvPr/>
        </p:nvGraphicFramePr>
        <p:xfrm>
          <a:off x="9906000" y="4251325"/>
          <a:ext cx="3000000" cy="3000000"/>
        </p:xfrm>
        <a:graphic>
          <a:graphicData uri="http://schemas.openxmlformats.org/drawingml/2006/table">
            <a:tbl>
              <a:tblPr bandRow="1" firstRow="1">
                <a:noFill/>
                <a:tableStyleId>{EA6401B9-86D9-465E-AE49-F36CE716DCAF}</a:tableStyleId>
              </a:tblPr>
              <a:tblGrid>
                <a:gridCol w="570675"/>
                <a:gridCol w="574425"/>
                <a:gridCol w="10647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endParaRPr b="0" baseline="-2500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U</a:t>
                      </a:r>
                      <a:r>
                        <a:rPr b="0" baseline="-25000" lang="en-US" sz="1800" u="none" cap="none" strike="noStrike">
                          <a:solidFill>
                            <a:srgbClr val="333399"/>
                          </a:solidFill>
                          <a:latin typeface="Calibri"/>
                          <a:ea typeface="Calibri"/>
                          <a:cs typeface="Calibri"/>
                          <a:sym typeface="Calibri"/>
                        </a:rPr>
                        <a:t>t</a:t>
                      </a:r>
                      <a:endParaRPr b="0" baseline="-2500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P(U</a:t>
                      </a:r>
                      <a:r>
                        <a:rPr b="0" baseline="-25000" lang="en-US" sz="1800" u="none" cap="none" strike="noStrike">
                          <a:solidFill>
                            <a:srgbClr val="333399"/>
                          </a:solidFill>
                          <a:latin typeface="Calibri"/>
                          <a:ea typeface="Calibri"/>
                          <a:cs typeface="Calibri"/>
                          <a:sym typeface="Calibri"/>
                        </a:rPr>
                        <a:t>t</a:t>
                      </a: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r>
                        <a:rPr b="0" lang="en-US" sz="1800" u="none" cap="none" strike="noStrike">
                          <a:solidFill>
                            <a:srgbClr val="333399"/>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-u</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-u</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0.8</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851" name="Google Shape;851;p50"/>
          <p:cNvSpPr/>
          <p:nvPr/>
        </p:nvSpPr>
        <p:spPr>
          <a:xfrm>
            <a:off x="2667000" y="5241925"/>
            <a:ext cx="1981200" cy="762000"/>
          </a:xfrm>
          <a:prstGeom prst="ellipse">
            <a:avLst/>
          </a:prstGeom>
          <a:solidFill>
            <a:srgbClr val="BFBFBF"/>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Umbrella</a:t>
            </a:r>
            <a:r>
              <a:rPr baseline="-25000" lang="en-US" sz="1800">
                <a:solidFill>
                  <a:srgbClr val="333399"/>
                </a:solidFill>
                <a:latin typeface="Calibri"/>
                <a:ea typeface="Calibri"/>
                <a:cs typeface="Calibri"/>
                <a:sym typeface="Calibri"/>
              </a:rPr>
              <a:t>1</a:t>
            </a:r>
            <a:endParaRPr/>
          </a:p>
        </p:txBody>
      </p:sp>
      <p:sp>
        <p:nvSpPr>
          <p:cNvPr id="852" name="Google Shape;852;p50"/>
          <p:cNvSpPr/>
          <p:nvPr/>
        </p:nvSpPr>
        <p:spPr>
          <a:xfrm>
            <a:off x="4953000" y="5241925"/>
            <a:ext cx="1981200" cy="762000"/>
          </a:xfrm>
          <a:prstGeom prst="ellipse">
            <a:avLst/>
          </a:prstGeom>
          <a:solidFill>
            <a:srgbClr val="BFBFBF"/>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Umbrella</a:t>
            </a:r>
            <a:r>
              <a:rPr baseline="-25000" lang="en-US" sz="1800">
                <a:solidFill>
                  <a:srgbClr val="333399"/>
                </a:solidFill>
                <a:latin typeface="Calibri"/>
                <a:ea typeface="Calibri"/>
                <a:cs typeface="Calibri"/>
                <a:sym typeface="Calibri"/>
              </a:rPr>
              <a:t>2</a:t>
            </a:r>
            <a:endParaRPr/>
          </a:p>
        </p:txBody>
      </p:sp>
      <p:sp>
        <p:nvSpPr>
          <p:cNvPr id="853" name="Google Shape;853;p50"/>
          <p:cNvSpPr/>
          <p:nvPr/>
        </p:nvSpPr>
        <p:spPr>
          <a:xfrm>
            <a:off x="381000" y="3946525"/>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Rain</a:t>
            </a:r>
            <a:r>
              <a:rPr baseline="-25000" lang="en-US" sz="1800">
                <a:solidFill>
                  <a:srgbClr val="333399"/>
                </a:solidFill>
                <a:latin typeface="Calibri"/>
                <a:ea typeface="Calibri"/>
                <a:cs typeface="Calibri"/>
                <a:sym typeface="Calibri"/>
              </a:rPr>
              <a:t>0</a:t>
            </a:r>
            <a:endParaRPr/>
          </a:p>
        </p:txBody>
      </p:sp>
      <p:sp>
        <p:nvSpPr>
          <p:cNvPr id="844" name="Google Shape;844;p50"/>
          <p:cNvSpPr/>
          <p:nvPr/>
        </p:nvSpPr>
        <p:spPr>
          <a:xfrm>
            <a:off x="2667000" y="3946525"/>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Rain</a:t>
            </a:r>
            <a:r>
              <a:rPr baseline="-25000" lang="en-US" sz="1800">
                <a:solidFill>
                  <a:srgbClr val="333399"/>
                </a:solidFill>
                <a:latin typeface="Calibri"/>
                <a:ea typeface="Calibri"/>
                <a:cs typeface="Calibri"/>
                <a:sym typeface="Calibri"/>
              </a:rPr>
              <a:t>1</a:t>
            </a:r>
            <a:endParaRPr/>
          </a:p>
        </p:txBody>
      </p:sp>
      <p:sp>
        <p:nvSpPr>
          <p:cNvPr id="848" name="Google Shape;848;p50"/>
          <p:cNvSpPr/>
          <p:nvPr/>
        </p:nvSpPr>
        <p:spPr>
          <a:xfrm>
            <a:off x="4953000" y="3946525"/>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Rain</a:t>
            </a:r>
            <a:r>
              <a:rPr baseline="-25000" lang="en-US" sz="1800">
                <a:solidFill>
                  <a:srgbClr val="333399"/>
                </a:solidFill>
                <a:latin typeface="Calibri"/>
                <a:ea typeface="Calibri"/>
                <a:cs typeface="Calibri"/>
                <a:sym typeface="Calibri"/>
              </a:rPr>
              <a:t>2</a:t>
            </a:r>
            <a:endParaRPr/>
          </a:p>
        </p:txBody>
      </p:sp>
      <p:pic>
        <p:nvPicPr>
          <p:cNvPr id="854" name="Google Shape;854;p50"/>
          <p:cNvPicPr preferRelativeResize="0"/>
          <p:nvPr/>
        </p:nvPicPr>
        <p:blipFill rotWithShape="1">
          <a:blip r:embed="rId3">
            <a:alphaModFix/>
          </a:blip>
          <a:srcRect b="0" l="0" r="0" t="0"/>
          <a:stretch/>
        </p:blipFill>
        <p:spPr>
          <a:xfrm>
            <a:off x="9305378" y="63500"/>
            <a:ext cx="2621611" cy="890016"/>
          </a:xfrm>
          <a:prstGeom prst="rect">
            <a:avLst/>
          </a:prstGeom>
          <a:noFill/>
          <a:ln>
            <a:noFill/>
          </a:ln>
        </p:spPr>
      </p:pic>
      <p:cxnSp>
        <p:nvCxnSpPr>
          <p:cNvPr id="855" name="Google Shape;855;p50"/>
          <p:cNvCxnSpPr/>
          <p:nvPr/>
        </p:nvCxnSpPr>
        <p:spPr>
          <a:xfrm>
            <a:off x="6934200" y="4327525"/>
            <a:ext cx="381000" cy="0"/>
          </a:xfrm>
          <a:prstGeom prst="straightConnector1">
            <a:avLst/>
          </a:prstGeom>
          <a:noFill/>
          <a:ln cap="flat" cmpd="sng" w="9525">
            <a:solidFill>
              <a:srgbClr val="2E2E97"/>
            </a:solidFill>
            <a:prstDash val="solid"/>
            <a:round/>
            <a:headEnd len="sm" w="sm" type="none"/>
            <a:tailEnd len="med" w="med" type="stealth"/>
          </a:ln>
        </p:spPr>
      </p:cxnSp>
      <p:sp>
        <p:nvSpPr>
          <p:cNvPr id="856" name="Google Shape;856;p50"/>
          <p:cNvSpPr txBox="1"/>
          <p:nvPr/>
        </p:nvSpPr>
        <p:spPr>
          <a:xfrm>
            <a:off x="762000" y="2895600"/>
            <a:ext cx="11651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0.5</a:t>
            </a:r>
            <a:endParaRPr/>
          </a:p>
        </p:txBody>
      </p:sp>
      <p:sp>
        <p:nvSpPr>
          <p:cNvPr id="857" name="Google Shape;857;p50"/>
          <p:cNvSpPr txBox="1"/>
          <p:nvPr/>
        </p:nvSpPr>
        <p:spPr>
          <a:xfrm>
            <a:off x="3055405" y="1828800"/>
            <a:ext cx="12227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0.5</a:t>
            </a:r>
            <a:endParaRPr/>
          </a:p>
        </p:txBody>
      </p:sp>
      <p:sp>
        <p:nvSpPr>
          <p:cNvPr id="858" name="Google Shape;858;p50"/>
          <p:cNvSpPr txBox="1"/>
          <p:nvPr/>
        </p:nvSpPr>
        <p:spPr>
          <a:xfrm>
            <a:off x="3048000" y="2858869"/>
            <a:ext cx="13991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0.818</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0.182</a:t>
            </a:r>
            <a:endParaRPr/>
          </a:p>
        </p:txBody>
      </p:sp>
      <p:sp>
        <p:nvSpPr>
          <p:cNvPr id="859" name="Google Shape;859;p50"/>
          <p:cNvSpPr txBox="1"/>
          <p:nvPr/>
        </p:nvSpPr>
        <p:spPr>
          <a:xfrm>
            <a:off x="5265205" y="1828800"/>
            <a:ext cx="14567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0.627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0.373</a:t>
            </a:r>
            <a:endParaRPr/>
          </a:p>
        </p:txBody>
      </p:sp>
      <p:sp>
        <p:nvSpPr>
          <p:cNvPr id="860" name="Google Shape;860;p50"/>
          <p:cNvSpPr txBox="1"/>
          <p:nvPr/>
        </p:nvSpPr>
        <p:spPr>
          <a:xfrm>
            <a:off x="5257800" y="2895600"/>
            <a:ext cx="13991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0.883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0.117</a:t>
            </a:r>
            <a:endParaRPr/>
          </a:p>
        </p:txBody>
      </p:sp>
      <p:cxnSp>
        <p:nvCxnSpPr>
          <p:cNvPr id="861" name="Google Shape;861;p50"/>
          <p:cNvCxnSpPr>
            <a:stCxn id="856" idx="3"/>
            <a:endCxn id="857" idx="1"/>
          </p:cNvCxnSpPr>
          <p:nvPr/>
        </p:nvCxnSpPr>
        <p:spPr>
          <a:xfrm flipH="1" rot="10800000">
            <a:off x="1927140" y="2151966"/>
            <a:ext cx="1128300" cy="1066800"/>
          </a:xfrm>
          <a:prstGeom prst="straightConnector1">
            <a:avLst/>
          </a:prstGeom>
          <a:noFill/>
          <a:ln cap="flat" cmpd="sng" w="9525">
            <a:solidFill>
              <a:srgbClr val="2E2E97"/>
            </a:solidFill>
            <a:prstDash val="solid"/>
            <a:round/>
            <a:headEnd len="sm" w="sm" type="none"/>
            <a:tailEnd len="med" w="med" type="stealth"/>
          </a:ln>
        </p:spPr>
      </p:cxnSp>
      <p:cxnSp>
        <p:nvCxnSpPr>
          <p:cNvPr id="862" name="Google Shape;862;p50"/>
          <p:cNvCxnSpPr>
            <a:endCxn id="858" idx="0"/>
          </p:cNvCxnSpPr>
          <p:nvPr/>
        </p:nvCxnSpPr>
        <p:spPr>
          <a:xfrm flipH="1">
            <a:off x="3747564" y="2514469"/>
            <a:ext cx="62400" cy="344400"/>
          </a:xfrm>
          <a:prstGeom prst="straightConnector1">
            <a:avLst/>
          </a:prstGeom>
          <a:noFill/>
          <a:ln cap="flat" cmpd="sng" w="9525">
            <a:solidFill>
              <a:srgbClr val="2E2E97"/>
            </a:solidFill>
            <a:prstDash val="solid"/>
            <a:round/>
            <a:headEnd len="sm" w="sm" type="none"/>
            <a:tailEnd len="med" w="med" type="stealth"/>
          </a:ln>
        </p:spPr>
      </p:cxnSp>
      <p:cxnSp>
        <p:nvCxnSpPr>
          <p:cNvPr id="863" name="Google Shape;863;p50"/>
          <p:cNvCxnSpPr/>
          <p:nvPr/>
        </p:nvCxnSpPr>
        <p:spPr>
          <a:xfrm>
            <a:off x="6019800" y="2514600"/>
            <a:ext cx="10376" cy="344269"/>
          </a:xfrm>
          <a:prstGeom prst="straightConnector1">
            <a:avLst/>
          </a:prstGeom>
          <a:noFill/>
          <a:ln cap="flat" cmpd="sng" w="9525">
            <a:solidFill>
              <a:srgbClr val="2E2E97"/>
            </a:solidFill>
            <a:prstDash val="solid"/>
            <a:round/>
            <a:headEnd len="sm" w="sm" type="none"/>
            <a:tailEnd len="med" w="med" type="stealth"/>
          </a:ln>
        </p:spPr>
      </p:cxnSp>
      <p:cxnSp>
        <p:nvCxnSpPr>
          <p:cNvPr id="864" name="Google Shape;864;p50"/>
          <p:cNvCxnSpPr>
            <a:stCxn id="858" idx="3"/>
            <a:endCxn id="859" idx="1"/>
          </p:cNvCxnSpPr>
          <p:nvPr/>
        </p:nvCxnSpPr>
        <p:spPr>
          <a:xfrm flipH="1" rot="10800000">
            <a:off x="4447128" y="2151835"/>
            <a:ext cx="818100" cy="1030200"/>
          </a:xfrm>
          <a:prstGeom prst="straightConnector1">
            <a:avLst/>
          </a:prstGeom>
          <a:noFill/>
          <a:ln cap="flat" cmpd="sng" w="9525">
            <a:solidFill>
              <a:srgbClr val="2E2E97"/>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5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The Forward Algorithm</a:t>
            </a:r>
            <a:endParaRPr/>
          </a:p>
        </p:txBody>
      </p:sp>
      <p:sp>
        <p:nvSpPr>
          <p:cNvPr id="871" name="Google Shape;871;p51"/>
          <p:cNvSpPr txBox="1"/>
          <p:nvPr>
            <p:ph idx="1" type="body"/>
          </p:nvPr>
        </p:nvSpPr>
        <p:spPr>
          <a:xfrm>
            <a:off x="1066800" y="1219200"/>
            <a:ext cx="84582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We are given evidence at each time and want to know</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
            </a:pPr>
            <a:r>
              <a:rPr lang="en-US" sz="2400">
                <a:latin typeface="Calibri"/>
                <a:ea typeface="Calibri"/>
                <a:cs typeface="Calibri"/>
                <a:sym typeface="Calibri"/>
              </a:rPr>
              <a:t>We can derive the following updates</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Font typeface="Noto Sans Symbols"/>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39682" lvl="0" marL="342882" rtl="0" algn="l">
              <a:spcBef>
                <a:spcPts val="640"/>
              </a:spcBef>
              <a:spcAft>
                <a:spcPts val="0"/>
              </a:spcAft>
              <a:buSzPts val="3200"/>
              <a:buNone/>
            </a:pPr>
            <a:r>
              <a:t/>
            </a:r>
            <a:endParaRPr>
              <a:latin typeface="Calibri"/>
              <a:ea typeface="Calibri"/>
              <a:cs typeface="Calibri"/>
              <a:sym typeface="Calibri"/>
            </a:endParaRPr>
          </a:p>
        </p:txBody>
      </p:sp>
      <p:pic>
        <p:nvPicPr>
          <p:cNvPr descr="txp_fig" id="872" name="Google Shape;872;p51"/>
          <p:cNvPicPr preferRelativeResize="0"/>
          <p:nvPr/>
        </p:nvPicPr>
        <p:blipFill rotWithShape="1">
          <a:blip r:embed="rId3">
            <a:alphaModFix/>
          </a:blip>
          <a:srcRect b="0" l="0" r="0" t="0"/>
          <a:stretch/>
        </p:blipFill>
        <p:spPr>
          <a:xfrm>
            <a:off x="2743200" y="3800475"/>
            <a:ext cx="3154363" cy="615950"/>
          </a:xfrm>
          <a:prstGeom prst="rect">
            <a:avLst/>
          </a:prstGeom>
          <a:noFill/>
          <a:ln>
            <a:noFill/>
          </a:ln>
        </p:spPr>
      </p:pic>
      <p:pic>
        <p:nvPicPr>
          <p:cNvPr descr="txp_fig" id="873" name="Google Shape;873;p51"/>
          <p:cNvPicPr preferRelativeResize="0"/>
          <p:nvPr/>
        </p:nvPicPr>
        <p:blipFill rotWithShape="1">
          <a:blip r:embed="rId4">
            <a:alphaModFix/>
          </a:blip>
          <a:srcRect b="0" l="0" r="0" t="0"/>
          <a:stretch/>
        </p:blipFill>
        <p:spPr>
          <a:xfrm>
            <a:off x="1255713" y="3260725"/>
            <a:ext cx="3468687" cy="315913"/>
          </a:xfrm>
          <a:prstGeom prst="rect">
            <a:avLst/>
          </a:prstGeom>
          <a:noFill/>
          <a:ln>
            <a:noFill/>
          </a:ln>
        </p:spPr>
      </p:pic>
      <p:pic>
        <p:nvPicPr>
          <p:cNvPr descr="txp_fig" id="874" name="Google Shape;874;p51"/>
          <p:cNvPicPr preferRelativeResize="0"/>
          <p:nvPr/>
        </p:nvPicPr>
        <p:blipFill rotWithShape="1">
          <a:blip r:embed="rId5">
            <a:alphaModFix/>
          </a:blip>
          <a:srcRect b="0" l="0" r="0" t="0"/>
          <a:stretch/>
        </p:blipFill>
        <p:spPr>
          <a:xfrm>
            <a:off x="2727325" y="4632325"/>
            <a:ext cx="5781675" cy="615950"/>
          </a:xfrm>
          <a:prstGeom prst="rect">
            <a:avLst/>
          </a:prstGeom>
          <a:noFill/>
          <a:ln>
            <a:noFill/>
          </a:ln>
        </p:spPr>
      </p:pic>
      <p:pic>
        <p:nvPicPr>
          <p:cNvPr descr="txp_fig" id="875" name="Google Shape;875;p51"/>
          <p:cNvPicPr preferRelativeResize="0"/>
          <p:nvPr/>
        </p:nvPicPr>
        <p:blipFill rotWithShape="1">
          <a:blip r:embed="rId6">
            <a:alphaModFix/>
          </a:blip>
          <a:srcRect b="0" l="0" r="0" t="0"/>
          <a:stretch/>
        </p:blipFill>
        <p:spPr>
          <a:xfrm>
            <a:off x="2773363" y="5470525"/>
            <a:ext cx="5840412" cy="615950"/>
          </a:xfrm>
          <a:prstGeom prst="rect">
            <a:avLst/>
          </a:prstGeom>
          <a:noFill/>
          <a:ln>
            <a:noFill/>
          </a:ln>
        </p:spPr>
      </p:pic>
      <p:pic>
        <p:nvPicPr>
          <p:cNvPr descr="txp_fig" id="876" name="Google Shape;876;p51"/>
          <p:cNvPicPr preferRelativeResize="0"/>
          <p:nvPr/>
        </p:nvPicPr>
        <p:blipFill rotWithShape="1">
          <a:blip r:embed="rId7">
            <a:alphaModFix/>
          </a:blip>
          <a:srcRect b="0" l="0" r="0" t="0"/>
          <a:stretch/>
        </p:blipFill>
        <p:spPr>
          <a:xfrm>
            <a:off x="3424238" y="1905000"/>
            <a:ext cx="2822575" cy="315913"/>
          </a:xfrm>
          <a:prstGeom prst="rect">
            <a:avLst/>
          </a:prstGeom>
          <a:noFill/>
          <a:ln>
            <a:noFill/>
          </a:ln>
        </p:spPr>
      </p:pic>
      <p:sp>
        <p:nvSpPr>
          <p:cNvPr id="877" name="Google Shape;877;p51"/>
          <p:cNvSpPr/>
          <p:nvPr/>
        </p:nvSpPr>
        <p:spPr>
          <a:xfrm>
            <a:off x="8305800" y="2819400"/>
            <a:ext cx="3581400" cy="990600"/>
          </a:xfrm>
          <a:prstGeom prst="wedgeRectCallout">
            <a:avLst>
              <a:gd fmla="val -146411" name="adj1"/>
              <a:gd fmla="val 10671"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 can normalize as we go if we want to have P(x|e) at each time step, or just once at the 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Markov Models</a:t>
            </a:r>
            <a:endParaRPr/>
          </a:p>
        </p:txBody>
      </p:sp>
      <p:sp>
        <p:nvSpPr>
          <p:cNvPr id="119" name="Google Shape;119;p16"/>
          <p:cNvSpPr txBox="1"/>
          <p:nvPr>
            <p:ph idx="1" type="body"/>
          </p:nvPr>
        </p:nvSpPr>
        <p:spPr>
          <a:xfrm>
            <a:off x="685800" y="1447800"/>
            <a:ext cx="11277600" cy="5029200"/>
          </a:xfrm>
          <a:prstGeom prst="rect">
            <a:avLst/>
          </a:prstGeom>
          <a:noFill/>
          <a:ln>
            <a:noFill/>
          </a:ln>
        </p:spPr>
        <p:txBody>
          <a:bodyPr anchorCtr="0" anchor="t" bIns="45700" lIns="91425" spcFirstLastPara="1" rIns="91425" wrap="square" tIns="45700">
            <a:noAutofit/>
          </a:bodyPr>
          <a:lstStyle/>
          <a:p>
            <a:pPr indent="-285736" lvl="1" marL="742913" rtl="0" algn="l">
              <a:lnSpc>
                <a:spcPct val="90000"/>
              </a:lnSpc>
              <a:spcBef>
                <a:spcPts val="0"/>
              </a:spcBef>
              <a:spcAft>
                <a:spcPts val="0"/>
              </a:spcAft>
              <a:buSzPts val="2400"/>
              <a:buChar char="▪"/>
            </a:pPr>
            <a:r>
              <a:rPr lang="en-US" sz="2400"/>
              <a:t>Value of X at a given time is called the </a:t>
            </a:r>
            <a:r>
              <a:rPr lang="en-US" sz="2400">
                <a:solidFill>
                  <a:srgbClr val="CC0000"/>
                </a:solidFill>
              </a:rPr>
              <a:t>state</a:t>
            </a:r>
            <a:endParaRPr/>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285736" lvl="1" marL="742913" rtl="0" algn="l">
              <a:lnSpc>
                <a:spcPct val="90000"/>
              </a:lnSpc>
              <a:spcBef>
                <a:spcPts val="480"/>
              </a:spcBef>
              <a:spcAft>
                <a:spcPts val="0"/>
              </a:spcAft>
              <a:buSzPts val="2400"/>
              <a:buChar char="▪"/>
            </a:pPr>
            <a:r>
              <a:rPr lang="en-US" sz="2400"/>
              <a:t>Parameters: called </a:t>
            </a:r>
            <a:r>
              <a:rPr lang="en-US" sz="2400">
                <a:solidFill>
                  <a:srgbClr val="CC0000"/>
                </a:solidFill>
              </a:rPr>
              <a:t>transition probabilities </a:t>
            </a:r>
            <a:r>
              <a:rPr lang="en-US" sz="2400"/>
              <a:t>or dynamics, specify how the state evolves over time (also, initial state probabilities)</a:t>
            </a:r>
            <a:endParaRPr/>
          </a:p>
          <a:p>
            <a:pPr indent="-285736" lvl="1" marL="742913" rtl="0" algn="l">
              <a:lnSpc>
                <a:spcPct val="90000"/>
              </a:lnSpc>
              <a:spcBef>
                <a:spcPts val="480"/>
              </a:spcBef>
              <a:spcAft>
                <a:spcPts val="0"/>
              </a:spcAft>
              <a:buSzPts val="2400"/>
              <a:buChar char="▪"/>
            </a:pPr>
            <a:r>
              <a:rPr lang="en-US" sz="2400"/>
              <a:t>Stationarity assumption: transition probabilities the same at all times</a:t>
            </a:r>
            <a:endParaRPr/>
          </a:p>
          <a:p>
            <a:pPr indent="-285736" lvl="1" marL="742913" rtl="0" algn="l">
              <a:lnSpc>
                <a:spcPct val="90000"/>
              </a:lnSpc>
              <a:spcBef>
                <a:spcPts val="480"/>
              </a:spcBef>
              <a:spcAft>
                <a:spcPts val="0"/>
              </a:spcAft>
              <a:buSzPts val="2400"/>
              <a:buChar char="▪"/>
            </a:pPr>
            <a:r>
              <a:rPr lang="en-US" sz="2400"/>
              <a:t>Same as MDP transition model, but no choice of action</a:t>
            </a:r>
            <a:endParaRPr/>
          </a:p>
        </p:txBody>
      </p:sp>
      <p:sp>
        <p:nvSpPr>
          <p:cNvPr id="120" name="Google Shape;120;p16"/>
          <p:cNvSpPr/>
          <p:nvPr/>
        </p:nvSpPr>
        <p:spPr>
          <a:xfrm>
            <a:off x="8010076" y="2590800"/>
            <a:ext cx="542842"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2400" u="none" cap="none" strike="noStrike">
              <a:solidFill>
                <a:schemeClr val="dk1"/>
              </a:solidFill>
              <a:latin typeface="Times New Roman"/>
              <a:ea typeface="Times New Roman"/>
              <a:cs typeface="Times New Roman"/>
              <a:sym typeface="Times New Roman"/>
            </a:endParaRPr>
          </a:p>
        </p:txBody>
      </p:sp>
      <p:sp>
        <p:nvSpPr>
          <p:cNvPr id="121" name="Google Shape;121;p16"/>
          <p:cNvSpPr/>
          <p:nvPr/>
        </p:nvSpPr>
        <p:spPr>
          <a:xfrm>
            <a:off x="4809676" y="2590800"/>
            <a:ext cx="542842"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2</a:t>
            </a:r>
            <a:endParaRPr/>
          </a:p>
        </p:txBody>
      </p:sp>
      <p:cxnSp>
        <p:nvCxnSpPr>
          <p:cNvPr id="122" name="Google Shape;122;p16"/>
          <p:cNvCxnSpPr>
            <a:stCxn id="123" idx="6"/>
            <a:endCxn id="121" idx="2"/>
          </p:cNvCxnSpPr>
          <p:nvPr/>
        </p:nvCxnSpPr>
        <p:spPr>
          <a:xfrm>
            <a:off x="4438118" y="2857500"/>
            <a:ext cx="371700" cy="0"/>
          </a:xfrm>
          <a:prstGeom prst="straightConnector1">
            <a:avLst/>
          </a:prstGeom>
          <a:noFill/>
          <a:ln cap="flat" cmpd="sng" w="28575">
            <a:solidFill>
              <a:schemeClr val="dk1"/>
            </a:solidFill>
            <a:prstDash val="solid"/>
            <a:round/>
            <a:headEnd len="med" w="med" type="none"/>
            <a:tailEnd len="lg" w="lg" type="triangle"/>
          </a:ln>
        </p:spPr>
      </p:cxnSp>
      <p:sp>
        <p:nvSpPr>
          <p:cNvPr id="123" name="Google Shape;123;p16"/>
          <p:cNvSpPr/>
          <p:nvPr/>
        </p:nvSpPr>
        <p:spPr>
          <a:xfrm>
            <a:off x="3895276" y="2590800"/>
            <a:ext cx="542842"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1</a:t>
            </a:r>
            <a:endParaRPr/>
          </a:p>
        </p:txBody>
      </p:sp>
      <p:sp>
        <p:nvSpPr>
          <p:cNvPr id="124" name="Google Shape;124;p16"/>
          <p:cNvSpPr/>
          <p:nvPr/>
        </p:nvSpPr>
        <p:spPr>
          <a:xfrm>
            <a:off x="5724076" y="2590800"/>
            <a:ext cx="542842"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3</a:t>
            </a:r>
            <a:endParaRPr/>
          </a:p>
        </p:txBody>
      </p:sp>
      <p:cxnSp>
        <p:nvCxnSpPr>
          <p:cNvPr id="125" name="Google Shape;125;p16"/>
          <p:cNvCxnSpPr>
            <a:stCxn id="124" idx="6"/>
            <a:endCxn id="126" idx="2"/>
          </p:cNvCxnSpPr>
          <p:nvPr/>
        </p:nvCxnSpPr>
        <p:spPr>
          <a:xfrm>
            <a:off x="6266918" y="2857500"/>
            <a:ext cx="371700" cy="0"/>
          </a:xfrm>
          <a:prstGeom prst="straightConnector1">
            <a:avLst/>
          </a:prstGeom>
          <a:noFill/>
          <a:ln cap="flat" cmpd="sng" w="28575">
            <a:solidFill>
              <a:schemeClr val="dk1"/>
            </a:solidFill>
            <a:prstDash val="solid"/>
            <a:round/>
            <a:headEnd len="med" w="med" type="none"/>
            <a:tailEnd len="lg" w="lg" type="triangle"/>
          </a:ln>
        </p:spPr>
      </p:cxnSp>
      <p:cxnSp>
        <p:nvCxnSpPr>
          <p:cNvPr id="127" name="Google Shape;127;p16"/>
          <p:cNvCxnSpPr>
            <a:stCxn id="121" idx="6"/>
            <a:endCxn id="124" idx="2"/>
          </p:cNvCxnSpPr>
          <p:nvPr/>
        </p:nvCxnSpPr>
        <p:spPr>
          <a:xfrm>
            <a:off x="5352518" y="2857500"/>
            <a:ext cx="371700" cy="0"/>
          </a:xfrm>
          <a:prstGeom prst="straightConnector1">
            <a:avLst/>
          </a:prstGeom>
          <a:noFill/>
          <a:ln cap="flat" cmpd="sng" w="28575">
            <a:solidFill>
              <a:schemeClr val="dk1"/>
            </a:solidFill>
            <a:prstDash val="solid"/>
            <a:round/>
            <a:headEnd len="med" w="med" type="none"/>
            <a:tailEnd len="lg" w="lg" type="triangle"/>
          </a:ln>
        </p:spPr>
      </p:cxnSp>
      <p:sp>
        <p:nvSpPr>
          <p:cNvPr id="126" name="Google Shape;126;p16"/>
          <p:cNvSpPr/>
          <p:nvPr/>
        </p:nvSpPr>
        <p:spPr>
          <a:xfrm>
            <a:off x="6638476" y="2590800"/>
            <a:ext cx="542842"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4</a:t>
            </a:r>
            <a:endParaRPr/>
          </a:p>
        </p:txBody>
      </p:sp>
      <p:cxnSp>
        <p:nvCxnSpPr>
          <p:cNvPr id="128" name="Google Shape;128;p16"/>
          <p:cNvCxnSpPr>
            <a:stCxn id="126" idx="6"/>
            <a:endCxn id="120" idx="2"/>
          </p:cNvCxnSpPr>
          <p:nvPr/>
        </p:nvCxnSpPr>
        <p:spPr>
          <a:xfrm>
            <a:off x="7181318" y="2857500"/>
            <a:ext cx="828900" cy="0"/>
          </a:xfrm>
          <a:prstGeom prst="straightConnector1">
            <a:avLst/>
          </a:prstGeom>
          <a:noFill/>
          <a:ln cap="flat" cmpd="sng" w="28575">
            <a:solidFill>
              <a:schemeClr val="dk1"/>
            </a:solidFill>
            <a:prstDash val="dash"/>
            <a:round/>
            <a:headEnd len="med" w="med" type="none"/>
            <a:tailEnd len="lg" w="lg" type="triangle"/>
          </a:ln>
        </p:spPr>
      </p:cxnSp>
      <p:pic>
        <p:nvPicPr>
          <p:cNvPr descr="txp_fig.png" id="129" name="Google Shape;129;p16"/>
          <p:cNvPicPr preferRelativeResize="0"/>
          <p:nvPr/>
        </p:nvPicPr>
        <p:blipFill rotWithShape="1">
          <a:blip r:embed="rId3">
            <a:alphaModFix/>
          </a:blip>
          <a:srcRect b="0" l="0" r="0" t="0"/>
          <a:stretch/>
        </p:blipFill>
        <p:spPr>
          <a:xfrm>
            <a:off x="5072138" y="3505200"/>
            <a:ext cx="1728179" cy="360045"/>
          </a:xfrm>
          <a:prstGeom prst="rect">
            <a:avLst/>
          </a:prstGeom>
          <a:noFill/>
          <a:ln>
            <a:noFill/>
          </a:ln>
        </p:spPr>
      </p:pic>
      <p:pic>
        <p:nvPicPr>
          <p:cNvPr descr="txp_fig" id="130" name="Google Shape;130;p16"/>
          <p:cNvPicPr preferRelativeResize="0"/>
          <p:nvPr/>
        </p:nvPicPr>
        <p:blipFill rotWithShape="1">
          <a:blip r:embed="rId4">
            <a:alphaModFix/>
          </a:blip>
          <a:srcRect b="0" l="0" r="0" t="0"/>
          <a:stretch/>
        </p:blipFill>
        <p:spPr>
          <a:xfrm>
            <a:off x="3276600" y="3505200"/>
            <a:ext cx="1009117" cy="342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Online Belief Updates</a:t>
            </a:r>
            <a:endParaRPr/>
          </a:p>
        </p:txBody>
      </p:sp>
      <p:sp>
        <p:nvSpPr>
          <p:cNvPr id="883" name="Google Shape;883;p52"/>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latin typeface="Calibri"/>
                <a:ea typeface="Calibri"/>
                <a:cs typeface="Calibri"/>
                <a:sym typeface="Calibri"/>
              </a:rPr>
              <a:t>Every time step, we start with current P(X | evidence)</a:t>
            </a:r>
            <a:endParaRPr/>
          </a:p>
          <a:p>
            <a:pPr indent="-342882" lvl="0" marL="342882" rtl="0" algn="l">
              <a:spcBef>
                <a:spcPts val="480"/>
              </a:spcBef>
              <a:spcAft>
                <a:spcPts val="0"/>
              </a:spcAft>
              <a:buSzPts val="2400"/>
              <a:buChar char="▪"/>
            </a:pPr>
            <a:r>
              <a:rPr lang="en-US" sz="2400">
                <a:latin typeface="Calibri"/>
                <a:ea typeface="Calibri"/>
                <a:cs typeface="Calibri"/>
                <a:sym typeface="Calibri"/>
              </a:rPr>
              <a:t>We update for time:</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
            </a:pPr>
            <a:r>
              <a:rPr lang="en-US" sz="2400">
                <a:latin typeface="Calibri"/>
                <a:ea typeface="Calibri"/>
                <a:cs typeface="Calibri"/>
                <a:sym typeface="Calibri"/>
              </a:rPr>
              <a:t>We update for evidence:</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
            </a:pPr>
            <a:r>
              <a:rPr lang="en-US" sz="2400">
                <a:latin typeface="Calibri"/>
                <a:ea typeface="Calibri"/>
                <a:cs typeface="Calibri"/>
                <a:sym typeface="Calibri"/>
              </a:rPr>
              <a:t>The forward algorithm does both at once (and doesn’t normalize)</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p:txBody>
      </p:sp>
      <p:pic>
        <p:nvPicPr>
          <p:cNvPr descr="txp_fig" id="884" name="Google Shape;884;p52"/>
          <p:cNvPicPr preferRelativeResize="0"/>
          <p:nvPr/>
        </p:nvPicPr>
        <p:blipFill rotWithShape="1">
          <a:blip r:embed="rId3">
            <a:alphaModFix/>
          </a:blip>
          <a:srcRect b="0" l="0" r="0" t="0"/>
          <a:stretch/>
        </p:blipFill>
        <p:spPr>
          <a:xfrm>
            <a:off x="1295400" y="2740025"/>
            <a:ext cx="6629400" cy="612775"/>
          </a:xfrm>
          <a:prstGeom prst="rect">
            <a:avLst/>
          </a:prstGeom>
          <a:noFill/>
          <a:ln>
            <a:noFill/>
          </a:ln>
        </p:spPr>
      </p:pic>
      <p:pic>
        <p:nvPicPr>
          <p:cNvPr descr="txp_fig" id="885" name="Google Shape;885;p52"/>
          <p:cNvPicPr preferRelativeResize="0"/>
          <p:nvPr/>
        </p:nvPicPr>
        <p:blipFill rotWithShape="1">
          <a:blip r:embed="rId4">
            <a:alphaModFix/>
          </a:blip>
          <a:srcRect b="0" l="0" r="0" t="0"/>
          <a:stretch/>
        </p:blipFill>
        <p:spPr>
          <a:xfrm>
            <a:off x="1219200" y="4945062"/>
            <a:ext cx="5114925" cy="312738"/>
          </a:xfrm>
          <a:prstGeom prst="rect">
            <a:avLst/>
          </a:prstGeom>
          <a:noFill/>
          <a:ln>
            <a:noFill/>
          </a:ln>
        </p:spPr>
      </p:pic>
      <p:grpSp>
        <p:nvGrpSpPr>
          <p:cNvPr id="886" name="Google Shape;886;p52"/>
          <p:cNvGrpSpPr/>
          <p:nvPr/>
        </p:nvGrpSpPr>
        <p:grpSpPr>
          <a:xfrm>
            <a:off x="8991600" y="2338607"/>
            <a:ext cx="2133600" cy="785593"/>
            <a:chOff x="4800" y="1056"/>
            <a:chExt cx="912" cy="336"/>
          </a:xfrm>
        </p:grpSpPr>
        <p:sp>
          <p:nvSpPr>
            <p:cNvPr id="887" name="Google Shape;887;p52"/>
            <p:cNvSpPr/>
            <p:nvPr/>
          </p:nvSpPr>
          <p:spPr>
            <a:xfrm>
              <a:off x="5376" y="1056"/>
              <a:ext cx="336" cy="336"/>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888" name="Google Shape;888;p52"/>
            <p:cNvCxnSpPr>
              <a:stCxn id="889" idx="6"/>
              <a:endCxn id="887" idx="2"/>
            </p:cNvCxnSpPr>
            <p:nvPr/>
          </p:nvCxnSpPr>
          <p:spPr>
            <a:xfrm>
              <a:off x="5136" y="1224"/>
              <a:ext cx="300" cy="0"/>
            </a:xfrm>
            <a:prstGeom prst="straightConnector1">
              <a:avLst/>
            </a:prstGeom>
            <a:noFill/>
            <a:ln cap="flat" cmpd="sng" w="28575">
              <a:solidFill>
                <a:schemeClr val="dk1"/>
              </a:solidFill>
              <a:prstDash val="solid"/>
              <a:round/>
              <a:headEnd len="med" w="med" type="none"/>
              <a:tailEnd len="lg" w="lg" type="triangle"/>
            </a:ln>
          </p:spPr>
        </p:cxnSp>
        <p:sp>
          <p:nvSpPr>
            <p:cNvPr id="889" name="Google Shape;889;p52"/>
            <p:cNvSpPr/>
            <p:nvPr/>
          </p:nvSpPr>
          <p:spPr>
            <a:xfrm>
              <a:off x="4800" y="1056"/>
              <a:ext cx="336" cy="336"/>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grpSp>
      <p:grpSp>
        <p:nvGrpSpPr>
          <p:cNvPr id="890" name="Google Shape;890;p52"/>
          <p:cNvGrpSpPr/>
          <p:nvPr/>
        </p:nvGrpSpPr>
        <p:grpSpPr>
          <a:xfrm>
            <a:off x="9525000" y="3657600"/>
            <a:ext cx="762000" cy="2285997"/>
            <a:chOff x="5256" y="2199"/>
            <a:chExt cx="336" cy="1008"/>
          </a:xfrm>
        </p:grpSpPr>
        <p:sp>
          <p:nvSpPr>
            <p:cNvPr id="891" name="Google Shape;891;p52"/>
            <p:cNvSpPr/>
            <p:nvPr/>
          </p:nvSpPr>
          <p:spPr>
            <a:xfrm>
              <a:off x="5256" y="2199"/>
              <a:ext cx="336" cy="336"/>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baseline="-25000" sz="1400">
                <a:solidFill>
                  <a:schemeClr val="dk1"/>
                </a:solidFill>
                <a:latin typeface="Calibri"/>
                <a:ea typeface="Calibri"/>
                <a:cs typeface="Calibri"/>
                <a:sym typeface="Calibri"/>
              </a:endParaRPr>
            </a:p>
          </p:txBody>
        </p:sp>
        <p:cxnSp>
          <p:nvCxnSpPr>
            <p:cNvPr id="892" name="Google Shape;892;p52"/>
            <p:cNvCxnSpPr>
              <a:stCxn id="891" idx="4"/>
              <a:endCxn id="893" idx="0"/>
            </p:cNvCxnSpPr>
            <p:nvPr/>
          </p:nvCxnSpPr>
          <p:spPr>
            <a:xfrm>
              <a:off x="5424" y="2535"/>
              <a:ext cx="0" cy="300"/>
            </a:xfrm>
            <a:prstGeom prst="straightConnector1">
              <a:avLst/>
            </a:prstGeom>
            <a:noFill/>
            <a:ln cap="flat" cmpd="sng" w="28575">
              <a:solidFill>
                <a:schemeClr val="dk1"/>
              </a:solidFill>
              <a:prstDash val="solid"/>
              <a:round/>
              <a:headEnd len="med" w="med" type="none"/>
              <a:tailEnd len="lg" w="lg" type="triangle"/>
            </a:ln>
          </p:spPr>
        </p:cxnSp>
        <p:sp>
          <p:nvSpPr>
            <p:cNvPr id="893" name="Google Shape;893;p52"/>
            <p:cNvSpPr/>
            <p:nvPr/>
          </p:nvSpPr>
          <p:spPr>
            <a:xfrm>
              <a:off x="5256" y="2871"/>
              <a:ext cx="336" cy="336"/>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2</a:t>
              </a:r>
              <a:endParaRPr baseline="-25000" sz="1400">
                <a:solidFill>
                  <a:schemeClr val="dk1"/>
                </a:solidFill>
                <a:latin typeface="Calibri"/>
                <a:ea typeface="Calibri"/>
                <a:cs typeface="Calibri"/>
                <a:sym typeface="Calibri"/>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Pacman – Sonar (P4)</a:t>
            </a:r>
            <a:endParaRPr/>
          </a:p>
        </p:txBody>
      </p:sp>
      <p:pic>
        <p:nvPicPr>
          <p:cNvPr descr="Screen Shot 2014-08-21 at 7.49.23 PM.png" id="899" name="Google Shape;899;p53"/>
          <p:cNvPicPr preferRelativeResize="0"/>
          <p:nvPr/>
        </p:nvPicPr>
        <p:blipFill rotWithShape="1">
          <a:blip r:embed="rId3">
            <a:alphaModFix/>
          </a:blip>
          <a:srcRect b="0" l="0" r="0" t="0"/>
          <a:stretch/>
        </p:blipFill>
        <p:spPr>
          <a:xfrm>
            <a:off x="2947058" y="1219200"/>
            <a:ext cx="6297884" cy="5277193"/>
          </a:xfrm>
          <a:prstGeom prst="rect">
            <a:avLst/>
          </a:prstGeom>
          <a:noFill/>
          <a:ln>
            <a:noFill/>
          </a:ln>
        </p:spPr>
      </p:pic>
      <p:sp>
        <p:nvSpPr>
          <p:cNvPr id="900" name="Google Shape;900;p53"/>
          <p:cNvSpPr txBox="1"/>
          <p:nvPr/>
        </p:nvSpPr>
        <p:spPr>
          <a:xfrm>
            <a:off x="7785911" y="6507901"/>
            <a:ext cx="44005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[Demo: Pacman – Sonar – No Beliefs(L14D1)]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5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Pacman – Sonar (with beliefs)</a:t>
            </a:r>
            <a:endParaRPr/>
          </a:p>
        </p:txBody>
      </p:sp>
      <p:pic>
        <p:nvPicPr>
          <p:cNvPr id="906" name="Google Shape;906;p54" title="Pacman sonar (P4) -- with beliefs.mp4">
            <a:hlinkClick r:id="rId3"/>
          </p:cNvPr>
          <p:cNvPicPr preferRelativeResize="0"/>
          <p:nvPr/>
        </p:nvPicPr>
        <p:blipFill>
          <a:blip r:embed="rId4">
            <a:alphaModFix/>
          </a:blip>
          <a:stretch>
            <a:fillRect/>
          </a:stretch>
        </p:blipFill>
        <p:spPr>
          <a:xfrm>
            <a:off x="1747525" y="1289750"/>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000"/>
                                        <p:tgtEl>
                                          <p:spTgt spid="9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5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Next Time: Particle Filtering and Applications of HMMs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Conditional Independence</a:t>
            </a:r>
            <a:endParaRPr/>
          </a:p>
        </p:txBody>
      </p:sp>
      <p:sp>
        <p:nvSpPr>
          <p:cNvPr id="136" name="Google Shape;136;p17"/>
          <p:cNvSpPr txBox="1"/>
          <p:nvPr>
            <p:ph idx="1" type="body"/>
          </p:nvPr>
        </p:nvSpPr>
        <p:spPr>
          <a:xfrm>
            <a:off x="2438400" y="3200400"/>
            <a:ext cx="8077200" cy="315436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800"/>
              <a:buChar char="▪"/>
            </a:pPr>
            <a:r>
              <a:rPr lang="en-US" sz="2800"/>
              <a:t>Basic conditional independence:</a:t>
            </a:r>
            <a:endParaRPr/>
          </a:p>
          <a:p>
            <a:pPr indent="-285736" lvl="1" marL="742913" rtl="0" algn="l">
              <a:lnSpc>
                <a:spcPct val="80000"/>
              </a:lnSpc>
              <a:spcBef>
                <a:spcPts val="480"/>
              </a:spcBef>
              <a:spcAft>
                <a:spcPts val="0"/>
              </a:spcAft>
              <a:buSzPts val="2400"/>
              <a:buChar char="▪"/>
            </a:pPr>
            <a:r>
              <a:rPr lang="en-US" sz="2400"/>
              <a:t>Past and future independent given the present</a:t>
            </a:r>
            <a:endParaRPr/>
          </a:p>
          <a:p>
            <a:pPr indent="-285736" lvl="1" marL="742913" rtl="0" algn="l">
              <a:lnSpc>
                <a:spcPct val="80000"/>
              </a:lnSpc>
              <a:spcBef>
                <a:spcPts val="480"/>
              </a:spcBef>
              <a:spcAft>
                <a:spcPts val="0"/>
              </a:spcAft>
              <a:buSzPts val="2400"/>
              <a:buChar char="▪"/>
            </a:pPr>
            <a:r>
              <a:rPr lang="en-US" sz="2400"/>
              <a:t>Each time step only depends on the previous</a:t>
            </a:r>
            <a:endParaRPr/>
          </a:p>
          <a:p>
            <a:pPr indent="-285736" lvl="1" marL="742913" rtl="0" algn="l">
              <a:lnSpc>
                <a:spcPct val="80000"/>
              </a:lnSpc>
              <a:spcBef>
                <a:spcPts val="480"/>
              </a:spcBef>
              <a:spcAft>
                <a:spcPts val="0"/>
              </a:spcAft>
              <a:buSzPts val="2400"/>
              <a:buChar char="▪"/>
            </a:pPr>
            <a:r>
              <a:rPr lang="en-US" sz="2400"/>
              <a:t>This is called the (first order) Markov property</a:t>
            </a:r>
            <a:endParaRPr/>
          </a:p>
          <a:p>
            <a:pPr indent="-133336" lvl="1" marL="742913" rtl="0" algn="l">
              <a:lnSpc>
                <a:spcPct val="80000"/>
              </a:lnSpc>
              <a:spcBef>
                <a:spcPts val="480"/>
              </a:spcBef>
              <a:spcAft>
                <a:spcPts val="0"/>
              </a:spcAft>
              <a:buSzPts val="2400"/>
              <a:buNone/>
            </a:pPr>
            <a:r>
              <a:t/>
            </a:r>
            <a:endParaRPr sz="2400"/>
          </a:p>
          <a:p>
            <a:pPr indent="-342882" lvl="0" marL="342882" rtl="0" algn="l">
              <a:lnSpc>
                <a:spcPct val="80000"/>
              </a:lnSpc>
              <a:spcBef>
                <a:spcPts val="560"/>
              </a:spcBef>
              <a:spcAft>
                <a:spcPts val="0"/>
              </a:spcAft>
              <a:buSzPts val="2800"/>
              <a:buChar char="▪"/>
            </a:pPr>
            <a:r>
              <a:rPr lang="en-US" sz="2800"/>
              <a:t>Note that the chain is just a (growable) BN</a:t>
            </a:r>
            <a:endParaRPr/>
          </a:p>
          <a:p>
            <a:pPr indent="-285736" lvl="1" marL="742913" rtl="0" algn="l">
              <a:lnSpc>
                <a:spcPct val="80000"/>
              </a:lnSpc>
              <a:spcBef>
                <a:spcPts val="480"/>
              </a:spcBef>
              <a:spcAft>
                <a:spcPts val="0"/>
              </a:spcAft>
              <a:buSzPts val="2400"/>
              <a:buChar char="▪"/>
            </a:pPr>
            <a:r>
              <a:rPr lang="en-US" sz="2400"/>
              <a:t>We can always use generic BN reasoning on it if we truncate the chain at a fixed length</a:t>
            </a:r>
            <a:endParaRPr/>
          </a:p>
        </p:txBody>
      </p:sp>
      <p:pic>
        <p:nvPicPr>
          <p:cNvPr id="137" name="Google Shape;137;p17"/>
          <p:cNvPicPr preferRelativeResize="0"/>
          <p:nvPr/>
        </p:nvPicPr>
        <p:blipFill rotWithShape="1">
          <a:blip r:embed="rId3">
            <a:alphaModFix/>
          </a:blip>
          <a:srcRect b="0" l="0" r="0" t="0"/>
          <a:stretch/>
        </p:blipFill>
        <p:spPr>
          <a:xfrm>
            <a:off x="2667002" y="1399767"/>
            <a:ext cx="6790812" cy="14958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0" y="-381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Markov Chain: Weather</a:t>
            </a:r>
            <a:endParaRPr/>
          </a:p>
        </p:txBody>
      </p:sp>
      <p:sp>
        <p:nvSpPr>
          <p:cNvPr id="143" name="Google Shape;143;p18"/>
          <p:cNvSpPr txBox="1"/>
          <p:nvPr>
            <p:ph idx="1" type="body"/>
          </p:nvPr>
        </p:nvSpPr>
        <p:spPr>
          <a:xfrm>
            <a:off x="457200" y="1447800"/>
            <a:ext cx="4267200" cy="8382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States: X = {rain, sun}</a:t>
            </a:r>
            <a:endParaRPr/>
          </a:p>
          <a:p>
            <a:pPr indent="0" lvl="1" marL="457176" rtl="0" algn="l">
              <a:spcBef>
                <a:spcPts val="480"/>
              </a:spcBef>
              <a:spcAft>
                <a:spcPts val="0"/>
              </a:spcAft>
              <a:buSzPts val="2400"/>
              <a:buNone/>
            </a:pPr>
            <a:r>
              <a:t/>
            </a:r>
            <a:endParaRPr sz="2400"/>
          </a:p>
          <a:p>
            <a:pPr indent="-133336" lvl="1" marL="742913" rtl="0" algn="l">
              <a:spcBef>
                <a:spcPts val="480"/>
              </a:spcBef>
              <a:spcAft>
                <a:spcPts val="0"/>
              </a:spcAft>
              <a:buSzPts val="2400"/>
              <a:buNone/>
            </a:pPr>
            <a:r>
              <a:t/>
            </a:r>
            <a:endParaRPr sz="2400"/>
          </a:p>
          <a:p>
            <a:pPr indent="-133336" lvl="1" marL="742913" rtl="0" algn="l">
              <a:spcBef>
                <a:spcPts val="480"/>
              </a:spcBef>
              <a:spcAft>
                <a:spcPts val="0"/>
              </a:spcAft>
              <a:buSzPts val="2400"/>
              <a:buNone/>
            </a:pPr>
            <a:r>
              <a:t/>
            </a:r>
            <a:endParaRPr sz="2400"/>
          </a:p>
        </p:txBody>
      </p:sp>
      <p:sp>
        <p:nvSpPr>
          <p:cNvPr id="144" name="Google Shape;144;p18"/>
          <p:cNvSpPr/>
          <p:nvPr/>
        </p:nvSpPr>
        <p:spPr>
          <a:xfrm>
            <a:off x="5853113" y="5057775"/>
            <a:ext cx="609600" cy="609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rain</a:t>
            </a:r>
            <a:endParaRPr/>
          </a:p>
        </p:txBody>
      </p:sp>
      <p:sp>
        <p:nvSpPr>
          <p:cNvPr id="145" name="Google Shape;145;p18"/>
          <p:cNvSpPr/>
          <p:nvPr/>
        </p:nvSpPr>
        <p:spPr>
          <a:xfrm>
            <a:off x="7300913" y="5057775"/>
            <a:ext cx="609600" cy="609600"/>
          </a:xfrm>
          <a:prstGeom prst="ellipse">
            <a:avLst/>
          </a:prstGeom>
          <a:solidFill>
            <a:srgbClr val="FFCC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sun</a:t>
            </a:r>
            <a:endParaRPr/>
          </a:p>
        </p:txBody>
      </p:sp>
      <p:cxnSp>
        <p:nvCxnSpPr>
          <p:cNvPr id="146" name="Google Shape;146;p18"/>
          <p:cNvCxnSpPr>
            <a:stCxn id="144" idx="0"/>
            <a:endCxn id="145" idx="0"/>
          </p:cNvCxnSpPr>
          <p:nvPr/>
        </p:nvCxnSpPr>
        <p:spPr>
          <a:xfrm flipH="1" rot="-5400000">
            <a:off x="6881513" y="4334175"/>
            <a:ext cx="600" cy="1447800"/>
          </a:xfrm>
          <a:prstGeom prst="curvedConnector3">
            <a:avLst>
              <a:gd fmla="val -70665357" name="adj1"/>
            </a:avLst>
          </a:prstGeom>
          <a:noFill/>
          <a:ln cap="flat" cmpd="sng" w="28575">
            <a:solidFill>
              <a:schemeClr val="dk1"/>
            </a:solidFill>
            <a:prstDash val="solid"/>
            <a:round/>
            <a:headEnd len="med" w="med" type="none"/>
            <a:tailEnd len="med" w="med" type="triangle"/>
          </a:ln>
        </p:spPr>
      </p:cxnSp>
      <p:cxnSp>
        <p:nvCxnSpPr>
          <p:cNvPr id="147" name="Google Shape;147;p18"/>
          <p:cNvCxnSpPr>
            <a:stCxn id="145" idx="4"/>
            <a:endCxn id="144" idx="4"/>
          </p:cNvCxnSpPr>
          <p:nvPr/>
        </p:nvCxnSpPr>
        <p:spPr>
          <a:xfrm rot="5400000">
            <a:off x="6881513" y="4943775"/>
            <a:ext cx="600" cy="1447800"/>
          </a:xfrm>
          <a:prstGeom prst="curvedConnector3">
            <a:avLst>
              <a:gd fmla="val 78605190" name="adj1"/>
            </a:avLst>
          </a:prstGeom>
          <a:noFill/>
          <a:ln cap="flat" cmpd="sng" w="28575">
            <a:solidFill>
              <a:schemeClr val="dk1"/>
            </a:solidFill>
            <a:prstDash val="solid"/>
            <a:round/>
            <a:headEnd len="med" w="med" type="none"/>
            <a:tailEnd len="med" w="med" type="triangle"/>
          </a:ln>
        </p:spPr>
      </p:cxnSp>
      <p:cxnSp>
        <p:nvCxnSpPr>
          <p:cNvPr id="148" name="Google Shape;148;p18"/>
          <p:cNvCxnSpPr>
            <a:stCxn id="145" idx="7"/>
            <a:endCxn id="145" idx="6"/>
          </p:cNvCxnSpPr>
          <p:nvPr/>
        </p:nvCxnSpPr>
        <p:spPr>
          <a:xfrm flipH="1" rot="-5400000">
            <a:off x="7758239" y="5210049"/>
            <a:ext cx="215400" cy="89400"/>
          </a:xfrm>
          <a:prstGeom prst="curvedConnector4">
            <a:avLst>
              <a:gd fmla="val -233807" name="adj1"/>
              <a:gd fmla="val 545562" name="adj2"/>
            </a:avLst>
          </a:prstGeom>
          <a:noFill/>
          <a:ln cap="flat" cmpd="sng" w="28575">
            <a:solidFill>
              <a:schemeClr val="dk1"/>
            </a:solidFill>
            <a:prstDash val="solid"/>
            <a:round/>
            <a:headEnd len="med" w="med" type="none"/>
            <a:tailEnd len="med" w="med" type="triangle"/>
          </a:ln>
        </p:spPr>
      </p:cxnSp>
      <p:cxnSp>
        <p:nvCxnSpPr>
          <p:cNvPr id="149" name="Google Shape;149;p18"/>
          <p:cNvCxnSpPr>
            <a:stCxn id="144" idx="3"/>
            <a:endCxn id="144" idx="2"/>
          </p:cNvCxnSpPr>
          <p:nvPr/>
        </p:nvCxnSpPr>
        <p:spPr>
          <a:xfrm flipH="1" rot="5400000">
            <a:off x="5789987" y="5425701"/>
            <a:ext cx="215400" cy="89400"/>
          </a:xfrm>
          <a:prstGeom prst="curvedConnector4">
            <a:avLst>
              <a:gd fmla="val -273602" name="adj1"/>
              <a:gd fmla="val 552668" name="adj2"/>
            </a:avLst>
          </a:prstGeom>
          <a:noFill/>
          <a:ln cap="flat" cmpd="sng" w="28575">
            <a:solidFill>
              <a:schemeClr val="dk1"/>
            </a:solidFill>
            <a:prstDash val="solid"/>
            <a:round/>
            <a:headEnd len="med" w="med" type="none"/>
            <a:tailEnd len="med" w="med" type="triangle"/>
          </a:ln>
        </p:spPr>
      </p:cxnSp>
      <p:sp>
        <p:nvSpPr>
          <p:cNvPr id="150" name="Google Shape;150;p18"/>
          <p:cNvSpPr txBox="1"/>
          <p:nvPr/>
        </p:nvSpPr>
        <p:spPr>
          <a:xfrm>
            <a:off x="8153400" y="4510087"/>
            <a:ext cx="533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0.9</a:t>
            </a:r>
            <a:endParaRPr/>
          </a:p>
        </p:txBody>
      </p:sp>
      <p:sp>
        <p:nvSpPr>
          <p:cNvPr id="151" name="Google Shape;151;p18"/>
          <p:cNvSpPr txBox="1"/>
          <p:nvPr/>
        </p:nvSpPr>
        <p:spPr>
          <a:xfrm>
            <a:off x="5638800" y="6048375"/>
            <a:ext cx="533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0.7</a:t>
            </a:r>
            <a:endParaRPr/>
          </a:p>
        </p:txBody>
      </p:sp>
      <p:sp>
        <p:nvSpPr>
          <p:cNvPr id="152" name="Google Shape;152;p18"/>
          <p:cNvSpPr txBox="1"/>
          <p:nvPr/>
        </p:nvSpPr>
        <p:spPr>
          <a:xfrm>
            <a:off x="6629400" y="4676775"/>
            <a:ext cx="533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0.3</a:t>
            </a:r>
            <a:endParaRPr/>
          </a:p>
        </p:txBody>
      </p:sp>
      <p:sp>
        <p:nvSpPr>
          <p:cNvPr id="153" name="Google Shape;153;p18"/>
          <p:cNvSpPr txBox="1"/>
          <p:nvPr/>
        </p:nvSpPr>
        <p:spPr>
          <a:xfrm>
            <a:off x="6629400" y="6200775"/>
            <a:ext cx="533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0.1</a:t>
            </a:r>
            <a:endParaRPr/>
          </a:p>
        </p:txBody>
      </p:sp>
      <p:sp>
        <p:nvSpPr>
          <p:cNvPr id="154" name="Google Shape;154;p18"/>
          <p:cNvSpPr/>
          <p:nvPr/>
        </p:nvSpPr>
        <p:spPr>
          <a:xfrm>
            <a:off x="5562600" y="3810000"/>
            <a:ext cx="6019800" cy="457200"/>
          </a:xfrm>
          <a:prstGeom prst="wedgeRectCallout">
            <a:avLst>
              <a:gd fmla="val -49866" name="adj1"/>
              <a:gd fmla="val -26079" name="adj2"/>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CC0000"/>
                </a:solidFill>
                <a:latin typeface="Calibri"/>
                <a:ea typeface="Calibri"/>
                <a:cs typeface="Calibri"/>
                <a:sym typeface="Calibri"/>
              </a:rPr>
              <a:t>Two new ways of representing the same CPT</a:t>
            </a:r>
            <a:endParaRPr/>
          </a:p>
        </p:txBody>
      </p:sp>
      <p:grpSp>
        <p:nvGrpSpPr>
          <p:cNvPr id="155" name="Google Shape;155;p18"/>
          <p:cNvGrpSpPr/>
          <p:nvPr/>
        </p:nvGrpSpPr>
        <p:grpSpPr>
          <a:xfrm>
            <a:off x="8839200" y="5029200"/>
            <a:ext cx="2133600" cy="1066800"/>
            <a:chOff x="2057400" y="3260725"/>
            <a:chExt cx="2133600" cy="1066800"/>
          </a:xfrm>
        </p:grpSpPr>
        <p:sp>
          <p:nvSpPr>
            <p:cNvPr id="156" name="Google Shape;156;p18"/>
            <p:cNvSpPr/>
            <p:nvPr/>
          </p:nvSpPr>
          <p:spPr>
            <a:xfrm>
              <a:off x="2057400" y="3260725"/>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sun</a:t>
              </a:r>
              <a:endParaRPr/>
            </a:p>
          </p:txBody>
        </p:sp>
        <p:sp>
          <p:nvSpPr>
            <p:cNvPr id="157" name="Google Shape;157;p18"/>
            <p:cNvSpPr/>
            <p:nvPr/>
          </p:nvSpPr>
          <p:spPr>
            <a:xfrm>
              <a:off x="2057400" y="3946525"/>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rain</a:t>
              </a:r>
              <a:endParaRPr/>
            </a:p>
          </p:txBody>
        </p:sp>
        <p:sp>
          <p:nvSpPr>
            <p:cNvPr id="158" name="Google Shape;158;p18"/>
            <p:cNvSpPr/>
            <p:nvPr/>
          </p:nvSpPr>
          <p:spPr>
            <a:xfrm>
              <a:off x="3505200" y="3260725"/>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sun</a:t>
              </a:r>
              <a:endParaRPr/>
            </a:p>
          </p:txBody>
        </p:sp>
        <p:sp>
          <p:nvSpPr>
            <p:cNvPr id="159" name="Google Shape;159;p18"/>
            <p:cNvSpPr/>
            <p:nvPr/>
          </p:nvSpPr>
          <p:spPr>
            <a:xfrm>
              <a:off x="3505200" y="3946525"/>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rain</a:t>
              </a:r>
              <a:endParaRPr/>
            </a:p>
          </p:txBody>
        </p:sp>
        <p:cxnSp>
          <p:nvCxnSpPr>
            <p:cNvPr id="160" name="Google Shape;160;p18"/>
            <p:cNvCxnSpPr>
              <a:stCxn id="156" idx="3"/>
              <a:endCxn id="158" idx="1"/>
            </p:cNvCxnSpPr>
            <p:nvPr/>
          </p:nvCxnSpPr>
          <p:spPr>
            <a:xfrm>
              <a:off x="2743200" y="3451225"/>
              <a:ext cx="762000" cy="0"/>
            </a:xfrm>
            <a:prstGeom prst="straightConnector1">
              <a:avLst/>
            </a:prstGeom>
            <a:noFill/>
            <a:ln cap="flat" cmpd="sng" w="28575">
              <a:solidFill>
                <a:schemeClr val="dk1"/>
              </a:solidFill>
              <a:prstDash val="solid"/>
              <a:round/>
              <a:headEnd len="med" w="med" type="none"/>
              <a:tailEnd len="med" w="med" type="triangle"/>
            </a:ln>
          </p:spPr>
        </p:cxnSp>
        <p:cxnSp>
          <p:nvCxnSpPr>
            <p:cNvPr id="161" name="Google Shape;161;p18"/>
            <p:cNvCxnSpPr>
              <a:stCxn id="156" idx="3"/>
              <a:endCxn id="159" idx="1"/>
            </p:cNvCxnSpPr>
            <p:nvPr/>
          </p:nvCxnSpPr>
          <p:spPr>
            <a:xfrm>
              <a:off x="2743200" y="3451225"/>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162" name="Google Shape;162;p18"/>
            <p:cNvCxnSpPr>
              <a:stCxn id="157" idx="3"/>
              <a:endCxn id="158" idx="1"/>
            </p:cNvCxnSpPr>
            <p:nvPr/>
          </p:nvCxnSpPr>
          <p:spPr>
            <a:xfrm flipH="1" rot="10800000">
              <a:off x="2743200" y="3451225"/>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163" name="Google Shape;163;p18"/>
            <p:cNvCxnSpPr>
              <a:stCxn id="157" idx="3"/>
              <a:endCxn id="159" idx="1"/>
            </p:cNvCxnSpPr>
            <p:nvPr/>
          </p:nvCxnSpPr>
          <p:spPr>
            <a:xfrm>
              <a:off x="2743200" y="4137025"/>
              <a:ext cx="762000" cy="0"/>
            </a:xfrm>
            <a:prstGeom prst="straightConnector1">
              <a:avLst/>
            </a:prstGeom>
            <a:noFill/>
            <a:ln cap="flat" cmpd="sng" w="28575">
              <a:solidFill>
                <a:schemeClr val="dk1"/>
              </a:solidFill>
              <a:prstDash val="solid"/>
              <a:round/>
              <a:headEnd len="med" w="med" type="none"/>
              <a:tailEnd len="med" w="med" type="triangle"/>
            </a:ln>
          </p:spPr>
        </p:cxnSp>
      </p:grpSp>
      <p:sp>
        <p:nvSpPr>
          <p:cNvPr id="164" name="Google Shape;164;p18"/>
          <p:cNvSpPr txBox="1"/>
          <p:nvPr/>
        </p:nvSpPr>
        <p:spPr>
          <a:xfrm>
            <a:off x="9829800" y="5181600"/>
            <a:ext cx="533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0.1</a:t>
            </a:r>
            <a:endParaRPr/>
          </a:p>
        </p:txBody>
      </p:sp>
      <p:sp>
        <p:nvSpPr>
          <p:cNvPr id="165" name="Google Shape;165;p18"/>
          <p:cNvSpPr txBox="1"/>
          <p:nvPr/>
        </p:nvSpPr>
        <p:spPr>
          <a:xfrm>
            <a:off x="9829800" y="4814887"/>
            <a:ext cx="533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0.9</a:t>
            </a:r>
            <a:endParaRPr/>
          </a:p>
        </p:txBody>
      </p:sp>
      <p:sp>
        <p:nvSpPr>
          <p:cNvPr id="166" name="Google Shape;166;p18"/>
          <p:cNvSpPr txBox="1"/>
          <p:nvPr/>
        </p:nvSpPr>
        <p:spPr>
          <a:xfrm>
            <a:off x="9829800" y="5943600"/>
            <a:ext cx="533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0.7</a:t>
            </a:r>
            <a:endParaRPr/>
          </a:p>
        </p:txBody>
      </p:sp>
      <p:sp>
        <p:nvSpPr>
          <p:cNvPr id="167" name="Google Shape;167;p18"/>
          <p:cNvSpPr txBox="1"/>
          <p:nvPr/>
        </p:nvSpPr>
        <p:spPr>
          <a:xfrm>
            <a:off x="9829800" y="5500687"/>
            <a:ext cx="533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0.3</a:t>
            </a:r>
            <a:endParaRPr/>
          </a:p>
        </p:txBody>
      </p:sp>
      <p:graphicFrame>
        <p:nvGraphicFramePr>
          <p:cNvPr id="168" name="Google Shape;168;p18"/>
          <p:cNvGraphicFramePr/>
          <p:nvPr/>
        </p:nvGraphicFramePr>
        <p:xfrm>
          <a:off x="1219200" y="4495800"/>
          <a:ext cx="3000000" cy="3000000"/>
        </p:xfrm>
        <a:graphic>
          <a:graphicData uri="http://schemas.openxmlformats.org/drawingml/2006/table">
            <a:tbl>
              <a:tblPr bandRow="1" firstRow="1">
                <a:noFill/>
                <a:tableStyleId>{EA6401B9-86D9-465E-AE49-F36CE716DCAF}</a:tableStyleId>
              </a:tblPr>
              <a:tblGrid>
                <a:gridCol w="563875"/>
                <a:gridCol w="563875"/>
                <a:gridCol w="1093150"/>
              </a:tblGrid>
              <a:tr h="381125">
                <a:tc>
                  <a:txBody>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X</a:t>
                      </a:r>
                      <a:r>
                        <a:rPr b="1" baseline="-25000" i="0" lang="en-US" sz="1800" u="none" cap="none" strike="noStrike">
                          <a:solidFill>
                            <a:schemeClr val="dk1"/>
                          </a:solidFill>
                          <a:latin typeface="Calibri"/>
                          <a:ea typeface="Calibri"/>
                          <a:cs typeface="Calibri"/>
                          <a:sym typeface="Calibri"/>
                        </a:rPr>
                        <a:t>t</a:t>
                      </a:r>
                      <a:r>
                        <a:rPr b="1" baseline="-25000" lang="en-US" sz="1800" u="none" cap="none" strike="noStrike">
                          <a:solidFill>
                            <a:schemeClr val="dk1"/>
                          </a:solidFill>
                          <a:latin typeface="Calibri"/>
                          <a:ea typeface="Calibri"/>
                          <a:cs typeface="Calibri"/>
                          <a:sym typeface="Calibri"/>
                        </a:rPr>
                        <a:t>-1</a:t>
                      </a:r>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X</a:t>
                      </a:r>
                      <a:r>
                        <a:rPr b="1" baseline="-25000" i="0" lang="en-US" sz="1800" u="none" cap="none" strike="noStrike">
                          <a:solidFill>
                            <a:schemeClr val="dk1"/>
                          </a:solidFill>
                          <a:latin typeface="Calibri"/>
                          <a:ea typeface="Calibri"/>
                          <a:cs typeface="Calibri"/>
                          <a:sym typeface="Calibri"/>
                        </a:rPr>
                        <a:t>t</a:t>
                      </a:r>
                      <a:endParaRPr b="1" baseline="-25000" i="0" sz="1800" u="none" cap="none" strike="noStrike">
                        <a:solidFill>
                          <a:schemeClr val="dk1"/>
                        </a:solidFill>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US" sz="1800" u="none" cap="none" strike="noStrike">
                          <a:solidFill>
                            <a:schemeClr val="dk1"/>
                          </a:solidFill>
                          <a:latin typeface="Calibri"/>
                          <a:ea typeface="Calibri"/>
                          <a:cs typeface="Calibri"/>
                          <a:sym typeface="Calibri"/>
                        </a:rPr>
                        <a:t>P(</a:t>
                      </a:r>
                      <a:r>
                        <a:rPr b="1" i="0" lang="en-US" sz="1800" u="none" cap="none" strike="noStrike">
                          <a:solidFill>
                            <a:schemeClr val="dk1"/>
                          </a:solidFill>
                          <a:latin typeface="Calibri"/>
                          <a:ea typeface="Calibri"/>
                          <a:cs typeface="Calibri"/>
                          <a:sym typeface="Calibri"/>
                        </a:rPr>
                        <a:t>X</a:t>
                      </a:r>
                      <a:r>
                        <a:rPr b="1" baseline="-25000" i="0" lang="en-US" sz="1800" u="none" cap="none" strike="noStrike">
                          <a:solidFill>
                            <a:schemeClr val="dk1"/>
                          </a:solidFill>
                          <a:latin typeface="Calibri"/>
                          <a:ea typeface="Calibri"/>
                          <a:cs typeface="Calibri"/>
                          <a:sym typeface="Calibri"/>
                        </a:rPr>
                        <a:t>t</a:t>
                      </a:r>
                      <a:r>
                        <a:rPr b="1" lang="en-US" sz="1800" u="none" cap="none" strike="noStrike">
                          <a:solidFill>
                            <a:schemeClr val="dk1"/>
                          </a:solidFill>
                          <a:latin typeface="Calibri"/>
                          <a:ea typeface="Calibri"/>
                          <a:cs typeface="Calibri"/>
                          <a:sym typeface="Calibri"/>
                        </a:rPr>
                        <a:t>|</a:t>
                      </a:r>
                      <a:r>
                        <a:rPr b="1" i="0" lang="en-US" sz="1800" u="none" cap="none" strike="noStrike">
                          <a:solidFill>
                            <a:schemeClr val="dk1"/>
                          </a:solidFill>
                          <a:latin typeface="Calibri"/>
                          <a:ea typeface="Calibri"/>
                          <a:cs typeface="Calibri"/>
                          <a:sym typeface="Calibri"/>
                        </a:rPr>
                        <a:t>X</a:t>
                      </a:r>
                      <a:r>
                        <a:rPr b="1" baseline="-25000" i="0" lang="en-US" sz="1800" u="none" cap="none" strike="noStrike">
                          <a:solidFill>
                            <a:schemeClr val="dk1"/>
                          </a:solidFill>
                          <a:latin typeface="Calibri"/>
                          <a:ea typeface="Calibri"/>
                          <a:cs typeface="Calibri"/>
                          <a:sym typeface="Calibri"/>
                        </a:rPr>
                        <a:t>t</a:t>
                      </a:r>
                      <a:r>
                        <a:rPr b="1" baseline="-25000" lang="en-US" sz="1800" u="none" cap="none" strike="noStrike">
                          <a:solidFill>
                            <a:schemeClr val="dk1"/>
                          </a:solidFill>
                          <a:latin typeface="Calibri"/>
                          <a:ea typeface="Calibri"/>
                          <a:cs typeface="Calibri"/>
                          <a:sym typeface="Calibri"/>
                        </a:rPr>
                        <a:t>-1</a:t>
                      </a:r>
                      <a:r>
                        <a:rPr b="1" lang="en-US" sz="1800" u="none" cap="none" strike="noStrike">
                          <a:solidFill>
                            <a:schemeClr val="dk1"/>
                          </a:solidFill>
                          <a:latin typeface="Calibri"/>
                          <a:ea typeface="Calibri"/>
                          <a:cs typeface="Calibri"/>
                          <a:sym typeface="Calibri"/>
                        </a:rPr>
                        <a:t>)</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sun</a:t>
                      </a:r>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sun</a:t>
                      </a:r>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0.9</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sun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0.1</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sun</a:t>
                      </a:r>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0.3</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latin typeface="Calibri"/>
                          <a:ea typeface="Calibri"/>
                          <a:cs typeface="Calibri"/>
                          <a:sym typeface="Calibri"/>
                        </a:rPr>
                        <a:t>0.7</a:t>
                      </a:r>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69" name="Google Shape;169;p18"/>
          <p:cNvSpPr txBox="1"/>
          <p:nvPr/>
        </p:nvSpPr>
        <p:spPr>
          <a:xfrm>
            <a:off x="457200" y="2819400"/>
            <a:ext cx="4724400" cy="1600200"/>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Initial distribution: 1.0 sun</a:t>
            </a:r>
            <a:endParaRPr/>
          </a:p>
          <a:p>
            <a:pPr indent="-76188" lvl="2" marL="1142942" marR="0" rtl="0" algn="l">
              <a:spcBef>
                <a:spcPts val="480"/>
              </a:spcBef>
              <a:spcAft>
                <a:spcPts val="0"/>
              </a:spcAft>
              <a:buClr>
                <a:schemeClr val="accent2"/>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342882" lvl="0" marL="342882" marR="0" rtl="0" algn="l">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CPT P(X</a:t>
            </a:r>
            <a:r>
              <a:rPr b="0" baseline="-25000" i="0" lang="en-US" sz="2800" u="none" cap="none" strike="noStrike">
                <a:solidFill>
                  <a:schemeClr val="accent2"/>
                </a:solidFill>
                <a:latin typeface="Calibri"/>
                <a:ea typeface="Calibri"/>
                <a:cs typeface="Calibri"/>
                <a:sym typeface="Calibri"/>
              </a:rPr>
              <a:t>t</a:t>
            </a:r>
            <a:r>
              <a:rPr b="0" i="0" lang="en-US" sz="2800" u="none" cap="none" strike="noStrike">
                <a:solidFill>
                  <a:schemeClr val="accent2"/>
                </a:solidFill>
                <a:latin typeface="Calibri"/>
                <a:ea typeface="Calibri"/>
                <a:cs typeface="Calibri"/>
                <a:sym typeface="Calibri"/>
              </a:rPr>
              <a:t> | X</a:t>
            </a:r>
            <a:r>
              <a:rPr b="0" baseline="-25000" i="0" lang="en-US" sz="2800" u="none" cap="none" strike="noStrike">
                <a:solidFill>
                  <a:schemeClr val="accent2"/>
                </a:solidFill>
                <a:latin typeface="Calibri"/>
                <a:ea typeface="Calibri"/>
                <a:cs typeface="Calibri"/>
                <a:sym typeface="Calibri"/>
              </a:rPr>
              <a:t>t-1</a:t>
            </a:r>
            <a:r>
              <a:rPr b="0" i="0" lang="en-US" sz="2800" u="none" cap="none" strike="noStrike">
                <a:solidFill>
                  <a:schemeClr val="accent2"/>
                </a:solidFill>
                <a:latin typeface="Calibri"/>
                <a:ea typeface="Calibri"/>
                <a:cs typeface="Calibri"/>
                <a:sym typeface="Calibri"/>
              </a:rPr>
              <a:t>):</a:t>
            </a:r>
            <a:endParaRPr/>
          </a:p>
          <a:p>
            <a:pPr indent="-133336" lvl="1" marL="742913"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36" lvl="1" marL="742913"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36" lvl="1" marL="742913"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70" name="Google Shape;170;p18"/>
          <p:cNvPicPr preferRelativeResize="0"/>
          <p:nvPr/>
        </p:nvPicPr>
        <p:blipFill rotWithShape="1">
          <a:blip r:embed="rId3">
            <a:alphaModFix/>
          </a:blip>
          <a:srcRect b="0" l="0" r="0" t="0"/>
          <a:stretch/>
        </p:blipFill>
        <p:spPr>
          <a:xfrm>
            <a:off x="5791200" y="1143000"/>
            <a:ext cx="5298851" cy="22669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Markov Chain: Weather</a:t>
            </a:r>
            <a:endParaRPr/>
          </a:p>
        </p:txBody>
      </p:sp>
      <p:sp>
        <p:nvSpPr>
          <p:cNvPr id="176" name="Google Shape;176;p19"/>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3200"/>
              <a:buChar char="▪"/>
            </a:pPr>
            <a:r>
              <a:rPr lang="en-US"/>
              <a:t>Initial distribution: 1.0 sun</a:t>
            </a:r>
            <a:endParaRPr/>
          </a:p>
          <a:p>
            <a:pPr indent="-139682" lvl="0" marL="342882" rtl="0" algn="l">
              <a:spcBef>
                <a:spcPts val="640"/>
              </a:spcBef>
              <a:spcAft>
                <a:spcPts val="0"/>
              </a:spcAft>
              <a:buSzPts val="3200"/>
              <a:buNone/>
            </a:pPr>
            <a:r>
              <a:t/>
            </a:r>
            <a:endParaRPr/>
          </a:p>
          <a:p>
            <a:pPr indent="-139682" lvl="0" marL="342882" rtl="0" algn="l">
              <a:spcBef>
                <a:spcPts val="640"/>
              </a:spcBef>
              <a:spcAft>
                <a:spcPts val="0"/>
              </a:spcAft>
              <a:buSzPts val="3200"/>
              <a:buNone/>
            </a:pPr>
            <a:r>
              <a:t/>
            </a:r>
            <a:endParaRPr/>
          </a:p>
          <a:p>
            <a:pPr indent="-139682" lvl="0" marL="342882" rtl="0" algn="l">
              <a:spcBef>
                <a:spcPts val="640"/>
              </a:spcBef>
              <a:spcAft>
                <a:spcPts val="0"/>
              </a:spcAft>
              <a:buSzPts val="3200"/>
              <a:buNone/>
            </a:pPr>
            <a:r>
              <a:t/>
            </a:r>
            <a:endParaRPr/>
          </a:p>
          <a:p>
            <a:pPr indent="-342882" lvl="0" marL="342882" rtl="0" algn="l">
              <a:spcBef>
                <a:spcPts val="640"/>
              </a:spcBef>
              <a:spcAft>
                <a:spcPts val="0"/>
              </a:spcAft>
              <a:buSzPts val="3200"/>
              <a:buChar char="▪"/>
            </a:pPr>
            <a:r>
              <a:rPr lang="en-US"/>
              <a:t>What is the probability distribution after one step?</a:t>
            </a:r>
            <a:endParaRPr/>
          </a:p>
        </p:txBody>
      </p:sp>
      <p:sp>
        <p:nvSpPr>
          <p:cNvPr id="177" name="Google Shape;177;p19"/>
          <p:cNvSpPr/>
          <p:nvPr/>
        </p:nvSpPr>
        <p:spPr>
          <a:xfrm>
            <a:off x="7529513" y="1919288"/>
            <a:ext cx="609600" cy="609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rain</a:t>
            </a:r>
            <a:endParaRPr/>
          </a:p>
        </p:txBody>
      </p:sp>
      <p:sp>
        <p:nvSpPr>
          <p:cNvPr id="178" name="Google Shape;178;p19"/>
          <p:cNvSpPr/>
          <p:nvPr/>
        </p:nvSpPr>
        <p:spPr>
          <a:xfrm>
            <a:off x="8977313" y="1919288"/>
            <a:ext cx="609600" cy="609600"/>
          </a:xfrm>
          <a:prstGeom prst="ellipse">
            <a:avLst/>
          </a:prstGeom>
          <a:solidFill>
            <a:srgbClr val="FFCC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sun</a:t>
            </a:r>
            <a:endParaRPr/>
          </a:p>
        </p:txBody>
      </p:sp>
      <p:cxnSp>
        <p:nvCxnSpPr>
          <p:cNvPr id="179" name="Google Shape;179;p19"/>
          <p:cNvCxnSpPr>
            <a:stCxn id="177" idx="0"/>
            <a:endCxn id="178" idx="0"/>
          </p:cNvCxnSpPr>
          <p:nvPr/>
        </p:nvCxnSpPr>
        <p:spPr>
          <a:xfrm flipH="1" rot="-5400000">
            <a:off x="8557913" y="1195688"/>
            <a:ext cx="600" cy="1447800"/>
          </a:xfrm>
          <a:prstGeom prst="curvedConnector3">
            <a:avLst>
              <a:gd fmla="val -70665357" name="adj1"/>
            </a:avLst>
          </a:prstGeom>
          <a:noFill/>
          <a:ln cap="flat" cmpd="sng" w="28575">
            <a:solidFill>
              <a:schemeClr val="dk1"/>
            </a:solidFill>
            <a:prstDash val="solid"/>
            <a:round/>
            <a:headEnd len="med" w="med" type="none"/>
            <a:tailEnd len="med" w="med" type="triangle"/>
          </a:ln>
        </p:spPr>
      </p:cxnSp>
      <p:cxnSp>
        <p:nvCxnSpPr>
          <p:cNvPr id="180" name="Google Shape;180;p19"/>
          <p:cNvCxnSpPr>
            <a:stCxn id="178" idx="4"/>
            <a:endCxn id="177" idx="4"/>
          </p:cNvCxnSpPr>
          <p:nvPr/>
        </p:nvCxnSpPr>
        <p:spPr>
          <a:xfrm rot="5400000">
            <a:off x="8557913" y="1805288"/>
            <a:ext cx="600" cy="1447800"/>
          </a:xfrm>
          <a:prstGeom prst="curvedConnector3">
            <a:avLst>
              <a:gd fmla="val 78605190" name="adj1"/>
            </a:avLst>
          </a:prstGeom>
          <a:noFill/>
          <a:ln cap="flat" cmpd="sng" w="28575">
            <a:solidFill>
              <a:schemeClr val="dk1"/>
            </a:solidFill>
            <a:prstDash val="solid"/>
            <a:round/>
            <a:headEnd len="med" w="med" type="none"/>
            <a:tailEnd len="med" w="med" type="triangle"/>
          </a:ln>
        </p:spPr>
      </p:cxnSp>
      <p:cxnSp>
        <p:nvCxnSpPr>
          <p:cNvPr id="181" name="Google Shape;181;p19"/>
          <p:cNvCxnSpPr>
            <a:stCxn id="178" idx="7"/>
            <a:endCxn id="178" idx="6"/>
          </p:cNvCxnSpPr>
          <p:nvPr/>
        </p:nvCxnSpPr>
        <p:spPr>
          <a:xfrm flipH="1" rot="-5400000">
            <a:off x="9434639" y="2071562"/>
            <a:ext cx="215400" cy="89400"/>
          </a:xfrm>
          <a:prstGeom prst="curvedConnector4">
            <a:avLst>
              <a:gd fmla="val -233807" name="adj1"/>
              <a:gd fmla="val 545562" name="adj2"/>
            </a:avLst>
          </a:prstGeom>
          <a:noFill/>
          <a:ln cap="flat" cmpd="sng" w="28575">
            <a:solidFill>
              <a:schemeClr val="dk1"/>
            </a:solidFill>
            <a:prstDash val="solid"/>
            <a:round/>
            <a:headEnd len="med" w="med" type="none"/>
            <a:tailEnd len="med" w="med" type="triangle"/>
          </a:ln>
        </p:spPr>
      </p:cxnSp>
      <p:cxnSp>
        <p:nvCxnSpPr>
          <p:cNvPr id="182" name="Google Shape;182;p19"/>
          <p:cNvCxnSpPr>
            <a:stCxn id="177" idx="3"/>
            <a:endCxn id="177" idx="2"/>
          </p:cNvCxnSpPr>
          <p:nvPr/>
        </p:nvCxnSpPr>
        <p:spPr>
          <a:xfrm flipH="1" rot="5400000">
            <a:off x="7466387" y="2287214"/>
            <a:ext cx="215400" cy="89400"/>
          </a:xfrm>
          <a:prstGeom prst="curvedConnector4">
            <a:avLst>
              <a:gd fmla="val -273602" name="adj1"/>
              <a:gd fmla="val 552668" name="adj2"/>
            </a:avLst>
          </a:prstGeom>
          <a:noFill/>
          <a:ln cap="flat" cmpd="sng" w="28575">
            <a:solidFill>
              <a:schemeClr val="dk1"/>
            </a:solidFill>
            <a:prstDash val="solid"/>
            <a:round/>
            <a:headEnd len="med" w="med" type="none"/>
            <a:tailEnd len="med" w="med" type="triangle"/>
          </a:ln>
        </p:spPr>
      </p:cxnSp>
      <p:sp>
        <p:nvSpPr>
          <p:cNvPr id="183" name="Google Shape;183;p19"/>
          <p:cNvSpPr txBox="1"/>
          <p:nvPr/>
        </p:nvSpPr>
        <p:spPr>
          <a:xfrm>
            <a:off x="9829800" y="1371600"/>
            <a:ext cx="533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0.9</a:t>
            </a:r>
            <a:endParaRPr/>
          </a:p>
        </p:txBody>
      </p:sp>
      <p:sp>
        <p:nvSpPr>
          <p:cNvPr id="184" name="Google Shape;184;p19"/>
          <p:cNvSpPr txBox="1"/>
          <p:nvPr/>
        </p:nvSpPr>
        <p:spPr>
          <a:xfrm>
            <a:off x="7315200" y="2909888"/>
            <a:ext cx="533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0.7</a:t>
            </a:r>
            <a:endParaRPr/>
          </a:p>
        </p:txBody>
      </p:sp>
      <p:sp>
        <p:nvSpPr>
          <p:cNvPr id="185" name="Google Shape;185;p19"/>
          <p:cNvSpPr txBox="1"/>
          <p:nvPr/>
        </p:nvSpPr>
        <p:spPr>
          <a:xfrm>
            <a:off x="8305800" y="1538288"/>
            <a:ext cx="533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0.3</a:t>
            </a:r>
            <a:endParaRPr/>
          </a:p>
        </p:txBody>
      </p:sp>
      <p:sp>
        <p:nvSpPr>
          <p:cNvPr id="186" name="Google Shape;186;p19"/>
          <p:cNvSpPr txBox="1"/>
          <p:nvPr/>
        </p:nvSpPr>
        <p:spPr>
          <a:xfrm>
            <a:off x="8305800" y="3062288"/>
            <a:ext cx="533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0.1</a:t>
            </a:r>
            <a:endParaRPr/>
          </a:p>
        </p:txBody>
      </p:sp>
      <p:pic>
        <p:nvPicPr>
          <p:cNvPr descr="txp_fig" id="187" name="Google Shape;187;p19"/>
          <p:cNvPicPr preferRelativeResize="0"/>
          <p:nvPr/>
        </p:nvPicPr>
        <p:blipFill rotWithShape="1">
          <a:blip r:embed="rId3">
            <a:alphaModFix/>
          </a:blip>
          <a:srcRect b="0" l="0" r="0" t="0"/>
          <a:stretch/>
        </p:blipFill>
        <p:spPr>
          <a:xfrm>
            <a:off x="1066800" y="4648200"/>
            <a:ext cx="8497887" cy="781050"/>
          </a:xfrm>
          <a:prstGeom prst="rect">
            <a:avLst/>
          </a:prstGeom>
          <a:noFill/>
          <a:ln>
            <a:noFill/>
          </a:ln>
        </p:spPr>
      </p:pic>
      <p:pic>
        <p:nvPicPr>
          <p:cNvPr descr="txp_fig.png" id="188" name="Google Shape;188;p19"/>
          <p:cNvPicPr preferRelativeResize="0"/>
          <p:nvPr/>
        </p:nvPicPr>
        <p:blipFill rotWithShape="1">
          <a:blip r:embed="rId4">
            <a:alphaModFix/>
          </a:blip>
          <a:srcRect b="0" l="0" r="0" t="0"/>
          <a:stretch/>
        </p:blipFill>
        <p:spPr>
          <a:xfrm>
            <a:off x="3962400" y="6019800"/>
            <a:ext cx="3632200" cy="2551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Mini-Forward Algorithm</a:t>
            </a:r>
            <a:endParaRPr/>
          </a:p>
        </p:txBody>
      </p:sp>
      <p:sp>
        <p:nvSpPr>
          <p:cNvPr id="194" name="Google Shape;194;p20"/>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Question: What’s P(X) on some day t?</a:t>
            </a:r>
            <a:endParaRPr/>
          </a:p>
        </p:txBody>
      </p:sp>
      <p:pic>
        <p:nvPicPr>
          <p:cNvPr descr="txp_fig" id="195" name="Google Shape;195;p20"/>
          <p:cNvPicPr preferRelativeResize="0"/>
          <p:nvPr/>
        </p:nvPicPr>
        <p:blipFill rotWithShape="1">
          <a:blip r:embed="rId3">
            <a:alphaModFix/>
          </a:blip>
          <a:srcRect b="0" l="0" r="0" t="0"/>
          <a:stretch/>
        </p:blipFill>
        <p:spPr>
          <a:xfrm>
            <a:off x="1295400" y="4343400"/>
            <a:ext cx="2605087" cy="342900"/>
          </a:xfrm>
          <a:prstGeom prst="rect">
            <a:avLst/>
          </a:prstGeom>
          <a:noFill/>
          <a:ln>
            <a:noFill/>
          </a:ln>
        </p:spPr>
      </p:pic>
      <p:cxnSp>
        <p:nvCxnSpPr>
          <p:cNvPr id="196" name="Google Shape;196;p20"/>
          <p:cNvCxnSpPr/>
          <p:nvPr/>
        </p:nvCxnSpPr>
        <p:spPr>
          <a:xfrm rot="10800000">
            <a:off x="4114800" y="6248400"/>
            <a:ext cx="1066800" cy="304800"/>
          </a:xfrm>
          <a:prstGeom prst="straightConnector1">
            <a:avLst/>
          </a:prstGeom>
          <a:noFill/>
          <a:ln cap="flat" cmpd="sng" w="9525">
            <a:solidFill>
              <a:schemeClr val="dk1"/>
            </a:solidFill>
            <a:prstDash val="solid"/>
            <a:round/>
            <a:headEnd len="med" w="med" type="none"/>
            <a:tailEnd len="med" w="med" type="triangle"/>
          </a:ln>
        </p:spPr>
      </p:cxnSp>
      <p:sp>
        <p:nvSpPr>
          <p:cNvPr id="197" name="Google Shape;197;p20"/>
          <p:cNvSpPr txBox="1"/>
          <p:nvPr/>
        </p:nvSpPr>
        <p:spPr>
          <a:xfrm>
            <a:off x="5105400" y="63246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000" u="none" cap="none" strike="noStrike">
                <a:solidFill>
                  <a:srgbClr val="000000"/>
                </a:solidFill>
                <a:latin typeface="Arial"/>
                <a:ea typeface="Arial"/>
                <a:cs typeface="Arial"/>
                <a:sym typeface="Arial"/>
              </a:rPr>
              <a:t>Forward simulation</a:t>
            </a:r>
            <a:endParaRPr/>
          </a:p>
        </p:txBody>
      </p:sp>
      <p:pic>
        <p:nvPicPr>
          <p:cNvPr id="198" name="Google Shape;198;p20"/>
          <p:cNvPicPr preferRelativeResize="0"/>
          <p:nvPr/>
        </p:nvPicPr>
        <p:blipFill rotWithShape="1">
          <a:blip r:embed="rId4">
            <a:alphaModFix/>
          </a:blip>
          <a:srcRect b="0" l="0" r="0" t="0"/>
          <a:stretch/>
        </p:blipFill>
        <p:spPr>
          <a:xfrm>
            <a:off x="7620001" y="2514600"/>
            <a:ext cx="4480838" cy="2743199"/>
          </a:xfrm>
          <a:prstGeom prst="rect">
            <a:avLst/>
          </a:prstGeom>
          <a:noFill/>
          <a:ln>
            <a:noFill/>
          </a:ln>
        </p:spPr>
      </p:pic>
      <p:sp>
        <p:nvSpPr>
          <p:cNvPr id="199" name="Google Shape;199;p20"/>
          <p:cNvSpPr/>
          <p:nvPr/>
        </p:nvSpPr>
        <p:spPr>
          <a:xfrm>
            <a:off x="5638800" y="25146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2400" u="none" cap="none" strike="noStrike">
              <a:solidFill>
                <a:schemeClr val="dk1"/>
              </a:solidFill>
              <a:latin typeface="Times New Roman"/>
              <a:ea typeface="Times New Roman"/>
              <a:cs typeface="Times New Roman"/>
              <a:sym typeface="Times New Roman"/>
            </a:endParaRPr>
          </a:p>
        </p:txBody>
      </p:sp>
      <p:sp>
        <p:nvSpPr>
          <p:cNvPr id="200" name="Google Shape;200;p20"/>
          <p:cNvSpPr/>
          <p:nvPr/>
        </p:nvSpPr>
        <p:spPr>
          <a:xfrm>
            <a:off x="24384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2</a:t>
            </a:r>
            <a:endParaRPr/>
          </a:p>
        </p:txBody>
      </p:sp>
      <p:cxnSp>
        <p:nvCxnSpPr>
          <p:cNvPr id="201" name="Google Shape;201;p20"/>
          <p:cNvCxnSpPr>
            <a:stCxn id="202" idx="6"/>
            <a:endCxn id="200" idx="2"/>
          </p:cNvCxnSpPr>
          <p:nvPr/>
        </p:nvCxnSpPr>
        <p:spPr>
          <a:xfrm>
            <a:off x="2057400" y="2781300"/>
            <a:ext cx="381000" cy="0"/>
          </a:xfrm>
          <a:prstGeom prst="straightConnector1">
            <a:avLst/>
          </a:prstGeom>
          <a:noFill/>
          <a:ln cap="flat" cmpd="sng" w="28575">
            <a:solidFill>
              <a:schemeClr val="dk1"/>
            </a:solidFill>
            <a:prstDash val="solid"/>
            <a:round/>
            <a:headEnd len="med" w="med" type="none"/>
            <a:tailEnd len="lg" w="lg" type="triangle"/>
          </a:ln>
        </p:spPr>
      </p:cxnSp>
      <p:sp>
        <p:nvSpPr>
          <p:cNvPr id="202" name="Google Shape;202;p20"/>
          <p:cNvSpPr/>
          <p:nvPr/>
        </p:nvSpPr>
        <p:spPr>
          <a:xfrm>
            <a:off x="15240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1</a:t>
            </a:r>
            <a:endParaRPr/>
          </a:p>
        </p:txBody>
      </p:sp>
      <p:sp>
        <p:nvSpPr>
          <p:cNvPr id="203" name="Google Shape;203;p20"/>
          <p:cNvSpPr/>
          <p:nvPr/>
        </p:nvSpPr>
        <p:spPr>
          <a:xfrm>
            <a:off x="3352800" y="2514600"/>
            <a:ext cx="533400" cy="5334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3</a:t>
            </a:r>
            <a:endParaRPr/>
          </a:p>
        </p:txBody>
      </p:sp>
      <p:cxnSp>
        <p:nvCxnSpPr>
          <p:cNvPr id="204" name="Google Shape;204;p20"/>
          <p:cNvCxnSpPr>
            <a:stCxn id="203" idx="6"/>
            <a:endCxn id="205" idx="2"/>
          </p:cNvCxnSpPr>
          <p:nvPr/>
        </p:nvCxnSpPr>
        <p:spPr>
          <a:xfrm>
            <a:off x="3886200" y="2781300"/>
            <a:ext cx="381000" cy="0"/>
          </a:xfrm>
          <a:prstGeom prst="straightConnector1">
            <a:avLst/>
          </a:prstGeom>
          <a:noFill/>
          <a:ln cap="flat" cmpd="sng" w="28575">
            <a:solidFill>
              <a:schemeClr val="dk1"/>
            </a:solidFill>
            <a:prstDash val="solid"/>
            <a:round/>
            <a:headEnd len="med" w="med" type="none"/>
            <a:tailEnd len="lg" w="lg" type="triangle"/>
          </a:ln>
        </p:spPr>
      </p:cxnSp>
      <p:cxnSp>
        <p:nvCxnSpPr>
          <p:cNvPr id="206" name="Google Shape;206;p20"/>
          <p:cNvCxnSpPr>
            <a:stCxn id="200" idx="6"/>
            <a:endCxn id="203" idx="2"/>
          </p:cNvCxnSpPr>
          <p:nvPr/>
        </p:nvCxnSpPr>
        <p:spPr>
          <a:xfrm>
            <a:off x="2971800" y="2781300"/>
            <a:ext cx="381000" cy="0"/>
          </a:xfrm>
          <a:prstGeom prst="straightConnector1">
            <a:avLst/>
          </a:prstGeom>
          <a:noFill/>
          <a:ln cap="flat" cmpd="sng" w="28575">
            <a:solidFill>
              <a:schemeClr val="dk1"/>
            </a:solidFill>
            <a:prstDash val="solid"/>
            <a:round/>
            <a:headEnd len="med" w="med" type="none"/>
            <a:tailEnd len="lg" w="lg" type="triangle"/>
          </a:ln>
        </p:spPr>
      </p:cxnSp>
      <p:sp>
        <p:nvSpPr>
          <p:cNvPr id="205" name="Google Shape;205;p20"/>
          <p:cNvSpPr/>
          <p:nvPr/>
        </p:nvSpPr>
        <p:spPr>
          <a:xfrm>
            <a:off x="42672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4</a:t>
            </a:r>
            <a:endParaRPr/>
          </a:p>
        </p:txBody>
      </p:sp>
      <p:cxnSp>
        <p:nvCxnSpPr>
          <p:cNvPr id="207" name="Google Shape;207;p20"/>
          <p:cNvCxnSpPr>
            <a:stCxn id="205" idx="6"/>
            <a:endCxn id="199" idx="2"/>
          </p:cNvCxnSpPr>
          <p:nvPr/>
        </p:nvCxnSpPr>
        <p:spPr>
          <a:xfrm>
            <a:off x="4800600" y="2781300"/>
            <a:ext cx="838200" cy="0"/>
          </a:xfrm>
          <a:prstGeom prst="straightConnector1">
            <a:avLst/>
          </a:prstGeom>
          <a:noFill/>
          <a:ln cap="flat" cmpd="sng" w="28575">
            <a:solidFill>
              <a:schemeClr val="dk1"/>
            </a:solidFill>
            <a:prstDash val="dash"/>
            <a:round/>
            <a:headEnd len="med" w="med" type="none"/>
            <a:tailEnd len="lg" w="lg" type="triangle"/>
          </a:ln>
        </p:spPr>
      </p:cxnSp>
      <p:pic>
        <p:nvPicPr>
          <p:cNvPr descr="latex-image-1.pdf" id="208" name="Google Shape;208;p20"/>
          <p:cNvPicPr preferRelativeResize="0"/>
          <p:nvPr/>
        </p:nvPicPr>
        <p:blipFill rotWithShape="1">
          <a:blip r:embed="rId5">
            <a:alphaModFix/>
          </a:blip>
          <a:srcRect b="0" l="0" r="0" t="0"/>
          <a:stretch/>
        </p:blipFill>
        <p:spPr>
          <a:xfrm>
            <a:off x="1371600" y="5029200"/>
            <a:ext cx="1282700" cy="382741"/>
          </a:xfrm>
          <a:prstGeom prst="rect">
            <a:avLst/>
          </a:prstGeom>
          <a:noFill/>
          <a:ln>
            <a:noFill/>
          </a:ln>
        </p:spPr>
      </p:pic>
      <p:pic>
        <p:nvPicPr>
          <p:cNvPr descr="latex-image-1.pdf" id="209" name="Google Shape;209;p20"/>
          <p:cNvPicPr preferRelativeResize="0"/>
          <p:nvPr/>
        </p:nvPicPr>
        <p:blipFill rotWithShape="1">
          <a:blip r:embed="rId6">
            <a:alphaModFix/>
          </a:blip>
          <a:srcRect b="0" l="0" r="0" t="0"/>
          <a:stretch/>
        </p:blipFill>
        <p:spPr>
          <a:xfrm>
            <a:off x="2819400" y="5029200"/>
            <a:ext cx="1905000" cy="643038"/>
          </a:xfrm>
          <a:prstGeom prst="rect">
            <a:avLst/>
          </a:prstGeom>
          <a:noFill/>
          <a:ln>
            <a:noFill/>
          </a:ln>
        </p:spPr>
      </p:pic>
      <p:pic>
        <p:nvPicPr>
          <p:cNvPr descr="latex-image-1.pdf" id="210" name="Google Shape;210;p20"/>
          <p:cNvPicPr preferRelativeResize="0"/>
          <p:nvPr/>
        </p:nvPicPr>
        <p:blipFill rotWithShape="1">
          <a:blip r:embed="rId7">
            <a:alphaModFix/>
          </a:blip>
          <a:srcRect b="0" l="0" r="0" t="0"/>
          <a:stretch/>
        </p:blipFill>
        <p:spPr>
          <a:xfrm>
            <a:off x="2438400" y="5791200"/>
            <a:ext cx="3583303"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0" y="-381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Example Run of Mini-Forward Algorithm</a:t>
            </a:r>
            <a:endParaRPr/>
          </a:p>
        </p:txBody>
      </p:sp>
      <p:sp>
        <p:nvSpPr>
          <p:cNvPr id="216" name="Google Shape;216;p21"/>
          <p:cNvSpPr txBox="1"/>
          <p:nvPr>
            <p:ph idx="1" type="body"/>
          </p:nvPr>
        </p:nvSpPr>
        <p:spPr>
          <a:xfrm>
            <a:off x="1219200" y="1219200"/>
            <a:ext cx="82296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Font typeface="Noto Sans Symbols"/>
              <a:buChar char="▪"/>
            </a:pPr>
            <a:r>
              <a:rPr lang="en-US" sz="2800"/>
              <a:t>From initial observation of sun</a:t>
            </a:r>
            <a:endParaRPr/>
          </a:p>
          <a:p>
            <a:pPr indent="-133336" lvl="1" marL="742913" rtl="0" algn="l">
              <a:spcBef>
                <a:spcPts val="480"/>
              </a:spcBef>
              <a:spcAft>
                <a:spcPts val="0"/>
              </a:spcAft>
              <a:buSzPts val="2400"/>
              <a:buFont typeface="Noto Sans Symbols"/>
              <a:buNone/>
            </a:pPr>
            <a:r>
              <a:t/>
            </a:r>
            <a:endParaRPr sz="2400"/>
          </a:p>
          <a:p>
            <a:pPr indent="-133336" lvl="1" marL="742913" rtl="0" algn="l">
              <a:spcBef>
                <a:spcPts val="480"/>
              </a:spcBef>
              <a:spcAft>
                <a:spcPts val="0"/>
              </a:spcAft>
              <a:buSzPts val="2400"/>
              <a:buFont typeface="Noto Sans Symbols"/>
              <a:buNone/>
            </a:pPr>
            <a:r>
              <a:t/>
            </a:r>
            <a:endParaRPr sz="2400"/>
          </a:p>
          <a:p>
            <a:pPr indent="0" lvl="0" marL="0" rtl="0" algn="l">
              <a:spcBef>
                <a:spcPts val="560"/>
              </a:spcBef>
              <a:spcAft>
                <a:spcPts val="0"/>
              </a:spcAft>
              <a:buSzPts val="2800"/>
              <a:buFont typeface="Noto Sans Symbols"/>
              <a:buNone/>
            </a:pPr>
            <a:r>
              <a:rPr lang="en-US" sz="2800"/>
              <a:t>	</a:t>
            </a:r>
            <a:endParaRPr/>
          </a:p>
          <a:p>
            <a:pPr indent="-342882" lvl="0" marL="342882" rtl="0" algn="l">
              <a:spcBef>
                <a:spcPts val="560"/>
              </a:spcBef>
              <a:spcAft>
                <a:spcPts val="0"/>
              </a:spcAft>
              <a:buSzPts val="2800"/>
              <a:buFont typeface="Noto Sans Symbols"/>
              <a:buChar char="▪"/>
            </a:pPr>
            <a:r>
              <a:rPr lang="en-US" sz="2800"/>
              <a:t>From initial observation of rain</a:t>
            </a:r>
            <a:endParaRPr/>
          </a:p>
          <a:p>
            <a:pPr indent="-165082" lvl="0" marL="342882" rtl="0" algn="l">
              <a:spcBef>
                <a:spcPts val="560"/>
              </a:spcBef>
              <a:spcAft>
                <a:spcPts val="0"/>
              </a:spcAft>
              <a:buSzPts val="2800"/>
              <a:buFont typeface="Noto Sans Symbols"/>
              <a:buNone/>
            </a:pPr>
            <a:r>
              <a:t/>
            </a:r>
            <a:endParaRPr sz="2800"/>
          </a:p>
          <a:p>
            <a:pPr indent="-165082" lvl="0" marL="342882" rtl="0" algn="l">
              <a:spcBef>
                <a:spcPts val="560"/>
              </a:spcBef>
              <a:spcAft>
                <a:spcPts val="0"/>
              </a:spcAft>
              <a:buSzPts val="2800"/>
              <a:buFont typeface="Noto Sans Symbols"/>
              <a:buNone/>
            </a:pPr>
            <a:r>
              <a:t/>
            </a:r>
            <a:endParaRPr sz="2800"/>
          </a:p>
          <a:p>
            <a:pPr indent="-126989" lvl="4" marL="2057298" rtl="0" algn="l">
              <a:spcBef>
                <a:spcPts val="320"/>
              </a:spcBef>
              <a:spcAft>
                <a:spcPts val="0"/>
              </a:spcAft>
              <a:buSzPts val="1600"/>
              <a:buFont typeface="Noto Sans Symbols"/>
              <a:buNone/>
            </a:pPr>
            <a:r>
              <a:t/>
            </a:r>
            <a:endParaRPr sz="1600"/>
          </a:p>
          <a:p>
            <a:pPr indent="-342882" lvl="0" marL="342882" rtl="0" algn="l">
              <a:spcBef>
                <a:spcPts val="560"/>
              </a:spcBef>
              <a:spcAft>
                <a:spcPts val="0"/>
              </a:spcAft>
              <a:buSzPts val="2800"/>
              <a:buFont typeface="Noto Sans Symbols"/>
              <a:buChar char="▪"/>
            </a:pPr>
            <a:r>
              <a:rPr lang="en-US" sz="2800"/>
              <a:t>From yet another initial distribution P(X</a:t>
            </a:r>
            <a:r>
              <a:rPr baseline="-25000" lang="en-US" sz="2800"/>
              <a:t>1</a:t>
            </a:r>
            <a:r>
              <a:rPr lang="en-US" sz="2800"/>
              <a:t>):</a:t>
            </a:r>
            <a:endParaRPr/>
          </a:p>
        </p:txBody>
      </p:sp>
      <p:pic>
        <p:nvPicPr>
          <p:cNvPr descr="txp_fig" id="217" name="Google Shape;217;p21"/>
          <p:cNvPicPr preferRelativeResize="0"/>
          <p:nvPr/>
        </p:nvPicPr>
        <p:blipFill rotWithShape="1">
          <a:blip r:embed="rId3">
            <a:alphaModFix/>
          </a:blip>
          <a:srcRect b="0" l="0" r="0" t="0"/>
          <a:stretch/>
        </p:blipFill>
        <p:spPr>
          <a:xfrm>
            <a:off x="1681571" y="1795463"/>
            <a:ext cx="1050925" cy="795337"/>
          </a:xfrm>
          <a:prstGeom prst="rect">
            <a:avLst/>
          </a:prstGeom>
          <a:noFill/>
          <a:ln>
            <a:noFill/>
          </a:ln>
        </p:spPr>
      </p:pic>
      <p:pic>
        <p:nvPicPr>
          <p:cNvPr descr="txp_fig.png" id="218" name="Google Shape;218;p21"/>
          <p:cNvPicPr preferRelativeResize="0"/>
          <p:nvPr/>
        </p:nvPicPr>
        <p:blipFill rotWithShape="1">
          <a:blip r:embed="rId4">
            <a:alphaModFix/>
          </a:blip>
          <a:srcRect b="0" l="0" r="0" t="0"/>
          <a:stretch/>
        </p:blipFill>
        <p:spPr>
          <a:xfrm>
            <a:off x="8598716" y="1792287"/>
            <a:ext cx="1231084" cy="795701"/>
          </a:xfrm>
          <a:prstGeom prst="rect">
            <a:avLst/>
          </a:prstGeom>
          <a:noFill/>
          <a:ln>
            <a:noFill/>
          </a:ln>
        </p:spPr>
      </p:pic>
      <p:sp>
        <p:nvSpPr>
          <p:cNvPr id="219" name="Google Shape;219;p21"/>
          <p:cNvSpPr/>
          <p:nvPr/>
        </p:nvSpPr>
        <p:spPr>
          <a:xfrm>
            <a:off x="7625171" y="2024063"/>
            <a:ext cx="914400" cy="304800"/>
          </a:xfrm>
          <a:prstGeom prst="rightArrow">
            <a:avLst>
              <a:gd fmla="val 50000" name="adj1"/>
              <a:gd fmla="val 75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21"/>
          <p:cNvSpPr txBox="1"/>
          <p:nvPr/>
        </p:nvSpPr>
        <p:spPr>
          <a:xfrm>
            <a:off x="1757771" y="2589213"/>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1</a:t>
            </a:r>
            <a:r>
              <a:rPr b="0" lang="en-US" sz="2400" u="none">
                <a:solidFill>
                  <a:schemeClr val="dk1"/>
                </a:solidFill>
                <a:latin typeface="Times New Roman"/>
                <a:ea typeface="Times New Roman"/>
                <a:cs typeface="Times New Roman"/>
                <a:sym typeface="Times New Roman"/>
              </a:rPr>
              <a:t>)</a:t>
            </a:r>
            <a:endParaRPr/>
          </a:p>
        </p:txBody>
      </p:sp>
      <p:sp>
        <p:nvSpPr>
          <p:cNvPr id="221" name="Google Shape;221;p21"/>
          <p:cNvSpPr txBox="1"/>
          <p:nvPr/>
        </p:nvSpPr>
        <p:spPr>
          <a:xfrm>
            <a:off x="3205571" y="2589213"/>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2</a:t>
            </a:r>
            <a:r>
              <a:rPr b="0" lang="en-US" sz="2400" u="none">
                <a:solidFill>
                  <a:schemeClr val="dk1"/>
                </a:solidFill>
                <a:latin typeface="Times New Roman"/>
                <a:ea typeface="Times New Roman"/>
                <a:cs typeface="Times New Roman"/>
                <a:sym typeface="Times New Roman"/>
              </a:rPr>
              <a:t>)</a:t>
            </a:r>
            <a:endParaRPr/>
          </a:p>
        </p:txBody>
      </p:sp>
      <p:pic>
        <p:nvPicPr>
          <p:cNvPr descr="txp_fig.png" id="222" name="Google Shape;222;p21"/>
          <p:cNvPicPr preferRelativeResize="0"/>
          <p:nvPr/>
        </p:nvPicPr>
        <p:blipFill rotWithShape="1">
          <a:blip r:embed="rId5">
            <a:alphaModFix/>
          </a:blip>
          <a:srcRect b="0" l="0" r="0" t="0"/>
          <a:stretch/>
        </p:blipFill>
        <p:spPr>
          <a:xfrm>
            <a:off x="3129371" y="1792287"/>
            <a:ext cx="1050925" cy="795700"/>
          </a:xfrm>
          <a:prstGeom prst="rect">
            <a:avLst/>
          </a:prstGeom>
          <a:noFill/>
          <a:ln>
            <a:noFill/>
          </a:ln>
        </p:spPr>
      </p:pic>
      <p:pic>
        <p:nvPicPr>
          <p:cNvPr descr="txp_fig.png" id="223" name="Google Shape;223;p21"/>
          <p:cNvPicPr preferRelativeResize="0"/>
          <p:nvPr/>
        </p:nvPicPr>
        <p:blipFill rotWithShape="1">
          <a:blip r:embed="rId6">
            <a:alphaModFix/>
          </a:blip>
          <a:srcRect b="0" l="0" r="0" t="0"/>
          <a:stretch/>
        </p:blipFill>
        <p:spPr>
          <a:xfrm>
            <a:off x="4577171" y="1792287"/>
            <a:ext cx="1230312" cy="795202"/>
          </a:xfrm>
          <a:prstGeom prst="rect">
            <a:avLst/>
          </a:prstGeom>
          <a:noFill/>
          <a:ln>
            <a:noFill/>
          </a:ln>
        </p:spPr>
      </p:pic>
      <p:sp>
        <p:nvSpPr>
          <p:cNvPr id="224" name="Google Shape;224;p21"/>
          <p:cNvSpPr txBox="1"/>
          <p:nvPr/>
        </p:nvSpPr>
        <p:spPr>
          <a:xfrm>
            <a:off x="4805771" y="2589213"/>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3</a:t>
            </a:r>
            <a:r>
              <a:rPr b="0" lang="en-US" sz="2400" u="none">
                <a:solidFill>
                  <a:schemeClr val="dk1"/>
                </a:solidFill>
                <a:latin typeface="Times New Roman"/>
                <a:ea typeface="Times New Roman"/>
                <a:cs typeface="Times New Roman"/>
                <a:sym typeface="Times New Roman"/>
              </a:rPr>
              <a:t>)</a:t>
            </a:r>
            <a:endParaRPr/>
          </a:p>
        </p:txBody>
      </p:sp>
      <p:sp>
        <p:nvSpPr>
          <p:cNvPr id="225" name="Google Shape;225;p21"/>
          <p:cNvSpPr txBox="1"/>
          <p:nvPr/>
        </p:nvSpPr>
        <p:spPr>
          <a:xfrm>
            <a:off x="8768171" y="2589213"/>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a:t>
            </a:r>
            <a:r>
              <a:rPr b="0" lang="en-US" sz="2400" u="none">
                <a:solidFill>
                  <a:schemeClr val="dk1"/>
                </a:solidFill>
                <a:latin typeface="Times New Roman"/>
                <a:ea typeface="Times New Roman"/>
                <a:cs typeface="Times New Roman"/>
                <a:sym typeface="Times New Roman"/>
              </a:rPr>
              <a:t>)</a:t>
            </a:r>
            <a:endParaRPr/>
          </a:p>
        </p:txBody>
      </p:sp>
      <p:pic>
        <p:nvPicPr>
          <p:cNvPr descr="txp_fig.png" id="226" name="Google Shape;226;p21"/>
          <p:cNvPicPr preferRelativeResize="0"/>
          <p:nvPr/>
        </p:nvPicPr>
        <p:blipFill rotWithShape="1">
          <a:blip r:embed="rId7">
            <a:alphaModFix/>
          </a:blip>
          <a:srcRect b="0" l="0" r="0" t="0"/>
          <a:stretch/>
        </p:blipFill>
        <p:spPr>
          <a:xfrm>
            <a:off x="6061232" y="1792287"/>
            <a:ext cx="1440365" cy="795202"/>
          </a:xfrm>
          <a:prstGeom prst="rect">
            <a:avLst/>
          </a:prstGeom>
          <a:noFill/>
          <a:ln>
            <a:noFill/>
          </a:ln>
        </p:spPr>
      </p:pic>
      <p:sp>
        <p:nvSpPr>
          <p:cNvPr id="227" name="Google Shape;227;p21"/>
          <p:cNvSpPr txBox="1"/>
          <p:nvPr/>
        </p:nvSpPr>
        <p:spPr>
          <a:xfrm>
            <a:off x="6405971" y="2586038"/>
            <a:ext cx="914400"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4</a:t>
            </a:r>
            <a:r>
              <a:rPr b="0" lang="en-US" sz="2400" u="none">
                <a:solidFill>
                  <a:schemeClr val="dk1"/>
                </a:solidFill>
                <a:latin typeface="Times New Roman"/>
                <a:ea typeface="Times New Roman"/>
                <a:cs typeface="Times New Roman"/>
                <a:sym typeface="Times New Roman"/>
              </a:rPr>
              <a:t>)</a:t>
            </a:r>
            <a:endParaRPr/>
          </a:p>
        </p:txBody>
      </p:sp>
      <p:pic>
        <p:nvPicPr>
          <p:cNvPr descr="txp_fig.png" id="228" name="Google Shape;228;p21"/>
          <p:cNvPicPr preferRelativeResize="0"/>
          <p:nvPr/>
        </p:nvPicPr>
        <p:blipFill rotWithShape="1">
          <a:blip r:embed="rId8">
            <a:alphaModFix/>
          </a:blip>
          <a:srcRect b="0" l="0" r="0" t="0"/>
          <a:stretch/>
        </p:blipFill>
        <p:spPr>
          <a:xfrm>
            <a:off x="1681571" y="3736975"/>
            <a:ext cx="1050925" cy="795700"/>
          </a:xfrm>
          <a:prstGeom prst="rect">
            <a:avLst/>
          </a:prstGeom>
          <a:noFill/>
          <a:ln>
            <a:noFill/>
          </a:ln>
        </p:spPr>
      </p:pic>
      <p:pic>
        <p:nvPicPr>
          <p:cNvPr descr="txp_fig.png" id="229" name="Google Shape;229;p21"/>
          <p:cNvPicPr preferRelativeResize="0"/>
          <p:nvPr/>
        </p:nvPicPr>
        <p:blipFill rotWithShape="1">
          <a:blip r:embed="rId9">
            <a:alphaModFix/>
          </a:blip>
          <a:srcRect b="0" l="0" r="0" t="0"/>
          <a:stretch/>
        </p:blipFill>
        <p:spPr>
          <a:xfrm>
            <a:off x="3129371" y="3733800"/>
            <a:ext cx="1050925" cy="795700"/>
          </a:xfrm>
          <a:prstGeom prst="rect">
            <a:avLst/>
          </a:prstGeom>
          <a:noFill/>
          <a:ln>
            <a:noFill/>
          </a:ln>
        </p:spPr>
      </p:pic>
      <p:pic>
        <p:nvPicPr>
          <p:cNvPr descr="txp_fig.png" id="230" name="Google Shape;230;p21"/>
          <p:cNvPicPr preferRelativeResize="0"/>
          <p:nvPr/>
        </p:nvPicPr>
        <p:blipFill rotWithShape="1">
          <a:blip r:embed="rId10">
            <a:alphaModFix/>
          </a:blip>
          <a:srcRect b="0" l="0" r="0" t="0"/>
          <a:stretch/>
        </p:blipFill>
        <p:spPr>
          <a:xfrm>
            <a:off x="4577171" y="3733800"/>
            <a:ext cx="1230312" cy="795202"/>
          </a:xfrm>
          <a:prstGeom prst="rect">
            <a:avLst/>
          </a:prstGeom>
          <a:noFill/>
          <a:ln>
            <a:noFill/>
          </a:ln>
        </p:spPr>
      </p:pic>
      <p:pic>
        <p:nvPicPr>
          <p:cNvPr descr="txp_fig.png" id="231" name="Google Shape;231;p21"/>
          <p:cNvPicPr preferRelativeResize="0"/>
          <p:nvPr/>
        </p:nvPicPr>
        <p:blipFill rotWithShape="1">
          <a:blip r:embed="rId11">
            <a:alphaModFix/>
          </a:blip>
          <a:srcRect b="0" l="0" r="0" t="0"/>
          <a:stretch/>
        </p:blipFill>
        <p:spPr>
          <a:xfrm>
            <a:off x="8598716" y="3733800"/>
            <a:ext cx="1231084" cy="795701"/>
          </a:xfrm>
          <a:prstGeom prst="rect">
            <a:avLst/>
          </a:prstGeom>
          <a:noFill/>
          <a:ln>
            <a:noFill/>
          </a:ln>
        </p:spPr>
      </p:pic>
      <p:sp>
        <p:nvSpPr>
          <p:cNvPr id="232" name="Google Shape;232;p21"/>
          <p:cNvSpPr/>
          <p:nvPr/>
        </p:nvSpPr>
        <p:spPr>
          <a:xfrm>
            <a:off x="7625171" y="3965575"/>
            <a:ext cx="914400" cy="304800"/>
          </a:xfrm>
          <a:prstGeom prst="rightArrow">
            <a:avLst>
              <a:gd fmla="val 50000" name="adj1"/>
              <a:gd fmla="val 75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21"/>
          <p:cNvSpPr txBox="1"/>
          <p:nvPr/>
        </p:nvSpPr>
        <p:spPr>
          <a:xfrm>
            <a:off x="1757771" y="4422775"/>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1</a:t>
            </a:r>
            <a:r>
              <a:rPr b="0" lang="en-US" sz="2400" u="none">
                <a:solidFill>
                  <a:schemeClr val="dk1"/>
                </a:solidFill>
                <a:latin typeface="Times New Roman"/>
                <a:ea typeface="Times New Roman"/>
                <a:cs typeface="Times New Roman"/>
                <a:sym typeface="Times New Roman"/>
              </a:rPr>
              <a:t>)</a:t>
            </a:r>
            <a:endParaRPr/>
          </a:p>
        </p:txBody>
      </p:sp>
      <p:sp>
        <p:nvSpPr>
          <p:cNvPr id="234" name="Google Shape;234;p21"/>
          <p:cNvSpPr txBox="1"/>
          <p:nvPr/>
        </p:nvSpPr>
        <p:spPr>
          <a:xfrm>
            <a:off x="3205571" y="4422775"/>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2</a:t>
            </a:r>
            <a:r>
              <a:rPr b="0" lang="en-US" sz="2400" u="none">
                <a:solidFill>
                  <a:schemeClr val="dk1"/>
                </a:solidFill>
                <a:latin typeface="Times New Roman"/>
                <a:ea typeface="Times New Roman"/>
                <a:cs typeface="Times New Roman"/>
                <a:sym typeface="Times New Roman"/>
              </a:rPr>
              <a:t>)</a:t>
            </a:r>
            <a:endParaRPr/>
          </a:p>
        </p:txBody>
      </p:sp>
      <p:sp>
        <p:nvSpPr>
          <p:cNvPr id="235" name="Google Shape;235;p21"/>
          <p:cNvSpPr txBox="1"/>
          <p:nvPr/>
        </p:nvSpPr>
        <p:spPr>
          <a:xfrm>
            <a:off x="4805771" y="4422775"/>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3</a:t>
            </a:r>
            <a:r>
              <a:rPr b="0" lang="en-US" sz="2400" u="none">
                <a:solidFill>
                  <a:schemeClr val="dk1"/>
                </a:solidFill>
                <a:latin typeface="Times New Roman"/>
                <a:ea typeface="Times New Roman"/>
                <a:cs typeface="Times New Roman"/>
                <a:sym typeface="Times New Roman"/>
              </a:rPr>
              <a:t>)</a:t>
            </a:r>
            <a:endParaRPr/>
          </a:p>
        </p:txBody>
      </p:sp>
      <p:sp>
        <p:nvSpPr>
          <p:cNvPr id="236" name="Google Shape;236;p21"/>
          <p:cNvSpPr txBox="1"/>
          <p:nvPr/>
        </p:nvSpPr>
        <p:spPr>
          <a:xfrm>
            <a:off x="8768171" y="4422775"/>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a:t>
            </a:r>
            <a:r>
              <a:rPr b="0" lang="en-US" sz="2400" u="none">
                <a:solidFill>
                  <a:schemeClr val="dk1"/>
                </a:solidFill>
                <a:latin typeface="Times New Roman"/>
                <a:ea typeface="Times New Roman"/>
                <a:cs typeface="Times New Roman"/>
                <a:sym typeface="Times New Roman"/>
              </a:rPr>
              <a:t>)</a:t>
            </a:r>
            <a:endParaRPr/>
          </a:p>
        </p:txBody>
      </p:sp>
      <p:pic>
        <p:nvPicPr>
          <p:cNvPr descr="txp_fig.png" id="237" name="Google Shape;237;p21"/>
          <p:cNvPicPr preferRelativeResize="0"/>
          <p:nvPr/>
        </p:nvPicPr>
        <p:blipFill rotWithShape="1">
          <a:blip r:embed="rId12">
            <a:alphaModFix/>
          </a:blip>
          <a:srcRect b="0" l="0" r="0" t="0"/>
          <a:stretch/>
        </p:blipFill>
        <p:spPr>
          <a:xfrm>
            <a:off x="6061232" y="3733800"/>
            <a:ext cx="1440365" cy="795202"/>
          </a:xfrm>
          <a:prstGeom prst="rect">
            <a:avLst/>
          </a:prstGeom>
          <a:noFill/>
          <a:ln>
            <a:noFill/>
          </a:ln>
        </p:spPr>
      </p:pic>
      <p:sp>
        <p:nvSpPr>
          <p:cNvPr id="238" name="Google Shape;238;p21"/>
          <p:cNvSpPr txBox="1"/>
          <p:nvPr/>
        </p:nvSpPr>
        <p:spPr>
          <a:xfrm>
            <a:off x="6405971" y="4419600"/>
            <a:ext cx="9144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4</a:t>
            </a:r>
            <a:r>
              <a:rPr b="0" lang="en-US" sz="2400" u="none">
                <a:solidFill>
                  <a:schemeClr val="dk1"/>
                </a:solidFill>
                <a:latin typeface="Times New Roman"/>
                <a:ea typeface="Times New Roman"/>
                <a:cs typeface="Times New Roman"/>
                <a:sym typeface="Times New Roman"/>
              </a:rPr>
              <a:t>)</a:t>
            </a:r>
            <a:endParaRPr/>
          </a:p>
        </p:txBody>
      </p:sp>
      <p:pic>
        <p:nvPicPr>
          <p:cNvPr descr="txp_fig.png" id="239" name="Google Shape;239;p21"/>
          <p:cNvPicPr preferRelativeResize="0"/>
          <p:nvPr/>
        </p:nvPicPr>
        <p:blipFill rotWithShape="1">
          <a:blip r:embed="rId13">
            <a:alphaModFix/>
          </a:blip>
          <a:srcRect b="0" l="0" r="0" t="0"/>
          <a:stretch/>
        </p:blipFill>
        <p:spPr>
          <a:xfrm>
            <a:off x="1622652" y="5565775"/>
            <a:ext cx="1321163" cy="795700"/>
          </a:xfrm>
          <a:prstGeom prst="rect">
            <a:avLst/>
          </a:prstGeom>
          <a:noFill/>
          <a:ln>
            <a:noFill/>
          </a:ln>
        </p:spPr>
      </p:pic>
      <p:pic>
        <p:nvPicPr>
          <p:cNvPr descr="txp_fig.png" id="240" name="Google Shape;240;p21"/>
          <p:cNvPicPr preferRelativeResize="0"/>
          <p:nvPr/>
        </p:nvPicPr>
        <p:blipFill rotWithShape="1">
          <a:blip r:embed="rId11">
            <a:alphaModFix/>
          </a:blip>
          <a:srcRect b="0" l="0" r="0" t="0"/>
          <a:stretch/>
        </p:blipFill>
        <p:spPr>
          <a:xfrm>
            <a:off x="8674916" y="5562600"/>
            <a:ext cx="1231084" cy="795701"/>
          </a:xfrm>
          <a:prstGeom prst="rect">
            <a:avLst/>
          </a:prstGeom>
          <a:noFill/>
          <a:ln>
            <a:noFill/>
          </a:ln>
        </p:spPr>
      </p:pic>
      <p:sp>
        <p:nvSpPr>
          <p:cNvPr id="241" name="Google Shape;241;p21"/>
          <p:cNvSpPr txBox="1"/>
          <p:nvPr/>
        </p:nvSpPr>
        <p:spPr>
          <a:xfrm>
            <a:off x="1833971" y="6251575"/>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1</a:t>
            </a:r>
            <a:r>
              <a:rPr b="0" lang="en-US" sz="2400" u="none">
                <a:solidFill>
                  <a:schemeClr val="dk1"/>
                </a:solidFill>
                <a:latin typeface="Times New Roman"/>
                <a:ea typeface="Times New Roman"/>
                <a:cs typeface="Times New Roman"/>
                <a:sym typeface="Times New Roman"/>
              </a:rPr>
              <a:t>)</a:t>
            </a:r>
            <a:endParaRPr/>
          </a:p>
        </p:txBody>
      </p:sp>
      <p:sp>
        <p:nvSpPr>
          <p:cNvPr id="242" name="Google Shape;242;p21"/>
          <p:cNvSpPr txBox="1"/>
          <p:nvPr/>
        </p:nvSpPr>
        <p:spPr>
          <a:xfrm>
            <a:off x="8844371" y="6251575"/>
            <a:ext cx="91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u="none">
                <a:solidFill>
                  <a:schemeClr val="dk1"/>
                </a:solidFill>
                <a:latin typeface="Times New Roman"/>
                <a:ea typeface="Times New Roman"/>
                <a:cs typeface="Times New Roman"/>
                <a:sym typeface="Times New Roman"/>
              </a:rPr>
              <a:t>P(</a:t>
            </a:r>
            <a:r>
              <a:rPr b="0" i="1" lang="en-US" sz="2400" u="none">
                <a:solidFill>
                  <a:schemeClr val="dk1"/>
                </a:solidFill>
                <a:latin typeface="Times New Roman"/>
                <a:ea typeface="Times New Roman"/>
                <a:cs typeface="Times New Roman"/>
                <a:sym typeface="Times New Roman"/>
              </a:rPr>
              <a:t>X</a:t>
            </a:r>
            <a:r>
              <a:rPr b="0" baseline="-25000" lang="en-US" sz="2400" u="none">
                <a:solidFill>
                  <a:schemeClr val="dk1"/>
                </a:solidFill>
                <a:latin typeface="Times New Roman"/>
                <a:ea typeface="Times New Roman"/>
                <a:cs typeface="Times New Roman"/>
                <a:sym typeface="Times New Roman"/>
              </a:rPr>
              <a:t>∞</a:t>
            </a:r>
            <a:r>
              <a:rPr b="0" lang="en-US" sz="2400" u="none">
                <a:solidFill>
                  <a:schemeClr val="dk1"/>
                </a:solidFill>
                <a:latin typeface="Times New Roman"/>
                <a:ea typeface="Times New Roman"/>
                <a:cs typeface="Times New Roman"/>
                <a:sym typeface="Times New Roman"/>
              </a:rPr>
              <a:t>)</a:t>
            </a:r>
            <a:endParaRPr/>
          </a:p>
        </p:txBody>
      </p:sp>
      <p:sp>
        <p:nvSpPr>
          <p:cNvPr id="243" name="Google Shape;243;p21"/>
          <p:cNvSpPr/>
          <p:nvPr/>
        </p:nvSpPr>
        <p:spPr>
          <a:xfrm>
            <a:off x="7625171" y="5794375"/>
            <a:ext cx="914400" cy="304800"/>
          </a:xfrm>
          <a:prstGeom prst="rightArrow">
            <a:avLst>
              <a:gd fmla="val 50000" name="adj1"/>
              <a:gd fmla="val 75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21"/>
          <p:cNvSpPr txBox="1"/>
          <p:nvPr/>
        </p:nvSpPr>
        <p:spPr>
          <a:xfrm>
            <a:off x="4119971" y="5870575"/>
            <a:ext cx="415925"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u="none">
                <a:solidFill>
                  <a:schemeClr val="dk1"/>
                </a:solidFill>
                <a:latin typeface="Arial"/>
                <a:ea typeface="Arial"/>
                <a:cs typeface="Arial"/>
                <a:sym typeface="Arial"/>
              </a:rPr>
              <a:t>…</a:t>
            </a:r>
            <a:endParaRPr/>
          </a:p>
        </p:txBody>
      </p:sp>
      <p:sp>
        <p:nvSpPr>
          <p:cNvPr id="245" name="Google Shape;245;p21"/>
          <p:cNvSpPr txBox="1"/>
          <p:nvPr/>
        </p:nvSpPr>
        <p:spPr>
          <a:xfrm>
            <a:off x="10337800" y="6477000"/>
            <a:ext cx="1942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[Demo: L13D1,2,3]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