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7302500" cy="9588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D0B6A9-2B33-4FEB-80A2-75CCB9ADD1B1}">
  <a:tblStyle styleId="{D0D0B6A9-2B33-4FEB-80A2-75CCB9ADD1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36BFE10-C393-4D8D-8F42-5AB77B46691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7ED"/>
          </a:solidFill>
        </a:fill>
      </a:tcStyle>
    </a:band1H>
    <a:band2H>
      <a:tcTxStyle/>
    </a:band2H>
    <a:band1V>
      <a:tcTxStyle/>
      <a:tcStyle>
        <a:fill>
          <a:solidFill>
            <a:srgbClr val="E7E7ED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5438" y="0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Please retain proper attribution, including the reference to ai.berkeley.edu.  Thanks!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George Box: All models are wrong; some of them are useful</a:t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41" name="Google Shape;341;p27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2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61" name="Google Shape;361;p28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455613" y="719138"/>
            <a:ext cx="6391275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78" name="Google Shape;378;p29:notes"/>
          <p:cNvSpPr txBox="1"/>
          <p:nvPr>
            <p:ph idx="12" type="sldNum"/>
          </p:nvPr>
        </p:nvSpPr>
        <p:spPr>
          <a:xfrm>
            <a:off x="4135438" y="9107488"/>
            <a:ext cx="31654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254125" y="719138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49.png"/><Relationship Id="rId5" Type="http://schemas.openxmlformats.org/officeDocument/2006/relationships/image" Target="../media/image43.png"/><Relationship Id="rId6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5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Relationship Id="rId4" Type="http://schemas.openxmlformats.org/officeDocument/2006/relationships/image" Target="../media/image59.png"/><Relationship Id="rId5" Type="http://schemas.openxmlformats.org/officeDocument/2006/relationships/image" Target="../media/image53.png"/><Relationship Id="rId6" Type="http://schemas.openxmlformats.org/officeDocument/2006/relationships/image" Target="../media/image5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67.png"/><Relationship Id="rId6" Type="http://schemas.openxmlformats.org/officeDocument/2006/relationships/image" Target="../media/image72.png"/><Relationship Id="rId7" Type="http://schemas.openxmlformats.org/officeDocument/2006/relationships/image" Target="../media/image6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7.png"/><Relationship Id="rId4" Type="http://schemas.openxmlformats.org/officeDocument/2006/relationships/image" Target="../media/image65.png"/><Relationship Id="rId5" Type="http://schemas.openxmlformats.org/officeDocument/2006/relationships/image" Target="../media/image61.png"/><Relationship Id="rId6" Type="http://schemas.openxmlformats.org/officeDocument/2006/relationships/image" Target="../media/image60.png"/><Relationship Id="rId7" Type="http://schemas.openxmlformats.org/officeDocument/2006/relationships/image" Target="../media/image6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8.png"/><Relationship Id="rId4" Type="http://schemas.openxmlformats.org/officeDocument/2006/relationships/image" Target="../media/image66.png"/><Relationship Id="rId5" Type="http://schemas.openxmlformats.org/officeDocument/2006/relationships/image" Target="../media/image63.png"/><Relationship Id="rId6" Type="http://schemas.openxmlformats.org/officeDocument/2006/relationships/image" Target="../media/image47.png"/><Relationship Id="rId7" Type="http://schemas.openxmlformats.org/officeDocument/2006/relationships/image" Target="../media/image55.png"/><Relationship Id="rId8" Type="http://schemas.openxmlformats.org/officeDocument/2006/relationships/image" Target="../media/image6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6.png"/><Relationship Id="rId4" Type="http://schemas.openxmlformats.org/officeDocument/2006/relationships/image" Target="../media/image71.png"/><Relationship Id="rId5" Type="http://schemas.openxmlformats.org/officeDocument/2006/relationships/image" Target="../media/image70.png"/><Relationship Id="rId6" Type="http://schemas.openxmlformats.org/officeDocument/2006/relationships/image" Target="../media/image81.png"/><Relationship Id="rId7" Type="http://schemas.openxmlformats.org/officeDocument/2006/relationships/image" Target="../media/image8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9.png"/><Relationship Id="rId4" Type="http://schemas.openxmlformats.org/officeDocument/2006/relationships/image" Target="../media/image75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2.png"/><Relationship Id="rId4" Type="http://schemas.openxmlformats.org/officeDocument/2006/relationships/image" Target="../media/image84.png"/><Relationship Id="rId5" Type="http://schemas.openxmlformats.org/officeDocument/2006/relationships/image" Target="../media/image83.png"/><Relationship Id="rId6" Type="http://schemas.openxmlformats.org/officeDocument/2006/relationships/image" Target="../media/image8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6.png"/><Relationship Id="rId4" Type="http://schemas.openxmlformats.org/officeDocument/2006/relationships/image" Target="../media/image7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Relationship Id="rId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0" Type="http://schemas.openxmlformats.org/officeDocument/2006/relationships/image" Target="../media/image10.png"/><Relationship Id="rId9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0" y="279403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0" y="12954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Bayes’ Nets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133600"/>
            <a:ext cx="4800599" cy="34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0" y="6003922"/>
            <a:ext cx="12192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William DeMeo -- NJIT</a:t>
            </a:r>
            <a:endParaRPr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courtesy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ai.berkeley.edu.]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22860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about this domain: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Traffic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Umbrella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Raining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733800"/>
            <a:ext cx="5714999" cy="296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22860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about this domain: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Fire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Smoke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Alarm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701" y="1371600"/>
            <a:ext cx="3352797" cy="2202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1300" y="4038600"/>
            <a:ext cx="4991100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 and the Chain Rule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41313" y="1524000"/>
            <a:ext cx="114696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Chain rule: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Trivial decomposition:</a:t>
            </a:r>
            <a:endParaRPr/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2388" lvl="3" marL="160012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With assumption of conditional independence: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Bayes’nets / graphical models help us express conditional independence assumptions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05200"/>
            <a:ext cx="7094537" cy="3071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98" name="Google Shape;1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048000"/>
            <a:ext cx="4183062" cy="298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99" name="Google Shape;19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4654210"/>
            <a:ext cx="4183062" cy="2987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00" name="Google Shape;20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5105400"/>
            <a:ext cx="6035675" cy="30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201" name="Google Shape;20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6600" y="1600200"/>
            <a:ext cx="7162800" cy="30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53400" y="2438400"/>
            <a:ext cx="3918800" cy="203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Ghostbusters Chain Rule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457200" y="1576388"/>
            <a:ext cx="46085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sensor depends only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 where the ghost is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That means, the two sensors are conditionally independent, given the ghost position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T: Top square is red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B: Bottom square is red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G: Ghost is in the top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Givens: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P( +g ) = 0.5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P(  -g ) = 0.5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P( +t  | +g ) = 0.8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P( +t  |  -g ) = 0.4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P( +b | +g ) = 0.4</a:t>
            </a:r>
            <a:b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P( +b |  -g ) = 0.8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P(T,B,G) = P(G) P(T|G) P(B|G)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400" y="1905000"/>
            <a:ext cx="3218878" cy="464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.host\Shared Folders\Shared with PC\2square_ghostbusters.png" id="211" name="Google Shape;2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25"/>
          <p:cNvGraphicFramePr/>
          <p:nvPr/>
        </p:nvGraphicFramePr>
        <p:xfrm>
          <a:off x="5138737" y="2336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{E36BFE10-C393-4D8D-8F42-5AB77B466913}</a:tableStyleId>
              </a:tblPr>
              <a:tblGrid>
                <a:gridCol w="739950"/>
                <a:gridCol w="739950"/>
                <a:gridCol w="739950"/>
                <a:gridCol w="1175825"/>
              </a:tblGrid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P(T,B,G)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-t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sz="22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Bayes’Nets: Big Picture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1" y="1447800"/>
            <a:ext cx="7317022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Nets: Big Picture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06400" y="1397001"/>
            <a:ext cx="71374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problems with using full joint distribution tables as our probabilistic models: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Unless there are only a few variables, the joint is WAY too big to represent explicitly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Hard to learn (estimate) anything empirically about more than a few variables at a time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Bayes’ nets: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technique for describing complex joint distributions (models) using simple, local distributions (conditional probabilities)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More properly called</a:t>
            </a: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graphical models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 describe how variables locally interact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Local interactions chain together to give global, indirect interactions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For about 10 min, we’ll be vague about how these interactions are specified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3724" y="3581400"/>
            <a:ext cx="4182456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4800" y="1447800"/>
            <a:ext cx="4115264" cy="1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 Bayes’ Net: Insurance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 Bayes’ Net: Car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Graphical Model Notation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52400" y="1371600"/>
            <a:ext cx="5638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4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Nodes: variables (with domains)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Can be assigned (observed) or unassigned (unobserved)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Arcs: interactions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Similar to CSP constraints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Indicate “direct influence” between variables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Formally: encode conditional independence (more later)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now: imagine that arrows mean direct causation (in general, they don’t!)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49960" l="0" r="61858" t="0"/>
          <a:stretch/>
        </p:blipFill>
        <p:spPr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30"/>
          <p:cNvGrpSpPr/>
          <p:nvPr/>
        </p:nvGrpSpPr>
        <p:grpSpPr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247" name="Google Shape;247;p30"/>
            <p:cNvPicPr preferRelativeResize="0"/>
            <p:nvPr/>
          </p:nvPicPr>
          <p:blipFill rotWithShape="1">
            <a:blip r:embed="rId4">
              <a:alphaModFix/>
            </a:blip>
            <a:srcRect b="0" l="26097" r="0" t="0"/>
            <a:stretch/>
          </p:blipFill>
          <p:spPr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30"/>
            <p:cNvSpPr/>
            <p:nvPr/>
          </p:nvSpPr>
          <p:spPr>
            <a:xfrm>
              <a:off x="3600" y="2208"/>
              <a:ext cx="336" cy="6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9" name="Google Shape;24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3001" y="3276600"/>
            <a:ext cx="3047998" cy="182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9200" y="1219200"/>
            <a:ext cx="2743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Coin Flips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independent coin flips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interactions between variables: </a:t>
            </a:r>
            <a:r>
              <a:rPr lang="en-US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absolute independence</a:t>
            </a:r>
            <a:endParaRPr/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9682" lvl="0" marL="342882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447800" y="3200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3124200" y="3200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6553200" y="3200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pic>
        <p:nvPicPr>
          <p:cNvPr descr="txp_fig"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7928" y="1447800"/>
            <a:ext cx="2871386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914" y="1447800"/>
            <a:ext cx="5203085" cy="2729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Probabilistic Models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04800" y="1524000"/>
            <a:ext cx="7010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Models describe how (a portion of) the world works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Models are always simplifications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May not account for every variable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May not account for all interactions between variables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“All models are wrong; but some are useful.”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 – George E. P. Box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26988" lvl="6" marL="297165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do we do with probabilistic models?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 (or our agents) need to reason about unknown variables, given evidence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Example: explanation (diagnostic reasoning)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Example: prediction (causal reasoning)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Example: value of information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Traffic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Variables: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R: It rains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T: There is traffic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 1: independence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388" lvl="3" marL="16001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388" lvl="3" marL="160012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is an agent using model 2 better?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2362200" y="35052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2362200" y="5181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1" y="1143000"/>
            <a:ext cx="3886198" cy="162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7391400" y="35052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7391400" y="5181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2"/>
          <p:cNvCxnSpPr>
            <a:stCxn id="271" idx="4"/>
            <a:endCxn id="272" idx="0"/>
          </p:cNvCxnSpPr>
          <p:nvPr/>
        </p:nvCxnSpPr>
        <p:spPr>
          <a:xfrm>
            <a:off x="7772400" y="42672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74" name="Google Shape;274;p32"/>
          <p:cNvSpPr txBox="1"/>
          <p:nvPr/>
        </p:nvSpPr>
        <p:spPr>
          <a:xfrm>
            <a:off x="5257800" y="1502074"/>
            <a:ext cx="9855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b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388" lvl="3" marL="160012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Model 2: rain causes traffic</a:t>
            </a:r>
            <a:endParaRPr/>
          </a:p>
          <a:p>
            <a:pPr indent="-190482" lvl="0" marL="34288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1295400"/>
            <a:ext cx="149634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406400" y="1290636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Let’s build a causal graphical model!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T: Traffic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R: It rains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L: Low pressure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D: Roof drips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B: Ballgame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C: Cavity</a:t>
            </a:r>
            <a:endParaRPr/>
          </a:p>
          <a:p>
            <a:pPr indent="-126988" lvl="2" marL="1142942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1447800"/>
            <a:ext cx="70866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Traffic II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Alarm Network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406400" y="1295400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B: Burglary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A: Alarm goes off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M: Mary calls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J: John calls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E: Earthquake!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1" y="1295400"/>
            <a:ext cx="6759927" cy="449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 Semantics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667000"/>
            <a:ext cx="12382500" cy="82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 Semantics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1066800" y="1397000"/>
            <a:ext cx="594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set of nodes, one per variable X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84138" lvl="2" marL="114294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directed, acyclic graph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98432" lvl="0" marL="34288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conditional distribution for each node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 collection of distributions over X, one for each combination of parents’ values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2236" lvl="1" marL="742913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CPT: conditional probability table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Description of a noisy “causal” process</a:t>
            </a:r>
            <a:endParaRPr/>
          </a:p>
          <a:p>
            <a:pPr indent="-152389" lvl="4" marL="205729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84138" lvl="2" marL="1142942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8229600" y="1930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8839200" y="33020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6"/>
          <p:cNvCxnSpPr>
            <a:stCxn id="302" idx="4"/>
            <a:endCxn id="303" idx="1"/>
          </p:cNvCxnSpPr>
          <p:nvPr/>
        </p:nvCxnSpPr>
        <p:spPr>
          <a:xfrm>
            <a:off x="8496300" y="2463800"/>
            <a:ext cx="4209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05" name="Google Shape;305;p36"/>
          <p:cNvSpPr/>
          <p:nvPr/>
        </p:nvSpPr>
        <p:spPr>
          <a:xfrm>
            <a:off x="9753600" y="1930400"/>
            <a:ext cx="533400" cy="533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cxnSp>
        <p:nvCxnSpPr>
          <p:cNvPr id="306" name="Google Shape;306;p36"/>
          <p:cNvCxnSpPr>
            <a:stCxn id="305" idx="4"/>
            <a:endCxn id="303" idx="7"/>
          </p:cNvCxnSpPr>
          <p:nvPr/>
        </p:nvCxnSpPr>
        <p:spPr>
          <a:xfrm flipH="1">
            <a:off x="9294600" y="2463800"/>
            <a:ext cx="725700" cy="91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" id="307" name="Google Shape;3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36"/>
          <p:cNvCxnSpPr>
            <a:endCxn id="303" idx="0"/>
          </p:cNvCxnSpPr>
          <p:nvPr/>
        </p:nvCxnSpPr>
        <p:spPr>
          <a:xfrm flipH="1">
            <a:off x="9105900" y="2554400"/>
            <a:ext cx="152400" cy="74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descr="txp_fig.png" id="309" name="Google Shape;30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5800" y="4368800"/>
            <a:ext cx="2057400" cy="30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/>
          <p:nvPr/>
        </p:nvSpPr>
        <p:spPr>
          <a:xfrm rot="5400000">
            <a:off x="9563100" y="3492500"/>
            <a:ext cx="609600" cy="685800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311" name="Google Shape;31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600" y="3987800"/>
            <a:ext cx="1927225" cy="30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/>
        </p:nvSpPr>
        <p:spPr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 Bayes net = Topology (graph) + Local Conditional Probabilities</a:t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0800" y="152400"/>
            <a:ext cx="2743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2819400" y="-33295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Probabilities in BNs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1981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Bayes’ nets 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implicitly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encode joint distributions</a:t>
            </a:r>
            <a:endParaRPr/>
          </a:p>
          <a:p>
            <a:pPr indent="-152388" lvl="8" marL="388600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 a product of local conditional distributions</a:t>
            </a:r>
            <a:endParaRPr/>
          </a:p>
          <a:p>
            <a:pPr indent="-152388" lvl="8" marL="388600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 see what probability a BN gives to a full assignment, multiply all the relevant conditionals together: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37"/>
          <p:cNvGrpSpPr/>
          <p:nvPr/>
        </p:nvGrpSpPr>
        <p:grpSpPr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321" name="Google Shape;321;p37"/>
            <p:cNvPicPr preferRelativeResize="0"/>
            <p:nvPr/>
          </p:nvPicPr>
          <p:blipFill rotWithShape="1">
            <a:blip r:embed="rId3">
              <a:alphaModFix/>
            </a:blip>
            <a:srcRect b="0" l="26097" r="0" t="0"/>
            <a:stretch/>
          </p:blipFill>
          <p:spPr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/>
            <p:nvPr/>
          </p:nvSpPr>
          <p:spPr>
            <a:xfrm>
              <a:off x="3600" y="2208"/>
              <a:ext cx="336" cy="6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xp_fig.png" id="323" name="Google Shape;32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715000"/>
            <a:ext cx="4495800" cy="277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24" name="Google Shape;32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0" y="3276600"/>
            <a:ext cx="4876800" cy="671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1" y="4191000"/>
            <a:ext cx="1911361" cy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10800" y="152400"/>
            <a:ext cx="2743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2819400" y="-33295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Probabilities in BNs</a:t>
            </a:r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Why are we guaranteed that setting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2388" lvl="8" marL="388600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269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results in a proper joint distribution?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269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Chain rule (valid for all distributions): 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 u="sng">
                <a:latin typeface="Calibri"/>
                <a:ea typeface="Calibri"/>
                <a:cs typeface="Calibri"/>
                <a:sym typeface="Calibri"/>
              </a:rPr>
              <a:t>Assume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conditional independences: 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🡪 Consequence: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269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 every BN can represent every joint distribution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topology enforces certain conditional independencies</a:t>
            </a:r>
            <a:endParaRPr/>
          </a:p>
        </p:txBody>
      </p:sp>
      <p:pic>
        <p:nvPicPr>
          <p:cNvPr descr="txp_fig.png" id="333" name="Google Shape;3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842796"/>
            <a:ext cx="4876800" cy="671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34" name="Google Shape;33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3200400"/>
            <a:ext cx="5115374" cy="7425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35" name="Google Shape;33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4677376"/>
            <a:ext cx="5078413" cy="69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10800" y="152400"/>
            <a:ext cx="2743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37" name="Google Shape;337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19800" y="4147542"/>
            <a:ext cx="4754535" cy="27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Only distributions whose variables are absolutely independent can be represented by a Bayes’ net with no arcs.</a:t>
            </a:r>
            <a:endParaRPr/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Coin Flips</a:t>
            </a:r>
            <a:endParaRPr/>
          </a:p>
        </p:txBody>
      </p:sp>
      <p:graphicFrame>
        <p:nvGraphicFramePr>
          <p:cNvPr id="345" name="Google Shape;345;p39"/>
          <p:cNvGraphicFramePr/>
          <p:nvPr/>
        </p:nvGraphicFramePr>
        <p:xfrm>
          <a:off x="1219200" y="34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888" y="3070225"/>
            <a:ext cx="911225" cy="298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39"/>
          <p:cNvGraphicFramePr/>
          <p:nvPr/>
        </p:nvGraphicFramePr>
        <p:xfrm>
          <a:off x="2990850" y="34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p39"/>
          <p:cNvGraphicFramePr/>
          <p:nvPr/>
        </p:nvGraphicFramePr>
        <p:xfrm>
          <a:off x="6267450" y="34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49" name="Google Shape;34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375" y="3070225"/>
            <a:ext cx="925513" cy="2985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50" name="Google Shape;35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6125" y="3070225"/>
            <a:ext cx="911225" cy="298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1" name="Google Shape;351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9"/>
          <p:cNvSpPr/>
          <p:nvPr/>
        </p:nvSpPr>
        <p:spPr>
          <a:xfrm>
            <a:off x="1600200" y="1905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3276600" y="1905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705600" y="1905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pic>
        <p:nvPicPr>
          <p:cNvPr descr="txp_fig" id="355" name="Google Shape;35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356" name="Google Shape;356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5263" y="5108575"/>
            <a:ext cx="1971675" cy="29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15400" y="1447798"/>
            <a:ext cx="2893913" cy="276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Traffic</a:t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1143000" y="2286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1143000" y="3962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40"/>
          <p:cNvCxnSpPr>
            <a:stCxn id="364" idx="4"/>
            <a:endCxn id="365" idx="0"/>
          </p:cNvCxnSpPr>
          <p:nvPr/>
        </p:nvCxnSpPr>
        <p:spPr>
          <a:xfrm>
            <a:off x="1524000" y="30480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367" name="Google Shape;367;p40"/>
          <p:cNvGraphicFramePr/>
          <p:nvPr/>
        </p:nvGraphicFramePr>
        <p:xfrm>
          <a:off x="2762250" y="235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68" name="Google Shape;3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013" y="1981200"/>
            <a:ext cx="731837" cy="2987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p40"/>
          <p:cNvGraphicFramePr/>
          <p:nvPr/>
        </p:nvGraphicFramePr>
        <p:xfrm>
          <a:off x="2381250" y="37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70" name="Google Shape;37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417888"/>
            <a:ext cx="1060450" cy="3136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1" name="Google Shape;371;p40"/>
          <p:cNvGraphicFramePr/>
          <p:nvPr/>
        </p:nvGraphicFramePr>
        <p:xfrm>
          <a:off x="2381250" y="4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372" name="Google Shape;37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3135" y="2362200"/>
            <a:ext cx="1810181" cy="29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1800" y="4419600"/>
            <a:ext cx="5247974" cy="21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41414" y="4572000"/>
            <a:ext cx="212638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199" y="1143001"/>
            <a:ext cx="2666998" cy="177372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Alarm Network</a:t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urglary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1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arthqk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larm</a:t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ohn calls</a:t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 calls</a:t>
            </a:r>
            <a:endParaRPr/>
          </a:p>
        </p:txBody>
      </p:sp>
      <p:cxnSp>
        <p:nvCxnSpPr>
          <p:cNvPr id="387" name="Google Shape;387;p41"/>
          <p:cNvCxnSpPr>
            <a:stCxn id="382" idx="4"/>
            <a:endCxn id="384" idx="1"/>
          </p:cNvCxnSpPr>
          <p:nvPr/>
        </p:nvCxnSpPr>
        <p:spPr>
          <a:xfrm>
            <a:off x="3733800" y="2316162"/>
            <a:ext cx="396000" cy="3738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8" name="Google Shape;388;p41"/>
          <p:cNvCxnSpPr>
            <a:stCxn id="383" idx="4"/>
            <a:endCxn id="384" idx="7"/>
          </p:cNvCxnSpPr>
          <p:nvPr/>
        </p:nvCxnSpPr>
        <p:spPr>
          <a:xfrm flipH="1">
            <a:off x="4938000" y="2392362"/>
            <a:ext cx="586500" cy="2976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9" name="Google Shape;389;p41"/>
          <p:cNvCxnSpPr>
            <a:stCxn id="384" idx="3"/>
            <a:endCxn id="385" idx="0"/>
          </p:cNvCxnSpPr>
          <p:nvPr/>
        </p:nvCxnSpPr>
        <p:spPr>
          <a:xfrm flipH="1">
            <a:off x="3352788" y="3390292"/>
            <a:ext cx="777000" cy="2214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0" name="Google Shape;390;p41"/>
          <p:cNvCxnSpPr>
            <a:stCxn id="384" idx="5"/>
            <a:endCxn id="386" idx="0"/>
          </p:cNvCxnSpPr>
          <p:nvPr/>
        </p:nvCxnSpPr>
        <p:spPr>
          <a:xfrm>
            <a:off x="4938012" y="3390292"/>
            <a:ext cx="700800" cy="221400"/>
          </a:xfrm>
          <a:prstGeom prst="straightConnector1">
            <a:avLst/>
          </a:prstGeom>
          <a:noFill/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91" name="Google Shape;391;p41"/>
          <p:cNvGraphicFramePr/>
          <p:nvPr/>
        </p:nvGraphicFramePr>
        <p:xfrm>
          <a:off x="1524000" y="1427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{E36BFE10-C393-4D8D-8F42-5AB77B466913}</a:tableStyleId>
              </a:tblPr>
              <a:tblGrid>
                <a:gridCol w="533400"/>
                <a:gridCol w="762000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P(B)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1"/>
          <p:cNvGraphicFramePr/>
          <p:nvPr/>
        </p:nvGraphicFramePr>
        <p:xfrm>
          <a:off x="7010400" y="1350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{E36BFE10-C393-4D8D-8F42-5AB77B466913}</a:tableStyleId>
              </a:tblPr>
              <a:tblGrid>
                <a:gridCol w="536750"/>
                <a:gridCol w="761825"/>
              </a:tblGrid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</a:t>
                      </a:r>
                      <a:endParaRPr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3" name="Google Shape;393;p41"/>
          <p:cNvGraphicFramePr/>
          <p:nvPr/>
        </p:nvGraphicFramePr>
        <p:xfrm>
          <a:off x="7010400" y="3200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{E36BFE10-C393-4D8D-8F42-5AB77B466913}</a:tableStyleId>
              </a:tblPr>
              <a:tblGrid>
                <a:gridCol w="536900"/>
                <a:gridCol w="529900"/>
                <a:gridCol w="533400"/>
                <a:gridCol w="1219200"/>
              </a:tblGrid>
              <a:tr h="3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P(A|B,E)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-b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-e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b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4" name="Google Shape;394;p41"/>
          <p:cNvGraphicFramePr/>
          <p:nvPr/>
        </p:nvGraphicFramePr>
        <p:xfrm>
          <a:off x="1676400" y="4678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{E36BFE10-C393-4D8D-8F42-5AB77B466913}</a:tableStyleId>
              </a:tblPr>
              <a:tblGrid>
                <a:gridCol w="529900"/>
                <a:gridCol w="533400"/>
                <a:gridCol w="9179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P(J|A)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-j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Google Shape;395;p41"/>
          <p:cNvGraphicFramePr/>
          <p:nvPr/>
        </p:nvGraphicFramePr>
        <p:xfrm>
          <a:off x="4267200" y="4678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{E36BFE10-C393-4D8D-8F42-5AB77B466913}</a:tableStyleId>
              </a:tblPr>
              <a:tblGrid>
                <a:gridCol w="529900"/>
                <a:gridCol w="613100"/>
                <a:gridCol w="914400"/>
              </a:tblGrid>
              <a:tr h="38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P(M|A)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99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-m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3333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 b="0" sz="1800" u="none" cap="none" strike="noStrike">
                        <a:solidFill>
                          <a:srgbClr val="3333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Independence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981200"/>
            <a:ext cx="4662898" cy="41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Traffic</a:t>
            </a:r>
            <a:endParaRPr/>
          </a:p>
        </p:txBody>
      </p:sp>
      <p:sp>
        <p:nvSpPr>
          <p:cNvPr id="401" name="Google Shape;401;p4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Causal direction</a:t>
            </a:r>
            <a:endParaRPr/>
          </a:p>
        </p:txBody>
      </p:sp>
      <p:sp>
        <p:nvSpPr>
          <p:cNvPr id="402" name="Google Shape;402;p42"/>
          <p:cNvSpPr/>
          <p:nvPr/>
        </p:nvSpPr>
        <p:spPr>
          <a:xfrm>
            <a:off x="914400" y="34290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914400" y="51054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42"/>
          <p:cNvCxnSpPr>
            <a:stCxn id="402" idx="4"/>
            <a:endCxn id="403" idx="0"/>
          </p:cNvCxnSpPr>
          <p:nvPr/>
        </p:nvCxnSpPr>
        <p:spPr>
          <a:xfrm>
            <a:off x="1295400" y="419100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405" name="Google Shape;405;p42"/>
          <p:cNvGraphicFramePr/>
          <p:nvPr/>
        </p:nvGraphicFramePr>
        <p:xfrm>
          <a:off x="2533650" y="34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406" name="Google Shape;40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3" y="3124200"/>
            <a:ext cx="731837" cy="2987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p42"/>
          <p:cNvGraphicFramePr/>
          <p:nvPr/>
        </p:nvGraphicFramePr>
        <p:xfrm>
          <a:off x="2152650" y="49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408" name="Google Shape;40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560888"/>
            <a:ext cx="1060450" cy="3136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9" name="Google Shape;409;p42"/>
          <p:cNvGraphicFramePr/>
          <p:nvPr/>
        </p:nvGraphicFramePr>
        <p:xfrm>
          <a:off x="2152650" y="58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Google Shape;410;p42"/>
          <p:cNvGraphicFramePr/>
          <p:nvPr/>
        </p:nvGraphicFramePr>
        <p:xfrm>
          <a:off x="56388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411" name="Google Shape;41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8238" y="3971925"/>
            <a:ext cx="1090612" cy="29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0" y="1295400"/>
            <a:ext cx="4485974" cy="188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96200" y="1447800"/>
            <a:ext cx="1689842" cy="1635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Reverse Traffic</a:t>
            </a:r>
            <a:endParaRPr/>
          </a:p>
        </p:txBody>
      </p:sp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Reverse causality?</a:t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914400" y="343535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914400" y="511175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43"/>
          <p:cNvCxnSpPr>
            <a:stCxn id="420" idx="4"/>
            <a:endCxn id="421" idx="0"/>
          </p:cNvCxnSpPr>
          <p:nvPr/>
        </p:nvCxnSpPr>
        <p:spPr>
          <a:xfrm>
            <a:off x="1295400" y="4197350"/>
            <a:ext cx="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423" name="Google Shape;423;p43"/>
          <p:cNvGraphicFramePr/>
          <p:nvPr/>
        </p:nvGraphicFramePr>
        <p:xfrm>
          <a:off x="253365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4" name="Google Shape;424;p43"/>
          <p:cNvGraphicFramePr/>
          <p:nvPr/>
        </p:nvGraphicFramePr>
        <p:xfrm>
          <a:off x="2152650" y="49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5" name="Google Shape;425;p43"/>
          <p:cNvGraphicFramePr/>
          <p:nvPr/>
        </p:nvGraphicFramePr>
        <p:xfrm>
          <a:off x="2152650" y="58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762000"/>
                <a:gridCol w="666750"/>
              </a:tblGrid>
              <a:tr h="3714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6" name="Google Shape;426;p43"/>
          <p:cNvGraphicFramePr/>
          <p:nvPr/>
        </p:nvGraphicFramePr>
        <p:xfrm>
          <a:off x="5638800" y="44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762000"/>
                <a:gridCol w="762000"/>
                <a:gridCol w="6667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 b="0" i="0" sz="18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427" name="Google Shape;4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238" y="3962400"/>
            <a:ext cx="1090612" cy="298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428" name="Google Shape;42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2588" y="3133725"/>
            <a:ext cx="731837" cy="298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429" name="Google Shape;42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0175" y="4562475"/>
            <a:ext cx="1060450" cy="313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1295400"/>
            <a:ext cx="96012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0" y="1371600"/>
            <a:ext cx="10287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Causality?</a:t>
            </a:r>
            <a:endParaRPr/>
          </a:p>
        </p:txBody>
      </p:sp>
      <p:sp>
        <p:nvSpPr>
          <p:cNvPr id="437" name="Google Shape;437;p44"/>
          <p:cNvSpPr txBox="1"/>
          <p:nvPr>
            <p:ph idx="1" type="body"/>
          </p:nvPr>
        </p:nvSpPr>
        <p:spPr>
          <a:xfrm>
            <a:off x="406400" y="1397001"/>
            <a:ext cx="69088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Bayes’ nets reflect the true causal patterns:</a:t>
            </a:r>
            <a:endParaRPr/>
          </a:p>
          <a:p>
            <a:pPr indent="-196838" lvl="8" marL="3886005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Often simpler (nodes have fewer parents)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Often easier to think about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Often easier to elicit from experts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BNs need not actually be causal</a:t>
            </a:r>
            <a:endParaRPr/>
          </a:p>
          <a:p>
            <a:pPr indent="-196839" lvl="7" marL="3428829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Sometimes no causal net exists over the domain (especially if variables are missing)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E.g. consider the variables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Traffic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Drips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up with arrows that reflect correlation, not causation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What do the arrows really mean?</a:t>
            </a:r>
            <a:endParaRPr/>
          </a:p>
          <a:p>
            <a:pPr indent="-196839" lvl="7" marL="3428829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Topology may happen to encode causal structure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Topology really encodes conditional independence</a:t>
            </a:r>
            <a:endParaRPr/>
          </a:p>
        </p:txBody>
      </p:sp>
      <p:pic>
        <p:nvPicPr>
          <p:cNvPr descr="txp_fig.png" id="438" name="Google Shape;4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6096000"/>
            <a:ext cx="4754535" cy="27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Bayes’ Nets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5"/>
          <p:cNvSpPr txBox="1"/>
          <p:nvPr>
            <p:ph idx="1" type="body"/>
          </p:nvPr>
        </p:nvSpPr>
        <p:spPr>
          <a:xfrm>
            <a:off x="406400" y="1397001"/>
            <a:ext cx="61468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 far: how a Bayes’ net encodes a joint distribution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Next: how to answer queries about that distribution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Today: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5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First assembled BNs using an intuitive notion of conditional independence as causality</a:t>
            </a:r>
            <a:endParaRPr/>
          </a:p>
          <a:p>
            <a:pPr indent="-228588" lvl="2" marL="1142942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Then saw that key property is conditional independence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Main goal: answer queries about conditional independence and influence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that: how to answer numerical queries (inference)</a:t>
            </a:r>
            <a:endParaRPr/>
          </a:p>
        </p:txBody>
      </p:sp>
      <p:pic>
        <p:nvPicPr>
          <p:cNvPr id="445" name="Google Shape;4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722" y="1524000"/>
            <a:ext cx="5332633" cy="38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04800" y="1371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variables are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if: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says that their joint distribution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factors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into a product two simpler distributions</a:t>
            </a:r>
            <a:endParaRPr/>
          </a:p>
          <a:p>
            <a:pPr indent="-152388" lvl="5" marL="2514474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Another form: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2389" lvl="4" marL="205729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 write: 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Independence is a simplifying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modeling assumption</a:t>
            </a:r>
            <a:endParaRPr/>
          </a:p>
          <a:p>
            <a:pPr indent="-152388" lvl="6" marL="2971652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Empirical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joint distributions: at best “close” to independent</a:t>
            </a:r>
            <a:endParaRPr/>
          </a:p>
          <a:p>
            <a:pPr indent="-152389" lvl="7" marL="3428829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What could we assume for {Weather, Traffic, Cavity, Toothache}?</a:t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Independence</a:t>
            </a:r>
            <a:endParaRPr/>
          </a:p>
        </p:txBody>
      </p:sp>
      <p:pic>
        <p:nvPicPr>
          <p:cNvPr descr="txp_fig.png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488" y="1925638"/>
            <a:ext cx="3795712" cy="29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886200"/>
            <a:ext cx="3048000" cy="313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17" name="Google Shape;11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4648200"/>
            <a:ext cx="1016000" cy="262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4769" y="1828800"/>
            <a:ext cx="4257231" cy="375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Independence?</a:t>
            </a:r>
            <a:endParaRPr/>
          </a:p>
        </p:txBody>
      </p:sp>
      <p:graphicFrame>
        <p:nvGraphicFramePr>
          <p:cNvPr id="124" name="Google Shape;124;p17"/>
          <p:cNvGraphicFramePr/>
          <p:nvPr/>
        </p:nvGraphicFramePr>
        <p:xfrm>
          <a:off x="2278114" y="3277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17"/>
          <p:cNvGraphicFramePr/>
          <p:nvPr/>
        </p:nvGraphicFramePr>
        <p:xfrm>
          <a:off x="7394626" y="32853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5135614" y="2108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5140376" y="50760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.png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614" y="2848765"/>
            <a:ext cx="1296987" cy="298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789" y="1731165"/>
            <a:ext cx="731837" cy="298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30" name="Google Shape;1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7876" y="4704552"/>
            <a:ext cx="850900" cy="298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31" name="Google Shape;13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6589" y="2853527"/>
            <a:ext cx="1298575" cy="29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Example: Independence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 fair, independent coin flips:</a:t>
            </a:r>
            <a:endParaRPr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699676" y="28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18"/>
          <p:cNvGraphicFramePr/>
          <p:nvPr/>
        </p:nvGraphicFramePr>
        <p:xfrm>
          <a:off x="2471326" y="28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18"/>
          <p:cNvGraphicFramePr/>
          <p:nvPr/>
        </p:nvGraphicFramePr>
        <p:xfrm>
          <a:off x="5747926" y="28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{D0D0B6A9-2B33-4FEB-80A2-75CCB9ADD1B1}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xp_fig"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43" name="Google Shape;14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44" name="Google Shape;14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 rot="-5400000">
            <a:off x="3804826" y="590550"/>
            <a:ext cx="381000" cy="7124700"/>
          </a:xfrm>
          <a:prstGeom prst="leftBrace">
            <a:avLst>
              <a:gd fmla="val 1558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680876" y="5181600"/>
            <a:ext cx="2895600" cy="12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2299876" y="5105400"/>
            <a:ext cx="152400" cy="13716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" id="148" name="Google Shape;14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49" name="Google Shape;14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2604676" y="5791200"/>
            <a:ext cx="2971800" cy="457200"/>
          </a:xfrm>
          <a:custGeom>
            <a:rect b="b" l="l" r="r" t="t"/>
            <a:pathLst>
              <a:path extrusionOk="0" h="288" w="1872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02524" y="1150853"/>
            <a:ext cx="3229661" cy="308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09609" y="4749346"/>
            <a:ext cx="4115264" cy="1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3700" y="1600200"/>
            <a:ext cx="6324599" cy="415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1828800"/>
            <a:ext cx="5041097" cy="301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304800" y="1397001"/>
            <a:ext cx="68580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P(Toothache, Cavity, Catch)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If I have a cavity, the probability that the probe catches in it doesn't depend on whether I have a toothache: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P(+catch | +toothache, +cavity) = P(+catch | +cavity)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same independence holds if I don’t have a cavity: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P(+catch | +toothache, -cavity) = P(+catch| -cavity)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Catch is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conditionally independent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of Toothache given Cavity: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P(Catch | Toothache, Cavity) = P(Catch | Cavity)</a:t>
            </a:r>
            <a:endParaRPr/>
          </a:p>
          <a:p>
            <a:pPr indent="-215882" lvl="0" marL="34288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04800" y="4948236"/>
            <a:ext cx="7772400" cy="842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Equivalent statements: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P(Toothache | Catch , Cavity) = P(Toothache | Cavity)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P(Toothache, Catch | Cavity) = P(Toothache | Cavity) P(Catch | Cavity)</a:t>
            </a:r>
            <a:endParaRPr/>
          </a:p>
          <a:p>
            <a:pPr indent="-285736" lvl="1" marL="742913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be derived from the other easily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2103438" y="1524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Unconditional (absolute) independence very rare (why?)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Conditional independence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is our most basic and robust form of knowledge about uncertain environments.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 is conditionally independent of Y given Z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if and only if: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or, equivalently, if and only if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xp_fig.png"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4038" y="4572000"/>
            <a:ext cx="4841875" cy="31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8800" y="3352800"/>
            <a:ext cx="1401762" cy="36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.png" id="175" name="Google Shape;17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0238" y="5715000"/>
            <a:ext cx="3884613" cy="31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