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2A9E1-54A5-429A-84B7-90B726921EA5}">
  <a:tblStyle styleId="{1F52A9E1-54A5-429A-84B7-90B726921E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D"/>
          </a:solidFill>
        </a:fill>
      </a:tcStyle>
    </a:band1H>
    <a:band2H>
      <a:tcTxStyle/>
    </a:band2H>
    <a:band1V>
      <a:tcTxStyle/>
      <a:tcStyle>
        <a:fill>
          <a:solidFill>
            <a:srgbClr val="E7E7E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F8D12778-8E29-48B2-BC67-557877EFD64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458788" y="720725"/>
            <a:ext cx="6397625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Draw network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Specify the CPTs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Then query, e.g., Mary Calls --- not something we specified, inference computed this for 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P(B) =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P(B | +e) =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US"/>
              <a:t>Independence</a:t>
            </a:r>
            <a:endParaRPr/>
          </a:p>
          <a:p>
            <a:pPr indent="-952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P(B) =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P(B | +m) =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/>
              <a:t>Show explaining away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Relationship Id="rId5" Type="http://schemas.openxmlformats.org/officeDocument/2006/relationships/image" Target="../media/image33.png"/><Relationship Id="rId6" Type="http://schemas.openxmlformats.org/officeDocument/2006/relationships/image" Target="../media/image56.png"/><Relationship Id="rId7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48.png"/><Relationship Id="rId8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59.png"/><Relationship Id="rId5" Type="http://schemas.openxmlformats.org/officeDocument/2006/relationships/image" Target="../media/image55.png"/><Relationship Id="rId6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75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Relationship Id="rId5" Type="http://schemas.openxmlformats.org/officeDocument/2006/relationships/image" Target="../media/image74.png"/><Relationship Id="rId6" Type="http://schemas.openxmlformats.org/officeDocument/2006/relationships/image" Target="../media/image65.png"/><Relationship Id="rId7" Type="http://schemas.openxmlformats.org/officeDocument/2006/relationships/image" Target="../media/image72.png"/><Relationship Id="rId8" Type="http://schemas.openxmlformats.org/officeDocument/2006/relationships/image" Target="../media/image7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3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Relationship Id="rId6" Type="http://schemas.openxmlformats.org/officeDocument/2006/relationships/image" Target="../media/image87.png"/><Relationship Id="rId7" Type="http://schemas.openxmlformats.org/officeDocument/2006/relationships/image" Target="../media/image79.png"/><Relationship Id="rId8" Type="http://schemas.openxmlformats.org/officeDocument/2006/relationships/image" Target="../media/image8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6.png"/><Relationship Id="rId4" Type="http://schemas.openxmlformats.org/officeDocument/2006/relationships/image" Target="../media/image82.png"/><Relationship Id="rId5" Type="http://schemas.openxmlformats.org/officeDocument/2006/relationships/image" Target="../media/image77.png"/><Relationship Id="rId6" Type="http://schemas.openxmlformats.org/officeDocument/2006/relationships/image" Target="../media/image89.png"/><Relationship Id="rId7" Type="http://schemas.openxmlformats.org/officeDocument/2006/relationships/image" Target="../media/image83.png"/><Relationship Id="rId8" Type="http://schemas.openxmlformats.org/officeDocument/2006/relationships/image" Target="../media/image9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2.png"/><Relationship Id="rId4" Type="http://schemas.openxmlformats.org/officeDocument/2006/relationships/image" Target="../media/image80.png"/><Relationship Id="rId5" Type="http://schemas.openxmlformats.org/officeDocument/2006/relationships/image" Target="../media/image84.png"/><Relationship Id="rId6" Type="http://schemas.openxmlformats.org/officeDocument/2006/relationships/image" Target="../media/image8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7.png"/><Relationship Id="rId4" Type="http://schemas.openxmlformats.org/officeDocument/2006/relationships/image" Target="../media/image91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7.png"/><Relationship Id="rId4" Type="http://schemas.openxmlformats.org/officeDocument/2006/relationships/image" Target="../media/image100.png"/><Relationship Id="rId5" Type="http://schemas.openxmlformats.org/officeDocument/2006/relationships/image" Target="../media/image9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6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5" Type="http://schemas.openxmlformats.org/officeDocument/2006/relationships/image" Target="../media/image89.png"/><Relationship Id="rId6" Type="http://schemas.openxmlformats.org/officeDocument/2006/relationships/image" Target="../media/image82.png"/><Relationship Id="rId7" Type="http://schemas.openxmlformats.org/officeDocument/2006/relationships/image" Target="../media/image77.png"/><Relationship Id="rId8" Type="http://schemas.openxmlformats.org/officeDocument/2006/relationships/image" Target="../media/image1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2.png"/><Relationship Id="rId5" Type="http://schemas.openxmlformats.org/officeDocument/2006/relationships/image" Target="../media/image107.png"/><Relationship Id="rId6" Type="http://schemas.openxmlformats.org/officeDocument/2006/relationships/image" Target="../media/image103.png"/><Relationship Id="rId7" Type="http://schemas.openxmlformats.org/officeDocument/2006/relationships/image" Target="../media/image106.png"/><Relationship Id="rId8" Type="http://schemas.openxmlformats.org/officeDocument/2006/relationships/image" Target="../media/image10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0.png"/><Relationship Id="rId4" Type="http://schemas.openxmlformats.org/officeDocument/2006/relationships/image" Target="../media/image115.png"/><Relationship Id="rId5" Type="http://schemas.openxmlformats.org/officeDocument/2006/relationships/image" Target="../media/image1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6.png"/><Relationship Id="rId4" Type="http://schemas.openxmlformats.org/officeDocument/2006/relationships/image" Target="../media/image113.png"/><Relationship Id="rId5" Type="http://schemas.openxmlformats.org/officeDocument/2006/relationships/image" Target="../media/image127.png"/><Relationship Id="rId6" Type="http://schemas.openxmlformats.org/officeDocument/2006/relationships/image" Target="../media/image121.png"/><Relationship Id="rId7" Type="http://schemas.openxmlformats.org/officeDocument/2006/relationships/image" Target="../media/image126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4.png"/><Relationship Id="rId10" Type="http://schemas.openxmlformats.org/officeDocument/2006/relationships/image" Target="../media/image122.png"/><Relationship Id="rId13" Type="http://schemas.openxmlformats.org/officeDocument/2006/relationships/image" Target="../media/image132.png"/><Relationship Id="rId1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4.png"/><Relationship Id="rId4" Type="http://schemas.openxmlformats.org/officeDocument/2006/relationships/image" Target="../media/image125.png"/><Relationship Id="rId9" Type="http://schemas.openxmlformats.org/officeDocument/2006/relationships/image" Target="../media/image119.png"/><Relationship Id="rId15" Type="http://schemas.openxmlformats.org/officeDocument/2006/relationships/image" Target="../media/image131.png"/><Relationship Id="rId14" Type="http://schemas.openxmlformats.org/officeDocument/2006/relationships/image" Target="../media/image128.png"/><Relationship Id="rId17" Type="http://schemas.openxmlformats.org/officeDocument/2006/relationships/image" Target="../media/image129.png"/><Relationship Id="rId16" Type="http://schemas.openxmlformats.org/officeDocument/2006/relationships/image" Target="../media/image135.png"/><Relationship Id="rId5" Type="http://schemas.openxmlformats.org/officeDocument/2006/relationships/image" Target="../media/image123.png"/><Relationship Id="rId19" Type="http://schemas.openxmlformats.org/officeDocument/2006/relationships/image" Target="../media/image139.png"/><Relationship Id="rId6" Type="http://schemas.openxmlformats.org/officeDocument/2006/relationships/image" Target="../media/image117.png"/><Relationship Id="rId18" Type="http://schemas.openxmlformats.org/officeDocument/2006/relationships/image" Target="../media/image130.png"/><Relationship Id="rId7" Type="http://schemas.openxmlformats.org/officeDocument/2006/relationships/image" Target="../media/image137.png"/><Relationship Id="rId8" Type="http://schemas.openxmlformats.org/officeDocument/2006/relationships/image" Target="../media/image118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6.png"/><Relationship Id="rId10" Type="http://schemas.openxmlformats.org/officeDocument/2006/relationships/image" Target="../media/image141.png"/><Relationship Id="rId13" Type="http://schemas.openxmlformats.org/officeDocument/2006/relationships/image" Target="../media/image151.png"/><Relationship Id="rId1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9.png"/><Relationship Id="rId4" Type="http://schemas.openxmlformats.org/officeDocument/2006/relationships/image" Target="../media/image133.png"/><Relationship Id="rId9" Type="http://schemas.openxmlformats.org/officeDocument/2006/relationships/image" Target="../media/image140.png"/><Relationship Id="rId5" Type="http://schemas.openxmlformats.org/officeDocument/2006/relationships/image" Target="../media/image134.png"/><Relationship Id="rId6" Type="http://schemas.openxmlformats.org/officeDocument/2006/relationships/image" Target="../media/image13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2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3.png"/><Relationship Id="rId7" Type="http://schemas.openxmlformats.org/officeDocument/2006/relationships/image" Target="../media/image145.png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6.png"/><Relationship Id="rId4" Type="http://schemas.openxmlformats.org/officeDocument/2006/relationships/image" Target="../media/image129.png"/><Relationship Id="rId9" Type="http://schemas.openxmlformats.org/officeDocument/2006/relationships/image" Target="../media/image143.png"/><Relationship Id="rId5" Type="http://schemas.openxmlformats.org/officeDocument/2006/relationships/image" Target="../media/image124.png"/><Relationship Id="rId6" Type="http://schemas.openxmlformats.org/officeDocument/2006/relationships/image" Target="../media/image120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0.png"/><Relationship Id="rId4" Type="http://schemas.openxmlformats.org/officeDocument/2006/relationships/image" Target="../media/image157.png"/><Relationship Id="rId9" Type="http://schemas.openxmlformats.org/officeDocument/2006/relationships/image" Target="../media/image159.png"/><Relationship Id="rId5" Type="http://schemas.openxmlformats.org/officeDocument/2006/relationships/image" Target="../media/image147.png"/><Relationship Id="rId6" Type="http://schemas.openxmlformats.org/officeDocument/2006/relationships/image" Target="../media/image152.png"/><Relationship Id="rId7" Type="http://schemas.openxmlformats.org/officeDocument/2006/relationships/image" Target="../media/image161.png"/><Relationship Id="rId8" Type="http://schemas.openxmlformats.org/officeDocument/2006/relationships/image" Target="../media/image154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1.png"/><Relationship Id="rId1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72.png"/><Relationship Id="rId5" Type="http://schemas.openxmlformats.org/officeDocument/2006/relationships/image" Target="../media/image167.png"/><Relationship Id="rId6" Type="http://schemas.openxmlformats.org/officeDocument/2006/relationships/image" Target="../media/image160.png"/><Relationship Id="rId7" Type="http://schemas.openxmlformats.org/officeDocument/2006/relationships/image" Target="../media/image158.png"/><Relationship Id="rId8" Type="http://schemas.openxmlformats.org/officeDocument/2006/relationships/image" Target="../media/image16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Kdx8PGH7-UioUPiczAdbH5SEYtIOzon/view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0.png"/><Relationship Id="rId22" Type="http://schemas.openxmlformats.org/officeDocument/2006/relationships/image" Target="../media/image178.png"/><Relationship Id="rId21" Type="http://schemas.openxmlformats.org/officeDocument/2006/relationships/image" Target="../media/image186.png"/><Relationship Id="rId24" Type="http://schemas.openxmlformats.org/officeDocument/2006/relationships/image" Target="../media/image187.png"/><Relationship Id="rId23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7.png"/><Relationship Id="rId4" Type="http://schemas.openxmlformats.org/officeDocument/2006/relationships/image" Target="../media/image162.png"/><Relationship Id="rId9" Type="http://schemas.openxmlformats.org/officeDocument/2006/relationships/image" Target="../media/image174.png"/><Relationship Id="rId26" Type="http://schemas.openxmlformats.org/officeDocument/2006/relationships/image" Target="../media/image184.png"/><Relationship Id="rId25" Type="http://schemas.openxmlformats.org/officeDocument/2006/relationships/image" Target="../media/image182.png"/><Relationship Id="rId28" Type="http://schemas.openxmlformats.org/officeDocument/2006/relationships/image" Target="../media/image195.png"/><Relationship Id="rId27" Type="http://schemas.openxmlformats.org/officeDocument/2006/relationships/image" Target="../media/image194.png"/><Relationship Id="rId5" Type="http://schemas.openxmlformats.org/officeDocument/2006/relationships/image" Target="../media/image166.png"/><Relationship Id="rId6" Type="http://schemas.openxmlformats.org/officeDocument/2006/relationships/image" Target="../media/image170.png"/><Relationship Id="rId29" Type="http://schemas.openxmlformats.org/officeDocument/2006/relationships/image" Target="../media/image193.png"/><Relationship Id="rId7" Type="http://schemas.openxmlformats.org/officeDocument/2006/relationships/image" Target="../media/image175.png"/><Relationship Id="rId8" Type="http://schemas.openxmlformats.org/officeDocument/2006/relationships/image" Target="../media/image173.png"/><Relationship Id="rId31" Type="http://schemas.openxmlformats.org/officeDocument/2006/relationships/image" Target="../media/image198.png"/><Relationship Id="rId30" Type="http://schemas.openxmlformats.org/officeDocument/2006/relationships/image" Target="../media/image196.png"/><Relationship Id="rId11" Type="http://schemas.openxmlformats.org/officeDocument/2006/relationships/image" Target="../media/image158.png"/><Relationship Id="rId33" Type="http://schemas.openxmlformats.org/officeDocument/2006/relationships/image" Target="../media/image192.png"/><Relationship Id="rId10" Type="http://schemas.openxmlformats.org/officeDocument/2006/relationships/image" Target="../media/image160.png"/><Relationship Id="rId32" Type="http://schemas.openxmlformats.org/officeDocument/2006/relationships/image" Target="../media/image185.png"/><Relationship Id="rId13" Type="http://schemas.openxmlformats.org/officeDocument/2006/relationships/image" Target="../media/image199.png"/><Relationship Id="rId12" Type="http://schemas.openxmlformats.org/officeDocument/2006/relationships/image" Target="../media/image168.png"/><Relationship Id="rId15" Type="http://schemas.openxmlformats.org/officeDocument/2006/relationships/image" Target="../media/image177.png"/><Relationship Id="rId14" Type="http://schemas.openxmlformats.org/officeDocument/2006/relationships/image" Target="../media/image169.png"/><Relationship Id="rId17" Type="http://schemas.openxmlformats.org/officeDocument/2006/relationships/image" Target="../media/image176.png"/><Relationship Id="rId16" Type="http://schemas.openxmlformats.org/officeDocument/2006/relationships/image" Target="../media/image188.png"/><Relationship Id="rId19" Type="http://schemas.openxmlformats.org/officeDocument/2006/relationships/image" Target="../media/image179.png"/><Relationship Id="rId18" Type="http://schemas.openxmlformats.org/officeDocument/2006/relationships/image" Target="../media/image18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7.png"/><Relationship Id="rId6" Type="http://schemas.openxmlformats.org/officeDocument/2006/relationships/image" Target="../media/image19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1.png"/><Relationship Id="rId13" Type="http://schemas.openxmlformats.org/officeDocument/2006/relationships/image" Target="../media/image3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png"/><Relationship Id="rId15" Type="http://schemas.openxmlformats.org/officeDocument/2006/relationships/image" Target="../media/image30.png"/><Relationship Id="rId1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Bayes’ Nets: Inference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133600"/>
            <a:ext cx="6886665" cy="35251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0" y="6003922"/>
            <a:ext cx="12192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NJIT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Berkeley; provided courtesy of 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 by Enumeration in Bayes’ Net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304800" y="1219200"/>
            <a:ext cx="7391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Given unlimited time, inference in BNs is easy</a:t>
            </a:r>
            <a:endParaRPr/>
          </a:p>
          <a:p>
            <a:pPr indent="-196839" lvl="7" marL="3428829" rtl="0" algn="l"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Reminder of inference by enumeration by example: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360174" y="1303999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10468306" y="1303999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9457653" y="2415866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0583206" y="3670658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8527913" y="3670658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2"/>
          <p:cNvCxnSpPr>
            <a:endCxn id="234" idx="1"/>
          </p:cNvCxnSpPr>
          <p:nvPr/>
        </p:nvCxnSpPr>
        <p:spPr>
          <a:xfrm>
            <a:off x="10111298" y="3072150"/>
            <a:ext cx="5835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7" name="Google Shape;237;p22"/>
          <p:cNvCxnSpPr>
            <a:endCxn id="235" idx="7"/>
          </p:cNvCxnSpPr>
          <p:nvPr/>
        </p:nvCxnSpPr>
        <p:spPr>
          <a:xfrm flipH="1">
            <a:off x="9178321" y="3072150"/>
            <a:ext cx="3942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8" name="Google Shape;238;p22"/>
          <p:cNvCxnSpPr>
            <a:stCxn id="232" idx="3"/>
            <a:endCxn id="233" idx="7"/>
          </p:cNvCxnSpPr>
          <p:nvPr/>
        </p:nvCxnSpPr>
        <p:spPr>
          <a:xfrm flipH="1">
            <a:off x="10107998" y="1954407"/>
            <a:ext cx="4719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9" name="Google Shape;239;p22"/>
          <p:cNvCxnSpPr>
            <a:stCxn id="231" idx="5"/>
            <a:endCxn id="233" idx="1"/>
          </p:cNvCxnSpPr>
          <p:nvPr/>
        </p:nvCxnSpPr>
        <p:spPr>
          <a:xfrm>
            <a:off x="9010582" y="1954407"/>
            <a:ext cx="5586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latex-image-1.pdf"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14600"/>
            <a:ext cx="2362200" cy="370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41" name="Google Shape;2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438400"/>
            <a:ext cx="3048000" cy="407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42" name="Google Shape;2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3352800"/>
            <a:ext cx="3390249" cy="726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43" name="Google Shape;24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0" y="4419600"/>
            <a:ext cx="6324600" cy="765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44" name="Google Shape;24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5486400"/>
            <a:ext cx="12192000" cy="70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 by Enumeration?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00200"/>
            <a:ext cx="6380163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6019800"/>
            <a:ext cx="71628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 by Enumeration vs. Variable Elimination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76200" y="1219200"/>
            <a:ext cx="5867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is inference by enumeration so slow?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 join up the whole joint distribution before you sum out the hidden variables</a:t>
            </a:r>
            <a:endParaRPr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95600"/>
            <a:ext cx="51816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6096000" y="1219200"/>
            <a:ext cx="60960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Idea: interleave joining and marginalizing!</a:t>
            </a:r>
            <a:endParaRPr/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“Variable Elimination”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NP-hard, but usually much faster than inference by enumeration</a:t>
            </a:r>
            <a:endParaRPr/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we’ll need some new notation: factors</a:t>
            </a:r>
            <a:endParaRPr/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231" y="3200400"/>
            <a:ext cx="5567369" cy="28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 Zoo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143000"/>
            <a:ext cx="8305800" cy="568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5534" y="1905000"/>
            <a:ext cx="5379013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 Zoo I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152400" y="1219200"/>
            <a:ext cx="43434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82" lvl="0" marL="342882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Joint distribution: P(X,Y)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Entries P(x,y) for all x, 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Sums to 1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Selected joint: P(x,Y)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slice of the joint distribution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Entries P(x,y) for fixed x, all 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Sums to P(x)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Number of capitals = dimensionality of the table</a:t>
            </a:r>
            <a:endParaRPr/>
          </a:p>
        </p:txBody>
      </p:sp>
      <p:graphicFrame>
        <p:nvGraphicFramePr>
          <p:cNvPr id="275" name="Google Shape;275;p26"/>
          <p:cNvGraphicFramePr/>
          <p:nvPr/>
        </p:nvGraphicFramePr>
        <p:xfrm>
          <a:off x="4572000" y="18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276" name="Google Shape;2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238" y="1371600"/>
            <a:ext cx="1179512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26"/>
          <p:cNvGraphicFramePr/>
          <p:nvPr/>
        </p:nvGraphicFramePr>
        <p:xfrm>
          <a:off x="4648200" y="45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278" name="Google Shape;27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3638" y="4114800"/>
            <a:ext cx="1535112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4281435"/>
            <a:ext cx="4216657" cy="257656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Factor Zoo II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152400" y="1632744"/>
            <a:ext cx="4191000" cy="4615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Single conditional: P(Y | x)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Entries P(y | x) for fixed x, all 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Sums to 1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Family of conditionals: 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P(X |Y)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Multiple conditionals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Entries P(x | y) for all x, 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Sums to |Y|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27"/>
          <p:cNvGraphicFramePr/>
          <p:nvPr/>
        </p:nvGraphicFramePr>
        <p:xfrm>
          <a:off x="80010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288" name="Google Shape;2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0112" y="4219575"/>
            <a:ext cx="1147763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27"/>
          <p:cNvGraphicFramePr/>
          <p:nvPr/>
        </p:nvGraphicFramePr>
        <p:xfrm>
          <a:off x="89916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290" name="Google Shape;29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5613" y="1857375"/>
            <a:ext cx="1477962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/>
          <p:nvPr/>
        </p:nvSpPr>
        <p:spPr>
          <a:xfrm>
            <a:off x="10287000" y="5054600"/>
            <a:ext cx="1524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0287000" y="5816600"/>
            <a:ext cx="1524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93" name="Google Shape;29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15612" y="6037263"/>
            <a:ext cx="14763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4" name="Google Shape;29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1800" y="5283200"/>
            <a:ext cx="1371600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2400" y="1439334"/>
            <a:ext cx="3505200" cy="257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Factor Zoo III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457200" y="1600200"/>
            <a:ext cx="3733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Specified family: P( y | X 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Entries P(y | x) for fixed y,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but for all x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Sums to … who knows!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p28"/>
          <p:cNvGraphicFramePr/>
          <p:nvPr/>
        </p:nvGraphicFramePr>
        <p:xfrm>
          <a:off x="8382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75" y="3914775"/>
            <a:ext cx="1417638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/>
          <p:nvPr/>
        </p:nvSpPr>
        <p:spPr>
          <a:xfrm>
            <a:off x="3124200" y="4724400"/>
            <a:ext cx="128588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3124200" y="5105400"/>
            <a:ext cx="128588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306" name="Google Shape;3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4724400"/>
            <a:ext cx="1655763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7" name="Google Shape;30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5173663"/>
            <a:ext cx="1744663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1656962"/>
            <a:ext cx="6723552" cy="421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 Zoo Summary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1447800" y="1524000"/>
            <a:ext cx="9525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 general, when we write P(Y</a:t>
            </a:r>
            <a:r>
              <a:rPr baseline="-25000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… Y</a:t>
            </a:r>
            <a:r>
              <a:rPr baseline="-25000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| X</a:t>
            </a:r>
            <a:r>
              <a:rPr baseline="-25000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… X</a:t>
            </a:r>
            <a:r>
              <a:rPr baseline="-25000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52388" lvl="5" marL="2514474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“factor,” a multi-dimensional array</a:t>
            </a:r>
            <a:endParaRPr/>
          </a:p>
          <a:p>
            <a:pPr indent="-152388" lvl="5" marL="2514474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values are P(y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52388" lvl="6" marL="2971652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assigned (=lower-case) X or Y is a dimension missing (selected) from the array</a:t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749989"/>
            <a:ext cx="2666999" cy="195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4941" y="4724400"/>
            <a:ext cx="315705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4770598"/>
            <a:ext cx="3416121" cy="208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" y="4724400"/>
            <a:ext cx="2514599" cy="210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Traffic Domain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1600200" y="1600199"/>
            <a:ext cx="10185400" cy="4525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Random Variables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R: Raining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T: Traffic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L: Late for class!</a:t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6172200" y="3200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6172200" y="4267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30"/>
          <p:cNvCxnSpPr>
            <a:stCxn id="325" idx="4"/>
            <a:endCxn id="326" idx="0"/>
          </p:cNvCxnSpPr>
          <p:nvPr/>
        </p:nvCxnSpPr>
        <p:spPr>
          <a:xfrm>
            <a:off x="6438900" y="37338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8" name="Google Shape;328;p30"/>
          <p:cNvSpPr/>
          <p:nvPr/>
        </p:nvSpPr>
        <p:spPr>
          <a:xfrm>
            <a:off x="6173788" y="2133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29" name="Google Shape;329;p30"/>
          <p:cNvCxnSpPr>
            <a:stCxn id="328" idx="4"/>
            <a:endCxn id="325" idx="0"/>
          </p:cNvCxnSpPr>
          <p:nvPr/>
        </p:nvCxnSpPr>
        <p:spPr>
          <a:xfrm flipH="1">
            <a:off x="6438988" y="2667000"/>
            <a:ext cx="15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2895600"/>
            <a:ext cx="1058863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31" name="Google Shape;3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938" y="1565275"/>
            <a:ext cx="731837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2" name="Google Shape;33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450" y="4800600"/>
            <a:ext cx="1030288" cy="3135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30"/>
          <p:cNvGraphicFramePr/>
          <p:nvPr/>
        </p:nvGraphicFramePr>
        <p:xfrm>
          <a:off x="7924800" y="194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Google Shape;334;p30"/>
          <p:cNvGraphicFramePr/>
          <p:nvPr/>
        </p:nvGraphicFramePr>
        <p:xfrm>
          <a:off x="7696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  <a:gridCol w="609600"/>
              </a:tblGrid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30"/>
          <p:cNvGraphicFramePr/>
          <p:nvPr/>
        </p:nvGraphicFramePr>
        <p:xfrm>
          <a:off x="7696200" y="52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  <a:gridCol w="609600"/>
              </a:tblGrid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latex-image-1.pdf" id="336" name="Google Shape;33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4254500"/>
            <a:ext cx="1828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337" name="Google Shape;33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6345" y="4936330"/>
            <a:ext cx="2049055" cy="731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338" name="Google Shape;33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1229" y="5864740"/>
            <a:ext cx="3051324" cy="68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Elimination (VE)</a:t>
            </a:r>
            <a:endParaRPr/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219200"/>
            <a:ext cx="5066166" cy="502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Representation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57200" y="1600201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directed, acyclic graph, one node per random variable</a:t>
            </a:r>
            <a:endParaRPr/>
          </a:p>
          <a:p>
            <a:pPr indent="-298432" lvl="0" marL="34288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conditional probability table (CPT) for each node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collection of distributions over X, one for each combination of parents’ values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22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 nets implicitly encode joint distributions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a product of local conditional distributions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see what probability a BN gives to a full assignment, multiply all the relevant conditionals together: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4494919"/>
            <a:ext cx="2062552" cy="236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8434" y="1524000"/>
            <a:ext cx="3514965" cy="25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by Enumeration: Procedural Outline</a:t>
            </a:r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457200" y="1371600"/>
            <a:ext cx="9296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Track objects called </a:t>
            </a:r>
            <a:r>
              <a:rPr lang="en-US" sz="2600">
                <a:solidFill>
                  <a:srgbClr val="CC0000"/>
                </a:solidFill>
              </a:rPr>
              <a:t>factors</a:t>
            </a:r>
            <a:endParaRPr/>
          </a:p>
          <a:p>
            <a:pPr indent="-342882" lvl="0" marL="342882" rtl="0" algn="l">
              <a:spcBef>
                <a:spcPts val="52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Initial factors are local CPTs (one per node)</a:t>
            </a:r>
            <a:endParaRPr/>
          </a:p>
          <a:p>
            <a:pPr indent="-177782" lvl="0" marL="342882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77782" lvl="0" marL="342882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77782" lvl="0" marL="342882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342882" lvl="0" marL="342882" rtl="0" algn="l">
              <a:spcBef>
                <a:spcPts val="52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Any known values are selected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E.g. if we know                  , the initial factors are</a:t>
            </a:r>
            <a:endParaRPr/>
          </a:p>
          <a:p>
            <a:pPr indent="-146036" lvl="1" marL="74291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6036" lvl="1" marL="74291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6036" lvl="1" marL="74291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6036" lvl="1" marL="74291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342882" lvl="0" marL="342882" rtl="0" algn="l">
              <a:spcBef>
                <a:spcPts val="52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Procedure: Join all factors, then eliminate all hidden variables</a:t>
            </a:r>
            <a:endParaRPr/>
          </a:p>
        </p:txBody>
      </p:sp>
      <p:pic>
        <p:nvPicPr>
          <p:cNvPr descr="txp_fig" id="351" name="Google Shape;3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075" y="2443163"/>
            <a:ext cx="754063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2" name="Google Shape;3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738" y="2443163"/>
            <a:ext cx="1089025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3" name="Google Shape;35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800" y="2443163"/>
            <a:ext cx="1058863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4" name="Google Shape;35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4802188"/>
            <a:ext cx="754063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5" name="Google Shape;35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7800" y="4803775"/>
            <a:ext cx="12747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6" name="Google Shape;356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2800" y="4800600"/>
            <a:ext cx="1092200" cy="3222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32"/>
          <p:cNvGraphicFramePr/>
          <p:nvPr/>
        </p:nvGraphicFramePr>
        <p:xfrm>
          <a:off x="1447800" y="28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32"/>
          <p:cNvGraphicFramePr/>
          <p:nvPr/>
        </p:nvGraphicFramePr>
        <p:xfrm>
          <a:off x="3276600" y="28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Google Shape;359;p32"/>
          <p:cNvGraphicFramePr/>
          <p:nvPr/>
        </p:nvGraphicFramePr>
        <p:xfrm>
          <a:off x="5249863" y="28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4572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32"/>
          <p:cNvGraphicFramePr/>
          <p:nvPr/>
        </p:nvGraphicFramePr>
        <p:xfrm>
          <a:off x="52578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4572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61" name="Google Shape;361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0" y="4311650"/>
            <a:ext cx="1120775" cy="260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32"/>
          <p:cNvGraphicFramePr/>
          <p:nvPr/>
        </p:nvGraphicFramePr>
        <p:xfrm>
          <a:off x="1524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32"/>
          <p:cNvGraphicFramePr/>
          <p:nvPr/>
        </p:nvGraphicFramePr>
        <p:xfrm>
          <a:off x="33528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4" name="Google Shape;36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80813" y="1447800"/>
            <a:ext cx="4758786" cy="471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0" y="1371600"/>
            <a:ext cx="5537543" cy="174054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 1: Join Factors</a:t>
            </a:r>
            <a:endParaRPr/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457200" y="1447800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First basic operation: </a:t>
            </a:r>
            <a:r>
              <a:rPr lang="en-US" sz="2000">
                <a:solidFill>
                  <a:srgbClr val="CC0000"/>
                </a:solidFill>
              </a:rPr>
              <a:t>joining factors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Combining factors: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rgbClr val="CC0000"/>
                </a:solidFill>
              </a:rPr>
              <a:t>Just like a database join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Get all factors over the joining variable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Build a new factor over the union of the variables involved</a:t>
            </a:r>
            <a:endParaRPr/>
          </a:p>
          <a:p>
            <a:pPr indent="-158739" lvl="4" marL="2057298" rtl="0" algn="l"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Example: Join on R</a:t>
            </a:r>
            <a:endParaRPr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Computation for each entry: pointwise products</a:t>
            </a:r>
            <a:endParaRPr/>
          </a:p>
        </p:txBody>
      </p:sp>
      <p:pic>
        <p:nvPicPr>
          <p:cNvPr descr="txp_fig" id="372" name="Google Shape;3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3925" y="4237037"/>
            <a:ext cx="219075" cy="20161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3"/>
          <p:cNvSpPr/>
          <p:nvPr/>
        </p:nvSpPr>
        <p:spPr>
          <a:xfrm>
            <a:off x="7010400" y="4237037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74" name="Google Shape;37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0913" y="4170362"/>
            <a:ext cx="890587" cy="36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5" name="Google Shape;37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8600" y="4167187"/>
            <a:ext cx="1289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6" name="Google Shape;37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0100" y="4159250"/>
            <a:ext cx="1344613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7" name="Google Shape;37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2200" y="6477000"/>
            <a:ext cx="4297363" cy="30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33"/>
          <p:cNvGraphicFramePr/>
          <p:nvPr/>
        </p:nvGraphicFramePr>
        <p:xfrm>
          <a:off x="33528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33"/>
          <p:cNvGraphicFramePr/>
          <p:nvPr/>
        </p:nvGraphicFramePr>
        <p:xfrm>
          <a:off x="53340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33"/>
          <p:cNvGraphicFramePr/>
          <p:nvPr/>
        </p:nvGraphicFramePr>
        <p:xfrm>
          <a:off x="83058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685800"/>
              </a:tblGrid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3"/>
          <p:cNvSpPr/>
          <p:nvPr/>
        </p:nvSpPr>
        <p:spPr>
          <a:xfrm>
            <a:off x="2436813" y="5310187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2438400" y="4243387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83" name="Google Shape;383;p33"/>
          <p:cNvCxnSpPr/>
          <p:nvPr/>
        </p:nvCxnSpPr>
        <p:spPr>
          <a:xfrm rot="5400000">
            <a:off x="2437607" y="5042693"/>
            <a:ext cx="53340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4" name="Google Shape;384;p33"/>
          <p:cNvSpPr/>
          <p:nvPr/>
        </p:nvSpPr>
        <p:spPr>
          <a:xfrm>
            <a:off x="10287000" y="4852987"/>
            <a:ext cx="8382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Multiple Joins</a:t>
            </a:r>
            <a:endParaRPr/>
          </a:p>
        </p:txBody>
      </p:sp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00200"/>
            <a:ext cx="8536056" cy="44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3810000" cy="2002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/>
          <p:nvPr>
            <p:ph type="title"/>
          </p:nvPr>
        </p:nvSpPr>
        <p:spPr>
          <a:xfrm>
            <a:off x="0" y="-254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Multiple Joins</a:t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457200" y="32385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398" name="Google Shape;3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75" y="1524000"/>
            <a:ext cx="731837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9" name="Google Shape;39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6075" y="2895600"/>
            <a:ext cx="1060450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5"/>
          <p:cNvSpPr/>
          <p:nvPr/>
        </p:nvSpPr>
        <p:spPr>
          <a:xfrm>
            <a:off x="458787" y="21717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01" name="Google Shape;401;p35"/>
          <p:cNvCxnSpPr>
            <a:stCxn id="400" idx="4"/>
            <a:endCxn id="397" idx="0"/>
          </p:cNvCxnSpPr>
          <p:nvPr/>
        </p:nvCxnSpPr>
        <p:spPr>
          <a:xfrm flipH="1">
            <a:off x="723987" y="2705100"/>
            <a:ext cx="15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2667000" y="2247900"/>
            <a:ext cx="2057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 R</a:t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457200" y="43053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4" name="Google Shape;404;p35"/>
          <p:cNvCxnSpPr>
            <a:stCxn id="397" idx="4"/>
            <a:endCxn id="403" idx="0"/>
          </p:cNvCxnSpPr>
          <p:nvPr/>
        </p:nvCxnSpPr>
        <p:spPr>
          <a:xfrm>
            <a:off x="723900" y="37719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405" name="Google Shape;40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6075" y="4838700"/>
            <a:ext cx="1030287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/>
          <p:nvPr/>
        </p:nvSpPr>
        <p:spPr>
          <a:xfrm>
            <a:off x="6553200" y="34290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6934200" y="4495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35"/>
          <p:cNvCxnSpPr>
            <a:stCxn id="406" idx="4"/>
            <a:endCxn id="407" idx="0"/>
          </p:cNvCxnSpPr>
          <p:nvPr/>
        </p:nvCxnSpPr>
        <p:spPr>
          <a:xfrm>
            <a:off x="7200900" y="39624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409" name="Google Shape;40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8538" y="2238375"/>
            <a:ext cx="1103312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35"/>
          <p:cNvGraphicFramePr/>
          <p:nvPr/>
        </p:nvGraphicFramePr>
        <p:xfrm>
          <a:off x="1557337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1" name="Google Shape;411;p35"/>
          <p:cNvGraphicFramePr/>
          <p:nvPr/>
        </p:nvGraphicFramePr>
        <p:xfrm>
          <a:off x="15113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35"/>
          <p:cNvGraphicFramePr/>
          <p:nvPr/>
        </p:nvGraphicFramePr>
        <p:xfrm>
          <a:off x="1525587" y="52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Google Shape;413;p35"/>
          <p:cNvGraphicFramePr/>
          <p:nvPr/>
        </p:nvGraphicFramePr>
        <p:xfrm>
          <a:off x="45720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414" name="Google Shape;41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4888" y="4838700"/>
            <a:ext cx="10302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5" name="Google Shape;415;p35"/>
          <p:cNvGraphicFramePr/>
          <p:nvPr/>
        </p:nvGraphicFramePr>
        <p:xfrm>
          <a:off x="4724400" y="52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p35"/>
          <p:cNvSpPr/>
          <p:nvPr/>
        </p:nvSpPr>
        <p:spPr>
          <a:xfrm>
            <a:off x="3200400" y="30861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9753600" y="25908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 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418" name="Google Shape;41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01200" y="3657600"/>
            <a:ext cx="1489075" cy="3063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p35"/>
          <p:cNvGraphicFramePr/>
          <p:nvPr/>
        </p:nvGraphicFramePr>
        <p:xfrm>
          <a:off x="91440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  <a:gridCol w="609600"/>
                <a:gridCol w="8382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35"/>
          <p:cNvSpPr/>
          <p:nvPr/>
        </p:nvSpPr>
        <p:spPr>
          <a:xfrm>
            <a:off x="8153400" y="30480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7467600" y="2362200"/>
            <a:ext cx="2057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 T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447800"/>
            <a:ext cx="6361366" cy="449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 2: Eliminate</a:t>
            </a:r>
            <a:endParaRPr/>
          </a:p>
        </p:txBody>
      </p:sp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406400" y="1397001"/>
            <a:ext cx="5613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Second basic operation: </a:t>
            </a:r>
            <a:r>
              <a:rPr lang="en-US" sz="2400">
                <a:solidFill>
                  <a:srgbClr val="CC0000"/>
                </a:solidFill>
              </a:rPr>
              <a:t>marginalization</a:t>
            </a:r>
            <a:endParaRPr/>
          </a:p>
          <a:p>
            <a:pPr indent="-196838" lvl="6" marL="2971652" rtl="0" algn="l"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rgbClr val="CC0000"/>
              </a:solidFill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Take a factor and sum out a variable</a:t>
            </a:r>
            <a:endParaRPr/>
          </a:p>
          <a:p>
            <a:pPr indent="-196838" lvl="2" marL="1142942" rtl="0" algn="l"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Shrinks a factor to a smaller one</a:t>
            </a:r>
            <a:endParaRPr/>
          </a:p>
          <a:p>
            <a:pPr indent="-196839" lvl="4" marL="2057298" rtl="0" algn="l"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</a:t>
            </a:r>
            <a:r>
              <a:rPr lang="en-US" sz="2000">
                <a:solidFill>
                  <a:srgbClr val="CC0000"/>
                </a:solidFill>
              </a:rPr>
              <a:t>projection</a:t>
            </a:r>
            <a:r>
              <a:rPr lang="en-US" sz="2000"/>
              <a:t> operation</a:t>
            </a:r>
            <a:endParaRPr/>
          </a:p>
          <a:p>
            <a:pPr indent="-139689" lvl="4" marL="2057298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txp_fig" id="429" name="Google Shape;4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050" y="4305300"/>
            <a:ext cx="1346200" cy="36353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6"/>
          <p:cNvSpPr/>
          <p:nvPr/>
        </p:nvSpPr>
        <p:spPr>
          <a:xfrm>
            <a:off x="3276600" y="52197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31" name="Google Shape;43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0963" y="4591050"/>
            <a:ext cx="890587" cy="36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32" name="Google Shape;43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0875" y="4718050"/>
            <a:ext cx="1184275" cy="27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p36"/>
          <p:cNvGraphicFramePr/>
          <p:nvPr/>
        </p:nvGraphicFramePr>
        <p:xfrm>
          <a:off x="1143000" y="48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Google Shape;434;p36"/>
          <p:cNvGraphicFramePr/>
          <p:nvPr/>
        </p:nvGraphicFramePr>
        <p:xfrm>
          <a:off x="4953000" y="51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73943"/>
            <a:ext cx="8915400" cy="276025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Elimination</a:t>
            </a:r>
            <a:endParaRPr/>
          </a:p>
        </p:txBody>
      </p:sp>
      <p:sp>
        <p:nvSpPr>
          <p:cNvPr id="441" name="Google Shape;441;p37"/>
          <p:cNvSpPr txBox="1"/>
          <p:nvPr/>
        </p:nvSpPr>
        <p:spPr>
          <a:xfrm>
            <a:off x="4495800" y="1941513"/>
            <a:ext cx="14478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 R</a:t>
            </a:r>
            <a:endParaRPr/>
          </a:p>
        </p:txBody>
      </p:sp>
      <p:sp>
        <p:nvSpPr>
          <p:cNvPr id="442" name="Google Shape;442;p37"/>
          <p:cNvSpPr txBox="1"/>
          <p:nvPr/>
        </p:nvSpPr>
        <p:spPr>
          <a:xfrm>
            <a:off x="7239000" y="1905000"/>
            <a:ext cx="20574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 T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5943600" y="12192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 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444" name="Google Shape;4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2362" y="2362200"/>
            <a:ext cx="1058863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/>
          <p:nvPr/>
        </p:nvSpPr>
        <p:spPr>
          <a:xfrm>
            <a:off x="9220200" y="1219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446" name="Google Shape;44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2590800"/>
            <a:ext cx="701675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7"/>
          <p:cNvSpPr/>
          <p:nvPr/>
        </p:nvSpPr>
        <p:spPr>
          <a:xfrm>
            <a:off x="2438400" y="12192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 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448" name="Google Shape;44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" y="2057400"/>
            <a:ext cx="1489075" cy="3063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37"/>
          <p:cNvGraphicFramePr/>
          <p:nvPr/>
        </p:nvGraphicFramePr>
        <p:xfrm>
          <a:off x="1828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  <a:gridCol w="609600"/>
                <a:gridCol w="8382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37"/>
          <p:cNvGraphicFramePr/>
          <p:nvPr/>
        </p:nvGraphicFramePr>
        <p:xfrm>
          <a:off x="5943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7366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37"/>
          <p:cNvGraphicFramePr/>
          <p:nvPr/>
        </p:nvGraphicFramePr>
        <p:xfrm>
          <a:off x="8936037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2" name="Google Shape;452;p37"/>
          <p:cNvSpPr/>
          <p:nvPr/>
        </p:nvSpPr>
        <p:spPr>
          <a:xfrm>
            <a:off x="4724400" y="32004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7772400" y="31623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Thus Far: Multiple Join, Multiple Eliminate (= Inference by Enumeration)</a:t>
            </a:r>
            <a:endParaRPr sz="3200"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359263"/>
            <a:ext cx="8785379" cy="551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Marginalizing Early (= Variable Elimination)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10515600" cy="532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Domain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1447800" y="2362200"/>
            <a:ext cx="4876800" cy="34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Inference by Enumeration</a:t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379412" y="2514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379412" y="3581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4" name="Google Shape;474;p40"/>
          <p:cNvCxnSpPr>
            <a:stCxn id="472" idx="4"/>
            <a:endCxn id="473" idx="0"/>
          </p:cNvCxnSpPr>
          <p:nvPr/>
        </p:nvCxnSpPr>
        <p:spPr>
          <a:xfrm>
            <a:off x="646112" y="30480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75" name="Google Shape;475;p40"/>
          <p:cNvSpPr/>
          <p:nvPr/>
        </p:nvSpPr>
        <p:spPr>
          <a:xfrm>
            <a:off x="381000" y="1447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76" name="Google Shape;476;p40"/>
          <p:cNvCxnSpPr>
            <a:stCxn id="475" idx="4"/>
            <a:endCxn id="472" idx="0"/>
          </p:cNvCxnSpPr>
          <p:nvPr/>
        </p:nvCxnSpPr>
        <p:spPr>
          <a:xfrm flipH="1">
            <a:off x="646200" y="1981200"/>
            <a:ext cx="15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latex-image-1.pdf" id="477" name="Google Shape;4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24000"/>
            <a:ext cx="1828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/>
        </p:nvSpPr>
        <p:spPr>
          <a:xfrm>
            <a:off x="6781800" y="2362200"/>
            <a:ext cx="4876800" cy="34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 Elimination</a:t>
            </a:r>
            <a:endParaRPr/>
          </a:p>
          <a:p>
            <a:pPr indent="-107936" lvl="1" marL="7429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79" name="Google Shape;4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276600"/>
            <a:ext cx="3505200" cy="6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0"/>
          <p:cNvSpPr txBox="1"/>
          <p:nvPr/>
        </p:nvSpPr>
        <p:spPr>
          <a:xfrm>
            <a:off x="9622932" y="3934378"/>
            <a:ext cx="98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 on 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 txBox="1"/>
          <p:nvPr/>
        </p:nvSpPr>
        <p:spPr>
          <a:xfrm>
            <a:off x="4002087" y="3998910"/>
            <a:ext cx="98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 on 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3657600" y="4648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 on 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0"/>
          <p:cNvSpPr txBox="1"/>
          <p:nvPr/>
        </p:nvSpPr>
        <p:spPr>
          <a:xfrm>
            <a:off x="9002445" y="52578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 on 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9372600" y="4648200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Eliminate 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8610600" y="6019800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Eliminate 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3429000" y="5257800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Eliminate 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87" name="Google Shape;48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352800"/>
            <a:ext cx="3098822" cy="57220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0"/>
          <p:cNvSpPr txBox="1"/>
          <p:nvPr/>
        </p:nvSpPr>
        <p:spPr>
          <a:xfrm>
            <a:off x="3200400" y="5955268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Eliminate 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4419600" y="3276600"/>
            <a:ext cx="304800" cy="1295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4114800" y="3581400"/>
            <a:ext cx="228600" cy="205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962400" y="3962400"/>
            <a:ext cx="152400" cy="243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3733800" y="4419600"/>
            <a:ext cx="152400" cy="2895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10058400" y="3200400"/>
            <a:ext cx="228600" cy="137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9829800" y="3657600"/>
            <a:ext cx="228600" cy="182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9448800" y="3886200"/>
            <a:ext cx="228600" cy="2743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9220200" y="4267200"/>
            <a:ext cx="228600" cy="3276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Marginalizing Early! (aka VE)</a:t>
            </a:r>
            <a:endParaRPr/>
          </a:p>
        </p:txBody>
      </p:sp>
      <p:sp>
        <p:nvSpPr>
          <p:cNvPr id="502" name="Google Shape;502;p41"/>
          <p:cNvSpPr txBox="1"/>
          <p:nvPr/>
        </p:nvSpPr>
        <p:spPr>
          <a:xfrm>
            <a:off x="4343400" y="1200090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 out R</a:t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215065" y="3048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215065" y="4114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Google Shape;505;p41"/>
          <p:cNvCxnSpPr>
            <a:stCxn id="503" idx="4"/>
            <a:endCxn id="504" idx="0"/>
          </p:cNvCxnSpPr>
          <p:nvPr/>
        </p:nvCxnSpPr>
        <p:spPr>
          <a:xfrm>
            <a:off x="6481765" y="35814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506" name="Google Shape;5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752600"/>
            <a:ext cx="73025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07" name="Google Shape;50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738" y="1295400"/>
            <a:ext cx="1103312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8" name="Google Shape;508;p41"/>
          <p:cNvGraphicFramePr/>
          <p:nvPr/>
        </p:nvGraphicFramePr>
        <p:xfrm>
          <a:off x="3124200" y="17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09" name="Google Shape;50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088" y="4991100"/>
            <a:ext cx="10302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41"/>
          <p:cNvGraphicFramePr/>
          <p:nvPr/>
        </p:nvGraphicFramePr>
        <p:xfrm>
          <a:off x="3276600" y="54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Google Shape;511;p41"/>
          <p:cNvGraphicFramePr/>
          <p:nvPr/>
        </p:nvGraphicFramePr>
        <p:xfrm>
          <a:off x="58674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12" name="Google Shape;51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7888" y="4838700"/>
            <a:ext cx="10302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3" name="Google Shape;513;p41"/>
          <p:cNvGraphicFramePr/>
          <p:nvPr/>
        </p:nvGraphicFramePr>
        <p:xfrm>
          <a:off x="5867400" y="52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41"/>
          <p:cNvSpPr/>
          <p:nvPr/>
        </p:nvSpPr>
        <p:spPr>
          <a:xfrm>
            <a:off x="76200" y="4038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515" name="Google Shape;51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088" y="1524000"/>
            <a:ext cx="731837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16" name="Google Shape;51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8688" y="2895600"/>
            <a:ext cx="1060450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1"/>
          <p:cNvSpPr/>
          <p:nvPr/>
        </p:nvSpPr>
        <p:spPr>
          <a:xfrm>
            <a:off x="77787" y="2971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518" name="Google Shape;518;p41"/>
          <p:cNvCxnSpPr>
            <a:stCxn id="517" idx="4"/>
            <a:endCxn id="514" idx="0"/>
          </p:cNvCxnSpPr>
          <p:nvPr/>
        </p:nvCxnSpPr>
        <p:spPr>
          <a:xfrm flipH="1">
            <a:off x="342987" y="3505200"/>
            <a:ext cx="15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9" name="Google Shape;519;p41"/>
          <p:cNvSpPr/>
          <p:nvPr/>
        </p:nvSpPr>
        <p:spPr>
          <a:xfrm>
            <a:off x="76200" y="5105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0" name="Google Shape;520;p41"/>
          <p:cNvCxnSpPr>
            <a:stCxn id="514" idx="4"/>
            <a:endCxn id="519" idx="0"/>
          </p:cNvCxnSpPr>
          <p:nvPr/>
        </p:nvCxnSpPr>
        <p:spPr>
          <a:xfrm>
            <a:off x="342900" y="45720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521" name="Google Shape;5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688" y="4838700"/>
            <a:ext cx="10302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2" name="Google Shape;522;p41"/>
          <p:cNvGraphicFramePr/>
          <p:nvPr/>
        </p:nvGraphicFramePr>
        <p:xfrm>
          <a:off x="86995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p41"/>
          <p:cNvGraphicFramePr/>
          <p:nvPr/>
        </p:nvGraphicFramePr>
        <p:xfrm>
          <a:off x="823913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4" name="Google Shape;524;p41"/>
          <p:cNvGraphicFramePr/>
          <p:nvPr/>
        </p:nvGraphicFramePr>
        <p:xfrm>
          <a:off x="838200" y="52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41"/>
          <p:cNvSpPr/>
          <p:nvPr/>
        </p:nvSpPr>
        <p:spPr>
          <a:xfrm>
            <a:off x="2362200" y="1600200"/>
            <a:ext cx="5334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1"/>
          <p:cNvSpPr txBox="1"/>
          <p:nvPr/>
        </p:nvSpPr>
        <p:spPr>
          <a:xfrm>
            <a:off x="2133600" y="1143000"/>
            <a:ext cx="91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 R</a:t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3276600" y="31242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3657600" y="4191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9" name="Google Shape;529;p41"/>
          <p:cNvCxnSpPr>
            <a:stCxn id="527" idx="4"/>
            <a:endCxn id="528" idx="0"/>
          </p:cNvCxnSpPr>
          <p:nvPr/>
        </p:nvCxnSpPr>
        <p:spPr>
          <a:xfrm>
            <a:off x="3924300" y="36576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0" name="Google Shape;530;p41"/>
          <p:cNvSpPr/>
          <p:nvPr/>
        </p:nvSpPr>
        <p:spPr>
          <a:xfrm>
            <a:off x="8305800" y="3048000"/>
            <a:ext cx="1295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 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531" name="Google Shape;531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88363" y="3962400"/>
            <a:ext cx="1057275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1"/>
          <p:cNvSpPr/>
          <p:nvPr/>
        </p:nvSpPr>
        <p:spPr>
          <a:xfrm>
            <a:off x="11069637" y="3124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xp_fig" id="533" name="Google Shape;533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49000" y="4210050"/>
            <a:ext cx="701675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p41"/>
          <p:cNvGraphicFramePr/>
          <p:nvPr/>
        </p:nvGraphicFramePr>
        <p:xfrm>
          <a:off x="82296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7366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5" name="Google Shape;535;p41"/>
          <p:cNvGraphicFramePr/>
          <p:nvPr/>
        </p:nvGraphicFramePr>
        <p:xfrm>
          <a:off x="106680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6" name="Google Shape;536;p41"/>
          <p:cNvSpPr/>
          <p:nvPr/>
        </p:nvSpPr>
        <p:spPr>
          <a:xfrm>
            <a:off x="5105400" y="1600200"/>
            <a:ext cx="5334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1"/>
          <p:cNvSpPr/>
          <p:nvPr/>
        </p:nvSpPr>
        <p:spPr>
          <a:xfrm>
            <a:off x="7467600" y="1600200"/>
            <a:ext cx="5334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7239000" y="1200090"/>
            <a:ext cx="91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 T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9829800" y="1543110"/>
            <a:ext cx="5334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9296400" y="11430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 out T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0" y="1143000"/>
            <a:ext cx="2438400" cy="162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urglary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arthqk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larm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ohn calls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 calls</a:t>
            </a:r>
            <a:endParaRPr/>
          </a:p>
        </p:txBody>
      </p:sp>
      <p:cxnSp>
        <p:nvCxnSpPr>
          <p:cNvPr id="117" name="Google Shape;117;p15"/>
          <p:cNvCxnSpPr>
            <a:stCxn id="112" idx="4"/>
            <a:endCxn id="114" idx="1"/>
          </p:cNvCxnSpPr>
          <p:nvPr/>
        </p:nvCxnSpPr>
        <p:spPr>
          <a:xfrm>
            <a:off x="3733800" y="2316162"/>
            <a:ext cx="396000" cy="3738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" name="Google Shape;118;p15"/>
          <p:cNvCxnSpPr>
            <a:stCxn id="113" idx="4"/>
            <a:endCxn id="114" idx="7"/>
          </p:cNvCxnSpPr>
          <p:nvPr/>
        </p:nvCxnSpPr>
        <p:spPr>
          <a:xfrm flipH="1">
            <a:off x="4938000" y="2392362"/>
            <a:ext cx="586500" cy="2976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p15"/>
          <p:cNvCxnSpPr>
            <a:stCxn id="114" idx="3"/>
            <a:endCxn id="115" idx="0"/>
          </p:cNvCxnSpPr>
          <p:nvPr/>
        </p:nvCxnSpPr>
        <p:spPr>
          <a:xfrm flipH="1">
            <a:off x="3352788" y="3390292"/>
            <a:ext cx="7770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15"/>
          <p:cNvCxnSpPr>
            <a:stCxn id="114" idx="5"/>
            <a:endCxn id="116" idx="0"/>
          </p:cNvCxnSpPr>
          <p:nvPr/>
        </p:nvCxnSpPr>
        <p:spPr>
          <a:xfrm>
            <a:off x="4938012" y="3390292"/>
            <a:ext cx="7008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21" name="Google Shape;121;p15"/>
          <p:cNvGraphicFramePr/>
          <p:nvPr/>
        </p:nvGraphicFramePr>
        <p:xfrm>
          <a:off x="1524000" y="1427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5"/>
          <p:cNvGraphicFramePr/>
          <p:nvPr/>
        </p:nvGraphicFramePr>
        <p:xfrm>
          <a:off x="7010400" y="1350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15"/>
          <p:cNvGraphicFramePr/>
          <p:nvPr/>
        </p:nvGraphicFramePr>
        <p:xfrm>
          <a:off x="7010400" y="3200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15"/>
          <p:cNvGraphicFramePr/>
          <p:nvPr/>
        </p:nvGraphicFramePr>
        <p:xfrm>
          <a:off x="16764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5"/>
          <p:cNvGraphicFramePr/>
          <p:nvPr/>
        </p:nvGraphicFramePr>
        <p:xfrm>
          <a:off x="42672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5"/>
          <p:cNvSpPr txBox="1"/>
          <p:nvPr/>
        </p:nvSpPr>
        <p:spPr>
          <a:xfrm>
            <a:off x="10108489" y="6477000"/>
            <a:ext cx="208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[Demo: BN Applet]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1905000"/>
            <a:ext cx="4974417" cy="4344412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Evidence</a:t>
            </a:r>
            <a:endParaRPr/>
          </a:p>
        </p:txBody>
      </p:sp>
      <p:sp>
        <p:nvSpPr>
          <p:cNvPr id="547" name="Google Shape;547;p4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evidence, start with factors that select that evidence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 evidence uses these initial factors: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Computing                        , the initial factors become: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eliminate all vars other than query + evidence</a:t>
            </a:r>
            <a:endParaRPr/>
          </a:p>
        </p:txBody>
      </p:sp>
      <p:pic>
        <p:nvPicPr>
          <p:cNvPr descr="txp_fig" id="548" name="Google Shape;54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800" y="2362200"/>
            <a:ext cx="752475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49" name="Google Shape;54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875" y="2362200"/>
            <a:ext cx="109061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50" name="Google Shape;550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1938" y="2362200"/>
            <a:ext cx="1058862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51" name="Google Shape;551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4650" y="4595813"/>
            <a:ext cx="969963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52" name="Google Shape;552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2938" y="4594225"/>
            <a:ext cx="1430337" cy="3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3" name="Google Shape;553;p42"/>
          <p:cNvGraphicFramePr/>
          <p:nvPr/>
        </p:nvGraphicFramePr>
        <p:xfrm>
          <a:off x="1531938" y="276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4" name="Google Shape;554;p42"/>
          <p:cNvGraphicFramePr/>
          <p:nvPr/>
        </p:nvGraphicFramePr>
        <p:xfrm>
          <a:off x="3360738" y="276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5" name="Google Shape;555;p42"/>
          <p:cNvGraphicFramePr/>
          <p:nvPr/>
        </p:nvGraphicFramePr>
        <p:xfrm>
          <a:off x="5334000" y="276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4572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56" name="Google Shape;556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7450" y="3977069"/>
            <a:ext cx="1428750" cy="3222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42"/>
          <p:cNvGraphicFramePr/>
          <p:nvPr/>
        </p:nvGraphicFramePr>
        <p:xfrm>
          <a:off x="1524000" y="49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609600"/>
                <a:gridCol w="609600"/>
              </a:tblGrid>
              <a:tr h="22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400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42"/>
          <p:cNvGraphicFramePr/>
          <p:nvPr/>
        </p:nvGraphicFramePr>
        <p:xfrm>
          <a:off x="3352800" y="49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4318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59" name="Google Shape;55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1938" y="4576763"/>
            <a:ext cx="1058862" cy="3222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0" name="Google Shape;560;p42"/>
          <p:cNvGraphicFramePr/>
          <p:nvPr/>
        </p:nvGraphicFramePr>
        <p:xfrm>
          <a:off x="5334000" y="49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457200"/>
                <a:gridCol w="457200"/>
              </a:tblGrid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1905000"/>
            <a:ext cx="4974417" cy="434441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Evidence II</a:t>
            </a:r>
            <a:endParaRPr/>
          </a:p>
        </p:txBody>
      </p:sp>
      <p:sp>
        <p:nvSpPr>
          <p:cNvPr id="567" name="Google Shape;567;p4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 will be a selected joint of query and evidence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E.g. for P(L | +r), we would end up with: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get our answer, just normalize this!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’s it!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568" name="Google Shape;5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2667000"/>
            <a:ext cx="1304925" cy="3063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43"/>
          <p:cNvGraphicFramePr/>
          <p:nvPr/>
        </p:nvGraphicFramePr>
        <p:xfrm>
          <a:off x="60198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43"/>
          <p:cNvGraphicFramePr/>
          <p:nvPr/>
        </p:nvGraphicFramePr>
        <p:xfrm>
          <a:off x="1676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431800"/>
                <a:gridCol w="431800"/>
                <a:gridCol w="8890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71" name="Google Shape;57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0250" y="2667000"/>
            <a:ext cx="1428750" cy="32226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3"/>
          <p:cNvSpPr/>
          <p:nvPr/>
        </p:nvSpPr>
        <p:spPr>
          <a:xfrm>
            <a:off x="4191000" y="3276600"/>
            <a:ext cx="990600" cy="304800"/>
          </a:xfrm>
          <a:prstGeom prst="rightArrow">
            <a:avLst>
              <a:gd fmla="val 50000" name="adj1"/>
              <a:gd fmla="val 81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3581400" y="2667000"/>
            <a:ext cx="2057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Variable Elimination</a:t>
            </a:r>
            <a:endParaRPr/>
          </a:p>
        </p:txBody>
      </p:sp>
      <p:sp>
        <p:nvSpPr>
          <p:cNvPr id="579" name="Google Shape;579;p44"/>
          <p:cNvSpPr txBox="1"/>
          <p:nvPr>
            <p:ph idx="1" type="body"/>
          </p:nvPr>
        </p:nvSpPr>
        <p:spPr>
          <a:xfrm>
            <a:off x="685800" y="1828800"/>
            <a:ext cx="5638800" cy="437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Query: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with initial factors: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Local CPTs (but instantiated by evidence)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While there are still hidden variables (not Q or evidence):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Pick a hidden variable H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Join all factors mentioning H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Eliminate (sum out) H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Join all remaining factors and normalize</a:t>
            </a:r>
            <a:endParaRPr/>
          </a:p>
        </p:txBody>
      </p:sp>
      <p:pic>
        <p:nvPicPr>
          <p:cNvPr descr="txp_fig" id="580" name="Google Shape;5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0"/>
            <a:ext cx="457200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3733800"/>
            <a:ext cx="3053791" cy="1546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800" y="1981200"/>
            <a:ext cx="2252280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583" name="Google Shape;58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3600" y="5715000"/>
            <a:ext cx="685800" cy="90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3919" y="6019800"/>
            <a:ext cx="1307806" cy="41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txp_fig" id="590" name="Google Shape;5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3805238" cy="382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1" name="Google Shape;59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275" y="2449513"/>
            <a:ext cx="784225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2" name="Google Shape;59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4650" y="2449513"/>
            <a:ext cx="1489075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3" name="Google Shape;59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950" y="2430463"/>
            <a:ext cx="996950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4" name="Google Shape;594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7050" y="2430463"/>
            <a:ext cx="1119188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5" name="Google Shape;595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0800" y="2436813"/>
            <a:ext cx="76835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5"/>
          <p:cNvSpPr txBox="1"/>
          <p:nvPr/>
        </p:nvSpPr>
        <p:spPr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</a:t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>
            <a:off x="3200400" y="4179888"/>
            <a:ext cx="762000" cy="685800"/>
          </a:xfrm>
          <a:prstGeom prst="rightArrow">
            <a:avLst>
              <a:gd fmla="val 50000" name="adj1"/>
              <a:gd fmla="val 42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6705600" y="4179888"/>
            <a:ext cx="762000" cy="685800"/>
          </a:xfrm>
          <a:prstGeom prst="rightArrow">
            <a:avLst>
              <a:gd fmla="val 50000" name="adj1"/>
              <a:gd fmla="val 42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1828800" y="5410200"/>
            <a:ext cx="60960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914400" y="2286000"/>
            <a:ext cx="85344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601" name="Google Shape;601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21063" y="4421188"/>
            <a:ext cx="219075" cy="201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2" name="Google Shape;602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8000" y="4394200"/>
            <a:ext cx="24288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3" name="Google Shape;603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5400" y="3886200"/>
            <a:ext cx="148907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4" name="Google Shape;604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5400" y="4343400"/>
            <a:ext cx="996950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5" name="Google Shape;605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95400" y="4800600"/>
            <a:ext cx="1119188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6" name="Google Shape;606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05288" y="4343400"/>
            <a:ext cx="2195512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7" name="Google Shape;607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96200" y="4343400"/>
            <a:ext cx="18256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8" name="Google Shape;608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67400" y="5638800"/>
            <a:ext cx="18256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9" name="Google Shape;609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286000" y="5638800"/>
            <a:ext cx="784225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10" name="Google Shape;610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108450" y="5626100"/>
            <a:ext cx="76835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rm.png" id="611" name="Google Shape;611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262486" y="1295400"/>
            <a:ext cx="1816908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2514600" y="1447800"/>
            <a:ext cx="60960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1219200" y="22098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E</a:t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3657600" y="2819400"/>
            <a:ext cx="762000" cy="685800"/>
          </a:xfrm>
          <a:prstGeom prst="rightArrow">
            <a:avLst>
              <a:gd fmla="val 50000" name="adj1"/>
              <a:gd fmla="val 42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7086600" y="2819400"/>
            <a:ext cx="762000" cy="685800"/>
          </a:xfrm>
          <a:prstGeom prst="rightArrow">
            <a:avLst>
              <a:gd fmla="val 50000" name="adj1"/>
              <a:gd fmla="val 42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621" name="Google Shape;6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263" y="3060700"/>
            <a:ext cx="219075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22" name="Google Shape;62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033713"/>
            <a:ext cx="242888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6"/>
          <p:cNvSpPr/>
          <p:nvPr/>
        </p:nvSpPr>
        <p:spPr>
          <a:xfrm>
            <a:off x="2438400" y="4191000"/>
            <a:ext cx="60960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1219200" y="48768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with B</a:t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3429000" y="5486400"/>
            <a:ext cx="762000" cy="685800"/>
          </a:xfrm>
          <a:prstGeom prst="rightArrow">
            <a:avLst>
              <a:gd fmla="val 50000" name="adj1"/>
              <a:gd fmla="val 42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6"/>
          <p:cNvSpPr/>
          <p:nvPr/>
        </p:nvSpPr>
        <p:spPr>
          <a:xfrm>
            <a:off x="6553200" y="5486400"/>
            <a:ext cx="1447800" cy="685800"/>
          </a:xfrm>
          <a:prstGeom prst="rightArrow">
            <a:avLst>
              <a:gd fmla="val 50000" name="adj1"/>
              <a:gd fmla="val 8048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/>
          </a:p>
        </p:txBody>
      </p:sp>
      <p:pic>
        <p:nvPicPr>
          <p:cNvPr descr="txp_fig" id="627" name="Google Shape;6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663" y="5727700"/>
            <a:ext cx="219075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28" name="Google Shape;62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3725" y="5637213"/>
            <a:ext cx="1616075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29" name="Google Shape;62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7150" y="1612900"/>
            <a:ext cx="18256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0" name="Google Shape;630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5750" y="1612900"/>
            <a:ext cx="784225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1" name="Google Shape;631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8200" y="1600200"/>
            <a:ext cx="76835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2" name="Google Shape;63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3352800"/>
            <a:ext cx="18256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3" name="Google Shape;633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0200" y="2819400"/>
            <a:ext cx="76835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4" name="Google Shape;634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03775" y="2971800"/>
            <a:ext cx="18256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5" name="Google Shape;635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01025" y="2971800"/>
            <a:ext cx="14271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6" name="Google Shape;636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72200" y="4343400"/>
            <a:ext cx="14271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7" name="Google Shape;637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343400"/>
            <a:ext cx="784225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8" name="Google Shape;63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71600" y="5943600"/>
            <a:ext cx="14271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9" name="Google Shape;63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6400" y="5486400"/>
            <a:ext cx="784225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40" name="Google Shape;640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2800" y="5713413"/>
            <a:ext cx="1473200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rm.png" id="641" name="Google Shape;641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62486" y="1295400"/>
            <a:ext cx="1816908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P(B|a)</a:t>
            </a:r>
            <a:endParaRPr/>
          </a:p>
        </p:txBody>
      </p:sp>
      <p:graphicFrame>
        <p:nvGraphicFramePr>
          <p:cNvPr id="647" name="Google Shape;647;p47"/>
          <p:cNvGraphicFramePr/>
          <p:nvPr/>
        </p:nvGraphicFramePr>
        <p:xfrm>
          <a:off x="3505200" y="40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762000"/>
                <a:gridCol w="838200"/>
                <a:gridCol w="838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648" name="Google Shape;6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763" y="3584575"/>
            <a:ext cx="1058862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47"/>
          <p:cNvGraphicFramePr/>
          <p:nvPr/>
        </p:nvGraphicFramePr>
        <p:xfrm>
          <a:off x="2286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¬a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¬a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650" name="Google Shape;6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63" y="4343400"/>
            <a:ext cx="107473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1" name="Google Shape;651;p47"/>
          <p:cNvGraphicFramePr/>
          <p:nvPr/>
        </p:nvGraphicFramePr>
        <p:xfrm>
          <a:off x="304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762000"/>
                <a:gridCol w="6191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652" name="Google Shape;65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050" y="2362200"/>
            <a:ext cx="760413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7"/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47"/>
          <p:cNvSpPr/>
          <p:nvPr/>
        </p:nvSpPr>
        <p:spPr>
          <a:xfrm>
            <a:off x="2058988" y="2362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655" name="Google Shape;655;p47"/>
          <p:cNvCxnSpPr>
            <a:stCxn id="654" idx="4"/>
            <a:endCxn id="653" idx="0"/>
          </p:cNvCxnSpPr>
          <p:nvPr/>
        </p:nvCxnSpPr>
        <p:spPr>
          <a:xfrm flipH="1">
            <a:off x="2324188" y="2895600"/>
            <a:ext cx="15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56" name="Google Shape;656;p47"/>
          <p:cNvSpPr/>
          <p:nvPr/>
        </p:nvSpPr>
        <p:spPr>
          <a:xfrm>
            <a:off x="3962400" y="2362200"/>
            <a:ext cx="15240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152400" y="1524000"/>
            <a:ext cx="2819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Start / Select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3810000" y="1533525"/>
            <a:ext cx="1752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 on B</a:t>
            </a:r>
            <a:endParaRPr/>
          </a:p>
        </p:txBody>
      </p:sp>
      <p:sp>
        <p:nvSpPr>
          <p:cNvPr id="659" name="Google Shape;659;p47"/>
          <p:cNvSpPr txBox="1"/>
          <p:nvPr/>
        </p:nvSpPr>
        <p:spPr>
          <a:xfrm>
            <a:off x="6629400" y="1533525"/>
            <a:ext cx="2057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/>
          </a:p>
        </p:txBody>
      </p:sp>
      <p:cxnSp>
        <p:nvCxnSpPr>
          <p:cNvPr id="660" name="Google Shape;660;p47"/>
          <p:cNvCxnSpPr/>
          <p:nvPr/>
        </p:nvCxnSpPr>
        <p:spPr>
          <a:xfrm>
            <a:off x="228600" y="5715000"/>
            <a:ext cx="22098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47"/>
          <p:cNvCxnSpPr/>
          <p:nvPr/>
        </p:nvCxnSpPr>
        <p:spPr>
          <a:xfrm>
            <a:off x="228600" y="6477000"/>
            <a:ext cx="22098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62" name="Google Shape;662;p47"/>
          <p:cNvGraphicFramePr/>
          <p:nvPr/>
        </p:nvGraphicFramePr>
        <p:xfrm>
          <a:off x="6477000" y="40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{F8D12778-8E29-48B2-BC67-557877EFD647}</a:tableStyleId>
              </a:tblPr>
              <a:tblGrid>
                <a:gridCol w="762000"/>
                <a:gridCol w="838200"/>
                <a:gridCol w="838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8/17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663" name="Google Shape;66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9138" y="3581400"/>
            <a:ext cx="1001712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.host\Shared Folders\Shared with PC\p_a_given_B.png" id="664" name="Google Shape;66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200" y="4343400"/>
            <a:ext cx="914400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47"/>
          <p:cNvCxnSpPr>
            <a:endCxn id="664" idx="1"/>
          </p:cNvCxnSpPr>
          <p:nvPr/>
        </p:nvCxnSpPr>
        <p:spPr>
          <a:xfrm>
            <a:off x="1295400" y="4500700"/>
            <a:ext cx="304800" cy="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Example in Equations</a:t>
            </a:r>
            <a:endParaRPr/>
          </a:p>
        </p:txBody>
      </p:sp>
      <p:sp>
        <p:nvSpPr>
          <p:cNvPr id="671" name="Google Shape;671;p48"/>
          <p:cNvSpPr txBox="1"/>
          <p:nvPr>
            <p:ph idx="1" type="body"/>
          </p:nvPr>
        </p:nvSpPr>
        <p:spPr>
          <a:xfrm>
            <a:off x="6629400" y="3124200"/>
            <a:ext cx="58674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marginal can be obtained from joint by summing out</a:t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use Bayes’ net joint distribution expression</a:t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use x*(y+z) = xy + xz</a:t>
            </a:r>
            <a:endParaRPr sz="2000"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joining on a, and then summing out gives f</a:t>
            </a:r>
            <a:r>
              <a:rPr baseline="-25000" lang="en-US" sz="2000"/>
              <a:t>1</a:t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use x*(y+z)  = xy + xz</a:t>
            </a:r>
            <a:endParaRPr sz="2000"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joining on e, and then summing out gives f</a:t>
            </a:r>
            <a:r>
              <a:rPr baseline="-25000" lang="en-US" sz="2000"/>
              <a:t>2</a:t>
            </a:r>
            <a:endParaRPr/>
          </a:p>
        </p:txBody>
      </p:sp>
      <p:pic>
        <p:nvPicPr>
          <p:cNvPr descr="txp_fig" id="672" name="Google Shape;6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3805238" cy="382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3" name="Google Shape;67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2449513"/>
            <a:ext cx="784225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4" name="Google Shape;67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250" y="2449513"/>
            <a:ext cx="1489075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5" name="Google Shape;67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550" y="2430463"/>
            <a:ext cx="996950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6" name="Google Shape;676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13650" y="2430463"/>
            <a:ext cx="1119188" cy="322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7" name="Google Shape;677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7400" y="2436813"/>
            <a:ext cx="76835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8"/>
          <p:cNvSpPr/>
          <p:nvPr/>
        </p:nvSpPr>
        <p:spPr>
          <a:xfrm>
            <a:off x="381000" y="2286000"/>
            <a:ext cx="85344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.png" id="679" name="Google Shape;679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0999" y="3110821"/>
            <a:ext cx="5791201" cy="30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8"/>
          <p:cNvSpPr txBox="1"/>
          <p:nvPr/>
        </p:nvSpPr>
        <p:spPr>
          <a:xfrm>
            <a:off x="0" y="6477000"/>
            <a:ext cx="1211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we are doing is exploiting uwy + uwz + uxy + uxz + vwy + vwz + vxy +vxz = (u+v)(w+x)(y+z) to improve computational efficiency!</a:t>
            </a:r>
            <a:endParaRPr/>
          </a:p>
        </p:txBody>
      </p:sp>
      <p:pic>
        <p:nvPicPr>
          <p:cNvPr descr="alarm.png" id="681" name="Google Shape;681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62486" y="1295400"/>
            <a:ext cx="1816908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 txBox="1"/>
          <p:nvPr>
            <p:ph type="title"/>
          </p:nvPr>
        </p:nvSpPr>
        <p:spPr>
          <a:xfrm>
            <a:off x="1606" y="-31750"/>
            <a:ext cx="1219039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Another Variable Elimination Example</a:t>
            </a:r>
            <a:endParaRPr/>
          </a:p>
        </p:txBody>
      </p:sp>
      <p:pic>
        <p:nvPicPr>
          <p:cNvPr descr="TP_tmp.png" id="687" name="Google Shape;6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43688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688" name="Google Shape;68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1" y="1676402"/>
            <a:ext cx="7239000" cy="506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49"/>
          <p:cNvGrpSpPr/>
          <p:nvPr/>
        </p:nvGrpSpPr>
        <p:grpSpPr>
          <a:xfrm>
            <a:off x="8458200" y="1371600"/>
            <a:ext cx="2667000" cy="2286000"/>
            <a:chOff x="7467600" y="1524000"/>
            <a:chExt cx="1295400" cy="1563688"/>
          </a:xfrm>
        </p:grpSpPr>
        <p:sp>
          <p:nvSpPr>
            <p:cNvPr id="690" name="Google Shape;690;p49"/>
            <p:cNvSpPr/>
            <p:nvPr/>
          </p:nvSpPr>
          <p:spPr>
            <a:xfrm>
              <a:off x="74676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P_tmp.png" id="691" name="Google Shape;691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94163" y="2870918"/>
              <a:ext cx="177082" cy="17708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2" name="Google Shape;692;p49"/>
            <p:cNvCxnSpPr>
              <a:stCxn id="693" idx="4"/>
              <a:endCxn id="690" idx="0"/>
            </p:cNvCxnSpPr>
            <p:nvPr/>
          </p:nvCxnSpPr>
          <p:spPr>
            <a:xfrm>
              <a:off x="7581900" y="2478088"/>
              <a:ext cx="0" cy="3414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4" name="Google Shape;694;p49"/>
            <p:cNvCxnSpPr>
              <a:stCxn id="695" idx="5"/>
              <a:endCxn id="696" idx="1"/>
            </p:cNvCxnSpPr>
            <p:nvPr/>
          </p:nvCxnSpPr>
          <p:spPr>
            <a:xfrm>
              <a:off x="8196122" y="1752998"/>
              <a:ext cx="371700" cy="4962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7" name="Google Shape;697;p49"/>
            <p:cNvCxnSpPr>
              <a:stCxn id="695" idx="3"/>
              <a:endCxn id="693" idx="7"/>
            </p:cNvCxnSpPr>
            <p:nvPr/>
          </p:nvCxnSpPr>
          <p:spPr>
            <a:xfrm flipH="1">
              <a:off x="7662778" y="1752998"/>
              <a:ext cx="371700" cy="4962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8" name="Google Shape;698;p49"/>
            <p:cNvCxnSpPr>
              <a:stCxn id="695" idx="4"/>
              <a:endCxn id="699" idx="0"/>
            </p:cNvCxnSpPr>
            <p:nvPr/>
          </p:nvCxnSpPr>
          <p:spPr>
            <a:xfrm>
              <a:off x="8115300" y="1792288"/>
              <a:ext cx="0" cy="417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00" name="Google Shape;700;p49"/>
            <p:cNvSpPr/>
            <p:nvPr/>
          </p:nvSpPr>
          <p:spPr>
            <a:xfrm>
              <a:off x="80010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8001000" y="1524000"/>
              <a:ext cx="228600" cy="2682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467600" y="2209800"/>
              <a:ext cx="228600" cy="2682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8001000" y="2209800"/>
              <a:ext cx="228600" cy="2682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8534400" y="2209800"/>
              <a:ext cx="228600" cy="2682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1" name="Google Shape;701;p49"/>
            <p:cNvCxnSpPr>
              <a:stCxn id="696" idx="4"/>
              <a:endCxn id="702" idx="0"/>
            </p:cNvCxnSpPr>
            <p:nvPr/>
          </p:nvCxnSpPr>
          <p:spPr>
            <a:xfrm>
              <a:off x="8648700" y="2478088"/>
              <a:ext cx="0" cy="3414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3" name="Google Shape;703;p49"/>
            <p:cNvCxnSpPr>
              <a:stCxn id="699" idx="4"/>
              <a:endCxn id="700" idx="0"/>
            </p:cNvCxnSpPr>
            <p:nvPr/>
          </p:nvCxnSpPr>
          <p:spPr>
            <a:xfrm>
              <a:off x="8115300" y="2478088"/>
              <a:ext cx="0" cy="3414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02" name="Google Shape;702;p49"/>
            <p:cNvSpPr/>
            <p:nvPr/>
          </p:nvSpPr>
          <p:spPr>
            <a:xfrm>
              <a:off x="85344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P_tmp.png" id="704" name="Google Shape;704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38722" y="1565855"/>
              <a:ext cx="152400" cy="174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05" name="Google Shape;705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01000" y="2261317"/>
              <a:ext cx="230207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06" name="Google Shape;706;p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532793" y="2261317"/>
              <a:ext cx="230207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07" name="Google Shape;707;p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67600" y="2261318"/>
              <a:ext cx="230207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08" name="Google Shape;708;p4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18708" y="2870918"/>
              <a:ext cx="194791" cy="177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09" name="Google Shape;709;p4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552108" y="2870918"/>
              <a:ext cx="194791" cy="177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0" name="Google Shape;710;p49"/>
          <p:cNvSpPr txBox="1"/>
          <p:nvPr/>
        </p:nvSpPr>
        <p:spPr>
          <a:xfrm>
            <a:off x="8153400" y="4267200"/>
            <a:ext cx="3886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complexity critically depends on the largest factor being generated in this process.  Size of factor = number of entries in table.  In example above (assuming binary) all factors generated are of size 2 --- as they all only have one variable (Z, Z, and X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respectively).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Elimination Ordering</a:t>
            </a:r>
            <a:endParaRPr/>
          </a:p>
        </p:txBody>
      </p:sp>
      <p:sp>
        <p:nvSpPr>
          <p:cNvPr id="716" name="Google Shape;716;p50"/>
          <p:cNvSpPr txBox="1"/>
          <p:nvPr>
            <p:ph idx="1" type="body"/>
          </p:nvPr>
        </p:nvSpPr>
        <p:spPr>
          <a:xfrm>
            <a:off x="1524000" y="1447800"/>
            <a:ext cx="86868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For the query P(X</a:t>
            </a:r>
            <a:r>
              <a:rPr baseline="-25000" lang="en-US" sz="2000"/>
              <a:t>n</a:t>
            </a:r>
            <a:r>
              <a:rPr lang="en-US" sz="2000"/>
              <a:t>|y</a:t>
            </a:r>
            <a:r>
              <a:rPr baseline="-25000" lang="en-US" sz="2000"/>
              <a:t>1</a:t>
            </a:r>
            <a:r>
              <a:rPr lang="en-US" sz="2000"/>
              <a:t>,…,y</a:t>
            </a:r>
            <a:r>
              <a:rPr baseline="-25000" lang="en-US" sz="2000"/>
              <a:t>n</a:t>
            </a:r>
            <a:r>
              <a:rPr lang="en-US" sz="2000"/>
              <a:t>) work through the following two different orderings as done in previous slide: Z, X</a:t>
            </a:r>
            <a:r>
              <a:rPr baseline="-25000" lang="en-US" sz="2000"/>
              <a:t>1</a:t>
            </a:r>
            <a:r>
              <a:rPr lang="en-US" sz="2000"/>
              <a:t>, …, X</a:t>
            </a:r>
            <a:r>
              <a:rPr baseline="-25000" lang="en-US" sz="2000"/>
              <a:t>n-1</a:t>
            </a:r>
            <a:r>
              <a:rPr lang="en-US" sz="2000"/>
              <a:t> and X</a:t>
            </a:r>
            <a:r>
              <a:rPr baseline="-25000" lang="en-US" sz="2000"/>
              <a:t>1</a:t>
            </a:r>
            <a:r>
              <a:rPr lang="en-US" sz="2000"/>
              <a:t>, …, X</a:t>
            </a:r>
            <a:r>
              <a:rPr baseline="-25000" lang="en-US" sz="2000"/>
              <a:t>n-1</a:t>
            </a:r>
            <a:r>
              <a:rPr lang="en-US" sz="2000"/>
              <a:t>, Z.  What is the size of the maximum factor generated for each of the orderings?</a:t>
            </a:r>
            <a:endParaRPr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Answer: 2</a:t>
            </a:r>
            <a:r>
              <a:rPr baseline="30000" lang="en-US" sz="2000"/>
              <a:t>n+1</a:t>
            </a:r>
            <a:r>
              <a:rPr lang="en-US" sz="2000"/>
              <a:t> versus 2</a:t>
            </a:r>
            <a:r>
              <a:rPr baseline="30000" lang="en-US" sz="2000"/>
              <a:t>2</a:t>
            </a:r>
            <a:r>
              <a:rPr lang="en-US" sz="2000"/>
              <a:t> (assuming binary)</a:t>
            </a:r>
            <a:endParaRPr/>
          </a:p>
          <a:p>
            <a:pPr indent="-177789" lvl="4" marL="2057298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 general: the ordering can greatly affect efficiency.  </a:t>
            </a:r>
            <a:endParaRPr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717" name="Google Shape;717;p50"/>
          <p:cNvGrpSpPr/>
          <p:nvPr/>
        </p:nvGrpSpPr>
        <p:grpSpPr>
          <a:xfrm>
            <a:off x="3733800" y="2590800"/>
            <a:ext cx="4343400" cy="2819400"/>
            <a:chOff x="3810000" y="2743200"/>
            <a:chExt cx="2514600" cy="1752600"/>
          </a:xfrm>
        </p:grpSpPr>
        <p:sp>
          <p:nvSpPr>
            <p:cNvPr id="718" name="Google Shape;718;p50"/>
            <p:cNvSpPr/>
            <p:nvPr/>
          </p:nvSpPr>
          <p:spPr>
            <a:xfrm>
              <a:off x="5943600" y="35052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410200" y="35052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410200" y="41148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4419600" y="41148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810000" y="41148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943600" y="41148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4" name="Google Shape;724;p50"/>
            <p:cNvCxnSpPr>
              <a:stCxn id="725" idx="4"/>
              <a:endCxn id="722" idx="0"/>
            </p:cNvCxnSpPr>
            <p:nvPr/>
          </p:nvCxnSpPr>
          <p:spPr>
            <a:xfrm>
              <a:off x="4000500" y="38100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6" name="Google Shape;726;p50"/>
            <p:cNvCxnSpPr>
              <a:stCxn id="727" idx="4"/>
              <a:endCxn id="719" idx="0"/>
            </p:cNvCxnSpPr>
            <p:nvPr/>
          </p:nvCxnSpPr>
          <p:spPr>
            <a:xfrm>
              <a:off x="5219700" y="3087688"/>
              <a:ext cx="381000" cy="417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8" name="Google Shape;728;p50"/>
            <p:cNvCxnSpPr>
              <a:stCxn id="727" idx="4"/>
              <a:endCxn id="725" idx="7"/>
            </p:cNvCxnSpPr>
            <p:nvPr/>
          </p:nvCxnSpPr>
          <p:spPr>
            <a:xfrm flipH="1">
              <a:off x="4135200" y="3087688"/>
              <a:ext cx="1084500" cy="3972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9" name="Google Shape;729;p50"/>
            <p:cNvCxnSpPr>
              <a:stCxn id="727" idx="4"/>
              <a:endCxn id="730" idx="0"/>
            </p:cNvCxnSpPr>
            <p:nvPr/>
          </p:nvCxnSpPr>
          <p:spPr>
            <a:xfrm flipH="1">
              <a:off x="4610100" y="3087688"/>
              <a:ext cx="609600" cy="3414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27" name="Google Shape;727;p50"/>
            <p:cNvSpPr/>
            <p:nvPr/>
          </p:nvSpPr>
          <p:spPr>
            <a:xfrm>
              <a:off x="5029200" y="2743200"/>
              <a:ext cx="381000" cy="3444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3810000" y="3429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419600" y="3429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1" name="Google Shape;731;p50"/>
            <p:cNvCxnSpPr>
              <a:stCxn id="730" idx="4"/>
              <a:endCxn id="721" idx="0"/>
            </p:cNvCxnSpPr>
            <p:nvPr/>
          </p:nvCxnSpPr>
          <p:spPr>
            <a:xfrm>
              <a:off x="4610100" y="38100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descr="TP_tmp.png" id="732" name="Google Shape;732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53688" y="2819400"/>
              <a:ext cx="152400" cy="174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33" name="Google Shape;73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5800" y="3565317"/>
              <a:ext cx="230207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34" name="Google Shape;734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86200" y="3556718"/>
              <a:ext cx="230207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35" name="Google Shape;735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14112" y="4209808"/>
              <a:ext cx="177082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36" name="Google Shape;736;p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13508" y="4202830"/>
              <a:ext cx="194791" cy="17708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7" name="Google Shape;737;p50"/>
            <p:cNvCxnSpPr>
              <a:stCxn id="719" idx="4"/>
              <a:endCxn id="720" idx="0"/>
            </p:cNvCxnSpPr>
            <p:nvPr/>
          </p:nvCxnSpPr>
          <p:spPr>
            <a:xfrm>
              <a:off x="5600700" y="3886200"/>
              <a:ext cx="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descr="TP_tmp.png" id="738" name="Google Shape;738;p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59006" y="3621087"/>
              <a:ext cx="453390" cy="188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39" name="Google Shape;739;p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10200" y="4204956"/>
              <a:ext cx="371872" cy="17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P_tmp.png" id="740" name="Google Shape;740;p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19800" y="4191000"/>
              <a:ext cx="212499" cy="17708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41" name="Google Shape;741;p50"/>
            <p:cNvCxnSpPr>
              <a:stCxn id="727" idx="4"/>
              <a:endCxn id="718" idx="0"/>
            </p:cNvCxnSpPr>
            <p:nvPr/>
          </p:nvCxnSpPr>
          <p:spPr>
            <a:xfrm>
              <a:off x="5219700" y="3087688"/>
              <a:ext cx="914400" cy="417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2" name="Google Shape;742;p50"/>
            <p:cNvCxnSpPr>
              <a:stCxn id="718" idx="4"/>
              <a:endCxn id="723" idx="0"/>
            </p:cNvCxnSpPr>
            <p:nvPr/>
          </p:nvCxnSpPr>
          <p:spPr>
            <a:xfrm>
              <a:off x="6134100" y="3886200"/>
              <a:ext cx="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descr="TP_tmp.png" id="743" name="Google Shape;743;p5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002092" y="3632917"/>
              <a:ext cx="247915" cy="177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50"/>
            <p:cNvSpPr txBox="1"/>
            <p:nvPr/>
          </p:nvSpPr>
          <p:spPr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  <p:sp>
          <p:nvSpPr>
            <p:cNvPr id="745" name="Google Shape;745;p50"/>
            <p:cNvSpPr txBox="1"/>
            <p:nvPr/>
          </p:nvSpPr>
          <p:spPr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1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VE: Computational and Space Complexity</a:t>
            </a:r>
            <a:endParaRPr/>
          </a:p>
        </p:txBody>
      </p:sp>
      <p:sp>
        <p:nvSpPr>
          <p:cNvPr id="751" name="Google Shape;751;p51"/>
          <p:cNvSpPr txBox="1"/>
          <p:nvPr>
            <p:ph idx="1" type="body"/>
          </p:nvPr>
        </p:nvSpPr>
        <p:spPr>
          <a:xfrm>
            <a:off x="1295400" y="1397001"/>
            <a:ext cx="9753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computational and space complexity of variable elimination is determined by the largest factor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elimination ordering can greatly affect the size of the largest factor.  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E.g., previous slide’s example 2</a:t>
            </a:r>
            <a:r>
              <a:rPr baseline="30000" lang="en-US" sz="2000"/>
              <a:t>n</a:t>
            </a:r>
            <a:r>
              <a:rPr lang="en-US" sz="2000"/>
              <a:t> vs. 2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Does there always exist an ordering that only results in small factors?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FF0000"/>
                </a:solidFill>
              </a:rPr>
              <a:t>No!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BN Applet</a:t>
            </a:r>
            <a:endParaRPr/>
          </a:p>
        </p:txBody>
      </p:sp>
      <p:pic>
        <p:nvPicPr>
          <p:cNvPr id="132" name="Google Shape;132;p16" title="BN Demo Appl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313" y="1353900"/>
            <a:ext cx="6919367" cy="5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Worst Case Complexity?</a:t>
            </a:r>
            <a:endParaRPr/>
          </a:p>
        </p:txBody>
      </p:sp>
      <p:sp>
        <p:nvSpPr>
          <p:cNvPr id="757" name="Google Shape;757;p52"/>
          <p:cNvSpPr txBox="1"/>
          <p:nvPr>
            <p:ph idx="1" type="body"/>
          </p:nvPr>
        </p:nvSpPr>
        <p:spPr>
          <a:xfrm>
            <a:off x="304800" y="1219200"/>
            <a:ext cx="11430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CSP:  </a:t>
            </a:r>
            <a:endParaRPr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82" lvl="0" marL="34288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41282" lvl="0" marL="34288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If we can answer P(z) equal to zero or not, we answered whether the 3-SAT problem has a solution.</a:t>
            </a:r>
            <a:endParaRPr/>
          </a:p>
          <a:p>
            <a:pPr indent="-171439" lvl="4" marL="2057298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Hence inference in Bayes’ nets is NP-hard.  No known efficient probabilistic inference in general.</a:t>
            </a:r>
            <a:endParaRPr/>
          </a:p>
        </p:txBody>
      </p:sp>
      <p:grpSp>
        <p:nvGrpSpPr>
          <p:cNvPr id="758" name="Google Shape;758;p52"/>
          <p:cNvGrpSpPr/>
          <p:nvPr/>
        </p:nvGrpSpPr>
        <p:grpSpPr>
          <a:xfrm>
            <a:off x="3124200" y="2286000"/>
            <a:ext cx="7848600" cy="3124200"/>
            <a:chOff x="3124200" y="2286000"/>
            <a:chExt cx="7848600" cy="3124200"/>
          </a:xfrm>
        </p:grpSpPr>
        <p:cxnSp>
          <p:nvCxnSpPr>
            <p:cNvPr id="759" name="Google Shape;759;p52"/>
            <p:cNvCxnSpPr>
              <a:stCxn id="760" idx="4"/>
              <a:endCxn id="761" idx="0"/>
            </p:cNvCxnSpPr>
            <p:nvPr/>
          </p:nvCxnSpPr>
          <p:spPr>
            <a:xfrm flipH="1">
              <a:off x="33147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62" name="Google Shape;762;p52"/>
            <p:cNvGrpSpPr/>
            <p:nvPr/>
          </p:nvGrpSpPr>
          <p:grpSpPr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760" name="Google Shape;760;p52"/>
              <p:cNvSpPr/>
              <p:nvPr/>
            </p:nvSpPr>
            <p:spPr>
              <a:xfrm>
                <a:off x="2438400" y="34290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63" name="Google Shape;763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4" name="Google Shape;764;p52"/>
            <p:cNvGrpSpPr/>
            <p:nvPr/>
          </p:nvGrpSpPr>
          <p:grpSpPr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765" name="Google Shape;765;p52"/>
              <p:cNvSpPr/>
              <p:nvPr/>
            </p:nvSpPr>
            <p:spPr>
              <a:xfrm>
                <a:off x="20574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66" name="Google Shape;766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7" name="Google Shape;767;p52"/>
            <p:cNvGrpSpPr/>
            <p:nvPr/>
          </p:nvGrpSpPr>
          <p:grpSpPr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768" name="Google Shape;768;p52"/>
              <p:cNvSpPr/>
              <p:nvPr/>
            </p:nvSpPr>
            <p:spPr>
              <a:xfrm>
                <a:off x="31242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69" name="Google Shape;769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0" name="Google Shape;770;p52"/>
            <p:cNvGrpSpPr/>
            <p:nvPr/>
          </p:nvGrpSpPr>
          <p:grpSpPr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771" name="Google Shape;771;p52"/>
              <p:cNvSpPr/>
              <p:nvPr/>
            </p:nvSpPr>
            <p:spPr>
              <a:xfrm>
                <a:off x="41910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72" name="Google Shape;772;p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3" name="Google Shape;773;p52"/>
            <p:cNvGrpSpPr/>
            <p:nvPr/>
          </p:nvGrpSpPr>
          <p:grpSpPr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774" name="Google Shape;774;p52"/>
              <p:cNvSpPr/>
              <p:nvPr/>
            </p:nvSpPr>
            <p:spPr>
              <a:xfrm>
                <a:off x="52578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75" name="Google Shape;775;p5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6" name="Google Shape;776;p52"/>
            <p:cNvGrpSpPr/>
            <p:nvPr/>
          </p:nvGrpSpPr>
          <p:grpSpPr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777" name="Google Shape;777;p52"/>
              <p:cNvSpPr/>
              <p:nvPr/>
            </p:nvSpPr>
            <p:spPr>
              <a:xfrm>
                <a:off x="63246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78" name="Google Shape;778;p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9" name="Google Shape;779;p52"/>
            <p:cNvGrpSpPr/>
            <p:nvPr/>
          </p:nvGrpSpPr>
          <p:grpSpPr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780" name="Google Shape;780;p52"/>
              <p:cNvSpPr/>
              <p:nvPr/>
            </p:nvSpPr>
            <p:spPr>
              <a:xfrm>
                <a:off x="7391400" y="18288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81" name="Google Shape;781;p5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2" name="Google Shape;782;p52"/>
            <p:cNvGrpSpPr/>
            <p:nvPr/>
          </p:nvGrpSpPr>
          <p:grpSpPr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761" name="Google Shape;761;p52"/>
              <p:cNvSpPr/>
              <p:nvPr/>
            </p:nvSpPr>
            <p:spPr>
              <a:xfrm>
                <a:off x="7620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83" name="Google Shape;783;p5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4" name="Google Shape;784;p52"/>
            <p:cNvGrpSpPr/>
            <p:nvPr/>
          </p:nvGrpSpPr>
          <p:grpSpPr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785" name="Google Shape;785;p52"/>
              <p:cNvSpPr/>
              <p:nvPr/>
            </p:nvSpPr>
            <p:spPr>
              <a:xfrm>
                <a:off x="18288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86" name="Google Shape;786;p5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7" name="Google Shape;787;p52"/>
            <p:cNvGrpSpPr/>
            <p:nvPr/>
          </p:nvGrpSpPr>
          <p:grpSpPr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788" name="Google Shape;788;p52"/>
              <p:cNvSpPr/>
              <p:nvPr/>
            </p:nvSpPr>
            <p:spPr>
              <a:xfrm>
                <a:off x="28956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89" name="Google Shape;789;p5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0" name="Google Shape;790;p52"/>
            <p:cNvGrpSpPr/>
            <p:nvPr/>
          </p:nvGrpSpPr>
          <p:grpSpPr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791" name="Google Shape;791;p52"/>
              <p:cNvSpPr/>
              <p:nvPr/>
            </p:nvSpPr>
            <p:spPr>
              <a:xfrm>
                <a:off x="39624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92" name="Google Shape;792;p5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3" name="Google Shape;793;p52"/>
            <p:cNvGrpSpPr/>
            <p:nvPr/>
          </p:nvGrpSpPr>
          <p:grpSpPr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794" name="Google Shape;794;p52"/>
              <p:cNvSpPr/>
              <p:nvPr/>
            </p:nvSpPr>
            <p:spPr>
              <a:xfrm>
                <a:off x="50292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95" name="Google Shape;795;p5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6" name="Google Shape;796;p52"/>
            <p:cNvGrpSpPr/>
            <p:nvPr/>
          </p:nvGrpSpPr>
          <p:grpSpPr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797" name="Google Shape;797;p52"/>
              <p:cNvSpPr/>
              <p:nvPr/>
            </p:nvSpPr>
            <p:spPr>
              <a:xfrm>
                <a:off x="60960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798" name="Google Shape;798;p5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9" name="Google Shape;799;p52"/>
            <p:cNvGrpSpPr/>
            <p:nvPr/>
          </p:nvGrpSpPr>
          <p:grpSpPr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800" name="Google Shape;800;p52"/>
              <p:cNvSpPr/>
              <p:nvPr/>
            </p:nvSpPr>
            <p:spPr>
              <a:xfrm>
                <a:off x="71628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01" name="Google Shape;801;p5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2" name="Google Shape;802;p52"/>
            <p:cNvGrpSpPr/>
            <p:nvPr/>
          </p:nvGrpSpPr>
          <p:grpSpPr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803" name="Google Shape;803;p52"/>
              <p:cNvSpPr/>
              <p:nvPr/>
            </p:nvSpPr>
            <p:spPr>
              <a:xfrm>
                <a:off x="8229600" y="27432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04" name="Google Shape;804;p5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5" name="Google Shape;805;p52"/>
            <p:cNvGrpSpPr/>
            <p:nvPr/>
          </p:nvGrpSpPr>
          <p:grpSpPr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806" name="Google Shape;806;p52"/>
              <p:cNvSpPr/>
              <p:nvPr/>
            </p:nvSpPr>
            <p:spPr>
              <a:xfrm>
                <a:off x="1295400" y="32766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07" name="Google Shape;807;p5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8" name="Google Shape;808;p52"/>
            <p:cNvGrpSpPr/>
            <p:nvPr/>
          </p:nvGrpSpPr>
          <p:grpSpPr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809" name="Google Shape;809;p52"/>
              <p:cNvSpPr/>
              <p:nvPr/>
            </p:nvSpPr>
            <p:spPr>
              <a:xfrm>
                <a:off x="3429000" y="32766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10" name="Google Shape;810;p5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1" name="Google Shape;811;p52"/>
            <p:cNvGrpSpPr/>
            <p:nvPr/>
          </p:nvGrpSpPr>
          <p:grpSpPr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812" name="Google Shape;812;p52"/>
              <p:cNvSpPr/>
              <p:nvPr/>
            </p:nvSpPr>
            <p:spPr>
              <a:xfrm>
                <a:off x="5562600" y="32766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13" name="Google Shape;813;p5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4" name="Google Shape;814;p52"/>
            <p:cNvGrpSpPr/>
            <p:nvPr/>
          </p:nvGrpSpPr>
          <p:grpSpPr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815" name="Google Shape;815;p52"/>
              <p:cNvSpPr/>
              <p:nvPr/>
            </p:nvSpPr>
            <p:spPr>
              <a:xfrm>
                <a:off x="7772400" y="32766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16" name="Google Shape;816;p5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7" name="Google Shape;817;p52"/>
            <p:cNvGrpSpPr/>
            <p:nvPr/>
          </p:nvGrpSpPr>
          <p:grpSpPr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818" name="Google Shape;818;p52"/>
              <p:cNvSpPr/>
              <p:nvPr/>
            </p:nvSpPr>
            <p:spPr>
              <a:xfrm>
                <a:off x="2362636" y="3810000"/>
                <a:ext cx="380144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19" name="Google Shape;819;p5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0" name="Google Shape;820;p52"/>
            <p:cNvGrpSpPr/>
            <p:nvPr/>
          </p:nvGrpSpPr>
          <p:grpSpPr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821" name="Google Shape;821;p52"/>
              <p:cNvSpPr/>
              <p:nvPr/>
            </p:nvSpPr>
            <p:spPr>
              <a:xfrm>
                <a:off x="6628919" y="3810000"/>
                <a:ext cx="381984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22" name="Google Shape;822;p5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3" name="Google Shape;823;p52"/>
            <p:cNvGrpSpPr/>
            <p:nvPr/>
          </p:nvGrpSpPr>
          <p:grpSpPr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824" name="Google Shape;824;p52"/>
              <p:cNvSpPr/>
              <p:nvPr/>
            </p:nvSpPr>
            <p:spPr>
              <a:xfrm>
                <a:off x="4572000" y="4191000"/>
                <a:ext cx="381000" cy="38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P_tmp.png" id="825" name="Google Shape;825;p5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26" name="Google Shape;826;p52"/>
            <p:cNvCxnSpPr>
              <a:stCxn id="765" idx="4"/>
              <a:endCxn id="761" idx="0"/>
            </p:cNvCxnSpPr>
            <p:nvPr/>
          </p:nvCxnSpPr>
          <p:spPr>
            <a:xfrm flipH="1">
              <a:off x="3314700" y="2667000"/>
              <a:ext cx="12954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7" name="Google Shape;827;p52"/>
            <p:cNvCxnSpPr>
              <a:stCxn id="768" idx="4"/>
              <a:endCxn id="761" idx="0"/>
            </p:cNvCxnSpPr>
            <p:nvPr/>
          </p:nvCxnSpPr>
          <p:spPr>
            <a:xfrm flipH="1">
              <a:off x="3314700" y="2667000"/>
              <a:ext cx="2362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8" name="Google Shape;828;p52"/>
            <p:cNvCxnSpPr>
              <a:stCxn id="760" idx="4"/>
              <a:endCxn id="785" idx="0"/>
            </p:cNvCxnSpPr>
            <p:nvPr/>
          </p:nvCxnSpPr>
          <p:spPr>
            <a:xfrm>
              <a:off x="35433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9" name="Google Shape;829;p52"/>
            <p:cNvCxnSpPr>
              <a:stCxn id="768" idx="4"/>
              <a:endCxn id="785" idx="0"/>
            </p:cNvCxnSpPr>
            <p:nvPr/>
          </p:nvCxnSpPr>
          <p:spPr>
            <a:xfrm flipH="1">
              <a:off x="4381500" y="2667000"/>
              <a:ext cx="12954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0" name="Google Shape;830;p52"/>
            <p:cNvCxnSpPr>
              <a:stCxn id="771" idx="4"/>
              <a:endCxn id="785" idx="0"/>
            </p:cNvCxnSpPr>
            <p:nvPr/>
          </p:nvCxnSpPr>
          <p:spPr>
            <a:xfrm flipH="1">
              <a:off x="4381500" y="2667000"/>
              <a:ext cx="2362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1" name="Google Shape;831;p52"/>
            <p:cNvCxnSpPr>
              <a:stCxn id="765" idx="4"/>
              <a:endCxn id="794" idx="0"/>
            </p:cNvCxnSpPr>
            <p:nvPr/>
          </p:nvCxnSpPr>
          <p:spPr>
            <a:xfrm>
              <a:off x="4610100" y="2667000"/>
              <a:ext cx="29718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2" name="Google Shape;832;p52"/>
            <p:cNvCxnSpPr>
              <a:stCxn id="774" idx="4"/>
              <a:endCxn id="794" idx="0"/>
            </p:cNvCxnSpPr>
            <p:nvPr/>
          </p:nvCxnSpPr>
          <p:spPr>
            <a:xfrm flipH="1">
              <a:off x="75819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3" name="Google Shape;833;p52"/>
            <p:cNvCxnSpPr>
              <a:stCxn id="780" idx="4"/>
              <a:endCxn id="794" idx="0"/>
            </p:cNvCxnSpPr>
            <p:nvPr/>
          </p:nvCxnSpPr>
          <p:spPr>
            <a:xfrm flipH="1">
              <a:off x="7581900" y="2667000"/>
              <a:ext cx="2362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4" name="Google Shape;834;p52"/>
            <p:cNvCxnSpPr>
              <a:stCxn id="780" idx="4"/>
              <a:endCxn id="803" idx="0"/>
            </p:cNvCxnSpPr>
            <p:nvPr/>
          </p:nvCxnSpPr>
          <p:spPr>
            <a:xfrm>
              <a:off x="99441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5" name="Google Shape;835;p52"/>
            <p:cNvCxnSpPr>
              <a:stCxn id="780" idx="4"/>
              <a:endCxn id="800" idx="0"/>
            </p:cNvCxnSpPr>
            <p:nvPr/>
          </p:nvCxnSpPr>
          <p:spPr>
            <a:xfrm flipH="1">
              <a:off x="97155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6" name="Google Shape;836;p52"/>
            <p:cNvCxnSpPr>
              <a:stCxn id="777" idx="4"/>
              <a:endCxn id="803" idx="0"/>
            </p:cNvCxnSpPr>
            <p:nvPr/>
          </p:nvCxnSpPr>
          <p:spPr>
            <a:xfrm>
              <a:off x="8877300" y="2667000"/>
              <a:ext cx="19050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7" name="Google Shape;837;p52"/>
            <p:cNvCxnSpPr>
              <a:stCxn id="774" idx="4"/>
              <a:endCxn id="803" idx="0"/>
            </p:cNvCxnSpPr>
            <p:nvPr/>
          </p:nvCxnSpPr>
          <p:spPr>
            <a:xfrm>
              <a:off x="7810500" y="2667000"/>
              <a:ext cx="29718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8" name="Google Shape;838;p52"/>
            <p:cNvCxnSpPr>
              <a:stCxn id="771" idx="4"/>
              <a:endCxn id="797" idx="0"/>
            </p:cNvCxnSpPr>
            <p:nvPr/>
          </p:nvCxnSpPr>
          <p:spPr>
            <a:xfrm>
              <a:off x="6743700" y="2667000"/>
              <a:ext cx="19050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9" name="Google Shape;839;p52"/>
            <p:cNvCxnSpPr>
              <a:stCxn id="774" idx="4"/>
              <a:endCxn id="797" idx="0"/>
            </p:cNvCxnSpPr>
            <p:nvPr/>
          </p:nvCxnSpPr>
          <p:spPr>
            <a:xfrm>
              <a:off x="78105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0" name="Google Shape;840;p52"/>
            <p:cNvCxnSpPr>
              <a:stCxn id="768" idx="4"/>
              <a:endCxn id="791" idx="0"/>
            </p:cNvCxnSpPr>
            <p:nvPr/>
          </p:nvCxnSpPr>
          <p:spPr>
            <a:xfrm>
              <a:off x="56769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1" name="Google Shape;841;p52"/>
            <p:cNvCxnSpPr>
              <a:stCxn id="771" idx="4"/>
              <a:endCxn id="791" idx="0"/>
            </p:cNvCxnSpPr>
            <p:nvPr/>
          </p:nvCxnSpPr>
          <p:spPr>
            <a:xfrm flipH="1">
              <a:off x="65151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2" name="Google Shape;842;p52"/>
            <p:cNvCxnSpPr>
              <a:stCxn id="768" idx="4"/>
              <a:endCxn id="788" idx="0"/>
            </p:cNvCxnSpPr>
            <p:nvPr/>
          </p:nvCxnSpPr>
          <p:spPr>
            <a:xfrm flipH="1">
              <a:off x="54483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3" name="Google Shape;843;p52"/>
            <p:cNvCxnSpPr>
              <a:stCxn id="765" idx="4"/>
              <a:endCxn id="788" idx="0"/>
            </p:cNvCxnSpPr>
            <p:nvPr/>
          </p:nvCxnSpPr>
          <p:spPr>
            <a:xfrm>
              <a:off x="46101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4" name="Google Shape;844;p52"/>
            <p:cNvCxnSpPr>
              <a:stCxn id="771" idx="4"/>
              <a:endCxn id="788" idx="0"/>
            </p:cNvCxnSpPr>
            <p:nvPr/>
          </p:nvCxnSpPr>
          <p:spPr>
            <a:xfrm flipH="1">
              <a:off x="5448300" y="2667000"/>
              <a:ext cx="12954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5" name="Google Shape;845;p52"/>
            <p:cNvCxnSpPr>
              <a:stCxn id="774" idx="4"/>
              <a:endCxn id="791" idx="0"/>
            </p:cNvCxnSpPr>
            <p:nvPr/>
          </p:nvCxnSpPr>
          <p:spPr>
            <a:xfrm flipH="1">
              <a:off x="6515100" y="2667000"/>
              <a:ext cx="12954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6" name="Google Shape;846;p52"/>
            <p:cNvCxnSpPr>
              <a:stCxn id="777" idx="4"/>
              <a:endCxn id="797" idx="0"/>
            </p:cNvCxnSpPr>
            <p:nvPr/>
          </p:nvCxnSpPr>
          <p:spPr>
            <a:xfrm flipH="1">
              <a:off x="8648700" y="2667000"/>
              <a:ext cx="2286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7" name="Google Shape;847;p52"/>
            <p:cNvCxnSpPr>
              <a:stCxn id="777" idx="4"/>
              <a:endCxn id="800" idx="0"/>
            </p:cNvCxnSpPr>
            <p:nvPr/>
          </p:nvCxnSpPr>
          <p:spPr>
            <a:xfrm>
              <a:off x="8877300" y="2667000"/>
              <a:ext cx="8382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8" name="Google Shape;848;p52"/>
            <p:cNvCxnSpPr>
              <a:stCxn id="774" idx="4"/>
              <a:endCxn id="800" idx="0"/>
            </p:cNvCxnSpPr>
            <p:nvPr/>
          </p:nvCxnSpPr>
          <p:spPr>
            <a:xfrm>
              <a:off x="7810500" y="2667000"/>
              <a:ext cx="1905000" cy="3810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9" name="Google Shape;849;p52"/>
            <p:cNvCxnSpPr>
              <a:stCxn id="761" idx="4"/>
              <a:endCxn id="806" idx="0"/>
            </p:cNvCxnSpPr>
            <p:nvPr/>
          </p:nvCxnSpPr>
          <p:spPr>
            <a:xfrm>
              <a:off x="33147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0" name="Google Shape;850;p52"/>
            <p:cNvCxnSpPr>
              <a:stCxn id="785" idx="4"/>
              <a:endCxn id="806" idx="0"/>
            </p:cNvCxnSpPr>
            <p:nvPr/>
          </p:nvCxnSpPr>
          <p:spPr>
            <a:xfrm flipH="1">
              <a:off x="38481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1" name="Google Shape;851;p52"/>
            <p:cNvCxnSpPr>
              <a:stCxn id="791" idx="4"/>
              <a:endCxn id="809" idx="0"/>
            </p:cNvCxnSpPr>
            <p:nvPr/>
          </p:nvCxnSpPr>
          <p:spPr>
            <a:xfrm flipH="1">
              <a:off x="59817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2" name="Google Shape;852;p52"/>
            <p:cNvCxnSpPr>
              <a:stCxn id="797" idx="4"/>
              <a:endCxn id="812" idx="0"/>
            </p:cNvCxnSpPr>
            <p:nvPr/>
          </p:nvCxnSpPr>
          <p:spPr>
            <a:xfrm flipH="1">
              <a:off x="81153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3" name="Google Shape;853;p52"/>
            <p:cNvCxnSpPr>
              <a:stCxn id="803" idx="4"/>
              <a:endCxn id="815" idx="0"/>
            </p:cNvCxnSpPr>
            <p:nvPr/>
          </p:nvCxnSpPr>
          <p:spPr>
            <a:xfrm flipH="1">
              <a:off x="10325100" y="3429000"/>
              <a:ext cx="4572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4" name="Google Shape;854;p52"/>
            <p:cNvCxnSpPr>
              <a:stCxn id="800" idx="4"/>
              <a:endCxn id="815" idx="0"/>
            </p:cNvCxnSpPr>
            <p:nvPr/>
          </p:nvCxnSpPr>
          <p:spPr>
            <a:xfrm>
              <a:off x="9715500" y="3429000"/>
              <a:ext cx="6096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5" name="Google Shape;855;p52"/>
            <p:cNvCxnSpPr>
              <a:stCxn id="794" idx="4"/>
              <a:endCxn id="812" idx="0"/>
            </p:cNvCxnSpPr>
            <p:nvPr/>
          </p:nvCxnSpPr>
          <p:spPr>
            <a:xfrm>
              <a:off x="75819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6" name="Google Shape;856;p52"/>
            <p:cNvCxnSpPr>
              <a:stCxn id="788" idx="4"/>
              <a:endCxn id="809" idx="0"/>
            </p:cNvCxnSpPr>
            <p:nvPr/>
          </p:nvCxnSpPr>
          <p:spPr>
            <a:xfrm>
              <a:off x="5448300" y="3429000"/>
              <a:ext cx="5334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7" name="Google Shape;857;p52"/>
            <p:cNvCxnSpPr>
              <a:stCxn id="806" idx="4"/>
              <a:endCxn id="818" idx="0"/>
            </p:cNvCxnSpPr>
            <p:nvPr/>
          </p:nvCxnSpPr>
          <p:spPr>
            <a:xfrm>
              <a:off x="3848100" y="4114800"/>
              <a:ext cx="106590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8" name="Google Shape;858;p52"/>
            <p:cNvCxnSpPr>
              <a:stCxn id="812" idx="4"/>
              <a:endCxn id="821" idx="0"/>
            </p:cNvCxnSpPr>
            <p:nvPr/>
          </p:nvCxnSpPr>
          <p:spPr>
            <a:xfrm>
              <a:off x="8115300" y="4114800"/>
              <a:ext cx="106590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59" name="Google Shape;859;p52"/>
            <p:cNvCxnSpPr>
              <a:stCxn id="815" idx="4"/>
              <a:endCxn id="821" idx="0"/>
            </p:cNvCxnSpPr>
            <p:nvPr/>
          </p:nvCxnSpPr>
          <p:spPr>
            <a:xfrm flipH="1">
              <a:off x="9181200" y="4114800"/>
              <a:ext cx="114390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0" name="Google Shape;860;p52"/>
            <p:cNvCxnSpPr>
              <a:stCxn id="809" idx="4"/>
              <a:endCxn id="818" idx="0"/>
            </p:cNvCxnSpPr>
            <p:nvPr/>
          </p:nvCxnSpPr>
          <p:spPr>
            <a:xfrm flipH="1">
              <a:off x="4914000" y="4114800"/>
              <a:ext cx="1067700" cy="2286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1" name="Google Shape;861;p52"/>
            <p:cNvCxnSpPr>
              <a:stCxn id="821" idx="4"/>
              <a:endCxn id="824" idx="0"/>
            </p:cNvCxnSpPr>
            <p:nvPr/>
          </p:nvCxnSpPr>
          <p:spPr>
            <a:xfrm flipH="1">
              <a:off x="7124806" y="4724400"/>
              <a:ext cx="20565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2" name="Google Shape;862;p52"/>
            <p:cNvCxnSpPr>
              <a:stCxn id="818" idx="4"/>
              <a:endCxn id="824" idx="0"/>
            </p:cNvCxnSpPr>
            <p:nvPr/>
          </p:nvCxnSpPr>
          <p:spPr>
            <a:xfrm>
              <a:off x="4914107" y="4724400"/>
              <a:ext cx="2210700" cy="304800"/>
            </a:xfrm>
            <a:prstGeom prst="straightConnector1">
              <a:avLst/>
            </a:prstGeom>
            <a:noFill/>
            <a:ln cap="flat" cmpd="sng" w="28575">
              <a:solidFill>
                <a:srgbClr val="2E2E97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descr="TP_tmp.png" id="863" name="Google Shape;863;p5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04800" y="1752600"/>
            <a:ext cx="11700169" cy="242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64" name="Google Shape;864;p5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48831" y="2349403"/>
            <a:ext cx="2874831" cy="241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65" name="Google Shape;865;p5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56761" y="2743200"/>
            <a:ext cx="2241038" cy="24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66" name="Google Shape;866;p5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28600" y="3258931"/>
            <a:ext cx="2241038" cy="2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2"/>
          <p:cNvSpPr txBox="1"/>
          <p:nvPr/>
        </p:nvSpPr>
        <p:spPr>
          <a:xfrm>
            <a:off x="446709" y="3000374"/>
            <a:ext cx="3381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descr="TP_tmp.png" id="868" name="Google Shape;868;p5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94308" y="3581400"/>
            <a:ext cx="1499856" cy="27046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52"/>
          <p:cNvSpPr txBox="1"/>
          <p:nvPr/>
        </p:nvSpPr>
        <p:spPr>
          <a:xfrm>
            <a:off x="413372" y="3733799"/>
            <a:ext cx="3381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descr="TP_tmp.png" id="870" name="Google Shape;870;p5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94307" y="4004230"/>
            <a:ext cx="1458293" cy="26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71" name="Google Shape;871;p5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294309" y="4621142"/>
            <a:ext cx="2022029" cy="255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72" name="Google Shape;872;p5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94309" y="4320178"/>
            <a:ext cx="1991691" cy="251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873" name="Google Shape;873;p5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381000" y="5073225"/>
            <a:ext cx="2133600" cy="2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Polytrees</a:t>
            </a:r>
            <a:endParaRPr/>
          </a:p>
        </p:txBody>
      </p:sp>
      <p:sp>
        <p:nvSpPr>
          <p:cNvPr id="879" name="Google Shape;879;p53"/>
          <p:cNvSpPr txBox="1"/>
          <p:nvPr>
            <p:ph idx="1" type="body"/>
          </p:nvPr>
        </p:nvSpPr>
        <p:spPr>
          <a:xfrm>
            <a:off x="1066800" y="1676399"/>
            <a:ext cx="10718800" cy="4449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polytree is a directed graph with no undirected cycles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poly-trees you can always find an ordering that is efficient 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Try it!!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Cut-set conditioning for Bayes’ net inference</a:t>
            </a:r>
            <a:endParaRPr/>
          </a:p>
          <a:p>
            <a:pPr indent="-196838" lvl="6" marL="2971652" rtl="0" algn="l"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Choose set of variables such that if removed only a polytree remains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Exercise: Think about how the specifics would work out!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Nets</a:t>
            </a:r>
            <a:endParaRPr/>
          </a:p>
        </p:txBody>
      </p:sp>
      <p:sp>
        <p:nvSpPr>
          <p:cNvPr id="885" name="Google Shape;885;p54"/>
          <p:cNvSpPr txBox="1"/>
          <p:nvPr>
            <p:ph idx="1" type="body"/>
          </p:nvPr>
        </p:nvSpPr>
        <p:spPr>
          <a:xfrm>
            <a:off x="3352800" y="1447800"/>
            <a:ext cx="5410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Representation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15889" lvl="4" marL="2057298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Conditional Independences</a:t>
            </a:r>
            <a:endParaRPr/>
          </a:p>
          <a:p>
            <a:pPr indent="-171438" lvl="8" marL="3886005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15889" lvl="4" marL="2057298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Probabilistic Inference</a:t>
            </a:r>
            <a:endParaRPr/>
          </a:p>
          <a:p>
            <a:pPr indent="-171439" lvl="7" marL="3428829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Enumeration (exact, exponential complexity)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Variable elimination (exact, worst-case exponential complexity, often better)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Inference is NP-complete</a:t>
            </a:r>
            <a:endParaRPr/>
          </a:p>
          <a:p>
            <a:pPr indent="-171438" lvl="5" marL="2514474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Sampling (approximate)</a:t>
            </a:r>
            <a:endParaRPr/>
          </a:p>
          <a:p>
            <a:pPr indent="-152388" lvl="5" marL="2514474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15888" lvl="3" marL="1600120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Learning Bayes’ Nets from Data</a:t>
            </a:r>
            <a:endParaRPr/>
          </a:p>
        </p:txBody>
      </p:sp>
      <p:pic>
        <p:nvPicPr>
          <p:cNvPr id="886" name="Google Shape;88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524000"/>
            <a:ext cx="348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133600"/>
            <a:ext cx="348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3352800"/>
            <a:ext cx="348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4191000"/>
            <a:ext cx="348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5029200"/>
            <a:ext cx="34876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143000"/>
            <a:ext cx="2438398" cy="162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14478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7"/>
          <p:cNvGraphicFramePr/>
          <p:nvPr/>
        </p:nvGraphicFramePr>
        <p:xfrm>
          <a:off x="62484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7"/>
          <p:cNvGraphicFramePr/>
          <p:nvPr/>
        </p:nvGraphicFramePr>
        <p:xfrm>
          <a:off x="8686800" y="3165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17"/>
          <p:cNvGraphicFramePr/>
          <p:nvPr/>
        </p:nvGraphicFramePr>
        <p:xfrm>
          <a:off x="7620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17"/>
          <p:cNvGraphicFramePr/>
          <p:nvPr/>
        </p:nvGraphicFramePr>
        <p:xfrm>
          <a:off x="62484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7"/>
          <p:cNvSpPr/>
          <p:nvPr/>
        </p:nvSpPr>
        <p:spPr>
          <a:xfrm>
            <a:off x="3169018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277150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266497" y="2484872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388742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333449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7"/>
          <p:cNvCxnSpPr>
            <a:stCxn id="147" idx="5"/>
            <a:endCxn id="148" idx="1"/>
          </p:cNvCxnSpPr>
          <p:nvPr/>
        </p:nvCxnSpPr>
        <p:spPr>
          <a:xfrm>
            <a:off x="4916905" y="3135280"/>
            <a:ext cx="5835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1" name="Google Shape;151;p17"/>
          <p:cNvCxnSpPr>
            <a:stCxn id="147" idx="3"/>
            <a:endCxn id="149" idx="7"/>
          </p:cNvCxnSpPr>
          <p:nvPr/>
        </p:nvCxnSpPr>
        <p:spPr>
          <a:xfrm flipH="1">
            <a:off x="3983889" y="3135280"/>
            <a:ext cx="3942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2" name="Google Shape;152;p17"/>
          <p:cNvCxnSpPr>
            <a:stCxn id="146" idx="3"/>
            <a:endCxn id="147" idx="7"/>
          </p:cNvCxnSpPr>
          <p:nvPr/>
        </p:nvCxnSpPr>
        <p:spPr>
          <a:xfrm flipH="1">
            <a:off x="4916842" y="2023413"/>
            <a:ext cx="4719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3" name="Google Shape;153;p17"/>
          <p:cNvCxnSpPr>
            <a:stCxn id="145" idx="5"/>
            <a:endCxn id="147" idx="1"/>
          </p:cNvCxnSpPr>
          <p:nvPr/>
        </p:nvCxnSpPr>
        <p:spPr>
          <a:xfrm>
            <a:off x="3819426" y="2023413"/>
            <a:ext cx="5586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P_tmp.png"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257800"/>
            <a:ext cx="4267200" cy="430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791200"/>
            <a:ext cx="8197144" cy="39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0" y="1143000"/>
            <a:ext cx="2438400" cy="162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14478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62484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18"/>
          <p:cNvGraphicFramePr/>
          <p:nvPr/>
        </p:nvGraphicFramePr>
        <p:xfrm>
          <a:off x="8686800" y="3165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18"/>
          <p:cNvGraphicFramePr/>
          <p:nvPr/>
        </p:nvGraphicFramePr>
        <p:xfrm>
          <a:off x="7620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62484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{1F52A9E1-54A5-429A-84B7-90B726921EA5}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8"/>
          <p:cNvSpPr/>
          <p:nvPr/>
        </p:nvSpPr>
        <p:spPr>
          <a:xfrm>
            <a:off x="3169018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5277150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266497" y="2484872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388742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333449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8"/>
          <p:cNvCxnSpPr>
            <a:stCxn id="170" idx="5"/>
            <a:endCxn id="171" idx="1"/>
          </p:cNvCxnSpPr>
          <p:nvPr/>
        </p:nvCxnSpPr>
        <p:spPr>
          <a:xfrm>
            <a:off x="4916905" y="3135280"/>
            <a:ext cx="5835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4" name="Google Shape;174;p18"/>
          <p:cNvCxnSpPr>
            <a:stCxn id="170" idx="3"/>
            <a:endCxn id="172" idx="7"/>
          </p:cNvCxnSpPr>
          <p:nvPr/>
        </p:nvCxnSpPr>
        <p:spPr>
          <a:xfrm flipH="1">
            <a:off x="3983889" y="3135280"/>
            <a:ext cx="3942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Google Shape;175;p18"/>
          <p:cNvCxnSpPr>
            <a:stCxn id="169" idx="3"/>
            <a:endCxn id="170" idx="7"/>
          </p:cNvCxnSpPr>
          <p:nvPr/>
        </p:nvCxnSpPr>
        <p:spPr>
          <a:xfrm flipH="1">
            <a:off x="4916842" y="2023413"/>
            <a:ext cx="4719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" name="Google Shape;176;p18"/>
          <p:cNvCxnSpPr>
            <a:stCxn id="168" idx="5"/>
            <a:endCxn id="170" idx="1"/>
          </p:cNvCxnSpPr>
          <p:nvPr/>
        </p:nvCxnSpPr>
        <p:spPr>
          <a:xfrm>
            <a:off x="3819426" y="2023413"/>
            <a:ext cx="5586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P_tmp.png"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257800"/>
            <a:ext cx="4267200" cy="430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78" name="Google Shape;1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791200"/>
            <a:ext cx="8197144" cy="390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79" name="Google Shape;17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6324600"/>
            <a:ext cx="4896995" cy="28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048000" y="1447800"/>
            <a:ext cx="6324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15889" lvl="4" marL="2057298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Conditional Independences</a:t>
            </a:r>
            <a:endParaRPr/>
          </a:p>
          <a:p>
            <a:pPr indent="-171438" lvl="8" marL="3886005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15889" lvl="4" marL="2057298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Probabilistic Inference</a:t>
            </a:r>
            <a:endParaRPr/>
          </a:p>
          <a:p>
            <a:pPr indent="-171439" lvl="7" marL="3428829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Enumeration (exact, exponential complexity)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Variable elimination (exact, worst-case exponential complexity, often better)</a:t>
            </a:r>
            <a:endParaRPr/>
          </a:p>
          <a:p>
            <a:pPr indent="-171438" lvl="6" marL="2971652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Inference is NP-complete</a:t>
            </a:r>
            <a:endParaRPr/>
          </a:p>
          <a:p>
            <a:pPr indent="-171438" lvl="5" marL="2514474" rtl="0" algn="l"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Sampling (approximate)</a:t>
            </a:r>
            <a:endParaRPr/>
          </a:p>
          <a:p>
            <a:pPr indent="-152388" lvl="5" marL="2514474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15888" lvl="3" marL="1600120" rtl="0" algn="l">
              <a:spcBef>
                <a:spcPts val="4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Learning Bayes’ Nets from Data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7593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133600"/>
            <a:ext cx="375938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6400800" y="14478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165088" lvl="8" marL="388600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 probability</a:t>
            </a:r>
            <a:endParaRPr/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likely explanation:</a:t>
            </a:r>
            <a:endParaRPr/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457200" y="14478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Inference: calculating some useful quantity from a joint probability distribution</a:t>
            </a:r>
            <a:endParaRPr/>
          </a:p>
          <a:p>
            <a:pPr indent="-126988" lvl="8" marL="388600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2667000"/>
            <a:ext cx="3733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886200"/>
            <a:ext cx="4413250" cy="3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4367513"/>
            <a:ext cx="10285809" cy="247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 by Enumeration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99221" y="1295813"/>
            <a:ext cx="8229600" cy="1327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General case: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Evidence variables: 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Query* variable: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Hidden variables:</a:t>
            </a:r>
            <a:endParaRPr/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5" name="Google Shape;2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6" name="Google Shape;2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7" name="Google Shape;20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8" name="Google Shape;20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9" name="Google Shape;20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10" name="Google Shape;21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 rot="-5400000">
            <a:off x="6489768" y="5379365"/>
            <a:ext cx="174830" cy="2134655"/>
          </a:xfrm>
          <a:prstGeom prst="leftBrace">
            <a:avLst>
              <a:gd fmla="val 10833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12" name="Google Shape;21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5379898" y="1559239"/>
            <a:ext cx="228600" cy="9144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Works fine with multiple query variables, too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779228" y="1296460"/>
            <a:ext cx="3997028" cy="8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 want:</a:t>
            </a:r>
            <a:endParaRPr/>
          </a:p>
          <a:p>
            <a:pPr indent="-184136" lvl="1" marL="742913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659401" y="3085809"/>
            <a:ext cx="2826696" cy="102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Select the entries consistent with the evidence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4095697" y="3081163"/>
            <a:ext cx="3822722" cy="63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Sum out H to get joint of Query and evidence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8618168" y="3072764"/>
            <a:ext cx="2786348" cy="46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3: Normalize</a:t>
            </a:r>
            <a:endParaRPr/>
          </a:p>
          <a:p>
            <a:pPr indent="-215882" lvl="0" marL="34288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5579" y="3954241"/>
            <a:ext cx="3561300" cy="20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48017" y="3737772"/>
            <a:ext cx="3114039" cy="2076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22" name="Google Shape;222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80292" y="5675132"/>
            <a:ext cx="24638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23" name="Google Shape;223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08358" y="6324600"/>
            <a:ext cx="3657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24" name="Google Shape;224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92096" y="3665394"/>
            <a:ext cx="1123188" cy="15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