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C3BCB1-45D5-4566-A1CB-62877A82350C}">
  <a:tblStyle styleId="{D0C3BCB1-45D5-4566-A1CB-62877A82350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8C128DC-A82B-4F31-94B1-B7F396385C9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indent="0" lvl="0" marL="0" rtl="0" algn="l">
              <a:spcBef>
                <a:spcPts val="360"/>
              </a:spcBef>
              <a:spcAft>
                <a:spcPts val="0"/>
              </a:spcAft>
              <a:buNone/>
            </a:pPr>
            <a:r>
              <a:t/>
            </a:r>
            <a:endParaRPr/>
          </a:p>
        </p:txBody>
      </p:sp>
      <p:sp>
        <p:nvSpPr>
          <p:cNvPr id="88" name="Google Shape;88;p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06" name="Google Shape;40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39" name="Google Shape;43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46" name="Google Shape;446;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55" name="Google Shape;455;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70" name="Google Shape;47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76" name="Google Shape;47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92" name="Google Shape;492;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99" name="Google Shape;49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06" name="Google Shape;506;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6" name="Google Shape;526;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7" name="Google Shape;9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65" name="Google Shape;56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73" name="Google Shape;573;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99" name="Google Shape;599;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08" name="Google Shape;60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14" name="Google Shape;614;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20" name="Google Shape;62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8" name="Google Shape;708;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2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4" name="Google Shape;71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30" name="Google Shape;730;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3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42" name="Google Shape;742;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7" name="Google Shape;10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3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48" name="Google Shape;748;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3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61" name="Google Shape;861;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67" name="Google Shape;867;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48" name="Google Shape;24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70" name="Google Shape;37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76" name="Google Shape;376;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84" name="Google Shape;384;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94" name="Google Shape;39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00" name="Google Shape;400;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 name="Google Shape;19;p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5" name="Google Shape;25;p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80"/>
              </a:spcBef>
              <a:spcAft>
                <a:spcPts val="0"/>
              </a:spcAft>
              <a:buSzPts val="1900"/>
              <a:buNone/>
              <a:defRPr sz="1900"/>
            </a:lvl2pPr>
            <a:lvl3pPr indent="-228600" lvl="2" marL="1371600" algn="l">
              <a:spcBef>
                <a:spcPts val="320"/>
              </a:spcBef>
              <a:spcAft>
                <a:spcPts val="0"/>
              </a:spcAft>
              <a:buSzPts val="1600"/>
              <a:buNone/>
              <a:defRPr sz="1600"/>
            </a:lvl3pPr>
            <a:lvl4pPr indent="-228600" lvl="3" marL="1828800" algn="l">
              <a:spcBef>
                <a:spcPts val="300"/>
              </a:spcBef>
              <a:spcAft>
                <a:spcPts val="0"/>
              </a:spcAft>
              <a:buSzPts val="1500"/>
              <a:buNone/>
              <a:defRPr sz="1500"/>
            </a:lvl4pPr>
            <a:lvl5pPr indent="-228600" lvl="4" marL="2286000" algn="l">
              <a:spcBef>
                <a:spcPts val="300"/>
              </a:spcBef>
              <a:spcAft>
                <a:spcPts val="0"/>
              </a:spcAft>
              <a:buSzPts val="1500"/>
              <a:buNone/>
              <a:defRPr sz="1500"/>
            </a:lvl5pPr>
            <a:lvl6pPr indent="-228600" lvl="5" marL="2743200" algn="l">
              <a:spcBef>
                <a:spcPts val="300"/>
              </a:spcBef>
              <a:spcAft>
                <a:spcPts val="0"/>
              </a:spcAft>
              <a:buSzPts val="1500"/>
              <a:buNone/>
              <a:defRPr sz="1500"/>
            </a:lvl6pPr>
            <a:lvl7pPr indent="-228600" lvl="6" marL="3200400" algn="l">
              <a:spcBef>
                <a:spcPts val="300"/>
              </a:spcBef>
              <a:spcAft>
                <a:spcPts val="0"/>
              </a:spcAft>
              <a:buSzPts val="1500"/>
              <a:buNone/>
              <a:defRPr sz="1500"/>
            </a:lvl7pPr>
            <a:lvl8pPr indent="-228600" lvl="7" marL="3657600" algn="l">
              <a:spcBef>
                <a:spcPts val="300"/>
              </a:spcBef>
              <a:spcAft>
                <a:spcPts val="0"/>
              </a:spcAft>
              <a:buSzPts val="1500"/>
              <a:buNone/>
              <a:defRPr sz="1500"/>
            </a:lvl8pPr>
            <a:lvl9pPr indent="-228600" lvl="8" marL="4114800" algn="l">
              <a:spcBef>
                <a:spcPts val="300"/>
              </a:spcBef>
              <a:spcAft>
                <a:spcPts val="0"/>
              </a:spcAft>
              <a:buSzPts val="1500"/>
              <a:buNone/>
              <a:defRPr sz="1500"/>
            </a:lvl9pPr>
          </a:lstStyle>
          <a:p/>
        </p:txBody>
      </p:sp>
      <p:sp>
        <p:nvSpPr>
          <p:cNvPr id="31" name="Google Shape;31;p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7" name="Google Shape;37;p5"/>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8" name="Google Shape;38;p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4" name="Google Shape;44;p6"/>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5" name="Google Shape;45;p6"/>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6"/>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9"/>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sp>
      <p:sp>
        <p:nvSpPr>
          <p:cNvPr id="69" name="Google Shape;69;p10"/>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0" name="Google Shape;70;p1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5.png"/><Relationship Id="rId4" Type="http://schemas.openxmlformats.org/officeDocument/2006/relationships/image" Target="../media/image71.png"/><Relationship Id="rId5" Type="http://schemas.openxmlformats.org/officeDocument/2006/relationships/image" Target="../media/image66.png"/><Relationship Id="rId6" Type="http://schemas.openxmlformats.org/officeDocument/2006/relationships/image" Target="../media/image6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0.png"/><Relationship Id="rId4" Type="http://schemas.openxmlformats.org/officeDocument/2006/relationships/image" Target="../media/image8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2.png"/><Relationship Id="rId4" Type="http://schemas.openxmlformats.org/officeDocument/2006/relationships/image" Target="../media/image94.png"/><Relationship Id="rId5" Type="http://schemas.openxmlformats.org/officeDocument/2006/relationships/image" Target="../media/image8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6.png"/><Relationship Id="rId4" Type="http://schemas.openxmlformats.org/officeDocument/2006/relationships/image" Target="../media/image81.png"/><Relationship Id="rId9" Type="http://schemas.openxmlformats.org/officeDocument/2006/relationships/image" Target="../media/image92.png"/><Relationship Id="rId5" Type="http://schemas.openxmlformats.org/officeDocument/2006/relationships/image" Target="../media/image104.png"/><Relationship Id="rId6" Type="http://schemas.openxmlformats.org/officeDocument/2006/relationships/image" Target="../media/image85.png"/><Relationship Id="rId7" Type="http://schemas.openxmlformats.org/officeDocument/2006/relationships/image" Target="../media/image87.png"/><Relationship Id="rId8"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1.png"/><Relationship Id="rId4" Type="http://schemas.openxmlformats.org/officeDocument/2006/relationships/image" Target="../media/image9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0.png"/><Relationship Id="rId4" Type="http://schemas.openxmlformats.org/officeDocument/2006/relationships/image" Target="../media/image88.png"/><Relationship Id="rId5" Type="http://schemas.openxmlformats.org/officeDocument/2006/relationships/image" Target="../media/image96.png"/><Relationship Id="rId6"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1.png"/><Relationship Id="rId4" Type="http://schemas.openxmlformats.org/officeDocument/2006/relationships/image" Target="../media/image9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8.png"/><Relationship Id="rId4" Type="http://schemas.openxmlformats.org/officeDocument/2006/relationships/image" Target="../media/image100.png"/><Relationship Id="rId5" Type="http://schemas.openxmlformats.org/officeDocument/2006/relationships/image" Target="../media/image9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1.png"/><Relationship Id="rId4" Type="http://schemas.openxmlformats.org/officeDocument/2006/relationships/image" Target="../media/image105.png"/><Relationship Id="rId5" Type="http://schemas.openxmlformats.org/officeDocument/2006/relationships/image" Target="../media/image107.png"/><Relationship Id="rId6" Type="http://schemas.openxmlformats.org/officeDocument/2006/relationships/image" Target="../media/image103.png"/><Relationship Id="rId7" Type="http://schemas.openxmlformats.org/officeDocument/2006/relationships/image" Target="../media/image10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image" Target="../media/image27.png"/><Relationship Id="rId22" Type="http://schemas.openxmlformats.org/officeDocument/2006/relationships/image" Target="../media/image20.png"/><Relationship Id="rId21" Type="http://schemas.openxmlformats.org/officeDocument/2006/relationships/image" Target="../media/image24.png"/><Relationship Id="rId24" Type="http://schemas.openxmlformats.org/officeDocument/2006/relationships/image" Target="../media/image28.png"/><Relationship Id="rId23"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3.png"/><Relationship Id="rId26" Type="http://schemas.openxmlformats.org/officeDocument/2006/relationships/image" Target="../media/image42.png"/><Relationship Id="rId25" Type="http://schemas.openxmlformats.org/officeDocument/2006/relationships/image" Target="../media/image30.png"/><Relationship Id="rId28" Type="http://schemas.openxmlformats.org/officeDocument/2006/relationships/image" Target="../media/image29.png"/><Relationship Id="rId27" Type="http://schemas.openxmlformats.org/officeDocument/2006/relationships/image" Target="../media/image26.png"/><Relationship Id="rId5" Type="http://schemas.openxmlformats.org/officeDocument/2006/relationships/image" Target="../media/image13.png"/><Relationship Id="rId6" Type="http://schemas.openxmlformats.org/officeDocument/2006/relationships/image" Target="../media/image10.png"/><Relationship Id="rId29" Type="http://schemas.openxmlformats.org/officeDocument/2006/relationships/image" Target="../media/image31.png"/><Relationship Id="rId7" Type="http://schemas.openxmlformats.org/officeDocument/2006/relationships/image" Target="../media/image7.png"/><Relationship Id="rId8" Type="http://schemas.openxmlformats.org/officeDocument/2006/relationships/image" Target="../media/image8.png"/><Relationship Id="rId31" Type="http://schemas.openxmlformats.org/officeDocument/2006/relationships/image" Target="../media/image33.png"/><Relationship Id="rId30" Type="http://schemas.openxmlformats.org/officeDocument/2006/relationships/image" Target="../media/image32.png"/><Relationship Id="rId11" Type="http://schemas.openxmlformats.org/officeDocument/2006/relationships/image" Target="../media/image22.png"/><Relationship Id="rId33" Type="http://schemas.openxmlformats.org/officeDocument/2006/relationships/image" Target="../media/image35.png"/><Relationship Id="rId10" Type="http://schemas.openxmlformats.org/officeDocument/2006/relationships/image" Target="../media/image2.png"/><Relationship Id="rId32" Type="http://schemas.openxmlformats.org/officeDocument/2006/relationships/image" Target="../media/image34.png"/><Relationship Id="rId13" Type="http://schemas.openxmlformats.org/officeDocument/2006/relationships/image" Target="../media/image6.png"/><Relationship Id="rId12" Type="http://schemas.openxmlformats.org/officeDocument/2006/relationships/image" Target="../media/image12.png"/><Relationship Id="rId34" Type="http://schemas.openxmlformats.org/officeDocument/2006/relationships/image" Target="../media/image39.png"/><Relationship Id="rId15" Type="http://schemas.openxmlformats.org/officeDocument/2006/relationships/image" Target="../media/image21.png"/><Relationship Id="rId14" Type="http://schemas.openxmlformats.org/officeDocument/2006/relationships/image" Target="../media/image9.png"/><Relationship Id="rId17" Type="http://schemas.openxmlformats.org/officeDocument/2006/relationships/image" Target="../media/image18.png"/><Relationship Id="rId16" Type="http://schemas.openxmlformats.org/officeDocument/2006/relationships/image" Target="../media/image14.png"/><Relationship Id="rId19" Type="http://schemas.openxmlformats.org/officeDocument/2006/relationships/image" Target="../media/image19.png"/><Relationship Id="rId18"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20" Type="http://schemas.openxmlformats.org/officeDocument/2006/relationships/image" Target="../media/image48.png"/><Relationship Id="rId22" Type="http://schemas.openxmlformats.org/officeDocument/2006/relationships/image" Target="../media/image55.png"/><Relationship Id="rId21" Type="http://schemas.openxmlformats.org/officeDocument/2006/relationships/image" Target="../media/image46.png"/><Relationship Id="rId24" Type="http://schemas.openxmlformats.org/officeDocument/2006/relationships/image" Target="../media/image54.png"/><Relationship Id="rId23" Type="http://schemas.openxmlformats.org/officeDocument/2006/relationships/image" Target="../media/image50.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52.png"/><Relationship Id="rId26" Type="http://schemas.openxmlformats.org/officeDocument/2006/relationships/image" Target="../media/image57.png"/><Relationship Id="rId25" Type="http://schemas.openxmlformats.org/officeDocument/2006/relationships/image" Target="../media/image63.png"/><Relationship Id="rId28" Type="http://schemas.openxmlformats.org/officeDocument/2006/relationships/image" Target="../media/image59.png"/><Relationship Id="rId27" Type="http://schemas.openxmlformats.org/officeDocument/2006/relationships/image" Target="../media/image75.png"/><Relationship Id="rId5" Type="http://schemas.openxmlformats.org/officeDocument/2006/relationships/image" Target="../media/image38.png"/><Relationship Id="rId6" Type="http://schemas.openxmlformats.org/officeDocument/2006/relationships/image" Target="../media/image40.png"/><Relationship Id="rId29" Type="http://schemas.openxmlformats.org/officeDocument/2006/relationships/image" Target="../media/image56.png"/><Relationship Id="rId7" Type="http://schemas.openxmlformats.org/officeDocument/2006/relationships/image" Target="../media/image36.png"/><Relationship Id="rId8" Type="http://schemas.openxmlformats.org/officeDocument/2006/relationships/image" Target="../media/image37.png"/><Relationship Id="rId31" Type="http://schemas.openxmlformats.org/officeDocument/2006/relationships/image" Target="../media/image62.png"/><Relationship Id="rId30" Type="http://schemas.openxmlformats.org/officeDocument/2006/relationships/image" Target="../media/image61.png"/><Relationship Id="rId11" Type="http://schemas.openxmlformats.org/officeDocument/2006/relationships/image" Target="../media/image27.png"/><Relationship Id="rId33" Type="http://schemas.openxmlformats.org/officeDocument/2006/relationships/image" Target="../media/image60.png"/><Relationship Id="rId10" Type="http://schemas.openxmlformats.org/officeDocument/2006/relationships/image" Target="../media/image19.png"/><Relationship Id="rId32" Type="http://schemas.openxmlformats.org/officeDocument/2006/relationships/image" Target="../media/image58.png"/><Relationship Id="rId13" Type="http://schemas.openxmlformats.org/officeDocument/2006/relationships/image" Target="../media/image47.png"/><Relationship Id="rId12" Type="http://schemas.openxmlformats.org/officeDocument/2006/relationships/image" Target="../media/image41.png"/><Relationship Id="rId15" Type="http://schemas.openxmlformats.org/officeDocument/2006/relationships/image" Target="../media/image43.png"/><Relationship Id="rId14" Type="http://schemas.openxmlformats.org/officeDocument/2006/relationships/image" Target="../media/image45.png"/><Relationship Id="rId17" Type="http://schemas.openxmlformats.org/officeDocument/2006/relationships/image" Target="../media/image44.png"/><Relationship Id="rId16" Type="http://schemas.openxmlformats.org/officeDocument/2006/relationships/image" Target="../media/image49.png"/><Relationship Id="rId19" Type="http://schemas.openxmlformats.org/officeDocument/2006/relationships/image" Target="../media/image51.png"/><Relationship Id="rId18"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4.png"/><Relationship Id="rId4" Type="http://schemas.openxmlformats.org/officeDocument/2006/relationships/image" Target="../media/image7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0" y="279403"/>
            <a:ext cx="121920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CS </a:t>
            </a:r>
            <a:r>
              <a:rPr lang="en-US"/>
              <a:t>370</a:t>
            </a:r>
            <a:r>
              <a:rPr lang="en-US">
                <a:latin typeface="Calibri"/>
                <a:ea typeface="Calibri"/>
                <a:cs typeface="Calibri"/>
                <a:sym typeface="Calibri"/>
              </a:rPr>
              <a:t>: Artificial Intelligence</a:t>
            </a:r>
            <a:br>
              <a:rPr lang="en-US">
                <a:latin typeface="Calibri"/>
                <a:ea typeface="Calibri"/>
                <a:cs typeface="Calibri"/>
                <a:sym typeface="Calibri"/>
              </a:rPr>
            </a:br>
            <a:endParaRPr sz="3600">
              <a:latin typeface="Calibri"/>
              <a:ea typeface="Calibri"/>
              <a:cs typeface="Calibri"/>
              <a:sym typeface="Calibri"/>
            </a:endParaRPr>
          </a:p>
        </p:txBody>
      </p:sp>
      <p:sp>
        <p:nvSpPr>
          <p:cNvPr id="91" name="Google Shape;91;p13"/>
          <p:cNvSpPr txBox="1"/>
          <p:nvPr>
            <p:ph idx="1" type="subTitle"/>
          </p:nvPr>
        </p:nvSpPr>
        <p:spPr>
          <a:xfrm>
            <a:off x="0" y="1295400"/>
            <a:ext cx="121920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4300"/>
              <a:buNone/>
            </a:pPr>
            <a:r>
              <a:rPr lang="en-US" sz="4300">
                <a:latin typeface="Calibri"/>
                <a:ea typeface="Calibri"/>
                <a:cs typeface="Calibri"/>
                <a:sym typeface="Calibri"/>
              </a:rPr>
              <a:t>Bayes’ Nets: Sampling</a:t>
            </a:r>
            <a:endParaRPr/>
          </a:p>
        </p:txBody>
      </p:sp>
      <p:sp>
        <p:nvSpPr>
          <p:cNvPr id="92" name="Google Shape;92;p13"/>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b="0" l="0" r="0" t="0"/>
          <a:stretch/>
        </p:blipFill>
        <p:spPr>
          <a:xfrm>
            <a:off x="1600201" y="2057400"/>
            <a:ext cx="8822429" cy="3626047"/>
          </a:xfrm>
          <a:prstGeom prst="rect">
            <a:avLst/>
          </a:prstGeom>
          <a:noFill/>
          <a:ln>
            <a:noFill/>
          </a:ln>
        </p:spPr>
      </p:pic>
      <p:sp>
        <p:nvSpPr>
          <p:cNvPr id="94" name="Google Shape;94;p13"/>
          <p:cNvSpPr txBox="1"/>
          <p:nvPr/>
        </p:nvSpPr>
        <p:spPr>
          <a:xfrm>
            <a:off x="0" y="6003922"/>
            <a:ext cx="12192000" cy="744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Instructor</a:t>
            </a:r>
            <a:r>
              <a:rPr lang="en-US" sz="2400">
                <a:solidFill>
                  <a:schemeClr val="dk1"/>
                </a:solidFill>
                <a:latin typeface="Calibri"/>
                <a:ea typeface="Calibri"/>
                <a:cs typeface="Calibri"/>
                <a:sym typeface="Calibri"/>
              </a:rPr>
              <a:t>: William DeMeo </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NJIT</a:t>
            </a:r>
            <a:endParaRPr/>
          </a:p>
          <a:p>
            <a:pPr indent="0" lvl="0" marL="0" marR="0" rtl="0" algn="ctr">
              <a:spcBef>
                <a:spcPts val="700"/>
              </a:spcBef>
              <a:spcAft>
                <a:spcPts val="0"/>
              </a:spcAft>
              <a:buNone/>
            </a:pPr>
            <a:r>
              <a:rPr b="0" i="0" lang="en-US" sz="1400" u="none" cap="none" strike="noStrike">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s</a:t>
            </a:r>
            <a:r>
              <a:rPr b="0" i="0" lang="en-US" sz="1400" u="none" cap="none" strike="noStrike">
                <a:solidFill>
                  <a:schemeClr val="dk1"/>
                </a:solidFill>
                <a:latin typeface="Calibri"/>
                <a:ea typeface="Calibri"/>
                <a:cs typeface="Calibri"/>
                <a:sym typeface="Calibri"/>
              </a:rPr>
              <a:t>lides created by Dan Klein and Pieter Abbeel for CS188 at UC Berkeley</a:t>
            </a:r>
            <a:r>
              <a:rPr lang="en-US">
                <a:solidFill>
                  <a:schemeClr val="dk1"/>
                </a:solidFill>
                <a:latin typeface="Calibri"/>
                <a:ea typeface="Calibri"/>
                <a:cs typeface="Calibri"/>
                <a:sym typeface="Calibri"/>
              </a:rPr>
              <a:t>; provided courtesy of </a:t>
            </a:r>
            <a:r>
              <a:rPr b="0" i="0" lang="en-US" sz="1400" u="none" cap="none" strike="noStrike">
                <a:solidFill>
                  <a:schemeClr val="dk1"/>
                </a:solidFill>
                <a:latin typeface="Calibri"/>
                <a:ea typeface="Calibri"/>
                <a:cs typeface="Calibri"/>
                <a:sym typeface="Calibri"/>
              </a:rPr>
              <a:t>ai.berkeley.edu.]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2"/>
          <p:cNvSpPr/>
          <p:nvPr/>
        </p:nvSpPr>
        <p:spPr>
          <a:xfrm>
            <a:off x="5715000" y="1489075"/>
            <a:ext cx="1143000" cy="533400"/>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2"/>
          <p:cNvSpPr/>
          <p:nvPr/>
        </p:nvSpPr>
        <p:spPr>
          <a:xfrm>
            <a:off x="2667000" y="5527675"/>
            <a:ext cx="2438400" cy="457200"/>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410" name="Google Shape;410;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Prior Sampling</a:t>
            </a:r>
            <a:endParaRPr/>
          </a:p>
        </p:txBody>
      </p:sp>
      <p:sp>
        <p:nvSpPr>
          <p:cNvPr id="411" name="Google Shape;411;p22"/>
          <p:cNvSpPr/>
          <p:nvPr/>
        </p:nvSpPr>
        <p:spPr>
          <a:xfrm>
            <a:off x="5638800" y="22098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Cloudy</a:t>
            </a:r>
            <a:endParaRPr/>
          </a:p>
        </p:txBody>
      </p:sp>
      <p:sp>
        <p:nvSpPr>
          <p:cNvPr id="412" name="Google Shape;412;p22"/>
          <p:cNvSpPr/>
          <p:nvPr/>
        </p:nvSpPr>
        <p:spPr>
          <a:xfrm>
            <a:off x="4267200" y="3178175"/>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Sprinkler</a:t>
            </a:r>
            <a:endParaRPr/>
          </a:p>
        </p:txBody>
      </p:sp>
      <p:sp>
        <p:nvSpPr>
          <p:cNvPr id="413" name="Google Shape;413;p22"/>
          <p:cNvSpPr/>
          <p:nvPr/>
        </p:nvSpPr>
        <p:spPr>
          <a:xfrm>
            <a:off x="7007225" y="32004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414" name="Google Shape;414;p22"/>
          <p:cNvSpPr/>
          <p:nvPr/>
        </p:nvSpPr>
        <p:spPr>
          <a:xfrm>
            <a:off x="5635625" y="41910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WetGrass</a:t>
            </a:r>
            <a:endParaRPr/>
          </a:p>
        </p:txBody>
      </p:sp>
      <p:cxnSp>
        <p:nvCxnSpPr>
          <p:cNvPr id="415" name="Google Shape;415;p22"/>
          <p:cNvCxnSpPr>
            <a:stCxn id="411" idx="5"/>
            <a:endCxn id="413" idx="1"/>
          </p:cNvCxnSpPr>
          <p:nvPr/>
        </p:nvCxnSpPr>
        <p:spPr>
          <a:xfrm>
            <a:off x="6682162" y="2700316"/>
            <a:ext cx="504000" cy="584100"/>
          </a:xfrm>
          <a:prstGeom prst="straightConnector1">
            <a:avLst/>
          </a:prstGeom>
          <a:noFill/>
          <a:ln cap="flat" cmpd="sng" w="28575">
            <a:solidFill>
              <a:schemeClr val="dk1"/>
            </a:solidFill>
            <a:prstDash val="solid"/>
            <a:round/>
            <a:headEnd len="med" w="med" type="none"/>
            <a:tailEnd len="lg" w="lg" type="triangle"/>
          </a:ln>
        </p:spPr>
      </p:cxnSp>
      <p:cxnSp>
        <p:nvCxnSpPr>
          <p:cNvPr id="416" name="Google Shape;416;p22"/>
          <p:cNvCxnSpPr>
            <a:stCxn id="411" idx="3"/>
            <a:endCxn id="412" idx="7"/>
          </p:cNvCxnSpPr>
          <p:nvPr/>
        </p:nvCxnSpPr>
        <p:spPr>
          <a:xfrm flipH="1">
            <a:off x="5310513" y="2700316"/>
            <a:ext cx="507300" cy="561900"/>
          </a:xfrm>
          <a:prstGeom prst="straightConnector1">
            <a:avLst/>
          </a:prstGeom>
          <a:noFill/>
          <a:ln cap="flat" cmpd="sng" w="28575">
            <a:solidFill>
              <a:schemeClr val="dk1"/>
            </a:solidFill>
            <a:prstDash val="solid"/>
            <a:round/>
            <a:headEnd len="med" w="med" type="none"/>
            <a:tailEnd len="lg" w="lg" type="triangle"/>
          </a:ln>
        </p:spPr>
      </p:cxnSp>
      <p:cxnSp>
        <p:nvCxnSpPr>
          <p:cNvPr id="417" name="Google Shape;417;p22"/>
          <p:cNvCxnSpPr>
            <a:stCxn id="412" idx="5"/>
            <a:endCxn id="414" idx="1"/>
          </p:cNvCxnSpPr>
          <p:nvPr/>
        </p:nvCxnSpPr>
        <p:spPr>
          <a:xfrm>
            <a:off x="5310562" y="3668691"/>
            <a:ext cx="504000" cy="606600"/>
          </a:xfrm>
          <a:prstGeom prst="straightConnector1">
            <a:avLst/>
          </a:prstGeom>
          <a:noFill/>
          <a:ln cap="flat" cmpd="sng" w="28575">
            <a:solidFill>
              <a:schemeClr val="dk1"/>
            </a:solidFill>
            <a:prstDash val="solid"/>
            <a:round/>
            <a:headEnd len="med" w="med" type="none"/>
            <a:tailEnd len="lg" w="lg" type="triangle"/>
          </a:ln>
        </p:spPr>
      </p:cxnSp>
      <p:cxnSp>
        <p:nvCxnSpPr>
          <p:cNvPr id="418" name="Google Shape;418;p22"/>
          <p:cNvCxnSpPr>
            <a:stCxn id="413" idx="3"/>
            <a:endCxn id="414" idx="7"/>
          </p:cNvCxnSpPr>
          <p:nvPr/>
        </p:nvCxnSpPr>
        <p:spPr>
          <a:xfrm flipH="1">
            <a:off x="6678938" y="3690916"/>
            <a:ext cx="507300" cy="584100"/>
          </a:xfrm>
          <a:prstGeom prst="straightConnector1">
            <a:avLst/>
          </a:prstGeom>
          <a:noFill/>
          <a:ln cap="flat" cmpd="sng" w="28575">
            <a:solidFill>
              <a:schemeClr val="dk1"/>
            </a:solidFill>
            <a:prstDash val="solid"/>
            <a:round/>
            <a:headEnd len="med" w="med" type="none"/>
            <a:tailEnd len="lg" w="lg" type="triangle"/>
          </a:ln>
        </p:spPr>
      </p:cxnSp>
      <p:sp>
        <p:nvSpPr>
          <p:cNvPr id="419" name="Google Shape;419;p22"/>
          <p:cNvSpPr/>
          <p:nvPr/>
        </p:nvSpPr>
        <p:spPr>
          <a:xfrm>
            <a:off x="5638800" y="2209800"/>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Cloudy</a:t>
            </a:r>
            <a:endParaRPr/>
          </a:p>
        </p:txBody>
      </p:sp>
      <p:sp>
        <p:nvSpPr>
          <p:cNvPr id="420" name="Google Shape;420;p22"/>
          <p:cNvSpPr/>
          <p:nvPr/>
        </p:nvSpPr>
        <p:spPr>
          <a:xfrm>
            <a:off x="4267200" y="3178175"/>
            <a:ext cx="1222375" cy="574675"/>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Sprinkler</a:t>
            </a:r>
            <a:endParaRPr/>
          </a:p>
        </p:txBody>
      </p:sp>
      <p:sp>
        <p:nvSpPr>
          <p:cNvPr id="421" name="Google Shape;421;p22"/>
          <p:cNvSpPr/>
          <p:nvPr/>
        </p:nvSpPr>
        <p:spPr>
          <a:xfrm>
            <a:off x="7007225" y="3200400"/>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422" name="Google Shape;422;p22"/>
          <p:cNvSpPr/>
          <p:nvPr/>
        </p:nvSpPr>
        <p:spPr>
          <a:xfrm>
            <a:off x="5638800" y="4191000"/>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WetGrass</a:t>
            </a:r>
            <a:endParaRPr sz="1800">
              <a:solidFill>
                <a:schemeClr val="dk1"/>
              </a:solidFill>
              <a:latin typeface="Calibri"/>
              <a:ea typeface="Calibri"/>
              <a:cs typeface="Calibri"/>
              <a:sym typeface="Calibri"/>
            </a:endParaRPr>
          </a:p>
        </p:txBody>
      </p:sp>
      <p:sp>
        <p:nvSpPr>
          <p:cNvPr id="423" name="Google Shape;423;p22"/>
          <p:cNvSpPr/>
          <p:nvPr/>
        </p:nvSpPr>
        <p:spPr>
          <a:xfrm>
            <a:off x="2667000" y="2703513"/>
            <a:ext cx="1371600" cy="533400"/>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424" name="Google Shape;424;p22"/>
          <p:cNvPicPr preferRelativeResize="0"/>
          <p:nvPr/>
        </p:nvPicPr>
        <p:blipFill rotWithShape="1">
          <a:blip r:embed="rId3">
            <a:alphaModFix/>
          </a:blip>
          <a:srcRect b="0" l="0" r="0" t="0"/>
          <a:stretch/>
        </p:blipFill>
        <p:spPr>
          <a:xfrm>
            <a:off x="5867400" y="1184275"/>
            <a:ext cx="754063" cy="307975"/>
          </a:xfrm>
          <a:prstGeom prst="rect">
            <a:avLst/>
          </a:prstGeom>
          <a:noFill/>
          <a:ln>
            <a:noFill/>
          </a:ln>
        </p:spPr>
      </p:pic>
      <p:pic>
        <p:nvPicPr>
          <p:cNvPr descr="txp_fig" id="425" name="Google Shape;425;p22"/>
          <p:cNvPicPr preferRelativeResize="0"/>
          <p:nvPr/>
        </p:nvPicPr>
        <p:blipFill rotWithShape="1">
          <a:blip r:embed="rId4">
            <a:alphaModFix/>
          </a:blip>
          <a:srcRect b="0" l="0" r="0" t="0"/>
          <a:stretch/>
        </p:blipFill>
        <p:spPr>
          <a:xfrm>
            <a:off x="2843213" y="2327275"/>
            <a:ext cx="1057275" cy="322263"/>
          </a:xfrm>
          <a:prstGeom prst="rect">
            <a:avLst/>
          </a:prstGeom>
          <a:noFill/>
          <a:ln>
            <a:noFill/>
          </a:ln>
        </p:spPr>
      </p:pic>
      <p:graphicFrame>
        <p:nvGraphicFramePr>
          <p:cNvPr id="426" name="Google Shape;426;p22"/>
          <p:cNvGraphicFramePr/>
          <p:nvPr/>
        </p:nvGraphicFramePr>
        <p:xfrm>
          <a:off x="5715000" y="1509713"/>
          <a:ext cx="3000000" cy="3000000"/>
        </p:xfrm>
        <a:graphic>
          <a:graphicData uri="http://schemas.openxmlformats.org/drawingml/2006/table">
            <a:tbl>
              <a:tblPr>
                <a:noFill/>
                <a:tableStyleId>{98C128DC-A82B-4F31-94B1-B7F396385C92}</a:tableStyleId>
              </a:tblPr>
              <a:tblGrid>
                <a:gridCol w="571500"/>
                <a:gridCol w="571500"/>
              </a:tblGrid>
              <a:tr h="253200">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27" name="Google Shape;427;p22"/>
          <p:cNvGraphicFramePr/>
          <p:nvPr/>
        </p:nvGraphicFramePr>
        <p:xfrm>
          <a:off x="2743200" y="2725738"/>
          <a:ext cx="3000000" cy="3000000"/>
        </p:xfrm>
        <a:graphic>
          <a:graphicData uri="http://schemas.openxmlformats.org/drawingml/2006/table">
            <a:tbl>
              <a:tblPr>
                <a:noFill/>
                <a:tableStyleId>{98C128DC-A82B-4F31-94B1-B7F396385C92}</a:tableStyleId>
              </a:tblPr>
              <a:tblGrid>
                <a:gridCol w="431800"/>
                <a:gridCol w="431800"/>
                <a:gridCol w="431800"/>
              </a:tblGrid>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0.1</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8" name="Google Shape;428;p22"/>
          <p:cNvSpPr/>
          <p:nvPr/>
        </p:nvSpPr>
        <p:spPr>
          <a:xfrm>
            <a:off x="8382000" y="2703513"/>
            <a:ext cx="1371600" cy="538162"/>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429" name="Google Shape;429;p22"/>
          <p:cNvPicPr preferRelativeResize="0"/>
          <p:nvPr/>
        </p:nvPicPr>
        <p:blipFill rotWithShape="1">
          <a:blip r:embed="rId5">
            <a:alphaModFix/>
          </a:blip>
          <a:srcRect b="0" l="0" r="0" t="0"/>
          <a:stretch/>
        </p:blipFill>
        <p:spPr>
          <a:xfrm>
            <a:off x="8542338" y="2327275"/>
            <a:ext cx="1089025" cy="322263"/>
          </a:xfrm>
          <a:prstGeom prst="rect">
            <a:avLst/>
          </a:prstGeom>
          <a:noFill/>
          <a:ln>
            <a:noFill/>
          </a:ln>
        </p:spPr>
      </p:pic>
      <p:graphicFrame>
        <p:nvGraphicFramePr>
          <p:cNvPr id="430" name="Google Shape;430;p22"/>
          <p:cNvGraphicFramePr/>
          <p:nvPr/>
        </p:nvGraphicFramePr>
        <p:xfrm>
          <a:off x="8458200" y="2725738"/>
          <a:ext cx="3000000" cy="3000000"/>
        </p:xfrm>
        <a:graphic>
          <a:graphicData uri="http://schemas.openxmlformats.org/drawingml/2006/table">
            <a:tbl>
              <a:tblPr>
                <a:noFill/>
                <a:tableStyleId>{98C128DC-A82B-4F31-94B1-B7F396385C92}</a:tableStyleId>
              </a:tblPr>
              <a:tblGrid>
                <a:gridCol w="431800"/>
                <a:gridCol w="431800"/>
                <a:gridCol w="431800"/>
              </a:tblGrid>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0.8</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0.2</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0.2</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0.8</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431" name="Google Shape;431;p22"/>
          <p:cNvPicPr preferRelativeResize="0"/>
          <p:nvPr/>
        </p:nvPicPr>
        <p:blipFill rotWithShape="1">
          <a:blip r:embed="rId6">
            <a:alphaModFix/>
          </a:blip>
          <a:srcRect b="0" l="0" r="0" t="0"/>
          <a:stretch/>
        </p:blipFill>
        <p:spPr>
          <a:xfrm>
            <a:off x="3124200" y="4079875"/>
            <a:ext cx="1549400" cy="322263"/>
          </a:xfrm>
          <a:prstGeom prst="rect">
            <a:avLst/>
          </a:prstGeom>
          <a:noFill/>
          <a:ln>
            <a:noFill/>
          </a:ln>
        </p:spPr>
      </p:pic>
      <p:graphicFrame>
        <p:nvGraphicFramePr>
          <p:cNvPr id="432" name="Google Shape;432;p22"/>
          <p:cNvGraphicFramePr/>
          <p:nvPr/>
        </p:nvGraphicFramePr>
        <p:xfrm>
          <a:off x="2667000" y="4491038"/>
          <a:ext cx="3000000" cy="3000000"/>
        </p:xfrm>
        <a:graphic>
          <a:graphicData uri="http://schemas.openxmlformats.org/drawingml/2006/table">
            <a:tbl>
              <a:tblPr>
                <a:noFill/>
                <a:tableStyleId>{98C128DC-A82B-4F31-94B1-B7F396385C92}</a:tableStyleId>
              </a:tblPr>
              <a:tblGrid>
                <a:gridCol w="609600"/>
                <a:gridCol w="609600"/>
                <a:gridCol w="609600"/>
                <a:gridCol w="609600"/>
              </a:tblGrid>
              <a:tr h="253400">
                <a:tc rowSpan="4">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0.99</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0.01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0.10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rowSpan="4">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0.10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0.01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0.99</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33" name="Google Shape;433;p22"/>
          <p:cNvSpPr txBox="1"/>
          <p:nvPr/>
        </p:nvSpPr>
        <p:spPr>
          <a:xfrm>
            <a:off x="7924800" y="4232275"/>
            <a:ext cx="17526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Samples:</a:t>
            </a:r>
            <a:endParaRPr/>
          </a:p>
        </p:txBody>
      </p:sp>
      <p:sp>
        <p:nvSpPr>
          <p:cNvPr id="434" name="Google Shape;434;p22"/>
          <p:cNvSpPr txBox="1"/>
          <p:nvPr/>
        </p:nvSpPr>
        <p:spPr>
          <a:xfrm>
            <a:off x="8229600" y="4689475"/>
            <a:ext cx="1981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+c, -s, +r, +w</a:t>
            </a:r>
            <a:endParaRPr/>
          </a:p>
        </p:txBody>
      </p:sp>
      <p:sp>
        <p:nvSpPr>
          <p:cNvPr id="435" name="Google Shape;435;p22"/>
          <p:cNvSpPr txBox="1"/>
          <p:nvPr/>
        </p:nvSpPr>
        <p:spPr>
          <a:xfrm>
            <a:off x="8305800" y="5005388"/>
            <a:ext cx="19812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-c, +s, -r, +w</a:t>
            </a:r>
            <a:endParaRPr/>
          </a:p>
        </p:txBody>
      </p:sp>
      <p:sp>
        <p:nvSpPr>
          <p:cNvPr id="436" name="Google Shape;436;p22"/>
          <p:cNvSpPr txBox="1"/>
          <p:nvPr/>
        </p:nvSpPr>
        <p:spPr>
          <a:xfrm>
            <a:off x="8305800" y="5386388"/>
            <a:ext cx="19812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Prior Sampling</a:t>
            </a:r>
            <a:endParaRPr/>
          </a:p>
        </p:txBody>
      </p:sp>
      <p:sp>
        <p:nvSpPr>
          <p:cNvPr id="442" name="Google Shape;442;p23"/>
          <p:cNvSpPr txBox="1"/>
          <p:nvPr>
            <p:ph idx="1" type="body"/>
          </p:nvPr>
        </p:nvSpPr>
        <p:spPr>
          <a:xfrm>
            <a:off x="2971800" y="1447800"/>
            <a:ext cx="5867400" cy="2108199"/>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For i=1, 2, …, n</a:t>
            </a:r>
            <a:endParaRPr/>
          </a:p>
          <a:p>
            <a:pPr indent="-177788" lvl="2" marL="1142942" rtl="0" algn="l">
              <a:spcBef>
                <a:spcPts val="160"/>
              </a:spcBef>
              <a:spcAft>
                <a:spcPts val="0"/>
              </a:spcAft>
              <a:buSzPts val="800"/>
              <a:buNone/>
            </a:pPr>
            <a:r>
              <a:t/>
            </a:r>
            <a:endParaRPr sz="800"/>
          </a:p>
          <a:p>
            <a:pPr indent="-285736" lvl="1" marL="742913" rtl="0" algn="l">
              <a:spcBef>
                <a:spcPts val="480"/>
              </a:spcBef>
              <a:spcAft>
                <a:spcPts val="0"/>
              </a:spcAft>
              <a:buSzPts val="2400"/>
              <a:buChar char="▪"/>
            </a:pPr>
            <a:r>
              <a:rPr lang="en-US" sz="2400"/>
              <a:t>Sample x</a:t>
            </a:r>
            <a:r>
              <a:rPr baseline="-25000" lang="en-US" sz="2400"/>
              <a:t>i</a:t>
            </a:r>
            <a:r>
              <a:rPr lang="en-US" sz="2400"/>
              <a:t> from P(X</a:t>
            </a:r>
            <a:r>
              <a:rPr baseline="-25000" lang="en-US" sz="2400"/>
              <a:t>i</a:t>
            </a:r>
            <a:r>
              <a:rPr lang="en-US" sz="2400"/>
              <a:t> | Parents(X</a:t>
            </a:r>
            <a:r>
              <a:rPr baseline="-25000" lang="en-US" sz="2400"/>
              <a:t>i</a:t>
            </a:r>
            <a:r>
              <a:rPr lang="en-US" sz="2400"/>
              <a:t>))</a:t>
            </a:r>
            <a:endParaRPr/>
          </a:p>
          <a:p>
            <a:pPr indent="-234936" lvl="1" marL="742913" rtl="0" algn="l">
              <a:spcBef>
                <a:spcPts val="160"/>
              </a:spcBef>
              <a:spcAft>
                <a:spcPts val="0"/>
              </a:spcAft>
              <a:buSzPts val="800"/>
              <a:buNone/>
            </a:pPr>
            <a:r>
              <a:t/>
            </a:r>
            <a:endParaRPr sz="800"/>
          </a:p>
          <a:p>
            <a:pPr indent="-342882" lvl="0" marL="342882" rtl="0" algn="l">
              <a:spcBef>
                <a:spcPts val="560"/>
              </a:spcBef>
              <a:spcAft>
                <a:spcPts val="0"/>
              </a:spcAft>
              <a:buSzPts val="2800"/>
              <a:buChar char="▪"/>
            </a:pPr>
            <a:r>
              <a:rPr lang="en-US" sz="2800"/>
              <a:t>Return (x</a:t>
            </a:r>
            <a:r>
              <a:rPr baseline="-25000" lang="en-US" sz="2800"/>
              <a:t>1</a:t>
            </a:r>
            <a:r>
              <a:rPr lang="en-US" sz="2800"/>
              <a:t>, x</a:t>
            </a:r>
            <a:r>
              <a:rPr baseline="-25000" lang="en-US" sz="2800"/>
              <a:t>2</a:t>
            </a:r>
            <a:r>
              <a:rPr lang="en-US" sz="2800"/>
              <a:t>, …, x</a:t>
            </a:r>
            <a:r>
              <a:rPr baseline="-25000" lang="en-US" sz="2800"/>
              <a:t>n</a:t>
            </a:r>
            <a:r>
              <a:rPr lang="en-US" sz="2800"/>
              <a:t>)</a:t>
            </a:r>
            <a:endParaRPr/>
          </a:p>
        </p:txBody>
      </p:sp>
      <p:pic>
        <p:nvPicPr>
          <p:cNvPr id="443" name="Google Shape;443;p23"/>
          <p:cNvPicPr preferRelativeResize="0"/>
          <p:nvPr/>
        </p:nvPicPr>
        <p:blipFill rotWithShape="1">
          <a:blip r:embed="rId3">
            <a:alphaModFix/>
          </a:blip>
          <a:srcRect b="0" l="0" r="0" t="0"/>
          <a:stretch/>
        </p:blipFill>
        <p:spPr>
          <a:xfrm>
            <a:off x="13041" y="3755742"/>
            <a:ext cx="12191997" cy="31022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Prior Sampling</a:t>
            </a:r>
            <a:endParaRPr/>
          </a:p>
        </p:txBody>
      </p:sp>
      <p:sp>
        <p:nvSpPr>
          <p:cNvPr id="449" name="Google Shape;449;p24"/>
          <p:cNvSpPr txBox="1"/>
          <p:nvPr>
            <p:ph idx="1" type="body"/>
          </p:nvPr>
        </p:nvSpPr>
        <p:spPr>
          <a:xfrm>
            <a:off x="2133600" y="1524000"/>
            <a:ext cx="8229600" cy="48768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This process generates samples with probability:</a:t>
            </a:r>
            <a:endParaRPr/>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Font typeface="Noto Sans Symbols"/>
              <a:buNone/>
            </a:pPr>
            <a:r>
              <a:rPr lang="en-US" sz="2400"/>
              <a:t>	…i.e. the BN</a:t>
            </a:r>
            <a:r>
              <a:rPr lang="en-US" sz="2400">
                <a:latin typeface="Calibri"/>
                <a:ea typeface="Calibri"/>
                <a:cs typeface="Calibri"/>
                <a:sym typeface="Calibri"/>
              </a:rPr>
              <a:t>’</a:t>
            </a:r>
            <a:r>
              <a:rPr lang="en-US" sz="2400"/>
              <a:t>s joint probability</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Let the number of samples of an event be</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Then</a:t>
            </a:r>
            <a:endParaRPr/>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I.e., the sampling procedure is </a:t>
            </a:r>
            <a:r>
              <a:rPr lang="en-US" sz="2400">
                <a:solidFill>
                  <a:srgbClr val="A50021"/>
                </a:solidFill>
              </a:rPr>
              <a:t>consistent</a:t>
            </a:r>
            <a:endParaRPr/>
          </a:p>
          <a:p>
            <a:pPr indent="-190482" lvl="0" marL="342882" rtl="0" algn="l">
              <a:spcBef>
                <a:spcPts val="480"/>
              </a:spcBef>
              <a:spcAft>
                <a:spcPts val="0"/>
              </a:spcAft>
              <a:buSzPts val="2400"/>
              <a:buNone/>
            </a:pPr>
            <a:r>
              <a:t/>
            </a:r>
            <a:endParaRPr sz="2400"/>
          </a:p>
        </p:txBody>
      </p:sp>
      <p:pic>
        <p:nvPicPr>
          <p:cNvPr descr="txp_fig" id="450" name="Google Shape;450;p24"/>
          <p:cNvPicPr preferRelativeResize="0"/>
          <p:nvPr/>
        </p:nvPicPr>
        <p:blipFill rotWithShape="1">
          <a:blip r:embed="rId3">
            <a:alphaModFix/>
          </a:blip>
          <a:srcRect b="0" l="0" r="0" t="0"/>
          <a:stretch/>
        </p:blipFill>
        <p:spPr>
          <a:xfrm>
            <a:off x="2895600" y="2085975"/>
            <a:ext cx="7086600" cy="733425"/>
          </a:xfrm>
          <a:prstGeom prst="rect">
            <a:avLst/>
          </a:prstGeom>
          <a:noFill/>
          <a:ln>
            <a:noFill/>
          </a:ln>
        </p:spPr>
      </p:pic>
      <p:pic>
        <p:nvPicPr>
          <p:cNvPr descr="txp_fig" id="451" name="Google Shape;451;p24"/>
          <p:cNvPicPr preferRelativeResize="0"/>
          <p:nvPr/>
        </p:nvPicPr>
        <p:blipFill rotWithShape="1">
          <a:blip r:embed="rId4">
            <a:alphaModFix/>
          </a:blip>
          <a:srcRect b="0" l="0" r="0" t="0"/>
          <a:stretch/>
        </p:blipFill>
        <p:spPr>
          <a:xfrm>
            <a:off x="8382000" y="3810000"/>
            <a:ext cx="1860550" cy="285750"/>
          </a:xfrm>
          <a:prstGeom prst="rect">
            <a:avLst/>
          </a:prstGeom>
          <a:noFill/>
          <a:ln>
            <a:noFill/>
          </a:ln>
        </p:spPr>
      </p:pic>
      <p:pic>
        <p:nvPicPr>
          <p:cNvPr descr="txp_fig" id="452" name="Google Shape;452;p24"/>
          <p:cNvPicPr preferRelativeResize="0"/>
          <p:nvPr/>
        </p:nvPicPr>
        <p:blipFill rotWithShape="1">
          <a:blip r:embed="rId5">
            <a:alphaModFix/>
          </a:blip>
          <a:srcRect b="0" l="0" r="0" t="0"/>
          <a:stretch/>
        </p:blipFill>
        <p:spPr>
          <a:xfrm>
            <a:off x="3505200" y="4648200"/>
            <a:ext cx="6383338" cy="12080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a:t>
            </a:r>
            <a:endParaRPr/>
          </a:p>
        </p:txBody>
      </p:sp>
      <p:sp>
        <p:nvSpPr>
          <p:cNvPr id="458" name="Google Shape;458;p2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We’ll get a bunch of samples from the BN:</a:t>
            </a:r>
            <a:endParaRPr/>
          </a:p>
          <a:p>
            <a:pPr indent="-285736" lvl="1" marL="742913" rtl="0" algn="l">
              <a:spcBef>
                <a:spcPts val="400"/>
              </a:spcBef>
              <a:spcAft>
                <a:spcPts val="0"/>
              </a:spcAft>
              <a:buSzPts val="2000"/>
              <a:buFont typeface="Noto Sans Symbols"/>
              <a:buNone/>
            </a:pPr>
            <a:r>
              <a:rPr lang="en-US" sz="2000">
                <a:latin typeface="Calibri"/>
                <a:ea typeface="Calibri"/>
                <a:cs typeface="Calibri"/>
                <a:sym typeface="Calibri"/>
              </a:rPr>
              <a:t>	+c, -s, +r, +w</a:t>
            </a:r>
            <a:endParaRPr/>
          </a:p>
          <a:p>
            <a:pPr indent="-285736" lvl="1" marL="742913" rtl="0" algn="l">
              <a:spcBef>
                <a:spcPts val="400"/>
              </a:spcBef>
              <a:spcAft>
                <a:spcPts val="0"/>
              </a:spcAft>
              <a:buSzPts val="2000"/>
              <a:buFont typeface="Noto Sans Symbols"/>
              <a:buNone/>
            </a:pPr>
            <a:r>
              <a:rPr lang="en-US" sz="2000">
                <a:latin typeface="Calibri"/>
                <a:ea typeface="Calibri"/>
                <a:cs typeface="Calibri"/>
                <a:sym typeface="Calibri"/>
              </a:rPr>
              <a:t>	+c, +s, +r, +w</a:t>
            </a:r>
            <a:endParaRPr/>
          </a:p>
          <a:p>
            <a:pPr indent="-285736" lvl="1" marL="742913" rtl="0" algn="l">
              <a:spcBef>
                <a:spcPts val="400"/>
              </a:spcBef>
              <a:spcAft>
                <a:spcPts val="0"/>
              </a:spcAft>
              <a:buSzPts val="2000"/>
              <a:buFont typeface="Noto Sans Symbols"/>
              <a:buNone/>
            </a:pPr>
            <a:r>
              <a:rPr lang="en-US" sz="2000">
                <a:latin typeface="Calibri"/>
                <a:ea typeface="Calibri"/>
                <a:cs typeface="Calibri"/>
                <a:sym typeface="Calibri"/>
              </a:rPr>
              <a:t>	-c, +s, +r,  -w</a:t>
            </a:r>
            <a:endParaRPr/>
          </a:p>
          <a:p>
            <a:pPr indent="-285736" lvl="1" marL="742913" rtl="0" algn="l">
              <a:spcBef>
                <a:spcPts val="400"/>
              </a:spcBef>
              <a:spcAft>
                <a:spcPts val="0"/>
              </a:spcAft>
              <a:buSzPts val="2000"/>
              <a:buFont typeface="Noto Sans Symbols"/>
              <a:buNone/>
            </a:pPr>
            <a:r>
              <a:rPr lang="en-US" sz="2000">
                <a:latin typeface="Calibri"/>
                <a:ea typeface="Calibri"/>
                <a:cs typeface="Calibri"/>
                <a:sym typeface="Calibri"/>
              </a:rPr>
              <a:t>	+c, -s, +r, +w</a:t>
            </a:r>
            <a:endParaRPr/>
          </a:p>
          <a:p>
            <a:pPr indent="-285736" lvl="1" marL="742913" rtl="0" algn="l">
              <a:spcBef>
                <a:spcPts val="400"/>
              </a:spcBef>
              <a:spcAft>
                <a:spcPts val="0"/>
              </a:spcAft>
              <a:buSzPts val="2000"/>
              <a:buFont typeface="Noto Sans Symbols"/>
              <a:buNone/>
            </a:pPr>
            <a:r>
              <a:rPr lang="en-US" sz="2000">
                <a:latin typeface="Calibri"/>
                <a:ea typeface="Calibri"/>
                <a:cs typeface="Calibri"/>
                <a:sym typeface="Calibri"/>
              </a:rPr>
              <a:t>	-c,  -s,  -r, +w</a:t>
            </a:r>
            <a:endParaRPr/>
          </a:p>
          <a:p>
            <a:pPr indent="-342882" lvl="0" marL="342882" rtl="0" algn="l">
              <a:spcBef>
                <a:spcPts val="480"/>
              </a:spcBef>
              <a:spcAft>
                <a:spcPts val="0"/>
              </a:spcAft>
              <a:buSzPts val="2400"/>
              <a:buChar char="▪"/>
            </a:pPr>
            <a:r>
              <a:rPr lang="en-US" sz="2400">
                <a:latin typeface="Calibri"/>
                <a:ea typeface="Calibri"/>
                <a:cs typeface="Calibri"/>
                <a:sym typeface="Calibri"/>
              </a:rPr>
              <a:t>If we want to know P(W)</a:t>
            </a:r>
            <a:endParaRPr/>
          </a:p>
          <a:p>
            <a:pPr indent="-285736" lvl="1" marL="742913" rtl="0" algn="l">
              <a:spcBef>
                <a:spcPts val="400"/>
              </a:spcBef>
              <a:spcAft>
                <a:spcPts val="0"/>
              </a:spcAft>
              <a:buSzPts val="2000"/>
              <a:buChar char="▪"/>
            </a:pPr>
            <a:r>
              <a:rPr lang="en-US" sz="2000">
                <a:latin typeface="Calibri"/>
                <a:ea typeface="Calibri"/>
                <a:cs typeface="Calibri"/>
                <a:sym typeface="Calibri"/>
              </a:rPr>
              <a:t>We have counts &lt;+w:4, -w:1&gt;</a:t>
            </a:r>
            <a:endParaRPr/>
          </a:p>
          <a:p>
            <a:pPr indent="-285736" lvl="1" marL="742913" rtl="0" algn="l">
              <a:spcBef>
                <a:spcPts val="400"/>
              </a:spcBef>
              <a:spcAft>
                <a:spcPts val="0"/>
              </a:spcAft>
              <a:buSzPts val="2000"/>
              <a:buChar char="▪"/>
            </a:pPr>
            <a:r>
              <a:rPr lang="en-US" sz="2000">
                <a:latin typeface="Calibri"/>
                <a:ea typeface="Calibri"/>
                <a:cs typeface="Calibri"/>
                <a:sym typeface="Calibri"/>
              </a:rPr>
              <a:t>Normalize to get P(W) = &lt;+w:0.8, -w:0.2&gt;</a:t>
            </a:r>
            <a:endParaRPr/>
          </a:p>
          <a:p>
            <a:pPr indent="-285736" lvl="1" marL="742913" rtl="0" algn="l">
              <a:spcBef>
                <a:spcPts val="400"/>
              </a:spcBef>
              <a:spcAft>
                <a:spcPts val="0"/>
              </a:spcAft>
              <a:buSzPts val="2000"/>
              <a:buChar char="▪"/>
            </a:pPr>
            <a:r>
              <a:rPr lang="en-US" sz="2000">
                <a:latin typeface="Calibri"/>
                <a:ea typeface="Calibri"/>
                <a:cs typeface="Calibri"/>
                <a:sym typeface="Calibri"/>
              </a:rPr>
              <a:t>This will get closer to the true distribution with more samples</a:t>
            </a:r>
            <a:endParaRPr/>
          </a:p>
          <a:p>
            <a:pPr indent="-285736" lvl="1" marL="742913" rtl="0" algn="l">
              <a:spcBef>
                <a:spcPts val="400"/>
              </a:spcBef>
              <a:spcAft>
                <a:spcPts val="0"/>
              </a:spcAft>
              <a:buSzPts val="2000"/>
              <a:buChar char="▪"/>
            </a:pPr>
            <a:r>
              <a:rPr lang="en-US" sz="2000">
                <a:latin typeface="Calibri"/>
                <a:ea typeface="Calibri"/>
                <a:cs typeface="Calibri"/>
                <a:sym typeface="Calibri"/>
              </a:rPr>
              <a:t>Can estimate anything else, too</a:t>
            </a:r>
            <a:endParaRPr/>
          </a:p>
          <a:p>
            <a:pPr indent="-285736" lvl="1" marL="742913" rtl="0" algn="l">
              <a:spcBef>
                <a:spcPts val="400"/>
              </a:spcBef>
              <a:spcAft>
                <a:spcPts val="0"/>
              </a:spcAft>
              <a:buSzPts val="2000"/>
              <a:buChar char="▪"/>
            </a:pPr>
            <a:r>
              <a:rPr lang="en-US" sz="2000">
                <a:latin typeface="Calibri"/>
                <a:ea typeface="Calibri"/>
                <a:cs typeface="Calibri"/>
                <a:sym typeface="Calibri"/>
              </a:rPr>
              <a:t>What about P(C| +w)?   P(C| +r, +w)?  P(C| -r, -w)?</a:t>
            </a:r>
            <a:endParaRPr/>
          </a:p>
          <a:p>
            <a:pPr indent="-285736" lvl="1" marL="742913" rtl="0" algn="l">
              <a:spcBef>
                <a:spcPts val="400"/>
              </a:spcBef>
              <a:spcAft>
                <a:spcPts val="0"/>
              </a:spcAft>
              <a:buSzPts val="2000"/>
              <a:buChar char="▪"/>
            </a:pPr>
            <a:r>
              <a:rPr lang="en-US" sz="2000">
                <a:latin typeface="Calibri"/>
                <a:ea typeface="Calibri"/>
                <a:cs typeface="Calibri"/>
                <a:sym typeface="Calibri"/>
              </a:rPr>
              <a:t>Fast: can use fewer samples if less time (what’s the drawback?)</a:t>
            </a:r>
            <a:endParaRPr sz="2000">
              <a:latin typeface="Calibri"/>
              <a:ea typeface="Calibri"/>
              <a:cs typeface="Calibri"/>
              <a:sym typeface="Calibri"/>
            </a:endParaRPr>
          </a:p>
        </p:txBody>
      </p:sp>
      <p:grpSp>
        <p:nvGrpSpPr>
          <p:cNvPr id="459" name="Google Shape;459;p25"/>
          <p:cNvGrpSpPr/>
          <p:nvPr/>
        </p:nvGrpSpPr>
        <p:grpSpPr>
          <a:xfrm>
            <a:off x="7315200" y="1905000"/>
            <a:ext cx="1652499" cy="1447799"/>
            <a:chOff x="7416868" y="3352800"/>
            <a:chExt cx="2870132" cy="2514600"/>
          </a:xfrm>
        </p:grpSpPr>
        <p:sp>
          <p:nvSpPr>
            <p:cNvPr id="460" name="Google Shape;460;p25"/>
            <p:cNvSpPr/>
            <p:nvPr/>
          </p:nvSpPr>
          <p:spPr>
            <a:xfrm>
              <a:off x="7416868" y="42672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461" name="Google Shape;461;p25"/>
            <p:cNvSpPr/>
            <p:nvPr/>
          </p:nvSpPr>
          <p:spPr>
            <a:xfrm>
              <a:off x="9525000" y="4267200"/>
              <a:ext cx="762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462" name="Google Shape;462;p25"/>
            <p:cNvSpPr/>
            <p:nvPr/>
          </p:nvSpPr>
          <p:spPr>
            <a:xfrm>
              <a:off x="8483668" y="51054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463" name="Google Shape;463;p25"/>
            <p:cNvCxnSpPr>
              <a:stCxn id="461" idx="3"/>
              <a:endCxn id="462"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464" name="Google Shape;464;p25"/>
            <p:cNvCxnSpPr>
              <a:stCxn id="460" idx="5"/>
              <a:endCxn id="462"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465" name="Google Shape;465;p25"/>
            <p:cNvSpPr/>
            <p:nvPr/>
          </p:nvSpPr>
          <p:spPr>
            <a:xfrm>
              <a:off x="8483668" y="3352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466" name="Google Shape;466;p25"/>
            <p:cNvCxnSpPr>
              <a:stCxn id="465" idx="5"/>
              <a:endCxn id="461"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467" name="Google Shape;467;p25"/>
            <p:cNvCxnSpPr>
              <a:stCxn id="465" idx="3"/>
              <a:endCxn id="460"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Rejection Sampling</a:t>
            </a:r>
            <a:endParaRPr/>
          </a:p>
        </p:txBody>
      </p:sp>
      <p:pic>
        <p:nvPicPr>
          <p:cNvPr id="473" name="Google Shape;473;p26"/>
          <p:cNvPicPr preferRelativeResize="0"/>
          <p:nvPr/>
        </p:nvPicPr>
        <p:blipFill rotWithShape="1">
          <a:blip r:embed="rId3">
            <a:alphaModFix/>
          </a:blip>
          <a:srcRect b="0" l="0" r="0" t="0"/>
          <a:stretch/>
        </p:blipFill>
        <p:spPr>
          <a:xfrm>
            <a:off x="76201" y="2782858"/>
            <a:ext cx="12039597" cy="31330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7"/>
          <p:cNvSpPr txBox="1"/>
          <p:nvPr/>
        </p:nvSpPr>
        <p:spPr>
          <a:xfrm>
            <a:off x="7315200" y="4849812"/>
            <a:ext cx="2895600" cy="163195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+c, -s, +r, +w</a:t>
            </a:r>
            <a:endParaRPr/>
          </a:p>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+c, +s, +r, +w</a:t>
            </a:r>
            <a:endParaRPr/>
          </a:p>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-c, +s, +r,  -w</a:t>
            </a:r>
            <a:endParaRPr/>
          </a:p>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+c, -s, +r, +w</a:t>
            </a:r>
            <a:endParaRPr/>
          </a:p>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-c,  -s,  -r, +w</a:t>
            </a:r>
            <a:endParaRPr/>
          </a:p>
        </p:txBody>
      </p:sp>
      <p:sp>
        <p:nvSpPr>
          <p:cNvPr id="479" name="Google Shape;479;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Rejection Sampling</a:t>
            </a:r>
            <a:endParaRPr/>
          </a:p>
        </p:txBody>
      </p:sp>
      <p:sp>
        <p:nvSpPr>
          <p:cNvPr id="480" name="Google Shape;480;p27"/>
          <p:cNvSpPr txBox="1"/>
          <p:nvPr>
            <p:ph idx="1" type="body"/>
          </p:nvPr>
        </p:nvSpPr>
        <p:spPr>
          <a:xfrm>
            <a:off x="990600" y="1600200"/>
            <a:ext cx="58674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latin typeface="Calibri"/>
                <a:ea typeface="Calibri"/>
                <a:cs typeface="Calibri"/>
                <a:sym typeface="Calibri"/>
              </a:rPr>
              <a:t>Let’s say we want P(C)</a:t>
            </a:r>
            <a:endParaRPr/>
          </a:p>
          <a:p>
            <a:pPr indent="-285736" lvl="1" marL="742913" rtl="0" algn="l">
              <a:spcBef>
                <a:spcPts val="480"/>
              </a:spcBef>
              <a:spcAft>
                <a:spcPts val="0"/>
              </a:spcAft>
              <a:buSzPts val="2400"/>
              <a:buChar char="▪"/>
            </a:pPr>
            <a:r>
              <a:rPr lang="en-US" sz="2400">
                <a:latin typeface="Calibri"/>
                <a:ea typeface="Calibri"/>
                <a:cs typeface="Calibri"/>
                <a:sym typeface="Calibri"/>
              </a:rPr>
              <a:t>No point keeping all samples around</a:t>
            </a:r>
            <a:endParaRPr/>
          </a:p>
          <a:p>
            <a:pPr indent="-285736" lvl="1" marL="742913" rtl="0" algn="l">
              <a:spcBef>
                <a:spcPts val="480"/>
              </a:spcBef>
              <a:spcAft>
                <a:spcPts val="0"/>
              </a:spcAft>
              <a:buSzPts val="2400"/>
              <a:buChar char="▪"/>
            </a:pPr>
            <a:r>
              <a:rPr lang="en-US" sz="2400">
                <a:latin typeface="Calibri"/>
                <a:ea typeface="Calibri"/>
                <a:cs typeface="Calibri"/>
                <a:sym typeface="Calibri"/>
              </a:rPr>
              <a:t>Just tally counts of C as we go</a:t>
            </a:r>
            <a:endParaRPr/>
          </a:p>
          <a:p>
            <a:pPr indent="-101588" lvl="2" marL="1142942" rtl="0" algn="l">
              <a:spcBef>
                <a:spcPts val="400"/>
              </a:spcBef>
              <a:spcAft>
                <a:spcPts val="0"/>
              </a:spcAft>
              <a:buSzPts val="2000"/>
              <a:buNone/>
            </a:pPr>
            <a:r>
              <a:t/>
            </a:r>
            <a:endParaRPr sz="2000">
              <a:latin typeface="Calibri"/>
              <a:ea typeface="Calibri"/>
              <a:cs typeface="Calibri"/>
              <a:sym typeface="Calibri"/>
            </a:endParaRPr>
          </a:p>
          <a:p>
            <a:pPr indent="-342882" lvl="0" marL="342882" rtl="0" algn="l">
              <a:spcBef>
                <a:spcPts val="560"/>
              </a:spcBef>
              <a:spcAft>
                <a:spcPts val="0"/>
              </a:spcAft>
              <a:buSzPts val="2800"/>
              <a:buChar char="▪"/>
            </a:pPr>
            <a:r>
              <a:rPr lang="en-US" sz="2800">
                <a:latin typeface="Calibri"/>
                <a:ea typeface="Calibri"/>
                <a:cs typeface="Calibri"/>
                <a:sym typeface="Calibri"/>
              </a:rPr>
              <a:t>Let’s say we want P(C| +s)</a:t>
            </a:r>
            <a:endParaRPr/>
          </a:p>
          <a:p>
            <a:pPr indent="-285736" lvl="1" marL="742913" rtl="0" algn="l">
              <a:spcBef>
                <a:spcPts val="480"/>
              </a:spcBef>
              <a:spcAft>
                <a:spcPts val="0"/>
              </a:spcAft>
              <a:buSzPts val="2400"/>
              <a:buChar char="▪"/>
            </a:pPr>
            <a:r>
              <a:rPr lang="en-US" sz="2400">
                <a:latin typeface="Calibri"/>
                <a:ea typeface="Calibri"/>
                <a:cs typeface="Calibri"/>
                <a:sym typeface="Calibri"/>
              </a:rPr>
              <a:t>Same thing: tally C outcomes, but ignore (reject) samples which don’t have S=+s</a:t>
            </a:r>
            <a:endParaRPr sz="2400">
              <a:latin typeface="Calibri"/>
              <a:ea typeface="Calibri"/>
              <a:cs typeface="Calibri"/>
              <a:sym typeface="Calibri"/>
            </a:endParaRPr>
          </a:p>
          <a:p>
            <a:pPr indent="-285736" lvl="1" marL="742913" rtl="0" algn="l">
              <a:spcBef>
                <a:spcPts val="480"/>
              </a:spcBef>
              <a:spcAft>
                <a:spcPts val="0"/>
              </a:spcAft>
              <a:buSzPts val="2400"/>
              <a:buChar char="▪"/>
            </a:pPr>
            <a:r>
              <a:rPr lang="en-US" sz="2400">
                <a:latin typeface="Calibri"/>
                <a:ea typeface="Calibri"/>
                <a:cs typeface="Calibri"/>
                <a:sym typeface="Calibri"/>
              </a:rPr>
              <a:t>This is called rejection sampling</a:t>
            </a:r>
            <a:endParaRPr/>
          </a:p>
          <a:p>
            <a:pPr indent="-285736" lvl="1" marL="742913" rtl="0" algn="l">
              <a:spcBef>
                <a:spcPts val="480"/>
              </a:spcBef>
              <a:spcAft>
                <a:spcPts val="0"/>
              </a:spcAft>
              <a:buSzPts val="2400"/>
              <a:buChar char="▪"/>
            </a:pPr>
            <a:r>
              <a:rPr lang="en-US" sz="2400">
                <a:latin typeface="Calibri"/>
                <a:ea typeface="Calibri"/>
                <a:cs typeface="Calibri"/>
                <a:sym typeface="Calibri"/>
              </a:rPr>
              <a:t>It is also consistent for conditional probabilities (i.e., correct in the limit)</a:t>
            </a:r>
            <a:endParaRPr/>
          </a:p>
        </p:txBody>
      </p:sp>
      <p:grpSp>
        <p:nvGrpSpPr>
          <p:cNvPr id="481" name="Google Shape;481;p27"/>
          <p:cNvGrpSpPr/>
          <p:nvPr/>
        </p:nvGrpSpPr>
        <p:grpSpPr>
          <a:xfrm>
            <a:off x="8077200" y="2971800"/>
            <a:ext cx="1652499" cy="1447799"/>
            <a:chOff x="7416868" y="3352800"/>
            <a:chExt cx="2870132" cy="2514600"/>
          </a:xfrm>
        </p:grpSpPr>
        <p:sp>
          <p:nvSpPr>
            <p:cNvPr id="482" name="Google Shape;482;p27"/>
            <p:cNvSpPr/>
            <p:nvPr/>
          </p:nvSpPr>
          <p:spPr>
            <a:xfrm>
              <a:off x="7416868" y="42672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483" name="Google Shape;483;p27"/>
            <p:cNvSpPr/>
            <p:nvPr/>
          </p:nvSpPr>
          <p:spPr>
            <a:xfrm>
              <a:off x="9525000" y="4267200"/>
              <a:ext cx="762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484" name="Google Shape;484;p27"/>
            <p:cNvSpPr/>
            <p:nvPr/>
          </p:nvSpPr>
          <p:spPr>
            <a:xfrm>
              <a:off x="8483668" y="51054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485" name="Google Shape;485;p27"/>
            <p:cNvCxnSpPr>
              <a:stCxn id="483" idx="3"/>
              <a:endCxn id="484"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486" name="Google Shape;486;p27"/>
            <p:cNvCxnSpPr>
              <a:stCxn id="482" idx="5"/>
              <a:endCxn id="484"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487" name="Google Shape;487;p27"/>
            <p:cNvSpPr/>
            <p:nvPr/>
          </p:nvSpPr>
          <p:spPr>
            <a:xfrm>
              <a:off x="8483668" y="3352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488" name="Google Shape;488;p27"/>
            <p:cNvCxnSpPr>
              <a:stCxn id="487" idx="5"/>
              <a:endCxn id="483"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489" name="Google Shape;489;p27"/>
            <p:cNvCxnSpPr>
              <a:stCxn id="487" idx="3"/>
              <a:endCxn id="482"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Rejection Sampling</a:t>
            </a:r>
            <a:endParaRPr/>
          </a:p>
        </p:txBody>
      </p:sp>
      <p:sp>
        <p:nvSpPr>
          <p:cNvPr id="495" name="Google Shape;495;p28"/>
          <p:cNvSpPr txBox="1"/>
          <p:nvPr>
            <p:ph idx="1" type="body"/>
          </p:nvPr>
        </p:nvSpPr>
        <p:spPr>
          <a:xfrm>
            <a:off x="3429000" y="1295400"/>
            <a:ext cx="6096000" cy="24384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t>IN: evidence instantiation</a:t>
            </a:r>
            <a:endParaRPr/>
          </a:p>
          <a:p>
            <a:pPr indent="-342882" lvl="0" marL="342882" rtl="0" algn="l">
              <a:spcBef>
                <a:spcPts val="400"/>
              </a:spcBef>
              <a:spcAft>
                <a:spcPts val="0"/>
              </a:spcAft>
              <a:buSzPts val="2000"/>
              <a:buChar char="▪"/>
            </a:pPr>
            <a:r>
              <a:rPr lang="en-US" sz="2000"/>
              <a:t>For i=1, 2, …, n</a:t>
            </a:r>
            <a:endParaRPr/>
          </a:p>
          <a:p>
            <a:pPr indent="-190488" lvl="2" marL="1142942" rtl="0" algn="l">
              <a:spcBef>
                <a:spcPts val="120"/>
              </a:spcBef>
              <a:spcAft>
                <a:spcPts val="0"/>
              </a:spcAft>
              <a:buSzPts val="600"/>
              <a:buNone/>
            </a:pPr>
            <a:r>
              <a:t/>
            </a:r>
            <a:endParaRPr sz="600"/>
          </a:p>
          <a:p>
            <a:pPr indent="-285736" lvl="1" marL="742913" rtl="0" algn="l">
              <a:spcBef>
                <a:spcPts val="360"/>
              </a:spcBef>
              <a:spcAft>
                <a:spcPts val="0"/>
              </a:spcAft>
              <a:buSzPts val="1800"/>
              <a:buChar char="▪"/>
            </a:pPr>
            <a:r>
              <a:rPr lang="en-US" sz="1800"/>
              <a:t>Sample x</a:t>
            </a:r>
            <a:r>
              <a:rPr baseline="-25000" lang="en-US" sz="1800"/>
              <a:t>i</a:t>
            </a:r>
            <a:r>
              <a:rPr lang="en-US" sz="1800"/>
              <a:t> from P(X</a:t>
            </a:r>
            <a:r>
              <a:rPr baseline="-25000" lang="en-US" sz="1800"/>
              <a:t>i</a:t>
            </a:r>
            <a:r>
              <a:rPr lang="en-US" sz="1800"/>
              <a:t> | Parents(X</a:t>
            </a:r>
            <a:r>
              <a:rPr baseline="-25000" lang="en-US" sz="1800"/>
              <a:t>i</a:t>
            </a:r>
            <a:r>
              <a:rPr lang="en-US" sz="1800"/>
              <a:t>))</a:t>
            </a:r>
            <a:endParaRPr/>
          </a:p>
          <a:p>
            <a:pPr indent="-247636" lvl="1" marL="742913" rtl="0" algn="l">
              <a:spcBef>
                <a:spcPts val="120"/>
              </a:spcBef>
              <a:spcAft>
                <a:spcPts val="0"/>
              </a:spcAft>
              <a:buSzPts val="600"/>
              <a:buNone/>
            </a:pPr>
            <a:r>
              <a:t/>
            </a:r>
            <a:endParaRPr sz="600"/>
          </a:p>
          <a:p>
            <a:pPr indent="-285736" lvl="1" marL="742913" rtl="0" algn="l">
              <a:spcBef>
                <a:spcPts val="360"/>
              </a:spcBef>
              <a:spcAft>
                <a:spcPts val="0"/>
              </a:spcAft>
              <a:buSzPts val="1800"/>
              <a:buChar char="▪"/>
            </a:pPr>
            <a:r>
              <a:rPr lang="en-US" sz="1800"/>
              <a:t>If x</a:t>
            </a:r>
            <a:r>
              <a:rPr baseline="-25000" lang="en-US" sz="1800"/>
              <a:t>i</a:t>
            </a:r>
            <a:r>
              <a:rPr lang="en-US" sz="1800"/>
              <a:t> not consistent with evidence</a:t>
            </a:r>
            <a:endParaRPr/>
          </a:p>
          <a:p>
            <a:pPr indent="-228588" lvl="2" marL="1142942" rtl="0" algn="l">
              <a:spcBef>
                <a:spcPts val="320"/>
              </a:spcBef>
              <a:spcAft>
                <a:spcPts val="0"/>
              </a:spcAft>
              <a:buSzPts val="1600"/>
              <a:buChar char="▪"/>
            </a:pPr>
            <a:r>
              <a:rPr lang="en-US" sz="1600"/>
              <a:t>Reject: Return, and no sample is generated in this cycle</a:t>
            </a:r>
            <a:endParaRPr/>
          </a:p>
          <a:p>
            <a:pPr indent="-247636" lvl="1" marL="742913" rtl="0" algn="l">
              <a:spcBef>
                <a:spcPts val="120"/>
              </a:spcBef>
              <a:spcAft>
                <a:spcPts val="0"/>
              </a:spcAft>
              <a:buSzPts val="600"/>
              <a:buNone/>
            </a:pPr>
            <a:r>
              <a:t/>
            </a:r>
            <a:endParaRPr sz="600"/>
          </a:p>
          <a:p>
            <a:pPr indent="-342882" lvl="0" marL="342882" rtl="0" algn="l">
              <a:spcBef>
                <a:spcPts val="400"/>
              </a:spcBef>
              <a:spcAft>
                <a:spcPts val="0"/>
              </a:spcAft>
              <a:buSzPts val="2000"/>
              <a:buChar char="▪"/>
            </a:pPr>
            <a:r>
              <a:rPr lang="en-US" sz="2000"/>
              <a:t>Return (x</a:t>
            </a:r>
            <a:r>
              <a:rPr baseline="-25000" lang="en-US" sz="2000"/>
              <a:t>1</a:t>
            </a:r>
            <a:r>
              <a:rPr lang="en-US" sz="2000"/>
              <a:t>, x</a:t>
            </a:r>
            <a:r>
              <a:rPr baseline="-25000" lang="en-US" sz="2000"/>
              <a:t>2</a:t>
            </a:r>
            <a:r>
              <a:rPr lang="en-US" sz="2000"/>
              <a:t>, …, x</a:t>
            </a:r>
            <a:r>
              <a:rPr baseline="-25000" lang="en-US" sz="2000"/>
              <a:t>n</a:t>
            </a:r>
            <a:r>
              <a:rPr lang="en-US" sz="2000"/>
              <a:t>)</a:t>
            </a:r>
            <a:endParaRPr/>
          </a:p>
        </p:txBody>
      </p:sp>
      <p:pic>
        <p:nvPicPr>
          <p:cNvPr id="496" name="Google Shape;496;p28"/>
          <p:cNvPicPr preferRelativeResize="0"/>
          <p:nvPr/>
        </p:nvPicPr>
        <p:blipFill rotWithShape="1">
          <a:blip r:embed="rId3">
            <a:alphaModFix/>
          </a:blip>
          <a:srcRect b="0" l="0" r="0" t="0"/>
          <a:stretch/>
        </p:blipFill>
        <p:spPr>
          <a:xfrm>
            <a:off x="1371602" y="4319829"/>
            <a:ext cx="9753596" cy="25381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Likelihood Weighting</a:t>
            </a:r>
            <a:endParaRPr/>
          </a:p>
        </p:txBody>
      </p:sp>
      <p:pic>
        <p:nvPicPr>
          <p:cNvPr id="502" name="Google Shape;502;p29"/>
          <p:cNvPicPr preferRelativeResize="0"/>
          <p:nvPr/>
        </p:nvPicPr>
        <p:blipFill rotWithShape="1">
          <a:blip r:embed="rId3">
            <a:alphaModFix/>
          </a:blip>
          <a:srcRect b="0" l="0" r="0" t="0"/>
          <a:stretch/>
        </p:blipFill>
        <p:spPr>
          <a:xfrm>
            <a:off x="152400" y="3337640"/>
            <a:ext cx="12191999" cy="2910759"/>
          </a:xfrm>
          <a:prstGeom prst="rect">
            <a:avLst/>
          </a:prstGeom>
          <a:noFill/>
          <a:ln>
            <a:noFill/>
          </a:ln>
        </p:spPr>
      </p:pic>
      <p:pic>
        <p:nvPicPr>
          <p:cNvPr id="503" name="Google Shape;503;p29"/>
          <p:cNvPicPr preferRelativeResize="0"/>
          <p:nvPr/>
        </p:nvPicPr>
        <p:blipFill rotWithShape="1">
          <a:blip r:embed="rId4">
            <a:alphaModFix/>
          </a:blip>
          <a:srcRect b="0" l="0" r="0" t="0"/>
          <a:stretch/>
        </p:blipFill>
        <p:spPr>
          <a:xfrm>
            <a:off x="3429000" y="1676400"/>
            <a:ext cx="2622550" cy="2098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0"/>
          <p:cNvSpPr txBox="1"/>
          <p:nvPr/>
        </p:nvSpPr>
        <p:spPr>
          <a:xfrm>
            <a:off x="6096000" y="1524000"/>
            <a:ext cx="5943600" cy="50292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Idea: fix evidence variables and sample the rest</a:t>
            </a:r>
            <a:endParaRPr/>
          </a:p>
          <a:p>
            <a:pPr indent="-285736" lvl="1" marL="742913" marR="0" rtl="0" algn="l">
              <a:lnSpc>
                <a:spcPct val="9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Problem: sample distribution not consistent!</a:t>
            </a:r>
            <a:endParaRPr/>
          </a:p>
          <a:p>
            <a:pPr indent="-285736" lvl="1" marL="742913" marR="0" rtl="0" algn="l">
              <a:lnSpc>
                <a:spcPct val="9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Solution: weight by probability of evidence given parents</a:t>
            </a:r>
            <a:endParaRPr/>
          </a:p>
        </p:txBody>
      </p:sp>
      <p:sp>
        <p:nvSpPr>
          <p:cNvPr id="509" name="Google Shape;509;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Likelihood Weighting</a:t>
            </a:r>
            <a:endParaRPr/>
          </a:p>
        </p:txBody>
      </p:sp>
      <p:sp>
        <p:nvSpPr>
          <p:cNvPr id="510" name="Google Shape;510;p30"/>
          <p:cNvSpPr txBox="1"/>
          <p:nvPr>
            <p:ph idx="1" type="body"/>
          </p:nvPr>
        </p:nvSpPr>
        <p:spPr>
          <a:xfrm>
            <a:off x="228600" y="1524000"/>
            <a:ext cx="5867400" cy="50292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t>Problem with rejection sampling:</a:t>
            </a:r>
            <a:endParaRPr/>
          </a:p>
          <a:p>
            <a:pPr indent="-285736" lvl="1" marL="742913" rtl="0" algn="l">
              <a:lnSpc>
                <a:spcPct val="90000"/>
              </a:lnSpc>
              <a:spcBef>
                <a:spcPts val="400"/>
              </a:spcBef>
              <a:spcAft>
                <a:spcPts val="0"/>
              </a:spcAft>
              <a:buSzPts val="2000"/>
              <a:buChar char="▪"/>
            </a:pPr>
            <a:r>
              <a:rPr lang="en-US" sz="2000"/>
              <a:t>If evidence is unlikely, rejects lots of samples</a:t>
            </a:r>
            <a:endParaRPr/>
          </a:p>
          <a:p>
            <a:pPr indent="-285736" lvl="1" marL="742913" rtl="0" algn="l">
              <a:lnSpc>
                <a:spcPct val="90000"/>
              </a:lnSpc>
              <a:spcBef>
                <a:spcPts val="400"/>
              </a:spcBef>
              <a:spcAft>
                <a:spcPts val="0"/>
              </a:spcAft>
              <a:buSzPts val="2000"/>
              <a:buChar char="▪"/>
            </a:pPr>
            <a:r>
              <a:rPr lang="en-US" sz="2000"/>
              <a:t>Evidence not exploited as you sample</a:t>
            </a:r>
            <a:endParaRPr/>
          </a:p>
          <a:p>
            <a:pPr indent="-285736" lvl="1" marL="742913" rtl="0" algn="l">
              <a:lnSpc>
                <a:spcPct val="90000"/>
              </a:lnSpc>
              <a:spcBef>
                <a:spcPts val="400"/>
              </a:spcBef>
              <a:spcAft>
                <a:spcPts val="0"/>
              </a:spcAft>
              <a:buSzPts val="2000"/>
              <a:buChar char="▪"/>
            </a:pPr>
            <a:r>
              <a:rPr lang="en-US" sz="2000"/>
              <a:t>Consider P(Shape|blue)</a:t>
            </a:r>
            <a:endParaRPr/>
          </a:p>
          <a:p>
            <a:pPr indent="-158736" lvl="1" marL="742913" rtl="0" algn="l">
              <a:lnSpc>
                <a:spcPct val="90000"/>
              </a:lnSpc>
              <a:spcBef>
                <a:spcPts val="400"/>
              </a:spcBef>
              <a:spcAft>
                <a:spcPts val="0"/>
              </a:spcAft>
              <a:buSzPts val="2000"/>
              <a:buNone/>
            </a:pPr>
            <a:r>
              <a:t/>
            </a:r>
            <a:endParaRPr sz="2000"/>
          </a:p>
          <a:p>
            <a:pPr indent="-190482" lvl="0" marL="342882" rtl="0" algn="l">
              <a:lnSpc>
                <a:spcPct val="90000"/>
              </a:lnSpc>
              <a:spcBef>
                <a:spcPts val="480"/>
              </a:spcBef>
              <a:spcAft>
                <a:spcPts val="0"/>
              </a:spcAft>
              <a:buSzPts val="2400"/>
              <a:buNone/>
            </a:pPr>
            <a:r>
              <a:t/>
            </a:r>
            <a:endParaRPr sz="2400"/>
          </a:p>
          <a:p>
            <a:pPr indent="-190482" lvl="0" marL="342882" rtl="0" algn="l">
              <a:lnSpc>
                <a:spcPct val="90000"/>
              </a:lnSpc>
              <a:spcBef>
                <a:spcPts val="480"/>
              </a:spcBef>
              <a:spcAft>
                <a:spcPts val="0"/>
              </a:spcAft>
              <a:buSzPts val="2400"/>
              <a:buNone/>
            </a:pPr>
            <a:r>
              <a:t/>
            </a:r>
            <a:endParaRPr sz="2400"/>
          </a:p>
        </p:txBody>
      </p:sp>
      <p:cxnSp>
        <p:nvCxnSpPr>
          <p:cNvPr id="511" name="Google Shape;511;p30"/>
          <p:cNvCxnSpPr>
            <a:stCxn id="512" idx="6"/>
            <a:endCxn id="513" idx="2"/>
          </p:cNvCxnSpPr>
          <p:nvPr/>
        </p:nvCxnSpPr>
        <p:spPr>
          <a:xfrm>
            <a:off x="7394575" y="3944938"/>
            <a:ext cx="987300" cy="0"/>
          </a:xfrm>
          <a:prstGeom prst="straightConnector1">
            <a:avLst/>
          </a:prstGeom>
          <a:noFill/>
          <a:ln cap="flat" cmpd="sng" w="28575">
            <a:solidFill>
              <a:schemeClr val="dk1"/>
            </a:solidFill>
            <a:prstDash val="solid"/>
            <a:round/>
            <a:headEnd len="med" w="med" type="none"/>
            <a:tailEnd len="lg" w="lg" type="triangle"/>
          </a:ln>
        </p:spPr>
      </p:cxnSp>
      <p:sp>
        <p:nvSpPr>
          <p:cNvPr id="512" name="Google Shape;512;p30"/>
          <p:cNvSpPr/>
          <p:nvPr/>
        </p:nvSpPr>
        <p:spPr>
          <a:xfrm>
            <a:off x="6172200" y="36576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Shape</a:t>
            </a:r>
            <a:endParaRPr sz="1800">
              <a:solidFill>
                <a:schemeClr val="dk1"/>
              </a:solidFill>
              <a:latin typeface="Calibri"/>
              <a:ea typeface="Calibri"/>
              <a:cs typeface="Calibri"/>
              <a:sym typeface="Calibri"/>
            </a:endParaRPr>
          </a:p>
        </p:txBody>
      </p:sp>
      <p:sp>
        <p:nvSpPr>
          <p:cNvPr id="513" name="Google Shape;513;p30"/>
          <p:cNvSpPr/>
          <p:nvPr/>
        </p:nvSpPr>
        <p:spPr>
          <a:xfrm>
            <a:off x="8382000" y="3657600"/>
            <a:ext cx="1222375" cy="574675"/>
          </a:xfrm>
          <a:prstGeom prst="ellipse">
            <a:avLst/>
          </a:prstGeom>
          <a:solidFill>
            <a:srgbClr val="3333FF"/>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Color</a:t>
            </a:r>
            <a:endParaRPr sz="1800">
              <a:solidFill>
                <a:schemeClr val="dk1"/>
              </a:solidFill>
              <a:latin typeface="Calibri"/>
              <a:ea typeface="Calibri"/>
              <a:cs typeface="Calibri"/>
              <a:sym typeface="Calibri"/>
            </a:endParaRPr>
          </a:p>
        </p:txBody>
      </p:sp>
      <p:cxnSp>
        <p:nvCxnSpPr>
          <p:cNvPr id="514" name="Google Shape;514;p30"/>
          <p:cNvCxnSpPr/>
          <p:nvPr/>
        </p:nvCxnSpPr>
        <p:spPr>
          <a:xfrm flipH="1" rot="10800000">
            <a:off x="8534400" y="3657600"/>
            <a:ext cx="609600" cy="457200"/>
          </a:xfrm>
          <a:prstGeom prst="straightConnector1">
            <a:avLst/>
          </a:prstGeom>
          <a:noFill/>
          <a:ln cap="flat" cmpd="sng" w="25400">
            <a:solidFill>
              <a:schemeClr val="dk1"/>
            </a:solidFill>
            <a:prstDash val="solid"/>
            <a:round/>
            <a:headEnd len="med" w="med" type="none"/>
            <a:tailEnd len="med" w="med" type="none"/>
          </a:ln>
        </p:spPr>
      </p:cxnSp>
      <p:cxnSp>
        <p:nvCxnSpPr>
          <p:cNvPr id="515" name="Google Shape;515;p30"/>
          <p:cNvCxnSpPr/>
          <p:nvPr/>
        </p:nvCxnSpPr>
        <p:spPr>
          <a:xfrm flipH="1" rot="10800000">
            <a:off x="8915400" y="3733800"/>
            <a:ext cx="533400" cy="457200"/>
          </a:xfrm>
          <a:prstGeom prst="straightConnector1">
            <a:avLst/>
          </a:prstGeom>
          <a:noFill/>
          <a:ln cap="flat" cmpd="sng" w="25400">
            <a:solidFill>
              <a:schemeClr val="dk1"/>
            </a:solidFill>
            <a:prstDash val="solid"/>
            <a:round/>
            <a:headEnd len="med" w="med" type="none"/>
            <a:tailEnd len="med" w="med" type="none"/>
          </a:ln>
        </p:spPr>
      </p:cxnSp>
      <p:cxnSp>
        <p:nvCxnSpPr>
          <p:cNvPr id="516" name="Google Shape;516;p30"/>
          <p:cNvCxnSpPr>
            <a:stCxn id="517" idx="6"/>
            <a:endCxn id="518" idx="2"/>
          </p:cNvCxnSpPr>
          <p:nvPr/>
        </p:nvCxnSpPr>
        <p:spPr>
          <a:xfrm>
            <a:off x="1524000" y="3944938"/>
            <a:ext cx="533400" cy="0"/>
          </a:xfrm>
          <a:prstGeom prst="straightConnector1">
            <a:avLst/>
          </a:prstGeom>
          <a:noFill/>
          <a:ln cap="flat" cmpd="sng" w="28575">
            <a:solidFill>
              <a:schemeClr val="dk1"/>
            </a:solidFill>
            <a:prstDash val="solid"/>
            <a:round/>
            <a:headEnd len="med" w="med" type="none"/>
            <a:tailEnd len="lg" w="lg" type="triangle"/>
          </a:ln>
        </p:spPr>
      </p:cxnSp>
      <p:sp>
        <p:nvSpPr>
          <p:cNvPr id="517" name="Google Shape;517;p30"/>
          <p:cNvSpPr/>
          <p:nvPr/>
        </p:nvSpPr>
        <p:spPr>
          <a:xfrm>
            <a:off x="301625" y="36576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Shape</a:t>
            </a:r>
            <a:endParaRPr sz="1800">
              <a:solidFill>
                <a:schemeClr val="dk1"/>
              </a:solidFill>
              <a:latin typeface="Calibri"/>
              <a:ea typeface="Calibri"/>
              <a:cs typeface="Calibri"/>
              <a:sym typeface="Calibri"/>
            </a:endParaRPr>
          </a:p>
        </p:txBody>
      </p:sp>
      <p:sp>
        <p:nvSpPr>
          <p:cNvPr id="518" name="Google Shape;518;p30"/>
          <p:cNvSpPr/>
          <p:nvPr/>
        </p:nvSpPr>
        <p:spPr>
          <a:xfrm>
            <a:off x="2057400" y="36576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Color</a:t>
            </a:r>
            <a:endParaRPr sz="1800">
              <a:solidFill>
                <a:schemeClr val="dk1"/>
              </a:solidFill>
              <a:latin typeface="Calibri"/>
              <a:ea typeface="Calibri"/>
              <a:cs typeface="Calibri"/>
              <a:sym typeface="Calibri"/>
            </a:endParaRPr>
          </a:p>
        </p:txBody>
      </p:sp>
      <p:sp>
        <p:nvSpPr>
          <p:cNvPr id="519" name="Google Shape;519;p30"/>
          <p:cNvSpPr txBox="1"/>
          <p:nvPr/>
        </p:nvSpPr>
        <p:spPr>
          <a:xfrm>
            <a:off x="3124200" y="3124200"/>
            <a:ext cx="2514600" cy="16312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a:t>
            </a:r>
            <a:r>
              <a:rPr b="0" i="0" lang="en-US" sz="2000" u="none" cap="none" strike="sngStrike">
                <a:solidFill>
                  <a:schemeClr val="dk1"/>
                </a:solidFill>
                <a:latin typeface="Calibri"/>
                <a:ea typeface="Calibri"/>
                <a:cs typeface="Calibri"/>
                <a:sym typeface="Calibri"/>
              </a:rPr>
              <a:t>pyramid,  green</a:t>
            </a:r>
            <a:endParaRPr b="0" i="0" sz="2000" u="none" cap="none" strike="sng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a:t>
            </a:r>
            <a:r>
              <a:rPr b="0" i="0" lang="en-US" sz="2000" u="none" cap="none" strike="sngStrike">
                <a:solidFill>
                  <a:schemeClr val="dk1"/>
                </a:solidFill>
                <a:latin typeface="Calibri"/>
                <a:ea typeface="Calibri"/>
                <a:cs typeface="Calibri"/>
                <a:sym typeface="Calibri"/>
              </a:rPr>
              <a:t>pyramid,  red</a:t>
            </a:r>
            <a:endParaRPr b="0" i="0" sz="2000" u="none" cap="none" strike="sng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sphere,     blue</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a:t>
            </a:r>
            <a:r>
              <a:rPr b="0" i="0" lang="en-US" sz="2000" u="none" cap="none" strike="sngStrike">
                <a:solidFill>
                  <a:schemeClr val="dk1"/>
                </a:solidFill>
                <a:latin typeface="Calibri"/>
                <a:ea typeface="Calibri"/>
                <a:cs typeface="Calibri"/>
                <a:sym typeface="Calibri"/>
              </a:rPr>
              <a:t>cube,         red</a:t>
            </a:r>
            <a:endParaRPr b="0" i="0" sz="2000" u="none" cap="none" strike="sngStrike">
              <a:solidFill>
                <a:schemeClr val="dk1"/>
              </a:solidFill>
              <a:latin typeface="Calibri"/>
              <a:ea typeface="Calibri"/>
              <a:cs typeface="Calibri"/>
              <a:sym typeface="Calibri"/>
            </a:endParaRPr>
          </a:p>
          <a:p>
            <a:pPr indent="0" lvl="1" marL="457200" marR="0" rtl="0" algn="l">
              <a:spcBef>
                <a:spcPts val="0"/>
              </a:spcBef>
              <a:spcAft>
                <a:spcPts val="0"/>
              </a:spcAft>
              <a:buClr>
                <a:schemeClr val="dk1"/>
              </a:buClr>
              <a:buSzPts val="2000"/>
              <a:buFont typeface="Noto Sans Symbols"/>
              <a:buNone/>
            </a:pPr>
            <a:r>
              <a:rPr b="0" i="0" lang="en-US" sz="2000" u="none" cap="none" strike="sngStrike">
                <a:solidFill>
                  <a:schemeClr val="dk1"/>
                </a:solidFill>
                <a:latin typeface="Calibri"/>
                <a:ea typeface="Calibri"/>
                <a:cs typeface="Calibri"/>
                <a:sym typeface="Calibri"/>
              </a:rPr>
              <a:t> sphere,      green</a:t>
            </a:r>
            <a:endParaRPr b="0" i="0" sz="2000" u="none" cap="none" strike="sngStrike">
              <a:solidFill>
                <a:schemeClr val="dk1"/>
              </a:solidFill>
              <a:latin typeface="Calibri"/>
              <a:ea typeface="Calibri"/>
              <a:cs typeface="Calibri"/>
              <a:sym typeface="Calibri"/>
            </a:endParaRPr>
          </a:p>
        </p:txBody>
      </p:sp>
      <p:sp>
        <p:nvSpPr>
          <p:cNvPr id="520" name="Google Shape;520;p30"/>
          <p:cNvSpPr txBox="1"/>
          <p:nvPr/>
        </p:nvSpPr>
        <p:spPr>
          <a:xfrm>
            <a:off x="9448800" y="3093184"/>
            <a:ext cx="2743200" cy="16312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pyramid,  blue</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pyramid,  blue</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sphere,     blue</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cube,         blue</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 sphere,      blue</a:t>
            </a:r>
            <a:endParaRPr b="0" i="0" sz="2000" u="none" cap="none" strike="noStrike">
              <a:solidFill>
                <a:schemeClr val="dk1"/>
              </a:solidFill>
              <a:latin typeface="Calibri"/>
              <a:ea typeface="Calibri"/>
              <a:cs typeface="Calibri"/>
              <a:sym typeface="Calibri"/>
            </a:endParaRPr>
          </a:p>
        </p:txBody>
      </p:sp>
      <p:pic>
        <p:nvPicPr>
          <p:cNvPr id="521" name="Google Shape;521;p30"/>
          <p:cNvPicPr preferRelativeResize="0"/>
          <p:nvPr/>
        </p:nvPicPr>
        <p:blipFill rotWithShape="1">
          <a:blip r:embed="rId3">
            <a:alphaModFix/>
          </a:blip>
          <a:srcRect b="0" l="0" r="0" t="0"/>
          <a:stretch/>
        </p:blipFill>
        <p:spPr>
          <a:xfrm>
            <a:off x="6477000" y="5257800"/>
            <a:ext cx="5791200" cy="1382611"/>
          </a:xfrm>
          <a:prstGeom prst="rect">
            <a:avLst/>
          </a:prstGeom>
          <a:noFill/>
          <a:ln>
            <a:noFill/>
          </a:ln>
        </p:spPr>
      </p:pic>
      <p:pic>
        <p:nvPicPr>
          <p:cNvPr id="522" name="Google Shape;522;p30"/>
          <p:cNvPicPr preferRelativeResize="0"/>
          <p:nvPr/>
        </p:nvPicPr>
        <p:blipFill rotWithShape="1">
          <a:blip r:embed="rId4">
            <a:alphaModFix/>
          </a:blip>
          <a:srcRect b="0" l="0" r="0" t="0"/>
          <a:stretch/>
        </p:blipFill>
        <p:spPr>
          <a:xfrm>
            <a:off x="152401" y="5294590"/>
            <a:ext cx="5486399" cy="1427720"/>
          </a:xfrm>
          <a:prstGeom prst="rect">
            <a:avLst/>
          </a:prstGeom>
          <a:noFill/>
          <a:ln>
            <a:noFill/>
          </a:ln>
        </p:spPr>
      </p:pic>
      <p:pic>
        <p:nvPicPr>
          <p:cNvPr id="523" name="Google Shape;523;p30"/>
          <p:cNvPicPr preferRelativeResize="0"/>
          <p:nvPr/>
        </p:nvPicPr>
        <p:blipFill rotWithShape="1">
          <a:blip r:embed="rId5">
            <a:alphaModFix/>
          </a:blip>
          <a:srcRect b="0" l="0" r="0" t="0"/>
          <a:stretch/>
        </p:blipFill>
        <p:spPr>
          <a:xfrm>
            <a:off x="8001000" y="4450080"/>
            <a:ext cx="1295400" cy="10363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1"/>
          <p:cNvSpPr/>
          <p:nvPr/>
        </p:nvSpPr>
        <p:spPr>
          <a:xfrm>
            <a:off x="5486400" y="1600200"/>
            <a:ext cx="1143000" cy="533400"/>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31"/>
          <p:cNvSpPr/>
          <p:nvPr/>
        </p:nvSpPr>
        <p:spPr>
          <a:xfrm>
            <a:off x="2438400" y="4572000"/>
            <a:ext cx="2438400" cy="533400"/>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530" name="Google Shape;530;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Likelihood Weighting</a:t>
            </a:r>
            <a:endParaRPr/>
          </a:p>
        </p:txBody>
      </p:sp>
      <p:sp>
        <p:nvSpPr>
          <p:cNvPr id="531" name="Google Shape;531;p31"/>
          <p:cNvSpPr/>
          <p:nvPr/>
        </p:nvSpPr>
        <p:spPr>
          <a:xfrm>
            <a:off x="2438400" y="2814638"/>
            <a:ext cx="1371600" cy="533400"/>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532" name="Google Shape;532;p31"/>
          <p:cNvPicPr preferRelativeResize="0"/>
          <p:nvPr/>
        </p:nvPicPr>
        <p:blipFill rotWithShape="1">
          <a:blip r:embed="rId3">
            <a:alphaModFix/>
          </a:blip>
          <a:srcRect b="0" l="0" r="0" t="0"/>
          <a:stretch/>
        </p:blipFill>
        <p:spPr>
          <a:xfrm>
            <a:off x="5638800" y="1295400"/>
            <a:ext cx="754063" cy="307975"/>
          </a:xfrm>
          <a:prstGeom prst="rect">
            <a:avLst/>
          </a:prstGeom>
          <a:noFill/>
          <a:ln>
            <a:noFill/>
          </a:ln>
        </p:spPr>
      </p:pic>
      <p:pic>
        <p:nvPicPr>
          <p:cNvPr descr="txp_fig" id="533" name="Google Shape;533;p31"/>
          <p:cNvPicPr preferRelativeResize="0"/>
          <p:nvPr/>
        </p:nvPicPr>
        <p:blipFill rotWithShape="1">
          <a:blip r:embed="rId4">
            <a:alphaModFix/>
          </a:blip>
          <a:srcRect b="0" l="0" r="0" t="0"/>
          <a:stretch/>
        </p:blipFill>
        <p:spPr>
          <a:xfrm>
            <a:off x="2614613" y="2438400"/>
            <a:ext cx="1057275" cy="322263"/>
          </a:xfrm>
          <a:prstGeom prst="rect">
            <a:avLst/>
          </a:prstGeom>
          <a:noFill/>
          <a:ln>
            <a:noFill/>
          </a:ln>
        </p:spPr>
      </p:pic>
      <p:graphicFrame>
        <p:nvGraphicFramePr>
          <p:cNvPr id="534" name="Google Shape;534;p31"/>
          <p:cNvGraphicFramePr/>
          <p:nvPr/>
        </p:nvGraphicFramePr>
        <p:xfrm>
          <a:off x="5486400" y="1620838"/>
          <a:ext cx="3000000" cy="3000000"/>
        </p:xfrm>
        <a:graphic>
          <a:graphicData uri="http://schemas.openxmlformats.org/drawingml/2006/table">
            <a:tbl>
              <a:tblPr>
                <a:noFill/>
                <a:tableStyleId>{98C128DC-A82B-4F31-94B1-B7F396385C92}</a:tableStyleId>
              </a:tblPr>
              <a:tblGrid>
                <a:gridCol w="571500"/>
                <a:gridCol w="571500"/>
              </a:tblGrid>
              <a:tr h="253200">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35" name="Google Shape;535;p31"/>
          <p:cNvGraphicFramePr/>
          <p:nvPr/>
        </p:nvGraphicFramePr>
        <p:xfrm>
          <a:off x="2514600" y="2836863"/>
          <a:ext cx="3000000" cy="3000000"/>
        </p:xfrm>
        <a:graphic>
          <a:graphicData uri="http://schemas.openxmlformats.org/drawingml/2006/table">
            <a:tbl>
              <a:tblPr>
                <a:noFill/>
                <a:tableStyleId>{98C128DC-A82B-4F31-94B1-B7F396385C92}</a:tableStyleId>
              </a:tblPr>
              <a:tblGrid>
                <a:gridCol w="431800"/>
                <a:gridCol w="431800"/>
                <a:gridCol w="431800"/>
              </a:tblGrid>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0.1</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0.5</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36" name="Google Shape;536;p31"/>
          <p:cNvSpPr/>
          <p:nvPr/>
        </p:nvSpPr>
        <p:spPr>
          <a:xfrm>
            <a:off x="8153400" y="2814638"/>
            <a:ext cx="1371600" cy="538162"/>
          </a:xfrm>
          <a:prstGeom prst="rect">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xp_fig" id="537" name="Google Shape;537;p31"/>
          <p:cNvPicPr preferRelativeResize="0"/>
          <p:nvPr/>
        </p:nvPicPr>
        <p:blipFill rotWithShape="1">
          <a:blip r:embed="rId5">
            <a:alphaModFix/>
          </a:blip>
          <a:srcRect b="0" l="0" r="0" t="0"/>
          <a:stretch/>
        </p:blipFill>
        <p:spPr>
          <a:xfrm>
            <a:off x="8313738" y="2438400"/>
            <a:ext cx="1089025" cy="322263"/>
          </a:xfrm>
          <a:prstGeom prst="rect">
            <a:avLst/>
          </a:prstGeom>
          <a:noFill/>
          <a:ln>
            <a:noFill/>
          </a:ln>
        </p:spPr>
      </p:pic>
      <p:graphicFrame>
        <p:nvGraphicFramePr>
          <p:cNvPr id="538" name="Google Shape;538;p31"/>
          <p:cNvGraphicFramePr/>
          <p:nvPr/>
        </p:nvGraphicFramePr>
        <p:xfrm>
          <a:off x="8229600" y="2836863"/>
          <a:ext cx="3000000" cy="3000000"/>
        </p:xfrm>
        <a:graphic>
          <a:graphicData uri="http://schemas.openxmlformats.org/drawingml/2006/table">
            <a:tbl>
              <a:tblPr>
                <a:noFill/>
                <a:tableStyleId>{98C128DC-A82B-4F31-94B1-B7F396385C92}</a:tableStyleId>
              </a:tblPr>
              <a:tblGrid>
                <a:gridCol w="431800"/>
                <a:gridCol w="431800"/>
                <a:gridCol w="431800"/>
              </a:tblGrid>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0.8</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0.2</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-c</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0.2</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200">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0.8</a:t>
                      </a:r>
                      <a:endParaRPr b="0" i="0" sz="1600" u="none" cap="none" strike="noStrike">
                        <a:solidFill>
                          <a:srgbClr val="000000"/>
                        </a:solidFill>
                        <a:latin typeface="Calibri"/>
                        <a:ea typeface="Calibri"/>
                        <a:cs typeface="Calibri"/>
                        <a:sym typeface="Calibri"/>
                      </a:endParaRPr>
                    </a:p>
                  </a:txBody>
                  <a:tcPr marT="9500"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txp_fig" id="539" name="Google Shape;539;p31"/>
          <p:cNvPicPr preferRelativeResize="0"/>
          <p:nvPr/>
        </p:nvPicPr>
        <p:blipFill rotWithShape="1">
          <a:blip r:embed="rId6">
            <a:alphaModFix/>
          </a:blip>
          <a:srcRect b="0" l="0" r="0" t="0"/>
          <a:stretch/>
        </p:blipFill>
        <p:spPr>
          <a:xfrm>
            <a:off x="2895600" y="4191000"/>
            <a:ext cx="1549400" cy="322263"/>
          </a:xfrm>
          <a:prstGeom prst="rect">
            <a:avLst/>
          </a:prstGeom>
          <a:noFill/>
          <a:ln>
            <a:noFill/>
          </a:ln>
        </p:spPr>
      </p:pic>
      <p:graphicFrame>
        <p:nvGraphicFramePr>
          <p:cNvPr id="540" name="Google Shape;540;p31"/>
          <p:cNvGraphicFramePr/>
          <p:nvPr/>
        </p:nvGraphicFramePr>
        <p:xfrm>
          <a:off x="2438400" y="4602163"/>
          <a:ext cx="3000000" cy="3000000"/>
        </p:xfrm>
        <a:graphic>
          <a:graphicData uri="http://schemas.openxmlformats.org/drawingml/2006/table">
            <a:tbl>
              <a:tblPr>
                <a:noFill/>
                <a:tableStyleId>{98C128DC-A82B-4F31-94B1-B7F396385C92}</a:tableStyleId>
              </a:tblPr>
              <a:tblGrid>
                <a:gridCol w="609600"/>
                <a:gridCol w="609600"/>
                <a:gridCol w="609600"/>
                <a:gridCol w="609600"/>
              </a:tblGrid>
              <a:tr h="253400">
                <a:tc rowSpan="4">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0.99</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0.01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0.10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rowSpan="4">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-s</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b="0" i="0" sz="16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0.10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rowSpan="2">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-r</a:t>
                      </a:r>
                      <a:endParaRPr/>
                    </a:p>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0.01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3400">
                <a:tc vMerge="1"/>
                <a:tc vMerge="1"/>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-w</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cap="none" strike="noStrike">
                          <a:solidFill>
                            <a:srgbClr val="000000"/>
                          </a:solidFill>
                          <a:latin typeface="Calibri"/>
                          <a:ea typeface="Calibri"/>
                          <a:cs typeface="Calibri"/>
                          <a:sym typeface="Calibri"/>
                        </a:rPr>
                        <a:t>0.99</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41" name="Google Shape;541;p31"/>
          <p:cNvSpPr txBox="1"/>
          <p:nvPr/>
        </p:nvSpPr>
        <p:spPr>
          <a:xfrm>
            <a:off x="7696200" y="4343400"/>
            <a:ext cx="17526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Samples:</a:t>
            </a:r>
            <a:endParaRPr/>
          </a:p>
        </p:txBody>
      </p:sp>
      <p:sp>
        <p:nvSpPr>
          <p:cNvPr id="542" name="Google Shape;542;p31"/>
          <p:cNvSpPr txBox="1"/>
          <p:nvPr/>
        </p:nvSpPr>
        <p:spPr>
          <a:xfrm>
            <a:off x="8001000" y="4800600"/>
            <a:ext cx="1981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 +s, +r, +w</a:t>
            </a:r>
            <a:endParaRPr/>
          </a:p>
        </p:txBody>
      </p:sp>
      <p:sp>
        <p:nvSpPr>
          <p:cNvPr id="543" name="Google Shape;543;p31"/>
          <p:cNvSpPr txBox="1"/>
          <p:nvPr/>
        </p:nvSpPr>
        <p:spPr>
          <a:xfrm>
            <a:off x="8077200" y="5105400"/>
            <a:ext cx="1981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44" name="Google Shape;544;p31"/>
          <p:cNvSpPr/>
          <p:nvPr/>
        </p:nvSpPr>
        <p:spPr>
          <a:xfrm>
            <a:off x="5410200" y="2397125"/>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Cloudy</a:t>
            </a:r>
            <a:endParaRPr/>
          </a:p>
        </p:txBody>
      </p:sp>
      <p:sp>
        <p:nvSpPr>
          <p:cNvPr id="545" name="Google Shape;545;p31"/>
          <p:cNvSpPr/>
          <p:nvPr/>
        </p:nvSpPr>
        <p:spPr>
          <a:xfrm>
            <a:off x="4038600" y="3365500"/>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Sprinkler</a:t>
            </a:r>
            <a:endParaRPr/>
          </a:p>
        </p:txBody>
      </p:sp>
      <p:sp>
        <p:nvSpPr>
          <p:cNvPr id="546" name="Google Shape;546;p31"/>
          <p:cNvSpPr/>
          <p:nvPr/>
        </p:nvSpPr>
        <p:spPr>
          <a:xfrm>
            <a:off x="6778625" y="3387725"/>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547" name="Google Shape;547;p31"/>
          <p:cNvSpPr/>
          <p:nvPr/>
        </p:nvSpPr>
        <p:spPr>
          <a:xfrm>
            <a:off x="5407025" y="4378325"/>
            <a:ext cx="1222375" cy="574675"/>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WetGrass</a:t>
            </a:r>
            <a:endParaRPr/>
          </a:p>
        </p:txBody>
      </p:sp>
      <p:cxnSp>
        <p:nvCxnSpPr>
          <p:cNvPr id="548" name="Google Shape;548;p31"/>
          <p:cNvCxnSpPr>
            <a:stCxn id="549" idx="5"/>
            <a:endCxn id="546" idx="1"/>
          </p:cNvCxnSpPr>
          <p:nvPr/>
        </p:nvCxnSpPr>
        <p:spPr>
          <a:xfrm>
            <a:off x="6453562" y="2887641"/>
            <a:ext cx="504000" cy="584100"/>
          </a:xfrm>
          <a:prstGeom prst="straightConnector1">
            <a:avLst/>
          </a:prstGeom>
          <a:noFill/>
          <a:ln cap="flat" cmpd="sng" w="28575">
            <a:solidFill>
              <a:schemeClr val="dk1"/>
            </a:solidFill>
            <a:prstDash val="solid"/>
            <a:round/>
            <a:headEnd len="med" w="med" type="none"/>
            <a:tailEnd len="lg" w="lg" type="triangle"/>
          </a:ln>
        </p:spPr>
      </p:cxnSp>
      <p:cxnSp>
        <p:nvCxnSpPr>
          <p:cNvPr id="550" name="Google Shape;550;p31"/>
          <p:cNvCxnSpPr>
            <a:stCxn id="544" idx="3"/>
            <a:endCxn id="545" idx="7"/>
          </p:cNvCxnSpPr>
          <p:nvPr/>
        </p:nvCxnSpPr>
        <p:spPr>
          <a:xfrm flipH="1">
            <a:off x="5081913" y="2887641"/>
            <a:ext cx="507300" cy="561900"/>
          </a:xfrm>
          <a:prstGeom prst="straightConnector1">
            <a:avLst/>
          </a:prstGeom>
          <a:noFill/>
          <a:ln cap="flat" cmpd="sng" w="28575">
            <a:solidFill>
              <a:schemeClr val="dk1"/>
            </a:solidFill>
            <a:prstDash val="solid"/>
            <a:round/>
            <a:headEnd len="med" w="med" type="none"/>
            <a:tailEnd len="lg" w="lg" type="triangle"/>
          </a:ln>
        </p:spPr>
      </p:cxnSp>
      <p:cxnSp>
        <p:nvCxnSpPr>
          <p:cNvPr id="551" name="Google Shape;551;p31"/>
          <p:cNvCxnSpPr>
            <a:stCxn id="545" idx="5"/>
            <a:endCxn id="547" idx="1"/>
          </p:cNvCxnSpPr>
          <p:nvPr/>
        </p:nvCxnSpPr>
        <p:spPr>
          <a:xfrm>
            <a:off x="5081962" y="3856016"/>
            <a:ext cx="504000" cy="606600"/>
          </a:xfrm>
          <a:prstGeom prst="straightConnector1">
            <a:avLst/>
          </a:prstGeom>
          <a:noFill/>
          <a:ln cap="flat" cmpd="sng" w="28575">
            <a:solidFill>
              <a:schemeClr val="dk1"/>
            </a:solidFill>
            <a:prstDash val="solid"/>
            <a:round/>
            <a:headEnd len="med" w="med" type="none"/>
            <a:tailEnd len="lg" w="lg" type="triangle"/>
          </a:ln>
        </p:spPr>
      </p:cxnSp>
      <p:cxnSp>
        <p:nvCxnSpPr>
          <p:cNvPr id="552" name="Google Shape;552;p31"/>
          <p:cNvCxnSpPr>
            <a:stCxn id="546" idx="3"/>
            <a:endCxn id="547" idx="7"/>
          </p:cNvCxnSpPr>
          <p:nvPr/>
        </p:nvCxnSpPr>
        <p:spPr>
          <a:xfrm flipH="1">
            <a:off x="6450338" y="3878241"/>
            <a:ext cx="507300" cy="584100"/>
          </a:xfrm>
          <a:prstGeom prst="straightConnector1">
            <a:avLst/>
          </a:prstGeom>
          <a:noFill/>
          <a:ln cap="flat" cmpd="sng" w="28575">
            <a:solidFill>
              <a:schemeClr val="dk1"/>
            </a:solidFill>
            <a:prstDash val="solid"/>
            <a:round/>
            <a:headEnd len="med" w="med" type="none"/>
            <a:tailEnd len="lg" w="lg" type="triangle"/>
          </a:ln>
        </p:spPr>
      </p:cxnSp>
      <p:sp>
        <p:nvSpPr>
          <p:cNvPr id="549" name="Google Shape;549;p31"/>
          <p:cNvSpPr/>
          <p:nvPr/>
        </p:nvSpPr>
        <p:spPr>
          <a:xfrm>
            <a:off x="5410200" y="2397125"/>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Cloudy</a:t>
            </a:r>
            <a:endParaRPr/>
          </a:p>
        </p:txBody>
      </p:sp>
      <p:sp>
        <p:nvSpPr>
          <p:cNvPr id="553" name="Google Shape;553;p31"/>
          <p:cNvSpPr/>
          <p:nvPr/>
        </p:nvSpPr>
        <p:spPr>
          <a:xfrm>
            <a:off x="4038600" y="3365500"/>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Sprinkler</a:t>
            </a:r>
            <a:endParaRPr/>
          </a:p>
        </p:txBody>
      </p:sp>
      <p:sp>
        <p:nvSpPr>
          <p:cNvPr id="554" name="Google Shape;554;p31"/>
          <p:cNvSpPr/>
          <p:nvPr/>
        </p:nvSpPr>
        <p:spPr>
          <a:xfrm>
            <a:off x="6778625" y="3387725"/>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555" name="Google Shape;555;p31"/>
          <p:cNvSpPr/>
          <p:nvPr/>
        </p:nvSpPr>
        <p:spPr>
          <a:xfrm>
            <a:off x="5410200" y="4378325"/>
            <a:ext cx="1222375" cy="574675"/>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WetGrass</a:t>
            </a:r>
            <a:endParaRPr/>
          </a:p>
        </p:txBody>
      </p:sp>
      <p:cxnSp>
        <p:nvCxnSpPr>
          <p:cNvPr id="556" name="Google Shape;556;p31"/>
          <p:cNvCxnSpPr/>
          <p:nvPr/>
        </p:nvCxnSpPr>
        <p:spPr>
          <a:xfrm flipH="1" rot="10800000">
            <a:off x="5562600" y="4419600"/>
            <a:ext cx="609600" cy="457200"/>
          </a:xfrm>
          <a:prstGeom prst="straightConnector1">
            <a:avLst/>
          </a:prstGeom>
          <a:noFill/>
          <a:ln cap="flat" cmpd="sng" w="25400">
            <a:solidFill>
              <a:schemeClr val="dk1"/>
            </a:solidFill>
            <a:prstDash val="solid"/>
            <a:round/>
            <a:headEnd len="med" w="med" type="none"/>
            <a:tailEnd len="med" w="med" type="none"/>
          </a:ln>
        </p:spPr>
      </p:cxnSp>
      <p:cxnSp>
        <p:nvCxnSpPr>
          <p:cNvPr id="557" name="Google Shape;557;p31"/>
          <p:cNvCxnSpPr/>
          <p:nvPr/>
        </p:nvCxnSpPr>
        <p:spPr>
          <a:xfrm flipH="1" rot="10800000">
            <a:off x="5943600" y="4495800"/>
            <a:ext cx="533400" cy="457200"/>
          </a:xfrm>
          <a:prstGeom prst="straightConnector1">
            <a:avLst/>
          </a:prstGeom>
          <a:noFill/>
          <a:ln cap="flat" cmpd="sng" w="25400">
            <a:solidFill>
              <a:schemeClr val="dk1"/>
            </a:solidFill>
            <a:prstDash val="solid"/>
            <a:round/>
            <a:headEnd len="med" w="med" type="none"/>
            <a:tailEnd len="med" w="med" type="none"/>
          </a:ln>
        </p:spPr>
      </p:cxnSp>
      <p:cxnSp>
        <p:nvCxnSpPr>
          <p:cNvPr id="558" name="Google Shape;558;p31"/>
          <p:cNvCxnSpPr/>
          <p:nvPr/>
        </p:nvCxnSpPr>
        <p:spPr>
          <a:xfrm flipH="1" rot="10800000">
            <a:off x="4114800" y="3352800"/>
            <a:ext cx="609600" cy="457200"/>
          </a:xfrm>
          <a:prstGeom prst="straightConnector1">
            <a:avLst/>
          </a:prstGeom>
          <a:noFill/>
          <a:ln cap="flat" cmpd="sng" w="25400">
            <a:solidFill>
              <a:schemeClr val="dk1"/>
            </a:solidFill>
            <a:prstDash val="solid"/>
            <a:round/>
            <a:headEnd len="med" w="med" type="none"/>
            <a:tailEnd len="med" w="med" type="none"/>
          </a:ln>
        </p:spPr>
      </p:cxnSp>
      <p:cxnSp>
        <p:nvCxnSpPr>
          <p:cNvPr id="559" name="Google Shape;559;p31"/>
          <p:cNvCxnSpPr/>
          <p:nvPr/>
        </p:nvCxnSpPr>
        <p:spPr>
          <a:xfrm flipH="1" rot="10800000">
            <a:off x="4495800" y="3429000"/>
            <a:ext cx="533400" cy="457200"/>
          </a:xfrm>
          <a:prstGeom prst="straightConnector1">
            <a:avLst/>
          </a:prstGeom>
          <a:noFill/>
          <a:ln cap="flat" cmpd="sng" w="25400">
            <a:solidFill>
              <a:schemeClr val="dk1"/>
            </a:solidFill>
            <a:prstDash val="solid"/>
            <a:round/>
            <a:headEnd len="med" w="med" type="none"/>
            <a:tailEnd len="med" w="med" type="none"/>
          </a:ln>
        </p:spPr>
      </p:cxnSp>
      <p:pic>
        <p:nvPicPr>
          <p:cNvPr descr="txp_fig" id="560" name="Google Shape;560;p31"/>
          <p:cNvPicPr preferRelativeResize="0"/>
          <p:nvPr/>
        </p:nvPicPr>
        <p:blipFill rotWithShape="1">
          <a:blip r:embed="rId7">
            <a:alphaModFix/>
          </a:blip>
          <a:srcRect b="0" l="0" r="0" t="0"/>
          <a:stretch/>
        </p:blipFill>
        <p:spPr>
          <a:xfrm>
            <a:off x="6553200" y="5969000"/>
            <a:ext cx="1044575" cy="203200"/>
          </a:xfrm>
          <a:prstGeom prst="rect">
            <a:avLst/>
          </a:prstGeom>
          <a:noFill/>
          <a:ln>
            <a:noFill/>
          </a:ln>
        </p:spPr>
      </p:pic>
      <p:pic>
        <p:nvPicPr>
          <p:cNvPr descr="txp_fig" id="561" name="Google Shape;561;p31"/>
          <p:cNvPicPr preferRelativeResize="0"/>
          <p:nvPr/>
        </p:nvPicPr>
        <p:blipFill rotWithShape="1">
          <a:blip r:embed="rId8">
            <a:alphaModFix/>
          </a:blip>
          <a:srcRect b="0" l="0" r="0" t="0"/>
          <a:stretch/>
        </p:blipFill>
        <p:spPr>
          <a:xfrm>
            <a:off x="7646988" y="5969000"/>
            <a:ext cx="582612" cy="203200"/>
          </a:xfrm>
          <a:prstGeom prst="rect">
            <a:avLst/>
          </a:prstGeom>
          <a:noFill/>
          <a:ln>
            <a:noFill/>
          </a:ln>
        </p:spPr>
      </p:pic>
      <p:pic>
        <p:nvPicPr>
          <p:cNvPr descr="txp_fig" id="562" name="Google Shape;562;p31"/>
          <p:cNvPicPr preferRelativeResize="0"/>
          <p:nvPr/>
        </p:nvPicPr>
        <p:blipFill rotWithShape="1">
          <a:blip r:embed="rId9">
            <a:alphaModFix/>
          </a:blip>
          <a:srcRect b="0" l="0" r="0" t="0"/>
          <a:stretch/>
        </p:blipFill>
        <p:spPr>
          <a:xfrm>
            <a:off x="8308975" y="5943600"/>
            <a:ext cx="758825" cy="20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Bayes’ Net Representation</a:t>
            </a:r>
            <a:endParaRPr>
              <a:latin typeface="Calibri"/>
              <a:ea typeface="Calibri"/>
              <a:cs typeface="Calibri"/>
              <a:sym typeface="Calibri"/>
            </a:endParaRPr>
          </a:p>
        </p:txBody>
      </p:sp>
      <p:sp>
        <p:nvSpPr>
          <p:cNvPr id="100" name="Google Shape;100;p14"/>
          <p:cNvSpPr txBox="1"/>
          <p:nvPr>
            <p:ph idx="1" type="body"/>
          </p:nvPr>
        </p:nvSpPr>
        <p:spPr>
          <a:xfrm>
            <a:off x="457200" y="1600201"/>
            <a:ext cx="7467600" cy="48006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latin typeface="Calibri"/>
                <a:ea typeface="Calibri"/>
                <a:cs typeface="Calibri"/>
                <a:sym typeface="Calibri"/>
              </a:rPr>
              <a:t>A directed, acyclic graph, one node per random variable</a:t>
            </a:r>
            <a:endParaRPr/>
          </a:p>
          <a:p>
            <a:pPr indent="-298432" lvl="0" marL="342882" rtl="0" algn="l">
              <a:lnSpc>
                <a:spcPct val="80000"/>
              </a:lnSpc>
              <a:spcBef>
                <a:spcPts val="140"/>
              </a:spcBef>
              <a:spcAft>
                <a:spcPts val="0"/>
              </a:spcAft>
              <a:buSzPts val="700"/>
              <a:buNone/>
            </a:pPr>
            <a:r>
              <a:t/>
            </a:r>
            <a:endParaRPr sz="700">
              <a:latin typeface="Calibri"/>
              <a:ea typeface="Calibri"/>
              <a:cs typeface="Calibri"/>
              <a:sym typeface="Calibri"/>
            </a:endParaRPr>
          </a:p>
          <a:p>
            <a:pPr indent="-342882" lvl="0" marL="342882" rtl="0" algn="l">
              <a:lnSpc>
                <a:spcPct val="80000"/>
              </a:lnSpc>
              <a:spcBef>
                <a:spcPts val="480"/>
              </a:spcBef>
              <a:spcAft>
                <a:spcPts val="0"/>
              </a:spcAft>
              <a:buSzPts val="2400"/>
              <a:buChar char="▪"/>
            </a:pPr>
            <a:r>
              <a:rPr lang="en-US" sz="2400">
                <a:latin typeface="Calibri"/>
                <a:ea typeface="Calibri"/>
                <a:cs typeface="Calibri"/>
                <a:sym typeface="Calibri"/>
              </a:rPr>
              <a:t>A conditional probability table (CPT) for each node</a:t>
            </a:r>
            <a:endParaRPr/>
          </a:p>
          <a:p>
            <a:pPr indent="-152389" lvl="7" marL="3428829"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A collection of distributions over X, one for each combination of parents’ values</a:t>
            </a:r>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222236" lvl="1" marL="742913" rtl="0" algn="l">
              <a:lnSpc>
                <a:spcPct val="80000"/>
              </a:lnSpc>
              <a:spcBef>
                <a:spcPts val="200"/>
              </a:spcBef>
              <a:spcAft>
                <a:spcPts val="0"/>
              </a:spcAft>
              <a:buSzPts val="1000"/>
              <a:buNone/>
            </a:pPr>
            <a:r>
              <a:t/>
            </a:r>
            <a:endParaRPr sz="1000">
              <a:latin typeface="Calibri"/>
              <a:ea typeface="Calibri"/>
              <a:cs typeface="Calibri"/>
              <a:sym typeface="Calibri"/>
            </a:endParaRPr>
          </a:p>
          <a:p>
            <a:pPr indent="-152389" lvl="7" marL="3428829" rtl="0" algn="l">
              <a:lnSpc>
                <a:spcPct val="80000"/>
              </a:lnSpc>
              <a:spcBef>
                <a:spcPts val="240"/>
              </a:spcBef>
              <a:spcAft>
                <a:spcPts val="0"/>
              </a:spcAft>
              <a:buSzPts val="1200"/>
              <a:buNone/>
            </a:pPr>
            <a:r>
              <a:t/>
            </a:r>
            <a:endParaRPr sz="1200">
              <a:latin typeface="Calibri"/>
              <a:ea typeface="Calibri"/>
              <a:cs typeface="Calibri"/>
              <a:sym typeface="Calibri"/>
            </a:endParaRPr>
          </a:p>
          <a:p>
            <a:pPr indent="-342882" lvl="0" marL="342882" rtl="0" algn="l">
              <a:lnSpc>
                <a:spcPct val="80000"/>
              </a:lnSpc>
              <a:spcBef>
                <a:spcPts val="480"/>
              </a:spcBef>
              <a:spcAft>
                <a:spcPts val="0"/>
              </a:spcAft>
              <a:buSzPts val="2400"/>
              <a:buChar char="▪"/>
            </a:pPr>
            <a:r>
              <a:rPr lang="en-US" sz="2400">
                <a:latin typeface="Calibri"/>
                <a:ea typeface="Calibri"/>
                <a:cs typeface="Calibri"/>
                <a:sym typeface="Calibri"/>
              </a:rPr>
              <a:t>Bayes’ nets implicitly encode joint distributions</a:t>
            </a:r>
            <a:endParaRPr/>
          </a:p>
          <a:p>
            <a:pPr indent="-152388" lvl="5" marL="2514474"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As a product of local conditional distributions</a:t>
            </a:r>
            <a:endParaRPr/>
          </a:p>
          <a:p>
            <a:pPr indent="-152388"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To see what probability a BN gives to a full assignment, multiply all the relevant conditionals together:</a:t>
            </a:r>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90482" lvl="0" marL="342882" rtl="0" algn="l">
              <a:lnSpc>
                <a:spcPct val="80000"/>
              </a:lnSpc>
              <a:spcBef>
                <a:spcPts val="480"/>
              </a:spcBef>
              <a:spcAft>
                <a:spcPts val="0"/>
              </a:spcAft>
              <a:buSzPts val="2400"/>
              <a:buNone/>
            </a:pPr>
            <a:r>
              <a:t/>
            </a:r>
            <a:endParaRPr sz="2400">
              <a:latin typeface="Calibri"/>
              <a:ea typeface="Calibri"/>
              <a:cs typeface="Calibri"/>
              <a:sym typeface="Calibri"/>
            </a:endParaRPr>
          </a:p>
          <a:p>
            <a:pPr indent="-184138" lvl="2" marL="1142942" rtl="0" algn="l">
              <a:lnSpc>
                <a:spcPct val="80000"/>
              </a:lnSpc>
              <a:spcBef>
                <a:spcPts val="140"/>
              </a:spcBef>
              <a:spcAft>
                <a:spcPts val="0"/>
              </a:spcAft>
              <a:buSzPts val="700"/>
              <a:buNone/>
            </a:pPr>
            <a:r>
              <a:t/>
            </a:r>
            <a:endParaRPr sz="700">
              <a:latin typeface="Calibri"/>
              <a:ea typeface="Calibri"/>
              <a:cs typeface="Calibri"/>
              <a:sym typeface="Calibri"/>
            </a:endParaRPr>
          </a:p>
        </p:txBody>
      </p:sp>
      <p:pic>
        <p:nvPicPr>
          <p:cNvPr descr="txp_fig" id="101" name="Google Shape;101;p14"/>
          <p:cNvPicPr preferRelativeResize="0"/>
          <p:nvPr/>
        </p:nvPicPr>
        <p:blipFill rotWithShape="1">
          <a:blip r:embed="rId3">
            <a:alphaModFix/>
          </a:blip>
          <a:srcRect b="0" l="0" r="0" t="0"/>
          <a:stretch/>
        </p:blipFill>
        <p:spPr>
          <a:xfrm>
            <a:off x="3810000" y="3214729"/>
            <a:ext cx="1927225" cy="301625"/>
          </a:xfrm>
          <a:prstGeom prst="rect">
            <a:avLst/>
          </a:prstGeom>
          <a:noFill/>
          <a:ln>
            <a:noFill/>
          </a:ln>
        </p:spPr>
      </p:pic>
      <p:pic>
        <p:nvPicPr>
          <p:cNvPr descr="txp_fig" id="102" name="Google Shape;102;p14"/>
          <p:cNvPicPr preferRelativeResize="0"/>
          <p:nvPr/>
        </p:nvPicPr>
        <p:blipFill rotWithShape="1">
          <a:blip r:embed="rId4">
            <a:alphaModFix/>
          </a:blip>
          <a:srcRect b="0" l="0" r="0" t="0"/>
          <a:stretch/>
        </p:blipFill>
        <p:spPr>
          <a:xfrm>
            <a:off x="2514600" y="5638800"/>
            <a:ext cx="5535613" cy="762000"/>
          </a:xfrm>
          <a:prstGeom prst="rect">
            <a:avLst/>
          </a:prstGeom>
          <a:noFill/>
          <a:ln>
            <a:noFill/>
          </a:ln>
        </p:spPr>
      </p:pic>
      <p:pic>
        <p:nvPicPr>
          <p:cNvPr id="103" name="Google Shape;103;p14"/>
          <p:cNvPicPr preferRelativeResize="0"/>
          <p:nvPr/>
        </p:nvPicPr>
        <p:blipFill rotWithShape="1">
          <a:blip r:embed="rId5">
            <a:alphaModFix/>
          </a:blip>
          <a:srcRect b="0" l="0" r="0" t="0"/>
          <a:stretch/>
        </p:blipFill>
        <p:spPr>
          <a:xfrm>
            <a:off x="9296400" y="4494919"/>
            <a:ext cx="2062553" cy="2362198"/>
          </a:xfrm>
          <a:prstGeom prst="rect">
            <a:avLst/>
          </a:prstGeom>
          <a:noFill/>
          <a:ln>
            <a:noFill/>
          </a:ln>
        </p:spPr>
      </p:pic>
      <p:pic>
        <p:nvPicPr>
          <p:cNvPr id="104" name="Google Shape;104;p14"/>
          <p:cNvPicPr preferRelativeResize="0"/>
          <p:nvPr/>
        </p:nvPicPr>
        <p:blipFill rotWithShape="1">
          <a:blip r:embed="rId6">
            <a:alphaModFix/>
          </a:blip>
          <a:srcRect b="0" l="0" r="0" t="0"/>
          <a:stretch/>
        </p:blipFill>
        <p:spPr>
          <a:xfrm>
            <a:off x="8448434" y="1524000"/>
            <a:ext cx="3514965" cy="25615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Likelihood Weighting</a:t>
            </a:r>
            <a:endParaRPr/>
          </a:p>
        </p:txBody>
      </p:sp>
      <p:sp>
        <p:nvSpPr>
          <p:cNvPr id="568" name="Google Shape;568;p32"/>
          <p:cNvSpPr txBox="1"/>
          <p:nvPr>
            <p:ph idx="1" type="body"/>
          </p:nvPr>
        </p:nvSpPr>
        <p:spPr>
          <a:xfrm>
            <a:off x="3810000" y="1219200"/>
            <a:ext cx="4191000" cy="3174999"/>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t>IN: evidence instantiation</a:t>
            </a:r>
            <a:endParaRPr/>
          </a:p>
          <a:p>
            <a:pPr indent="-342882" lvl="0" marL="342882" rtl="0" algn="l">
              <a:spcBef>
                <a:spcPts val="400"/>
              </a:spcBef>
              <a:spcAft>
                <a:spcPts val="0"/>
              </a:spcAft>
              <a:buSzPts val="2000"/>
              <a:buChar char="▪"/>
            </a:pPr>
            <a:r>
              <a:rPr lang="en-US" sz="2000"/>
              <a:t>w = 1.0</a:t>
            </a:r>
            <a:endParaRPr/>
          </a:p>
          <a:p>
            <a:pPr indent="-342882" lvl="0" marL="342882" rtl="0" algn="l">
              <a:spcBef>
                <a:spcPts val="400"/>
              </a:spcBef>
              <a:spcAft>
                <a:spcPts val="0"/>
              </a:spcAft>
              <a:buSzPts val="2000"/>
              <a:buChar char="▪"/>
            </a:pPr>
            <a:r>
              <a:rPr lang="en-US" sz="2000"/>
              <a:t>for i=1, 2, …, n</a:t>
            </a:r>
            <a:endParaRPr/>
          </a:p>
          <a:p>
            <a:pPr indent="-285736" lvl="1" marL="742913" rtl="0" algn="l">
              <a:spcBef>
                <a:spcPts val="360"/>
              </a:spcBef>
              <a:spcAft>
                <a:spcPts val="0"/>
              </a:spcAft>
              <a:buSzPts val="1800"/>
              <a:buChar char="▪"/>
            </a:pPr>
            <a:r>
              <a:rPr lang="en-US" sz="1800"/>
              <a:t>if X</a:t>
            </a:r>
            <a:r>
              <a:rPr baseline="-25000" lang="en-US" sz="1800"/>
              <a:t>i</a:t>
            </a:r>
            <a:r>
              <a:rPr lang="en-US" sz="1800"/>
              <a:t> is an evidence variable</a:t>
            </a:r>
            <a:endParaRPr/>
          </a:p>
          <a:p>
            <a:pPr indent="-228588" lvl="2" marL="1142942" rtl="0" algn="l">
              <a:spcBef>
                <a:spcPts val="320"/>
              </a:spcBef>
              <a:spcAft>
                <a:spcPts val="0"/>
              </a:spcAft>
              <a:buSzPts val="1600"/>
              <a:buChar char="▪"/>
            </a:pPr>
            <a:r>
              <a:rPr lang="en-US" sz="1600"/>
              <a:t>X</a:t>
            </a:r>
            <a:r>
              <a:rPr baseline="-25000" lang="en-US" sz="1600"/>
              <a:t>i</a:t>
            </a:r>
            <a:r>
              <a:rPr lang="en-US" sz="1600"/>
              <a:t> = observation x</a:t>
            </a:r>
            <a:r>
              <a:rPr baseline="-25000" lang="en-US" sz="1600"/>
              <a:t>i</a:t>
            </a:r>
            <a:r>
              <a:rPr lang="en-US" sz="1600"/>
              <a:t> for X</a:t>
            </a:r>
            <a:r>
              <a:rPr baseline="-25000" lang="en-US" sz="1600"/>
              <a:t>i</a:t>
            </a:r>
            <a:endParaRPr/>
          </a:p>
          <a:p>
            <a:pPr indent="-228588" lvl="2" marL="1142942" rtl="0" algn="l">
              <a:spcBef>
                <a:spcPts val="320"/>
              </a:spcBef>
              <a:spcAft>
                <a:spcPts val="0"/>
              </a:spcAft>
              <a:buSzPts val="1600"/>
              <a:buChar char="▪"/>
            </a:pPr>
            <a:r>
              <a:rPr lang="en-US" sz="1600"/>
              <a:t>Set w = w * P(x</a:t>
            </a:r>
            <a:r>
              <a:rPr baseline="-25000" lang="en-US" sz="1600"/>
              <a:t>i</a:t>
            </a:r>
            <a:r>
              <a:rPr lang="en-US" sz="1600"/>
              <a:t> | Parents(X</a:t>
            </a:r>
            <a:r>
              <a:rPr baseline="-25000" lang="en-US" sz="1600"/>
              <a:t>i</a:t>
            </a:r>
            <a:r>
              <a:rPr lang="en-US" sz="1600"/>
              <a:t>))</a:t>
            </a:r>
            <a:endParaRPr/>
          </a:p>
          <a:p>
            <a:pPr indent="-285736" lvl="1" marL="742913" rtl="0" algn="l">
              <a:spcBef>
                <a:spcPts val="360"/>
              </a:spcBef>
              <a:spcAft>
                <a:spcPts val="0"/>
              </a:spcAft>
              <a:buSzPts val="1800"/>
              <a:buChar char="▪"/>
            </a:pPr>
            <a:r>
              <a:rPr lang="en-US" sz="1800"/>
              <a:t>else</a:t>
            </a:r>
            <a:endParaRPr/>
          </a:p>
          <a:p>
            <a:pPr indent="-228588" lvl="2" marL="1142942" rtl="0" algn="l">
              <a:spcBef>
                <a:spcPts val="320"/>
              </a:spcBef>
              <a:spcAft>
                <a:spcPts val="0"/>
              </a:spcAft>
              <a:buSzPts val="1600"/>
              <a:buChar char="▪"/>
            </a:pPr>
            <a:r>
              <a:rPr lang="en-US" sz="1600"/>
              <a:t>Sample x</a:t>
            </a:r>
            <a:r>
              <a:rPr baseline="-25000" lang="en-US" sz="1600"/>
              <a:t>i</a:t>
            </a:r>
            <a:r>
              <a:rPr lang="en-US" sz="1600"/>
              <a:t> from P(X</a:t>
            </a:r>
            <a:r>
              <a:rPr baseline="-25000" lang="en-US" sz="1600"/>
              <a:t>i</a:t>
            </a:r>
            <a:r>
              <a:rPr lang="en-US" sz="1600"/>
              <a:t> | Parents(X</a:t>
            </a:r>
            <a:r>
              <a:rPr baseline="-25000" lang="en-US" sz="1600"/>
              <a:t>i</a:t>
            </a:r>
            <a:r>
              <a:rPr lang="en-US" sz="1600"/>
              <a:t>))</a:t>
            </a:r>
            <a:endParaRPr/>
          </a:p>
          <a:p>
            <a:pPr indent="-342882" lvl="0" marL="342882" rtl="0" algn="l">
              <a:spcBef>
                <a:spcPts val="400"/>
              </a:spcBef>
              <a:spcAft>
                <a:spcPts val="0"/>
              </a:spcAft>
              <a:buSzPts val="2000"/>
              <a:buChar char="▪"/>
            </a:pPr>
            <a:r>
              <a:rPr lang="en-US" sz="2000"/>
              <a:t>return (x</a:t>
            </a:r>
            <a:r>
              <a:rPr baseline="-25000" lang="en-US" sz="2000"/>
              <a:t>1</a:t>
            </a:r>
            <a:r>
              <a:rPr lang="en-US" sz="2000"/>
              <a:t>, x</a:t>
            </a:r>
            <a:r>
              <a:rPr baseline="-25000" lang="en-US" sz="2000"/>
              <a:t>2</a:t>
            </a:r>
            <a:r>
              <a:rPr lang="en-US" sz="2000"/>
              <a:t>, …, x</a:t>
            </a:r>
            <a:r>
              <a:rPr baseline="-25000" lang="en-US" sz="2000"/>
              <a:t>n</a:t>
            </a:r>
            <a:r>
              <a:rPr lang="en-US" sz="2000"/>
              <a:t>), w</a:t>
            </a:r>
            <a:endParaRPr/>
          </a:p>
        </p:txBody>
      </p:sp>
      <p:pic>
        <p:nvPicPr>
          <p:cNvPr id="569" name="Google Shape;569;p32"/>
          <p:cNvPicPr preferRelativeResize="0"/>
          <p:nvPr/>
        </p:nvPicPr>
        <p:blipFill rotWithShape="1">
          <a:blip r:embed="rId3">
            <a:alphaModFix/>
          </a:blip>
          <a:srcRect b="0" l="0" r="0" t="0"/>
          <a:stretch/>
        </p:blipFill>
        <p:spPr>
          <a:xfrm>
            <a:off x="1447800" y="4597576"/>
            <a:ext cx="9372600" cy="2237646"/>
          </a:xfrm>
          <a:prstGeom prst="rect">
            <a:avLst/>
          </a:prstGeom>
          <a:noFill/>
          <a:ln>
            <a:noFill/>
          </a:ln>
        </p:spPr>
      </p:pic>
      <p:pic>
        <p:nvPicPr>
          <p:cNvPr id="570" name="Google Shape;570;p32"/>
          <p:cNvPicPr preferRelativeResize="0"/>
          <p:nvPr/>
        </p:nvPicPr>
        <p:blipFill rotWithShape="1">
          <a:blip r:embed="rId4">
            <a:alphaModFix/>
          </a:blip>
          <a:srcRect b="0" l="0" r="0" t="0"/>
          <a:stretch/>
        </p:blipFill>
        <p:spPr>
          <a:xfrm>
            <a:off x="4419600" y="4201160"/>
            <a:ext cx="990600" cy="7924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Likelihood Weighting</a:t>
            </a:r>
            <a:endParaRPr/>
          </a:p>
        </p:txBody>
      </p:sp>
      <p:sp>
        <p:nvSpPr>
          <p:cNvPr id="576" name="Google Shape;576;p33"/>
          <p:cNvSpPr txBox="1"/>
          <p:nvPr>
            <p:ph idx="1" type="body"/>
          </p:nvPr>
        </p:nvSpPr>
        <p:spPr>
          <a:xfrm>
            <a:off x="1981200" y="1600200"/>
            <a:ext cx="8153400" cy="35814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t>Sampling distribution if z sampled and e fixed evidence</a:t>
            </a:r>
            <a:endParaRPr/>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342882" lvl="0" marL="342882" rtl="0" algn="l">
              <a:spcBef>
                <a:spcPts val="400"/>
              </a:spcBef>
              <a:spcAft>
                <a:spcPts val="0"/>
              </a:spcAft>
              <a:buSzPts val="2000"/>
              <a:buChar char="▪"/>
            </a:pPr>
            <a:r>
              <a:rPr lang="en-US" sz="2000"/>
              <a:t>Now, samples have weights</a:t>
            </a:r>
            <a:endParaRPr/>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215882" lvl="0" marL="342882" rtl="0" algn="l">
              <a:spcBef>
                <a:spcPts val="400"/>
              </a:spcBef>
              <a:spcAft>
                <a:spcPts val="0"/>
              </a:spcAft>
              <a:buSzPts val="2000"/>
              <a:buNone/>
            </a:pPr>
            <a:r>
              <a:t/>
            </a:r>
            <a:endParaRPr sz="2000"/>
          </a:p>
          <a:p>
            <a:pPr indent="-342882" lvl="0" marL="342882" rtl="0" algn="l">
              <a:spcBef>
                <a:spcPts val="400"/>
              </a:spcBef>
              <a:spcAft>
                <a:spcPts val="0"/>
              </a:spcAft>
              <a:buSzPts val="2000"/>
              <a:buChar char="▪"/>
            </a:pPr>
            <a:r>
              <a:rPr lang="en-US" sz="2000"/>
              <a:t>Together, weighted sampling distribution is consistent</a:t>
            </a:r>
            <a:endParaRPr/>
          </a:p>
          <a:p>
            <a:pPr indent="-215882" lvl="0" marL="342882" rtl="0" algn="l">
              <a:spcBef>
                <a:spcPts val="400"/>
              </a:spcBef>
              <a:spcAft>
                <a:spcPts val="0"/>
              </a:spcAft>
              <a:buSzPts val="2000"/>
              <a:buNone/>
            </a:pPr>
            <a:r>
              <a:t/>
            </a:r>
            <a:endParaRPr sz="2000"/>
          </a:p>
        </p:txBody>
      </p:sp>
      <p:pic>
        <p:nvPicPr>
          <p:cNvPr descr="txp_fig" id="577" name="Google Shape;577;p33"/>
          <p:cNvPicPr preferRelativeResize="0"/>
          <p:nvPr/>
        </p:nvPicPr>
        <p:blipFill rotWithShape="1">
          <a:blip r:embed="rId3">
            <a:alphaModFix/>
          </a:blip>
          <a:srcRect b="0" l="0" r="0" t="0"/>
          <a:stretch/>
        </p:blipFill>
        <p:spPr>
          <a:xfrm>
            <a:off x="2971800" y="2133600"/>
            <a:ext cx="4491038" cy="773113"/>
          </a:xfrm>
          <a:prstGeom prst="rect">
            <a:avLst/>
          </a:prstGeom>
          <a:noFill/>
          <a:ln>
            <a:noFill/>
          </a:ln>
        </p:spPr>
      </p:pic>
      <p:pic>
        <p:nvPicPr>
          <p:cNvPr descr="txp_fig" id="578" name="Google Shape;578;p33"/>
          <p:cNvPicPr preferRelativeResize="0"/>
          <p:nvPr/>
        </p:nvPicPr>
        <p:blipFill rotWithShape="1">
          <a:blip r:embed="rId4">
            <a:alphaModFix/>
          </a:blip>
          <a:srcRect b="0" l="0" r="0" t="0"/>
          <a:stretch/>
        </p:blipFill>
        <p:spPr>
          <a:xfrm>
            <a:off x="2973388" y="3581400"/>
            <a:ext cx="4138612" cy="733425"/>
          </a:xfrm>
          <a:prstGeom prst="rect">
            <a:avLst/>
          </a:prstGeom>
          <a:noFill/>
          <a:ln>
            <a:noFill/>
          </a:ln>
        </p:spPr>
      </p:pic>
      <p:pic>
        <p:nvPicPr>
          <p:cNvPr descr="txp_fig" id="579" name="Google Shape;579;p33"/>
          <p:cNvPicPr preferRelativeResize="0"/>
          <p:nvPr/>
        </p:nvPicPr>
        <p:blipFill rotWithShape="1">
          <a:blip r:embed="rId5">
            <a:alphaModFix/>
          </a:blip>
          <a:srcRect b="0" l="0" r="0" t="0"/>
          <a:stretch/>
        </p:blipFill>
        <p:spPr>
          <a:xfrm>
            <a:off x="4267200" y="6172200"/>
            <a:ext cx="1208088" cy="271463"/>
          </a:xfrm>
          <a:prstGeom prst="rect">
            <a:avLst/>
          </a:prstGeom>
          <a:noFill/>
          <a:ln>
            <a:noFill/>
          </a:ln>
        </p:spPr>
      </p:pic>
      <p:grpSp>
        <p:nvGrpSpPr>
          <p:cNvPr id="580" name="Google Shape;580;p33"/>
          <p:cNvGrpSpPr/>
          <p:nvPr/>
        </p:nvGrpSpPr>
        <p:grpSpPr>
          <a:xfrm>
            <a:off x="7848600" y="2438400"/>
            <a:ext cx="2438400" cy="1573213"/>
            <a:chOff x="3456" y="1414"/>
            <a:chExt cx="2496" cy="1610"/>
          </a:xfrm>
        </p:grpSpPr>
        <p:sp>
          <p:nvSpPr>
            <p:cNvPr id="581" name="Google Shape;581;p33"/>
            <p:cNvSpPr/>
            <p:nvPr/>
          </p:nvSpPr>
          <p:spPr>
            <a:xfrm>
              <a:off x="4320" y="1414"/>
              <a:ext cx="770" cy="362"/>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Cloudy</a:t>
              </a:r>
              <a:endParaRPr/>
            </a:p>
          </p:txBody>
        </p:sp>
        <p:sp>
          <p:nvSpPr>
            <p:cNvPr id="582" name="Google Shape;582;p33"/>
            <p:cNvSpPr/>
            <p:nvPr/>
          </p:nvSpPr>
          <p:spPr>
            <a:xfrm>
              <a:off x="3456" y="2024"/>
              <a:ext cx="770" cy="362"/>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33"/>
            <p:cNvSpPr/>
            <p:nvPr/>
          </p:nvSpPr>
          <p:spPr>
            <a:xfrm>
              <a:off x="5182" y="2038"/>
              <a:ext cx="770" cy="362"/>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t>
              </a:r>
              <a:endParaRPr/>
            </a:p>
          </p:txBody>
        </p:sp>
        <p:sp>
          <p:nvSpPr>
            <p:cNvPr id="584" name="Google Shape;584;p33"/>
            <p:cNvSpPr/>
            <p:nvPr/>
          </p:nvSpPr>
          <p:spPr>
            <a:xfrm>
              <a:off x="4318" y="2662"/>
              <a:ext cx="770" cy="362"/>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5" name="Google Shape;585;p33"/>
            <p:cNvCxnSpPr>
              <a:stCxn id="586" idx="5"/>
              <a:endCxn id="583" idx="1"/>
            </p:cNvCxnSpPr>
            <p:nvPr/>
          </p:nvCxnSpPr>
          <p:spPr>
            <a:xfrm>
              <a:off x="4977" y="1723"/>
              <a:ext cx="300" cy="300"/>
            </a:xfrm>
            <a:prstGeom prst="straightConnector1">
              <a:avLst/>
            </a:prstGeom>
            <a:noFill/>
            <a:ln cap="flat" cmpd="sng" w="28575">
              <a:solidFill>
                <a:schemeClr val="dk1"/>
              </a:solidFill>
              <a:prstDash val="solid"/>
              <a:round/>
              <a:headEnd len="med" w="med" type="none"/>
              <a:tailEnd len="lg" w="lg" type="triangle"/>
            </a:ln>
          </p:spPr>
        </p:cxnSp>
        <p:cxnSp>
          <p:nvCxnSpPr>
            <p:cNvPr id="587" name="Google Shape;587;p33"/>
            <p:cNvCxnSpPr>
              <a:stCxn id="581" idx="3"/>
              <a:endCxn id="582" idx="7"/>
            </p:cNvCxnSpPr>
            <p:nvPr/>
          </p:nvCxnSpPr>
          <p:spPr>
            <a:xfrm flipH="1">
              <a:off x="4133" y="1723"/>
              <a:ext cx="300" cy="300"/>
            </a:xfrm>
            <a:prstGeom prst="straightConnector1">
              <a:avLst/>
            </a:prstGeom>
            <a:noFill/>
            <a:ln cap="flat" cmpd="sng" w="28575">
              <a:solidFill>
                <a:schemeClr val="dk1"/>
              </a:solidFill>
              <a:prstDash val="solid"/>
              <a:round/>
              <a:headEnd len="med" w="med" type="none"/>
              <a:tailEnd len="lg" w="lg" type="triangle"/>
            </a:ln>
          </p:spPr>
        </p:cxnSp>
        <p:cxnSp>
          <p:nvCxnSpPr>
            <p:cNvPr id="588" name="Google Shape;588;p33"/>
            <p:cNvCxnSpPr>
              <a:stCxn id="582" idx="5"/>
              <a:endCxn id="584" idx="1"/>
            </p:cNvCxnSpPr>
            <p:nvPr/>
          </p:nvCxnSpPr>
          <p:spPr>
            <a:xfrm>
              <a:off x="4113" y="2333"/>
              <a:ext cx="300" cy="300"/>
            </a:xfrm>
            <a:prstGeom prst="straightConnector1">
              <a:avLst/>
            </a:prstGeom>
            <a:noFill/>
            <a:ln cap="flat" cmpd="sng" w="28575">
              <a:solidFill>
                <a:schemeClr val="dk1"/>
              </a:solidFill>
              <a:prstDash val="solid"/>
              <a:round/>
              <a:headEnd len="med" w="med" type="none"/>
              <a:tailEnd len="lg" w="lg" type="triangle"/>
            </a:ln>
          </p:spPr>
        </p:cxnSp>
        <p:cxnSp>
          <p:nvCxnSpPr>
            <p:cNvPr id="589" name="Google Shape;589;p33"/>
            <p:cNvCxnSpPr>
              <a:stCxn id="583" idx="3"/>
              <a:endCxn id="584" idx="7"/>
            </p:cNvCxnSpPr>
            <p:nvPr/>
          </p:nvCxnSpPr>
          <p:spPr>
            <a:xfrm flipH="1">
              <a:off x="4995" y="2347"/>
              <a:ext cx="300" cy="300"/>
            </a:xfrm>
            <a:prstGeom prst="straightConnector1">
              <a:avLst/>
            </a:prstGeom>
            <a:noFill/>
            <a:ln cap="flat" cmpd="sng" w="28575">
              <a:solidFill>
                <a:schemeClr val="dk1"/>
              </a:solidFill>
              <a:prstDash val="solid"/>
              <a:round/>
              <a:headEnd len="med" w="med" type="none"/>
              <a:tailEnd len="lg" w="lg" type="triangle"/>
            </a:ln>
          </p:spPr>
        </p:cxnSp>
        <p:sp>
          <p:nvSpPr>
            <p:cNvPr id="586" name="Google Shape;586;p33"/>
            <p:cNvSpPr/>
            <p:nvPr/>
          </p:nvSpPr>
          <p:spPr>
            <a:xfrm>
              <a:off x="4320" y="1414"/>
              <a:ext cx="770" cy="362"/>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590" name="Google Shape;590;p33"/>
            <p:cNvSpPr/>
            <p:nvPr/>
          </p:nvSpPr>
          <p:spPr>
            <a:xfrm>
              <a:off x="3456" y="2024"/>
              <a:ext cx="770" cy="362"/>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a:t>
              </a:r>
              <a:endParaRPr/>
            </a:p>
          </p:txBody>
        </p:sp>
        <p:sp>
          <p:nvSpPr>
            <p:cNvPr id="591" name="Google Shape;591;p33"/>
            <p:cNvSpPr/>
            <p:nvPr/>
          </p:nvSpPr>
          <p:spPr>
            <a:xfrm>
              <a:off x="4320" y="2662"/>
              <a:ext cx="770" cy="362"/>
            </a:xfrm>
            <a:prstGeom prst="ellipse">
              <a:avLst/>
            </a:prstGeom>
            <a:solidFill>
              <a:srgbClr val="33CC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a:t>
              </a:r>
              <a:endParaRPr/>
            </a:p>
          </p:txBody>
        </p:sp>
        <p:cxnSp>
          <p:nvCxnSpPr>
            <p:cNvPr id="592" name="Google Shape;592;p33"/>
            <p:cNvCxnSpPr/>
            <p:nvPr/>
          </p:nvCxnSpPr>
          <p:spPr>
            <a:xfrm flipH="1" rot="10800000">
              <a:off x="4392" y="2662"/>
              <a:ext cx="384" cy="288"/>
            </a:xfrm>
            <a:prstGeom prst="straightConnector1">
              <a:avLst/>
            </a:prstGeom>
            <a:noFill/>
            <a:ln cap="flat" cmpd="sng" w="25400">
              <a:solidFill>
                <a:schemeClr val="dk1"/>
              </a:solidFill>
              <a:prstDash val="solid"/>
              <a:round/>
              <a:headEnd len="med" w="med" type="none"/>
              <a:tailEnd len="med" w="med" type="none"/>
            </a:ln>
          </p:spPr>
        </p:cxnSp>
        <p:cxnSp>
          <p:nvCxnSpPr>
            <p:cNvPr id="593" name="Google Shape;593;p33"/>
            <p:cNvCxnSpPr/>
            <p:nvPr/>
          </p:nvCxnSpPr>
          <p:spPr>
            <a:xfrm flipH="1" rot="10800000">
              <a:off x="4632" y="2710"/>
              <a:ext cx="336" cy="288"/>
            </a:xfrm>
            <a:prstGeom prst="straightConnector1">
              <a:avLst/>
            </a:prstGeom>
            <a:noFill/>
            <a:ln cap="flat" cmpd="sng" w="25400">
              <a:solidFill>
                <a:schemeClr val="dk1"/>
              </a:solidFill>
              <a:prstDash val="solid"/>
              <a:round/>
              <a:headEnd len="med" w="med" type="none"/>
              <a:tailEnd len="med" w="med" type="none"/>
            </a:ln>
          </p:spPr>
        </p:cxnSp>
        <p:cxnSp>
          <p:nvCxnSpPr>
            <p:cNvPr id="594" name="Google Shape;594;p33"/>
            <p:cNvCxnSpPr/>
            <p:nvPr/>
          </p:nvCxnSpPr>
          <p:spPr>
            <a:xfrm flipH="1" rot="10800000">
              <a:off x="3504" y="2016"/>
              <a:ext cx="384" cy="288"/>
            </a:xfrm>
            <a:prstGeom prst="straightConnector1">
              <a:avLst/>
            </a:prstGeom>
            <a:noFill/>
            <a:ln cap="flat" cmpd="sng" w="25400">
              <a:solidFill>
                <a:schemeClr val="dk1"/>
              </a:solidFill>
              <a:prstDash val="solid"/>
              <a:round/>
              <a:headEnd len="med" w="med" type="none"/>
              <a:tailEnd len="med" w="med" type="none"/>
            </a:ln>
          </p:spPr>
        </p:cxnSp>
        <p:cxnSp>
          <p:nvCxnSpPr>
            <p:cNvPr id="595" name="Google Shape;595;p33"/>
            <p:cNvCxnSpPr/>
            <p:nvPr/>
          </p:nvCxnSpPr>
          <p:spPr>
            <a:xfrm flipH="1" rot="10800000">
              <a:off x="3744" y="2064"/>
              <a:ext cx="336" cy="288"/>
            </a:xfrm>
            <a:prstGeom prst="straightConnector1">
              <a:avLst/>
            </a:prstGeom>
            <a:noFill/>
            <a:ln cap="flat" cmpd="sng" w="25400">
              <a:solidFill>
                <a:schemeClr val="dk1"/>
              </a:solidFill>
              <a:prstDash val="solid"/>
              <a:round/>
              <a:headEnd len="med" w="med" type="none"/>
              <a:tailEnd len="med" w="med" type="none"/>
            </a:ln>
          </p:spPr>
        </p:cxnSp>
      </p:grpSp>
      <p:pic>
        <p:nvPicPr>
          <p:cNvPr descr="\\.host\Shared Folders\Shared with PC\likelihood_weighting.png" id="596" name="Google Shape;596;p33"/>
          <p:cNvPicPr preferRelativeResize="0"/>
          <p:nvPr/>
        </p:nvPicPr>
        <p:blipFill rotWithShape="1">
          <a:blip r:embed="rId6">
            <a:alphaModFix/>
          </a:blip>
          <a:srcRect b="0" l="0" r="0" t="0"/>
          <a:stretch/>
        </p:blipFill>
        <p:spPr>
          <a:xfrm>
            <a:off x="1905000" y="5005388"/>
            <a:ext cx="8382000" cy="9382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Likelihood Weighting</a:t>
            </a:r>
            <a:endParaRPr/>
          </a:p>
        </p:txBody>
      </p:sp>
      <p:sp>
        <p:nvSpPr>
          <p:cNvPr id="602" name="Google Shape;602;p34"/>
          <p:cNvSpPr txBox="1"/>
          <p:nvPr>
            <p:ph idx="1" type="body"/>
          </p:nvPr>
        </p:nvSpPr>
        <p:spPr>
          <a:xfrm>
            <a:off x="457200" y="1371601"/>
            <a:ext cx="5562600" cy="23622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latin typeface="Calibri"/>
                <a:ea typeface="Calibri"/>
                <a:cs typeface="Calibri"/>
                <a:sym typeface="Calibri"/>
              </a:rPr>
              <a:t>Likelihood weighting is good</a:t>
            </a:r>
            <a:endParaRPr/>
          </a:p>
          <a:p>
            <a:pPr indent="-285736" lvl="1" marL="742913" rtl="0" algn="l">
              <a:spcBef>
                <a:spcPts val="360"/>
              </a:spcBef>
              <a:spcAft>
                <a:spcPts val="0"/>
              </a:spcAft>
              <a:buSzPts val="1800"/>
              <a:buChar char="▪"/>
            </a:pPr>
            <a:r>
              <a:rPr lang="en-US" sz="1800">
                <a:latin typeface="Calibri"/>
                <a:ea typeface="Calibri"/>
                <a:cs typeface="Calibri"/>
                <a:sym typeface="Calibri"/>
              </a:rPr>
              <a:t>We have taken evidence into account as we generate the sample</a:t>
            </a:r>
            <a:endParaRPr/>
          </a:p>
          <a:p>
            <a:pPr indent="-285736" lvl="1" marL="742913" rtl="0" algn="l">
              <a:spcBef>
                <a:spcPts val="360"/>
              </a:spcBef>
              <a:spcAft>
                <a:spcPts val="0"/>
              </a:spcAft>
              <a:buSzPts val="1800"/>
              <a:buChar char="▪"/>
            </a:pPr>
            <a:r>
              <a:rPr lang="en-US" sz="1800">
                <a:latin typeface="Calibri"/>
                <a:ea typeface="Calibri"/>
                <a:cs typeface="Calibri"/>
                <a:sym typeface="Calibri"/>
              </a:rPr>
              <a:t>E.g. here, W’s value will get picked based on the evidence values of S, R</a:t>
            </a:r>
            <a:endParaRPr/>
          </a:p>
          <a:p>
            <a:pPr indent="-285736" lvl="1" marL="742913" rtl="0" algn="l">
              <a:spcBef>
                <a:spcPts val="360"/>
              </a:spcBef>
              <a:spcAft>
                <a:spcPts val="0"/>
              </a:spcAft>
              <a:buSzPts val="1800"/>
              <a:buChar char="▪"/>
            </a:pPr>
            <a:r>
              <a:rPr lang="en-US" sz="1800">
                <a:latin typeface="Calibri"/>
                <a:ea typeface="Calibri"/>
                <a:cs typeface="Calibri"/>
                <a:sym typeface="Calibri"/>
              </a:rPr>
              <a:t>More of our samples will reflect the state of the world suggested by the evidence</a:t>
            </a:r>
            <a:endParaRPr/>
          </a:p>
          <a:p>
            <a:pPr indent="0" lvl="0" marL="0" rtl="0" algn="l">
              <a:spcBef>
                <a:spcPts val="400"/>
              </a:spcBef>
              <a:spcAft>
                <a:spcPts val="0"/>
              </a:spcAft>
              <a:buSzPts val="2000"/>
              <a:buNone/>
            </a:pPr>
            <a:r>
              <a:rPr lang="en-US" sz="2000">
                <a:latin typeface="Calibri"/>
                <a:ea typeface="Calibri"/>
                <a:cs typeface="Calibri"/>
                <a:sym typeface="Calibri"/>
              </a:rPr>
              <a:t> </a:t>
            </a:r>
            <a:endParaRPr/>
          </a:p>
        </p:txBody>
      </p:sp>
      <p:sp>
        <p:nvSpPr>
          <p:cNvPr id="603" name="Google Shape;603;p34"/>
          <p:cNvSpPr txBox="1"/>
          <p:nvPr/>
        </p:nvSpPr>
        <p:spPr>
          <a:xfrm>
            <a:off x="6324600" y="1371600"/>
            <a:ext cx="5562600" cy="4525963"/>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Likelihood weighting doesn’t solve all our problems</a:t>
            </a:r>
            <a:endParaRPr/>
          </a:p>
          <a:p>
            <a:pPr indent="-285736" lvl="1" marL="742913" marR="0" rtl="0" algn="l">
              <a:spcBef>
                <a:spcPts val="36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Evidence influences the choice of downstream variables, but not upstream ones (C isn’t more likely to get a value matching the evidence)</a:t>
            </a:r>
            <a:endParaRPr/>
          </a:p>
          <a:p>
            <a:pPr indent="-342882" lvl="0" marL="342882" marR="0" rtl="0" algn="l">
              <a:spcBef>
                <a:spcPts val="400"/>
              </a:spcBef>
              <a:spcAft>
                <a:spcPts val="0"/>
              </a:spcAft>
              <a:buClr>
                <a:schemeClr val="accent2"/>
              </a:buClr>
              <a:buSzPts val="2000"/>
              <a:buFont typeface="Noto Sans Symbols"/>
              <a:buChar char="▪"/>
            </a:pPr>
            <a:r>
              <a:rPr lang="en-US" sz="2000">
                <a:solidFill>
                  <a:schemeClr val="accent2"/>
                </a:solidFill>
                <a:latin typeface="Calibri"/>
                <a:ea typeface="Calibri"/>
                <a:cs typeface="Calibri"/>
                <a:sym typeface="Calibri"/>
              </a:rPr>
              <a:t>We would like to consider evidence when we sample every variable</a:t>
            </a:r>
            <a:endParaRPr/>
          </a:p>
          <a:p>
            <a:pPr indent="-342882" lvl="0" marL="342882" marR="0" rtl="0" algn="l">
              <a:spcBef>
                <a:spcPts val="400"/>
              </a:spcBef>
              <a:spcAft>
                <a:spcPts val="0"/>
              </a:spcAft>
              <a:buClr>
                <a:schemeClr val="accent2"/>
              </a:buClr>
              <a:buSzPts val="2000"/>
              <a:buFont typeface="Noto Sans Symbols"/>
              <a:buNone/>
            </a:pPr>
            <a:r>
              <a:rPr lang="en-US" sz="2000">
                <a:solidFill>
                  <a:schemeClr val="accent2"/>
                </a:solidFill>
                <a:latin typeface="Calibri"/>
                <a:ea typeface="Calibri"/>
                <a:cs typeface="Calibri"/>
                <a:sym typeface="Calibri"/>
              </a:rPr>
              <a:t>	🡪 Gibbs sampling</a:t>
            </a:r>
            <a:endParaRPr sz="2000">
              <a:solidFill>
                <a:schemeClr val="accent2"/>
              </a:solidFill>
              <a:latin typeface="Calibri"/>
              <a:ea typeface="Calibri"/>
              <a:cs typeface="Calibri"/>
              <a:sym typeface="Calibri"/>
            </a:endParaRPr>
          </a:p>
        </p:txBody>
      </p:sp>
      <p:pic>
        <p:nvPicPr>
          <p:cNvPr id="604" name="Google Shape;604;p34"/>
          <p:cNvPicPr preferRelativeResize="0"/>
          <p:nvPr/>
        </p:nvPicPr>
        <p:blipFill rotWithShape="1">
          <a:blip r:embed="rId3">
            <a:alphaModFix/>
          </a:blip>
          <a:srcRect b="0" l="0" r="0" t="0"/>
          <a:stretch/>
        </p:blipFill>
        <p:spPr>
          <a:xfrm>
            <a:off x="1828800" y="4597576"/>
            <a:ext cx="9372600" cy="2237646"/>
          </a:xfrm>
          <a:prstGeom prst="rect">
            <a:avLst/>
          </a:prstGeom>
          <a:noFill/>
          <a:ln>
            <a:noFill/>
          </a:ln>
        </p:spPr>
      </p:pic>
      <p:pic>
        <p:nvPicPr>
          <p:cNvPr id="605" name="Google Shape;605;p34"/>
          <p:cNvPicPr preferRelativeResize="0"/>
          <p:nvPr/>
        </p:nvPicPr>
        <p:blipFill rotWithShape="1">
          <a:blip r:embed="rId4">
            <a:alphaModFix/>
          </a:blip>
          <a:srcRect b="0" l="0" r="0" t="0"/>
          <a:stretch/>
        </p:blipFill>
        <p:spPr>
          <a:xfrm>
            <a:off x="4572000" y="3693160"/>
            <a:ext cx="1479550" cy="11836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Gibbs Sampling</a:t>
            </a:r>
            <a:endParaRPr/>
          </a:p>
        </p:txBody>
      </p:sp>
      <p:pic>
        <p:nvPicPr>
          <p:cNvPr id="611" name="Google Shape;611;p35"/>
          <p:cNvPicPr preferRelativeResize="0"/>
          <p:nvPr/>
        </p:nvPicPr>
        <p:blipFill rotWithShape="1">
          <a:blip r:embed="rId3">
            <a:alphaModFix/>
          </a:blip>
          <a:srcRect b="0" l="0" r="0" t="0"/>
          <a:stretch/>
        </p:blipFill>
        <p:spPr>
          <a:xfrm>
            <a:off x="2819400" y="1295400"/>
            <a:ext cx="6828713" cy="540963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Gibbs Sampling</a:t>
            </a:r>
            <a:endParaRPr/>
          </a:p>
        </p:txBody>
      </p:sp>
      <p:sp>
        <p:nvSpPr>
          <p:cNvPr id="617" name="Google Shape;617;p36"/>
          <p:cNvSpPr txBox="1"/>
          <p:nvPr>
            <p:ph idx="1" type="body"/>
          </p:nvPr>
        </p:nvSpPr>
        <p:spPr>
          <a:xfrm>
            <a:off x="1981200" y="1600200"/>
            <a:ext cx="8229600" cy="47244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i="1" lang="en-US" sz="2000"/>
              <a:t>Procedure: </a:t>
            </a:r>
            <a:r>
              <a:rPr lang="en-US" sz="2000"/>
              <a:t>keep track of a full instantiation x</a:t>
            </a:r>
            <a:r>
              <a:rPr baseline="-25000" lang="en-US" sz="2000"/>
              <a:t>1</a:t>
            </a:r>
            <a:r>
              <a:rPr lang="en-US" sz="2000"/>
              <a:t>, x</a:t>
            </a:r>
            <a:r>
              <a:rPr baseline="-25000" lang="en-US" sz="2000"/>
              <a:t>2</a:t>
            </a:r>
            <a:r>
              <a:rPr lang="en-US" sz="2000"/>
              <a:t>, …, x</a:t>
            </a:r>
            <a:r>
              <a:rPr baseline="-25000" lang="en-US" sz="2000"/>
              <a:t>n</a:t>
            </a:r>
            <a:r>
              <a:rPr lang="en-US" sz="2000"/>
              <a:t>.   Start with an arbitrary instantiation consistent with the evidence.  Sample one variable at a time, conditioned on all the rest, but keep evidence fixed.  Keep repeating this for a long time.</a:t>
            </a:r>
            <a:endParaRPr/>
          </a:p>
          <a:p>
            <a:pPr indent="-177788" lvl="3" marL="1600120" rtl="0" algn="l">
              <a:spcBef>
                <a:spcPts val="160"/>
              </a:spcBef>
              <a:spcAft>
                <a:spcPts val="0"/>
              </a:spcAft>
              <a:buSzPts val="800"/>
              <a:buNone/>
            </a:pPr>
            <a:r>
              <a:t/>
            </a:r>
            <a:endParaRPr i="1" sz="800"/>
          </a:p>
          <a:p>
            <a:pPr indent="-342882" lvl="0" marL="342882" rtl="0" algn="l">
              <a:spcBef>
                <a:spcPts val="400"/>
              </a:spcBef>
              <a:spcAft>
                <a:spcPts val="0"/>
              </a:spcAft>
              <a:buSzPts val="2000"/>
              <a:buChar char="▪"/>
            </a:pPr>
            <a:r>
              <a:rPr i="1" lang="en-US" sz="2000"/>
              <a:t>Property: </a:t>
            </a:r>
            <a:r>
              <a:rPr lang="en-US" sz="2000"/>
              <a:t>in the limit of repeating this infinitely many times the resulting sample is coming from the correct distribution</a:t>
            </a:r>
            <a:endParaRPr/>
          </a:p>
          <a:p>
            <a:pPr indent="-177788" lvl="3" marL="1600120" rtl="0" algn="l">
              <a:spcBef>
                <a:spcPts val="160"/>
              </a:spcBef>
              <a:spcAft>
                <a:spcPts val="0"/>
              </a:spcAft>
              <a:buSzPts val="800"/>
              <a:buNone/>
            </a:pPr>
            <a:r>
              <a:t/>
            </a:r>
            <a:endParaRPr i="1" sz="800"/>
          </a:p>
          <a:p>
            <a:pPr indent="-342882" lvl="0" marL="342882" rtl="0" algn="l">
              <a:spcBef>
                <a:spcPts val="400"/>
              </a:spcBef>
              <a:spcAft>
                <a:spcPts val="0"/>
              </a:spcAft>
              <a:buSzPts val="2000"/>
              <a:buChar char="▪"/>
            </a:pPr>
            <a:r>
              <a:rPr i="1" lang="en-US" sz="2000"/>
              <a:t>Rationale</a:t>
            </a:r>
            <a:r>
              <a:rPr lang="en-US" sz="2000"/>
              <a:t>: both upstream and downstream variables condition on evidence.</a:t>
            </a:r>
            <a:endParaRPr/>
          </a:p>
          <a:p>
            <a:pPr indent="0" lvl="3" marL="1371531" rtl="0" algn="l">
              <a:spcBef>
                <a:spcPts val="160"/>
              </a:spcBef>
              <a:spcAft>
                <a:spcPts val="0"/>
              </a:spcAft>
              <a:buSzPts val="800"/>
              <a:buNone/>
            </a:pPr>
            <a:r>
              <a:rPr lang="en-US" sz="800"/>
              <a:t> </a:t>
            </a:r>
            <a:endParaRPr sz="800"/>
          </a:p>
          <a:p>
            <a:pPr indent="-342882" lvl="0" marL="342882" rtl="0" algn="l">
              <a:spcBef>
                <a:spcPts val="400"/>
              </a:spcBef>
              <a:spcAft>
                <a:spcPts val="0"/>
              </a:spcAft>
              <a:buSzPts val="2000"/>
              <a:buChar char="▪"/>
            </a:pPr>
            <a:r>
              <a:rPr lang="en-US" sz="2000"/>
              <a:t>In contrast: likelihood weighting only conditions on upstream evidence, and hence weights obtained in likelihood weighting can sometimes be very small.  Sum of weights over all samples is indicative of how many “effective” samples were obtained, so want high weight.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7"/>
          <p:cNvSpPr txBox="1"/>
          <p:nvPr/>
        </p:nvSpPr>
        <p:spPr>
          <a:xfrm>
            <a:off x="5486400" y="1371600"/>
            <a:ext cx="65278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Step 2: Initialize other variables </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Randomly</a:t>
            </a:r>
            <a:endParaRPr/>
          </a:p>
        </p:txBody>
      </p:sp>
      <p:sp>
        <p:nvSpPr>
          <p:cNvPr id="623" name="Google Shape;623;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Gibbs Sampling Example: P( S | +r)</a:t>
            </a:r>
            <a:endParaRPr/>
          </a:p>
        </p:txBody>
      </p:sp>
      <p:sp>
        <p:nvSpPr>
          <p:cNvPr id="624" name="Google Shape;624;p37"/>
          <p:cNvSpPr txBox="1"/>
          <p:nvPr>
            <p:ph idx="1" type="body"/>
          </p:nvPr>
        </p:nvSpPr>
        <p:spPr>
          <a:xfrm>
            <a:off x="406400" y="1397001"/>
            <a:ext cx="65278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Step 1: Fix evidence</a:t>
            </a:r>
            <a:endParaRPr/>
          </a:p>
          <a:p>
            <a:pPr indent="-285736" lvl="1" marL="742913" rtl="0" algn="l">
              <a:spcBef>
                <a:spcPts val="400"/>
              </a:spcBef>
              <a:spcAft>
                <a:spcPts val="0"/>
              </a:spcAft>
              <a:buSzPts val="2000"/>
              <a:buChar char="▪"/>
            </a:pPr>
            <a:r>
              <a:rPr lang="en-US" sz="2000"/>
              <a:t>R = +r</a:t>
            </a:r>
            <a:endParaRPr/>
          </a:p>
          <a:p>
            <a:pPr indent="-158736" lvl="1" marL="742913" rtl="0" algn="l">
              <a:spcBef>
                <a:spcPts val="400"/>
              </a:spcBef>
              <a:spcAft>
                <a:spcPts val="0"/>
              </a:spcAft>
              <a:buSzPts val="2000"/>
              <a:buNone/>
            </a:pPr>
            <a:r>
              <a:t/>
            </a:r>
            <a:endParaRPr sz="2000"/>
          </a:p>
          <a:p>
            <a:pPr indent="-152389" lvl="4" marL="2057298" rtl="0" algn="l">
              <a:spcBef>
                <a:spcPts val="240"/>
              </a:spcBef>
              <a:spcAft>
                <a:spcPts val="0"/>
              </a:spcAft>
              <a:buSzPts val="1200"/>
              <a:buNone/>
            </a:pPr>
            <a:r>
              <a:t/>
            </a:r>
            <a:endParaRPr sz="1200"/>
          </a:p>
          <a:p>
            <a:pPr indent="-152389" lvl="4" marL="2057298" rtl="0" algn="l">
              <a:spcBef>
                <a:spcPts val="240"/>
              </a:spcBef>
              <a:spcAft>
                <a:spcPts val="0"/>
              </a:spcAft>
              <a:buSzPts val="1200"/>
              <a:buNone/>
            </a:pPr>
            <a:r>
              <a:t/>
            </a:r>
            <a:endParaRPr sz="1200"/>
          </a:p>
          <a:p>
            <a:pPr indent="-342882" lvl="0" marL="342882" rtl="0" algn="l">
              <a:spcBef>
                <a:spcPts val="480"/>
              </a:spcBef>
              <a:spcAft>
                <a:spcPts val="0"/>
              </a:spcAft>
              <a:buSzPts val="2400"/>
              <a:buChar char="▪"/>
            </a:pPr>
            <a:r>
              <a:rPr lang="en-US" sz="2400"/>
              <a:t>Steps 3: Repeat</a:t>
            </a:r>
            <a:endParaRPr/>
          </a:p>
          <a:p>
            <a:pPr indent="-285736" lvl="1" marL="742913" rtl="0" algn="l">
              <a:spcBef>
                <a:spcPts val="400"/>
              </a:spcBef>
              <a:spcAft>
                <a:spcPts val="0"/>
              </a:spcAft>
              <a:buSzPts val="2000"/>
              <a:buChar char="▪"/>
            </a:pPr>
            <a:r>
              <a:rPr lang="en-US" sz="2000"/>
              <a:t>Choose a non-evidence variable X</a:t>
            </a:r>
            <a:endParaRPr/>
          </a:p>
          <a:p>
            <a:pPr indent="-285736" lvl="1" marL="742913" rtl="0" algn="l">
              <a:spcBef>
                <a:spcPts val="400"/>
              </a:spcBef>
              <a:spcAft>
                <a:spcPts val="0"/>
              </a:spcAft>
              <a:buSzPts val="2000"/>
              <a:buChar char="▪"/>
            </a:pPr>
            <a:r>
              <a:rPr lang="en-US" sz="2000"/>
              <a:t>Resample X from P( X | all other variables)</a:t>
            </a:r>
            <a:endParaRPr sz="1400"/>
          </a:p>
          <a:p>
            <a:pPr indent="-158736" lvl="1" marL="742913" rtl="0" algn="l">
              <a:spcBef>
                <a:spcPts val="400"/>
              </a:spcBef>
              <a:spcAft>
                <a:spcPts val="0"/>
              </a:spcAft>
              <a:buSzPts val="2000"/>
              <a:buNone/>
            </a:pPr>
            <a:r>
              <a:t/>
            </a:r>
            <a:endParaRPr sz="2000"/>
          </a:p>
        </p:txBody>
      </p:sp>
      <p:grpSp>
        <p:nvGrpSpPr>
          <p:cNvPr id="625" name="Google Shape;625;p37"/>
          <p:cNvGrpSpPr/>
          <p:nvPr/>
        </p:nvGrpSpPr>
        <p:grpSpPr>
          <a:xfrm>
            <a:off x="3505200" y="1524000"/>
            <a:ext cx="1652499" cy="1447799"/>
            <a:chOff x="7416868" y="3352800"/>
            <a:chExt cx="2870132" cy="2514600"/>
          </a:xfrm>
        </p:grpSpPr>
        <p:sp>
          <p:nvSpPr>
            <p:cNvPr id="626" name="Google Shape;626;p37"/>
            <p:cNvSpPr/>
            <p:nvPr/>
          </p:nvSpPr>
          <p:spPr>
            <a:xfrm>
              <a:off x="7416868" y="42672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27" name="Google Shape;627;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28" name="Google Shape;628;p37"/>
            <p:cNvSpPr/>
            <p:nvPr/>
          </p:nvSpPr>
          <p:spPr>
            <a:xfrm>
              <a:off x="8483668" y="51054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29" name="Google Shape;629;p37"/>
            <p:cNvCxnSpPr>
              <a:stCxn id="627" idx="3"/>
              <a:endCxn id="628"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30" name="Google Shape;630;p37"/>
            <p:cNvCxnSpPr>
              <a:stCxn id="626" idx="5"/>
              <a:endCxn id="628"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31" name="Google Shape;631;p37"/>
            <p:cNvSpPr/>
            <p:nvPr/>
          </p:nvSpPr>
          <p:spPr>
            <a:xfrm>
              <a:off x="8483668" y="3352800"/>
              <a:ext cx="762000" cy="762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32" name="Google Shape;632;p37"/>
            <p:cNvCxnSpPr>
              <a:stCxn id="631" idx="5"/>
              <a:endCxn id="627"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33" name="Google Shape;633;p37"/>
            <p:cNvCxnSpPr>
              <a:stCxn id="631" idx="3"/>
              <a:endCxn id="626"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grpSp>
        <p:nvGrpSpPr>
          <p:cNvPr id="634" name="Google Shape;634;p37"/>
          <p:cNvGrpSpPr/>
          <p:nvPr/>
        </p:nvGrpSpPr>
        <p:grpSpPr>
          <a:xfrm>
            <a:off x="10134600" y="1524000"/>
            <a:ext cx="1652499" cy="1447799"/>
            <a:chOff x="7416868" y="3352800"/>
            <a:chExt cx="2870132" cy="2514600"/>
          </a:xfrm>
        </p:grpSpPr>
        <p:sp>
          <p:nvSpPr>
            <p:cNvPr id="635" name="Google Shape;635;p37"/>
            <p:cNvSpPr/>
            <p:nvPr/>
          </p:nvSpPr>
          <p:spPr>
            <a:xfrm>
              <a:off x="7416868" y="42672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36" name="Google Shape;636;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37" name="Google Shape;637;p37"/>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38" name="Google Shape;638;p37"/>
            <p:cNvCxnSpPr>
              <a:stCxn id="636" idx="3"/>
              <a:endCxn id="637"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39" name="Google Shape;639;p37"/>
            <p:cNvCxnSpPr>
              <a:stCxn id="635" idx="5"/>
              <a:endCxn id="637"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40" name="Google Shape;640;p37"/>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41" name="Google Shape;641;p37"/>
            <p:cNvCxnSpPr>
              <a:stCxn id="640" idx="5"/>
              <a:endCxn id="636"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42" name="Google Shape;642;p37"/>
            <p:cNvCxnSpPr>
              <a:stCxn id="640" idx="3"/>
              <a:endCxn id="635"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grpSp>
        <p:nvGrpSpPr>
          <p:cNvPr id="643" name="Google Shape;643;p37"/>
          <p:cNvGrpSpPr/>
          <p:nvPr/>
        </p:nvGrpSpPr>
        <p:grpSpPr>
          <a:xfrm>
            <a:off x="304800" y="4343400"/>
            <a:ext cx="1142999" cy="1001412"/>
            <a:chOff x="7416868" y="3352800"/>
            <a:chExt cx="2870132" cy="2514600"/>
          </a:xfrm>
        </p:grpSpPr>
        <p:sp>
          <p:nvSpPr>
            <p:cNvPr id="644" name="Google Shape;644;p37"/>
            <p:cNvSpPr/>
            <p:nvPr/>
          </p:nvSpPr>
          <p:spPr>
            <a:xfrm>
              <a:off x="7416868" y="4267200"/>
              <a:ext cx="762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45" name="Google Shape;645;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46" name="Google Shape;646;p37"/>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47" name="Google Shape;647;p37"/>
            <p:cNvCxnSpPr>
              <a:stCxn id="645" idx="3"/>
              <a:endCxn id="646"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48" name="Google Shape;648;p37"/>
            <p:cNvCxnSpPr>
              <a:stCxn id="644" idx="5"/>
              <a:endCxn id="646"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49" name="Google Shape;649;p37"/>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50" name="Google Shape;650;p37"/>
            <p:cNvCxnSpPr>
              <a:stCxn id="649" idx="5"/>
              <a:endCxn id="645"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51" name="Google Shape;651;p37"/>
            <p:cNvCxnSpPr>
              <a:stCxn id="649" idx="3"/>
              <a:endCxn id="644"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grpSp>
        <p:nvGrpSpPr>
          <p:cNvPr id="652" name="Google Shape;652;p37"/>
          <p:cNvGrpSpPr/>
          <p:nvPr/>
        </p:nvGrpSpPr>
        <p:grpSpPr>
          <a:xfrm>
            <a:off x="2286001" y="4343400"/>
            <a:ext cx="1142999" cy="1001412"/>
            <a:chOff x="7416868" y="3352800"/>
            <a:chExt cx="2870132" cy="2514600"/>
          </a:xfrm>
        </p:grpSpPr>
        <p:sp>
          <p:nvSpPr>
            <p:cNvPr id="653" name="Google Shape;653;p37"/>
            <p:cNvSpPr/>
            <p:nvPr/>
          </p:nvSpPr>
          <p:spPr>
            <a:xfrm>
              <a:off x="7416868"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54" name="Google Shape;654;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55" name="Google Shape;655;p37"/>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56" name="Google Shape;656;p37"/>
            <p:cNvCxnSpPr>
              <a:stCxn id="654" idx="3"/>
              <a:endCxn id="655"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57" name="Google Shape;657;p37"/>
            <p:cNvCxnSpPr>
              <a:stCxn id="653" idx="5"/>
              <a:endCxn id="655"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58" name="Google Shape;658;p37"/>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59" name="Google Shape;659;p37"/>
            <p:cNvCxnSpPr>
              <a:stCxn id="658" idx="5"/>
              <a:endCxn id="654"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60" name="Google Shape;660;p37"/>
            <p:cNvCxnSpPr>
              <a:stCxn id="658" idx="3"/>
              <a:endCxn id="653"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cxnSp>
        <p:nvCxnSpPr>
          <p:cNvPr id="661" name="Google Shape;661;p37"/>
          <p:cNvCxnSpPr/>
          <p:nvPr/>
        </p:nvCxnSpPr>
        <p:spPr>
          <a:xfrm>
            <a:off x="1676400" y="4836480"/>
            <a:ext cx="304800" cy="0"/>
          </a:xfrm>
          <a:prstGeom prst="straightConnector1">
            <a:avLst/>
          </a:prstGeom>
          <a:noFill/>
          <a:ln cap="flat" cmpd="sng" w="28575">
            <a:solidFill>
              <a:schemeClr val="dk1"/>
            </a:solidFill>
            <a:prstDash val="solid"/>
            <a:round/>
            <a:headEnd len="sm" w="sm" type="none"/>
            <a:tailEnd len="med" w="med" type="stealth"/>
          </a:ln>
        </p:spPr>
      </p:cxnSp>
      <p:cxnSp>
        <p:nvCxnSpPr>
          <p:cNvPr id="662" name="Google Shape;662;p37"/>
          <p:cNvCxnSpPr/>
          <p:nvPr/>
        </p:nvCxnSpPr>
        <p:spPr>
          <a:xfrm>
            <a:off x="3657600" y="4836480"/>
            <a:ext cx="304800" cy="0"/>
          </a:xfrm>
          <a:prstGeom prst="straightConnector1">
            <a:avLst/>
          </a:prstGeom>
          <a:noFill/>
          <a:ln cap="flat" cmpd="sng" w="28575">
            <a:solidFill>
              <a:schemeClr val="dk1"/>
            </a:solidFill>
            <a:prstDash val="solid"/>
            <a:round/>
            <a:headEnd len="sm" w="sm" type="none"/>
            <a:tailEnd len="med" w="med" type="stealth"/>
          </a:ln>
        </p:spPr>
      </p:cxnSp>
      <p:grpSp>
        <p:nvGrpSpPr>
          <p:cNvPr id="663" name="Google Shape;663;p37"/>
          <p:cNvGrpSpPr/>
          <p:nvPr/>
        </p:nvGrpSpPr>
        <p:grpSpPr>
          <a:xfrm>
            <a:off x="4191000" y="4343400"/>
            <a:ext cx="1142999" cy="1001412"/>
            <a:chOff x="7416868" y="3352800"/>
            <a:chExt cx="2870132" cy="2514600"/>
          </a:xfrm>
        </p:grpSpPr>
        <p:sp>
          <p:nvSpPr>
            <p:cNvPr id="664" name="Google Shape;664;p37"/>
            <p:cNvSpPr/>
            <p:nvPr/>
          </p:nvSpPr>
          <p:spPr>
            <a:xfrm>
              <a:off x="7416868"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65" name="Google Shape;665;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66" name="Google Shape;666;p37"/>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67" name="Google Shape;667;p37"/>
            <p:cNvCxnSpPr>
              <a:stCxn id="665" idx="3"/>
              <a:endCxn id="666"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68" name="Google Shape;668;p37"/>
            <p:cNvCxnSpPr>
              <a:stCxn id="664" idx="5"/>
              <a:endCxn id="666"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69" name="Google Shape;669;p37"/>
            <p:cNvSpPr/>
            <p:nvPr/>
          </p:nvSpPr>
          <p:spPr>
            <a:xfrm>
              <a:off x="8483668" y="3352800"/>
              <a:ext cx="762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70" name="Google Shape;670;p37"/>
            <p:cNvCxnSpPr>
              <a:stCxn id="669" idx="5"/>
              <a:endCxn id="665"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71" name="Google Shape;671;p37"/>
            <p:cNvCxnSpPr>
              <a:stCxn id="669" idx="3"/>
              <a:endCxn id="664"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grpSp>
        <p:nvGrpSpPr>
          <p:cNvPr id="672" name="Google Shape;672;p37"/>
          <p:cNvGrpSpPr/>
          <p:nvPr/>
        </p:nvGrpSpPr>
        <p:grpSpPr>
          <a:xfrm>
            <a:off x="6172201" y="4343400"/>
            <a:ext cx="1142999" cy="1001412"/>
            <a:chOff x="7416868" y="3352800"/>
            <a:chExt cx="2870132" cy="2514600"/>
          </a:xfrm>
        </p:grpSpPr>
        <p:sp>
          <p:nvSpPr>
            <p:cNvPr id="673" name="Google Shape;673;p37"/>
            <p:cNvSpPr/>
            <p:nvPr/>
          </p:nvSpPr>
          <p:spPr>
            <a:xfrm>
              <a:off x="7416868"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74" name="Google Shape;674;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75" name="Google Shape;675;p37"/>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76" name="Google Shape;676;p37"/>
            <p:cNvCxnSpPr>
              <a:stCxn id="674" idx="3"/>
              <a:endCxn id="675"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77" name="Google Shape;677;p37"/>
            <p:cNvCxnSpPr>
              <a:stCxn id="673" idx="5"/>
              <a:endCxn id="675"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78" name="Google Shape;678;p37"/>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79" name="Google Shape;679;p37"/>
            <p:cNvCxnSpPr>
              <a:stCxn id="678" idx="5"/>
              <a:endCxn id="674"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80" name="Google Shape;680;p37"/>
            <p:cNvCxnSpPr>
              <a:stCxn id="678" idx="3"/>
              <a:endCxn id="673"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cxnSp>
        <p:nvCxnSpPr>
          <p:cNvPr id="681" name="Google Shape;681;p37"/>
          <p:cNvCxnSpPr/>
          <p:nvPr/>
        </p:nvCxnSpPr>
        <p:spPr>
          <a:xfrm>
            <a:off x="5562600" y="4836480"/>
            <a:ext cx="304800" cy="0"/>
          </a:xfrm>
          <a:prstGeom prst="straightConnector1">
            <a:avLst/>
          </a:prstGeom>
          <a:noFill/>
          <a:ln cap="flat" cmpd="sng" w="28575">
            <a:solidFill>
              <a:schemeClr val="dk1"/>
            </a:solidFill>
            <a:prstDash val="solid"/>
            <a:round/>
            <a:headEnd len="sm" w="sm" type="none"/>
            <a:tailEnd len="med" w="med" type="stealth"/>
          </a:ln>
        </p:spPr>
      </p:cxnSp>
      <p:cxnSp>
        <p:nvCxnSpPr>
          <p:cNvPr id="682" name="Google Shape;682;p37"/>
          <p:cNvCxnSpPr/>
          <p:nvPr/>
        </p:nvCxnSpPr>
        <p:spPr>
          <a:xfrm>
            <a:off x="7543800" y="4836480"/>
            <a:ext cx="304800" cy="0"/>
          </a:xfrm>
          <a:prstGeom prst="straightConnector1">
            <a:avLst/>
          </a:prstGeom>
          <a:noFill/>
          <a:ln cap="flat" cmpd="sng" w="28575">
            <a:solidFill>
              <a:schemeClr val="dk1"/>
            </a:solidFill>
            <a:prstDash val="solid"/>
            <a:round/>
            <a:headEnd len="sm" w="sm" type="none"/>
            <a:tailEnd len="med" w="med" type="stealth"/>
          </a:ln>
        </p:spPr>
      </p:cxnSp>
      <p:grpSp>
        <p:nvGrpSpPr>
          <p:cNvPr id="683" name="Google Shape;683;p37"/>
          <p:cNvGrpSpPr/>
          <p:nvPr/>
        </p:nvGrpSpPr>
        <p:grpSpPr>
          <a:xfrm>
            <a:off x="8001000" y="4343400"/>
            <a:ext cx="1142999" cy="1001412"/>
            <a:chOff x="7416868" y="3352800"/>
            <a:chExt cx="2870132" cy="2514600"/>
          </a:xfrm>
        </p:grpSpPr>
        <p:sp>
          <p:nvSpPr>
            <p:cNvPr id="684" name="Google Shape;684;p37"/>
            <p:cNvSpPr/>
            <p:nvPr/>
          </p:nvSpPr>
          <p:spPr>
            <a:xfrm>
              <a:off x="7416868"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85" name="Google Shape;685;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86" name="Google Shape;686;p37"/>
            <p:cNvSpPr/>
            <p:nvPr/>
          </p:nvSpPr>
          <p:spPr>
            <a:xfrm>
              <a:off x="8483668" y="5105400"/>
              <a:ext cx="762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87" name="Google Shape;687;p37"/>
            <p:cNvCxnSpPr>
              <a:stCxn id="685" idx="3"/>
              <a:endCxn id="686"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88" name="Google Shape;688;p37"/>
            <p:cNvCxnSpPr>
              <a:stCxn id="684" idx="5"/>
              <a:endCxn id="686"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89" name="Google Shape;689;p37"/>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90" name="Google Shape;690;p37"/>
            <p:cNvCxnSpPr>
              <a:stCxn id="689" idx="5"/>
              <a:endCxn id="685"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691" name="Google Shape;691;p37"/>
            <p:cNvCxnSpPr>
              <a:stCxn id="689" idx="3"/>
              <a:endCxn id="684"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grpSp>
        <p:nvGrpSpPr>
          <p:cNvPr id="692" name="Google Shape;692;p37"/>
          <p:cNvGrpSpPr/>
          <p:nvPr/>
        </p:nvGrpSpPr>
        <p:grpSpPr>
          <a:xfrm>
            <a:off x="9982201" y="4343400"/>
            <a:ext cx="1142999" cy="1001412"/>
            <a:chOff x="7416868" y="3352800"/>
            <a:chExt cx="2870132" cy="2514600"/>
          </a:xfrm>
        </p:grpSpPr>
        <p:sp>
          <p:nvSpPr>
            <p:cNvPr id="693" name="Google Shape;693;p37"/>
            <p:cNvSpPr/>
            <p:nvPr/>
          </p:nvSpPr>
          <p:spPr>
            <a:xfrm>
              <a:off x="7416868"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694" name="Google Shape;694;p37"/>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695" name="Google Shape;695;p37"/>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696" name="Google Shape;696;p37"/>
            <p:cNvCxnSpPr>
              <a:stCxn id="694" idx="3"/>
              <a:endCxn id="695"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697" name="Google Shape;697;p37"/>
            <p:cNvCxnSpPr>
              <a:stCxn id="693" idx="5"/>
              <a:endCxn id="695"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698" name="Google Shape;698;p37"/>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699" name="Google Shape;699;p37"/>
            <p:cNvCxnSpPr>
              <a:stCxn id="698" idx="5"/>
              <a:endCxn id="694"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700" name="Google Shape;700;p37"/>
            <p:cNvCxnSpPr>
              <a:stCxn id="698" idx="3"/>
              <a:endCxn id="693"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cxnSp>
        <p:nvCxnSpPr>
          <p:cNvPr id="701" name="Google Shape;701;p37"/>
          <p:cNvCxnSpPr/>
          <p:nvPr/>
        </p:nvCxnSpPr>
        <p:spPr>
          <a:xfrm>
            <a:off x="9372600" y="4836480"/>
            <a:ext cx="304800" cy="0"/>
          </a:xfrm>
          <a:prstGeom prst="straightConnector1">
            <a:avLst/>
          </a:prstGeom>
          <a:noFill/>
          <a:ln cap="flat" cmpd="sng" w="28575">
            <a:solidFill>
              <a:schemeClr val="dk1"/>
            </a:solidFill>
            <a:prstDash val="solid"/>
            <a:round/>
            <a:headEnd len="sm" w="sm" type="none"/>
            <a:tailEnd len="med" w="med" type="stealth"/>
          </a:ln>
        </p:spPr>
      </p:cxnSp>
      <p:cxnSp>
        <p:nvCxnSpPr>
          <p:cNvPr id="702" name="Google Shape;702;p37"/>
          <p:cNvCxnSpPr/>
          <p:nvPr/>
        </p:nvCxnSpPr>
        <p:spPr>
          <a:xfrm>
            <a:off x="11430000" y="4871892"/>
            <a:ext cx="304800" cy="0"/>
          </a:xfrm>
          <a:prstGeom prst="straightConnector1">
            <a:avLst/>
          </a:prstGeom>
          <a:noFill/>
          <a:ln cap="flat" cmpd="sng" w="28575">
            <a:solidFill>
              <a:schemeClr val="dk1"/>
            </a:solidFill>
            <a:prstDash val="dot"/>
            <a:round/>
            <a:headEnd len="sm" w="sm" type="none"/>
            <a:tailEnd len="sm" w="sm" type="none"/>
          </a:ln>
        </p:spPr>
      </p:cxnSp>
      <p:pic>
        <p:nvPicPr>
          <p:cNvPr descr="TP_tmp.png" id="703" name="Google Shape;703;p37"/>
          <p:cNvPicPr preferRelativeResize="0"/>
          <p:nvPr/>
        </p:nvPicPr>
        <p:blipFill rotWithShape="1">
          <a:blip r:embed="rId3">
            <a:alphaModFix/>
          </a:blip>
          <a:srcRect b="0" l="0" r="0" t="0"/>
          <a:stretch/>
        </p:blipFill>
        <p:spPr>
          <a:xfrm>
            <a:off x="381000" y="5486400"/>
            <a:ext cx="3454400" cy="279400"/>
          </a:xfrm>
          <a:prstGeom prst="rect">
            <a:avLst/>
          </a:prstGeom>
          <a:noFill/>
          <a:ln>
            <a:noFill/>
          </a:ln>
        </p:spPr>
      </p:pic>
      <p:pic>
        <p:nvPicPr>
          <p:cNvPr descr="TP_tmp.png" id="704" name="Google Shape;704;p37"/>
          <p:cNvPicPr preferRelativeResize="0"/>
          <p:nvPr/>
        </p:nvPicPr>
        <p:blipFill rotWithShape="1">
          <a:blip r:embed="rId4">
            <a:alphaModFix/>
          </a:blip>
          <a:srcRect b="0" l="0" r="0" t="0"/>
          <a:stretch/>
        </p:blipFill>
        <p:spPr>
          <a:xfrm>
            <a:off x="4254500" y="5486400"/>
            <a:ext cx="3479800" cy="279400"/>
          </a:xfrm>
          <a:prstGeom prst="rect">
            <a:avLst/>
          </a:prstGeom>
          <a:noFill/>
          <a:ln>
            <a:noFill/>
          </a:ln>
        </p:spPr>
      </p:pic>
      <p:pic>
        <p:nvPicPr>
          <p:cNvPr descr="TP_tmp.png" id="705" name="Google Shape;705;p37"/>
          <p:cNvPicPr preferRelativeResize="0"/>
          <p:nvPr/>
        </p:nvPicPr>
        <p:blipFill rotWithShape="1">
          <a:blip r:embed="rId5">
            <a:alphaModFix/>
          </a:blip>
          <a:srcRect b="0" l="0" r="0" t="0"/>
          <a:stretch/>
        </p:blipFill>
        <p:spPr>
          <a:xfrm>
            <a:off x="8077200" y="5486400"/>
            <a:ext cx="3479800" cy="27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9" name="Shape 709"/>
        <p:cNvGrpSpPr/>
        <p:nvPr/>
      </p:nvGrpSpPr>
      <p:grpSpPr>
        <a:xfrm>
          <a:off x="0" y="0"/>
          <a:ext cx="0" cy="0"/>
          <a:chOff x="0" y="0"/>
          <a:chExt cx="0" cy="0"/>
        </a:xfrm>
      </p:grpSpPr>
      <p:sp>
        <p:nvSpPr>
          <p:cNvPr id="710" name="Google Shape;710;p3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Gibbs Sampling</a:t>
            </a:r>
            <a:endParaRPr/>
          </a:p>
        </p:txBody>
      </p:sp>
      <p:sp>
        <p:nvSpPr>
          <p:cNvPr id="711" name="Google Shape;711;p38"/>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3200"/>
              <a:buChar char="▪"/>
            </a:pPr>
            <a:r>
              <a:rPr lang="en-US"/>
              <a:t>How is this better than sampling from the full joint?</a:t>
            </a:r>
            <a:endParaRPr/>
          </a:p>
          <a:p>
            <a:pPr indent="-285736" lvl="1" marL="742913" rtl="0" algn="l">
              <a:spcBef>
                <a:spcPts val="560"/>
              </a:spcBef>
              <a:spcAft>
                <a:spcPts val="0"/>
              </a:spcAft>
              <a:buSzPts val="2800"/>
              <a:buChar char="▪"/>
            </a:pPr>
            <a:r>
              <a:rPr lang="en-US"/>
              <a:t>In a Bayes’ Net, sampling a variable given all the other variables (e.g. P(R|S,C,W)) is usually much easier than sampling from the full joint distribution</a:t>
            </a:r>
            <a:endParaRPr/>
          </a:p>
          <a:p>
            <a:pPr indent="-228588" lvl="2" marL="1142942" rtl="0" algn="l">
              <a:spcBef>
                <a:spcPts val="400"/>
              </a:spcBef>
              <a:spcAft>
                <a:spcPts val="0"/>
              </a:spcAft>
              <a:buSzPts val="2000"/>
              <a:buChar char="▪"/>
            </a:pPr>
            <a:r>
              <a:rPr lang="en-US" sz="2000"/>
              <a:t>Only requires a join on the variable to be sampled (in this case, a join on R)</a:t>
            </a:r>
            <a:endParaRPr/>
          </a:p>
          <a:p>
            <a:pPr indent="-228588" lvl="2" marL="1142942" rtl="0" algn="l">
              <a:spcBef>
                <a:spcPts val="400"/>
              </a:spcBef>
              <a:spcAft>
                <a:spcPts val="0"/>
              </a:spcAft>
              <a:buSzPts val="2000"/>
              <a:buChar char="▪"/>
            </a:pPr>
            <a:r>
              <a:rPr lang="en-US" sz="2000"/>
              <a:t>The resulting factor only depends on the variable’s parents, its children, and its children’s parents (this is often referred to as its Markov blanket)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Efficient Resampling of One Variable</a:t>
            </a:r>
            <a:endParaRPr/>
          </a:p>
        </p:txBody>
      </p:sp>
      <p:sp>
        <p:nvSpPr>
          <p:cNvPr id="717" name="Google Shape;717;p3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 Sample from P(S | +c, +r, -w)	</a:t>
            </a:r>
            <a:endParaRPr/>
          </a:p>
          <a:p>
            <a:pPr indent="-107936" lvl="1" marL="742913" rtl="0" algn="l">
              <a:spcBef>
                <a:spcPts val="560"/>
              </a:spcBef>
              <a:spcAft>
                <a:spcPts val="0"/>
              </a:spcAft>
              <a:buSzPts val="2800"/>
              <a:buNone/>
            </a:pPr>
            <a:r>
              <a:t/>
            </a:r>
            <a:endParaRPr/>
          </a:p>
          <a:p>
            <a:pPr indent="-107936" lvl="1" marL="742913" rtl="0" algn="l">
              <a:spcBef>
                <a:spcPts val="560"/>
              </a:spcBef>
              <a:spcAft>
                <a:spcPts val="0"/>
              </a:spcAft>
              <a:buSzPts val="2800"/>
              <a:buNone/>
            </a:pPr>
            <a:r>
              <a:t/>
            </a:r>
            <a:endParaRPr/>
          </a:p>
          <a:p>
            <a:pPr indent="-107936" lvl="1" marL="742913" rtl="0" algn="l">
              <a:spcBef>
                <a:spcPts val="560"/>
              </a:spcBef>
              <a:spcAft>
                <a:spcPts val="0"/>
              </a:spcAft>
              <a:buSzPts val="2800"/>
              <a:buNone/>
            </a:pPr>
            <a:r>
              <a:t/>
            </a:r>
            <a:endParaRPr/>
          </a:p>
          <a:p>
            <a:pPr indent="-107936" lvl="1" marL="742913" rtl="0" algn="l">
              <a:spcBef>
                <a:spcPts val="560"/>
              </a:spcBef>
              <a:spcAft>
                <a:spcPts val="0"/>
              </a:spcAft>
              <a:buSzPts val="2800"/>
              <a:buNone/>
            </a:pPr>
            <a:r>
              <a:t/>
            </a:r>
            <a:endParaRPr/>
          </a:p>
          <a:p>
            <a:pPr indent="-107936" lvl="1" marL="742913" rtl="0" algn="l">
              <a:spcBef>
                <a:spcPts val="560"/>
              </a:spcBef>
              <a:spcAft>
                <a:spcPts val="0"/>
              </a:spcAft>
              <a:buSzPts val="2800"/>
              <a:buNone/>
            </a:pPr>
            <a:r>
              <a:t/>
            </a:r>
            <a:endParaRPr/>
          </a:p>
          <a:p>
            <a:pPr indent="-107936" lvl="1" marL="742913" rtl="0" algn="l">
              <a:spcBef>
                <a:spcPts val="560"/>
              </a:spcBef>
              <a:spcAft>
                <a:spcPts val="0"/>
              </a:spcAft>
              <a:buSzPts val="2800"/>
              <a:buNone/>
            </a:pPr>
            <a:r>
              <a:t/>
            </a:r>
            <a:endParaRPr/>
          </a:p>
          <a:p>
            <a:pPr indent="-139682" lvl="0" marL="342882" rtl="0" algn="l">
              <a:spcBef>
                <a:spcPts val="640"/>
              </a:spcBef>
              <a:spcAft>
                <a:spcPts val="0"/>
              </a:spcAft>
              <a:buSzPts val="3200"/>
              <a:buNone/>
            </a:pPr>
            <a:r>
              <a:t/>
            </a:r>
            <a:endParaRPr/>
          </a:p>
          <a:p>
            <a:pPr indent="-342882" lvl="0" marL="342882" rtl="0" algn="l">
              <a:spcBef>
                <a:spcPts val="480"/>
              </a:spcBef>
              <a:spcAft>
                <a:spcPts val="0"/>
              </a:spcAft>
              <a:buSzPts val="2400"/>
              <a:buChar char="▪"/>
            </a:pPr>
            <a:r>
              <a:rPr lang="en-US" sz="2400"/>
              <a:t>Many things cancel out – only CPTs with S remain!</a:t>
            </a:r>
            <a:endParaRPr/>
          </a:p>
          <a:p>
            <a:pPr indent="-342882" lvl="0" marL="342882" rtl="0" algn="l">
              <a:spcBef>
                <a:spcPts val="480"/>
              </a:spcBef>
              <a:spcAft>
                <a:spcPts val="0"/>
              </a:spcAft>
              <a:buSzPts val="2400"/>
              <a:buChar char="▪"/>
            </a:pPr>
            <a:r>
              <a:rPr lang="en-US" sz="2400"/>
              <a:t>More generally: only CPTs that have resampled variable need to be considered, and joined together</a:t>
            </a:r>
            <a:endParaRPr/>
          </a:p>
        </p:txBody>
      </p:sp>
      <p:grpSp>
        <p:nvGrpSpPr>
          <p:cNvPr id="718" name="Google Shape;718;p39"/>
          <p:cNvGrpSpPr/>
          <p:nvPr/>
        </p:nvGrpSpPr>
        <p:grpSpPr>
          <a:xfrm>
            <a:off x="9448800" y="1371600"/>
            <a:ext cx="1752600" cy="1535500"/>
            <a:chOff x="7416868" y="3352800"/>
            <a:chExt cx="2870132" cy="2514600"/>
          </a:xfrm>
        </p:grpSpPr>
        <p:sp>
          <p:nvSpPr>
            <p:cNvPr id="719" name="Google Shape;719;p39"/>
            <p:cNvSpPr/>
            <p:nvPr/>
          </p:nvSpPr>
          <p:spPr>
            <a:xfrm>
              <a:off x="7416868" y="4267200"/>
              <a:ext cx="762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S</a:t>
              </a:r>
              <a:endParaRPr baseline="-25000" sz="1800">
                <a:solidFill>
                  <a:schemeClr val="dk1"/>
                </a:solidFill>
                <a:latin typeface="Calibri"/>
                <a:ea typeface="Calibri"/>
                <a:cs typeface="Calibri"/>
                <a:sym typeface="Calibri"/>
              </a:endParaRPr>
            </a:p>
          </p:txBody>
        </p:sp>
        <p:sp>
          <p:nvSpPr>
            <p:cNvPr id="720" name="Google Shape;720;p39"/>
            <p:cNvSpPr/>
            <p:nvPr/>
          </p:nvSpPr>
          <p:spPr>
            <a:xfrm>
              <a:off x="9525000" y="42672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+r</a:t>
              </a:r>
              <a:endParaRPr baseline="-25000" sz="1800">
                <a:solidFill>
                  <a:schemeClr val="dk1"/>
                </a:solidFill>
                <a:latin typeface="Calibri"/>
                <a:ea typeface="Calibri"/>
                <a:cs typeface="Calibri"/>
                <a:sym typeface="Calibri"/>
              </a:endParaRPr>
            </a:p>
          </p:txBody>
        </p:sp>
        <p:sp>
          <p:nvSpPr>
            <p:cNvPr id="721" name="Google Shape;721;p39"/>
            <p:cNvSpPr/>
            <p:nvPr/>
          </p:nvSpPr>
          <p:spPr>
            <a:xfrm>
              <a:off x="8483668" y="5105400"/>
              <a:ext cx="762000" cy="762000"/>
            </a:xfrm>
            <a:prstGeom prst="ellipse">
              <a:avLst/>
            </a:prstGeom>
            <a:solidFill>
              <a:srgbClr val="FF33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W</a:t>
              </a:r>
              <a:endParaRPr baseline="-25000" sz="1800">
                <a:solidFill>
                  <a:schemeClr val="dk1"/>
                </a:solidFill>
                <a:latin typeface="Calibri"/>
                <a:ea typeface="Calibri"/>
                <a:cs typeface="Calibri"/>
                <a:sym typeface="Calibri"/>
              </a:endParaRPr>
            </a:p>
          </p:txBody>
        </p:sp>
        <p:cxnSp>
          <p:nvCxnSpPr>
            <p:cNvPr id="722" name="Google Shape;722;p39"/>
            <p:cNvCxnSpPr>
              <a:stCxn id="720" idx="3"/>
              <a:endCxn id="721" idx="7"/>
            </p:cNvCxnSpPr>
            <p:nvPr/>
          </p:nvCxnSpPr>
          <p:spPr>
            <a:xfrm flipH="1">
              <a:off x="9134092" y="4917608"/>
              <a:ext cx="502500" cy="299400"/>
            </a:xfrm>
            <a:prstGeom prst="straightConnector1">
              <a:avLst/>
            </a:prstGeom>
            <a:noFill/>
            <a:ln cap="flat" cmpd="sng" w="28575">
              <a:solidFill>
                <a:schemeClr val="dk1"/>
              </a:solidFill>
              <a:prstDash val="solid"/>
              <a:round/>
              <a:headEnd len="med" w="med" type="none"/>
              <a:tailEnd len="lg" w="lg" type="triangle"/>
            </a:ln>
          </p:spPr>
        </p:cxnSp>
        <p:cxnSp>
          <p:nvCxnSpPr>
            <p:cNvPr id="723" name="Google Shape;723;p39"/>
            <p:cNvCxnSpPr>
              <a:stCxn id="719" idx="5"/>
              <a:endCxn id="721" idx="1"/>
            </p:cNvCxnSpPr>
            <p:nvPr/>
          </p:nvCxnSpPr>
          <p:spPr>
            <a:xfrm>
              <a:off x="8067276" y="4917608"/>
              <a:ext cx="528000" cy="299400"/>
            </a:xfrm>
            <a:prstGeom prst="straightConnector1">
              <a:avLst/>
            </a:prstGeom>
            <a:noFill/>
            <a:ln cap="flat" cmpd="sng" w="28575">
              <a:solidFill>
                <a:schemeClr val="dk1"/>
              </a:solidFill>
              <a:prstDash val="solid"/>
              <a:round/>
              <a:headEnd len="med" w="med" type="none"/>
              <a:tailEnd len="lg" w="lg" type="triangle"/>
            </a:ln>
          </p:spPr>
        </p:cxnSp>
        <p:sp>
          <p:nvSpPr>
            <p:cNvPr id="724" name="Google Shape;724;p39"/>
            <p:cNvSpPr/>
            <p:nvPr/>
          </p:nvSpPr>
          <p:spPr>
            <a:xfrm>
              <a:off x="8483668" y="3352800"/>
              <a:ext cx="762000" cy="762000"/>
            </a:xfrm>
            <a:prstGeom prst="ellipse">
              <a:avLst/>
            </a:prstGeom>
            <a:solidFill>
              <a:srgbClr val="00FF4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C</a:t>
              </a:r>
              <a:endParaRPr baseline="-25000" sz="1800">
                <a:solidFill>
                  <a:schemeClr val="dk1"/>
                </a:solidFill>
                <a:latin typeface="Calibri"/>
                <a:ea typeface="Calibri"/>
                <a:cs typeface="Calibri"/>
                <a:sym typeface="Calibri"/>
              </a:endParaRPr>
            </a:p>
          </p:txBody>
        </p:sp>
        <p:cxnSp>
          <p:nvCxnSpPr>
            <p:cNvPr id="725" name="Google Shape;725;p39"/>
            <p:cNvCxnSpPr>
              <a:stCxn id="724" idx="5"/>
              <a:endCxn id="720" idx="1"/>
            </p:cNvCxnSpPr>
            <p:nvPr/>
          </p:nvCxnSpPr>
          <p:spPr>
            <a:xfrm>
              <a:off x="9134076" y="4003208"/>
              <a:ext cx="502500" cy="375600"/>
            </a:xfrm>
            <a:prstGeom prst="straightConnector1">
              <a:avLst/>
            </a:prstGeom>
            <a:noFill/>
            <a:ln cap="flat" cmpd="sng" w="28575">
              <a:solidFill>
                <a:schemeClr val="dk1"/>
              </a:solidFill>
              <a:prstDash val="solid"/>
              <a:round/>
              <a:headEnd len="med" w="med" type="none"/>
              <a:tailEnd len="lg" w="lg" type="triangle"/>
            </a:ln>
          </p:spPr>
        </p:cxnSp>
        <p:cxnSp>
          <p:nvCxnSpPr>
            <p:cNvPr id="726" name="Google Shape;726;p39"/>
            <p:cNvCxnSpPr>
              <a:stCxn id="724" idx="3"/>
              <a:endCxn id="719" idx="7"/>
            </p:cNvCxnSpPr>
            <p:nvPr/>
          </p:nvCxnSpPr>
          <p:spPr>
            <a:xfrm flipH="1">
              <a:off x="8067260" y="4003208"/>
              <a:ext cx="528000" cy="375600"/>
            </a:xfrm>
            <a:prstGeom prst="straightConnector1">
              <a:avLst/>
            </a:prstGeom>
            <a:noFill/>
            <a:ln cap="flat" cmpd="sng" w="28575">
              <a:solidFill>
                <a:schemeClr val="dk1"/>
              </a:solidFill>
              <a:prstDash val="solid"/>
              <a:round/>
              <a:headEnd len="med" w="med" type="none"/>
              <a:tailEnd len="lg" w="lg" type="triangle"/>
            </a:ln>
          </p:spPr>
        </p:cxnSp>
      </p:grpSp>
      <p:pic>
        <p:nvPicPr>
          <p:cNvPr descr="TP_tmp.png" id="727" name="Google Shape;727;p39"/>
          <p:cNvPicPr preferRelativeResize="0"/>
          <p:nvPr/>
        </p:nvPicPr>
        <p:blipFill rotWithShape="1">
          <a:blip r:embed="rId3">
            <a:alphaModFix/>
          </a:blip>
          <a:srcRect b="0" l="0" r="0" t="0"/>
          <a:stretch/>
        </p:blipFill>
        <p:spPr>
          <a:xfrm>
            <a:off x="1523999" y="1981200"/>
            <a:ext cx="6644789" cy="325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pic>
        <p:nvPicPr>
          <p:cNvPr id="732" name="Google Shape;732;p40"/>
          <p:cNvPicPr preferRelativeResize="0"/>
          <p:nvPr/>
        </p:nvPicPr>
        <p:blipFill rotWithShape="1">
          <a:blip r:embed="rId3">
            <a:alphaModFix/>
          </a:blip>
          <a:srcRect b="0" l="0" r="0" t="0"/>
          <a:stretch/>
        </p:blipFill>
        <p:spPr>
          <a:xfrm>
            <a:off x="7543801" y="4020853"/>
            <a:ext cx="3581398" cy="2837147"/>
          </a:xfrm>
          <a:prstGeom prst="rect">
            <a:avLst/>
          </a:prstGeom>
          <a:noFill/>
          <a:ln>
            <a:noFill/>
          </a:ln>
        </p:spPr>
      </p:pic>
      <p:sp>
        <p:nvSpPr>
          <p:cNvPr id="733" name="Google Shape;733;p4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Bayes’ Net Sampling Summary</a:t>
            </a:r>
            <a:endParaRPr/>
          </a:p>
        </p:txBody>
      </p:sp>
      <p:sp>
        <p:nvSpPr>
          <p:cNvPr id="734" name="Google Shape;734;p40"/>
          <p:cNvSpPr txBox="1"/>
          <p:nvPr>
            <p:ph idx="1" type="body"/>
          </p:nvPr>
        </p:nvSpPr>
        <p:spPr>
          <a:xfrm>
            <a:off x="406400" y="1219200"/>
            <a:ext cx="5918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Prior Sampling  P</a:t>
            </a:r>
            <a:endParaRPr/>
          </a:p>
          <a:p>
            <a:pPr indent="-190482" lvl="0" marL="342882" rtl="0" algn="l">
              <a:spcBef>
                <a:spcPts val="480"/>
              </a:spcBef>
              <a:spcAft>
                <a:spcPts val="0"/>
              </a:spcAft>
              <a:buSzPts val="2400"/>
              <a:buNone/>
            </a:pPr>
            <a:r>
              <a:t/>
            </a:r>
            <a:endParaRPr sz="2400"/>
          </a:p>
          <a:p>
            <a:pPr indent="-292082" lvl="0" marL="342882" rtl="0" algn="l">
              <a:spcBef>
                <a:spcPts val="160"/>
              </a:spcBef>
              <a:spcAft>
                <a:spcPts val="0"/>
              </a:spcAft>
              <a:buSzPts val="800"/>
              <a:buNone/>
            </a:pPr>
            <a:r>
              <a:t/>
            </a:r>
            <a:endParaRPr sz="800"/>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190482" lvl="0" marL="342882" rtl="0" algn="l">
              <a:spcBef>
                <a:spcPts val="480"/>
              </a:spcBef>
              <a:spcAft>
                <a:spcPts val="0"/>
              </a:spcAft>
              <a:buSzPts val="2400"/>
              <a:buNone/>
            </a:pPr>
            <a:r>
              <a:t/>
            </a:r>
            <a:endParaRPr sz="2400"/>
          </a:p>
          <a:p>
            <a:pPr indent="-152388" lvl="8" marL="3886005" rtl="0" algn="l">
              <a:spcBef>
                <a:spcPts val="240"/>
              </a:spcBef>
              <a:spcAft>
                <a:spcPts val="0"/>
              </a:spcAft>
              <a:buSzPts val="1200"/>
              <a:buNone/>
            </a:pPr>
            <a:r>
              <a:t/>
            </a:r>
            <a:endParaRPr sz="1200"/>
          </a:p>
          <a:p>
            <a:pPr indent="-342882" lvl="0" marL="342882" rtl="0" algn="l">
              <a:spcBef>
                <a:spcPts val="480"/>
              </a:spcBef>
              <a:spcAft>
                <a:spcPts val="0"/>
              </a:spcAft>
              <a:buSzPts val="2400"/>
              <a:buChar char="▪"/>
            </a:pPr>
            <a:r>
              <a:rPr lang="en-US" sz="2400"/>
              <a:t>Likelihood Weighting  P( Q | e)</a:t>
            </a:r>
            <a:endParaRPr sz="2400"/>
          </a:p>
        </p:txBody>
      </p:sp>
      <p:sp>
        <p:nvSpPr>
          <p:cNvPr id="735" name="Google Shape;735;p40"/>
          <p:cNvSpPr txBox="1"/>
          <p:nvPr/>
        </p:nvSpPr>
        <p:spPr>
          <a:xfrm>
            <a:off x="5969000" y="1219200"/>
            <a:ext cx="59182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Rejection Sampling  P( Q | e )</a:t>
            </a:r>
            <a:endParaRPr sz="1200">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sz="2400">
              <a:solidFill>
                <a:schemeClr val="accent2"/>
              </a:solidFill>
              <a:latin typeface="Calibri"/>
              <a:ea typeface="Calibri"/>
              <a:cs typeface="Calibri"/>
              <a:sym typeface="Calibri"/>
            </a:endParaRPr>
          </a:p>
          <a:p>
            <a:pPr indent="-292082" lvl="0" marL="342882" marR="0" rtl="0" algn="l">
              <a:spcBef>
                <a:spcPts val="160"/>
              </a:spcBef>
              <a:spcAft>
                <a:spcPts val="0"/>
              </a:spcAft>
              <a:buClr>
                <a:schemeClr val="accent2"/>
              </a:buClr>
              <a:buSzPts val="800"/>
              <a:buFont typeface="Noto Sans Symbols"/>
              <a:buNone/>
            </a:pPr>
            <a:r>
              <a:t/>
            </a:r>
            <a:endParaRPr sz="800">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sz="2400">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sz="2400">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sz="2400">
              <a:solidFill>
                <a:schemeClr val="accent2"/>
              </a:solidFill>
              <a:latin typeface="Calibri"/>
              <a:ea typeface="Calibri"/>
              <a:cs typeface="Calibri"/>
              <a:sym typeface="Calibri"/>
            </a:endParaRPr>
          </a:p>
          <a:p>
            <a:pPr indent="-152389" lvl="7" marL="3428829" marR="0" rtl="0" algn="l">
              <a:spcBef>
                <a:spcPts val="240"/>
              </a:spcBef>
              <a:spcAft>
                <a:spcPts val="0"/>
              </a:spcAft>
              <a:buClr>
                <a:schemeClr val="accent2"/>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342882" lvl="0" marL="342882" marR="0" rtl="0" algn="l">
              <a:spcBef>
                <a:spcPts val="48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Gibbs Sampling  P( Q | e )</a:t>
            </a:r>
            <a:endParaRPr sz="2400">
              <a:solidFill>
                <a:schemeClr val="accent2"/>
              </a:solidFill>
              <a:latin typeface="Calibri"/>
              <a:ea typeface="Calibri"/>
              <a:cs typeface="Calibri"/>
              <a:sym typeface="Calibri"/>
            </a:endParaRPr>
          </a:p>
        </p:txBody>
      </p:sp>
      <p:pic>
        <p:nvPicPr>
          <p:cNvPr id="736" name="Google Shape;736;p40"/>
          <p:cNvPicPr preferRelativeResize="0"/>
          <p:nvPr/>
        </p:nvPicPr>
        <p:blipFill rotWithShape="1">
          <a:blip r:embed="rId4">
            <a:alphaModFix/>
          </a:blip>
          <a:srcRect b="0" l="0" r="0" t="0"/>
          <a:stretch/>
        </p:blipFill>
        <p:spPr>
          <a:xfrm>
            <a:off x="457200" y="4953000"/>
            <a:ext cx="5105400" cy="1218880"/>
          </a:xfrm>
          <a:prstGeom prst="rect">
            <a:avLst/>
          </a:prstGeom>
          <a:noFill/>
          <a:ln>
            <a:noFill/>
          </a:ln>
        </p:spPr>
      </p:pic>
      <p:pic>
        <p:nvPicPr>
          <p:cNvPr id="737" name="Google Shape;737;p40"/>
          <p:cNvPicPr preferRelativeResize="0"/>
          <p:nvPr/>
        </p:nvPicPr>
        <p:blipFill rotWithShape="1">
          <a:blip r:embed="rId5">
            <a:alphaModFix/>
          </a:blip>
          <a:srcRect b="0" l="0" r="0" t="0"/>
          <a:stretch/>
        </p:blipFill>
        <p:spPr>
          <a:xfrm>
            <a:off x="6477000" y="2196455"/>
            <a:ext cx="5029200" cy="1308744"/>
          </a:xfrm>
          <a:prstGeom prst="rect">
            <a:avLst/>
          </a:prstGeom>
          <a:noFill/>
          <a:ln>
            <a:noFill/>
          </a:ln>
        </p:spPr>
      </p:pic>
      <p:pic>
        <p:nvPicPr>
          <p:cNvPr id="738" name="Google Shape;738;p40"/>
          <p:cNvPicPr preferRelativeResize="0"/>
          <p:nvPr/>
        </p:nvPicPr>
        <p:blipFill rotWithShape="1">
          <a:blip r:embed="rId6">
            <a:alphaModFix/>
          </a:blip>
          <a:srcRect b="0" l="0" r="0" t="0"/>
          <a:stretch/>
        </p:blipFill>
        <p:spPr>
          <a:xfrm>
            <a:off x="381001" y="2133600"/>
            <a:ext cx="5181598" cy="1318459"/>
          </a:xfrm>
          <a:prstGeom prst="rect">
            <a:avLst/>
          </a:prstGeom>
          <a:noFill/>
          <a:ln>
            <a:noFill/>
          </a:ln>
        </p:spPr>
      </p:pic>
      <p:pic>
        <p:nvPicPr>
          <p:cNvPr id="739" name="Google Shape;739;p40"/>
          <p:cNvPicPr preferRelativeResize="0"/>
          <p:nvPr/>
        </p:nvPicPr>
        <p:blipFill rotWithShape="1">
          <a:blip r:embed="rId7">
            <a:alphaModFix/>
          </a:blip>
          <a:srcRect b="0" l="0" r="0" t="0"/>
          <a:stretch/>
        </p:blipFill>
        <p:spPr>
          <a:xfrm>
            <a:off x="1905000" y="4455160"/>
            <a:ext cx="908050" cy="726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Further Reading on Gibbs Sampling*</a:t>
            </a:r>
            <a:endParaRPr/>
          </a:p>
        </p:txBody>
      </p:sp>
      <p:sp>
        <p:nvSpPr>
          <p:cNvPr id="745" name="Google Shape;745;p41"/>
          <p:cNvSpPr txBox="1"/>
          <p:nvPr>
            <p:ph idx="1" type="body"/>
          </p:nvPr>
        </p:nvSpPr>
        <p:spPr>
          <a:xfrm>
            <a:off x="838200" y="1447800"/>
            <a:ext cx="10744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Gibbs sampling produces sample from the query distribution P( Q | e ) in limit of re-sampling infinitely often</a:t>
            </a:r>
            <a:endParaRPr/>
          </a:p>
          <a:p>
            <a:pPr indent="-126989" lvl="4" marL="2057298" rtl="0" algn="l">
              <a:spcBef>
                <a:spcPts val="320"/>
              </a:spcBef>
              <a:spcAft>
                <a:spcPts val="0"/>
              </a:spcAft>
              <a:buSzPts val="1600"/>
              <a:buNone/>
            </a:pPr>
            <a:r>
              <a:t/>
            </a:r>
            <a:endParaRPr sz="1600"/>
          </a:p>
          <a:p>
            <a:pPr indent="-342882" lvl="0" marL="342882" rtl="0" algn="l">
              <a:spcBef>
                <a:spcPts val="560"/>
              </a:spcBef>
              <a:spcAft>
                <a:spcPts val="0"/>
              </a:spcAft>
              <a:buSzPts val="2800"/>
              <a:buChar char="▪"/>
            </a:pPr>
            <a:r>
              <a:rPr lang="en-US" sz="2800"/>
              <a:t>Gibbs sampling is a special case of more general methods called Markov chain Monte Carlo (MCMC) methods </a:t>
            </a:r>
            <a:endParaRPr/>
          </a:p>
          <a:p>
            <a:pPr indent="-126988" lvl="8" marL="3886005" rtl="0" algn="l">
              <a:spcBef>
                <a:spcPts val="320"/>
              </a:spcBef>
              <a:spcAft>
                <a:spcPts val="0"/>
              </a:spcAft>
              <a:buSzPts val="1600"/>
              <a:buNone/>
            </a:pPr>
            <a:r>
              <a:t/>
            </a:r>
            <a:endParaRPr sz="1600"/>
          </a:p>
          <a:p>
            <a:pPr indent="-285736" lvl="1" marL="742913" rtl="0" algn="l">
              <a:spcBef>
                <a:spcPts val="480"/>
              </a:spcBef>
              <a:spcAft>
                <a:spcPts val="0"/>
              </a:spcAft>
              <a:buSzPts val="2400"/>
              <a:buChar char="▪"/>
            </a:pPr>
            <a:r>
              <a:rPr lang="en-US" sz="2400"/>
              <a:t>Metropolis-Hastings is one of the more famous MCMC methods (in fact, Gibbs sampling is a special case of Metropolis-Hastings) </a:t>
            </a:r>
            <a:endParaRPr/>
          </a:p>
          <a:p>
            <a:pPr indent="-126988" lvl="3" marL="1600120" rtl="0" algn="l">
              <a:spcBef>
                <a:spcPts val="320"/>
              </a:spcBef>
              <a:spcAft>
                <a:spcPts val="0"/>
              </a:spcAft>
              <a:buSzPts val="1600"/>
              <a:buNone/>
            </a:pPr>
            <a:r>
              <a:t/>
            </a:r>
            <a:endParaRPr sz="1600"/>
          </a:p>
          <a:p>
            <a:pPr indent="-342882" lvl="0" marL="342882" rtl="0" algn="l">
              <a:spcBef>
                <a:spcPts val="560"/>
              </a:spcBef>
              <a:spcAft>
                <a:spcPts val="0"/>
              </a:spcAft>
              <a:buSzPts val="2800"/>
              <a:buChar char="▪"/>
            </a:pPr>
            <a:r>
              <a:rPr lang="en-US" sz="2800"/>
              <a:t>You may read about Monte Carlo methods – they’re just sampling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Variable Elimination</a:t>
            </a:r>
            <a:endParaRPr/>
          </a:p>
        </p:txBody>
      </p:sp>
      <p:sp>
        <p:nvSpPr>
          <p:cNvPr id="110" name="Google Shape;110;p15"/>
          <p:cNvSpPr txBox="1"/>
          <p:nvPr>
            <p:ph idx="1" type="body"/>
          </p:nvPr>
        </p:nvSpPr>
        <p:spPr>
          <a:xfrm>
            <a:off x="457200" y="1676400"/>
            <a:ext cx="6019800" cy="48768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t>Interleave joining and marginalizing</a:t>
            </a:r>
            <a:endParaRPr/>
          </a:p>
          <a:p>
            <a:pPr indent="-152388" lvl="5" marL="2514474" rtl="0" algn="l">
              <a:lnSpc>
                <a:spcPct val="90000"/>
              </a:lnSpc>
              <a:spcBef>
                <a:spcPts val="240"/>
              </a:spcBef>
              <a:spcAft>
                <a:spcPts val="0"/>
              </a:spcAft>
              <a:buSzPts val="1200"/>
              <a:buNone/>
            </a:pPr>
            <a:r>
              <a:t/>
            </a:r>
            <a:endParaRPr sz="1200"/>
          </a:p>
          <a:p>
            <a:pPr indent="-152388" lvl="5" marL="2514474" rtl="0" algn="l">
              <a:lnSpc>
                <a:spcPct val="90000"/>
              </a:lnSpc>
              <a:spcBef>
                <a:spcPts val="240"/>
              </a:spcBef>
              <a:spcAft>
                <a:spcPts val="0"/>
              </a:spcAft>
              <a:buSzPts val="1200"/>
              <a:buNone/>
            </a:pPr>
            <a:r>
              <a:t/>
            </a:r>
            <a:endParaRPr sz="1200"/>
          </a:p>
          <a:p>
            <a:pPr indent="-342882" lvl="0" marL="342882" rtl="0" algn="l">
              <a:lnSpc>
                <a:spcPct val="90000"/>
              </a:lnSpc>
              <a:spcBef>
                <a:spcPts val="480"/>
              </a:spcBef>
              <a:spcAft>
                <a:spcPts val="0"/>
              </a:spcAft>
              <a:buSzPts val="2400"/>
              <a:buChar char="▪"/>
            </a:pPr>
            <a:r>
              <a:rPr lang="en-US" sz="2400"/>
              <a:t>d</a:t>
            </a:r>
            <a:r>
              <a:rPr baseline="30000" lang="en-US" sz="2400"/>
              <a:t>k</a:t>
            </a:r>
            <a:r>
              <a:rPr lang="en-US" sz="2400"/>
              <a:t> entries computed for a factor over k variables with domain sizes d</a:t>
            </a:r>
            <a:endParaRPr/>
          </a:p>
          <a:p>
            <a:pPr indent="-152389" lvl="7" marL="3428829" rtl="0" algn="l">
              <a:lnSpc>
                <a:spcPct val="90000"/>
              </a:lnSpc>
              <a:spcBef>
                <a:spcPts val="240"/>
              </a:spcBef>
              <a:spcAft>
                <a:spcPts val="0"/>
              </a:spcAft>
              <a:buSzPts val="1200"/>
              <a:buNone/>
            </a:pPr>
            <a:r>
              <a:t/>
            </a:r>
            <a:endParaRPr sz="1200"/>
          </a:p>
          <a:p>
            <a:pPr indent="-152389" lvl="7" marL="3428829" rtl="0" algn="l">
              <a:lnSpc>
                <a:spcPct val="90000"/>
              </a:lnSpc>
              <a:spcBef>
                <a:spcPts val="240"/>
              </a:spcBef>
              <a:spcAft>
                <a:spcPts val="0"/>
              </a:spcAft>
              <a:buSzPts val="1200"/>
              <a:buNone/>
            </a:pPr>
            <a:r>
              <a:t/>
            </a:r>
            <a:endParaRPr sz="1200"/>
          </a:p>
          <a:p>
            <a:pPr indent="-342882" lvl="0" marL="342882" rtl="0" algn="l">
              <a:lnSpc>
                <a:spcPct val="90000"/>
              </a:lnSpc>
              <a:spcBef>
                <a:spcPts val="480"/>
              </a:spcBef>
              <a:spcAft>
                <a:spcPts val="0"/>
              </a:spcAft>
              <a:buSzPts val="2400"/>
              <a:buChar char="▪"/>
            </a:pPr>
            <a:r>
              <a:rPr lang="en-US" sz="2400"/>
              <a:t>Ordering of elimination of hidden variables can affect size of factors generated</a:t>
            </a:r>
            <a:endParaRPr/>
          </a:p>
          <a:p>
            <a:pPr indent="-152388" lvl="8" marL="3886005" rtl="0" algn="l">
              <a:lnSpc>
                <a:spcPct val="90000"/>
              </a:lnSpc>
              <a:spcBef>
                <a:spcPts val="240"/>
              </a:spcBef>
              <a:spcAft>
                <a:spcPts val="0"/>
              </a:spcAft>
              <a:buSzPts val="1200"/>
              <a:buNone/>
            </a:pPr>
            <a:r>
              <a:t/>
            </a:r>
            <a:endParaRPr sz="1200"/>
          </a:p>
          <a:p>
            <a:pPr indent="-152388" lvl="8" marL="3886005" rtl="0" algn="l">
              <a:lnSpc>
                <a:spcPct val="90000"/>
              </a:lnSpc>
              <a:spcBef>
                <a:spcPts val="240"/>
              </a:spcBef>
              <a:spcAft>
                <a:spcPts val="0"/>
              </a:spcAft>
              <a:buSzPts val="1200"/>
              <a:buNone/>
            </a:pPr>
            <a:r>
              <a:t/>
            </a:r>
            <a:endParaRPr sz="1200"/>
          </a:p>
          <a:p>
            <a:pPr indent="-342882" lvl="0" marL="342882" rtl="0" algn="l">
              <a:lnSpc>
                <a:spcPct val="90000"/>
              </a:lnSpc>
              <a:spcBef>
                <a:spcPts val="480"/>
              </a:spcBef>
              <a:spcAft>
                <a:spcPts val="0"/>
              </a:spcAft>
              <a:buSzPts val="2400"/>
              <a:buChar char="▪"/>
            </a:pPr>
            <a:r>
              <a:rPr lang="en-US" sz="2400"/>
              <a:t>Worst case: running time exponential in the size of the Bayes’ net</a:t>
            </a:r>
            <a:endParaRPr sz="2400"/>
          </a:p>
          <a:p>
            <a:pPr indent="-146036" lvl="1" marL="742913" rtl="0" algn="l">
              <a:lnSpc>
                <a:spcPct val="90000"/>
              </a:lnSpc>
              <a:spcBef>
                <a:spcPts val="440"/>
              </a:spcBef>
              <a:spcAft>
                <a:spcPts val="0"/>
              </a:spcAft>
              <a:buSzPts val="2200"/>
              <a:buNone/>
            </a:pPr>
            <a:r>
              <a:t/>
            </a:r>
            <a:endParaRPr sz="2200"/>
          </a:p>
          <a:p>
            <a:pPr indent="-190482" lvl="0" marL="342882" rtl="0" algn="l">
              <a:lnSpc>
                <a:spcPct val="90000"/>
              </a:lnSpc>
              <a:spcBef>
                <a:spcPts val="480"/>
              </a:spcBef>
              <a:spcAft>
                <a:spcPts val="0"/>
              </a:spcAft>
              <a:buSzPts val="2400"/>
              <a:buNone/>
            </a:pPr>
            <a:r>
              <a:t/>
            </a:r>
            <a:endParaRPr sz="2400"/>
          </a:p>
          <a:p>
            <a:pPr indent="-158736" lvl="1" marL="742913" rtl="0" algn="l">
              <a:lnSpc>
                <a:spcPct val="90000"/>
              </a:lnSpc>
              <a:spcBef>
                <a:spcPts val="400"/>
              </a:spcBef>
              <a:spcAft>
                <a:spcPts val="0"/>
              </a:spcAft>
              <a:buSzPts val="2000"/>
              <a:buNone/>
            </a:pPr>
            <a:r>
              <a:t/>
            </a:r>
            <a:endParaRPr sz="2000"/>
          </a:p>
        </p:txBody>
      </p:sp>
      <p:grpSp>
        <p:nvGrpSpPr>
          <p:cNvPr id="111" name="Google Shape;111;p15"/>
          <p:cNvGrpSpPr/>
          <p:nvPr/>
        </p:nvGrpSpPr>
        <p:grpSpPr>
          <a:xfrm>
            <a:off x="8458200" y="2704617"/>
            <a:ext cx="2113006" cy="1638783"/>
            <a:chOff x="3810000" y="2401800"/>
            <a:chExt cx="2514600" cy="2094000"/>
          </a:xfrm>
        </p:grpSpPr>
        <p:sp>
          <p:nvSpPr>
            <p:cNvPr id="112" name="Google Shape;112;p15"/>
            <p:cNvSpPr/>
            <p:nvPr/>
          </p:nvSpPr>
          <p:spPr>
            <a:xfrm>
              <a:off x="5943600" y="3505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13" name="Google Shape;113;p15"/>
            <p:cNvSpPr/>
            <p:nvPr/>
          </p:nvSpPr>
          <p:spPr>
            <a:xfrm>
              <a:off x="5410200" y="3505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14" name="Google Shape;114;p15"/>
            <p:cNvSpPr/>
            <p:nvPr/>
          </p:nvSpPr>
          <p:spPr>
            <a:xfrm>
              <a:off x="54102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15" name="Google Shape;115;p15"/>
            <p:cNvSpPr/>
            <p:nvPr/>
          </p:nvSpPr>
          <p:spPr>
            <a:xfrm>
              <a:off x="44196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16" name="Google Shape;116;p15"/>
            <p:cNvSpPr/>
            <p:nvPr/>
          </p:nvSpPr>
          <p:spPr>
            <a:xfrm>
              <a:off x="38100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17" name="Google Shape;117;p15"/>
            <p:cNvSpPr/>
            <p:nvPr/>
          </p:nvSpPr>
          <p:spPr>
            <a:xfrm>
              <a:off x="5943600" y="4114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cxnSp>
          <p:nvCxnSpPr>
            <p:cNvPr id="118" name="Google Shape;118;p15"/>
            <p:cNvCxnSpPr>
              <a:stCxn id="119" idx="4"/>
            </p:cNvCxnSpPr>
            <p:nvPr/>
          </p:nvCxnSpPr>
          <p:spPr>
            <a:xfrm>
              <a:off x="4000500" y="3810000"/>
              <a:ext cx="0" cy="304800"/>
            </a:xfrm>
            <a:prstGeom prst="straightConnector1">
              <a:avLst/>
            </a:prstGeom>
            <a:noFill/>
            <a:ln cap="flat" cmpd="sng" w="28575">
              <a:solidFill>
                <a:srgbClr val="2E2E97"/>
              </a:solidFill>
              <a:prstDash val="solid"/>
              <a:round/>
              <a:headEnd len="sm" w="sm" type="none"/>
              <a:tailEnd len="med" w="med" type="stealth"/>
            </a:ln>
          </p:spPr>
        </p:cxnSp>
        <p:cxnSp>
          <p:nvCxnSpPr>
            <p:cNvPr id="120" name="Google Shape;120;p15"/>
            <p:cNvCxnSpPr>
              <a:stCxn id="121" idx="4"/>
            </p:cNvCxnSpPr>
            <p:nvPr/>
          </p:nvCxnSpPr>
          <p:spPr>
            <a:xfrm>
              <a:off x="5219700" y="3087688"/>
              <a:ext cx="381000" cy="417600"/>
            </a:xfrm>
            <a:prstGeom prst="straightConnector1">
              <a:avLst/>
            </a:prstGeom>
            <a:noFill/>
            <a:ln cap="flat" cmpd="sng" w="28575">
              <a:solidFill>
                <a:srgbClr val="2E2E97"/>
              </a:solidFill>
              <a:prstDash val="solid"/>
              <a:round/>
              <a:headEnd len="sm" w="sm" type="none"/>
              <a:tailEnd len="med" w="med" type="stealth"/>
            </a:ln>
          </p:spPr>
        </p:cxnSp>
        <p:cxnSp>
          <p:nvCxnSpPr>
            <p:cNvPr id="121" name="Google Shape;121;p15"/>
            <p:cNvCxnSpPr>
              <a:stCxn id="121" idx="4"/>
              <a:endCxn id="119" idx="7"/>
            </p:cNvCxnSpPr>
            <p:nvPr/>
          </p:nvCxnSpPr>
          <p:spPr>
            <a:xfrm flipH="1">
              <a:off x="4135500" y="3087688"/>
              <a:ext cx="1084200" cy="396900"/>
            </a:xfrm>
            <a:prstGeom prst="straightConnector1">
              <a:avLst/>
            </a:prstGeom>
            <a:noFill/>
            <a:ln cap="flat" cmpd="sng" w="28575">
              <a:solidFill>
                <a:srgbClr val="2E2E97"/>
              </a:solidFill>
              <a:prstDash val="solid"/>
              <a:round/>
              <a:headEnd len="sm" w="sm" type="none"/>
              <a:tailEnd len="med" w="med" type="stealth"/>
            </a:ln>
          </p:spPr>
        </p:cxnSp>
        <p:cxnSp>
          <p:nvCxnSpPr>
            <p:cNvPr id="119" name="Google Shape;119;p15"/>
            <p:cNvCxnSpPr>
              <a:stCxn id="121" idx="4"/>
              <a:endCxn id="122" idx="0"/>
            </p:cNvCxnSpPr>
            <p:nvPr/>
          </p:nvCxnSpPr>
          <p:spPr>
            <a:xfrm flipH="1">
              <a:off x="5219700" y="2401800"/>
              <a:ext cx="609600" cy="341400"/>
            </a:xfrm>
            <a:prstGeom prst="straightConnector1">
              <a:avLst/>
            </a:prstGeom>
            <a:noFill/>
            <a:ln cap="flat" cmpd="sng" w="28575">
              <a:solidFill>
                <a:srgbClr val="2E2E97"/>
              </a:solidFill>
              <a:prstDash val="solid"/>
              <a:round/>
              <a:headEnd len="sm" w="sm" type="none"/>
              <a:tailEnd len="med" w="med" type="stealth"/>
            </a:ln>
          </p:spPr>
        </p:cxnSp>
        <p:sp>
          <p:nvSpPr>
            <p:cNvPr id="122" name="Google Shape;122;p15"/>
            <p:cNvSpPr/>
            <p:nvPr/>
          </p:nvSpPr>
          <p:spPr>
            <a:xfrm>
              <a:off x="5029200" y="2743200"/>
              <a:ext cx="381000" cy="34448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1" i="0" sz="780" u="none" cap="none" strike="noStrike">
                <a:solidFill>
                  <a:schemeClr val="dk1"/>
                </a:solidFill>
                <a:latin typeface="Calibri"/>
                <a:ea typeface="Calibri"/>
                <a:cs typeface="Calibri"/>
                <a:sym typeface="Calibri"/>
              </a:endParaRPr>
            </a:p>
          </p:txBody>
        </p:sp>
        <p:sp>
          <p:nvSpPr>
            <p:cNvPr id="123" name="Google Shape;123;p15"/>
            <p:cNvSpPr/>
            <p:nvPr/>
          </p:nvSpPr>
          <p:spPr>
            <a:xfrm>
              <a:off x="38100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24" name="Google Shape;124;p15"/>
            <p:cNvSpPr/>
            <p:nvPr/>
          </p:nvSpPr>
          <p:spPr>
            <a:xfrm>
              <a:off x="44196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cxnSp>
          <p:nvCxnSpPr>
            <p:cNvPr id="125" name="Google Shape;125;p15"/>
            <p:cNvCxnSpPr>
              <a:stCxn id="122" idx="4"/>
            </p:cNvCxnSpPr>
            <p:nvPr/>
          </p:nvCxnSpPr>
          <p:spPr>
            <a:xfrm>
              <a:off x="5219700" y="3087688"/>
              <a:ext cx="0" cy="304800"/>
            </a:xfrm>
            <a:prstGeom prst="straightConnector1">
              <a:avLst/>
            </a:prstGeom>
            <a:noFill/>
            <a:ln cap="flat" cmpd="sng" w="28575">
              <a:solidFill>
                <a:srgbClr val="2E2E97"/>
              </a:solidFill>
              <a:prstDash val="solid"/>
              <a:round/>
              <a:headEnd len="sm" w="sm" type="none"/>
              <a:tailEnd len="med" w="med" type="stealth"/>
            </a:ln>
          </p:spPr>
        </p:cxnSp>
        <p:pic>
          <p:nvPicPr>
            <p:cNvPr descr="TP_tmp.png" id="126" name="Google Shape;126;p15"/>
            <p:cNvPicPr preferRelativeResize="0"/>
            <p:nvPr/>
          </p:nvPicPr>
          <p:blipFill rotWithShape="1">
            <a:blip r:embed="rId3">
              <a:alphaModFix/>
            </a:blip>
            <a:srcRect b="0" l="0" r="0" t="0"/>
            <a:stretch/>
          </p:blipFill>
          <p:spPr>
            <a:xfrm>
              <a:off x="5153688" y="2819400"/>
              <a:ext cx="152400" cy="174171"/>
            </a:xfrm>
            <a:prstGeom prst="rect">
              <a:avLst/>
            </a:prstGeom>
            <a:noFill/>
            <a:ln>
              <a:noFill/>
            </a:ln>
          </p:spPr>
        </p:pic>
        <p:pic>
          <p:nvPicPr>
            <p:cNvPr descr="TP_tmp.png" id="127" name="Google Shape;127;p15"/>
            <p:cNvPicPr preferRelativeResize="0"/>
            <p:nvPr/>
          </p:nvPicPr>
          <p:blipFill rotWithShape="1">
            <a:blip r:embed="rId4">
              <a:alphaModFix/>
            </a:blip>
            <a:srcRect b="0" l="0" r="0" t="0"/>
            <a:stretch/>
          </p:blipFill>
          <p:spPr>
            <a:xfrm>
              <a:off x="4495800" y="3565317"/>
              <a:ext cx="230207" cy="177082"/>
            </a:xfrm>
            <a:prstGeom prst="rect">
              <a:avLst/>
            </a:prstGeom>
            <a:noFill/>
            <a:ln>
              <a:noFill/>
            </a:ln>
          </p:spPr>
        </p:pic>
        <p:pic>
          <p:nvPicPr>
            <p:cNvPr descr="TP_tmp.png" id="128" name="Google Shape;128;p15"/>
            <p:cNvPicPr preferRelativeResize="0"/>
            <p:nvPr/>
          </p:nvPicPr>
          <p:blipFill rotWithShape="1">
            <a:blip r:embed="rId5">
              <a:alphaModFix/>
            </a:blip>
            <a:srcRect b="0" l="0" r="0" t="0"/>
            <a:stretch/>
          </p:blipFill>
          <p:spPr>
            <a:xfrm>
              <a:off x="3886200" y="3556718"/>
              <a:ext cx="230207" cy="177082"/>
            </a:xfrm>
            <a:prstGeom prst="rect">
              <a:avLst/>
            </a:prstGeom>
            <a:noFill/>
            <a:ln>
              <a:noFill/>
            </a:ln>
          </p:spPr>
        </p:pic>
        <p:pic>
          <p:nvPicPr>
            <p:cNvPr descr="TP_tmp.png" id="129" name="Google Shape;129;p15"/>
            <p:cNvPicPr preferRelativeResize="0"/>
            <p:nvPr/>
          </p:nvPicPr>
          <p:blipFill rotWithShape="1">
            <a:blip r:embed="rId6">
              <a:alphaModFix/>
            </a:blip>
            <a:srcRect b="0" l="0" r="0" t="0"/>
            <a:stretch/>
          </p:blipFill>
          <p:spPr>
            <a:xfrm>
              <a:off x="3914112" y="4209808"/>
              <a:ext cx="177082" cy="177082"/>
            </a:xfrm>
            <a:prstGeom prst="rect">
              <a:avLst/>
            </a:prstGeom>
            <a:noFill/>
            <a:ln>
              <a:noFill/>
            </a:ln>
          </p:spPr>
        </p:pic>
        <p:pic>
          <p:nvPicPr>
            <p:cNvPr descr="TP_tmp.png" id="130" name="Google Shape;130;p15"/>
            <p:cNvPicPr preferRelativeResize="0"/>
            <p:nvPr/>
          </p:nvPicPr>
          <p:blipFill rotWithShape="1">
            <a:blip r:embed="rId7">
              <a:alphaModFix/>
            </a:blip>
            <a:srcRect b="0" l="0" r="0" t="0"/>
            <a:stretch/>
          </p:blipFill>
          <p:spPr>
            <a:xfrm>
              <a:off x="4513508" y="4202830"/>
              <a:ext cx="194791" cy="177083"/>
            </a:xfrm>
            <a:prstGeom prst="rect">
              <a:avLst/>
            </a:prstGeom>
            <a:noFill/>
            <a:ln>
              <a:noFill/>
            </a:ln>
          </p:spPr>
        </p:pic>
        <p:cxnSp>
          <p:nvCxnSpPr>
            <p:cNvPr id="131" name="Google Shape;131;p15"/>
            <p:cNvCxnSpPr/>
            <p:nvPr/>
          </p:nvCxnSpPr>
          <p:spPr>
            <a:xfrm>
              <a:off x="5600700" y="3886200"/>
              <a:ext cx="0" cy="228600"/>
            </a:xfrm>
            <a:prstGeom prst="straightConnector1">
              <a:avLst/>
            </a:prstGeom>
            <a:noFill/>
            <a:ln cap="flat" cmpd="sng" w="28575">
              <a:solidFill>
                <a:srgbClr val="2E2E97"/>
              </a:solidFill>
              <a:prstDash val="solid"/>
              <a:round/>
              <a:headEnd len="sm" w="sm" type="none"/>
              <a:tailEnd len="med" w="med" type="stealth"/>
            </a:ln>
          </p:spPr>
        </p:cxnSp>
        <p:pic>
          <p:nvPicPr>
            <p:cNvPr descr="TP_tmp.png" id="132" name="Google Shape;132;p15"/>
            <p:cNvPicPr preferRelativeResize="0"/>
            <p:nvPr/>
          </p:nvPicPr>
          <p:blipFill rotWithShape="1">
            <a:blip r:embed="rId8">
              <a:alphaModFix/>
            </a:blip>
            <a:srcRect b="0" l="0" r="0" t="0"/>
            <a:stretch/>
          </p:blipFill>
          <p:spPr>
            <a:xfrm>
              <a:off x="5359006" y="3621087"/>
              <a:ext cx="453390" cy="188913"/>
            </a:xfrm>
            <a:prstGeom prst="rect">
              <a:avLst/>
            </a:prstGeom>
            <a:noFill/>
            <a:ln>
              <a:noFill/>
            </a:ln>
          </p:spPr>
        </p:pic>
        <p:pic>
          <p:nvPicPr>
            <p:cNvPr descr="TP_tmp.png" id="133" name="Google Shape;133;p15"/>
            <p:cNvPicPr preferRelativeResize="0"/>
            <p:nvPr/>
          </p:nvPicPr>
          <p:blipFill rotWithShape="1">
            <a:blip r:embed="rId9">
              <a:alphaModFix/>
            </a:blip>
            <a:srcRect b="0" l="0" r="0" t="0"/>
            <a:stretch/>
          </p:blipFill>
          <p:spPr>
            <a:xfrm>
              <a:off x="5410200" y="4204956"/>
              <a:ext cx="371872" cy="177082"/>
            </a:xfrm>
            <a:prstGeom prst="rect">
              <a:avLst/>
            </a:prstGeom>
            <a:noFill/>
            <a:ln>
              <a:noFill/>
            </a:ln>
          </p:spPr>
        </p:pic>
        <p:pic>
          <p:nvPicPr>
            <p:cNvPr descr="TP_tmp.png" id="134" name="Google Shape;134;p15"/>
            <p:cNvPicPr preferRelativeResize="0"/>
            <p:nvPr/>
          </p:nvPicPr>
          <p:blipFill rotWithShape="1">
            <a:blip r:embed="rId10">
              <a:alphaModFix/>
            </a:blip>
            <a:srcRect b="0" l="0" r="0" t="0"/>
            <a:stretch/>
          </p:blipFill>
          <p:spPr>
            <a:xfrm>
              <a:off x="6019800" y="4191000"/>
              <a:ext cx="212499" cy="177083"/>
            </a:xfrm>
            <a:prstGeom prst="rect">
              <a:avLst/>
            </a:prstGeom>
            <a:noFill/>
            <a:ln>
              <a:noFill/>
            </a:ln>
          </p:spPr>
        </p:pic>
        <p:cxnSp>
          <p:nvCxnSpPr>
            <p:cNvPr id="135" name="Google Shape;135;p15"/>
            <p:cNvCxnSpPr>
              <a:stCxn id="121" idx="4"/>
            </p:cNvCxnSpPr>
            <p:nvPr/>
          </p:nvCxnSpPr>
          <p:spPr>
            <a:xfrm>
              <a:off x="5219700" y="3087688"/>
              <a:ext cx="914400" cy="417600"/>
            </a:xfrm>
            <a:prstGeom prst="straightConnector1">
              <a:avLst/>
            </a:prstGeom>
            <a:noFill/>
            <a:ln cap="flat" cmpd="sng" w="28575">
              <a:solidFill>
                <a:srgbClr val="2E2E97"/>
              </a:solidFill>
              <a:prstDash val="solid"/>
              <a:round/>
              <a:headEnd len="sm" w="sm" type="none"/>
              <a:tailEnd len="med" w="med" type="stealth"/>
            </a:ln>
          </p:spPr>
        </p:cxnSp>
        <p:cxnSp>
          <p:nvCxnSpPr>
            <p:cNvPr id="136" name="Google Shape;136;p15"/>
            <p:cNvCxnSpPr/>
            <p:nvPr/>
          </p:nvCxnSpPr>
          <p:spPr>
            <a:xfrm>
              <a:off x="6134100" y="3886200"/>
              <a:ext cx="0" cy="228600"/>
            </a:xfrm>
            <a:prstGeom prst="straightConnector1">
              <a:avLst/>
            </a:prstGeom>
            <a:noFill/>
            <a:ln cap="flat" cmpd="sng" w="28575">
              <a:solidFill>
                <a:srgbClr val="2E2E97"/>
              </a:solidFill>
              <a:prstDash val="solid"/>
              <a:round/>
              <a:headEnd len="sm" w="sm" type="none"/>
              <a:tailEnd len="med" w="med" type="stealth"/>
            </a:ln>
          </p:spPr>
        </p:cxnSp>
        <p:pic>
          <p:nvPicPr>
            <p:cNvPr descr="TP_tmp.png" id="137" name="Google Shape;137;p15"/>
            <p:cNvPicPr preferRelativeResize="0"/>
            <p:nvPr/>
          </p:nvPicPr>
          <p:blipFill rotWithShape="1">
            <a:blip r:embed="rId11">
              <a:alphaModFix/>
            </a:blip>
            <a:srcRect b="0" l="0" r="0" t="0"/>
            <a:stretch/>
          </p:blipFill>
          <p:spPr>
            <a:xfrm>
              <a:off x="6002092" y="3632917"/>
              <a:ext cx="247915" cy="177082"/>
            </a:xfrm>
            <a:prstGeom prst="rect">
              <a:avLst/>
            </a:prstGeom>
            <a:noFill/>
            <a:ln>
              <a:noFill/>
            </a:ln>
          </p:spPr>
        </p:pic>
        <p:sp>
          <p:nvSpPr>
            <p:cNvPr id="138" name="Google Shape;138;p15"/>
            <p:cNvSpPr txBox="1"/>
            <p:nvPr/>
          </p:nvSpPr>
          <p:spPr>
            <a:xfrm>
              <a:off x="4876800" y="3505200"/>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p:txBody>
        </p:sp>
        <p:sp>
          <p:nvSpPr>
            <p:cNvPr id="139" name="Google Shape;139;p15"/>
            <p:cNvSpPr txBox="1"/>
            <p:nvPr/>
          </p:nvSpPr>
          <p:spPr>
            <a:xfrm>
              <a:off x="4876800" y="4049713"/>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p:txBody>
        </p:sp>
      </p:grpSp>
      <p:grpSp>
        <p:nvGrpSpPr>
          <p:cNvPr id="140" name="Google Shape;140;p15"/>
          <p:cNvGrpSpPr/>
          <p:nvPr/>
        </p:nvGrpSpPr>
        <p:grpSpPr>
          <a:xfrm>
            <a:off x="7391400" y="4800600"/>
            <a:ext cx="4643894" cy="1848540"/>
            <a:chOff x="3124200" y="2286000"/>
            <a:chExt cx="7848600" cy="3124200"/>
          </a:xfrm>
        </p:grpSpPr>
        <p:cxnSp>
          <p:nvCxnSpPr>
            <p:cNvPr id="141" name="Google Shape;141;p15"/>
            <p:cNvCxnSpPr>
              <a:stCxn id="142" idx="4"/>
              <a:endCxn id="143" idx="0"/>
            </p:cNvCxnSpPr>
            <p:nvPr/>
          </p:nvCxnSpPr>
          <p:spPr>
            <a:xfrm flipH="1">
              <a:off x="3314700" y="2667000"/>
              <a:ext cx="228600" cy="381000"/>
            </a:xfrm>
            <a:prstGeom prst="straightConnector1">
              <a:avLst/>
            </a:prstGeom>
            <a:noFill/>
            <a:ln cap="flat" cmpd="sng" w="28575">
              <a:solidFill>
                <a:srgbClr val="2E2E97"/>
              </a:solidFill>
              <a:prstDash val="solid"/>
              <a:round/>
              <a:headEnd len="sm" w="sm" type="none"/>
              <a:tailEnd len="med" w="med" type="stealth"/>
            </a:ln>
          </p:spPr>
        </p:cxnSp>
        <p:grpSp>
          <p:nvGrpSpPr>
            <p:cNvPr id="144" name="Google Shape;144;p15"/>
            <p:cNvGrpSpPr/>
            <p:nvPr/>
          </p:nvGrpSpPr>
          <p:grpSpPr>
            <a:xfrm>
              <a:off x="3352800" y="2286000"/>
              <a:ext cx="381000" cy="381000"/>
              <a:chOff x="2438400" y="3429000"/>
              <a:chExt cx="381000" cy="381000"/>
            </a:xfrm>
          </p:grpSpPr>
          <p:sp>
            <p:nvSpPr>
              <p:cNvPr id="142" name="Google Shape;142;p15"/>
              <p:cNvSpPr/>
              <p:nvPr/>
            </p:nvSpPr>
            <p:spPr>
              <a:xfrm>
                <a:off x="24384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45" name="Google Shape;145;p15"/>
              <p:cNvPicPr preferRelativeResize="0"/>
              <p:nvPr/>
            </p:nvPicPr>
            <p:blipFill rotWithShape="1">
              <a:blip r:embed="rId12">
                <a:alphaModFix/>
              </a:blip>
              <a:srcRect b="0" l="0" r="0" t="0"/>
              <a:stretch/>
            </p:blipFill>
            <p:spPr>
              <a:xfrm>
                <a:off x="2514600" y="3556718"/>
                <a:ext cx="230207" cy="177082"/>
              </a:xfrm>
              <a:prstGeom prst="rect">
                <a:avLst/>
              </a:prstGeom>
              <a:noFill/>
              <a:ln>
                <a:noFill/>
              </a:ln>
            </p:spPr>
          </p:pic>
        </p:grpSp>
        <p:grpSp>
          <p:nvGrpSpPr>
            <p:cNvPr id="146" name="Google Shape;146;p15"/>
            <p:cNvGrpSpPr/>
            <p:nvPr/>
          </p:nvGrpSpPr>
          <p:grpSpPr>
            <a:xfrm>
              <a:off x="4419600" y="2286000"/>
              <a:ext cx="381000" cy="381000"/>
              <a:chOff x="2057400" y="1828800"/>
              <a:chExt cx="381000" cy="381000"/>
            </a:xfrm>
          </p:grpSpPr>
          <p:sp>
            <p:nvSpPr>
              <p:cNvPr id="147" name="Google Shape;147;p15"/>
              <p:cNvSpPr/>
              <p:nvPr/>
            </p:nvSpPr>
            <p:spPr>
              <a:xfrm>
                <a:off x="20574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48" name="Google Shape;148;p15"/>
              <p:cNvPicPr preferRelativeResize="0"/>
              <p:nvPr/>
            </p:nvPicPr>
            <p:blipFill rotWithShape="1">
              <a:blip r:embed="rId13">
                <a:alphaModFix/>
              </a:blip>
              <a:srcRect b="0" l="0" r="0" t="0"/>
              <a:stretch/>
            </p:blipFill>
            <p:spPr>
              <a:xfrm>
                <a:off x="2133600" y="1956518"/>
                <a:ext cx="230207" cy="177082"/>
              </a:xfrm>
              <a:prstGeom prst="rect">
                <a:avLst/>
              </a:prstGeom>
              <a:noFill/>
              <a:ln>
                <a:noFill/>
              </a:ln>
            </p:spPr>
          </p:pic>
        </p:grpSp>
        <p:grpSp>
          <p:nvGrpSpPr>
            <p:cNvPr id="149" name="Google Shape;149;p15"/>
            <p:cNvGrpSpPr/>
            <p:nvPr/>
          </p:nvGrpSpPr>
          <p:grpSpPr>
            <a:xfrm>
              <a:off x="5486400" y="2286000"/>
              <a:ext cx="381000" cy="381000"/>
              <a:chOff x="3124200" y="1828800"/>
              <a:chExt cx="381000" cy="381000"/>
            </a:xfrm>
          </p:grpSpPr>
          <p:sp>
            <p:nvSpPr>
              <p:cNvPr id="150" name="Google Shape;150;p15"/>
              <p:cNvSpPr/>
              <p:nvPr/>
            </p:nvSpPr>
            <p:spPr>
              <a:xfrm>
                <a:off x="31242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51" name="Google Shape;151;p15"/>
              <p:cNvPicPr preferRelativeResize="0"/>
              <p:nvPr/>
            </p:nvPicPr>
            <p:blipFill rotWithShape="1">
              <a:blip r:embed="rId14">
                <a:alphaModFix/>
              </a:blip>
              <a:srcRect b="0" l="0" r="0" t="0"/>
              <a:stretch/>
            </p:blipFill>
            <p:spPr>
              <a:xfrm>
                <a:off x="3200400" y="1956518"/>
                <a:ext cx="230207" cy="177082"/>
              </a:xfrm>
              <a:prstGeom prst="rect">
                <a:avLst/>
              </a:prstGeom>
              <a:noFill/>
              <a:ln>
                <a:noFill/>
              </a:ln>
            </p:spPr>
          </p:pic>
        </p:grpSp>
        <p:grpSp>
          <p:nvGrpSpPr>
            <p:cNvPr id="152" name="Google Shape;152;p15"/>
            <p:cNvGrpSpPr/>
            <p:nvPr/>
          </p:nvGrpSpPr>
          <p:grpSpPr>
            <a:xfrm>
              <a:off x="6553200" y="2286000"/>
              <a:ext cx="381000" cy="381000"/>
              <a:chOff x="4191000" y="1828800"/>
              <a:chExt cx="381000" cy="381000"/>
            </a:xfrm>
          </p:grpSpPr>
          <p:sp>
            <p:nvSpPr>
              <p:cNvPr id="153" name="Google Shape;153;p15"/>
              <p:cNvSpPr/>
              <p:nvPr/>
            </p:nvSpPr>
            <p:spPr>
              <a:xfrm>
                <a:off x="41910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54" name="Google Shape;154;p15"/>
              <p:cNvPicPr preferRelativeResize="0"/>
              <p:nvPr/>
            </p:nvPicPr>
            <p:blipFill rotWithShape="1">
              <a:blip r:embed="rId15">
                <a:alphaModFix/>
              </a:blip>
              <a:srcRect b="0" l="0" r="0" t="0"/>
              <a:stretch/>
            </p:blipFill>
            <p:spPr>
              <a:xfrm>
                <a:off x="4267200" y="1956518"/>
                <a:ext cx="230207" cy="177082"/>
              </a:xfrm>
              <a:prstGeom prst="rect">
                <a:avLst/>
              </a:prstGeom>
              <a:noFill/>
              <a:ln>
                <a:noFill/>
              </a:ln>
            </p:spPr>
          </p:pic>
        </p:grpSp>
        <p:grpSp>
          <p:nvGrpSpPr>
            <p:cNvPr id="155" name="Google Shape;155;p15"/>
            <p:cNvGrpSpPr/>
            <p:nvPr/>
          </p:nvGrpSpPr>
          <p:grpSpPr>
            <a:xfrm>
              <a:off x="7620000" y="2286000"/>
              <a:ext cx="381000" cy="381000"/>
              <a:chOff x="5257800" y="1828800"/>
              <a:chExt cx="381000" cy="381000"/>
            </a:xfrm>
          </p:grpSpPr>
          <p:sp>
            <p:nvSpPr>
              <p:cNvPr id="156" name="Google Shape;156;p15"/>
              <p:cNvSpPr/>
              <p:nvPr/>
            </p:nvSpPr>
            <p:spPr>
              <a:xfrm>
                <a:off x="52578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57" name="Google Shape;157;p15"/>
              <p:cNvPicPr preferRelativeResize="0"/>
              <p:nvPr/>
            </p:nvPicPr>
            <p:blipFill rotWithShape="1">
              <a:blip r:embed="rId16">
                <a:alphaModFix/>
              </a:blip>
              <a:srcRect b="0" l="0" r="0" t="0"/>
              <a:stretch/>
            </p:blipFill>
            <p:spPr>
              <a:xfrm>
                <a:off x="5334000" y="1956518"/>
                <a:ext cx="230207" cy="177082"/>
              </a:xfrm>
              <a:prstGeom prst="rect">
                <a:avLst/>
              </a:prstGeom>
              <a:noFill/>
              <a:ln>
                <a:noFill/>
              </a:ln>
            </p:spPr>
          </p:pic>
        </p:grpSp>
        <p:grpSp>
          <p:nvGrpSpPr>
            <p:cNvPr id="158" name="Google Shape;158;p15"/>
            <p:cNvGrpSpPr/>
            <p:nvPr/>
          </p:nvGrpSpPr>
          <p:grpSpPr>
            <a:xfrm>
              <a:off x="8686800" y="2286000"/>
              <a:ext cx="381000" cy="381000"/>
              <a:chOff x="6324600" y="1828800"/>
              <a:chExt cx="381000" cy="381000"/>
            </a:xfrm>
          </p:grpSpPr>
          <p:sp>
            <p:nvSpPr>
              <p:cNvPr id="159" name="Google Shape;159;p15"/>
              <p:cNvSpPr/>
              <p:nvPr/>
            </p:nvSpPr>
            <p:spPr>
              <a:xfrm>
                <a:off x="63246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60" name="Google Shape;160;p15"/>
              <p:cNvPicPr preferRelativeResize="0"/>
              <p:nvPr/>
            </p:nvPicPr>
            <p:blipFill rotWithShape="1">
              <a:blip r:embed="rId17">
                <a:alphaModFix/>
              </a:blip>
              <a:srcRect b="0" l="0" r="0" t="0"/>
              <a:stretch/>
            </p:blipFill>
            <p:spPr>
              <a:xfrm>
                <a:off x="6400800" y="1956518"/>
                <a:ext cx="230207" cy="177082"/>
              </a:xfrm>
              <a:prstGeom prst="rect">
                <a:avLst/>
              </a:prstGeom>
              <a:noFill/>
              <a:ln>
                <a:noFill/>
              </a:ln>
            </p:spPr>
          </p:pic>
        </p:grpSp>
        <p:grpSp>
          <p:nvGrpSpPr>
            <p:cNvPr id="161" name="Google Shape;161;p15"/>
            <p:cNvGrpSpPr/>
            <p:nvPr/>
          </p:nvGrpSpPr>
          <p:grpSpPr>
            <a:xfrm>
              <a:off x="9753600" y="2286000"/>
              <a:ext cx="381000" cy="381000"/>
              <a:chOff x="7391400" y="1828800"/>
              <a:chExt cx="381000" cy="381000"/>
            </a:xfrm>
          </p:grpSpPr>
          <p:sp>
            <p:nvSpPr>
              <p:cNvPr id="162" name="Google Shape;162;p15"/>
              <p:cNvSpPr/>
              <p:nvPr/>
            </p:nvSpPr>
            <p:spPr>
              <a:xfrm>
                <a:off x="73914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63" name="Google Shape;163;p15"/>
              <p:cNvPicPr preferRelativeResize="0"/>
              <p:nvPr/>
            </p:nvPicPr>
            <p:blipFill rotWithShape="1">
              <a:blip r:embed="rId18">
                <a:alphaModFix/>
              </a:blip>
              <a:srcRect b="0" l="0" r="0" t="0"/>
              <a:stretch/>
            </p:blipFill>
            <p:spPr>
              <a:xfrm>
                <a:off x="7467600" y="1956518"/>
                <a:ext cx="230207" cy="177082"/>
              </a:xfrm>
              <a:prstGeom prst="rect">
                <a:avLst/>
              </a:prstGeom>
              <a:noFill/>
              <a:ln>
                <a:noFill/>
              </a:ln>
            </p:spPr>
          </p:pic>
        </p:grpSp>
        <p:grpSp>
          <p:nvGrpSpPr>
            <p:cNvPr id="164" name="Google Shape;164;p15"/>
            <p:cNvGrpSpPr/>
            <p:nvPr/>
          </p:nvGrpSpPr>
          <p:grpSpPr>
            <a:xfrm>
              <a:off x="3124200" y="3048000"/>
              <a:ext cx="381000" cy="381000"/>
              <a:chOff x="762000" y="2743200"/>
              <a:chExt cx="381000" cy="381000"/>
            </a:xfrm>
          </p:grpSpPr>
          <p:sp>
            <p:nvSpPr>
              <p:cNvPr id="143" name="Google Shape;143;p15"/>
              <p:cNvSpPr/>
              <p:nvPr/>
            </p:nvSpPr>
            <p:spPr>
              <a:xfrm>
                <a:off x="7620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65" name="Google Shape;165;p15"/>
              <p:cNvPicPr preferRelativeResize="0"/>
              <p:nvPr/>
            </p:nvPicPr>
            <p:blipFill rotWithShape="1">
              <a:blip r:embed="rId19">
                <a:alphaModFix/>
              </a:blip>
              <a:srcRect b="0" l="0" r="0" t="0"/>
              <a:stretch/>
            </p:blipFill>
            <p:spPr>
              <a:xfrm>
                <a:off x="864763" y="2870918"/>
                <a:ext cx="177082" cy="177082"/>
              </a:xfrm>
              <a:prstGeom prst="rect">
                <a:avLst/>
              </a:prstGeom>
              <a:noFill/>
              <a:ln>
                <a:noFill/>
              </a:ln>
            </p:spPr>
          </p:pic>
        </p:grpSp>
        <p:grpSp>
          <p:nvGrpSpPr>
            <p:cNvPr id="166" name="Google Shape;166;p15"/>
            <p:cNvGrpSpPr/>
            <p:nvPr/>
          </p:nvGrpSpPr>
          <p:grpSpPr>
            <a:xfrm>
              <a:off x="4191000" y="3048000"/>
              <a:ext cx="381000" cy="381000"/>
              <a:chOff x="1828800" y="2743200"/>
              <a:chExt cx="381000" cy="381000"/>
            </a:xfrm>
          </p:grpSpPr>
          <p:sp>
            <p:nvSpPr>
              <p:cNvPr id="167" name="Google Shape;167;p15"/>
              <p:cNvSpPr/>
              <p:nvPr/>
            </p:nvSpPr>
            <p:spPr>
              <a:xfrm>
                <a:off x="18288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68" name="Google Shape;168;p15"/>
              <p:cNvPicPr preferRelativeResize="0"/>
              <p:nvPr/>
            </p:nvPicPr>
            <p:blipFill rotWithShape="1">
              <a:blip r:embed="rId20">
                <a:alphaModFix/>
              </a:blip>
              <a:srcRect b="0" l="0" r="0" t="0"/>
              <a:stretch/>
            </p:blipFill>
            <p:spPr>
              <a:xfrm>
                <a:off x="1922708" y="2870918"/>
                <a:ext cx="194791" cy="177083"/>
              </a:xfrm>
              <a:prstGeom prst="rect">
                <a:avLst/>
              </a:prstGeom>
              <a:noFill/>
              <a:ln>
                <a:noFill/>
              </a:ln>
            </p:spPr>
          </p:pic>
        </p:grpSp>
        <p:grpSp>
          <p:nvGrpSpPr>
            <p:cNvPr id="169" name="Google Shape;169;p15"/>
            <p:cNvGrpSpPr/>
            <p:nvPr/>
          </p:nvGrpSpPr>
          <p:grpSpPr>
            <a:xfrm>
              <a:off x="5257800" y="3048000"/>
              <a:ext cx="381000" cy="381000"/>
              <a:chOff x="2895600" y="2743200"/>
              <a:chExt cx="381000" cy="381000"/>
            </a:xfrm>
          </p:grpSpPr>
          <p:sp>
            <p:nvSpPr>
              <p:cNvPr id="170" name="Google Shape;170;p15"/>
              <p:cNvSpPr/>
              <p:nvPr/>
            </p:nvSpPr>
            <p:spPr>
              <a:xfrm>
                <a:off x="28956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71" name="Google Shape;171;p15"/>
              <p:cNvPicPr preferRelativeResize="0"/>
              <p:nvPr/>
            </p:nvPicPr>
            <p:blipFill rotWithShape="1">
              <a:blip r:embed="rId21">
                <a:alphaModFix/>
              </a:blip>
              <a:srcRect b="0" l="0" r="0" t="0"/>
              <a:stretch/>
            </p:blipFill>
            <p:spPr>
              <a:xfrm>
                <a:off x="2989508" y="2870918"/>
                <a:ext cx="194791" cy="177083"/>
              </a:xfrm>
              <a:prstGeom prst="rect">
                <a:avLst/>
              </a:prstGeom>
              <a:noFill/>
              <a:ln>
                <a:noFill/>
              </a:ln>
            </p:spPr>
          </p:pic>
        </p:grpSp>
        <p:grpSp>
          <p:nvGrpSpPr>
            <p:cNvPr id="172" name="Google Shape;172;p15"/>
            <p:cNvGrpSpPr/>
            <p:nvPr/>
          </p:nvGrpSpPr>
          <p:grpSpPr>
            <a:xfrm>
              <a:off x="6324600" y="3048000"/>
              <a:ext cx="381000" cy="381000"/>
              <a:chOff x="3962400" y="2743200"/>
              <a:chExt cx="381000" cy="381000"/>
            </a:xfrm>
          </p:grpSpPr>
          <p:sp>
            <p:nvSpPr>
              <p:cNvPr id="173" name="Google Shape;173;p15"/>
              <p:cNvSpPr/>
              <p:nvPr/>
            </p:nvSpPr>
            <p:spPr>
              <a:xfrm>
                <a:off x="39624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74" name="Google Shape;174;p15"/>
              <p:cNvPicPr preferRelativeResize="0"/>
              <p:nvPr/>
            </p:nvPicPr>
            <p:blipFill rotWithShape="1">
              <a:blip r:embed="rId22">
                <a:alphaModFix/>
              </a:blip>
              <a:srcRect b="0" l="0" r="0" t="0"/>
              <a:stretch/>
            </p:blipFill>
            <p:spPr>
              <a:xfrm>
                <a:off x="4056308" y="2870918"/>
                <a:ext cx="194791" cy="177083"/>
              </a:xfrm>
              <a:prstGeom prst="rect">
                <a:avLst/>
              </a:prstGeom>
              <a:noFill/>
              <a:ln>
                <a:noFill/>
              </a:ln>
            </p:spPr>
          </p:pic>
        </p:grpSp>
        <p:grpSp>
          <p:nvGrpSpPr>
            <p:cNvPr id="175" name="Google Shape;175;p15"/>
            <p:cNvGrpSpPr/>
            <p:nvPr/>
          </p:nvGrpSpPr>
          <p:grpSpPr>
            <a:xfrm>
              <a:off x="7391400" y="3048000"/>
              <a:ext cx="381000" cy="381000"/>
              <a:chOff x="5029200" y="2743200"/>
              <a:chExt cx="381000" cy="381000"/>
            </a:xfrm>
          </p:grpSpPr>
          <p:sp>
            <p:nvSpPr>
              <p:cNvPr id="176" name="Google Shape;176;p15"/>
              <p:cNvSpPr/>
              <p:nvPr/>
            </p:nvSpPr>
            <p:spPr>
              <a:xfrm>
                <a:off x="50292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77" name="Google Shape;177;p15"/>
              <p:cNvPicPr preferRelativeResize="0"/>
              <p:nvPr/>
            </p:nvPicPr>
            <p:blipFill rotWithShape="1">
              <a:blip r:embed="rId23">
                <a:alphaModFix/>
              </a:blip>
              <a:srcRect b="0" l="0" r="0" t="0"/>
              <a:stretch/>
            </p:blipFill>
            <p:spPr>
              <a:xfrm>
                <a:off x="5123108" y="2870918"/>
                <a:ext cx="194791" cy="177083"/>
              </a:xfrm>
              <a:prstGeom prst="rect">
                <a:avLst/>
              </a:prstGeom>
              <a:noFill/>
              <a:ln>
                <a:noFill/>
              </a:ln>
            </p:spPr>
          </p:pic>
        </p:grpSp>
        <p:grpSp>
          <p:nvGrpSpPr>
            <p:cNvPr id="178" name="Google Shape;178;p15"/>
            <p:cNvGrpSpPr/>
            <p:nvPr/>
          </p:nvGrpSpPr>
          <p:grpSpPr>
            <a:xfrm>
              <a:off x="8458200" y="3048000"/>
              <a:ext cx="381000" cy="381000"/>
              <a:chOff x="6096000" y="2743200"/>
              <a:chExt cx="381000" cy="381000"/>
            </a:xfrm>
          </p:grpSpPr>
          <p:sp>
            <p:nvSpPr>
              <p:cNvPr id="179" name="Google Shape;179;p15"/>
              <p:cNvSpPr/>
              <p:nvPr/>
            </p:nvSpPr>
            <p:spPr>
              <a:xfrm>
                <a:off x="60960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80" name="Google Shape;180;p15"/>
              <p:cNvPicPr preferRelativeResize="0"/>
              <p:nvPr/>
            </p:nvPicPr>
            <p:blipFill rotWithShape="1">
              <a:blip r:embed="rId24">
                <a:alphaModFix/>
              </a:blip>
              <a:srcRect b="0" l="0" r="0" t="0"/>
              <a:stretch/>
            </p:blipFill>
            <p:spPr>
              <a:xfrm>
                <a:off x="6189908" y="2870918"/>
                <a:ext cx="194791" cy="177083"/>
              </a:xfrm>
              <a:prstGeom prst="rect">
                <a:avLst/>
              </a:prstGeom>
              <a:noFill/>
              <a:ln>
                <a:noFill/>
              </a:ln>
            </p:spPr>
          </p:pic>
        </p:grpSp>
        <p:grpSp>
          <p:nvGrpSpPr>
            <p:cNvPr id="181" name="Google Shape;181;p15"/>
            <p:cNvGrpSpPr/>
            <p:nvPr/>
          </p:nvGrpSpPr>
          <p:grpSpPr>
            <a:xfrm>
              <a:off x="9525000" y="3048000"/>
              <a:ext cx="381000" cy="381000"/>
              <a:chOff x="7162800" y="2743200"/>
              <a:chExt cx="381000" cy="381000"/>
            </a:xfrm>
          </p:grpSpPr>
          <p:sp>
            <p:nvSpPr>
              <p:cNvPr id="182" name="Google Shape;182;p15"/>
              <p:cNvSpPr/>
              <p:nvPr/>
            </p:nvSpPr>
            <p:spPr>
              <a:xfrm>
                <a:off x="71628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83" name="Google Shape;183;p15"/>
              <p:cNvPicPr preferRelativeResize="0"/>
              <p:nvPr/>
            </p:nvPicPr>
            <p:blipFill rotWithShape="1">
              <a:blip r:embed="rId25">
                <a:alphaModFix/>
              </a:blip>
              <a:srcRect b="0" l="0" r="0" t="0"/>
              <a:stretch/>
            </p:blipFill>
            <p:spPr>
              <a:xfrm>
                <a:off x="7256708" y="2870918"/>
                <a:ext cx="194791" cy="177083"/>
              </a:xfrm>
              <a:prstGeom prst="rect">
                <a:avLst/>
              </a:prstGeom>
              <a:noFill/>
              <a:ln>
                <a:noFill/>
              </a:ln>
            </p:spPr>
          </p:pic>
        </p:grpSp>
        <p:grpSp>
          <p:nvGrpSpPr>
            <p:cNvPr id="184" name="Google Shape;184;p15"/>
            <p:cNvGrpSpPr/>
            <p:nvPr/>
          </p:nvGrpSpPr>
          <p:grpSpPr>
            <a:xfrm>
              <a:off x="10591800" y="3048000"/>
              <a:ext cx="381000" cy="381000"/>
              <a:chOff x="8229600" y="2743200"/>
              <a:chExt cx="381000" cy="381000"/>
            </a:xfrm>
          </p:grpSpPr>
          <p:sp>
            <p:nvSpPr>
              <p:cNvPr id="185" name="Google Shape;185;p15"/>
              <p:cNvSpPr/>
              <p:nvPr/>
            </p:nvSpPr>
            <p:spPr>
              <a:xfrm>
                <a:off x="82296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86" name="Google Shape;186;p15"/>
              <p:cNvPicPr preferRelativeResize="0"/>
              <p:nvPr/>
            </p:nvPicPr>
            <p:blipFill rotWithShape="1">
              <a:blip r:embed="rId26">
                <a:alphaModFix/>
              </a:blip>
              <a:srcRect b="0" l="0" r="0" t="0"/>
              <a:stretch/>
            </p:blipFill>
            <p:spPr>
              <a:xfrm>
                <a:off x="8323508" y="2870918"/>
                <a:ext cx="194791" cy="177083"/>
              </a:xfrm>
              <a:prstGeom prst="rect">
                <a:avLst/>
              </a:prstGeom>
              <a:noFill/>
              <a:ln>
                <a:noFill/>
              </a:ln>
            </p:spPr>
          </p:pic>
        </p:grpSp>
        <p:grpSp>
          <p:nvGrpSpPr>
            <p:cNvPr id="187" name="Google Shape;187;p15"/>
            <p:cNvGrpSpPr/>
            <p:nvPr/>
          </p:nvGrpSpPr>
          <p:grpSpPr>
            <a:xfrm>
              <a:off x="3657600" y="3733800"/>
              <a:ext cx="381000" cy="381000"/>
              <a:chOff x="1295400" y="3276600"/>
              <a:chExt cx="381000" cy="381000"/>
            </a:xfrm>
          </p:grpSpPr>
          <p:sp>
            <p:nvSpPr>
              <p:cNvPr id="188" name="Google Shape;188;p15"/>
              <p:cNvSpPr/>
              <p:nvPr/>
            </p:nvSpPr>
            <p:spPr>
              <a:xfrm>
                <a:off x="12954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89" name="Google Shape;189;p15"/>
              <p:cNvPicPr preferRelativeResize="0"/>
              <p:nvPr/>
            </p:nvPicPr>
            <p:blipFill rotWithShape="1">
              <a:blip r:embed="rId27">
                <a:alphaModFix/>
              </a:blip>
              <a:srcRect b="0" l="0" r="0" t="0"/>
              <a:stretch/>
            </p:blipFill>
            <p:spPr>
              <a:xfrm>
                <a:off x="1336183" y="3404318"/>
                <a:ext cx="301040" cy="194791"/>
              </a:xfrm>
              <a:prstGeom prst="rect">
                <a:avLst/>
              </a:prstGeom>
              <a:noFill/>
              <a:ln>
                <a:noFill/>
              </a:ln>
            </p:spPr>
          </p:pic>
        </p:grpSp>
        <p:grpSp>
          <p:nvGrpSpPr>
            <p:cNvPr id="190" name="Google Shape;190;p15"/>
            <p:cNvGrpSpPr/>
            <p:nvPr/>
          </p:nvGrpSpPr>
          <p:grpSpPr>
            <a:xfrm>
              <a:off x="5791200" y="3733800"/>
              <a:ext cx="381000" cy="381000"/>
              <a:chOff x="3429000" y="3276600"/>
              <a:chExt cx="381000" cy="381000"/>
            </a:xfrm>
          </p:grpSpPr>
          <p:sp>
            <p:nvSpPr>
              <p:cNvPr id="191" name="Google Shape;191;p15"/>
              <p:cNvSpPr/>
              <p:nvPr/>
            </p:nvSpPr>
            <p:spPr>
              <a:xfrm>
                <a:off x="34290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92" name="Google Shape;192;p15"/>
              <p:cNvPicPr preferRelativeResize="0"/>
              <p:nvPr/>
            </p:nvPicPr>
            <p:blipFill rotWithShape="1">
              <a:blip r:embed="rId28">
                <a:alphaModFix/>
              </a:blip>
              <a:srcRect b="0" l="0" r="0" t="0"/>
              <a:stretch/>
            </p:blipFill>
            <p:spPr>
              <a:xfrm>
                <a:off x="3469784" y="3404318"/>
                <a:ext cx="301040" cy="194791"/>
              </a:xfrm>
              <a:prstGeom prst="rect">
                <a:avLst/>
              </a:prstGeom>
              <a:noFill/>
              <a:ln>
                <a:noFill/>
              </a:ln>
            </p:spPr>
          </p:pic>
        </p:grpSp>
        <p:grpSp>
          <p:nvGrpSpPr>
            <p:cNvPr id="193" name="Google Shape;193;p15"/>
            <p:cNvGrpSpPr/>
            <p:nvPr/>
          </p:nvGrpSpPr>
          <p:grpSpPr>
            <a:xfrm>
              <a:off x="7924800" y="3733800"/>
              <a:ext cx="381000" cy="381000"/>
              <a:chOff x="5562600" y="3276600"/>
              <a:chExt cx="381000" cy="381000"/>
            </a:xfrm>
          </p:grpSpPr>
          <p:sp>
            <p:nvSpPr>
              <p:cNvPr id="194" name="Google Shape;194;p15"/>
              <p:cNvSpPr/>
              <p:nvPr/>
            </p:nvSpPr>
            <p:spPr>
              <a:xfrm>
                <a:off x="55626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95" name="Google Shape;195;p15"/>
              <p:cNvPicPr preferRelativeResize="0"/>
              <p:nvPr/>
            </p:nvPicPr>
            <p:blipFill rotWithShape="1">
              <a:blip r:embed="rId29">
                <a:alphaModFix/>
              </a:blip>
              <a:srcRect b="0" l="0" r="0" t="0"/>
              <a:stretch/>
            </p:blipFill>
            <p:spPr>
              <a:xfrm>
                <a:off x="5603384" y="3404318"/>
                <a:ext cx="301040" cy="194791"/>
              </a:xfrm>
              <a:prstGeom prst="rect">
                <a:avLst/>
              </a:prstGeom>
              <a:noFill/>
              <a:ln>
                <a:noFill/>
              </a:ln>
            </p:spPr>
          </p:pic>
        </p:grpSp>
        <p:grpSp>
          <p:nvGrpSpPr>
            <p:cNvPr id="196" name="Google Shape;196;p15"/>
            <p:cNvGrpSpPr/>
            <p:nvPr/>
          </p:nvGrpSpPr>
          <p:grpSpPr>
            <a:xfrm>
              <a:off x="10134600" y="3733800"/>
              <a:ext cx="381000" cy="381000"/>
              <a:chOff x="7772400" y="3276600"/>
              <a:chExt cx="381000" cy="381000"/>
            </a:xfrm>
          </p:grpSpPr>
          <p:sp>
            <p:nvSpPr>
              <p:cNvPr id="197" name="Google Shape;197;p15"/>
              <p:cNvSpPr/>
              <p:nvPr/>
            </p:nvSpPr>
            <p:spPr>
              <a:xfrm>
                <a:off x="77724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198" name="Google Shape;198;p15"/>
              <p:cNvPicPr preferRelativeResize="0"/>
              <p:nvPr/>
            </p:nvPicPr>
            <p:blipFill rotWithShape="1">
              <a:blip r:embed="rId30">
                <a:alphaModFix/>
              </a:blip>
              <a:srcRect b="0" l="0" r="0" t="0"/>
              <a:stretch/>
            </p:blipFill>
            <p:spPr>
              <a:xfrm>
                <a:off x="7813184" y="3404318"/>
                <a:ext cx="301040" cy="194791"/>
              </a:xfrm>
              <a:prstGeom prst="rect">
                <a:avLst/>
              </a:prstGeom>
              <a:noFill/>
              <a:ln>
                <a:noFill/>
              </a:ln>
            </p:spPr>
          </p:pic>
        </p:grpSp>
        <p:grpSp>
          <p:nvGrpSpPr>
            <p:cNvPr id="199" name="Google Shape;199;p15"/>
            <p:cNvGrpSpPr/>
            <p:nvPr/>
          </p:nvGrpSpPr>
          <p:grpSpPr>
            <a:xfrm>
              <a:off x="4649788" y="4343400"/>
              <a:ext cx="530225" cy="381000"/>
              <a:chOff x="2287880" y="3810000"/>
              <a:chExt cx="531247" cy="381000"/>
            </a:xfrm>
          </p:grpSpPr>
          <p:sp>
            <p:nvSpPr>
              <p:cNvPr id="200" name="Google Shape;200;p15"/>
              <p:cNvSpPr/>
              <p:nvPr/>
            </p:nvSpPr>
            <p:spPr>
              <a:xfrm>
                <a:off x="2362636" y="3810000"/>
                <a:ext cx="380144"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01" name="Google Shape;201;p15"/>
              <p:cNvPicPr preferRelativeResize="0"/>
              <p:nvPr/>
            </p:nvPicPr>
            <p:blipFill rotWithShape="1">
              <a:blip r:embed="rId31">
                <a:alphaModFix/>
              </a:blip>
              <a:srcRect b="0" l="0" r="0" t="0"/>
              <a:stretch/>
            </p:blipFill>
            <p:spPr>
              <a:xfrm>
                <a:off x="2287880" y="3937718"/>
                <a:ext cx="531247" cy="194791"/>
              </a:xfrm>
              <a:prstGeom prst="rect">
                <a:avLst/>
              </a:prstGeom>
              <a:noFill/>
              <a:ln>
                <a:noFill/>
              </a:ln>
            </p:spPr>
          </p:pic>
        </p:grpSp>
        <p:grpSp>
          <p:nvGrpSpPr>
            <p:cNvPr id="202" name="Google Shape;202;p15"/>
            <p:cNvGrpSpPr/>
            <p:nvPr/>
          </p:nvGrpSpPr>
          <p:grpSpPr>
            <a:xfrm>
              <a:off x="8924925" y="4343400"/>
              <a:ext cx="514350" cy="381000"/>
              <a:chOff x="6563934" y="3810000"/>
              <a:chExt cx="513539" cy="381000"/>
            </a:xfrm>
          </p:grpSpPr>
          <p:sp>
            <p:nvSpPr>
              <p:cNvPr id="203" name="Google Shape;203;p15"/>
              <p:cNvSpPr/>
              <p:nvPr/>
            </p:nvSpPr>
            <p:spPr>
              <a:xfrm>
                <a:off x="6628919" y="3810000"/>
                <a:ext cx="381984"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04" name="Google Shape;204;p15"/>
              <p:cNvPicPr preferRelativeResize="0"/>
              <p:nvPr/>
            </p:nvPicPr>
            <p:blipFill rotWithShape="1">
              <a:blip r:embed="rId32">
                <a:alphaModFix/>
              </a:blip>
              <a:srcRect b="0" l="0" r="0" t="0"/>
              <a:stretch/>
            </p:blipFill>
            <p:spPr>
              <a:xfrm>
                <a:off x="6563934" y="3937718"/>
                <a:ext cx="513539" cy="194791"/>
              </a:xfrm>
              <a:prstGeom prst="rect">
                <a:avLst/>
              </a:prstGeom>
              <a:noFill/>
              <a:ln>
                <a:noFill/>
              </a:ln>
            </p:spPr>
          </p:pic>
        </p:grpSp>
        <p:grpSp>
          <p:nvGrpSpPr>
            <p:cNvPr id="205" name="Google Shape;205;p15"/>
            <p:cNvGrpSpPr/>
            <p:nvPr/>
          </p:nvGrpSpPr>
          <p:grpSpPr>
            <a:xfrm>
              <a:off x="6934200" y="5029200"/>
              <a:ext cx="381000" cy="381000"/>
              <a:chOff x="4572000" y="4191000"/>
              <a:chExt cx="381000" cy="381000"/>
            </a:xfrm>
          </p:grpSpPr>
          <p:sp>
            <p:nvSpPr>
              <p:cNvPr id="206" name="Google Shape;206;p15"/>
              <p:cNvSpPr/>
              <p:nvPr/>
            </p:nvSpPr>
            <p:spPr>
              <a:xfrm>
                <a:off x="4572000" y="4191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07" name="Google Shape;207;p15"/>
              <p:cNvPicPr preferRelativeResize="0"/>
              <p:nvPr/>
            </p:nvPicPr>
            <p:blipFill rotWithShape="1">
              <a:blip r:embed="rId33">
                <a:alphaModFix/>
              </a:blip>
              <a:srcRect b="0" l="0" r="0" t="0"/>
              <a:stretch/>
            </p:blipFill>
            <p:spPr>
              <a:xfrm>
                <a:off x="4701325" y="4318718"/>
                <a:ext cx="123958" cy="141666"/>
              </a:xfrm>
              <a:prstGeom prst="rect">
                <a:avLst/>
              </a:prstGeom>
              <a:noFill/>
              <a:ln>
                <a:noFill/>
              </a:ln>
            </p:spPr>
          </p:pic>
        </p:grpSp>
        <p:cxnSp>
          <p:nvCxnSpPr>
            <p:cNvPr id="208" name="Google Shape;208;p15"/>
            <p:cNvCxnSpPr>
              <a:stCxn id="147" idx="4"/>
              <a:endCxn id="143" idx="0"/>
            </p:cNvCxnSpPr>
            <p:nvPr/>
          </p:nvCxnSpPr>
          <p:spPr>
            <a:xfrm flipH="1">
              <a:off x="33147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209" name="Google Shape;209;p15"/>
            <p:cNvCxnSpPr>
              <a:stCxn id="150" idx="4"/>
              <a:endCxn id="143" idx="0"/>
            </p:cNvCxnSpPr>
            <p:nvPr/>
          </p:nvCxnSpPr>
          <p:spPr>
            <a:xfrm flipH="1">
              <a:off x="33147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210" name="Google Shape;210;p15"/>
            <p:cNvCxnSpPr>
              <a:stCxn id="142" idx="4"/>
              <a:endCxn id="167" idx="0"/>
            </p:cNvCxnSpPr>
            <p:nvPr/>
          </p:nvCxnSpPr>
          <p:spPr>
            <a:xfrm>
              <a:off x="35433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211" name="Google Shape;211;p15"/>
            <p:cNvCxnSpPr>
              <a:stCxn id="150" idx="4"/>
              <a:endCxn id="167" idx="0"/>
            </p:cNvCxnSpPr>
            <p:nvPr/>
          </p:nvCxnSpPr>
          <p:spPr>
            <a:xfrm flipH="1">
              <a:off x="43815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212" name="Google Shape;212;p15"/>
            <p:cNvCxnSpPr>
              <a:stCxn id="153" idx="4"/>
              <a:endCxn id="167" idx="0"/>
            </p:cNvCxnSpPr>
            <p:nvPr/>
          </p:nvCxnSpPr>
          <p:spPr>
            <a:xfrm flipH="1">
              <a:off x="43815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213" name="Google Shape;213;p15"/>
            <p:cNvCxnSpPr>
              <a:stCxn id="147" idx="4"/>
              <a:endCxn id="176" idx="0"/>
            </p:cNvCxnSpPr>
            <p:nvPr/>
          </p:nvCxnSpPr>
          <p:spPr>
            <a:xfrm>
              <a:off x="4610100" y="2667000"/>
              <a:ext cx="2971800" cy="381000"/>
            </a:xfrm>
            <a:prstGeom prst="straightConnector1">
              <a:avLst/>
            </a:prstGeom>
            <a:noFill/>
            <a:ln cap="flat" cmpd="sng" w="28575">
              <a:solidFill>
                <a:srgbClr val="2E2E97"/>
              </a:solidFill>
              <a:prstDash val="solid"/>
              <a:round/>
              <a:headEnd len="sm" w="sm" type="none"/>
              <a:tailEnd len="med" w="med" type="stealth"/>
            </a:ln>
          </p:spPr>
        </p:cxnSp>
        <p:cxnSp>
          <p:nvCxnSpPr>
            <p:cNvPr id="214" name="Google Shape;214;p15"/>
            <p:cNvCxnSpPr>
              <a:stCxn id="156" idx="4"/>
              <a:endCxn id="176" idx="0"/>
            </p:cNvCxnSpPr>
            <p:nvPr/>
          </p:nvCxnSpPr>
          <p:spPr>
            <a:xfrm flipH="1">
              <a:off x="75819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215" name="Google Shape;215;p15"/>
            <p:cNvCxnSpPr>
              <a:stCxn id="162" idx="4"/>
              <a:endCxn id="176" idx="0"/>
            </p:cNvCxnSpPr>
            <p:nvPr/>
          </p:nvCxnSpPr>
          <p:spPr>
            <a:xfrm flipH="1">
              <a:off x="75819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216" name="Google Shape;216;p15"/>
            <p:cNvCxnSpPr>
              <a:stCxn id="162" idx="4"/>
              <a:endCxn id="185" idx="0"/>
            </p:cNvCxnSpPr>
            <p:nvPr/>
          </p:nvCxnSpPr>
          <p:spPr>
            <a:xfrm>
              <a:off x="99441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217" name="Google Shape;217;p15"/>
            <p:cNvCxnSpPr>
              <a:stCxn id="162" idx="4"/>
              <a:endCxn id="182" idx="0"/>
            </p:cNvCxnSpPr>
            <p:nvPr/>
          </p:nvCxnSpPr>
          <p:spPr>
            <a:xfrm flipH="1">
              <a:off x="97155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218" name="Google Shape;218;p15"/>
            <p:cNvCxnSpPr>
              <a:stCxn id="159" idx="4"/>
              <a:endCxn id="185" idx="0"/>
            </p:cNvCxnSpPr>
            <p:nvPr/>
          </p:nvCxnSpPr>
          <p:spPr>
            <a:xfrm>
              <a:off x="88773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219" name="Google Shape;219;p15"/>
            <p:cNvCxnSpPr>
              <a:stCxn id="156" idx="4"/>
              <a:endCxn id="185" idx="0"/>
            </p:cNvCxnSpPr>
            <p:nvPr/>
          </p:nvCxnSpPr>
          <p:spPr>
            <a:xfrm>
              <a:off x="7810500" y="2667000"/>
              <a:ext cx="2971800" cy="381000"/>
            </a:xfrm>
            <a:prstGeom prst="straightConnector1">
              <a:avLst/>
            </a:prstGeom>
            <a:noFill/>
            <a:ln cap="flat" cmpd="sng" w="28575">
              <a:solidFill>
                <a:srgbClr val="2E2E97"/>
              </a:solidFill>
              <a:prstDash val="solid"/>
              <a:round/>
              <a:headEnd len="sm" w="sm" type="none"/>
              <a:tailEnd len="med" w="med" type="stealth"/>
            </a:ln>
          </p:spPr>
        </p:cxnSp>
        <p:cxnSp>
          <p:nvCxnSpPr>
            <p:cNvPr id="220" name="Google Shape;220;p15"/>
            <p:cNvCxnSpPr>
              <a:stCxn id="153" idx="4"/>
              <a:endCxn id="179" idx="0"/>
            </p:cNvCxnSpPr>
            <p:nvPr/>
          </p:nvCxnSpPr>
          <p:spPr>
            <a:xfrm>
              <a:off x="67437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221" name="Google Shape;221;p15"/>
            <p:cNvCxnSpPr>
              <a:stCxn id="156" idx="4"/>
              <a:endCxn id="179" idx="0"/>
            </p:cNvCxnSpPr>
            <p:nvPr/>
          </p:nvCxnSpPr>
          <p:spPr>
            <a:xfrm>
              <a:off x="78105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222" name="Google Shape;222;p15"/>
            <p:cNvCxnSpPr>
              <a:stCxn id="150" idx="4"/>
              <a:endCxn id="173" idx="0"/>
            </p:cNvCxnSpPr>
            <p:nvPr/>
          </p:nvCxnSpPr>
          <p:spPr>
            <a:xfrm>
              <a:off x="56769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223" name="Google Shape;223;p15"/>
            <p:cNvCxnSpPr>
              <a:stCxn id="153" idx="4"/>
              <a:endCxn id="173" idx="0"/>
            </p:cNvCxnSpPr>
            <p:nvPr/>
          </p:nvCxnSpPr>
          <p:spPr>
            <a:xfrm flipH="1">
              <a:off x="65151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224" name="Google Shape;224;p15"/>
            <p:cNvCxnSpPr>
              <a:stCxn id="150" idx="4"/>
              <a:endCxn id="170" idx="0"/>
            </p:cNvCxnSpPr>
            <p:nvPr/>
          </p:nvCxnSpPr>
          <p:spPr>
            <a:xfrm flipH="1">
              <a:off x="54483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225" name="Google Shape;225;p15"/>
            <p:cNvCxnSpPr>
              <a:stCxn id="147" idx="4"/>
              <a:endCxn id="170" idx="0"/>
            </p:cNvCxnSpPr>
            <p:nvPr/>
          </p:nvCxnSpPr>
          <p:spPr>
            <a:xfrm>
              <a:off x="46101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226" name="Google Shape;226;p15"/>
            <p:cNvCxnSpPr>
              <a:stCxn id="153" idx="4"/>
              <a:endCxn id="170" idx="0"/>
            </p:cNvCxnSpPr>
            <p:nvPr/>
          </p:nvCxnSpPr>
          <p:spPr>
            <a:xfrm flipH="1">
              <a:off x="54483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227" name="Google Shape;227;p15"/>
            <p:cNvCxnSpPr>
              <a:stCxn id="156" idx="4"/>
              <a:endCxn id="173" idx="0"/>
            </p:cNvCxnSpPr>
            <p:nvPr/>
          </p:nvCxnSpPr>
          <p:spPr>
            <a:xfrm flipH="1">
              <a:off x="65151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228" name="Google Shape;228;p15"/>
            <p:cNvCxnSpPr>
              <a:stCxn id="159" idx="4"/>
              <a:endCxn id="179" idx="0"/>
            </p:cNvCxnSpPr>
            <p:nvPr/>
          </p:nvCxnSpPr>
          <p:spPr>
            <a:xfrm flipH="1">
              <a:off x="86487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229" name="Google Shape;229;p15"/>
            <p:cNvCxnSpPr>
              <a:stCxn id="159" idx="4"/>
              <a:endCxn id="182" idx="0"/>
            </p:cNvCxnSpPr>
            <p:nvPr/>
          </p:nvCxnSpPr>
          <p:spPr>
            <a:xfrm>
              <a:off x="88773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230" name="Google Shape;230;p15"/>
            <p:cNvCxnSpPr>
              <a:stCxn id="156" idx="4"/>
              <a:endCxn id="182" idx="0"/>
            </p:cNvCxnSpPr>
            <p:nvPr/>
          </p:nvCxnSpPr>
          <p:spPr>
            <a:xfrm>
              <a:off x="78105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231" name="Google Shape;231;p15"/>
            <p:cNvCxnSpPr>
              <a:stCxn id="143" idx="4"/>
              <a:endCxn id="188" idx="0"/>
            </p:cNvCxnSpPr>
            <p:nvPr/>
          </p:nvCxnSpPr>
          <p:spPr>
            <a:xfrm>
              <a:off x="33147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232" name="Google Shape;232;p15"/>
            <p:cNvCxnSpPr>
              <a:stCxn id="167" idx="4"/>
              <a:endCxn id="188" idx="0"/>
            </p:cNvCxnSpPr>
            <p:nvPr/>
          </p:nvCxnSpPr>
          <p:spPr>
            <a:xfrm flipH="1">
              <a:off x="38481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233" name="Google Shape;233;p15"/>
            <p:cNvCxnSpPr>
              <a:stCxn id="173" idx="4"/>
              <a:endCxn id="191" idx="0"/>
            </p:cNvCxnSpPr>
            <p:nvPr/>
          </p:nvCxnSpPr>
          <p:spPr>
            <a:xfrm flipH="1">
              <a:off x="59817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234" name="Google Shape;234;p15"/>
            <p:cNvCxnSpPr>
              <a:stCxn id="179" idx="4"/>
              <a:endCxn id="194" idx="0"/>
            </p:cNvCxnSpPr>
            <p:nvPr/>
          </p:nvCxnSpPr>
          <p:spPr>
            <a:xfrm flipH="1">
              <a:off x="81153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235" name="Google Shape;235;p15"/>
            <p:cNvCxnSpPr>
              <a:stCxn id="185" idx="4"/>
              <a:endCxn id="197" idx="0"/>
            </p:cNvCxnSpPr>
            <p:nvPr/>
          </p:nvCxnSpPr>
          <p:spPr>
            <a:xfrm flipH="1">
              <a:off x="10325100" y="3429000"/>
              <a:ext cx="457200" cy="304800"/>
            </a:xfrm>
            <a:prstGeom prst="straightConnector1">
              <a:avLst/>
            </a:prstGeom>
            <a:noFill/>
            <a:ln cap="flat" cmpd="sng" w="28575">
              <a:solidFill>
                <a:srgbClr val="2E2E97"/>
              </a:solidFill>
              <a:prstDash val="solid"/>
              <a:round/>
              <a:headEnd len="sm" w="sm" type="none"/>
              <a:tailEnd len="med" w="med" type="stealth"/>
            </a:ln>
          </p:spPr>
        </p:cxnSp>
        <p:cxnSp>
          <p:nvCxnSpPr>
            <p:cNvPr id="236" name="Google Shape;236;p15"/>
            <p:cNvCxnSpPr>
              <a:stCxn id="182" idx="4"/>
              <a:endCxn id="197" idx="0"/>
            </p:cNvCxnSpPr>
            <p:nvPr/>
          </p:nvCxnSpPr>
          <p:spPr>
            <a:xfrm>
              <a:off x="9715500" y="3429000"/>
              <a:ext cx="609600" cy="304800"/>
            </a:xfrm>
            <a:prstGeom prst="straightConnector1">
              <a:avLst/>
            </a:prstGeom>
            <a:noFill/>
            <a:ln cap="flat" cmpd="sng" w="28575">
              <a:solidFill>
                <a:srgbClr val="2E2E97"/>
              </a:solidFill>
              <a:prstDash val="solid"/>
              <a:round/>
              <a:headEnd len="sm" w="sm" type="none"/>
              <a:tailEnd len="med" w="med" type="stealth"/>
            </a:ln>
          </p:spPr>
        </p:cxnSp>
        <p:cxnSp>
          <p:nvCxnSpPr>
            <p:cNvPr id="237" name="Google Shape;237;p15"/>
            <p:cNvCxnSpPr>
              <a:stCxn id="176" idx="4"/>
              <a:endCxn id="194" idx="0"/>
            </p:cNvCxnSpPr>
            <p:nvPr/>
          </p:nvCxnSpPr>
          <p:spPr>
            <a:xfrm>
              <a:off x="75819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238" name="Google Shape;238;p15"/>
            <p:cNvCxnSpPr>
              <a:stCxn id="170" idx="4"/>
              <a:endCxn id="191" idx="0"/>
            </p:cNvCxnSpPr>
            <p:nvPr/>
          </p:nvCxnSpPr>
          <p:spPr>
            <a:xfrm>
              <a:off x="54483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239" name="Google Shape;239;p15"/>
            <p:cNvCxnSpPr>
              <a:stCxn id="188" idx="4"/>
              <a:endCxn id="200" idx="0"/>
            </p:cNvCxnSpPr>
            <p:nvPr/>
          </p:nvCxnSpPr>
          <p:spPr>
            <a:xfrm>
              <a:off x="3848100" y="4114800"/>
              <a:ext cx="1065900" cy="228600"/>
            </a:xfrm>
            <a:prstGeom prst="straightConnector1">
              <a:avLst/>
            </a:prstGeom>
            <a:noFill/>
            <a:ln cap="flat" cmpd="sng" w="28575">
              <a:solidFill>
                <a:srgbClr val="2E2E97"/>
              </a:solidFill>
              <a:prstDash val="solid"/>
              <a:round/>
              <a:headEnd len="sm" w="sm" type="none"/>
              <a:tailEnd len="med" w="med" type="stealth"/>
            </a:ln>
          </p:spPr>
        </p:cxnSp>
        <p:cxnSp>
          <p:nvCxnSpPr>
            <p:cNvPr id="240" name="Google Shape;240;p15"/>
            <p:cNvCxnSpPr>
              <a:stCxn id="194" idx="4"/>
              <a:endCxn id="203" idx="0"/>
            </p:cNvCxnSpPr>
            <p:nvPr/>
          </p:nvCxnSpPr>
          <p:spPr>
            <a:xfrm>
              <a:off x="8115300" y="4114800"/>
              <a:ext cx="1065900" cy="228600"/>
            </a:xfrm>
            <a:prstGeom prst="straightConnector1">
              <a:avLst/>
            </a:prstGeom>
            <a:noFill/>
            <a:ln cap="flat" cmpd="sng" w="28575">
              <a:solidFill>
                <a:srgbClr val="2E2E97"/>
              </a:solidFill>
              <a:prstDash val="solid"/>
              <a:round/>
              <a:headEnd len="sm" w="sm" type="none"/>
              <a:tailEnd len="med" w="med" type="stealth"/>
            </a:ln>
          </p:spPr>
        </p:cxnSp>
        <p:cxnSp>
          <p:nvCxnSpPr>
            <p:cNvPr id="241" name="Google Shape;241;p15"/>
            <p:cNvCxnSpPr>
              <a:stCxn id="197" idx="4"/>
              <a:endCxn id="203" idx="0"/>
            </p:cNvCxnSpPr>
            <p:nvPr/>
          </p:nvCxnSpPr>
          <p:spPr>
            <a:xfrm flipH="1">
              <a:off x="9181200" y="4114800"/>
              <a:ext cx="1143900" cy="228600"/>
            </a:xfrm>
            <a:prstGeom prst="straightConnector1">
              <a:avLst/>
            </a:prstGeom>
            <a:noFill/>
            <a:ln cap="flat" cmpd="sng" w="28575">
              <a:solidFill>
                <a:srgbClr val="2E2E97"/>
              </a:solidFill>
              <a:prstDash val="solid"/>
              <a:round/>
              <a:headEnd len="sm" w="sm" type="none"/>
              <a:tailEnd len="med" w="med" type="stealth"/>
            </a:ln>
          </p:spPr>
        </p:cxnSp>
        <p:cxnSp>
          <p:nvCxnSpPr>
            <p:cNvPr id="242" name="Google Shape;242;p15"/>
            <p:cNvCxnSpPr>
              <a:stCxn id="191" idx="4"/>
              <a:endCxn id="200" idx="0"/>
            </p:cNvCxnSpPr>
            <p:nvPr/>
          </p:nvCxnSpPr>
          <p:spPr>
            <a:xfrm flipH="1">
              <a:off x="4914000" y="4114800"/>
              <a:ext cx="1067700" cy="228600"/>
            </a:xfrm>
            <a:prstGeom prst="straightConnector1">
              <a:avLst/>
            </a:prstGeom>
            <a:noFill/>
            <a:ln cap="flat" cmpd="sng" w="28575">
              <a:solidFill>
                <a:srgbClr val="2E2E97"/>
              </a:solidFill>
              <a:prstDash val="solid"/>
              <a:round/>
              <a:headEnd len="sm" w="sm" type="none"/>
              <a:tailEnd len="med" w="med" type="stealth"/>
            </a:ln>
          </p:spPr>
        </p:cxnSp>
        <p:cxnSp>
          <p:nvCxnSpPr>
            <p:cNvPr id="243" name="Google Shape;243;p15"/>
            <p:cNvCxnSpPr>
              <a:stCxn id="203" idx="4"/>
              <a:endCxn id="206" idx="0"/>
            </p:cNvCxnSpPr>
            <p:nvPr/>
          </p:nvCxnSpPr>
          <p:spPr>
            <a:xfrm flipH="1">
              <a:off x="7124806" y="4724400"/>
              <a:ext cx="2056500" cy="304800"/>
            </a:xfrm>
            <a:prstGeom prst="straightConnector1">
              <a:avLst/>
            </a:prstGeom>
            <a:noFill/>
            <a:ln cap="flat" cmpd="sng" w="28575">
              <a:solidFill>
                <a:srgbClr val="2E2E97"/>
              </a:solidFill>
              <a:prstDash val="solid"/>
              <a:round/>
              <a:headEnd len="sm" w="sm" type="none"/>
              <a:tailEnd len="med" w="med" type="stealth"/>
            </a:ln>
          </p:spPr>
        </p:cxnSp>
        <p:cxnSp>
          <p:nvCxnSpPr>
            <p:cNvPr id="244" name="Google Shape;244;p15"/>
            <p:cNvCxnSpPr>
              <a:stCxn id="200" idx="4"/>
              <a:endCxn id="206" idx="0"/>
            </p:cNvCxnSpPr>
            <p:nvPr/>
          </p:nvCxnSpPr>
          <p:spPr>
            <a:xfrm>
              <a:off x="4914107" y="4724400"/>
              <a:ext cx="2210700" cy="304800"/>
            </a:xfrm>
            <a:prstGeom prst="straightConnector1">
              <a:avLst/>
            </a:prstGeom>
            <a:noFill/>
            <a:ln cap="flat" cmpd="sng" w="28575">
              <a:solidFill>
                <a:srgbClr val="2E2E97"/>
              </a:solidFill>
              <a:prstDash val="solid"/>
              <a:round/>
              <a:headEnd len="sm" w="sm" type="none"/>
              <a:tailEnd len="med" w="med" type="stealth"/>
            </a:ln>
          </p:spPr>
        </p:cxnSp>
      </p:grpSp>
      <p:pic>
        <p:nvPicPr>
          <p:cNvPr id="245" name="Google Shape;245;p15"/>
          <p:cNvPicPr preferRelativeResize="0"/>
          <p:nvPr/>
        </p:nvPicPr>
        <p:blipFill rotWithShape="1">
          <a:blip r:embed="rId34">
            <a:alphaModFix/>
          </a:blip>
          <a:srcRect b="0" l="0" r="0" t="0"/>
          <a:stretch/>
        </p:blipFill>
        <p:spPr>
          <a:xfrm>
            <a:off x="8153400" y="1371600"/>
            <a:ext cx="2945727" cy="14917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9" name="Shape 749"/>
        <p:cNvGrpSpPr/>
        <p:nvPr/>
      </p:nvGrpSpPr>
      <p:grpSpPr>
        <a:xfrm>
          <a:off x="0" y="0"/>
          <a:ext cx="0" cy="0"/>
          <a:chOff x="0" y="0"/>
          <a:chExt cx="0" cy="0"/>
        </a:xfrm>
      </p:grpSpPr>
      <p:sp>
        <p:nvSpPr>
          <p:cNvPr id="750" name="Google Shape;750;p42"/>
          <p:cNvSpPr txBox="1"/>
          <p:nvPr>
            <p:ph type="title"/>
          </p:nvPr>
        </p:nvSpPr>
        <p:spPr>
          <a:xfrm>
            <a:off x="0" y="-25400"/>
            <a:ext cx="8305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How About Particle Filtering?</a:t>
            </a:r>
            <a:endParaRPr/>
          </a:p>
        </p:txBody>
      </p:sp>
      <p:sp>
        <p:nvSpPr>
          <p:cNvPr id="751" name="Google Shape;751;p42"/>
          <p:cNvSpPr txBox="1"/>
          <p:nvPr/>
        </p:nvSpPr>
        <p:spPr>
          <a:xfrm>
            <a:off x="1295400" y="4810125"/>
            <a:ext cx="1371600" cy="212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Particles:</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a:t>
            </a:r>
            <a:endParaRPr/>
          </a:p>
          <a:p>
            <a:pPr indent="0" lvl="0" marL="0" marR="0" rtl="0" algn="l">
              <a:spcBef>
                <a:spcPts val="0"/>
              </a:spcBef>
              <a:spcAft>
                <a:spcPts val="0"/>
              </a:spcAft>
              <a:buNone/>
            </a:pPr>
            <a:r>
              <a:rPr lang="en-US" sz="1200">
                <a:solidFill>
                  <a:srgbClr val="00B050"/>
                </a:solidFill>
                <a:latin typeface="Calibri"/>
                <a:ea typeface="Calibri"/>
                <a:cs typeface="Calibri"/>
                <a:sym typeface="Calibri"/>
              </a:rPr>
              <a:t>    (3,3)   </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(1,2)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a:t>
            </a:r>
            <a:endParaRPr/>
          </a:p>
        </p:txBody>
      </p:sp>
      <p:grpSp>
        <p:nvGrpSpPr>
          <p:cNvPr id="752" name="Google Shape;752;p42"/>
          <p:cNvGrpSpPr/>
          <p:nvPr/>
        </p:nvGrpSpPr>
        <p:grpSpPr>
          <a:xfrm rot="-5400000">
            <a:off x="838541" y="3090523"/>
            <a:ext cx="1566862" cy="1567543"/>
            <a:chOff x="6324600" y="4419600"/>
            <a:chExt cx="2057400" cy="2057400"/>
          </a:xfrm>
        </p:grpSpPr>
        <p:grpSp>
          <p:nvGrpSpPr>
            <p:cNvPr id="753" name="Google Shape;753;p42"/>
            <p:cNvGrpSpPr/>
            <p:nvPr/>
          </p:nvGrpSpPr>
          <p:grpSpPr>
            <a:xfrm>
              <a:off x="6324600" y="4419600"/>
              <a:ext cx="2057400" cy="2057400"/>
              <a:chOff x="3984" y="1056"/>
              <a:chExt cx="1296" cy="1296"/>
            </a:xfrm>
          </p:grpSpPr>
          <p:sp>
            <p:nvSpPr>
              <p:cNvPr id="754" name="Google Shape;754;p42"/>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42"/>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42"/>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42"/>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42"/>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42"/>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42"/>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42"/>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42"/>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3" name="Google Shape;763;p42"/>
            <p:cNvSpPr/>
            <p:nvPr/>
          </p:nvSpPr>
          <p:spPr>
            <a:xfrm>
              <a:off x="8077200" y="53340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42"/>
            <p:cNvSpPr/>
            <p:nvPr/>
          </p:nvSpPr>
          <p:spPr>
            <a:xfrm>
              <a:off x="7848600" y="58674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p42"/>
            <p:cNvSpPr/>
            <p:nvPr/>
          </p:nvSpPr>
          <p:spPr>
            <a:xfrm>
              <a:off x="8001000" y="60198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p42"/>
            <p:cNvSpPr/>
            <p:nvPr/>
          </p:nvSpPr>
          <p:spPr>
            <a:xfrm>
              <a:off x="7848600" y="61722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42"/>
            <p:cNvSpPr/>
            <p:nvPr/>
          </p:nvSpPr>
          <p:spPr>
            <a:xfrm>
              <a:off x="8153400" y="6172200"/>
              <a:ext cx="152400" cy="152400"/>
            </a:xfrm>
            <a:prstGeom prst="ellipse">
              <a:avLst/>
            </a:prstGeom>
            <a:solidFill>
              <a:srgbClr val="00B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42"/>
            <p:cNvSpPr/>
            <p:nvPr/>
          </p:nvSpPr>
          <p:spPr>
            <a:xfrm>
              <a:off x="8153400" y="58674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42"/>
            <p:cNvSpPr/>
            <p:nvPr/>
          </p:nvSpPr>
          <p:spPr>
            <a:xfrm>
              <a:off x="7391400" y="60960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42"/>
            <p:cNvSpPr/>
            <p:nvPr/>
          </p:nvSpPr>
          <p:spPr>
            <a:xfrm>
              <a:off x="7848600" y="53340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42"/>
            <p:cNvSpPr/>
            <p:nvPr/>
          </p:nvSpPr>
          <p:spPr>
            <a:xfrm>
              <a:off x="7162800" y="60960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42"/>
            <p:cNvSpPr/>
            <p:nvPr/>
          </p:nvSpPr>
          <p:spPr>
            <a:xfrm>
              <a:off x="7239000" y="46482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3" name="Google Shape;773;p42"/>
          <p:cNvSpPr/>
          <p:nvPr/>
        </p:nvSpPr>
        <p:spPr>
          <a:xfrm flipH="1" rot="5400000">
            <a:off x="2736056" y="3729832"/>
            <a:ext cx="639762" cy="288925"/>
          </a:xfrm>
          <a:prstGeom prst="triangle">
            <a:avLst>
              <a:gd fmla="val 50000" name="adj"/>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74" name="Google Shape;774;p42"/>
          <p:cNvGrpSpPr/>
          <p:nvPr/>
        </p:nvGrpSpPr>
        <p:grpSpPr>
          <a:xfrm rot="-5400000">
            <a:off x="3581741" y="3090523"/>
            <a:ext cx="1566862" cy="1567543"/>
            <a:chOff x="3984" y="1056"/>
            <a:chExt cx="1296" cy="1296"/>
          </a:xfrm>
        </p:grpSpPr>
        <p:sp>
          <p:nvSpPr>
            <p:cNvPr id="775" name="Google Shape;775;p42"/>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42"/>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42"/>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42"/>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42"/>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42"/>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42"/>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42"/>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42"/>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4" name="Google Shape;784;p42"/>
          <p:cNvSpPr/>
          <p:nvPr/>
        </p:nvSpPr>
        <p:spPr>
          <a:xfrm rot="-5400000">
            <a:off x="4742568" y="3845253"/>
            <a:ext cx="116064" cy="116114"/>
          </a:xfrm>
          <a:prstGeom prst="ellipse">
            <a:avLst/>
          </a:prstGeom>
          <a:solidFill>
            <a:srgbClr val="00B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42"/>
          <p:cNvSpPr/>
          <p:nvPr/>
        </p:nvSpPr>
        <p:spPr>
          <a:xfrm rot="-5400000">
            <a:off x="4916740" y="3729189"/>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42"/>
          <p:cNvSpPr/>
          <p:nvPr/>
        </p:nvSpPr>
        <p:spPr>
          <a:xfrm rot="-5400000">
            <a:off x="4916740" y="3961317"/>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42"/>
          <p:cNvSpPr/>
          <p:nvPr/>
        </p:nvSpPr>
        <p:spPr>
          <a:xfrm rot="-5400000">
            <a:off x="4858683" y="3206902"/>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42"/>
          <p:cNvSpPr/>
          <p:nvPr/>
        </p:nvSpPr>
        <p:spPr>
          <a:xfrm rot="-5400000">
            <a:off x="4336168" y="3845253"/>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42"/>
          <p:cNvSpPr/>
          <p:nvPr/>
        </p:nvSpPr>
        <p:spPr>
          <a:xfrm rot="-5400000">
            <a:off x="4858683" y="4367540"/>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42"/>
          <p:cNvSpPr/>
          <p:nvPr/>
        </p:nvSpPr>
        <p:spPr>
          <a:xfrm rot="-5400000">
            <a:off x="3813654" y="3322965"/>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42"/>
          <p:cNvSpPr/>
          <p:nvPr/>
        </p:nvSpPr>
        <p:spPr>
          <a:xfrm rot="-5400000">
            <a:off x="4858683" y="3380997"/>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42"/>
          <p:cNvSpPr/>
          <p:nvPr/>
        </p:nvSpPr>
        <p:spPr>
          <a:xfrm rot="-5400000">
            <a:off x="4336168" y="3380997"/>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42"/>
          <p:cNvSpPr/>
          <p:nvPr/>
        </p:nvSpPr>
        <p:spPr>
          <a:xfrm rot="-5400000">
            <a:off x="4336168" y="3206902"/>
            <a:ext cx="116064" cy="116114"/>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94" name="Google Shape;794;p42"/>
          <p:cNvCxnSpPr>
            <a:stCxn id="767" idx="4"/>
            <a:endCxn id="784" idx="6"/>
          </p:cNvCxnSpPr>
          <p:nvPr/>
        </p:nvCxnSpPr>
        <p:spPr>
          <a:xfrm>
            <a:off x="2289629" y="3206927"/>
            <a:ext cx="2511000" cy="638400"/>
          </a:xfrm>
          <a:prstGeom prst="curvedConnector2">
            <a:avLst/>
          </a:prstGeom>
          <a:noFill/>
          <a:ln cap="flat" cmpd="sng" w="28575">
            <a:solidFill>
              <a:schemeClr val="dk1"/>
            </a:solidFill>
            <a:prstDash val="solid"/>
            <a:round/>
            <a:headEnd len="sm" w="sm" type="none"/>
            <a:tailEnd len="med" w="med" type="stealth"/>
          </a:ln>
        </p:spPr>
      </p:cxnSp>
      <p:grpSp>
        <p:nvGrpSpPr>
          <p:cNvPr id="795" name="Google Shape;795;p42"/>
          <p:cNvGrpSpPr/>
          <p:nvPr/>
        </p:nvGrpSpPr>
        <p:grpSpPr>
          <a:xfrm rot="-5400000">
            <a:off x="5722601" y="2226922"/>
            <a:ext cx="1566862" cy="3294752"/>
            <a:chOff x="6400800" y="2000695"/>
            <a:chExt cx="2057400" cy="4323905"/>
          </a:xfrm>
        </p:grpSpPr>
        <p:sp>
          <p:nvSpPr>
            <p:cNvPr id="796" name="Google Shape;796;p42"/>
            <p:cNvSpPr/>
            <p:nvPr/>
          </p:nvSpPr>
          <p:spPr>
            <a:xfrm flipH="1" rot="10800000">
              <a:off x="7015726" y="3224532"/>
              <a:ext cx="840054" cy="381257"/>
            </a:xfrm>
            <a:prstGeom prst="triangle">
              <a:avLst>
                <a:gd fmla="val 50000" name="adj"/>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97" name="Google Shape;797;p42"/>
            <p:cNvGrpSpPr/>
            <p:nvPr/>
          </p:nvGrpSpPr>
          <p:grpSpPr>
            <a:xfrm>
              <a:off x="6400800" y="4267200"/>
              <a:ext cx="2057400" cy="2057400"/>
              <a:chOff x="3984" y="1056"/>
              <a:chExt cx="1296" cy="1296"/>
            </a:xfrm>
          </p:grpSpPr>
          <p:sp>
            <p:nvSpPr>
              <p:cNvPr id="798" name="Google Shape;798;p42"/>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42"/>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42"/>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42"/>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42"/>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42"/>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42"/>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42"/>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42"/>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7" name="Google Shape;807;p42"/>
            <p:cNvGrpSpPr/>
            <p:nvPr/>
          </p:nvGrpSpPr>
          <p:grpSpPr>
            <a:xfrm>
              <a:off x="6634168" y="5300668"/>
              <a:ext cx="1671638" cy="871538"/>
              <a:chOff x="4227" y="3291"/>
              <a:chExt cx="1053" cy="549"/>
            </a:xfrm>
          </p:grpSpPr>
          <p:sp>
            <p:nvSpPr>
              <p:cNvPr id="808" name="Google Shape;808;p42"/>
              <p:cNvSpPr/>
              <p:nvPr/>
            </p:nvSpPr>
            <p:spPr>
              <a:xfrm>
                <a:off x="4656" y="3600"/>
                <a:ext cx="96" cy="96"/>
              </a:xfrm>
              <a:prstGeom prst="ellipse">
                <a:avLst/>
              </a:prstGeom>
              <a:solidFill>
                <a:srgbClr val="00B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42"/>
              <p:cNvSpPr/>
              <p:nvPr/>
            </p:nvSpPr>
            <p:spPr>
              <a:xfrm>
                <a:off x="4560" y="3744"/>
                <a:ext cx="96" cy="96"/>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42"/>
              <p:cNvSpPr/>
              <p:nvPr/>
            </p:nvSpPr>
            <p:spPr>
              <a:xfrm>
                <a:off x="5211" y="3723"/>
                <a:ext cx="69" cy="69"/>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42"/>
              <p:cNvSpPr/>
              <p:nvPr/>
            </p:nvSpPr>
            <p:spPr>
              <a:xfrm>
                <a:off x="4683" y="3291"/>
                <a:ext cx="69" cy="69"/>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42"/>
              <p:cNvSpPr/>
              <p:nvPr/>
            </p:nvSpPr>
            <p:spPr>
              <a:xfrm rot="10800000">
                <a:off x="4227" y="3699"/>
                <a:ext cx="69" cy="69"/>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p42"/>
              <p:cNvSpPr/>
              <p:nvPr/>
            </p:nvSpPr>
            <p:spPr>
              <a:xfrm>
                <a:off x="5067" y="3723"/>
                <a:ext cx="69" cy="69"/>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42"/>
              <p:cNvSpPr/>
              <p:nvPr/>
            </p:nvSpPr>
            <p:spPr>
              <a:xfrm>
                <a:off x="5088" y="3312"/>
                <a:ext cx="48" cy="48"/>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42"/>
              <p:cNvSpPr/>
              <p:nvPr/>
            </p:nvSpPr>
            <p:spPr>
              <a:xfrm>
                <a:off x="5232" y="3312"/>
                <a:ext cx="48" cy="48"/>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16" name="Google Shape;816;p42"/>
            <p:cNvSpPr/>
            <p:nvPr/>
          </p:nvSpPr>
          <p:spPr>
            <a:xfrm>
              <a:off x="7086600" y="5638800"/>
              <a:ext cx="685800" cy="685800"/>
            </a:xfrm>
            <a:prstGeom prst="rect">
              <a:avLst/>
            </a:prstGeom>
            <a:noFill/>
            <a:ln cap="flat" cmpd="sng" w="635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17" name="Google Shape;817;p42"/>
            <p:cNvGrpSpPr/>
            <p:nvPr/>
          </p:nvGrpSpPr>
          <p:grpSpPr>
            <a:xfrm>
              <a:off x="7391404" y="2000695"/>
              <a:ext cx="762097" cy="3810041"/>
              <a:chOff x="4704" y="1260"/>
              <a:chExt cx="480" cy="2400"/>
            </a:xfrm>
          </p:grpSpPr>
          <p:sp>
            <p:nvSpPr>
              <p:cNvPr id="818" name="Google Shape;818;p42"/>
              <p:cNvSpPr/>
              <p:nvPr/>
            </p:nvSpPr>
            <p:spPr>
              <a:xfrm>
                <a:off x="5157" y="2901"/>
                <a:ext cx="27" cy="27"/>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819" name="Google Shape;819;p42"/>
              <p:cNvCxnSpPr>
                <a:stCxn id="784" idx="4"/>
                <a:endCxn id="808" idx="0"/>
              </p:cNvCxnSpPr>
              <p:nvPr/>
            </p:nvCxnSpPr>
            <p:spPr>
              <a:xfrm rot="5400000">
                <a:off x="3504" y="2460"/>
                <a:ext cx="2400" cy="0"/>
              </a:xfrm>
              <a:prstGeom prst="curvedConnector3">
                <a:avLst>
                  <a:gd fmla="val -52720" name="adj1"/>
                </a:avLst>
              </a:prstGeom>
              <a:noFill/>
              <a:ln cap="flat" cmpd="sng" w="9525">
                <a:solidFill>
                  <a:schemeClr val="dk1"/>
                </a:solidFill>
                <a:prstDash val="solid"/>
                <a:round/>
                <a:headEnd len="med" w="med" type="none"/>
                <a:tailEnd len="med" w="med" type="triangle"/>
              </a:ln>
            </p:spPr>
          </p:cxnSp>
        </p:grpSp>
        <p:sp>
          <p:nvSpPr>
            <p:cNvPr id="820" name="Google Shape;820;p42"/>
            <p:cNvSpPr/>
            <p:nvPr/>
          </p:nvSpPr>
          <p:spPr>
            <a:xfrm>
              <a:off x="7469976" y="5943603"/>
              <a:ext cx="152448"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21" name="Google Shape;821;p42"/>
          <p:cNvGrpSpPr/>
          <p:nvPr/>
        </p:nvGrpSpPr>
        <p:grpSpPr>
          <a:xfrm rot="-5400000">
            <a:off x="9309101" y="2620962"/>
            <a:ext cx="1566862" cy="2506663"/>
            <a:chOff x="6400800" y="3033471"/>
            <a:chExt cx="2057400" cy="3291129"/>
          </a:xfrm>
        </p:grpSpPr>
        <p:grpSp>
          <p:nvGrpSpPr>
            <p:cNvPr id="822" name="Google Shape;822;p42"/>
            <p:cNvGrpSpPr/>
            <p:nvPr/>
          </p:nvGrpSpPr>
          <p:grpSpPr>
            <a:xfrm>
              <a:off x="6400800" y="4267200"/>
              <a:ext cx="2057400" cy="2057400"/>
              <a:chOff x="3984" y="1056"/>
              <a:chExt cx="1296" cy="1296"/>
            </a:xfrm>
          </p:grpSpPr>
          <p:sp>
            <p:nvSpPr>
              <p:cNvPr id="823" name="Google Shape;823;p42"/>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42"/>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42"/>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42"/>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42"/>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42"/>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42"/>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42"/>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42"/>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2" name="Google Shape;832;p42"/>
            <p:cNvSpPr/>
            <p:nvPr/>
          </p:nvSpPr>
          <p:spPr>
            <a:xfrm>
              <a:off x="7162800" y="57912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42"/>
            <p:cNvSpPr/>
            <p:nvPr/>
          </p:nvSpPr>
          <p:spPr>
            <a:xfrm>
              <a:off x="7467600" y="60960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42"/>
            <p:cNvSpPr/>
            <p:nvPr/>
          </p:nvSpPr>
          <p:spPr>
            <a:xfrm>
              <a:off x="7315200" y="59436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42"/>
            <p:cNvSpPr/>
            <p:nvPr/>
          </p:nvSpPr>
          <p:spPr>
            <a:xfrm>
              <a:off x="7239000" y="52578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42"/>
            <p:cNvSpPr/>
            <p:nvPr/>
          </p:nvSpPr>
          <p:spPr>
            <a:xfrm>
              <a:off x="8001000" y="59436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42"/>
            <p:cNvSpPr/>
            <p:nvPr/>
          </p:nvSpPr>
          <p:spPr>
            <a:xfrm>
              <a:off x="7467600" y="5791200"/>
              <a:ext cx="152400" cy="152400"/>
            </a:xfrm>
            <a:prstGeom prst="ellipse">
              <a:avLst/>
            </a:prstGeom>
            <a:solidFill>
              <a:srgbClr val="00B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42"/>
            <p:cNvSpPr/>
            <p:nvPr/>
          </p:nvSpPr>
          <p:spPr>
            <a:xfrm>
              <a:off x="6781800" y="59436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42"/>
            <p:cNvSpPr/>
            <p:nvPr/>
          </p:nvSpPr>
          <p:spPr>
            <a:xfrm>
              <a:off x="7162800" y="6096000"/>
              <a:ext cx="152400" cy="152400"/>
            </a:xfrm>
            <a:prstGeom prst="ellipse">
              <a:avLst/>
            </a:prstGeom>
            <a:solidFill>
              <a:srgbClr val="00B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42"/>
            <p:cNvSpPr/>
            <p:nvPr/>
          </p:nvSpPr>
          <p:spPr>
            <a:xfrm>
              <a:off x="6553200" y="59436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42"/>
            <p:cNvSpPr/>
            <p:nvPr/>
          </p:nvSpPr>
          <p:spPr>
            <a:xfrm>
              <a:off x="8001000" y="5257800"/>
              <a:ext cx="152400" cy="1524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42"/>
            <p:cNvSpPr/>
            <p:nvPr/>
          </p:nvSpPr>
          <p:spPr>
            <a:xfrm flipH="1" rot="10800000">
              <a:off x="7015725" y="3033471"/>
              <a:ext cx="840054" cy="381428"/>
            </a:xfrm>
            <a:prstGeom prst="triangle">
              <a:avLst>
                <a:gd fmla="val 50000" name="adj"/>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43" name="Google Shape;843;p42"/>
          <p:cNvSpPr txBox="1"/>
          <p:nvPr/>
        </p:nvSpPr>
        <p:spPr>
          <a:xfrm>
            <a:off x="2133600" y="2524125"/>
            <a:ext cx="16002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Elapse</a:t>
            </a:r>
            <a:endParaRPr/>
          </a:p>
        </p:txBody>
      </p:sp>
      <p:sp>
        <p:nvSpPr>
          <p:cNvPr id="844" name="Google Shape;844;p42"/>
          <p:cNvSpPr txBox="1"/>
          <p:nvPr/>
        </p:nvSpPr>
        <p:spPr>
          <a:xfrm>
            <a:off x="5029200" y="2524125"/>
            <a:ext cx="16002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Weight</a:t>
            </a:r>
            <a:endParaRPr/>
          </a:p>
        </p:txBody>
      </p:sp>
      <p:sp>
        <p:nvSpPr>
          <p:cNvPr id="845" name="Google Shape;845;p42"/>
          <p:cNvSpPr txBox="1"/>
          <p:nvPr/>
        </p:nvSpPr>
        <p:spPr>
          <a:xfrm>
            <a:off x="8153400" y="2524125"/>
            <a:ext cx="16002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Resample</a:t>
            </a:r>
            <a:endParaRPr/>
          </a:p>
        </p:txBody>
      </p:sp>
      <p:sp>
        <p:nvSpPr>
          <p:cNvPr id="846" name="Google Shape;846;p42"/>
          <p:cNvSpPr txBox="1"/>
          <p:nvPr/>
        </p:nvSpPr>
        <p:spPr>
          <a:xfrm>
            <a:off x="3962400" y="4810125"/>
            <a:ext cx="1371600" cy="212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Particles:</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a:t>
            </a:r>
            <a:endParaRPr/>
          </a:p>
          <a:p>
            <a:pPr indent="0" lvl="0" marL="0" marR="0" rtl="0" algn="l">
              <a:spcBef>
                <a:spcPts val="0"/>
              </a:spcBef>
              <a:spcAft>
                <a:spcPts val="0"/>
              </a:spcAft>
              <a:buNone/>
            </a:pPr>
            <a:r>
              <a:rPr lang="en-US" sz="1200">
                <a:solidFill>
                  <a:srgbClr val="00B050"/>
                </a:solidFill>
                <a:latin typeface="Calibri"/>
                <a:ea typeface="Calibri"/>
                <a:cs typeface="Calibri"/>
                <a:sym typeface="Calibri"/>
              </a:rPr>
              <a:t>    (3,2)   </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(3,1)</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(1,3)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(2,2)</a:t>
            </a:r>
            <a:endParaRPr/>
          </a:p>
        </p:txBody>
      </p:sp>
      <p:sp>
        <p:nvSpPr>
          <p:cNvPr id="847" name="Google Shape;847;p42"/>
          <p:cNvSpPr txBox="1"/>
          <p:nvPr/>
        </p:nvSpPr>
        <p:spPr>
          <a:xfrm>
            <a:off x="6934200" y="4810125"/>
            <a:ext cx="1371600" cy="212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Particles:</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  w=.9</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  w=.2</a:t>
            </a:r>
            <a:endParaRPr/>
          </a:p>
          <a:p>
            <a:pPr indent="0" lvl="0" marL="0" marR="0" rtl="0" algn="l">
              <a:spcBef>
                <a:spcPts val="0"/>
              </a:spcBef>
              <a:spcAft>
                <a:spcPts val="0"/>
              </a:spcAft>
              <a:buNone/>
            </a:pPr>
            <a:r>
              <a:rPr lang="en-US" sz="1200">
                <a:solidFill>
                  <a:srgbClr val="00B050"/>
                </a:solidFill>
                <a:latin typeface="Calibri"/>
                <a:ea typeface="Calibri"/>
                <a:cs typeface="Calibri"/>
                <a:sym typeface="Calibri"/>
              </a:rPr>
              <a:t>    (3,2)  w=.9</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(3,1)  w=.4</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  w=.4</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  w=.9</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(1,3)  w=.1</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  w=.2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  w=.9</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(2,2)  w=.4</a:t>
            </a:r>
            <a:endParaRPr/>
          </a:p>
        </p:txBody>
      </p:sp>
      <p:sp>
        <p:nvSpPr>
          <p:cNvPr id="848" name="Google Shape;848;p42"/>
          <p:cNvSpPr txBox="1"/>
          <p:nvPr/>
        </p:nvSpPr>
        <p:spPr>
          <a:xfrm>
            <a:off x="9982200" y="4810125"/>
            <a:ext cx="1371600" cy="212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(New) Particles:</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(2,2)</a:t>
            </a:r>
            <a:endParaRPr/>
          </a:p>
          <a:p>
            <a:pPr indent="0" lvl="0" marL="0" marR="0" rtl="0" algn="l">
              <a:spcBef>
                <a:spcPts val="0"/>
              </a:spcBef>
              <a:spcAft>
                <a:spcPts val="0"/>
              </a:spcAft>
              <a:buNone/>
            </a:pPr>
            <a:r>
              <a:rPr lang="en-US" sz="1200">
                <a:solidFill>
                  <a:srgbClr val="00B050"/>
                </a:solidFill>
                <a:latin typeface="Calibri"/>
                <a:ea typeface="Calibri"/>
                <a:cs typeface="Calibri"/>
                <a:sym typeface="Calibri"/>
              </a:rPr>
              <a:t>    (3,2)   </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(3,3)</a:t>
            </a:r>
            <a:endParaRPr/>
          </a:p>
          <a:p>
            <a:pPr indent="0" lvl="0" marL="0" marR="0" rtl="0" algn="l">
              <a:spcBef>
                <a:spcPts val="0"/>
              </a:spcBef>
              <a:spcAft>
                <a:spcPts val="0"/>
              </a:spcAft>
              <a:buNone/>
            </a:pPr>
            <a:r>
              <a:rPr lang="en-US" sz="1200">
                <a:solidFill>
                  <a:srgbClr val="00B05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(1,3)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(2,3)</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a:p>
            <a:pPr indent="0" lvl="0" marL="0" marR="0" rtl="0" algn="l">
              <a:spcBef>
                <a:spcPts val="0"/>
              </a:spcBef>
              <a:spcAft>
                <a:spcPts val="0"/>
              </a:spcAft>
              <a:buNone/>
            </a:pPr>
            <a:r>
              <a:rPr lang="en-US" sz="1200">
                <a:solidFill>
                  <a:srgbClr val="C00000"/>
                </a:solidFill>
                <a:latin typeface="Calibri"/>
                <a:ea typeface="Calibri"/>
                <a:cs typeface="Calibri"/>
                <a:sym typeface="Calibri"/>
              </a:rPr>
              <a:t>    (3,2)</a:t>
            </a:r>
            <a:endParaRPr/>
          </a:p>
        </p:txBody>
      </p:sp>
      <p:grpSp>
        <p:nvGrpSpPr>
          <p:cNvPr id="849" name="Google Shape;849;p42"/>
          <p:cNvGrpSpPr/>
          <p:nvPr/>
        </p:nvGrpSpPr>
        <p:grpSpPr>
          <a:xfrm>
            <a:off x="8305800" y="110067"/>
            <a:ext cx="2133600" cy="785593"/>
            <a:chOff x="4800" y="1056"/>
            <a:chExt cx="912" cy="336"/>
          </a:xfrm>
        </p:grpSpPr>
        <p:sp>
          <p:nvSpPr>
            <p:cNvPr id="850" name="Google Shape;850;p42"/>
            <p:cNvSpPr/>
            <p:nvPr/>
          </p:nvSpPr>
          <p:spPr>
            <a:xfrm>
              <a:off x="5376" y="1056"/>
              <a:ext cx="336" cy="33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2</a:t>
              </a:r>
              <a:endParaRPr/>
            </a:p>
          </p:txBody>
        </p:sp>
        <p:cxnSp>
          <p:nvCxnSpPr>
            <p:cNvPr id="851" name="Google Shape;851;p42"/>
            <p:cNvCxnSpPr>
              <a:stCxn id="852" idx="6"/>
              <a:endCxn id="850" idx="2"/>
            </p:cNvCxnSpPr>
            <p:nvPr/>
          </p:nvCxnSpPr>
          <p:spPr>
            <a:xfrm>
              <a:off x="5136" y="1224"/>
              <a:ext cx="300" cy="0"/>
            </a:xfrm>
            <a:prstGeom prst="straightConnector1">
              <a:avLst/>
            </a:prstGeom>
            <a:noFill/>
            <a:ln cap="flat" cmpd="sng" w="28575">
              <a:solidFill>
                <a:schemeClr val="dk1"/>
              </a:solidFill>
              <a:prstDash val="solid"/>
              <a:round/>
              <a:headEnd len="med" w="med" type="none"/>
              <a:tailEnd len="lg" w="lg" type="triangle"/>
            </a:ln>
          </p:spPr>
        </p:cxnSp>
        <p:sp>
          <p:nvSpPr>
            <p:cNvPr id="852" name="Google Shape;852;p42"/>
            <p:cNvSpPr/>
            <p:nvPr/>
          </p:nvSpPr>
          <p:spPr>
            <a:xfrm>
              <a:off x="4800" y="1056"/>
              <a:ext cx="336" cy="33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1</a:t>
              </a:r>
              <a:endParaRPr/>
            </a:p>
          </p:txBody>
        </p:sp>
      </p:grpSp>
      <p:grpSp>
        <p:nvGrpSpPr>
          <p:cNvPr id="853" name="Google Shape;853;p42"/>
          <p:cNvGrpSpPr/>
          <p:nvPr/>
        </p:nvGrpSpPr>
        <p:grpSpPr>
          <a:xfrm>
            <a:off x="9663288" y="110070"/>
            <a:ext cx="776111" cy="2328330"/>
            <a:chOff x="5256" y="2199"/>
            <a:chExt cx="336" cy="1008"/>
          </a:xfrm>
        </p:grpSpPr>
        <p:sp>
          <p:nvSpPr>
            <p:cNvPr id="854" name="Google Shape;854;p42"/>
            <p:cNvSpPr/>
            <p:nvPr/>
          </p:nvSpPr>
          <p:spPr>
            <a:xfrm>
              <a:off x="5256" y="2199"/>
              <a:ext cx="336" cy="33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2</a:t>
              </a:r>
              <a:endParaRPr baseline="-25000" sz="1400">
                <a:solidFill>
                  <a:schemeClr val="dk1"/>
                </a:solidFill>
                <a:latin typeface="Times New Roman"/>
                <a:ea typeface="Times New Roman"/>
                <a:cs typeface="Times New Roman"/>
                <a:sym typeface="Times New Roman"/>
              </a:endParaRPr>
            </a:p>
          </p:txBody>
        </p:sp>
        <p:cxnSp>
          <p:nvCxnSpPr>
            <p:cNvPr id="855" name="Google Shape;855;p42"/>
            <p:cNvCxnSpPr>
              <a:stCxn id="854" idx="4"/>
              <a:endCxn id="856" idx="0"/>
            </p:cNvCxnSpPr>
            <p:nvPr/>
          </p:nvCxnSpPr>
          <p:spPr>
            <a:xfrm>
              <a:off x="5424" y="2535"/>
              <a:ext cx="0" cy="300"/>
            </a:xfrm>
            <a:prstGeom prst="straightConnector1">
              <a:avLst/>
            </a:prstGeom>
            <a:noFill/>
            <a:ln cap="flat" cmpd="sng" w="28575">
              <a:solidFill>
                <a:schemeClr val="dk1"/>
              </a:solidFill>
              <a:prstDash val="solid"/>
              <a:round/>
              <a:headEnd len="med" w="med" type="none"/>
              <a:tailEnd len="lg" w="lg" type="triangle"/>
            </a:ln>
          </p:spPr>
        </p:cxnSp>
        <p:sp>
          <p:nvSpPr>
            <p:cNvPr id="856" name="Google Shape;856;p42"/>
            <p:cNvSpPr/>
            <p:nvPr/>
          </p:nvSpPr>
          <p:spPr>
            <a:xfrm>
              <a:off x="5256" y="2871"/>
              <a:ext cx="336" cy="336"/>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E</a:t>
              </a:r>
              <a:r>
                <a:rPr baseline="-25000" lang="en-US" sz="2400">
                  <a:solidFill>
                    <a:schemeClr val="dk1"/>
                  </a:solidFill>
                  <a:latin typeface="Times New Roman"/>
                  <a:ea typeface="Times New Roman"/>
                  <a:cs typeface="Times New Roman"/>
                  <a:sym typeface="Times New Roman"/>
                </a:rPr>
                <a:t>2</a:t>
              </a:r>
              <a:endParaRPr baseline="-25000" sz="1400">
                <a:solidFill>
                  <a:schemeClr val="dk1"/>
                </a:solidFill>
                <a:latin typeface="Times New Roman"/>
                <a:ea typeface="Times New Roman"/>
                <a:cs typeface="Times New Roman"/>
                <a:sym typeface="Times New Roman"/>
              </a:endParaRPr>
            </a:p>
          </p:txBody>
        </p:sp>
      </p:grpSp>
      <p:sp>
        <p:nvSpPr>
          <p:cNvPr id="857" name="Google Shape;857;p42"/>
          <p:cNvSpPr/>
          <p:nvPr/>
        </p:nvSpPr>
        <p:spPr>
          <a:xfrm>
            <a:off x="4191000" y="-1371600"/>
            <a:ext cx="533400" cy="7391400"/>
          </a:xfrm>
          <a:prstGeom prst="leftBrace">
            <a:avLst>
              <a:gd fmla="val 8333" name="adj1"/>
              <a:gd fmla="val 50000" name="adj2"/>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42"/>
          <p:cNvSpPr txBox="1"/>
          <p:nvPr/>
        </p:nvSpPr>
        <p:spPr>
          <a:xfrm>
            <a:off x="3112905" y="1447800"/>
            <a:ext cx="2602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 likelihood weighting</a:t>
            </a:r>
            <a:endParaRPr b="1" sz="1800">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Particle Filtering</a:t>
            </a:r>
            <a:endParaRPr/>
          </a:p>
        </p:txBody>
      </p:sp>
      <p:sp>
        <p:nvSpPr>
          <p:cNvPr id="864" name="Google Shape;864;p43"/>
          <p:cNvSpPr txBox="1"/>
          <p:nvPr>
            <p:ph idx="1" type="body"/>
          </p:nvPr>
        </p:nvSpPr>
        <p:spPr>
          <a:xfrm>
            <a:off x="838200" y="1447800"/>
            <a:ext cx="10744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Particle filtering operates on ensemble of samples</a:t>
            </a:r>
            <a:endParaRPr/>
          </a:p>
          <a:p>
            <a:pPr indent="-285736" lvl="1" marL="742913" rtl="0" algn="l">
              <a:spcBef>
                <a:spcPts val="480"/>
              </a:spcBef>
              <a:spcAft>
                <a:spcPts val="0"/>
              </a:spcAft>
              <a:buSzPts val="2400"/>
              <a:buChar char="▪"/>
            </a:pPr>
            <a:r>
              <a:rPr lang="en-US" sz="2400"/>
              <a:t>Performs likelihood weighting for each individual sample to elapse time and incorporate evidence</a:t>
            </a:r>
            <a:endParaRPr/>
          </a:p>
          <a:p>
            <a:pPr indent="-285736" lvl="1" marL="742913" rtl="0" algn="l">
              <a:spcBef>
                <a:spcPts val="480"/>
              </a:spcBef>
              <a:spcAft>
                <a:spcPts val="0"/>
              </a:spcAft>
              <a:buSzPts val="2400"/>
              <a:buChar char="▪"/>
            </a:pPr>
            <a:r>
              <a:rPr lang="en-US" sz="2400"/>
              <a:t>Resamples from the weighted ensemble of samples to focus computation for the next time step where most of the probability mass is estimated to be</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4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Markov Chain Monte Carlo*</a:t>
            </a:r>
            <a:endParaRPr/>
          </a:p>
        </p:txBody>
      </p:sp>
      <p:sp>
        <p:nvSpPr>
          <p:cNvPr id="870" name="Google Shape;870;p44"/>
          <p:cNvSpPr txBox="1"/>
          <p:nvPr>
            <p:ph idx="1" type="body"/>
          </p:nvPr>
        </p:nvSpPr>
        <p:spPr>
          <a:xfrm>
            <a:off x="1219200" y="1417637"/>
            <a:ext cx="88392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i="1" lang="en-US" sz="2400"/>
              <a:t>Idea</a:t>
            </a:r>
            <a:r>
              <a:rPr lang="en-US" sz="2400"/>
              <a:t>: instead of sampling from scratch, create samples that are each like the last one.</a:t>
            </a:r>
            <a:endParaRPr/>
          </a:p>
          <a:p>
            <a:pPr indent="-126988" lvl="2" marL="1142942" rtl="0" algn="l">
              <a:spcBef>
                <a:spcPts val="320"/>
              </a:spcBef>
              <a:spcAft>
                <a:spcPts val="0"/>
              </a:spcAft>
              <a:buSzPts val="1600"/>
              <a:buNone/>
            </a:pPr>
            <a:r>
              <a:t/>
            </a:r>
            <a:endParaRPr sz="1600"/>
          </a:p>
          <a:p>
            <a:pPr indent="-342882" lvl="0" marL="342882" rtl="0" algn="l">
              <a:spcBef>
                <a:spcPts val="480"/>
              </a:spcBef>
              <a:spcAft>
                <a:spcPts val="0"/>
              </a:spcAft>
              <a:buSzPts val="2400"/>
              <a:buChar char="▪"/>
            </a:pPr>
            <a:r>
              <a:rPr i="1" lang="en-US" sz="2400"/>
              <a:t>Procedure</a:t>
            </a:r>
            <a:r>
              <a:rPr lang="en-US" sz="2400"/>
              <a:t>: resample one variable at a time, conditioned on all the rest, but keep evidence fixed.  E.g., for P(b|c):</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Font typeface="Noto Sans Symbols"/>
              <a:buNone/>
            </a:pPr>
            <a:r>
              <a:t/>
            </a:r>
            <a:endParaRPr sz="2400"/>
          </a:p>
          <a:p>
            <a:pPr indent="-342882" lvl="0" marL="342882" rtl="0" algn="l">
              <a:spcBef>
                <a:spcPts val="480"/>
              </a:spcBef>
              <a:spcAft>
                <a:spcPts val="0"/>
              </a:spcAft>
              <a:buSzPts val="2400"/>
              <a:buChar char="▪"/>
            </a:pPr>
            <a:r>
              <a:rPr i="1" lang="en-US" sz="2400"/>
              <a:t>Properties</a:t>
            </a:r>
            <a:r>
              <a:rPr lang="en-US" sz="2400"/>
              <a:t>: Now samples are not independent (in fact they’re nearly identical), but sample averages are still consistent estimators!</a:t>
            </a:r>
            <a:endParaRPr/>
          </a:p>
          <a:p>
            <a:pPr indent="-126988" lvl="2" marL="1142942" rtl="0" algn="l">
              <a:spcBef>
                <a:spcPts val="320"/>
              </a:spcBef>
              <a:spcAft>
                <a:spcPts val="0"/>
              </a:spcAft>
              <a:buSzPts val="1600"/>
              <a:buNone/>
            </a:pPr>
            <a:r>
              <a:t/>
            </a:r>
            <a:endParaRPr sz="1600"/>
          </a:p>
          <a:p>
            <a:pPr indent="-342882" lvl="0" marL="342882" rtl="0" algn="l">
              <a:spcBef>
                <a:spcPts val="480"/>
              </a:spcBef>
              <a:spcAft>
                <a:spcPts val="0"/>
              </a:spcAft>
              <a:buSzPts val="2400"/>
              <a:buChar char="▪"/>
            </a:pPr>
            <a:r>
              <a:rPr i="1" lang="en-US" sz="2400"/>
              <a:t>What’s the point</a:t>
            </a:r>
            <a:r>
              <a:rPr lang="en-US" sz="2400"/>
              <a:t>: both upstream and downstream variables condition on evidence.</a:t>
            </a:r>
            <a:endParaRPr sz="2400"/>
          </a:p>
        </p:txBody>
      </p:sp>
      <p:sp>
        <p:nvSpPr>
          <p:cNvPr id="871" name="Google Shape;871;p44"/>
          <p:cNvSpPr/>
          <p:nvPr/>
        </p:nvSpPr>
        <p:spPr>
          <a:xfrm>
            <a:off x="2286000" y="3567112"/>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p:txBody>
      </p:sp>
      <p:sp>
        <p:nvSpPr>
          <p:cNvPr id="872" name="Google Shape;872;p44"/>
          <p:cNvSpPr/>
          <p:nvPr/>
        </p:nvSpPr>
        <p:spPr>
          <a:xfrm>
            <a:off x="3048000" y="3567112"/>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+c</a:t>
            </a:r>
            <a:endParaRPr sz="2400">
              <a:solidFill>
                <a:schemeClr val="dk1"/>
              </a:solidFill>
              <a:latin typeface="Times New Roman"/>
              <a:ea typeface="Times New Roman"/>
              <a:cs typeface="Times New Roman"/>
              <a:sym typeface="Times New Roman"/>
            </a:endParaRPr>
          </a:p>
        </p:txBody>
      </p:sp>
      <p:cxnSp>
        <p:nvCxnSpPr>
          <p:cNvPr id="873" name="Google Shape;873;p44"/>
          <p:cNvCxnSpPr>
            <a:stCxn id="871" idx="6"/>
            <a:endCxn id="872" idx="2"/>
          </p:cNvCxnSpPr>
          <p:nvPr/>
        </p:nvCxnSpPr>
        <p:spPr>
          <a:xfrm>
            <a:off x="2819400" y="3833812"/>
            <a:ext cx="228600" cy="0"/>
          </a:xfrm>
          <a:prstGeom prst="straightConnector1">
            <a:avLst/>
          </a:prstGeom>
          <a:noFill/>
          <a:ln cap="flat" cmpd="sng" w="28575">
            <a:solidFill>
              <a:schemeClr val="dk1"/>
            </a:solidFill>
            <a:prstDash val="solid"/>
            <a:round/>
            <a:headEnd len="med" w="med" type="none"/>
            <a:tailEnd len="lg" w="lg" type="triangle"/>
          </a:ln>
        </p:spPr>
      </p:cxnSp>
      <p:sp>
        <p:nvSpPr>
          <p:cNvPr id="874" name="Google Shape;874;p44"/>
          <p:cNvSpPr/>
          <p:nvPr/>
        </p:nvSpPr>
        <p:spPr>
          <a:xfrm>
            <a:off x="1524000" y="3567112"/>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+b</a:t>
            </a:r>
            <a:endParaRPr/>
          </a:p>
        </p:txBody>
      </p:sp>
      <p:cxnSp>
        <p:nvCxnSpPr>
          <p:cNvPr id="875" name="Google Shape;875;p44"/>
          <p:cNvCxnSpPr>
            <a:stCxn id="874" idx="6"/>
            <a:endCxn id="871" idx="2"/>
          </p:cNvCxnSpPr>
          <p:nvPr/>
        </p:nvCxnSpPr>
        <p:spPr>
          <a:xfrm>
            <a:off x="2057400" y="3833812"/>
            <a:ext cx="228600" cy="0"/>
          </a:xfrm>
          <a:prstGeom prst="straightConnector1">
            <a:avLst/>
          </a:prstGeom>
          <a:noFill/>
          <a:ln cap="flat" cmpd="sng" w="28575">
            <a:solidFill>
              <a:schemeClr val="dk1"/>
            </a:solidFill>
            <a:prstDash val="solid"/>
            <a:round/>
            <a:headEnd len="med" w="med" type="none"/>
            <a:tailEnd len="lg" w="lg" type="triangle"/>
          </a:ln>
        </p:spPr>
      </p:cxnSp>
      <p:sp>
        <p:nvSpPr>
          <p:cNvPr id="876" name="Google Shape;876;p44"/>
          <p:cNvSpPr/>
          <p:nvPr/>
        </p:nvSpPr>
        <p:spPr>
          <a:xfrm>
            <a:off x="5105400" y="355123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p:txBody>
      </p:sp>
      <p:sp>
        <p:nvSpPr>
          <p:cNvPr id="877" name="Google Shape;877;p44"/>
          <p:cNvSpPr/>
          <p:nvPr/>
        </p:nvSpPr>
        <p:spPr>
          <a:xfrm>
            <a:off x="5867400" y="355123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+c</a:t>
            </a:r>
            <a:endParaRPr sz="2400">
              <a:solidFill>
                <a:schemeClr val="dk1"/>
              </a:solidFill>
              <a:latin typeface="Times New Roman"/>
              <a:ea typeface="Times New Roman"/>
              <a:cs typeface="Times New Roman"/>
              <a:sym typeface="Times New Roman"/>
            </a:endParaRPr>
          </a:p>
        </p:txBody>
      </p:sp>
      <p:cxnSp>
        <p:nvCxnSpPr>
          <p:cNvPr id="878" name="Google Shape;878;p44"/>
          <p:cNvCxnSpPr>
            <a:stCxn id="876" idx="6"/>
            <a:endCxn id="877" idx="2"/>
          </p:cNvCxnSpPr>
          <p:nvPr/>
        </p:nvCxnSpPr>
        <p:spPr>
          <a:xfrm>
            <a:off x="5638800" y="3817937"/>
            <a:ext cx="228600" cy="0"/>
          </a:xfrm>
          <a:prstGeom prst="straightConnector1">
            <a:avLst/>
          </a:prstGeom>
          <a:noFill/>
          <a:ln cap="flat" cmpd="sng" w="28575">
            <a:solidFill>
              <a:schemeClr val="dk1"/>
            </a:solidFill>
            <a:prstDash val="solid"/>
            <a:round/>
            <a:headEnd len="med" w="med" type="none"/>
            <a:tailEnd len="lg" w="lg" type="triangle"/>
          </a:ln>
        </p:spPr>
      </p:cxnSp>
      <p:sp>
        <p:nvSpPr>
          <p:cNvPr id="879" name="Google Shape;879;p44"/>
          <p:cNvSpPr/>
          <p:nvPr/>
        </p:nvSpPr>
        <p:spPr>
          <a:xfrm>
            <a:off x="4343400" y="355123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-b</a:t>
            </a:r>
            <a:endParaRPr/>
          </a:p>
        </p:txBody>
      </p:sp>
      <p:cxnSp>
        <p:nvCxnSpPr>
          <p:cNvPr id="880" name="Google Shape;880;p44"/>
          <p:cNvCxnSpPr>
            <a:stCxn id="879" idx="6"/>
            <a:endCxn id="876" idx="2"/>
          </p:cNvCxnSpPr>
          <p:nvPr/>
        </p:nvCxnSpPr>
        <p:spPr>
          <a:xfrm>
            <a:off x="4876800" y="3817937"/>
            <a:ext cx="228600" cy="0"/>
          </a:xfrm>
          <a:prstGeom prst="straightConnector1">
            <a:avLst/>
          </a:prstGeom>
          <a:noFill/>
          <a:ln cap="flat" cmpd="sng" w="28575">
            <a:solidFill>
              <a:schemeClr val="dk1"/>
            </a:solidFill>
            <a:prstDash val="solid"/>
            <a:round/>
            <a:headEnd len="med" w="med" type="none"/>
            <a:tailEnd len="lg" w="lg" type="triangle"/>
          </a:ln>
        </p:spPr>
      </p:cxnSp>
      <p:sp>
        <p:nvSpPr>
          <p:cNvPr id="881" name="Google Shape;881;p44"/>
          <p:cNvSpPr/>
          <p:nvPr/>
        </p:nvSpPr>
        <p:spPr>
          <a:xfrm>
            <a:off x="7772400" y="355123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p:txBody>
      </p:sp>
      <p:sp>
        <p:nvSpPr>
          <p:cNvPr id="882" name="Google Shape;882;p44"/>
          <p:cNvSpPr/>
          <p:nvPr/>
        </p:nvSpPr>
        <p:spPr>
          <a:xfrm>
            <a:off x="8534400" y="355123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+c</a:t>
            </a:r>
            <a:endParaRPr sz="2400">
              <a:solidFill>
                <a:schemeClr val="dk1"/>
              </a:solidFill>
              <a:latin typeface="Times New Roman"/>
              <a:ea typeface="Times New Roman"/>
              <a:cs typeface="Times New Roman"/>
              <a:sym typeface="Times New Roman"/>
            </a:endParaRPr>
          </a:p>
        </p:txBody>
      </p:sp>
      <p:cxnSp>
        <p:nvCxnSpPr>
          <p:cNvPr id="883" name="Google Shape;883;p44"/>
          <p:cNvCxnSpPr>
            <a:stCxn id="881" idx="6"/>
            <a:endCxn id="882" idx="2"/>
          </p:cNvCxnSpPr>
          <p:nvPr/>
        </p:nvCxnSpPr>
        <p:spPr>
          <a:xfrm>
            <a:off x="8305800" y="3817937"/>
            <a:ext cx="228600" cy="0"/>
          </a:xfrm>
          <a:prstGeom prst="straightConnector1">
            <a:avLst/>
          </a:prstGeom>
          <a:noFill/>
          <a:ln cap="flat" cmpd="sng" w="28575">
            <a:solidFill>
              <a:schemeClr val="dk1"/>
            </a:solidFill>
            <a:prstDash val="solid"/>
            <a:round/>
            <a:headEnd len="med" w="med" type="none"/>
            <a:tailEnd len="lg" w="lg" type="triangle"/>
          </a:ln>
        </p:spPr>
      </p:cxnSp>
      <p:sp>
        <p:nvSpPr>
          <p:cNvPr id="884" name="Google Shape;884;p44"/>
          <p:cNvSpPr/>
          <p:nvPr/>
        </p:nvSpPr>
        <p:spPr>
          <a:xfrm>
            <a:off x="7010400" y="3551237"/>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-b</a:t>
            </a:r>
            <a:endParaRPr/>
          </a:p>
        </p:txBody>
      </p:sp>
      <p:cxnSp>
        <p:nvCxnSpPr>
          <p:cNvPr id="885" name="Google Shape;885;p44"/>
          <p:cNvCxnSpPr>
            <a:stCxn id="884" idx="6"/>
            <a:endCxn id="881" idx="2"/>
          </p:cNvCxnSpPr>
          <p:nvPr/>
        </p:nvCxnSpPr>
        <p:spPr>
          <a:xfrm>
            <a:off x="7543800" y="3817937"/>
            <a:ext cx="228600" cy="0"/>
          </a:xfrm>
          <a:prstGeom prst="straightConnector1">
            <a:avLst/>
          </a:prstGeom>
          <a:noFill/>
          <a:ln cap="flat" cmpd="sng" w="28575">
            <a:solidFill>
              <a:schemeClr val="dk1"/>
            </a:solidFill>
            <a:prstDash val="solid"/>
            <a:round/>
            <a:headEnd len="med" w="med" type="none"/>
            <a:tailEnd len="lg" w="lg" type="triangle"/>
          </a:ln>
        </p:spPr>
      </p:cxnSp>
      <p:cxnSp>
        <p:nvCxnSpPr>
          <p:cNvPr id="886" name="Google Shape;886;p44"/>
          <p:cNvCxnSpPr>
            <a:stCxn id="871" idx="7"/>
            <a:endCxn id="871" idx="3"/>
          </p:cNvCxnSpPr>
          <p:nvPr/>
        </p:nvCxnSpPr>
        <p:spPr>
          <a:xfrm flipH="1">
            <a:off x="2364185" y="3645227"/>
            <a:ext cx="377100" cy="377100"/>
          </a:xfrm>
          <a:prstGeom prst="straightConnector1">
            <a:avLst/>
          </a:prstGeom>
          <a:noFill/>
          <a:ln cap="flat" cmpd="sng" w="28575">
            <a:solidFill>
              <a:schemeClr val="dk1"/>
            </a:solidFill>
            <a:prstDash val="solid"/>
            <a:round/>
            <a:headEnd len="sm" w="sm" type="none"/>
            <a:tailEnd len="sm" w="sm" type="none"/>
          </a:ln>
        </p:spPr>
      </p:cxnSp>
      <p:cxnSp>
        <p:nvCxnSpPr>
          <p:cNvPr id="887" name="Google Shape;887;p44"/>
          <p:cNvCxnSpPr>
            <a:stCxn id="872" idx="7"/>
            <a:endCxn id="872" idx="3"/>
          </p:cNvCxnSpPr>
          <p:nvPr/>
        </p:nvCxnSpPr>
        <p:spPr>
          <a:xfrm flipH="1">
            <a:off x="3126185" y="3645227"/>
            <a:ext cx="377100" cy="377100"/>
          </a:xfrm>
          <a:prstGeom prst="straightConnector1">
            <a:avLst/>
          </a:prstGeom>
          <a:noFill/>
          <a:ln cap="flat" cmpd="sng" w="28575">
            <a:solidFill>
              <a:schemeClr val="dk1"/>
            </a:solidFill>
            <a:prstDash val="solid"/>
            <a:round/>
            <a:headEnd len="sm" w="sm" type="none"/>
            <a:tailEnd len="sm" w="sm" type="none"/>
          </a:ln>
        </p:spPr>
      </p:cxnSp>
      <p:cxnSp>
        <p:nvCxnSpPr>
          <p:cNvPr id="888" name="Google Shape;888;p44"/>
          <p:cNvCxnSpPr>
            <a:stCxn id="879" idx="7"/>
            <a:endCxn id="879" idx="3"/>
          </p:cNvCxnSpPr>
          <p:nvPr/>
        </p:nvCxnSpPr>
        <p:spPr>
          <a:xfrm flipH="1">
            <a:off x="4421585" y="3629352"/>
            <a:ext cx="377100" cy="377100"/>
          </a:xfrm>
          <a:prstGeom prst="straightConnector1">
            <a:avLst/>
          </a:prstGeom>
          <a:noFill/>
          <a:ln cap="flat" cmpd="sng" w="28575">
            <a:solidFill>
              <a:schemeClr val="dk1"/>
            </a:solidFill>
            <a:prstDash val="solid"/>
            <a:round/>
            <a:headEnd len="sm" w="sm" type="none"/>
            <a:tailEnd len="sm" w="sm" type="none"/>
          </a:ln>
        </p:spPr>
      </p:cxnSp>
      <p:cxnSp>
        <p:nvCxnSpPr>
          <p:cNvPr id="889" name="Google Shape;889;p44"/>
          <p:cNvCxnSpPr>
            <a:stCxn id="877" idx="7"/>
            <a:endCxn id="877" idx="3"/>
          </p:cNvCxnSpPr>
          <p:nvPr/>
        </p:nvCxnSpPr>
        <p:spPr>
          <a:xfrm flipH="1">
            <a:off x="5945585" y="3629352"/>
            <a:ext cx="377100" cy="377100"/>
          </a:xfrm>
          <a:prstGeom prst="straightConnector1">
            <a:avLst/>
          </a:prstGeom>
          <a:noFill/>
          <a:ln cap="flat" cmpd="sng" w="28575">
            <a:solidFill>
              <a:schemeClr val="dk1"/>
            </a:solidFill>
            <a:prstDash val="solid"/>
            <a:round/>
            <a:headEnd len="sm" w="sm" type="none"/>
            <a:tailEnd len="sm" w="sm" type="none"/>
          </a:ln>
        </p:spPr>
      </p:cxnSp>
      <p:cxnSp>
        <p:nvCxnSpPr>
          <p:cNvPr id="890" name="Google Shape;890;p44"/>
          <p:cNvCxnSpPr>
            <a:stCxn id="884" idx="7"/>
            <a:endCxn id="884" idx="3"/>
          </p:cNvCxnSpPr>
          <p:nvPr/>
        </p:nvCxnSpPr>
        <p:spPr>
          <a:xfrm flipH="1">
            <a:off x="7088585" y="3629352"/>
            <a:ext cx="377100" cy="377100"/>
          </a:xfrm>
          <a:prstGeom prst="straightConnector1">
            <a:avLst/>
          </a:prstGeom>
          <a:noFill/>
          <a:ln cap="flat" cmpd="sng" w="28575">
            <a:solidFill>
              <a:schemeClr val="dk1"/>
            </a:solidFill>
            <a:prstDash val="solid"/>
            <a:round/>
            <a:headEnd len="sm" w="sm" type="none"/>
            <a:tailEnd len="sm" w="sm" type="none"/>
          </a:ln>
        </p:spPr>
      </p:cxnSp>
      <p:cxnSp>
        <p:nvCxnSpPr>
          <p:cNvPr id="891" name="Google Shape;891;p44"/>
          <p:cNvCxnSpPr>
            <a:stCxn id="881" idx="7"/>
            <a:endCxn id="881" idx="3"/>
          </p:cNvCxnSpPr>
          <p:nvPr/>
        </p:nvCxnSpPr>
        <p:spPr>
          <a:xfrm flipH="1">
            <a:off x="7850585" y="3629352"/>
            <a:ext cx="377100" cy="377100"/>
          </a:xfrm>
          <a:prstGeom prst="straightConnector1">
            <a:avLst/>
          </a:prstGeom>
          <a:noFill/>
          <a:ln cap="flat" cmpd="sng" w="28575">
            <a:solidFill>
              <a:schemeClr val="dk1"/>
            </a:solidFill>
            <a:prstDash val="solid"/>
            <a:round/>
            <a:headEnd len="sm" w="sm" type="none"/>
            <a:tailEnd len="sm" w="sm" type="none"/>
          </a:ln>
        </p:spPr>
      </p:cxnSp>
      <p:sp>
        <p:nvSpPr>
          <p:cNvPr id="892" name="Google Shape;892;p44"/>
          <p:cNvSpPr/>
          <p:nvPr/>
        </p:nvSpPr>
        <p:spPr>
          <a:xfrm>
            <a:off x="1524000" y="3567112"/>
            <a:ext cx="533400" cy="533400"/>
          </a:xfrm>
          <a:prstGeom prst="ellipse">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3" name="Google Shape;893;p44"/>
          <p:cNvSpPr/>
          <p:nvPr/>
        </p:nvSpPr>
        <p:spPr>
          <a:xfrm>
            <a:off x="5105400" y="3567112"/>
            <a:ext cx="533400" cy="533400"/>
          </a:xfrm>
          <a:prstGeom prst="ellipse">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4" name="Google Shape;894;p44"/>
          <p:cNvSpPr/>
          <p:nvPr/>
        </p:nvSpPr>
        <p:spPr>
          <a:xfrm>
            <a:off x="8534400" y="3567112"/>
            <a:ext cx="533400" cy="533400"/>
          </a:xfrm>
          <a:prstGeom prst="ellipse">
            <a:avLst/>
          </a:prstGeom>
          <a:solidFill>
            <a:srgbClr val="FFFF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Worst Case Complexity?</a:t>
            </a:r>
            <a:endParaRPr/>
          </a:p>
        </p:txBody>
      </p:sp>
      <p:sp>
        <p:nvSpPr>
          <p:cNvPr id="251" name="Google Shape;251;p16"/>
          <p:cNvSpPr txBox="1"/>
          <p:nvPr>
            <p:ph idx="1" type="body"/>
          </p:nvPr>
        </p:nvSpPr>
        <p:spPr>
          <a:xfrm>
            <a:off x="304800" y="1219200"/>
            <a:ext cx="11430000" cy="58674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CSP:  </a:t>
            </a:r>
            <a:endParaRPr/>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53982" lvl="0" marL="342882" rtl="0" algn="l">
              <a:spcBef>
                <a:spcPts val="280"/>
              </a:spcBef>
              <a:spcAft>
                <a:spcPts val="0"/>
              </a:spcAft>
              <a:buSzPts val="1400"/>
              <a:buNone/>
            </a:pPr>
            <a:r>
              <a:t/>
            </a:r>
            <a:endParaRPr sz="1400"/>
          </a:p>
          <a:p>
            <a:pPr indent="-241282" lvl="0" marL="342882" rtl="0" algn="l">
              <a:spcBef>
                <a:spcPts val="320"/>
              </a:spcBef>
              <a:spcAft>
                <a:spcPts val="0"/>
              </a:spcAft>
              <a:buSzPts val="1600"/>
              <a:buNone/>
            </a:pPr>
            <a:r>
              <a:t/>
            </a:r>
            <a:endParaRPr sz="1600"/>
          </a:p>
          <a:p>
            <a:pPr indent="-342882" lvl="0" marL="342882" rtl="0" algn="l">
              <a:spcBef>
                <a:spcPts val="400"/>
              </a:spcBef>
              <a:spcAft>
                <a:spcPts val="0"/>
              </a:spcAft>
              <a:buSzPts val="2000"/>
              <a:buChar char="▪"/>
            </a:pPr>
            <a:r>
              <a:rPr lang="en-US" sz="2000"/>
              <a:t>If we can answer P(z) equal to zero or not, we answered whether the 3-SAT problem has a solution.</a:t>
            </a:r>
            <a:endParaRPr/>
          </a:p>
          <a:p>
            <a:pPr indent="-171439" lvl="4" marL="2057298" rtl="0" algn="l">
              <a:spcBef>
                <a:spcPts val="180"/>
              </a:spcBef>
              <a:spcAft>
                <a:spcPts val="0"/>
              </a:spcAft>
              <a:buSzPts val="900"/>
              <a:buNone/>
            </a:pPr>
            <a:r>
              <a:t/>
            </a:r>
            <a:endParaRPr sz="900"/>
          </a:p>
          <a:p>
            <a:pPr indent="-342882" lvl="0" marL="342882" rtl="0" algn="l">
              <a:spcBef>
                <a:spcPts val="400"/>
              </a:spcBef>
              <a:spcAft>
                <a:spcPts val="0"/>
              </a:spcAft>
              <a:buSzPts val="2000"/>
              <a:buChar char="▪"/>
            </a:pPr>
            <a:r>
              <a:rPr lang="en-US" sz="2000"/>
              <a:t>Hence inference in Bayes’ nets is NP-hard.  No known efficient probabilistic inference in general.</a:t>
            </a:r>
            <a:endParaRPr/>
          </a:p>
        </p:txBody>
      </p:sp>
      <p:grpSp>
        <p:nvGrpSpPr>
          <p:cNvPr id="252" name="Google Shape;252;p16"/>
          <p:cNvGrpSpPr/>
          <p:nvPr/>
        </p:nvGrpSpPr>
        <p:grpSpPr>
          <a:xfrm>
            <a:off x="3124200" y="2286000"/>
            <a:ext cx="7848600" cy="3124200"/>
            <a:chOff x="3124200" y="2286000"/>
            <a:chExt cx="7848600" cy="3124200"/>
          </a:xfrm>
        </p:grpSpPr>
        <p:cxnSp>
          <p:nvCxnSpPr>
            <p:cNvPr id="253" name="Google Shape;253;p16"/>
            <p:cNvCxnSpPr>
              <a:stCxn id="254" idx="4"/>
              <a:endCxn id="255" idx="0"/>
            </p:cNvCxnSpPr>
            <p:nvPr/>
          </p:nvCxnSpPr>
          <p:spPr>
            <a:xfrm flipH="1">
              <a:off x="3314700" y="2667000"/>
              <a:ext cx="228600" cy="381000"/>
            </a:xfrm>
            <a:prstGeom prst="straightConnector1">
              <a:avLst/>
            </a:prstGeom>
            <a:noFill/>
            <a:ln cap="flat" cmpd="sng" w="28575">
              <a:solidFill>
                <a:srgbClr val="2E2E97"/>
              </a:solidFill>
              <a:prstDash val="solid"/>
              <a:round/>
              <a:headEnd len="sm" w="sm" type="none"/>
              <a:tailEnd len="med" w="med" type="stealth"/>
            </a:ln>
          </p:spPr>
        </p:cxnSp>
        <p:grpSp>
          <p:nvGrpSpPr>
            <p:cNvPr id="256" name="Google Shape;256;p16"/>
            <p:cNvGrpSpPr/>
            <p:nvPr/>
          </p:nvGrpSpPr>
          <p:grpSpPr>
            <a:xfrm>
              <a:off x="3352800" y="2286000"/>
              <a:ext cx="381000" cy="381000"/>
              <a:chOff x="2438400" y="3429000"/>
              <a:chExt cx="381000" cy="381000"/>
            </a:xfrm>
          </p:grpSpPr>
          <p:sp>
            <p:nvSpPr>
              <p:cNvPr id="254" name="Google Shape;254;p16"/>
              <p:cNvSpPr/>
              <p:nvPr/>
            </p:nvSpPr>
            <p:spPr>
              <a:xfrm>
                <a:off x="2438400" y="3429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57" name="Google Shape;257;p16"/>
              <p:cNvPicPr preferRelativeResize="0"/>
              <p:nvPr/>
            </p:nvPicPr>
            <p:blipFill rotWithShape="1">
              <a:blip r:embed="rId3">
                <a:alphaModFix/>
              </a:blip>
              <a:srcRect b="0" l="0" r="0" t="0"/>
              <a:stretch/>
            </p:blipFill>
            <p:spPr>
              <a:xfrm>
                <a:off x="2514600" y="3556718"/>
                <a:ext cx="230207" cy="177082"/>
              </a:xfrm>
              <a:prstGeom prst="rect">
                <a:avLst/>
              </a:prstGeom>
              <a:noFill/>
              <a:ln>
                <a:noFill/>
              </a:ln>
            </p:spPr>
          </p:pic>
        </p:grpSp>
        <p:grpSp>
          <p:nvGrpSpPr>
            <p:cNvPr id="258" name="Google Shape;258;p16"/>
            <p:cNvGrpSpPr/>
            <p:nvPr/>
          </p:nvGrpSpPr>
          <p:grpSpPr>
            <a:xfrm>
              <a:off x="4419600" y="2286000"/>
              <a:ext cx="381000" cy="381000"/>
              <a:chOff x="2057400" y="1828800"/>
              <a:chExt cx="381000" cy="381000"/>
            </a:xfrm>
          </p:grpSpPr>
          <p:sp>
            <p:nvSpPr>
              <p:cNvPr id="259" name="Google Shape;259;p16"/>
              <p:cNvSpPr/>
              <p:nvPr/>
            </p:nvSpPr>
            <p:spPr>
              <a:xfrm>
                <a:off x="20574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60" name="Google Shape;260;p16"/>
              <p:cNvPicPr preferRelativeResize="0"/>
              <p:nvPr/>
            </p:nvPicPr>
            <p:blipFill rotWithShape="1">
              <a:blip r:embed="rId4">
                <a:alphaModFix/>
              </a:blip>
              <a:srcRect b="0" l="0" r="0" t="0"/>
              <a:stretch/>
            </p:blipFill>
            <p:spPr>
              <a:xfrm>
                <a:off x="2133600" y="1956518"/>
                <a:ext cx="230207" cy="177082"/>
              </a:xfrm>
              <a:prstGeom prst="rect">
                <a:avLst/>
              </a:prstGeom>
              <a:noFill/>
              <a:ln>
                <a:noFill/>
              </a:ln>
            </p:spPr>
          </p:pic>
        </p:grpSp>
        <p:grpSp>
          <p:nvGrpSpPr>
            <p:cNvPr id="261" name="Google Shape;261;p16"/>
            <p:cNvGrpSpPr/>
            <p:nvPr/>
          </p:nvGrpSpPr>
          <p:grpSpPr>
            <a:xfrm>
              <a:off x="5486400" y="2286000"/>
              <a:ext cx="381000" cy="381000"/>
              <a:chOff x="3124200" y="1828800"/>
              <a:chExt cx="381000" cy="381000"/>
            </a:xfrm>
          </p:grpSpPr>
          <p:sp>
            <p:nvSpPr>
              <p:cNvPr id="262" name="Google Shape;262;p16"/>
              <p:cNvSpPr/>
              <p:nvPr/>
            </p:nvSpPr>
            <p:spPr>
              <a:xfrm>
                <a:off x="31242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63" name="Google Shape;263;p16"/>
              <p:cNvPicPr preferRelativeResize="0"/>
              <p:nvPr/>
            </p:nvPicPr>
            <p:blipFill rotWithShape="1">
              <a:blip r:embed="rId5">
                <a:alphaModFix/>
              </a:blip>
              <a:srcRect b="0" l="0" r="0" t="0"/>
              <a:stretch/>
            </p:blipFill>
            <p:spPr>
              <a:xfrm>
                <a:off x="3200400" y="1956518"/>
                <a:ext cx="230207" cy="177082"/>
              </a:xfrm>
              <a:prstGeom prst="rect">
                <a:avLst/>
              </a:prstGeom>
              <a:noFill/>
              <a:ln>
                <a:noFill/>
              </a:ln>
            </p:spPr>
          </p:pic>
        </p:grpSp>
        <p:grpSp>
          <p:nvGrpSpPr>
            <p:cNvPr id="264" name="Google Shape;264;p16"/>
            <p:cNvGrpSpPr/>
            <p:nvPr/>
          </p:nvGrpSpPr>
          <p:grpSpPr>
            <a:xfrm>
              <a:off x="6553200" y="2286000"/>
              <a:ext cx="381000" cy="381000"/>
              <a:chOff x="4191000" y="1828800"/>
              <a:chExt cx="381000" cy="381000"/>
            </a:xfrm>
          </p:grpSpPr>
          <p:sp>
            <p:nvSpPr>
              <p:cNvPr id="265" name="Google Shape;265;p16"/>
              <p:cNvSpPr/>
              <p:nvPr/>
            </p:nvSpPr>
            <p:spPr>
              <a:xfrm>
                <a:off x="41910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66" name="Google Shape;266;p16"/>
              <p:cNvPicPr preferRelativeResize="0"/>
              <p:nvPr/>
            </p:nvPicPr>
            <p:blipFill rotWithShape="1">
              <a:blip r:embed="rId6">
                <a:alphaModFix/>
              </a:blip>
              <a:srcRect b="0" l="0" r="0" t="0"/>
              <a:stretch/>
            </p:blipFill>
            <p:spPr>
              <a:xfrm>
                <a:off x="4267200" y="1956518"/>
                <a:ext cx="230207" cy="177082"/>
              </a:xfrm>
              <a:prstGeom prst="rect">
                <a:avLst/>
              </a:prstGeom>
              <a:noFill/>
              <a:ln>
                <a:noFill/>
              </a:ln>
            </p:spPr>
          </p:pic>
        </p:grpSp>
        <p:grpSp>
          <p:nvGrpSpPr>
            <p:cNvPr id="267" name="Google Shape;267;p16"/>
            <p:cNvGrpSpPr/>
            <p:nvPr/>
          </p:nvGrpSpPr>
          <p:grpSpPr>
            <a:xfrm>
              <a:off x="7620000" y="2286000"/>
              <a:ext cx="381000" cy="381000"/>
              <a:chOff x="5257800" y="1828800"/>
              <a:chExt cx="381000" cy="381000"/>
            </a:xfrm>
          </p:grpSpPr>
          <p:sp>
            <p:nvSpPr>
              <p:cNvPr id="268" name="Google Shape;268;p16"/>
              <p:cNvSpPr/>
              <p:nvPr/>
            </p:nvSpPr>
            <p:spPr>
              <a:xfrm>
                <a:off x="52578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69" name="Google Shape;269;p16"/>
              <p:cNvPicPr preferRelativeResize="0"/>
              <p:nvPr/>
            </p:nvPicPr>
            <p:blipFill rotWithShape="1">
              <a:blip r:embed="rId7">
                <a:alphaModFix/>
              </a:blip>
              <a:srcRect b="0" l="0" r="0" t="0"/>
              <a:stretch/>
            </p:blipFill>
            <p:spPr>
              <a:xfrm>
                <a:off x="5334000" y="1956518"/>
                <a:ext cx="230207" cy="177082"/>
              </a:xfrm>
              <a:prstGeom prst="rect">
                <a:avLst/>
              </a:prstGeom>
              <a:noFill/>
              <a:ln>
                <a:noFill/>
              </a:ln>
            </p:spPr>
          </p:pic>
        </p:grpSp>
        <p:grpSp>
          <p:nvGrpSpPr>
            <p:cNvPr id="270" name="Google Shape;270;p16"/>
            <p:cNvGrpSpPr/>
            <p:nvPr/>
          </p:nvGrpSpPr>
          <p:grpSpPr>
            <a:xfrm>
              <a:off x="8686800" y="2286000"/>
              <a:ext cx="381000" cy="381000"/>
              <a:chOff x="6324600" y="1828800"/>
              <a:chExt cx="381000" cy="381000"/>
            </a:xfrm>
          </p:grpSpPr>
          <p:sp>
            <p:nvSpPr>
              <p:cNvPr id="271" name="Google Shape;271;p16"/>
              <p:cNvSpPr/>
              <p:nvPr/>
            </p:nvSpPr>
            <p:spPr>
              <a:xfrm>
                <a:off x="63246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72" name="Google Shape;272;p16"/>
              <p:cNvPicPr preferRelativeResize="0"/>
              <p:nvPr/>
            </p:nvPicPr>
            <p:blipFill rotWithShape="1">
              <a:blip r:embed="rId8">
                <a:alphaModFix/>
              </a:blip>
              <a:srcRect b="0" l="0" r="0" t="0"/>
              <a:stretch/>
            </p:blipFill>
            <p:spPr>
              <a:xfrm>
                <a:off x="6400800" y="1956518"/>
                <a:ext cx="230207" cy="177082"/>
              </a:xfrm>
              <a:prstGeom prst="rect">
                <a:avLst/>
              </a:prstGeom>
              <a:noFill/>
              <a:ln>
                <a:noFill/>
              </a:ln>
            </p:spPr>
          </p:pic>
        </p:grpSp>
        <p:grpSp>
          <p:nvGrpSpPr>
            <p:cNvPr id="273" name="Google Shape;273;p16"/>
            <p:cNvGrpSpPr/>
            <p:nvPr/>
          </p:nvGrpSpPr>
          <p:grpSpPr>
            <a:xfrm>
              <a:off x="9753600" y="2286000"/>
              <a:ext cx="381000" cy="381000"/>
              <a:chOff x="7391400" y="1828800"/>
              <a:chExt cx="381000" cy="381000"/>
            </a:xfrm>
          </p:grpSpPr>
          <p:sp>
            <p:nvSpPr>
              <p:cNvPr id="274" name="Google Shape;274;p16"/>
              <p:cNvSpPr/>
              <p:nvPr/>
            </p:nvSpPr>
            <p:spPr>
              <a:xfrm>
                <a:off x="7391400" y="18288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75" name="Google Shape;275;p16"/>
              <p:cNvPicPr preferRelativeResize="0"/>
              <p:nvPr/>
            </p:nvPicPr>
            <p:blipFill rotWithShape="1">
              <a:blip r:embed="rId9">
                <a:alphaModFix/>
              </a:blip>
              <a:srcRect b="0" l="0" r="0" t="0"/>
              <a:stretch/>
            </p:blipFill>
            <p:spPr>
              <a:xfrm>
                <a:off x="7467600" y="1956518"/>
                <a:ext cx="230207" cy="177082"/>
              </a:xfrm>
              <a:prstGeom prst="rect">
                <a:avLst/>
              </a:prstGeom>
              <a:noFill/>
              <a:ln>
                <a:noFill/>
              </a:ln>
            </p:spPr>
          </p:pic>
        </p:grpSp>
        <p:grpSp>
          <p:nvGrpSpPr>
            <p:cNvPr id="276" name="Google Shape;276;p16"/>
            <p:cNvGrpSpPr/>
            <p:nvPr/>
          </p:nvGrpSpPr>
          <p:grpSpPr>
            <a:xfrm>
              <a:off x="3124200" y="3048000"/>
              <a:ext cx="381000" cy="381000"/>
              <a:chOff x="762000" y="2743200"/>
              <a:chExt cx="381000" cy="381000"/>
            </a:xfrm>
          </p:grpSpPr>
          <p:sp>
            <p:nvSpPr>
              <p:cNvPr id="255" name="Google Shape;255;p16"/>
              <p:cNvSpPr/>
              <p:nvPr/>
            </p:nvSpPr>
            <p:spPr>
              <a:xfrm>
                <a:off x="7620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77" name="Google Shape;277;p16"/>
              <p:cNvPicPr preferRelativeResize="0"/>
              <p:nvPr/>
            </p:nvPicPr>
            <p:blipFill rotWithShape="1">
              <a:blip r:embed="rId10">
                <a:alphaModFix/>
              </a:blip>
              <a:srcRect b="0" l="0" r="0" t="0"/>
              <a:stretch/>
            </p:blipFill>
            <p:spPr>
              <a:xfrm>
                <a:off x="864763" y="2870918"/>
                <a:ext cx="177082" cy="177082"/>
              </a:xfrm>
              <a:prstGeom prst="rect">
                <a:avLst/>
              </a:prstGeom>
              <a:noFill/>
              <a:ln>
                <a:noFill/>
              </a:ln>
            </p:spPr>
          </p:pic>
        </p:grpSp>
        <p:grpSp>
          <p:nvGrpSpPr>
            <p:cNvPr id="278" name="Google Shape;278;p16"/>
            <p:cNvGrpSpPr/>
            <p:nvPr/>
          </p:nvGrpSpPr>
          <p:grpSpPr>
            <a:xfrm>
              <a:off x="4191000" y="3048000"/>
              <a:ext cx="381000" cy="381000"/>
              <a:chOff x="1828800" y="2743200"/>
              <a:chExt cx="381000" cy="381000"/>
            </a:xfrm>
          </p:grpSpPr>
          <p:sp>
            <p:nvSpPr>
              <p:cNvPr id="279" name="Google Shape;279;p16"/>
              <p:cNvSpPr/>
              <p:nvPr/>
            </p:nvSpPr>
            <p:spPr>
              <a:xfrm>
                <a:off x="18288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80" name="Google Shape;280;p16"/>
              <p:cNvPicPr preferRelativeResize="0"/>
              <p:nvPr/>
            </p:nvPicPr>
            <p:blipFill rotWithShape="1">
              <a:blip r:embed="rId11">
                <a:alphaModFix/>
              </a:blip>
              <a:srcRect b="0" l="0" r="0" t="0"/>
              <a:stretch/>
            </p:blipFill>
            <p:spPr>
              <a:xfrm>
                <a:off x="1922708" y="2870918"/>
                <a:ext cx="194791" cy="177083"/>
              </a:xfrm>
              <a:prstGeom prst="rect">
                <a:avLst/>
              </a:prstGeom>
              <a:noFill/>
              <a:ln>
                <a:noFill/>
              </a:ln>
            </p:spPr>
          </p:pic>
        </p:grpSp>
        <p:grpSp>
          <p:nvGrpSpPr>
            <p:cNvPr id="281" name="Google Shape;281;p16"/>
            <p:cNvGrpSpPr/>
            <p:nvPr/>
          </p:nvGrpSpPr>
          <p:grpSpPr>
            <a:xfrm>
              <a:off x="5257800" y="3048000"/>
              <a:ext cx="381000" cy="381000"/>
              <a:chOff x="2895600" y="2743200"/>
              <a:chExt cx="381000" cy="381000"/>
            </a:xfrm>
          </p:grpSpPr>
          <p:sp>
            <p:nvSpPr>
              <p:cNvPr id="282" name="Google Shape;282;p16"/>
              <p:cNvSpPr/>
              <p:nvPr/>
            </p:nvSpPr>
            <p:spPr>
              <a:xfrm>
                <a:off x="28956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83" name="Google Shape;283;p16"/>
              <p:cNvPicPr preferRelativeResize="0"/>
              <p:nvPr/>
            </p:nvPicPr>
            <p:blipFill rotWithShape="1">
              <a:blip r:embed="rId12">
                <a:alphaModFix/>
              </a:blip>
              <a:srcRect b="0" l="0" r="0" t="0"/>
              <a:stretch/>
            </p:blipFill>
            <p:spPr>
              <a:xfrm>
                <a:off x="2989508" y="2870918"/>
                <a:ext cx="194791" cy="177083"/>
              </a:xfrm>
              <a:prstGeom prst="rect">
                <a:avLst/>
              </a:prstGeom>
              <a:noFill/>
              <a:ln>
                <a:noFill/>
              </a:ln>
            </p:spPr>
          </p:pic>
        </p:grpSp>
        <p:grpSp>
          <p:nvGrpSpPr>
            <p:cNvPr id="284" name="Google Shape;284;p16"/>
            <p:cNvGrpSpPr/>
            <p:nvPr/>
          </p:nvGrpSpPr>
          <p:grpSpPr>
            <a:xfrm>
              <a:off x="6324600" y="3048000"/>
              <a:ext cx="381000" cy="381000"/>
              <a:chOff x="3962400" y="2743200"/>
              <a:chExt cx="381000" cy="381000"/>
            </a:xfrm>
          </p:grpSpPr>
          <p:sp>
            <p:nvSpPr>
              <p:cNvPr id="285" name="Google Shape;285;p16"/>
              <p:cNvSpPr/>
              <p:nvPr/>
            </p:nvSpPr>
            <p:spPr>
              <a:xfrm>
                <a:off x="39624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86" name="Google Shape;286;p16"/>
              <p:cNvPicPr preferRelativeResize="0"/>
              <p:nvPr/>
            </p:nvPicPr>
            <p:blipFill rotWithShape="1">
              <a:blip r:embed="rId13">
                <a:alphaModFix/>
              </a:blip>
              <a:srcRect b="0" l="0" r="0" t="0"/>
              <a:stretch/>
            </p:blipFill>
            <p:spPr>
              <a:xfrm>
                <a:off x="4056308" y="2870918"/>
                <a:ext cx="194791" cy="177083"/>
              </a:xfrm>
              <a:prstGeom prst="rect">
                <a:avLst/>
              </a:prstGeom>
              <a:noFill/>
              <a:ln>
                <a:noFill/>
              </a:ln>
            </p:spPr>
          </p:pic>
        </p:grpSp>
        <p:grpSp>
          <p:nvGrpSpPr>
            <p:cNvPr id="287" name="Google Shape;287;p16"/>
            <p:cNvGrpSpPr/>
            <p:nvPr/>
          </p:nvGrpSpPr>
          <p:grpSpPr>
            <a:xfrm>
              <a:off x="7391400" y="3048000"/>
              <a:ext cx="381000" cy="381000"/>
              <a:chOff x="5029200" y="2743200"/>
              <a:chExt cx="381000" cy="381000"/>
            </a:xfrm>
          </p:grpSpPr>
          <p:sp>
            <p:nvSpPr>
              <p:cNvPr id="288" name="Google Shape;288;p16"/>
              <p:cNvSpPr/>
              <p:nvPr/>
            </p:nvSpPr>
            <p:spPr>
              <a:xfrm>
                <a:off x="50292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89" name="Google Shape;289;p16"/>
              <p:cNvPicPr preferRelativeResize="0"/>
              <p:nvPr/>
            </p:nvPicPr>
            <p:blipFill rotWithShape="1">
              <a:blip r:embed="rId14">
                <a:alphaModFix/>
              </a:blip>
              <a:srcRect b="0" l="0" r="0" t="0"/>
              <a:stretch/>
            </p:blipFill>
            <p:spPr>
              <a:xfrm>
                <a:off x="5123108" y="2870918"/>
                <a:ext cx="194791" cy="177083"/>
              </a:xfrm>
              <a:prstGeom prst="rect">
                <a:avLst/>
              </a:prstGeom>
              <a:noFill/>
              <a:ln>
                <a:noFill/>
              </a:ln>
            </p:spPr>
          </p:pic>
        </p:grpSp>
        <p:grpSp>
          <p:nvGrpSpPr>
            <p:cNvPr id="290" name="Google Shape;290;p16"/>
            <p:cNvGrpSpPr/>
            <p:nvPr/>
          </p:nvGrpSpPr>
          <p:grpSpPr>
            <a:xfrm>
              <a:off x="8458200" y="3048000"/>
              <a:ext cx="381000" cy="381000"/>
              <a:chOff x="6096000" y="2743200"/>
              <a:chExt cx="381000" cy="381000"/>
            </a:xfrm>
          </p:grpSpPr>
          <p:sp>
            <p:nvSpPr>
              <p:cNvPr id="291" name="Google Shape;291;p16"/>
              <p:cNvSpPr/>
              <p:nvPr/>
            </p:nvSpPr>
            <p:spPr>
              <a:xfrm>
                <a:off x="60960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92" name="Google Shape;292;p16"/>
              <p:cNvPicPr preferRelativeResize="0"/>
              <p:nvPr/>
            </p:nvPicPr>
            <p:blipFill rotWithShape="1">
              <a:blip r:embed="rId15">
                <a:alphaModFix/>
              </a:blip>
              <a:srcRect b="0" l="0" r="0" t="0"/>
              <a:stretch/>
            </p:blipFill>
            <p:spPr>
              <a:xfrm>
                <a:off x="6189908" y="2870918"/>
                <a:ext cx="194791" cy="177083"/>
              </a:xfrm>
              <a:prstGeom prst="rect">
                <a:avLst/>
              </a:prstGeom>
              <a:noFill/>
              <a:ln>
                <a:noFill/>
              </a:ln>
            </p:spPr>
          </p:pic>
        </p:grpSp>
        <p:grpSp>
          <p:nvGrpSpPr>
            <p:cNvPr id="293" name="Google Shape;293;p16"/>
            <p:cNvGrpSpPr/>
            <p:nvPr/>
          </p:nvGrpSpPr>
          <p:grpSpPr>
            <a:xfrm>
              <a:off x="9525000" y="3048000"/>
              <a:ext cx="381000" cy="381000"/>
              <a:chOff x="7162800" y="2743200"/>
              <a:chExt cx="381000" cy="381000"/>
            </a:xfrm>
          </p:grpSpPr>
          <p:sp>
            <p:nvSpPr>
              <p:cNvPr id="294" name="Google Shape;294;p16"/>
              <p:cNvSpPr/>
              <p:nvPr/>
            </p:nvSpPr>
            <p:spPr>
              <a:xfrm>
                <a:off x="71628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95" name="Google Shape;295;p16"/>
              <p:cNvPicPr preferRelativeResize="0"/>
              <p:nvPr/>
            </p:nvPicPr>
            <p:blipFill rotWithShape="1">
              <a:blip r:embed="rId16">
                <a:alphaModFix/>
              </a:blip>
              <a:srcRect b="0" l="0" r="0" t="0"/>
              <a:stretch/>
            </p:blipFill>
            <p:spPr>
              <a:xfrm>
                <a:off x="7256708" y="2870918"/>
                <a:ext cx="194791" cy="177083"/>
              </a:xfrm>
              <a:prstGeom prst="rect">
                <a:avLst/>
              </a:prstGeom>
              <a:noFill/>
              <a:ln>
                <a:noFill/>
              </a:ln>
            </p:spPr>
          </p:pic>
        </p:grpSp>
        <p:grpSp>
          <p:nvGrpSpPr>
            <p:cNvPr id="296" name="Google Shape;296;p16"/>
            <p:cNvGrpSpPr/>
            <p:nvPr/>
          </p:nvGrpSpPr>
          <p:grpSpPr>
            <a:xfrm>
              <a:off x="10591800" y="3048000"/>
              <a:ext cx="381000" cy="381000"/>
              <a:chOff x="8229600" y="2743200"/>
              <a:chExt cx="381000" cy="381000"/>
            </a:xfrm>
          </p:grpSpPr>
          <p:sp>
            <p:nvSpPr>
              <p:cNvPr id="297" name="Google Shape;297;p16"/>
              <p:cNvSpPr/>
              <p:nvPr/>
            </p:nvSpPr>
            <p:spPr>
              <a:xfrm>
                <a:off x="8229600" y="27432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298" name="Google Shape;298;p16"/>
              <p:cNvPicPr preferRelativeResize="0"/>
              <p:nvPr/>
            </p:nvPicPr>
            <p:blipFill rotWithShape="1">
              <a:blip r:embed="rId17">
                <a:alphaModFix/>
              </a:blip>
              <a:srcRect b="0" l="0" r="0" t="0"/>
              <a:stretch/>
            </p:blipFill>
            <p:spPr>
              <a:xfrm>
                <a:off x="8323508" y="2870918"/>
                <a:ext cx="194791" cy="177083"/>
              </a:xfrm>
              <a:prstGeom prst="rect">
                <a:avLst/>
              </a:prstGeom>
              <a:noFill/>
              <a:ln>
                <a:noFill/>
              </a:ln>
            </p:spPr>
          </p:pic>
        </p:grpSp>
        <p:grpSp>
          <p:nvGrpSpPr>
            <p:cNvPr id="299" name="Google Shape;299;p16"/>
            <p:cNvGrpSpPr/>
            <p:nvPr/>
          </p:nvGrpSpPr>
          <p:grpSpPr>
            <a:xfrm>
              <a:off x="3657600" y="3733800"/>
              <a:ext cx="381000" cy="381000"/>
              <a:chOff x="1295400" y="3276600"/>
              <a:chExt cx="381000" cy="381000"/>
            </a:xfrm>
          </p:grpSpPr>
          <p:sp>
            <p:nvSpPr>
              <p:cNvPr id="300" name="Google Shape;300;p16"/>
              <p:cNvSpPr/>
              <p:nvPr/>
            </p:nvSpPr>
            <p:spPr>
              <a:xfrm>
                <a:off x="12954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01" name="Google Shape;301;p16"/>
              <p:cNvPicPr preferRelativeResize="0"/>
              <p:nvPr/>
            </p:nvPicPr>
            <p:blipFill rotWithShape="1">
              <a:blip r:embed="rId18">
                <a:alphaModFix/>
              </a:blip>
              <a:srcRect b="0" l="0" r="0" t="0"/>
              <a:stretch/>
            </p:blipFill>
            <p:spPr>
              <a:xfrm>
                <a:off x="1336183" y="3404318"/>
                <a:ext cx="301040" cy="194791"/>
              </a:xfrm>
              <a:prstGeom prst="rect">
                <a:avLst/>
              </a:prstGeom>
              <a:noFill/>
              <a:ln>
                <a:noFill/>
              </a:ln>
            </p:spPr>
          </p:pic>
        </p:grpSp>
        <p:grpSp>
          <p:nvGrpSpPr>
            <p:cNvPr id="302" name="Google Shape;302;p16"/>
            <p:cNvGrpSpPr/>
            <p:nvPr/>
          </p:nvGrpSpPr>
          <p:grpSpPr>
            <a:xfrm>
              <a:off x="5791200" y="3733800"/>
              <a:ext cx="381000" cy="381000"/>
              <a:chOff x="3429000" y="3276600"/>
              <a:chExt cx="381000" cy="381000"/>
            </a:xfrm>
          </p:grpSpPr>
          <p:sp>
            <p:nvSpPr>
              <p:cNvPr id="303" name="Google Shape;303;p16"/>
              <p:cNvSpPr/>
              <p:nvPr/>
            </p:nvSpPr>
            <p:spPr>
              <a:xfrm>
                <a:off x="34290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04" name="Google Shape;304;p16"/>
              <p:cNvPicPr preferRelativeResize="0"/>
              <p:nvPr/>
            </p:nvPicPr>
            <p:blipFill rotWithShape="1">
              <a:blip r:embed="rId19">
                <a:alphaModFix/>
              </a:blip>
              <a:srcRect b="0" l="0" r="0" t="0"/>
              <a:stretch/>
            </p:blipFill>
            <p:spPr>
              <a:xfrm>
                <a:off x="3469784" y="3404318"/>
                <a:ext cx="301040" cy="194791"/>
              </a:xfrm>
              <a:prstGeom prst="rect">
                <a:avLst/>
              </a:prstGeom>
              <a:noFill/>
              <a:ln>
                <a:noFill/>
              </a:ln>
            </p:spPr>
          </p:pic>
        </p:grpSp>
        <p:grpSp>
          <p:nvGrpSpPr>
            <p:cNvPr id="305" name="Google Shape;305;p16"/>
            <p:cNvGrpSpPr/>
            <p:nvPr/>
          </p:nvGrpSpPr>
          <p:grpSpPr>
            <a:xfrm>
              <a:off x="7924800" y="3733800"/>
              <a:ext cx="381000" cy="381000"/>
              <a:chOff x="5562600" y="3276600"/>
              <a:chExt cx="381000" cy="381000"/>
            </a:xfrm>
          </p:grpSpPr>
          <p:sp>
            <p:nvSpPr>
              <p:cNvPr id="306" name="Google Shape;306;p16"/>
              <p:cNvSpPr/>
              <p:nvPr/>
            </p:nvSpPr>
            <p:spPr>
              <a:xfrm>
                <a:off x="55626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07" name="Google Shape;307;p16"/>
              <p:cNvPicPr preferRelativeResize="0"/>
              <p:nvPr/>
            </p:nvPicPr>
            <p:blipFill rotWithShape="1">
              <a:blip r:embed="rId20">
                <a:alphaModFix/>
              </a:blip>
              <a:srcRect b="0" l="0" r="0" t="0"/>
              <a:stretch/>
            </p:blipFill>
            <p:spPr>
              <a:xfrm>
                <a:off x="5603384" y="3404318"/>
                <a:ext cx="301040" cy="194791"/>
              </a:xfrm>
              <a:prstGeom prst="rect">
                <a:avLst/>
              </a:prstGeom>
              <a:noFill/>
              <a:ln>
                <a:noFill/>
              </a:ln>
            </p:spPr>
          </p:pic>
        </p:grpSp>
        <p:grpSp>
          <p:nvGrpSpPr>
            <p:cNvPr id="308" name="Google Shape;308;p16"/>
            <p:cNvGrpSpPr/>
            <p:nvPr/>
          </p:nvGrpSpPr>
          <p:grpSpPr>
            <a:xfrm>
              <a:off x="10134600" y="3733800"/>
              <a:ext cx="381000" cy="381000"/>
              <a:chOff x="7772400" y="3276600"/>
              <a:chExt cx="381000" cy="381000"/>
            </a:xfrm>
          </p:grpSpPr>
          <p:sp>
            <p:nvSpPr>
              <p:cNvPr id="309" name="Google Shape;309;p16"/>
              <p:cNvSpPr/>
              <p:nvPr/>
            </p:nvSpPr>
            <p:spPr>
              <a:xfrm>
                <a:off x="7772400" y="32766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10" name="Google Shape;310;p16"/>
              <p:cNvPicPr preferRelativeResize="0"/>
              <p:nvPr/>
            </p:nvPicPr>
            <p:blipFill rotWithShape="1">
              <a:blip r:embed="rId21">
                <a:alphaModFix/>
              </a:blip>
              <a:srcRect b="0" l="0" r="0" t="0"/>
              <a:stretch/>
            </p:blipFill>
            <p:spPr>
              <a:xfrm>
                <a:off x="7813184" y="3404318"/>
                <a:ext cx="301040" cy="194791"/>
              </a:xfrm>
              <a:prstGeom prst="rect">
                <a:avLst/>
              </a:prstGeom>
              <a:noFill/>
              <a:ln>
                <a:noFill/>
              </a:ln>
            </p:spPr>
          </p:pic>
        </p:grpSp>
        <p:grpSp>
          <p:nvGrpSpPr>
            <p:cNvPr id="311" name="Google Shape;311;p16"/>
            <p:cNvGrpSpPr/>
            <p:nvPr/>
          </p:nvGrpSpPr>
          <p:grpSpPr>
            <a:xfrm>
              <a:off x="4649788" y="4343400"/>
              <a:ext cx="530225" cy="381000"/>
              <a:chOff x="2287880" y="3810000"/>
              <a:chExt cx="531247" cy="381000"/>
            </a:xfrm>
          </p:grpSpPr>
          <p:sp>
            <p:nvSpPr>
              <p:cNvPr id="312" name="Google Shape;312;p16"/>
              <p:cNvSpPr/>
              <p:nvPr/>
            </p:nvSpPr>
            <p:spPr>
              <a:xfrm>
                <a:off x="2362636" y="3810000"/>
                <a:ext cx="380144"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13" name="Google Shape;313;p16"/>
              <p:cNvPicPr preferRelativeResize="0"/>
              <p:nvPr/>
            </p:nvPicPr>
            <p:blipFill rotWithShape="1">
              <a:blip r:embed="rId22">
                <a:alphaModFix/>
              </a:blip>
              <a:srcRect b="0" l="0" r="0" t="0"/>
              <a:stretch/>
            </p:blipFill>
            <p:spPr>
              <a:xfrm>
                <a:off x="2287880" y="3937718"/>
                <a:ext cx="531247" cy="194791"/>
              </a:xfrm>
              <a:prstGeom prst="rect">
                <a:avLst/>
              </a:prstGeom>
              <a:noFill/>
              <a:ln>
                <a:noFill/>
              </a:ln>
            </p:spPr>
          </p:pic>
        </p:grpSp>
        <p:grpSp>
          <p:nvGrpSpPr>
            <p:cNvPr id="314" name="Google Shape;314;p16"/>
            <p:cNvGrpSpPr/>
            <p:nvPr/>
          </p:nvGrpSpPr>
          <p:grpSpPr>
            <a:xfrm>
              <a:off x="8924925" y="4343400"/>
              <a:ext cx="514350" cy="381000"/>
              <a:chOff x="6563934" y="3810000"/>
              <a:chExt cx="513539" cy="381000"/>
            </a:xfrm>
          </p:grpSpPr>
          <p:sp>
            <p:nvSpPr>
              <p:cNvPr id="315" name="Google Shape;315;p16"/>
              <p:cNvSpPr/>
              <p:nvPr/>
            </p:nvSpPr>
            <p:spPr>
              <a:xfrm>
                <a:off x="6628919" y="3810000"/>
                <a:ext cx="381984"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16" name="Google Shape;316;p16"/>
              <p:cNvPicPr preferRelativeResize="0"/>
              <p:nvPr/>
            </p:nvPicPr>
            <p:blipFill rotWithShape="1">
              <a:blip r:embed="rId23">
                <a:alphaModFix/>
              </a:blip>
              <a:srcRect b="0" l="0" r="0" t="0"/>
              <a:stretch/>
            </p:blipFill>
            <p:spPr>
              <a:xfrm>
                <a:off x="6563934" y="3937718"/>
                <a:ext cx="513539" cy="194791"/>
              </a:xfrm>
              <a:prstGeom prst="rect">
                <a:avLst/>
              </a:prstGeom>
              <a:noFill/>
              <a:ln>
                <a:noFill/>
              </a:ln>
            </p:spPr>
          </p:pic>
        </p:grpSp>
        <p:grpSp>
          <p:nvGrpSpPr>
            <p:cNvPr id="317" name="Google Shape;317;p16"/>
            <p:cNvGrpSpPr/>
            <p:nvPr/>
          </p:nvGrpSpPr>
          <p:grpSpPr>
            <a:xfrm>
              <a:off x="6934200" y="5029200"/>
              <a:ext cx="381000" cy="381000"/>
              <a:chOff x="4572000" y="4191000"/>
              <a:chExt cx="381000" cy="381000"/>
            </a:xfrm>
          </p:grpSpPr>
          <p:sp>
            <p:nvSpPr>
              <p:cNvPr id="318" name="Google Shape;318;p16"/>
              <p:cNvSpPr/>
              <p:nvPr/>
            </p:nvSpPr>
            <p:spPr>
              <a:xfrm>
                <a:off x="4572000" y="4191000"/>
                <a:ext cx="381000" cy="381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Arial"/>
                  <a:ea typeface="Arial"/>
                  <a:cs typeface="Arial"/>
                  <a:sym typeface="Arial"/>
                </a:endParaRPr>
              </a:p>
            </p:txBody>
          </p:sp>
          <p:pic>
            <p:nvPicPr>
              <p:cNvPr descr="TP_tmp.png" id="319" name="Google Shape;319;p16"/>
              <p:cNvPicPr preferRelativeResize="0"/>
              <p:nvPr/>
            </p:nvPicPr>
            <p:blipFill rotWithShape="1">
              <a:blip r:embed="rId24">
                <a:alphaModFix/>
              </a:blip>
              <a:srcRect b="0" l="0" r="0" t="0"/>
              <a:stretch/>
            </p:blipFill>
            <p:spPr>
              <a:xfrm>
                <a:off x="4701325" y="4318718"/>
                <a:ext cx="123958" cy="141666"/>
              </a:xfrm>
              <a:prstGeom prst="rect">
                <a:avLst/>
              </a:prstGeom>
              <a:noFill/>
              <a:ln>
                <a:noFill/>
              </a:ln>
            </p:spPr>
          </p:pic>
        </p:grpSp>
        <p:cxnSp>
          <p:nvCxnSpPr>
            <p:cNvPr id="320" name="Google Shape;320;p16"/>
            <p:cNvCxnSpPr>
              <a:stCxn id="259" idx="4"/>
              <a:endCxn id="255" idx="0"/>
            </p:cNvCxnSpPr>
            <p:nvPr/>
          </p:nvCxnSpPr>
          <p:spPr>
            <a:xfrm flipH="1">
              <a:off x="33147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321" name="Google Shape;321;p16"/>
            <p:cNvCxnSpPr>
              <a:stCxn id="262" idx="4"/>
              <a:endCxn id="255" idx="0"/>
            </p:cNvCxnSpPr>
            <p:nvPr/>
          </p:nvCxnSpPr>
          <p:spPr>
            <a:xfrm flipH="1">
              <a:off x="33147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322" name="Google Shape;322;p16"/>
            <p:cNvCxnSpPr>
              <a:stCxn id="254" idx="4"/>
              <a:endCxn id="279" idx="0"/>
            </p:cNvCxnSpPr>
            <p:nvPr/>
          </p:nvCxnSpPr>
          <p:spPr>
            <a:xfrm>
              <a:off x="35433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323" name="Google Shape;323;p16"/>
            <p:cNvCxnSpPr>
              <a:stCxn id="262" idx="4"/>
              <a:endCxn id="279" idx="0"/>
            </p:cNvCxnSpPr>
            <p:nvPr/>
          </p:nvCxnSpPr>
          <p:spPr>
            <a:xfrm flipH="1">
              <a:off x="43815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324" name="Google Shape;324;p16"/>
            <p:cNvCxnSpPr>
              <a:stCxn id="265" idx="4"/>
              <a:endCxn id="279" idx="0"/>
            </p:cNvCxnSpPr>
            <p:nvPr/>
          </p:nvCxnSpPr>
          <p:spPr>
            <a:xfrm flipH="1">
              <a:off x="43815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325" name="Google Shape;325;p16"/>
            <p:cNvCxnSpPr>
              <a:stCxn id="259" idx="4"/>
              <a:endCxn id="288" idx="0"/>
            </p:cNvCxnSpPr>
            <p:nvPr/>
          </p:nvCxnSpPr>
          <p:spPr>
            <a:xfrm>
              <a:off x="4610100" y="2667000"/>
              <a:ext cx="2971800" cy="381000"/>
            </a:xfrm>
            <a:prstGeom prst="straightConnector1">
              <a:avLst/>
            </a:prstGeom>
            <a:noFill/>
            <a:ln cap="flat" cmpd="sng" w="28575">
              <a:solidFill>
                <a:srgbClr val="2E2E97"/>
              </a:solidFill>
              <a:prstDash val="solid"/>
              <a:round/>
              <a:headEnd len="sm" w="sm" type="none"/>
              <a:tailEnd len="med" w="med" type="stealth"/>
            </a:ln>
          </p:spPr>
        </p:cxnSp>
        <p:cxnSp>
          <p:nvCxnSpPr>
            <p:cNvPr id="326" name="Google Shape;326;p16"/>
            <p:cNvCxnSpPr>
              <a:stCxn id="268" idx="4"/>
              <a:endCxn id="288" idx="0"/>
            </p:cNvCxnSpPr>
            <p:nvPr/>
          </p:nvCxnSpPr>
          <p:spPr>
            <a:xfrm flipH="1">
              <a:off x="75819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327" name="Google Shape;327;p16"/>
            <p:cNvCxnSpPr>
              <a:stCxn id="274" idx="4"/>
              <a:endCxn id="288" idx="0"/>
            </p:cNvCxnSpPr>
            <p:nvPr/>
          </p:nvCxnSpPr>
          <p:spPr>
            <a:xfrm flipH="1">
              <a:off x="7581900" y="2667000"/>
              <a:ext cx="2362200" cy="381000"/>
            </a:xfrm>
            <a:prstGeom prst="straightConnector1">
              <a:avLst/>
            </a:prstGeom>
            <a:noFill/>
            <a:ln cap="flat" cmpd="sng" w="28575">
              <a:solidFill>
                <a:srgbClr val="2E2E97"/>
              </a:solidFill>
              <a:prstDash val="solid"/>
              <a:round/>
              <a:headEnd len="sm" w="sm" type="none"/>
              <a:tailEnd len="med" w="med" type="stealth"/>
            </a:ln>
          </p:spPr>
        </p:cxnSp>
        <p:cxnSp>
          <p:nvCxnSpPr>
            <p:cNvPr id="328" name="Google Shape;328;p16"/>
            <p:cNvCxnSpPr>
              <a:stCxn id="274" idx="4"/>
              <a:endCxn id="297" idx="0"/>
            </p:cNvCxnSpPr>
            <p:nvPr/>
          </p:nvCxnSpPr>
          <p:spPr>
            <a:xfrm>
              <a:off x="99441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329" name="Google Shape;329;p16"/>
            <p:cNvCxnSpPr>
              <a:stCxn id="274" idx="4"/>
              <a:endCxn id="294" idx="0"/>
            </p:cNvCxnSpPr>
            <p:nvPr/>
          </p:nvCxnSpPr>
          <p:spPr>
            <a:xfrm flipH="1">
              <a:off x="97155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330" name="Google Shape;330;p16"/>
            <p:cNvCxnSpPr>
              <a:stCxn id="271" idx="4"/>
              <a:endCxn id="297" idx="0"/>
            </p:cNvCxnSpPr>
            <p:nvPr/>
          </p:nvCxnSpPr>
          <p:spPr>
            <a:xfrm>
              <a:off x="88773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331" name="Google Shape;331;p16"/>
            <p:cNvCxnSpPr>
              <a:stCxn id="268" idx="4"/>
              <a:endCxn id="297" idx="0"/>
            </p:cNvCxnSpPr>
            <p:nvPr/>
          </p:nvCxnSpPr>
          <p:spPr>
            <a:xfrm>
              <a:off x="7810500" y="2667000"/>
              <a:ext cx="2971800" cy="381000"/>
            </a:xfrm>
            <a:prstGeom prst="straightConnector1">
              <a:avLst/>
            </a:prstGeom>
            <a:noFill/>
            <a:ln cap="flat" cmpd="sng" w="28575">
              <a:solidFill>
                <a:srgbClr val="2E2E97"/>
              </a:solidFill>
              <a:prstDash val="solid"/>
              <a:round/>
              <a:headEnd len="sm" w="sm" type="none"/>
              <a:tailEnd len="med" w="med" type="stealth"/>
            </a:ln>
          </p:spPr>
        </p:cxnSp>
        <p:cxnSp>
          <p:nvCxnSpPr>
            <p:cNvPr id="332" name="Google Shape;332;p16"/>
            <p:cNvCxnSpPr>
              <a:stCxn id="265" idx="4"/>
              <a:endCxn id="291" idx="0"/>
            </p:cNvCxnSpPr>
            <p:nvPr/>
          </p:nvCxnSpPr>
          <p:spPr>
            <a:xfrm>
              <a:off x="67437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333" name="Google Shape;333;p16"/>
            <p:cNvCxnSpPr>
              <a:stCxn id="268" idx="4"/>
              <a:endCxn id="291" idx="0"/>
            </p:cNvCxnSpPr>
            <p:nvPr/>
          </p:nvCxnSpPr>
          <p:spPr>
            <a:xfrm>
              <a:off x="78105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334" name="Google Shape;334;p16"/>
            <p:cNvCxnSpPr>
              <a:stCxn id="262" idx="4"/>
              <a:endCxn id="285" idx="0"/>
            </p:cNvCxnSpPr>
            <p:nvPr/>
          </p:nvCxnSpPr>
          <p:spPr>
            <a:xfrm>
              <a:off x="56769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335" name="Google Shape;335;p16"/>
            <p:cNvCxnSpPr>
              <a:stCxn id="265" idx="4"/>
              <a:endCxn id="285" idx="0"/>
            </p:cNvCxnSpPr>
            <p:nvPr/>
          </p:nvCxnSpPr>
          <p:spPr>
            <a:xfrm flipH="1">
              <a:off x="65151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336" name="Google Shape;336;p16"/>
            <p:cNvCxnSpPr>
              <a:stCxn id="262" idx="4"/>
              <a:endCxn id="282" idx="0"/>
            </p:cNvCxnSpPr>
            <p:nvPr/>
          </p:nvCxnSpPr>
          <p:spPr>
            <a:xfrm flipH="1">
              <a:off x="54483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337" name="Google Shape;337;p16"/>
            <p:cNvCxnSpPr>
              <a:stCxn id="259" idx="4"/>
              <a:endCxn id="282" idx="0"/>
            </p:cNvCxnSpPr>
            <p:nvPr/>
          </p:nvCxnSpPr>
          <p:spPr>
            <a:xfrm>
              <a:off x="46101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338" name="Google Shape;338;p16"/>
            <p:cNvCxnSpPr>
              <a:stCxn id="265" idx="4"/>
              <a:endCxn id="282" idx="0"/>
            </p:cNvCxnSpPr>
            <p:nvPr/>
          </p:nvCxnSpPr>
          <p:spPr>
            <a:xfrm flipH="1">
              <a:off x="54483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339" name="Google Shape;339;p16"/>
            <p:cNvCxnSpPr>
              <a:stCxn id="268" idx="4"/>
              <a:endCxn id="285" idx="0"/>
            </p:cNvCxnSpPr>
            <p:nvPr/>
          </p:nvCxnSpPr>
          <p:spPr>
            <a:xfrm flipH="1">
              <a:off x="6515100" y="2667000"/>
              <a:ext cx="1295400" cy="381000"/>
            </a:xfrm>
            <a:prstGeom prst="straightConnector1">
              <a:avLst/>
            </a:prstGeom>
            <a:noFill/>
            <a:ln cap="flat" cmpd="sng" w="28575">
              <a:solidFill>
                <a:srgbClr val="2E2E97"/>
              </a:solidFill>
              <a:prstDash val="solid"/>
              <a:round/>
              <a:headEnd len="sm" w="sm" type="none"/>
              <a:tailEnd len="med" w="med" type="stealth"/>
            </a:ln>
          </p:spPr>
        </p:cxnSp>
        <p:cxnSp>
          <p:nvCxnSpPr>
            <p:cNvPr id="340" name="Google Shape;340;p16"/>
            <p:cNvCxnSpPr>
              <a:stCxn id="271" idx="4"/>
              <a:endCxn id="291" idx="0"/>
            </p:cNvCxnSpPr>
            <p:nvPr/>
          </p:nvCxnSpPr>
          <p:spPr>
            <a:xfrm flipH="1">
              <a:off x="8648700" y="2667000"/>
              <a:ext cx="228600" cy="381000"/>
            </a:xfrm>
            <a:prstGeom prst="straightConnector1">
              <a:avLst/>
            </a:prstGeom>
            <a:noFill/>
            <a:ln cap="flat" cmpd="sng" w="28575">
              <a:solidFill>
                <a:srgbClr val="2E2E97"/>
              </a:solidFill>
              <a:prstDash val="solid"/>
              <a:round/>
              <a:headEnd len="sm" w="sm" type="none"/>
              <a:tailEnd len="med" w="med" type="stealth"/>
            </a:ln>
          </p:spPr>
        </p:cxnSp>
        <p:cxnSp>
          <p:nvCxnSpPr>
            <p:cNvPr id="341" name="Google Shape;341;p16"/>
            <p:cNvCxnSpPr>
              <a:stCxn id="271" idx="4"/>
              <a:endCxn id="294" idx="0"/>
            </p:cNvCxnSpPr>
            <p:nvPr/>
          </p:nvCxnSpPr>
          <p:spPr>
            <a:xfrm>
              <a:off x="8877300" y="2667000"/>
              <a:ext cx="838200" cy="381000"/>
            </a:xfrm>
            <a:prstGeom prst="straightConnector1">
              <a:avLst/>
            </a:prstGeom>
            <a:noFill/>
            <a:ln cap="flat" cmpd="sng" w="28575">
              <a:solidFill>
                <a:srgbClr val="2E2E97"/>
              </a:solidFill>
              <a:prstDash val="solid"/>
              <a:round/>
              <a:headEnd len="sm" w="sm" type="none"/>
              <a:tailEnd len="med" w="med" type="stealth"/>
            </a:ln>
          </p:spPr>
        </p:cxnSp>
        <p:cxnSp>
          <p:nvCxnSpPr>
            <p:cNvPr id="342" name="Google Shape;342;p16"/>
            <p:cNvCxnSpPr>
              <a:stCxn id="268" idx="4"/>
              <a:endCxn id="294" idx="0"/>
            </p:cNvCxnSpPr>
            <p:nvPr/>
          </p:nvCxnSpPr>
          <p:spPr>
            <a:xfrm>
              <a:off x="7810500" y="2667000"/>
              <a:ext cx="1905000" cy="381000"/>
            </a:xfrm>
            <a:prstGeom prst="straightConnector1">
              <a:avLst/>
            </a:prstGeom>
            <a:noFill/>
            <a:ln cap="flat" cmpd="sng" w="28575">
              <a:solidFill>
                <a:srgbClr val="2E2E97"/>
              </a:solidFill>
              <a:prstDash val="solid"/>
              <a:round/>
              <a:headEnd len="sm" w="sm" type="none"/>
              <a:tailEnd len="med" w="med" type="stealth"/>
            </a:ln>
          </p:spPr>
        </p:cxnSp>
        <p:cxnSp>
          <p:nvCxnSpPr>
            <p:cNvPr id="343" name="Google Shape;343;p16"/>
            <p:cNvCxnSpPr>
              <a:stCxn id="255" idx="4"/>
              <a:endCxn id="300" idx="0"/>
            </p:cNvCxnSpPr>
            <p:nvPr/>
          </p:nvCxnSpPr>
          <p:spPr>
            <a:xfrm>
              <a:off x="33147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344" name="Google Shape;344;p16"/>
            <p:cNvCxnSpPr>
              <a:stCxn id="279" idx="4"/>
              <a:endCxn id="300" idx="0"/>
            </p:cNvCxnSpPr>
            <p:nvPr/>
          </p:nvCxnSpPr>
          <p:spPr>
            <a:xfrm flipH="1">
              <a:off x="38481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345" name="Google Shape;345;p16"/>
            <p:cNvCxnSpPr>
              <a:stCxn id="285" idx="4"/>
              <a:endCxn id="303" idx="0"/>
            </p:cNvCxnSpPr>
            <p:nvPr/>
          </p:nvCxnSpPr>
          <p:spPr>
            <a:xfrm flipH="1">
              <a:off x="59817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346" name="Google Shape;346;p16"/>
            <p:cNvCxnSpPr>
              <a:stCxn id="291" idx="4"/>
              <a:endCxn id="306" idx="0"/>
            </p:cNvCxnSpPr>
            <p:nvPr/>
          </p:nvCxnSpPr>
          <p:spPr>
            <a:xfrm flipH="1">
              <a:off x="81153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347" name="Google Shape;347;p16"/>
            <p:cNvCxnSpPr>
              <a:stCxn id="297" idx="4"/>
              <a:endCxn id="309" idx="0"/>
            </p:cNvCxnSpPr>
            <p:nvPr/>
          </p:nvCxnSpPr>
          <p:spPr>
            <a:xfrm flipH="1">
              <a:off x="10325100" y="3429000"/>
              <a:ext cx="457200" cy="304800"/>
            </a:xfrm>
            <a:prstGeom prst="straightConnector1">
              <a:avLst/>
            </a:prstGeom>
            <a:noFill/>
            <a:ln cap="flat" cmpd="sng" w="28575">
              <a:solidFill>
                <a:srgbClr val="2E2E97"/>
              </a:solidFill>
              <a:prstDash val="solid"/>
              <a:round/>
              <a:headEnd len="sm" w="sm" type="none"/>
              <a:tailEnd len="med" w="med" type="stealth"/>
            </a:ln>
          </p:spPr>
        </p:cxnSp>
        <p:cxnSp>
          <p:nvCxnSpPr>
            <p:cNvPr id="348" name="Google Shape;348;p16"/>
            <p:cNvCxnSpPr>
              <a:stCxn id="294" idx="4"/>
              <a:endCxn id="309" idx="0"/>
            </p:cNvCxnSpPr>
            <p:nvPr/>
          </p:nvCxnSpPr>
          <p:spPr>
            <a:xfrm>
              <a:off x="9715500" y="3429000"/>
              <a:ext cx="609600" cy="304800"/>
            </a:xfrm>
            <a:prstGeom prst="straightConnector1">
              <a:avLst/>
            </a:prstGeom>
            <a:noFill/>
            <a:ln cap="flat" cmpd="sng" w="28575">
              <a:solidFill>
                <a:srgbClr val="2E2E97"/>
              </a:solidFill>
              <a:prstDash val="solid"/>
              <a:round/>
              <a:headEnd len="sm" w="sm" type="none"/>
              <a:tailEnd len="med" w="med" type="stealth"/>
            </a:ln>
          </p:spPr>
        </p:cxnSp>
        <p:cxnSp>
          <p:nvCxnSpPr>
            <p:cNvPr id="349" name="Google Shape;349;p16"/>
            <p:cNvCxnSpPr>
              <a:stCxn id="288" idx="4"/>
              <a:endCxn id="306" idx="0"/>
            </p:cNvCxnSpPr>
            <p:nvPr/>
          </p:nvCxnSpPr>
          <p:spPr>
            <a:xfrm>
              <a:off x="75819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350" name="Google Shape;350;p16"/>
            <p:cNvCxnSpPr>
              <a:stCxn id="282" idx="4"/>
              <a:endCxn id="303" idx="0"/>
            </p:cNvCxnSpPr>
            <p:nvPr/>
          </p:nvCxnSpPr>
          <p:spPr>
            <a:xfrm>
              <a:off x="5448300" y="3429000"/>
              <a:ext cx="533400" cy="304800"/>
            </a:xfrm>
            <a:prstGeom prst="straightConnector1">
              <a:avLst/>
            </a:prstGeom>
            <a:noFill/>
            <a:ln cap="flat" cmpd="sng" w="28575">
              <a:solidFill>
                <a:srgbClr val="2E2E97"/>
              </a:solidFill>
              <a:prstDash val="solid"/>
              <a:round/>
              <a:headEnd len="sm" w="sm" type="none"/>
              <a:tailEnd len="med" w="med" type="stealth"/>
            </a:ln>
          </p:spPr>
        </p:cxnSp>
        <p:cxnSp>
          <p:nvCxnSpPr>
            <p:cNvPr id="351" name="Google Shape;351;p16"/>
            <p:cNvCxnSpPr>
              <a:stCxn id="300" idx="4"/>
              <a:endCxn id="312" idx="0"/>
            </p:cNvCxnSpPr>
            <p:nvPr/>
          </p:nvCxnSpPr>
          <p:spPr>
            <a:xfrm>
              <a:off x="3848100" y="4114800"/>
              <a:ext cx="1065900" cy="228600"/>
            </a:xfrm>
            <a:prstGeom prst="straightConnector1">
              <a:avLst/>
            </a:prstGeom>
            <a:noFill/>
            <a:ln cap="flat" cmpd="sng" w="28575">
              <a:solidFill>
                <a:srgbClr val="2E2E97"/>
              </a:solidFill>
              <a:prstDash val="solid"/>
              <a:round/>
              <a:headEnd len="sm" w="sm" type="none"/>
              <a:tailEnd len="med" w="med" type="stealth"/>
            </a:ln>
          </p:spPr>
        </p:cxnSp>
        <p:cxnSp>
          <p:nvCxnSpPr>
            <p:cNvPr id="352" name="Google Shape;352;p16"/>
            <p:cNvCxnSpPr>
              <a:stCxn id="306" idx="4"/>
              <a:endCxn id="315" idx="0"/>
            </p:cNvCxnSpPr>
            <p:nvPr/>
          </p:nvCxnSpPr>
          <p:spPr>
            <a:xfrm>
              <a:off x="8115300" y="4114800"/>
              <a:ext cx="1065900" cy="228600"/>
            </a:xfrm>
            <a:prstGeom prst="straightConnector1">
              <a:avLst/>
            </a:prstGeom>
            <a:noFill/>
            <a:ln cap="flat" cmpd="sng" w="28575">
              <a:solidFill>
                <a:srgbClr val="2E2E97"/>
              </a:solidFill>
              <a:prstDash val="solid"/>
              <a:round/>
              <a:headEnd len="sm" w="sm" type="none"/>
              <a:tailEnd len="med" w="med" type="stealth"/>
            </a:ln>
          </p:spPr>
        </p:cxnSp>
        <p:cxnSp>
          <p:nvCxnSpPr>
            <p:cNvPr id="353" name="Google Shape;353;p16"/>
            <p:cNvCxnSpPr>
              <a:stCxn id="309" idx="4"/>
              <a:endCxn id="315" idx="0"/>
            </p:cNvCxnSpPr>
            <p:nvPr/>
          </p:nvCxnSpPr>
          <p:spPr>
            <a:xfrm flipH="1">
              <a:off x="9181200" y="4114800"/>
              <a:ext cx="1143900" cy="228600"/>
            </a:xfrm>
            <a:prstGeom prst="straightConnector1">
              <a:avLst/>
            </a:prstGeom>
            <a:noFill/>
            <a:ln cap="flat" cmpd="sng" w="28575">
              <a:solidFill>
                <a:srgbClr val="2E2E97"/>
              </a:solidFill>
              <a:prstDash val="solid"/>
              <a:round/>
              <a:headEnd len="sm" w="sm" type="none"/>
              <a:tailEnd len="med" w="med" type="stealth"/>
            </a:ln>
          </p:spPr>
        </p:cxnSp>
        <p:cxnSp>
          <p:nvCxnSpPr>
            <p:cNvPr id="354" name="Google Shape;354;p16"/>
            <p:cNvCxnSpPr>
              <a:stCxn id="303" idx="4"/>
              <a:endCxn id="312" idx="0"/>
            </p:cNvCxnSpPr>
            <p:nvPr/>
          </p:nvCxnSpPr>
          <p:spPr>
            <a:xfrm flipH="1">
              <a:off x="4914000" y="4114800"/>
              <a:ext cx="1067700" cy="228600"/>
            </a:xfrm>
            <a:prstGeom prst="straightConnector1">
              <a:avLst/>
            </a:prstGeom>
            <a:noFill/>
            <a:ln cap="flat" cmpd="sng" w="28575">
              <a:solidFill>
                <a:srgbClr val="2E2E97"/>
              </a:solidFill>
              <a:prstDash val="solid"/>
              <a:round/>
              <a:headEnd len="sm" w="sm" type="none"/>
              <a:tailEnd len="med" w="med" type="stealth"/>
            </a:ln>
          </p:spPr>
        </p:cxnSp>
        <p:cxnSp>
          <p:nvCxnSpPr>
            <p:cNvPr id="355" name="Google Shape;355;p16"/>
            <p:cNvCxnSpPr>
              <a:stCxn id="315" idx="4"/>
              <a:endCxn id="318" idx="0"/>
            </p:cNvCxnSpPr>
            <p:nvPr/>
          </p:nvCxnSpPr>
          <p:spPr>
            <a:xfrm flipH="1">
              <a:off x="7124806" y="4724400"/>
              <a:ext cx="2056500" cy="304800"/>
            </a:xfrm>
            <a:prstGeom prst="straightConnector1">
              <a:avLst/>
            </a:prstGeom>
            <a:noFill/>
            <a:ln cap="flat" cmpd="sng" w="28575">
              <a:solidFill>
                <a:srgbClr val="2E2E97"/>
              </a:solidFill>
              <a:prstDash val="solid"/>
              <a:round/>
              <a:headEnd len="sm" w="sm" type="none"/>
              <a:tailEnd len="med" w="med" type="stealth"/>
            </a:ln>
          </p:spPr>
        </p:cxnSp>
        <p:cxnSp>
          <p:nvCxnSpPr>
            <p:cNvPr id="356" name="Google Shape;356;p16"/>
            <p:cNvCxnSpPr>
              <a:stCxn id="312" idx="4"/>
              <a:endCxn id="318" idx="0"/>
            </p:cNvCxnSpPr>
            <p:nvPr/>
          </p:nvCxnSpPr>
          <p:spPr>
            <a:xfrm>
              <a:off x="4914107" y="4724400"/>
              <a:ext cx="2210700" cy="304800"/>
            </a:xfrm>
            <a:prstGeom prst="straightConnector1">
              <a:avLst/>
            </a:prstGeom>
            <a:noFill/>
            <a:ln cap="flat" cmpd="sng" w="28575">
              <a:solidFill>
                <a:srgbClr val="2E2E97"/>
              </a:solidFill>
              <a:prstDash val="solid"/>
              <a:round/>
              <a:headEnd len="sm" w="sm" type="none"/>
              <a:tailEnd len="med" w="med" type="stealth"/>
            </a:ln>
          </p:spPr>
        </p:cxnSp>
      </p:grpSp>
      <p:pic>
        <p:nvPicPr>
          <p:cNvPr descr="TP_tmp.png" id="357" name="Google Shape;357;p16"/>
          <p:cNvPicPr preferRelativeResize="0"/>
          <p:nvPr/>
        </p:nvPicPr>
        <p:blipFill rotWithShape="1">
          <a:blip r:embed="rId25">
            <a:alphaModFix/>
          </a:blip>
          <a:srcRect b="0" l="0" r="0" t="0"/>
          <a:stretch/>
        </p:blipFill>
        <p:spPr>
          <a:xfrm>
            <a:off x="304800" y="1752600"/>
            <a:ext cx="11700169" cy="242376"/>
          </a:xfrm>
          <a:prstGeom prst="rect">
            <a:avLst/>
          </a:prstGeom>
          <a:noFill/>
          <a:ln>
            <a:noFill/>
          </a:ln>
        </p:spPr>
      </p:pic>
      <p:pic>
        <p:nvPicPr>
          <p:cNvPr descr="TP_tmp.png" id="358" name="Google Shape;358;p16"/>
          <p:cNvPicPr preferRelativeResize="0"/>
          <p:nvPr/>
        </p:nvPicPr>
        <p:blipFill rotWithShape="1">
          <a:blip r:embed="rId26">
            <a:alphaModFix/>
          </a:blip>
          <a:srcRect b="0" l="0" r="0" t="0"/>
          <a:stretch/>
        </p:blipFill>
        <p:spPr>
          <a:xfrm>
            <a:off x="148831" y="2349403"/>
            <a:ext cx="2874831" cy="241397"/>
          </a:xfrm>
          <a:prstGeom prst="rect">
            <a:avLst/>
          </a:prstGeom>
          <a:noFill/>
          <a:ln>
            <a:noFill/>
          </a:ln>
        </p:spPr>
      </p:pic>
      <p:pic>
        <p:nvPicPr>
          <p:cNvPr descr="TP_tmp.png" id="359" name="Google Shape;359;p16"/>
          <p:cNvPicPr preferRelativeResize="0"/>
          <p:nvPr/>
        </p:nvPicPr>
        <p:blipFill rotWithShape="1">
          <a:blip r:embed="rId27">
            <a:alphaModFix/>
          </a:blip>
          <a:srcRect b="0" l="0" r="0" t="0"/>
          <a:stretch/>
        </p:blipFill>
        <p:spPr>
          <a:xfrm>
            <a:off x="256761" y="2743200"/>
            <a:ext cx="2241038" cy="246269"/>
          </a:xfrm>
          <a:prstGeom prst="rect">
            <a:avLst/>
          </a:prstGeom>
          <a:noFill/>
          <a:ln>
            <a:noFill/>
          </a:ln>
        </p:spPr>
      </p:pic>
      <p:pic>
        <p:nvPicPr>
          <p:cNvPr descr="TP_tmp.png" id="360" name="Google Shape;360;p16"/>
          <p:cNvPicPr preferRelativeResize="0"/>
          <p:nvPr/>
        </p:nvPicPr>
        <p:blipFill rotWithShape="1">
          <a:blip r:embed="rId28">
            <a:alphaModFix/>
          </a:blip>
          <a:srcRect b="0" l="0" r="0" t="0"/>
          <a:stretch/>
        </p:blipFill>
        <p:spPr>
          <a:xfrm>
            <a:off x="228600" y="3258931"/>
            <a:ext cx="2241038" cy="246269"/>
          </a:xfrm>
          <a:prstGeom prst="rect">
            <a:avLst/>
          </a:prstGeom>
          <a:noFill/>
          <a:ln>
            <a:noFill/>
          </a:ln>
        </p:spPr>
      </p:pic>
      <p:sp>
        <p:nvSpPr>
          <p:cNvPr id="361" name="Google Shape;361;p16"/>
          <p:cNvSpPr txBox="1"/>
          <p:nvPr/>
        </p:nvSpPr>
        <p:spPr>
          <a:xfrm>
            <a:off x="446709" y="3000374"/>
            <a:ext cx="3381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t>
            </a:r>
            <a:endParaRPr/>
          </a:p>
        </p:txBody>
      </p:sp>
      <p:pic>
        <p:nvPicPr>
          <p:cNvPr descr="TP_tmp.png" id="362" name="Google Shape;362;p16"/>
          <p:cNvPicPr preferRelativeResize="0"/>
          <p:nvPr/>
        </p:nvPicPr>
        <p:blipFill rotWithShape="1">
          <a:blip r:embed="rId29">
            <a:alphaModFix/>
          </a:blip>
          <a:srcRect b="0" l="0" r="0" t="0"/>
          <a:stretch/>
        </p:blipFill>
        <p:spPr>
          <a:xfrm>
            <a:off x="294308" y="3581400"/>
            <a:ext cx="1499856" cy="270465"/>
          </a:xfrm>
          <a:prstGeom prst="rect">
            <a:avLst/>
          </a:prstGeom>
          <a:noFill/>
          <a:ln>
            <a:noFill/>
          </a:ln>
        </p:spPr>
      </p:pic>
      <p:sp>
        <p:nvSpPr>
          <p:cNvPr id="363" name="Google Shape;363;p16"/>
          <p:cNvSpPr txBox="1"/>
          <p:nvPr/>
        </p:nvSpPr>
        <p:spPr>
          <a:xfrm>
            <a:off x="413372" y="3733799"/>
            <a:ext cx="338137"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t>
            </a:r>
            <a:endParaRPr/>
          </a:p>
        </p:txBody>
      </p:sp>
      <p:pic>
        <p:nvPicPr>
          <p:cNvPr descr="TP_tmp.png" id="364" name="Google Shape;364;p16"/>
          <p:cNvPicPr preferRelativeResize="0"/>
          <p:nvPr/>
        </p:nvPicPr>
        <p:blipFill rotWithShape="1">
          <a:blip r:embed="rId30">
            <a:alphaModFix/>
          </a:blip>
          <a:srcRect b="0" l="0" r="0" t="0"/>
          <a:stretch/>
        </p:blipFill>
        <p:spPr>
          <a:xfrm>
            <a:off x="294307" y="4004230"/>
            <a:ext cx="1458293" cy="262970"/>
          </a:xfrm>
          <a:prstGeom prst="rect">
            <a:avLst/>
          </a:prstGeom>
          <a:noFill/>
          <a:ln>
            <a:noFill/>
          </a:ln>
        </p:spPr>
      </p:pic>
      <p:pic>
        <p:nvPicPr>
          <p:cNvPr descr="TP_tmp.png" id="365" name="Google Shape;365;p16"/>
          <p:cNvPicPr preferRelativeResize="0"/>
          <p:nvPr/>
        </p:nvPicPr>
        <p:blipFill rotWithShape="1">
          <a:blip r:embed="rId31">
            <a:alphaModFix/>
          </a:blip>
          <a:srcRect b="0" l="0" r="0" t="0"/>
          <a:stretch/>
        </p:blipFill>
        <p:spPr>
          <a:xfrm>
            <a:off x="294309" y="4621142"/>
            <a:ext cx="2022029" cy="255657"/>
          </a:xfrm>
          <a:prstGeom prst="rect">
            <a:avLst/>
          </a:prstGeom>
          <a:noFill/>
          <a:ln>
            <a:noFill/>
          </a:ln>
        </p:spPr>
      </p:pic>
      <p:pic>
        <p:nvPicPr>
          <p:cNvPr descr="TP_tmp.png" id="366" name="Google Shape;366;p16"/>
          <p:cNvPicPr preferRelativeResize="0"/>
          <p:nvPr/>
        </p:nvPicPr>
        <p:blipFill rotWithShape="1">
          <a:blip r:embed="rId32">
            <a:alphaModFix/>
          </a:blip>
          <a:srcRect b="0" l="0" r="0" t="0"/>
          <a:stretch/>
        </p:blipFill>
        <p:spPr>
          <a:xfrm>
            <a:off x="294309" y="4320178"/>
            <a:ext cx="1991691" cy="251821"/>
          </a:xfrm>
          <a:prstGeom prst="rect">
            <a:avLst/>
          </a:prstGeom>
          <a:noFill/>
          <a:ln>
            <a:noFill/>
          </a:ln>
        </p:spPr>
      </p:pic>
      <p:pic>
        <p:nvPicPr>
          <p:cNvPr descr="TP_tmp.png" id="367" name="Google Shape;367;p16"/>
          <p:cNvPicPr preferRelativeResize="0"/>
          <p:nvPr/>
        </p:nvPicPr>
        <p:blipFill rotWithShape="1">
          <a:blip r:embed="rId33">
            <a:alphaModFix/>
          </a:blip>
          <a:srcRect b="0" l="0" r="0" t="0"/>
          <a:stretch/>
        </p:blipFill>
        <p:spPr>
          <a:xfrm>
            <a:off x="381000" y="5073225"/>
            <a:ext cx="2133600" cy="26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Approximate Inference: Sampling</a:t>
            </a:r>
            <a:endParaRPr/>
          </a:p>
        </p:txBody>
      </p:sp>
      <p:pic>
        <p:nvPicPr>
          <p:cNvPr id="373" name="Google Shape;373;p17"/>
          <p:cNvPicPr preferRelativeResize="0"/>
          <p:nvPr/>
        </p:nvPicPr>
        <p:blipFill rotWithShape="1">
          <a:blip r:embed="rId3">
            <a:alphaModFix/>
          </a:blip>
          <a:srcRect b="0" l="0" r="0" t="0"/>
          <a:stretch/>
        </p:blipFill>
        <p:spPr>
          <a:xfrm>
            <a:off x="1905000" y="2971800"/>
            <a:ext cx="8743039" cy="2047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Sampling</a:t>
            </a:r>
            <a:endParaRPr/>
          </a:p>
        </p:txBody>
      </p:sp>
      <p:sp>
        <p:nvSpPr>
          <p:cNvPr id="379" name="Google Shape;379;p18"/>
          <p:cNvSpPr txBox="1"/>
          <p:nvPr>
            <p:ph idx="1" type="body"/>
          </p:nvPr>
        </p:nvSpPr>
        <p:spPr>
          <a:xfrm>
            <a:off x="304800" y="1295400"/>
            <a:ext cx="60960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latin typeface="Calibri"/>
                <a:ea typeface="Calibri"/>
                <a:cs typeface="Calibri"/>
                <a:sym typeface="Calibri"/>
              </a:rPr>
              <a:t>Sampling is a lot like repeated simulation</a:t>
            </a:r>
            <a:endParaRPr/>
          </a:p>
          <a:p>
            <a:pPr indent="-184138" lvl="5" marL="2514474" rtl="0" algn="l">
              <a:lnSpc>
                <a:spcPct val="90000"/>
              </a:lnSpc>
              <a:spcBef>
                <a:spcPts val="140"/>
              </a:spcBef>
              <a:spcAft>
                <a:spcPts val="0"/>
              </a:spcAft>
              <a:buSzPts val="700"/>
              <a:buNone/>
            </a:pPr>
            <a:r>
              <a:t/>
            </a:r>
            <a:endParaRPr sz="700">
              <a:latin typeface="Calibri"/>
              <a:ea typeface="Calibri"/>
              <a:cs typeface="Calibri"/>
              <a:sym typeface="Calibri"/>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Predicting the weather, basketball games, …</a:t>
            </a:r>
            <a:endParaRPr/>
          </a:p>
          <a:p>
            <a:pPr indent="-158736" lvl="1" marL="742913" rtl="0" algn="l">
              <a:lnSpc>
                <a:spcPct val="90000"/>
              </a:lnSpc>
              <a:spcBef>
                <a:spcPts val="400"/>
              </a:spcBef>
              <a:spcAft>
                <a:spcPts val="0"/>
              </a:spcAft>
              <a:buSzPts val="2000"/>
              <a:buNone/>
            </a:pPr>
            <a:r>
              <a:t/>
            </a:r>
            <a:endParaRPr sz="2000">
              <a:latin typeface="Calibri"/>
              <a:ea typeface="Calibri"/>
              <a:cs typeface="Calibri"/>
              <a:sym typeface="Calibri"/>
            </a:endParaRPr>
          </a:p>
          <a:p>
            <a:pPr indent="-342882" lvl="0" marL="342882" rtl="0" algn="l">
              <a:lnSpc>
                <a:spcPct val="90000"/>
              </a:lnSpc>
              <a:spcBef>
                <a:spcPts val="480"/>
              </a:spcBef>
              <a:spcAft>
                <a:spcPts val="0"/>
              </a:spcAft>
              <a:buSzPts val="2400"/>
              <a:buChar char="▪"/>
            </a:pPr>
            <a:r>
              <a:rPr lang="en-US" sz="2400">
                <a:latin typeface="Calibri"/>
                <a:ea typeface="Calibri"/>
                <a:cs typeface="Calibri"/>
                <a:sym typeface="Calibri"/>
              </a:rPr>
              <a:t>Basic idea</a:t>
            </a:r>
            <a:endParaRPr/>
          </a:p>
          <a:p>
            <a:pPr indent="-190488" lvl="3" marL="1600120" rtl="0" algn="l">
              <a:lnSpc>
                <a:spcPct val="90000"/>
              </a:lnSpc>
              <a:spcBef>
                <a:spcPts val="120"/>
              </a:spcBef>
              <a:spcAft>
                <a:spcPts val="0"/>
              </a:spcAft>
              <a:buSzPts val="600"/>
              <a:buNone/>
            </a:pPr>
            <a:r>
              <a:t/>
            </a:r>
            <a:endParaRPr sz="600">
              <a:latin typeface="Calibri"/>
              <a:ea typeface="Calibri"/>
              <a:cs typeface="Calibri"/>
              <a:sym typeface="Calibri"/>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Draw N samples from a sampling distribution S</a:t>
            </a:r>
            <a:endParaRPr/>
          </a:p>
          <a:p>
            <a:pPr indent="-190489" lvl="4" marL="2057298" rtl="0" algn="l">
              <a:lnSpc>
                <a:spcPct val="90000"/>
              </a:lnSpc>
              <a:spcBef>
                <a:spcPts val="120"/>
              </a:spcBef>
              <a:spcAft>
                <a:spcPts val="0"/>
              </a:spcAft>
              <a:buSzPts val="600"/>
              <a:buNone/>
            </a:pPr>
            <a:r>
              <a:t/>
            </a:r>
            <a:endParaRPr sz="600">
              <a:latin typeface="Calibri"/>
              <a:ea typeface="Calibri"/>
              <a:cs typeface="Calibri"/>
              <a:sym typeface="Calibri"/>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Compute an approximate posterior probability</a:t>
            </a:r>
            <a:endParaRPr/>
          </a:p>
          <a:p>
            <a:pPr indent="-190489" lvl="4" marL="2057298" rtl="0" algn="l">
              <a:lnSpc>
                <a:spcPct val="90000"/>
              </a:lnSpc>
              <a:spcBef>
                <a:spcPts val="120"/>
              </a:spcBef>
              <a:spcAft>
                <a:spcPts val="0"/>
              </a:spcAft>
              <a:buSzPts val="600"/>
              <a:buNone/>
            </a:pPr>
            <a:r>
              <a:t/>
            </a:r>
            <a:endParaRPr b="1" sz="600">
              <a:latin typeface="Calibri"/>
              <a:ea typeface="Calibri"/>
              <a:cs typeface="Calibri"/>
              <a:sym typeface="Calibri"/>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Show this converges to the true probability P</a:t>
            </a:r>
            <a:endParaRPr/>
          </a:p>
          <a:p>
            <a:pPr indent="-158736" lvl="1" marL="742913" rtl="0" algn="l">
              <a:lnSpc>
                <a:spcPct val="90000"/>
              </a:lnSpc>
              <a:spcBef>
                <a:spcPts val="400"/>
              </a:spcBef>
              <a:spcAft>
                <a:spcPts val="0"/>
              </a:spcAft>
              <a:buSzPts val="2000"/>
              <a:buNone/>
            </a:pPr>
            <a:r>
              <a:t/>
            </a:r>
            <a:endParaRPr sz="2000">
              <a:latin typeface="Calibri"/>
              <a:ea typeface="Calibri"/>
              <a:cs typeface="Calibri"/>
              <a:sym typeface="Calibri"/>
            </a:endParaRPr>
          </a:p>
        </p:txBody>
      </p:sp>
      <p:pic>
        <p:nvPicPr>
          <p:cNvPr id="380" name="Google Shape;380;p18"/>
          <p:cNvPicPr preferRelativeResize="0"/>
          <p:nvPr/>
        </p:nvPicPr>
        <p:blipFill rotWithShape="1">
          <a:blip r:embed="rId3">
            <a:alphaModFix/>
          </a:blip>
          <a:srcRect b="0" l="0" r="0" t="0"/>
          <a:stretch/>
        </p:blipFill>
        <p:spPr>
          <a:xfrm>
            <a:off x="3200401" y="4302211"/>
            <a:ext cx="6231629" cy="2561220"/>
          </a:xfrm>
          <a:prstGeom prst="rect">
            <a:avLst/>
          </a:prstGeom>
          <a:noFill/>
          <a:ln>
            <a:noFill/>
          </a:ln>
        </p:spPr>
      </p:pic>
      <p:sp>
        <p:nvSpPr>
          <p:cNvPr id="381" name="Google Shape;381;p18"/>
          <p:cNvSpPr txBox="1"/>
          <p:nvPr/>
        </p:nvSpPr>
        <p:spPr>
          <a:xfrm>
            <a:off x="6705600" y="1295400"/>
            <a:ext cx="5181600" cy="4525963"/>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Why sample?</a:t>
            </a:r>
            <a:endParaRPr/>
          </a:p>
          <a:p>
            <a:pPr indent="-190488" lvl="5" marL="2514474" marR="0" rtl="0" algn="l">
              <a:lnSpc>
                <a:spcPct val="90000"/>
              </a:lnSpc>
              <a:spcBef>
                <a:spcPts val="120"/>
              </a:spcBef>
              <a:spcAft>
                <a:spcPts val="0"/>
              </a:spcAft>
              <a:buClr>
                <a:schemeClr val="accent2"/>
              </a:buClr>
              <a:buSzPts val="600"/>
              <a:buFont typeface="Noto Sans Symbols"/>
              <a:buNone/>
            </a:pPr>
            <a:r>
              <a:t/>
            </a:r>
            <a:endParaRPr b="0" i="0" sz="600" u="none" cap="none" strike="noStrike">
              <a:solidFill>
                <a:schemeClr val="dk1"/>
              </a:solidFill>
              <a:latin typeface="Calibri"/>
              <a:ea typeface="Calibri"/>
              <a:cs typeface="Calibri"/>
              <a:sym typeface="Calibri"/>
            </a:endParaRPr>
          </a:p>
          <a:p>
            <a:pPr indent="-285736" lvl="1" marL="742913" marR="0" rtl="0" algn="l">
              <a:lnSpc>
                <a:spcPct val="9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Learning: get samples from a distribution you don’t know</a:t>
            </a:r>
            <a:endParaRPr/>
          </a:p>
          <a:p>
            <a:pPr indent="-196838" lvl="5" marL="2514474" marR="0" rtl="0" algn="l">
              <a:lnSpc>
                <a:spcPct val="90000"/>
              </a:lnSpc>
              <a:spcBef>
                <a:spcPts val="100"/>
              </a:spcBef>
              <a:spcAft>
                <a:spcPts val="0"/>
              </a:spcAft>
              <a:buClr>
                <a:schemeClr val="accent2"/>
              </a:buClr>
              <a:buSzPts val="500"/>
              <a:buFont typeface="Noto Sans Symbols"/>
              <a:buNone/>
            </a:pPr>
            <a:r>
              <a:t/>
            </a:r>
            <a:endParaRPr b="0" i="0" sz="500" u="none" cap="none" strike="noStrike">
              <a:solidFill>
                <a:schemeClr val="dk1"/>
              </a:solidFill>
              <a:latin typeface="Calibri"/>
              <a:ea typeface="Calibri"/>
              <a:cs typeface="Calibri"/>
              <a:sym typeface="Calibri"/>
            </a:endParaRPr>
          </a:p>
          <a:p>
            <a:pPr indent="-285736" lvl="1" marL="742913" marR="0" rtl="0" algn="l">
              <a:lnSpc>
                <a:spcPct val="9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Inference: getting a sample is faster than computing the right answer (e.g. with variable elimination)</a:t>
            </a:r>
            <a:endParaRPr/>
          </a:p>
          <a:p>
            <a:pPr indent="-190482" lvl="0" marL="342882" marR="0" rtl="0" algn="l">
              <a:lnSpc>
                <a:spcPct val="90000"/>
              </a:lnSpc>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Sampling</a:t>
            </a:r>
            <a:endParaRPr/>
          </a:p>
        </p:txBody>
      </p:sp>
      <p:sp>
        <p:nvSpPr>
          <p:cNvPr id="387" name="Google Shape;387;p19"/>
          <p:cNvSpPr txBox="1"/>
          <p:nvPr>
            <p:ph idx="1" type="body"/>
          </p:nvPr>
        </p:nvSpPr>
        <p:spPr>
          <a:xfrm>
            <a:off x="152400" y="1397001"/>
            <a:ext cx="49530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Sampling from given distribution</a:t>
            </a:r>
            <a:endParaRPr/>
          </a:p>
          <a:p>
            <a:pPr indent="-190488" lvl="6" marL="2971652" rtl="0" algn="l">
              <a:spcBef>
                <a:spcPts val="120"/>
              </a:spcBef>
              <a:spcAft>
                <a:spcPts val="0"/>
              </a:spcAft>
              <a:buSzPts val="600"/>
              <a:buNone/>
            </a:pPr>
            <a:r>
              <a:t/>
            </a:r>
            <a:endParaRPr sz="600"/>
          </a:p>
          <a:p>
            <a:pPr indent="-285736" lvl="1" marL="742913" rtl="0" algn="l">
              <a:spcBef>
                <a:spcPts val="400"/>
              </a:spcBef>
              <a:spcAft>
                <a:spcPts val="0"/>
              </a:spcAft>
              <a:buSzPts val="2000"/>
              <a:buChar char="▪"/>
            </a:pPr>
            <a:r>
              <a:rPr lang="en-US" sz="2000"/>
              <a:t>Step 1: Get sample </a:t>
            </a:r>
            <a:r>
              <a:rPr i="1" lang="en-US" sz="2000"/>
              <a:t>u</a:t>
            </a:r>
            <a:r>
              <a:rPr lang="en-US" sz="2000"/>
              <a:t> from uniform distribution over [0, 1)</a:t>
            </a:r>
            <a:endParaRPr/>
          </a:p>
          <a:p>
            <a:pPr indent="-228588" lvl="2" marL="1142942" rtl="0" algn="l">
              <a:spcBef>
                <a:spcPts val="320"/>
              </a:spcBef>
              <a:spcAft>
                <a:spcPts val="0"/>
              </a:spcAft>
              <a:buSzPts val="1600"/>
              <a:buChar char="▪"/>
            </a:pPr>
            <a:r>
              <a:rPr lang="en-US" sz="1600"/>
              <a:t>E.g. random() in python</a:t>
            </a:r>
            <a:endParaRPr/>
          </a:p>
          <a:p>
            <a:pPr indent="-190489" lvl="4" marL="2057298" rtl="0" algn="l">
              <a:spcBef>
                <a:spcPts val="120"/>
              </a:spcBef>
              <a:spcAft>
                <a:spcPts val="0"/>
              </a:spcAft>
              <a:buSzPts val="600"/>
              <a:buNone/>
            </a:pPr>
            <a:r>
              <a:t/>
            </a:r>
            <a:endParaRPr sz="600"/>
          </a:p>
          <a:p>
            <a:pPr indent="-285736" lvl="1" marL="742913" rtl="0" algn="l">
              <a:spcBef>
                <a:spcPts val="400"/>
              </a:spcBef>
              <a:spcAft>
                <a:spcPts val="0"/>
              </a:spcAft>
              <a:buSzPts val="2000"/>
              <a:buChar char="▪"/>
            </a:pPr>
            <a:r>
              <a:rPr lang="en-US" sz="2000"/>
              <a:t>Step 2: Convert this sample </a:t>
            </a:r>
            <a:r>
              <a:rPr i="1" lang="en-US" sz="2000"/>
              <a:t>u</a:t>
            </a:r>
            <a:r>
              <a:rPr lang="en-US" sz="2000"/>
              <a:t> into an outcome for the given distribution by having each outcome associated with a sub-interval of [0,1) with sub-interval size equal to probability of the outcome</a:t>
            </a:r>
            <a:endParaRPr/>
          </a:p>
        </p:txBody>
      </p:sp>
      <p:sp>
        <p:nvSpPr>
          <p:cNvPr id="388" name="Google Shape;388;p19"/>
          <p:cNvSpPr txBox="1"/>
          <p:nvPr/>
        </p:nvSpPr>
        <p:spPr>
          <a:xfrm>
            <a:off x="5334000" y="1371600"/>
            <a:ext cx="4191000" cy="4729164"/>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b="0" i="0" lang="en-US" sz="2400" u="none" cap="none" strike="noStrike">
                <a:solidFill>
                  <a:schemeClr val="accent2"/>
                </a:solidFill>
                <a:latin typeface="Calibri"/>
                <a:ea typeface="Calibri"/>
                <a:cs typeface="Calibri"/>
                <a:sym typeface="Calibri"/>
              </a:rPr>
              <a:t>Example</a:t>
            </a:r>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190482" lvl="0" marL="342882" marR="0" rtl="0" algn="l">
              <a:spcBef>
                <a:spcPts val="480"/>
              </a:spcBef>
              <a:spcAft>
                <a:spcPts val="0"/>
              </a:spcAft>
              <a:buClr>
                <a:schemeClr val="accent2"/>
              </a:buClr>
              <a:buSzPts val="2400"/>
              <a:buFont typeface="Noto Sans Symbols"/>
              <a:buNone/>
            </a:pPr>
            <a:r>
              <a:t/>
            </a:r>
            <a:endParaRPr b="0" i="0" sz="2400" u="none" cap="none" strike="noStrike">
              <a:solidFill>
                <a:schemeClr val="accent2"/>
              </a:solidFill>
              <a:latin typeface="Calibri"/>
              <a:ea typeface="Calibri"/>
              <a:cs typeface="Calibri"/>
              <a:sym typeface="Calibri"/>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If random() returns </a:t>
            </a:r>
            <a:r>
              <a:rPr b="0" i="1" lang="en-US" sz="2000" u="none" cap="none" strike="noStrike">
                <a:solidFill>
                  <a:schemeClr val="dk1"/>
                </a:solidFill>
                <a:latin typeface="Calibri"/>
                <a:ea typeface="Calibri"/>
                <a:cs typeface="Calibri"/>
                <a:sym typeface="Calibri"/>
              </a:rPr>
              <a:t>u</a:t>
            </a:r>
            <a:r>
              <a:rPr b="0" i="0" lang="en-US" sz="2000" u="none" cap="none" strike="noStrike">
                <a:solidFill>
                  <a:schemeClr val="dk1"/>
                </a:solidFill>
                <a:latin typeface="Calibri"/>
                <a:ea typeface="Calibri"/>
                <a:cs typeface="Calibri"/>
                <a:sym typeface="Calibri"/>
              </a:rPr>
              <a:t> = 0.83, then our sample is </a:t>
            </a:r>
            <a:r>
              <a:rPr b="0" i="1" lang="en-US" sz="2000" u="none" cap="none" strike="noStrike">
                <a:solidFill>
                  <a:schemeClr val="dk1"/>
                </a:solidFill>
                <a:latin typeface="Calibri"/>
                <a:ea typeface="Calibri"/>
                <a:cs typeface="Calibri"/>
                <a:sym typeface="Calibri"/>
              </a:rPr>
              <a:t>C</a:t>
            </a:r>
            <a:r>
              <a:rPr b="0" i="0" lang="en-US" sz="2000" u="none" cap="none" strike="noStrike">
                <a:solidFill>
                  <a:schemeClr val="dk1"/>
                </a:solidFill>
                <a:latin typeface="Calibri"/>
                <a:ea typeface="Calibri"/>
                <a:cs typeface="Calibri"/>
                <a:sym typeface="Calibri"/>
              </a:rPr>
              <a:t> = blue</a:t>
            </a:r>
            <a:endParaRPr/>
          </a:p>
          <a:p>
            <a:pPr indent="-285736" lvl="1" marL="742913"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E.g, after sampling 8 times:</a:t>
            </a:r>
            <a:endParaRPr b="0" i="0" sz="2000" u="none" cap="none" strike="noStrike">
              <a:solidFill>
                <a:schemeClr val="dk1"/>
              </a:solidFill>
              <a:latin typeface="Calibri"/>
              <a:ea typeface="Calibri"/>
              <a:cs typeface="Calibri"/>
              <a:sym typeface="Calibri"/>
            </a:endParaRPr>
          </a:p>
          <a:p>
            <a:pPr indent="-190488" lvl="6" marL="2971652" marR="0" rtl="0" algn="l">
              <a:spcBef>
                <a:spcPts val="120"/>
              </a:spcBef>
              <a:spcAft>
                <a:spcPts val="0"/>
              </a:spcAft>
              <a:buClr>
                <a:schemeClr val="accent2"/>
              </a:buClr>
              <a:buSzPts val="600"/>
              <a:buFont typeface="Noto Sans Symbols"/>
              <a:buNone/>
            </a:pPr>
            <a:r>
              <a:t/>
            </a:r>
            <a:endParaRPr b="0" i="0" sz="600" u="none" cap="none" strike="noStrike">
              <a:solidFill>
                <a:schemeClr val="dk1"/>
              </a:solidFill>
              <a:latin typeface="Arial"/>
              <a:ea typeface="Arial"/>
              <a:cs typeface="Arial"/>
              <a:sym typeface="Arial"/>
            </a:endParaRPr>
          </a:p>
        </p:txBody>
      </p:sp>
      <p:graphicFrame>
        <p:nvGraphicFramePr>
          <p:cNvPr id="389" name="Google Shape;389;p19"/>
          <p:cNvGraphicFramePr/>
          <p:nvPr/>
        </p:nvGraphicFramePr>
        <p:xfrm>
          <a:off x="5715000" y="2209800"/>
          <a:ext cx="3000000" cy="3000000"/>
        </p:xfrm>
        <a:graphic>
          <a:graphicData uri="http://schemas.openxmlformats.org/drawingml/2006/table">
            <a:tbl>
              <a:tblPr bandRow="1" firstRow="1">
                <a:noFill/>
                <a:tableStyleId>{D0C3BCB1-45D5-4566-A1CB-62877A82350C}</a:tableStyleId>
              </a:tblPr>
              <a:tblGrid>
                <a:gridCol w="1257300"/>
                <a:gridCol w="1257300"/>
              </a:tblGrid>
              <a:tr h="370850">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C</a:t>
                      </a:r>
                      <a:endParaRPr b="0" sz="2400" u="none" cap="none" strike="noStrike">
                        <a:solidFill>
                          <a:srgbClr val="333399"/>
                        </a:solidFill>
                        <a:latin typeface="Calibri"/>
                        <a:ea typeface="Calibri"/>
                        <a:cs typeface="Calibri"/>
                        <a:sym typeface="Calibri"/>
                      </a:endParaRPr>
                    </a:p>
                  </a:txBody>
                  <a:tcPr marT="45725" marB="45725" marR="91450" marL="91450">
                    <a:lnL cap="flat" cmpd="sng" w="38100">
                      <a:solidFill>
                        <a:srgbClr val="000000"/>
                      </a:solidFill>
                      <a:prstDash val="solid"/>
                      <a:round/>
                      <a:headEnd len="sm" w="sm" type="none"/>
                      <a:tailEnd len="sm" w="sm" type="none"/>
                    </a:lnL>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P(C)</a:t>
                      </a:r>
                      <a:endParaRPr b="0" sz="2400" u="none" cap="none" strike="noStrike">
                        <a:solidFill>
                          <a:srgbClr val="333399"/>
                        </a:solidFill>
                        <a:latin typeface="Calibri"/>
                        <a:ea typeface="Calibri"/>
                        <a:cs typeface="Calibri"/>
                        <a:sym typeface="Calibri"/>
                      </a:endParaRPr>
                    </a:p>
                  </a:txBody>
                  <a:tcPr marT="45725" marB="45725" marR="91450" marL="91450">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red</a:t>
                      </a:r>
                      <a:endParaRPr b="0" sz="2400" u="none" cap="none" strike="noStrike">
                        <a:solidFill>
                          <a:srgbClr val="333399"/>
                        </a:solidFill>
                        <a:latin typeface="Calibri"/>
                        <a:ea typeface="Calibri"/>
                        <a:cs typeface="Calibri"/>
                        <a:sym typeface="Calibri"/>
                      </a:endParaRPr>
                    </a:p>
                  </a:txBody>
                  <a:tcPr marT="45725" marB="45725" marR="91450" marL="91450">
                    <a:lnL cap="flat" cmpd="sng" w="38100">
                      <a:solidFill>
                        <a:srgbClr val="000000"/>
                      </a:solidFill>
                      <a:prstDash val="solid"/>
                      <a:round/>
                      <a:headEnd len="sm" w="sm" type="none"/>
                      <a:tailEnd len="sm" w="sm" type="none"/>
                    </a:lnL>
                    <a:lnT cap="flat" cmpd="sng" w="38100">
                      <a:solidFill>
                        <a:srgbClr val="000000"/>
                      </a:solidFill>
                      <a:prstDash val="solid"/>
                      <a:round/>
                      <a:headEnd len="sm" w="sm" type="none"/>
                      <a:tailEnd len="sm" w="sm" type="none"/>
                    </a:lnT>
                  </a:tcPr>
                </a:tc>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0.6</a:t>
                      </a:r>
                      <a:endParaRPr b="0" sz="2400" u="none" cap="none" strike="noStrike">
                        <a:solidFill>
                          <a:srgbClr val="333399"/>
                        </a:solidFill>
                        <a:latin typeface="Calibri"/>
                        <a:ea typeface="Calibri"/>
                        <a:cs typeface="Calibri"/>
                        <a:sym typeface="Calibri"/>
                      </a:endParaRPr>
                    </a:p>
                  </a:txBody>
                  <a:tcPr marT="45725" marB="45725" marR="91450" marL="91450">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tcPr>
                </a:tc>
              </a:tr>
              <a:tr h="370850">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green</a:t>
                      </a:r>
                      <a:endParaRPr b="0" sz="2400" u="none" cap="none" strike="noStrike">
                        <a:solidFill>
                          <a:srgbClr val="333399"/>
                        </a:solidFill>
                        <a:latin typeface="Calibri"/>
                        <a:ea typeface="Calibri"/>
                        <a:cs typeface="Calibri"/>
                        <a:sym typeface="Calibri"/>
                      </a:endParaRPr>
                    </a:p>
                  </a:txBody>
                  <a:tcPr marT="45725" marB="45725" marR="91450" marL="91450">
                    <a:lnL cap="flat" cmpd="sng" w="38100">
                      <a:solidFill>
                        <a:srgbClr val="000000"/>
                      </a:solidFill>
                      <a:prstDash val="solid"/>
                      <a:round/>
                      <a:headEnd len="sm" w="sm" type="none"/>
                      <a:tailEnd len="sm" w="sm" type="none"/>
                    </a:lnL>
                  </a:tcPr>
                </a:tc>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0.1</a:t>
                      </a:r>
                      <a:endParaRPr b="0" sz="2400" u="none" cap="none" strike="noStrike">
                        <a:solidFill>
                          <a:srgbClr val="333399"/>
                        </a:solidFill>
                        <a:latin typeface="Calibri"/>
                        <a:ea typeface="Calibri"/>
                        <a:cs typeface="Calibri"/>
                        <a:sym typeface="Calibri"/>
                      </a:endParaRPr>
                    </a:p>
                  </a:txBody>
                  <a:tcPr marT="45725" marB="45725" marR="91450" marL="91450">
                    <a:lnR cap="flat" cmpd="sng" w="38100">
                      <a:solidFill>
                        <a:srgbClr val="000000"/>
                      </a:solidFill>
                      <a:prstDash val="solid"/>
                      <a:round/>
                      <a:headEnd len="sm" w="sm" type="none"/>
                      <a:tailEnd len="sm" w="sm" type="none"/>
                    </a:lnR>
                  </a:tcPr>
                </a:tc>
              </a:tr>
              <a:tr h="370850">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blue</a:t>
                      </a:r>
                      <a:endParaRPr b="0" sz="2400" u="none" cap="none" strike="noStrike">
                        <a:solidFill>
                          <a:srgbClr val="333399"/>
                        </a:solidFill>
                        <a:latin typeface="Calibri"/>
                        <a:ea typeface="Calibri"/>
                        <a:cs typeface="Calibri"/>
                        <a:sym typeface="Calibri"/>
                      </a:endParaRPr>
                    </a:p>
                  </a:txBody>
                  <a:tcPr marT="45725" marB="45725" marR="91450" marL="91450">
                    <a:lnL cap="flat" cmpd="sng" w="38100">
                      <a:solidFill>
                        <a:srgbClr val="000000"/>
                      </a:solidFill>
                      <a:prstDash val="solid"/>
                      <a:round/>
                      <a:headEnd len="sm" w="sm" type="none"/>
                      <a:tailEnd len="sm" w="sm" type="none"/>
                    </a:lnL>
                    <a:lnB cap="flat" cmpd="sng" w="381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solidFill>
                            <a:srgbClr val="333399"/>
                          </a:solidFill>
                          <a:latin typeface="Calibri"/>
                          <a:ea typeface="Calibri"/>
                          <a:cs typeface="Calibri"/>
                          <a:sym typeface="Calibri"/>
                        </a:rPr>
                        <a:t>0.3</a:t>
                      </a:r>
                      <a:endParaRPr b="0" sz="2400" u="none" cap="none" strike="noStrike">
                        <a:solidFill>
                          <a:srgbClr val="333399"/>
                        </a:solidFill>
                        <a:latin typeface="Calibri"/>
                        <a:ea typeface="Calibri"/>
                        <a:cs typeface="Calibri"/>
                        <a:sym typeface="Calibri"/>
                      </a:endParaRPr>
                    </a:p>
                  </a:txBody>
                  <a:tcPr marT="45725" marB="45725" marR="91450" marL="91450">
                    <a:lnR cap="flat" cmpd="sng" w="38100">
                      <a:solidFill>
                        <a:srgbClr val="000000"/>
                      </a:solidFill>
                      <a:prstDash val="solid"/>
                      <a:round/>
                      <a:headEnd len="sm" w="sm" type="none"/>
                      <a:tailEnd len="sm" w="sm" type="none"/>
                    </a:lnR>
                    <a:lnB cap="flat" cmpd="sng" w="38100">
                      <a:solidFill>
                        <a:srgbClr val="000000"/>
                      </a:solidFill>
                      <a:prstDash val="solid"/>
                      <a:round/>
                      <a:headEnd len="sm" w="sm" type="none"/>
                      <a:tailEnd len="sm" w="sm" type="none"/>
                    </a:lnB>
                  </a:tcPr>
                </a:tc>
              </a:tr>
            </a:tbl>
          </a:graphicData>
        </a:graphic>
      </p:graphicFrame>
      <p:pic>
        <p:nvPicPr>
          <p:cNvPr descr="TP_tmp.png" id="390" name="Google Shape;390;p19"/>
          <p:cNvPicPr preferRelativeResize="0"/>
          <p:nvPr/>
        </p:nvPicPr>
        <p:blipFill rotWithShape="1">
          <a:blip r:embed="rId3">
            <a:alphaModFix/>
          </a:blip>
          <a:srcRect b="0" l="0" r="0" t="0"/>
          <a:stretch/>
        </p:blipFill>
        <p:spPr>
          <a:xfrm>
            <a:off x="8524875" y="2819400"/>
            <a:ext cx="3514725" cy="1143000"/>
          </a:xfrm>
          <a:prstGeom prst="rect">
            <a:avLst/>
          </a:prstGeom>
          <a:noFill/>
          <a:ln>
            <a:noFill/>
          </a:ln>
        </p:spPr>
      </p:pic>
      <p:pic>
        <p:nvPicPr>
          <p:cNvPr id="391" name="Google Shape;391;p19"/>
          <p:cNvPicPr preferRelativeResize="0"/>
          <p:nvPr/>
        </p:nvPicPr>
        <p:blipFill rotWithShape="1">
          <a:blip r:embed="rId4">
            <a:alphaModFix/>
          </a:blip>
          <a:srcRect b="0" l="0" r="0" t="0"/>
          <a:stretch/>
        </p:blipFill>
        <p:spPr>
          <a:xfrm>
            <a:off x="6477000" y="5486400"/>
            <a:ext cx="4821156" cy="11291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Sampling in Bayes’ Nets</a:t>
            </a:r>
            <a:endParaRPr/>
          </a:p>
        </p:txBody>
      </p:sp>
      <p:sp>
        <p:nvSpPr>
          <p:cNvPr id="397" name="Google Shape;397;p20"/>
          <p:cNvSpPr txBox="1"/>
          <p:nvPr>
            <p:ph idx="1" type="body"/>
          </p:nvPr>
        </p:nvSpPr>
        <p:spPr>
          <a:xfrm>
            <a:off x="3429000" y="1828799"/>
            <a:ext cx="5867400" cy="429736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3200"/>
              <a:buChar char="▪"/>
            </a:pPr>
            <a:r>
              <a:rPr lang="en-US">
                <a:latin typeface="Calibri"/>
                <a:ea typeface="Calibri"/>
                <a:cs typeface="Calibri"/>
                <a:sym typeface="Calibri"/>
              </a:rPr>
              <a:t>Prior Sampling</a:t>
            </a:r>
            <a:endParaRPr/>
          </a:p>
          <a:p>
            <a:pPr indent="-101588" lvl="5" marL="2514474" rtl="0" algn="l">
              <a:spcBef>
                <a:spcPts val="400"/>
              </a:spcBef>
              <a:spcAft>
                <a:spcPts val="0"/>
              </a:spcAft>
              <a:buSzPts val="2000"/>
              <a:buNone/>
            </a:pPr>
            <a:r>
              <a:t/>
            </a:r>
            <a:endParaRPr>
              <a:latin typeface="Calibri"/>
              <a:ea typeface="Calibri"/>
              <a:cs typeface="Calibri"/>
              <a:sym typeface="Calibri"/>
            </a:endParaRPr>
          </a:p>
          <a:p>
            <a:pPr indent="-342882" lvl="0" marL="342882" rtl="0" algn="l">
              <a:spcBef>
                <a:spcPts val="640"/>
              </a:spcBef>
              <a:spcAft>
                <a:spcPts val="0"/>
              </a:spcAft>
              <a:buSzPts val="3200"/>
              <a:buChar char="▪"/>
            </a:pPr>
            <a:r>
              <a:rPr lang="en-US">
                <a:latin typeface="Calibri"/>
                <a:ea typeface="Calibri"/>
                <a:cs typeface="Calibri"/>
                <a:sym typeface="Calibri"/>
              </a:rPr>
              <a:t>Rejection Sampling</a:t>
            </a:r>
            <a:endParaRPr/>
          </a:p>
          <a:p>
            <a:pPr indent="-101589" lvl="4" marL="2057298" rtl="0" algn="l">
              <a:spcBef>
                <a:spcPts val="400"/>
              </a:spcBef>
              <a:spcAft>
                <a:spcPts val="0"/>
              </a:spcAft>
              <a:buSzPts val="2000"/>
              <a:buNone/>
            </a:pPr>
            <a:r>
              <a:t/>
            </a:r>
            <a:endParaRPr>
              <a:latin typeface="Calibri"/>
              <a:ea typeface="Calibri"/>
              <a:cs typeface="Calibri"/>
              <a:sym typeface="Calibri"/>
            </a:endParaRPr>
          </a:p>
          <a:p>
            <a:pPr indent="-342882" lvl="0" marL="342882" rtl="0" algn="l">
              <a:spcBef>
                <a:spcPts val="640"/>
              </a:spcBef>
              <a:spcAft>
                <a:spcPts val="0"/>
              </a:spcAft>
              <a:buSzPts val="3200"/>
              <a:buChar char="▪"/>
            </a:pPr>
            <a:r>
              <a:rPr lang="en-US">
                <a:latin typeface="Calibri"/>
                <a:ea typeface="Calibri"/>
                <a:cs typeface="Calibri"/>
                <a:sym typeface="Calibri"/>
              </a:rPr>
              <a:t>Likelihood Weighting</a:t>
            </a:r>
            <a:endParaRPr/>
          </a:p>
          <a:p>
            <a:pPr indent="-101589" lvl="4" marL="2057298" rtl="0" algn="l">
              <a:spcBef>
                <a:spcPts val="400"/>
              </a:spcBef>
              <a:spcAft>
                <a:spcPts val="0"/>
              </a:spcAft>
              <a:buSzPts val="2000"/>
              <a:buNone/>
            </a:pPr>
            <a:r>
              <a:t/>
            </a:r>
            <a:endParaRPr>
              <a:latin typeface="Calibri"/>
              <a:ea typeface="Calibri"/>
              <a:cs typeface="Calibri"/>
              <a:sym typeface="Calibri"/>
            </a:endParaRPr>
          </a:p>
          <a:p>
            <a:pPr indent="-342882" lvl="0" marL="342882" rtl="0" algn="l">
              <a:spcBef>
                <a:spcPts val="640"/>
              </a:spcBef>
              <a:spcAft>
                <a:spcPts val="0"/>
              </a:spcAft>
              <a:buSzPts val="3200"/>
              <a:buChar char="▪"/>
            </a:pPr>
            <a:r>
              <a:rPr lang="en-US">
                <a:latin typeface="Calibri"/>
                <a:ea typeface="Calibri"/>
                <a:cs typeface="Calibri"/>
                <a:sym typeface="Calibri"/>
              </a:rPr>
              <a:t>Gibbs Sampling</a:t>
            </a:r>
            <a:endParaRPr/>
          </a:p>
          <a:p>
            <a:pPr indent="-139682" lvl="0" marL="342882" rtl="0" algn="l">
              <a:spcBef>
                <a:spcPts val="640"/>
              </a:spcBef>
              <a:spcAft>
                <a:spcPts val="0"/>
              </a:spcAft>
              <a:buSzPts val="3200"/>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Prior Sampling</a:t>
            </a:r>
            <a:endParaRPr/>
          </a:p>
        </p:txBody>
      </p:sp>
      <p:pic>
        <p:nvPicPr>
          <p:cNvPr id="403" name="Google Shape;403;p21"/>
          <p:cNvPicPr preferRelativeResize="0"/>
          <p:nvPr/>
        </p:nvPicPr>
        <p:blipFill rotWithShape="1">
          <a:blip r:embed="rId3">
            <a:alphaModFix/>
          </a:blip>
          <a:srcRect b="0" l="0" r="0" t="0"/>
          <a:stretch/>
        </p:blipFill>
        <p:spPr>
          <a:xfrm>
            <a:off x="13041" y="2895600"/>
            <a:ext cx="12191997" cy="31022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