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8000" cx="12192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B95BEAA-14C2-4154-88C1-8966AC767072}">
  <a:tblStyle styleId="{1B95BEAA-14C2-4154-88C1-8966AC76707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7E7ED"/>
          </a:solidFill>
        </a:fill>
      </a:tcStyle>
    </a:band1H>
    <a:band2H>
      <a:tcTxStyle/>
    </a:band2H>
    <a:band1V>
      <a:tcTxStyle/>
      <a:tcStyle>
        <a:fill>
          <a:solidFill>
            <a:srgbClr val="E7E7ED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Please retain proper attribution, including the reference to ai.berkeley.edu.  Thanks!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Important for modeling: understanding which assumptions you are making!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6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8" name="Google Shape;408;p2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T’: traffic report</a:t>
            </a:r>
            <a:endParaRPr/>
          </a:p>
        </p:txBody>
      </p:sp>
      <p:sp>
        <p:nvSpPr>
          <p:cNvPr id="409" name="Google Shape;409;p26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27" name="Google Shape;127;p6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49" name="Google Shape;149;p7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3731418" y="-1928017"/>
            <a:ext cx="4729164" cy="11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4732338" y="2171703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0" y="1044578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0" y="3657600"/>
            <a:ext cx="12192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Font typeface="Noto Sans Symbol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80"/>
              </a:spcBef>
              <a:spcAft>
                <a:spcPts val="0"/>
              </a:spcAft>
              <a:buSzPts val="1900"/>
              <a:buNone/>
              <a:defRPr sz="19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5pPr>
            <a:lvl6pPr indent="-349250" lvl="5" marL="27432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6pPr>
            <a:lvl7pPr indent="-349250" lvl="6" marL="32004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7pPr>
            <a:lvl8pPr indent="-349250" lvl="7" marL="3657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8pPr>
            <a:lvl9pPr indent="-349250" lvl="8" marL="4114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5pPr>
            <a:lvl6pPr indent="-349250" lvl="5" marL="27432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6pPr>
            <a:lvl7pPr indent="-349250" lvl="6" marL="32004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7pPr>
            <a:lvl8pPr indent="-349250" lvl="7" marL="3657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8pPr>
            <a:lvl9pPr indent="-349250" lvl="8" marL="4114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2" y="1535113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80"/>
              </a:spcBef>
              <a:spcAft>
                <a:spcPts val="0"/>
              </a:spcAft>
              <a:buSzPts val="1900"/>
              <a:buNone/>
              <a:defRPr b="1" sz="19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2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80"/>
              </a:spcBef>
              <a:spcAft>
                <a:spcPts val="0"/>
              </a:spcAft>
              <a:buSzPts val="1900"/>
              <a:buNone/>
              <a:defRPr b="1" sz="19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575051" y="273053"/>
            <a:ext cx="5111751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1792288" y="5367339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1031242"/>
            <a:ext cx="12192000" cy="60959"/>
          </a:xfrm>
          <a:prstGeom prst="rect">
            <a:avLst/>
          </a:prstGeom>
          <a:gradFill>
            <a:gsLst>
              <a:gs pos="0">
                <a:srgbClr val="0000CC"/>
              </a:gs>
              <a:gs pos="100000">
                <a:schemeClr val="dk1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8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Relationship Id="rId4" Type="http://schemas.openxmlformats.org/officeDocument/2006/relationships/image" Target="../media/image30.png"/><Relationship Id="rId5" Type="http://schemas.openxmlformats.org/officeDocument/2006/relationships/image" Target="../media/image32.png"/><Relationship Id="rId6" Type="http://schemas.openxmlformats.org/officeDocument/2006/relationships/image" Target="../media/image56.png"/><Relationship Id="rId7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Relationship Id="rId4" Type="http://schemas.openxmlformats.org/officeDocument/2006/relationships/image" Target="../media/image40.png"/><Relationship Id="rId5" Type="http://schemas.openxmlformats.org/officeDocument/2006/relationships/image" Target="../media/image42.png"/><Relationship Id="rId6" Type="http://schemas.openxmlformats.org/officeDocument/2006/relationships/image" Target="../media/image39.png"/><Relationship Id="rId7" Type="http://schemas.openxmlformats.org/officeDocument/2006/relationships/image" Target="../media/image3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4.png"/><Relationship Id="rId4" Type="http://schemas.openxmlformats.org/officeDocument/2006/relationships/image" Target="../media/image5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5.png"/><Relationship Id="rId4" Type="http://schemas.openxmlformats.org/officeDocument/2006/relationships/image" Target="../media/image63.png"/><Relationship Id="rId5" Type="http://schemas.openxmlformats.org/officeDocument/2006/relationships/image" Target="../media/image60.png"/><Relationship Id="rId6" Type="http://schemas.openxmlformats.org/officeDocument/2006/relationships/image" Target="../media/image49.png"/><Relationship Id="rId7" Type="http://schemas.openxmlformats.org/officeDocument/2006/relationships/image" Target="../media/image4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1.png"/><Relationship Id="rId4" Type="http://schemas.openxmlformats.org/officeDocument/2006/relationships/image" Target="../media/image61.png"/><Relationship Id="rId5" Type="http://schemas.openxmlformats.org/officeDocument/2006/relationships/image" Target="../media/image5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7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69.png"/><Relationship Id="rId7" Type="http://schemas.openxmlformats.org/officeDocument/2006/relationships/image" Target="../media/image6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5.png"/><Relationship Id="rId4" Type="http://schemas.openxmlformats.org/officeDocument/2006/relationships/image" Target="../media/image59.png"/><Relationship Id="rId5" Type="http://schemas.openxmlformats.org/officeDocument/2006/relationships/image" Target="../media/image5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3.png"/><Relationship Id="rId4" Type="http://schemas.openxmlformats.org/officeDocument/2006/relationships/image" Target="../media/image6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2.png"/><Relationship Id="rId4" Type="http://schemas.openxmlformats.org/officeDocument/2006/relationships/image" Target="../media/image66.png"/><Relationship Id="rId5" Type="http://schemas.openxmlformats.org/officeDocument/2006/relationships/image" Target="../media/image7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7.png"/><Relationship Id="rId6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Relationship Id="rId6" Type="http://schemas.openxmlformats.org/officeDocument/2006/relationships/image" Target="../media/image26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2286000"/>
            <a:ext cx="4277676" cy="352798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>
            <p:ph type="ctrTitle"/>
          </p:nvPr>
        </p:nvSpPr>
        <p:spPr>
          <a:xfrm>
            <a:off x="0" y="279403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370: Artificial Intelligence</a:t>
            </a:r>
            <a:br>
              <a:rPr lang="en-US"/>
            </a:br>
            <a:endParaRPr sz="3600"/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0" y="1295400"/>
            <a:ext cx="12192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4300"/>
              <a:t>Bayes’ Nets: Independence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1524000" y="6248403"/>
            <a:ext cx="5867400" cy="369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0" y="6003922"/>
            <a:ext cx="121920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William DeMeo --- NJIT</a:t>
            </a:r>
            <a:endParaRPr/>
          </a:p>
          <a:p>
            <a:pPr indent="0" lvl="0" marL="0" marR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[slides created by Dan Klein and Pieter Abbeel for CS188 at UC Berkeley; provided courtesy of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ai.berkeley.edu.]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Bayes Nets: Assumptions</a:t>
            </a:r>
            <a:endParaRPr/>
          </a:p>
        </p:txBody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228600" y="1371600"/>
            <a:ext cx="7543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Assumptions we are required to make to define the Bayes net when given the graph:</a:t>
            </a:r>
            <a:endParaRPr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26988" lvl="2" marL="1142942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Beyond above “chain rule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🡪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Bayes net” conditional independence assumptions </a:t>
            </a:r>
            <a:endParaRPr/>
          </a:p>
          <a:p>
            <a:pPr indent="-152388" lvl="6" marL="2971652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Often additional conditional independences</a:t>
            </a:r>
            <a:endParaRPr/>
          </a:p>
          <a:p>
            <a:pPr indent="-152389" lvl="7" marL="3428829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They can be read off the graph</a:t>
            </a:r>
            <a:endParaRPr/>
          </a:p>
          <a:p>
            <a:pPr indent="-152389" lvl="4" marL="2057298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Important for modeling: understand assumptions made when choosing a Bayes net graph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438400"/>
            <a:ext cx="4756150" cy="296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0" y="1752600"/>
            <a:ext cx="4859973" cy="4042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457200" y="2636837"/>
            <a:ext cx="10972800" cy="3382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Conditional independence assumptions directly from simplifications in chain rule:</a:t>
            </a:r>
            <a:endParaRPr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Additional implied conditional independence assumptions?</a:t>
            </a:r>
            <a:endParaRPr/>
          </a:p>
        </p:txBody>
      </p:sp>
      <p:grpSp>
        <p:nvGrpSpPr>
          <p:cNvPr id="215" name="Google Shape;215;p23"/>
          <p:cNvGrpSpPr/>
          <p:nvPr/>
        </p:nvGrpSpPr>
        <p:grpSpPr>
          <a:xfrm>
            <a:off x="3257550" y="1524000"/>
            <a:ext cx="5657850" cy="838200"/>
            <a:chOff x="3962400" y="1676400"/>
            <a:chExt cx="4114800" cy="609600"/>
          </a:xfrm>
        </p:grpSpPr>
        <p:sp>
          <p:nvSpPr>
            <p:cNvPr id="216" name="Google Shape;216;p23"/>
            <p:cNvSpPr/>
            <p:nvPr/>
          </p:nvSpPr>
          <p:spPr>
            <a:xfrm>
              <a:off x="3962400" y="1676400"/>
              <a:ext cx="609600" cy="6096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5181600" y="1676400"/>
              <a:ext cx="609600" cy="6096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6324600" y="1676400"/>
              <a:ext cx="609600" cy="6096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</a:t>
              </a:r>
              <a:endParaRPr/>
            </a:p>
          </p:txBody>
        </p:sp>
        <p:cxnSp>
          <p:nvCxnSpPr>
            <p:cNvPr id="219" name="Google Shape;219;p23"/>
            <p:cNvCxnSpPr>
              <a:stCxn id="216" idx="6"/>
              <a:endCxn id="217" idx="2"/>
            </p:cNvCxnSpPr>
            <p:nvPr/>
          </p:nvCxnSpPr>
          <p:spPr>
            <a:xfrm>
              <a:off x="4572000" y="1981200"/>
              <a:ext cx="6096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0" name="Google Shape;220;p23"/>
            <p:cNvCxnSpPr>
              <a:stCxn id="217" idx="6"/>
              <a:endCxn id="218" idx="2"/>
            </p:cNvCxnSpPr>
            <p:nvPr/>
          </p:nvCxnSpPr>
          <p:spPr>
            <a:xfrm>
              <a:off x="5791200" y="1981200"/>
              <a:ext cx="533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1" name="Google Shape;221;p23"/>
            <p:cNvSpPr/>
            <p:nvPr/>
          </p:nvSpPr>
          <p:spPr>
            <a:xfrm>
              <a:off x="7467600" y="1676400"/>
              <a:ext cx="609600" cy="6096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</a:t>
              </a:r>
              <a:endParaRPr/>
            </a:p>
          </p:txBody>
        </p:sp>
        <p:cxnSp>
          <p:nvCxnSpPr>
            <p:cNvPr id="222" name="Google Shape;222;p23"/>
            <p:cNvCxnSpPr>
              <a:endCxn id="221" idx="2"/>
            </p:cNvCxnSpPr>
            <p:nvPr/>
          </p:nvCxnSpPr>
          <p:spPr>
            <a:xfrm>
              <a:off x="6962700" y="1981200"/>
              <a:ext cx="5049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Independence in a BN</a:t>
            </a:r>
            <a:endParaRPr/>
          </a:p>
        </p:txBody>
      </p: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1905000" y="1524000"/>
            <a:ext cx="9601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Important question about a BN: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Are two nodes independent given certain evidence?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If yes, can prove using algebra (tedious in general)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If no, can prove with a counter example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-1333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Question: are X and Z necessarily independent?</a:t>
            </a:r>
            <a:endParaRPr/>
          </a:p>
          <a:p>
            <a:pPr indent="-228588" lvl="2" marL="114294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Answer: no.  Example: low pressure causes rain, which causes traffic.</a:t>
            </a:r>
            <a:endParaRPr/>
          </a:p>
          <a:p>
            <a:pPr indent="-228588" lvl="2" marL="114294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X can influence Z, Z can influence X (via Y)</a:t>
            </a:r>
            <a:endParaRPr/>
          </a:p>
          <a:p>
            <a:pPr indent="-228588" lvl="2" marL="114294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Addendum: they </a:t>
            </a: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could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be independent: how?</a:t>
            </a:r>
            <a:endParaRPr/>
          </a:p>
        </p:txBody>
      </p:sp>
      <p:sp>
        <p:nvSpPr>
          <p:cNvPr id="229" name="Google Shape;229;p24"/>
          <p:cNvSpPr/>
          <p:nvPr/>
        </p:nvSpPr>
        <p:spPr>
          <a:xfrm>
            <a:off x="4495800" y="3835400"/>
            <a:ext cx="609600" cy="6096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30" name="Google Shape;230;p24"/>
          <p:cNvSpPr/>
          <p:nvPr/>
        </p:nvSpPr>
        <p:spPr>
          <a:xfrm>
            <a:off x="5715000" y="3835400"/>
            <a:ext cx="609600" cy="6096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6858000" y="3835400"/>
            <a:ext cx="609600" cy="6096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/>
          </a:p>
        </p:txBody>
      </p:sp>
      <p:cxnSp>
        <p:nvCxnSpPr>
          <p:cNvPr id="232" name="Google Shape;232;p24"/>
          <p:cNvCxnSpPr>
            <a:stCxn id="229" idx="6"/>
            <a:endCxn id="230" idx="2"/>
          </p:cNvCxnSpPr>
          <p:nvPr/>
        </p:nvCxnSpPr>
        <p:spPr>
          <a:xfrm>
            <a:off x="5105400" y="4140200"/>
            <a:ext cx="609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4"/>
          <p:cNvCxnSpPr>
            <a:stCxn id="230" idx="6"/>
            <a:endCxn id="231" idx="2"/>
          </p:cNvCxnSpPr>
          <p:nvPr/>
        </p:nvCxnSpPr>
        <p:spPr>
          <a:xfrm>
            <a:off x="6324600" y="4140200"/>
            <a:ext cx="533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D-separation: Outline</a:t>
            </a:r>
            <a:endParaRPr/>
          </a:p>
        </p:txBody>
      </p:sp>
      <p:pic>
        <p:nvPicPr>
          <p:cNvPr id="239" name="Google Shape;23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1295400"/>
            <a:ext cx="6733473" cy="4971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D-separation: Outline</a:t>
            </a:r>
            <a:endParaRPr/>
          </a:p>
        </p:txBody>
      </p:sp>
      <p:sp>
        <p:nvSpPr>
          <p:cNvPr id="245" name="Google Shape;245;p26"/>
          <p:cNvSpPr txBox="1"/>
          <p:nvPr>
            <p:ph idx="1" type="body"/>
          </p:nvPr>
        </p:nvSpPr>
        <p:spPr>
          <a:xfrm>
            <a:off x="1143000" y="1397001"/>
            <a:ext cx="106426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Study independence properties for triples</a:t>
            </a:r>
            <a:endParaRPr/>
          </a:p>
          <a:p>
            <a:pPr indent="-139682" lvl="0" marL="342882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-342882" lvl="0" marL="342882" rtl="0" algn="l">
              <a:spcBef>
                <a:spcPts val="64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Analyze complex cases in terms of member triples</a:t>
            </a:r>
            <a:endParaRPr/>
          </a:p>
          <a:p>
            <a:pPr indent="-139682" lvl="0" marL="342882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-342882" lvl="0" marL="342882" rtl="0" algn="l">
              <a:spcBef>
                <a:spcPts val="64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D-separation: a condition / algorithm for answering such queries</a:t>
            </a:r>
            <a:endParaRPr/>
          </a:p>
          <a:p>
            <a:pPr indent="-139682" lvl="0" marL="342882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Causal Chains</a:t>
            </a:r>
            <a:endParaRPr/>
          </a:p>
        </p:txBody>
      </p:sp>
      <p:sp>
        <p:nvSpPr>
          <p:cNvPr id="251" name="Google Shape;251;p27"/>
          <p:cNvSpPr txBox="1"/>
          <p:nvPr>
            <p:ph idx="1" type="body"/>
          </p:nvPr>
        </p:nvSpPr>
        <p:spPr>
          <a:xfrm>
            <a:off x="304800" y="1371600"/>
            <a:ext cx="5715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This configuration is a “causal chain”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26988" lvl="3" marL="160012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" id="252" name="Google Shape;25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537" y="5486400"/>
            <a:ext cx="4335463" cy="312737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7"/>
          <p:cNvSpPr txBox="1"/>
          <p:nvPr/>
        </p:nvSpPr>
        <p:spPr>
          <a:xfrm>
            <a:off x="762000" y="4583668"/>
            <a:ext cx="5486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X: Low pressure          Y: Rain                          Z: Traffic</a:t>
            </a:r>
            <a:endParaRPr/>
          </a:p>
        </p:txBody>
      </p:sp>
      <p:pic>
        <p:nvPicPr>
          <p:cNvPr id="254" name="Google Shape;25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653" y="2057400"/>
            <a:ext cx="5561146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 txBox="1"/>
          <p:nvPr/>
        </p:nvSpPr>
        <p:spPr>
          <a:xfrm>
            <a:off x="6172200" y="1371600"/>
            <a:ext cx="5943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Guaranteed X independent of Z ? 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No!</a:t>
            </a:r>
            <a:endParaRPr/>
          </a:p>
          <a:p>
            <a:pPr indent="-101589" lvl="4" marL="2057298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example set of CPTs for which X is not independent of Z is sufficient to show this independence is not guaranteed.</a:t>
            </a:r>
            <a:endParaRPr/>
          </a:p>
          <a:p>
            <a:pPr indent="-101588" lvl="2" marL="114294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-152388" lvl="6" marL="2971652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588" lvl="2" marL="114294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pressure causes rain causes traffic,</a:t>
            </a:r>
            <a:endParaRPr/>
          </a:p>
          <a:p>
            <a:pPr indent="0" lvl="2" marL="91435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high pressure causes no rain causes no </a:t>
            </a:r>
            <a:endParaRPr/>
          </a:p>
          <a:p>
            <a:pPr indent="0" lvl="2" marL="91435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traffic</a:t>
            </a:r>
            <a:endParaRPr/>
          </a:p>
          <a:p>
            <a:pPr indent="-126988" lvl="2" marL="1142942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588" lvl="2" marL="114294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numbers: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35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2" marL="91435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P( +y | +x ) = 1, P( -y | - x ) = 1,</a:t>
            </a:r>
            <a:endParaRPr/>
          </a:p>
          <a:p>
            <a:pPr indent="-228588" lvl="2" marL="114294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P( +z | +y ) = 1, P( -z | -y ) = 1</a:t>
            </a:r>
            <a:endParaRPr/>
          </a:p>
          <a:p>
            <a:pPr indent="-158736" lvl="1" marL="74291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Causal Chains</a:t>
            </a:r>
            <a:endParaRPr/>
          </a:p>
        </p:txBody>
      </p:sp>
      <p:sp>
        <p:nvSpPr>
          <p:cNvPr id="261" name="Google Shape;261;p28"/>
          <p:cNvSpPr txBox="1"/>
          <p:nvPr>
            <p:ph idx="1" type="body"/>
          </p:nvPr>
        </p:nvSpPr>
        <p:spPr>
          <a:xfrm>
            <a:off x="304800" y="1371600"/>
            <a:ext cx="5715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This configuration is a “causal chain”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26988" lvl="3" marL="160012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" id="262" name="Google Shape;2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5486400"/>
            <a:ext cx="4335463" cy="312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653" y="2057400"/>
            <a:ext cx="5561146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8"/>
          <p:cNvSpPr txBox="1"/>
          <p:nvPr/>
        </p:nvSpPr>
        <p:spPr>
          <a:xfrm>
            <a:off x="6172200" y="1371600"/>
            <a:ext cx="5943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Guaranteed X independent of Z given Y?</a:t>
            </a:r>
            <a:endParaRPr/>
          </a:p>
          <a:p>
            <a:pPr indent="-133336" lvl="1" marL="742913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6988" lvl="5" marL="2514474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Evidence along the chain “blocks” the influence</a:t>
            </a:r>
            <a:endParaRPr b="0" i="0" sz="24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" id="265" name="Google Shape;26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86600" y="2362200"/>
            <a:ext cx="3028950" cy="7286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66" name="Google Shape;266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58200" y="3429000"/>
            <a:ext cx="29845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67" name="Google Shape;267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534400" y="4572000"/>
            <a:ext cx="1276350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8"/>
          <p:cNvSpPr txBox="1"/>
          <p:nvPr/>
        </p:nvSpPr>
        <p:spPr>
          <a:xfrm>
            <a:off x="8458200" y="5105400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Yes!</a:t>
            </a:r>
            <a:endParaRPr/>
          </a:p>
        </p:txBody>
      </p:sp>
      <p:sp>
        <p:nvSpPr>
          <p:cNvPr id="269" name="Google Shape;269;p28"/>
          <p:cNvSpPr txBox="1"/>
          <p:nvPr/>
        </p:nvSpPr>
        <p:spPr>
          <a:xfrm>
            <a:off x="762000" y="4583668"/>
            <a:ext cx="5486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X: Low pressure          Y: Rain                          Z: Traffic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Common Cause</a:t>
            </a:r>
            <a:endParaRPr/>
          </a:p>
        </p:txBody>
      </p:sp>
      <p:sp>
        <p:nvSpPr>
          <p:cNvPr id="275" name="Google Shape;275;p29"/>
          <p:cNvSpPr txBox="1"/>
          <p:nvPr>
            <p:ph idx="1" type="body"/>
          </p:nvPr>
        </p:nvSpPr>
        <p:spPr>
          <a:xfrm>
            <a:off x="304800" y="1371600"/>
            <a:ext cx="5715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This configuration is a “common cause”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26988" lvl="3" marL="160012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.png" id="276" name="Google Shape;27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961" y="6019800"/>
            <a:ext cx="4320615" cy="311797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9"/>
          <p:cNvSpPr txBox="1"/>
          <p:nvPr/>
        </p:nvSpPr>
        <p:spPr>
          <a:xfrm>
            <a:off x="6172200" y="1371600"/>
            <a:ext cx="5943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Guaranteed X independent of Z ? 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No!</a:t>
            </a:r>
            <a:endParaRPr/>
          </a:p>
          <a:p>
            <a:pPr indent="-101589" lvl="4" marL="2057298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example set of CPTs for which X is not independent of Z is sufficient to show this independence is not guaranteed.</a:t>
            </a:r>
            <a:endParaRPr/>
          </a:p>
          <a:p>
            <a:pPr indent="-101588" lvl="2" marL="114294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-152388" lvl="6" marL="2971652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588" lvl="2" marL="114294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due causes both forums busy </a:t>
            </a:r>
            <a:endParaRPr/>
          </a:p>
          <a:p>
            <a:pPr indent="0" lvl="2" marL="91435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and lab full </a:t>
            </a:r>
            <a:endParaRPr/>
          </a:p>
          <a:p>
            <a:pPr indent="-101588" lvl="2" marL="114294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588" lvl="2" marL="114294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numbers: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35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2" marL="91435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P( +x | +y ) = 1, P( -x | -y ) = 1,</a:t>
            </a:r>
            <a:endParaRPr/>
          </a:p>
          <a:p>
            <a:pPr indent="-228588" lvl="2" marL="114294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P( +z | +y ) = 1, P( -z | -y ) = 1</a:t>
            </a:r>
            <a:endParaRPr/>
          </a:p>
          <a:p>
            <a:pPr indent="-158736" lvl="1" marL="74291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1981200"/>
            <a:ext cx="3191715" cy="3838613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9"/>
          <p:cNvSpPr txBox="1"/>
          <p:nvPr/>
        </p:nvSpPr>
        <p:spPr>
          <a:xfrm>
            <a:off x="838200" y="2057400"/>
            <a:ext cx="12192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Y: Project due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9"/>
          <p:cNvSpPr txBox="1"/>
          <p:nvPr/>
        </p:nvSpPr>
        <p:spPr>
          <a:xfrm>
            <a:off x="76200" y="4876800"/>
            <a:ext cx="1295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X: Forums busy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9"/>
          <p:cNvSpPr txBox="1"/>
          <p:nvPr/>
        </p:nvSpPr>
        <p:spPr>
          <a:xfrm>
            <a:off x="4648200" y="5029200"/>
            <a:ext cx="1447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Z: Lab full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Common Cause</a:t>
            </a:r>
            <a:endParaRPr/>
          </a:p>
        </p:txBody>
      </p:sp>
      <p:sp>
        <p:nvSpPr>
          <p:cNvPr id="287" name="Google Shape;287;p30"/>
          <p:cNvSpPr txBox="1"/>
          <p:nvPr>
            <p:ph idx="1" type="body"/>
          </p:nvPr>
        </p:nvSpPr>
        <p:spPr>
          <a:xfrm>
            <a:off x="304800" y="1371600"/>
            <a:ext cx="5715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This configuration is a “common cause”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26988" lvl="3" marL="160012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0"/>
          <p:cNvSpPr txBox="1"/>
          <p:nvPr/>
        </p:nvSpPr>
        <p:spPr>
          <a:xfrm>
            <a:off x="6172200" y="1371600"/>
            <a:ext cx="5943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Guaranteed X and Z independent given Y?</a:t>
            </a:r>
            <a:endParaRPr/>
          </a:p>
          <a:p>
            <a:pPr indent="-190482" lvl="0" marL="342882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389" lvl="4" marL="2057298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Observing the cause blocks influence between effects.</a:t>
            </a:r>
            <a:endParaRPr/>
          </a:p>
          <a:p>
            <a:pPr indent="-215882" lvl="0" marL="34288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" id="289" name="Google Shape;28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6600" y="2209800"/>
            <a:ext cx="3028950" cy="7286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90" name="Google Shape;29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34400" y="4572000"/>
            <a:ext cx="1276350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0"/>
          <p:cNvSpPr txBox="1"/>
          <p:nvPr/>
        </p:nvSpPr>
        <p:spPr>
          <a:xfrm>
            <a:off x="8458200" y="5181600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Yes!</a:t>
            </a:r>
            <a:endParaRPr/>
          </a:p>
        </p:txBody>
      </p:sp>
      <p:pic>
        <p:nvPicPr>
          <p:cNvPr descr="txp_fig" id="292" name="Google Shape;292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58200" y="3352800"/>
            <a:ext cx="2970213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293" name="Google Shape;293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5961" y="6019800"/>
            <a:ext cx="4320615" cy="311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47800" y="1981200"/>
            <a:ext cx="3191715" cy="3838613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0"/>
          <p:cNvSpPr txBox="1"/>
          <p:nvPr/>
        </p:nvSpPr>
        <p:spPr>
          <a:xfrm>
            <a:off x="838200" y="2057400"/>
            <a:ext cx="12192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Y: Project due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76200" y="4876800"/>
            <a:ext cx="1295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X: Forums busy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0"/>
          <p:cNvSpPr txBox="1"/>
          <p:nvPr/>
        </p:nvSpPr>
        <p:spPr>
          <a:xfrm>
            <a:off x="4648200" y="5029200"/>
            <a:ext cx="1447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Z: Lab full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667000"/>
            <a:ext cx="3068642" cy="3886199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Common Effect</a:t>
            </a:r>
            <a:endParaRPr/>
          </a:p>
        </p:txBody>
      </p:sp>
      <p:sp>
        <p:nvSpPr>
          <p:cNvPr id="304" name="Google Shape;304;p31"/>
          <p:cNvSpPr txBox="1"/>
          <p:nvPr>
            <p:ph idx="1" type="body"/>
          </p:nvPr>
        </p:nvSpPr>
        <p:spPr>
          <a:xfrm>
            <a:off x="228600" y="1295400"/>
            <a:ext cx="5410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Last configuration: two causes of one effect (v-structures)</a:t>
            </a:r>
            <a:endParaRPr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1"/>
          <p:cNvSpPr txBox="1"/>
          <p:nvPr/>
        </p:nvSpPr>
        <p:spPr>
          <a:xfrm>
            <a:off x="914400" y="5802868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Z: Traffic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1"/>
          <p:cNvSpPr txBox="1"/>
          <p:nvPr/>
        </p:nvSpPr>
        <p:spPr>
          <a:xfrm>
            <a:off x="5638800" y="1295400"/>
            <a:ext cx="6324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Are X and Y independent?</a:t>
            </a:r>
            <a:endParaRPr/>
          </a:p>
          <a:p>
            <a:pPr indent="-177788" lvl="8" marL="3886005" marR="0" rtl="0" algn="l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1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ballgame and the rain cause traffic, but they are not correlated</a:t>
            </a:r>
            <a:endParaRPr/>
          </a:p>
          <a:p>
            <a:pPr indent="-177788" lvl="8" marL="3886005" marR="0" rtl="0" algn="l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Still need to prove they must be (try it!)</a:t>
            </a:r>
            <a:endParaRPr/>
          </a:p>
          <a:p>
            <a:pPr indent="-126989" lvl="7" marL="3428829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Are X and Y independent given Z?</a:t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388" lvl="6" marL="2971652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1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seeing traffic puts the rain and the ballgame in competition as explanation.</a:t>
            </a:r>
            <a:endParaRPr/>
          </a:p>
          <a:p>
            <a:pPr indent="-126989" lvl="7" marL="3428829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This is backwards from the other cases</a:t>
            </a:r>
            <a:endParaRPr/>
          </a:p>
          <a:p>
            <a:pPr indent="-177788" lvl="8" marL="3886005" marR="0" rtl="0" algn="l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Observing an effect </a:t>
            </a: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activates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influence between possible causes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65082" lvl="0" marL="342882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1"/>
          <p:cNvSpPr txBox="1"/>
          <p:nvPr/>
        </p:nvSpPr>
        <p:spPr>
          <a:xfrm>
            <a:off x="1143000" y="2362200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X: Raining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2819400" y="2362200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Y: Ballgame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Probability Recap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304799" y="1600200"/>
            <a:ext cx="112014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Conditional probability</a:t>
            </a:r>
            <a:endParaRPr/>
          </a:p>
          <a:p>
            <a:pPr indent="-101588" lvl="2" marL="1142942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Product rule</a:t>
            </a:r>
            <a:endParaRPr/>
          </a:p>
          <a:p>
            <a:pPr indent="-101588" lvl="2" marL="1142942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Chain rule </a:t>
            </a:r>
            <a:endParaRPr sz="24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1600"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X, Y independent if and only if:</a:t>
            </a:r>
            <a:endParaRPr sz="2800"/>
          </a:p>
          <a:p>
            <a:pPr indent="-126989" lvl="4" marL="2057298" rtl="0" algn="l">
              <a:spcBef>
                <a:spcPts val="32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1600"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X and Y are conditionally independent given Z if and only if:</a:t>
            </a:r>
            <a:endParaRPr/>
          </a:p>
          <a:p>
            <a:pPr indent="-139682" lvl="0" marL="342882" rtl="0" algn="l">
              <a:spcBef>
                <a:spcPts val="640"/>
              </a:spcBef>
              <a:spcAft>
                <a:spcPts val="0"/>
              </a:spcAft>
              <a:buSzPts val="32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descr="txp_fig"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400" y="1524000"/>
            <a:ext cx="2447925" cy="7318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02" name="Google Shape;10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9836" y="2570706"/>
            <a:ext cx="3103563" cy="312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03" name="Google Shape;10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2600" y="4867520"/>
            <a:ext cx="3795713" cy="29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04" name="Google Shape;10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16325" y="6172200"/>
            <a:ext cx="4841875" cy="312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05" name="Google Shape;105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677400" y="5803900"/>
            <a:ext cx="1401762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106" name="Google Shape;106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06737" y="3505200"/>
            <a:ext cx="6646512" cy="970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General Case</a:t>
            </a:r>
            <a:endParaRPr/>
          </a:p>
        </p:txBody>
      </p:sp>
      <p:pic>
        <p:nvPicPr>
          <p:cNvPr id="314" name="Google Shape;31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2815" y="1524000"/>
            <a:ext cx="6946984" cy="440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General Case</a:t>
            </a:r>
            <a:endParaRPr/>
          </a:p>
        </p:txBody>
      </p:sp>
      <p:sp>
        <p:nvSpPr>
          <p:cNvPr id="320" name="Google Shape;320;p33"/>
          <p:cNvSpPr txBox="1"/>
          <p:nvPr>
            <p:ph idx="1" type="body"/>
          </p:nvPr>
        </p:nvSpPr>
        <p:spPr>
          <a:xfrm>
            <a:off x="1066800" y="1676399"/>
            <a:ext cx="10058400" cy="4449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General question: in a given BN, are two variables independent (given evidence)?</a:t>
            </a:r>
            <a:endParaRPr/>
          </a:p>
          <a:p>
            <a:pPr indent="-165082" lvl="0" marL="342882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Solution: analyze the graph</a:t>
            </a:r>
            <a:endParaRPr/>
          </a:p>
          <a:p>
            <a:pPr indent="-165082" lvl="0" marL="342882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Any complex example can be broken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 into repetitions of the three canonical cases</a:t>
            </a:r>
            <a:endParaRPr sz="2800"/>
          </a:p>
          <a:p>
            <a:pPr indent="-165082" lvl="0" marL="342882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pic>
        <p:nvPicPr>
          <p:cNvPr id="321" name="Google Shape;32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4800" y="2438400"/>
            <a:ext cx="377271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Reachability</a:t>
            </a:r>
            <a:endParaRPr/>
          </a:p>
        </p:txBody>
      </p:sp>
      <p:sp>
        <p:nvSpPr>
          <p:cNvPr id="327" name="Google Shape;327;p34"/>
          <p:cNvSpPr txBox="1"/>
          <p:nvPr>
            <p:ph idx="1" type="body"/>
          </p:nvPr>
        </p:nvSpPr>
        <p:spPr>
          <a:xfrm>
            <a:off x="457200" y="1600200"/>
            <a:ext cx="5334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Recipe: shade evidence nodes, look for paths in the resulting graph</a:t>
            </a:r>
            <a:endParaRPr/>
          </a:p>
          <a:p>
            <a:pPr indent="-1904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Attempt 1: if two nodes are connected by an undirected path not blocked by a shaded node, they are conditionally independent</a:t>
            </a:r>
            <a:endParaRPr/>
          </a:p>
          <a:p>
            <a:pPr indent="-1904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Almost works, but not quite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Where does it break?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Answer: the v-structure at T doesn’t count as a link in a path unless “active”</a:t>
            </a:r>
            <a:endParaRPr/>
          </a:p>
        </p:txBody>
      </p:sp>
      <p:sp>
        <p:nvSpPr>
          <p:cNvPr id="328" name="Google Shape;328;p34"/>
          <p:cNvSpPr/>
          <p:nvPr/>
        </p:nvSpPr>
        <p:spPr>
          <a:xfrm>
            <a:off x="8877300" y="2514600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0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4"/>
          <p:cNvSpPr/>
          <p:nvPr/>
        </p:nvSpPr>
        <p:spPr>
          <a:xfrm>
            <a:off x="9486900" y="3886200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0" name="Google Shape;330;p34"/>
          <p:cNvCxnSpPr>
            <a:stCxn id="328" idx="4"/>
            <a:endCxn id="329" idx="1"/>
          </p:cNvCxnSpPr>
          <p:nvPr/>
        </p:nvCxnSpPr>
        <p:spPr>
          <a:xfrm>
            <a:off x="9144000" y="3048000"/>
            <a:ext cx="420900" cy="916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31" name="Google Shape;331;p34"/>
          <p:cNvSpPr/>
          <p:nvPr/>
        </p:nvSpPr>
        <p:spPr>
          <a:xfrm>
            <a:off x="10325100" y="2514600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cxnSp>
        <p:nvCxnSpPr>
          <p:cNvPr id="332" name="Google Shape;332;p34"/>
          <p:cNvCxnSpPr>
            <a:stCxn id="331" idx="4"/>
            <a:endCxn id="329" idx="7"/>
          </p:cNvCxnSpPr>
          <p:nvPr/>
        </p:nvCxnSpPr>
        <p:spPr>
          <a:xfrm flipH="1">
            <a:off x="9942300" y="3048000"/>
            <a:ext cx="649500" cy="916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33" name="Google Shape;333;p34"/>
          <p:cNvSpPr/>
          <p:nvPr/>
        </p:nvSpPr>
        <p:spPr>
          <a:xfrm>
            <a:off x="8305800" y="3871913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0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4" name="Google Shape;334;p34"/>
          <p:cNvCxnSpPr>
            <a:stCxn id="328" idx="4"/>
            <a:endCxn id="333" idx="0"/>
          </p:cNvCxnSpPr>
          <p:nvPr/>
        </p:nvCxnSpPr>
        <p:spPr>
          <a:xfrm flipH="1">
            <a:off x="8572500" y="3048000"/>
            <a:ext cx="571500" cy="82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35" name="Google Shape;335;p34"/>
          <p:cNvSpPr/>
          <p:nvPr/>
        </p:nvSpPr>
        <p:spPr>
          <a:xfrm>
            <a:off x="8878888" y="1371600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/>
          </a:p>
        </p:txBody>
      </p:sp>
      <p:cxnSp>
        <p:nvCxnSpPr>
          <p:cNvPr id="336" name="Google Shape;336;p34"/>
          <p:cNvCxnSpPr>
            <a:stCxn id="335" idx="4"/>
            <a:endCxn id="328" idx="0"/>
          </p:cNvCxnSpPr>
          <p:nvPr/>
        </p:nvCxnSpPr>
        <p:spPr>
          <a:xfrm flipH="1">
            <a:off x="9144088" y="1905000"/>
            <a:ext cx="150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id="337" name="Google Shape;33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1900" y="4648200"/>
            <a:ext cx="6286500" cy="419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wPressure.png" id="338" name="Google Shape;33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0" y="4264851"/>
            <a:ext cx="990600" cy="766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Active / Inactive Paths</a:t>
            </a:r>
            <a:endParaRPr/>
          </a:p>
        </p:txBody>
      </p:sp>
      <p:sp>
        <p:nvSpPr>
          <p:cNvPr id="344" name="Google Shape;344;p35"/>
          <p:cNvSpPr txBox="1"/>
          <p:nvPr>
            <p:ph idx="1" type="body"/>
          </p:nvPr>
        </p:nvSpPr>
        <p:spPr>
          <a:xfrm>
            <a:off x="144780" y="1447800"/>
            <a:ext cx="755142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Question: Are X and Y conditionally independent given evidence variables {Z}?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Yes, if X and Y “d-separated” by Z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Consider all (undirected) paths from X to Y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No active paths = independence!</a:t>
            </a:r>
            <a:endParaRPr/>
          </a:p>
          <a:p>
            <a:pPr indent="-139688" lvl="2" marL="1142942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path is active if each triple is active: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Causal chain A → B → C where B is unobserved (either direction)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Common cause A ← B → C where B is unobserved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Common effect (aka v-structure)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	A → B ← C where B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or one of its descendents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is observed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000"/>
              <a:buFont typeface="Noto Sans Symbols"/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SzPts val="2400"/>
              <a:buNone/>
            </a:pPr>
            <a:r>
              <a:t/>
            </a:r>
            <a:endParaRPr sz="2400">
              <a:solidFill>
                <a:srgbClr val="33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SzPts val="2400"/>
              <a:buChar char="▪"/>
            </a:pPr>
            <a:r>
              <a:rPr lang="en-US" sz="2400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All it takes to block a path is a single inactive segment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grpSp>
        <p:nvGrpSpPr>
          <p:cNvPr id="345" name="Google Shape;345;p35"/>
          <p:cNvGrpSpPr/>
          <p:nvPr/>
        </p:nvGrpSpPr>
        <p:grpSpPr>
          <a:xfrm>
            <a:off x="7620000" y="2041525"/>
            <a:ext cx="1600200" cy="320675"/>
            <a:chOff x="4572000" y="1676400"/>
            <a:chExt cx="1905000" cy="381000"/>
          </a:xfrm>
        </p:grpSpPr>
        <p:sp>
          <p:nvSpPr>
            <p:cNvPr id="346" name="Google Shape;346;p35"/>
            <p:cNvSpPr/>
            <p:nvPr/>
          </p:nvSpPr>
          <p:spPr>
            <a:xfrm>
              <a:off x="4572000" y="1676400"/>
              <a:ext cx="381000" cy="381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5334000" y="1676400"/>
              <a:ext cx="381000" cy="381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6096000" y="1676400"/>
              <a:ext cx="381000" cy="381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9" name="Google Shape;349;p35"/>
            <p:cNvCxnSpPr>
              <a:stCxn id="346" idx="6"/>
              <a:endCxn id="347" idx="2"/>
            </p:cNvCxnSpPr>
            <p:nvPr/>
          </p:nvCxnSpPr>
          <p:spPr>
            <a:xfrm>
              <a:off x="4953000" y="1866900"/>
              <a:ext cx="3810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0" name="Google Shape;350;p35"/>
            <p:cNvCxnSpPr>
              <a:stCxn id="347" idx="6"/>
              <a:endCxn id="348" idx="2"/>
            </p:cNvCxnSpPr>
            <p:nvPr/>
          </p:nvCxnSpPr>
          <p:spPr>
            <a:xfrm>
              <a:off x="5715000" y="1866900"/>
              <a:ext cx="3810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51" name="Google Shape;351;p35"/>
          <p:cNvGrpSpPr/>
          <p:nvPr/>
        </p:nvGrpSpPr>
        <p:grpSpPr>
          <a:xfrm>
            <a:off x="9982200" y="2041525"/>
            <a:ext cx="1600200" cy="320675"/>
            <a:chOff x="6934200" y="1676400"/>
            <a:chExt cx="1905000" cy="381000"/>
          </a:xfrm>
        </p:grpSpPr>
        <p:sp>
          <p:nvSpPr>
            <p:cNvPr id="352" name="Google Shape;352;p35"/>
            <p:cNvSpPr/>
            <p:nvPr/>
          </p:nvSpPr>
          <p:spPr>
            <a:xfrm>
              <a:off x="6934200" y="1676400"/>
              <a:ext cx="381000" cy="381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7695823" y="1676400"/>
              <a:ext cx="381756" cy="381000"/>
            </a:xfrm>
            <a:prstGeom prst="ellipse">
              <a:avLst/>
            </a:prstGeom>
            <a:solidFill>
              <a:srgbClr val="B2B2B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8458200" y="1676400"/>
              <a:ext cx="381000" cy="381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5" name="Google Shape;355;p35"/>
            <p:cNvCxnSpPr>
              <a:stCxn id="352" idx="6"/>
              <a:endCxn id="353" idx="2"/>
            </p:cNvCxnSpPr>
            <p:nvPr/>
          </p:nvCxnSpPr>
          <p:spPr>
            <a:xfrm>
              <a:off x="7315200" y="1866900"/>
              <a:ext cx="3807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6" name="Google Shape;356;p35"/>
            <p:cNvCxnSpPr>
              <a:stCxn id="353" idx="6"/>
              <a:endCxn id="354" idx="2"/>
            </p:cNvCxnSpPr>
            <p:nvPr/>
          </p:nvCxnSpPr>
          <p:spPr>
            <a:xfrm>
              <a:off x="8077579" y="1866900"/>
              <a:ext cx="3807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57" name="Google Shape;357;p35"/>
          <p:cNvGrpSpPr/>
          <p:nvPr/>
        </p:nvGrpSpPr>
        <p:grpSpPr>
          <a:xfrm>
            <a:off x="7620000" y="2776538"/>
            <a:ext cx="1600200" cy="576262"/>
            <a:chOff x="4572000" y="2362200"/>
            <a:chExt cx="1905000" cy="685800"/>
          </a:xfrm>
        </p:grpSpPr>
        <p:sp>
          <p:nvSpPr>
            <p:cNvPr id="358" name="Google Shape;358;p35"/>
            <p:cNvSpPr/>
            <p:nvPr/>
          </p:nvSpPr>
          <p:spPr>
            <a:xfrm>
              <a:off x="4572000" y="2667000"/>
              <a:ext cx="381000" cy="381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5334000" y="2362200"/>
              <a:ext cx="381000" cy="381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6096000" y="2667000"/>
              <a:ext cx="381000" cy="381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1" name="Google Shape;361;p35"/>
            <p:cNvCxnSpPr>
              <a:stCxn id="359" idx="2"/>
              <a:endCxn id="358" idx="7"/>
            </p:cNvCxnSpPr>
            <p:nvPr/>
          </p:nvCxnSpPr>
          <p:spPr>
            <a:xfrm flipH="1">
              <a:off x="4897200" y="2552700"/>
              <a:ext cx="436800" cy="170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2" name="Google Shape;362;p35"/>
            <p:cNvCxnSpPr>
              <a:stCxn id="359" idx="6"/>
              <a:endCxn id="360" idx="1"/>
            </p:cNvCxnSpPr>
            <p:nvPr/>
          </p:nvCxnSpPr>
          <p:spPr>
            <a:xfrm>
              <a:off x="5715000" y="2552700"/>
              <a:ext cx="436800" cy="170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63" name="Google Shape;363;p35"/>
          <p:cNvGrpSpPr/>
          <p:nvPr/>
        </p:nvGrpSpPr>
        <p:grpSpPr>
          <a:xfrm>
            <a:off x="9982200" y="2776538"/>
            <a:ext cx="1600200" cy="576262"/>
            <a:chOff x="6934200" y="2362200"/>
            <a:chExt cx="1905000" cy="685800"/>
          </a:xfrm>
        </p:grpSpPr>
        <p:sp>
          <p:nvSpPr>
            <p:cNvPr id="364" name="Google Shape;364;p35"/>
            <p:cNvSpPr/>
            <p:nvPr/>
          </p:nvSpPr>
          <p:spPr>
            <a:xfrm>
              <a:off x="6934200" y="2667000"/>
              <a:ext cx="381000" cy="381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7695823" y="2362200"/>
              <a:ext cx="381756" cy="381630"/>
            </a:xfrm>
            <a:prstGeom prst="ellipse">
              <a:avLst/>
            </a:prstGeom>
            <a:solidFill>
              <a:srgbClr val="B2B2B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8458200" y="2667000"/>
              <a:ext cx="381000" cy="381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7" name="Google Shape;367;p35"/>
            <p:cNvCxnSpPr>
              <a:stCxn id="365" idx="2"/>
              <a:endCxn id="364" idx="7"/>
            </p:cNvCxnSpPr>
            <p:nvPr/>
          </p:nvCxnSpPr>
          <p:spPr>
            <a:xfrm flipH="1">
              <a:off x="7259323" y="2553015"/>
              <a:ext cx="436500" cy="169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8" name="Google Shape;368;p35"/>
            <p:cNvCxnSpPr>
              <a:stCxn id="365" idx="6"/>
              <a:endCxn id="366" idx="1"/>
            </p:cNvCxnSpPr>
            <p:nvPr/>
          </p:nvCxnSpPr>
          <p:spPr>
            <a:xfrm>
              <a:off x="8077579" y="2553015"/>
              <a:ext cx="436500" cy="169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69" name="Google Shape;369;p35"/>
          <p:cNvGrpSpPr/>
          <p:nvPr/>
        </p:nvGrpSpPr>
        <p:grpSpPr>
          <a:xfrm>
            <a:off x="9982200" y="4084638"/>
            <a:ext cx="1600200" cy="639762"/>
            <a:chOff x="6934200" y="3810000"/>
            <a:chExt cx="1905000" cy="762000"/>
          </a:xfrm>
        </p:grpSpPr>
        <p:sp>
          <p:nvSpPr>
            <p:cNvPr id="370" name="Google Shape;370;p35"/>
            <p:cNvSpPr/>
            <p:nvPr/>
          </p:nvSpPr>
          <p:spPr>
            <a:xfrm>
              <a:off x="6934200" y="3810000"/>
              <a:ext cx="381000" cy="381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7696200" y="4191000"/>
              <a:ext cx="381000" cy="381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8458200" y="3810000"/>
              <a:ext cx="381000" cy="381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3" name="Google Shape;373;p35"/>
            <p:cNvCxnSpPr>
              <a:stCxn id="370" idx="6"/>
              <a:endCxn id="371" idx="1"/>
            </p:cNvCxnSpPr>
            <p:nvPr/>
          </p:nvCxnSpPr>
          <p:spPr>
            <a:xfrm>
              <a:off x="7315200" y="4000500"/>
              <a:ext cx="436800" cy="246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4" name="Google Shape;374;p35"/>
            <p:cNvCxnSpPr>
              <a:stCxn id="372" idx="2"/>
              <a:endCxn id="371" idx="7"/>
            </p:cNvCxnSpPr>
            <p:nvPr/>
          </p:nvCxnSpPr>
          <p:spPr>
            <a:xfrm flipH="1">
              <a:off x="8021400" y="4000500"/>
              <a:ext cx="436800" cy="246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75" name="Google Shape;375;p35"/>
          <p:cNvGrpSpPr/>
          <p:nvPr/>
        </p:nvGrpSpPr>
        <p:grpSpPr>
          <a:xfrm>
            <a:off x="7620000" y="4084638"/>
            <a:ext cx="1600200" cy="639762"/>
            <a:chOff x="4572000" y="3810000"/>
            <a:chExt cx="1905000" cy="762000"/>
          </a:xfrm>
        </p:grpSpPr>
        <p:sp>
          <p:nvSpPr>
            <p:cNvPr id="376" name="Google Shape;376;p35"/>
            <p:cNvSpPr/>
            <p:nvPr/>
          </p:nvSpPr>
          <p:spPr>
            <a:xfrm>
              <a:off x="4572000" y="3810000"/>
              <a:ext cx="381000" cy="381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5333623" y="4191946"/>
              <a:ext cx="381756" cy="380054"/>
            </a:xfrm>
            <a:prstGeom prst="ellipse">
              <a:avLst/>
            </a:prstGeom>
            <a:solidFill>
              <a:srgbClr val="B2B2B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6096000" y="3810000"/>
              <a:ext cx="381000" cy="381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9" name="Google Shape;379;p35"/>
            <p:cNvCxnSpPr>
              <a:stCxn id="376" idx="6"/>
              <a:endCxn id="377" idx="1"/>
            </p:cNvCxnSpPr>
            <p:nvPr/>
          </p:nvCxnSpPr>
          <p:spPr>
            <a:xfrm>
              <a:off x="4953000" y="4000500"/>
              <a:ext cx="436500" cy="247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80" name="Google Shape;380;p35"/>
            <p:cNvCxnSpPr>
              <a:stCxn id="378" idx="2"/>
              <a:endCxn id="377" idx="7"/>
            </p:cNvCxnSpPr>
            <p:nvPr/>
          </p:nvCxnSpPr>
          <p:spPr>
            <a:xfrm flipH="1">
              <a:off x="5659500" y="4000500"/>
              <a:ext cx="436500" cy="247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81" name="Google Shape;381;p35"/>
          <p:cNvGrpSpPr/>
          <p:nvPr/>
        </p:nvGrpSpPr>
        <p:grpSpPr>
          <a:xfrm>
            <a:off x="7620000" y="5029200"/>
            <a:ext cx="1600200" cy="1600200"/>
            <a:chOff x="4572000" y="4800600"/>
            <a:chExt cx="1905000" cy="1905000"/>
          </a:xfrm>
        </p:grpSpPr>
        <p:sp>
          <p:nvSpPr>
            <p:cNvPr id="382" name="Google Shape;382;p35"/>
            <p:cNvSpPr/>
            <p:nvPr/>
          </p:nvSpPr>
          <p:spPr>
            <a:xfrm>
              <a:off x="4572000" y="4800600"/>
              <a:ext cx="381000" cy="381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6096000" y="4800600"/>
              <a:ext cx="381000" cy="381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4" name="Google Shape;384;p35"/>
            <p:cNvCxnSpPr>
              <a:stCxn id="382" idx="6"/>
              <a:endCxn id="385" idx="1"/>
            </p:cNvCxnSpPr>
            <p:nvPr/>
          </p:nvCxnSpPr>
          <p:spPr>
            <a:xfrm>
              <a:off x="4953000" y="4991100"/>
              <a:ext cx="436800" cy="246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86" name="Google Shape;386;p35"/>
            <p:cNvCxnSpPr>
              <a:stCxn id="383" idx="2"/>
              <a:endCxn id="385" idx="7"/>
            </p:cNvCxnSpPr>
            <p:nvPr/>
          </p:nvCxnSpPr>
          <p:spPr>
            <a:xfrm flipH="1">
              <a:off x="5659200" y="4991100"/>
              <a:ext cx="436800" cy="246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87" name="Google Shape;387;p35"/>
            <p:cNvSpPr/>
            <p:nvPr/>
          </p:nvSpPr>
          <p:spPr>
            <a:xfrm>
              <a:off x="5333623" y="6323844"/>
              <a:ext cx="381756" cy="381756"/>
            </a:xfrm>
            <a:prstGeom prst="ellipse">
              <a:avLst/>
            </a:prstGeom>
            <a:solidFill>
              <a:srgbClr val="B2B2B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5334000" y="5181600"/>
              <a:ext cx="381000" cy="381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5312833" y="5562223"/>
              <a:ext cx="468690" cy="752173"/>
            </a:xfrm>
            <a:custGeom>
              <a:rect b="b" l="l" r="r" t="t"/>
              <a:pathLst>
                <a:path extrusionOk="0" h="836909" w="467532">
                  <a:moveTo>
                    <a:pt x="200186" y="0"/>
                  </a:moveTo>
                  <a:cubicBezTo>
                    <a:pt x="333859" y="105259"/>
                    <a:pt x="467532" y="210519"/>
                    <a:pt x="440410" y="294468"/>
                  </a:cubicBezTo>
                  <a:cubicBezTo>
                    <a:pt x="413288" y="378417"/>
                    <a:pt x="74908" y="413288"/>
                    <a:pt x="37454" y="503695"/>
                  </a:cubicBezTo>
                  <a:cubicBezTo>
                    <a:pt x="0" y="594102"/>
                    <a:pt x="107842" y="715505"/>
                    <a:pt x="215684" y="836909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89" name="Google Shape;389;p35"/>
          <p:cNvCxnSpPr/>
          <p:nvPr/>
        </p:nvCxnSpPr>
        <p:spPr>
          <a:xfrm rot="5400000">
            <a:off x="7124700" y="4076700"/>
            <a:ext cx="4954588" cy="158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0" name="Google Shape;390;p35"/>
          <p:cNvSpPr txBox="1"/>
          <p:nvPr/>
        </p:nvSpPr>
        <p:spPr>
          <a:xfrm>
            <a:off x="7620000" y="1371600"/>
            <a:ext cx="1600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Active Triples</a:t>
            </a:r>
            <a:endParaRPr/>
          </a:p>
        </p:txBody>
      </p:sp>
      <p:sp>
        <p:nvSpPr>
          <p:cNvPr id="391" name="Google Shape;391;p35"/>
          <p:cNvSpPr txBox="1"/>
          <p:nvPr/>
        </p:nvSpPr>
        <p:spPr>
          <a:xfrm>
            <a:off x="9982200" y="1371600"/>
            <a:ext cx="17526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Inactive Triples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1400" y="3227774"/>
            <a:ext cx="4583532" cy="3384163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6"/>
          <p:cNvSpPr txBox="1"/>
          <p:nvPr>
            <p:ph idx="1" type="body"/>
          </p:nvPr>
        </p:nvSpPr>
        <p:spPr>
          <a:xfrm>
            <a:off x="533400" y="1371600"/>
            <a:ext cx="10591800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Query:	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41282" lvl="0" marL="342882" rtl="0" algn="l">
              <a:spcBef>
                <a:spcPts val="32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Check all (undirected!) paths between        and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90489" lvl="7" marL="3428829" rtl="0" algn="l">
              <a:spcBef>
                <a:spcPts val="120"/>
              </a:spcBef>
              <a:spcAft>
                <a:spcPts val="0"/>
              </a:spcAft>
              <a:buSzPts val="600"/>
              <a:buFont typeface="Noto Sans Symbols"/>
              <a:buNone/>
            </a:pPr>
            <a:r>
              <a:t/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If one or more active, then independence not guaranteed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Otherwise (i.e. if all paths are inactive),</a:t>
            </a:r>
            <a:endParaRPr/>
          </a:p>
          <a:p>
            <a:pPr indent="0" lvl="1" marL="457176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  then independence is guaranteed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D-Separation</a:t>
            </a:r>
            <a:endParaRPr/>
          </a:p>
        </p:txBody>
      </p:sp>
      <p:pic>
        <p:nvPicPr>
          <p:cNvPr id="399" name="Google Shape;39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8400" y="1447800"/>
            <a:ext cx="47625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9800" y="3429000"/>
            <a:ext cx="4511675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6"/>
          <p:cNvSpPr txBox="1"/>
          <p:nvPr/>
        </p:nvSpPr>
        <p:spPr>
          <a:xfrm>
            <a:off x="7299566" y="1219200"/>
            <a:ext cx="44613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pic>
        <p:nvPicPr>
          <p:cNvPr id="402" name="Google Shape;402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0" y="5503862"/>
            <a:ext cx="4343400" cy="439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403" name="Google Shape;403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50025" y="2247900"/>
            <a:ext cx="4572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404" name="Google Shape;404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72400" y="2247900"/>
            <a:ext cx="49530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5" name="Google Shape;405;p36"/>
          <p:cNvCxnSpPr/>
          <p:nvPr/>
        </p:nvCxnSpPr>
        <p:spPr>
          <a:xfrm>
            <a:off x="2895600" y="3429000"/>
            <a:ext cx="381000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4972050" y="2438400"/>
            <a:ext cx="152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pic>
        <p:nvPicPr>
          <p:cNvPr descr="txp_fig" id="413" name="Google Shape;41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3563" y="2578100"/>
            <a:ext cx="981075" cy="261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14" name="Google Shape;41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6100" y="3181350"/>
            <a:ext cx="1347788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7"/>
          <p:cNvSpPr/>
          <p:nvPr/>
        </p:nvSpPr>
        <p:spPr>
          <a:xfrm>
            <a:off x="6096000" y="4267200"/>
            <a:ext cx="1447800" cy="22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7772400" y="2362200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8382000" y="3733800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18" name="Google Shape;418;p37"/>
          <p:cNvCxnSpPr>
            <a:stCxn id="416" idx="4"/>
            <a:endCxn id="417" idx="1"/>
          </p:cNvCxnSpPr>
          <p:nvPr/>
        </p:nvCxnSpPr>
        <p:spPr>
          <a:xfrm>
            <a:off x="8039100" y="2895600"/>
            <a:ext cx="420900" cy="916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19" name="Google Shape;419;p37"/>
          <p:cNvSpPr/>
          <p:nvPr/>
        </p:nvSpPr>
        <p:spPr>
          <a:xfrm>
            <a:off x="9220200" y="2362200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cxnSp>
        <p:nvCxnSpPr>
          <p:cNvPr id="420" name="Google Shape;420;p37"/>
          <p:cNvCxnSpPr>
            <a:stCxn id="419" idx="4"/>
            <a:endCxn id="417" idx="7"/>
          </p:cNvCxnSpPr>
          <p:nvPr/>
        </p:nvCxnSpPr>
        <p:spPr>
          <a:xfrm flipH="1">
            <a:off x="8837400" y="2895600"/>
            <a:ext cx="649500" cy="916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21" name="Google Shape;421;p37"/>
          <p:cNvSpPr/>
          <p:nvPr/>
        </p:nvSpPr>
        <p:spPr>
          <a:xfrm>
            <a:off x="8382000" y="5105400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T’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22" name="Google Shape;422;p37"/>
          <p:cNvCxnSpPr>
            <a:stCxn id="417" idx="4"/>
            <a:endCxn id="421" idx="0"/>
          </p:cNvCxnSpPr>
          <p:nvPr/>
        </p:nvCxnSpPr>
        <p:spPr>
          <a:xfrm>
            <a:off x="8648700" y="4267200"/>
            <a:ext cx="0" cy="83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descr="txp_fig" id="423" name="Google Shape;423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59113" y="3810000"/>
            <a:ext cx="1436687" cy="420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429" name="Google Shape;429;p38"/>
          <p:cNvSpPr/>
          <p:nvPr/>
        </p:nvSpPr>
        <p:spPr>
          <a:xfrm>
            <a:off x="7831137" y="2819400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38"/>
          <p:cNvSpPr/>
          <p:nvPr/>
        </p:nvSpPr>
        <p:spPr>
          <a:xfrm>
            <a:off x="8440737" y="4191000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31" name="Google Shape;431;p38"/>
          <p:cNvCxnSpPr>
            <a:stCxn id="429" idx="4"/>
            <a:endCxn id="430" idx="1"/>
          </p:cNvCxnSpPr>
          <p:nvPr/>
        </p:nvCxnSpPr>
        <p:spPr>
          <a:xfrm>
            <a:off x="8097837" y="3352800"/>
            <a:ext cx="420900" cy="916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32" name="Google Shape;432;p38"/>
          <p:cNvSpPr/>
          <p:nvPr/>
        </p:nvSpPr>
        <p:spPr>
          <a:xfrm>
            <a:off x="9278937" y="2819400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cxnSp>
        <p:nvCxnSpPr>
          <p:cNvPr id="433" name="Google Shape;433;p38"/>
          <p:cNvCxnSpPr>
            <a:stCxn id="432" idx="4"/>
            <a:endCxn id="430" idx="7"/>
          </p:cNvCxnSpPr>
          <p:nvPr/>
        </p:nvCxnSpPr>
        <p:spPr>
          <a:xfrm flipH="1">
            <a:off x="8896137" y="3352800"/>
            <a:ext cx="649500" cy="916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34" name="Google Shape;434;p38"/>
          <p:cNvSpPr/>
          <p:nvPr/>
        </p:nvSpPr>
        <p:spPr>
          <a:xfrm>
            <a:off x="7259637" y="4176713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35" name="Google Shape;435;p38"/>
          <p:cNvCxnSpPr>
            <a:stCxn id="429" idx="4"/>
            <a:endCxn id="434" idx="0"/>
          </p:cNvCxnSpPr>
          <p:nvPr/>
        </p:nvCxnSpPr>
        <p:spPr>
          <a:xfrm flipH="1">
            <a:off x="7526337" y="3352800"/>
            <a:ext cx="571500" cy="82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36" name="Google Shape;436;p38"/>
          <p:cNvSpPr/>
          <p:nvPr/>
        </p:nvSpPr>
        <p:spPr>
          <a:xfrm>
            <a:off x="7832725" y="1676400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/>
          </a:p>
        </p:txBody>
      </p:sp>
      <p:cxnSp>
        <p:nvCxnSpPr>
          <p:cNvPr id="437" name="Google Shape;437;p38"/>
          <p:cNvCxnSpPr>
            <a:stCxn id="436" idx="4"/>
            <a:endCxn id="429" idx="0"/>
          </p:cNvCxnSpPr>
          <p:nvPr/>
        </p:nvCxnSpPr>
        <p:spPr>
          <a:xfrm flipH="1">
            <a:off x="8097925" y="2209800"/>
            <a:ext cx="150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38" name="Google Shape;438;p38"/>
          <p:cNvSpPr/>
          <p:nvPr/>
        </p:nvSpPr>
        <p:spPr>
          <a:xfrm>
            <a:off x="8440737" y="5562600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T’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39" name="Google Shape;439;p38"/>
          <p:cNvCxnSpPr>
            <a:stCxn id="430" idx="4"/>
            <a:endCxn id="438" idx="0"/>
          </p:cNvCxnSpPr>
          <p:nvPr/>
        </p:nvCxnSpPr>
        <p:spPr>
          <a:xfrm>
            <a:off x="8707437" y="4724400"/>
            <a:ext cx="0" cy="83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descr="txp_fig" id="440" name="Google Shape;44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1787" y="2514600"/>
            <a:ext cx="1384300" cy="4206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41" name="Google Shape;44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8137" y="3238500"/>
            <a:ext cx="946150" cy="263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42" name="Google Shape;442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59087" y="3860800"/>
            <a:ext cx="131445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43" name="Google Shape;443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38450" y="4514850"/>
            <a:ext cx="1401762" cy="4206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44" name="Google Shape;444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19400" y="5295900"/>
            <a:ext cx="1735137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/>
          <p:nvPr/>
        </p:nvSpPr>
        <p:spPr>
          <a:xfrm>
            <a:off x="4935537" y="2438400"/>
            <a:ext cx="152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446" name="Google Shape;446;p38"/>
          <p:cNvSpPr txBox="1"/>
          <p:nvPr/>
        </p:nvSpPr>
        <p:spPr>
          <a:xfrm>
            <a:off x="4935537" y="3048000"/>
            <a:ext cx="152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447" name="Google Shape;447;p38"/>
          <p:cNvSpPr txBox="1"/>
          <p:nvPr/>
        </p:nvSpPr>
        <p:spPr>
          <a:xfrm>
            <a:off x="4935537" y="5105400"/>
            <a:ext cx="152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453" name="Google Shape;453;p39"/>
          <p:cNvSpPr txBox="1"/>
          <p:nvPr>
            <p:ph idx="1" type="body"/>
          </p:nvPr>
        </p:nvSpPr>
        <p:spPr>
          <a:xfrm>
            <a:off x="2362200" y="1371600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Variables:</a:t>
            </a:r>
            <a:endParaRPr/>
          </a:p>
          <a:p>
            <a:pPr indent="-285736" lvl="1" marL="742913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R: Raining</a:t>
            </a:r>
            <a:endParaRPr/>
          </a:p>
          <a:p>
            <a:pPr indent="-285736" lvl="1" marL="742913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T: Traffic</a:t>
            </a:r>
            <a:endParaRPr/>
          </a:p>
          <a:p>
            <a:pPr indent="-285736" lvl="1" marL="742913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D: Roof drips</a:t>
            </a:r>
            <a:endParaRPr/>
          </a:p>
          <a:p>
            <a:pPr indent="-285736" lvl="1" marL="742913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S: I’m sad</a:t>
            </a:r>
            <a:endParaRPr/>
          </a:p>
          <a:p>
            <a:pPr indent="-342882" lvl="0" marL="342882" rtl="0" algn="l">
              <a:spcBef>
                <a:spcPts val="64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Questions:</a:t>
            </a:r>
            <a:endParaRPr/>
          </a:p>
          <a:p>
            <a:pPr indent="-107936" lvl="1" marL="742913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54" name="Google Shape;454;p39"/>
          <p:cNvSpPr/>
          <p:nvPr/>
        </p:nvSpPr>
        <p:spPr>
          <a:xfrm>
            <a:off x="7239000" y="3352800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39"/>
          <p:cNvSpPr/>
          <p:nvPr/>
        </p:nvSpPr>
        <p:spPr>
          <a:xfrm>
            <a:off x="7924800" y="4495800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cxnSp>
        <p:nvCxnSpPr>
          <p:cNvPr id="456" name="Google Shape;456;p39"/>
          <p:cNvCxnSpPr>
            <a:stCxn id="454" idx="4"/>
            <a:endCxn id="455" idx="1"/>
          </p:cNvCxnSpPr>
          <p:nvPr/>
        </p:nvCxnSpPr>
        <p:spPr>
          <a:xfrm>
            <a:off x="7505700" y="3886200"/>
            <a:ext cx="497100" cy="68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57" name="Google Shape;457;p39"/>
          <p:cNvSpPr/>
          <p:nvPr/>
        </p:nvSpPr>
        <p:spPr>
          <a:xfrm>
            <a:off x="8686800" y="3352800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cxnSp>
        <p:nvCxnSpPr>
          <p:cNvPr id="458" name="Google Shape;458;p39"/>
          <p:cNvCxnSpPr>
            <a:stCxn id="457" idx="4"/>
            <a:endCxn id="455" idx="7"/>
          </p:cNvCxnSpPr>
          <p:nvPr/>
        </p:nvCxnSpPr>
        <p:spPr>
          <a:xfrm flipH="1">
            <a:off x="8380200" y="3886200"/>
            <a:ext cx="573300" cy="68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59" name="Google Shape;459;p39"/>
          <p:cNvSpPr/>
          <p:nvPr/>
        </p:nvSpPr>
        <p:spPr>
          <a:xfrm>
            <a:off x="7924800" y="2209800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cxnSp>
        <p:nvCxnSpPr>
          <p:cNvPr id="460" name="Google Shape;460;p39"/>
          <p:cNvCxnSpPr>
            <a:stCxn id="459" idx="3"/>
            <a:endCxn id="454" idx="0"/>
          </p:cNvCxnSpPr>
          <p:nvPr/>
        </p:nvCxnSpPr>
        <p:spPr>
          <a:xfrm flipH="1">
            <a:off x="7505815" y="2665085"/>
            <a:ext cx="497100" cy="68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61" name="Google Shape;461;p39"/>
          <p:cNvCxnSpPr>
            <a:stCxn id="459" idx="5"/>
            <a:endCxn id="457" idx="0"/>
          </p:cNvCxnSpPr>
          <p:nvPr/>
        </p:nvCxnSpPr>
        <p:spPr>
          <a:xfrm>
            <a:off x="8380085" y="2665085"/>
            <a:ext cx="573300" cy="68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62" name="Google Shape;462;p39"/>
          <p:cNvSpPr txBox="1"/>
          <p:nvPr/>
        </p:nvSpPr>
        <p:spPr>
          <a:xfrm>
            <a:off x="5410200" y="5410200"/>
            <a:ext cx="152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pic>
        <p:nvPicPr>
          <p:cNvPr descr="txp_fig" id="463" name="Google Shape;46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9925" y="4948238"/>
            <a:ext cx="981075" cy="263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64" name="Google Shape;46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9450" y="5499100"/>
            <a:ext cx="13843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65" name="Google Shape;46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00400" y="6096000"/>
            <a:ext cx="1787525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Structure Implications</a:t>
            </a:r>
            <a:endParaRPr/>
          </a:p>
        </p:txBody>
      </p:sp>
      <p:sp>
        <p:nvSpPr>
          <p:cNvPr id="471" name="Google Shape;471;p40"/>
          <p:cNvSpPr txBox="1"/>
          <p:nvPr>
            <p:ph idx="1" type="body"/>
          </p:nvPr>
        </p:nvSpPr>
        <p:spPr>
          <a:xfrm>
            <a:off x="406400" y="1397001"/>
            <a:ext cx="63754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Given a Bayes net structure, can run d-separation algorithm to build a complete list of conditional independences that are necessarily true of the form</a:t>
            </a:r>
            <a:endParaRPr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This list determines the set of probability distributions that can be represented </a:t>
            </a:r>
            <a:endParaRPr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39682" lvl="0" marL="342882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-139682" lvl="0" marL="342882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472" name="Google Shape;47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403600"/>
            <a:ext cx="47625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0400" y="1447800"/>
            <a:ext cx="5150759" cy="4275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Computing All Independences</a:t>
            </a:r>
            <a:endParaRPr/>
          </a:p>
        </p:txBody>
      </p:sp>
      <p:pic>
        <p:nvPicPr>
          <p:cNvPr id="479" name="Google Shape;47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701" y="1759560"/>
            <a:ext cx="5714899" cy="41078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41"/>
          <p:cNvGrpSpPr/>
          <p:nvPr/>
        </p:nvGrpSpPr>
        <p:grpSpPr>
          <a:xfrm>
            <a:off x="6629400" y="1219200"/>
            <a:ext cx="1428750" cy="1143000"/>
            <a:chOff x="4272" y="1152"/>
            <a:chExt cx="1200" cy="1008"/>
          </a:xfrm>
        </p:grpSpPr>
        <p:sp>
          <p:nvSpPr>
            <p:cNvPr id="481" name="Google Shape;481;p41"/>
            <p:cNvSpPr/>
            <p:nvPr/>
          </p:nvSpPr>
          <p:spPr>
            <a:xfrm>
              <a:off x="4272" y="1776"/>
              <a:ext cx="384" cy="384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4656" y="1152"/>
              <a:ext cx="384" cy="384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/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5088" y="1776"/>
              <a:ext cx="384" cy="384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</a:t>
              </a:r>
              <a:endParaRPr/>
            </a:p>
          </p:txBody>
        </p:sp>
        <p:cxnSp>
          <p:nvCxnSpPr>
            <p:cNvPr id="484" name="Google Shape;484;p41"/>
            <p:cNvCxnSpPr>
              <a:stCxn id="482" idx="3"/>
              <a:endCxn id="481" idx="0"/>
            </p:cNvCxnSpPr>
            <p:nvPr/>
          </p:nvCxnSpPr>
          <p:spPr>
            <a:xfrm flipH="1">
              <a:off x="4412" y="1480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85" name="Google Shape;485;p41"/>
            <p:cNvCxnSpPr>
              <a:stCxn id="482" idx="5"/>
              <a:endCxn id="483" idx="0"/>
            </p:cNvCxnSpPr>
            <p:nvPr/>
          </p:nvCxnSpPr>
          <p:spPr>
            <a:xfrm>
              <a:off x="4984" y="1480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86" name="Google Shape;486;p41"/>
          <p:cNvGrpSpPr/>
          <p:nvPr/>
        </p:nvGrpSpPr>
        <p:grpSpPr>
          <a:xfrm>
            <a:off x="6705600" y="2514600"/>
            <a:ext cx="1402080" cy="1219200"/>
            <a:chOff x="4272" y="1152"/>
            <a:chExt cx="1200" cy="1008"/>
          </a:xfrm>
        </p:grpSpPr>
        <p:sp>
          <p:nvSpPr>
            <p:cNvPr id="487" name="Google Shape;487;p41"/>
            <p:cNvSpPr/>
            <p:nvPr/>
          </p:nvSpPr>
          <p:spPr>
            <a:xfrm>
              <a:off x="4272" y="1776"/>
              <a:ext cx="384" cy="384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  <p:sp>
          <p:nvSpPr>
            <p:cNvPr id="488" name="Google Shape;488;p41"/>
            <p:cNvSpPr/>
            <p:nvPr/>
          </p:nvSpPr>
          <p:spPr>
            <a:xfrm>
              <a:off x="4656" y="1152"/>
              <a:ext cx="384" cy="384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/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5088" y="1776"/>
              <a:ext cx="384" cy="384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</a:t>
              </a:r>
              <a:endParaRPr/>
            </a:p>
          </p:txBody>
        </p:sp>
        <p:cxnSp>
          <p:nvCxnSpPr>
            <p:cNvPr id="490" name="Google Shape;490;p41"/>
            <p:cNvCxnSpPr>
              <a:stCxn id="488" idx="3"/>
              <a:endCxn id="487" idx="0"/>
            </p:cNvCxnSpPr>
            <p:nvPr/>
          </p:nvCxnSpPr>
          <p:spPr>
            <a:xfrm flipH="1">
              <a:off x="4412" y="1480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491" name="Google Shape;491;p41"/>
            <p:cNvCxnSpPr>
              <a:stCxn id="488" idx="5"/>
              <a:endCxn id="489" idx="0"/>
            </p:cNvCxnSpPr>
            <p:nvPr/>
          </p:nvCxnSpPr>
          <p:spPr>
            <a:xfrm>
              <a:off x="4984" y="1480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92" name="Google Shape;492;p41"/>
          <p:cNvGrpSpPr/>
          <p:nvPr/>
        </p:nvGrpSpPr>
        <p:grpSpPr>
          <a:xfrm>
            <a:off x="6705600" y="3962400"/>
            <a:ext cx="1447800" cy="1273629"/>
            <a:chOff x="3089" y="3828"/>
            <a:chExt cx="665" cy="585"/>
          </a:xfrm>
        </p:grpSpPr>
        <p:sp>
          <p:nvSpPr>
            <p:cNvPr id="493" name="Google Shape;493;p41"/>
            <p:cNvSpPr/>
            <p:nvPr/>
          </p:nvSpPr>
          <p:spPr>
            <a:xfrm>
              <a:off x="3089" y="3828"/>
              <a:ext cx="218" cy="218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3339" y="4195"/>
              <a:ext cx="217" cy="218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/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3536" y="3828"/>
              <a:ext cx="218" cy="218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</a:t>
              </a:r>
              <a:endParaRPr/>
            </a:p>
          </p:txBody>
        </p:sp>
        <p:cxnSp>
          <p:nvCxnSpPr>
            <p:cNvPr id="496" name="Google Shape;496;p41"/>
            <p:cNvCxnSpPr>
              <a:stCxn id="493" idx="4"/>
              <a:endCxn id="494" idx="1"/>
            </p:cNvCxnSpPr>
            <p:nvPr/>
          </p:nvCxnSpPr>
          <p:spPr>
            <a:xfrm>
              <a:off x="3198" y="4046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97" name="Google Shape;497;p41"/>
            <p:cNvCxnSpPr>
              <a:stCxn id="494" idx="7"/>
              <a:endCxn id="495" idx="4"/>
            </p:cNvCxnSpPr>
            <p:nvPr/>
          </p:nvCxnSpPr>
          <p:spPr>
            <a:xfrm rot="10800000">
              <a:off x="3524" y="3927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</p:grpSp>
      <p:grpSp>
        <p:nvGrpSpPr>
          <p:cNvPr id="498" name="Google Shape;498;p41"/>
          <p:cNvGrpSpPr/>
          <p:nvPr/>
        </p:nvGrpSpPr>
        <p:grpSpPr>
          <a:xfrm>
            <a:off x="6781800" y="5410200"/>
            <a:ext cx="1531010" cy="1243149"/>
            <a:chOff x="3089" y="3475"/>
            <a:chExt cx="703" cy="571"/>
          </a:xfrm>
        </p:grpSpPr>
        <p:sp>
          <p:nvSpPr>
            <p:cNvPr id="499" name="Google Shape;499;p41"/>
            <p:cNvSpPr/>
            <p:nvPr/>
          </p:nvSpPr>
          <p:spPr>
            <a:xfrm>
              <a:off x="3089" y="3828"/>
              <a:ext cx="218" cy="218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3307" y="3475"/>
              <a:ext cx="217" cy="218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/>
            </a:p>
          </p:txBody>
        </p:sp>
        <p:sp>
          <p:nvSpPr>
            <p:cNvPr id="501" name="Google Shape;501;p41"/>
            <p:cNvSpPr/>
            <p:nvPr/>
          </p:nvSpPr>
          <p:spPr>
            <a:xfrm>
              <a:off x="3536" y="3828"/>
              <a:ext cx="218" cy="218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</a:t>
              </a:r>
              <a:endParaRPr/>
            </a:p>
          </p:txBody>
        </p:sp>
        <p:cxnSp>
          <p:nvCxnSpPr>
            <p:cNvPr id="502" name="Google Shape;502;p41"/>
            <p:cNvCxnSpPr>
              <a:stCxn id="500" idx="3"/>
              <a:endCxn id="499" idx="0"/>
            </p:cNvCxnSpPr>
            <p:nvPr/>
          </p:nvCxnSpPr>
          <p:spPr>
            <a:xfrm>
              <a:off x="3339" y="366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03" name="Google Shape;503;p41"/>
            <p:cNvCxnSpPr>
              <a:stCxn id="500" idx="5"/>
              <a:endCxn id="501" idx="0"/>
            </p:cNvCxnSpPr>
            <p:nvPr/>
          </p:nvCxnSpPr>
          <p:spPr>
            <a:xfrm>
              <a:off x="3492" y="3661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504" name="Google Shape;504;p41"/>
            <p:cNvCxnSpPr>
              <a:stCxn id="499" idx="6"/>
              <a:endCxn id="501" idx="2"/>
            </p:cNvCxnSpPr>
            <p:nvPr/>
          </p:nvCxnSpPr>
          <p:spPr>
            <a:xfrm>
              <a:off x="3307" y="3937"/>
              <a:ext cx="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Bayes’ Nets</a:t>
            </a:r>
            <a:endParaRPr/>
          </a:p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 Bayes’ net is an</a:t>
            </a:r>
            <a:endParaRPr/>
          </a:p>
          <a:p>
            <a:pPr indent="-342882" lvl="0" marL="342882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	efficient encoding</a:t>
            </a:r>
            <a:endParaRPr/>
          </a:p>
          <a:p>
            <a:pPr indent="-342882" lvl="0" marL="342882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	of a probabilistic</a:t>
            </a:r>
            <a:endParaRPr/>
          </a:p>
          <a:p>
            <a:pPr indent="-342882" lvl="0" marL="342882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	model of a domain</a:t>
            </a:r>
            <a:endParaRPr/>
          </a:p>
          <a:p>
            <a:pPr indent="-165082" lvl="0" marL="342882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Questions we can ask:</a:t>
            </a:r>
            <a:endParaRPr/>
          </a:p>
          <a:p>
            <a:pPr indent="-126988" lvl="6" marL="2971652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Inference: given a fixed BN, what is P(X | e)?</a:t>
            </a:r>
            <a:endParaRPr/>
          </a:p>
          <a:p>
            <a:pPr indent="-126988" lvl="6" marL="2971652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Representation: given a BN graph, what kinds of distributions can it encode?</a:t>
            </a:r>
            <a:endParaRPr/>
          </a:p>
          <a:p>
            <a:pPr indent="-126988" lvl="6" marL="2971652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Modeling: what BN is most appropriate for a given domain?</a:t>
            </a: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799" y="1295400"/>
            <a:ext cx="4138471" cy="27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42"/>
          <p:cNvGrpSpPr/>
          <p:nvPr/>
        </p:nvGrpSpPr>
        <p:grpSpPr>
          <a:xfrm>
            <a:off x="3657600" y="1219200"/>
            <a:ext cx="3276600" cy="1600200"/>
            <a:chOff x="3505200" y="1295400"/>
            <a:chExt cx="3276600" cy="1600200"/>
          </a:xfrm>
        </p:grpSpPr>
        <p:sp>
          <p:nvSpPr>
            <p:cNvPr id="510" name="Google Shape;510;p42"/>
            <p:cNvSpPr/>
            <p:nvPr/>
          </p:nvSpPr>
          <p:spPr>
            <a:xfrm>
              <a:off x="3505200" y="1295400"/>
              <a:ext cx="3276600" cy="1600200"/>
            </a:xfrm>
            <a:prstGeom prst="roundRect">
              <a:avLst>
                <a:gd fmla="val 16667" name="adj"/>
              </a:avLst>
            </a:prstGeom>
            <a:solidFill>
              <a:srgbClr val="CCFFCC">
                <a:alpha val="3372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1" name="Google Shape;511;p42"/>
            <p:cNvGrpSpPr/>
            <p:nvPr/>
          </p:nvGrpSpPr>
          <p:grpSpPr>
            <a:xfrm>
              <a:off x="4706941" y="2016125"/>
              <a:ext cx="973138" cy="727075"/>
              <a:chOff x="3286" y="962"/>
              <a:chExt cx="613" cy="458"/>
            </a:xfrm>
          </p:grpSpPr>
          <p:sp>
            <p:nvSpPr>
              <p:cNvPr id="512" name="Google Shape;512;p42"/>
              <p:cNvSpPr/>
              <p:nvPr/>
            </p:nvSpPr>
            <p:spPr>
              <a:xfrm>
                <a:off x="3286" y="1202"/>
                <a:ext cx="218" cy="218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</p:txBody>
          </p:sp>
          <p:sp>
            <p:nvSpPr>
              <p:cNvPr id="513" name="Google Shape;513;p42"/>
              <p:cNvSpPr/>
              <p:nvPr/>
            </p:nvSpPr>
            <p:spPr>
              <a:xfrm>
                <a:off x="3480" y="962"/>
                <a:ext cx="217" cy="218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514" name="Google Shape;514;p42"/>
              <p:cNvSpPr/>
              <p:nvPr/>
            </p:nvSpPr>
            <p:spPr>
              <a:xfrm>
                <a:off x="3681" y="1202"/>
                <a:ext cx="218" cy="218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Z</a:t>
                </a:r>
                <a:endParaRPr/>
              </a:p>
            </p:txBody>
          </p:sp>
        </p:grpSp>
        <p:pic>
          <p:nvPicPr>
            <p:cNvPr id="515" name="Google Shape;515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16338" y="1447800"/>
              <a:ext cx="2989262" cy="457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6" name="Google Shape;516;p4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Topology Limits Distributions</a:t>
            </a:r>
            <a:endParaRPr/>
          </a:p>
        </p:txBody>
      </p:sp>
      <p:sp>
        <p:nvSpPr>
          <p:cNvPr id="517" name="Google Shape;517;p42"/>
          <p:cNvSpPr txBox="1"/>
          <p:nvPr>
            <p:ph idx="1" type="body"/>
          </p:nvPr>
        </p:nvSpPr>
        <p:spPr>
          <a:xfrm>
            <a:off x="304800" y="1371600"/>
            <a:ext cx="3505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Given some graph topology G, only certain joint distributions can be encoded</a:t>
            </a:r>
            <a:endParaRPr/>
          </a:p>
          <a:p>
            <a:pPr indent="-177788" lvl="6" marL="2971652" rtl="0" algn="l">
              <a:spcBef>
                <a:spcPts val="16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graph structure guarantees certain (conditional) independences</a:t>
            </a:r>
            <a:endParaRPr/>
          </a:p>
          <a:p>
            <a:pPr indent="-177788" lvl="5" marL="2514474" rtl="0" algn="l">
              <a:spcBef>
                <a:spcPts val="16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(There might be more independence)</a:t>
            </a:r>
            <a:endParaRPr/>
          </a:p>
          <a:p>
            <a:pPr indent="-177788" lvl="5" marL="2514474" rtl="0" algn="l">
              <a:spcBef>
                <a:spcPts val="16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Adding arcs increases the set of distributions, but has several costs</a:t>
            </a:r>
            <a:endParaRPr/>
          </a:p>
          <a:p>
            <a:pPr indent="-177788" lvl="5" marL="2514474" rtl="0" algn="l">
              <a:spcBef>
                <a:spcPts val="16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Full conditioning can encode any distribution</a:t>
            </a:r>
            <a:endParaRPr/>
          </a:p>
        </p:txBody>
      </p:sp>
      <p:sp>
        <p:nvSpPr>
          <p:cNvPr id="518" name="Google Shape;518;p42"/>
          <p:cNvSpPr/>
          <p:nvPr/>
        </p:nvSpPr>
        <p:spPr>
          <a:xfrm>
            <a:off x="6115050" y="2171700"/>
            <a:ext cx="2617788" cy="2717800"/>
          </a:xfrm>
          <a:custGeom>
            <a:rect b="b" l="l" r="r" t="t"/>
            <a:pathLst>
              <a:path extrusionOk="0" h="1712" w="1649">
                <a:moveTo>
                  <a:pt x="1196" y="253"/>
                </a:moveTo>
                <a:cubicBezTo>
                  <a:pt x="1083" y="260"/>
                  <a:pt x="906" y="107"/>
                  <a:pt x="752" y="121"/>
                </a:cubicBezTo>
                <a:cubicBezTo>
                  <a:pt x="598" y="135"/>
                  <a:pt x="395" y="204"/>
                  <a:pt x="273" y="335"/>
                </a:cubicBezTo>
                <a:cubicBezTo>
                  <a:pt x="151" y="466"/>
                  <a:pt x="0" y="785"/>
                  <a:pt x="18" y="906"/>
                </a:cubicBezTo>
                <a:cubicBezTo>
                  <a:pt x="36" y="1027"/>
                  <a:pt x="354" y="933"/>
                  <a:pt x="380" y="1059"/>
                </a:cubicBezTo>
                <a:cubicBezTo>
                  <a:pt x="406" y="1185"/>
                  <a:pt x="53" y="1618"/>
                  <a:pt x="176" y="1665"/>
                </a:cubicBezTo>
                <a:cubicBezTo>
                  <a:pt x="299" y="1712"/>
                  <a:pt x="884" y="1398"/>
                  <a:pt x="1119" y="1339"/>
                </a:cubicBezTo>
                <a:cubicBezTo>
                  <a:pt x="1354" y="1280"/>
                  <a:pt x="1527" y="1409"/>
                  <a:pt x="1588" y="1308"/>
                </a:cubicBezTo>
                <a:cubicBezTo>
                  <a:pt x="1649" y="1207"/>
                  <a:pt x="1512" y="937"/>
                  <a:pt x="1486" y="732"/>
                </a:cubicBezTo>
                <a:cubicBezTo>
                  <a:pt x="1460" y="527"/>
                  <a:pt x="1478" y="160"/>
                  <a:pt x="1430" y="80"/>
                </a:cubicBezTo>
                <a:cubicBezTo>
                  <a:pt x="1382" y="0"/>
                  <a:pt x="1285" y="232"/>
                  <a:pt x="1196" y="253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42"/>
          <p:cNvSpPr/>
          <p:nvPr/>
        </p:nvSpPr>
        <p:spPr>
          <a:xfrm>
            <a:off x="6434138" y="2579688"/>
            <a:ext cx="1820862" cy="1382712"/>
          </a:xfrm>
          <a:custGeom>
            <a:rect b="b" l="l" r="r" t="t"/>
            <a:pathLst>
              <a:path extrusionOk="0" h="871" w="1147">
                <a:moveTo>
                  <a:pt x="112" y="511"/>
                </a:moveTo>
                <a:cubicBezTo>
                  <a:pt x="192" y="592"/>
                  <a:pt x="340" y="863"/>
                  <a:pt x="494" y="867"/>
                </a:cubicBezTo>
                <a:cubicBezTo>
                  <a:pt x="648" y="871"/>
                  <a:pt x="933" y="669"/>
                  <a:pt x="1035" y="536"/>
                </a:cubicBezTo>
                <a:cubicBezTo>
                  <a:pt x="1137" y="403"/>
                  <a:pt x="1147" y="144"/>
                  <a:pt x="1106" y="72"/>
                </a:cubicBezTo>
                <a:cubicBezTo>
                  <a:pt x="1065" y="0"/>
                  <a:pt x="890" y="114"/>
                  <a:pt x="790" y="103"/>
                </a:cubicBezTo>
                <a:cubicBezTo>
                  <a:pt x="690" y="92"/>
                  <a:pt x="602" y="3"/>
                  <a:pt x="504" y="6"/>
                </a:cubicBezTo>
                <a:cubicBezTo>
                  <a:pt x="406" y="9"/>
                  <a:pt x="285" y="55"/>
                  <a:pt x="204" y="118"/>
                </a:cubicBezTo>
                <a:cubicBezTo>
                  <a:pt x="123" y="181"/>
                  <a:pt x="30" y="318"/>
                  <a:pt x="15" y="383"/>
                </a:cubicBezTo>
                <a:cubicBezTo>
                  <a:pt x="0" y="448"/>
                  <a:pt x="32" y="430"/>
                  <a:pt x="112" y="511"/>
                </a:cubicBezTo>
                <a:close/>
              </a:path>
            </a:pathLst>
          </a:custGeom>
          <a:solidFill>
            <a:srgbClr val="FF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42"/>
          <p:cNvSpPr/>
          <p:nvPr/>
        </p:nvSpPr>
        <p:spPr>
          <a:xfrm>
            <a:off x="6638925" y="2767013"/>
            <a:ext cx="904875" cy="858837"/>
          </a:xfrm>
          <a:custGeom>
            <a:rect b="b" l="l" r="r" t="t"/>
            <a:pathLst>
              <a:path extrusionOk="0" h="541" w="570">
                <a:moveTo>
                  <a:pt x="279" y="31"/>
                </a:moveTo>
                <a:cubicBezTo>
                  <a:pt x="193" y="50"/>
                  <a:pt x="38" y="135"/>
                  <a:pt x="19" y="194"/>
                </a:cubicBezTo>
                <a:cubicBezTo>
                  <a:pt x="0" y="253"/>
                  <a:pt x="83" y="334"/>
                  <a:pt x="162" y="383"/>
                </a:cubicBezTo>
                <a:cubicBezTo>
                  <a:pt x="241" y="432"/>
                  <a:pt x="431" y="541"/>
                  <a:pt x="493" y="490"/>
                </a:cubicBezTo>
                <a:cubicBezTo>
                  <a:pt x="555" y="439"/>
                  <a:pt x="570" y="154"/>
                  <a:pt x="534" y="77"/>
                </a:cubicBezTo>
                <a:cubicBezTo>
                  <a:pt x="498" y="0"/>
                  <a:pt x="365" y="12"/>
                  <a:pt x="279" y="31"/>
                </a:cubicBezTo>
                <a:close/>
              </a:path>
            </a:pathLst>
          </a:cu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1" name="Google Shape;521;p42"/>
          <p:cNvCxnSpPr/>
          <p:nvPr/>
        </p:nvCxnSpPr>
        <p:spPr>
          <a:xfrm>
            <a:off x="6233320" y="2678113"/>
            <a:ext cx="704056" cy="34169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2" name="Google Shape;522;p42"/>
          <p:cNvCxnSpPr/>
          <p:nvPr/>
        </p:nvCxnSpPr>
        <p:spPr>
          <a:xfrm rot="10800000">
            <a:off x="7653539" y="4165515"/>
            <a:ext cx="869419" cy="7564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42"/>
          <p:cNvCxnSpPr/>
          <p:nvPr/>
        </p:nvCxnSpPr>
        <p:spPr>
          <a:xfrm flipH="1">
            <a:off x="8056562" y="2678113"/>
            <a:ext cx="1468437" cy="4048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24" name="Google Shape;524;p42"/>
          <p:cNvGrpSpPr/>
          <p:nvPr/>
        </p:nvGrpSpPr>
        <p:grpSpPr>
          <a:xfrm>
            <a:off x="9601200" y="1398959"/>
            <a:ext cx="1425575" cy="3124200"/>
            <a:chOff x="7315200" y="1371600"/>
            <a:chExt cx="1600200" cy="3505200"/>
          </a:xfrm>
        </p:grpSpPr>
        <p:sp>
          <p:nvSpPr>
            <p:cNvPr id="525" name="Google Shape;525;p42"/>
            <p:cNvSpPr/>
            <p:nvPr/>
          </p:nvSpPr>
          <p:spPr>
            <a:xfrm>
              <a:off x="7315200" y="1371600"/>
              <a:ext cx="1600200" cy="3505200"/>
            </a:xfrm>
            <a:prstGeom prst="roundRect">
              <a:avLst>
                <a:gd fmla="val 16667" name="adj"/>
              </a:avLst>
            </a:prstGeom>
            <a:solidFill>
              <a:srgbClr val="FF9999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6" name="Google Shape;526;p42"/>
            <p:cNvGrpSpPr/>
            <p:nvPr/>
          </p:nvGrpSpPr>
          <p:grpSpPr>
            <a:xfrm>
              <a:off x="7632700" y="1828800"/>
              <a:ext cx="1079500" cy="906463"/>
              <a:chOff x="4272" y="1152"/>
              <a:chExt cx="1200" cy="1008"/>
            </a:xfrm>
          </p:grpSpPr>
          <p:sp>
            <p:nvSpPr>
              <p:cNvPr id="527" name="Google Shape;527;p42"/>
              <p:cNvSpPr/>
              <p:nvPr/>
            </p:nvSpPr>
            <p:spPr>
              <a:xfrm>
                <a:off x="4272" y="1776"/>
                <a:ext cx="384" cy="384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</p:txBody>
          </p:sp>
          <p:sp>
            <p:nvSpPr>
              <p:cNvPr id="528" name="Google Shape;528;p42"/>
              <p:cNvSpPr/>
              <p:nvPr/>
            </p:nvSpPr>
            <p:spPr>
              <a:xfrm>
                <a:off x="4656" y="1152"/>
                <a:ext cx="384" cy="384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529" name="Google Shape;529;p42"/>
              <p:cNvSpPr/>
              <p:nvPr/>
            </p:nvSpPr>
            <p:spPr>
              <a:xfrm>
                <a:off x="5088" y="1776"/>
                <a:ext cx="384" cy="384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Z</a:t>
                </a:r>
                <a:endParaRPr/>
              </a:p>
            </p:txBody>
          </p:sp>
          <p:cxnSp>
            <p:nvCxnSpPr>
              <p:cNvPr id="530" name="Google Shape;530;p42"/>
              <p:cNvCxnSpPr>
                <a:stCxn id="528" idx="3"/>
                <a:endCxn id="527" idx="0"/>
              </p:cNvCxnSpPr>
              <p:nvPr/>
            </p:nvCxnSpPr>
            <p:spPr>
              <a:xfrm flipH="1">
                <a:off x="4412" y="1480"/>
                <a:ext cx="300" cy="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31" name="Google Shape;531;p42"/>
              <p:cNvCxnSpPr>
                <a:stCxn id="528" idx="5"/>
                <a:endCxn id="529" idx="0"/>
              </p:cNvCxnSpPr>
              <p:nvPr/>
            </p:nvCxnSpPr>
            <p:spPr>
              <a:xfrm>
                <a:off x="4984" y="1480"/>
                <a:ext cx="300" cy="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532" name="Google Shape;532;p42"/>
            <p:cNvGrpSpPr/>
            <p:nvPr/>
          </p:nvGrpSpPr>
          <p:grpSpPr>
            <a:xfrm>
              <a:off x="7632700" y="2743200"/>
              <a:ext cx="1079500" cy="906463"/>
              <a:chOff x="4272" y="1152"/>
              <a:chExt cx="1200" cy="1008"/>
            </a:xfrm>
          </p:grpSpPr>
          <p:sp>
            <p:nvSpPr>
              <p:cNvPr id="533" name="Google Shape;533;p42"/>
              <p:cNvSpPr/>
              <p:nvPr/>
            </p:nvSpPr>
            <p:spPr>
              <a:xfrm>
                <a:off x="4272" y="1776"/>
                <a:ext cx="384" cy="384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</p:txBody>
          </p:sp>
          <p:sp>
            <p:nvSpPr>
              <p:cNvPr id="534" name="Google Shape;534;p42"/>
              <p:cNvSpPr/>
              <p:nvPr/>
            </p:nvSpPr>
            <p:spPr>
              <a:xfrm>
                <a:off x="4656" y="1152"/>
                <a:ext cx="384" cy="384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535" name="Google Shape;535;p42"/>
              <p:cNvSpPr/>
              <p:nvPr/>
            </p:nvSpPr>
            <p:spPr>
              <a:xfrm>
                <a:off x="5088" y="1776"/>
                <a:ext cx="384" cy="384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Z</a:t>
                </a:r>
                <a:endParaRPr/>
              </a:p>
            </p:txBody>
          </p:sp>
          <p:cxnSp>
            <p:nvCxnSpPr>
              <p:cNvPr id="536" name="Google Shape;536;p42"/>
              <p:cNvCxnSpPr>
                <a:stCxn id="534" idx="3"/>
                <a:endCxn id="533" idx="0"/>
              </p:cNvCxnSpPr>
              <p:nvPr/>
            </p:nvCxnSpPr>
            <p:spPr>
              <a:xfrm flipH="1">
                <a:off x="4412" y="1480"/>
                <a:ext cx="300" cy="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537" name="Google Shape;537;p42"/>
              <p:cNvCxnSpPr>
                <a:stCxn id="534" idx="5"/>
                <a:endCxn id="535" idx="0"/>
              </p:cNvCxnSpPr>
              <p:nvPr/>
            </p:nvCxnSpPr>
            <p:spPr>
              <a:xfrm>
                <a:off x="4984" y="1480"/>
                <a:ext cx="300" cy="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538" name="Google Shape;538;p42"/>
            <p:cNvGrpSpPr/>
            <p:nvPr/>
          </p:nvGrpSpPr>
          <p:grpSpPr>
            <a:xfrm>
              <a:off x="7620000" y="3741738"/>
              <a:ext cx="1079500" cy="906462"/>
              <a:chOff x="4272" y="1152"/>
              <a:chExt cx="1200" cy="1008"/>
            </a:xfrm>
          </p:grpSpPr>
          <p:sp>
            <p:nvSpPr>
              <p:cNvPr id="539" name="Google Shape;539;p42"/>
              <p:cNvSpPr/>
              <p:nvPr/>
            </p:nvSpPr>
            <p:spPr>
              <a:xfrm>
                <a:off x="4272" y="1776"/>
                <a:ext cx="384" cy="384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</p:txBody>
          </p:sp>
          <p:sp>
            <p:nvSpPr>
              <p:cNvPr id="540" name="Google Shape;540;p42"/>
              <p:cNvSpPr/>
              <p:nvPr/>
            </p:nvSpPr>
            <p:spPr>
              <a:xfrm>
                <a:off x="4656" y="1152"/>
                <a:ext cx="384" cy="384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541" name="Google Shape;541;p42"/>
              <p:cNvSpPr/>
              <p:nvPr/>
            </p:nvSpPr>
            <p:spPr>
              <a:xfrm>
                <a:off x="5088" y="1776"/>
                <a:ext cx="384" cy="384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Z</a:t>
                </a:r>
                <a:endParaRPr/>
              </a:p>
            </p:txBody>
          </p:sp>
          <p:cxnSp>
            <p:nvCxnSpPr>
              <p:cNvPr id="542" name="Google Shape;542;p42"/>
              <p:cNvCxnSpPr>
                <a:stCxn id="540" idx="3"/>
                <a:endCxn id="539" idx="0"/>
              </p:cNvCxnSpPr>
              <p:nvPr/>
            </p:nvCxnSpPr>
            <p:spPr>
              <a:xfrm flipH="1">
                <a:off x="4412" y="1480"/>
                <a:ext cx="300" cy="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43" name="Google Shape;543;p42"/>
              <p:cNvCxnSpPr>
                <a:stCxn id="540" idx="5"/>
                <a:endCxn id="541" idx="0"/>
              </p:cNvCxnSpPr>
              <p:nvPr/>
            </p:nvCxnSpPr>
            <p:spPr>
              <a:xfrm>
                <a:off x="4984" y="1480"/>
                <a:ext cx="300" cy="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</p:grpSp>
        <p:pic>
          <p:nvPicPr>
            <p:cNvPr id="544" name="Google Shape;544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467600" y="1447800"/>
              <a:ext cx="1303338" cy="228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5" name="Google Shape;545;p42"/>
          <p:cNvGrpSpPr/>
          <p:nvPr/>
        </p:nvGrpSpPr>
        <p:grpSpPr>
          <a:xfrm>
            <a:off x="7543800" y="4648200"/>
            <a:ext cx="3418332" cy="2065337"/>
            <a:chOff x="5029200" y="4648200"/>
            <a:chExt cx="3810000" cy="2209800"/>
          </a:xfrm>
        </p:grpSpPr>
        <p:sp>
          <p:nvSpPr>
            <p:cNvPr id="546" name="Google Shape;546;p42"/>
            <p:cNvSpPr/>
            <p:nvPr/>
          </p:nvSpPr>
          <p:spPr>
            <a:xfrm>
              <a:off x="5029200" y="4648200"/>
              <a:ext cx="3810000" cy="2209800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7" name="Google Shape;547;p42"/>
            <p:cNvGrpSpPr/>
            <p:nvPr/>
          </p:nvGrpSpPr>
          <p:grpSpPr>
            <a:xfrm>
              <a:off x="5181600" y="5265737"/>
              <a:ext cx="983741" cy="677863"/>
              <a:chOff x="3089" y="3475"/>
              <a:chExt cx="703" cy="571"/>
            </a:xfrm>
          </p:grpSpPr>
          <p:sp>
            <p:nvSpPr>
              <p:cNvPr id="548" name="Google Shape;548;p42"/>
              <p:cNvSpPr/>
              <p:nvPr/>
            </p:nvSpPr>
            <p:spPr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</p:txBody>
          </p:sp>
          <p:sp>
            <p:nvSpPr>
              <p:cNvPr id="549" name="Google Shape;549;p42"/>
              <p:cNvSpPr/>
              <p:nvPr/>
            </p:nvSpPr>
            <p:spPr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550" name="Google Shape;550;p42"/>
              <p:cNvSpPr/>
              <p:nvPr/>
            </p:nvSpPr>
            <p:spPr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Z</a:t>
                </a:r>
                <a:endParaRPr/>
              </a:p>
            </p:txBody>
          </p:sp>
          <p:cxnSp>
            <p:nvCxnSpPr>
              <p:cNvPr id="551" name="Google Shape;551;p42"/>
              <p:cNvCxnSpPr>
                <a:stCxn id="549" idx="3"/>
                <a:endCxn id="548" idx="0"/>
              </p:cNvCxnSpPr>
              <p:nvPr/>
            </p:nvCxnSpPr>
            <p:spPr>
              <a:xfrm>
                <a:off x="3339" y="3661"/>
                <a:ext cx="0" cy="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52" name="Google Shape;552;p42"/>
              <p:cNvCxnSpPr>
                <a:stCxn id="549" idx="5"/>
                <a:endCxn id="550" idx="0"/>
              </p:cNvCxnSpPr>
              <p:nvPr/>
            </p:nvCxnSpPr>
            <p:spPr>
              <a:xfrm>
                <a:off x="3492" y="3661"/>
                <a:ext cx="300" cy="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53" name="Google Shape;553;p42"/>
              <p:cNvCxnSpPr>
                <a:stCxn id="548" idx="6"/>
                <a:endCxn id="550" idx="2"/>
              </p:cNvCxnSpPr>
              <p:nvPr/>
            </p:nvCxnSpPr>
            <p:spPr>
              <a:xfrm>
                <a:off x="3307" y="3937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554" name="Google Shape;554;p42"/>
            <p:cNvGrpSpPr/>
            <p:nvPr/>
          </p:nvGrpSpPr>
          <p:grpSpPr>
            <a:xfrm>
              <a:off x="6461125" y="5243512"/>
              <a:ext cx="983741" cy="677863"/>
              <a:chOff x="3089" y="3475"/>
              <a:chExt cx="703" cy="571"/>
            </a:xfrm>
          </p:grpSpPr>
          <p:sp>
            <p:nvSpPr>
              <p:cNvPr id="555" name="Google Shape;555;p42"/>
              <p:cNvSpPr/>
              <p:nvPr/>
            </p:nvSpPr>
            <p:spPr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</p:txBody>
          </p:sp>
          <p:sp>
            <p:nvSpPr>
              <p:cNvPr id="556" name="Google Shape;556;p42"/>
              <p:cNvSpPr/>
              <p:nvPr/>
            </p:nvSpPr>
            <p:spPr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557" name="Google Shape;557;p42"/>
              <p:cNvSpPr/>
              <p:nvPr/>
            </p:nvSpPr>
            <p:spPr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Z</a:t>
                </a:r>
                <a:endParaRPr/>
              </a:p>
            </p:txBody>
          </p:sp>
          <p:cxnSp>
            <p:nvCxnSpPr>
              <p:cNvPr id="558" name="Google Shape;558;p42"/>
              <p:cNvCxnSpPr>
                <a:stCxn id="556" idx="3"/>
                <a:endCxn id="555" idx="0"/>
              </p:cNvCxnSpPr>
              <p:nvPr/>
            </p:nvCxnSpPr>
            <p:spPr>
              <a:xfrm>
                <a:off x="3339" y="3661"/>
                <a:ext cx="0" cy="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559" name="Google Shape;559;p42"/>
              <p:cNvCxnSpPr>
                <a:stCxn id="556" idx="5"/>
                <a:endCxn id="557" idx="0"/>
              </p:cNvCxnSpPr>
              <p:nvPr/>
            </p:nvCxnSpPr>
            <p:spPr>
              <a:xfrm>
                <a:off x="3492" y="3661"/>
                <a:ext cx="300" cy="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60" name="Google Shape;560;p42"/>
              <p:cNvCxnSpPr>
                <a:stCxn id="555" idx="6"/>
                <a:endCxn id="557" idx="2"/>
              </p:cNvCxnSpPr>
              <p:nvPr/>
            </p:nvCxnSpPr>
            <p:spPr>
              <a:xfrm>
                <a:off x="3307" y="3937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561" name="Google Shape;561;p42"/>
            <p:cNvGrpSpPr/>
            <p:nvPr/>
          </p:nvGrpSpPr>
          <p:grpSpPr>
            <a:xfrm>
              <a:off x="7680325" y="5243512"/>
              <a:ext cx="983741" cy="677863"/>
              <a:chOff x="3089" y="3475"/>
              <a:chExt cx="703" cy="571"/>
            </a:xfrm>
          </p:grpSpPr>
          <p:sp>
            <p:nvSpPr>
              <p:cNvPr id="562" name="Google Shape;562;p42"/>
              <p:cNvSpPr/>
              <p:nvPr/>
            </p:nvSpPr>
            <p:spPr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</p:txBody>
          </p:sp>
          <p:sp>
            <p:nvSpPr>
              <p:cNvPr id="563" name="Google Shape;563;p42"/>
              <p:cNvSpPr/>
              <p:nvPr/>
            </p:nvSpPr>
            <p:spPr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564" name="Google Shape;564;p42"/>
              <p:cNvSpPr/>
              <p:nvPr/>
            </p:nvSpPr>
            <p:spPr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Z</a:t>
                </a:r>
                <a:endParaRPr/>
              </a:p>
            </p:txBody>
          </p:sp>
          <p:cxnSp>
            <p:nvCxnSpPr>
              <p:cNvPr id="565" name="Google Shape;565;p42"/>
              <p:cNvCxnSpPr>
                <a:stCxn id="563" idx="3"/>
                <a:endCxn id="562" idx="0"/>
              </p:cNvCxnSpPr>
              <p:nvPr/>
            </p:nvCxnSpPr>
            <p:spPr>
              <a:xfrm>
                <a:off x="3339" y="3661"/>
                <a:ext cx="0" cy="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66" name="Google Shape;566;p42"/>
              <p:cNvCxnSpPr>
                <a:stCxn id="563" idx="5"/>
                <a:endCxn id="564" idx="0"/>
              </p:cNvCxnSpPr>
              <p:nvPr/>
            </p:nvCxnSpPr>
            <p:spPr>
              <a:xfrm>
                <a:off x="3492" y="3661"/>
                <a:ext cx="300" cy="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567" name="Google Shape;567;p42"/>
              <p:cNvCxnSpPr>
                <a:stCxn id="562" idx="6"/>
                <a:endCxn id="564" idx="2"/>
              </p:cNvCxnSpPr>
              <p:nvPr/>
            </p:nvCxnSpPr>
            <p:spPr>
              <a:xfrm>
                <a:off x="3307" y="3937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</p:grpSp>
        <p:grpSp>
          <p:nvGrpSpPr>
            <p:cNvPr id="568" name="Google Shape;568;p42"/>
            <p:cNvGrpSpPr/>
            <p:nvPr/>
          </p:nvGrpSpPr>
          <p:grpSpPr>
            <a:xfrm>
              <a:off x="5181600" y="6118225"/>
              <a:ext cx="983741" cy="677863"/>
              <a:chOff x="3089" y="3475"/>
              <a:chExt cx="703" cy="571"/>
            </a:xfrm>
          </p:grpSpPr>
          <p:sp>
            <p:nvSpPr>
              <p:cNvPr id="569" name="Google Shape;569;p42"/>
              <p:cNvSpPr/>
              <p:nvPr/>
            </p:nvSpPr>
            <p:spPr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</p:txBody>
          </p:sp>
          <p:sp>
            <p:nvSpPr>
              <p:cNvPr id="570" name="Google Shape;570;p42"/>
              <p:cNvSpPr/>
              <p:nvPr/>
            </p:nvSpPr>
            <p:spPr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571" name="Google Shape;571;p42"/>
              <p:cNvSpPr/>
              <p:nvPr/>
            </p:nvSpPr>
            <p:spPr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Z</a:t>
                </a:r>
                <a:endParaRPr/>
              </a:p>
            </p:txBody>
          </p:sp>
          <p:cxnSp>
            <p:nvCxnSpPr>
              <p:cNvPr id="572" name="Google Shape;572;p42"/>
              <p:cNvCxnSpPr>
                <a:stCxn id="570" idx="3"/>
                <a:endCxn id="569" idx="0"/>
              </p:cNvCxnSpPr>
              <p:nvPr/>
            </p:nvCxnSpPr>
            <p:spPr>
              <a:xfrm>
                <a:off x="3339" y="3661"/>
                <a:ext cx="0" cy="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73" name="Google Shape;573;p42"/>
              <p:cNvCxnSpPr>
                <a:stCxn id="570" idx="5"/>
                <a:endCxn id="571" idx="0"/>
              </p:cNvCxnSpPr>
              <p:nvPr/>
            </p:nvCxnSpPr>
            <p:spPr>
              <a:xfrm>
                <a:off x="3492" y="3661"/>
                <a:ext cx="300" cy="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74" name="Google Shape;574;p42"/>
              <p:cNvCxnSpPr>
                <a:stCxn id="569" idx="6"/>
                <a:endCxn id="571" idx="2"/>
              </p:cNvCxnSpPr>
              <p:nvPr/>
            </p:nvCxnSpPr>
            <p:spPr>
              <a:xfrm>
                <a:off x="3307" y="3937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</p:grpSp>
        <p:grpSp>
          <p:nvGrpSpPr>
            <p:cNvPr id="575" name="Google Shape;575;p42"/>
            <p:cNvGrpSpPr/>
            <p:nvPr/>
          </p:nvGrpSpPr>
          <p:grpSpPr>
            <a:xfrm>
              <a:off x="6461125" y="6096000"/>
              <a:ext cx="983741" cy="677863"/>
              <a:chOff x="3089" y="3475"/>
              <a:chExt cx="703" cy="571"/>
            </a:xfrm>
          </p:grpSpPr>
          <p:sp>
            <p:nvSpPr>
              <p:cNvPr id="576" name="Google Shape;576;p42"/>
              <p:cNvSpPr/>
              <p:nvPr/>
            </p:nvSpPr>
            <p:spPr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</p:txBody>
          </p:sp>
          <p:sp>
            <p:nvSpPr>
              <p:cNvPr id="577" name="Google Shape;577;p42"/>
              <p:cNvSpPr/>
              <p:nvPr/>
            </p:nvSpPr>
            <p:spPr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578" name="Google Shape;578;p42"/>
              <p:cNvSpPr/>
              <p:nvPr/>
            </p:nvSpPr>
            <p:spPr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Z</a:t>
                </a:r>
                <a:endParaRPr/>
              </a:p>
            </p:txBody>
          </p:sp>
          <p:cxnSp>
            <p:nvCxnSpPr>
              <p:cNvPr id="579" name="Google Shape;579;p42"/>
              <p:cNvCxnSpPr>
                <a:stCxn id="577" idx="3"/>
                <a:endCxn id="576" idx="0"/>
              </p:cNvCxnSpPr>
              <p:nvPr/>
            </p:nvCxnSpPr>
            <p:spPr>
              <a:xfrm>
                <a:off x="3339" y="3661"/>
                <a:ext cx="0" cy="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580" name="Google Shape;580;p42"/>
              <p:cNvCxnSpPr>
                <a:stCxn id="577" idx="5"/>
                <a:endCxn id="578" idx="0"/>
              </p:cNvCxnSpPr>
              <p:nvPr/>
            </p:nvCxnSpPr>
            <p:spPr>
              <a:xfrm>
                <a:off x="3492" y="3661"/>
                <a:ext cx="300" cy="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581" name="Google Shape;581;p42"/>
              <p:cNvCxnSpPr>
                <a:stCxn id="576" idx="6"/>
                <a:endCxn id="578" idx="2"/>
              </p:cNvCxnSpPr>
              <p:nvPr/>
            </p:nvCxnSpPr>
            <p:spPr>
              <a:xfrm>
                <a:off x="3307" y="3937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582" name="Google Shape;582;p42"/>
            <p:cNvGrpSpPr/>
            <p:nvPr/>
          </p:nvGrpSpPr>
          <p:grpSpPr>
            <a:xfrm>
              <a:off x="7680325" y="6096000"/>
              <a:ext cx="983741" cy="677863"/>
              <a:chOff x="3089" y="3475"/>
              <a:chExt cx="703" cy="571"/>
            </a:xfrm>
          </p:grpSpPr>
          <p:sp>
            <p:nvSpPr>
              <p:cNvPr id="583" name="Google Shape;583;p42"/>
              <p:cNvSpPr/>
              <p:nvPr/>
            </p:nvSpPr>
            <p:spPr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</p:txBody>
          </p:sp>
          <p:sp>
            <p:nvSpPr>
              <p:cNvPr id="584" name="Google Shape;584;p42"/>
              <p:cNvSpPr/>
              <p:nvPr/>
            </p:nvSpPr>
            <p:spPr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585" name="Google Shape;585;p42"/>
              <p:cNvSpPr/>
              <p:nvPr/>
            </p:nvSpPr>
            <p:spPr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Z</a:t>
                </a:r>
                <a:endParaRPr/>
              </a:p>
            </p:txBody>
          </p:sp>
          <p:cxnSp>
            <p:nvCxnSpPr>
              <p:cNvPr id="586" name="Google Shape;586;p42"/>
              <p:cNvCxnSpPr>
                <a:stCxn id="584" idx="3"/>
                <a:endCxn id="583" idx="0"/>
              </p:cNvCxnSpPr>
              <p:nvPr/>
            </p:nvCxnSpPr>
            <p:spPr>
              <a:xfrm>
                <a:off x="3339" y="3661"/>
                <a:ext cx="0" cy="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587" name="Google Shape;587;p42"/>
              <p:cNvCxnSpPr>
                <a:stCxn id="584" idx="5"/>
                <a:endCxn id="585" idx="0"/>
              </p:cNvCxnSpPr>
              <p:nvPr/>
            </p:nvCxnSpPr>
            <p:spPr>
              <a:xfrm>
                <a:off x="3492" y="3661"/>
                <a:ext cx="300" cy="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588" name="Google Shape;588;p42"/>
              <p:cNvCxnSpPr>
                <a:stCxn id="583" idx="6"/>
                <a:endCxn id="585" idx="2"/>
              </p:cNvCxnSpPr>
              <p:nvPr/>
            </p:nvCxnSpPr>
            <p:spPr>
              <a:xfrm>
                <a:off x="3307" y="3937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</p:grpSp>
        <p:pic>
          <p:nvPicPr>
            <p:cNvPr id="589" name="Google Shape;589;p4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781800" y="4724400"/>
              <a:ext cx="255588" cy="304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Bayes Nets Representation Summary</a:t>
            </a:r>
            <a:endParaRPr/>
          </a:p>
        </p:txBody>
      </p:sp>
      <p:sp>
        <p:nvSpPr>
          <p:cNvPr id="595" name="Google Shape;595;p43"/>
          <p:cNvSpPr txBox="1"/>
          <p:nvPr>
            <p:ph idx="1" type="body"/>
          </p:nvPr>
        </p:nvSpPr>
        <p:spPr>
          <a:xfrm>
            <a:off x="1828800" y="1397001"/>
            <a:ext cx="86868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Bayes nets compactly encode joint distributions</a:t>
            </a:r>
            <a:endParaRPr/>
          </a:p>
          <a:p>
            <a:pPr indent="-165082" lvl="0" marL="342882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Guaranteed independencies of distributions can be deduced from BN graph structure</a:t>
            </a:r>
            <a:endParaRPr/>
          </a:p>
          <a:p>
            <a:pPr indent="-165082" lvl="0" marL="342882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D-separation gives precise conditional independence guarantees from graph alone</a:t>
            </a:r>
            <a:endParaRPr/>
          </a:p>
          <a:p>
            <a:pPr indent="-165082" lvl="0" marL="342882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 Bayes’ net’s joint distribution may have further (conditional) independence that is not detectable until you inspect its specific distribution</a:t>
            </a:r>
            <a:endParaRPr/>
          </a:p>
          <a:p>
            <a:pPr indent="-165082" lvl="0" marL="342882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Bayes’ Nets</a:t>
            </a:r>
            <a:endParaRPr/>
          </a:p>
        </p:txBody>
      </p:sp>
      <p:sp>
        <p:nvSpPr>
          <p:cNvPr id="601" name="Google Shape;601;p44"/>
          <p:cNvSpPr txBox="1"/>
          <p:nvPr>
            <p:ph idx="1" type="body"/>
          </p:nvPr>
        </p:nvSpPr>
        <p:spPr>
          <a:xfrm>
            <a:off x="2362200" y="1397001"/>
            <a:ext cx="94234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Representation</a:t>
            </a:r>
            <a:endParaRPr/>
          </a:p>
          <a:p>
            <a:pPr indent="-203189" lvl="4" marL="2057298" rtl="0" algn="l">
              <a:spcBef>
                <a:spcPts val="80"/>
              </a:spcBef>
              <a:spcAft>
                <a:spcPts val="0"/>
              </a:spcAft>
              <a:buSzPts val="400"/>
              <a:buNone/>
            </a:pPr>
            <a:r>
              <a:t/>
            </a:r>
            <a:endParaRPr sz="400"/>
          </a:p>
          <a:p>
            <a:pPr indent="-342882" lvl="0" marL="342882" rtl="0" algn="l">
              <a:spcBef>
                <a:spcPts val="64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Conditional Independences</a:t>
            </a:r>
            <a:endParaRPr/>
          </a:p>
          <a:p>
            <a:pPr indent="-203189" lvl="4" marL="2057298" rtl="0" algn="l">
              <a:spcBef>
                <a:spcPts val="80"/>
              </a:spcBef>
              <a:spcAft>
                <a:spcPts val="0"/>
              </a:spcAft>
              <a:buSzPts val="400"/>
              <a:buNone/>
            </a:pPr>
            <a:r>
              <a:t/>
            </a:r>
            <a:endParaRPr sz="400"/>
          </a:p>
          <a:p>
            <a:pPr indent="-342882" lvl="0" marL="342882" rtl="0" algn="l">
              <a:spcBef>
                <a:spcPts val="64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Probabilistic Inference</a:t>
            </a:r>
            <a:endParaRPr/>
          </a:p>
          <a:p>
            <a:pPr indent="-285736" lvl="1" marL="742913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Enumeration (exact, exponential complexity)</a:t>
            </a:r>
            <a:endParaRPr/>
          </a:p>
          <a:p>
            <a:pPr indent="-285736" lvl="1" marL="742913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Variable elimination (exact, worst-case</a:t>
            </a:r>
            <a:endParaRPr/>
          </a:p>
          <a:p>
            <a:pPr indent="0" lvl="1" marL="457176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/>
              <a:t>		exponential complexity, often better)</a:t>
            </a:r>
            <a:endParaRPr/>
          </a:p>
          <a:p>
            <a:pPr indent="-285736" lvl="1" marL="742913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Probabilistic inference is NP-complete</a:t>
            </a:r>
            <a:endParaRPr/>
          </a:p>
          <a:p>
            <a:pPr indent="-285736" lvl="1" marL="742913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Sampling (approximate)</a:t>
            </a:r>
            <a:endParaRPr/>
          </a:p>
          <a:p>
            <a:pPr indent="-203188" lvl="3" marL="1600120" rtl="0" algn="l">
              <a:spcBef>
                <a:spcPts val="80"/>
              </a:spcBef>
              <a:spcAft>
                <a:spcPts val="0"/>
              </a:spcAft>
              <a:buSzPts val="400"/>
              <a:buNone/>
            </a:pPr>
            <a:r>
              <a:t/>
            </a:r>
            <a:endParaRPr sz="400"/>
          </a:p>
          <a:p>
            <a:pPr indent="-342882" lvl="0" marL="342882" rtl="0" algn="l">
              <a:spcBef>
                <a:spcPts val="64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Learning Bayes’ Nets from Data</a:t>
            </a:r>
            <a:endParaRPr/>
          </a:p>
        </p:txBody>
      </p:sp>
      <p:pic>
        <p:nvPicPr>
          <p:cNvPr id="602" name="Google Shape;60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2662" y="1428750"/>
            <a:ext cx="566738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2663" y="2028825"/>
            <a:ext cx="566737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Have a great Spring Break!</a:t>
            </a:r>
            <a:endParaRPr/>
          </a:p>
        </p:txBody>
      </p:sp>
      <p:pic>
        <p:nvPicPr>
          <p:cNvPr id="609" name="Google Shape;60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6251" y="2590801"/>
            <a:ext cx="3919499" cy="297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Bayes’ Net Semantics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457200" y="1600201"/>
            <a:ext cx="7467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directed, acyclic graph, one node per random variable</a:t>
            </a:r>
            <a:endParaRPr/>
          </a:p>
          <a:p>
            <a:pPr indent="-298432" lvl="0" marL="342882" rtl="0" algn="l">
              <a:lnSpc>
                <a:spcPct val="80000"/>
              </a:lnSpc>
              <a:spcBef>
                <a:spcPts val="14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conditional probability table (CPT) for each node</a:t>
            </a:r>
            <a:endParaRPr/>
          </a:p>
          <a:p>
            <a:pPr indent="-152389" lvl="7" marL="3428829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 collection of distributions over X, one for each combination of parents’ values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22236" lvl="1" marL="742913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152389" lvl="7" marL="3428829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Bayes’ nets implicitly encode joint distributions</a:t>
            </a:r>
            <a:endParaRPr/>
          </a:p>
          <a:p>
            <a:pPr indent="-152388" lvl="5" marL="2514474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As a product of local conditional distributions</a:t>
            </a:r>
            <a:endParaRPr/>
          </a:p>
          <a:p>
            <a:pPr indent="-152388" lvl="6" marL="2971652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To see what probability a BN gives to a full assignment, multiply all the relevant conditionals together: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84138" lvl="2" marL="1142942" rtl="0" algn="l">
              <a:lnSpc>
                <a:spcPct val="80000"/>
              </a:lnSpc>
              <a:spcBef>
                <a:spcPts val="14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" id="120" name="Google Shape;12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3214729"/>
            <a:ext cx="1927225" cy="301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21" name="Google Shape;12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600" y="5638800"/>
            <a:ext cx="5535613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20200" y="4495801"/>
            <a:ext cx="2062553" cy="2362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39312" y="1371600"/>
            <a:ext cx="3724088" cy="2713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1972" y="1143000"/>
            <a:ext cx="2635227" cy="175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Example: Alarm Network</a:t>
            </a:r>
            <a:endParaRPr/>
          </a:p>
        </p:txBody>
      </p:sp>
      <p:graphicFrame>
        <p:nvGraphicFramePr>
          <p:cNvPr id="131" name="Google Shape;131;p17"/>
          <p:cNvGraphicFramePr/>
          <p:nvPr/>
        </p:nvGraphicFramePr>
        <p:xfrm>
          <a:off x="1447800" y="13503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{1B95BEAA-14C2-4154-88C1-8966AC767072}</a:tableStyleId>
              </a:tblPr>
              <a:tblGrid>
                <a:gridCol w="533400"/>
                <a:gridCol w="762000"/>
              </a:tblGrid>
              <a:tr h="44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P(B)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</a:t>
                      </a:r>
                      <a:endParaRPr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0.999</a:t>
                      </a:r>
                      <a:endParaRPr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2" name="Google Shape;132;p17"/>
          <p:cNvGraphicFramePr/>
          <p:nvPr/>
        </p:nvGraphicFramePr>
        <p:xfrm>
          <a:off x="6248400" y="13503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{1B95BEAA-14C2-4154-88C1-8966AC767072}</a:tableStyleId>
              </a:tblPr>
              <a:tblGrid>
                <a:gridCol w="536750"/>
                <a:gridCol w="761825"/>
              </a:tblGrid>
              <a:tr h="44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P(E)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+e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</a:t>
                      </a:r>
                      <a:endParaRPr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0.998</a:t>
                      </a:r>
                      <a:endParaRPr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3" name="Google Shape;133;p17"/>
          <p:cNvGraphicFramePr/>
          <p:nvPr/>
        </p:nvGraphicFramePr>
        <p:xfrm>
          <a:off x="8686800" y="31651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{1B95BEAA-14C2-4154-88C1-8966AC767072}</a:tableStyleId>
              </a:tblPr>
              <a:tblGrid>
                <a:gridCol w="536900"/>
                <a:gridCol w="529900"/>
                <a:gridCol w="533400"/>
                <a:gridCol w="1219200"/>
              </a:tblGrid>
              <a:tr h="38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P(A|B,E)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0.06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0.29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0.71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0.999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4" name="Google Shape;134;p17"/>
          <p:cNvGraphicFramePr/>
          <p:nvPr/>
        </p:nvGraphicFramePr>
        <p:xfrm>
          <a:off x="762000" y="29230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{1B95BEAA-14C2-4154-88C1-8966AC767072}</a:tableStyleId>
              </a:tblPr>
              <a:tblGrid>
                <a:gridCol w="529900"/>
                <a:gridCol w="533400"/>
                <a:gridCol w="917900"/>
              </a:tblGrid>
              <a:tr h="381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P(J|A)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+j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-j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+j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-j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5" name="Google Shape;135;p17"/>
          <p:cNvGraphicFramePr/>
          <p:nvPr/>
        </p:nvGraphicFramePr>
        <p:xfrm>
          <a:off x="6248400" y="29230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{1B95BEAA-14C2-4154-88C1-8966AC767072}</a:tableStyleId>
              </a:tblPr>
              <a:tblGrid>
                <a:gridCol w="529900"/>
                <a:gridCol w="613100"/>
                <a:gridCol w="914400"/>
              </a:tblGrid>
              <a:tr h="381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P(M|A)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+m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-m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+m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-m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6" name="Google Shape;136;p17"/>
          <p:cNvSpPr/>
          <p:nvPr/>
        </p:nvSpPr>
        <p:spPr>
          <a:xfrm>
            <a:off x="3169018" y="1373005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baseline="-25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5277150" y="1373005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="0" baseline="-25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4266497" y="2484872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baseline="-25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5388742" y="37338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="0" baseline="-25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3333449" y="37338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0" baseline="-25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17"/>
          <p:cNvCxnSpPr>
            <a:stCxn id="138" idx="5"/>
            <a:endCxn id="139" idx="1"/>
          </p:cNvCxnSpPr>
          <p:nvPr/>
        </p:nvCxnSpPr>
        <p:spPr>
          <a:xfrm>
            <a:off x="4916905" y="3135280"/>
            <a:ext cx="583500" cy="710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42" name="Google Shape;142;p17"/>
          <p:cNvCxnSpPr>
            <a:stCxn id="138" idx="3"/>
            <a:endCxn id="140" idx="7"/>
          </p:cNvCxnSpPr>
          <p:nvPr/>
        </p:nvCxnSpPr>
        <p:spPr>
          <a:xfrm flipH="1">
            <a:off x="3983889" y="3135280"/>
            <a:ext cx="394200" cy="710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43" name="Google Shape;143;p17"/>
          <p:cNvCxnSpPr>
            <a:stCxn id="137" idx="3"/>
            <a:endCxn id="138" idx="7"/>
          </p:cNvCxnSpPr>
          <p:nvPr/>
        </p:nvCxnSpPr>
        <p:spPr>
          <a:xfrm flipH="1">
            <a:off x="4916842" y="2023413"/>
            <a:ext cx="471900" cy="57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44" name="Google Shape;144;p17"/>
          <p:cNvCxnSpPr>
            <a:stCxn id="136" idx="5"/>
            <a:endCxn id="138" idx="1"/>
          </p:cNvCxnSpPr>
          <p:nvPr/>
        </p:nvCxnSpPr>
        <p:spPr>
          <a:xfrm>
            <a:off x="3819426" y="2023413"/>
            <a:ext cx="558600" cy="57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descr="TP_tmp.png" id="145" name="Google Shape;14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5257800"/>
            <a:ext cx="4267200" cy="430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1972" y="1143000"/>
            <a:ext cx="2635227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Example: Alarm Network</a:t>
            </a:r>
            <a:endParaRPr/>
          </a:p>
        </p:txBody>
      </p:sp>
      <p:graphicFrame>
        <p:nvGraphicFramePr>
          <p:cNvPr id="153" name="Google Shape;153;p18"/>
          <p:cNvGraphicFramePr/>
          <p:nvPr/>
        </p:nvGraphicFramePr>
        <p:xfrm>
          <a:off x="1447800" y="13503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{1B95BEAA-14C2-4154-88C1-8966AC767072}</a:tableStyleId>
              </a:tblPr>
              <a:tblGrid>
                <a:gridCol w="533400"/>
                <a:gridCol w="762000"/>
              </a:tblGrid>
              <a:tr h="44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P(B)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4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</a:t>
                      </a:r>
                      <a:endParaRPr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0.999</a:t>
                      </a:r>
                      <a:endParaRPr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4" name="Google Shape;154;p18"/>
          <p:cNvGraphicFramePr/>
          <p:nvPr/>
        </p:nvGraphicFramePr>
        <p:xfrm>
          <a:off x="6248400" y="13503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{1B95BEAA-14C2-4154-88C1-8966AC767072}</a:tableStyleId>
              </a:tblPr>
              <a:tblGrid>
                <a:gridCol w="536750"/>
                <a:gridCol w="761825"/>
              </a:tblGrid>
              <a:tr h="44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P(E)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+e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</a:t>
                      </a:r>
                      <a:endParaRPr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0.998</a:t>
                      </a:r>
                      <a:endParaRPr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Google Shape;155;p18"/>
          <p:cNvGraphicFramePr/>
          <p:nvPr/>
        </p:nvGraphicFramePr>
        <p:xfrm>
          <a:off x="8686800" y="31651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{1B95BEAA-14C2-4154-88C1-8966AC767072}</a:tableStyleId>
              </a:tblPr>
              <a:tblGrid>
                <a:gridCol w="536900"/>
                <a:gridCol w="529900"/>
                <a:gridCol w="533400"/>
                <a:gridCol w="1219200"/>
              </a:tblGrid>
              <a:tr h="38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P(A|B,E)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0.06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0.29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0.71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0.999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6" name="Google Shape;156;p18"/>
          <p:cNvGraphicFramePr/>
          <p:nvPr/>
        </p:nvGraphicFramePr>
        <p:xfrm>
          <a:off x="762000" y="29230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{1B95BEAA-14C2-4154-88C1-8966AC767072}</a:tableStyleId>
              </a:tblPr>
              <a:tblGrid>
                <a:gridCol w="529900"/>
                <a:gridCol w="533400"/>
                <a:gridCol w="917900"/>
              </a:tblGrid>
              <a:tr h="381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P(J|A)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+j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-j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+j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-j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7" name="Google Shape;157;p18"/>
          <p:cNvGraphicFramePr/>
          <p:nvPr/>
        </p:nvGraphicFramePr>
        <p:xfrm>
          <a:off x="6248400" y="29230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{1B95BEAA-14C2-4154-88C1-8966AC767072}</a:tableStyleId>
              </a:tblPr>
              <a:tblGrid>
                <a:gridCol w="529900"/>
                <a:gridCol w="613100"/>
                <a:gridCol w="914400"/>
              </a:tblGrid>
              <a:tr h="381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P(M|A)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+m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-m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+m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-m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8" name="Google Shape;158;p18"/>
          <p:cNvSpPr/>
          <p:nvPr/>
        </p:nvSpPr>
        <p:spPr>
          <a:xfrm>
            <a:off x="3169018" y="1373005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baseline="-25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5277150" y="1373005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="0" baseline="-25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4266497" y="2484872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baseline="-25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5388742" y="37338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="0" baseline="-25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3333449" y="37338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0" baseline="-25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18"/>
          <p:cNvCxnSpPr>
            <a:stCxn id="160" idx="5"/>
            <a:endCxn id="161" idx="1"/>
          </p:cNvCxnSpPr>
          <p:nvPr/>
        </p:nvCxnSpPr>
        <p:spPr>
          <a:xfrm>
            <a:off x="4916905" y="3135280"/>
            <a:ext cx="583500" cy="710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64" name="Google Shape;164;p18"/>
          <p:cNvCxnSpPr>
            <a:stCxn id="160" idx="3"/>
            <a:endCxn id="162" idx="7"/>
          </p:cNvCxnSpPr>
          <p:nvPr/>
        </p:nvCxnSpPr>
        <p:spPr>
          <a:xfrm flipH="1">
            <a:off x="3983889" y="3135280"/>
            <a:ext cx="394200" cy="710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65" name="Google Shape;165;p18"/>
          <p:cNvCxnSpPr>
            <a:stCxn id="159" idx="3"/>
            <a:endCxn id="160" idx="7"/>
          </p:cNvCxnSpPr>
          <p:nvPr/>
        </p:nvCxnSpPr>
        <p:spPr>
          <a:xfrm flipH="1">
            <a:off x="4916842" y="2023413"/>
            <a:ext cx="471900" cy="57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66" name="Google Shape;166;p18"/>
          <p:cNvCxnSpPr>
            <a:stCxn id="158" idx="5"/>
            <a:endCxn id="160" idx="1"/>
          </p:cNvCxnSpPr>
          <p:nvPr/>
        </p:nvCxnSpPr>
        <p:spPr>
          <a:xfrm>
            <a:off x="3819426" y="2023413"/>
            <a:ext cx="558600" cy="57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descr="TP_tmp.png" id="167" name="Google Shape;16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5257800"/>
            <a:ext cx="4267200" cy="4306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168" name="Google Shape;16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800" y="5791200"/>
            <a:ext cx="8197144" cy="3903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169" name="Google Shape;169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" y="6324600"/>
            <a:ext cx="4896995" cy="283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Size of a Bayes’ Net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52400" y="1371600"/>
            <a:ext cx="51816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How big is a joint distribution over N Boolean variables?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Noto Sans Symbols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-US" sz="3200"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  <a:p>
            <a:pPr indent="-152389" lvl="7" marL="3428829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How big is an N-node net if nodes have up to k parents?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Noto Sans Symbols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O(N * 2</a:t>
            </a:r>
            <a:r>
              <a:rPr baseline="30000" lang="en-US" sz="3200"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8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" id="176" name="Google Shape;17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7600" y="1981200"/>
            <a:ext cx="2330450" cy="28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8401" y="4208551"/>
            <a:ext cx="7696198" cy="267442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/>
        </p:nvSpPr>
        <p:spPr>
          <a:xfrm>
            <a:off x="5638800" y="1371600"/>
            <a:ext cx="6400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Both give you the power to calculate</a:t>
            </a:r>
            <a:endParaRPr/>
          </a:p>
          <a:p>
            <a:pPr indent="-152389" lvl="7" marL="3428829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BNs: Huge space savings!</a:t>
            </a:r>
            <a:endParaRPr/>
          </a:p>
          <a:p>
            <a:pPr indent="-152388" lvl="5" marL="2514474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Also easier to elicit local CPTs</a:t>
            </a:r>
            <a:endParaRPr/>
          </a:p>
          <a:p>
            <a:pPr indent="-152388" lvl="6" marL="2971652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Also faster to answer queries (coming)	</a:t>
            </a:r>
            <a:endParaRPr/>
          </a:p>
          <a:p>
            <a:pPr indent="-152388" lvl="5" marL="2514474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Bayes’ Nets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3124200" y="1397001"/>
            <a:ext cx="86614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Representation</a:t>
            </a:r>
            <a:endParaRPr/>
          </a:p>
          <a:p>
            <a:pPr indent="-101588" lvl="3" marL="160012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882" lvl="0" marL="342882" rtl="0" algn="l">
              <a:spcBef>
                <a:spcPts val="64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Conditional Independences</a:t>
            </a:r>
            <a:endParaRPr/>
          </a:p>
          <a:p>
            <a:pPr indent="-101588" lvl="3" marL="160012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882" lvl="0" marL="342882" rtl="0" algn="l">
              <a:spcBef>
                <a:spcPts val="64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Probabilistic Inference</a:t>
            </a:r>
            <a:endParaRPr/>
          </a:p>
          <a:p>
            <a:pPr indent="-101588" lvl="3" marL="160012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882" lvl="0" marL="342882" rtl="0" algn="l">
              <a:spcBef>
                <a:spcPts val="64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Learning Bayes’ Nets from Data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1447800"/>
            <a:ext cx="566737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21"/>
          <p:cNvCxnSpPr/>
          <p:nvPr/>
        </p:nvCxnSpPr>
        <p:spPr>
          <a:xfrm>
            <a:off x="7162800" y="3962400"/>
            <a:ext cx="1066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91" name="Google Shape;191;p2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Conditional Independence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406400" y="1397001"/>
            <a:ext cx="10871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 and Y are </a:t>
            </a:r>
            <a:r>
              <a:rPr lang="en-US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independent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if</a:t>
            </a:r>
            <a:endParaRPr/>
          </a:p>
          <a:p>
            <a:pPr indent="-139682" lvl="0" marL="342882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07936" lvl="1" marL="742913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 and Y are </a:t>
            </a:r>
            <a:r>
              <a:rPr lang="en-US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conditionally independent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given Z</a:t>
            </a:r>
            <a:endParaRPr/>
          </a:p>
          <a:p>
            <a:pPr indent="-107936" lvl="1" marL="742913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07936" lvl="1" marL="742913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(Conditional) independence is a property of a distribution</a:t>
            </a:r>
            <a:endParaRPr/>
          </a:p>
          <a:p>
            <a:pPr indent="-139682" lvl="0" marL="342882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Example: </a:t>
            </a:r>
            <a:endParaRPr/>
          </a:p>
          <a:p>
            <a:pPr indent="-139682" lvl="0" marL="342882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" id="193" name="Google Shape;19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0" y="2251075"/>
            <a:ext cx="1016000" cy="263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1"/>
          <p:cNvCxnSpPr/>
          <p:nvPr/>
        </p:nvCxnSpPr>
        <p:spPr>
          <a:xfrm>
            <a:off x="5867400" y="2362200"/>
            <a:ext cx="1066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descr="txp_fig" id="195" name="Google Shape;19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3810000"/>
            <a:ext cx="55372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96" name="Google Shape;19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5400" y="2212975"/>
            <a:ext cx="4310063" cy="3508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97" name="Google Shape;197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2000" y="3810000"/>
            <a:ext cx="1401762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10600" y="4724400"/>
            <a:ext cx="4327711" cy="28851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199" name="Google Shape;199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733800" y="5638800"/>
            <a:ext cx="3469361" cy="367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