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7099300" cy="10234600"/>
  <p:embeddedFontLst>
    <p:embeddedFont>
      <p:font typeface="Old Standard TT"/>
      <p:regular r:id="rId62"/>
      <p:bold r:id="rId63"/>
      <p: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ldStandardTT-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ldStandardTT-italic.fntdata"/><Relationship Id="rId63" Type="http://schemas.openxmlformats.org/officeDocument/2006/relationships/font" Target="fonts/OldStandardT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077337" cy="511907"/>
          </a:xfrm>
          <a:prstGeom prst="rect">
            <a:avLst/>
          </a:prstGeom>
          <a:noFill/>
          <a:ln>
            <a:noFill/>
          </a:ln>
        </p:spPr>
        <p:txBody>
          <a:bodyPr anchorCtr="0" anchor="t" bIns="49500" lIns="99000" spcFirstLastPara="1" rIns="99000" wrap="square" tIns="495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0340" y="1"/>
            <a:ext cx="3077337" cy="511907"/>
          </a:xfrm>
          <a:prstGeom prst="rect">
            <a:avLst/>
          </a:prstGeom>
          <a:noFill/>
          <a:ln>
            <a:noFill/>
          </a:ln>
        </p:spPr>
        <p:txBody>
          <a:bodyPr anchorCtr="0" anchor="t" bIns="49500" lIns="99000" spcFirstLastPara="1" rIns="99000" wrap="square" tIns="49500">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2708"/>
            <a:ext cx="3077337" cy="510147"/>
          </a:xfrm>
          <a:prstGeom prst="rect">
            <a:avLst/>
          </a:prstGeom>
          <a:noFill/>
          <a:ln>
            <a:noFill/>
          </a:ln>
        </p:spPr>
        <p:txBody>
          <a:bodyPr anchorCtr="0" anchor="b" bIns="49500" lIns="99000" spcFirstLastPara="1" rIns="99000" wrap="square" tIns="495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p1: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sz="1200">
              <a:latin typeface="Calibri"/>
              <a:ea typeface="Calibri"/>
              <a:cs typeface="Calibri"/>
              <a:sym typeface="Calibri"/>
            </a:endParaRPr>
          </a:p>
          <a:p>
            <a:pPr indent="0" lvl="0" marL="0" rtl="0" algn="l">
              <a:spcBef>
                <a:spcPts val="360"/>
              </a:spcBef>
              <a:spcAft>
                <a:spcPts val="0"/>
              </a:spcAft>
              <a:buNone/>
            </a:pPr>
            <a:r>
              <a:t/>
            </a:r>
            <a:endParaRPr/>
          </a:p>
        </p:txBody>
      </p:sp>
      <p:sp>
        <p:nvSpPr>
          <p:cNvPr id="76" name="Google Shape;76;p1: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171" name="Google Shape;171;p10: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177" name="Google Shape;177;p1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212" name="Google Shape;212;p1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3: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In MDP chance node represents uncertainty about what might happen based on (s,a)  [as opposed to being a random adversary]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Q-state (s,a) is when you were in a state and took an action </a:t>
            </a:r>
            <a:endParaRPr/>
          </a:p>
        </p:txBody>
      </p:sp>
      <p:sp>
        <p:nvSpPr>
          <p:cNvPr id="259" name="Google Shape;259;p13: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297" name="Google Shape;297;p1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5: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303" name="Google Shape;303;p1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316" name="Google Shape;316;p1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7: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Rewards in the future (deeper in the tree) matter less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Interesting: running expectimax, if having to truncate the search, then not losing much; e.g.,  less then \gamma^d / (1-\gamma)</a:t>
            </a:r>
            <a:endParaRPr/>
          </a:p>
          <a:p>
            <a:pPr indent="0" lvl="0" marL="0" rtl="0" algn="l">
              <a:spcBef>
                <a:spcPts val="360"/>
              </a:spcBef>
              <a:spcAft>
                <a:spcPts val="0"/>
              </a:spcAft>
              <a:buNone/>
            </a:pPr>
            <a:r>
              <a:t/>
            </a:r>
            <a:endParaRPr/>
          </a:p>
        </p:txBody>
      </p:sp>
      <p:sp>
        <p:nvSpPr>
          <p:cNvPr id="332" name="Google Shape;332;p17: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8: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405" name="Google Shape;405;p1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9: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417" name="Google Shape;417;p1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85" name="Google Shape;85;p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0: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433" name="Google Shape;433;p20: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1: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441" name="Google Shape;441;p2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466" name="Google Shape;466;p2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2" name="Google Shape;472;p23: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[Note: this demo doesn’t show anything in action, just pops up V and Q values.]</a:t>
            </a:r>
            <a:endParaRPr/>
          </a:p>
        </p:txBody>
      </p:sp>
      <p:sp>
        <p:nvSpPr>
          <p:cNvPr id="473" name="Google Shape;473;p23: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1" name="Google Shape;501;p24: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This demo doesn’t show anything in action, it just shows the V and Q values.</a:t>
            </a:r>
            <a:endParaRPr/>
          </a:p>
        </p:txBody>
      </p:sp>
      <p:sp>
        <p:nvSpPr>
          <p:cNvPr id="502" name="Google Shape;502;p24: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9" name="Google Shape;509;p25: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lnSpc>
                <a:spcPct val="100000"/>
              </a:lnSpc>
              <a:spcBef>
                <a:spcPts val="0"/>
              </a:spcBef>
              <a:spcAft>
                <a:spcPts val="0"/>
              </a:spcAft>
              <a:buClr>
                <a:schemeClr val="dk1"/>
              </a:buClr>
              <a:buSzPts val="1200"/>
              <a:buFont typeface="Arial"/>
              <a:buNone/>
            </a:pPr>
            <a:r>
              <a:rPr lang="en-US"/>
              <a:t>This demo doesn’t show anything in action, it just shows the V and Q values.</a:t>
            </a:r>
            <a:endParaRPr/>
          </a:p>
          <a:p>
            <a:pPr indent="0" lvl="0" marL="0" rtl="0" algn="l">
              <a:spcBef>
                <a:spcPts val="360"/>
              </a:spcBef>
              <a:spcAft>
                <a:spcPts val="0"/>
              </a:spcAft>
              <a:buNone/>
            </a:pPr>
            <a:r>
              <a:t/>
            </a:r>
            <a:endParaRPr/>
          </a:p>
        </p:txBody>
      </p:sp>
      <p:sp>
        <p:nvSpPr>
          <p:cNvPr id="510" name="Google Shape;510;p25: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7" name="Google Shape;517;p26: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This demo doesn’t show anything in action, it just shows the V and Q values.</a:t>
            </a:r>
            <a:endParaRPr/>
          </a:p>
        </p:txBody>
      </p:sp>
      <p:sp>
        <p:nvSpPr>
          <p:cNvPr id="518" name="Google Shape;518;p26: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5" name="Google Shape;525;p27: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lnSpc>
                <a:spcPct val="100000"/>
              </a:lnSpc>
              <a:spcBef>
                <a:spcPts val="0"/>
              </a:spcBef>
              <a:spcAft>
                <a:spcPts val="0"/>
              </a:spcAft>
              <a:buClr>
                <a:schemeClr val="dk1"/>
              </a:buClr>
              <a:buSzPts val="1200"/>
              <a:buFont typeface="Arial"/>
              <a:buNone/>
            </a:pPr>
            <a:r>
              <a:rPr lang="en-US"/>
              <a:t>This demo doesn’t show anything in action, it just shows the V and Q values.</a:t>
            </a:r>
            <a:endParaRPr/>
          </a:p>
          <a:p>
            <a:pPr indent="0" lvl="0" marL="0" rtl="0" algn="l">
              <a:spcBef>
                <a:spcPts val="360"/>
              </a:spcBef>
              <a:spcAft>
                <a:spcPts val="0"/>
              </a:spcAft>
              <a:buNone/>
            </a:pPr>
            <a:r>
              <a:t/>
            </a:r>
            <a:endParaRPr/>
          </a:p>
        </p:txBody>
      </p:sp>
      <p:sp>
        <p:nvSpPr>
          <p:cNvPr id="526" name="Google Shape;526;p27: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3" name="Google Shape;533;p28: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This demo doesn’t show anything in action, it just shows the V and Q values.</a:t>
            </a:r>
            <a:endParaRPr/>
          </a:p>
        </p:txBody>
      </p:sp>
      <p:sp>
        <p:nvSpPr>
          <p:cNvPr id="534" name="Google Shape;534;p28: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1" name="Google Shape;541;p29: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lnSpc>
                <a:spcPct val="100000"/>
              </a:lnSpc>
              <a:spcBef>
                <a:spcPts val="0"/>
              </a:spcBef>
              <a:spcAft>
                <a:spcPts val="0"/>
              </a:spcAft>
              <a:buClr>
                <a:schemeClr val="dk1"/>
              </a:buClr>
              <a:buSzPts val="1200"/>
              <a:buFont typeface="Arial"/>
              <a:buNone/>
            </a:pPr>
            <a:r>
              <a:rPr lang="en-US"/>
              <a:t>This demo doesn’t show anything in action, it just shows the V and Q values.</a:t>
            </a:r>
            <a:endParaRPr/>
          </a:p>
          <a:p>
            <a:pPr indent="0" lvl="0" marL="0" rtl="0" algn="l">
              <a:spcBef>
                <a:spcPts val="360"/>
              </a:spcBef>
              <a:spcAft>
                <a:spcPts val="0"/>
              </a:spcAft>
              <a:buNone/>
            </a:pPr>
            <a:r>
              <a:t/>
            </a:r>
            <a:endParaRPr/>
          </a:p>
        </p:txBody>
      </p:sp>
      <p:sp>
        <p:nvSpPr>
          <p:cNvPr id="542" name="Google Shape;542;p29: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3: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[cut demo of moving around in grid world program]</a:t>
            </a:r>
            <a:endParaRPr/>
          </a:p>
        </p:txBody>
      </p:sp>
      <p:sp>
        <p:nvSpPr>
          <p:cNvPr id="92" name="Google Shape;92;p3: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0: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9" name="Google Shape;549;p30: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This demo doesn’t show anything in action, it just shows the V and Q values.</a:t>
            </a:r>
            <a:endParaRPr/>
          </a:p>
        </p:txBody>
      </p:sp>
      <p:sp>
        <p:nvSpPr>
          <p:cNvPr id="550" name="Google Shape;550;p30: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7" name="Google Shape;557;p31: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lnSpc>
                <a:spcPct val="100000"/>
              </a:lnSpc>
              <a:spcBef>
                <a:spcPts val="0"/>
              </a:spcBef>
              <a:spcAft>
                <a:spcPts val="0"/>
              </a:spcAft>
              <a:buClr>
                <a:schemeClr val="dk1"/>
              </a:buClr>
              <a:buSzPts val="1200"/>
              <a:buFont typeface="Arial"/>
              <a:buNone/>
            </a:pPr>
            <a:r>
              <a:rPr lang="en-US"/>
              <a:t>This demo doesn’t show anything in action, it just shows the V and Q values.</a:t>
            </a:r>
            <a:endParaRPr/>
          </a:p>
          <a:p>
            <a:pPr indent="0" lvl="0" marL="0" rtl="0" algn="l">
              <a:spcBef>
                <a:spcPts val="360"/>
              </a:spcBef>
              <a:spcAft>
                <a:spcPts val="0"/>
              </a:spcAft>
              <a:buNone/>
            </a:pPr>
            <a:r>
              <a:t/>
            </a:r>
            <a:endParaRPr/>
          </a:p>
        </p:txBody>
      </p:sp>
      <p:sp>
        <p:nvSpPr>
          <p:cNvPr id="558" name="Google Shape;558;p31: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2: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565" name="Google Shape;565;p3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3: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593" name="Google Shape;593;p3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4: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639" name="Google Shape;639;p3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5: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687" name="Google Shape;687;p3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3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6" name="Google Shape;736;p36: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This demo generates the time-limited values for gridworld as snapshotted onto the next slides.</a:t>
            </a:r>
            <a:endParaRPr/>
          </a:p>
        </p:txBody>
      </p:sp>
      <p:sp>
        <p:nvSpPr>
          <p:cNvPr id="737" name="Google Shape;737;p36: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3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1" name="Google Shape;791;p37: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792" name="Google Shape;792;p37: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3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9" name="Google Shape;799;p38: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00" name="Google Shape;800;p38: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3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7" name="Google Shape;807;p39: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08" name="Google Shape;808;p39: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104" name="Google Shape;104;p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40: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5" name="Google Shape;815;p40: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16" name="Google Shape;816;p40: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4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3" name="Google Shape;823;p41: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24" name="Google Shape;824;p41: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4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1" name="Google Shape;831;p42: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32" name="Google Shape;832;p42: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4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9" name="Google Shape;839;p43: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40" name="Google Shape;840;p43: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4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7" name="Google Shape;847;p44: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48" name="Google Shape;848;p44: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4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5" name="Google Shape;855;p45: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56" name="Google Shape;856;p45: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4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3" name="Google Shape;863;p46: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64" name="Google Shape;864;p46: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4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1" name="Google Shape;871;p47: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72" name="Google Shape;872;p47: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4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9" name="Google Shape;879;p48: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80" name="Google Shape;880;p48: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4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7" name="Google Shape;887;p49: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88" name="Google Shape;888;p49: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5: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In search problems: did not talk about actions, but about successor functions --- now the information inside the successor function is unpacked into actions, transitions and reward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Write out S, A, example entry in T, entry in 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Reward function different from the book : R(s,a,s’)</a:t>
            </a:r>
            <a:endParaRPr/>
          </a:p>
          <a:p>
            <a:pPr indent="0" lvl="0" marL="0" rtl="0" algn="l">
              <a:spcBef>
                <a:spcPts val="360"/>
              </a:spcBef>
              <a:spcAft>
                <a:spcPts val="0"/>
              </a:spcAft>
              <a:buNone/>
            </a:pPr>
            <a:r>
              <a:rPr lang="en-US"/>
              <a:t>In book simpler for equations, but not useful for the projects.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Need to modify expectimax a tiny little bit to account for rewards along the way, but that’s something you should be able to do, and so you can already solve MDP’s  (not in most efficient way)</a:t>
            </a:r>
            <a:endParaRPr/>
          </a:p>
        </p:txBody>
      </p:sp>
      <p:sp>
        <p:nvSpPr>
          <p:cNvPr id="116" name="Google Shape;116;p5: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50: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5" name="Google Shape;895;p50: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Assuming zero living reward</a:t>
            </a:r>
            <a:endParaRPr/>
          </a:p>
        </p:txBody>
      </p:sp>
      <p:sp>
        <p:nvSpPr>
          <p:cNvPr id="896" name="Google Shape;896;p50: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51: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903" name="Google Shape;903;p5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52: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996" name="Google Shape;996;p5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5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2" name="Google Shape;1002;p53: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Discuss computational complexity: S * A * S   times number of iterations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Note: updates not in place [if in place, it means something else and not even clear what it means]</a:t>
            </a:r>
            <a:endParaRPr/>
          </a:p>
        </p:txBody>
      </p:sp>
      <p:sp>
        <p:nvSpPr>
          <p:cNvPr id="1003" name="Google Shape;1003;p53: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54: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1029" name="Google Shape;1029;p5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55: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1049" name="Google Shape;1049;p5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56: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1061" name="Google Shape;1061;p5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rtl="0" algn="l">
              <a:spcBef>
                <a:spcPts val="360"/>
              </a:spcBef>
              <a:spcAft>
                <a:spcPts val="0"/>
              </a:spcAft>
              <a:buNone/>
            </a:pPr>
            <a:r>
              <a:t/>
            </a:r>
            <a:endParaRPr/>
          </a:p>
        </p:txBody>
      </p:sp>
      <p:sp>
        <p:nvSpPr>
          <p:cNvPr id="129" name="Google Shape;129;p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7: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Like search: successor function only depended on current state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Can make this happen by stuffing more into the state;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Very similar to search problems: when solving a maze with food pellets, we stored which food pellets were eaten </a:t>
            </a:r>
            <a:endParaRPr/>
          </a:p>
          <a:p>
            <a:pPr indent="0" lvl="0" marL="0" rtl="0" algn="l">
              <a:spcBef>
                <a:spcPts val="360"/>
              </a:spcBef>
              <a:spcAft>
                <a:spcPts val="0"/>
              </a:spcAft>
              <a:buNone/>
            </a:pPr>
            <a:r>
              <a:t/>
            </a:r>
            <a:endParaRPr/>
          </a:p>
        </p:txBody>
      </p:sp>
      <p:sp>
        <p:nvSpPr>
          <p:cNvPr id="136" name="Google Shape;136;p7: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8: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Dan has a DEMO for this.</a:t>
            </a:r>
            <a:endParaRPr/>
          </a:p>
        </p:txBody>
      </p:sp>
      <p:sp>
        <p:nvSpPr>
          <p:cNvPr id="148" name="Google Shape;148;p8: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9: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rtl="0" algn="l">
              <a:spcBef>
                <a:spcPts val="0"/>
              </a:spcBef>
              <a:spcAft>
                <a:spcPts val="0"/>
              </a:spcAft>
              <a:buNone/>
            </a:pPr>
            <a:r>
              <a:rPr lang="en-US"/>
              <a:t>R(s) = the “living reward”</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58" name="Google Shape;158;p9: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8" name="Google Shape;18;p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1"/>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12"/>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2"/>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1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3"/>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80"/>
              </a:spcBef>
              <a:spcAft>
                <a:spcPts val="0"/>
              </a:spcAft>
              <a:buSzPts val="1900"/>
              <a:buNone/>
              <a:defRPr sz="1900"/>
            </a:lvl2pPr>
            <a:lvl3pPr indent="-228600" lvl="2" marL="1371600" algn="l">
              <a:spcBef>
                <a:spcPts val="320"/>
              </a:spcBef>
              <a:spcAft>
                <a:spcPts val="0"/>
              </a:spcAft>
              <a:buSzPts val="1600"/>
              <a:buNone/>
              <a:defRPr sz="1600"/>
            </a:lvl3pPr>
            <a:lvl4pPr indent="-228600" lvl="3" marL="1828800" algn="l">
              <a:spcBef>
                <a:spcPts val="300"/>
              </a:spcBef>
              <a:spcAft>
                <a:spcPts val="0"/>
              </a:spcAft>
              <a:buSzPts val="1500"/>
              <a:buNone/>
              <a:defRPr sz="1500"/>
            </a:lvl4pPr>
            <a:lvl5pPr indent="-228600" lvl="4" marL="2286000" algn="l">
              <a:spcBef>
                <a:spcPts val="300"/>
              </a:spcBef>
              <a:spcAft>
                <a:spcPts val="0"/>
              </a:spcAft>
              <a:buSzPts val="1500"/>
              <a:buNone/>
              <a:defRPr sz="1500"/>
            </a:lvl5pPr>
            <a:lvl6pPr indent="-228600" lvl="5" marL="2743200" algn="l">
              <a:spcBef>
                <a:spcPts val="300"/>
              </a:spcBef>
              <a:spcAft>
                <a:spcPts val="0"/>
              </a:spcAft>
              <a:buSzPts val="1500"/>
              <a:buNone/>
              <a:defRPr sz="1500"/>
            </a:lvl6pPr>
            <a:lvl7pPr indent="-228600" lvl="6" marL="3200400" algn="l">
              <a:spcBef>
                <a:spcPts val="300"/>
              </a:spcBef>
              <a:spcAft>
                <a:spcPts val="0"/>
              </a:spcAft>
              <a:buSzPts val="1500"/>
              <a:buNone/>
              <a:defRPr sz="1500"/>
            </a:lvl7pPr>
            <a:lvl8pPr indent="-228600" lvl="7" marL="3657600" algn="l">
              <a:spcBef>
                <a:spcPts val="300"/>
              </a:spcBef>
              <a:spcAft>
                <a:spcPts val="0"/>
              </a:spcAft>
              <a:buSzPts val="1500"/>
              <a:buNone/>
              <a:defRPr sz="1500"/>
            </a:lvl8pPr>
            <a:lvl9pPr indent="-228600" lvl="8" marL="4114800" algn="l">
              <a:spcBef>
                <a:spcPts val="300"/>
              </a:spcBef>
              <a:spcAft>
                <a:spcPts val="0"/>
              </a:spcAft>
              <a:buSzPts val="1500"/>
              <a:buNone/>
              <a:defRPr sz="1500"/>
            </a:lvl9pPr>
          </a:lstStyle>
          <a:p/>
        </p:txBody>
      </p:sp>
      <p:sp>
        <p:nvSpPr>
          <p:cNvPr id="28" name="Google Shape;28;p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3" name="Google Shape;33;p5"/>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4" name="Google Shape;34;p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39" name="Google Shape;39;p6"/>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0" name="Google Shape;40;p6"/>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1" name="Google Shape;41;p6"/>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2" name="Google Shape;42;p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9"/>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9"/>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54" name="Google Shape;54;p9"/>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5" name="Google Shape;55;p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0"/>
          <p:cNvSpPr/>
          <p:nvPr>
            <p:ph idx="2" type="pic"/>
          </p:nvPr>
        </p:nvSpPr>
        <p:spPr>
          <a:xfrm>
            <a:off x="1792288" y="612775"/>
            <a:ext cx="5486400" cy="4114800"/>
          </a:xfrm>
          <a:prstGeom prst="rect">
            <a:avLst/>
          </a:prstGeom>
          <a:noFill/>
          <a:ln>
            <a:noFill/>
          </a:ln>
        </p:spPr>
      </p:sp>
      <p:sp>
        <p:nvSpPr>
          <p:cNvPr id="60" name="Google Shape;60;p10"/>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1" name="Google Shape;61;p1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0" y="1031242"/>
            <a:ext cx="12192000" cy="60959"/>
          </a:xfrm>
          <a:prstGeom prst="rect">
            <a:avLst/>
          </a:prstGeom>
          <a:gradFill>
            <a:gsLst>
              <a:gs pos="0">
                <a:srgbClr val="0000CC"/>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6.png"/><Relationship Id="rId5" Type="http://schemas.openxmlformats.org/officeDocument/2006/relationships/image" Target="../media/image38.png"/><Relationship Id="rId6" Type="http://schemas.openxmlformats.org/officeDocument/2006/relationships/image" Target="../media/image26.png"/><Relationship Id="rId7" Type="http://schemas.openxmlformats.org/officeDocument/2006/relationships/image" Target="../media/image31.png"/><Relationship Id="rId8"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2.png"/><Relationship Id="rId4" Type="http://schemas.openxmlformats.org/officeDocument/2006/relationships/image" Target="../media/image44.png"/><Relationship Id="rId5"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0.png"/><Relationship Id="rId4" Type="http://schemas.openxmlformats.org/officeDocument/2006/relationships/image" Target="../media/image51.png"/><Relationship Id="rId5" Type="http://schemas.openxmlformats.org/officeDocument/2006/relationships/image" Target="../media/image39.png"/><Relationship Id="rId6" Type="http://schemas.openxmlformats.org/officeDocument/2006/relationships/image" Target="../media/image49.png"/><Relationship Id="rId7"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0.png"/><Relationship Id="rId4" Type="http://schemas.openxmlformats.org/officeDocument/2006/relationships/image" Target="../media/image48.png"/><Relationship Id="rId5" Type="http://schemas.openxmlformats.org/officeDocument/2006/relationships/image" Target="../media/image46.png"/><Relationship Id="rId6" Type="http://schemas.openxmlformats.org/officeDocument/2006/relationships/image" Target="../media/image40.png"/><Relationship Id="rId7"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5.png"/><Relationship Id="rId4" Type="http://schemas.openxmlformats.org/officeDocument/2006/relationships/image" Target="../media/image59.png"/><Relationship Id="rId5" Type="http://schemas.openxmlformats.org/officeDocument/2006/relationships/image" Target="../media/image61.png"/><Relationship Id="rId6" Type="http://schemas.openxmlformats.org/officeDocument/2006/relationships/image" Target="../media/image60.png"/><Relationship Id="rId7" Type="http://schemas.openxmlformats.org/officeDocument/2006/relationships/image" Target="../media/image56.png"/><Relationship Id="rId8"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5.png"/><Relationship Id="rId4" Type="http://schemas.openxmlformats.org/officeDocument/2006/relationships/image" Target="../media/image54.png"/><Relationship Id="rId5"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2.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5.png"/><Relationship Id="rId4" Type="http://schemas.openxmlformats.org/officeDocument/2006/relationships/image" Target="../media/image70.png"/><Relationship Id="rId5" Type="http://schemas.openxmlformats.org/officeDocument/2006/relationships/image" Target="../media/image8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72.png"/><Relationship Id="rId5" Type="http://schemas.openxmlformats.org/officeDocument/2006/relationships/image" Target="../media/image78.png"/><Relationship Id="rId6" Type="http://schemas.openxmlformats.org/officeDocument/2006/relationships/image" Target="../media/image36.png"/></Relationships>
</file>

<file path=ppt/slides/_rels/slide34.xml.rels><?xml version="1.0" encoding="UTF-8" standalone="yes"?><Relationships xmlns="http://schemas.openxmlformats.org/package/2006/relationships"><Relationship Id="rId11" Type="http://schemas.openxmlformats.org/officeDocument/2006/relationships/image" Target="../media/image106.png"/><Relationship Id="rId10" Type="http://schemas.openxmlformats.org/officeDocument/2006/relationships/image" Target="../media/image86.png"/><Relationship Id="rId13" Type="http://schemas.openxmlformats.org/officeDocument/2006/relationships/image" Target="../media/image89.png"/><Relationship Id="rId12" Type="http://schemas.openxmlformats.org/officeDocument/2006/relationships/image" Target="../media/image85.png"/><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87.png"/><Relationship Id="rId15" Type="http://schemas.openxmlformats.org/officeDocument/2006/relationships/image" Target="../media/image91.png"/><Relationship Id="rId14" Type="http://schemas.openxmlformats.org/officeDocument/2006/relationships/image" Target="../media/image82.png"/><Relationship Id="rId16" Type="http://schemas.openxmlformats.org/officeDocument/2006/relationships/image" Target="../media/image83.png"/><Relationship Id="rId5" Type="http://schemas.openxmlformats.org/officeDocument/2006/relationships/image" Target="../media/image84.png"/><Relationship Id="rId6" Type="http://schemas.openxmlformats.org/officeDocument/2006/relationships/image" Target="../media/image88.png"/><Relationship Id="rId7" Type="http://schemas.openxmlformats.org/officeDocument/2006/relationships/image" Target="../media/image79.png"/><Relationship Id="rId8" Type="http://schemas.openxmlformats.org/officeDocument/2006/relationships/image" Target="../media/image8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0.png"/><Relationship Id="rId4" Type="http://schemas.openxmlformats.org/officeDocument/2006/relationships/image" Target="../media/image83.png"/><Relationship Id="rId5" Type="http://schemas.openxmlformats.org/officeDocument/2006/relationships/image" Target="../media/image91.png"/><Relationship Id="rId6" Type="http://schemas.openxmlformats.org/officeDocument/2006/relationships/image" Target="../media/image92.png"/></Relationships>
</file>

<file path=ppt/slides/_rels/slide36.xml.rels><?xml version="1.0" encoding="UTF-8" standalone="yes"?><Relationships xmlns="http://schemas.openxmlformats.org/package/2006/relationships"><Relationship Id="rId11" Type="http://schemas.openxmlformats.org/officeDocument/2006/relationships/image" Target="../media/image98.png"/><Relationship Id="rId10" Type="http://schemas.openxmlformats.org/officeDocument/2006/relationships/image" Target="../media/image97.png"/><Relationship Id="rId13" Type="http://schemas.openxmlformats.org/officeDocument/2006/relationships/image" Target="../media/image101.png"/><Relationship Id="rId12" Type="http://schemas.openxmlformats.org/officeDocument/2006/relationships/image" Target="../media/image94.png"/><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0.png"/><Relationship Id="rId4" Type="http://schemas.openxmlformats.org/officeDocument/2006/relationships/image" Target="../media/image108.png"/><Relationship Id="rId9" Type="http://schemas.openxmlformats.org/officeDocument/2006/relationships/image" Target="../media/image109.png"/><Relationship Id="rId15" Type="http://schemas.openxmlformats.org/officeDocument/2006/relationships/image" Target="../media/image107.png"/><Relationship Id="rId14" Type="http://schemas.openxmlformats.org/officeDocument/2006/relationships/image" Target="../media/image100.png"/><Relationship Id="rId17" Type="http://schemas.openxmlformats.org/officeDocument/2006/relationships/image" Target="../media/image96.png"/><Relationship Id="rId16" Type="http://schemas.openxmlformats.org/officeDocument/2006/relationships/image" Target="../media/image99.png"/><Relationship Id="rId5" Type="http://schemas.openxmlformats.org/officeDocument/2006/relationships/image" Target="../media/image104.png"/><Relationship Id="rId6" Type="http://schemas.openxmlformats.org/officeDocument/2006/relationships/image" Target="../media/image103.png"/><Relationship Id="rId18" Type="http://schemas.openxmlformats.org/officeDocument/2006/relationships/image" Target="../media/image95.png"/><Relationship Id="rId7" Type="http://schemas.openxmlformats.org/officeDocument/2006/relationships/image" Target="../media/image102.png"/><Relationship Id="rId8" Type="http://schemas.openxmlformats.org/officeDocument/2006/relationships/image" Target="../media/image10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4.png"/><Relationship Id="rId8"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4.png"/></Relationships>
</file>

<file path=ppt/slides/_rels/slide51.xml.rels><?xml version="1.0" encoding="UTF-8" standalone="yes"?><Relationships xmlns="http://schemas.openxmlformats.org/package/2006/relationships"><Relationship Id="rId20" Type="http://schemas.openxmlformats.org/officeDocument/2006/relationships/image" Target="../media/image137.png"/><Relationship Id="rId11" Type="http://schemas.openxmlformats.org/officeDocument/2006/relationships/image" Target="../media/image124.png"/><Relationship Id="rId22" Type="http://schemas.openxmlformats.org/officeDocument/2006/relationships/image" Target="../media/image134.png"/><Relationship Id="rId10" Type="http://schemas.openxmlformats.org/officeDocument/2006/relationships/image" Target="../media/image123.png"/><Relationship Id="rId21" Type="http://schemas.openxmlformats.org/officeDocument/2006/relationships/image" Target="../media/image148.png"/><Relationship Id="rId13" Type="http://schemas.openxmlformats.org/officeDocument/2006/relationships/image" Target="../media/image122.png"/><Relationship Id="rId12" Type="http://schemas.openxmlformats.org/officeDocument/2006/relationships/image" Target="../media/image120.png"/><Relationship Id="rId23" Type="http://schemas.openxmlformats.org/officeDocument/2006/relationships/image" Target="../media/image136.png"/><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0.png"/><Relationship Id="rId4" Type="http://schemas.openxmlformats.org/officeDocument/2006/relationships/image" Target="../media/image83.png"/><Relationship Id="rId9" Type="http://schemas.openxmlformats.org/officeDocument/2006/relationships/image" Target="../media/image118.png"/><Relationship Id="rId15" Type="http://schemas.openxmlformats.org/officeDocument/2006/relationships/image" Target="../media/image129.png"/><Relationship Id="rId14" Type="http://schemas.openxmlformats.org/officeDocument/2006/relationships/image" Target="../media/image131.png"/><Relationship Id="rId17" Type="http://schemas.openxmlformats.org/officeDocument/2006/relationships/image" Target="../media/image135.png"/><Relationship Id="rId16" Type="http://schemas.openxmlformats.org/officeDocument/2006/relationships/image" Target="../media/image133.png"/><Relationship Id="rId5" Type="http://schemas.openxmlformats.org/officeDocument/2006/relationships/image" Target="../media/image91.png"/><Relationship Id="rId19" Type="http://schemas.openxmlformats.org/officeDocument/2006/relationships/image" Target="../media/image140.png"/><Relationship Id="rId6" Type="http://schemas.openxmlformats.org/officeDocument/2006/relationships/image" Target="../media/image92.png"/><Relationship Id="rId18" Type="http://schemas.openxmlformats.org/officeDocument/2006/relationships/image" Target="../media/image138.png"/><Relationship Id="rId7" Type="http://schemas.openxmlformats.org/officeDocument/2006/relationships/image" Target="../media/image130.png"/><Relationship Id="rId8" Type="http://schemas.openxmlformats.org/officeDocument/2006/relationships/image" Target="../media/image1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42.png"/></Relationships>
</file>

<file path=ppt/slides/_rels/slide54.xml.rels><?xml version="1.0" encoding="UTF-8" standalone="yes"?><Relationships xmlns="http://schemas.openxmlformats.org/package/2006/relationships"><Relationship Id="rId10" Type="http://schemas.openxmlformats.org/officeDocument/2006/relationships/image" Target="../media/image152.png"/><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39.png"/><Relationship Id="rId4" Type="http://schemas.openxmlformats.org/officeDocument/2006/relationships/image" Target="../media/image141.png"/><Relationship Id="rId9" Type="http://schemas.openxmlformats.org/officeDocument/2006/relationships/image" Target="../media/image144.png"/><Relationship Id="rId5" Type="http://schemas.openxmlformats.org/officeDocument/2006/relationships/image" Target="../media/image150.png"/><Relationship Id="rId6" Type="http://schemas.openxmlformats.org/officeDocument/2006/relationships/image" Target="../media/image145.png"/><Relationship Id="rId7" Type="http://schemas.openxmlformats.org/officeDocument/2006/relationships/image" Target="../media/image146.png"/><Relationship Id="rId8" Type="http://schemas.openxmlformats.org/officeDocument/2006/relationships/image" Target="../media/image1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49.png"/><Relationship Id="rId4" Type="http://schemas.openxmlformats.org/officeDocument/2006/relationships/image" Target="../media/image1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c6B48chDptYikGRCY4vkNseTlFuTkbDi/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3"/>
          <p:cNvPicPr preferRelativeResize="0"/>
          <p:nvPr/>
        </p:nvPicPr>
        <p:blipFill rotWithShape="1">
          <a:blip r:embed="rId3">
            <a:alphaModFix/>
          </a:blip>
          <a:srcRect b="0" l="0" r="0" t="0"/>
          <a:stretch/>
        </p:blipFill>
        <p:spPr>
          <a:xfrm>
            <a:off x="2362200" y="1544224"/>
            <a:ext cx="7510462" cy="4018097"/>
          </a:xfrm>
          <a:prstGeom prst="rect">
            <a:avLst/>
          </a:prstGeom>
          <a:noFill/>
          <a:ln>
            <a:noFill/>
          </a:ln>
        </p:spPr>
      </p:pic>
      <p:sp>
        <p:nvSpPr>
          <p:cNvPr id="79" name="Google Shape;79;p13"/>
          <p:cNvSpPr txBox="1"/>
          <p:nvPr>
            <p:ph type="ctrTitle"/>
          </p:nvPr>
        </p:nvSpPr>
        <p:spPr>
          <a:xfrm>
            <a:off x="0" y="279403"/>
            <a:ext cx="121920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 370: Artificial Intelligence</a:t>
            </a:r>
            <a:br>
              <a:rPr lang="en-US"/>
            </a:br>
            <a:endParaRPr sz="3600"/>
          </a:p>
        </p:txBody>
      </p:sp>
      <p:sp>
        <p:nvSpPr>
          <p:cNvPr id="80" name="Google Shape;80;p13"/>
          <p:cNvSpPr txBox="1"/>
          <p:nvPr>
            <p:ph idx="1" type="subTitle"/>
          </p:nvPr>
        </p:nvSpPr>
        <p:spPr>
          <a:xfrm>
            <a:off x="0" y="1123950"/>
            <a:ext cx="121920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600"/>
              <a:buNone/>
            </a:pPr>
            <a:r>
              <a:rPr lang="en-US" sz="3600"/>
              <a:t>Markov Decision Processes</a:t>
            </a:r>
            <a:endParaRPr/>
          </a:p>
        </p:txBody>
      </p:sp>
      <p:sp>
        <p:nvSpPr>
          <p:cNvPr id="81" name="Google Shape;81;p13"/>
          <p:cNvSpPr txBox="1"/>
          <p:nvPr/>
        </p:nvSpPr>
        <p:spPr>
          <a:xfrm>
            <a:off x="1524000" y="6248403"/>
            <a:ext cx="5867400" cy="369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2" name="Google Shape;82;p13"/>
          <p:cNvSpPr txBox="1"/>
          <p:nvPr/>
        </p:nvSpPr>
        <p:spPr>
          <a:xfrm>
            <a:off x="0" y="5486400"/>
            <a:ext cx="12192000" cy="126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Instructor:</a:t>
            </a:r>
            <a:r>
              <a:rPr lang="en-US" sz="2400">
                <a:solidFill>
                  <a:schemeClr val="dk1"/>
                </a:solidFill>
                <a:latin typeface="Calibri"/>
                <a:ea typeface="Calibri"/>
                <a:cs typeface="Calibri"/>
                <a:sym typeface="Calibri"/>
              </a:rPr>
              <a:t> William DeMeo</a:t>
            </a:r>
            <a:endParaRPr/>
          </a:p>
          <a:p>
            <a:pPr indent="0" lvl="0" marL="0" marR="0" rtl="0" algn="ctr">
              <a:spcBef>
                <a:spcPts val="1200"/>
              </a:spcBef>
              <a:spcAft>
                <a:spcPts val="0"/>
              </a:spcAft>
              <a:buNone/>
            </a:pPr>
            <a:r>
              <a:rPr lang="en-US" sz="2400">
                <a:solidFill>
                  <a:schemeClr val="dk1"/>
                </a:solidFill>
                <a:latin typeface="Calibri"/>
                <a:ea typeface="Calibri"/>
                <a:cs typeface="Calibri"/>
                <a:sym typeface="Calibri"/>
              </a:rPr>
              <a:t>New Jersey Institute of Technology</a:t>
            </a:r>
            <a:endParaRPr/>
          </a:p>
          <a:p>
            <a:pPr indent="0" lvl="0" marL="0" marR="0" rtl="0" algn="ctr">
              <a:spcBef>
                <a:spcPts val="700"/>
              </a:spcBef>
              <a:spcAft>
                <a:spcPts val="0"/>
              </a:spcAft>
              <a:buNone/>
            </a:pPr>
            <a:r>
              <a:rPr b="0" i="0" lang="en-US" sz="1400" u="none" cap="none" strike="noStrike">
                <a:solidFill>
                  <a:schemeClr val="dk1"/>
                </a:solidFill>
                <a:latin typeface="Calibri"/>
                <a:ea typeface="Calibri"/>
                <a:cs typeface="Calibri"/>
                <a:sym typeface="Calibri"/>
              </a:rPr>
              <a:t>[slides</a:t>
            </a:r>
            <a:r>
              <a:rPr lang="en-US">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created by Dan Klein and Pieter Abbeel for CS188 at UC Berkele</a:t>
            </a:r>
            <a:r>
              <a:rPr lang="en-US">
                <a:solidFill>
                  <a:schemeClr val="dk1"/>
                </a:solidFill>
                <a:latin typeface="Calibri"/>
                <a:ea typeface="Calibri"/>
                <a:cs typeface="Calibri"/>
                <a:sym typeface="Calibri"/>
              </a:rPr>
              <a:t>y; provided courtesy of</a:t>
            </a:r>
            <a:r>
              <a:rPr b="0" i="0" lang="en-US" sz="1400" u="none" cap="none" strike="noStrike">
                <a:solidFill>
                  <a:schemeClr val="dk1"/>
                </a:solidFill>
                <a:latin typeface="Calibri"/>
                <a:ea typeface="Calibri"/>
                <a:cs typeface="Calibri"/>
                <a:sym typeface="Calibri"/>
              </a:rPr>
              <a:t> http://ai.berkeley.edu.]</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Racing</a:t>
            </a:r>
            <a:endParaRPr/>
          </a:p>
        </p:txBody>
      </p:sp>
      <p:pic>
        <p:nvPicPr>
          <p:cNvPr id="174" name="Google Shape;174;p22"/>
          <p:cNvPicPr preferRelativeResize="0"/>
          <p:nvPr/>
        </p:nvPicPr>
        <p:blipFill rotWithShape="1">
          <a:blip r:embed="rId3">
            <a:alphaModFix/>
          </a:blip>
          <a:srcRect b="0" l="0" r="0" t="0"/>
          <a:stretch/>
        </p:blipFill>
        <p:spPr>
          <a:xfrm>
            <a:off x="1386681" y="1353401"/>
            <a:ext cx="9418638" cy="5047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Racing</a:t>
            </a:r>
            <a:endParaRPr>
              <a:latin typeface="Calibri"/>
              <a:ea typeface="Calibri"/>
              <a:cs typeface="Calibri"/>
              <a:sym typeface="Calibri"/>
            </a:endParaRPr>
          </a:p>
        </p:txBody>
      </p:sp>
      <p:sp>
        <p:nvSpPr>
          <p:cNvPr id="180" name="Google Shape;180;p23"/>
          <p:cNvSpPr txBox="1"/>
          <p:nvPr>
            <p:ph idx="1" type="body"/>
          </p:nvPr>
        </p:nvSpPr>
        <p:spPr>
          <a:xfrm>
            <a:off x="228600" y="1295400"/>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A robot car wants to travel far, quickly</a:t>
            </a:r>
            <a:endParaRPr/>
          </a:p>
          <a:p>
            <a:pPr indent="-342882" lvl="0" marL="342882" rtl="0" algn="l">
              <a:spcBef>
                <a:spcPts val="400"/>
              </a:spcBef>
              <a:spcAft>
                <a:spcPts val="0"/>
              </a:spcAft>
              <a:buClr>
                <a:schemeClr val="dk1"/>
              </a:buClr>
              <a:buSzPts val="2000"/>
              <a:buChar char="▪"/>
            </a:pPr>
            <a:r>
              <a:rPr lang="en-US" sz="2000">
                <a:solidFill>
                  <a:schemeClr val="dk1"/>
                </a:solidFill>
                <a:latin typeface="Calibri"/>
                <a:ea typeface="Calibri"/>
                <a:cs typeface="Calibri"/>
                <a:sym typeface="Calibri"/>
              </a:rPr>
              <a:t>Three states: </a:t>
            </a:r>
            <a:r>
              <a:rPr lang="en-US" sz="2000">
                <a:solidFill>
                  <a:srgbClr val="00B0F0"/>
                </a:solidFill>
                <a:latin typeface="Calibri"/>
                <a:ea typeface="Calibri"/>
                <a:cs typeface="Calibri"/>
                <a:sym typeface="Calibri"/>
              </a:rPr>
              <a:t>Cool</a:t>
            </a:r>
            <a:r>
              <a:rPr lang="en-US" sz="2000">
                <a:solidFill>
                  <a:schemeClr val="dk1"/>
                </a:solidFill>
                <a:latin typeface="Calibri"/>
                <a:ea typeface="Calibri"/>
                <a:cs typeface="Calibri"/>
                <a:sym typeface="Calibri"/>
              </a:rPr>
              <a:t>, </a:t>
            </a:r>
            <a:r>
              <a:rPr lang="en-US" sz="2000">
                <a:solidFill>
                  <a:srgbClr val="7F2727"/>
                </a:solidFill>
                <a:latin typeface="Calibri"/>
                <a:ea typeface="Calibri"/>
                <a:cs typeface="Calibri"/>
                <a:sym typeface="Calibri"/>
              </a:rPr>
              <a:t>Warm</a:t>
            </a:r>
            <a:r>
              <a:rPr lang="en-US" sz="2000">
                <a:solidFill>
                  <a:schemeClr val="dk1"/>
                </a:solidFill>
                <a:latin typeface="Calibri"/>
                <a:ea typeface="Calibri"/>
                <a:cs typeface="Calibri"/>
                <a:sym typeface="Calibri"/>
              </a:rPr>
              <a:t>, Overheated</a:t>
            </a:r>
            <a:endParaRPr/>
          </a:p>
          <a:p>
            <a:pPr indent="-342882" lvl="0" marL="342882" rtl="0" algn="l">
              <a:spcBef>
                <a:spcPts val="400"/>
              </a:spcBef>
              <a:spcAft>
                <a:spcPts val="0"/>
              </a:spcAft>
              <a:buClr>
                <a:schemeClr val="dk1"/>
              </a:buClr>
              <a:buSzPts val="2000"/>
              <a:buChar char="▪"/>
            </a:pPr>
            <a:r>
              <a:rPr lang="en-US" sz="2000">
                <a:solidFill>
                  <a:schemeClr val="dk1"/>
                </a:solidFill>
                <a:latin typeface="Calibri"/>
                <a:ea typeface="Calibri"/>
                <a:cs typeface="Calibri"/>
                <a:sym typeface="Calibri"/>
              </a:rPr>
              <a:t>Two actions: </a:t>
            </a:r>
            <a:r>
              <a:rPr i="1" lang="en-US" sz="2000">
                <a:latin typeface="Calibri"/>
                <a:ea typeface="Calibri"/>
                <a:cs typeface="Calibri"/>
                <a:sym typeface="Calibri"/>
              </a:rPr>
              <a:t>Slow</a:t>
            </a:r>
            <a:r>
              <a:rPr lang="en-US" sz="2000">
                <a:solidFill>
                  <a:schemeClr val="dk1"/>
                </a:solidFill>
                <a:latin typeface="Calibri"/>
                <a:ea typeface="Calibri"/>
                <a:cs typeface="Calibri"/>
                <a:sym typeface="Calibri"/>
              </a:rPr>
              <a:t>, </a:t>
            </a:r>
            <a:r>
              <a:rPr i="1" lang="en-US" sz="2000">
                <a:solidFill>
                  <a:srgbClr val="C00000"/>
                </a:solidFill>
                <a:latin typeface="Calibri"/>
                <a:ea typeface="Calibri"/>
                <a:cs typeface="Calibri"/>
                <a:sym typeface="Calibri"/>
              </a:rPr>
              <a:t>Fast</a:t>
            </a:r>
            <a:endParaRPr i="1" sz="2000">
              <a:solidFill>
                <a:srgbClr val="0000FF"/>
              </a:solidFill>
              <a:latin typeface="Calibri"/>
              <a:ea typeface="Calibri"/>
              <a:cs typeface="Calibri"/>
              <a:sym typeface="Calibri"/>
            </a:endParaRPr>
          </a:p>
          <a:p>
            <a:pPr indent="-342882" lvl="0" marL="342882" rtl="0" algn="l">
              <a:spcBef>
                <a:spcPts val="400"/>
              </a:spcBef>
              <a:spcAft>
                <a:spcPts val="0"/>
              </a:spcAft>
              <a:buClr>
                <a:schemeClr val="dk1"/>
              </a:buClr>
              <a:buSzPts val="2000"/>
              <a:buChar char="▪"/>
            </a:pPr>
            <a:r>
              <a:rPr lang="en-US" sz="2000">
                <a:solidFill>
                  <a:schemeClr val="dk1"/>
                </a:solidFill>
                <a:latin typeface="Calibri"/>
                <a:ea typeface="Calibri"/>
                <a:cs typeface="Calibri"/>
                <a:sym typeface="Calibri"/>
              </a:rPr>
              <a:t>Going faster gets double reward</a:t>
            </a:r>
            <a:endParaRPr/>
          </a:p>
          <a:p>
            <a:pPr indent="-215882" lvl="0" marL="342882" rtl="0" algn="l">
              <a:spcBef>
                <a:spcPts val="400"/>
              </a:spcBef>
              <a:spcAft>
                <a:spcPts val="0"/>
              </a:spcAft>
              <a:buSzPts val="2000"/>
              <a:buNone/>
            </a:pPr>
            <a:r>
              <a:t/>
            </a:r>
            <a:endParaRPr sz="2000">
              <a:latin typeface="Calibri"/>
              <a:ea typeface="Calibri"/>
              <a:cs typeface="Calibri"/>
              <a:sym typeface="Calibri"/>
            </a:endParaRPr>
          </a:p>
        </p:txBody>
      </p:sp>
      <p:grpSp>
        <p:nvGrpSpPr>
          <p:cNvPr id="181" name="Google Shape;181;p23"/>
          <p:cNvGrpSpPr/>
          <p:nvPr/>
        </p:nvGrpSpPr>
        <p:grpSpPr>
          <a:xfrm>
            <a:off x="838200" y="2286000"/>
            <a:ext cx="11044696" cy="3962400"/>
            <a:chOff x="838200" y="2286000"/>
            <a:chExt cx="11044696" cy="3962400"/>
          </a:xfrm>
        </p:grpSpPr>
        <p:pic>
          <p:nvPicPr>
            <p:cNvPr id="182" name="Google Shape;182;p23"/>
            <p:cNvPicPr preferRelativeResize="0"/>
            <p:nvPr/>
          </p:nvPicPr>
          <p:blipFill rotWithShape="1">
            <a:blip r:embed="rId3">
              <a:alphaModFix/>
            </a:blip>
            <a:srcRect b="0" l="0" r="0" t="0"/>
            <a:stretch/>
          </p:blipFill>
          <p:spPr>
            <a:xfrm>
              <a:off x="1983518" y="3950732"/>
              <a:ext cx="2433764" cy="1600200"/>
            </a:xfrm>
            <a:prstGeom prst="rect">
              <a:avLst/>
            </a:prstGeom>
            <a:noFill/>
            <a:ln>
              <a:noFill/>
            </a:ln>
          </p:spPr>
        </p:pic>
        <p:pic>
          <p:nvPicPr>
            <p:cNvPr id="183" name="Google Shape;183;p23"/>
            <p:cNvPicPr preferRelativeResize="0"/>
            <p:nvPr/>
          </p:nvPicPr>
          <p:blipFill rotWithShape="1">
            <a:blip r:embed="rId4">
              <a:alphaModFix/>
            </a:blip>
            <a:srcRect b="0" l="0" r="0" t="0"/>
            <a:stretch/>
          </p:blipFill>
          <p:spPr>
            <a:xfrm>
              <a:off x="5946913" y="2731532"/>
              <a:ext cx="2660373" cy="1676400"/>
            </a:xfrm>
            <a:prstGeom prst="rect">
              <a:avLst/>
            </a:prstGeom>
            <a:noFill/>
            <a:ln>
              <a:noFill/>
            </a:ln>
          </p:spPr>
        </p:pic>
        <p:pic>
          <p:nvPicPr>
            <p:cNvPr id="184" name="Google Shape;184;p23"/>
            <p:cNvPicPr preferRelativeResize="0"/>
            <p:nvPr/>
          </p:nvPicPr>
          <p:blipFill rotWithShape="1">
            <a:blip r:embed="rId5">
              <a:alphaModFix/>
            </a:blip>
            <a:srcRect b="0" l="0" r="0" t="0"/>
            <a:stretch/>
          </p:blipFill>
          <p:spPr>
            <a:xfrm>
              <a:off x="9300704" y="3798332"/>
              <a:ext cx="2582192" cy="1828800"/>
            </a:xfrm>
            <a:prstGeom prst="rect">
              <a:avLst/>
            </a:prstGeom>
            <a:noFill/>
            <a:ln>
              <a:noFill/>
            </a:ln>
          </p:spPr>
        </p:pic>
        <p:sp>
          <p:nvSpPr>
            <p:cNvPr id="185" name="Google Shape;185;p23"/>
            <p:cNvSpPr txBox="1"/>
            <p:nvPr/>
          </p:nvSpPr>
          <p:spPr>
            <a:xfrm>
              <a:off x="2057400" y="5341442"/>
              <a:ext cx="2286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rgbClr val="00B0F0"/>
                  </a:solidFill>
                  <a:latin typeface="Calibri"/>
                  <a:ea typeface="Calibri"/>
                  <a:cs typeface="Calibri"/>
                  <a:sym typeface="Calibri"/>
                </a:rPr>
                <a:t>Cool</a:t>
              </a:r>
              <a:endParaRPr b="0" i="0" sz="2000" u="none" cap="none" strike="noStrike">
                <a:solidFill>
                  <a:srgbClr val="00B0F0"/>
                </a:solidFill>
                <a:latin typeface="Calibri"/>
                <a:ea typeface="Calibri"/>
                <a:cs typeface="Calibri"/>
                <a:sym typeface="Calibri"/>
              </a:endParaRPr>
            </a:p>
          </p:txBody>
        </p:sp>
        <p:sp>
          <p:nvSpPr>
            <p:cNvPr id="186" name="Google Shape;186;p23"/>
            <p:cNvSpPr txBox="1"/>
            <p:nvPr/>
          </p:nvSpPr>
          <p:spPr>
            <a:xfrm>
              <a:off x="5943600" y="4160222"/>
              <a:ext cx="2286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rgbClr val="7F2727"/>
                  </a:solidFill>
                  <a:latin typeface="Calibri"/>
                  <a:ea typeface="Calibri"/>
                  <a:cs typeface="Calibri"/>
                  <a:sym typeface="Calibri"/>
                </a:rPr>
                <a:t>Warm</a:t>
              </a:r>
              <a:endParaRPr b="0" i="0" sz="2000" u="none" cap="none" strike="noStrike">
                <a:solidFill>
                  <a:srgbClr val="7F2727"/>
                </a:solidFill>
                <a:latin typeface="Calibri"/>
                <a:ea typeface="Calibri"/>
                <a:cs typeface="Calibri"/>
                <a:sym typeface="Calibri"/>
              </a:endParaRPr>
            </a:p>
          </p:txBody>
        </p:sp>
        <p:sp>
          <p:nvSpPr>
            <p:cNvPr id="187" name="Google Shape;187;p23"/>
            <p:cNvSpPr txBox="1"/>
            <p:nvPr/>
          </p:nvSpPr>
          <p:spPr>
            <a:xfrm>
              <a:off x="9296400" y="5455622"/>
              <a:ext cx="2286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Overheated</a:t>
              </a:r>
              <a:endParaRPr b="0" i="0" sz="2000" u="none" cap="none" strike="noStrike">
                <a:solidFill>
                  <a:schemeClr val="dk1"/>
                </a:solidFill>
                <a:latin typeface="Calibri"/>
                <a:ea typeface="Calibri"/>
                <a:cs typeface="Calibri"/>
                <a:sym typeface="Calibri"/>
              </a:endParaRPr>
            </a:p>
          </p:txBody>
        </p:sp>
        <p:cxnSp>
          <p:nvCxnSpPr>
            <p:cNvPr id="188" name="Google Shape;188;p23"/>
            <p:cNvCxnSpPr>
              <a:stCxn id="182" idx="3"/>
              <a:endCxn id="185" idx="2"/>
            </p:cNvCxnSpPr>
            <p:nvPr/>
          </p:nvCxnSpPr>
          <p:spPr>
            <a:xfrm flipH="1">
              <a:off x="3200482" y="4750832"/>
              <a:ext cx="1216800" cy="990600"/>
            </a:xfrm>
            <a:prstGeom prst="curvedConnector4">
              <a:avLst>
                <a:gd fmla="val -18750" name="adj1"/>
                <a:gd fmla="val 153572" name="adj2"/>
              </a:avLst>
            </a:prstGeom>
            <a:noFill/>
            <a:ln cap="flat" cmpd="sng" w="76200">
              <a:solidFill>
                <a:srgbClr val="C00000"/>
              </a:solidFill>
              <a:prstDash val="solid"/>
              <a:round/>
              <a:headEnd len="sm" w="sm" type="none"/>
              <a:tailEnd len="med" w="med" type="triangle"/>
            </a:ln>
          </p:spPr>
        </p:cxnSp>
        <p:cxnSp>
          <p:nvCxnSpPr>
            <p:cNvPr id="189" name="Google Shape;189;p23"/>
            <p:cNvCxnSpPr>
              <a:stCxn id="182" idx="3"/>
              <a:endCxn id="186" idx="2"/>
            </p:cNvCxnSpPr>
            <p:nvPr/>
          </p:nvCxnSpPr>
          <p:spPr>
            <a:xfrm flipH="1" rot="10800000">
              <a:off x="4417282" y="4560332"/>
              <a:ext cx="2669400" cy="190500"/>
            </a:xfrm>
            <a:prstGeom prst="curvedConnector2">
              <a:avLst/>
            </a:prstGeom>
            <a:noFill/>
            <a:ln cap="flat" cmpd="sng" w="76200">
              <a:solidFill>
                <a:srgbClr val="C00000"/>
              </a:solidFill>
              <a:prstDash val="solid"/>
              <a:round/>
              <a:headEnd len="sm" w="sm" type="none"/>
              <a:tailEnd len="med" w="med" type="triangle"/>
            </a:ln>
          </p:spPr>
        </p:cxnSp>
        <p:sp>
          <p:nvSpPr>
            <p:cNvPr id="190" name="Google Shape;190;p23"/>
            <p:cNvSpPr txBox="1"/>
            <p:nvPr/>
          </p:nvSpPr>
          <p:spPr>
            <a:xfrm>
              <a:off x="4724400" y="4788932"/>
              <a:ext cx="9144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rgbClr val="C00000"/>
                  </a:solidFill>
                  <a:latin typeface="Calibri"/>
                  <a:ea typeface="Calibri"/>
                  <a:cs typeface="Calibri"/>
                  <a:sym typeface="Calibri"/>
                </a:rPr>
                <a:t>Fast</a:t>
              </a:r>
              <a:endParaRPr i="1" sz="1800">
                <a:solidFill>
                  <a:srgbClr val="C00000"/>
                </a:solidFill>
                <a:latin typeface="Calibri"/>
                <a:ea typeface="Calibri"/>
                <a:cs typeface="Calibri"/>
                <a:sym typeface="Calibri"/>
              </a:endParaRPr>
            </a:p>
          </p:txBody>
        </p:sp>
        <p:cxnSp>
          <p:nvCxnSpPr>
            <p:cNvPr id="191" name="Google Shape;191;p23"/>
            <p:cNvCxnSpPr>
              <a:stCxn id="183" idx="0"/>
            </p:cNvCxnSpPr>
            <p:nvPr/>
          </p:nvCxnSpPr>
          <p:spPr>
            <a:xfrm flipH="1" rot="-5400000">
              <a:off x="8096250" y="1912382"/>
              <a:ext cx="1447800" cy="3086100"/>
            </a:xfrm>
            <a:prstGeom prst="curvedConnector4">
              <a:avLst>
                <a:gd fmla="val -15789" name="adj1"/>
                <a:gd fmla="val 105099" name="adj2"/>
              </a:avLst>
            </a:prstGeom>
            <a:noFill/>
            <a:ln cap="flat" cmpd="sng" w="76200">
              <a:solidFill>
                <a:srgbClr val="C00000"/>
              </a:solidFill>
              <a:prstDash val="solid"/>
              <a:round/>
              <a:headEnd len="sm" w="sm" type="none"/>
              <a:tailEnd len="med" w="med" type="triangle"/>
            </a:ln>
          </p:spPr>
        </p:cxnSp>
        <p:sp>
          <p:nvSpPr>
            <p:cNvPr id="192" name="Google Shape;192;p23"/>
            <p:cNvSpPr txBox="1"/>
            <p:nvPr/>
          </p:nvSpPr>
          <p:spPr>
            <a:xfrm>
              <a:off x="9144000" y="2731532"/>
              <a:ext cx="9144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C00000"/>
                  </a:solidFill>
                  <a:latin typeface="Calibri"/>
                  <a:ea typeface="Calibri"/>
                  <a:cs typeface="Calibri"/>
                  <a:sym typeface="Calibri"/>
                </a:rPr>
                <a:t>Fast</a:t>
              </a:r>
              <a:endParaRPr i="1" sz="1800">
                <a:solidFill>
                  <a:srgbClr val="C00000"/>
                </a:solidFill>
                <a:latin typeface="Calibri"/>
                <a:ea typeface="Calibri"/>
                <a:cs typeface="Calibri"/>
                <a:sym typeface="Calibri"/>
              </a:endParaRPr>
            </a:p>
          </p:txBody>
        </p:sp>
        <p:cxnSp>
          <p:nvCxnSpPr>
            <p:cNvPr id="193" name="Google Shape;193;p23"/>
            <p:cNvCxnSpPr>
              <a:stCxn id="182" idx="1"/>
            </p:cNvCxnSpPr>
            <p:nvPr/>
          </p:nvCxnSpPr>
          <p:spPr>
            <a:xfrm>
              <a:off x="1983518" y="4750832"/>
              <a:ext cx="152400" cy="190500"/>
            </a:xfrm>
            <a:prstGeom prst="curvedConnector4">
              <a:avLst>
                <a:gd fmla="val -635217" name="adj1"/>
                <a:gd fmla="val 482610" name="adj2"/>
              </a:avLst>
            </a:prstGeom>
            <a:noFill/>
            <a:ln cap="flat" cmpd="sng" w="76200">
              <a:solidFill>
                <a:schemeClr val="accent2"/>
              </a:solidFill>
              <a:prstDash val="solid"/>
              <a:round/>
              <a:headEnd len="sm" w="sm" type="none"/>
              <a:tailEnd len="med" w="med" type="triangle"/>
            </a:ln>
          </p:spPr>
        </p:cxnSp>
        <p:cxnSp>
          <p:nvCxnSpPr>
            <p:cNvPr id="194" name="Google Shape;194;p23"/>
            <p:cNvCxnSpPr>
              <a:stCxn id="183" idx="1"/>
              <a:endCxn id="182" idx="0"/>
            </p:cNvCxnSpPr>
            <p:nvPr/>
          </p:nvCxnSpPr>
          <p:spPr>
            <a:xfrm flipH="1">
              <a:off x="3200413" y="3569732"/>
              <a:ext cx="2746500" cy="381000"/>
            </a:xfrm>
            <a:prstGeom prst="curvedConnector2">
              <a:avLst/>
            </a:prstGeom>
            <a:noFill/>
            <a:ln cap="flat" cmpd="sng" w="76200">
              <a:solidFill>
                <a:schemeClr val="accent2"/>
              </a:solidFill>
              <a:prstDash val="solid"/>
              <a:round/>
              <a:headEnd len="sm" w="sm" type="none"/>
              <a:tailEnd len="med" w="med" type="triangle"/>
            </a:ln>
          </p:spPr>
        </p:cxnSp>
        <p:sp>
          <p:nvSpPr>
            <p:cNvPr id="195" name="Google Shape;195;p23"/>
            <p:cNvSpPr txBox="1"/>
            <p:nvPr/>
          </p:nvSpPr>
          <p:spPr>
            <a:xfrm>
              <a:off x="990600" y="4331732"/>
              <a:ext cx="9144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accent6"/>
                  </a:solidFill>
                  <a:latin typeface="Calibri"/>
                  <a:ea typeface="Calibri"/>
                  <a:cs typeface="Calibri"/>
                  <a:sym typeface="Calibri"/>
                </a:rPr>
                <a:t>Slow</a:t>
              </a:r>
              <a:endParaRPr i="1" sz="1800">
                <a:solidFill>
                  <a:schemeClr val="accent6"/>
                </a:solidFill>
                <a:latin typeface="Calibri"/>
                <a:ea typeface="Calibri"/>
                <a:cs typeface="Calibri"/>
                <a:sym typeface="Calibri"/>
              </a:endParaRPr>
            </a:p>
          </p:txBody>
        </p:sp>
        <p:sp>
          <p:nvSpPr>
            <p:cNvPr id="196" name="Google Shape;196;p23"/>
            <p:cNvSpPr txBox="1"/>
            <p:nvPr/>
          </p:nvSpPr>
          <p:spPr>
            <a:xfrm>
              <a:off x="4495800" y="3112532"/>
              <a:ext cx="9144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accent6"/>
                  </a:solidFill>
                  <a:latin typeface="Calibri"/>
                  <a:ea typeface="Calibri"/>
                  <a:cs typeface="Calibri"/>
                  <a:sym typeface="Calibri"/>
                </a:rPr>
                <a:t>Slow</a:t>
              </a:r>
              <a:endParaRPr i="1" sz="1800">
                <a:solidFill>
                  <a:schemeClr val="accent6"/>
                </a:solidFill>
                <a:latin typeface="Calibri"/>
                <a:ea typeface="Calibri"/>
                <a:cs typeface="Calibri"/>
                <a:sym typeface="Calibri"/>
              </a:endParaRPr>
            </a:p>
          </p:txBody>
        </p:sp>
        <p:cxnSp>
          <p:nvCxnSpPr>
            <p:cNvPr id="197" name="Google Shape;197;p23"/>
            <p:cNvCxnSpPr/>
            <p:nvPr/>
          </p:nvCxnSpPr>
          <p:spPr>
            <a:xfrm rot="5400000">
              <a:off x="5962650" y="3398282"/>
              <a:ext cx="152400" cy="190500"/>
            </a:xfrm>
            <a:prstGeom prst="curvedConnector4">
              <a:avLst>
                <a:gd fmla="val -635217" name="adj1"/>
                <a:gd fmla="val 482610" name="adj2"/>
              </a:avLst>
            </a:prstGeom>
            <a:noFill/>
            <a:ln cap="flat" cmpd="sng" w="76200">
              <a:solidFill>
                <a:schemeClr val="accent2"/>
              </a:solidFill>
              <a:prstDash val="solid"/>
              <a:round/>
              <a:headEnd len="med" w="med" type="triangle"/>
              <a:tailEnd len="sm" w="sm" type="none"/>
            </a:ln>
          </p:spPr>
        </p:cxnSp>
        <p:sp>
          <p:nvSpPr>
            <p:cNvPr id="198" name="Google Shape;198;p23"/>
            <p:cNvSpPr txBox="1"/>
            <p:nvPr/>
          </p:nvSpPr>
          <p:spPr>
            <a:xfrm>
              <a:off x="4572000" y="3645932"/>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Calibri"/>
                  <a:ea typeface="Calibri"/>
                  <a:cs typeface="Calibri"/>
                  <a:sym typeface="Calibri"/>
                </a:rPr>
                <a:t>0.5 </a:t>
              </a:r>
              <a:endParaRPr sz="1800">
                <a:solidFill>
                  <a:schemeClr val="accent6"/>
                </a:solidFill>
                <a:latin typeface="Calibri"/>
                <a:ea typeface="Calibri"/>
                <a:cs typeface="Calibri"/>
                <a:sym typeface="Calibri"/>
              </a:endParaRPr>
            </a:p>
          </p:txBody>
        </p:sp>
        <p:sp>
          <p:nvSpPr>
            <p:cNvPr id="199" name="Google Shape;199;p23"/>
            <p:cNvSpPr txBox="1"/>
            <p:nvPr/>
          </p:nvSpPr>
          <p:spPr>
            <a:xfrm>
              <a:off x="4800600" y="2286000"/>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Calibri"/>
                  <a:ea typeface="Calibri"/>
                  <a:cs typeface="Calibri"/>
                  <a:sym typeface="Calibri"/>
                </a:rPr>
                <a:t>0.5 </a:t>
              </a:r>
              <a:endParaRPr sz="1800">
                <a:solidFill>
                  <a:schemeClr val="accent6"/>
                </a:solidFill>
                <a:latin typeface="Calibri"/>
                <a:ea typeface="Calibri"/>
                <a:cs typeface="Calibri"/>
                <a:sym typeface="Calibri"/>
              </a:endParaRPr>
            </a:p>
          </p:txBody>
        </p:sp>
        <p:sp>
          <p:nvSpPr>
            <p:cNvPr id="200" name="Google Shape;200;p23"/>
            <p:cNvSpPr txBox="1"/>
            <p:nvPr/>
          </p:nvSpPr>
          <p:spPr>
            <a:xfrm>
              <a:off x="4724400" y="5334000"/>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alibri"/>
                  <a:ea typeface="Calibri"/>
                  <a:cs typeface="Calibri"/>
                  <a:sym typeface="Calibri"/>
                </a:rPr>
                <a:t>0.5 </a:t>
              </a:r>
              <a:endParaRPr sz="1800">
                <a:solidFill>
                  <a:srgbClr val="C00000"/>
                </a:solidFill>
                <a:latin typeface="Calibri"/>
                <a:ea typeface="Calibri"/>
                <a:cs typeface="Calibri"/>
                <a:sym typeface="Calibri"/>
              </a:endParaRPr>
            </a:p>
          </p:txBody>
        </p:sp>
        <p:sp>
          <p:nvSpPr>
            <p:cNvPr id="201" name="Google Shape;201;p23"/>
            <p:cNvSpPr txBox="1"/>
            <p:nvPr/>
          </p:nvSpPr>
          <p:spPr>
            <a:xfrm>
              <a:off x="5867400" y="4788932"/>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alibri"/>
                  <a:ea typeface="Calibri"/>
                  <a:cs typeface="Calibri"/>
                  <a:sym typeface="Calibri"/>
                </a:rPr>
                <a:t>0.5 </a:t>
              </a:r>
              <a:endParaRPr sz="1800">
                <a:solidFill>
                  <a:srgbClr val="C00000"/>
                </a:solidFill>
                <a:latin typeface="Calibri"/>
                <a:ea typeface="Calibri"/>
                <a:cs typeface="Calibri"/>
                <a:sym typeface="Calibri"/>
              </a:endParaRPr>
            </a:p>
          </p:txBody>
        </p:sp>
        <p:sp>
          <p:nvSpPr>
            <p:cNvPr id="202" name="Google Shape;202;p23"/>
            <p:cNvSpPr txBox="1"/>
            <p:nvPr/>
          </p:nvSpPr>
          <p:spPr>
            <a:xfrm>
              <a:off x="838200" y="5627132"/>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Calibri"/>
                  <a:ea typeface="Calibri"/>
                  <a:cs typeface="Calibri"/>
                  <a:sym typeface="Calibri"/>
                </a:rPr>
                <a:t>1.0 </a:t>
              </a:r>
              <a:endParaRPr sz="1800">
                <a:solidFill>
                  <a:schemeClr val="accent6"/>
                </a:solidFill>
                <a:latin typeface="Calibri"/>
                <a:ea typeface="Calibri"/>
                <a:cs typeface="Calibri"/>
                <a:sym typeface="Calibri"/>
              </a:endParaRPr>
            </a:p>
          </p:txBody>
        </p:sp>
        <p:sp>
          <p:nvSpPr>
            <p:cNvPr id="203" name="Google Shape;203;p23"/>
            <p:cNvSpPr txBox="1"/>
            <p:nvPr/>
          </p:nvSpPr>
          <p:spPr>
            <a:xfrm>
              <a:off x="10210800" y="2579132"/>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alibri"/>
                  <a:ea typeface="Calibri"/>
                  <a:cs typeface="Calibri"/>
                  <a:sym typeface="Calibri"/>
                </a:rPr>
                <a:t>1.0 </a:t>
              </a:r>
              <a:endParaRPr sz="1800">
                <a:solidFill>
                  <a:srgbClr val="C00000"/>
                </a:solidFill>
                <a:latin typeface="Calibri"/>
                <a:ea typeface="Calibri"/>
                <a:cs typeface="Calibri"/>
                <a:sym typeface="Calibri"/>
              </a:endParaRPr>
            </a:p>
          </p:txBody>
        </p:sp>
        <p:sp>
          <p:nvSpPr>
            <p:cNvPr id="204" name="Google Shape;204;p23"/>
            <p:cNvSpPr txBox="1"/>
            <p:nvPr/>
          </p:nvSpPr>
          <p:spPr>
            <a:xfrm>
              <a:off x="1905000" y="5486400"/>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Calibri"/>
                  <a:ea typeface="Calibri"/>
                  <a:cs typeface="Calibri"/>
                  <a:sym typeface="Calibri"/>
                </a:rPr>
                <a:t>+1 </a:t>
              </a:r>
              <a:endParaRPr sz="1800">
                <a:solidFill>
                  <a:srgbClr val="00B050"/>
                </a:solidFill>
                <a:latin typeface="Calibri"/>
                <a:ea typeface="Calibri"/>
                <a:cs typeface="Calibri"/>
                <a:sym typeface="Calibri"/>
              </a:endParaRPr>
            </a:p>
          </p:txBody>
        </p:sp>
        <p:sp>
          <p:nvSpPr>
            <p:cNvPr id="205" name="Google Shape;205;p23"/>
            <p:cNvSpPr txBox="1"/>
            <p:nvPr/>
          </p:nvSpPr>
          <p:spPr>
            <a:xfrm>
              <a:off x="3581400" y="3288268"/>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Calibri"/>
                  <a:ea typeface="Calibri"/>
                  <a:cs typeface="Calibri"/>
                  <a:sym typeface="Calibri"/>
                </a:rPr>
                <a:t>+1 </a:t>
              </a:r>
              <a:endParaRPr sz="1800">
                <a:solidFill>
                  <a:srgbClr val="00B050"/>
                </a:solidFill>
                <a:latin typeface="Calibri"/>
                <a:ea typeface="Calibri"/>
                <a:cs typeface="Calibri"/>
                <a:sym typeface="Calibri"/>
              </a:endParaRPr>
            </a:p>
          </p:txBody>
        </p:sp>
        <p:sp>
          <p:nvSpPr>
            <p:cNvPr id="206" name="Google Shape;206;p23"/>
            <p:cNvSpPr txBox="1"/>
            <p:nvPr/>
          </p:nvSpPr>
          <p:spPr>
            <a:xfrm>
              <a:off x="5943600" y="2286000"/>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Calibri"/>
                  <a:ea typeface="Calibri"/>
                  <a:cs typeface="Calibri"/>
                  <a:sym typeface="Calibri"/>
                </a:rPr>
                <a:t>+1 </a:t>
              </a:r>
              <a:endParaRPr sz="1800">
                <a:solidFill>
                  <a:srgbClr val="00B050"/>
                </a:solidFill>
                <a:latin typeface="Calibri"/>
                <a:ea typeface="Calibri"/>
                <a:cs typeface="Calibri"/>
                <a:sym typeface="Calibri"/>
              </a:endParaRPr>
            </a:p>
          </p:txBody>
        </p:sp>
        <p:sp>
          <p:nvSpPr>
            <p:cNvPr id="207" name="Google Shape;207;p23"/>
            <p:cNvSpPr txBox="1"/>
            <p:nvPr/>
          </p:nvSpPr>
          <p:spPr>
            <a:xfrm>
              <a:off x="4648200" y="5879068"/>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Calibri"/>
                  <a:ea typeface="Calibri"/>
                  <a:cs typeface="Calibri"/>
                  <a:sym typeface="Calibri"/>
                </a:rPr>
                <a:t>+2 </a:t>
              </a:r>
              <a:endParaRPr sz="1800">
                <a:solidFill>
                  <a:srgbClr val="00B050"/>
                </a:solidFill>
                <a:latin typeface="Calibri"/>
                <a:ea typeface="Calibri"/>
                <a:cs typeface="Calibri"/>
                <a:sym typeface="Calibri"/>
              </a:endParaRPr>
            </a:p>
          </p:txBody>
        </p:sp>
        <p:sp>
          <p:nvSpPr>
            <p:cNvPr id="208" name="Google Shape;208;p23"/>
            <p:cNvSpPr txBox="1"/>
            <p:nvPr/>
          </p:nvSpPr>
          <p:spPr>
            <a:xfrm>
              <a:off x="6477000" y="4788415"/>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Calibri"/>
                  <a:ea typeface="Calibri"/>
                  <a:cs typeface="Calibri"/>
                  <a:sym typeface="Calibri"/>
                </a:rPr>
                <a:t>+2 </a:t>
              </a:r>
              <a:endParaRPr sz="1800">
                <a:solidFill>
                  <a:srgbClr val="00B050"/>
                </a:solidFill>
                <a:latin typeface="Calibri"/>
                <a:ea typeface="Calibri"/>
                <a:cs typeface="Calibri"/>
                <a:sym typeface="Calibri"/>
              </a:endParaRPr>
            </a:p>
          </p:txBody>
        </p:sp>
        <p:sp>
          <p:nvSpPr>
            <p:cNvPr id="209" name="Google Shape;209;p23"/>
            <p:cNvSpPr txBox="1"/>
            <p:nvPr/>
          </p:nvSpPr>
          <p:spPr>
            <a:xfrm>
              <a:off x="10668000" y="3124200"/>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Calibri"/>
                  <a:ea typeface="Calibri"/>
                  <a:cs typeface="Calibri"/>
                  <a:sym typeface="Calibri"/>
                </a:rPr>
                <a:t>-10</a:t>
              </a:r>
              <a:endParaRPr sz="1800">
                <a:solidFill>
                  <a:srgbClr val="00B05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Racing Search Tree</a:t>
            </a:r>
            <a:endParaRPr/>
          </a:p>
        </p:txBody>
      </p:sp>
      <p:pic>
        <p:nvPicPr>
          <p:cNvPr id="215" name="Google Shape;215;p24"/>
          <p:cNvPicPr preferRelativeResize="0"/>
          <p:nvPr/>
        </p:nvPicPr>
        <p:blipFill rotWithShape="1">
          <a:blip r:embed="rId3">
            <a:alphaModFix/>
          </a:blip>
          <a:srcRect b="0" l="0" r="0" t="0"/>
          <a:stretch/>
        </p:blipFill>
        <p:spPr>
          <a:xfrm>
            <a:off x="4743362" y="1295400"/>
            <a:ext cx="928190" cy="610285"/>
          </a:xfrm>
          <a:prstGeom prst="rect">
            <a:avLst/>
          </a:prstGeom>
          <a:noFill/>
          <a:ln>
            <a:noFill/>
          </a:ln>
        </p:spPr>
      </p:pic>
      <p:pic>
        <p:nvPicPr>
          <p:cNvPr id="216" name="Google Shape;216;p24"/>
          <p:cNvPicPr preferRelativeResize="0"/>
          <p:nvPr/>
        </p:nvPicPr>
        <p:blipFill rotWithShape="1">
          <a:blip r:embed="rId4">
            <a:alphaModFix/>
          </a:blip>
          <a:srcRect b="0" l="0" r="0" t="0"/>
          <a:stretch/>
        </p:blipFill>
        <p:spPr>
          <a:xfrm>
            <a:off x="9654642" y="3124200"/>
            <a:ext cx="1014614" cy="639346"/>
          </a:xfrm>
          <a:prstGeom prst="rect">
            <a:avLst/>
          </a:prstGeom>
          <a:noFill/>
          <a:ln>
            <a:noFill/>
          </a:ln>
        </p:spPr>
      </p:pic>
      <p:pic>
        <p:nvPicPr>
          <p:cNvPr id="217" name="Google Shape;217;p24"/>
          <p:cNvPicPr preferRelativeResize="0"/>
          <p:nvPr/>
        </p:nvPicPr>
        <p:blipFill rotWithShape="1">
          <a:blip r:embed="rId5">
            <a:alphaModFix/>
          </a:blip>
          <a:srcRect b="0" l="0" r="0" t="0"/>
          <a:stretch/>
        </p:blipFill>
        <p:spPr>
          <a:xfrm>
            <a:off x="10824561" y="4941332"/>
            <a:ext cx="984797" cy="697468"/>
          </a:xfrm>
          <a:prstGeom prst="rect">
            <a:avLst/>
          </a:prstGeom>
          <a:noFill/>
          <a:ln>
            <a:noFill/>
          </a:ln>
        </p:spPr>
      </p:pic>
      <p:sp>
        <p:nvSpPr>
          <p:cNvPr id="218" name="Google Shape;218;p24"/>
          <p:cNvSpPr/>
          <p:nvPr/>
        </p:nvSpPr>
        <p:spPr>
          <a:xfrm>
            <a:off x="17706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4"/>
          <p:cNvSpPr/>
          <p:nvPr/>
        </p:nvSpPr>
        <p:spPr>
          <a:xfrm>
            <a:off x="77904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20" name="Google Shape;220;p24"/>
          <p:cNvCxnSpPr>
            <a:stCxn id="215" idx="2"/>
            <a:endCxn id="219" idx="1"/>
          </p:cNvCxnSpPr>
          <p:nvPr/>
        </p:nvCxnSpPr>
        <p:spPr>
          <a:xfrm>
            <a:off x="5207457" y="1905685"/>
            <a:ext cx="2627700" cy="348900"/>
          </a:xfrm>
          <a:prstGeom prst="straightConnector1">
            <a:avLst/>
          </a:prstGeom>
          <a:noFill/>
          <a:ln cap="flat" cmpd="sng" w="12700">
            <a:solidFill>
              <a:srgbClr val="C00000"/>
            </a:solidFill>
            <a:prstDash val="solid"/>
            <a:round/>
            <a:headEnd len="sm" w="sm" type="none"/>
            <a:tailEnd len="lg" w="lg" type="triangle"/>
          </a:ln>
        </p:spPr>
      </p:cxnSp>
      <p:cxnSp>
        <p:nvCxnSpPr>
          <p:cNvPr id="221" name="Google Shape;221;p24"/>
          <p:cNvCxnSpPr>
            <a:stCxn id="215" idx="2"/>
            <a:endCxn id="218" idx="7"/>
          </p:cNvCxnSpPr>
          <p:nvPr/>
        </p:nvCxnSpPr>
        <p:spPr>
          <a:xfrm flipH="1">
            <a:off x="2030757" y="1905685"/>
            <a:ext cx="3176700" cy="348900"/>
          </a:xfrm>
          <a:prstGeom prst="straightConnector1">
            <a:avLst/>
          </a:prstGeom>
          <a:noFill/>
          <a:ln cap="flat" cmpd="sng" w="12700">
            <a:solidFill>
              <a:schemeClr val="accent2"/>
            </a:solidFill>
            <a:prstDash val="solid"/>
            <a:round/>
            <a:headEnd len="sm" w="sm" type="none"/>
            <a:tailEnd len="lg" w="lg" type="triangle"/>
          </a:ln>
        </p:spPr>
      </p:cxnSp>
      <p:pic>
        <p:nvPicPr>
          <p:cNvPr id="222" name="Google Shape;222;p24"/>
          <p:cNvPicPr preferRelativeResize="0"/>
          <p:nvPr/>
        </p:nvPicPr>
        <p:blipFill rotWithShape="1">
          <a:blip r:embed="rId6">
            <a:alphaModFix/>
          </a:blip>
          <a:srcRect b="0" l="0" r="0" t="0"/>
          <a:stretch/>
        </p:blipFill>
        <p:spPr>
          <a:xfrm>
            <a:off x="5566004" y="3124200"/>
            <a:ext cx="928190" cy="610285"/>
          </a:xfrm>
          <a:prstGeom prst="rect">
            <a:avLst/>
          </a:prstGeom>
          <a:noFill/>
          <a:ln>
            <a:noFill/>
          </a:ln>
        </p:spPr>
      </p:pic>
      <p:cxnSp>
        <p:nvCxnSpPr>
          <p:cNvPr id="223" name="Google Shape;223;p24"/>
          <p:cNvCxnSpPr>
            <a:stCxn id="219" idx="4"/>
            <a:endCxn id="222" idx="0"/>
          </p:cNvCxnSpPr>
          <p:nvPr/>
        </p:nvCxnSpPr>
        <p:spPr>
          <a:xfrm flipH="1">
            <a:off x="6030078" y="2514600"/>
            <a:ext cx="1912800" cy="609600"/>
          </a:xfrm>
          <a:prstGeom prst="straightConnector1">
            <a:avLst/>
          </a:prstGeom>
          <a:noFill/>
          <a:ln cap="flat" cmpd="sng" w="12700">
            <a:solidFill>
              <a:srgbClr val="C00000"/>
            </a:solidFill>
            <a:prstDash val="solid"/>
            <a:round/>
            <a:headEnd len="sm" w="sm" type="none"/>
            <a:tailEnd len="lg" w="lg" type="triangle"/>
          </a:ln>
        </p:spPr>
      </p:cxnSp>
      <p:cxnSp>
        <p:nvCxnSpPr>
          <p:cNvPr id="224" name="Google Shape;224;p24"/>
          <p:cNvCxnSpPr>
            <a:stCxn id="219" idx="4"/>
            <a:endCxn id="216" idx="0"/>
          </p:cNvCxnSpPr>
          <p:nvPr/>
        </p:nvCxnSpPr>
        <p:spPr>
          <a:xfrm>
            <a:off x="7942878" y="2514600"/>
            <a:ext cx="2219100" cy="609600"/>
          </a:xfrm>
          <a:prstGeom prst="straightConnector1">
            <a:avLst/>
          </a:prstGeom>
          <a:noFill/>
          <a:ln cap="flat" cmpd="sng" w="12700">
            <a:solidFill>
              <a:srgbClr val="C00000"/>
            </a:solidFill>
            <a:prstDash val="solid"/>
            <a:round/>
            <a:headEnd len="sm" w="sm" type="none"/>
            <a:tailEnd len="lg" w="lg" type="triangle"/>
          </a:ln>
        </p:spPr>
      </p:cxnSp>
      <p:pic>
        <p:nvPicPr>
          <p:cNvPr id="225" name="Google Shape;225;p24"/>
          <p:cNvPicPr preferRelativeResize="0"/>
          <p:nvPr/>
        </p:nvPicPr>
        <p:blipFill rotWithShape="1">
          <a:blip r:embed="rId6">
            <a:alphaModFix/>
          </a:blip>
          <a:srcRect b="0" l="0" r="0" t="0"/>
          <a:stretch/>
        </p:blipFill>
        <p:spPr>
          <a:xfrm>
            <a:off x="1451204" y="3123515"/>
            <a:ext cx="928190" cy="610285"/>
          </a:xfrm>
          <a:prstGeom prst="rect">
            <a:avLst/>
          </a:prstGeom>
          <a:noFill/>
          <a:ln>
            <a:noFill/>
          </a:ln>
        </p:spPr>
      </p:pic>
      <p:cxnSp>
        <p:nvCxnSpPr>
          <p:cNvPr id="226" name="Google Shape;226;p24"/>
          <p:cNvCxnSpPr>
            <a:stCxn id="218" idx="4"/>
            <a:endCxn id="225" idx="0"/>
          </p:cNvCxnSpPr>
          <p:nvPr/>
        </p:nvCxnSpPr>
        <p:spPr>
          <a:xfrm flipH="1">
            <a:off x="1915278" y="2514600"/>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227" name="Google Shape;227;p24"/>
          <p:cNvPicPr preferRelativeResize="0"/>
          <p:nvPr/>
        </p:nvPicPr>
        <p:blipFill rotWithShape="1">
          <a:blip r:embed="rId7">
            <a:alphaModFix/>
          </a:blip>
          <a:srcRect b="0" l="0" r="0" t="0"/>
          <a:stretch/>
        </p:blipFill>
        <p:spPr>
          <a:xfrm>
            <a:off x="2872842" y="5029200"/>
            <a:ext cx="1014614" cy="639346"/>
          </a:xfrm>
          <a:prstGeom prst="rect">
            <a:avLst/>
          </a:prstGeom>
          <a:noFill/>
          <a:ln>
            <a:noFill/>
          </a:ln>
        </p:spPr>
      </p:pic>
      <p:sp>
        <p:nvSpPr>
          <p:cNvPr id="228" name="Google Shape;228;p24"/>
          <p:cNvSpPr/>
          <p:nvPr/>
        </p:nvSpPr>
        <p:spPr>
          <a:xfrm>
            <a:off x="76452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24"/>
          <p:cNvSpPr/>
          <p:nvPr/>
        </p:nvSpPr>
        <p:spPr>
          <a:xfrm>
            <a:off x="27800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30" name="Google Shape;230;p24"/>
          <p:cNvCxnSpPr>
            <a:stCxn id="225" idx="2"/>
            <a:endCxn id="229" idx="1"/>
          </p:cNvCxnSpPr>
          <p:nvPr/>
        </p:nvCxnSpPr>
        <p:spPr>
          <a:xfrm>
            <a:off x="1915299" y="3733800"/>
            <a:ext cx="909300" cy="425100"/>
          </a:xfrm>
          <a:prstGeom prst="straightConnector1">
            <a:avLst/>
          </a:prstGeom>
          <a:noFill/>
          <a:ln cap="flat" cmpd="sng" w="12700">
            <a:solidFill>
              <a:srgbClr val="C00000"/>
            </a:solidFill>
            <a:prstDash val="solid"/>
            <a:round/>
            <a:headEnd len="sm" w="sm" type="none"/>
            <a:tailEnd len="lg" w="lg" type="triangle"/>
          </a:ln>
        </p:spPr>
      </p:cxnSp>
      <p:cxnSp>
        <p:nvCxnSpPr>
          <p:cNvPr id="231" name="Google Shape;231;p24"/>
          <p:cNvCxnSpPr>
            <a:stCxn id="225" idx="2"/>
            <a:endCxn id="228" idx="7"/>
          </p:cNvCxnSpPr>
          <p:nvPr/>
        </p:nvCxnSpPr>
        <p:spPr>
          <a:xfrm flipH="1">
            <a:off x="1024599" y="3733800"/>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232" name="Google Shape;232;p24"/>
          <p:cNvPicPr preferRelativeResize="0"/>
          <p:nvPr/>
        </p:nvPicPr>
        <p:blipFill rotWithShape="1">
          <a:blip r:embed="rId6">
            <a:alphaModFix/>
          </a:blip>
          <a:srcRect b="0" l="0" r="0" t="0"/>
          <a:stretch/>
        </p:blipFill>
        <p:spPr>
          <a:xfrm>
            <a:off x="2060804" y="5029200"/>
            <a:ext cx="928190" cy="610285"/>
          </a:xfrm>
          <a:prstGeom prst="rect">
            <a:avLst/>
          </a:prstGeom>
          <a:noFill/>
          <a:ln>
            <a:noFill/>
          </a:ln>
        </p:spPr>
      </p:pic>
      <p:cxnSp>
        <p:nvCxnSpPr>
          <p:cNvPr id="233" name="Google Shape;233;p24"/>
          <p:cNvCxnSpPr>
            <a:stCxn id="229" idx="4"/>
            <a:endCxn id="232" idx="0"/>
          </p:cNvCxnSpPr>
          <p:nvPr/>
        </p:nvCxnSpPr>
        <p:spPr>
          <a:xfrm flipH="1">
            <a:off x="2525040" y="4418915"/>
            <a:ext cx="407400" cy="610200"/>
          </a:xfrm>
          <a:prstGeom prst="straightConnector1">
            <a:avLst/>
          </a:prstGeom>
          <a:noFill/>
          <a:ln cap="flat" cmpd="sng" w="12700">
            <a:solidFill>
              <a:srgbClr val="C00000"/>
            </a:solidFill>
            <a:prstDash val="solid"/>
            <a:round/>
            <a:headEnd len="sm" w="sm" type="none"/>
            <a:tailEnd len="lg" w="lg" type="triangle"/>
          </a:ln>
        </p:spPr>
      </p:cxnSp>
      <p:cxnSp>
        <p:nvCxnSpPr>
          <p:cNvPr id="234" name="Google Shape;234;p24"/>
          <p:cNvCxnSpPr>
            <a:stCxn id="229" idx="4"/>
            <a:endCxn id="227" idx="0"/>
          </p:cNvCxnSpPr>
          <p:nvPr/>
        </p:nvCxnSpPr>
        <p:spPr>
          <a:xfrm>
            <a:off x="2932440" y="4418915"/>
            <a:ext cx="447600" cy="610200"/>
          </a:xfrm>
          <a:prstGeom prst="straightConnector1">
            <a:avLst/>
          </a:prstGeom>
          <a:noFill/>
          <a:ln cap="flat" cmpd="sng" w="12700">
            <a:solidFill>
              <a:srgbClr val="C00000"/>
            </a:solidFill>
            <a:prstDash val="solid"/>
            <a:round/>
            <a:headEnd len="sm" w="sm" type="none"/>
            <a:tailEnd len="lg" w="lg" type="triangle"/>
          </a:ln>
        </p:spPr>
      </p:cxnSp>
      <p:pic>
        <p:nvPicPr>
          <p:cNvPr id="235" name="Google Shape;235;p24"/>
          <p:cNvPicPr preferRelativeResize="0"/>
          <p:nvPr/>
        </p:nvPicPr>
        <p:blipFill rotWithShape="1">
          <a:blip r:embed="rId6">
            <a:alphaModFix/>
          </a:blip>
          <a:srcRect b="0" l="0" r="0" t="0"/>
          <a:stretch/>
        </p:blipFill>
        <p:spPr>
          <a:xfrm>
            <a:off x="460604" y="5027830"/>
            <a:ext cx="928190" cy="610285"/>
          </a:xfrm>
          <a:prstGeom prst="rect">
            <a:avLst/>
          </a:prstGeom>
          <a:noFill/>
          <a:ln>
            <a:noFill/>
          </a:ln>
        </p:spPr>
      </p:pic>
      <p:cxnSp>
        <p:nvCxnSpPr>
          <p:cNvPr id="236" name="Google Shape;236;p24"/>
          <p:cNvCxnSpPr>
            <a:stCxn id="228" idx="4"/>
            <a:endCxn id="235" idx="0"/>
          </p:cNvCxnSpPr>
          <p:nvPr/>
        </p:nvCxnSpPr>
        <p:spPr>
          <a:xfrm>
            <a:off x="916920" y="4418915"/>
            <a:ext cx="7800" cy="609000"/>
          </a:xfrm>
          <a:prstGeom prst="straightConnector1">
            <a:avLst/>
          </a:prstGeom>
          <a:noFill/>
          <a:ln cap="flat" cmpd="sng" w="12700">
            <a:solidFill>
              <a:schemeClr val="accent2"/>
            </a:solidFill>
            <a:prstDash val="solid"/>
            <a:round/>
            <a:headEnd len="sm" w="sm" type="none"/>
            <a:tailEnd len="lg" w="lg" type="triangle"/>
          </a:ln>
        </p:spPr>
      </p:cxnSp>
      <p:sp>
        <p:nvSpPr>
          <p:cNvPr id="237" name="Google Shape;237;p24"/>
          <p:cNvSpPr/>
          <p:nvPr/>
        </p:nvSpPr>
        <p:spPr>
          <a:xfrm>
            <a:off x="4863762"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38" name="Google Shape;238;p24"/>
          <p:cNvCxnSpPr>
            <a:endCxn id="237" idx="7"/>
          </p:cNvCxnSpPr>
          <p:nvPr/>
        </p:nvCxnSpPr>
        <p:spPr>
          <a:xfrm flipH="1">
            <a:off x="5123925" y="3733652"/>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239" name="Google Shape;239;p24"/>
          <p:cNvPicPr preferRelativeResize="0"/>
          <p:nvPr/>
        </p:nvPicPr>
        <p:blipFill rotWithShape="1">
          <a:blip r:embed="rId6">
            <a:alphaModFix/>
          </a:blip>
          <a:srcRect b="0" l="0" r="0" t="0"/>
          <a:stretch/>
        </p:blipFill>
        <p:spPr>
          <a:xfrm>
            <a:off x="4559846" y="5027830"/>
            <a:ext cx="928190" cy="610285"/>
          </a:xfrm>
          <a:prstGeom prst="rect">
            <a:avLst/>
          </a:prstGeom>
          <a:noFill/>
          <a:ln>
            <a:noFill/>
          </a:ln>
        </p:spPr>
      </p:pic>
      <p:cxnSp>
        <p:nvCxnSpPr>
          <p:cNvPr id="240" name="Google Shape;240;p24"/>
          <p:cNvCxnSpPr>
            <a:stCxn id="237" idx="4"/>
            <a:endCxn id="239" idx="0"/>
          </p:cNvCxnSpPr>
          <p:nvPr/>
        </p:nvCxnSpPr>
        <p:spPr>
          <a:xfrm>
            <a:off x="5016162" y="4418915"/>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241" name="Google Shape;241;p24"/>
          <p:cNvPicPr preferRelativeResize="0"/>
          <p:nvPr/>
        </p:nvPicPr>
        <p:blipFill rotWithShape="1">
          <a:blip r:embed="rId8">
            <a:alphaModFix/>
          </a:blip>
          <a:srcRect b="0" l="0" r="0" t="0"/>
          <a:stretch/>
        </p:blipFill>
        <p:spPr>
          <a:xfrm>
            <a:off x="6987642" y="5029200"/>
            <a:ext cx="1014614" cy="639346"/>
          </a:xfrm>
          <a:prstGeom prst="rect">
            <a:avLst/>
          </a:prstGeom>
          <a:noFill/>
          <a:ln>
            <a:noFill/>
          </a:ln>
        </p:spPr>
      </p:pic>
      <p:sp>
        <p:nvSpPr>
          <p:cNvPr id="242" name="Google Shape;242;p24"/>
          <p:cNvSpPr/>
          <p:nvPr/>
        </p:nvSpPr>
        <p:spPr>
          <a:xfrm>
            <a:off x="68948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43" name="Google Shape;243;p24"/>
          <p:cNvCxnSpPr>
            <a:stCxn id="222" idx="2"/>
            <a:endCxn id="242" idx="1"/>
          </p:cNvCxnSpPr>
          <p:nvPr/>
        </p:nvCxnSpPr>
        <p:spPr>
          <a:xfrm>
            <a:off x="6030099" y="3734485"/>
            <a:ext cx="909300" cy="424200"/>
          </a:xfrm>
          <a:prstGeom prst="straightConnector1">
            <a:avLst/>
          </a:prstGeom>
          <a:noFill/>
          <a:ln cap="flat" cmpd="sng" w="12700">
            <a:solidFill>
              <a:srgbClr val="C00000"/>
            </a:solidFill>
            <a:prstDash val="solid"/>
            <a:round/>
            <a:headEnd len="sm" w="sm" type="none"/>
            <a:tailEnd len="lg" w="lg" type="triangle"/>
          </a:ln>
        </p:spPr>
      </p:cxnSp>
      <p:pic>
        <p:nvPicPr>
          <p:cNvPr id="244" name="Google Shape;244;p24"/>
          <p:cNvPicPr preferRelativeResize="0"/>
          <p:nvPr/>
        </p:nvPicPr>
        <p:blipFill rotWithShape="1">
          <a:blip r:embed="rId6">
            <a:alphaModFix/>
          </a:blip>
          <a:srcRect b="0" l="0" r="0" t="0"/>
          <a:stretch/>
        </p:blipFill>
        <p:spPr>
          <a:xfrm>
            <a:off x="6175604" y="5029200"/>
            <a:ext cx="928190" cy="610285"/>
          </a:xfrm>
          <a:prstGeom prst="rect">
            <a:avLst/>
          </a:prstGeom>
          <a:noFill/>
          <a:ln>
            <a:noFill/>
          </a:ln>
        </p:spPr>
      </p:pic>
      <p:cxnSp>
        <p:nvCxnSpPr>
          <p:cNvPr id="245" name="Google Shape;245;p24"/>
          <p:cNvCxnSpPr>
            <a:stCxn id="242" idx="4"/>
            <a:endCxn id="244" idx="0"/>
          </p:cNvCxnSpPr>
          <p:nvPr/>
        </p:nvCxnSpPr>
        <p:spPr>
          <a:xfrm flipH="1">
            <a:off x="6639840" y="4418915"/>
            <a:ext cx="407400" cy="610200"/>
          </a:xfrm>
          <a:prstGeom prst="straightConnector1">
            <a:avLst/>
          </a:prstGeom>
          <a:noFill/>
          <a:ln cap="flat" cmpd="sng" w="12700">
            <a:solidFill>
              <a:srgbClr val="C00000"/>
            </a:solidFill>
            <a:prstDash val="solid"/>
            <a:round/>
            <a:headEnd len="sm" w="sm" type="none"/>
            <a:tailEnd len="lg" w="lg" type="triangle"/>
          </a:ln>
        </p:spPr>
      </p:cxnSp>
      <p:cxnSp>
        <p:nvCxnSpPr>
          <p:cNvPr id="246" name="Google Shape;246;p24"/>
          <p:cNvCxnSpPr>
            <a:stCxn id="242" idx="4"/>
            <a:endCxn id="241" idx="0"/>
          </p:cNvCxnSpPr>
          <p:nvPr/>
        </p:nvCxnSpPr>
        <p:spPr>
          <a:xfrm>
            <a:off x="7047240" y="4418915"/>
            <a:ext cx="447600" cy="610200"/>
          </a:xfrm>
          <a:prstGeom prst="straightConnector1">
            <a:avLst/>
          </a:prstGeom>
          <a:noFill/>
          <a:ln cap="flat" cmpd="sng" w="12700">
            <a:solidFill>
              <a:srgbClr val="C00000"/>
            </a:solidFill>
            <a:prstDash val="solid"/>
            <a:round/>
            <a:headEnd len="sm" w="sm" type="none"/>
            <a:tailEnd len="lg" w="lg" type="triangle"/>
          </a:ln>
        </p:spPr>
      </p:cxnSp>
      <p:pic>
        <p:nvPicPr>
          <p:cNvPr id="247" name="Google Shape;247;p24"/>
          <p:cNvPicPr preferRelativeResize="0"/>
          <p:nvPr/>
        </p:nvPicPr>
        <p:blipFill rotWithShape="1">
          <a:blip r:embed="rId9">
            <a:alphaModFix/>
          </a:blip>
          <a:srcRect b="0" l="0" r="0" t="0"/>
          <a:stretch/>
        </p:blipFill>
        <p:spPr>
          <a:xfrm>
            <a:off x="9045042" y="5028515"/>
            <a:ext cx="1014614" cy="639346"/>
          </a:xfrm>
          <a:prstGeom prst="rect">
            <a:avLst/>
          </a:prstGeom>
          <a:noFill/>
          <a:ln>
            <a:noFill/>
          </a:ln>
        </p:spPr>
      </p:pic>
      <p:sp>
        <p:nvSpPr>
          <p:cNvPr id="248" name="Google Shape;248;p24"/>
          <p:cNvSpPr/>
          <p:nvPr/>
        </p:nvSpPr>
        <p:spPr>
          <a:xfrm>
            <a:off x="8952240" y="411343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49" name="Google Shape;249;p24"/>
          <p:cNvCxnSpPr>
            <a:stCxn id="216" idx="2"/>
            <a:endCxn id="248" idx="7"/>
          </p:cNvCxnSpPr>
          <p:nvPr/>
        </p:nvCxnSpPr>
        <p:spPr>
          <a:xfrm flipH="1">
            <a:off x="9212449" y="3763546"/>
            <a:ext cx="949500" cy="394500"/>
          </a:xfrm>
          <a:prstGeom prst="straightConnector1">
            <a:avLst/>
          </a:prstGeom>
          <a:noFill/>
          <a:ln cap="flat" cmpd="sng" w="12700">
            <a:solidFill>
              <a:schemeClr val="accent2"/>
            </a:solidFill>
            <a:prstDash val="solid"/>
            <a:round/>
            <a:headEnd len="sm" w="sm" type="none"/>
            <a:tailEnd len="lg" w="lg" type="triangle"/>
          </a:ln>
        </p:spPr>
      </p:cxnSp>
      <p:pic>
        <p:nvPicPr>
          <p:cNvPr id="250" name="Google Shape;250;p24"/>
          <p:cNvPicPr preferRelativeResize="0"/>
          <p:nvPr/>
        </p:nvPicPr>
        <p:blipFill rotWithShape="1">
          <a:blip r:embed="rId6">
            <a:alphaModFix/>
          </a:blip>
          <a:srcRect b="0" l="0" r="0" t="0"/>
          <a:stretch/>
        </p:blipFill>
        <p:spPr>
          <a:xfrm>
            <a:off x="8233004" y="5028515"/>
            <a:ext cx="928190" cy="610285"/>
          </a:xfrm>
          <a:prstGeom prst="rect">
            <a:avLst/>
          </a:prstGeom>
          <a:noFill/>
          <a:ln>
            <a:noFill/>
          </a:ln>
        </p:spPr>
      </p:pic>
      <p:cxnSp>
        <p:nvCxnSpPr>
          <p:cNvPr id="251" name="Google Shape;251;p24"/>
          <p:cNvCxnSpPr>
            <a:stCxn id="248" idx="4"/>
            <a:endCxn id="250" idx="0"/>
          </p:cNvCxnSpPr>
          <p:nvPr/>
        </p:nvCxnSpPr>
        <p:spPr>
          <a:xfrm flipH="1">
            <a:off x="8697240" y="4418230"/>
            <a:ext cx="407400" cy="610200"/>
          </a:xfrm>
          <a:prstGeom prst="straightConnector1">
            <a:avLst/>
          </a:prstGeom>
          <a:noFill/>
          <a:ln cap="flat" cmpd="sng" w="12700">
            <a:solidFill>
              <a:schemeClr val="accent2"/>
            </a:solidFill>
            <a:prstDash val="solid"/>
            <a:round/>
            <a:headEnd len="sm" w="sm" type="none"/>
            <a:tailEnd len="lg" w="lg" type="triangle"/>
          </a:ln>
        </p:spPr>
      </p:cxnSp>
      <p:cxnSp>
        <p:nvCxnSpPr>
          <p:cNvPr id="252" name="Google Shape;252;p24"/>
          <p:cNvCxnSpPr>
            <a:stCxn id="248" idx="4"/>
            <a:endCxn id="247" idx="0"/>
          </p:cNvCxnSpPr>
          <p:nvPr/>
        </p:nvCxnSpPr>
        <p:spPr>
          <a:xfrm>
            <a:off x="9104640" y="4418230"/>
            <a:ext cx="447600" cy="610200"/>
          </a:xfrm>
          <a:prstGeom prst="straightConnector1">
            <a:avLst/>
          </a:prstGeom>
          <a:noFill/>
          <a:ln cap="flat" cmpd="sng" w="12700">
            <a:solidFill>
              <a:schemeClr val="accent2"/>
            </a:solidFill>
            <a:prstDash val="solid"/>
            <a:round/>
            <a:headEnd len="sm" w="sm" type="none"/>
            <a:tailEnd len="lg" w="lg" type="triangle"/>
          </a:ln>
        </p:spPr>
      </p:cxnSp>
      <p:sp>
        <p:nvSpPr>
          <p:cNvPr id="253" name="Google Shape;253;p24"/>
          <p:cNvSpPr/>
          <p:nvPr/>
        </p:nvSpPr>
        <p:spPr>
          <a:xfrm>
            <a:off x="11119941"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54" name="Google Shape;254;p24"/>
          <p:cNvCxnSpPr>
            <a:stCxn id="216" idx="2"/>
            <a:endCxn id="253" idx="1"/>
          </p:cNvCxnSpPr>
          <p:nvPr/>
        </p:nvCxnSpPr>
        <p:spPr>
          <a:xfrm>
            <a:off x="10161949" y="3763546"/>
            <a:ext cx="1002600" cy="395100"/>
          </a:xfrm>
          <a:prstGeom prst="straightConnector1">
            <a:avLst/>
          </a:prstGeom>
          <a:noFill/>
          <a:ln cap="flat" cmpd="sng" w="12700">
            <a:solidFill>
              <a:srgbClr val="C00000"/>
            </a:solidFill>
            <a:prstDash val="solid"/>
            <a:round/>
            <a:headEnd len="sm" w="sm" type="none"/>
            <a:tailEnd len="lg" w="lg" type="triangle"/>
          </a:ln>
        </p:spPr>
      </p:cxnSp>
      <p:cxnSp>
        <p:nvCxnSpPr>
          <p:cNvPr id="255" name="Google Shape;255;p24"/>
          <p:cNvCxnSpPr>
            <a:stCxn id="253" idx="4"/>
          </p:cNvCxnSpPr>
          <p:nvPr/>
        </p:nvCxnSpPr>
        <p:spPr>
          <a:xfrm>
            <a:off x="11272341" y="4418915"/>
            <a:ext cx="7800" cy="609000"/>
          </a:xfrm>
          <a:prstGeom prst="straightConnector1">
            <a:avLst/>
          </a:prstGeom>
          <a:noFill/>
          <a:ln cap="flat" cmpd="sng" w="12700">
            <a:solidFill>
              <a:srgbClr val="C00000"/>
            </a:solidFill>
            <a:prstDash val="solid"/>
            <a:round/>
            <a:headEnd len="sm" w="sm"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MDP Search Trees</a:t>
            </a:r>
            <a:endParaRPr/>
          </a:p>
        </p:txBody>
      </p:sp>
      <p:sp>
        <p:nvSpPr>
          <p:cNvPr id="262" name="Google Shape;262;p25"/>
          <p:cNvSpPr txBox="1"/>
          <p:nvPr>
            <p:ph idx="1" type="body"/>
          </p:nvPr>
        </p:nvSpPr>
        <p:spPr>
          <a:xfrm>
            <a:off x="457200" y="1265237"/>
            <a:ext cx="112014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Each MDP state projects an expectimax-like search tree</a:t>
            </a:r>
            <a:endParaRPr/>
          </a:p>
        </p:txBody>
      </p:sp>
      <p:sp>
        <p:nvSpPr>
          <p:cNvPr id="263" name="Google Shape;263;p25"/>
          <p:cNvSpPr/>
          <p:nvPr/>
        </p:nvSpPr>
        <p:spPr>
          <a:xfrm>
            <a:off x="5486400" y="2133600"/>
            <a:ext cx="457200" cy="365125"/>
          </a:xfrm>
          <a:prstGeom prst="triangle">
            <a:avLst>
              <a:gd fmla="val 50000" name="adj"/>
            </a:avLst>
          </a:prstGeom>
          <a:solidFill>
            <a:srgbClr val="8FA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5"/>
          <p:cNvSpPr/>
          <p:nvPr/>
        </p:nvSpPr>
        <p:spPr>
          <a:xfrm>
            <a:off x="5334000" y="5121275"/>
            <a:ext cx="457200" cy="365125"/>
          </a:xfrm>
          <a:prstGeom prst="triangle">
            <a:avLst>
              <a:gd fmla="val 50000" name="adj"/>
            </a:avLst>
          </a:prstGeom>
          <a:solidFill>
            <a:srgbClr val="8FA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grpSp>
        <p:nvGrpSpPr>
          <p:cNvPr id="265" name="Google Shape;265;p25"/>
          <p:cNvGrpSpPr/>
          <p:nvPr/>
        </p:nvGrpSpPr>
        <p:grpSpPr>
          <a:xfrm>
            <a:off x="3886200" y="2514600"/>
            <a:ext cx="3733800" cy="1066800"/>
            <a:chOff x="1584" y="1680"/>
            <a:chExt cx="2352" cy="336"/>
          </a:xfrm>
        </p:grpSpPr>
        <p:cxnSp>
          <p:nvCxnSpPr>
            <p:cNvPr id="266" name="Google Shape;266;p25"/>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267" name="Google Shape;267;p25"/>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268" name="Google Shape;268;p25"/>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269" name="Google Shape;269;p25"/>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270" name="Google Shape;270;p25"/>
          <p:cNvSpPr/>
          <p:nvPr/>
        </p:nvSpPr>
        <p:spPr>
          <a:xfrm>
            <a:off x="4876800" y="3581400"/>
            <a:ext cx="381000" cy="381000"/>
          </a:xfrm>
          <a:prstGeom prst="ellipse">
            <a:avLst/>
          </a:prstGeom>
          <a:solidFill>
            <a:srgbClr val="B8EA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71" name="Google Shape;271;p25"/>
          <p:cNvGrpSpPr/>
          <p:nvPr/>
        </p:nvGrpSpPr>
        <p:grpSpPr>
          <a:xfrm>
            <a:off x="3505200" y="3962400"/>
            <a:ext cx="3124200" cy="1143000"/>
            <a:chOff x="1536" y="2400"/>
            <a:chExt cx="1584" cy="624"/>
          </a:xfrm>
        </p:grpSpPr>
        <p:cxnSp>
          <p:nvCxnSpPr>
            <p:cNvPr id="272" name="Google Shape;272;p25"/>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273" name="Google Shape;273;p25"/>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274" name="Google Shape;274;p25"/>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275" name="Google Shape;275;p25"/>
            <p:cNvCxnSpPr/>
            <p:nvPr/>
          </p:nvCxnSpPr>
          <p:spPr>
            <a:xfrm>
              <a:off x="2312" y="2400"/>
              <a:ext cx="280" cy="624"/>
            </a:xfrm>
            <a:prstGeom prst="straightConnector1">
              <a:avLst/>
            </a:prstGeom>
            <a:noFill/>
            <a:ln cap="flat" cmpd="sng" w="28575">
              <a:solidFill>
                <a:schemeClr val="dk1"/>
              </a:solidFill>
              <a:prstDash val="solid"/>
              <a:round/>
              <a:headEnd len="med" w="med" type="none"/>
              <a:tailEnd len="med" w="med" type="triangle"/>
            </a:ln>
          </p:spPr>
        </p:cxnSp>
      </p:grpSp>
      <p:sp>
        <p:nvSpPr>
          <p:cNvPr id="276" name="Google Shape;276;p25"/>
          <p:cNvSpPr txBox="1"/>
          <p:nvPr/>
        </p:nvSpPr>
        <p:spPr>
          <a:xfrm>
            <a:off x="5410200" y="2833688"/>
            <a:ext cx="381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277" name="Google Shape;277;p25"/>
          <p:cNvSpPr txBox="1"/>
          <p:nvPr/>
        </p:nvSpPr>
        <p:spPr>
          <a:xfrm>
            <a:off x="5943600" y="2133600"/>
            <a:ext cx="381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s</a:t>
            </a:r>
            <a:endParaRPr/>
          </a:p>
        </p:txBody>
      </p:sp>
      <p:sp>
        <p:nvSpPr>
          <p:cNvPr id="278" name="Google Shape;278;p25"/>
          <p:cNvSpPr txBox="1"/>
          <p:nvPr/>
        </p:nvSpPr>
        <p:spPr>
          <a:xfrm>
            <a:off x="5791200" y="5105400"/>
            <a:ext cx="457200" cy="366713"/>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accent2"/>
                </a:solidFill>
                <a:latin typeface="Arial"/>
                <a:ea typeface="Arial"/>
                <a:cs typeface="Arial"/>
                <a:sym typeface="Arial"/>
              </a:rPr>
              <a:t>s’</a:t>
            </a:r>
            <a:endParaRPr sz="1800">
              <a:solidFill>
                <a:schemeClr val="accent2"/>
              </a:solidFill>
              <a:latin typeface="Arial"/>
              <a:ea typeface="Arial"/>
              <a:cs typeface="Arial"/>
              <a:sym typeface="Arial"/>
            </a:endParaRPr>
          </a:p>
        </p:txBody>
      </p:sp>
      <p:sp>
        <p:nvSpPr>
          <p:cNvPr id="279" name="Google Shape;279;p25"/>
          <p:cNvSpPr txBox="1"/>
          <p:nvPr/>
        </p:nvSpPr>
        <p:spPr>
          <a:xfrm>
            <a:off x="5257800" y="3581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s, a</a:t>
            </a:r>
            <a:endParaRPr/>
          </a:p>
        </p:txBody>
      </p:sp>
      <p:grpSp>
        <p:nvGrpSpPr>
          <p:cNvPr id="280" name="Google Shape;280;p25"/>
          <p:cNvGrpSpPr/>
          <p:nvPr/>
        </p:nvGrpSpPr>
        <p:grpSpPr>
          <a:xfrm>
            <a:off x="3733800" y="5486400"/>
            <a:ext cx="3733800" cy="533400"/>
            <a:chOff x="1584" y="1680"/>
            <a:chExt cx="2352" cy="336"/>
          </a:xfrm>
        </p:grpSpPr>
        <p:cxnSp>
          <p:nvCxnSpPr>
            <p:cNvPr id="281" name="Google Shape;281;p25"/>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282" name="Google Shape;282;p25"/>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283" name="Google Shape;283;p25"/>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284" name="Google Shape;284;p25"/>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285" name="Google Shape;285;p25"/>
          <p:cNvSpPr/>
          <p:nvPr/>
        </p:nvSpPr>
        <p:spPr>
          <a:xfrm>
            <a:off x="5486400" y="4167188"/>
            <a:ext cx="2133600" cy="404812"/>
          </a:xfrm>
          <a:custGeom>
            <a:rect b="b" l="l" r="r" t="t"/>
            <a:pathLst>
              <a:path extrusionOk="0" h="255" w="1344">
                <a:moveTo>
                  <a:pt x="0" y="255"/>
                </a:moveTo>
                <a:cubicBezTo>
                  <a:pt x="79" y="219"/>
                  <a:pt x="251" y="80"/>
                  <a:pt x="475" y="40"/>
                </a:cubicBezTo>
                <a:cubicBezTo>
                  <a:pt x="699" y="0"/>
                  <a:pt x="1199" y="19"/>
                  <a:pt x="1344" y="15"/>
                </a:cubicBezTo>
              </a:path>
            </a:pathLst>
          </a:custGeom>
          <a:noFill/>
          <a:ln cap="flat" cmpd="sng" w="508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25"/>
          <p:cNvSpPr txBox="1"/>
          <p:nvPr/>
        </p:nvSpPr>
        <p:spPr>
          <a:xfrm>
            <a:off x="7772400" y="3962400"/>
            <a:ext cx="28194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Arial"/>
                <a:ea typeface="Arial"/>
                <a:cs typeface="Arial"/>
                <a:sym typeface="Arial"/>
              </a:rPr>
              <a:t>(s,a,s’) called a </a:t>
            </a:r>
            <a:r>
              <a:rPr i="1" lang="en-US" sz="1800">
                <a:solidFill>
                  <a:srgbClr val="C00000"/>
                </a:solidFill>
                <a:latin typeface="Arial"/>
                <a:ea typeface="Arial"/>
                <a:cs typeface="Arial"/>
                <a:sym typeface="Arial"/>
              </a:rPr>
              <a:t>transition</a:t>
            </a:r>
            <a:endParaRPr/>
          </a:p>
          <a:p>
            <a:pPr indent="0" lvl="0" marL="0" marR="0" rtl="0" algn="l">
              <a:spcBef>
                <a:spcPts val="900"/>
              </a:spcBef>
              <a:spcAft>
                <a:spcPts val="0"/>
              </a:spcAft>
              <a:buNone/>
            </a:pPr>
            <a:r>
              <a:rPr lang="en-US" sz="1800">
                <a:solidFill>
                  <a:srgbClr val="C00000"/>
                </a:solidFill>
                <a:latin typeface="Arial"/>
                <a:ea typeface="Arial"/>
                <a:cs typeface="Arial"/>
                <a:sym typeface="Arial"/>
              </a:rPr>
              <a:t>T(s,a,s’) = P(s’|s,a)</a:t>
            </a:r>
            <a:endParaRPr/>
          </a:p>
          <a:p>
            <a:pPr indent="0" lvl="0" marL="0" marR="0" rtl="0" algn="l">
              <a:spcBef>
                <a:spcPts val="900"/>
              </a:spcBef>
              <a:spcAft>
                <a:spcPts val="0"/>
              </a:spcAft>
              <a:buNone/>
            </a:pPr>
            <a:r>
              <a:rPr lang="en-US" sz="1800">
                <a:solidFill>
                  <a:srgbClr val="C00000"/>
                </a:solidFill>
                <a:latin typeface="Arial"/>
                <a:ea typeface="Arial"/>
                <a:cs typeface="Arial"/>
                <a:sym typeface="Arial"/>
              </a:rPr>
              <a:t>R(s,a,s’)</a:t>
            </a:r>
            <a:endParaRPr sz="1800">
              <a:solidFill>
                <a:srgbClr val="C00000"/>
              </a:solidFill>
              <a:latin typeface="Arial"/>
              <a:ea typeface="Arial"/>
              <a:cs typeface="Arial"/>
              <a:sym typeface="Arial"/>
            </a:endParaRPr>
          </a:p>
        </p:txBody>
      </p:sp>
      <p:sp>
        <p:nvSpPr>
          <p:cNvPr id="287" name="Google Shape;287;p25"/>
          <p:cNvSpPr txBox="1"/>
          <p:nvPr/>
        </p:nvSpPr>
        <p:spPr>
          <a:xfrm>
            <a:off x="4495800" y="4419600"/>
            <a:ext cx="1066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s,a,s’</a:t>
            </a:r>
            <a:endParaRPr sz="1800">
              <a:solidFill>
                <a:schemeClr val="dk1"/>
              </a:solidFill>
              <a:latin typeface="Arial"/>
              <a:ea typeface="Arial"/>
              <a:cs typeface="Arial"/>
              <a:sym typeface="Arial"/>
            </a:endParaRPr>
          </a:p>
        </p:txBody>
      </p:sp>
      <p:sp>
        <p:nvSpPr>
          <p:cNvPr id="288" name="Google Shape;288;p25"/>
          <p:cNvSpPr/>
          <p:nvPr/>
        </p:nvSpPr>
        <p:spPr>
          <a:xfrm>
            <a:off x="6332538" y="2301875"/>
            <a:ext cx="2201862" cy="60325"/>
          </a:xfrm>
          <a:custGeom>
            <a:rect b="b" l="l" r="r" t="t"/>
            <a:pathLst>
              <a:path extrusionOk="0" h="38" w="1387">
                <a:moveTo>
                  <a:pt x="0" y="38"/>
                </a:moveTo>
                <a:cubicBezTo>
                  <a:pt x="86" y="36"/>
                  <a:pt x="287" y="31"/>
                  <a:pt x="518" y="25"/>
                </a:cubicBezTo>
                <a:cubicBezTo>
                  <a:pt x="749" y="19"/>
                  <a:pt x="1242" y="4"/>
                  <a:pt x="1387" y="0"/>
                </a:cubicBezTo>
              </a:path>
            </a:pathLst>
          </a:custGeom>
          <a:noFill/>
          <a:ln cap="flat" cmpd="sng" w="50800">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25"/>
          <p:cNvSpPr txBox="1"/>
          <p:nvPr/>
        </p:nvSpPr>
        <p:spPr>
          <a:xfrm>
            <a:off x="8610600" y="2100262"/>
            <a:ext cx="1371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s is a </a:t>
            </a:r>
            <a:r>
              <a:rPr i="1" lang="en-US" sz="1800">
                <a:solidFill>
                  <a:srgbClr val="0000FF"/>
                </a:solidFill>
                <a:latin typeface="Arial"/>
                <a:ea typeface="Arial"/>
                <a:cs typeface="Arial"/>
                <a:sym typeface="Arial"/>
              </a:rPr>
              <a:t>state</a:t>
            </a:r>
            <a:endParaRPr/>
          </a:p>
        </p:txBody>
      </p:sp>
      <p:sp>
        <p:nvSpPr>
          <p:cNvPr id="290" name="Google Shape;290;p25"/>
          <p:cNvSpPr/>
          <p:nvPr/>
        </p:nvSpPr>
        <p:spPr>
          <a:xfrm flipH="1">
            <a:off x="3048000" y="3733800"/>
            <a:ext cx="1676400" cy="76200"/>
          </a:xfrm>
          <a:custGeom>
            <a:rect b="b" l="l" r="r" t="t"/>
            <a:pathLst>
              <a:path extrusionOk="0" h="38" w="1387">
                <a:moveTo>
                  <a:pt x="0" y="38"/>
                </a:moveTo>
                <a:cubicBezTo>
                  <a:pt x="86" y="36"/>
                  <a:pt x="287" y="31"/>
                  <a:pt x="518" y="25"/>
                </a:cubicBezTo>
                <a:cubicBezTo>
                  <a:pt x="749" y="19"/>
                  <a:pt x="1242" y="4"/>
                  <a:pt x="1387" y="0"/>
                </a:cubicBezTo>
              </a:path>
            </a:pathLst>
          </a:custGeom>
          <a:noFill/>
          <a:ln cap="flat"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25"/>
          <p:cNvSpPr txBox="1"/>
          <p:nvPr/>
        </p:nvSpPr>
        <p:spPr>
          <a:xfrm>
            <a:off x="1752600" y="3429000"/>
            <a:ext cx="13716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(s, a) is a </a:t>
            </a:r>
            <a:r>
              <a:rPr i="1" lang="en-US" sz="1800">
                <a:solidFill>
                  <a:srgbClr val="008000"/>
                </a:solidFill>
                <a:latin typeface="Arial"/>
                <a:ea typeface="Arial"/>
                <a:cs typeface="Arial"/>
                <a:sym typeface="Arial"/>
              </a:rPr>
              <a:t>q-state</a:t>
            </a:r>
            <a:endParaRPr/>
          </a:p>
        </p:txBody>
      </p:sp>
      <p:pic>
        <p:nvPicPr>
          <p:cNvPr descr="C:\Users\Dan\Dropbox\Office\CS 188\Ketrina Art\MDPs\QState.png" id="292" name="Google Shape;292;p25"/>
          <p:cNvPicPr preferRelativeResize="0"/>
          <p:nvPr/>
        </p:nvPicPr>
        <p:blipFill rotWithShape="1">
          <a:blip r:embed="rId3">
            <a:alphaModFix/>
          </a:blip>
          <a:srcRect b="0" l="0" r="0" t="0"/>
          <a:stretch/>
        </p:blipFill>
        <p:spPr>
          <a:xfrm>
            <a:off x="0" y="2743200"/>
            <a:ext cx="3017838" cy="2260157"/>
          </a:xfrm>
          <a:prstGeom prst="rect">
            <a:avLst/>
          </a:prstGeom>
          <a:noFill/>
          <a:ln>
            <a:noFill/>
          </a:ln>
        </p:spPr>
      </p:pic>
      <p:pic>
        <p:nvPicPr>
          <p:cNvPr descr="C:\Users\Dan\Dropbox\Office\CS 188\Ketrina Art\MDPs\Discounting.png" id="293" name="Google Shape;293;p25"/>
          <p:cNvPicPr preferRelativeResize="0"/>
          <p:nvPr/>
        </p:nvPicPr>
        <p:blipFill rotWithShape="1">
          <a:blip r:embed="rId4">
            <a:alphaModFix/>
          </a:blip>
          <a:srcRect b="67901" l="73764" r="1568" t="0"/>
          <a:stretch/>
        </p:blipFill>
        <p:spPr>
          <a:xfrm>
            <a:off x="10134600" y="4343400"/>
            <a:ext cx="1844538" cy="1600200"/>
          </a:xfrm>
          <a:prstGeom prst="rect">
            <a:avLst/>
          </a:prstGeom>
          <a:noFill/>
          <a:ln>
            <a:noFill/>
          </a:ln>
        </p:spPr>
      </p:pic>
      <p:pic>
        <p:nvPicPr>
          <p:cNvPr descr="C:\Users\Dan\Dropbox\Office\CS 188\Ketrina Art\MDPs\GridFutures3.png" id="294" name="Google Shape;294;p25"/>
          <p:cNvPicPr preferRelativeResize="0"/>
          <p:nvPr/>
        </p:nvPicPr>
        <p:blipFill rotWithShape="1">
          <a:blip r:embed="rId5">
            <a:alphaModFix/>
          </a:blip>
          <a:srcRect b="0" l="52636" r="24410" t="68040"/>
          <a:stretch/>
        </p:blipFill>
        <p:spPr>
          <a:xfrm>
            <a:off x="9906000" y="1447800"/>
            <a:ext cx="2057400" cy="14444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Utilities of Sequences</a:t>
            </a:r>
            <a:endParaRPr/>
          </a:p>
        </p:txBody>
      </p:sp>
      <p:pic>
        <p:nvPicPr>
          <p:cNvPr id="300" name="Google Shape;300;p26"/>
          <p:cNvPicPr preferRelativeResize="0"/>
          <p:nvPr/>
        </p:nvPicPr>
        <p:blipFill rotWithShape="1">
          <a:blip r:embed="rId3">
            <a:alphaModFix/>
          </a:blip>
          <a:srcRect b="0" l="0" r="0" t="0"/>
          <a:stretch/>
        </p:blipFill>
        <p:spPr>
          <a:xfrm>
            <a:off x="2259012" y="1248279"/>
            <a:ext cx="7875588" cy="49996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Utilities of Sequences</a:t>
            </a:r>
            <a:endParaRPr/>
          </a:p>
        </p:txBody>
      </p:sp>
      <p:sp>
        <p:nvSpPr>
          <p:cNvPr id="306" name="Google Shape;306;p27"/>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What preferences should an agent have over reward sequences?</a:t>
            </a:r>
            <a:endParaRPr/>
          </a:p>
          <a:p>
            <a:pPr indent="-165082" lvl="0" marL="342882" rtl="0" algn="l">
              <a:spcBef>
                <a:spcPts val="560"/>
              </a:spcBef>
              <a:spcAft>
                <a:spcPts val="0"/>
              </a:spcAft>
              <a:buSzPts val="2800"/>
              <a:buNone/>
            </a:pPr>
            <a:r>
              <a:t/>
            </a:r>
            <a:endParaRPr sz="2800"/>
          </a:p>
          <a:p>
            <a:pPr indent="-342882" lvl="0" marL="342882" rtl="0" algn="l">
              <a:spcBef>
                <a:spcPts val="560"/>
              </a:spcBef>
              <a:spcAft>
                <a:spcPts val="0"/>
              </a:spcAft>
              <a:buSzPts val="2800"/>
              <a:buChar char="▪"/>
            </a:pPr>
            <a:r>
              <a:rPr lang="en-US" sz="2800"/>
              <a:t>More or less?</a:t>
            </a:r>
            <a:endParaRPr/>
          </a:p>
          <a:p>
            <a:pPr indent="-165082" lvl="0" marL="342882" rtl="0" algn="l">
              <a:spcBef>
                <a:spcPts val="560"/>
              </a:spcBef>
              <a:spcAft>
                <a:spcPts val="0"/>
              </a:spcAft>
              <a:buSzPts val="2800"/>
              <a:buNone/>
            </a:pPr>
            <a:r>
              <a:t/>
            </a:r>
            <a:endParaRPr sz="2800"/>
          </a:p>
          <a:p>
            <a:pPr indent="-342882" lvl="0" marL="342882" rtl="0" algn="l">
              <a:spcBef>
                <a:spcPts val="560"/>
              </a:spcBef>
              <a:spcAft>
                <a:spcPts val="0"/>
              </a:spcAft>
              <a:buSzPts val="2800"/>
              <a:buChar char="▪"/>
            </a:pPr>
            <a:r>
              <a:rPr lang="en-US" sz="2800"/>
              <a:t>Now or later?</a:t>
            </a:r>
            <a:endParaRPr/>
          </a:p>
          <a:p>
            <a:pPr indent="-165082" lvl="0" marL="342882" rtl="0" algn="l">
              <a:spcBef>
                <a:spcPts val="560"/>
              </a:spcBef>
              <a:spcAft>
                <a:spcPts val="0"/>
              </a:spcAft>
              <a:buSzPts val="2800"/>
              <a:buNone/>
            </a:pPr>
            <a:r>
              <a:t/>
            </a:r>
            <a:endParaRPr sz="2800"/>
          </a:p>
          <a:p>
            <a:pPr indent="-165082" lvl="0" marL="342882" rtl="0" algn="l">
              <a:spcBef>
                <a:spcPts val="560"/>
              </a:spcBef>
              <a:spcAft>
                <a:spcPts val="0"/>
              </a:spcAft>
              <a:buSzPts val="2800"/>
              <a:buNone/>
            </a:pPr>
            <a:r>
              <a:t/>
            </a:r>
            <a:endParaRPr sz="2800"/>
          </a:p>
          <a:p>
            <a:pPr indent="-165082" lvl="0" marL="342882" rtl="0" algn="l">
              <a:spcBef>
                <a:spcPts val="560"/>
              </a:spcBef>
              <a:spcAft>
                <a:spcPts val="0"/>
              </a:spcAft>
              <a:buSzPts val="2800"/>
              <a:buNone/>
            </a:pPr>
            <a:r>
              <a:t/>
            </a:r>
            <a:endParaRPr sz="2800"/>
          </a:p>
          <a:p>
            <a:pPr indent="-165082" lvl="0" marL="342882" rtl="0" algn="l">
              <a:spcBef>
                <a:spcPts val="560"/>
              </a:spcBef>
              <a:spcAft>
                <a:spcPts val="0"/>
              </a:spcAft>
              <a:buSzPts val="2800"/>
              <a:buNone/>
            </a:pPr>
            <a:r>
              <a:t/>
            </a:r>
            <a:endParaRPr sz="2800"/>
          </a:p>
        </p:txBody>
      </p:sp>
      <p:pic>
        <p:nvPicPr>
          <p:cNvPr id="307" name="Google Shape;307;p27"/>
          <p:cNvPicPr preferRelativeResize="0"/>
          <p:nvPr/>
        </p:nvPicPr>
        <p:blipFill rotWithShape="1">
          <a:blip r:embed="rId3">
            <a:alphaModFix/>
          </a:blip>
          <a:srcRect b="0" l="0" r="0" t="0"/>
          <a:stretch/>
        </p:blipFill>
        <p:spPr>
          <a:xfrm>
            <a:off x="7315200" y="3505497"/>
            <a:ext cx="4648200" cy="2950792"/>
          </a:xfrm>
          <a:prstGeom prst="rect">
            <a:avLst/>
          </a:prstGeom>
          <a:noFill/>
          <a:ln>
            <a:noFill/>
          </a:ln>
        </p:spPr>
      </p:pic>
      <p:sp>
        <p:nvSpPr>
          <p:cNvPr id="308" name="Google Shape;308;p27"/>
          <p:cNvSpPr txBox="1"/>
          <p:nvPr/>
        </p:nvSpPr>
        <p:spPr>
          <a:xfrm>
            <a:off x="3124200" y="2409825"/>
            <a:ext cx="12971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 2, 2]</a:t>
            </a:r>
            <a:endParaRPr sz="2800">
              <a:solidFill>
                <a:schemeClr val="dk1"/>
              </a:solidFill>
              <a:latin typeface="Calibri"/>
              <a:ea typeface="Calibri"/>
              <a:cs typeface="Calibri"/>
              <a:sym typeface="Calibri"/>
            </a:endParaRPr>
          </a:p>
        </p:txBody>
      </p:sp>
      <p:sp>
        <p:nvSpPr>
          <p:cNvPr id="309" name="Google Shape;309;p27"/>
          <p:cNvSpPr txBox="1"/>
          <p:nvPr/>
        </p:nvSpPr>
        <p:spPr>
          <a:xfrm>
            <a:off x="5578253" y="2409825"/>
            <a:ext cx="12971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 3, 4]</a:t>
            </a:r>
            <a:endParaRPr sz="2800">
              <a:solidFill>
                <a:schemeClr val="dk1"/>
              </a:solidFill>
              <a:latin typeface="Calibri"/>
              <a:ea typeface="Calibri"/>
              <a:cs typeface="Calibri"/>
              <a:sym typeface="Calibri"/>
            </a:endParaRPr>
          </a:p>
        </p:txBody>
      </p:sp>
      <p:sp>
        <p:nvSpPr>
          <p:cNvPr id="310" name="Google Shape;310;p27"/>
          <p:cNvSpPr txBox="1"/>
          <p:nvPr/>
        </p:nvSpPr>
        <p:spPr>
          <a:xfrm>
            <a:off x="4694595" y="2409825"/>
            <a:ext cx="580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or</a:t>
            </a:r>
            <a:endParaRPr sz="2800">
              <a:solidFill>
                <a:schemeClr val="dk1"/>
              </a:solidFill>
              <a:latin typeface="Calibri"/>
              <a:ea typeface="Calibri"/>
              <a:cs typeface="Calibri"/>
              <a:sym typeface="Calibri"/>
            </a:endParaRPr>
          </a:p>
        </p:txBody>
      </p:sp>
      <p:sp>
        <p:nvSpPr>
          <p:cNvPr id="311" name="Google Shape;311;p27"/>
          <p:cNvSpPr txBox="1"/>
          <p:nvPr/>
        </p:nvSpPr>
        <p:spPr>
          <a:xfrm>
            <a:off x="3124200" y="3439180"/>
            <a:ext cx="12971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[0, 0, 1]</a:t>
            </a:r>
            <a:endParaRPr sz="2800">
              <a:solidFill>
                <a:schemeClr val="dk1"/>
              </a:solidFill>
              <a:latin typeface="Calibri"/>
              <a:ea typeface="Calibri"/>
              <a:cs typeface="Calibri"/>
              <a:sym typeface="Calibri"/>
            </a:endParaRPr>
          </a:p>
        </p:txBody>
      </p:sp>
      <p:sp>
        <p:nvSpPr>
          <p:cNvPr id="312" name="Google Shape;312;p27"/>
          <p:cNvSpPr txBox="1"/>
          <p:nvPr/>
        </p:nvSpPr>
        <p:spPr>
          <a:xfrm>
            <a:off x="5578253" y="3439180"/>
            <a:ext cx="12971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 0, 0]</a:t>
            </a:r>
            <a:endParaRPr sz="2800">
              <a:solidFill>
                <a:schemeClr val="dk1"/>
              </a:solidFill>
              <a:latin typeface="Calibri"/>
              <a:ea typeface="Calibri"/>
              <a:cs typeface="Calibri"/>
              <a:sym typeface="Calibri"/>
            </a:endParaRPr>
          </a:p>
        </p:txBody>
      </p:sp>
      <p:sp>
        <p:nvSpPr>
          <p:cNvPr id="313" name="Google Shape;313;p27"/>
          <p:cNvSpPr txBox="1"/>
          <p:nvPr/>
        </p:nvSpPr>
        <p:spPr>
          <a:xfrm>
            <a:off x="4694595" y="3439180"/>
            <a:ext cx="580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or</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Discounting</a:t>
            </a:r>
            <a:endParaRPr/>
          </a:p>
        </p:txBody>
      </p:sp>
      <p:sp>
        <p:nvSpPr>
          <p:cNvPr id="319" name="Google Shape;319;p28"/>
          <p:cNvSpPr txBox="1"/>
          <p:nvPr>
            <p:ph idx="1" type="body"/>
          </p:nvPr>
        </p:nvSpPr>
        <p:spPr>
          <a:xfrm>
            <a:off x="406400" y="1295400"/>
            <a:ext cx="11252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It’s reasonable to maximize the sum of rewards</a:t>
            </a:r>
            <a:endParaRPr/>
          </a:p>
          <a:p>
            <a:pPr indent="-342882" lvl="0" marL="342882" rtl="0" algn="l">
              <a:spcBef>
                <a:spcPts val="560"/>
              </a:spcBef>
              <a:spcAft>
                <a:spcPts val="0"/>
              </a:spcAft>
              <a:buSzPts val="2800"/>
              <a:buChar char="▪"/>
            </a:pPr>
            <a:r>
              <a:rPr lang="en-US" sz="2800"/>
              <a:t>It’s also reasonable to prefer rewards now to rewards later</a:t>
            </a:r>
            <a:endParaRPr/>
          </a:p>
          <a:p>
            <a:pPr indent="-342882" lvl="0" marL="342882" rtl="0" algn="l">
              <a:spcBef>
                <a:spcPts val="560"/>
              </a:spcBef>
              <a:spcAft>
                <a:spcPts val="0"/>
              </a:spcAft>
              <a:buSzPts val="2800"/>
              <a:buChar char="▪"/>
            </a:pPr>
            <a:r>
              <a:rPr lang="en-US" sz="2800"/>
              <a:t>One solution: values of rewards decay exponentially</a:t>
            </a:r>
            <a:endParaRPr sz="2800"/>
          </a:p>
        </p:txBody>
      </p:sp>
      <p:pic>
        <p:nvPicPr>
          <p:cNvPr descr="C:\Users\Dan\Dropbox\Office\CS 188\Ketrina Art\MDPs\Discounting.png" id="320" name="Google Shape;320;p28"/>
          <p:cNvPicPr preferRelativeResize="0"/>
          <p:nvPr/>
        </p:nvPicPr>
        <p:blipFill rotWithShape="1">
          <a:blip r:embed="rId3">
            <a:alphaModFix/>
          </a:blip>
          <a:srcRect b="0" l="73764" r="1568" t="76543"/>
          <a:stretch/>
        </p:blipFill>
        <p:spPr>
          <a:xfrm>
            <a:off x="8003286" y="3276600"/>
            <a:ext cx="2283714" cy="1447800"/>
          </a:xfrm>
          <a:prstGeom prst="rect">
            <a:avLst/>
          </a:prstGeom>
          <a:noFill/>
          <a:ln>
            <a:noFill/>
          </a:ln>
        </p:spPr>
      </p:pic>
      <p:pic>
        <p:nvPicPr>
          <p:cNvPr id="321" name="Google Shape;321;p28"/>
          <p:cNvPicPr preferRelativeResize="0"/>
          <p:nvPr/>
        </p:nvPicPr>
        <p:blipFill rotWithShape="1">
          <a:blip r:embed="rId4">
            <a:alphaModFix/>
          </a:blip>
          <a:srcRect b="0" l="0" r="0" t="0"/>
          <a:stretch/>
        </p:blipFill>
        <p:spPr>
          <a:xfrm>
            <a:off x="1447800" y="2822143"/>
            <a:ext cx="2283714" cy="1975713"/>
          </a:xfrm>
          <a:prstGeom prst="rect">
            <a:avLst/>
          </a:prstGeom>
          <a:noFill/>
          <a:ln>
            <a:noFill/>
          </a:ln>
        </p:spPr>
      </p:pic>
      <p:pic>
        <p:nvPicPr>
          <p:cNvPr descr="C:\Users\Dan\Dropbox\Office\CS 188\Ketrina Art\MDPs\Discounting.png" id="322" name="Google Shape;322;p28"/>
          <p:cNvPicPr preferRelativeResize="0"/>
          <p:nvPr/>
        </p:nvPicPr>
        <p:blipFill rotWithShape="1">
          <a:blip r:embed="rId3">
            <a:alphaModFix/>
          </a:blip>
          <a:srcRect b="35802" l="73764" r="1568" t="38272"/>
          <a:stretch/>
        </p:blipFill>
        <p:spPr>
          <a:xfrm>
            <a:off x="4802886" y="3048000"/>
            <a:ext cx="2283714" cy="1600200"/>
          </a:xfrm>
          <a:prstGeom prst="rect">
            <a:avLst/>
          </a:prstGeom>
          <a:noFill/>
          <a:ln>
            <a:noFill/>
          </a:ln>
        </p:spPr>
      </p:pic>
      <p:sp>
        <p:nvSpPr>
          <p:cNvPr id="323" name="Google Shape;323;p28"/>
          <p:cNvSpPr txBox="1"/>
          <p:nvPr/>
        </p:nvSpPr>
        <p:spPr>
          <a:xfrm>
            <a:off x="1447800" y="5410200"/>
            <a:ext cx="2057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Worth Now</a:t>
            </a:r>
            <a:endParaRPr sz="2400">
              <a:solidFill>
                <a:schemeClr val="dk1"/>
              </a:solidFill>
              <a:latin typeface="Calibri"/>
              <a:ea typeface="Calibri"/>
              <a:cs typeface="Calibri"/>
              <a:sym typeface="Calibri"/>
            </a:endParaRPr>
          </a:p>
        </p:txBody>
      </p:sp>
      <p:sp>
        <p:nvSpPr>
          <p:cNvPr id="324" name="Google Shape;324;p28"/>
          <p:cNvSpPr txBox="1"/>
          <p:nvPr/>
        </p:nvSpPr>
        <p:spPr>
          <a:xfrm>
            <a:off x="4648200" y="5410200"/>
            <a:ext cx="2438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Worth Next Step</a:t>
            </a:r>
            <a:endParaRPr sz="2400">
              <a:solidFill>
                <a:schemeClr val="dk1"/>
              </a:solidFill>
              <a:latin typeface="Calibri"/>
              <a:ea typeface="Calibri"/>
              <a:cs typeface="Calibri"/>
              <a:sym typeface="Calibri"/>
            </a:endParaRPr>
          </a:p>
        </p:txBody>
      </p:sp>
      <p:sp>
        <p:nvSpPr>
          <p:cNvPr id="325" name="Google Shape;325;p28"/>
          <p:cNvSpPr txBox="1"/>
          <p:nvPr/>
        </p:nvSpPr>
        <p:spPr>
          <a:xfrm>
            <a:off x="7772400" y="5410200"/>
            <a:ext cx="3048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Worth In Two Steps</a:t>
            </a:r>
            <a:endParaRPr sz="2400">
              <a:solidFill>
                <a:schemeClr val="dk1"/>
              </a:solidFill>
              <a:latin typeface="Calibri"/>
              <a:ea typeface="Calibri"/>
              <a:cs typeface="Calibri"/>
              <a:sym typeface="Calibri"/>
            </a:endParaRPr>
          </a:p>
        </p:txBody>
      </p:sp>
      <p:pic>
        <p:nvPicPr>
          <p:cNvPr descr="txp_fig" id="326" name="Google Shape;326;p28"/>
          <p:cNvPicPr preferRelativeResize="0"/>
          <p:nvPr/>
        </p:nvPicPr>
        <p:blipFill rotWithShape="1">
          <a:blip r:embed="rId5">
            <a:alphaModFix/>
          </a:blip>
          <a:srcRect b="0" l="0" r="0" t="0"/>
          <a:stretch/>
        </p:blipFill>
        <p:spPr>
          <a:xfrm>
            <a:off x="2362200" y="4752676"/>
            <a:ext cx="211138" cy="351897"/>
          </a:xfrm>
          <a:prstGeom prst="rect">
            <a:avLst/>
          </a:prstGeom>
          <a:noFill/>
          <a:ln>
            <a:noFill/>
          </a:ln>
        </p:spPr>
      </p:pic>
      <p:pic>
        <p:nvPicPr>
          <p:cNvPr descr="txp_fig" id="327" name="Google Shape;327;p28"/>
          <p:cNvPicPr preferRelativeResize="0"/>
          <p:nvPr/>
        </p:nvPicPr>
        <p:blipFill rotWithShape="1">
          <a:blip r:embed="rId6">
            <a:alphaModFix/>
          </a:blip>
          <a:srcRect b="0" l="0" r="0" t="0"/>
          <a:stretch/>
        </p:blipFill>
        <p:spPr>
          <a:xfrm>
            <a:off x="5791200" y="4853716"/>
            <a:ext cx="280688" cy="327002"/>
          </a:xfrm>
          <a:prstGeom prst="rect">
            <a:avLst/>
          </a:prstGeom>
          <a:noFill/>
          <a:ln>
            <a:noFill/>
          </a:ln>
        </p:spPr>
      </p:pic>
      <p:pic>
        <p:nvPicPr>
          <p:cNvPr descr="txp_fig" id="328" name="Google Shape;328;p28"/>
          <p:cNvPicPr preferRelativeResize="0"/>
          <p:nvPr/>
        </p:nvPicPr>
        <p:blipFill rotWithShape="1">
          <a:blip r:embed="rId7">
            <a:alphaModFix/>
          </a:blip>
          <a:srcRect b="0" l="0" r="0" t="0"/>
          <a:stretch/>
        </p:blipFill>
        <p:spPr>
          <a:xfrm>
            <a:off x="8915165" y="4648200"/>
            <a:ext cx="514651" cy="5609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Discounting</a:t>
            </a:r>
            <a:endParaRPr/>
          </a:p>
        </p:txBody>
      </p:sp>
      <p:sp>
        <p:nvSpPr>
          <p:cNvPr id="335" name="Google Shape;335;p29"/>
          <p:cNvSpPr txBox="1"/>
          <p:nvPr>
            <p:ph idx="1" type="body"/>
          </p:nvPr>
        </p:nvSpPr>
        <p:spPr>
          <a:xfrm>
            <a:off x="533400" y="1524000"/>
            <a:ext cx="46482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How to discount?</a:t>
            </a:r>
            <a:endParaRPr/>
          </a:p>
          <a:p>
            <a:pPr indent="-285736" lvl="1" marL="742913" rtl="0" algn="l">
              <a:spcBef>
                <a:spcPts val="400"/>
              </a:spcBef>
              <a:spcAft>
                <a:spcPts val="0"/>
              </a:spcAft>
              <a:buSzPts val="2000"/>
              <a:buChar char="▪"/>
            </a:pPr>
            <a:r>
              <a:rPr lang="en-US" sz="2000"/>
              <a:t>Each time we descend a level, we multiply in the discount once</a:t>
            </a:r>
            <a:endParaRPr/>
          </a:p>
          <a:p>
            <a:pPr indent="-158736" lvl="1" marL="742913"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Why discount?</a:t>
            </a:r>
            <a:endParaRPr sz="2400"/>
          </a:p>
          <a:p>
            <a:pPr indent="-285736" lvl="1" marL="742913" rtl="0" algn="l">
              <a:spcBef>
                <a:spcPts val="400"/>
              </a:spcBef>
              <a:spcAft>
                <a:spcPts val="0"/>
              </a:spcAft>
              <a:buSzPts val="2000"/>
              <a:buChar char="▪"/>
            </a:pPr>
            <a:r>
              <a:rPr lang="en-US" sz="2000"/>
              <a:t>Sooner rewards probably do have higher utility than later rewards</a:t>
            </a:r>
            <a:endParaRPr/>
          </a:p>
          <a:p>
            <a:pPr indent="-285736" lvl="1" marL="742913" rtl="0" algn="l">
              <a:spcBef>
                <a:spcPts val="400"/>
              </a:spcBef>
              <a:spcAft>
                <a:spcPts val="0"/>
              </a:spcAft>
              <a:buSzPts val="2000"/>
              <a:buChar char="▪"/>
            </a:pPr>
            <a:r>
              <a:rPr lang="en-US" sz="2000"/>
              <a:t>Also helps our algorithms converge</a:t>
            </a:r>
            <a:endParaRPr/>
          </a:p>
          <a:p>
            <a:pPr indent="-158736" lvl="1" marL="742913"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Example: discount of 0.5</a:t>
            </a:r>
            <a:endParaRPr/>
          </a:p>
          <a:p>
            <a:pPr indent="-285736" lvl="1" marL="742913" rtl="0" algn="l">
              <a:spcBef>
                <a:spcPts val="400"/>
              </a:spcBef>
              <a:spcAft>
                <a:spcPts val="0"/>
              </a:spcAft>
              <a:buSzPts val="2000"/>
              <a:buChar char="▪"/>
            </a:pPr>
            <a:r>
              <a:rPr lang="en-US" sz="2000"/>
              <a:t>U([1,2,3]) = 1*1 + 0.5*2 + 0.25*3</a:t>
            </a:r>
            <a:endParaRPr/>
          </a:p>
          <a:p>
            <a:pPr indent="-285736" lvl="1" marL="742913" rtl="0" algn="l">
              <a:spcBef>
                <a:spcPts val="400"/>
              </a:spcBef>
              <a:spcAft>
                <a:spcPts val="0"/>
              </a:spcAft>
              <a:buSzPts val="2000"/>
              <a:buChar char="▪"/>
            </a:pPr>
            <a:r>
              <a:rPr lang="en-US" sz="2000"/>
              <a:t>U([1,2,3]) &lt; U([3,2,1])</a:t>
            </a:r>
            <a:endParaRPr/>
          </a:p>
        </p:txBody>
      </p:sp>
      <p:grpSp>
        <p:nvGrpSpPr>
          <p:cNvPr id="336" name="Google Shape;336;p29"/>
          <p:cNvGrpSpPr/>
          <p:nvPr/>
        </p:nvGrpSpPr>
        <p:grpSpPr>
          <a:xfrm>
            <a:off x="8304213" y="1371600"/>
            <a:ext cx="2135187" cy="4875213"/>
            <a:chOff x="4085" y="960"/>
            <a:chExt cx="1345" cy="3071"/>
          </a:xfrm>
        </p:grpSpPr>
        <p:grpSp>
          <p:nvGrpSpPr>
            <p:cNvPr id="337" name="Google Shape;337;p29"/>
            <p:cNvGrpSpPr/>
            <p:nvPr/>
          </p:nvGrpSpPr>
          <p:grpSpPr>
            <a:xfrm>
              <a:off x="4085" y="960"/>
              <a:ext cx="1291" cy="1202"/>
              <a:chOff x="2400" y="1401"/>
              <a:chExt cx="1392" cy="1296"/>
            </a:xfrm>
          </p:grpSpPr>
          <p:sp>
            <p:nvSpPr>
              <p:cNvPr id="338" name="Google Shape;338;p29"/>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339" name="Google Shape;339;p29"/>
              <p:cNvGrpSpPr/>
              <p:nvPr/>
            </p:nvGrpSpPr>
            <p:grpSpPr>
              <a:xfrm>
                <a:off x="2529" y="1617"/>
                <a:ext cx="1263" cy="361"/>
                <a:chOff x="1584" y="1680"/>
                <a:chExt cx="2352" cy="336"/>
              </a:xfrm>
            </p:grpSpPr>
            <p:cxnSp>
              <p:nvCxnSpPr>
                <p:cNvPr id="340" name="Google Shape;340;p29"/>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341" name="Google Shape;341;p29"/>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342" name="Google Shape;342;p29"/>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343" name="Google Shape;343;p29"/>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344" name="Google Shape;344;p29"/>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5" name="Google Shape;345;p29"/>
              <p:cNvGrpSpPr/>
              <p:nvPr/>
            </p:nvGrpSpPr>
            <p:grpSpPr>
              <a:xfrm>
                <a:off x="2400" y="2107"/>
                <a:ext cx="1057" cy="386"/>
                <a:chOff x="1536" y="2400"/>
                <a:chExt cx="1584" cy="624"/>
              </a:xfrm>
            </p:grpSpPr>
            <p:cxnSp>
              <p:nvCxnSpPr>
                <p:cNvPr id="346" name="Google Shape;346;p29"/>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347" name="Google Shape;347;p29"/>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348" name="Google Shape;348;p29"/>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349" name="Google Shape;349;p29"/>
                <p:cNvCxnSpPr/>
                <p:nvPr/>
              </p:nvCxnSpPr>
              <p:spPr>
                <a:xfrm>
                  <a:off x="2312" y="2400"/>
                  <a:ext cx="280" cy="624"/>
                </a:xfrm>
                <a:prstGeom prst="straightConnector1">
                  <a:avLst/>
                </a:prstGeom>
                <a:noFill/>
                <a:ln cap="flat" cmpd="sng" w="28575">
                  <a:solidFill>
                    <a:srgbClr val="C00000"/>
                  </a:solidFill>
                  <a:prstDash val="solid"/>
                  <a:round/>
                  <a:headEnd len="med" w="med" type="none"/>
                  <a:tailEnd len="med" w="med" type="triangle"/>
                </a:ln>
              </p:spPr>
            </p:cxnSp>
          </p:grpSp>
          <p:sp>
            <p:nvSpPr>
              <p:cNvPr id="350" name="Google Shape;350;p29"/>
              <p:cNvSpPr txBox="1"/>
              <p:nvPr/>
            </p:nvSpPr>
            <p:spPr>
              <a:xfrm>
                <a:off x="3024" y="1680"/>
                <a:ext cx="12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29"/>
              <p:cNvSpPr txBox="1"/>
              <p:nvPr/>
            </p:nvSpPr>
            <p:spPr>
              <a:xfrm>
                <a:off x="3216" y="1401"/>
                <a:ext cx="12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CC0000"/>
                  </a:solidFill>
                  <a:latin typeface="Arial"/>
                  <a:ea typeface="Arial"/>
                  <a:cs typeface="Arial"/>
                  <a:sym typeface="Arial"/>
                </a:endParaRPr>
              </a:p>
            </p:txBody>
          </p:sp>
          <p:sp>
            <p:nvSpPr>
              <p:cNvPr id="352" name="Google Shape;352;p29"/>
              <p:cNvSpPr txBox="1"/>
              <p:nvPr/>
            </p:nvSpPr>
            <p:spPr>
              <a:xfrm>
                <a:off x="2976" y="1920"/>
                <a:ext cx="55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FF"/>
                  </a:solidFill>
                  <a:latin typeface="Arial"/>
                  <a:ea typeface="Arial"/>
                  <a:cs typeface="Arial"/>
                  <a:sym typeface="Arial"/>
                </a:endParaRPr>
              </a:p>
            </p:txBody>
          </p:sp>
          <p:sp>
            <p:nvSpPr>
              <p:cNvPr id="353" name="Google Shape;353;p29"/>
              <p:cNvSpPr txBox="1"/>
              <p:nvPr/>
            </p:nvSpPr>
            <p:spPr>
              <a:xfrm>
                <a:off x="2616" y="2261"/>
                <a:ext cx="504"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29"/>
              <p:cNvSpPr/>
              <p:nvPr/>
            </p:nvSpPr>
            <p:spPr>
              <a:xfrm>
                <a:off x="3019" y="2499"/>
                <a:ext cx="154" cy="123"/>
              </a:xfrm>
              <a:prstGeom prst="triangle">
                <a:avLst>
                  <a:gd fmla="val 50000" name="adj"/>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29"/>
              <p:cNvSpPr txBox="1"/>
              <p:nvPr/>
            </p:nvSpPr>
            <p:spPr>
              <a:xfrm>
                <a:off x="3173" y="2448"/>
                <a:ext cx="235" cy="24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t/>
                </a:r>
                <a:endParaRPr sz="1800">
                  <a:solidFill>
                    <a:srgbClr val="CC0000"/>
                  </a:solidFill>
                  <a:latin typeface="Arial"/>
                  <a:ea typeface="Arial"/>
                  <a:cs typeface="Arial"/>
                  <a:sym typeface="Arial"/>
                </a:endParaRPr>
              </a:p>
            </p:txBody>
          </p:sp>
        </p:grpSp>
        <p:grpSp>
          <p:nvGrpSpPr>
            <p:cNvPr id="356" name="Google Shape;356;p29"/>
            <p:cNvGrpSpPr/>
            <p:nvPr/>
          </p:nvGrpSpPr>
          <p:grpSpPr>
            <a:xfrm flipH="1">
              <a:off x="4128" y="1895"/>
              <a:ext cx="1302" cy="1201"/>
              <a:chOff x="2400" y="1401"/>
              <a:chExt cx="1392" cy="1296"/>
            </a:xfrm>
          </p:grpSpPr>
          <p:sp>
            <p:nvSpPr>
              <p:cNvPr id="357" name="Google Shape;357;p29"/>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358" name="Google Shape;358;p29"/>
              <p:cNvGrpSpPr/>
              <p:nvPr/>
            </p:nvGrpSpPr>
            <p:grpSpPr>
              <a:xfrm>
                <a:off x="2529" y="1617"/>
                <a:ext cx="1263" cy="361"/>
                <a:chOff x="1584" y="1680"/>
                <a:chExt cx="2352" cy="336"/>
              </a:xfrm>
            </p:grpSpPr>
            <p:cxnSp>
              <p:nvCxnSpPr>
                <p:cNvPr id="359" name="Google Shape;359;p29"/>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360" name="Google Shape;360;p29"/>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361" name="Google Shape;361;p29"/>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362" name="Google Shape;362;p29"/>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363" name="Google Shape;363;p29"/>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64" name="Google Shape;364;p29"/>
              <p:cNvGrpSpPr/>
              <p:nvPr/>
            </p:nvGrpSpPr>
            <p:grpSpPr>
              <a:xfrm>
                <a:off x="2400" y="2107"/>
                <a:ext cx="1057" cy="386"/>
                <a:chOff x="1536" y="2400"/>
                <a:chExt cx="1584" cy="624"/>
              </a:xfrm>
            </p:grpSpPr>
            <p:cxnSp>
              <p:nvCxnSpPr>
                <p:cNvPr id="365" name="Google Shape;365;p29"/>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366" name="Google Shape;366;p29"/>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367" name="Google Shape;367;p29"/>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368" name="Google Shape;368;p29"/>
                <p:cNvCxnSpPr/>
                <p:nvPr/>
              </p:nvCxnSpPr>
              <p:spPr>
                <a:xfrm>
                  <a:off x="2312" y="2400"/>
                  <a:ext cx="280" cy="624"/>
                </a:xfrm>
                <a:prstGeom prst="straightConnector1">
                  <a:avLst/>
                </a:prstGeom>
                <a:noFill/>
                <a:ln cap="flat" cmpd="sng" w="28575">
                  <a:solidFill>
                    <a:srgbClr val="C00000"/>
                  </a:solidFill>
                  <a:prstDash val="solid"/>
                  <a:round/>
                  <a:headEnd len="med" w="med" type="none"/>
                  <a:tailEnd len="med" w="med" type="triangle"/>
                </a:ln>
              </p:spPr>
            </p:cxnSp>
          </p:grpSp>
          <p:sp>
            <p:nvSpPr>
              <p:cNvPr id="369" name="Google Shape;369;p29"/>
              <p:cNvSpPr txBox="1"/>
              <p:nvPr/>
            </p:nvSpPr>
            <p:spPr>
              <a:xfrm>
                <a:off x="3024" y="1680"/>
                <a:ext cx="129"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29"/>
              <p:cNvSpPr txBox="1"/>
              <p:nvPr/>
            </p:nvSpPr>
            <p:spPr>
              <a:xfrm>
                <a:off x="3216" y="1401"/>
                <a:ext cx="12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CC0000"/>
                  </a:solidFill>
                  <a:latin typeface="Arial"/>
                  <a:ea typeface="Arial"/>
                  <a:cs typeface="Arial"/>
                  <a:sym typeface="Arial"/>
                </a:endParaRPr>
              </a:p>
            </p:txBody>
          </p:sp>
          <p:sp>
            <p:nvSpPr>
              <p:cNvPr id="371" name="Google Shape;371;p29"/>
              <p:cNvSpPr txBox="1"/>
              <p:nvPr/>
            </p:nvSpPr>
            <p:spPr>
              <a:xfrm>
                <a:off x="2976" y="1920"/>
                <a:ext cx="55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FF"/>
                  </a:solidFill>
                  <a:latin typeface="Arial"/>
                  <a:ea typeface="Arial"/>
                  <a:cs typeface="Arial"/>
                  <a:sym typeface="Arial"/>
                </a:endParaRPr>
              </a:p>
            </p:txBody>
          </p:sp>
          <p:sp>
            <p:nvSpPr>
              <p:cNvPr id="372" name="Google Shape;372;p29"/>
              <p:cNvSpPr txBox="1"/>
              <p:nvPr/>
            </p:nvSpPr>
            <p:spPr>
              <a:xfrm>
                <a:off x="2616" y="2261"/>
                <a:ext cx="504"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29"/>
              <p:cNvSpPr/>
              <p:nvPr/>
            </p:nvSpPr>
            <p:spPr>
              <a:xfrm>
                <a:off x="3019" y="2499"/>
                <a:ext cx="154" cy="123"/>
              </a:xfrm>
              <a:prstGeom prst="triangle">
                <a:avLst>
                  <a:gd fmla="val 50000" name="adj"/>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29"/>
              <p:cNvSpPr txBox="1"/>
              <p:nvPr/>
            </p:nvSpPr>
            <p:spPr>
              <a:xfrm>
                <a:off x="3173" y="2448"/>
                <a:ext cx="235" cy="24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t/>
                </a:r>
                <a:endParaRPr sz="1800">
                  <a:solidFill>
                    <a:srgbClr val="CC0000"/>
                  </a:solidFill>
                  <a:latin typeface="Arial"/>
                  <a:ea typeface="Arial"/>
                  <a:cs typeface="Arial"/>
                  <a:sym typeface="Arial"/>
                </a:endParaRPr>
              </a:p>
            </p:txBody>
          </p:sp>
        </p:grpSp>
        <p:grpSp>
          <p:nvGrpSpPr>
            <p:cNvPr id="375" name="Google Shape;375;p29"/>
            <p:cNvGrpSpPr/>
            <p:nvPr/>
          </p:nvGrpSpPr>
          <p:grpSpPr>
            <a:xfrm>
              <a:off x="4085" y="2829"/>
              <a:ext cx="1291" cy="1202"/>
              <a:chOff x="2400" y="1401"/>
              <a:chExt cx="1392" cy="1296"/>
            </a:xfrm>
          </p:grpSpPr>
          <p:sp>
            <p:nvSpPr>
              <p:cNvPr id="376" name="Google Shape;376;p29"/>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377" name="Google Shape;377;p29"/>
              <p:cNvGrpSpPr/>
              <p:nvPr/>
            </p:nvGrpSpPr>
            <p:grpSpPr>
              <a:xfrm>
                <a:off x="2529" y="1617"/>
                <a:ext cx="1263" cy="361"/>
                <a:chOff x="1584" y="1680"/>
                <a:chExt cx="2352" cy="336"/>
              </a:xfrm>
            </p:grpSpPr>
            <p:cxnSp>
              <p:nvCxnSpPr>
                <p:cNvPr id="378" name="Google Shape;378;p29"/>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379" name="Google Shape;379;p29"/>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380" name="Google Shape;380;p29"/>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381" name="Google Shape;381;p29"/>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382" name="Google Shape;382;p29"/>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83" name="Google Shape;383;p29"/>
              <p:cNvGrpSpPr/>
              <p:nvPr/>
            </p:nvGrpSpPr>
            <p:grpSpPr>
              <a:xfrm>
                <a:off x="2400" y="2107"/>
                <a:ext cx="1057" cy="386"/>
                <a:chOff x="1536" y="2400"/>
                <a:chExt cx="1584" cy="624"/>
              </a:xfrm>
            </p:grpSpPr>
            <p:cxnSp>
              <p:nvCxnSpPr>
                <p:cNvPr id="384" name="Google Shape;384;p29"/>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385" name="Google Shape;385;p29"/>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386" name="Google Shape;386;p29"/>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387" name="Google Shape;387;p29"/>
                <p:cNvCxnSpPr/>
                <p:nvPr/>
              </p:nvCxnSpPr>
              <p:spPr>
                <a:xfrm>
                  <a:off x="2312" y="2400"/>
                  <a:ext cx="280" cy="624"/>
                </a:xfrm>
                <a:prstGeom prst="straightConnector1">
                  <a:avLst/>
                </a:prstGeom>
                <a:noFill/>
                <a:ln cap="flat" cmpd="sng" w="28575">
                  <a:solidFill>
                    <a:srgbClr val="C00000"/>
                  </a:solidFill>
                  <a:prstDash val="solid"/>
                  <a:round/>
                  <a:headEnd len="med" w="med" type="none"/>
                  <a:tailEnd len="med" w="med" type="triangle"/>
                </a:ln>
              </p:spPr>
            </p:cxnSp>
          </p:grpSp>
          <p:sp>
            <p:nvSpPr>
              <p:cNvPr id="388" name="Google Shape;388;p29"/>
              <p:cNvSpPr txBox="1"/>
              <p:nvPr/>
            </p:nvSpPr>
            <p:spPr>
              <a:xfrm>
                <a:off x="3024" y="1680"/>
                <a:ext cx="12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29"/>
              <p:cNvSpPr txBox="1"/>
              <p:nvPr/>
            </p:nvSpPr>
            <p:spPr>
              <a:xfrm>
                <a:off x="3216" y="1401"/>
                <a:ext cx="12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CC0000"/>
                  </a:solidFill>
                  <a:latin typeface="Arial"/>
                  <a:ea typeface="Arial"/>
                  <a:cs typeface="Arial"/>
                  <a:sym typeface="Arial"/>
                </a:endParaRPr>
              </a:p>
            </p:txBody>
          </p:sp>
          <p:sp>
            <p:nvSpPr>
              <p:cNvPr id="390" name="Google Shape;390;p29"/>
              <p:cNvSpPr txBox="1"/>
              <p:nvPr/>
            </p:nvSpPr>
            <p:spPr>
              <a:xfrm>
                <a:off x="2976" y="1920"/>
                <a:ext cx="559"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FF"/>
                  </a:solidFill>
                  <a:latin typeface="Arial"/>
                  <a:ea typeface="Arial"/>
                  <a:cs typeface="Arial"/>
                  <a:sym typeface="Arial"/>
                </a:endParaRPr>
              </a:p>
            </p:txBody>
          </p:sp>
          <p:sp>
            <p:nvSpPr>
              <p:cNvPr id="391" name="Google Shape;391;p29"/>
              <p:cNvSpPr txBox="1"/>
              <p:nvPr/>
            </p:nvSpPr>
            <p:spPr>
              <a:xfrm>
                <a:off x="2616" y="2261"/>
                <a:ext cx="504" cy="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29"/>
              <p:cNvSpPr/>
              <p:nvPr/>
            </p:nvSpPr>
            <p:spPr>
              <a:xfrm>
                <a:off x="3019" y="2499"/>
                <a:ext cx="154" cy="123"/>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29"/>
              <p:cNvSpPr txBox="1"/>
              <p:nvPr/>
            </p:nvSpPr>
            <p:spPr>
              <a:xfrm>
                <a:off x="3173" y="2448"/>
                <a:ext cx="235" cy="24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t/>
                </a:r>
                <a:endParaRPr sz="1800">
                  <a:solidFill>
                    <a:srgbClr val="CC0000"/>
                  </a:solidFill>
                  <a:latin typeface="Arial"/>
                  <a:ea typeface="Arial"/>
                  <a:cs typeface="Arial"/>
                  <a:sym typeface="Arial"/>
                </a:endParaRPr>
              </a:p>
            </p:txBody>
          </p:sp>
        </p:grpSp>
      </p:grpSp>
      <p:sp>
        <p:nvSpPr>
          <p:cNvPr id="394" name="Google Shape;394;p29"/>
          <p:cNvSpPr/>
          <p:nvPr/>
        </p:nvSpPr>
        <p:spPr>
          <a:xfrm>
            <a:off x="7772400" y="3505200"/>
            <a:ext cx="304800" cy="1143000"/>
          </a:xfrm>
          <a:prstGeom prst="leftBrace">
            <a:avLst>
              <a:gd fmla="val 3125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29"/>
          <p:cNvSpPr/>
          <p:nvPr/>
        </p:nvSpPr>
        <p:spPr>
          <a:xfrm>
            <a:off x="7772400" y="1981200"/>
            <a:ext cx="304800" cy="1143000"/>
          </a:xfrm>
          <a:prstGeom prst="leftBrace">
            <a:avLst>
              <a:gd fmla="val 3125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29"/>
          <p:cNvSpPr/>
          <p:nvPr/>
        </p:nvSpPr>
        <p:spPr>
          <a:xfrm>
            <a:off x="7772400" y="5029200"/>
            <a:ext cx="304800" cy="1143000"/>
          </a:xfrm>
          <a:prstGeom prst="leftBrace">
            <a:avLst>
              <a:gd fmla="val 3125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xp_fig" id="397" name="Google Shape;397;p29"/>
          <p:cNvPicPr preferRelativeResize="0"/>
          <p:nvPr/>
        </p:nvPicPr>
        <p:blipFill rotWithShape="1">
          <a:blip r:embed="rId3">
            <a:alphaModFix/>
          </a:blip>
          <a:srcRect b="0" l="0" r="0" t="0"/>
          <a:stretch/>
        </p:blipFill>
        <p:spPr>
          <a:xfrm>
            <a:off x="7162800" y="2312690"/>
            <a:ext cx="211138" cy="351897"/>
          </a:xfrm>
          <a:prstGeom prst="rect">
            <a:avLst/>
          </a:prstGeom>
          <a:noFill/>
          <a:ln>
            <a:noFill/>
          </a:ln>
        </p:spPr>
      </p:pic>
      <p:pic>
        <p:nvPicPr>
          <p:cNvPr descr="txp_fig" id="398" name="Google Shape;398;p29"/>
          <p:cNvPicPr preferRelativeResize="0"/>
          <p:nvPr/>
        </p:nvPicPr>
        <p:blipFill rotWithShape="1">
          <a:blip r:embed="rId4">
            <a:alphaModFix/>
          </a:blip>
          <a:srcRect b="0" l="0" r="0" t="0"/>
          <a:stretch/>
        </p:blipFill>
        <p:spPr>
          <a:xfrm>
            <a:off x="7137699" y="3856766"/>
            <a:ext cx="280688" cy="327002"/>
          </a:xfrm>
          <a:prstGeom prst="rect">
            <a:avLst/>
          </a:prstGeom>
          <a:noFill/>
          <a:ln>
            <a:noFill/>
          </a:ln>
        </p:spPr>
      </p:pic>
      <p:pic>
        <p:nvPicPr>
          <p:cNvPr descr="txp_fig" id="399" name="Google Shape;399;p29"/>
          <p:cNvPicPr preferRelativeResize="0"/>
          <p:nvPr/>
        </p:nvPicPr>
        <p:blipFill rotWithShape="1">
          <a:blip r:embed="rId5">
            <a:alphaModFix/>
          </a:blip>
          <a:srcRect b="0" l="0" r="0" t="0"/>
          <a:stretch/>
        </p:blipFill>
        <p:spPr>
          <a:xfrm>
            <a:off x="7056372" y="5225060"/>
            <a:ext cx="514651" cy="560927"/>
          </a:xfrm>
          <a:prstGeom prst="rect">
            <a:avLst/>
          </a:prstGeom>
          <a:noFill/>
          <a:ln>
            <a:noFill/>
          </a:ln>
        </p:spPr>
      </p:pic>
      <p:pic>
        <p:nvPicPr>
          <p:cNvPr descr="C:\Users\Dan\Dropbox\Office\CS 188\Ketrina Art\MDPs\Discounting.png" id="400" name="Google Shape;400;p29"/>
          <p:cNvPicPr preferRelativeResize="0"/>
          <p:nvPr/>
        </p:nvPicPr>
        <p:blipFill rotWithShape="1">
          <a:blip r:embed="rId6">
            <a:alphaModFix/>
          </a:blip>
          <a:srcRect b="0" l="73764" r="1568" t="76543"/>
          <a:stretch/>
        </p:blipFill>
        <p:spPr>
          <a:xfrm>
            <a:off x="5486400" y="5181600"/>
            <a:ext cx="1562540" cy="990600"/>
          </a:xfrm>
          <a:prstGeom prst="rect">
            <a:avLst/>
          </a:prstGeom>
          <a:noFill/>
          <a:ln>
            <a:noFill/>
          </a:ln>
        </p:spPr>
      </p:pic>
      <p:pic>
        <p:nvPicPr>
          <p:cNvPr id="401" name="Google Shape;401;p29"/>
          <p:cNvPicPr preferRelativeResize="0"/>
          <p:nvPr/>
        </p:nvPicPr>
        <p:blipFill rotWithShape="1">
          <a:blip r:embed="rId7">
            <a:alphaModFix/>
          </a:blip>
          <a:srcRect b="0" l="0" r="0" t="0"/>
          <a:stretch/>
        </p:blipFill>
        <p:spPr>
          <a:xfrm>
            <a:off x="5562600" y="1676400"/>
            <a:ext cx="1761584" cy="1524000"/>
          </a:xfrm>
          <a:prstGeom prst="rect">
            <a:avLst/>
          </a:prstGeom>
          <a:noFill/>
          <a:ln>
            <a:noFill/>
          </a:ln>
        </p:spPr>
      </p:pic>
      <p:pic>
        <p:nvPicPr>
          <p:cNvPr descr="C:\Users\Dan\Dropbox\Office\CS 188\Ketrina Art\MDPs\Discounting.png" id="402" name="Google Shape;402;p29"/>
          <p:cNvPicPr preferRelativeResize="0"/>
          <p:nvPr/>
        </p:nvPicPr>
        <p:blipFill rotWithShape="1">
          <a:blip r:embed="rId6">
            <a:alphaModFix/>
          </a:blip>
          <a:srcRect b="35802" l="73764" r="1568" t="38272"/>
          <a:stretch/>
        </p:blipFill>
        <p:spPr>
          <a:xfrm>
            <a:off x="5562600" y="3429000"/>
            <a:ext cx="1566128" cy="10973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Stationary Preferences</a:t>
            </a:r>
            <a:endParaRPr/>
          </a:p>
        </p:txBody>
      </p:sp>
      <p:sp>
        <p:nvSpPr>
          <p:cNvPr id="408" name="Google Shape;408;p30"/>
          <p:cNvSpPr txBox="1"/>
          <p:nvPr>
            <p:ph idx="1" type="body"/>
          </p:nvPr>
        </p:nvSpPr>
        <p:spPr>
          <a:xfrm>
            <a:off x="381000" y="1371600"/>
            <a:ext cx="92964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800"/>
              <a:buChar char="▪"/>
            </a:pPr>
            <a:r>
              <a:rPr lang="en-US" sz="2800"/>
              <a:t>Theorem: if we assume </a:t>
            </a:r>
            <a:r>
              <a:rPr lang="en-US" sz="2800">
                <a:solidFill>
                  <a:srgbClr val="C00000"/>
                </a:solidFill>
              </a:rPr>
              <a:t>stationary preferences</a:t>
            </a:r>
            <a:r>
              <a:rPr lang="en-US" sz="2800"/>
              <a:t>:</a:t>
            </a:r>
            <a:endParaRPr/>
          </a:p>
          <a:p>
            <a:pPr indent="-165082" lvl="0" marL="342882" rtl="0" algn="l">
              <a:lnSpc>
                <a:spcPct val="90000"/>
              </a:lnSpc>
              <a:spcBef>
                <a:spcPts val="560"/>
              </a:spcBef>
              <a:spcAft>
                <a:spcPts val="0"/>
              </a:spcAft>
              <a:buSzPts val="2800"/>
              <a:buNone/>
            </a:pPr>
            <a:r>
              <a:t/>
            </a:r>
            <a:endParaRPr sz="2800"/>
          </a:p>
          <a:p>
            <a:pPr indent="-165082" lvl="0" marL="342882" rtl="0" algn="l">
              <a:lnSpc>
                <a:spcPct val="90000"/>
              </a:lnSpc>
              <a:spcBef>
                <a:spcPts val="560"/>
              </a:spcBef>
              <a:spcAft>
                <a:spcPts val="0"/>
              </a:spcAft>
              <a:buSzPts val="2800"/>
              <a:buNone/>
            </a:pPr>
            <a:r>
              <a:t/>
            </a:r>
            <a:endParaRPr sz="2800"/>
          </a:p>
          <a:p>
            <a:pPr indent="-190482" lvl="0" marL="342882" rtl="0" algn="l">
              <a:lnSpc>
                <a:spcPct val="90000"/>
              </a:lnSpc>
              <a:spcBef>
                <a:spcPts val="480"/>
              </a:spcBef>
              <a:spcAft>
                <a:spcPts val="0"/>
              </a:spcAft>
              <a:buSzPts val="2400"/>
              <a:buNone/>
            </a:pPr>
            <a:r>
              <a:t/>
            </a:r>
            <a:endParaRPr sz="2400"/>
          </a:p>
          <a:p>
            <a:pPr indent="-190482" lvl="0" marL="342882" rtl="0" algn="l">
              <a:lnSpc>
                <a:spcPct val="90000"/>
              </a:lnSpc>
              <a:spcBef>
                <a:spcPts val="480"/>
              </a:spcBef>
              <a:spcAft>
                <a:spcPts val="0"/>
              </a:spcAft>
              <a:buSzPts val="2400"/>
              <a:buNone/>
            </a:pPr>
            <a:r>
              <a:t/>
            </a:r>
            <a:endParaRPr sz="2400"/>
          </a:p>
          <a:p>
            <a:pPr indent="-190482" lvl="0" marL="342882" rtl="0" algn="l">
              <a:lnSpc>
                <a:spcPct val="90000"/>
              </a:lnSpc>
              <a:spcBef>
                <a:spcPts val="480"/>
              </a:spcBef>
              <a:spcAft>
                <a:spcPts val="0"/>
              </a:spcAft>
              <a:buSzPts val="2400"/>
              <a:buNone/>
            </a:pPr>
            <a:r>
              <a:t/>
            </a:r>
            <a:endParaRPr sz="2400"/>
          </a:p>
          <a:p>
            <a:pPr indent="-165082" lvl="0" marL="342882" rtl="0" algn="l">
              <a:lnSpc>
                <a:spcPct val="90000"/>
              </a:lnSpc>
              <a:spcBef>
                <a:spcPts val="560"/>
              </a:spcBef>
              <a:spcAft>
                <a:spcPts val="0"/>
              </a:spcAft>
              <a:buSzPts val="2800"/>
              <a:buNone/>
            </a:pPr>
            <a:r>
              <a:t/>
            </a:r>
            <a:endParaRPr sz="2800"/>
          </a:p>
          <a:p>
            <a:pPr indent="-342882" lvl="0" marL="342882" rtl="0" algn="l">
              <a:lnSpc>
                <a:spcPct val="90000"/>
              </a:lnSpc>
              <a:spcBef>
                <a:spcPts val="560"/>
              </a:spcBef>
              <a:spcAft>
                <a:spcPts val="0"/>
              </a:spcAft>
              <a:buSzPts val="2800"/>
              <a:buChar char="▪"/>
            </a:pPr>
            <a:r>
              <a:rPr lang="en-US" sz="2800"/>
              <a:t>Then: there are only two ways to define utilities</a:t>
            </a:r>
            <a:endParaRPr/>
          </a:p>
          <a:p>
            <a:pPr indent="-215886" lvl="1" marL="742913" rtl="0" algn="l">
              <a:lnSpc>
                <a:spcPct val="90000"/>
              </a:lnSpc>
              <a:spcBef>
                <a:spcPts val="220"/>
              </a:spcBef>
              <a:spcAft>
                <a:spcPts val="0"/>
              </a:spcAft>
              <a:buSzPts val="1100"/>
              <a:buNone/>
            </a:pPr>
            <a:r>
              <a:t/>
            </a:r>
            <a:endParaRPr sz="1100"/>
          </a:p>
          <a:p>
            <a:pPr indent="-285736" lvl="1" marL="742913" rtl="0" algn="l">
              <a:lnSpc>
                <a:spcPct val="90000"/>
              </a:lnSpc>
              <a:spcBef>
                <a:spcPts val="480"/>
              </a:spcBef>
              <a:spcAft>
                <a:spcPts val="0"/>
              </a:spcAft>
              <a:buSzPts val="2400"/>
              <a:buChar char="▪"/>
            </a:pPr>
            <a:r>
              <a:rPr lang="en-US" sz="2400"/>
              <a:t>Additive utility:</a:t>
            </a:r>
            <a:endParaRPr/>
          </a:p>
          <a:p>
            <a:pPr indent="-209536" lvl="1" marL="742913" rtl="0" algn="l">
              <a:lnSpc>
                <a:spcPct val="90000"/>
              </a:lnSpc>
              <a:spcBef>
                <a:spcPts val="240"/>
              </a:spcBef>
              <a:spcAft>
                <a:spcPts val="0"/>
              </a:spcAft>
              <a:buSzPts val="1200"/>
              <a:buNone/>
            </a:pPr>
            <a:r>
              <a:t/>
            </a:r>
            <a:endParaRPr sz="1200"/>
          </a:p>
          <a:p>
            <a:pPr indent="-285736" lvl="1" marL="742913" rtl="0" algn="l">
              <a:lnSpc>
                <a:spcPct val="90000"/>
              </a:lnSpc>
              <a:spcBef>
                <a:spcPts val="480"/>
              </a:spcBef>
              <a:spcAft>
                <a:spcPts val="0"/>
              </a:spcAft>
              <a:buSzPts val="2400"/>
              <a:buChar char="▪"/>
            </a:pPr>
            <a:r>
              <a:rPr lang="en-US" sz="2400"/>
              <a:t>Discounted utility:</a:t>
            </a:r>
            <a:endParaRPr/>
          </a:p>
        </p:txBody>
      </p:sp>
      <p:pic>
        <p:nvPicPr>
          <p:cNvPr descr="txp_fig" id="409" name="Google Shape;409;p30"/>
          <p:cNvPicPr preferRelativeResize="0"/>
          <p:nvPr/>
        </p:nvPicPr>
        <p:blipFill rotWithShape="1">
          <a:blip r:embed="rId3">
            <a:alphaModFix/>
          </a:blip>
          <a:srcRect b="36323" l="45437" r="45474" t="34976"/>
          <a:stretch/>
        </p:blipFill>
        <p:spPr>
          <a:xfrm rot="5400000">
            <a:off x="4191000" y="2755900"/>
            <a:ext cx="508000" cy="406400"/>
          </a:xfrm>
          <a:prstGeom prst="rect">
            <a:avLst/>
          </a:prstGeom>
          <a:noFill/>
          <a:ln>
            <a:noFill/>
          </a:ln>
        </p:spPr>
      </p:pic>
      <p:pic>
        <p:nvPicPr>
          <p:cNvPr descr="txp_fig" id="410" name="Google Shape;410;p30"/>
          <p:cNvPicPr preferRelativeResize="0"/>
          <p:nvPr/>
        </p:nvPicPr>
        <p:blipFill rotWithShape="1">
          <a:blip r:embed="rId4">
            <a:alphaModFix/>
          </a:blip>
          <a:srcRect b="0" l="0" r="0" t="0"/>
          <a:stretch/>
        </p:blipFill>
        <p:spPr>
          <a:xfrm>
            <a:off x="3653048" y="5167176"/>
            <a:ext cx="5795912" cy="319224"/>
          </a:xfrm>
          <a:prstGeom prst="rect">
            <a:avLst/>
          </a:prstGeom>
          <a:noFill/>
          <a:ln>
            <a:noFill/>
          </a:ln>
        </p:spPr>
      </p:pic>
      <p:pic>
        <p:nvPicPr>
          <p:cNvPr descr="txp_fig" id="411" name="Google Shape;411;p30"/>
          <p:cNvPicPr preferRelativeResize="0"/>
          <p:nvPr/>
        </p:nvPicPr>
        <p:blipFill rotWithShape="1">
          <a:blip r:embed="rId5">
            <a:alphaModFix/>
          </a:blip>
          <a:srcRect b="0" l="0" r="0" t="0"/>
          <a:stretch/>
        </p:blipFill>
        <p:spPr>
          <a:xfrm>
            <a:off x="3657600" y="5715000"/>
            <a:ext cx="5955524" cy="364115"/>
          </a:xfrm>
          <a:prstGeom prst="rect">
            <a:avLst/>
          </a:prstGeom>
          <a:noFill/>
          <a:ln>
            <a:noFill/>
          </a:ln>
        </p:spPr>
      </p:pic>
      <p:pic>
        <p:nvPicPr>
          <p:cNvPr id="412" name="Google Shape;412;p30"/>
          <p:cNvPicPr preferRelativeResize="0"/>
          <p:nvPr/>
        </p:nvPicPr>
        <p:blipFill rotWithShape="1">
          <a:blip r:embed="rId6">
            <a:alphaModFix/>
          </a:blip>
          <a:srcRect b="0" l="0" r="0" t="0"/>
          <a:stretch/>
        </p:blipFill>
        <p:spPr>
          <a:xfrm>
            <a:off x="8003432" y="1320800"/>
            <a:ext cx="3927056" cy="3276600"/>
          </a:xfrm>
          <a:prstGeom prst="rect">
            <a:avLst/>
          </a:prstGeom>
          <a:noFill/>
          <a:ln>
            <a:noFill/>
          </a:ln>
        </p:spPr>
      </p:pic>
      <p:pic>
        <p:nvPicPr>
          <p:cNvPr descr="TP_tmp.png" id="413" name="Google Shape;413;p30"/>
          <p:cNvPicPr preferRelativeResize="0"/>
          <p:nvPr/>
        </p:nvPicPr>
        <p:blipFill rotWithShape="1">
          <a:blip r:embed="rId7">
            <a:alphaModFix/>
          </a:blip>
          <a:srcRect b="0" l="0" r="0" t="0"/>
          <a:stretch/>
        </p:blipFill>
        <p:spPr>
          <a:xfrm>
            <a:off x="2514600" y="2184808"/>
            <a:ext cx="3733800" cy="405992"/>
          </a:xfrm>
          <a:prstGeom prst="rect">
            <a:avLst/>
          </a:prstGeom>
          <a:noFill/>
          <a:ln>
            <a:noFill/>
          </a:ln>
        </p:spPr>
      </p:pic>
      <p:pic>
        <p:nvPicPr>
          <p:cNvPr descr="TP_tmp.png" id="414" name="Google Shape;414;p30"/>
          <p:cNvPicPr preferRelativeResize="0"/>
          <p:nvPr/>
        </p:nvPicPr>
        <p:blipFill rotWithShape="1">
          <a:blip r:embed="rId8">
            <a:alphaModFix/>
          </a:blip>
          <a:srcRect b="0" l="0" r="0" t="0"/>
          <a:stretch/>
        </p:blipFill>
        <p:spPr>
          <a:xfrm>
            <a:off x="2209800" y="3327888"/>
            <a:ext cx="4398499" cy="405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11" st="1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Quiz: Discounting</a:t>
            </a:r>
            <a:endParaRPr/>
          </a:p>
        </p:txBody>
      </p:sp>
      <p:sp>
        <p:nvSpPr>
          <p:cNvPr id="420" name="Google Shape;420;p31"/>
          <p:cNvSpPr txBox="1"/>
          <p:nvPr>
            <p:ph idx="1" type="body"/>
          </p:nvPr>
        </p:nvSpPr>
        <p:spPr>
          <a:xfrm>
            <a:off x="406400" y="1397001"/>
            <a:ext cx="114808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Given:</a:t>
            </a:r>
            <a:endParaRPr/>
          </a:p>
          <a:p>
            <a:pPr indent="-133336" lvl="1" marL="742913" rtl="0" algn="l">
              <a:spcBef>
                <a:spcPts val="480"/>
              </a:spcBef>
              <a:spcAft>
                <a:spcPts val="0"/>
              </a:spcAft>
              <a:buSzPts val="2400"/>
              <a:buNone/>
            </a:pPr>
            <a:r>
              <a:t/>
            </a:r>
            <a:endParaRPr sz="2400"/>
          </a:p>
          <a:p>
            <a:pPr indent="-285736" lvl="1" marL="742913" rtl="0" algn="l">
              <a:spcBef>
                <a:spcPts val="480"/>
              </a:spcBef>
              <a:spcAft>
                <a:spcPts val="0"/>
              </a:spcAft>
              <a:buSzPts val="2400"/>
              <a:buChar char="▪"/>
            </a:pPr>
            <a:r>
              <a:rPr lang="en-US" sz="2400"/>
              <a:t>Actions: East, West, and Exit (only available in exit states a, e)</a:t>
            </a:r>
            <a:endParaRPr/>
          </a:p>
          <a:p>
            <a:pPr indent="-285736" lvl="1" marL="742913" rtl="0" algn="l">
              <a:spcBef>
                <a:spcPts val="480"/>
              </a:spcBef>
              <a:spcAft>
                <a:spcPts val="0"/>
              </a:spcAft>
              <a:buSzPts val="2400"/>
              <a:buChar char="▪"/>
            </a:pPr>
            <a:r>
              <a:rPr lang="en-US" sz="2400"/>
              <a:t>Transitions: deterministic</a:t>
            </a:r>
            <a:endParaRPr/>
          </a:p>
          <a:p>
            <a:pPr indent="-165082" lvl="0" marL="342882" rtl="0" algn="l">
              <a:spcBef>
                <a:spcPts val="560"/>
              </a:spcBef>
              <a:spcAft>
                <a:spcPts val="0"/>
              </a:spcAft>
              <a:buSzPts val="2800"/>
              <a:buNone/>
            </a:pPr>
            <a:r>
              <a:t/>
            </a:r>
            <a:endParaRPr sz="2800"/>
          </a:p>
          <a:p>
            <a:pPr indent="-342882" lvl="0" marL="342882" rtl="0" algn="l">
              <a:spcBef>
                <a:spcPts val="560"/>
              </a:spcBef>
              <a:spcAft>
                <a:spcPts val="0"/>
              </a:spcAft>
              <a:buSzPts val="2800"/>
              <a:buChar char="▪"/>
            </a:pPr>
            <a:r>
              <a:rPr lang="en-US" sz="2800"/>
              <a:t>Quiz 1: For γ = 1, what is the optimal policy?</a:t>
            </a:r>
            <a:endParaRPr/>
          </a:p>
          <a:p>
            <a:pPr indent="-101588" lvl="2" marL="1142942" rtl="0" algn="l">
              <a:spcBef>
                <a:spcPts val="400"/>
              </a:spcBef>
              <a:spcAft>
                <a:spcPts val="0"/>
              </a:spcAft>
              <a:buSzPts val="2000"/>
              <a:buNone/>
            </a:pPr>
            <a:r>
              <a:t/>
            </a:r>
            <a:endParaRPr sz="2000"/>
          </a:p>
          <a:p>
            <a:pPr indent="-342882" lvl="0" marL="342882" rtl="0" algn="l">
              <a:spcBef>
                <a:spcPts val="560"/>
              </a:spcBef>
              <a:spcAft>
                <a:spcPts val="0"/>
              </a:spcAft>
              <a:buSzPts val="2800"/>
              <a:buChar char="▪"/>
            </a:pPr>
            <a:r>
              <a:rPr lang="en-US" sz="2800"/>
              <a:t>Quiz 2: For γ = 0.1, what is the optimal policy?</a:t>
            </a:r>
            <a:endParaRPr/>
          </a:p>
          <a:p>
            <a:pPr indent="-101588" lvl="2" marL="1142942" rtl="0" algn="l">
              <a:spcBef>
                <a:spcPts val="400"/>
              </a:spcBef>
              <a:spcAft>
                <a:spcPts val="0"/>
              </a:spcAft>
              <a:buSzPts val="2000"/>
              <a:buNone/>
            </a:pPr>
            <a:r>
              <a:t/>
            </a:r>
            <a:endParaRPr sz="2000"/>
          </a:p>
          <a:p>
            <a:pPr indent="-342882" lvl="0" marL="342882" rtl="0" algn="l">
              <a:spcBef>
                <a:spcPts val="560"/>
              </a:spcBef>
              <a:spcAft>
                <a:spcPts val="0"/>
              </a:spcAft>
              <a:buSzPts val="2800"/>
              <a:buChar char="▪"/>
            </a:pPr>
            <a:r>
              <a:rPr lang="en-US" sz="2800"/>
              <a:t>Quiz 3: For which γ</a:t>
            </a:r>
            <a:r>
              <a:rPr lang="en-US" sz="2800">
                <a:latin typeface="Old Standard TT"/>
                <a:ea typeface="Old Standard TT"/>
                <a:cs typeface="Old Standard TT"/>
                <a:sym typeface="Old Standard TT"/>
              </a:rPr>
              <a:t> </a:t>
            </a:r>
            <a:r>
              <a:rPr lang="en-US" sz="2800"/>
              <a:t>are West and East equally good when in state d?</a:t>
            </a:r>
            <a:endParaRPr sz="2800"/>
          </a:p>
        </p:txBody>
      </p:sp>
      <p:grpSp>
        <p:nvGrpSpPr>
          <p:cNvPr id="421" name="Google Shape;421;p31"/>
          <p:cNvGrpSpPr/>
          <p:nvPr/>
        </p:nvGrpSpPr>
        <p:grpSpPr>
          <a:xfrm>
            <a:off x="3276600" y="1219200"/>
            <a:ext cx="3594100" cy="1168400"/>
            <a:chOff x="3352800" y="3505200"/>
            <a:chExt cx="3594100" cy="1168400"/>
          </a:xfrm>
        </p:grpSpPr>
        <p:pic>
          <p:nvPicPr>
            <p:cNvPr descr="discounting.png" id="422" name="Google Shape;422;p31"/>
            <p:cNvPicPr preferRelativeResize="0"/>
            <p:nvPr/>
          </p:nvPicPr>
          <p:blipFill rotWithShape="1">
            <a:blip r:embed="rId3">
              <a:alphaModFix/>
            </a:blip>
            <a:srcRect b="0" l="0" r="0" t="0"/>
            <a:stretch/>
          </p:blipFill>
          <p:spPr>
            <a:xfrm>
              <a:off x="3352800" y="3505200"/>
              <a:ext cx="3594100" cy="1168400"/>
            </a:xfrm>
            <a:prstGeom prst="rect">
              <a:avLst/>
            </a:prstGeom>
            <a:noFill/>
            <a:ln>
              <a:noFill/>
            </a:ln>
          </p:spPr>
        </p:pic>
        <p:sp>
          <p:nvSpPr>
            <p:cNvPr id="423" name="Google Shape;423;p31"/>
            <p:cNvSpPr/>
            <p:nvPr/>
          </p:nvSpPr>
          <p:spPr>
            <a:xfrm>
              <a:off x="5486400" y="3733800"/>
              <a:ext cx="533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24" name="Google Shape;424;p31"/>
          <p:cNvSpPr/>
          <p:nvPr/>
        </p:nvSpPr>
        <p:spPr>
          <a:xfrm>
            <a:off x="9372600" y="1676400"/>
            <a:ext cx="533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25" name="Google Shape;425;p31"/>
          <p:cNvGrpSpPr/>
          <p:nvPr/>
        </p:nvGrpSpPr>
        <p:grpSpPr>
          <a:xfrm>
            <a:off x="8229600" y="3657600"/>
            <a:ext cx="3289300" cy="685800"/>
            <a:chOff x="7870815" y="3645405"/>
            <a:chExt cx="3289300" cy="685800"/>
          </a:xfrm>
        </p:grpSpPr>
        <p:pic>
          <p:nvPicPr>
            <p:cNvPr descr="discounting.png" id="426" name="Google Shape;426;p31"/>
            <p:cNvPicPr preferRelativeResize="0"/>
            <p:nvPr/>
          </p:nvPicPr>
          <p:blipFill rotWithShape="1">
            <a:blip r:embed="rId4">
              <a:alphaModFix/>
            </a:blip>
            <a:srcRect b="0" l="0" r="0" t="0"/>
            <a:stretch/>
          </p:blipFill>
          <p:spPr>
            <a:xfrm>
              <a:off x="7870815" y="3645405"/>
              <a:ext cx="3289300" cy="685800"/>
            </a:xfrm>
            <a:prstGeom prst="rect">
              <a:avLst/>
            </a:prstGeom>
            <a:noFill/>
            <a:ln>
              <a:noFill/>
            </a:ln>
          </p:spPr>
        </p:pic>
        <p:sp>
          <p:nvSpPr>
            <p:cNvPr id="427" name="Google Shape;427;p31"/>
            <p:cNvSpPr/>
            <p:nvPr/>
          </p:nvSpPr>
          <p:spPr>
            <a:xfrm>
              <a:off x="9886156" y="3760395"/>
              <a:ext cx="533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28" name="Google Shape;428;p31"/>
          <p:cNvGrpSpPr/>
          <p:nvPr/>
        </p:nvGrpSpPr>
        <p:grpSpPr>
          <a:xfrm>
            <a:off x="8229600" y="4572000"/>
            <a:ext cx="3289300" cy="685800"/>
            <a:chOff x="7870815" y="3645405"/>
            <a:chExt cx="3289300" cy="685800"/>
          </a:xfrm>
        </p:grpSpPr>
        <p:pic>
          <p:nvPicPr>
            <p:cNvPr descr="discounting.png" id="429" name="Google Shape;429;p31"/>
            <p:cNvPicPr preferRelativeResize="0"/>
            <p:nvPr/>
          </p:nvPicPr>
          <p:blipFill rotWithShape="1">
            <a:blip r:embed="rId5">
              <a:alphaModFix/>
            </a:blip>
            <a:srcRect b="0" l="0" r="0" t="0"/>
            <a:stretch/>
          </p:blipFill>
          <p:spPr>
            <a:xfrm>
              <a:off x="7870815" y="3645405"/>
              <a:ext cx="3289300" cy="685800"/>
            </a:xfrm>
            <a:prstGeom prst="rect">
              <a:avLst/>
            </a:prstGeom>
            <a:noFill/>
            <a:ln>
              <a:noFill/>
            </a:ln>
          </p:spPr>
        </p:pic>
        <p:sp>
          <p:nvSpPr>
            <p:cNvPr id="430" name="Google Shape;430;p31"/>
            <p:cNvSpPr/>
            <p:nvPr/>
          </p:nvSpPr>
          <p:spPr>
            <a:xfrm>
              <a:off x="9886156" y="3760395"/>
              <a:ext cx="533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Non-Deterministic Search</a:t>
            </a:r>
            <a:endParaRPr/>
          </a:p>
        </p:txBody>
      </p:sp>
      <p:pic>
        <p:nvPicPr>
          <p:cNvPr id="88" name="Google Shape;88;p14"/>
          <p:cNvPicPr preferRelativeResize="0"/>
          <p:nvPr/>
        </p:nvPicPr>
        <p:blipFill rotWithShape="1">
          <a:blip r:embed="rId3">
            <a:alphaModFix/>
          </a:blip>
          <a:srcRect b="0" l="0" r="0" t="0"/>
          <a:stretch/>
        </p:blipFill>
        <p:spPr>
          <a:xfrm>
            <a:off x="3048095" y="1219200"/>
            <a:ext cx="6150138" cy="5327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Infinite Utilities?!</a:t>
            </a:r>
            <a:endParaRPr/>
          </a:p>
        </p:txBody>
      </p:sp>
      <p:sp>
        <p:nvSpPr>
          <p:cNvPr id="436" name="Google Shape;436;p32"/>
          <p:cNvSpPr txBox="1"/>
          <p:nvPr>
            <p:ph idx="1" type="body"/>
          </p:nvPr>
        </p:nvSpPr>
        <p:spPr>
          <a:xfrm>
            <a:off x="457200" y="1295400"/>
            <a:ext cx="10896600" cy="51054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Font typeface="Noto Sans Symbols"/>
              <a:buChar char="▪"/>
            </a:pPr>
            <a:r>
              <a:rPr lang="en-US" sz="2800"/>
              <a:t>Problem: What if the game lasts forever?  Do we get infinite rewards?</a:t>
            </a:r>
            <a:endParaRPr sz="2800"/>
          </a:p>
          <a:p>
            <a:pPr indent="-165088" lvl="3" marL="1600120" rtl="0" algn="l">
              <a:spcBef>
                <a:spcPts val="200"/>
              </a:spcBef>
              <a:spcAft>
                <a:spcPts val="0"/>
              </a:spcAft>
              <a:buSzPts val="1000"/>
              <a:buFont typeface="Noto Sans Symbols"/>
              <a:buNone/>
            </a:pPr>
            <a:r>
              <a:t/>
            </a:r>
            <a:endParaRPr sz="1000"/>
          </a:p>
          <a:p>
            <a:pPr indent="-342882" lvl="0" marL="342882" rtl="0" algn="l">
              <a:spcBef>
                <a:spcPts val="560"/>
              </a:spcBef>
              <a:spcAft>
                <a:spcPts val="0"/>
              </a:spcAft>
              <a:buSzPts val="2800"/>
              <a:buFont typeface="Noto Sans Symbols"/>
              <a:buChar char="▪"/>
            </a:pPr>
            <a:r>
              <a:rPr lang="en-US" sz="2800"/>
              <a:t>Solutions:</a:t>
            </a:r>
            <a:endParaRPr/>
          </a:p>
          <a:p>
            <a:pPr indent="-285736" lvl="1" marL="742913" rtl="0" algn="l">
              <a:spcBef>
                <a:spcPts val="480"/>
              </a:spcBef>
              <a:spcAft>
                <a:spcPts val="0"/>
              </a:spcAft>
              <a:buSzPts val="2400"/>
              <a:buFont typeface="Noto Sans Symbols"/>
              <a:buChar char="▪"/>
            </a:pPr>
            <a:r>
              <a:rPr lang="en-US" sz="2400"/>
              <a:t>Finite horizon: (similar to depth-limited search)</a:t>
            </a:r>
            <a:endParaRPr sz="2400"/>
          </a:p>
          <a:p>
            <a:pPr indent="-228588" lvl="2" marL="1142942" rtl="0" algn="l">
              <a:spcBef>
                <a:spcPts val="400"/>
              </a:spcBef>
              <a:spcAft>
                <a:spcPts val="0"/>
              </a:spcAft>
              <a:buSzPts val="2000"/>
              <a:buFont typeface="Noto Sans Symbols"/>
              <a:buChar char="▪"/>
            </a:pPr>
            <a:r>
              <a:rPr lang="en-US" sz="2000"/>
              <a:t>Terminate episodes after a fixed T steps (e.g. life)</a:t>
            </a:r>
            <a:endParaRPr/>
          </a:p>
          <a:p>
            <a:pPr indent="-228588" lvl="2" marL="1142942" rtl="0" algn="l">
              <a:spcBef>
                <a:spcPts val="400"/>
              </a:spcBef>
              <a:spcAft>
                <a:spcPts val="0"/>
              </a:spcAft>
              <a:buSzPts val="2000"/>
              <a:buFont typeface="Noto Sans Symbols"/>
              <a:buChar char="▪"/>
            </a:pPr>
            <a:r>
              <a:rPr lang="en-US" sz="2000"/>
              <a:t>Gives nonstationary policies (π depends on time left)</a:t>
            </a:r>
            <a:endParaRPr/>
          </a:p>
          <a:p>
            <a:pPr indent="-177789" lvl="7" marL="3428829" rtl="0" algn="l">
              <a:spcBef>
                <a:spcPts val="160"/>
              </a:spcBef>
              <a:spcAft>
                <a:spcPts val="0"/>
              </a:spcAft>
              <a:buSzPts val="800"/>
              <a:buNone/>
            </a:pPr>
            <a:r>
              <a:t/>
            </a:r>
            <a:endParaRPr sz="800"/>
          </a:p>
          <a:p>
            <a:pPr indent="-285736" lvl="1" marL="742913" rtl="0" algn="l">
              <a:spcBef>
                <a:spcPts val="480"/>
              </a:spcBef>
              <a:spcAft>
                <a:spcPts val="0"/>
              </a:spcAft>
              <a:buSzPts val="2400"/>
              <a:buFont typeface="Noto Sans Symbols"/>
              <a:buChar char="▪"/>
            </a:pPr>
            <a:r>
              <a:rPr lang="en-US" sz="2400"/>
              <a:t>Discounting: use 0 &lt; γ &lt; 1</a:t>
            </a:r>
            <a:endParaRPr/>
          </a:p>
          <a:p>
            <a:pPr indent="-133336" lvl="1" marL="742913" rtl="0" algn="l">
              <a:spcBef>
                <a:spcPts val="480"/>
              </a:spcBef>
              <a:spcAft>
                <a:spcPts val="0"/>
              </a:spcAft>
              <a:buSzPts val="2400"/>
              <a:buFont typeface="Noto Sans Symbols"/>
              <a:buNone/>
            </a:pPr>
            <a:r>
              <a:t/>
            </a:r>
            <a:endParaRPr sz="2400"/>
          </a:p>
          <a:p>
            <a:pPr indent="-133336" lvl="1" marL="742913" rtl="0" algn="l">
              <a:spcBef>
                <a:spcPts val="480"/>
              </a:spcBef>
              <a:spcAft>
                <a:spcPts val="0"/>
              </a:spcAft>
              <a:buSzPts val="2400"/>
              <a:buFont typeface="Noto Sans Symbols"/>
              <a:buNone/>
            </a:pPr>
            <a:r>
              <a:t/>
            </a:r>
            <a:endParaRPr sz="2400"/>
          </a:p>
          <a:p>
            <a:pPr indent="-228588" lvl="2" marL="1142942" rtl="0" algn="l">
              <a:spcBef>
                <a:spcPts val="400"/>
              </a:spcBef>
              <a:spcAft>
                <a:spcPts val="0"/>
              </a:spcAft>
              <a:buSzPts val="2000"/>
              <a:buFont typeface="Noto Sans Symbols"/>
              <a:buChar char="▪"/>
            </a:pPr>
            <a:r>
              <a:rPr lang="en-US" sz="2000"/>
              <a:t>Smaller γ means smaller “horizon” – shorter term focus</a:t>
            </a:r>
            <a:endParaRPr/>
          </a:p>
          <a:p>
            <a:pPr indent="-177788" lvl="8" marL="3886005" rtl="0" algn="l">
              <a:spcBef>
                <a:spcPts val="160"/>
              </a:spcBef>
              <a:spcAft>
                <a:spcPts val="0"/>
              </a:spcAft>
              <a:buClr>
                <a:srgbClr val="000000"/>
              </a:buClr>
              <a:buSzPts val="800"/>
              <a:buNone/>
            </a:pPr>
            <a:r>
              <a:t/>
            </a:r>
            <a:endParaRPr sz="800">
              <a:solidFill>
                <a:srgbClr val="000000"/>
              </a:solidFill>
            </a:endParaRPr>
          </a:p>
          <a:p>
            <a:pPr indent="-285736" lvl="1" marL="742913" rtl="0" algn="l">
              <a:spcBef>
                <a:spcPts val="480"/>
              </a:spcBef>
              <a:spcAft>
                <a:spcPts val="0"/>
              </a:spcAft>
              <a:buClr>
                <a:srgbClr val="000000"/>
              </a:buClr>
              <a:buSzPts val="2400"/>
              <a:buFont typeface="Noto Sans Symbols"/>
              <a:buChar char="▪"/>
            </a:pPr>
            <a:r>
              <a:rPr lang="en-US" sz="2400">
                <a:solidFill>
                  <a:srgbClr val="000000"/>
                </a:solidFill>
              </a:rPr>
              <a:t>Absorbing state: guarantee that for every policy, a terminal state will eventually be reached (like “overheated” for racing)</a:t>
            </a:r>
            <a:endParaRPr sz="2400">
              <a:solidFill>
                <a:srgbClr val="000000"/>
              </a:solidFill>
            </a:endParaRPr>
          </a:p>
          <a:p>
            <a:pPr indent="-133336" lvl="1" marL="742913" rtl="0" algn="l">
              <a:spcBef>
                <a:spcPts val="480"/>
              </a:spcBef>
              <a:spcAft>
                <a:spcPts val="0"/>
              </a:spcAft>
              <a:buSzPts val="2400"/>
              <a:buFont typeface="Noto Sans Symbols"/>
              <a:buNone/>
            </a:pPr>
            <a:r>
              <a:t/>
            </a:r>
            <a:endParaRPr sz="2400"/>
          </a:p>
        </p:txBody>
      </p:sp>
      <p:pic>
        <p:nvPicPr>
          <p:cNvPr descr="txp_fig" id="437" name="Google Shape;437;p32"/>
          <p:cNvPicPr preferRelativeResize="0"/>
          <p:nvPr/>
        </p:nvPicPr>
        <p:blipFill rotWithShape="1">
          <a:blip r:embed="rId3">
            <a:alphaModFix/>
          </a:blip>
          <a:srcRect b="0" l="0" r="0" t="0"/>
          <a:stretch/>
        </p:blipFill>
        <p:spPr>
          <a:xfrm>
            <a:off x="1905127" y="4330701"/>
            <a:ext cx="5222620" cy="714014"/>
          </a:xfrm>
          <a:prstGeom prst="rect">
            <a:avLst/>
          </a:prstGeom>
          <a:noFill/>
          <a:ln>
            <a:noFill/>
          </a:ln>
        </p:spPr>
      </p:pic>
      <p:pic>
        <p:nvPicPr>
          <p:cNvPr id="438" name="Google Shape;438;p32"/>
          <p:cNvPicPr preferRelativeResize="0"/>
          <p:nvPr/>
        </p:nvPicPr>
        <p:blipFill rotWithShape="1">
          <a:blip r:embed="rId4">
            <a:alphaModFix/>
          </a:blip>
          <a:srcRect b="0" l="0" r="0" t="0"/>
          <a:stretch/>
        </p:blipFill>
        <p:spPr>
          <a:xfrm>
            <a:off x="7670415" y="2362387"/>
            <a:ext cx="3759585" cy="1752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Recap: Defining MDPs</a:t>
            </a:r>
            <a:endParaRPr/>
          </a:p>
        </p:txBody>
      </p:sp>
      <p:sp>
        <p:nvSpPr>
          <p:cNvPr id="444" name="Google Shape;444;p33"/>
          <p:cNvSpPr txBox="1"/>
          <p:nvPr>
            <p:ph idx="1" type="body"/>
          </p:nvPr>
        </p:nvSpPr>
        <p:spPr>
          <a:xfrm>
            <a:off x="406400" y="1443036"/>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3200"/>
              <a:buChar char="▪"/>
            </a:pPr>
            <a:r>
              <a:rPr lang="en-US"/>
              <a:t>Markov decision processes:</a:t>
            </a:r>
            <a:endParaRPr/>
          </a:p>
          <a:p>
            <a:pPr indent="-285736" lvl="1" marL="742913" rtl="0" algn="l">
              <a:lnSpc>
                <a:spcPct val="80000"/>
              </a:lnSpc>
              <a:spcBef>
                <a:spcPts val="560"/>
              </a:spcBef>
              <a:spcAft>
                <a:spcPts val="0"/>
              </a:spcAft>
              <a:buSzPts val="2800"/>
              <a:buChar char="▪"/>
            </a:pPr>
            <a:r>
              <a:rPr lang="en-US"/>
              <a:t>Set of states S</a:t>
            </a:r>
            <a:endParaRPr/>
          </a:p>
          <a:p>
            <a:pPr indent="-285736" lvl="1" marL="742913" rtl="0" algn="l">
              <a:lnSpc>
                <a:spcPct val="80000"/>
              </a:lnSpc>
              <a:spcBef>
                <a:spcPts val="560"/>
              </a:spcBef>
              <a:spcAft>
                <a:spcPts val="0"/>
              </a:spcAft>
              <a:buSzPts val="2800"/>
              <a:buChar char="▪"/>
            </a:pPr>
            <a:r>
              <a:rPr lang="en-US"/>
              <a:t>Start state s</a:t>
            </a:r>
            <a:r>
              <a:rPr baseline="-25000" lang="en-US"/>
              <a:t>0</a:t>
            </a:r>
            <a:endParaRPr/>
          </a:p>
          <a:p>
            <a:pPr indent="-285736" lvl="1" marL="742913" rtl="0" algn="l">
              <a:lnSpc>
                <a:spcPct val="80000"/>
              </a:lnSpc>
              <a:spcBef>
                <a:spcPts val="560"/>
              </a:spcBef>
              <a:spcAft>
                <a:spcPts val="0"/>
              </a:spcAft>
              <a:buSzPts val="2800"/>
              <a:buChar char="▪"/>
            </a:pPr>
            <a:r>
              <a:rPr lang="en-US"/>
              <a:t>Set of actions A</a:t>
            </a:r>
            <a:endParaRPr/>
          </a:p>
          <a:p>
            <a:pPr indent="-285736" lvl="1" marL="742913" rtl="0" algn="l">
              <a:lnSpc>
                <a:spcPct val="80000"/>
              </a:lnSpc>
              <a:spcBef>
                <a:spcPts val="560"/>
              </a:spcBef>
              <a:spcAft>
                <a:spcPts val="0"/>
              </a:spcAft>
              <a:buSzPts val="2800"/>
              <a:buChar char="▪"/>
            </a:pPr>
            <a:r>
              <a:rPr lang="en-US"/>
              <a:t>Transitions P(s’|s,a) (or T(s,a,s’))</a:t>
            </a:r>
            <a:endParaRPr/>
          </a:p>
          <a:p>
            <a:pPr indent="-285736" lvl="1" marL="742913" rtl="0" algn="l">
              <a:lnSpc>
                <a:spcPct val="80000"/>
              </a:lnSpc>
              <a:spcBef>
                <a:spcPts val="560"/>
              </a:spcBef>
              <a:spcAft>
                <a:spcPts val="0"/>
              </a:spcAft>
              <a:buSzPts val="2800"/>
              <a:buChar char="▪"/>
            </a:pPr>
            <a:r>
              <a:rPr lang="en-US"/>
              <a:t>Rewards R(s,a,s’) (and discount γ)</a:t>
            </a:r>
            <a:endParaRPr/>
          </a:p>
          <a:p>
            <a:pPr indent="-107936" lvl="1" marL="742913" rtl="0" algn="l">
              <a:lnSpc>
                <a:spcPct val="80000"/>
              </a:lnSpc>
              <a:spcBef>
                <a:spcPts val="560"/>
              </a:spcBef>
              <a:spcAft>
                <a:spcPts val="0"/>
              </a:spcAft>
              <a:buSzPts val="2800"/>
              <a:buNone/>
            </a:pPr>
            <a:r>
              <a:t/>
            </a:r>
            <a:endParaRPr baseline="-25000"/>
          </a:p>
          <a:p>
            <a:pPr indent="-107936" lvl="1" marL="742913" rtl="0" algn="l">
              <a:lnSpc>
                <a:spcPct val="80000"/>
              </a:lnSpc>
              <a:spcBef>
                <a:spcPts val="560"/>
              </a:spcBef>
              <a:spcAft>
                <a:spcPts val="0"/>
              </a:spcAft>
              <a:buSzPts val="2800"/>
              <a:buNone/>
            </a:pPr>
            <a:r>
              <a:t/>
            </a:r>
            <a:endParaRPr baseline="-25000"/>
          </a:p>
          <a:p>
            <a:pPr indent="-342882" lvl="0" marL="342882" rtl="0" algn="l">
              <a:lnSpc>
                <a:spcPct val="80000"/>
              </a:lnSpc>
              <a:spcBef>
                <a:spcPts val="640"/>
              </a:spcBef>
              <a:spcAft>
                <a:spcPts val="0"/>
              </a:spcAft>
              <a:buSzPts val="3200"/>
              <a:buChar char="▪"/>
            </a:pPr>
            <a:r>
              <a:rPr lang="en-US"/>
              <a:t>MDP quantities so far:</a:t>
            </a:r>
            <a:endParaRPr/>
          </a:p>
          <a:p>
            <a:pPr indent="-285736" lvl="1" marL="742913" rtl="0" algn="l">
              <a:lnSpc>
                <a:spcPct val="80000"/>
              </a:lnSpc>
              <a:spcBef>
                <a:spcPts val="560"/>
              </a:spcBef>
              <a:spcAft>
                <a:spcPts val="0"/>
              </a:spcAft>
              <a:buSzPts val="2800"/>
              <a:buChar char="▪"/>
            </a:pPr>
            <a:r>
              <a:rPr lang="en-US"/>
              <a:t>Policy = Choice of action for each state</a:t>
            </a:r>
            <a:endParaRPr/>
          </a:p>
          <a:p>
            <a:pPr indent="-285736" lvl="1" marL="742913" rtl="0" algn="l">
              <a:lnSpc>
                <a:spcPct val="80000"/>
              </a:lnSpc>
              <a:spcBef>
                <a:spcPts val="560"/>
              </a:spcBef>
              <a:spcAft>
                <a:spcPts val="0"/>
              </a:spcAft>
              <a:buSzPts val="2800"/>
              <a:buChar char="▪"/>
            </a:pPr>
            <a:r>
              <a:rPr lang="en-US"/>
              <a:t>Utility = sum of (discounted) rewards</a:t>
            </a:r>
            <a:endParaRPr/>
          </a:p>
        </p:txBody>
      </p:sp>
      <p:grpSp>
        <p:nvGrpSpPr>
          <p:cNvPr id="445" name="Google Shape;445;p33"/>
          <p:cNvGrpSpPr/>
          <p:nvPr/>
        </p:nvGrpSpPr>
        <p:grpSpPr>
          <a:xfrm>
            <a:off x="8001000" y="1600200"/>
            <a:ext cx="3048000" cy="2754586"/>
            <a:chOff x="2400" y="1401"/>
            <a:chExt cx="1392" cy="1258"/>
          </a:xfrm>
        </p:grpSpPr>
        <p:sp>
          <p:nvSpPr>
            <p:cNvPr id="446" name="Google Shape;446;p33"/>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grpSp>
          <p:nvGrpSpPr>
            <p:cNvPr id="447" name="Google Shape;447;p33"/>
            <p:cNvGrpSpPr/>
            <p:nvPr/>
          </p:nvGrpSpPr>
          <p:grpSpPr>
            <a:xfrm>
              <a:off x="2529" y="1617"/>
              <a:ext cx="1263" cy="361"/>
              <a:chOff x="1584" y="1680"/>
              <a:chExt cx="2352" cy="336"/>
            </a:xfrm>
          </p:grpSpPr>
          <p:cxnSp>
            <p:nvCxnSpPr>
              <p:cNvPr id="448" name="Google Shape;448;p33"/>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449" name="Google Shape;449;p33"/>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450" name="Google Shape;450;p33"/>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451" name="Google Shape;451;p33"/>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452" name="Google Shape;452;p33"/>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453" name="Google Shape;453;p33"/>
            <p:cNvGrpSpPr/>
            <p:nvPr/>
          </p:nvGrpSpPr>
          <p:grpSpPr>
            <a:xfrm>
              <a:off x="2400" y="2107"/>
              <a:ext cx="1057" cy="386"/>
              <a:chOff x="1536" y="2400"/>
              <a:chExt cx="1584" cy="624"/>
            </a:xfrm>
          </p:grpSpPr>
          <p:cxnSp>
            <p:nvCxnSpPr>
              <p:cNvPr id="454" name="Google Shape;454;p33"/>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455" name="Google Shape;455;p33"/>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456" name="Google Shape;456;p33"/>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457" name="Google Shape;457;p33"/>
              <p:cNvCxnSpPr/>
              <p:nvPr/>
            </p:nvCxnSpPr>
            <p:spPr>
              <a:xfrm>
                <a:off x="2312" y="2400"/>
                <a:ext cx="280" cy="624"/>
              </a:xfrm>
              <a:prstGeom prst="straightConnector1">
                <a:avLst/>
              </a:prstGeom>
              <a:noFill/>
              <a:ln cap="flat" cmpd="sng" w="28575">
                <a:solidFill>
                  <a:schemeClr val="dk1"/>
                </a:solidFill>
                <a:prstDash val="solid"/>
                <a:round/>
                <a:headEnd len="med" w="med" type="none"/>
                <a:tailEnd len="med" w="med" type="triangle"/>
              </a:ln>
            </p:spPr>
          </p:cxnSp>
        </p:grpSp>
        <p:sp>
          <p:nvSpPr>
            <p:cNvPr id="458" name="Google Shape;458;p33"/>
            <p:cNvSpPr txBox="1"/>
            <p:nvPr/>
          </p:nvSpPr>
          <p:spPr>
            <a:xfrm>
              <a:off x="3071" y="1680"/>
              <a:ext cx="129"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459" name="Google Shape;459;p33"/>
            <p:cNvSpPr txBox="1"/>
            <p:nvPr/>
          </p:nvSpPr>
          <p:spPr>
            <a:xfrm>
              <a:off x="3216" y="1401"/>
              <a:ext cx="129"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Calibri"/>
                  <a:ea typeface="Calibri"/>
                  <a:cs typeface="Calibri"/>
                  <a:sym typeface="Calibri"/>
                </a:rPr>
                <a:t>s</a:t>
              </a:r>
              <a:endParaRPr/>
            </a:p>
          </p:txBody>
        </p:sp>
        <p:sp>
          <p:nvSpPr>
            <p:cNvPr id="460" name="Google Shape;460;p33"/>
            <p:cNvSpPr txBox="1"/>
            <p:nvPr/>
          </p:nvSpPr>
          <p:spPr>
            <a:xfrm>
              <a:off x="3024" y="1920"/>
              <a:ext cx="559"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8000"/>
                  </a:solidFill>
                  <a:latin typeface="Calibri"/>
                  <a:ea typeface="Calibri"/>
                  <a:cs typeface="Calibri"/>
                  <a:sym typeface="Calibri"/>
                </a:rPr>
                <a:t>s, a</a:t>
              </a:r>
              <a:endParaRPr/>
            </a:p>
          </p:txBody>
        </p:sp>
        <p:sp>
          <p:nvSpPr>
            <p:cNvPr id="461" name="Google Shape;461;p33"/>
            <p:cNvSpPr txBox="1"/>
            <p:nvPr/>
          </p:nvSpPr>
          <p:spPr>
            <a:xfrm>
              <a:off x="2609" y="2261"/>
              <a:ext cx="504"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s,a,s’</a:t>
              </a:r>
              <a:endParaRPr sz="2400">
                <a:solidFill>
                  <a:schemeClr val="dk1"/>
                </a:solidFill>
                <a:latin typeface="Calibri"/>
                <a:ea typeface="Calibri"/>
                <a:cs typeface="Calibri"/>
                <a:sym typeface="Calibri"/>
              </a:endParaRPr>
            </a:p>
          </p:txBody>
        </p:sp>
        <p:sp>
          <p:nvSpPr>
            <p:cNvPr id="462" name="Google Shape;462;p33"/>
            <p:cNvSpPr/>
            <p:nvPr/>
          </p:nvSpPr>
          <p:spPr>
            <a:xfrm>
              <a:off x="3019" y="2499"/>
              <a:ext cx="154" cy="123"/>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2400">
                <a:solidFill>
                  <a:schemeClr val="dk1"/>
                </a:solidFill>
                <a:latin typeface="Calibri"/>
                <a:ea typeface="Calibri"/>
                <a:cs typeface="Calibri"/>
                <a:sym typeface="Calibri"/>
              </a:endParaRPr>
            </a:p>
          </p:txBody>
        </p:sp>
        <p:sp>
          <p:nvSpPr>
            <p:cNvPr id="463" name="Google Shape;463;p33"/>
            <p:cNvSpPr txBox="1"/>
            <p:nvPr/>
          </p:nvSpPr>
          <p:spPr>
            <a:xfrm>
              <a:off x="3096" y="2448"/>
              <a:ext cx="331" cy="21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2400">
                  <a:solidFill>
                    <a:srgbClr val="0000FF"/>
                  </a:solidFill>
                  <a:latin typeface="Calibri"/>
                  <a:ea typeface="Calibri"/>
                  <a:cs typeface="Calibri"/>
                  <a:sym typeface="Calibri"/>
                </a:rPr>
                <a:t>s’</a:t>
              </a:r>
              <a:endParaRPr sz="2400">
                <a:solidFill>
                  <a:srgbClr val="0000FF"/>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Solving MDPs</a:t>
            </a:r>
            <a:endParaRPr/>
          </a:p>
        </p:txBody>
      </p:sp>
      <p:pic>
        <p:nvPicPr>
          <p:cNvPr id="469" name="Google Shape;469;p34"/>
          <p:cNvPicPr preferRelativeResize="0"/>
          <p:nvPr/>
        </p:nvPicPr>
        <p:blipFill rotWithShape="1">
          <a:blip r:embed="rId3">
            <a:alphaModFix/>
          </a:blip>
          <a:srcRect b="0" l="0" r="0" t="0"/>
          <a:stretch/>
        </p:blipFill>
        <p:spPr>
          <a:xfrm>
            <a:off x="2516187" y="1667339"/>
            <a:ext cx="7313613" cy="42757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Optimal Quantities</a:t>
            </a:r>
            <a:endParaRPr/>
          </a:p>
        </p:txBody>
      </p:sp>
      <p:sp>
        <p:nvSpPr>
          <p:cNvPr id="476" name="Google Shape;476;p35"/>
          <p:cNvSpPr txBox="1"/>
          <p:nvPr/>
        </p:nvSpPr>
        <p:spPr>
          <a:xfrm>
            <a:off x="457200" y="1295400"/>
            <a:ext cx="6705600" cy="4953000"/>
          </a:xfrm>
          <a:prstGeom prst="rect">
            <a:avLst/>
          </a:prstGeom>
          <a:noFill/>
          <a:ln>
            <a:noFill/>
          </a:ln>
        </p:spPr>
        <p:txBody>
          <a:bodyPr anchorCtr="0" anchor="t" bIns="45700" lIns="91425" spcFirstLastPara="1" rIns="91425" wrap="square" tIns="45700">
            <a:noAutofit/>
          </a:bodyPr>
          <a:lstStyle/>
          <a:p>
            <a:pPr indent="-165082" lvl="0" marL="342882" marR="0" rtl="0" algn="l">
              <a:lnSpc>
                <a:spcPct val="80000"/>
              </a:lnSpc>
              <a:spcBef>
                <a:spcPts val="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342882" lvl="0" marL="342882" marR="0" rtl="0" algn="l">
              <a:lnSpc>
                <a:spcPct val="80000"/>
              </a:lnSpc>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The value</a:t>
            </a:r>
            <a:r>
              <a:rPr b="0" i="0" lang="en-US" sz="2800" u="none" cap="none" strike="noStrike">
                <a:solidFill>
                  <a:schemeClr val="accent2"/>
                </a:solidFill>
                <a:latin typeface="Calibri"/>
                <a:ea typeface="Calibri"/>
                <a:cs typeface="Calibri"/>
                <a:sym typeface="Calibri"/>
              </a:rPr>
              <a:t> (</a:t>
            </a:r>
            <a:r>
              <a:rPr b="0" i="0" lang="en-US" sz="2800" u="none" cap="none" strike="noStrike">
                <a:solidFill>
                  <a:schemeClr val="accent2"/>
                </a:solidFill>
                <a:latin typeface="Calibri"/>
                <a:ea typeface="Calibri"/>
                <a:cs typeface="Calibri"/>
                <a:sym typeface="Calibri"/>
              </a:rPr>
              <a:t>utility) of a state s:</a:t>
            </a:r>
            <a:endParaRPr/>
          </a:p>
          <a:p>
            <a:pPr indent="-285736" lvl="1" marL="742913" marR="0" rtl="0" algn="l">
              <a:lnSpc>
                <a:spcPct val="80000"/>
              </a:lnSpc>
              <a:spcBef>
                <a:spcPts val="560"/>
              </a:spcBef>
              <a:spcAft>
                <a:spcPts val="0"/>
              </a:spcAft>
              <a:buClr>
                <a:schemeClr val="dk1"/>
              </a:buClr>
              <a:buSzPts val="2800"/>
              <a:buFont typeface="Noto Sans Symbols"/>
              <a:buNone/>
            </a:pPr>
            <a:r>
              <a:rPr b="0" i="0" lang="en-US" sz="2800" u="none" cap="none" strike="noStrike">
                <a:solidFill>
                  <a:schemeClr val="dk1"/>
                </a:solidFill>
                <a:latin typeface="Calibri"/>
                <a:ea typeface="Calibri"/>
                <a:cs typeface="Calibri"/>
                <a:sym typeface="Calibri"/>
              </a:rPr>
              <a:t>V</a:t>
            </a:r>
            <a:r>
              <a:rPr b="0" baseline="30000" i="0" lang="en-US" sz="2800" u="none" cap="none" strike="noStrike">
                <a:solidFill>
                  <a:schemeClr val="dk1"/>
                </a:solidFill>
                <a:latin typeface="Calibri"/>
                <a:ea typeface="Calibri"/>
                <a:cs typeface="Calibri"/>
                <a:sym typeface="Calibri"/>
              </a:rPr>
              <a:t>*</a:t>
            </a:r>
            <a:r>
              <a:rPr b="0" i="0" lang="en-US" sz="2800" u="none" cap="none" strike="noStrike">
                <a:solidFill>
                  <a:schemeClr val="dk1"/>
                </a:solidFill>
                <a:latin typeface="Calibri"/>
                <a:ea typeface="Calibri"/>
                <a:cs typeface="Calibri"/>
                <a:sym typeface="Calibri"/>
              </a:rPr>
              <a:t>(s) = expected utility starting in s and acting optimally</a:t>
            </a:r>
            <a:endParaRPr/>
          </a:p>
          <a:p>
            <a:pPr indent="-165082" lvl="0" marL="342882" marR="0" rtl="0" algn="l">
              <a:lnSpc>
                <a:spcPct val="80000"/>
              </a:lnSpc>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342882" lvl="0" marL="342882" marR="0" rtl="0" algn="l">
              <a:lnSpc>
                <a:spcPct val="80000"/>
              </a:lnSpc>
              <a:spcBef>
                <a:spcPts val="560"/>
              </a:spcBef>
              <a:spcAft>
                <a:spcPts val="0"/>
              </a:spcAft>
              <a:buClr>
                <a:schemeClr val="accent2"/>
              </a:buClr>
              <a:buSzPts val="2800"/>
              <a:buFont typeface="Noto Sans Symbols"/>
              <a:buChar char="▪"/>
            </a:pPr>
            <a:r>
              <a:rPr b="0" i="0" lang="en-US" sz="2800" u="none" cap="none" strike="noStrike">
                <a:solidFill>
                  <a:srgbClr val="008000"/>
                </a:solidFill>
                <a:latin typeface="Calibri"/>
                <a:ea typeface="Calibri"/>
                <a:cs typeface="Calibri"/>
                <a:sym typeface="Calibri"/>
              </a:rPr>
              <a:t>The value (utility) of a q-state (s,a):</a:t>
            </a:r>
            <a:endParaRPr/>
          </a:p>
          <a:p>
            <a:pPr indent="-285736" lvl="1" marL="742913" marR="0" rtl="0" algn="l">
              <a:lnSpc>
                <a:spcPct val="80000"/>
              </a:lnSpc>
              <a:spcBef>
                <a:spcPts val="560"/>
              </a:spcBef>
              <a:spcAft>
                <a:spcPts val="0"/>
              </a:spcAft>
              <a:buClr>
                <a:schemeClr val="dk1"/>
              </a:buClr>
              <a:buSzPts val="2800"/>
              <a:buFont typeface="Noto Sans Symbols"/>
              <a:buNone/>
            </a:pPr>
            <a:r>
              <a:rPr b="0" i="0" lang="en-US" sz="2800" u="none" cap="none" strike="noStrike">
                <a:solidFill>
                  <a:schemeClr val="dk1"/>
                </a:solidFill>
                <a:latin typeface="Calibri"/>
                <a:ea typeface="Calibri"/>
                <a:cs typeface="Calibri"/>
                <a:sym typeface="Calibri"/>
              </a:rPr>
              <a:t>Q</a:t>
            </a:r>
            <a:r>
              <a:rPr b="0" baseline="30000" i="0" lang="en-US" sz="2800" u="none" cap="none" strike="noStrike">
                <a:solidFill>
                  <a:schemeClr val="dk1"/>
                </a:solidFill>
                <a:latin typeface="Calibri"/>
                <a:ea typeface="Calibri"/>
                <a:cs typeface="Calibri"/>
                <a:sym typeface="Calibri"/>
              </a:rPr>
              <a:t>*</a:t>
            </a:r>
            <a:r>
              <a:rPr b="0" i="0" lang="en-US" sz="2800" u="none" cap="none" strike="noStrike">
                <a:solidFill>
                  <a:schemeClr val="dk1"/>
                </a:solidFill>
                <a:latin typeface="Calibri"/>
                <a:ea typeface="Calibri"/>
                <a:cs typeface="Calibri"/>
                <a:sym typeface="Calibri"/>
              </a:rPr>
              <a:t>(s,a) = expected utility starting out having taken action a from state s and (thereafter) acting optimally</a:t>
            </a:r>
            <a:endParaRPr/>
          </a:p>
          <a:p>
            <a:pPr indent="-285736" lvl="1" marL="742913" marR="0" rtl="0" algn="l">
              <a:lnSpc>
                <a:spcPct val="80000"/>
              </a:lnSpc>
              <a:spcBef>
                <a:spcPts val="560"/>
              </a:spcBef>
              <a:spcAft>
                <a:spcPts val="0"/>
              </a:spcAft>
              <a:buClr>
                <a:schemeClr val="dk1"/>
              </a:buClr>
              <a:buSzPts val="2800"/>
              <a:buFont typeface="Noto Sans Symbols"/>
              <a:buNone/>
            </a:pPr>
            <a:r>
              <a:t/>
            </a:r>
            <a:endParaRPr b="0" i="0" sz="2800" u="none" cap="none" strike="noStrike">
              <a:solidFill>
                <a:srgbClr val="CC0000"/>
              </a:solidFill>
              <a:latin typeface="Calibri"/>
              <a:ea typeface="Calibri"/>
              <a:cs typeface="Calibri"/>
              <a:sym typeface="Calibri"/>
            </a:endParaRPr>
          </a:p>
          <a:p>
            <a:pPr indent="-342882" lvl="0" marL="342882" marR="0" rtl="0" algn="l">
              <a:lnSpc>
                <a:spcPct val="80000"/>
              </a:lnSpc>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The optimal policy:</a:t>
            </a:r>
            <a:endParaRPr/>
          </a:p>
          <a:p>
            <a:pPr indent="-285736" lvl="1" marL="742913" marR="0" rtl="0" algn="l">
              <a:lnSpc>
                <a:spcPct val="80000"/>
              </a:lnSpc>
              <a:spcBef>
                <a:spcPts val="560"/>
              </a:spcBef>
              <a:spcAft>
                <a:spcPts val="0"/>
              </a:spcAft>
              <a:buClr>
                <a:schemeClr val="dk1"/>
              </a:buClr>
              <a:buSzPts val="2800"/>
              <a:buFont typeface="Noto Sans Symbols"/>
              <a:buNone/>
            </a:pPr>
            <a:r>
              <a:rPr b="0" i="0" lang="en-US" sz="2800" u="none" cap="none" strike="noStrike">
                <a:solidFill>
                  <a:schemeClr val="dk1"/>
                </a:solidFill>
                <a:latin typeface="Calibri"/>
                <a:ea typeface="Calibri"/>
                <a:cs typeface="Calibri"/>
                <a:sym typeface="Calibri"/>
              </a:rPr>
              <a:t>π</a:t>
            </a:r>
            <a:r>
              <a:rPr b="0" baseline="30000" i="0" lang="en-US" sz="2800" u="none" cap="none" strike="noStrike">
                <a:solidFill>
                  <a:schemeClr val="dk1"/>
                </a:solidFill>
                <a:latin typeface="Calibri"/>
                <a:ea typeface="Calibri"/>
                <a:cs typeface="Calibri"/>
                <a:sym typeface="Calibri"/>
              </a:rPr>
              <a:t>*</a:t>
            </a:r>
            <a:r>
              <a:rPr b="0" i="0" lang="en-US" sz="2800" u="none" cap="none" strike="noStrike">
                <a:solidFill>
                  <a:schemeClr val="dk1"/>
                </a:solidFill>
                <a:latin typeface="Calibri"/>
                <a:ea typeface="Calibri"/>
                <a:cs typeface="Calibri"/>
                <a:sym typeface="Calibri"/>
              </a:rPr>
              <a:t>(s) = optimal action from state s</a:t>
            </a:r>
            <a:endParaRPr/>
          </a:p>
        </p:txBody>
      </p:sp>
      <p:sp>
        <p:nvSpPr>
          <p:cNvPr id="477" name="Google Shape;477;p35"/>
          <p:cNvSpPr/>
          <p:nvPr/>
        </p:nvSpPr>
        <p:spPr>
          <a:xfrm>
            <a:off x="8732838" y="2209800"/>
            <a:ext cx="350837" cy="276225"/>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35"/>
          <p:cNvSpPr/>
          <p:nvPr/>
        </p:nvSpPr>
        <p:spPr>
          <a:xfrm>
            <a:off x="8615363" y="4468813"/>
            <a:ext cx="350837" cy="276225"/>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9" name="Google Shape;479;p35"/>
          <p:cNvCxnSpPr/>
          <p:nvPr/>
        </p:nvCxnSpPr>
        <p:spPr>
          <a:xfrm flipH="1">
            <a:off x="7504113" y="2498725"/>
            <a:ext cx="1403350" cy="806450"/>
          </a:xfrm>
          <a:prstGeom prst="straightConnector1">
            <a:avLst/>
          </a:prstGeom>
          <a:noFill/>
          <a:ln cap="flat" cmpd="sng" w="9525">
            <a:solidFill>
              <a:schemeClr val="dk1"/>
            </a:solidFill>
            <a:prstDash val="dash"/>
            <a:round/>
            <a:headEnd len="med" w="med" type="none"/>
            <a:tailEnd len="med" w="med" type="triangle"/>
          </a:ln>
        </p:spPr>
      </p:cxnSp>
      <p:cxnSp>
        <p:nvCxnSpPr>
          <p:cNvPr id="480" name="Google Shape;480;p35"/>
          <p:cNvCxnSpPr/>
          <p:nvPr/>
        </p:nvCxnSpPr>
        <p:spPr>
          <a:xfrm flipH="1">
            <a:off x="8382000" y="2498725"/>
            <a:ext cx="525463" cy="806450"/>
          </a:xfrm>
          <a:prstGeom prst="straightConnector1">
            <a:avLst/>
          </a:prstGeom>
          <a:noFill/>
          <a:ln cap="flat" cmpd="sng" w="28575">
            <a:solidFill>
              <a:schemeClr val="dk1"/>
            </a:solidFill>
            <a:prstDash val="solid"/>
            <a:round/>
            <a:headEnd len="med" w="med" type="none"/>
            <a:tailEnd len="med" w="med" type="triangle"/>
          </a:ln>
        </p:spPr>
      </p:cxnSp>
      <p:cxnSp>
        <p:nvCxnSpPr>
          <p:cNvPr id="481" name="Google Shape;481;p35"/>
          <p:cNvCxnSpPr/>
          <p:nvPr/>
        </p:nvCxnSpPr>
        <p:spPr>
          <a:xfrm>
            <a:off x="8907463" y="2498725"/>
            <a:ext cx="525462" cy="690563"/>
          </a:xfrm>
          <a:prstGeom prst="straightConnector1">
            <a:avLst/>
          </a:prstGeom>
          <a:noFill/>
          <a:ln cap="flat" cmpd="sng" w="9525">
            <a:solidFill>
              <a:schemeClr val="dk1"/>
            </a:solidFill>
            <a:prstDash val="dash"/>
            <a:round/>
            <a:headEnd len="med" w="med" type="none"/>
            <a:tailEnd len="med" w="med" type="triangle"/>
          </a:ln>
        </p:spPr>
      </p:cxnSp>
      <p:sp>
        <p:nvSpPr>
          <p:cNvPr id="482" name="Google Shape;482;p35"/>
          <p:cNvSpPr/>
          <p:nvPr/>
        </p:nvSpPr>
        <p:spPr>
          <a:xfrm>
            <a:off x="8264525" y="3305175"/>
            <a:ext cx="292100" cy="287338"/>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3" name="Google Shape;483;p35"/>
          <p:cNvCxnSpPr/>
          <p:nvPr/>
        </p:nvCxnSpPr>
        <p:spPr>
          <a:xfrm flipH="1">
            <a:off x="7696200" y="3592513"/>
            <a:ext cx="690563" cy="465137"/>
          </a:xfrm>
          <a:prstGeom prst="straightConnector1">
            <a:avLst/>
          </a:prstGeom>
          <a:noFill/>
          <a:ln cap="flat" cmpd="sng" w="9525">
            <a:solidFill>
              <a:schemeClr val="dk1"/>
            </a:solidFill>
            <a:prstDash val="dash"/>
            <a:round/>
            <a:headEnd len="med" w="med" type="none"/>
            <a:tailEnd len="med" w="med" type="triangle"/>
          </a:ln>
        </p:spPr>
      </p:cxnSp>
      <p:cxnSp>
        <p:nvCxnSpPr>
          <p:cNvPr id="484" name="Google Shape;484;p35"/>
          <p:cNvCxnSpPr/>
          <p:nvPr/>
        </p:nvCxnSpPr>
        <p:spPr>
          <a:xfrm>
            <a:off x="8386763" y="3592513"/>
            <a:ext cx="757237" cy="388937"/>
          </a:xfrm>
          <a:prstGeom prst="straightConnector1">
            <a:avLst/>
          </a:prstGeom>
          <a:noFill/>
          <a:ln cap="flat" cmpd="sng" w="9525">
            <a:solidFill>
              <a:schemeClr val="dk1"/>
            </a:solidFill>
            <a:prstDash val="dash"/>
            <a:round/>
            <a:headEnd len="med" w="med" type="none"/>
            <a:tailEnd len="med" w="med" type="triangle"/>
          </a:ln>
        </p:spPr>
      </p:cxnSp>
      <p:cxnSp>
        <p:nvCxnSpPr>
          <p:cNvPr id="485" name="Google Shape;485;p35"/>
          <p:cNvCxnSpPr/>
          <p:nvPr/>
        </p:nvCxnSpPr>
        <p:spPr>
          <a:xfrm flipH="1">
            <a:off x="7945438" y="3592513"/>
            <a:ext cx="441325" cy="863600"/>
          </a:xfrm>
          <a:prstGeom prst="straightConnector1">
            <a:avLst/>
          </a:prstGeom>
          <a:noFill/>
          <a:ln cap="flat" cmpd="sng" w="9525">
            <a:solidFill>
              <a:schemeClr val="lt1"/>
            </a:solidFill>
            <a:prstDash val="dash"/>
            <a:round/>
            <a:headEnd len="med" w="med" type="none"/>
            <a:tailEnd len="med" w="med" type="triangle"/>
          </a:ln>
        </p:spPr>
      </p:cxnSp>
      <p:cxnSp>
        <p:nvCxnSpPr>
          <p:cNvPr id="486" name="Google Shape;486;p35"/>
          <p:cNvCxnSpPr/>
          <p:nvPr/>
        </p:nvCxnSpPr>
        <p:spPr>
          <a:xfrm>
            <a:off x="8386763" y="3592513"/>
            <a:ext cx="423862" cy="863600"/>
          </a:xfrm>
          <a:prstGeom prst="straightConnector1">
            <a:avLst/>
          </a:prstGeom>
          <a:noFill/>
          <a:ln cap="flat" cmpd="sng" w="28575">
            <a:solidFill>
              <a:srgbClr val="C00000"/>
            </a:solidFill>
            <a:prstDash val="solid"/>
            <a:round/>
            <a:headEnd len="med" w="med" type="none"/>
            <a:tailEnd len="med" w="med" type="triangle"/>
          </a:ln>
        </p:spPr>
      </p:cxnSp>
      <p:sp>
        <p:nvSpPr>
          <p:cNvPr id="487" name="Google Shape;487;p35"/>
          <p:cNvSpPr txBox="1"/>
          <p:nvPr/>
        </p:nvSpPr>
        <p:spPr>
          <a:xfrm>
            <a:off x="8674100" y="2740025"/>
            <a:ext cx="292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488" name="Google Shape;488;p35"/>
          <p:cNvSpPr txBox="1"/>
          <p:nvPr/>
        </p:nvSpPr>
        <p:spPr>
          <a:xfrm>
            <a:off x="9083675" y="2209800"/>
            <a:ext cx="292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s</a:t>
            </a:r>
            <a:endParaRPr/>
          </a:p>
        </p:txBody>
      </p:sp>
      <p:sp>
        <p:nvSpPr>
          <p:cNvPr id="489" name="Google Shape;489;p35"/>
          <p:cNvSpPr txBox="1"/>
          <p:nvPr/>
        </p:nvSpPr>
        <p:spPr>
          <a:xfrm>
            <a:off x="8991600" y="4456113"/>
            <a:ext cx="381000" cy="369887"/>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rgbClr val="0000FF"/>
                </a:solidFill>
                <a:latin typeface="Calibri"/>
                <a:ea typeface="Calibri"/>
                <a:cs typeface="Calibri"/>
                <a:sym typeface="Calibri"/>
              </a:rPr>
              <a:t>s’</a:t>
            </a:r>
            <a:endParaRPr/>
          </a:p>
        </p:txBody>
      </p:sp>
      <p:sp>
        <p:nvSpPr>
          <p:cNvPr id="490" name="Google Shape;490;p35"/>
          <p:cNvSpPr txBox="1"/>
          <p:nvPr/>
        </p:nvSpPr>
        <p:spPr>
          <a:xfrm>
            <a:off x="8556625" y="3305175"/>
            <a:ext cx="584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Calibri"/>
                <a:ea typeface="Calibri"/>
                <a:cs typeface="Calibri"/>
                <a:sym typeface="Calibri"/>
              </a:rPr>
              <a:t>s, a</a:t>
            </a:r>
            <a:endParaRPr/>
          </a:p>
        </p:txBody>
      </p:sp>
      <p:cxnSp>
        <p:nvCxnSpPr>
          <p:cNvPr id="491" name="Google Shape;491;p35"/>
          <p:cNvCxnSpPr/>
          <p:nvPr/>
        </p:nvCxnSpPr>
        <p:spPr>
          <a:xfrm flipH="1">
            <a:off x="7388225" y="4745038"/>
            <a:ext cx="1401763" cy="403225"/>
          </a:xfrm>
          <a:prstGeom prst="straightConnector1">
            <a:avLst/>
          </a:prstGeom>
          <a:noFill/>
          <a:ln cap="flat" cmpd="sng" w="9525">
            <a:solidFill>
              <a:schemeClr val="dk1"/>
            </a:solidFill>
            <a:prstDash val="dash"/>
            <a:round/>
            <a:headEnd len="med" w="med" type="none"/>
            <a:tailEnd len="med" w="med" type="triangle"/>
          </a:ln>
        </p:spPr>
      </p:cxnSp>
      <p:cxnSp>
        <p:nvCxnSpPr>
          <p:cNvPr id="492" name="Google Shape;492;p35"/>
          <p:cNvCxnSpPr/>
          <p:nvPr/>
        </p:nvCxnSpPr>
        <p:spPr>
          <a:xfrm flipH="1">
            <a:off x="8264525" y="4745038"/>
            <a:ext cx="525463" cy="403225"/>
          </a:xfrm>
          <a:prstGeom prst="straightConnector1">
            <a:avLst/>
          </a:prstGeom>
          <a:noFill/>
          <a:ln cap="flat" cmpd="sng" w="28575">
            <a:solidFill>
              <a:schemeClr val="dk1"/>
            </a:solidFill>
            <a:prstDash val="solid"/>
            <a:round/>
            <a:headEnd len="med" w="med" type="none"/>
            <a:tailEnd len="med" w="med" type="triangle"/>
          </a:ln>
        </p:spPr>
      </p:cxnSp>
      <p:cxnSp>
        <p:nvCxnSpPr>
          <p:cNvPr id="493" name="Google Shape;493;p35"/>
          <p:cNvCxnSpPr/>
          <p:nvPr/>
        </p:nvCxnSpPr>
        <p:spPr>
          <a:xfrm>
            <a:off x="8789988" y="4745038"/>
            <a:ext cx="527050" cy="344487"/>
          </a:xfrm>
          <a:prstGeom prst="straightConnector1">
            <a:avLst/>
          </a:prstGeom>
          <a:noFill/>
          <a:ln cap="flat" cmpd="sng" w="9525">
            <a:solidFill>
              <a:schemeClr val="dk1"/>
            </a:solidFill>
            <a:prstDash val="dash"/>
            <a:round/>
            <a:headEnd len="med" w="med" type="none"/>
            <a:tailEnd len="med" w="med" type="triangle"/>
          </a:ln>
        </p:spPr>
      </p:cxnSp>
      <p:sp>
        <p:nvSpPr>
          <p:cNvPr id="494" name="Google Shape;494;p35"/>
          <p:cNvSpPr txBox="1"/>
          <p:nvPr/>
        </p:nvSpPr>
        <p:spPr>
          <a:xfrm>
            <a:off x="9723438" y="4016375"/>
            <a:ext cx="21637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C00000"/>
                </a:solidFill>
                <a:latin typeface="Calibri"/>
                <a:ea typeface="Calibri"/>
                <a:cs typeface="Calibri"/>
                <a:sym typeface="Calibri"/>
              </a:rPr>
              <a:t>(s,a,s’) is a </a:t>
            </a:r>
            <a:br>
              <a:rPr lang="en-US" sz="2000">
                <a:solidFill>
                  <a:srgbClr val="C00000"/>
                </a:solidFill>
                <a:latin typeface="Calibri"/>
                <a:ea typeface="Calibri"/>
                <a:cs typeface="Calibri"/>
                <a:sym typeface="Calibri"/>
              </a:rPr>
            </a:br>
            <a:r>
              <a:rPr i="1" lang="en-US" sz="2000">
                <a:solidFill>
                  <a:srgbClr val="C00000"/>
                </a:solidFill>
                <a:latin typeface="Calibri"/>
                <a:ea typeface="Calibri"/>
                <a:cs typeface="Calibri"/>
                <a:sym typeface="Calibri"/>
              </a:rPr>
              <a:t>transition</a:t>
            </a:r>
            <a:endParaRPr/>
          </a:p>
        </p:txBody>
      </p:sp>
      <p:sp>
        <p:nvSpPr>
          <p:cNvPr id="495" name="Google Shape;495;p35"/>
          <p:cNvSpPr txBox="1"/>
          <p:nvPr/>
        </p:nvSpPr>
        <p:spPr>
          <a:xfrm>
            <a:off x="7924800" y="4008438"/>
            <a:ext cx="819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s,a,s’</a:t>
            </a:r>
            <a:endParaRPr/>
          </a:p>
        </p:txBody>
      </p:sp>
      <p:sp>
        <p:nvSpPr>
          <p:cNvPr id="496" name="Google Shape;496;p35"/>
          <p:cNvSpPr txBox="1"/>
          <p:nvPr/>
        </p:nvSpPr>
        <p:spPr>
          <a:xfrm>
            <a:off x="9723438" y="2076450"/>
            <a:ext cx="105251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Calibri"/>
                <a:ea typeface="Calibri"/>
                <a:cs typeface="Calibri"/>
                <a:sym typeface="Calibri"/>
              </a:rPr>
              <a:t>s is a </a:t>
            </a:r>
            <a:r>
              <a:rPr i="1" lang="en-US" sz="2000">
                <a:solidFill>
                  <a:srgbClr val="0000FF"/>
                </a:solidFill>
                <a:latin typeface="Calibri"/>
                <a:ea typeface="Calibri"/>
                <a:cs typeface="Calibri"/>
                <a:sym typeface="Calibri"/>
              </a:rPr>
              <a:t>state</a:t>
            </a:r>
            <a:endParaRPr/>
          </a:p>
        </p:txBody>
      </p:sp>
      <p:sp>
        <p:nvSpPr>
          <p:cNvPr id="497" name="Google Shape;497;p35"/>
          <p:cNvSpPr txBox="1"/>
          <p:nvPr/>
        </p:nvSpPr>
        <p:spPr>
          <a:xfrm>
            <a:off x="9723438" y="3048000"/>
            <a:ext cx="1295400"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8000"/>
                </a:solidFill>
                <a:latin typeface="Calibri"/>
                <a:ea typeface="Calibri"/>
                <a:cs typeface="Calibri"/>
                <a:sym typeface="Calibri"/>
              </a:rPr>
              <a:t>(s, a) is a </a:t>
            </a:r>
            <a:r>
              <a:rPr i="1" lang="en-US" sz="2000">
                <a:solidFill>
                  <a:srgbClr val="008000"/>
                </a:solidFill>
                <a:latin typeface="Calibri"/>
                <a:ea typeface="Calibri"/>
                <a:cs typeface="Calibri"/>
                <a:sym typeface="Calibri"/>
              </a:rPr>
              <a:t>q-state</a:t>
            </a:r>
            <a:endParaRPr/>
          </a:p>
        </p:txBody>
      </p:sp>
      <p:sp>
        <p:nvSpPr>
          <p:cNvPr id="498" name="Google Shape;498;p35"/>
          <p:cNvSpPr txBox="1"/>
          <p:nvPr/>
        </p:nvSpPr>
        <p:spPr>
          <a:xfrm>
            <a:off x="5867400" y="6488112"/>
            <a:ext cx="6324600" cy="3698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 gridworld values (L8D4)]</a:t>
            </a:r>
            <a:endParaRPr sz="1800">
              <a:solidFill>
                <a:srgbClr val="CC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3" name="Shape 503"/>
        <p:cNvGrpSpPr/>
        <p:nvPr/>
      </p:nvGrpSpPr>
      <p:grpSpPr>
        <a:xfrm>
          <a:off x="0" y="0"/>
          <a:ext cx="0" cy="0"/>
          <a:chOff x="0" y="0"/>
          <a:chExt cx="0" cy="0"/>
        </a:xfrm>
      </p:grpSpPr>
      <p:sp>
        <p:nvSpPr>
          <p:cNvPr id="504" name="Google Shape;504;p3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V Values</a:t>
            </a:r>
            <a:endParaRPr/>
          </a:p>
        </p:txBody>
      </p:sp>
      <p:sp>
        <p:nvSpPr>
          <p:cNvPr id="505" name="Google Shape;505;p36"/>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36.10 PM.png" id="506" name="Google Shape;506;p36"/>
          <p:cNvPicPr preferRelativeResize="0"/>
          <p:nvPr/>
        </p:nvPicPr>
        <p:blipFill rotWithShape="1">
          <a:blip r:embed="rId3">
            <a:alphaModFix/>
          </a:blip>
          <a:srcRect b="0" l="0" r="0" t="0"/>
          <a:stretch/>
        </p:blipFill>
        <p:spPr>
          <a:xfrm>
            <a:off x="3001892" y="1143000"/>
            <a:ext cx="6188217" cy="571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1" name="Shape 511"/>
        <p:cNvGrpSpPr/>
        <p:nvPr/>
      </p:nvGrpSpPr>
      <p:grpSpPr>
        <a:xfrm>
          <a:off x="0" y="0"/>
          <a:ext cx="0" cy="0"/>
          <a:chOff x="0" y="0"/>
          <a:chExt cx="0" cy="0"/>
        </a:xfrm>
      </p:grpSpPr>
      <p:sp>
        <p:nvSpPr>
          <p:cNvPr id="512" name="Google Shape;512;p3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Q Values</a:t>
            </a:r>
            <a:endParaRPr/>
          </a:p>
        </p:txBody>
      </p:sp>
      <p:sp>
        <p:nvSpPr>
          <p:cNvPr id="513" name="Google Shape;513;p37"/>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37.39 PM.png" id="514" name="Google Shape;514;p37"/>
          <p:cNvPicPr preferRelativeResize="0"/>
          <p:nvPr/>
        </p:nvPicPr>
        <p:blipFill rotWithShape="1">
          <a:blip r:embed="rId3">
            <a:alphaModFix/>
          </a:blip>
          <a:srcRect b="0" l="0" r="0" t="0"/>
          <a:stretch/>
        </p:blipFill>
        <p:spPr>
          <a:xfrm>
            <a:off x="3011355" y="1143000"/>
            <a:ext cx="6169291" cy="5714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3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V Values</a:t>
            </a:r>
            <a:endParaRPr/>
          </a:p>
        </p:txBody>
      </p:sp>
      <p:sp>
        <p:nvSpPr>
          <p:cNvPr id="521" name="Google Shape;521;p38"/>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39.15 PM.png" id="522" name="Google Shape;522;p38"/>
          <p:cNvPicPr preferRelativeResize="0"/>
          <p:nvPr/>
        </p:nvPicPr>
        <p:blipFill rotWithShape="1">
          <a:blip r:embed="rId3">
            <a:alphaModFix/>
          </a:blip>
          <a:srcRect b="0" l="0" r="0" t="0"/>
          <a:stretch/>
        </p:blipFill>
        <p:spPr>
          <a:xfrm>
            <a:off x="3006811" y="1143000"/>
            <a:ext cx="6178378" cy="571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7" name="Shape 527"/>
        <p:cNvGrpSpPr/>
        <p:nvPr/>
      </p:nvGrpSpPr>
      <p:grpSpPr>
        <a:xfrm>
          <a:off x="0" y="0"/>
          <a:ext cx="0" cy="0"/>
          <a:chOff x="0" y="0"/>
          <a:chExt cx="0" cy="0"/>
        </a:xfrm>
      </p:grpSpPr>
      <p:sp>
        <p:nvSpPr>
          <p:cNvPr id="528" name="Google Shape;528;p3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Q Values</a:t>
            </a:r>
            <a:endParaRPr/>
          </a:p>
        </p:txBody>
      </p:sp>
      <p:sp>
        <p:nvSpPr>
          <p:cNvPr id="529" name="Google Shape;529;p39"/>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39.20 PM.png" id="530" name="Google Shape;530;p39"/>
          <p:cNvPicPr preferRelativeResize="0"/>
          <p:nvPr/>
        </p:nvPicPr>
        <p:blipFill rotWithShape="1">
          <a:blip r:embed="rId3">
            <a:alphaModFix/>
          </a:blip>
          <a:srcRect b="0" l="0" r="0" t="0"/>
          <a:stretch/>
        </p:blipFill>
        <p:spPr>
          <a:xfrm>
            <a:off x="2998107" y="1143000"/>
            <a:ext cx="6195786" cy="5715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V Values</a:t>
            </a:r>
            <a:endParaRPr/>
          </a:p>
        </p:txBody>
      </p:sp>
      <p:sp>
        <p:nvSpPr>
          <p:cNvPr id="537" name="Google Shape;537;p40"/>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0.54 PM.png" id="538" name="Google Shape;538;p40"/>
          <p:cNvPicPr preferRelativeResize="0"/>
          <p:nvPr/>
        </p:nvPicPr>
        <p:blipFill rotWithShape="1">
          <a:blip r:embed="rId3">
            <a:alphaModFix/>
          </a:blip>
          <a:srcRect b="0" l="0" r="0" t="0"/>
          <a:stretch/>
        </p:blipFill>
        <p:spPr>
          <a:xfrm>
            <a:off x="2988265" y="1134664"/>
            <a:ext cx="6215470" cy="57233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Q Values</a:t>
            </a:r>
            <a:endParaRPr/>
          </a:p>
        </p:txBody>
      </p:sp>
      <p:sp>
        <p:nvSpPr>
          <p:cNvPr id="545" name="Google Shape;545;p41"/>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0.58 PM.png" id="546" name="Google Shape;546;p41"/>
          <p:cNvPicPr preferRelativeResize="0"/>
          <p:nvPr/>
        </p:nvPicPr>
        <p:blipFill rotWithShape="1">
          <a:blip r:embed="rId3">
            <a:alphaModFix/>
          </a:blip>
          <a:srcRect b="0" l="0" r="0" t="0"/>
          <a:stretch/>
        </p:blipFill>
        <p:spPr>
          <a:xfrm>
            <a:off x="2988241" y="1143000"/>
            <a:ext cx="6215518" cy="571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Grid World</a:t>
            </a:r>
            <a:endParaRPr/>
          </a:p>
        </p:txBody>
      </p:sp>
      <p:pic>
        <p:nvPicPr>
          <p:cNvPr id="95" name="Google Shape;95;p15"/>
          <p:cNvPicPr preferRelativeResize="0"/>
          <p:nvPr/>
        </p:nvPicPr>
        <p:blipFill rotWithShape="1">
          <a:blip r:embed="rId3">
            <a:alphaModFix/>
          </a:blip>
          <a:srcRect b="0" l="0" r="0" t="0"/>
          <a:stretch/>
        </p:blipFill>
        <p:spPr>
          <a:xfrm>
            <a:off x="6990735" y="1371600"/>
            <a:ext cx="4495800" cy="3484999"/>
          </a:xfrm>
          <a:prstGeom prst="rect">
            <a:avLst/>
          </a:prstGeom>
          <a:noFill/>
          <a:ln>
            <a:noFill/>
          </a:ln>
        </p:spPr>
      </p:pic>
      <p:sp>
        <p:nvSpPr>
          <p:cNvPr id="96" name="Google Shape;96;p15"/>
          <p:cNvSpPr txBox="1"/>
          <p:nvPr/>
        </p:nvSpPr>
        <p:spPr>
          <a:xfrm>
            <a:off x="228600" y="1493838"/>
            <a:ext cx="64770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A maze-like problem</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agent lives in a grid</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Walls block the agent’s path</a:t>
            </a:r>
            <a:endParaRPr/>
          </a:p>
          <a:p>
            <a:pPr indent="-304800" lvl="1" marL="800100" marR="0" rtl="0" algn="l">
              <a:spcBef>
                <a:spcPts val="120"/>
              </a:spcBef>
              <a:spcAft>
                <a:spcPts val="0"/>
              </a:spcAft>
              <a:buClr>
                <a:schemeClr val="dk1"/>
              </a:buClr>
              <a:buSzPts val="600"/>
              <a:buFont typeface="Noto Sans Symbols"/>
              <a:buNone/>
            </a:pPr>
            <a:r>
              <a:t/>
            </a:r>
            <a:endParaRPr b="0" i="0" sz="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Noisy movement: actions do not always go as planned</a:t>
            </a:r>
            <a:endParaRPr b="0" i="0" sz="2000" u="none" cap="none" strike="noStrike">
              <a:solidFill>
                <a:schemeClr val="accent2"/>
              </a:solidFill>
              <a:latin typeface="Calibri"/>
              <a:ea typeface="Calibri"/>
              <a:cs typeface="Calibri"/>
              <a:sym typeface="Calibri"/>
            </a:endParaRPr>
          </a:p>
          <a:p>
            <a:pPr indent="-342900" lvl="1" marL="800100" marR="0" rtl="0" algn="l">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80% of the time, the action North takes the agent North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(if there is no wall there)</a:t>
            </a:r>
            <a:endParaRPr/>
          </a:p>
          <a:p>
            <a:pPr indent="-342900" lvl="1" marL="800100" marR="0" rtl="0" algn="l">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10% of the time, North takes the agent West; 10% East</a:t>
            </a:r>
            <a:endParaRPr/>
          </a:p>
          <a:p>
            <a:pPr indent="-342900" lvl="1" marL="800100" marR="0" rtl="0" algn="l">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If there is a wall in the direction the agent would have been taken, the agent stays put</a:t>
            </a:r>
            <a:endParaRPr/>
          </a:p>
          <a:p>
            <a:pPr indent="-304800" lvl="1" marL="800100" marR="0" rtl="0" algn="l">
              <a:spcBef>
                <a:spcPts val="120"/>
              </a:spcBef>
              <a:spcAft>
                <a:spcPts val="0"/>
              </a:spcAft>
              <a:buClr>
                <a:schemeClr val="accent2"/>
              </a:buClr>
              <a:buSzPts val="600"/>
              <a:buFont typeface="Noto Sans Symbols"/>
              <a:buNone/>
            </a:pPr>
            <a:r>
              <a:t/>
            </a:r>
            <a:endParaRPr b="0" i="0" sz="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The agent receives rewards each time step</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Small “living” reward each step (can be negative)</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Big rewards come at the end (good or bad)</a:t>
            </a:r>
            <a:endParaRPr/>
          </a:p>
          <a:p>
            <a:pPr indent="-304800" lvl="1" marL="800100" marR="0" rtl="0" algn="l">
              <a:spcBef>
                <a:spcPts val="120"/>
              </a:spcBef>
              <a:spcAft>
                <a:spcPts val="0"/>
              </a:spcAft>
              <a:buClr>
                <a:schemeClr val="dk1"/>
              </a:buClr>
              <a:buSzPts val="600"/>
              <a:buFont typeface="Noto Sans Symbols"/>
              <a:buNone/>
            </a:pPr>
            <a:r>
              <a:t/>
            </a:r>
            <a:endParaRPr b="0" i="0" sz="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Goal: maximize sum of rewards</a:t>
            </a:r>
            <a:endParaRPr/>
          </a:p>
        </p:txBody>
      </p:sp>
      <p:pic>
        <p:nvPicPr>
          <p:cNvPr id="97" name="Google Shape;97;p15"/>
          <p:cNvPicPr preferRelativeResize="0"/>
          <p:nvPr/>
        </p:nvPicPr>
        <p:blipFill rotWithShape="1">
          <a:blip r:embed="rId4">
            <a:alphaModFix/>
          </a:blip>
          <a:srcRect b="0" l="0" r="0" t="0"/>
          <a:stretch/>
        </p:blipFill>
        <p:spPr>
          <a:xfrm>
            <a:off x="7143135" y="1373299"/>
            <a:ext cx="4439265" cy="3197001"/>
          </a:xfrm>
          <a:prstGeom prst="rect">
            <a:avLst/>
          </a:prstGeom>
          <a:noFill/>
          <a:ln>
            <a:noFill/>
          </a:ln>
        </p:spPr>
      </p:pic>
      <p:pic>
        <p:nvPicPr>
          <p:cNvPr id="98" name="Google Shape;98;p15"/>
          <p:cNvPicPr preferRelativeResize="0"/>
          <p:nvPr/>
        </p:nvPicPr>
        <p:blipFill rotWithShape="1">
          <a:blip r:embed="rId5">
            <a:alphaModFix/>
          </a:blip>
          <a:srcRect b="0" l="0" r="0" t="0"/>
          <a:stretch/>
        </p:blipFill>
        <p:spPr>
          <a:xfrm>
            <a:off x="10210800" y="3896549"/>
            <a:ext cx="457200" cy="244617"/>
          </a:xfrm>
          <a:prstGeom prst="rect">
            <a:avLst/>
          </a:prstGeom>
          <a:noFill/>
          <a:ln>
            <a:noFill/>
          </a:ln>
        </p:spPr>
      </p:pic>
      <p:pic>
        <p:nvPicPr>
          <p:cNvPr id="99" name="Google Shape;99;p15"/>
          <p:cNvPicPr preferRelativeResize="0"/>
          <p:nvPr/>
        </p:nvPicPr>
        <p:blipFill rotWithShape="1">
          <a:blip r:embed="rId6">
            <a:alphaModFix/>
          </a:blip>
          <a:srcRect b="0" l="0" r="0" t="0"/>
          <a:stretch/>
        </p:blipFill>
        <p:spPr>
          <a:xfrm>
            <a:off x="9067801" y="3886200"/>
            <a:ext cx="509618" cy="218854"/>
          </a:xfrm>
          <a:prstGeom prst="rect">
            <a:avLst/>
          </a:prstGeom>
          <a:noFill/>
          <a:ln>
            <a:noFill/>
          </a:ln>
        </p:spPr>
      </p:pic>
      <p:pic>
        <p:nvPicPr>
          <p:cNvPr id="100" name="Google Shape;100;p15"/>
          <p:cNvPicPr preferRelativeResize="0"/>
          <p:nvPr/>
        </p:nvPicPr>
        <p:blipFill rotWithShape="1">
          <a:blip r:embed="rId7">
            <a:alphaModFix/>
          </a:blip>
          <a:srcRect b="0" l="0" r="0" t="0"/>
          <a:stretch/>
        </p:blipFill>
        <p:spPr>
          <a:xfrm>
            <a:off x="9677400" y="2895600"/>
            <a:ext cx="433322" cy="781050"/>
          </a:xfrm>
          <a:prstGeom prst="rect">
            <a:avLst/>
          </a:prstGeom>
          <a:noFill/>
          <a:ln>
            <a:noFill/>
          </a:ln>
        </p:spPr>
      </p:pic>
      <p:pic>
        <p:nvPicPr>
          <p:cNvPr descr="C:\Users\Dan\Dropbox\Office\CS 188\Ketrina Art\MDPs\AgentTopDown.png" id="101" name="Google Shape;101;p15"/>
          <p:cNvPicPr preferRelativeResize="0"/>
          <p:nvPr/>
        </p:nvPicPr>
        <p:blipFill rotWithShape="1">
          <a:blip r:embed="rId8">
            <a:alphaModFix/>
          </a:blip>
          <a:srcRect b="0" l="0" r="0" t="0"/>
          <a:stretch/>
        </p:blipFill>
        <p:spPr>
          <a:xfrm>
            <a:off x="9471422" y="3581400"/>
            <a:ext cx="815578"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1" name="Shape 551"/>
        <p:cNvGrpSpPr/>
        <p:nvPr/>
      </p:nvGrpSpPr>
      <p:grpSpPr>
        <a:xfrm>
          <a:off x="0" y="0"/>
          <a:ext cx="0" cy="0"/>
          <a:chOff x="0" y="0"/>
          <a:chExt cx="0" cy="0"/>
        </a:xfrm>
      </p:grpSpPr>
      <p:sp>
        <p:nvSpPr>
          <p:cNvPr id="552" name="Google Shape;552;p4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V Values</a:t>
            </a:r>
            <a:endParaRPr/>
          </a:p>
        </p:txBody>
      </p:sp>
      <p:sp>
        <p:nvSpPr>
          <p:cNvPr id="553" name="Google Shape;553;p42"/>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-0.1</a:t>
            </a:r>
            <a:endParaRPr sz="1800">
              <a:solidFill>
                <a:schemeClr val="dk1"/>
              </a:solidFill>
              <a:latin typeface="Calibri"/>
              <a:ea typeface="Calibri"/>
              <a:cs typeface="Calibri"/>
              <a:sym typeface="Calibri"/>
            </a:endParaRPr>
          </a:p>
        </p:txBody>
      </p:sp>
      <p:pic>
        <p:nvPicPr>
          <p:cNvPr descr="Screen Shot 2014-08-10 at 7.42.46 PM.png" id="554" name="Google Shape;554;p42"/>
          <p:cNvPicPr preferRelativeResize="0"/>
          <p:nvPr/>
        </p:nvPicPr>
        <p:blipFill rotWithShape="1">
          <a:blip r:embed="rId3">
            <a:alphaModFix/>
          </a:blip>
          <a:srcRect b="0" l="0" r="0" t="0"/>
          <a:stretch/>
        </p:blipFill>
        <p:spPr>
          <a:xfrm>
            <a:off x="2993182" y="1143000"/>
            <a:ext cx="6205636" cy="571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9" name="Shape 559"/>
        <p:cNvGrpSpPr/>
        <p:nvPr/>
      </p:nvGrpSpPr>
      <p:grpSpPr>
        <a:xfrm>
          <a:off x="0" y="0"/>
          <a:ext cx="0" cy="0"/>
          <a:chOff x="0" y="0"/>
          <a:chExt cx="0" cy="0"/>
        </a:xfrm>
      </p:grpSpPr>
      <p:sp>
        <p:nvSpPr>
          <p:cNvPr id="560" name="Google Shape;560;p4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Snapshot of Demo – Gridworld Q Values</a:t>
            </a:r>
            <a:endParaRPr/>
          </a:p>
        </p:txBody>
      </p:sp>
      <p:sp>
        <p:nvSpPr>
          <p:cNvPr id="561" name="Google Shape;561;p43"/>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-0.1</a:t>
            </a:r>
            <a:endParaRPr sz="1800">
              <a:solidFill>
                <a:schemeClr val="dk1"/>
              </a:solidFill>
              <a:latin typeface="Calibri"/>
              <a:ea typeface="Calibri"/>
              <a:cs typeface="Calibri"/>
              <a:sym typeface="Calibri"/>
            </a:endParaRPr>
          </a:p>
        </p:txBody>
      </p:sp>
      <p:pic>
        <p:nvPicPr>
          <p:cNvPr descr="Screen Shot 2014-08-10 at 7.42.57 PM.png" id="562" name="Google Shape;562;p43"/>
          <p:cNvPicPr preferRelativeResize="0"/>
          <p:nvPr/>
        </p:nvPicPr>
        <p:blipFill rotWithShape="1">
          <a:blip r:embed="rId3">
            <a:alphaModFix/>
          </a:blip>
          <a:srcRect b="0" l="0" r="0" t="0"/>
          <a:stretch/>
        </p:blipFill>
        <p:spPr>
          <a:xfrm>
            <a:off x="3015416" y="1175632"/>
            <a:ext cx="6161168" cy="568236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Values of States</a:t>
            </a:r>
            <a:endParaRPr/>
          </a:p>
        </p:txBody>
      </p:sp>
      <p:sp>
        <p:nvSpPr>
          <p:cNvPr id="568" name="Google Shape;568;p44"/>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Fundamental operation: compute the (expectimax) value of a state</a:t>
            </a:r>
            <a:endParaRPr/>
          </a:p>
          <a:p>
            <a:pPr indent="-285736" lvl="1" marL="742913" rtl="0" algn="l">
              <a:spcBef>
                <a:spcPts val="480"/>
              </a:spcBef>
              <a:spcAft>
                <a:spcPts val="0"/>
              </a:spcAft>
              <a:buSzPts val="2400"/>
              <a:buChar char="▪"/>
            </a:pPr>
            <a:r>
              <a:rPr lang="en-US" sz="2400"/>
              <a:t>Expected utility under optimal action</a:t>
            </a:r>
            <a:endParaRPr/>
          </a:p>
          <a:p>
            <a:pPr indent="-285736" lvl="1" marL="742913" rtl="0" algn="l">
              <a:spcBef>
                <a:spcPts val="480"/>
              </a:spcBef>
              <a:spcAft>
                <a:spcPts val="0"/>
              </a:spcAft>
              <a:buSzPts val="2400"/>
              <a:buChar char="▪"/>
            </a:pPr>
            <a:r>
              <a:rPr lang="en-US" sz="2400"/>
              <a:t>Average sum of (discounted) rewards</a:t>
            </a:r>
            <a:endParaRPr/>
          </a:p>
          <a:p>
            <a:pPr indent="-285736" lvl="1" marL="742913" rtl="0" algn="l">
              <a:spcBef>
                <a:spcPts val="480"/>
              </a:spcBef>
              <a:spcAft>
                <a:spcPts val="0"/>
              </a:spcAft>
              <a:buSzPts val="2400"/>
              <a:buChar char="▪"/>
            </a:pPr>
            <a:r>
              <a:rPr lang="en-US" sz="2400"/>
              <a:t>This is just what expectimax computed!</a:t>
            </a:r>
            <a:endParaRPr/>
          </a:p>
          <a:p>
            <a:pPr indent="-133336" lvl="1" marL="742913" rtl="0" algn="l">
              <a:spcBef>
                <a:spcPts val="480"/>
              </a:spcBef>
              <a:spcAft>
                <a:spcPts val="0"/>
              </a:spcAft>
              <a:buSzPts val="2400"/>
              <a:buNone/>
            </a:pPr>
            <a:r>
              <a:t/>
            </a:r>
            <a:endParaRPr sz="2400"/>
          </a:p>
          <a:p>
            <a:pPr indent="-342882" lvl="0" marL="342882" rtl="0" algn="l">
              <a:spcBef>
                <a:spcPts val="560"/>
              </a:spcBef>
              <a:spcAft>
                <a:spcPts val="0"/>
              </a:spcAft>
              <a:buSzPts val="2800"/>
              <a:buChar char="▪"/>
            </a:pPr>
            <a:r>
              <a:rPr lang="en-US" sz="2800"/>
              <a:t>Recursive definition of value:</a:t>
            </a:r>
            <a:endParaRPr sz="2800"/>
          </a:p>
        </p:txBody>
      </p:sp>
      <p:pic>
        <p:nvPicPr>
          <p:cNvPr descr="txp_fig" id="569" name="Google Shape;569;p44"/>
          <p:cNvPicPr preferRelativeResize="0"/>
          <p:nvPr/>
        </p:nvPicPr>
        <p:blipFill rotWithShape="1">
          <a:blip r:embed="rId3">
            <a:alphaModFix/>
          </a:blip>
          <a:srcRect b="0" l="0" r="0" t="0"/>
          <a:stretch/>
        </p:blipFill>
        <p:spPr>
          <a:xfrm>
            <a:off x="1370835" y="4343400"/>
            <a:ext cx="3078105" cy="405370"/>
          </a:xfrm>
          <a:prstGeom prst="rect">
            <a:avLst/>
          </a:prstGeom>
          <a:noFill/>
          <a:ln>
            <a:noFill/>
          </a:ln>
        </p:spPr>
      </p:pic>
      <p:pic>
        <p:nvPicPr>
          <p:cNvPr descr="txp_fig" id="570" name="Google Shape;570;p44"/>
          <p:cNvPicPr preferRelativeResize="0"/>
          <p:nvPr/>
        </p:nvPicPr>
        <p:blipFill rotWithShape="1">
          <a:blip r:embed="rId4">
            <a:alphaModFix/>
          </a:blip>
          <a:srcRect b="0" l="0" r="0" t="0"/>
          <a:stretch/>
        </p:blipFill>
        <p:spPr>
          <a:xfrm>
            <a:off x="1371443" y="5727700"/>
            <a:ext cx="6950388" cy="690805"/>
          </a:xfrm>
          <a:prstGeom prst="rect">
            <a:avLst/>
          </a:prstGeom>
          <a:noFill/>
          <a:ln>
            <a:noFill/>
          </a:ln>
        </p:spPr>
      </p:pic>
      <p:pic>
        <p:nvPicPr>
          <p:cNvPr descr="txp_fig" id="571" name="Google Shape;571;p44"/>
          <p:cNvPicPr preferRelativeResize="0"/>
          <p:nvPr/>
        </p:nvPicPr>
        <p:blipFill rotWithShape="1">
          <a:blip r:embed="rId5">
            <a:alphaModFix/>
          </a:blip>
          <a:srcRect b="0" l="0" r="0" t="0"/>
          <a:stretch/>
        </p:blipFill>
        <p:spPr>
          <a:xfrm>
            <a:off x="1378073" y="4986337"/>
            <a:ext cx="5556003" cy="593269"/>
          </a:xfrm>
          <a:prstGeom prst="rect">
            <a:avLst/>
          </a:prstGeom>
          <a:noFill/>
          <a:ln>
            <a:noFill/>
          </a:ln>
        </p:spPr>
      </p:pic>
      <p:grpSp>
        <p:nvGrpSpPr>
          <p:cNvPr id="572" name="Google Shape;572;p44"/>
          <p:cNvGrpSpPr/>
          <p:nvPr/>
        </p:nvGrpSpPr>
        <p:grpSpPr>
          <a:xfrm>
            <a:off x="8229600" y="2133600"/>
            <a:ext cx="3048000" cy="2754586"/>
            <a:chOff x="2400" y="1401"/>
            <a:chExt cx="1392" cy="1258"/>
          </a:xfrm>
        </p:grpSpPr>
        <p:sp>
          <p:nvSpPr>
            <p:cNvPr id="573" name="Google Shape;573;p44"/>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nvGrpSpPr>
            <p:cNvPr id="574" name="Google Shape;574;p44"/>
            <p:cNvGrpSpPr/>
            <p:nvPr/>
          </p:nvGrpSpPr>
          <p:grpSpPr>
            <a:xfrm>
              <a:off x="2529" y="1617"/>
              <a:ext cx="1263" cy="361"/>
              <a:chOff x="1584" y="1680"/>
              <a:chExt cx="2352" cy="336"/>
            </a:xfrm>
          </p:grpSpPr>
          <p:cxnSp>
            <p:nvCxnSpPr>
              <p:cNvPr id="575" name="Google Shape;575;p44"/>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576" name="Google Shape;576;p44"/>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577" name="Google Shape;577;p44"/>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578" name="Google Shape;578;p44"/>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579" name="Google Shape;579;p44"/>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580" name="Google Shape;580;p44"/>
            <p:cNvGrpSpPr/>
            <p:nvPr/>
          </p:nvGrpSpPr>
          <p:grpSpPr>
            <a:xfrm>
              <a:off x="2400" y="2107"/>
              <a:ext cx="1057" cy="386"/>
              <a:chOff x="1536" y="2400"/>
              <a:chExt cx="1584" cy="624"/>
            </a:xfrm>
          </p:grpSpPr>
          <p:cxnSp>
            <p:nvCxnSpPr>
              <p:cNvPr id="581" name="Google Shape;581;p44"/>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582" name="Google Shape;582;p44"/>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583" name="Google Shape;583;p44"/>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584" name="Google Shape;584;p44"/>
              <p:cNvCxnSpPr/>
              <p:nvPr/>
            </p:nvCxnSpPr>
            <p:spPr>
              <a:xfrm>
                <a:off x="2312" y="2400"/>
                <a:ext cx="280" cy="624"/>
              </a:xfrm>
              <a:prstGeom prst="straightConnector1">
                <a:avLst/>
              </a:prstGeom>
              <a:noFill/>
              <a:ln cap="flat" cmpd="sng" w="28575">
                <a:solidFill>
                  <a:schemeClr val="dk1"/>
                </a:solidFill>
                <a:prstDash val="solid"/>
                <a:round/>
                <a:headEnd len="med" w="med" type="none"/>
                <a:tailEnd len="med" w="med" type="triangle"/>
              </a:ln>
            </p:spPr>
          </p:cxnSp>
        </p:grpSp>
        <p:sp>
          <p:nvSpPr>
            <p:cNvPr id="585" name="Google Shape;585;p44"/>
            <p:cNvSpPr txBox="1"/>
            <p:nvPr/>
          </p:nvSpPr>
          <p:spPr>
            <a:xfrm>
              <a:off x="3071" y="1680"/>
              <a:ext cx="129"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a:t>
              </a:r>
              <a:endParaRPr/>
            </a:p>
          </p:txBody>
        </p:sp>
        <p:sp>
          <p:nvSpPr>
            <p:cNvPr id="586" name="Google Shape;586;p44"/>
            <p:cNvSpPr txBox="1"/>
            <p:nvPr/>
          </p:nvSpPr>
          <p:spPr>
            <a:xfrm>
              <a:off x="3216" y="1401"/>
              <a:ext cx="129"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Arial"/>
                  <a:ea typeface="Arial"/>
                  <a:cs typeface="Arial"/>
                  <a:sym typeface="Arial"/>
                </a:rPr>
                <a:t>s</a:t>
              </a:r>
              <a:endParaRPr/>
            </a:p>
          </p:txBody>
        </p:sp>
        <p:sp>
          <p:nvSpPr>
            <p:cNvPr id="587" name="Google Shape;587;p44"/>
            <p:cNvSpPr txBox="1"/>
            <p:nvPr/>
          </p:nvSpPr>
          <p:spPr>
            <a:xfrm>
              <a:off x="3024" y="1920"/>
              <a:ext cx="559"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8000"/>
                  </a:solidFill>
                  <a:latin typeface="Arial"/>
                  <a:ea typeface="Arial"/>
                  <a:cs typeface="Arial"/>
                  <a:sym typeface="Arial"/>
                </a:rPr>
                <a:t>s, a</a:t>
              </a:r>
              <a:endParaRPr/>
            </a:p>
          </p:txBody>
        </p:sp>
        <p:sp>
          <p:nvSpPr>
            <p:cNvPr id="588" name="Google Shape;588;p44"/>
            <p:cNvSpPr txBox="1"/>
            <p:nvPr/>
          </p:nvSpPr>
          <p:spPr>
            <a:xfrm>
              <a:off x="2609" y="2261"/>
              <a:ext cx="504"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s,a,s’</a:t>
              </a:r>
              <a:endParaRPr sz="2400">
                <a:solidFill>
                  <a:schemeClr val="dk1"/>
                </a:solidFill>
                <a:latin typeface="Arial"/>
                <a:ea typeface="Arial"/>
                <a:cs typeface="Arial"/>
                <a:sym typeface="Arial"/>
              </a:endParaRPr>
            </a:p>
          </p:txBody>
        </p:sp>
        <p:sp>
          <p:nvSpPr>
            <p:cNvPr id="589" name="Google Shape;589;p44"/>
            <p:cNvSpPr/>
            <p:nvPr/>
          </p:nvSpPr>
          <p:spPr>
            <a:xfrm>
              <a:off x="3019" y="2499"/>
              <a:ext cx="154" cy="123"/>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2400">
                <a:solidFill>
                  <a:schemeClr val="dk1"/>
                </a:solidFill>
                <a:latin typeface="Arial"/>
                <a:ea typeface="Arial"/>
                <a:cs typeface="Arial"/>
                <a:sym typeface="Arial"/>
              </a:endParaRPr>
            </a:p>
          </p:txBody>
        </p:sp>
        <p:sp>
          <p:nvSpPr>
            <p:cNvPr id="590" name="Google Shape;590;p44"/>
            <p:cNvSpPr txBox="1"/>
            <p:nvPr/>
          </p:nvSpPr>
          <p:spPr>
            <a:xfrm>
              <a:off x="3096" y="2448"/>
              <a:ext cx="331" cy="21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2400">
                  <a:solidFill>
                    <a:srgbClr val="0000FF"/>
                  </a:solidFill>
                  <a:latin typeface="Arial"/>
                  <a:ea typeface="Arial"/>
                  <a:cs typeface="Arial"/>
                  <a:sym typeface="Arial"/>
                </a:rPr>
                <a:t>s’</a:t>
              </a:r>
              <a:endParaRPr sz="2400">
                <a:solidFill>
                  <a:srgbClr val="0000F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Racing Search Tree</a:t>
            </a:r>
            <a:endParaRPr/>
          </a:p>
        </p:txBody>
      </p:sp>
      <p:pic>
        <p:nvPicPr>
          <p:cNvPr id="596" name="Google Shape;596;p45"/>
          <p:cNvPicPr preferRelativeResize="0"/>
          <p:nvPr/>
        </p:nvPicPr>
        <p:blipFill rotWithShape="1">
          <a:blip r:embed="rId3">
            <a:alphaModFix/>
          </a:blip>
          <a:srcRect b="0" l="0" r="0" t="0"/>
          <a:stretch/>
        </p:blipFill>
        <p:spPr>
          <a:xfrm>
            <a:off x="4743362" y="1295400"/>
            <a:ext cx="928190" cy="610285"/>
          </a:xfrm>
          <a:prstGeom prst="rect">
            <a:avLst/>
          </a:prstGeom>
          <a:noFill/>
          <a:ln>
            <a:noFill/>
          </a:ln>
        </p:spPr>
      </p:pic>
      <p:pic>
        <p:nvPicPr>
          <p:cNvPr id="597" name="Google Shape;597;p45"/>
          <p:cNvPicPr preferRelativeResize="0"/>
          <p:nvPr/>
        </p:nvPicPr>
        <p:blipFill rotWithShape="1">
          <a:blip r:embed="rId4">
            <a:alphaModFix/>
          </a:blip>
          <a:srcRect b="0" l="0" r="0" t="0"/>
          <a:stretch/>
        </p:blipFill>
        <p:spPr>
          <a:xfrm>
            <a:off x="9654642" y="3124200"/>
            <a:ext cx="1014614" cy="639346"/>
          </a:xfrm>
          <a:prstGeom prst="rect">
            <a:avLst/>
          </a:prstGeom>
          <a:noFill/>
          <a:ln>
            <a:noFill/>
          </a:ln>
        </p:spPr>
      </p:pic>
      <p:pic>
        <p:nvPicPr>
          <p:cNvPr id="598" name="Google Shape;598;p45"/>
          <p:cNvPicPr preferRelativeResize="0"/>
          <p:nvPr/>
        </p:nvPicPr>
        <p:blipFill rotWithShape="1">
          <a:blip r:embed="rId5">
            <a:alphaModFix/>
          </a:blip>
          <a:srcRect b="0" l="0" r="0" t="0"/>
          <a:stretch/>
        </p:blipFill>
        <p:spPr>
          <a:xfrm>
            <a:off x="10824561" y="4941332"/>
            <a:ext cx="984797" cy="697468"/>
          </a:xfrm>
          <a:prstGeom prst="rect">
            <a:avLst/>
          </a:prstGeom>
          <a:noFill/>
          <a:ln>
            <a:noFill/>
          </a:ln>
        </p:spPr>
      </p:pic>
      <p:sp>
        <p:nvSpPr>
          <p:cNvPr id="599" name="Google Shape;599;p45"/>
          <p:cNvSpPr/>
          <p:nvPr/>
        </p:nvSpPr>
        <p:spPr>
          <a:xfrm>
            <a:off x="17706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0" name="Google Shape;600;p45"/>
          <p:cNvSpPr/>
          <p:nvPr/>
        </p:nvSpPr>
        <p:spPr>
          <a:xfrm>
            <a:off x="77904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01" name="Google Shape;601;p45"/>
          <p:cNvCxnSpPr>
            <a:stCxn id="596" idx="2"/>
            <a:endCxn id="600" idx="1"/>
          </p:cNvCxnSpPr>
          <p:nvPr/>
        </p:nvCxnSpPr>
        <p:spPr>
          <a:xfrm>
            <a:off x="5207457" y="1905685"/>
            <a:ext cx="2627700" cy="348900"/>
          </a:xfrm>
          <a:prstGeom prst="straightConnector1">
            <a:avLst/>
          </a:prstGeom>
          <a:noFill/>
          <a:ln cap="flat" cmpd="sng" w="12700">
            <a:solidFill>
              <a:srgbClr val="C00000"/>
            </a:solidFill>
            <a:prstDash val="solid"/>
            <a:round/>
            <a:headEnd len="sm" w="sm" type="none"/>
            <a:tailEnd len="lg" w="lg" type="triangle"/>
          </a:ln>
        </p:spPr>
      </p:cxnSp>
      <p:cxnSp>
        <p:nvCxnSpPr>
          <p:cNvPr id="602" name="Google Shape;602;p45"/>
          <p:cNvCxnSpPr>
            <a:stCxn id="596" idx="2"/>
            <a:endCxn id="599" idx="7"/>
          </p:cNvCxnSpPr>
          <p:nvPr/>
        </p:nvCxnSpPr>
        <p:spPr>
          <a:xfrm flipH="1">
            <a:off x="2030757" y="1905685"/>
            <a:ext cx="3176700" cy="348900"/>
          </a:xfrm>
          <a:prstGeom prst="straightConnector1">
            <a:avLst/>
          </a:prstGeom>
          <a:noFill/>
          <a:ln cap="flat" cmpd="sng" w="12700">
            <a:solidFill>
              <a:schemeClr val="accent2"/>
            </a:solidFill>
            <a:prstDash val="solid"/>
            <a:round/>
            <a:headEnd len="sm" w="sm" type="none"/>
            <a:tailEnd len="lg" w="lg" type="triangle"/>
          </a:ln>
        </p:spPr>
      </p:cxnSp>
      <p:pic>
        <p:nvPicPr>
          <p:cNvPr id="603" name="Google Shape;603;p45"/>
          <p:cNvPicPr preferRelativeResize="0"/>
          <p:nvPr/>
        </p:nvPicPr>
        <p:blipFill rotWithShape="1">
          <a:blip r:embed="rId3">
            <a:alphaModFix/>
          </a:blip>
          <a:srcRect b="0" l="0" r="0" t="0"/>
          <a:stretch/>
        </p:blipFill>
        <p:spPr>
          <a:xfrm>
            <a:off x="5566004" y="3124200"/>
            <a:ext cx="928190" cy="610285"/>
          </a:xfrm>
          <a:prstGeom prst="rect">
            <a:avLst/>
          </a:prstGeom>
          <a:noFill/>
          <a:ln>
            <a:noFill/>
          </a:ln>
        </p:spPr>
      </p:pic>
      <p:cxnSp>
        <p:nvCxnSpPr>
          <p:cNvPr id="604" name="Google Shape;604;p45"/>
          <p:cNvCxnSpPr>
            <a:stCxn id="600" idx="4"/>
            <a:endCxn id="603" idx="0"/>
          </p:cNvCxnSpPr>
          <p:nvPr/>
        </p:nvCxnSpPr>
        <p:spPr>
          <a:xfrm flipH="1">
            <a:off x="6030078" y="2514600"/>
            <a:ext cx="1912800" cy="609600"/>
          </a:xfrm>
          <a:prstGeom prst="straightConnector1">
            <a:avLst/>
          </a:prstGeom>
          <a:noFill/>
          <a:ln cap="flat" cmpd="sng" w="12700">
            <a:solidFill>
              <a:srgbClr val="C00000"/>
            </a:solidFill>
            <a:prstDash val="solid"/>
            <a:round/>
            <a:headEnd len="sm" w="sm" type="none"/>
            <a:tailEnd len="lg" w="lg" type="triangle"/>
          </a:ln>
        </p:spPr>
      </p:cxnSp>
      <p:cxnSp>
        <p:nvCxnSpPr>
          <p:cNvPr id="605" name="Google Shape;605;p45"/>
          <p:cNvCxnSpPr>
            <a:stCxn id="600" idx="4"/>
            <a:endCxn id="597" idx="0"/>
          </p:cNvCxnSpPr>
          <p:nvPr/>
        </p:nvCxnSpPr>
        <p:spPr>
          <a:xfrm>
            <a:off x="7942878" y="2514600"/>
            <a:ext cx="2219100" cy="609600"/>
          </a:xfrm>
          <a:prstGeom prst="straightConnector1">
            <a:avLst/>
          </a:prstGeom>
          <a:noFill/>
          <a:ln cap="flat" cmpd="sng" w="12700">
            <a:solidFill>
              <a:srgbClr val="C00000"/>
            </a:solidFill>
            <a:prstDash val="solid"/>
            <a:round/>
            <a:headEnd len="sm" w="sm" type="none"/>
            <a:tailEnd len="lg" w="lg" type="triangle"/>
          </a:ln>
        </p:spPr>
      </p:cxnSp>
      <p:pic>
        <p:nvPicPr>
          <p:cNvPr id="606" name="Google Shape;606;p45"/>
          <p:cNvPicPr preferRelativeResize="0"/>
          <p:nvPr/>
        </p:nvPicPr>
        <p:blipFill rotWithShape="1">
          <a:blip r:embed="rId3">
            <a:alphaModFix/>
          </a:blip>
          <a:srcRect b="0" l="0" r="0" t="0"/>
          <a:stretch/>
        </p:blipFill>
        <p:spPr>
          <a:xfrm>
            <a:off x="1451204" y="3123515"/>
            <a:ext cx="928190" cy="610285"/>
          </a:xfrm>
          <a:prstGeom prst="rect">
            <a:avLst/>
          </a:prstGeom>
          <a:noFill/>
          <a:ln>
            <a:noFill/>
          </a:ln>
        </p:spPr>
      </p:pic>
      <p:cxnSp>
        <p:nvCxnSpPr>
          <p:cNvPr id="607" name="Google Shape;607;p45"/>
          <p:cNvCxnSpPr>
            <a:stCxn id="599" idx="4"/>
            <a:endCxn id="606" idx="0"/>
          </p:cNvCxnSpPr>
          <p:nvPr/>
        </p:nvCxnSpPr>
        <p:spPr>
          <a:xfrm flipH="1">
            <a:off x="1915278" y="2514600"/>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608" name="Google Shape;608;p45"/>
          <p:cNvPicPr preferRelativeResize="0"/>
          <p:nvPr/>
        </p:nvPicPr>
        <p:blipFill rotWithShape="1">
          <a:blip r:embed="rId6">
            <a:alphaModFix/>
          </a:blip>
          <a:srcRect b="0" l="0" r="0" t="0"/>
          <a:stretch/>
        </p:blipFill>
        <p:spPr>
          <a:xfrm>
            <a:off x="2872842" y="5029200"/>
            <a:ext cx="1014614" cy="639346"/>
          </a:xfrm>
          <a:prstGeom prst="rect">
            <a:avLst/>
          </a:prstGeom>
          <a:noFill/>
          <a:ln>
            <a:noFill/>
          </a:ln>
        </p:spPr>
      </p:pic>
      <p:sp>
        <p:nvSpPr>
          <p:cNvPr id="609" name="Google Shape;609;p45"/>
          <p:cNvSpPr/>
          <p:nvPr/>
        </p:nvSpPr>
        <p:spPr>
          <a:xfrm>
            <a:off x="76452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0" name="Google Shape;610;p45"/>
          <p:cNvSpPr/>
          <p:nvPr/>
        </p:nvSpPr>
        <p:spPr>
          <a:xfrm>
            <a:off x="27800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11" name="Google Shape;611;p45"/>
          <p:cNvCxnSpPr>
            <a:stCxn id="606" idx="2"/>
            <a:endCxn id="610" idx="1"/>
          </p:cNvCxnSpPr>
          <p:nvPr/>
        </p:nvCxnSpPr>
        <p:spPr>
          <a:xfrm>
            <a:off x="1915299" y="3733800"/>
            <a:ext cx="909300" cy="425100"/>
          </a:xfrm>
          <a:prstGeom prst="straightConnector1">
            <a:avLst/>
          </a:prstGeom>
          <a:noFill/>
          <a:ln cap="flat" cmpd="sng" w="12700">
            <a:solidFill>
              <a:srgbClr val="C00000"/>
            </a:solidFill>
            <a:prstDash val="solid"/>
            <a:round/>
            <a:headEnd len="sm" w="sm" type="none"/>
            <a:tailEnd len="lg" w="lg" type="triangle"/>
          </a:ln>
        </p:spPr>
      </p:cxnSp>
      <p:cxnSp>
        <p:nvCxnSpPr>
          <p:cNvPr id="612" name="Google Shape;612;p45"/>
          <p:cNvCxnSpPr>
            <a:stCxn id="606" idx="2"/>
            <a:endCxn id="609" idx="7"/>
          </p:cNvCxnSpPr>
          <p:nvPr/>
        </p:nvCxnSpPr>
        <p:spPr>
          <a:xfrm flipH="1">
            <a:off x="1024599" y="3733800"/>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613" name="Google Shape;613;p45"/>
          <p:cNvPicPr preferRelativeResize="0"/>
          <p:nvPr/>
        </p:nvPicPr>
        <p:blipFill rotWithShape="1">
          <a:blip r:embed="rId3">
            <a:alphaModFix/>
          </a:blip>
          <a:srcRect b="0" l="0" r="0" t="0"/>
          <a:stretch/>
        </p:blipFill>
        <p:spPr>
          <a:xfrm>
            <a:off x="2060804" y="5029200"/>
            <a:ext cx="928190" cy="610285"/>
          </a:xfrm>
          <a:prstGeom prst="rect">
            <a:avLst/>
          </a:prstGeom>
          <a:noFill/>
          <a:ln>
            <a:noFill/>
          </a:ln>
        </p:spPr>
      </p:pic>
      <p:cxnSp>
        <p:nvCxnSpPr>
          <p:cNvPr id="614" name="Google Shape;614;p45"/>
          <p:cNvCxnSpPr>
            <a:stCxn id="610" idx="4"/>
            <a:endCxn id="613" idx="0"/>
          </p:cNvCxnSpPr>
          <p:nvPr/>
        </p:nvCxnSpPr>
        <p:spPr>
          <a:xfrm flipH="1">
            <a:off x="2525040" y="4418915"/>
            <a:ext cx="407400" cy="610200"/>
          </a:xfrm>
          <a:prstGeom prst="straightConnector1">
            <a:avLst/>
          </a:prstGeom>
          <a:noFill/>
          <a:ln cap="flat" cmpd="sng" w="12700">
            <a:solidFill>
              <a:srgbClr val="C00000"/>
            </a:solidFill>
            <a:prstDash val="solid"/>
            <a:round/>
            <a:headEnd len="sm" w="sm" type="none"/>
            <a:tailEnd len="lg" w="lg" type="triangle"/>
          </a:ln>
        </p:spPr>
      </p:cxnSp>
      <p:cxnSp>
        <p:nvCxnSpPr>
          <p:cNvPr id="615" name="Google Shape;615;p45"/>
          <p:cNvCxnSpPr>
            <a:stCxn id="610" idx="4"/>
            <a:endCxn id="608" idx="0"/>
          </p:cNvCxnSpPr>
          <p:nvPr/>
        </p:nvCxnSpPr>
        <p:spPr>
          <a:xfrm>
            <a:off x="2932440" y="4418915"/>
            <a:ext cx="447600" cy="610200"/>
          </a:xfrm>
          <a:prstGeom prst="straightConnector1">
            <a:avLst/>
          </a:prstGeom>
          <a:noFill/>
          <a:ln cap="flat" cmpd="sng" w="12700">
            <a:solidFill>
              <a:srgbClr val="C00000"/>
            </a:solidFill>
            <a:prstDash val="solid"/>
            <a:round/>
            <a:headEnd len="sm" w="sm" type="none"/>
            <a:tailEnd len="lg" w="lg" type="triangle"/>
          </a:ln>
        </p:spPr>
      </p:cxnSp>
      <p:pic>
        <p:nvPicPr>
          <p:cNvPr id="616" name="Google Shape;616;p45"/>
          <p:cNvPicPr preferRelativeResize="0"/>
          <p:nvPr/>
        </p:nvPicPr>
        <p:blipFill rotWithShape="1">
          <a:blip r:embed="rId3">
            <a:alphaModFix/>
          </a:blip>
          <a:srcRect b="0" l="0" r="0" t="0"/>
          <a:stretch/>
        </p:blipFill>
        <p:spPr>
          <a:xfrm>
            <a:off x="460604" y="5027830"/>
            <a:ext cx="928190" cy="610285"/>
          </a:xfrm>
          <a:prstGeom prst="rect">
            <a:avLst/>
          </a:prstGeom>
          <a:noFill/>
          <a:ln>
            <a:noFill/>
          </a:ln>
        </p:spPr>
      </p:pic>
      <p:cxnSp>
        <p:nvCxnSpPr>
          <p:cNvPr id="617" name="Google Shape;617;p45"/>
          <p:cNvCxnSpPr>
            <a:stCxn id="609" idx="4"/>
            <a:endCxn id="616" idx="0"/>
          </p:cNvCxnSpPr>
          <p:nvPr/>
        </p:nvCxnSpPr>
        <p:spPr>
          <a:xfrm>
            <a:off x="916920" y="4418915"/>
            <a:ext cx="7800" cy="609000"/>
          </a:xfrm>
          <a:prstGeom prst="straightConnector1">
            <a:avLst/>
          </a:prstGeom>
          <a:noFill/>
          <a:ln cap="flat" cmpd="sng" w="12700">
            <a:solidFill>
              <a:schemeClr val="accent2"/>
            </a:solidFill>
            <a:prstDash val="solid"/>
            <a:round/>
            <a:headEnd len="sm" w="sm" type="none"/>
            <a:tailEnd len="lg" w="lg" type="triangle"/>
          </a:ln>
        </p:spPr>
      </p:cxnSp>
      <p:sp>
        <p:nvSpPr>
          <p:cNvPr id="618" name="Google Shape;618;p45"/>
          <p:cNvSpPr/>
          <p:nvPr/>
        </p:nvSpPr>
        <p:spPr>
          <a:xfrm>
            <a:off x="4863762"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19" name="Google Shape;619;p45"/>
          <p:cNvCxnSpPr>
            <a:endCxn id="618" idx="7"/>
          </p:cNvCxnSpPr>
          <p:nvPr/>
        </p:nvCxnSpPr>
        <p:spPr>
          <a:xfrm flipH="1">
            <a:off x="5123925" y="3733652"/>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620" name="Google Shape;620;p45"/>
          <p:cNvPicPr preferRelativeResize="0"/>
          <p:nvPr/>
        </p:nvPicPr>
        <p:blipFill rotWithShape="1">
          <a:blip r:embed="rId3">
            <a:alphaModFix/>
          </a:blip>
          <a:srcRect b="0" l="0" r="0" t="0"/>
          <a:stretch/>
        </p:blipFill>
        <p:spPr>
          <a:xfrm>
            <a:off x="4559846" y="5027830"/>
            <a:ext cx="928190" cy="610285"/>
          </a:xfrm>
          <a:prstGeom prst="rect">
            <a:avLst/>
          </a:prstGeom>
          <a:noFill/>
          <a:ln>
            <a:noFill/>
          </a:ln>
        </p:spPr>
      </p:pic>
      <p:cxnSp>
        <p:nvCxnSpPr>
          <p:cNvPr id="621" name="Google Shape;621;p45"/>
          <p:cNvCxnSpPr>
            <a:stCxn id="618" idx="4"/>
            <a:endCxn id="620" idx="0"/>
          </p:cNvCxnSpPr>
          <p:nvPr/>
        </p:nvCxnSpPr>
        <p:spPr>
          <a:xfrm>
            <a:off x="5016162" y="4418915"/>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622" name="Google Shape;622;p45"/>
          <p:cNvPicPr preferRelativeResize="0"/>
          <p:nvPr/>
        </p:nvPicPr>
        <p:blipFill rotWithShape="1">
          <a:blip r:embed="rId6">
            <a:alphaModFix/>
          </a:blip>
          <a:srcRect b="0" l="0" r="0" t="0"/>
          <a:stretch/>
        </p:blipFill>
        <p:spPr>
          <a:xfrm>
            <a:off x="6987642" y="5029200"/>
            <a:ext cx="1014614" cy="639346"/>
          </a:xfrm>
          <a:prstGeom prst="rect">
            <a:avLst/>
          </a:prstGeom>
          <a:noFill/>
          <a:ln>
            <a:noFill/>
          </a:ln>
        </p:spPr>
      </p:pic>
      <p:sp>
        <p:nvSpPr>
          <p:cNvPr id="623" name="Google Shape;623;p45"/>
          <p:cNvSpPr/>
          <p:nvPr/>
        </p:nvSpPr>
        <p:spPr>
          <a:xfrm>
            <a:off x="68948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24" name="Google Shape;624;p45"/>
          <p:cNvCxnSpPr>
            <a:stCxn id="603" idx="2"/>
            <a:endCxn id="623" idx="1"/>
          </p:cNvCxnSpPr>
          <p:nvPr/>
        </p:nvCxnSpPr>
        <p:spPr>
          <a:xfrm>
            <a:off x="6030099" y="3734485"/>
            <a:ext cx="909300" cy="424200"/>
          </a:xfrm>
          <a:prstGeom prst="straightConnector1">
            <a:avLst/>
          </a:prstGeom>
          <a:noFill/>
          <a:ln cap="flat" cmpd="sng" w="12700">
            <a:solidFill>
              <a:srgbClr val="C00000"/>
            </a:solidFill>
            <a:prstDash val="solid"/>
            <a:round/>
            <a:headEnd len="sm" w="sm" type="none"/>
            <a:tailEnd len="lg" w="lg" type="triangle"/>
          </a:ln>
        </p:spPr>
      </p:cxnSp>
      <p:pic>
        <p:nvPicPr>
          <p:cNvPr id="625" name="Google Shape;625;p45"/>
          <p:cNvPicPr preferRelativeResize="0"/>
          <p:nvPr/>
        </p:nvPicPr>
        <p:blipFill rotWithShape="1">
          <a:blip r:embed="rId3">
            <a:alphaModFix/>
          </a:blip>
          <a:srcRect b="0" l="0" r="0" t="0"/>
          <a:stretch/>
        </p:blipFill>
        <p:spPr>
          <a:xfrm>
            <a:off x="6175604" y="5029200"/>
            <a:ext cx="928190" cy="610285"/>
          </a:xfrm>
          <a:prstGeom prst="rect">
            <a:avLst/>
          </a:prstGeom>
          <a:noFill/>
          <a:ln>
            <a:noFill/>
          </a:ln>
        </p:spPr>
      </p:pic>
      <p:cxnSp>
        <p:nvCxnSpPr>
          <p:cNvPr id="626" name="Google Shape;626;p45"/>
          <p:cNvCxnSpPr>
            <a:stCxn id="623" idx="4"/>
            <a:endCxn id="625" idx="0"/>
          </p:cNvCxnSpPr>
          <p:nvPr/>
        </p:nvCxnSpPr>
        <p:spPr>
          <a:xfrm flipH="1">
            <a:off x="6639840" y="4418915"/>
            <a:ext cx="407400" cy="610200"/>
          </a:xfrm>
          <a:prstGeom prst="straightConnector1">
            <a:avLst/>
          </a:prstGeom>
          <a:noFill/>
          <a:ln cap="flat" cmpd="sng" w="12700">
            <a:solidFill>
              <a:srgbClr val="C00000"/>
            </a:solidFill>
            <a:prstDash val="solid"/>
            <a:round/>
            <a:headEnd len="sm" w="sm" type="none"/>
            <a:tailEnd len="lg" w="lg" type="triangle"/>
          </a:ln>
        </p:spPr>
      </p:cxnSp>
      <p:cxnSp>
        <p:nvCxnSpPr>
          <p:cNvPr id="627" name="Google Shape;627;p45"/>
          <p:cNvCxnSpPr>
            <a:stCxn id="623" idx="4"/>
            <a:endCxn id="622" idx="0"/>
          </p:cNvCxnSpPr>
          <p:nvPr/>
        </p:nvCxnSpPr>
        <p:spPr>
          <a:xfrm>
            <a:off x="7047240" y="4418915"/>
            <a:ext cx="447600" cy="610200"/>
          </a:xfrm>
          <a:prstGeom prst="straightConnector1">
            <a:avLst/>
          </a:prstGeom>
          <a:noFill/>
          <a:ln cap="flat" cmpd="sng" w="12700">
            <a:solidFill>
              <a:srgbClr val="C00000"/>
            </a:solidFill>
            <a:prstDash val="solid"/>
            <a:round/>
            <a:headEnd len="sm" w="sm" type="none"/>
            <a:tailEnd len="lg" w="lg" type="triangle"/>
          </a:ln>
        </p:spPr>
      </p:cxnSp>
      <p:pic>
        <p:nvPicPr>
          <p:cNvPr id="628" name="Google Shape;628;p45"/>
          <p:cNvPicPr preferRelativeResize="0"/>
          <p:nvPr/>
        </p:nvPicPr>
        <p:blipFill rotWithShape="1">
          <a:blip r:embed="rId6">
            <a:alphaModFix/>
          </a:blip>
          <a:srcRect b="0" l="0" r="0" t="0"/>
          <a:stretch/>
        </p:blipFill>
        <p:spPr>
          <a:xfrm>
            <a:off x="9045042" y="5028515"/>
            <a:ext cx="1014614" cy="639346"/>
          </a:xfrm>
          <a:prstGeom prst="rect">
            <a:avLst/>
          </a:prstGeom>
          <a:noFill/>
          <a:ln>
            <a:noFill/>
          </a:ln>
        </p:spPr>
      </p:pic>
      <p:sp>
        <p:nvSpPr>
          <p:cNvPr id="629" name="Google Shape;629;p45"/>
          <p:cNvSpPr/>
          <p:nvPr/>
        </p:nvSpPr>
        <p:spPr>
          <a:xfrm>
            <a:off x="8952240" y="411343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30" name="Google Shape;630;p45"/>
          <p:cNvCxnSpPr>
            <a:stCxn id="597" idx="2"/>
            <a:endCxn id="629" idx="7"/>
          </p:cNvCxnSpPr>
          <p:nvPr/>
        </p:nvCxnSpPr>
        <p:spPr>
          <a:xfrm flipH="1">
            <a:off x="9212449" y="3763546"/>
            <a:ext cx="949500" cy="394500"/>
          </a:xfrm>
          <a:prstGeom prst="straightConnector1">
            <a:avLst/>
          </a:prstGeom>
          <a:noFill/>
          <a:ln cap="flat" cmpd="sng" w="12700">
            <a:solidFill>
              <a:schemeClr val="accent2"/>
            </a:solidFill>
            <a:prstDash val="solid"/>
            <a:round/>
            <a:headEnd len="sm" w="sm" type="none"/>
            <a:tailEnd len="lg" w="lg" type="triangle"/>
          </a:ln>
        </p:spPr>
      </p:cxnSp>
      <p:pic>
        <p:nvPicPr>
          <p:cNvPr id="631" name="Google Shape;631;p45"/>
          <p:cNvPicPr preferRelativeResize="0"/>
          <p:nvPr/>
        </p:nvPicPr>
        <p:blipFill rotWithShape="1">
          <a:blip r:embed="rId3">
            <a:alphaModFix/>
          </a:blip>
          <a:srcRect b="0" l="0" r="0" t="0"/>
          <a:stretch/>
        </p:blipFill>
        <p:spPr>
          <a:xfrm>
            <a:off x="8233004" y="5028515"/>
            <a:ext cx="928190" cy="610285"/>
          </a:xfrm>
          <a:prstGeom prst="rect">
            <a:avLst/>
          </a:prstGeom>
          <a:noFill/>
          <a:ln>
            <a:noFill/>
          </a:ln>
        </p:spPr>
      </p:pic>
      <p:cxnSp>
        <p:nvCxnSpPr>
          <p:cNvPr id="632" name="Google Shape;632;p45"/>
          <p:cNvCxnSpPr>
            <a:stCxn id="629" idx="4"/>
            <a:endCxn id="631" idx="0"/>
          </p:cNvCxnSpPr>
          <p:nvPr/>
        </p:nvCxnSpPr>
        <p:spPr>
          <a:xfrm flipH="1">
            <a:off x="8697240" y="4418230"/>
            <a:ext cx="407400" cy="610200"/>
          </a:xfrm>
          <a:prstGeom prst="straightConnector1">
            <a:avLst/>
          </a:prstGeom>
          <a:noFill/>
          <a:ln cap="flat" cmpd="sng" w="12700">
            <a:solidFill>
              <a:schemeClr val="accent2"/>
            </a:solidFill>
            <a:prstDash val="solid"/>
            <a:round/>
            <a:headEnd len="sm" w="sm" type="none"/>
            <a:tailEnd len="lg" w="lg" type="triangle"/>
          </a:ln>
        </p:spPr>
      </p:cxnSp>
      <p:cxnSp>
        <p:nvCxnSpPr>
          <p:cNvPr id="633" name="Google Shape;633;p45"/>
          <p:cNvCxnSpPr>
            <a:stCxn id="629" idx="4"/>
            <a:endCxn id="628" idx="0"/>
          </p:cNvCxnSpPr>
          <p:nvPr/>
        </p:nvCxnSpPr>
        <p:spPr>
          <a:xfrm>
            <a:off x="9104640" y="4418230"/>
            <a:ext cx="447600" cy="610200"/>
          </a:xfrm>
          <a:prstGeom prst="straightConnector1">
            <a:avLst/>
          </a:prstGeom>
          <a:noFill/>
          <a:ln cap="flat" cmpd="sng" w="12700">
            <a:solidFill>
              <a:schemeClr val="accent2"/>
            </a:solidFill>
            <a:prstDash val="solid"/>
            <a:round/>
            <a:headEnd len="sm" w="sm" type="none"/>
            <a:tailEnd len="lg" w="lg" type="triangle"/>
          </a:ln>
        </p:spPr>
      </p:cxnSp>
      <p:sp>
        <p:nvSpPr>
          <p:cNvPr id="634" name="Google Shape;634;p45"/>
          <p:cNvSpPr/>
          <p:nvPr/>
        </p:nvSpPr>
        <p:spPr>
          <a:xfrm>
            <a:off x="11119941"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35" name="Google Shape;635;p45"/>
          <p:cNvCxnSpPr>
            <a:stCxn id="597" idx="2"/>
            <a:endCxn id="634" idx="1"/>
          </p:cNvCxnSpPr>
          <p:nvPr/>
        </p:nvCxnSpPr>
        <p:spPr>
          <a:xfrm>
            <a:off x="10161949" y="3763546"/>
            <a:ext cx="1002600" cy="395100"/>
          </a:xfrm>
          <a:prstGeom prst="straightConnector1">
            <a:avLst/>
          </a:prstGeom>
          <a:noFill/>
          <a:ln cap="flat" cmpd="sng" w="12700">
            <a:solidFill>
              <a:srgbClr val="C00000"/>
            </a:solidFill>
            <a:prstDash val="solid"/>
            <a:round/>
            <a:headEnd len="sm" w="sm" type="none"/>
            <a:tailEnd len="lg" w="lg" type="triangle"/>
          </a:ln>
        </p:spPr>
      </p:cxnSp>
      <p:cxnSp>
        <p:nvCxnSpPr>
          <p:cNvPr id="636" name="Google Shape;636;p45"/>
          <p:cNvCxnSpPr>
            <a:stCxn id="634" idx="4"/>
          </p:cNvCxnSpPr>
          <p:nvPr/>
        </p:nvCxnSpPr>
        <p:spPr>
          <a:xfrm>
            <a:off x="11272341" y="4418915"/>
            <a:ext cx="7800" cy="609000"/>
          </a:xfrm>
          <a:prstGeom prst="straightConnector1">
            <a:avLst/>
          </a:prstGeom>
          <a:noFill/>
          <a:ln cap="flat" cmpd="sng" w="12700">
            <a:solidFill>
              <a:srgbClr val="C00000"/>
            </a:solidFill>
            <a:prstDash val="solid"/>
            <a:round/>
            <a:headEnd len="sm" w="sm" type="none"/>
            <a:tailEnd len="lg" w="lg"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Racing Search Tree</a:t>
            </a:r>
            <a:endParaRPr/>
          </a:p>
        </p:txBody>
      </p:sp>
      <p:pic>
        <p:nvPicPr>
          <p:cNvPr descr="RacingSubTree.png" id="642" name="Google Shape;642;p46"/>
          <p:cNvPicPr preferRelativeResize="0"/>
          <p:nvPr/>
        </p:nvPicPr>
        <p:blipFill rotWithShape="1">
          <a:blip r:embed="rId3">
            <a:alphaModFix/>
          </a:blip>
          <a:srcRect b="0" l="0" r="0" t="0"/>
          <a:stretch/>
        </p:blipFill>
        <p:spPr>
          <a:xfrm>
            <a:off x="2743200" y="3352800"/>
            <a:ext cx="5803005" cy="2822260"/>
          </a:xfrm>
          <a:prstGeom prst="rect">
            <a:avLst/>
          </a:prstGeom>
          <a:noFill/>
          <a:ln>
            <a:noFill/>
          </a:ln>
        </p:spPr>
      </p:pic>
      <p:grpSp>
        <p:nvGrpSpPr>
          <p:cNvPr id="643" name="Google Shape;643;p46"/>
          <p:cNvGrpSpPr/>
          <p:nvPr/>
        </p:nvGrpSpPr>
        <p:grpSpPr>
          <a:xfrm>
            <a:off x="2982141" y="1447800"/>
            <a:ext cx="6237200" cy="2286000"/>
            <a:chOff x="460604" y="1295400"/>
            <a:chExt cx="11931837" cy="4373146"/>
          </a:xfrm>
        </p:grpSpPr>
        <p:pic>
          <p:nvPicPr>
            <p:cNvPr id="644" name="Google Shape;644;p46"/>
            <p:cNvPicPr preferRelativeResize="0"/>
            <p:nvPr/>
          </p:nvPicPr>
          <p:blipFill rotWithShape="1">
            <a:blip r:embed="rId4">
              <a:alphaModFix/>
            </a:blip>
            <a:srcRect b="0" l="0" r="0" t="0"/>
            <a:stretch/>
          </p:blipFill>
          <p:spPr>
            <a:xfrm>
              <a:off x="4743363" y="1295400"/>
              <a:ext cx="928189" cy="610285"/>
            </a:xfrm>
            <a:prstGeom prst="rect">
              <a:avLst/>
            </a:prstGeom>
            <a:noFill/>
            <a:ln>
              <a:noFill/>
            </a:ln>
          </p:spPr>
        </p:pic>
        <p:pic>
          <p:nvPicPr>
            <p:cNvPr id="645" name="Google Shape;645;p46"/>
            <p:cNvPicPr preferRelativeResize="0"/>
            <p:nvPr/>
          </p:nvPicPr>
          <p:blipFill rotWithShape="1">
            <a:blip r:embed="rId5">
              <a:alphaModFix/>
            </a:blip>
            <a:srcRect b="0" l="0" r="0" t="0"/>
            <a:stretch/>
          </p:blipFill>
          <p:spPr>
            <a:xfrm>
              <a:off x="10212034" y="3124200"/>
              <a:ext cx="1014614" cy="639346"/>
            </a:xfrm>
            <a:prstGeom prst="rect">
              <a:avLst/>
            </a:prstGeom>
            <a:noFill/>
            <a:ln>
              <a:noFill/>
            </a:ln>
          </p:spPr>
        </p:pic>
        <p:pic>
          <p:nvPicPr>
            <p:cNvPr id="646" name="Google Shape;646;p46"/>
            <p:cNvPicPr preferRelativeResize="0"/>
            <p:nvPr/>
          </p:nvPicPr>
          <p:blipFill rotWithShape="1">
            <a:blip r:embed="rId6">
              <a:alphaModFix/>
            </a:blip>
            <a:srcRect b="0" l="0" r="0" t="0"/>
            <a:stretch/>
          </p:blipFill>
          <p:spPr>
            <a:xfrm>
              <a:off x="11407647" y="4941332"/>
              <a:ext cx="984794" cy="697467"/>
            </a:xfrm>
            <a:prstGeom prst="rect">
              <a:avLst/>
            </a:prstGeom>
            <a:noFill/>
            <a:ln>
              <a:noFill/>
            </a:ln>
          </p:spPr>
        </p:pic>
        <p:sp>
          <p:nvSpPr>
            <p:cNvPr id="647" name="Google Shape;647;p46"/>
            <p:cNvSpPr/>
            <p:nvPr/>
          </p:nvSpPr>
          <p:spPr>
            <a:xfrm>
              <a:off x="17706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8" name="Google Shape;648;p46"/>
            <p:cNvSpPr/>
            <p:nvPr/>
          </p:nvSpPr>
          <p:spPr>
            <a:xfrm>
              <a:off x="8153453" y="2209801"/>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49" name="Google Shape;649;p46"/>
            <p:cNvCxnSpPr>
              <a:stCxn id="644" idx="2"/>
              <a:endCxn id="648" idx="1"/>
            </p:cNvCxnSpPr>
            <p:nvPr/>
          </p:nvCxnSpPr>
          <p:spPr>
            <a:xfrm>
              <a:off x="5207458" y="1905685"/>
              <a:ext cx="2990700" cy="348900"/>
            </a:xfrm>
            <a:prstGeom prst="straightConnector1">
              <a:avLst/>
            </a:prstGeom>
            <a:noFill/>
            <a:ln cap="flat" cmpd="sng" w="12700">
              <a:solidFill>
                <a:srgbClr val="C00000"/>
              </a:solidFill>
              <a:prstDash val="solid"/>
              <a:round/>
              <a:headEnd len="sm" w="sm" type="none"/>
              <a:tailEnd len="lg" w="lg" type="triangle"/>
            </a:ln>
          </p:spPr>
        </p:cxnSp>
        <p:cxnSp>
          <p:nvCxnSpPr>
            <p:cNvPr id="650" name="Google Shape;650;p46"/>
            <p:cNvCxnSpPr>
              <a:stCxn id="644" idx="2"/>
              <a:endCxn id="647" idx="7"/>
            </p:cNvCxnSpPr>
            <p:nvPr/>
          </p:nvCxnSpPr>
          <p:spPr>
            <a:xfrm flipH="1">
              <a:off x="2030757" y="1905685"/>
              <a:ext cx="3176700" cy="348900"/>
            </a:xfrm>
            <a:prstGeom prst="straightConnector1">
              <a:avLst/>
            </a:prstGeom>
            <a:noFill/>
            <a:ln cap="flat" cmpd="sng" w="12700">
              <a:solidFill>
                <a:schemeClr val="accent2"/>
              </a:solidFill>
              <a:prstDash val="solid"/>
              <a:round/>
              <a:headEnd len="sm" w="sm" type="none"/>
              <a:tailEnd len="lg" w="lg" type="triangle"/>
            </a:ln>
          </p:spPr>
        </p:cxnSp>
        <p:pic>
          <p:nvPicPr>
            <p:cNvPr id="651" name="Google Shape;651;p46"/>
            <p:cNvPicPr preferRelativeResize="0"/>
            <p:nvPr/>
          </p:nvPicPr>
          <p:blipFill rotWithShape="1">
            <a:blip r:embed="rId7">
              <a:alphaModFix/>
            </a:blip>
            <a:srcRect b="0" l="0" r="0" t="0"/>
            <a:stretch/>
          </p:blipFill>
          <p:spPr>
            <a:xfrm>
              <a:off x="5566004" y="3124200"/>
              <a:ext cx="928189" cy="610285"/>
            </a:xfrm>
            <a:prstGeom prst="rect">
              <a:avLst/>
            </a:prstGeom>
            <a:noFill/>
            <a:ln>
              <a:noFill/>
            </a:ln>
          </p:spPr>
        </p:pic>
        <p:cxnSp>
          <p:nvCxnSpPr>
            <p:cNvPr id="652" name="Google Shape;652;p46"/>
            <p:cNvCxnSpPr>
              <a:stCxn id="648" idx="4"/>
              <a:endCxn id="651" idx="0"/>
            </p:cNvCxnSpPr>
            <p:nvPr/>
          </p:nvCxnSpPr>
          <p:spPr>
            <a:xfrm flipH="1">
              <a:off x="6030053" y="2514601"/>
              <a:ext cx="2275800" cy="609600"/>
            </a:xfrm>
            <a:prstGeom prst="straightConnector1">
              <a:avLst/>
            </a:prstGeom>
            <a:noFill/>
            <a:ln cap="flat" cmpd="sng" w="12700">
              <a:solidFill>
                <a:srgbClr val="C00000"/>
              </a:solidFill>
              <a:prstDash val="solid"/>
              <a:round/>
              <a:headEnd len="sm" w="sm" type="none"/>
              <a:tailEnd len="lg" w="lg" type="triangle"/>
            </a:ln>
          </p:spPr>
        </p:cxnSp>
        <p:cxnSp>
          <p:nvCxnSpPr>
            <p:cNvPr id="653" name="Google Shape;653;p46"/>
            <p:cNvCxnSpPr>
              <a:stCxn id="648" idx="4"/>
              <a:endCxn id="645" idx="0"/>
            </p:cNvCxnSpPr>
            <p:nvPr/>
          </p:nvCxnSpPr>
          <p:spPr>
            <a:xfrm>
              <a:off x="8305853" y="2514601"/>
              <a:ext cx="2413500" cy="609600"/>
            </a:xfrm>
            <a:prstGeom prst="straightConnector1">
              <a:avLst/>
            </a:prstGeom>
            <a:noFill/>
            <a:ln cap="flat" cmpd="sng" w="12700">
              <a:solidFill>
                <a:srgbClr val="C00000"/>
              </a:solidFill>
              <a:prstDash val="solid"/>
              <a:round/>
              <a:headEnd len="sm" w="sm" type="none"/>
              <a:tailEnd len="lg" w="lg" type="triangle"/>
            </a:ln>
          </p:spPr>
        </p:cxnSp>
        <p:pic>
          <p:nvPicPr>
            <p:cNvPr id="654" name="Google Shape;654;p46"/>
            <p:cNvPicPr preferRelativeResize="0"/>
            <p:nvPr/>
          </p:nvPicPr>
          <p:blipFill rotWithShape="1">
            <a:blip r:embed="rId8">
              <a:alphaModFix/>
            </a:blip>
            <a:srcRect b="0" l="0" r="0" t="0"/>
            <a:stretch/>
          </p:blipFill>
          <p:spPr>
            <a:xfrm>
              <a:off x="1451204" y="3123515"/>
              <a:ext cx="928189" cy="610285"/>
            </a:xfrm>
            <a:prstGeom prst="rect">
              <a:avLst/>
            </a:prstGeom>
            <a:noFill/>
            <a:ln>
              <a:noFill/>
            </a:ln>
          </p:spPr>
        </p:pic>
        <p:cxnSp>
          <p:nvCxnSpPr>
            <p:cNvPr id="655" name="Google Shape;655;p46"/>
            <p:cNvCxnSpPr>
              <a:stCxn id="647" idx="4"/>
              <a:endCxn id="654" idx="0"/>
            </p:cNvCxnSpPr>
            <p:nvPr/>
          </p:nvCxnSpPr>
          <p:spPr>
            <a:xfrm flipH="1">
              <a:off x="1915278" y="2514600"/>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656" name="Google Shape;656;p46"/>
            <p:cNvPicPr preferRelativeResize="0"/>
            <p:nvPr/>
          </p:nvPicPr>
          <p:blipFill rotWithShape="1">
            <a:blip r:embed="rId9">
              <a:alphaModFix/>
            </a:blip>
            <a:srcRect b="0" l="0" r="0" t="0"/>
            <a:stretch/>
          </p:blipFill>
          <p:spPr>
            <a:xfrm>
              <a:off x="3088129" y="5029200"/>
              <a:ext cx="1014614" cy="639346"/>
            </a:xfrm>
            <a:prstGeom prst="rect">
              <a:avLst/>
            </a:prstGeom>
            <a:noFill/>
            <a:ln>
              <a:noFill/>
            </a:ln>
          </p:spPr>
        </p:pic>
        <p:sp>
          <p:nvSpPr>
            <p:cNvPr id="657" name="Google Shape;657;p46"/>
            <p:cNvSpPr/>
            <p:nvPr/>
          </p:nvSpPr>
          <p:spPr>
            <a:xfrm>
              <a:off x="76452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8" name="Google Shape;658;p46"/>
            <p:cNvSpPr/>
            <p:nvPr/>
          </p:nvSpPr>
          <p:spPr>
            <a:xfrm>
              <a:off x="2778807"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59" name="Google Shape;659;p46"/>
            <p:cNvCxnSpPr>
              <a:stCxn id="654" idx="2"/>
              <a:endCxn id="658" idx="1"/>
            </p:cNvCxnSpPr>
            <p:nvPr/>
          </p:nvCxnSpPr>
          <p:spPr>
            <a:xfrm>
              <a:off x="1915299" y="3733800"/>
              <a:ext cx="908100" cy="425100"/>
            </a:xfrm>
            <a:prstGeom prst="straightConnector1">
              <a:avLst/>
            </a:prstGeom>
            <a:noFill/>
            <a:ln cap="flat" cmpd="sng" w="12700">
              <a:solidFill>
                <a:srgbClr val="C00000"/>
              </a:solidFill>
              <a:prstDash val="solid"/>
              <a:round/>
              <a:headEnd len="sm" w="sm" type="none"/>
              <a:tailEnd len="lg" w="lg" type="triangle"/>
            </a:ln>
          </p:spPr>
        </p:cxnSp>
        <p:cxnSp>
          <p:nvCxnSpPr>
            <p:cNvPr id="660" name="Google Shape;660;p46"/>
            <p:cNvCxnSpPr>
              <a:stCxn id="654" idx="2"/>
              <a:endCxn id="657" idx="7"/>
            </p:cNvCxnSpPr>
            <p:nvPr/>
          </p:nvCxnSpPr>
          <p:spPr>
            <a:xfrm flipH="1">
              <a:off x="1024599" y="3733800"/>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661" name="Google Shape;661;p46"/>
            <p:cNvPicPr preferRelativeResize="0"/>
            <p:nvPr/>
          </p:nvPicPr>
          <p:blipFill rotWithShape="1">
            <a:blip r:embed="rId10">
              <a:alphaModFix/>
            </a:blip>
            <a:srcRect b="0" l="0" r="0" t="0"/>
            <a:stretch/>
          </p:blipFill>
          <p:spPr>
            <a:xfrm>
              <a:off x="1772547" y="5029200"/>
              <a:ext cx="928189" cy="610285"/>
            </a:xfrm>
            <a:prstGeom prst="rect">
              <a:avLst/>
            </a:prstGeom>
            <a:noFill/>
            <a:ln>
              <a:noFill/>
            </a:ln>
          </p:spPr>
        </p:pic>
        <p:cxnSp>
          <p:nvCxnSpPr>
            <p:cNvPr id="662" name="Google Shape;662;p46"/>
            <p:cNvCxnSpPr>
              <a:stCxn id="658" idx="4"/>
              <a:endCxn id="661" idx="0"/>
            </p:cNvCxnSpPr>
            <p:nvPr/>
          </p:nvCxnSpPr>
          <p:spPr>
            <a:xfrm flipH="1">
              <a:off x="2236707" y="4418915"/>
              <a:ext cx="694500" cy="610200"/>
            </a:xfrm>
            <a:prstGeom prst="straightConnector1">
              <a:avLst/>
            </a:prstGeom>
            <a:noFill/>
            <a:ln cap="flat" cmpd="sng" w="12700">
              <a:solidFill>
                <a:srgbClr val="C00000"/>
              </a:solidFill>
              <a:prstDash val="solid"/>
              <a:round/>
              <a:headEnd len="sm" w="sm" type="none"/>
              <a:tailEnd len="lg" w="lg" type="triangle"/>
            </a:ln>
          </p:spPr>
        </p:cxnSp>
        <p:cxnSp>
          <p:nvCxnSpPr>
            <p:cNvPr id="663" name="Google Shape;663;p46"/>
            <p:cNvCxnSpPr>
              <a:stCxn id="658" idx="4"/>
              <a:endCxn id="656" idx="0"/>
            </p:cNvCxnSpPr>
            <p:nvPr/>
          </p:nvCxnSpPr>
          <p:spPr>
            <a:xfrm>
              <a:off x="2931207" y="4418915"/>
              <a:ext cx="664200" cy="610200"/>
            </a:xfrm>
            <a:prstGeom prst="straightConnector1">
              <a:avLst/>
            </a:prstGeom>
            <a:noFill/>
            <a:ln cap="flat" cmpd="sng" w="12700">
              <a:solidFill>
                <a:srgbClr val="C00000"/>
              </a:solidFill>
              <a:prstDash val="solid"/>
              <a:round/>
              <a:headEnd len="sm" w="sm" type="none"/>
              <a:tailEnd len="lg" w="lg" type="triangle"/>
            </a:ln>
          </p:spPr>
        </p:cxnSp>
        <p:pic>
          <p:nvPicPr>
            <p:cNvPr id="664" name="Google Shape;664;p46"/>
            <p:cNvPicPr preferRelativeResize="0"/>
            <p:nvPr/>
          </p:nvPicPr>
          <p:blipFill rotWithShape="1">
            <a:blip r:embed="rId11">
              <a:alphaModFix/>
            </a:blip>
            <a:srcRect b="0" l="0" r="0" t="0"/>
            <a:stretch/>
          </p:blipFill>
          <p:spPr>
            <a:xfrm>
              <a:off x="460604" y="5027830"/>
              <a:ext cx="928189" cy="610285"/>
            </a:xfrm>
            <a:prstGeom prst="rect">
              <a:avLst/>
            </a:prstGeom>
            <a:noFill/>
            <a:ln>
              <a:noFill/>
            </a:ln>
          </p:spPr>
        </p:pic>
        <p:cxnSp>
          <p:nvCxnSpPr>
            <p:cNvPr id="665" name="Google Shape;665;p46"/>
            <p:cNvCxnSpPr>
              <a:stCxn id="657" idx="4"/>
              <a:endCxn id="664" idx="0"/>
            </p:cNvCxnSpPr>
            <p:nvPr/>
          </p:nvCxnSpPr>
          <p:spPr>
            <a:xfrm>
              <a:off x="916920" y="4418915"/>
              <a:ext cx="7800" cy="609000"/>
            </a:xfrm>
            <a:prstGeom prst="straightConnector1">
              <a:avLst/>
            </a:prstGeom>
            <a:noFill/>
            <a:ln cap="flat" cmpd="sng" w="12700">
              <a:solidFill>
                <a:schemeClr val="accent2"/>
              </a:solidFill>
              <a:prstDash val="solid"/>
              <a:round/>
              <a:headEnd len="sm" w="sm" type="none"/>
              <a:tailEnd len="lg" w="lg" type="triangle"/>
            </a:ln>
          </p:spPr>
        </p:cxnSp>
        <p:sp>
          <p:nvSpPr>
            <p:cNvPr id="666" name="Google Shape;666;p46"/>
            <p:cNvSpPr/>
            <p:nvPr/>
          </p:nvSpPr>
          <p:spPr>
            <a:xfrm>
              <a:off x="4863762"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67" name="Google Shape;667;p46"/>
            <p:cNvCxnSpPr>
              <a:endCxn id="666" idx="7"/>
            </p:cNvCxnSpPr>
            <p:nvPr/>
          </p:nvCxnSpPr>
          <p:spPr>
            <a:xfrm flipH="1">
              <a:off x="5123925" y="3733652"/>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668" name="Google Shape;668;p46"/>
            <p:cNvPicPr preferRelativeResize="0"/>
            <p:nvPr/>
          </p:nvPicPr>
          <p:blipFill rotWithShape="1">
            <a:blip r:embed="rId12">
              <a:alphaModFix/>
            </a:blip>
            <a:srcRect b="0" l="0" r="0" t="0"/>
            <a:stretch/>
          </p:blipFill>
          <p:spPr>
            <a:xfrm>
              <a:off x="4559846" y="5027830"/>
              <a:ext cx="928189" cy="610285"/>
            </a:xfrm>
            <a:prstGeom prst="rect">
              <a:avLst/>
            </a:prstGeom>
            <a:noFill/>
            <a:ln>
              <a:noFill/>
            </a:ln>
          </p:spPr>
        </p:pic>
        <p:cxnSp>
          <p:nvCxnSpPr>
            <p:cNvPr id="669" name="Google Shape;669;p46"/>
            <p:cNvCxnSpPr>
              <a:stCxn id="666" idx="4"/>
              <a:endCxn id="668" idx="0"/>
            </p:cNvCxnSpPr>
            <p:nvPr/>
          </p:nvCxnSpPr>
          <p:spPr>
            <a:xfrm>
              <a:off x="5016162" y="4418915"/>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670" name="Google Shape;670;p46"/>
            <p:cNvPicPr preferRelativeResize="0"/>
            <p:nvPr/>
          </p:nvPicPr>
          <p:blipFill rotWithShape="1">
            <a:blip r:embed="rId13">
              <a:alphaModFix/>
            </a:blip>
            <a:srcRect b="0" l="0" r="0" t="0"/>
            <a:stretch/>
          </p:blipFill>
          <p:spPr>
            <a:xfrm>
              <a:off x="7169733" y="5029200"/>
              <a:ext cx="1014614" cy="639346"/>
            </a:xfrm>
            <a:prstGeom prst="rect">
              <a:avLst/>
            </a:prstGeom>
            <a:noFill/>
            <a:ln>
              <a:noFill/>
            </a:ln>
          </p:spPr>
        </p:pic>
        <p:sp>
          <p:nvSpPr>
            <p:cNvPr id="671" name="Google Shape;671;p46"/>
            <p:cNvSpPr/>
            <p:nvPr/>
          </p:nvSpPr>
          <p:spPr>
            <a:xfrm>
              <a:off x="68948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72" name="Google Shape;672;p46"/>
            <p:cNvCxnSpPr>
              <a:stCxn id="651" idx="2"/>
              <a:endCxn id="671" idx="1"/>
            </p:cNvCxnSpPr>
            <p:nvPr/>
          </p:nvCxnSpPr>
          <p:spPr>
            <a:xfrm>
              <a:off x="6030099" y="3734485"/>
              <a:ext cx="909300" cy="424200"/>
            </a:xfrm>
            <a:prstGeom prst="straightConnector1">
              <a:avLst/>
            </a:prstGeom>
            <a:noFill/>
            <a:ln cap="flat" cmpd="sng" w="12700">
              <a:solidFill>
                <a:srgbClr val="C00000"/>
              </a:solidFill>
              <a:prstDash val="solid"/>
              <a:round/>
              <a:headEnd len="sm" w="sm" type="none"/>
              <a:tailEnd len="lg" w="lg" type="triangle"/>
            </a:ln>
          </p:spPr>
        </p:cxnSp>
        <p:pic>
          <p:nvPicPr>
            <p:cNvPr id="673" name="Google Shape;673;p46"/>
            <p:cNvPicPr preferRelativeResize="0"/>
            <p:nvPr/>
          </p:nvPicPr>
          <p:blipFill rotWithShape="1">
            <a:blip r:embed="rId14">
              <a:alphaModFix/>
            </a:blip>
            <a:srcRect b="0" l="0" r="0" t="0"/>
            <a:stretch/>
          </p:blipFill>
          <p:spPr>
            <a:xfrm>
              <a:off x="5999923" y="5029200"/>
              <a:ext cx="928189" cy="610285"/>
            </a:xfrm>
            <a:prstGeom prst="rect">
              <a:avLst/>
            </a:prstGeom>
            <a:noFill/>
            <a:ln>
              <a:noFill/>
            </a:ln>
          </p:spPr>
        </p:pic>
        <p:cxnSp>
          <p:nvCxnSpPr>
            <p:cNvPr id="674" name="Google Shape;674;p46"/>
            <p:cNvCxnSpPr>
              <a:stCxn id="671" idx="4"/>
              <a:endCxn id="673" idx="0"/>
            </p:cNvCxnSpPr>
            <p:nvPr/>
          </p:nvCxnSpPr>
          <p:spPr>
            <a:xfrm flipH="1">
              <a:off x="6464040" y="4418915"/>
              <a:ext cx="583200" cy="610200"/>
            </a:xfrm>
            <a:prstGeom prst="straightConnector1">
              <a:avLst/>
            </a:prstGeom>
            <a:noFill/>
            <a:ln cap="flat" cmpd="sng" w="12700">
              <a:solidFill>
                <a:srgbClr val="C00000"/>
              </a:solidFill>
              <a:prstDash val="solid"/>
              <a:round/>
              <a:headEnd len="sm" w="sm" type="none"/>
              <a:tailEnd len="lg" w="lg" type="triangle"/>
            </a:ln>
          </p:spPr>
        </p:cxnSp>
        <p:cxnSp>
          <p:nvCxnSpPr>
            <p:cNvPr id="675" name="Google Shape;675;p46"/>
            <p:cNvCxnSpPr>
              <a:stCxn id="671" idx="4"/>
              <a:endCxn id="670" idx="0"/>
            </p:cNvCxnSpPr>
            <p:nvPr/>
          </p:nvCxnSpPr>
          <p:spPr>
            <a:xfrm>
              <a:off x="7047240" y="4418915"/>
              <a:ext cx="629700" cy="610200"/>
            </a:xfrm>
            <a:prstGeom prst="straightConnector1">
              <a:avLst/>
            </a:prstGeom>
            <a:noFill/>
            <a:ln cap="flat" cmpd="sng" w="12700">
              <a:solidFill>
                <a:srgbClr val="C00000"/>
              </a:solidFill>
              <a:prstDash val="solid"/>
              <a:round/>
              <a:headEnd len="sm" w="sm" type="none"/>
              <a:tailEnd len="lg" w="lg" type="triangle"/>
            </a:ln>
          </p:spPr>
        </p:cxnSp>
        <p:pic>
          <p:nvPicPr>
            <p:cNvPr id="676" name="Google Shape;676;p46"/>
            <p:cNvPicPr preferRelativeResize="0"/>
            <p:nvPr/>
          </p:nvPicPr>
          <p:blipFill rotWithShape="1">
            <a:blip r:embed="rId15">
              <a:alphaModFix/>
            </a:blip>
            <a:srcRect b="0" l="0" r="0" t="0"/>
            <a:stretch/>
          </p:blipFill>
          <p:spPr>
            <a:xfrm>
              <a:off x="9920493" y="5028515"/>
              <a:ext cx="1014614" cy="639346"/>
            </a:xfrm>
            <a:prstGeom prst="rect">
              <a:avLst/>
            </a:prstGeom>
            <a:noFill/>
            <a:ln>
              <a:noFill/>
            </a:ln>
          </p:spPr>
        </p:pic>
        <p:sp>
          <p:nvSpPr>
            <p:cNvPr id="677" name="Google Shape;677;p46"/>
            <p:cNvSpPr/>
            <p:nvPr/>
          </p:nvSpPr>
          <p:spPr>
            <a:xfrm>
              <a:off x="9478656" y="411343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78" name="Google Shape;678;p46"/>
            <p:cNvCxnSpPr>
              <a:stCxn id="645" idx="2"/>
              <a:endCxn id="677" idx="7"/>
            </p:cNvCxnSpPr>
            <p:nvPr/>
          </p:nvCxnSpPr>
          <p:spPr>
            <a:xfrm flipH="1">
              <a:off x="9738941" y="3763546"/>
              <a:ext cx="980400" cy="394500"/>
            </a:xfrm>
            <a:prstGeom prst="straightConnector1">
              <a:avLst/>
            </a:prstGeom>
            <a:noFill/>
            <a:ln cap="flat" cmpd="sng" w="12700">
              <a:solidFill>
                <a:schemeClr val="accent2"/>
              </a:solidFill>
              <a:prstDash val="solid"/>
              <a:round/>
              <a:headEnd len="sm" w="sm" type="none"/>
              <a:tailEnd len="lg" w="lg" type="triangle"/>
            </a:ln>
          </p:spPr>
        </p:cxnSp>
        <p:pic>
          <p:nvPicPr>
            <p:cNvPr id="679" name="Google Shape;679;p46"/>
            <p:cNvPicPr preferRelativeResize="0"/>
            <p:nvPr/>
          </p:nvPicPr>
          <p:blipFill rotWithShape="1">
            <a:blip r:embed="rId16">
              <a:alphaModFix/>
            </a:blip>
            <a:srcRect b="0" l="0" r="0" t="0"/>
            <a:stretch/>
          </p:blipFill>
          <p:spPr>
            <a:xfrm>
              <a:off x="8549581" y="5028515"/>
              <a:ext cx="928189" cy="610285"/>
            </a:xfrm>
            <a:prstGeom prst="rect">
              <a:avLst/>
            </a:prstGeom>
            <a:noFill/>
            <a:ln>
              <a:noFill/>
            </a:ln>
          </p:spPr>
        </p:pic>
        <p:cxnSp>
          <p:nvCxnSpPr>
            <p:cNvPr id="680" name="Google Shape;680;p46"/>
            <p:cNvCxnSpPr>
              <a:stCxn id="677" idx="4"/>
              <a:endCxn id="679" idx="0"/>
            </p:cNvCxnSpPr>
            <p:nvPr/>
          </p:nvCxnSpPr>
          <p:spPr>
            <a:xfrm flipH="1">
              <a:off x="9013656" y="4418230"/>
              <a:ext cx="617400" cy="610200"/>
            </a:xfrm>
            <a:prstGeom prst="straightConnector1">
              <a:avLst/>
            </a:prstGeom>
            <a:noFill/>
            <a:ln cap="flat" cmpd="sng" w="12700">
              <a:solidFill>
                <a:schemeClr val="accent2"/>
              </a:solidFill>
              <a:prstDash val="solid"/>
              <a:round/>
              <a:headEnd len="sm" w="sm" type="none"/>
              <a:tailEnd len="lg" w="lg" type="triangle"/>
            </a:ln>
          </p:spPr>
        </p:cxnSp>
        <p:cxnSp>
          <p:nvCxnSpPr>
            <p:cNvPr id="681" name="Google Shape;681;p46"/>
            <p:cNvCxnSpPr>
              <a:stCxn id="677" idx="4"/>
              <a:endCxn id="676" idx="0"/>
            </p:cNvCxnSpPr>
            <p:nvPr/>
          </p:nvCxnSpPr>
          <p:spPr>
            <a:xfrm>
              <a:off x="9631056" y="4418230"/>
              <a:ext cx="796800" cy="610200"/>
            </a:xfrm>
            <a:prstGeom prst="straightConnector1">
              <a:avLst/>
            </a:prstGeom>
            <a:noFill/>
            <a:ln cap="flat" cmpd="sng" w="12700">
              <a:solidFill>
                <a:schemeClr val="accent2"/>
              </a:solidFill>
              <a:prstDash val="solid"/>
              <a:round/>
              <a:headEnd len="sm" w="sm" type="none"/>
              <a:tailEnd len="lg" w="lg" type="triangle"/>
            </a:ln>
          </p:spPr>
        </p:cxnSp>
        <p:sp>
          <p:nvSpPr>
            <p:cNvPr id="682" name="Google Shape;682;p46"/>
            <p:cNvSpPr/>
            <p:nvPr/>
          </p:nvSpPr>
          <p:spPr>
            <a:xfrm>
              <a:off x="11651969"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83" name="Google Shape;683;p46"/>
            <p:cNvCxnSpPr>
              <a:stCxn id="645" idx="2"/>
              <a:endCxn id="682" idx="1"/>
            </p:cNvCxnSpPr>
            <p:nvPr/>
          </p:nvCxnSpPr>
          <p:spPr>
            <a:xfrm>
              <a:off x="10719341" y="3763546"/>
              <a:ext cx="977400" cy="395100"/>
            </a:xfrm>
            <a:prstGeom prst="straightConnector1">
              <a:avLst/>
            </a:prstGeom>
            <a:noFill/>
            <a:ln cap="flat" cmpd="sng" w="12700">
              <a:solidFill>
                <a:srgbClr val="C00000"/>
              </a:solidFill>
              <a:prstDash val="solid"/>
              <a:round/>
              <a:headEnd len="sm" w="sm" type="none"/>
              <a:tailEnd len="lg" w="lg" type="triangle"/>
            </a:ln>
          </p:spPr>
        </p:cxnSp>
        <p:cxnSp>
          <p:nvCxnSpPr>
            <p:cNvPr id="684" name="Google Shape;684;p46"/>
            <p:cNvCxnSpPr>
              <a:stCxn id="682" idx="4"/>
            </p:cNvCxnSpPr>
            <p:nvPr/>
          </p:nvCxnSpPr>
          <p:spPr>
            <a:xfrm>
              <a:off x="11804369" y="4418915"/>
              <a:ext cx="7800" cy="609000"/>
            </a:xfrm>
            <a:prstGeom prst="straightConnector1">
              <a:avLst/>
            </a:prstGeom>
            <a:noFill/>
            <a:ln cap="flat" cmpd="sng" w="12700">
              <a:solidFill>
                <a:srgbClr val="C00000"/>
              </a:solidFill>
              <a:prstDash val="solid"/>
              <a:round/>
              <a:headEnd len="sm" w="sm" type="none"/>
              <a:tailEnd len="lg" w="lg" type="triangl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Racing Search Tree</a:t>
            </a:r>
            <a:endParaRPr/>
          </a:p>
        </p:txBody>
      </p:sp>
      <p:sp>
        <p:nvSpPr>
          <p:cNvPr id="690" name="Google Shape;690;p47"/>
          <p:cNvSpPr txBox="1"/>
          <p:nvPr>
            <p:ph idx="1" type="body"/>
          </p:nvPr>
        </p:nvSpPr>
        <p:spPr>
          <a:xfrm>
            <a:off x="304800" y="1397001"/>
            <a:ext cx="44704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We’re doing way too much work with expectimax!</a:t>
            </a:r>
            <a:endParaRPr/>
          </a:p>
          <a:p>
            <a:pPr indent="-158736" lvl="1" marL="742913"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Problem: States are repeated </a:t>
            </a:r>
            <a:endParaRPr/>
          </a:p>
          <a:p>
            <a:pPr indent="-285736" lvl="1" marL="742913" rtl="0" algn="l">
              <a:spcBef>
                <a:spcPts val="400"/>
              </a:spcBef>
              <a:spcAft>
                <a:spcPts val="0"/>
              </a:spcAft>
              <a:buSzPts val="2000"/>
              <a:buChar char="▪"/>
            </a:pPr>
            <a:r>
              <a:rPr lang="en-US" sz="2000"/>
              <a:t>Idea: Only compute needed quantities once</a:t>
            </a:r>
            <a:endParaRPr/>
          </a:p>
          <a:p>
            <a:pPr indent="-158736" lvl="1" marL="742913"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Problem: Tree goes on forever</a:t>
            </a:r>
            <a:endParaRPr/>
          </a:p>
          <a:p>
            <a:pPr indent="-285736" lvl="1" marL="742913" rtl="0" algn="l">
              <a:spcBef>
                <a:spcPts val="400"/>
              </a:spcBef>
              <a:spcAft>
                <a:spcPts val="0"/>
              </a:spcAft>
              <a:buSzPts val="2000"/>
              <a:buChar char="▪"/>
            </a:pPr>
            <a:r>
              <a:rPr lang="en-US" sz="2000"/>
              <a:t>Idea: Do a depth-limited computation, but with increasing depths until change is small</a:t>
            </a:r>
            <a:endParaRPr/>
          </a:p>
          <a:p>
            <a:pPr indent="-285736" lvl="1" marL="742913" rtl="0" algn="l">
              <a:spcBef>
                <a:spcPts val="400"/>
              </a:spcBef>
              <a:spcAft>
                <a:spcPts val="0"/>
              </a:spcAft>
              <a:buSzPts val="2000"/>
              <a:buChar char="▪"/>
            </a:pPr>
            <a:r>
              <a:rPr lang="en-US" sz="2000"/>
              <a:t>Note: deep parts of the tree eventually don’t matter if </a:t>
            </a:r>
            <a:r>
              <a:rPr lang="en-US" sz="2000">
                <a:latin typeface="Times New Roman"/>
                <a:ea typeface="Times New Roman"/>
                <a:cs typeface="Times New Roman"/>
                <a:sym typeface="Times New Roman"/>
              </a:rPr>
              <a:t>γ</a:t>
            </a:r>
            <a:r>
              <a:rPr lang="en-US" sz="2000"/>
              <a:t> &lt; 1</a:t>
            </a:r>
            <a:endParaRPr sz="2000"/>
          </a:p>
        </p:txBody>
      </p:sp>
      <p:pic>
        <p:nvPicPr>
          <p:cNvPr descr="RacingSubTree.png" id="691" name="Google Shape;691;p47"/>
          <p:cNvPicPr preferRelativeResize="0"/>
          <p:nvPr/>
        </p:nvPicPr>
        <p:blipFill rotWithShape="1">
          <a:blip r:embed="rId3">
            <a:alphaModFix/>
          </a:blip>
          <a:srcRect b="0" l="0" r="0" t="0"/>
          <a:stretch/>
        </p:blipFill>
        <p:spPr>
          <a:xfrm>
            <a:off x="4876800" y="3352800"/>
            <a:ext cx="5803005" cy="2822260"/>
          </a:xfrm>
          <a:prstGeom prst="rect">
            <a:avLst/>
          </a:prstGeom>
          <a:noFill/>
          <a:ln>
            <a:noFill/>
          </a:ln>
        </p:spPr>
      </p:pic>
      <p:grpSp>
        <p:nvGrpSpPr>
          <p:cNvPr id="692" name="Google Shape;692;p47"/>
          <p:cNvGrpSpPr/>
          <p:nvPr/>
        </p:nvGrpSpPr>
        <p:grpSpPr>
          <a:xfrm>
            <a:off x="5115741" y="1447800"/>
            <a:ext cx="6237200" cy="2286000"/>
            <a:chOff x="460604" y="1295400"/>
            <a:chExt cx="11931837" cy="4373146"/>
          </a:xfrm>
        </p:grpSpPr>
        <p:pic>
          <p:nvPicPr>
            <p:cNvPr id="693" name="Google Shape;693;p47"/>
            <p:cNvPicPr preferRelativeResize="0"/>
            <p:nvPr/>
          </p:nvPicPr>
          <p:blipFill rotWithShape="1">
            <a:blip r:embed="rId4">
              <a:alphaModFix/>
            </a:blip>
            <a:srcRect b="0" l="0" r="0" t="0"/>
            <a:stretch/>
          </p:blipFill>
          <p:spPr>
            <a:xfrm>
              <a:off x="4743363" y="1295400"/>
              <a:ext cx="928189" cy="610285"/>
            </a:xfrm>
            <a:prstGeom prst="rect">
              <a:avLst/>
            </a:prstGeom>
            <a:noFill/>
            <a:ln>
              <a:noFill/>
            </a:ln>
          </p:spPr>
        </p:pic>
        <p:pic>
          <p:nvPicPr>
            <p:cNvPr id="694" name="Google Shape;694;p47"/>
            <p:cNvPicPr preferRelativeResize="0"/>
            <p:nvPr/>
          </p:nvPicPr>
          <p:blipFill rotWithShape="1">
            <a:blip r:embed="rId5">
              <a:alphaModFix/>
            </a:blip>
            <a:srcRect b="0" l="0" r="0" t="0"/>
            <a:stretch/>
          </p:blipFill>
          <p:spPr>
            <a:xfrm>
              <a:off x="10212034" y="3124200"/>
              <a:ext cx="1014614" cy="639346"/>
            </a:xfrm>
            <a:prstGeom prst="rect">
              <a:avLst/>
            </a:prstGeom>
            <a:noFill/>
            <a:ln>
              <a:noFill/>
            </a:ln>
          </p:spPr>
        </p:pic>
        <p:pic>
          <p:nvPicPr>
            <p:cNvPr id="695" name="Google Shape;695;p47"/>
            <p:cNvPicPr preferRelativeResize="0"/>
            <p:nvPr/>
          </p:nvPicPr>
          <p:blipFill rotWithShape="1">
            <a:blip r:embed="rId6">
              <a:alphaModFix/>
            </a:blip>
            <a:srcRect b="0" l="0" r="0" t="0"/>
            <a:stretch/>
          </p:blipFill>
          <p:spPr>
            <a:xfrm>
              <a:off x="11407647" y="4941332"/>
              <a:ext cx="984794" cy="697467"/>
            </a:xfrm>
            <a:prstGeom prst="rect">
              <a:avLst/>
            </a:prstGeom>
            <a:noFill/>
            <a:ln>
              <a:noFill/>
            </a:ln>
          </p:spPr>
        </p:pic>
        <p:sp>
          <p:nvSpPr>
            <p:cNvPr id="696" name="Google Shape;696;p47"/>
            <p:cNvSpPr/>
            <p:nvPr/>
          </p:nvSpPr>
          <p:spPr>
            <a:xfrm>
              <a:off x="17706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7" name="Google Shape;697;p47"/>
            <p:cNvSpPr/>
            <p:nvPr/>
          </p:nvSpPr>
          <p:spPr>
            <a:xfrm>
              <a:off x="8153453" y="2209801"/>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98" name="Google Shape;698;p47"/>
            <p:cNvCxnSpPr>
              <a:stCxn id="693" idx="2"/>
              <a:endCxn id="697" idx="1"/>
            </p:cNvCxnSpPr>
            <p:nvPr/>
          </p:nvCxnSpPr>
          <p:spPr>
            <a:xfrm>
              <a:off x="5207458" y="1905685"/>
              <a:ext cx="2990700" cy="348900"/>
            </a:xfrm>
            <a:prstGeom prst="straightConnector1">
              <a:avLst/>
            </a:prstGeom>
            <a:noFill/>
            <a:ln cap="flat" cmpd="sng" w="12700">
              <a:solidFill>
                <a:srgbClr val="C00000"/>
              </a:solidFill>
              <a:prstDash val="solid"/>
              <a:round/>
              <a:headEnd len="sm" w="sm" type="none"/>
              <a:tailEnd len="lg" w="lg" type="triangle"/>
            </a:ln>
          </p:spPr>
        </p:cxnSp>
        <p:cxnSp>
          <p:nvCxnSpPr>
            <p:cNvPr id="699" name="Google Shape;699;p47"/>
            <p:cNvCxnSpPr>
              <a:stCxn id="693" idx="2"/>
              <a:endCxn id="696" idx="7"/>
            </p:cNvCxnSpPr>
            <p:nvPr/>
          </p:nvCxnSpPr>
          <p:spPr>
            <a:xfrm flipH="1">
              <a:off x="2030757" y="1905685"/>
              <a:ext cx="3176700" cy="348900"/>
            </a:xfrm>
            <a:prstGeom prst="straightConnector1">
              <a:avLst/>
            </a:prstGeom>
            <a:noFill/>
            <a:ln cap="flat" cmpd="sng" w="12700">
              <a:solidFill>
                <a:schemeClr val="accent2"/>
              </a:solidFill>
              <a:prstDash val="solid"/>
              <a:round/>
              <a:headEnd len="sm" w="sm" type="none"/>
              <a:tailEnd len="lg" w="lg" type="triangle"/>
            </a:ln>
          </p:spPr>
        </p:cxnSp>
        <p:pic>
          <p:nvPicPr>
            <p:cNvPr id="700" name="Google Shape;700;p47"/>
            <p:cNvPicPr preferRelativeResize="0"/>
            <p:nvPr/>
          </p:nvPicPr>
          <p:blipFill rotWithShape="1">
            <a:blip r:embed="rId4">
              <a:alphaModFix/>
            </a:blip>
            <a:srcRect b="0" l="0" r="0" t="0"/>
            <a:stretch/>
          </p:blipFill>
          <p:spPr>
            <a:xfrm>
              <a:off x="5566004" y="3124200"/>
              <a:ext cx="928189" cy="610285"/>
            </a:xfrm>
            <a:prstGeom prst="rect">
              <a:avLst/>
            </a:prstGeom>
            <a:noFill/>
            <a:ln>
              <a:noFill/>
            </a:ln>
          </p:spPr>
        </p:pic>
        <p:cxnSp>
          <p:nvCxnSpPr>
            <p:cNvPr id="701" name="Google Shape;701;p47"/>
            <p:cNvCxnSpPr>
              <a:stCxn id="697" idx="4"/>
              <a:endCxn id="700" idx="0"/>
            </p:cNvCxnSpPr>
            <p:nvPr/>
          </p:nvCxnSpPr>
          <p:spPr>
            <a:xfrm flipH="1">
              <a:off x="6030053" y="2514601"/>
              <a:ext cx="2275800" cy="609600"/>
            </a:xfrm>
            <a:prstGeom prst="straightConnector1">
              <a:avLst/>
            </a:prstGeom>
            <a:noFill/>
            <a:ln cap="flat" cmpd="sng" w="12700">
              <a:solidFill>
                <a:srgbClr val="C00000"/>
              </a:solidFill>
              <a:prstDash val="solid"/>
              <a:round/>
              <a:headEnd len="sm" w="sm" type="none"/>
              <a:tailEnd len="lg" w="lg" type="triangle"/>
            </a:ln>
          </p:spPr>
        </p:cxnSp>
        <p:cxnSp>
          <p:nvCxnSpPr>
            <p:cNvPr id="702" name="Google Shape;702;p47"/>
            <p:cNvCxnSpPr>
              <a:stCxn id="697" idx="4"/>
              <a:endCxn id="694" idx="0"/>
            </p:cNvCxnSpPr>
            <p:nvPr/>
          </p:nvCxnSpPr>
          <p:spPr>
            <a:xfrm>
              <a:off x="8305853" y="2514601"/>
              <a:ext cx="2413500" cy="609600"/>
            </a:xfrm>
            <a:prstGeom prst="straightConnector1">
              <a:avLst/>
            </a:prstGeom>
            <a:noFill/>
            <a:ln cap="flat" cmpd="sng" w="12700">
              <a:solidFill>
                <a:srgbClr val="C00000"/>
              </a:solidFill>
              <a:prstDash val="solid"/>
              <a:round/>
              <a:headEnd len="sm" w="sm" type="none"/>
              <a:tailEnd len="lg" w="lg" type="triangle"/>
            </a:ln>
          </p:spPr>
        </p:cxnSp>
        <p:pic>
          <p:nvPicPr>
            <p:cNvPr id="703" name="Google Shape;703;p47"/>
            <p:cNvPicPr preferRelativeResize="0"/>
            <p:nvPr/>
          </p:nvPicPr>
          <p:blipFill rotWithShape="1">
            <a:blip r:embed="rId4">
              <a:alphaModFix/>
            </a:blip>
            <a:srcRect b="0" l="0" r="0" t="0"/>
            <a:stretch/>
          </p:blipFill>
          <p:spPr>
            <a:xfrm>
              <a:off x="1451203" y="3123515"/>
              <a:ext cx="928189" cy="610285"/>
            </a:xfrm>
            <a:prstGeom prst="rect">
              <a:avLst/>
            </a:prstGeom>
            <a:noFill/>
            <a:ln>
              <a:noFill/>
            </a:ln>
          </p:spPr>
        </p:pic>
        <p:cxnSp>
          <p:nvCxnSpPr>
            <p:cNvPr id="704" name="Google Shape;704;p47"/>
            <p:cNvCxnSpPr>
              <a:stCxn id="696" idx="4"/>
              <a:endCxn id="703" idx="0"/>
            </p:cNvCxnSpPr>
            <p:nvPr/>
          </p:nvCxnSpPr>
          <p:spPr>
            <a:xfrm flipH="1">
              <a:off x="1915278" y="2514600"/>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705" name="Google Shape;705;p47"/>
            <p:cNvPicPr preferRelativeResize="0"/>
            <p:nvPr/>
          </p:nvPicPr>
          <p:blipFill rotWithShape="1">
            <a:blip r:embed="rId5">
              <a:alphaModFix/>
            </a:blip>
            <a:srcRect b="0" l="0" r="0" t="0"/>
            <a:stretch/>
          </p:blipFill>
          <p:spPr>
            <a:xfrm>
              <a:off x="3088129" y="5029200"/>
              <a:ext cx="1014614" cy="639346"/>
            </a:xfrm>
            <a:prstGeom prst="rect">
              <a:avLst/>
            </a:prstGeom>
            <a:noFill/>
            <a:ln>
              <a:noFill/>
            </a:ln>
          </p:spPr>
        </p:pic>
        <p:sp>
          <p:nvSpPr>
            <p:cNvPr id="706" name="Google Shape;706;p47"/>
            <p:cNvSpPr/>
            <p:nvPr/>
          </p:nvSpPr>
          <p:spPr>
            <a:xfrm>
              <a:off x="76452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7" name="Google Shape;707;p47"/>
            <p:cNvSpPr/>
            <p:nvPr/>
          </p:nvSpPr>
          <p:spPr>
            <a:xfrm>
              <a:off x="2778807"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08" name="Google Shape;708;p47"/>
            <p:cNvCxnSpPr>
              <a:stCxn id="703" idx="2"/>
              <a:endCxn id="707" idx="1"/>
            </p:cNvCxnSpPr>
            <p:nvPr/>
          </p:nvCxnSpPr>
          <p:spPr>
            <a:xfrm>
              <a:off x="1915298" y="3733800"/>
              <a:ext cx="908100" cy="425100"/>
            </a:xfrm>
            <a:prstGeom prst="straightConnector1">
              <a:avLst/>
            </a:prstGeom>
            <a:noFill/>
            <a:ln cap="flat" cmpd="sng" w="12700">
              <a:solidFill>
                <a:srgbClr val="C00000"/>
              </a:solidFill>
              <a:prstDash val="solid"/>
              <a:round/>
              <a:headEnd len="sm" w="sm" type="none"/>
              <a:tailEnd len="lg" w="lg" type="triangle"/>
            </a:ln>
          </p:spPr>
        </p:cxnSp>
        <p:cxnSp>
          <p:nvCxnSpPr>
            <p:cNvPr id="709" name="Google Shape;709;p47"/>
            <p:cNvCxnSpPr>
              <a:stCxn id="703" idx="2"/>
              <a:endCxn id="706" idx="7"/>
            </p:cNvCxnSpPr>
            <p:nvPr/>
          </p:nvCxnSpPr>
          <p:spPr>
            <a:xfrm flipH="1">
              <a:off x="1024597" y="3733800"/>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710" name="Google Shape;710;p47"/>
            <p:cNvPicPr preferRelativeResize="0"/>
            <p:nvPr/>
          </p:nvPicPr>
          <p:blipFill rotWithShape="1">
            <a:blip r:embed="rId4">
              <a:alphaModFix/>
            </a:blip>
            <a:srcRect b="0" l="0" r="0" t="0"/>
            <a:stretch/>
          </p:blipFill>
          <p:spPr>
            <a:xfrm>
              <a:off x="1772547" y="5029200"/>
              <a:ext cx="928189" cy="610285"/>
            </a:xfrm>
            <a:prstGeom prst="rect">
              <a:avLst/>
            </a:prstGeom>
            <a:noFill/>
            <a:ln>
              <a:noFill/>
            </a:ln>
          </p:spPr>
        </p:pic>
        <p:cxnSp>
          <p:nvCxnSpPr>
            <p:cNvPr id="711" name="Google Shape;711;p47"/>
            <p:cNvCxnSpPr>
              <a:stCxn id="707" idx="4"/>
              <a:endCxn id="710" idx="0"/>
            </p:cNvCxnSpPr>
            <p:nvPr/>
          </p:nvCxnSpPr>
          <p:spPr>
            <a:xfrm flipH="1">
              <a:off x="2236707" y="4418915"/>
              <a:ext cx="694500" cy="610200"/>
            </a:xfrm>
            <a:prstGeom prst="straightConnector1">
              <a:avLst/>
            </a:prstGeom>
            <a:noFill/>
            <a:ln cap="flat" cmpd="sng" w="12700">
              <a:solidFill>
                <a:srgbClr val="C00000"/>
              </a:solidFill>
              <a:prstDash val="solid"/>
              <a:round/>
              <a:headEnd len="sm" w="sm" type="none"/>
              <a:tailEnd len="lg" w="lg" type="triangle"/>
            </a:ln>
          </p:spPr>
        </p:cxnSp>
        <p:cxnSp>
          <p:nvCxnSpPr>
            <p:cNvPr id="712" name="Google Shape;712;p47"/>
            <p:cNvCxnSpPr>
              <a:stCxn id="707" idx="4"/>
              <a:endCxn id="705" idx="0"/>
            </p:cNvCxnSpPr>
            <p:nvPr/>
          </p:nvCxnSpPr>
          <p:spPr>
            <a:xfrm>
              <a:off x="2931207" y="4418915"/>
              <a:ext cx="664200" cy="610200"/>
            </a:xfrm>
            <a:prstGeom prst="straightConnector1">
              <a:avLst/>
            </a:prstGeom>
            <a:noFill/>
            <a:ln cap="flat" cmpd="sng" w="12700">
              <a:solidFill>
                <a:srgbClr val="C00000"/>
              </a:solidFill>
              <a:prstDash val="solid"/>
              <a:round/>
              <a:headEnd len="sm" w="sm" type="none"/>
              <a:tailEnd len="lg" w="lg" type="triangle"/>
            </a:ln>
          </p:spPr>
        </p:cxnSp>
        <p:pic>
          <p:nvPicPr>
            <p:cNvPr id="713" name="Google Shape;713;p47"/>
            <p:cNvPicPr preferRelativeResize="0"/>
            <p:nvPr/>
          </p:nvPicPr>
          <p:blipFill rotWithShape="1">
            <a:blip r:embed="rId4">
              <a:alphaModFix/>
            </a:blip>
            <a:srcRect b="0" l="0" r="0" t="0"/>
            <a:stretch/>
          </p:blipFill>
          <p:spPr>
            <a:xfrm>
              <a:off x="460604" y="5027830"/>
              <a:ext cx="928189" cy="610285"/>
            </a:xfrm>
            <a:prstGeom prst="rect">
              <a:avLst/>
            </a:prstGeom>
            <a:noFill/>
            <a:ln>
              <a:noFill/>
            </a:ln>
          </p:spPr>
        </p:pic>
        <p:cxnSp>
          <p:nvCxnSpPr>
            <p:cNvPr id="714" name="Google Shape;714;p47"/>
            <p:cNvCxnSpPr>
              <a:stCxn id="706" idx="4"/>
              <a:endCxn id="713" idx="0"/>
            </p:cNvCxnSpPr>
            <p:nvPr/>
          </p:nvCxnSpPr>
          <p:spPr>
            <a:xfrm>
              <a:off x="916920" y="4418915"/>
              <a:ext cx="7800" cy="609000"/>
            </a:xfrm>
            <a:prstGeom prst="straightConnector1">
              <a:avLst/>
            </a:prstGeom>
            <a:noFill/>
            <a:ln cap="flat" cmpd="sng" w="12700">
              <a:solidFill>
                <a:schemeClr val="accent2"/>
              </a:solidFill>
              <a:prstDash val="solid"/>
              <a:round/>
              <a:headEnd len="sm" w="sm" type="none"/>
              <a:tailEnd len="lg" w="lg" type="triangle"/>
            </a:ln>
          </p:spPr>
        </p:cxnSp>
        <p:sp>
          <p:nvSpPr>
            <p:cNvPr id="715" name="Google Shape;715;p47"/>
            <p:cNvSpPr/>
            <p:nvPr/>
          </p:nvSpPr>
          <p:spPr>
            <a:xfrm>
              <a:off x="4863762"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16" name="Google Shape;716;p47"/>
            <p:cNvCxnSpPr>
              <a:endCxn id="715" idx="7"/>
            </p:cNvCxnSpPr>
            <p:nvPr/>
          </p:nvCxnSpPr>
          <p:spPr>
            <a:xfrm flipH="1">
              <a:off x="5123925" y="3733652"/>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717" name="Google Shape;717;p47"/>
            <p:cNvPicPr preferRelativeResize="0"/>
            <p:nvPr/>
          </p:nvPicPr>
          <p:blipFill rotWithShape="1">
            <a:blip r:embed="rId4">
              <a:alphaModFix/>
            </a:blip>
            <a:srcRect b="0" l="0" r="0" t="0"/>
            <a:stretch/>
          </p:blipFill>
          <p:spPr>
            <a:xfrm>
              <a:off x="4559846" y="5027830"/>
              <a:ext cx="928189" cy="610285"/>
            </a:xfrm>
            <a:prstGeom prst="rect">
              <a:avLst/>
            </a:prstGeom>
            <a:noFill/>
            <a:ln>
              <a:noFill/>
            </a:ln>
          </p:spPr>
        </p:pic>
        <p:cxnSp>
          <p:nvCxnSpPr>
            <p:cNvPr id="718" name="Google Shape;718;p47"/>
            <p:cNvCxnSpPr>
              <a:stCxn id="715" idx="4"/>
              <a:endCxn id="717" idx="0"/>
            </p:cNvCxnSpPr>
            <p:nvPr/>
          </p:nvCxnSpPr>
          <p:spPr>
            <a:xfrm>
              <a:off x="5016162" y="4418915"/>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719" name="Google Shape;719;p47"/>
            <p:cNvPicPr preferRelativeResize="0"/>
            <p:nvPr/>
          </p:nvPicPr>
          <p:blipFill rotWithShape="1">
            <a:blip r:embed="rId5">
              <a:alphaModFix/>
            </a:blip>
            <a:srcRect b="0" l="0" r="0" t="0"/>
            <a:stretch/>
          </p:blipFill>
          <p:spPr>
            <a:xfrm>
              <a:off x="7169733" y="5029200"/>
              <a:ext cx="1014614" cy="639346"/>
            </a:xfrm>
            <a:prstGeom prst="rect">
              <a:avLst/>
            </a:prstGeom>
            <a:noFill/>
            <a:ln>
              <a:noFill/>
            </a:ln>
          </p:spPr>
        </p:pic>
        <p:sp>
          <p:nvSpPr>
            <p:cNvPr id="720" name="Google Shape;720;p47"/>
            <p:cNvSpPr/>
            <p:nvPr/>
          </p:nvSpPr>
          <p:spPr>
            <a:xfrm>
              <a:off x="68948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21" name="Google Shape;721;p47"/>
            <p:cNvCxnSpPr>
              <a:stCxn id="700" idx="2"/>
              <a:endCxn id="720" idx="1"/>
            </p:cNvCxnSpPr>
            <p:nvPr/>
          </p:nvCxnSpPr>
          <p:spPr>
            <a:xfrm>
              <a:off x="6030099" y="3734485"/>
              <a:ext cx="909300" cy="424200"/>
            </a:xfrm>
            <a:prstGeom prst="straightConnector1">
              <a:avLst/>
            </a:prstGeom>
            <a:noFill/>
            <a:ln cap="flat" cmpd="sng" w="12700">
              <a:solidFill>
                <a:srgbClr val="C00000"/>
              </a:solidFill>
              <a:prstDash val="solid"/>
              <a:round/>
              <a:headEnd len="sm" w="sm" type="none"/>
              <a:tailEnd len="lg" w="lg" type="triangle"/>
            </a:ln>
          </p:spPr>
        </p:cxnSp>
        <p:pic>
          <p:nvPicPr>
            <p:cNvPr id="722" name="Google Shape;722;p47"/>
            <p:cNvPicPr preferRelativeResize="0"/>
            <p:nvPr/>
          </p:nvPicPr>
          <p:blipFill rotWithShape="1">
            <a:blip r:embed="rId4">
              <a:alphaModFix/>
            </a:blip>
            <a:srcRect b="0" l="0" r="0" t="0"/>
            <a:stretch/>
          </p:blipFill>
          <p:spPr>
            <a:xfrm>
              <a:off x="5999923" y="5029200"/>
              <a:ext cx="928189" cy="610285"/>
            </a:xfrm>
            <a:prstGeom prst="rect">
              <a:avLst/>
            </a:prstGeom>
            <a:noFill/>
            <a:ln>
              <a:noFill/>
            </a:ln>
          </p:spPr>
        </p:pic>
        <p:cxnSp>
          <p:nvCxnSpPr>
            <p:cNvPr id="723" name="Google Shape;723;p47"/>
            <p:cNvCxnSpPr>
              <a:stCxn id="720" idx="4"/>
              <a:endCxn id="722" idx="0"/>
            </p:cNvCxnSpPr>
            <p:nvPr/>
          </p:nvCxnSpPr>
          <p:spPr>
            <a:xfrm flipH="1">
              <a:off x="6464040" y="4418915"/>
              <a:ext cx="583200" cy="610200"/>
            </a:xfrm>
            <a:prstGeom prst="straightConnector1">
              <a:avLst/>
            </a:prstGeom>
            <a:noFill/>
            <a:ln cap="flat" cmpd="sng" w="12700">
              <a:solidFill>
                <a:srgbClr val="C00000"/>
              </a:solidFill>
              <a:prstDash val="solid"/>
              <a:round/>
              <a:headEnd len="sm" w="sm" type="none"/>
              <a:tailEnd len="lg" w="lg" type="triangle"/>
            </a:ln>
          </p:spPr>
        </p:cxnSp>
        <p:cxnSp>
          <p:nvCxnSpPr>
            <p:cNvPr id="724" name="Google Shape;724;p47"/>
            <p:cNvCxnSpPr>
              <a:stCxn id="720" idx="4"/>
              <a:endCxn id="719" idx="0"/>
            </p:cNvCxnSpPr>
            <p:nvPr/>
          </p:nvCxnSpPr>
          <p:spPr>
            <a:xfrm>
              <a:off x="7047240" y="4418915"/>
              <a:ext cx="629700" cy="610200"/>
            </a:xfrm>
            <a:prstGeom prst="straightConnector1">
              <a:avLst/>
            </a:prstGeom>
            <a:noFill/>
            <a:ln cap="flat" cmpd="sng" w="12700">
              <a:solidFill>
                <a:srgbClr val="C00000"/>
              </a:solidFill>
              <a:prstDash val="solid"/>
              <a:round/>
              <a:headEnd len="sm" w="sm" type="none"/>
              <a:tailEnd len="lg" w="lg" type="triangle"/>
            </a:ln>
          </p:spPr>
        </p:cxnSp>
        <p:pic>
          <p:nvPicPr>
            <p:cNvPr id="725" name="Google Shape;725;p47"/>
            <p:cNvPicPr preferRelativeResize="0"/>
            <p:nvPr/>
          </p:nvPicPr>
          <p:blipFill rotWithShape="1">
            <a:blip r:embed="rId5">
              <a:alphaModFix/>
            </a:blip>
            <a:srcRect b="0" l="0" r="0" t="0"/>
            <a:stretch/>
          </p:blipFill>
          <p:spPr>
            <a:xfrm>
              <a:off x="9920493" y="5028515"/>
              <a:ext cx="1014614" cy="639346"/>
            </a:xfrm>
            <a:prstGeom prst="rect">
              <a:avLst/>
            </a:prstGeom>
            <a:noFill/>
            <a:ln>
              <a:noFill/>
            </a:ln>
          </p:spPr>
        </p:pic>
        <p:sp>
          <p:nvSpPr>
            <p:cNvPr id="726" name="Google Shape;726;p47"/>
            <p:cNvSpPr/>
            <p:nvPr/>
          </p:nvSpPr>
          <p:spPr>
            <a:xfrm>
              <a:off x="9478656" y="411343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27" name="Google Shape;727;p47"/>
            <p:cNvCxnSpPr>
              <a:stCxn id="694" idx="2"/>
              <a:endCxn id="726" idx="7"/>
            </p:cNvCxnSpPr>
            <p:nvPr/>
          </p:nvCxnSpPr>
          <p:spPr>
            <a:xfrm flipH="1">
              <a:off x="9738941" y="3763546"/>
              <a:ext cx="980400" cy="394500"/>
            </a:xfrm>
            <a:prstGeom prst="straightConnector1">
              <a:avLst/>
            </a:prstGeom>
            <a:noFill/>
            <a:ln cap="flat" cmpd="sng" w="12700">
              <a:solidFill>
                <a:schemeClr val="accent2"/>
              </a:solidFill>
              <a:prstDash val="solid"/>
              <a:round/>
              <a:headEnd len="sm" w="sm" type="none"/>
              <a:tailEnd len="lg" w="lg" type="triangle"/>
            </a:ln>
          </p:spPr>
        </p:cxnSp>
        <p:pic>
          <p:nvPicPr>
            <p:cNvPr id="728" name="Google Shape;728;p47"/>
            <p:cNvPicPr preferRelativeResize="0"/>
            <p:nvPr/>
          </p:nvPicPr>
          <p:blipFill rotWithShape="1">
            <a:blip r:embed="rId4">
              <a:alphaModFix/>
            </a:blip>
            <a:srcRect b="0" l="0" r="0" t="0"/>
            <a:stretch/>
          </p:blipFill>
          <p:spPr>
            <a:xfrm>
              <a:off x="8549581" y="5028515"/>
              <a:ext cx="928189" cy="610285"/>
            </a:xfrm>
            <a:prstGeom prst="rect">
              <a:avLst/>
            </a:prstGeom>
            <a:noFill/>
            <a:ln>
              <a:noFill/>
            </a:ln>
          </p:spPr>
        </p:pic>
        <p:cxnSp>
          <p:nvCxnSpPr>
            <p:cNvPr id="729" name="Google Shape;729;p47"/>
            <p:cNvCxnSpPr>
              <a:stCxn id="726" idx="4"/>
              <a:endCxn id="728" idx="0"/>
            </p:cNvCxnSpPr>
            <p:nvPr/>
          </p:nvCxnSpPr>
          <p:spPr>
            <a:xfrm flipH="1">
              <a:off x="9013656" y="4418230"/>
              <a:ext cx="617400" cy="610200"/>
            </a:xfrm>
            <a:prstGeom prst="straightConnector1">
              <a:avLst/>
            </a:prstGeom>
            <a:noFill/>
            <a:ln cap="flat" cmpd="sng" w="12700">
              <a:solidFill>
                <a:schemeClr val="accent2"/>
              </a:solidFill>
              <a:prstDash val="solid"/>
              <a:round/>
              <a:headEnd len="sm" w="sm" type="none"/>
              <a:tailEnd len="lg" w="lg" type="triangle"/>
            </a:ln>
          </p:spPr>
        </p:cxnSp>
        <p:cxnSp>
          <p:nvCxnSpPr>
            <p:cNvPr id="730" name="Google Shape;730;p47"/>
            <p:cNvCxnSpPr>
              <a:stCxn id="726" idx="4"/>
              <a:endCxn id="725" idx="0"/>
            </p:cNvCxnSpPr>
            <p:nvPr/>
          </p:nvCxnSpPr>
          <p:spPr>
            <a:xfrm>
              <a:off x="9631056" y="4418230"/>
              <a:ext cx="796800" cy="610200"/>
            </a:xfrm>
            <a:prstGeom prst="straightConnector1">
              <a:avLst/>
            </a:prstGeom>
            <a:noFill/>
            <a:ln cap="flat" cmpd="sng" w="12700">
              <a:solidFill>
                <a:schemeClr val="accent2"/>
              </a:solidFill>
              <a:prstDash val="solid"/>
              <a:round/>
              <a:headEnd len="sm" w="sm" type="none"/>
              <a:tailEnd len="lg" w="lg" type="triangle"/>
            </a:ln>
          </p:spPr>
        </p:cxnSp>
        <p:sp>
          <p:nvSpPr>
            <p:cNvPr id="731" name="Google Shape;731;p47"/>
            <p:cNvSpPr/>
            <p:nvPr/>
          </p:nvSpPr>
          <p:spPr>
            <a:xfrm>
              <a:off x="11651969"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32" name="Google Shape;732;p47"/>
            <p:cNvCxnSpPr>
              <a:stCxn id="694" idx="2"/>
              <a:endCxn id="731" idx="1"/>
            </p:cNvCxnSpPr>
            <p:nvPr/>
          </p:nvCxnSpPr>
          <p:spPr>
            <a:xfrm>
              <a:off x="10719341" y="3763546"/>
              <a:ext cx="977400" cy="395100"/>
            </a:xfrm>
            <a:prstGeom prst="straightConnector1">
              <a:avLst/>
            </a:prstGeom>
            <a:noFill/>
            <a:ln cap="flat" cmpd="sng" w="12700">
              <a:solidFill>
                <a:srgbClr val="C00000"/>
              </a:solidFill>
              <a:prstDash val="solid"/>
              <a:round/>
              <a:headEnd len="sm" w="sm" type="none"/>
              <a:tailEnd len="lg" w="lg" type="triangle"/>
            </a:ln>
          </p:spPr>
        </p:cxnSp>
        <p:cxnSp>
          <p:nvCxnSpPr>
            <p:cNvPr id="733" name="Google Shape;733;p47"/>
            <p:cNvCxnSpPr>
              <a:stCxn id="731" idx="4"/>
            </p:cNvCxnSpPr>
            <p:nvPr/>
          </p:nvCxnSpPr>
          <p:spPr>
            <a:xfrm>
              <a:off x="11804369" y="4418915"/>
              <a:ext cx="7800" cy="609000"/>
            </a:xfrm>
            <a:prstGeom prst="straightConnector1">
              <a:avLst/>
            </a:prstGeom>
            <a:noFill/>
            <a:ln cap="flat" cmpd="sng" w="12700">
              <a:solidFill>
                <a:srgbClr val="C00000"/>
              </a:solidFill>
              <a:prstDash val="solid"/>
              <a:round/>
              <a:headEnd len="sm" w="sm" type="non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Time-Limited Values</a:t>
            </a:r>
            <a:endParaRPr/>
          </a:p>
        </p:txBody>
      </p:sp>
      <p:sp>
        <p:nvSpPr>
          <p:cNvPr id="740" name="Google Shape;740;p48"/>
          <p:cNvSpPr txBox="1"/>
          <p:nvPr>
            <p:ph idx="1" type="body"/>
          </p:nvPr>
        </p:nvSpPr>
        <p:spPr>
          <a:xfrm>
            <a:off x="406400" y="1397001"/>
            <a:ext cx="7823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Key idea: time-limited values</a:t>
            </a:r>
            <a:endParaRPr/>
          </a:p>
          <a:p>
            <a:pPr indent="-152389" lvl="4" marL="2057298" rtl="0" algn="l">
              <a:spcBef>
                <a:spcPts val="240"/>
              </a:spcBef>
              <a:spcAft>
                <a:spcPts val="0"/>
              </a:spcAft>
              <a:buSzPts val="1200"/>
              <a:buNone/>
            </a:pPr>
            <a:r>
              <a:t/>
            </a:r>
            <a:endParaRPr sz="1200"/>
          </a:p>
          <a:p>
            <a:pPr indent="-342882" lvl="0" marL="342882" rtl="0" algn="l">
              <a:spcBef>
                <a:spcPts val="480"/>
              </a:spcBef>
              <a:spcAft>
                <a:spcPts val="0"/>
              </a:spcAft>
              <a:buSzPts val="2400"/>
              <a:buChar char="▪"/>
            </a:pPr>
            <a:r>
              <a:rPr lang="en-US" sz="2400"/>
              <a:t>Define V</a:t>
            </a:r>
            <a:r>
              <a:rPr baseline="-25000" lang="en-US" sz="2400"/>
              <a:t>k</a:t>
            </a:r>
            <a:r>
              <a:rPr lang="en-US" sz="2400"/>
              <a:t>(s) to be the optimal value of s if the game ends in k more time steps</a:t>
            </a:r>
            <a:endParaRPr/>
          </a:p>
          <a:p>
            <a:pPr indent="-285736" lvl="1" marL="742913" rtl="0" algn="l">
              <a:spcBef>
                <a:spcPts val="400"/>
              </a:spcBef>
              <a:spcAft>
                <a:spcPts val="0"/>
              </a:spcAft>
              <a:buSzPts val="2000"/>
              <a:buChar char="▪"/>
            </a:pPr>
            <a:r>
              <a:rPr lang="en-US" sz="2000"/>
              <a:t>Equivalently, it’s what a depth-k expectimax would give from s</a:t>
            </a:r>
            <a:endParaRPr/>
          </a:p>
          <a:p>
            <a:pPr indent="-190482" lvl="0" marL="342882" rtl="0" algn="l">
              <a:spcBef>
                <a:spcPts val="480"/>
              </a:spcBef>
              <a:spcAft>
                <a:spcPts val="0"/>
              </a:spcAft>
              <a:buSzPts val="2400"/>
              <a:buNone/>
            </a:pPr>
            <a:r>
              <a:t/>
            </a:r>
            <a:endParaRPr sz="2400"/>
          </a:p>
        </p:txBody>
      </p:sp>
      <p:pic>
        <p:nvPicPr>
          <p:cNvPr id="741" name="Google Shape;741;p48"/>
          <p:cNvPicPr preferRelativeResize="0"/>
          <p:nvPr/>
        </p:nvPicPr>
        <p:blipFill rotWithShape="1">
          <a:blip r:embed="rId3">
            <a:alphaModFix/>
          </a:blip>
          <a:srcRect b="0" l="0" r="0" t="0"/>
          <a:stretch/>
        </p:blipFill>
        <p:spPr>
          <a:xfrm>
            <a:off x="9029020" y="1264178"/>
            <a:ext cx="2248579" cy="2164822"/>
          </a:xfrm>
          <a:prstGeom prst="rect">
            <a:avLst/>
          </a:prstGeom>
          <a:noFill/>
          <a:ln>
            <a:noFill/>
          </a:ln>
        </p:spPr>
      </p:pic>
      <p:sp>
        <p:nvSpPr>
          <p:cNvPr id="742" name="Google Shape;742;p48"/>
          <p:cNvSpPr txBox="1"/>
          <p:nvPr/>
        </p:nvSpPr>
        <p:spPr>
          <a:xfrm>
            <a:off x="7696200" y="6488112"/>
            <a:ext cx="4495800" cy="3698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 time-limited values (L8D6)]</a:t>
            </a:r>
            <a:endParaRPr sz="1800">
              <a:solidFill>
                <a:srgbClr val="CC0000"/>
              </a:solidFill>
              <a:latin typeface="Calibri"/>
              <a:ea typeface="Calibri"/>
              <a:cs typeface="Calibri"/>
              <a:sym typeface="Calibri"/>
            </a:endParaRPr>
          </a:p>
        </p:txBody>
      </p:sp>
      <p:grpSp>
        <p:nvGrpSpPr>
          <p:cNvPr id="743" name="Google Shape;743;p48"/>
          <p:cNvGrpSpPr/>
          <p:nvPr/>
        </p:nvGrpSpPr>
        <p:grpSpPr>
          <a:xfrm>
            <a:off x="1524350" y="3962400"/>
            <a:ext cx="4492280" cy="1731062"/>
            <a:chOff x="460604" y="1295400"/>
            <a:chExt cx="11348754" cy="4373146"/>
          </a:xfrm>
        </p:grpSpPr>
        <p:pic>
          <p:nvPicPr>
            <p:cNvPr id="744" name="Google Shape;744;p48"/>
            <p:cNvPicPr preferRelativeResize="0"/>
            <p:nvPr/>
          </p:nvPicPr>
          <p:blipFill rotWithShape="1">
            <a:blip r:embed="rId4">
              <a:alphaModFix/>
            </a:blip>
            <a:srcRect b="0" l="0" r="0" t="0"/>
            <a:stretch/>
          </p:blipFill>
          <p:spPr>
            <a:xfrm>
              <a:off x="4743362" y="1295400"/>
              <a:ext cx="928190" cy="610286"/>
            </a:xfrm>
            <a:prstGeom prst="rect">
              <a:avLst/>
            </a:prstGeom>
            <a:noFill/>
            <a:ln>
              <a:noFill/>
            </a:ln>
          </p:spPr>
        </p:pic>
        <p:pic>
          <p:nvPicPr>
            <p:cNvPr id="745" name="Google Shape;745;p48"/>
            <p:cNvPicPr preferRelativeResize="0"/>
            <p:nvPr/>
          </p:nvPicPr>
          <p:blipFill rotWithShape="1">
            <a:blip r:embed="rId5">
              <a:alphaModFix/>
            </a:blip>
            <a:srcRect b="0" l="0" r="0" t="0"/>
            <a:stretch/>
          </p:blipFill>
          <p:spPr>
            <a:xfrm>
              <a:off x="9654641" y="3124199"/>
              <a:ext cx="1014612" cy="639346"/>
            </a:xfrm>
            <a:prstGeom prst="rect">
              <a:avLst/>
            </a:prstGeom>
            <a:noFill/>
            <a:ln>
              <a:noFill/>
            </a:ln>
          </p:spPr>
        </p:pic>
        <p:pic>
          <p:nvPicPr>
            <p:cNvPr id="746" name="Google Shape;746;p48"/>
            <p:cNvPicPr preferRelativeResize="0"/>
            <p:nvPr/>
          </p:nvPicPr>
          <p:blipFill rotWithShape="1">
            <a:blip r:embed="rId6">
              <a:alphaModFix/>
            </a:blip>
            <a:srcRect b="0" l="0" r="0" t="0"/>
            <a:stretch/>
          </p:blipFill>
          <p:spPr>
            <a:xfrm>
              <a:off x="10824561" y="4941331"/>
              <a:ext cx="984797" cy="697468"/>
            </a:xfrm>
            <a:prstGeom prst="rect">
              <a:avLst/>
            </a:prstGeom>
            <a:noFill/>
            <a:ln>
              <a:noFill/>
            </a:ln>
          </p:spPr>
        </p:pic>
        <p:sp>
          <p:nvSpPr>
            <p:cNvPr id="747" name="Google Shape;747;p48"/>
            <p:cNvSpPr/>
            <p:nvPr/>
          </p:nvSpPr>
          <p:spPr>
            <a:xfrm>
              <a:off x="17706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8" name="Google Shape;748;p48"/>
            <p:cNvSpPr/>
            <p:nvPr/>
          </p:nvSpPr>
          <p:spPr>
            <a:xfrm>
              <a:off x="77904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49" name="Google Shape;749;p48"/>
            <p:cNvCxnSpPr>
              <a:stCxn id="744" idx="2"/>
              <a:endCxn id="748" idx="1"/>
            </p:cNvCxnSpPr>
            <p:nvPr/>
          </p:nvCxnSpPr>
          <p:spPr>
            <a:xfrm>
              <a:off x="5207457" y="1905686"/>
              <a:ext cx="2627700" cy="348900"/>
            </a:xfrm>
            <a:prstGeom prst="straightConnector1">
              <a:avLst/>
            </a:prstGeom>
            <a:noFill/>
            <a:ln cap="flat" cmpd="sng" w="12700">
              <a:solidFill>
                <a:srgbClr val="C00000"/>
              </a:solidFill>
              <a:prstDash val="solid"/>
              <a:round/>
              <a:headEnd len="sm" w="sm" type="none"/>
              <a:tailEnd len="lg" w="lg" type="triangle"/>
            </a:ln>
          </p:spPr>
        </p:cxnSp>
        <p:cxnSp>
          <p:nvCxnSpPr>
            <p:cNvPr id="750" name="Google Shape;750;p48"/>
            <p:cNvCxnSpPr>
              <a:stCxn id="744" idx="2"/>
              <a:endCxn id="747" idx="7"/>
            </p:cNvCxnSpPr>
            <p:nvPr/>
          </p:nvCxnSpPr>
          <p:spPr>
            <a:xfrm flipH="1">
              <a:off x="2030757" y="1905686"/>
              <a:ext cx="3176700" cy="348900"/>
            </a:xfrm>
            <a:prstGeom prst="straightConnector1">
              <a:avLst/>
            </a:prstGeom>
            <a:noFill/>
            <a:ln cap="flat" cmpd="sng" w="12700">
              <a:solidFill>
                <a:schemeClr val="accent2"/>
              </a:solidFill>
              <a:prstDash val="solid"/>
              <a:round/>
              <a:headEnd len="sm" w="sm" type="none"/>
              <a:tailEnd len="lg" w="lg" type="triangle"/>
            </a:ln>
          </p:spPr>
        </p:cxnSp>
        <p:pic>
          <p:nvPicPr>
            <p:cNvPr id="751" name="Google Shape;751;p48"/>
            <p:cNvPicPr preferRelativeResize="0"/>
            <p:nvPr/>
          </p:nvPicPr>
          <p:blipFill rotWithShape="1">
            <a:blip r:embed="rId7">
              <a:alphaModFix/>
            </a:blip>
            <a:srcRect b="0" l="0" r="0" t="0"/>
            <a:stretch/>
          </p:blipFill>
          <p:spPr>
            <a:xfrm>
              <a:off x="5566005" y="3124199"/>
              <a:ext cx="928190" cy="610286"/>
            </a:xfrm>
            <a:prstGeom prst="rect">
              <a:avLst/>
            </a:prstGeom>
            <a:noFill/>
            <a:ln>
              <a:noFill/>
            </a:ln>
          </p:spPr>
        </p:pic>
        <p:cxnSp>
          <p:nvCxnSpPr>
            <p:cNvPr id="752" name="Google Shape;752;p48"/>
            <p:cNvCxnSpPr>
              <a:stCxn id="748" idx="4"/>
              <a:endCxn id="751" idx="0"/>
            </p:cNvCxnSpPr>
            <p:nvPr/>
          </p:nvCxnSpPr>
          <p:spPr>
            <a:xfrm flipH="1">
              <a:off x="6030078" y="2514600"/>
              <a:ext cx="1912800" cy="609600"/>
            </a:xfrm>
            <a:prstGeom prst="straightConnector1">
              <a:avLst/>
            </a:prstGeom>
            <a:noFill/>
            <a:ln cap="flat" cmpd="sng" w="12700">
              <a:solidFill>
                <a:srgbClr val="C00000"/>
              </a:solidFill>
              <a:prstDash val="solid"/>
              <a:round/>
              <a:headEnd len="sm" w="sm" type="none"/>
              <a:tailEnd len="lg" w="lg" type="triangle"/>
            </a:ln>
          </p:spPr>
        </p:cxnSp>
        <p:cxnSp>
          <p:nvCxnSpPr>
            <p:cNvPr id="753" name="Google Shape;753;p48"/>
            <p:cNvCxnSpPr>
              <a:stCxn id="748" idx="4"/>
              <a:endCxn id="745" idx="0"/>
            </p:cNvCxnSpPr>
            <p:nvPr/>
          </p:nvCxnSpPr>
          <p:spPr>
            <a:xfrm>
              <a:off x="7942878" y="2514600"/>
              <a:ext cx="2219100" cy="609600"/>
            </a:xfrm>
            <a:prstGeom prst="straightConnector1">
              <a:avLst/>
            </a:prstGeom>
            <a:noFill/>
            <a:ln cap="flat" cmpd="sng" w="12700">
              <a:solidFill>
                <a:srgbClr val="C00000"/>
              </a:solidFill>
              <a:prstDash val="solid"/>
              <a:round/>
              <a:headEnd len="sm" w="sm" type="none"/>
              <a:tailEnd len="lg" w="lg" type="triangle"/>
            </a:ln>
          </p:spPr>
        </p:cxnSp>
        <p:pic>
          <p:nvPicPr>
            <p:cNvPr id="754" name="Google Shape;754;p48"/>
            <p:cNvPicPr preferRelativeResize="0"/>
            <p:nvPr/>
          </p:nvPicPr>
          <p:blipFill rotWithShape="1">
            <a:blip r:embed="rId8">
              <a:alphaModFix/>
            </a:blip>
            <a:srcRect b="0" l="0" r="0" t="0"/>
            <a:stretch/>
          </p:blipFill>
          <p:spPr>
            <a:xfrm>
              <a:off x="1451204" y="3123514"/>
              <a:ext cx="928190" cy="610286"/>
            </a:xfrm>
            <a:prstGeom prst="rect">
              <a:avLst/>
            </a:prstGeom>
            <a:noFill/>
            <a:ln>
              <a:noFill/>
            </a:ln>
          </p:spPr>
        </p:pic>
        <p:cxnSp>
          <p:nvCxnSpPr>
            <p:cNvPr id="755" name="Google Shape;755;p48"/>
            <p:cNvCxnSpPr>
              <a:stCxn id="747" idx="4"/>
              <a:endCxn id="754" idx="0"/>
            </p:cNvCxnSpPr>
            <p:nvPr/>
          </p:nvCxnSpPr>
          <p:spPr>
            <a:xfrm flipH="1">
              <a:off x="1915278" y="2514600"/>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756" name="Google Shape;756;p48"/>
            <p:cNvPicPr preferRelativeResize="0"/>
            <p:nvPr/>
          </p:nvPicPr>
          <p:blipFill rotWithShape="1">
            <a:blip r:embed="rId9">
              <a:alphaModFix/>
            </a:blip>
            <a:srcRect b="0" l="0" r="0" t="0"/>
            <a:stretch/>
          </p:blipFill>
          <p:spPr>
            <a:xfrm>
              <a:off x="2872842" y="5029200"/>
              <a:ext cx="1014612" cy="639346"/>
            </a:xfrm>
            <a:prstGeom prst="rect">
              <a:avLst/>
            </a:prstGeom>
            <a:noFill/>
            <a:ln>
              <a:noFill/>
            </a:ln>
          </p:spPr>
        </p:pic>
        <p:sp>
          <p:nvSpPr>
            <p:cNvPr id="757" name="Google Shape;757;p48"/>
            <p:cNvSpPr/>
            <p:nvPr/>
          </p:nvSpPr>
          <p:spPr>
            <a:xfrm>
              <a:off x="76452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8" name="Google Shape;758;p48"/>
            <p:cNvSpPr/>
            <p:nvPr/>
          </p:nvSpPr>
          <p:spPr>
            <a:xfrm>
              <a:off x="27800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59" name="Google Shape;759;p48"/>
            <p:cNvCxnSpPr>
              <a:stCxn id="754" idx="2"/>
              <a:endCxn id="758" idx="1"/>
            </p:cNvCxnSpPr>
            <p:nvPr/>
          </p:nvCxnSpPr>
          <p:spPr>
            <a:xfrm>
              <a:off x="1915299" y="3733800"/>
              <a:ext cx="909300" cy="425100"/>
            </a:xfrm>
            <a:prstGeom prst="straightConnector1">
              <a:avLst/>
            </a:prstGeom>
            <a:noFill/>
            <a:ln cap="flat" cmpd="sng" w="12700">
              <a:solidFill>
                <a:srgbClr val="C00000"/>
              </a:solidFill>
              <a:prstDash val="solid"/>
              <a:round/>
              <a:headEnd len="sm" w="sm" type="none"/>
              <a:tailEnd len="lg" w="lg" type="triangle"/>
            </a:ln>
          </p:spPr>
        </p:cxnSp>
        <p:cxnSp>
          <p:nvCxnSpPr>
            <p:cNvPr id="760" name="Google Shape;760;p48"/>
            <p:cNvCxnSpPr>
              <a:stCxn id="754" idx="2"/>
              <a:endCxn id="757" idx="7"/>
            </p:cNvCxnSpPr>
            <p:nvPr/>
          </p:nvCxnSpPr>
          <p:spPr>
            <a:xfrm flipH="1">
              <a:off x="1024599" y="3733800"/>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761" name="Google Shape;761;p48"/>
            <p:cNvPicPr preferRelativeResize="0"/>
            <p:nvPr/>
          </p:nvPicPr>
          <p:blipFill rotWithShape="1">
            <a:blip r:embed="rId10">
              <a:alphaModFix/>
            </a:blip>
            <a:srcRect b="0" l="0" r="0" t="0"/>
            <a:stretch/>
          </p:blipFill>
          <p:spPr>
            <a:xfrm>
              <a:off x="2060805" y="5029200"/>
              <a:ext cx="928190" cy="610286"/>
            </a:xfrm>
            <a:prstGeom prst="rect">
              <a:avLst/>
            </a:prstGeom>
            <a:noFill/>
            <a:ln>
              <a:noFill/>
            </a:ln>
          </p:spPr>
        </p:pic>
        <p:cxnSp>
          <p:nvCxnSpPr>
            <p:cNvPr id="762" name="Google Shape;762;p48"/>
            <p:cNvCxnSpPr>
              <a:stCxn id="758" idx="4"/>
              <a:endCxn id="761" idx="0"/>
            </p:cNvCxnSpPr>
            <p:nvPr/>
          </p:nvCxnSpPr>
          <p:spPr>
            <a:xfrm flipH="1">
              <a:off x="2525040" y="4418915"/>
              <a:ext cx="407400" cy="610200"/>
            </a:xfrm>
            <a:prstGeom prst="straightConnector1">
              <a:avLst/>
            </a:prstGeom>
            <a:noFill/>
            <a:ln cap="flat" cmpd="sng" w="12700">
              <a:solidFill>
                <a:srgbClr val="C00000"/>
              </a:solidFill>
              <a:prstDash val="solid"/>
              <a:round/>
              <a:headEnd len="sm" w="sm" type="none"/>
              <a:tailEnd len="lg" w="lg" type="triangle"/>
            </a:ln>
          </p:spPr>
        </p:cxnSp>
        <p:cxnSp>
          <p:nvCxnSpPr>
            <p:cNvPr id="763" name="Google Shape;763;p48"/>
            <p:cNvCxnSpPr>
              <a:stCxn id="758" idx="4"/>
              <a:endCxn id="756" idx="0"/>
            </p:cNvCxnSpPr>
            <p:nvPr/>
          </p:nvCxnSpPr>
          <p:spPr>
            <a:xfrm>
              <a:off x="2932440" y="4418915"/>
              <a:ext cx="447600" cy="610200"/>
            </a:xfrm>
            <a:prstGeom prst="straightConnector1">
              <a:avLst/>
            </a:prstGeom>
            <a:noFill/>
            <a:ln cap="flat" cmpd="sng" w="12700">
              <a:solidFill>
                <a:srgbClr val="C00000"/>
              </a:solidFill>
              <a:prstDash val="solid"/>
              <a:round/>
              <a:headEnd len="sm" w="sm" type="none"/>
              <a:tailEnd len="lg" w="lg" type="triangle"/>
            </a:ln>
          </p:spPr>
        </p:cxnSp>
        <p:pic>
          <p:nvPicPr>
            <p:cNvPr id="764" name="Google Shape;764;p48"/>
            <p:cNvPicPr preferRelativeResize="0"/>
            <p:nvPr/>
          </p:nvPicPr>
          <p:blipFill rotWithShape="1">
            <a:blip r:embed="rId11">
              <a:alphaModFix/>
            </a:blip>
            <a:srcRect b="0" l="0" r="0" t="0"/>
            <a:stretch/>
          </p:blipFill>
          <p:spPr>
            <a:xfrm>
              <a:off x="460604" y="5027831"/>
              <a:ext cx="928190" cy="610286"/>
            </a:xfrm>
            <a:prstGeom prst="rect">
              <a:avLst/>
            </a:prstGeom>
            <a:noFill/>
            <a:ln>
              <a:noFill/>
            </a:ln>
          </p:spPr>
        </p:pic>
        <p:cxnSp>
          <p:nvCxnSpPr>
            <p:cNvPr id="765" name="Google Shape;765;p48"/>
            <p:cNvCxnSpPr>
              <a:stCxn id="757" idx="4"/>
              <a:endCxn id="764" idx="0"/>
            </p:cNvCxnSpPr>
            <p:nvPr/>
          </p:nvCxnSpPr>
          <p:spPr>
            <a:xfrm>
              <a:off x="916920" y="4418915"/>
              <a:ext cx="7800" cy="609000"/>
            </a:xfrm>
            <a:prstGeom prst="straightConnector1">
              <a:avLst/>
            </a:prstGeom>
            <a:noFill/>
            <a:ln cap="flat" cmpd="sng" w="12700">
              <a:solidFill>
                <a:schemeClr val="accent2"/>
              </a:solidFill>
              <a:prstDash val="solid"/>
              <a:round/>
              <a:headEnd len="sm" w="sm" type="none"/>
              <a:tailEnd len="lg" w="lg" type="triangle"/>
            </a:ln>
          </p:spPr>
        </p:cxnSp>
        <p:sp>
          <p:nvSpPr>
            <p:cNvPr id="766" name="Google Shape;766;p48"/>
            <p:cNvSpPr/>
            <p:nvPr/>
          </p:nvSpPr>
          <p:spPr>
            <a:xfrm>
              <a:off x="4863762"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67" name="Google Shape;767;p48"/>
            <p:cNvCxnSpPr>
              <a:endCxn id="766" idx="7"/>
            </p:cNvCxnSpPr>
            <p:nvPr/>
          </p:nvCxnSpPr>
          <p:spPr>
            <a:xfrm flipH="1">
              <a:off x="5123925" y="3733652"/>
              <a:ext cx="890700" cy="425100"/>
            </a:xfrm>
            <a:prstGeom prst="straightConnector1">
              <a:avLst/>
            </a:prstGeom>
            <a:noFill/>
            <a:ln cap="flat" cmpd="sng" w="12700">
              <a:solidFill>
                <a:schemeClr val="accent2"/>
              </a:solidFill>
              <a:prstDash val="solid"/>
              <a:round/>
              <a:headEnd len="sm" w="sm" type="none"/>
              <a:tailEnd len="lg" w="lg" type="triangle"/>
            </a:ln>
          </p:spPr>
        </p:cxnSp>
        <p:pic>
          <p:nvPicPr>
            <p:cNvPr id="768" name="Google Shape;768;p48"/>
            <p:cNvPicPr preferRelativeResize="0"/>
            <p:nvPr/>
          </p:nvPicPr>
          <p:blipFill rotWithShape="1">
            <a:blip r:embed="rId12">
              <a:alphaModFix/>
            </a:blip>
            <a:srcRect b="0" l="0" r="0" t="0"/>
            <a:stretch/>
          </p:blipFill>
          <p:spPr>
            <a:xfrm>
              <a:off x="4559846" y="5027831"/>
              <a:ext cx="928190" cy="610286"/>
            </a:xfrm>
            <a:prstGeom prst="rect">
              <a:avLst/>
            </a:prstGeom>
            <a:noFill/>
            <a:ln>
              <a:noFill/>
            </a:ln>
          </p:spPr>
        </p:pic>
        <p:cxnSp>
          <p:nvCxnSpPr>
            <p:cNvPr id="769" name="Google Shape;769;p48"/>
            <p:cNvCxnSpPr>
              <a:stCxn id="766" idx="4"/>
              <a:endCxn id="768" idx="0"/>
            </p:cNvCxnSpPr>
            <p:nvPr/>
          </p:nvCxnSpPr>
          <p:spPr>
            <a:xfrm>
              <a:off x="5016162" y="4418915"/>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770" name="Google Shape;770;p48"/>
            <p:cNvPicPr preferRelativeResize="0"/>
            <p:nvPr/>
          </p:nvPicPr>
          <p:blipFill rotWithShape="1">
            <a:blip r:embed="rId13">
              <a:alphaModFix/>
            </a:blip>
            <a:srcRect b="0" l="0" r="0" t="0"/>
            <a:stretch/>
          </p:blipFill>
          <p:spPr>
            <a:xfrm>
              <a:off x="6987643" y="5029200"/>
              <a:ext cx="1014612" cy="639346"/>
            </a:xfrm>
            <a:prstGeom prst="rect">
              <a:avLst/>
            </a:prstGeom>
            <a:noFill/>
            <a:ln>
              <a:noFill/>
            </a:ln>
          </p:spPr>
        </p:pic>
        <p:sp>
          <p:nvSpPr>
            <p:cNvPr id="771" name="Google Shape;771;p48"/>
            <p:cNvSpPr/>
            <p:nvPr/>
          </p:nvSpPr>
          <p:spPr>
            <a:xfrm>
              <a:off x="68948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72" name="Google Shape;772;p48"/>
            <p:cNvCxnSpPr>
              <a:stCxn id="751" idx="2"/>
              <a:endCxn id="771" idx="1"/>
            </p:cNvCxnSpPr>
            <p:nvPr/>
          </p:nvCxnSpPr>
          <p:spPr>
            <a:xfrm>
              <a:off x="6030100" y="3734485"/>
              <a:ext cx="909300" cy="424200"/>
            </a:xfrm>
            <a:prstGeom prst="straightConnector1">
              <a:avLst/>
            </a:prstGeom>
            <a:noFill/>
            <a:ln cap="flat" cmpd="sng" w="12700">
              <a:solidFill>
                <a:srgbClr val="C00000"/>
              </a:solidFill>
              <a:prstDash val="solid"/>
              <a:round/>
              <a:headEnd len="sm" w="sm" type="none"/>
              <a:tailEnd len="lg" w="lg" type="triangle"/>
            </a:ln>
          </p:spPr>
        </p:cxnSp>
        <p:pic>
          <p:nvPicPr>
            <p:cNvPr id="773" name="Google Shape;773;p48"/>
            <p:cNvPicPr preferRelativeResize="0"/>
            <p:nvPr/>
          </p:nvPicPr>
          <p:blipFill rotWithShape="1">
            <a:blip r:embed="rId14">
              <a:alphaModFix/>
            </a:blip>
            <a:srcRect b="0" l="0" r="0" t="0"/>
            <a:stretch/>
          </p:blipFill>
          <p:spPr>
            <a:xfrm>
              <a:off x="6175604" y="5029200"/>
              <a:ext cx="928190" cy="610286"/>
            </a:xfrm>
            <a:prstGeom prst="rect">
              <a:avLst/>
            </a:prstGeom>
            <a:noFill/>
            <a:ln>
              <a:noFill/>
            </a:ln>
          </p:spPr>
        </p:pic>
        <p:cxnSp>
          <p:nvCxnSpPr>
            <p:cNvPr id="774" name="Google Shape;774;p48"/>
            <p:cNvCxnSpPr>
              <a:stCxn id="771" idx="4"/>
              <a:endCxn id="773" idx="0"/>
            </p:cNvCxnSpPr>
            <p:nvPr/>
          </p:nvCxnSpPr>
          <p:spPr>
            <a:xfrm flipH="1">
              <a:off x="6639840" y="4418915"/>
              <a:ext cx="407400" cy="610200"/>
            </a:xfrm>
            <a:prstGeom prst="straightConnector1">
              <a:avLst/>
            </a:prstGeom>
            <a:noFill/>
            <a:ln cap="flat" cmpd="sng" w="12700">
              <a:solidFill>
                <a:srgbClr val="C00000"/>
              </a:solidFill>
              <a:prstDash val="solid"/>
              <a:round/>
              <a:headEnd len="sm" w="sm" type="none"/>
              <a:tailEnd len="lg" w="lg" type="triangle"/>
            </a:ln>
          </p:spPr>
        </p:cxnSp>
        <p:cxnSp>
          <p:nvCxnSpPr>
            <p:cNvPr id="775" name="Google Shape;775;p48"/>
            <p:cNvCxnSpPr>
              <a:stCxn id="771" idx="4"/>
              <a:endCxn id="770" idx="0"/>
            </p:cNvCxnSpPr>
            <p:nvPr/>
          </p:nvCxnSpPr>
          <p:spPr>
            <a:xfrm>
              <a:off x="7047240" y="4418915"/>
              <a:ext cx="447600" cy="610200"/>
            </a:xfrm>
            <a:prstGeom prst="straightConnector1">
              <a:avLst/>
            </a:prstGeom>
            <a:noFill/>
            <a:ln cap="flat" cmpd="sng" w="12700">
              <a:solidFill>
                <a:srgbClr val="C00000"/>
              </a:solidFill>
              <a:prstDash val="solid"/>
              <a:round/>
              <a:headEnd len="sm" w="sm" type="none"/>
              <a:tailEnd len="lg" w="lg" type="triangle"/>
            </a:ln>
          </p:spPr>
        </p:cxnSp>
        <p:pic>
          <p:nvPicPr>
            <p:cNvPr id="776" name="Google Shape;776;p48"/>
            <p:cNvPicPr preferRelativeResize="0"/>
            <p:nvPr/>
          </p:nvPicPr>
          <p:blipFill rotWithShape="1">
            <a:blip r:embed="rId15">
              <a:alphaModFix/>
            </a:blip>
            <a:srcRect b="0" l="0" r="0" t="0"/>
            <a:stretch/>
          </p:blipFill>
          <p:spPr>
            <a:xfrm>
              <a:off x="9045042" y="5028516"/>
              <a:ext cx="1014612" cy="639346"/>
            </a:xfrm>
            <a:prstGeom prst="rect">
              <a:avLst/>
            </a:prstGeom>
            <a:noFill/>
            <a:ln>
              <a:noFill/>
            </a:ln>
          </p:spPr>
        </p:pic>
        <p:sp>
          <p:nvSpPr>
            <p:cNvPr id="777" name="Google Shape;777;p48"/>
            <p:cNvSpPr/>
            <p:nvPr/>
          </p:nvSpPr>
          <p:spPr>
            <a:xfrm>
              <a:off x="8952240" y="411343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78" name="Google Shape;778;p48"/>
            <p:cNvCxnSpPr>
              <a:stCxn id="745" idx="2"/>
              <a:endCxn id="777" idx="7"/>
            </p:cNvCxnSpPr>
            <p:nvPr/>
          </p:nvCxnSpPr>
          <p:spPr>
            <a:xfrm flipH="1">
              <a:off x="9212447" y="3763545"/>
              <a:ext cx="949500" cy="394500"/>
            </a:xfrm>
            <a:prstGeom prst="straightConnector1">
              <a:avLst/>
            </a:prstGeom>
            <a:noFill/>
            <a:ln cap="flat" cmpd="sng" w="12700">
              <a:solidFill>
                <a:schemeClr val="accent2"/>
              </a:solidFill>
              <a:prstDash val="solid"/>
              <a:round/>
              <a:headEnd len="sm" w="sm" type="none"/>
              <a:tailEnd len="lg" w="lg" type="triangle"/>
            </a:ln>
          </p:spPr>
        </p:cxnSp>
        <p:pic>
          <p:nvPicPr>
            <p:cNvPr id="779" name="Google Shape;779;p48"/>
            <p:cNvPicPr preferRelativeResize="0"/>
            <p:nvPr/>
          </p:nvPicPr>
          <p:blipFill rotWithShape="1">
            <a:blip r:embed="rId16">
              <a:alphaModFix/>
            </a:blip>
            <a:srcRect b="0" l="0" r="0" t="0"/>
            <a:stretch/>
          </p:blipFill>
          <p:spPr>
            <a:xfrm>
              <a:off x="8233005" y="5028516"/>
              <a:ext cx="928190" cy="610286"/>
            </a:xfrm>
            <a:prstGeom prst="rect">
              <a:avLst/>
            </a:prstGeom>
            <a:noFill/>
            <a:ln>
              <a:noFill/>
            </a:ln>
          </p:spPr>
        </p:pic>
        <p:cxnSp>
          <p:nvCxnSpPr>
            <p:cNvPr id="780" name="Google Shape;780;p48"/>
            <p:cNvCxnSpPr>
              <a:stCxn id="777" idx="4"/>
              <a:endCxn id="779" idx="0"/>
            </p:cNvCxnSpPr>
            <p:nvPr/>
          </p:nvCxnSpPr>
          <p:spPr>
            <a:xfrm flipH="1">
              <a:off x="8697240" y="4418230"/>
              <a:ext cx="407400" cy="610200"/>
            </a:xfrm>
            <a:prstGeom prst="straightConnector1">
              <a:avLst/>
            </a:prstGeom>
            <a:noFill/>
            <a:ln cap="flat" cmpd="sng" w="12700">
              <a:solidFill>
                <a:schemeClr val="accent2"/>
              </a:solidFill>
              <a:prstDash val="solid"/>
              <a:round/>
              <a:headEnd len="sm" w="sm" type="none"/>
              <a:tailEnd len="lg" w="lg" type="triangle"/>
            </a:ln>
          </p:spPr>
        </p:cxnSp>
        <p:cxnSp>
          <p:nvCxnSpPr>
            <p:cNvPr id="781" name="Google Shape;781;p48"/>
            <p:cNvCxnSpPr>
              <a:stCxn id="777" idx="4"/>
              <a:endCxn id="776" idx="0"/>
            </p:cNvCxnSpPr>
            <p:nvPr/>
          </p:nvCxnSpPr>
          <p:spPr>
            <a:xfrm>
              <a:off x="9104640" y="4418230"/>
              <a:ext cx="447600" cy="610200"/>
            </a:xfrm>
            <a:prstGeom prst="straightConnector1">
              <a:avLst/>
            </a:prstGeom>
            <a:noFill/>
            <a:ln cap="flat" cmpd="sng" w="12700">
              <a:solidFill>
                <a:schemeClr val="accent2"/>
              </a:solidFill>
              <a:prstDash val="solid"/>
              <a:round/>
              <a:headEnd len="sm" w="sm" type="none"/>
              <a:tailEnd len="lg" w="lg" type="triangle"/>
            </a:ln>
          </p:spPr>
        </p:cxnSp>
        <p:sp>
          <p:nvSpPr>
            <p:cNvPr id="782" name="Google Shape;782;p48"/>
            <p:cNvSpPr/>
            <p:nvPr/>
          </p:nvSpPr>
          <p:spPr>
            <a:xfrm>
              <a:off x="11119941"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83" name="Google Shape;783;p48"/>
            <p:cNvCxnSpPr>
              <a:stCxn id="745" idx="2"/>
              <a:endCxn id="782" idx="1"/>
            </p:cNvCxnSpPr>
            <p:nvPr/>
          </p:nvCxnSpPr>
          <p:spPr>
            <a:xfrm>
              <a:off x="10161947" y="3763545"/>
              <a:ext cx="1002600" cy="395100"/>
            </a:xfrm>
            <a:prstGeom prst="straightConnector1">
              <a:avLst/>
            </a:prstGeom>
            <a:noFill/>
            <a:ln cap="flat" cmpd="sng" w="12700">
              <a:solidFill>
                <a:srgbClr val="C00000"/>
              </a:solidFill>
              <a:prstDash val="solid"/>
              <a:round/>
              <a:headEnd len="sm" w="sm" type="none"/>
              <a:tailEnd len="lg" w="lg" type="triangle"/>
            </a:ln>
          </p:spPr>
        </p:cxnSp>
        <p:cxnSp>
          <p:nvCxnSpPr>
            <p:cNvPr id="784" name="Google Shape;784;p48"/>
            <p:cNvCxnSpPr>
              <a:stCxn id="782" idx="4"/>
            </p:cNvCxnSpPr>
            <p:nvPr/>
          </p:nvCxnSpPr>
          <p:spPr>
            <a:xfrm>
              <a:off x="11272341" y="4418915"/>
              <a:ext cx="7800" cy="609000"/>
            </a:xfrm>
            <a:prstGeom prst="straightConnector1">
              <a:avLst/>
            </a:prstGeom>
            <a:noFill/>
            <a:ln cap="flat" cmpd="sng" w="12700">
              <a:solidFill>
                <a:srgbClr val="C00000"/>
              </a:solidFill>
              <a:prstDash val="solid"/>
              <a:round/>
              <a:headEnd len="sm" w="sm" type="none"/>
              <a:tailEnd len="lg" w="lg" type="triangle"/>
            </a:ln>
          </p:spPr>
        </p:cxnSp>
      </p:grpSp>
      <p:sp>
        <p:nvSpPr>
          <p:cNvPr id="785" name="Google Shape;785;p48"/>
          <p:cNvSpPr/>
          <p:nvPr/>
        </p:nvSpPr>
        <p:spPr>
          <a:xfrm>
            <a:off x="6629400" y="4343400"/>
            <a:ext cx="990600" cy="914400"/>
          </a:xfrm>
          <a:prstGeom prst="rightArrow">
            <a:avLst>
              <a:gd fmla="val 50000" name="adj1"/>
              <a:gd fmla="val 50000" name="adj2"/>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6" name="Google Shape;786;p48"/>
          <p:cNvSpPr/>
          <p:nvPr/>
        </p:nvSpPr>
        <p:spPr>
          <a:xfrm>
            <a:off x="8229600" y="4267200"/>
            <a:ext cx="2057400" cy="1447800"/>
          </a:xfrm>
          <a:prstGeom prst="triangle">
            <a:avLst>
              <a:gd fmla="val 50000" name="adj"/>
            </a:avLst>
          </a:prstGeom>
          <a:solidFill>
            <a:srgbClr val="8FAAFF"/>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787" name="Google Shape;787;p48"/>
          <p:cNvPicPr preferRelativeResize="0"/>
          <p:nvPr/>
        </p:nvPicPr>
        <p:blipFill rotWithShape="1">
          <a:blip r:embed="rId17">
            <a:alphaModFix/>
          </a:blip>
          <a:srcRect b="0" l="0" r="0" t="0"/>
          <a:stretch/>
        </p:blipFill>
        <p:spPr>
          <a:xfrm>
            <a:off x="8763000" y="3962400"/>
            <a:ext cx="864110" cy="278892"/>
          </a:xfrm>
          <a:prstGeom prst="rect">
            <a:avLst/>
          </a:prstGeom>
          <a:noFill/>
          <a:ln>
            <a:noFill/>
          </a:ln>
        </p:spPr>
      </p:pic>
      <p:pic>
        <p:nvPicPr>
          <p:cNvPr id="788" name="Google Shape;788;p48"/>
          <p:cNvPicPr preferRelativeResize="0"/>
          <p:nvPr/>
        </p:nvPicPr>
        <p:blipFill rotWithShape="1">
          <a:blip r:embed="rId18">
            <a:alphaModFix/>
          </a:blip>
          <a:srcRect b="0" l="0" r="0" t="0"/>
          <a:stretch/>
        </p:blipFill>
        <p:spPr>
          <a:xfrm>
            <a:off x="9144350" y="3962400"/>
            <a:ext cx="367414" cy="24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k=0</a:t>
            </a:r>
            <a:endParaRPr/>
          </a:p>
        </p:txBody>
      </p:sp>
      <p:sp>
        <p:nvSpPr>
          <p:cNvPr id="795" name="Google Shape;795;p49"/>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7.46 PM.png" id="796" name="Google Shape;796;p49"/>
          <p:cNvPicPr preferRelativeResize="0"/>
          <p:nvPr/>
        </p:nvPicPr>
        <p:blipFill rotWithShape="1">
          <a:blip r:embed="rId3">
            <a:alphaModFix/>
          </a:blip>
          <a:srcRect b="0" l="0" r="0" t="0"/>
          <a:stretch/>
        </p:blipFill>
        <p:spPr>
          <a:xfrm>
            <a:off x="2992791" y="1143000"/>
            <a:ext cx="6206418" cy="5715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k=1</a:t>
            </a:r>
            <a:endParaRPr/>
          </a:p>
        </p:txBody>
      </p:sp>
      <p:sp>
        <p:nvSpPr>
          <p:cNvPr id="803" name="Google Shape;803;p50"/>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7.51 PM.png" id="804" name="Google Shape;804;p50"/>
          <p:cNvPicPr preferRelativeResize="0"/>
          <p:nvPr/>
        </p:nvPicPr>
        <p:blipFill rotWithShape="1">
          <a:blip r:embed="rId3">
            <a:alphaModFix/>
          </a:blip>
          <a:srcRect b="0" l="0" r="0" t="0"/>
          <a:stretch/>
        </p:blipFill>
        <p:spPr>
          <a:xfrm>
            <a:off x="3007545" y="1143000"/>
            <a:ext cx="6176910" cy="5715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k=2</a:t>
            </a:r>
            <a:endParaRPr/>
          </a:p>
        </p:txBody>
      </p:sp>
      <p:sp>
        <p:nvSpPr>
          <p:cNvPr id="811" name="Google Shape;811;p51"/>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7.56 PM.png" id="812" name="Google Shape;812;p51"/>
          <p:cNvPicPr preferRelativeResize="0"/>
          <p:nvPr/>
        </p:nvPicPr>
        <p:blipFill rotWithShape="1">
          <a:blip r:embed="rId3">
            <a:alphaModFix/>
          </a:blip>
          <a:srcRect b="0" l="0" r="0" t="0"/>
          <a:stretch/>
        </p:blipFill>
        <p:spPr>
          <a:xfrm>
            <a:off x="2992400" y="1143000"/>
            <a:ext cx="6207201" cy="571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Grid World Actions</a:t>
            </a:r>
            <a:endParaRPr/>
          </a:p>
        </p:txBody>
      </p:sp>
      <p:pic>
        <p:nvPicPr>
          <p:cNvPr id="107" name="Google Shape;107;p16"/>
          <p:cNvPicPr preferRelativeResize="0"/>
          <p:nvPr/>
        </p:nvPicPr>
        <p:blipFill rotWithShape="1">
          <a:blip r:embed="rId3">
            <a:alphaModFix/>
          </a:blip>
          <a:srcRect b="0" l="0" r="0" t="0"/>
          <a:stretch/>
        </p:blipFill>
        <p:spPr>
          <a:xfrm>
            <a:off x="1436308" y="1728787"/>
            <a:ext cx="2067596" cy="3113557"/>
          </a:xfrm>
          <a:prstGeom prst="rect">
            <a:avLst/>
          </a:prstGeom>
          <a:noFill/>
          <a:ln>
            <a:noFill/>
          </a:ln>
        </p:spPr>
      </p:pic>
      <p:pic>
        <p:nvPicPr>
          <p:cNvPr id="108" name="Google Shape;108;p16"/>
          <p:cNvPicPr preferRelativeResize="0"/>
          <p:nvPr/>
        </p:nvPicPr>
        <p:blipFill rotWithShape="1">
          <a:blip r:embed="rId4">
            <a:alphaModFix/>
          </a:blip>
          <a:srcRect b="0" l="0" r="0" t="0"/>
          <a:stretch/>
        </p:blipFill>
        <p:spPr>
          <a:xfrm>
            <a:off x="5050953" y="1805405"/>
            <a:ext cx="6607647" cy="4518777"/>
          </a:xfrm>
          <a:prstGeom prst="rect">
            <a:avLst/>
          </a:prstGeom>
          <a:noFill/>
          <a:ln>
            <a:noFill/>
          </a:ln>
        </p:spPr>
      </p:pic>
      <p:sp>
        <p:nvSpPr>
          <p:cNvPr id="109" name="Google Shape;109;p16"/>
          <p:cNvSpPr txBox="1"/>
          <p:nvPr/>
        </p:nvSpPr>
        <p:spPr>
          <a:xfrm>
            <a:off x="914400" y="1214735"/>
            <a:ext cx="3276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Deterministic Grid World</a:t>
            </a:r>
            <a:endParaRPr/>
          </a:p>
        </p:txBody>
      </p:sp>
      <p:sp>
        <p:nvSpPr>
          <p:cNvPr id="110" name="Google Shape;110;p16"/>
          <p:cNvSpPr txBox="1"/>
          <p:nvPr/>
        </p:nvSpPr>
        <p:spPr>
          <a:xfrm>
            <a:off x="6858000" y="1214735"/>
            <a:ext cx="3276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Stochastic Grid World</a:t>
            </a:r>
            <a:endParaRPr/>
          </a:p>
        </p:txBody>
      </p:sp>
      <p:cxnSp>
        <p:nvCxnSpPr>
          <p:cNvPr id="111" name="Google Shape;111;p16"/>
          <p:cNvCxnSpPr/>
          <p:nvPr/>
        </p:nvCxnSpPr>
        <p:spPr>
          <a:xfrm flipH="1" rot="-5400000">
            <a:off x="2171700" y="3924301"/>
            <a:ext cx="5181600" cy="76200"/>
          </a:xfrm>
          <a:prstGeom prst="straightConnector1">
            <a:avLst/>
          </a:prstGeom>
          <a:noFill/>
          <a:ln cap="flat" cmpd="sng" w="50800">
            <a:solidFill>
              <a:schemeClr val="accent2"/>
            </a:solidFill>
            <a:prstDash val="solid"/>
            <a:round/>
            <a:headEnd len="sm" w="sm" type="none"/>
            <a:tailEnd len="sm" w="sm" type="none"/>
          </a:ln>
        </p:spPr>
      </p:cxnSp>
      <p:pic>
        <p:nvPicPr>
          <p:cNvPr id="112" name="Google Shape;112;p16"/>
          <p:cNvPicPr preferRelativeResize="0"/>
          <p:nvPr/>
        </p:nvPicPr>
        <p:blipFill rotWithShape="1">
          <a:blip r:embed="rId5">
            <a:alphaModFix/>
          </a:blip>
          <a:srcRect b="0" l="0" r="0" t="0"/>
          <a:stretch/>
        </p:blipFill>
        <p:spPr>
          <a:xfrm>
            <a:off x="1371600" y="4877716"/>
            <a:ext cx="2057400" cy="14426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5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k=3</a:t>
            </a:r>
            <a:endParaRPr/>
          </a:p>
        </p:txBody>
      </p:sp>
      <p:sp>
        <p:nvSpPr>
          <p:cNvPr id="819" name="Google Shape;819;p52"/>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00 PM.png" id="820" name="Google Shape;820;p52"/>
          <p:cNvPicPr preferRelativeResize="0"/>
          <p:nvPr/>
        </p:nvPicPr>
        <p:blipFill rotWithShape="1">
          <a:blip r:embed="rId3">
            <a:alphaModFix/>
          </a:blip>
          <a:srcRect b="0" l="0" r="0" t="0"/>
          <a:stretch/>
        </p:blipFill>
        <p:spPr>
          <a:xfrm>
            <a:off x="3007179" y="1143000"/>
            <a:ext cx="6177643" cy="5715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k=4</a:t>
            </a:r>
            <a:endParaRPr/>
          </a:p>
        </p:txBody>
      </p:sp>
      <p:sp>
        <p:nvSpPr>
          <p:cNvPr id="827" name="Google Shape;827;p53"/>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04 PM.png" id="828" name="Google Shape;828;p53"/>
          <p:cNvPicPr preferRelativeResize="0"/>
          <p:nvPr/>
        </p:nvPicPr>
        <p:blipFill rotWithShape="1">
          <a:blip r:embed="rId3">
            <a:alphaModFix/>
          </a:blip>
          <a:srcRect b="0" l="0" r="0" t="0"/>
          <a:stretch/>
        </p:blipFill>
        <p:spPr>
          <a:xfrm>
            <a:off x="3009900" y="1157098"/>
            <a:ext cx="6172200" cy="57009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k=5</a:t>
            </a:r>
            <a:endParaRPr/>
          </a:p>
        </p:txBody>
      </p:sp>
      <p:sp>
        <p:nvSpPr>
          <p:cNvPr id="835" name="Google Shape;835;p54"/>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09 PM.png" id="836" name="Google Shape;836;p54"/>
          <p:cNvPicPr preferRelativeResize="0"/>
          <p:nvPr/>
        </p:nvPicPr>
        <p:blipFill rotWithShape="1">
          <a:blip r:embed="rId3">
            <a:alphaModFix/>
          </a:blip>
          <a:srcRect b="0" l="0" r="0" t="0"/>
          <a:stretch/>
        </p:blipFill>
        <p:spPr>
          <a:xfrm>
            <a:off x="3002644" y="1143000"/>
            <a:ext cx="6186713" cy="57149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k=6</a:t>
            </a:r>
            <a:endParaRPr/>
          </a:p>
        </p:txBody>
      </p:sp>
      <p:sp>
        <p:nvSpPr>
          <p:cNvPr id="843" name="Google Shape;843;p55"/>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13 PM.png" id="844" name="Google Shape;844;p55"/>
          <p:cNvPicPr preferRelativeResize="0"/>
          <p:nvPr/>
        </p:nvPicPr>
        <p:blipFill rotWithShape="1">
          <a:blip r:embed="rId3">
            <a:alphaModFix/>
          </a:blip>
          <a:srcRect b="0" l="0" r="0" t="0"/>
          <a:stretch/>
        </p:blipFill>
        <p:spPr>
          <a:xfrm>
            <a:off x="3018972" y="1173166"/>
            <a:ext cx="6154057" cy="568483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5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k=7</a:t>
            </a:r>
            <a:endParaRPr/>
          </a:p>
        </p:txBody>
      </p:sp>
      <p:sp>
        <p:nvSpPr>
          <p:cNvPr id="851" name="Google Shape;851;p56"/>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19 PM.png" id="852" name="Google Shape;852;p56"/>
          <p:cNvPicPr preferRelativeResize="0"/>
          <p:nvPr/>
        </p:nvPicPr>
        <p:blipFill rotWithShape="1">
          <a:blip r:embed="rId3">
            <a:alphaModFix/>
          </a:blip>
          <a:srcRect b="0" l="0" r="0" t="0"/>
          <a:stretch/>
        </p:blipFill>
        <p:spPr>
          <a:xfrm>
            <a:off x="3009900" y="1148034"/>
            <a:ext cx="6172200" cy="570996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k=8</a:t>
            </a:r>
            <a:endParaRPr/>
          </a:p>
        </p:txBody>
      </p:sp>
      <p:sp>
        <p:nvSpPr>
          <p:cNvPr id="859" name="Google Shape;859;p57"/>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25 PM.png" id="860" name="Google Shape;860;p57"/>
          <p:cNvPicPr preferRelativeResize="0"/>
          <p:nvPr/>
        </p:nvPicPr>
        <p:blipFill rotWithShape="1">
          <a:blip r:embed="rId3">
            <a:alphaModFix/>
          </a:blip>
          <a:srcRect b="0" l="0" r="0" t="0"/>
          <a:stretch/>
        </p:blipFill>
        <p:spPr>
          <a:xfrm>
            <a:off x="3009900" y="1175224"/>
            <a:ext cx="6172200" cy="5682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5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k=9</a:t>
            </a:r>
            <a:endParaRPr/>
          </a:p>
        </p:txBody>
      </p:sp>
      <p:sp>
        <p:nvSpPr>
          <p:cNvPr id="867" name="Google Shape;867;p58"/>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28 PM.png" id="868" name="Google Shape;868;p58"/>
          <p:cNvPicPr preferRelativeResize="0"/>
          <p:nvPr/>
        </p:nvPicPr>
        <p:blipFill rotWithShape="1">
          <a:blip r:embed="rId3">
            <a:alphaModFix/>
          </a:blip>
          <a:srcRect b="0" l="0" r="0" t="0"/>
          <a:stretch/>
        </p:blipFill>
        <p:spPr>
          <a:xfrm>
            <a:off x="3006198" y="1157224"/>
            <a:ext cx="6179605" cy="57007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k=10</a:t>
            </a:r>
            <a:endParaRPr/>
          </a:p>
        </p:txBody>
      </p:sp>
      <p:sp>
        <p:nvSpPr>
          <p:cNvPr id="875" name="Google Shape;875;p59"/>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32 PM.png" id="876" name="Google Shape;876;p59"/>
          <p:cNvPicPr preferRelativeResize="0"/>
          <p:nvPr/>
        </p:nvPicPr>
        <p:blipFill rotWithShape="1">
          <a:blip r:embed="rId3">
            <a:alphaModFix/>
          </a:blip>
          <a:srcRect b="0" l="0" r="0" t="0"/>
          <a:stretch/>
        </p:blipFill>
        <p:spPr>
          <a:xfrm>
            <a:off x="2997725" y="1143000"/>
            <a:ext cx="6196550" cy="5715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k=11</a:t>
            </a:r>
            <a:endParaRPr/>
          </a:p>
        </p:txBody>
      </p:sp>
      <p:sp>
        <p:nvSpPr>
          <p:cNvPr id="883" name="Google Shape;883;p60"/>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37 PM.png" id="884" name="Google Shape;884;p60"/>
          <p:cNvPicPr preferRelativeResize="0"/>
          <p:nvPr/>
        </p:nvPicPr>
        <p:blipFill rotWithShape="1">
          <a:blip r:embed="rId3">
            <a:alphaModFix/>
          </a:blip>
          <a:srcRect b="0" l="0" r="0" t="0"/>
          <a:stretch/>
        </p:blipFill>
        <p:spPr>
          <a:xfrm>
            <a:off x="3009900" y="1138306"/>
            <a:ext cx="6172200" cy="571969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6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k=12</a:t>
            </a:r>
            <a:endParaRPr/>
          </a:p>
        </p:txBody>
      </p:sp>
      <p:sp>
        <p:nvSpPr>
          <p:cNvPr id="891" name="Google Shape;891;p61"/>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8.41 PM.png" id="892" name="Google Shape;892;p61"/>
          <p:cNvPicPr preferRelativeResize="0"/>
          <p:nvPr/>
        </p:nvPicPr>
        <p:blipFill rotWithShape="1">
          <a:blip r:embed="rId3">
            <a:alphaModFix/>
          </a:blip>
          <a:srcRect b="0" l="0" r="0" t="0"/>
          <a:stretch/>
        </p:blipFill>
        <p:spPr>
          <a:xfrm>
            <a:off x="2997725" y="1143000"/>
            <a:ext cx="6196550" cy="571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Markov Decision Processes</a:t>
            </a:r>
            <a:endParaRPr/>
          </a:p>
        </p:txBody>
      </p:sp>
      <p:sp>
        <p:nvSpPr>
          <p:cNvPr id="119" name="Google Shape;119;p17"/>
          <p:cNvSpPr txBox="1"/>
          <p:nvPr>
            <p:ph idx="1" type="body"/>
          </p:nvPr>
        </p:nvSpPr>
        <p:spPr>
          <a:xfrm>
            <a:off x="228600" y="1493838"/>
            <a:ext cx="6553200" cy="4525962"/>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t>An MDP is defined by:</a:t>
            </a:r>
            <a:endParaRPr/>
          </a:p>
          <a:p>
            <a:pPr indent="-285736" lvl="1" marL="742913" rtl="0" algn="l">
              <a:lnSpc>
                <a:spcPct val="80000"/>
              </a:lnSpc>
              <a:spcBef>
                <a:spcPts val="400"/>
              </a:spcBef>
              <a:spcAft>
                <a:spcPts val="0"/>
              </a:spcAft>
              <a:buSzPts val="2000"/>
              <a:buChar char="▪"/>
            </a:pPr>
            <a:r>
              <a:rPr lang="en-US" sz="2000"/>
              <a:t>A </a:t>
            </a:r>
            <a:r>
              <a:rPr lang="en-US" sz="2000">
                <a:solidFill>
                  <a:srgbClr val="CC0000"/>
                </a:solidFill>
              </a:rPr>
              <a:t>set of states s ∈ S</a:t>
            </a:r>
            <a:endParaRPr/>
          </a:p>
          <a:p>
            <a:pPr indent="-285736" lvl="1" marL="742913" rtl="0" algn="l">
              <a:lnSpc>
                <a:spcPct val="80000"/>
              </a:lnSpc>
              <a:spcBef>
                <a:spcPts val="400"/>
              </a:spcBef>
              <a:spcAft>
                <a:spcPts val="0"/>
              </a:spcAft>
              <a:buSzPts val="2000"/>
              <a:buChar char="▪"/>
            </a:pPr>
            <a:r>
              <a:rPr lang="en-US" sz="2000"/>
              <a:t>A </a:t>
            </a:r>
            <a:r>
              <a:rPr lang="en-US" sz="2000">
                <a:solidFill>
                  <a:srgbClr val="CC0000"/>
                </a:solidFill>
              </a:rPr>
              <a:t>set of actions a ∈ A</a:t>
            </a:r>
            <a:endParaRPr sz="2000">
              <a:solidFill>
                <a:srgbClr val="CC0000"/>
              </a:solidFill>
            </a:endParaRPr>
          </a:p>
          <a:p>
            <a:pPr indent="-285736" lvl="1" marL="742913" rtl="0" algn="l">
              <a:lnSpc>
                <a:spcPct val="80000"/>
              </a:lnSpc>
              <a:spcBef>
                <a:spcPts val="400"/>
              </a:spcBef>
              <a:spcAft>
                <a:spcPts val="0"/>
              </a:spcAft>
              <a:buSzPts val="2000"/>
              <a:buChar char="▪"/>
            </a:pPr>
            <a:r>
              <a:rPr lang="en-US" sz="2000"/>
              <a:t>A </a:t>
            </a:r>
            <a:r>
              <a:rPr lang="en-US" sz="2000">
                <a:solidFill>
                  <a:srgbClr val="CC0000"/>
                </a:solidFill>
              </a:rPr>
              <a:t>transition function T(s, a, s’)</a:t>
            </a:r>
            <a:endParaRPr sz="2000"/>
          </a:p>
          <a:p>
            <a:pPr indent="-228588" lvl="2" marL="1142942" rtl="0" algn="l">
              <a:lnSpc>
                <a:spcPct val="80000"/>
              </a:lnSpc>
              <a:spcBef>
                <a:spcPts val="360"/>
              </a:spcBef>
              <a:spcAft>
                <a:spcPts val="0"/>
              </a:spcAft>
              <a:buSzPts val="1800"/>
              <a:buChar char="▪"/>
            </a:pPr>
            <a:r>
              <a:rPr lang="en-US" sz="1800"/>
              <a:t>Probability that a from s leads to s’, i.e., P(s’| s, a)</a:t>
            </a:r>
            <a:endParaRPr/>
          </a:p>
          <a:p>
            <a:pPr indent="-228588" lvl="2" marL="1142942" rtl="0" algn="l">
              <a:lnSpc>
                <a:spcPct val="80000"/>
              </a:lnSpc>
              <a:spcBef>
                <a:spcPts val="360"/>
              </a:spcBef>
              <a:spcAft>
                <a:spcPts val="0"/>
              </a:spcAft>
              <a:buSzPts val="1800"/>
              <a:buChar char="▪"/>
            </a:pPr>
            <a:r>
              <a:rPr lang="en-US" sz="1800"/>
              <a:t>Also called the model or the dynamics</a:t>
            </a:r>
            <a:endParaRPr/>
          </a:p>
          <a:p>
            <a:pPr indent="-285736" lvl="1" marL="742913" rtl="0" algn="l">
              <a:lnSpc>
                <a:spcPct val="80000"/>
              </a:lnSpc>
              <a:spcBef>
                <a:spcPts val="400"/>
              </a:spcBef>
              <a:spcAft>
                <a:spcPts val="0"/>
              </a:spcAft>
              <a:buSzPts val="2000"/>
              <a:buChar char="▪"/>
            </a:pPr>
            <a:r>
              <a:rPr lang="en-US" sz="2000"/>
              <a:t>A </a:t>
            </a:r>
            <a:r>
              <a:rPr lang="en-US" sz="2000">
                <a:solidFill>
                  <a:srgbClr val="CC0000"/>
                </a:solidFill>
              </a:rPr>
              <a:t>reward function R(s, a, s’) </a:t>
            </a:r>
            <a:endParaRPr/>
          </a:p>
          <a:p>
            <a:pPr indent="-228588" lvl="2" marL="1142942" rtl="0" algn="l">
              <a:lnSpc>
                <a:spcPct val="80000"/>
              </a:lnSpc>
              <a:spcBef>
                <a:spcPts val="360"/>
              </a:spcBef>
              <a:spcAft>
                <a:spcPts val="0"/>
              </a:spcAft>
              <a:buSzPts val="1800"/>
              <a:buChar char="▪"/>
            </a:pPr>
            <a:r>
              <a:rPr lang="en-US" sz="1800"/>
              <a:t>Sometimes just R(s) or R(s’)</a:t>
            </a:r>
            <a:endParaRPr/>
          </a:p>
          <a:p>
            <a:pPr indent="-285736" lvl="1" marL="742913" rtl="0" algn="l">
              <a:lnSpc>
                <a:spcPct val="80000"/>
              </a:lnSpc>
              <a:spcBef>
                <a:spcPts val="400"/>
              </a:spcBef>
              <a:spcAft>
                <a:spcPts val="0"/>
              </a:spcAft>
              <a:buSzPts val="2000"/>
              <a:buChar char="▪"/>
            </a:pPr>
            <a:r>
              <a:rPr lang="en-US" sz="2000"/>
              <a:t>A </a:t>
            </a:r>
            <a:r>
              <a:rPr lang="en-US" sz="2000">
                <a:solidFill>
                  <a:srgbClr val="CC0000"/>
                </a:solidFill>
              </a:rPr>
              <a:t>start state</a:t>
            </a:r>
            <a:endParaRPr sz="2000"/>
          </a:p>
          <a:p>
            <a:pPr indent="-285736" lvl="1" marL="742913" rtl="0" algn="l">
              <a:lnSpc>
                <a:spcPct val="80000"/>
              </a:lnSpc>
              <a:spcBef>
                <a:spcPts val="400"/>
              </a:spcBef>
              <a:spcAft>
                <a:spcPts val="0"/>
              </a:spcAft>
              <a:buSzPts val="2000"/>
              <a:buChar char="▪"/>
            </a:pPr>
            <a:r>
              <a:rPr lang="en-US" sz="2000"/>
              <a:t>Maybe a </a:t>
            </a:r>
            <a:r>
              <a:rPr lang="en-US" sz="2000">
                <a:solidFill>
                  <a:srgbClr val="CC0000"/>
                </a:solidFill>
              </a:rPr>
              <a:t>terminal state</a:t>
            </a:r>
            <a:endParaRPr/>
          </a:p>
          <a:p>
            <a:pPr indent="-82536" lvl="1" marL="742913" rtl="0" algn="l">
              <a:lnSpc>
                <a:spcPct val="80000"/>
              </a:lnSpc>
              <a:spcBef>
                <a:spcPts val="640"/>
              </a:spcBef>
              <a:spcAft>
                <a:spcPts val="0"/>
              </a:spcAft>
              <a:buSzPts val="3200"/>
              <a:buNone/>
            </a:pPr>
            <a:r>
              <a:t/>
            </a:r>
            <a:endParaRPr sz="3200"/>
          </a:p>
          <a:p>
            <a:pPr indent="-342882" lvl="0" marL="342882" rtl="0" algn="l">
              <a:lnSpc>
                <a:spcPct val="80000"/>
              </a:lnSpc>
              <a:spcBef>
                <a:spcPts val="480"/>
              </a:spcBef>
              <a:spcAft>
                <a:spcPts val="0"/>
              </a:spcAft>
              <a:buSzPts val="2400"/>
              <a:buChar char="▪"/>
            </a:pPr>
            <a:r>
              <a:rPr lang="en-US" sz="2400"/>
              <a:t>MDPs are non-deterministic search problems</a:t>
            </a:r>
            <a:endParaRPr/>
          </a:p>
          <a:p>
            <a:pPr indent="-285736" lvl="1" marL="742913" rtl="0" algn="l">
              <a:lnSpc>
                <a:spcPct val="80000"/>
              </a:lnSpc>
              <a:spcBef>
                <a:spcPts val="400"/>
              </a:spcBef>
              <a:spcAft>
                <a:spcPts val="0"/>
              </a:spcAft>
              <a:buSzPts val="2000"/>
              <a:buChar char="▪"/>
            </a:pPr>
            <a:r>
              <a:rPr lang="en-US" sz="2000"/>
              <a:t>One way to solve them is with expectimax search</a:t>
            </a:r>
            <a:endParaRPr/>
          </a:p>
          <a:p>
            <a:pPr indent="-285736" lvl="1" marL="742913" rtl="0" algn="l">
              <a:lnSpc>
                <a:spcPct val="80000"/>
              </a:lnSpc>
              <a:spcBef>
                <a:spcPts val="400"/>
              </a:spcBef>
              <a:spcAft>
                <a:spcPts val="0"/>
              </a:spcAft>
              <a:buSzPts val="2000"/>
              <a:buChar char="▪"/>
            </a:pPr>
            <a:r>
              <a:rPr lang="en-US" sz="2000"/>
              <a:t>We’ll have a new tool soon</a:t>
            </a:r>
            <a:endParaRPr sz="2000"/>
          </a:p>
        </p:txBody>
      </p:sp>
      <p:pic>
        <p:nvPicPr>
          <p:cNvPr id="120" name="Google Shape;120;p17"/>
          <p:cNvPicPr preferRelativeResize="0"/>
          <p:nvPr/>
        </p:nvPicPr>
        <p:blipFill rotWithShape="1">
          <a:blip r:embed="rId3">
            <a:alphaModFix/>
          </a:blip>
          <a:srcRect b="0" l="0" r="0" t="0"/>
          <a:stretch/>
        </p:blipFill>
        <p:spPr>
          <a:xfrm>
            <a:off x="6990735" y="1371600"/>
            <a:ext cx="4495800" cy="3484999"/>
          </a:xfrm>
          <a:prstGeom prst="rect">
            <a:avLst/>
          </a:prstGeom>
          <a:noFill/>
          <a:ln>
            <a:noFill/>
          </a:ln>
        </p:spPr>
      </p:pic>
      <p:pic>
        <p:nvPicPr>
          <p:cNvPr id="121" name="Google Shape;121;p17"/>
          <p:cNvPicPr preferRelativeResize="0"/>
          <p:nvPr/>
        </p:nvPicPr>
        <p:blipFill rotWithShape="1">
          <a:blip r:embed="rId4">
            <a:alphaModFix/>
          </a:blip>
          <a:srcRect b="0" l="0" r="0" t="0"/>
          <a:stretch/>
        </p:blipFill>
        <p:spPr>
          <a:xfrm>
            <a:off x="7143135" y="1373299"/>
            <a:ext cx="4439265" cy="3197001"/>
          </a:xfrm>
          <a:prstGeom prst="rect">
            <a:avLst/>
          </a:prstGeom>
          <a:noFill/>
          <a:ln>
            <a:noFill/>
          </a:ln>
        </p:spPr>
      </p:pic>
      <p:pic>
        <p:nvPicPr>
          <p:cNvPr id="122" name="Google Shape;122;p17"/>
          <p:cNvPicPr preferRelativeResize="0"/>
          <p:nvPr/>
        </p:nvPicPr>
        <p:blipFill rotWithShape="1">
          <a:blip r:embed="rId5">
            <a:alphaModFix/>
          </a:blip>
          <a:srcRect b="0" l="0" r="0" t="0"/>
          <a:stretch/>
        </p:blipFill>
        <p:spPr>
          <a:xfrm>
            <a:off x="10210800" y="3896549"/>
            <a:ext cx="457200" cy="244617"/>
          </a:xfrm>
          <a:prstGeom prst="rect">
            <a:avLst/>
          </a:prstGeom>
          <a:noFill/>
          <a:ln>
            <a:noFill/>
          </a:ln>
        </p:spPr>
      </p:pic>
      <p:pic>
        <p:nvPicPr>
          <p:cNvPr id="123" name="Google Shape;123;p17"/>
          <p:cNvPicPr preferRelativeResize="0"/>
          <p:nvPr/>
        </p:nvPicPr>
        <p:blipFill rotWithShape="1">
          <a:blip r:embed="rId6">
            <a:alphaModFix/>
          </a:blip>
          <a:srcRect b="0" l="0" r="0" t="0"/>
          <a:stretch/>
        </p:blipFill>
        <p:spPr>
          <a:xfrm>
            <a:off x="9067801" y="3886200"/>
            <a:ext cx="509618" cy="218854"/>
          </a:xfrm>
          <a:prstGeom prst="rect">
            <a:avLst/>
          </a:prstGeom>
          <a:noFill/>
          <a:ln>
            <a:noFill/>
          </a:ln>
        </p:spPr>
      </p:pic>
      <p:pic>
        <p:nvPicPr>
          <p:cNvPr id="124" name="Google Shape;124;p17"/>
          <p:cNvPicPr preferRelativeResize="0"/>
          <p:nvPr/>
        </p:nvPicPr>
        <p:blipFill rotWithShape="1">
          <a:blip r:embed="rId7">
            <a:alphaModFix/>
          </a:blip>
          <a:srcRect b="0" l="0" r="0" t="0"/>
          <a:stretch/>
        </p:blipFill>
        <p:spPr>
          <a:xfrm>
            <a:off x="9677400" y="2895600"/>
            <a:ext cx="433322" cy="781050"/>
          </a:xfrm>
          <a:prstGeom prst="rect">
            <a:avLst/>
          </a:prstGeom>
          <a:noFill/>
          <a:ln>
            <a:noFill/>
          </a:ln>
        </p:spPr>
      </p:pic>
      <p:pic>
        <p:nvPicPr>
          <p:cNvPr descr="C:\Users\Dan\Dropbox\Office\CS 188\Ketrina Art\MDPs\AgentTopDown.png" id="125" name="Google Shape;125;p17"/>
          <p:cNvPicPr preferRelativeResize="0"/>
          <p:nvPr/>
        </p:nvPicPr>
        <p:blipFill rotWithShape="1">
          <a:blip r:embed="rId8">
            <a:alphaModFix/>
          </a:blip>
          <a:srcRect b="0" l="0" r="0" t="0"/>
          <a:stretch/>
        </p:blipFill>
        <p:spPr>
          <a:xfrm>
            <a:off x="9471422" y="3581400"/>
            <a:ext cx="815578" cy="762000"/>
          </a:xfrm>
          <a:prstGeom prst="rect">
            <a:avLst/>
          </a:prstGeom>
          <a:noFill/>
          <a:ln>
            <a:noFill/>
          </a:ln>
        </p:spPr>
      </p:pic>
      <p:sp>
        <p:nvSpPr>
          <p:cNvPr id="126" name="Google Shape;126;p17"/>
          <p:cNvSpPr txBox="1"/>
          <p:nvPr/>
        </p:nvSpPr>
        <p:spPr>
          <a:xfrm>
            <a:off x="7086600" y="6488112"/>
            <a:ext cx="5105400" cy="3698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rgbClr val="CC0000"/>
                </a:solidFill>
                <a:latin typeface="Calibri"/>
                <a:ea typeface="Calibri"/>
                <a:cs typeface="Calibri"/>
                <a:sym typeface="Calibri"/>
              </a:rPr>
              <a:t>[Demo – gridworld manual intro (L8D1)]</a:t>
            </a:r>
            <a:endParaRPr b="0" i="0" sz="1800" u="none" cap="none" strike="noStrike">
              <a:solidFill>
                <a:srgbClr val="CC000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6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k=100</a:t>
            </a:r>
            <a:endParaRPr/>
          </a:p>
        </p:txBody>
      </p:sp>
      <p:sp>
        <p:nvSpPr>
          <p:cNvPr id="899" name="Google Shape;899;p62"/>
          <p:cNvSpPr txBox="1"/>
          <p:nvPr/>
        </p:nvSpPr>
        <p:spPr>
          <a:xfrm>
            <a:off x="9906001" y="5934670"/>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Noise =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 0.9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Living reward = 0</a:t>
            </a:r>
            <a:endParaRPr sz="1800">
              <a:solidFill>
                <a:schemeClr val="dk1"/>
              </a:solidFill>
              <a:latin typeface="Calibri"/>
              <a:ea typeface="Calibri"/>
              <a:cs typeface="Calibri"/>
              <a:sym typeface="Calibri"/>
            </a:endParaRPr>
          </a:p>
        </p:txBody>
      </p:sp>
      <p:pic>
        <p:nvPicPr>
          <p:cNvPr descr="Screen Shot 2014-08-10 at 7.49.20 PM.png" id="900" name="Google Shape;900;p62"/>
          <p:cNvPicPr preferRelativeResize="0"/>
          <p:nvPr/>
        </p:nvPicPr>
        <p:blipFill rotWithShape="1">
          <a:blip r:embed="rId3">
            <a:alphaModFix/>
          </a:blip>
          <a:srcRect b="0" l="0" r="0" t="0"/>
          <a:stretch/>
        </p:blipFill>
        <p:spPr>
          <a:xfrm>
            <a:off x="3000746" y="1130418"/>
            <a:ext cx="6190508" cy="572758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pic>
        <p:nvPicPr>
          <p:cNvPr descr="RacingSubTree.png" id="905" name="Google Shape;905;p63"/>
          <p:cNvPicPr preferRelativeResize="0"/>
          <p:nvPr/>
        </p:nvPicPr>
        <p:blipFill rotWithShape="1">
          <a:blip r:embed="rId3">
            <a:alphaModFix/>
          </a:blip>
          <a:srcRect b="0" l="0" r="0" t="0"/>
          <a:stretch/>
        </p:blipFill>
        <p:spPr>
          <a:xfrm>
            <a:off x="5029200" y="3657600"/>
            <a:ext cx="5803005" cy="2822260"/>
          </a:xfrm>
          <a:prstGeom prst="rect">
            <a:avLst/>
          </a:prstGeom>
          <a:noFill/>
          <a:ln>
            <a:noFill/>
          </a:ln>
        </p:spPr>
      </p:pic>
      <p:cxnSp>
        <p:nvCxnSpPr>
          <p:cNvPr id="906" name="Google Shape;906;p63"/>
          <p:cNvCxnSpPr>
            <a:stCxn id="907" idx="2"/>
            <a:endCxn id="908" idx="1"/>
          </p:cNvCxnSpPr>
          <p:nvPr/>
        </p:nvCxnSpPr>
        <p:spPr>
          <a:xfrm>
            <a:off x="7749492" y="1843018"/>
            <a:ext cx="1563300" cy="411000"/>
          </a:xfrm>
          <a:prstGeom prst="straightConnector1">
            <a:avLst/>
          </a:prstGeom>
          <a:noFill/>
          <a:ln cap="flat" cmpd="sng" w="12700">
            <a:solidFill>
              <a:srgbClr val="C00000"/>
            </a:solidFill>
            <a:prstDash val="solid"/>
            <a:round/>
            <a:headEnd len="sm" w="sm" type="none"/>
            <a:tailEnd len="lg" w="lg" type="triangle"/>
          </a:ln>
        </p:spPr>
      </p:cxnSp>
      <p:sp>
        <p:nvSpPr>
          <p:cNvPr id="909" name="Google Shape;909;p6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Computing Time-Limited Values</a:t>
            </a:r>
            <a:endParaRPr/>
          </a:p>
        </p:txBody>
      </p:sp>
      <p:grpSp>
        <p:nvGrpSpPr>
          <p:cNvPr id="910" name="Google Shape;910;p63"/>
          <p:cNvGrpSpPr/>
          <p:nvPr/>
        </p:nvGrpSpPr>
        <p:grpSpPr>
          <a:xfrm>
            <a:off x="5268141" y="1524000"/>
            <a:ext cx="6237200" cy="2514600"/>
            <a:chOff x="460604" y="858084"/>
            <a:chExt cx="11931837" cy="4810462"/>
          </a:xfrm>
        </p:grpSpPr>
        <p:pic>
          <p:nvPicPr>
            <p:cNvPr id="907" name="Google Shape;907;p63"/>
            <p:cNvPicPr preferRelativeResize="0"/>
            <p:nvPr/>
          </p:nvPicPr>
          <p:blipFill rotWithShape="1">
            <a:blip r:embed="rId4">
              <a:alphaModFix/>
            </a:blip>
            <a:srcRect b="0" l="0" r="0" t="0"/>
            <a:stretch/>
          </p:blipFill>
          <p:spPr>
            <a:xfrm>
              <a:off x="4743363" y="858084"/>
              <a:ext cx="928189" cy="610286"/>
            </a:xfrm>
            <a:prstGeom prst="rect">
              <a:avLst/>
            </a:prstGeom>
            <a:noFill/>
            <a:ln>
              <a:noFill/>
            </a:ln>
          </p:spPr>
        </p:pic>
        <p:pic>
          <p:nvPicPr>
            <p:cNvPr id="911" name="Google Shape;911;p63"/>
            <p:cNvPicPr preferRelativeResize="0"/>
            <p:nvPr/>
          </p:nvPicPr>
          <p:blipFill rotWithShape="1">
            <a:blip r:embed="rId5">
              <a:alphaModFix/>
            </a:blip>
            <a:srcRect b="0" l="0" r="0" t="0"/>
            <a:stretch/>
          </p:blipFill>
          <p:spPr>
            <a:xfrm>
              <a:off x="10212034" y="3044658"/>
              <a:ext cx="1014614" cy="639346"/>
            </a:xfrm>
            <a:prstGeom prst="rect">
              <a:avLst/>
            </a:prstGeom>
            <a:noFill/>
            <a:ln>
              <a:noFill/>
            </a:ln>
          </p:spPr>
        </p:pic>
        <p:pic>
          <p:nvPicPr>
            <p:cNvPr id="912" name="Google Shape;912;p63"/>
            <p:cNvPicPr preferRelativeResize="0"/>
            <p:nvPr/>
          </p:nvPicPr>
          <p:blipFill rotWithShape="1">
            <a:blip r:embed="rId6">
              <a:alphaModFix/>
            </a:blip>
            <a:srcRect b="0" l="0" r="0" t="0"/>
            <a:stretch/>
          </p:blipFill>
          <p:spPr>
            <a:xfrm>
              <a:off x="11407647" y="4941331"/>
              <a:ext cx="984794" cy="697467"/>
            </a:xfrm>
            <a:prstGeom prst="rect">
              <a:avLst/>
            </a:prstGeom>
            <a:noFill/>
            <a:ln>
              <a:noFill/>
            </a:ln>
          </p:spPr>
        </p:pic>
        <p:sp>
          <p:nvSpPr>
            <p:cNvPr id="913" name="Google Shape;913;p63"/>
            <p:cNvSpPr/>
            <p:nvPr/>
          </p:nvSpPr>
          <p:spPr>
            <a:xfrm>
              <a:off x="1770678" y="220980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8" name="Google Shape;908;p63"/>
            <p:cNvSpPr/>
            <p:nvPr/>
          </p:nvSpPr>
          <p:spPr>
            <a:xfrm>
              <a:off x="8153453" y="2209801"/>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14" name="Google Shape;914;p63"/>
            <p:cNvCxnSpPr>
              <a:stCxn id="907" idx="2"/>
            </p:cNvCxnSpPr>
            <p:nvPr/>
          </p:nvCxnSpPr>
          <p:spPr>
            <a:xfrm flipH="1">
              <a:off x="2030757" y="1468370"/>
              <a:ext cx="3176700" cy="786000"/>
            </a:xfrm>
            <a:prstGeom prst="straightConnector1">
              <a:avLst/>
            </a:prstGeom>
            <a:noFill/>
            <a:ln cap="flat" cmpd="sng" w="12700">
              <a:solidFill>
                <a:schemeClr val="accent2"/>
              </a:solidFill>
              <a:prstDash val="solid"/>
              <a:round/>
              <a:headEnd len="sm" w="sm" type="none"/>
              <a:tailEnd len="lg" w="lg" type="triangle"/>
            </a:ln>
          </p:spPr>
        </p:cxnSp>
        <p:pic>
          <p:nvPicPr>
            <p:cNvPr id="915" name="Google Shape;915;p63"/>
            <p:cNvPicPr preferRelativeResize="0"/>
            <p:nvPr/>
          </p:nvPicPr>
          <p:blipFill rotWithShape="1">
            <a:blip r:embed="rId4">
              <a:alphaModFix/>
            </a:blip>
            <a:srcRect b="0" l="0" r="0" t="0"/>
            <a:stretch/>
          </p:blipFill>
          <p:spPr>
            <a:xfrm>
              <a:off x="5566004" y="3044658"/>
              <a:ext cx="928189" cy="610286"/>
            </a:xfrm>
            <a:prstGeom prst="rect">
              <a:avLst/>
            </a:prstGeom>
            <a:noFill/>
            <a:ln>
              <a:noFill/>
            </a:ln>
          </p:spPr>
        </p:pic>
        <p:cxnSp>
          <p:nvCxnSpPr>
            <p:cNvPr id="916" name="Google Shape;916;p63"/>
            <p:cNvCxnSpPr/>
            <p:nvPr/>
          </p:nvCxnSpPr>
          <p:spPr>
            <a:xfrm flipH="1">
              <a:off x="6030098" y="2514601"/>
              <a:ext cx="2275755" cy="609599"/>
            </a:xfrm>
            <a:prstGeom prst="straightConnector1">
              <a:avLst/>
            </a:prstGeom>
            <a:noFill/>
            <a:ln cap="flat" cmpd="sng" w="12700">
              <a:solidFill>
                <a:srgbClr val="C00000"/>
              </a:solidFill>
              <a:prstDash val="solid"/>
              <a:round/>
              <a:headEnd len="sm" w="sm" type="none"/>
              <a:tailEnd len="lg" w="lg" type="triangle"/>
            </a:ln>
          </p:spPr>
        </p:cxnSp>
        <p:cxnSp>
          <p:nvCxnSpPr>
            <p:cNvPr id="917" name="Google Shape;917;p63"/>
            <p:cNvCxnSpPr/>
            <p:nvPr/>
          </p:nvCxnSpPr>
          <p:spPr>
            <a:xfrm>
              <a:off x="8305854" y="2514601"/>
              <a:ext cx="2413488" cy="609599"/>
            </a:xfrm>
            <a:prstGeom prst="straightConnector1">
              <a:avLst/>
            </a:prstGeom>
            <a:noFill/>
            <a:ln cap="flat" cmpd="sng" w="12700">
              <a:solidFill>
                <a:srgbClr val="C00000"/>
              </a:solidFill>
              <a:prstDash val="solid"/>
              <a:round/>
              <a:headEnd len="sm" w="sm" type="none"/>
              <a:tailEnd len="lg" w="lg" type="triangle"/>
            </a:ln>
          </p:spPr>
        </p:cxnSp>
        <p:pic>
          <p:nvPicPr>
            <p:cNvPr id="918" name="Google Shape;918;p63"/>
            <p:cNvPicPr preferRelativeResize="0"/>
            <p:nvPr/>
          </p:nvPicPr>
          <p:blipFill rotWithShape="1">
            <a:blip r:embed="rId4">
              <a:alphaModFix/>
            </a:blip>
            <a:srcRect b="0" l="0" r="0" t="0"/>
            <a:stretch/>
          </p:blipFill>
          <p:spPr>
            <a:xfrm>
              <a:off x="1451203" y="3044658"/>
              <a:ext cx="928189" cy="610286"/>
            </a:xfrm>
            <a:prstGeom prst="rect">
              <a:avLst/>
            </a:prstGeom>
            <a:noFill/>
            <a:ln>
              <a:noFill/>
            </a:ln>
          </p:spPr>
        </p:pic>
        <p:cxnSp>
          <p:nvCxnSpPr>
            <p:cNvPr id="919" name="Google Shape;919;p63"/>
            <p:cNvCxnSpPr>
              <a:endCxn id="918" idx="0"/>
            </p:cNvCxnSpPr>
            <p:nvPr/>
          </p:nvCxnSpPr>
          <p:spPr>
            <a:xfrm flipH="1">
              <a:off x="1915298" y="2435658"/>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920" name="Google Shape;920;p63"/>
            <p:cNvPicPr preferRelativeResize="0"/>
            <p:nvPr/>
          </p:nvPicPr>
          <p:blipFill rotWithShape="1">
            <a:blip r:embed="rId5">
              <a:alphaModFix/>
            </a:blip>
            <a:srcRect b="0" l="0" r="0" t="0"/>
            <a:stretch/>
          </p:blipFill>
          <p:spPr>
            <a:xfrm>
              <a:off x="3088129" y="5029200"/>
              <a:ext cx="1014614" cy="639346"/>
            </a:xfrm>
            <a:prstGeom prst="rect">
              <a:avLst/>
            </a:prstGeom>
            <a:noFill/>
            <a:ln>
              <a:noFill/>
            </a:ln>
          </p:spPr>
        </p:pic>
        <p:sp>
          <p:nvSpPr>
            <p:cNvPr id="921" name="Google Shape;921;p63"/>
            <p:cNvSpPr/>
            <p:nvPr/>
          </p:nvSpPr>
          <p:spPr>
            <a:xfrm>
              <a:off x="76452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2" name="Google Shape;922;p63"/>
            <p:cNvSpPr/>
            <p:nvPr/>
          </p:nvSpPr>
          <p:spPr>
            <a:xfrm>
              <a:off x="2778807"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23" name="Google Shape;923;p63"/>
            <p:cNvCxnSpPr>
              <a:stCxn id="918" idx="2"/>
              <a:endCxn id="922" idx="1"/>
            </p:cNvCxnSpPr>
            <p:nvPr/>
          </p:nvCxnSpPr>
          <p:spPr>
            <a:xfrm>
              <a:off x="1915298" y="3654944"/>
              <a:ext cx="908100" cy="503700"/>
            </a:xfrm>
            <a:prstGeom prst="straightConnector1">
              <a:avLst/>
            </a:prstGeom>
            <a:noFill/>
            <a:ln cap="flat" cmpd="sng" w="12700">
              <a:solidFill>
                <a:srgbClr val="C00000"/>
              </a:solidFill>
              <a:prstDash val="solid"/>
              <a:round/>
              <a:headEnd len="sm" w="sm" type="none"/>
              <a:tailEnd len="lg" w="lg" type="triangle"/>
            </a:ln>
          </p:spPr>
        </p:cxnSp>
        <p:cxnSp>
          <p:nvCxnSpPr>
            <p:cNvPr id="924" name="Google Shape;924;p63"/>
            <p:cNvCxnSpPr>
              <a:stCxn id="918" idx="2"/>
              <a:endCxn id="921" idx="7"/>
            </p:cNvCxnSpPr>
            <p:nvPr/>
          </p:nvCxnSpPr>
          <p:spPr>
            <a:xfrm flipH="1">
              <a:off x="1024597" y="3654944"/>
              <a:ext cx="890700" cy="503700"/>
            </a:xfrm>
            <a:prstGeom prst="straightConnector1">
              <a:avLst/>
            </a:prstGeom>
            <a:noFill/>
            <a:ln cap="flat" cmpd="sng" w="12700">
              <a:solidFill>
                <a:schemeClr val="accent2"/>
              </a:solidFill>
              <a:prstDash val="solid"/>
              <a:round/>
              <a:headEnd len="sm" w="sm" type="none"/>
              <a:tailEnd len="lg" w="lg" type="triangle"/>
            </a:ln>
          </p:spPr>
        </p:cxnSp>
        <p:pic>
          <p:nvPicPr>
            <p:cNvPr id="925" name="Google Shape;925;p63"/>
            <p:cNvPicPr preferRelativeResize="0"/>
            <p:nvPr/>
          </p:nvPicPr>
          <p:blipFill rotWithShape="1">
            <a:blip r:embed="rId4">
              <a:alphaModFix/>
            </a:blip>
            <a:srcRect b="0" l="0" r="0" t="0"/>
            <a:stretch/>
          </p:blipFill>
          <p:spPr>
            <a:xfrm>
              <a:off x="1772547" y="5029200"/>
              <a:ext cx="928189" cy="610286"/>
            </a:xfrm>
            <a:prstGeom prst="rect">
              <a:avLst/>
            </a:prstGeom>
            <a:noFill/>
            <a:ln>
              <a:noFill/>
            </a:ln>
          </p:spPr>
        </p:pic>
        <p:cxnSp>
          <p:nvCxnSpPr>
            <p:cNvPr id="926" name="Google Shape;926;p63"/>
            <p:cNvCxnSpPr>
              <a:stCxn id="922" idx="4"/>
              <a:endCxn id="925" idx="0"/>
            </p:cNvCxnSpPr>
            <p:nvPr/>
          </p:nvCxnSpPr>
          <p:spPr>
            <a:xfrm flipH="1">
              <a:off x="2236707" y="4418915"/>
              <a:ext cx="694500" cy="610200"/>
            </a:xfrm>
            <a:prstGeom prst="straightConnector1">
              <a:avLst/>
            </a:prstGeom>
            <a:noFill/>
            <a:ln cap="flat" cmpd="sng" w="12700">
              <a:solidFill>
                <a:srgbClr val="C00000"/>
              </a:solidFill>
              <a:prstDash val="solid"/>
              <a:round/>
              <a:headEnd len="sm" w="sm" type="none"/>
              <a:tailEnd len="lg" w="lg" type="triangle"/>
            </a:ln>
          </p:spPr>
        </p:cxnSp>
        <p:cxnSp>
          <p:nvCxnSpPr>
            <p:cNvPr id="927" name="Google Shape;927;p63"/>
            <p:cNvCxnSpPr>
              <a:stCxn id="922" idx="4"/>
              <a:endCxn id="920" idx="0"/>
            </p:cNvCxnSpPr>
            <p:nvPr/>
          </p:nvCxnSpPr>
          <p:spPr>
            <a:xfrm>
              <a:off x="2931207" y="4418915"/>
              <a:ext cx="664200" cy="610200"/>
            </a:xfrm>
            <a:prstGeom prst="straightConnector1">
              <a:avLst/>
            </a:prstGeom>
            <a:noFill/>
            <a:ln cap="flat" cmpd="sng" w="12700">
              <a:solidFill>
                <a:srgbClr val="C00000"/>
              </a:solidFill>
              <a:prstDash val="solid"/>
              <a:round/>
              <a:headEnd len="sm" w="sm" type="none"/>
              <a:tailEnd len="lg" w="lg" type="triangle"/>
            </a:ln>
          </p:spPr>
        </p:cxnSp>
        <p:pic>
          <p:nvPicPr>
            <p:cNvPr id="928" name="Google Shape;928;p63"/>
            <p:cNvPicPr preferRelativeResize="0"/>
            <p:nvPr/>
          </p:nvPicPr>
          <p:blipFill rotWithShape="1">
            <a:blip r:embed="rId4">
              <a:alphaModFix/>
            </a:blip>
            <a:srcRect b="0" l="0" r="0" t="0"/>
            <a:stretch/>
          </p:blipFill>
          <p:spPr>
            <a:xfrm>
              <a:off x="460604" y="5027830"/>
              <a:ext cx="928189" cy="610286"/>
            </a:xfrm>
            <a:prstGeom prst="rect">
              <a:avLst/>
            </a:prstGeom>
            <a:noFill/>
            <a:ln>
              <a:noFill/>
            </a:ln>
          </p:spPr>
        </p:pic>
        <p:cxnSp>
          <p:nvCxnSpPr>
            <p:cNvPr id="929" name="Google Shape;929;p63"/>
            <p:cNvCxnSpPr>
              <a:stCxn id="921" idx="4"/>
              <a:endCxn id="928" idx="0"/>
            </p:cNvCxnSpPr>
            <p:nvPr/>
          </p:nvCxnSpPr>
          <p:spPr>
            <a:xfrm>
              <a:off x="916920" y="4418915"/>
              <a:ext cx="7800" cy="609000"/>
            </a:xfrm>
            <a:prstGeom prst="straightConnector1">
              <a:avLst/>
            </a:prstGeom>
            <a:noFill/>
            <a:ln cap="flat" cmpd="sng" w="12700">
              <a:solidFill>
                <a:schemeClr val="accent2"/>
              </a:solidFill>
              <a:prstDash val="solid"/>
              <a:round/>
              <a:headEnd len="sm" w="sm" type="none"/>
              <a:tailEnd len="lg" w="lg" type="triangle"/>
            </a:ln>
          </p:spPr>
        </p:cxnSp>
        <p:sp>
          <p:nvSpPr>
            <p:cNvPr id="930" name="Google Shape;930;p63"/>
            <p:cNvSpPr/>
            <p:nvPr/>
          </p:nvSpPr>
          <p:spPr>
            <a:xfrm>
              <a:off x="4863762"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31" name="Google Shape;931;p63"/>
            <p:cNvCxnSpPr>
              <a:stCxn id="915" idx="2"/>
              <a:endCxn id="930" idx="7"/>
            </p:cNvCxnSpPr>
            <p:nvPr/>
          </p:nvCxnSpPr>
          <p:spPr>
            <a:xfrm flipH="1">
              <a:off x="5123799" y="3654944"/>
              <a:ext cx="906300" cy="503700"/>
            </a:xfrm>
            <a:prstGeom prst="straightConnector1">
              <a:avLst/>
            </a:prstGeom>
            <a:noFill/>
            <a:ln cap="flat" cmpd="sng" w="12700">
              <a:solidFill>
                <a:schemeClr val="accent2"/>
              </a:solidFill>
              <a:prstDash val="solid"/>
              <a:round/>
              <a:headEnd len="sm" w="sm" type="none"/>
              <a:tailEnd len="lg" w="lg" type="triangle"/>
            </a:ln>
          </p:spPr>
        </p:cxnSp>
        <p:pic>
          <p:nvPicPr>
            <p:cNvPr id="932" name="Google Shape;932;p63"/>
            <p:cNvPicPr preferRelativeResize="0"/>
            <p:nvPr/>
          </p:nvPicPr>
          <p:blipFill rotWithShape="1">
            <a:blip r:embed="rId4">
              <a:alphaModFix/>
            </a:blip>
            <a:srcRect b="0" l="0" r="0" t="0"/>
            <a:stretch/>
          </p:blipFill>
          <p:spPr>
            <a:xfrm>
              <a:off x="4559846" y="5027830"/>
              <a:ext cx="928189" cy="610286"/>
            </a:xfrm>
            <a:prstGeom prst="rect">
              <a:avLst/>
            </a:prstGeom>
            <a:noFill/>
            <a:ln>
              <a:noFill/>
            </a:ln>
          </p:spPr>
        </p:pic>
        <p:cxnSp>
          <p:nvCxnSpPr>
            <p:cNvPr id="933" name="Google Shape;933;p63"/>
            <p:cNvCxnSpPr>
              <a:stCxn id="930" idx="4"/>
              <a:endCxn id="932" idx="0"/>
            </p:cNvCxnSpPr>
            <p:nvPr/>
          </p:nvCxnSpPr>
          <p:spPr>
            <a:xfrm>
              <a:off x="5016162" y="4418915"/>
              <a:ext cx="7800" cy="609000"/>
            </a:xfrm>
            <a:prstGeom prst="straightConnector1">
              <a:avLst/>
            </a:prstGeom>
            <a:noFill/>
            <a:ln cap="flat" cmpd="sng" w="12700">
              <a:solidFill>
                <a:schemeClr val="accent2"/>
              </a:solidFill>
              <a:prstDash val="solid"/>
              <a:round/>
              <a:headEnd len="sm" w="sm" type="none"/>
              <a:tailEnd len="lg" w="lg" type="triangle"/>
            </a:ln>
          </p:spPr>
        </p:cxnSp>
        <p:pic>
          <p:nvPicPr>
            <p:cNvPr id="934" name="Google Shape;934;p63"/>
            <p:cNvPicPr preferRelativeResize="0"/>
            <p:nvPr/>
          </p:nvPicPr>
          <p:blipFill rotWithShape="1">
            <a:blip r:embed="rId5">
              <a:alphaModFix/>
            </a:blip>
            <a:srcRect b="0" l="0" r="0" t="0"/>
            <a:stretch/>
          </p:blipFill>
          <p:spPr>
            <a:xfrm>
              <a:off x="7169733" y="5029200"/>
              <a:ext cx="1014614" cy="639346"/>
            </a:xfrm>
            <a:prstGeom prst="rect">
              <a:avLst/>
            </a:prstGeom>
            <a:noFill/>
            <a:ln>
              <a:noFill/>
            </a:ln>
          </p:spPr>
        </p:pic>
        <p:sp>
          <p:nvSpPr>
            <p:cNvPr id="935" name="Google Shape;935;p63"/>
            <p:cNvSpPr/>
            <p:nvPr/>
          </p:nvSpPr>
          <p:spPr>
            <a:xfrm>
              <a:off x="6894840"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36" name="Google Shape;936;p63"/>
            <p:cNvCxnSpPr>
              <a:stCxn id="915" idx="2"/>
              <a:endCxn id="935" idx="1"/>
            </p:cNvCxnSpPr>
            <p:nvPr/>
          </p:nvCxnSpPr>
          <p:spPr>
            <a:xfrm>
              <a:off x="6030099" y="3654944"/>
              <a:ext cx="909300" cy="503700"/>
            </a:xfrm>
            <a:prstGeom prst="straightConnector1">
              <a:avLst/>
            </a:prstGeom>
            <a:noFill/>
            <a:ln cap="flat" cmpd="sng" w="12700">
              <a:solidFill>
                <a:srgbClr val="C00000"/>
              </a:solidFill>
              <a:prstDash val="solid"/>
              <a:round/>
              <a:headEnd len="sm" w="sm" type="none"/>
              <a:tailEnd len="lg" w="lg" type="triangle"/>
            </a:ln>
          </p:spPr>
        </p:cxnSp>
        <p:pic>
          <p:nvPicPr>
            <p:cNvPr id="937" name="Google Shape;937;p63"/>
            <p:cNvPicPr preferRelativeResize="0"/>
            <p:nvPr/>
          </p:nvPicPr>
          <p:blipFill rotWithShape="1">
            <a:blip r:embed="rId4">
              <a:alphaModFix/>
            </a:blip>
            <a:srcRect b="0" l="0" r="0" t="0"/>
            <a:stretch/>
          </p:blipFill>
          <p:spPr>
            <a:xfrm>
              <a:off x="5999923" y="5029200"/>
              <a:ext cx="928189" cy="610286"/>
            </a:xfrm>
            <a:prstGeom prst="rect">
              <a:avLst/>
            </a:prstGeom>
            <a:noFill/>
            <a:ln>
              <a:noFill/>
            </a:ln>
          </p:spPr>
        </p:pic>
        <p:cxnSp>
          <p:nvCxnSpPr>
            <p:cNvPr id="938" name="Google Shape;938;p63"/>
            <p:cNvCxnSpPr>
              <a:stCxn id="935" idx="4"/>
              <a:endCxn id="937" idx="0"/>
            </p:cNvCxnSpPr>
            <p:nvPr/>
          </p:nvCxnSpPr>
          <p:spPr>
            <a:xfrm flipH="1">
              <a:off x="6464040" y="4418915"/>
              <a:ext cx="583200" cy="610200"/>
            </a:xfrm>
            <a:prstGeom prst="straightConnector1">
              <a:avLst/>
            </a:prstGeom>
            <a:noFill/>
            <a:ln cap="flat" cmpd="sng" w="12700">
              <a:solidFill>
                <a:srgbClr val="C00000"/>
              </a:solidFill>
              <a:prstDash val="solid"/>
              <a:round/>
              <a:headEnd len="sm" w="sm" type="none"/>
              <a:tailEnd len="lg" w="lg" type="triangle"/>
            </a:ln>
          </p:spPr>
        </p:cxnSp>
        <p:cxnSp>
          <p:nvCxnSpPr>
            <p:cNvPr id="939" name="Google Shape;939;p63"/>
            <p:cNvCxnSpPr>
              <a:stCxn id="935" idx="4"/>
              <a:endCxn id="934" idx="0"/>
            </p:cNvCxnSpPr>
            <p:nvPr/>
          </p:nvCxnSpPr>
          <p:spPr>
            <a:xfrm>
              <a:off x="7047240" y="4418915"/>
              <a:ext cx="629700" cy="610200"/>
            </a:xfrm>
            <a:prstGeom prst="straightConnector1">
              <a:avLst/>
            </a:prstGeom>
            <a:noFill/>
            <a:ln cap="flat" cmpd="sng" w="12700">
              <a:solidFill>
                <a:srgbClr val="C00000"/>
              </a:solidFill>
              <a:prstDash val="solid"/>
              <a:round/>
              <a:headEnd len="sm" w="sm" type="none"/>
              <a:tailEnd len="lg" w="lg" type="triangle"/>
            </a:ln>
          </p:spPr>
        </p:cxnSp>
        <p:pic>
          <p:nvPicPr>
            <p:cNvPr id="940" name="Google Shape;940;p63"/>
            <p:cNvPicPr preferRelativeResize="0"/>
            <p:nvPr/>
          </p:nvPicPr>
          <p:blipFill rotWithShape="1">
            <a:blip r:embed="rId5">
              <a:alphaModFix/>
            </a:blip>
            <a:srcRect b="0" l="0" r="0" t="0"/>
            <a:stretch/>
          </p:blipFill>
          <p:spPr>
            <a:xfrm>
              <a:off x="9920493" y="5028515"/>
              <a:ext cx="1014614" cy="639346"/>
            </a:xfrm>
            <a:prstGeom prst="rect">
              <a:avLst/>
            </a:prstGeom>
            <a:noFill/>
            <a:ln>
              <a:noFill/>
            </a:ln>
          </p:spPr>
        </p:pic>
        <p:sp>
          <p:nvSpPr>
            <p:cNvPr id="941" name="Google Shape;941;p63"/>
            <p:cNvSpPr/>
            <p:nvPr/>
          </p:nvSpPr>
          <p:spPr>
            <a:xfrm>
              <a:off x="9478656" y="4113430"/>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42" name="Google Shape;942;p63"/>
            <p:cNvCxnSpPr>
              <a:stCxn id="911" idx="2"/>
              <a:endCxn id="941" idx="7"/>
            </p:cNvCxnSpPr>
            <p:nvPr/>
          </p:nvCxnSpPr>
          <p:spPr>
            <a:xfrm flipH="1">
              <a:off x="9738941" y="3684004"/>
              <a:ext cx="980400" cy="474000"/>
            </a:xfrm>
            <a:prstGeom prst="straightConnector1">
              <a:avLst/>
            </a:prstGeom>
            <a:noFill/>
            <a:ln cap="flat" cmpd="sng" w="12700">
              <a:solidFill>
                <a:schemeClr val="accent2"/>
              </a:solidFill>
              <a:prstDash val="solid"/>
              <a:round/>
              <a:headEnd len="sm" w="sm" type="none"/>
              <a:tailEnd len="lg" w="lg" type="triangle"/>
            </a:ln>
          </p:spPr>
        </p:cxnSp>
        <p:pic>
          <p:nvPicPr>
            <p:cNvPr id="943" name="Google Shape;943;p63"/>
            <p:cNvPicPr preferRelativeResize="0"/>
            <p:nvPr/>
          </p:nvPicPr>
          <p:blipFill rotWithShape="1">
            <a:blip r:embed="rId4">
              <a:alphaModFix/>
            </a:blip>
            <a:srcRect b="0" l="0" r="0" t="0"/>
            <a:stretch/>
          </p:blipFill>
          <p:spPr>
            <a:xfrm>
              <a:off x="8549581" y="5028515"/>
              <a:ext cx="928189" cy="610286"/>
            </a:xfrm>
            <a:prstGeom prst="rect">
              <a:avLst/>
            </a:prstGeom>
            <a:noFill/>
            <a:ln>
              <a:noFill/>
            </a:ln>
          </p:spPr>
        </p:pic>
        <p:cxnSp>
          <p:nvCxnSpPr>
            <p:cNvPr id="944" name="Google Shape;944;p63"/>
            <p:cNvCxnSpPr>
              <a:stCxn id="941" idx="4"/>
              <a:endCxn id="943" idx="0"/>
            </p:cNvCxnSpPr>
            <p:nvPr/>
          </p:nvCxnSpPr>
          <p:spPr>
            <a:xfrm flipH="1">
              <a:off x="9013656" y="4418230"/>
              <a:ext cx="617400" cy="610200"/>
            </a:xfrm>
            <a:prstGeom prst="straightConnector1">
              <a:avLst/>
            </a:prstGeom>
            <a:noFill/>
            <a:ln cap="flat" cmpd="sng" w="12700">
              <a:solidFill>
                <a:schemeClr val="accent2"/>
              </a:solidFill>
              <a:prstDash val="solid"/>
              <a:round/>
              <a:headEnd len="sm" w="sm" type="none"/>
              <a:tailEnd len="lg" w="lg" type="triangle"/>
            </a:ln>
          </p:spPr>
        </p:cxnSp>
        <p:cxnSp>
          <p:nvCxnSpPr>
            <p:cNvPr id="945" name="Google Shape;945;p63"/>
            <p:cNvCxnSpPr>
              <a:stCxn id="941" idx="4"/>
              <a:endCxn id="940" idx="0"/>
            </p:cNvCxnSpPr>
            <p:nvPr/>
          </p:nvCxnSpPr>
          <p:spPr>
            <a:xfrm>
              <a:off x="9631056" y="4418230"/>
              <a:ext cx="796800" cy="610200"/>
            </a:xfrm>
            <a:prstGeom prst="straightConnector1">
              <a:avLst/>
            </a:prstGeom>
            <a:noFill/>
            <a:ln cap="flat" cmpd="sng" w="12700">
              <a:solidFill>
                <a:schemeClr val="accent2"/>
              </a:solidFill>
              <a:prstDash val="solid"/>
              <a:round/>
              <a:headEnd len="sm" w="sm" type="none"/>
              <a:tailEnd len="lg" w="lg" type="triangle"/>
            </a:ln>
          </p:spPr>
        </p:cxnSp>
        <p:sp>
          <p:nvSpPr>
            <p:cNvPr id="946" name="Google Shape;946;p63"/>
            <p:cNvSpPr/>
            <p:nvPr/>
          </p:nvSpPr>
          <p:spPr>
            <a:xfrm>
              <a:off x="11651969" y="4114115"/>
              <a:ext cx="304800" cy="304800"/>
            </a:xfrm>
            <a:prstGeom prst="ellipse">
              <a:avLst/>
            </a:prstGeom>
            <a:solidFill>
              <a:srgbClr val="B8EAC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47" name="Google Shape;947;p63"/>
            <p:cNvCxnSpPr>
              <a:stCxn id="911" idx="2"/>
              <a:endCxn id="946" idx="1"/>
            </p:cNvCxnSpPr>
            <p:nvPr/>
          </p:nvCxnSpPr>
          <p:spPr>
            <a:xfrm>
              <a:off x="10719341" y="3684004"/>
              <a:ext cx="977400" cy="474600"/>
            </a:xfrm>
            <a:prstGeom prst="straightConnector1">
              <a:avLst/>
            </a:prstGeom>
            <a:noFill/>
            <a:ln cap="flat" cmpd="sng" w="12700">
              <a:solidFill>
                <a:srgbClr val="C00000"/>
              </a:solidFill>
              <a:prstDash val="solid"/>
              <a:round/>
              <a:headEnd len="sm" w="sm" type="none"/>
              <a:tailEnd len="lg" w="lg" type="triangle"/>
            </a:ln>
          </p:spPr>
        </p:cxnSp>
        <p:cxnSp>
          <p:nvCxnSpPr>
            <p:cNvPr id="948" name="Google Shape;948;p63"/>
            <p:cNvCxnSpPr>
              <a:stCxn id="946" idx="4"/>
            </p:cNvCxnSpPr>
            <p:nvPr/>
          </p:nvCxnSpPr>
          <p:spPr>
            <a:xfrm>
              <a:off x="11804369" y="4418915"/>
              <a:ext cx="7800" cy="609000"/>
            </a:xfrm>
            <a:prstGeom prst="straightConnector1">
              <a:avLst/>
            </a:prstGeom>
            <a:noFill/>
            <a:ln cap="flat" cmpd="sng" w="12700">
              <a:solidFill>
                <a:srgbClr val="C00000"/>
              </a:solidFill>
              <a:prstDash val="solid"/>
              <a:round/>
              <a:headEnd len="sm" w="sm" type="none"/>
              <a:tailEnd len="lg" w="lg" type="triangle"/>
            </a:ln>
          </p:spPr>
        </p:cxnSp>
      </p:grpSp>
      <p:sp>
        <p:nvSpPr>
          <p:cNvPr id="949" name="Google Shape;949;p63"/>
          <p:cNvSpPr/>
          <p:nvPr/>
        </p:nvSpPr>
        <p:spPr>
          <a:xfrm>
            <a:off x="4953000" y="5867400"/>
            <a:ext cx="67818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0" name="Google Shape;950;p63"/>
          <p:cNvSpPr/>
          <p:nvPr/>
        </p:nvSpPr>
        <p:spPr>
          <a:xfrm flipH="1">
            <a:off x="4038600" y="6025662"/>
            <a:ext cx="685800" cy="422030"/>
          </a:xfrm>
          <a:prstGeom prst="rightArrow">
            <a:avLst>
              <a:gd fmla="val 50000" name="adj1"/>
              <a:gd fmla="val 50000" name="adj2"/>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951" name="Google Shape;951;p63"/>
          <p:cNvPicPr preferRelativeResize="0"/>
          <p:nvPr/>
        </p:nvPicPr>
        <p:blipFill rotWithShape="1">
          <a:blip r:embed="rId7">
            <a:alphaModFix/>
          </a:blip>
          <a:srcRect b="0" l="0" r="0" t="0"/>
          <a:stretch/>
        </p:blipFill>
        <p:spPr>
          <a:xfrm>
            <a:off x="533400" y="6096000"/>
            <a:ext cx="864620" cy="279057"/>
          </a:xfrm>
          <a:prstGeom prst="rect">
            <a:avLst/>
          </a:prstGeom>
          <a:noFill/>
          <a:ln>
            <a:noFill/>
          </a:ln>
        </p:spPr>
      </p:pic>
      <p:pic>
        <p:nvPicPr>
          <p:cNvPr id="952" name="Google Shape;952;p63"/>
          <p:cNvPicPr preferRelativeResize="0"/>
          <p:nvPr/>
        </p:nvPicPr>
        <p:blipFill rotWithShape="1">
          <a:blip r:embed="rId8">
            <a:alphaModFix/>
          </a:blip>
          <a:srcRect b="0" l="0" r="0" t="0"/>
          <a:stretch/>
        </p:blipFill>
        <p:spPr>
          <a:xfrm>
            <a:off x="915006" y="6096000"/>
            <a:ext cx="367414" cy="241575"/>
          </a:xfrm>
          <a:prstGeom prst="rect">
            <a:avLst/>
          </a:prstGeom>
          <a:noFill/>
          <a:ln>
            <a:noFill/>
          </a:ln>
        </p:spPr>
      </p:pic>
      <p:pic>
        <p:nvPicPr>
          <p:cNvPr descr="TP_tmp.png" id="953" name="Google Shape;953;p63"/>
          <p:cNvPicPr preferRelativeResize="0"/>
          <p:nvPr/>
        </p:nvPicPr>
        <p:blipFill rotWithShape="1">
          <a:blip r:embed="rId9">
            <a:alphaModFix/>
          </a:blip>
          <a:srcRect b="0" l="0" r="0" t="0"/>
          <a:stretch/>
        </p:blipFill>
        <p:spPr>
          <a:xfrm>
            <a:off x="1649980" y="6096000"/>
            <a:ext cx="864620" cy="279057"/>
          </a:xfrm>
          <a:prstGeom prst="rect">
            <a:avLst/>
          </a:prstGeom>
          <a:noFill/>
          <a:ln>
            <a:noFill/>
          </a:ln>
        </p:spPr>
      </p:pic>
      <p:pic>
        <p:nvPicPr>
          <p:cNvPr descr="TP_tmp.png" id="954" name="Google Shape;954;p63"/>
          <p:cNvPicPr preferRelativeResize="0"/>
          <p:nvPr/>
        </p:nvPicPr>
        <p:blipFill rotWithShape="1">
          <a:blip r:embed="rId10">
            <a:alphaModFix/>
          </a:blip>
          <a:srcRect b="0" l="0" r="0" t="0"/>
          <a:stretch/>
        </p:blipFill>
        <p:spPr>
          <a:xfrm>
            <a:off x="2792980" y="6096000"/>
            <a:ext cx="864620" cy="279057"/>
          </a:xfrm>
          <a:prstGeom prst="rect">
            <a:avLst/>
          </a:prstGeom>
          <a:noFill/>
          <a:ln>
            <a:noFill/>
          </a:ln>
        </p:spPr>
      </p:pic>
      <p:pic>
        <p:nvPicPr>
          <p:cNvPr id="955" name="Google Shape;955;p63"/>
          <p:cNvPicPr preferRelativeResize="0"/>
          <p:nvPr/>
        </p:nvPicPr>
        <p:blipFill rotWithShape="1">
          <a:blip r:embed="rId11">
            <a:alphaModFix/>
          </a:blip>
          <a:srcRect b="0" l="0" r="0" t="0"/>
          <a:stretch/>
        </p:blipFill>
        <p:spPr>
          <a:xfrm>
            <a:off x="3175027" y="6051604"/>
            <a:ext cx="389821" cy="276085"/>
          </a:xfrm>
          <a:prstGeom prst="rect">
            <a:avLst/>
          </a:prstGeom>
          <a:noFill/>
          <a:ln>
            <a:noFill/>
          </a:ln>
        </p:spPr>
      </p:pic>
      <p:pic>
        <p:nvPicPr>
          <p:cNvPr id="956" name="Google Shape;956;p63"/>
          <p:cNvPicPr preferRelativeResize="0"/>
          <p:nvPr/>
        </p:nvPicPr>
        <p:blipFill rotWithShape="1">
          <a:blip r:embed="rId12">
            <a:alphaModFix/>
          </a:blip>
          <a:srcRect b="0" l="0" r="0" t="0"/>
          <a:stretch/>
        </p:blipFill>
        <p:spPr>
          <a:xfrm>
            <a:off x="2041998" y="6087424"/>
            <a:ext cx="401623" cy="253078"/>
          </a:xfrm>
          <a:prstGeom prst="rect">
            <a:avLst/>
          </a:prstGeom>
          <a:noFill/>
          <a:ln>
            <a:noFill/>
          </a:ln>
        </p:spPr>
      </p:pic>
      <p:sp>
        <p:nvSpPr>
          <p:cNvPr id="957" name="Google Shape;957;p63"/>
          <p:cNvSpPr/>
          <p:nvPr/>
        </p:nvSpPr>
        <p:spPr>
          <a:xfrm>
            <a:off x="381000" y="5867400"/>
            <a:ext cx="34290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8" name="Google Shape;958;p63"/>
          <p:cNvSpPr/>
          <p:nvPr/>
        </p:nvSpPr>
        <p:spPr>
          <a:xfrm>
            <a:off x="4953000" y="4724400"/>
            <a:ext cx="67818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9" name="Google Shape;959;p63"/>
          <p:cNvSpPr/>
          <p:nvPr/>
        </p:nvSpPr>
        <p:spPr>
          <a:xfrm flipH="1">
            <a:off x="4038600" y="4882662"/>
            <a:ext cx="685800" cy="422030"/>
          </a:xfrm>
          <a:prstGeom prst="rightArrow">
            <a:avLst>
              <a:gd fmla="val 50000" name="adj1"/>
              <a:gd fmla="val 50000" name="adj2"/>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960" name="Google Shape;960;p63"/>
          <p:cNvPicPr preferRelativeResize="0"/>
          <p:nvPr/>
        </p:nvPicPr>
        <p:blipFill rotWithShape="1">
          <a:blip r:embed="rId13">
            <a:alphaModFix/>
          </a:blip>
          <a:srcRect b="0" l="0" r="0" t="0"/>
          <a:stretch/>
        </p:blipFill>
        <p:spPr>
          <a:xfrm>
            <a:off x="533144" y="4953000"/>
            <a:ext cx="865130" cy="279221"/>
          </a:xfrm>
          <a:prstGeom prst="rect">
            <a:avLst/>
          </a:prstGeom>
          <a:noFill/>
          <a:ln>
            <a:noFill/>
          </a:ln>
        </p:spPr>
      </p:pic>
      <p:pic>
        <p:nvPicPr>
          <p:cNvPr id="961" name="Google Shape;961;p63"/>
          <p:cNvPicPr preferRelativeResize="0"/>
          <p:nvPr/>
        </p:nvPicPr>
        <p:blipFill rotWithShape="1">
          <a:blip r:embed="rId8">
            <a:alphaModFix/>
          </a:blip>
          <a:srcRect b="0" l="0" r="0" t="0"/>
          <a:stretch/>
        </p:blipFill>
        <p:spPr>
          <a:xfrm>
            <a:off x="915006" y="4953000"/>
            <a:ext cx="367414" cy="241575"/>
          </a:xfrm>
          <a:prstGeom prst="rect">
            <a:avLst/>
          </a:prstGeom>
          <a:noFill/>
          <a:ln>
            <a:noFill/>
          </a:ln>
        </p:spPr>
      </p:pic>
      <p:pic>
        <p:nvPicPr>
          <p:cNvPr descr="TP_tmp.png" id="962" name="Google Shape;962;p63"/>
          <p:cNvPicPr preferRelativeResize="0"/>
          <p:nvPr/>
        </p:nvPicPr>
        <p:blipFill rotWithShape="1">
          <a:blip r:embed="rId14">
            <a:alphaModFix/>
          </a:blip>
          <a:srcRect b="0" l="0" r="0" t="0"/>
          <a:stretch/>
        </p:blipFill>
        <p:spPr>
          <a:xfrm>
            <a:off x="1649724" y="4953000"/>
            <a:ext cx="865130" cy="279221"/>
          </a:xfrm>
          <a:prstGeom prst="rect">
            <a:avLst/>
          </a:prstGeom>
          <a:noFill/>
          <a:ln>
            <a:noFill/>
          </a:ln>
        </p:spPr>
      </p:pic>
      <p:pic>
        <p:nvPicPr>
          <p:cNvPr descr="TP_tmp.png" id="963" name="Google Shape;963;p63"/>
          <p:cNvPicPr preferRelativeResize="0"/>
          <p:nvPr/>
        </p:nvPicPr>
        <p:blipFill rotWithShape="1">
          <a:blip r:embed="rId15">
            <a:alphaModFix/>
          </a:blip>
          <a:srcRect b="0" l="0" r="0" t="0"/>
          <a:stretch/>
        </p:blipFill>
        <p:spPr>
          <a:xfrm>
            <a:off x="2792724" y="4953000"/>
            <a:ext cx="865130" cy="279221"/>
          </a:xfrm>
          <a:prstGeom prst="rect">
            <a:avLst/>
          </a:prstGeom>
          <a:noFill/>
          <a:ln>
            <a:noFill/>
          </a:ln>
        </p:spPr>
      </p:pic>
      <p:pic>
        <p:nvPicPr>
          <p:cNvPr id="964" name="Google Shape;964;p63"/>
          <p:cNvPicPr preferRelativeResize="0"/>
          <p:nvPr/>
        </p:nvPicPr>
        <p:blipFill rotWithShape="1">
          <a:blip r:embed="rId11">
            <a:alphaModFix/>
          </a:blip>
          <a:srcRect b="0" l="0" r="0" t="0"/>
          <a:stretch/>
        </p:blipFill>
        <p:spPr>
          <a:xfrm>
            <a:off x="3175027" y="4908604"/>
            <a:ext cx="389821" cy="276085"/>
          </a:xfrm>
          <a:prstGeom prst="rect">
            <a:avLst/>
          </a:prstGeom>
          <a:noFill/>
          <a:ln>
            <a:noFill/>
          </a:ln>
        </p:spPr>
      </p:pic>
      <p:pic>
        <p:nvPicPr>
          <p:cNvPr id="965" name="Google Shape;965;p63"/>
          <p:cNvPicPr preferRelativeResize="0"/>
          <p:nvPr/>
        </p:nvPicPr>
        <p:blipFill rotWithShape="1">
          <a:blip r:embed="rId12">
            <a:alphaModFix/>
          </a:blip>
          <a:srcRect b="0" l="0" r="0" t="0"/>
          <a:stretch/>
        </p:blipFill>
        <p:spPr>
          <a:xfrm>
            <a:off x="2041998" y="4944424"/>
            <a:ext cx="401623" cy="253078"/>
          </a:xfrm>
          <a:prstGeom prst="rect">
            <a:avLst/>
          </a:prstGeom>
          <a:noFill/>
          <a:ln>
            <a:noFill/>
          </a:ln>
        </p:spPr>
      </p:pic>
      <p:sp>
        <p:nvSpPr>
          <p:cNvPr id="966" name="Google Shape;966;p63"/>
          <p:cNvSpPr/>
          <p:nvPr/>
        </p:nvSpPr>
        <p:spPr>
          <a:xfrm>
            <a:off x="381000" y="4724400"/>
            <a:ext cx="34290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7" name="Google Shape;967;p63"/>
          <p:cNvSpPr/>
          <p:nvPr/>
        </p:nvSpPr>
        <p:spPr>
          <a:xfrm>
            <a:off x="4953000" y="3597302"/>
            <a:ext cx="67818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8" name="Google Shape;968;p63"/>
          <p:cNvSpPr/>
          <p:nvPr/>
        </p:nvSpPr>
        <p:spPr>
          <a:xfrm flipH="1">
            <a:off x="4038600" y="3755564"/>
            <a:ext cx="685800" cy="422030"/>
          </a:xfrm>
          <a:prstGeom prst="rightArrow">
            <a:avLst>
              <a:gd fmla="val 50000" name="adj1"/>
              <a:gd fmla="val 50000" name="adj2"/>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969" name="Google Shape;969;p63"/>
          <p:cNvPicPr preferRelativeResize="0"/>
          <p:nvPr/>
        </p:nvPicPr>
        <p:blipFill rotWithShape="1">
          <a:blip r:embed="rId16">
            <a:alphaModFix/>
          </a:blip>
          <a:srcRect b="0" l="0" r="0" t="0"/>
          <a:stretch/>
        </p:blipFill>
        <p:spPr>
          <a:xfrm>
            <a:off x="532889" y="3825902"/>
            <a:ext cx="865640" cy="279386"/>
          </a:xfrm>
          <a:prstGeom prst="rect">
            <a:avLst/>
          </a:prstGeom>
          <a:noFill/>
          <a:ln>
            <a:noFill/>
          </a:ln>
        </p:spPr>
      </p:pic>
      <p:pic>
        <p:nvPicPr>
          <p:cNvPr id="970" name="Google Shape;970;p63"/>
          <p:cNvPicPr preferRelativeResize="0"/>
          <p:nvPr/>
        </p:nvPicPr>
        <p:blipFill rotWithShape="1">
          <a:blip r:embed="rId8">
            <a:alphaModFix/>
          </a:blip>
          <a:srcRect b="0" l="0" r="0" t="0"/>
          <a:stretch/>
        </p:blipFill>
        <p:spPr>
          <a:xfrm>
            <a:off x="915006" y="3825902"/>
            <a:ext cx="367414" cy="241575"/>
          </a:xfrm>
          <a:prstGeom prst="rect">
            <a:avLst/>
          </a:prstGeom>
          <a:noFill/>
          <a:ln>
            <a:noFill/>
          </a:ln>
        </p:spPr>
      </p:pic>
      <p:pic>
        <p:nvPicPr>
          <p:cNvPr descr="TP_tmp.png" id="971" name="Google Shape;971;p63"/>
          <p:cNvPicPr preferRelativeResize="0"/>
          <p:nvPr/>
        </p:nvPicPr>
        <p:blipFill rotWithShape="1">
          <a:blip r:embed="rId16">
            <a:alphaModFix/>
          </a:blip>
          <a:srcRect b="0" l="0" r="0" t="0"/>
          <a:stretch/>
        </p:blipFill>
        <p:spPr>
          <a:xfrm>
            <a:off x="1649469" y="3825902"/>
            <a:ext cx="865640" cy="279386"/>
          </a:xfrm>
          <a:prstGeom prst="rect">
            <a:avLst/>
          </a:prstGeom>
          <a:noFill/>
          <a:ln>
            <a:noFill/>
          </a:ln>
        </p:spPr>
      </p:pic>
      <p:pic>
        <p:nvPicPr>
          <p:cNvPr descr="TP_tmp.png" id="972" name="Google Shape;972;p63"/>
          <p:cNvPicPr preferRelativeResize="0"/>
          <p:nvPr/>
        </p:nvPicPr>
        <p:blipFill rotWithShape="1">
          <a:blip r:embed="rId16">
            <a:alphaModFix/>
          </a:blip>
          <a:srcRect b="0" l="0" r="0" t="0"/>
          <a:stretch/>
        </p:blipFill>
        <p:spPr>
          <a:xfrm>
            <a:off x="2792468" y="3825902"/>
            <a:ext cx="865640" cy="279386"/>
          </a:xfrm>
          <a:prstGeom prst="rect">
            <a:avLst/>
          </a:prstGeom>
          <a:noFill/>
          <a:ln>
            <a:noFill/>
          </a:ln>
        </p:spPr>
      </p:pic>
      <p:pic>
        <p:nvPicPr>
          <p:cNvPr id="973" name="Google Shape;973;p63"/>
          <p:cNvPicPr preferRelativeResize="0"/>
          <p:nvPr/>
        </p:nvPicPr>
        <p:blipFill rotWithShape="1">
          <a:blip r:embed="rId11">
            <a:alphaModFix/>
          </a:blip>
          <a:srcRect b="0" l="0" r="0" t="0"/>
          <a:stretch/>
        </p:blipFill>
        <p:spPr>
          <a:xfrm>
            <a:off x="3175027" y="3781506"/>
            <a:ext cx="389821" cy="276085"/>
          </a:xfrm>
          <a:prstGeom prst="rect">
            <a:avLst/>
          </a:prstGeom>
          <a:noFill/>
          <a:ln>
            <a:noFill/>
          </a:ln>
        </p:spPr>
      </p:pic>
      <p:pic>
        <p:nvPicPr>
          <p:cNvPr id="974" name="Google Shape;974;p63"/>
          <p:cNvPicPr preferRelativeResize="0"/>
          <p:nvPr/>
        </p:nvPicPr>
        <p:blipFill rotWithShape="1">
          <a:blip r:embed="rId12">
            <a:alphaModFix/>
          </a:blip>
          <a:srcRect b="0" l="0" r="0" t="0"/>
          <a:stretch/>
        </p:blipFill>
        <p:spPr>
          <a:xfrm>
            <a:off x="2041998" y="3817326"/>
            <a:ext cx="401623" cy="253078"/>
          </a:xfrm>
          <a:prstGeom prst="rect">
            <a:avLst/>
          </a:prstGeom>
          <a:noFill/>
          <a:ln>
            <a:noFill/>
          </a:ln>
        </p:spPr>
      </p:pic>
      <p:sp>
        <p:nvSpPr>
          <p:cNvPr id="975" name="Google Shape;975;p63"/>
          <p:cNvSpPr/>
          <p:nvPr/>
        </p:nvSpPr>
        <p:spPr>
          <a:xfrm>
            <a:off x="381000" y="3597302"/>
            <a:ext cx="34290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6" name="Google Shape;976;p63"/>
          <p:cNvSpPr/>
          <p:nvPr/>
        </p:nvSpPr>
        <p:spPr>
          <a:xfrm>
            <a:off x="4953000" y="2474845"/>
            <a:ext cx="67818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7" name="Google Shape;977;p63"/>
          <p:cNvSpPr/>
          <p:nvPr/>
        </p:nvSpPr>
        <p:spPr>
          <a:xfrm flipH="1">
            <a:off x="4038600" y="2633107"/>
            <a:ext cx="685800" cy="422030"/>
          </a:xfrm>
          <a:prstGeom prst="rightArrow">
            <a:avLst>
              <a:gd fmla="val 50000" name="adj1"/>
              <a:gd fmla="val 50000" name="adj2"/>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978" name="Google Shape;978;p63"/>
          <p:cNvPicPr preferRelativeResize="0"/>
          <p:nvPr/>
        </p:nvPicPr>
        <p:blipFill rotWithShape="1">
          <a:blip r:embed="rId17">
            <a:alphaModFix/>
          </a:blip>
          <a:srcRect b="0" l="0" r="0" t="0"/>
          <a:stretch/>
        </p:blipFill>
        <p:spPr>
          <a:xfrm>
            <a:off x="532633" y="2703445"/>
            <a:ext cx="866151" cy="279551"/>
          </a:xfrm>
          <a:prstGeom prst="rect">
            <a:avLst/>
          </a:prstGeom>
          <a:noFill/>
          <a:ln>
            <a:noFill/>
          </a:ln>
        </p:spPr>
      </p:pic>
      <p:pic>
        <p:nvPicPr>
          <p:cNvPr id="979" name="Google Shape;979;p63"/>
          <p:cNvPicPr preferRelativeResize="0"/>
          <p:nvPr/>
        </p:nvPicPr>
        <p:blipFill rotWithShape="1">
          <a:blip r:embed="rId8">
            <a:alphaModFix/>
          </a:blip>
          <a:srcRect b="0" l="0" r="0" t="0"/>
          <a:stretch/>
        </p:blipFill>
        <p:spPr>
          <a:xfrm>
            <a:off x="915006" y="2703445"/>
            <a:ext cx="367414" cy="241575"/>
          </a:xfrm>
          <a:prstGeom prst="rect">
            <a:avLst/>
          </a:prstGeom>
          <a:noFill/>
          <a:ln>
            <a:noFill/>
          </a:ln>
        </p:spPr>
      </p:pic>
      <p:pic>
        <p:nvPicPr>
          <p:cNvPr descr="TP_tmp.png" id="980" name="Google Shape;980;p63"/>
          <p:cNvPicPr preferRelativeResize="0"/>
          <p:nvPr/>
        </p:nvPicPr>
        <p:blipFill rotWithShape="1">
          <a:blip r:embed="rId18">
            <a:alphaModFix/>
          </a:blip>
          <a:srcRect b="0" l="0" r="0" t="0"/>
          <a:stretch/>
        </p:blipFill>
        <p:spPr>
          <a:xfrm>
            <a:off x="1649213" y="2703445"/>
            <a:ext cx="866151" cy="279551"/>
          </a:xfrm>
          <a:prstGeom prst="rect">
            <a:avLst/>
          </a:prstGeom>
          <a:noFill/>
          <a:ln>
            <a:noFill/>
          </a:ln>
        </p:spPr>
      </p:pic>
      <p:pic>
        <p:nvPicPr>
          <p:cNvPr descr="TP_tmp.png" id="981" name="Google Shape;981;p63"/>
          <p:cNvPicPr preferRelativeResize="0"/>
          <p:nvPr/>
        </p:nvPicPr>
        <p:blipFill rotWithShape="1">
          <a:blip r:embed="rId19">
            <a:alphaModFix/>
          </a:blip>
          <a:srcRect b="0" l="0" r="0" t="0"/>
          <a:stretch/>
        </p:blipFill>
        <p:spPr>
          <a:xfrm>
            <a:off x="2792212" y="2703445"/>
            <a:ext cx="866151" cy="279551"/>
          </a:xfrm>
          <a:prstGeom prst="rect">
            <a:avLst/>
          </a:prstGeom>
          <a:noFill/>
          <a:ln>
            <a:noFill/>
          </a:ln>
        </p:spPr>
      </p:pic>
      <p:pic>
        <p:nvPicPr>
          <p:cNvPr id="982" name="Google Shape;982;p63"/>
          <p:cNvPicPr preferRelativeResize="0"/>
          <p:nvPr/>
        </p:nvPicPr>
        <p:blipFill rotWithShape="1">
          <a:blip r:embed="rId11">
            <a:alphaModFix/>
          </a:blip>
          <a:srcRect b="0" l="0" r="0" t="0"/>
          <a:stretch/>
        </p:blipFill>
        <p:spPr>
          <a:xfrm>
            <a:off x="3175027" y="2659049"/>
            <a:ext cx="389821" cy="276085"/>
          </a:xfrm>
          <a:prstGeom prst="rect">
            <a:avLst/>
          </a:prstGeom>
          <a:noFill/>
          <a:ln>
            <a:noFill/>
          </a:ln>
        </p:spPr>
      </p:pic>
      <p:pic>
        <p:nvPicPr>
          <p:cNvPr id="983" name="Google Shape;983;p63"/>
          <p:cNvPicPr preferRelativeResize="0"/>
          <p:nvPr/>
        </p:nvPicPr>
        <p:blipFill rotWithShape="1">
          <a:blip r:embed="rId12">
            <a:alphaModFix/>
          </a:blip>
          <a:srcRect b="0" l="0" r="0" t="0"/>
          <a:stretch/>
        </p:blipFill>
        <p:spPr>
          <a:xfrm>
            <a:off x="2041998" y="2694869"/>
            <a:ext cx="401623" cy="253078"/>
          </a:xfrm>
          <a:prstGeom prst="rect">
            <a:avLst/>
          </a:prstGeom>
          <a:noFill/>
          <a:ln>
            <a:noFill/>
          </a:ln>
        </p:spPr>
      </p:pic>
      <p:sp>
        <p:nvSpPr>
          <p:cNvPr id="984" name="Google Shape;984;p63"/>
          <p:cNvSpPr/>
          <p:nvPr/>
        </p:nvSpPr>
        <p:spPr>
          <a:xfrm>
            <a:off x="381000" y="2474845"/>
            <a:ext cx="34290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5" name="Google Shape;985;p63"/>
          <p:cNvSpPr/>
          <p:nvPr/>
        </p:nvSpPr>
        <p:spPr>
          <a:xfrm>
            <a:off x="4953000" y="1371600"/>
            <a:ext cx="67818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6" name="Google Shape;986;p63"/>
          <p:cNvSpPr/>
          <p:nvPr/>
        </p:nvSpPr>
        <p:spPr>
          <a:xfrm flipH="1">
            <a:off x="4038600" y="1529862"/>
            <a:ext cx="685800" cy="422030"/>
          </a:xfrm>
          <a:prstGeom prst="rightArrow">
            <a:avLst>
              <a:gd fmla="val 50000" name="adj1"/>
              <a:gd fmla="val 50000" name="adj2"/>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987" name="Google Shape;987;p63"/>
          <p:cNvPicPr preferRelativeResize="0"/>
          <p:nvPr/>
        </p:nvPicPr>
        <p:blipFill rotWithShape="1">
          <a:blip r:embed="rId20">
            <a:alphaModFix/>
          </a:blip>
          <a:srcRect b="0" l="0" r="0" t="0"/>
          <a:stretch/>
        </p:blipFill>
        <p:spPr>
          <a:xfrm>
            <a:off x="532377" y="1600200"/>
            <a:ext cx="866662" cy="279716"/>
          </a:xfrm>
          <a:prstGeom prst="rect">
            <a:avLst/>
          </a:prstGeom>
          <a:noFill/>
          <a:ln>
            <a:noFill/>
          </a:ln>
        </p:spPr>
      </p:pic>
      <p:pic>
        <p:nvPicPr>
          <p:cNvPr id="988" name="Google Shape;988;p63"/>
          <p:cNvPicPr preferRelativeResize="0"/>
          <p:nvPr/>
        </p:nvPicPr>
        <p:blipFill rotWithShape="1">
          <a:blip r:embed="rId21">
            <a:alphaModFix/>
          </a:blip>
          <a:srcRect b="0" l="0" r="0" t="0"/>
          <a:stretch/>
        </p:blipFill>
        <p:spPr>
          <a:xfrm>
            <a:off x="915006" y="1600200"/>
            <a:ext cx="367414" cy="241575"/>
          </a:xfrm>
          <a:prstGeom prst="rect">
            <a:avLst/>
          </a:prstGeom>
          <a:noFill/>
          <a:ln>
            <a:noFill/>
          </a:ln>
        </p:spPr>
      </p:pic>
      <p:pic>
        <p:nvPicPr>
          <p:cNvPr descr="TP_tmp.png" id="989" name="Google Shape;989;p63"/>
          <p:cNvPicPr preferRelativeResize="0"/>
          <p:nvPr/>
        </p:nvPicPr>
        <p:blipFill rotWithShape="1">
          <a:blip r:embed="rId22">
            <a:alphaModFix/>
          </a:blip>
          <a:srcRect b="0" l="0" r="0" t="0"/>
          <a:stretch/>
        </p:blipFill>
        <p:spPr>
          <a:xfrm>
            <a:off x="1648957" y="1600200"/>
            <a:ext cx="866662" cy="279716"/>
          </a:xfrm>
          <a:prstGeom prst="rect">
            <a:avLst/>
          </a:prstGeom>
          <a:noFill/>
          <a:ln>
            <a:noFill/>
          </a:ln>
        </p:spPr>
      </p:pic>
      <p:pic>
        <p:nvPicPr>
          <p:cNvPr descr="TP_tmp.png" id="990" name="Google Shape;990;p63"/>
          <p:cNvPicPr preferRelativeResize="0"/>
          <p:nvPr/>
        </p:nvPicPr>
        <p:blipFill rotWithShape="1">
          <a:blip r:embed="rId23">
            <a:alphaModFix/>
          </a:blip>
          <a:srcRect b="0" l="0" r="0" t="0"/>
          <a:stretch/>
        </p:blipFill>
        <p:spPr>
          <a:xfrm>
            <a:off x="2791956" y="1600200"/>
            <a:ext cx="866662" cy="279716"/>
          </a:xfrm>
          <a:prstGeom prst="rect">
            <a:avLst/>
          </a:prstGeom>
          <a:noFill/>
          <a:ln>
            <a:noFill/>
          </a:ln>
        </p:spPr>
      </p:pic>
      <p:pic>
        <p:nvPicPr>
          <p:cNvPr id="991" name="Google Shape;991;p63"/>
          <p:cNvPicPr preferRelativeResize="0"/>
          <p:nvPr/>
        </p:nvPicPr>
        <p:blipFill rotWithShape="1">
          <a:blip r:embed="rId11">
            <a:alphaModFix/>
          </a:blip>
          <a:srcRect b="0" l="0" r="0" t="0"/>
          <a:stretch/>
        </p:blipFill>
        <p:spPr>
          <a:xfrm>
            <a:off x="3175027" y="1555804"/>
            <a:ext cx="389821" cy="276085"/>
          </a:xfrm>
          <a:prstGeom prst="rect">
            <a:avLst/>
          </a:prstGeom>
          <a:noFill/>
          <a:ln>
            <a:noFill/>
          </a:ln>
        </p:spPr>
      </p:pic>
      <p:pic>
        <p:nvPicPr>
          <p:cNvPr id="992" name="Google Shape;992;p63"/>
          <p:cNvPicPr preferRelativeResize="0"/>
          <p:nvPr/>
        </p:nvPicPr>
        <p:blipFill rotWithShape="1">
          <a:blip r:embed="rId12">
            <a:alphaModFix/>
          </a:blip>
          <a:srcRect b="0" l="0" r="0" t="0"/>
          <a:stretch/>
        </p:blipFill>
        <p:spPr>
          <a:xfrm>
            <a:off x="2041998" y="1591624"/>
            <a:ext cx="401623" cy="253078"/>
          </a:xfrm>
          <a:prstGeom prst="rect">
            <a:avLst/>
          </a:prstGeom>
          <a:noFill/>
          <a:ln>
            <a:noFill/>
          </a:ln>
        </p:spPr>
      </p:pic>
      <p:sp>
        <p:nvSpPr>
          <p:cNvPr id="993" name="Google Shape;993;p63"/>
          <p:cNvSpPr/>
          <p:nvPr/>
        </p:nvSpPr>
        <p:spPr>
          <a:xfrm>
            <a:off x="381000" y="1371600"/>
            <a:ext cx="3429000" cy="6858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6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Value Iteration</a:t>
            </a:r>
            <a:endParaRPr/>
          </a:p>
        </p:txBody>
      </p:sp>
      <p:pic>
        <p:nvPicPr>
          <p:cNvPr id="999" name="Google Shape;999;p64"/>
          <p:cNvPicPr preferRelativeResize="0"/>
          <p:nvPr/>
        </p:nvPicPr>
        <p:blipFill rotWithShape="1">
          <a:blip r:embed="rId3">
            <a:alphaModFix/>
          </a:blip>
          <a:srcRect b="0" l="0" r="0" t="0"/>
          <a:stretch/>
        </p:blipFill>
        <p:spPr>
          <a:xfrm>
            <a:off x="3200400" y="1600200"/>
            <a:ext cx="6067425" cy="42005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Value Iteration</a:t>
            </a:r>
            <a:endParaRPr/>
          </a:p>
        </p:txBody>
      </p:sp>
      <p:sp>
        <p:nvSpPr>
          <p:cNvPr id="1006" name="Google Shape;1006;p65"/>
          <p:cNvSpPr txBox="1"/>
          <p:nvPr>
            <p:ph idx="1" type="body"/>
          </p:nvPr>
        </p:nvSpPr>
        <p:spPr>
          <a:xfrm>
            <a:off x="457200" y="1447800"/>
            <a:ext cx="11277600" cy="48006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t>Start with V</a:t>
            </a:r>
            <a:r>
              <a:rPr baseline="-25000" lang="en-US" sz="2400"/>
              <a:t>0</a:t>
            </a:r>
            <a:r>
              <a:rPr lang="en-US" sz="2400"/>
              <a:t>(s) = 0: no time steps left means an expected reward sum of zero</a:t>
            </a:r>
            <a:endParaRPr/>
          </a:p>
          <a:p>
            <a:pPr indent="-126988" lvl="2" marL="1142942" rtl="0" algn="l">
              <a:lnSpc>
                <a:spcPct val="80000"/>
              </a:lnSpc>
              <a:spcBef>
                <a:spcPts val="320"/>
              </a:spcBef>
              <a:spcAft>
                <a:spcPts val="0"/>
              </a:spcAft>
              <a:buSzPts val="1600"/>
              <a:buNone/>
            </a:pPr>
            <a:r>
              <a:t/>
            </a:r>
            <a:endParaRPr sz="1600"/>
          </a:p>
          <a:p>
            <a:pPr indent="-342882" lvl="0" marL="342882" rtl="0" algn="l">
              <a:lnSpc>
                <a:spcPct val="80000"/>
              </a:lnSpc>
              <a:spcBef>
                <a:spcPts val="480"/>
              </a:spcBef>
              <a:spcAft>
                <a:spcPts val="0"/>
              </a:spcAft>
              <a:buSzPts val="2400"/>
              <a:buChar char="▪"/>
            </a:pPr>
            <a:r>
              <a:rPr lang="en-US" sz="2400"/>
              <a:t>Given vector of V</a:t>
            </a:r>
            <a:r>
              <a:rPr baseline="-25000" lang="en-US" sz="2400"/>
              <a:t>k</a:t>
            </a:r>
            <a:r>
              <a:rPr lang="en-US" sz="2400"/>
              <a:t>(s) values, do one ply of expectimax from each state:</a:t>
            </a:r>
            <a:endParaRPr/>
          </a:p>
          <a:p>
            <a:pPr indent="-158736" lvl="1" marL="742913" rtl="0" algn="l">
              <a:lnSpc>
                <a:spcPct val="80000"/>
              </a:lnSpc>
              <a:spcBef>
                <a:spcPts val="400"/>
              </a:spcBef>
              <a:spcAft>
                <a:spcPts val="0"/>
              </a:spcAft>
              <a:buSzPts val="2000"/>
              <a:buNone/>
            </a:pPr>
            <a:r>
              <a:t/>
            </a:r>
            <a:endParaRPr sz="2000"/>
          </a:p>
          <a:p>
            <a:pPr indent="-158736" lvl="1" marL="742913" rtl="0" algn="l">
              <a:lnSpc>
                <a:spcPct val="80000"/>
              </a:lnSpc>
              <a:spcBef>
                <a:spcPts val="400"/>
              </a:spcBef>
              <a:spcAft>
                <a:spcPts val="0"/>
              </a:spcAft>
              <a:buSzPts val="2000"/>
              <a:buNone/>
            </a:pPr>
            <a:r>
              <a:t/>
            </a:r>
            <a:endParaRPr sz="2000"/>
          </a:p>
          <a:p>
            <a:pPr indent="-158736" lvl="1" marL="742913" rtl="0" algn="l">
              <a:lnSpc>
                <a:spcPct val="80000"/>
              </a:lnSpc>
              <a:spcBef>
                <a:spcPts val="400"/>
              </a:spcBef>
              <a:spcAft>
                <a:spcPts val="0"/>
              </a:spcAft>
              <a:buSzPts val="2000"/>
              <a:buNone/>
            </a:pPr>
            <a:r>
              <a:t/>
            </a:r>
            <a:endParaRPr sz="2000"/>
          </a:p>
          <a:p>
            <a:pPr indent="-158736" lvl="1" marL="742913" rtl="0" algn="l">
              <a:lnSpc>
                <a:spcPct val="80000"/>
              </a:lnSpc>
              <a:spcBef>
                <a:spcPts val="400"/>
              </a:spcBef>
              <a:spcAft>
                <a:spcPts val="0"/>
              </a:spcAft>
              <a:buSzPts val="2000"/>
              <a:buNone/>
            </a:pPr>
            <a:r>
              <a:t/>
            </a:r>
            <a:endParaRPr sz="2000"/>
          </a:p>
          <a:p>
            <a:pPr indent="-342882" lvl="0" marL="342882" rtl="0" algn="l">
              <a:lnSpc>
                <a:spcPct val="80000"/>
              </a:lnSpc>
              <a:spcBef>
                <a:spcPts val="480"/>
              </a:spcBef>
              <a:spcAft>
                <a:spcPts val="0"/>
              </a:spcAft>
              <a:buSzPts val="2400"/>
              <a:buChar char="▪"/>
            </a:pPr>
            <a:r>
              <a:rPr lang="en-US" sz="2400"/>
              <a:t>Repeat until convergence</a:t>
            </a:r>
            <a:endParaRPr/>
          </a:p>
          <a:p>
            <a:pPr indent="-158736" lvl="1" marL="742913" rtl="0" algn="l">
              <a:lnSpc>
                <a:spcPct val="80000"/>
              </a:lnSpc>
              <a:spcBef>
                <a:spcPts val="400"/>
              </a:spcBef>
              <a:spcAft>
                <a:spcPts val="0"/>
              </a:spcAft>
              <a:buSzPts val="2000"/>
              <a:buNone/>
            </a:pPr>
            <a:r>
              <a:t/>
            </a:r>
            <a:endParaRPr sz="2000"/>
          </a:p>
          <a:p>
            <a:pPr indent="-158736" lvl="1" marL="742913" rtl="0" algn="l">
              <a:lnSpc>
                <a:spcPct val="80000"/>
              </a:lnSpc>
              <a:spcBef>
                <a:spcPts val="400"/>
              </a:spcBef>
              <a:spcAft>
                <a:spcPts val="0"/>
              </a:spcAft>
              <a:buSzPts val="2000"/>
              <a:buNone/>
            </a:pPr>
            <a:r>
              <a:t/>
            </a:r>
            <a:endParaRPr sz="2000"/>
          </a:p>
          <a:p>
            <a:pPr indent="-342882" lvl="0" marL="342882" rtl="0" algn="l">
              <a:lnSpc>
                <a:spcPct val="80000"/>
              </a:lnSpc>
              <a:spcBef>
                <a:spcPts val="480"/>
              </a:spcBef>
              <a:spcAft>
                <a:spcPts val="0"/>
              </a:spcAft>
              <a:buSzPts val="2400"/>
              <a:buChar char="▪"/>
            </a:pPr>
            <a:r>
              <a:rPr lang="en-US" sz="2400"/>
              <a:t>Complexity of each iteration: O(S</a:t>
            </a:r>
            <a:r>
              <a:rPr baseline="30000" lang="en-US" sz="2400"/>
              <a:t>2</a:t>
            </a:r>
            <a:r>
              <a:rPr lang="en-US" sz="2400"/>
              <a:t>A)</a:t>
            </a:r>
            <a:endParaRPr/>
          </a:p>
          <a:p>
            <a:pPr indent="-158736" lvl="1" marL="742913" rtl="0" algn="l">
              <a:lnSpc>
                <a:spcPct val="80000"/>
              </a:lnSpc>
              <a:spcBef>
                <a:spcPts val="400"/>
              </a:spcBef>
              <a:spcAft>
                <a:spcPts val="0"/>
              </a:spcAft>
              <a:buSzPts val="2000"/>
              <a:buNone/>
            </a:pPr>
            <a:r>
              <a:t/>
            </a:r>
            <a:endParaRPr sz="2000"/>
          </a:p>
          <a:p>
            <a:pPr indent="-342882" lvl="0" marL="342882" rtl="0" algn="l">
              <a:lnSpc>
                <a:spcPct val="80000"/>
              </a:lnSpc>
              <a:spcBef>
                <a:spcPts val="480"/>
              </a:spcBef>
              <a:spcAft>
                <a:spcPts val="0"/>
              </a:spcAft>
              <a:buSzPts val="2400"/>
              <a:buChar char="▪"/>
            </a:pPr>
            <a:r>
              <a:rPr lang="en-US" sz="2400"/>
              <a:t>Theorem: will converge to unique optimal values</a:t>
            </a:r>
            <a:endParaRPr/>
          </a:p>
          <a:p>
            <a:pPr indent="-285736" lvl="1" marL="742913" rtl="0" algn="l">
              <a:lnSpc>
                <a:spcPct val="80000"/>
              </a:lnSpc>
              <a:spcBef>
                <a:spcPts val="400"/>
              </a:spcBef>
              <a:spcAft>
                <a:spcPts val="0"/>
              </a:spcAft>
              <a:buSzPts val="2000"/>
              <a:buChar char="▪"/>
            </a:pPr>
            <a:r>
              <a:rPr lang="en-US" sz="2000"/>
              <a:t>Basic idea: approximations get refined towards optimal values</a:t>
            </a:r>
            <a:endParaRPr/>
          </a:p>
          <a:p>
            <a:pPr indent="-285736" lvl="1" marL="742913" rtl="0" algn="l">
              <a:lnSpc>
                <a:spcPct val="80000"/>
              </a:lnSpc>
              <a:spcBef>
                <a:spcPts val="400"/>
              </a:spcBef>
              <a:spcAft>
                <a:spcPts val="0"/>
              </a:spcAft>
              <a:buSzPts val="2000"/>
              <a:buChar char="▪"/>
            </a:pPr>
            <a:r>
              <a:rPr lang="en-US" sz="2000"/>
              <a:t>Policy may converge long before values do</a:t>
            </a:r>
            <a:endParaRPr/>
          </a:p>
        </p:txBody>
      </p:sp>
      <p:pic>
        <p:nvPicPr>
          <p:cNvPr descr="txp_fig" id="1007" name="Google Shape;1007;p65"/>
          <p:cNvPicPr preferRelativeResize="0"/>
          <p:nvPr/>
        </p:nvPicPr>
        <p:blipFill rotWithShape="1">
          <a:blip r:embed="rId3">
            <a:alphaModFix/>
          </a:blip>
          <a:srcRect b="0" l="0" r="0" t="0"/>
          <a:stretch/>
        </p:blipFill>
        <p:spPr>
          <a:xfrm>
            <a:off x="1142684" y="2667000"/>
            <a:ext cx="7266933" cy="690930"/>
          </a:xfrm>
          <a:prstGeom prst="rect">
            <a:avLst/>
          </a:prstGeom>
          <a:noFill/>
          <a:ln>
            <a:noFill/>
          </a:ln>
        </p:spPr>
      </p:pic>
      <p:grpSp>
        <p:nvGrpSpPr>
          <p:cNvPr id="1008" name="Google Shape;1008;p65"/>
          <p:cNvGrpSpPr/>
          <p:nvPr/>
        </p:nvGrpSpPr>
        <p:grpSpPr>
          <a:xfrm>
            <a:off x="9220200" y="2286000"/>
            <a:ext cx="2286000" cy="2122488"/>
            <a:chOff x="2400" y="1401"/>
            <a:chExt cx="1440" cy="1337"/>
          </a:xfrm>
        </p:grpSpPr>
        <p:sp>
          <p:nvSpPr>
            <p:cNvPr id="1009" name="Google Shape;1009;p65"/>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10" name="Google Shape;1010;p65"/>
            <p:cNvGrpSpPr/>
            <p:nvPr/>
          </p:nvGrpSpPr>
          <p:grpSpPr>
            <a:xfrm>
              <a:off x="2529" y="1617"/>
              <a:ext cx="1263" cy="361"/>
              <a:chOff x="1584" y="1680"/>
              <a:chExt cx="2352" cy="336"/>
            </a:xfrm>
          </p:grpSpPr>
          <p:cxnSp>
            <p:nvCxnSpPr>
              <p:cNvPr id="1011" name="Google Shape;1011;p65"/>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1012" name="Google Shape;1012;p65"/>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1013" name="Google Shape;1013;p65"/>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1014" name="Google Shape;1014;p65"/>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1015" name="Google Shape;1015;p65"/>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16" name="Google Shape;1016;p65"/>
            <p:cNvGrpSpPr/>
            <p:nvPr/>
          </p:nvGrpSpPr>
          <p:grpSpPr>
            <a:xfrm>
              <a:off x="2400" y="2107"/>
              <a:ext cx="1057" cy="386"/>
              <a:chOff x="1536" y="2400"/>
              <a:chExt cx="1584" cy="624"/>
            </a:xfrm>
          </p:grpSpPr>
          <p:cxnSp>
            <p:nvCxnSpPr>
              <p:cNvPr id="1017" name="Google Shape;1017;p65"/>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1018" name="Google Shape;1018;p65"/>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1019" name="Google Shape;1019;p65"/>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1020" name="Google Shape;1020;p65"/>
              <p:cNvCxnSpPr/>
              <p:nvPr/>
            </p:nvCxnSpPr>
            <p:spPr>
              <a:xfrm>
                <a:off x="2312" y="2400"/>
                <a:ext cx="280" cy="624"/>
              </a:xfrm>
              <a:prstGeom prst="straightConnector1">
                <a:avLst/>
              </a:prstGeom>
              <a:noFill/>
              <a:ln cap="flat" cmpd="sng" w="28575">
                <a:solidFill>
                  <a:schemeClr val="dk1"/>
                </a:solidFill>
                <a:prstDash val="solid"/>
                <a:round/>
                <a:headEnd len="med" w="med" type="none"/>
                <a:tailEnd len="med" w="med" type="triangle"/>
              </a:ln>
            </p:spPr>
          </p:cxnSp>
        </p:grpSp>
        <p:sp>
          <p:nvSpPr>
            <p:cNvPr id="1021" name="Google Shape;1021;p65"/>
            <p:cNvSpPr txBox="1"/>
            <p:nvPr/>
          </p:nvSpPr>
          <p:spPr>
            <a:xfrm>
              <a:off x="3024" y="1680"/>
              <a:ext cx="129"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1022" name="Google Shape;1022;p65"/>
            <p:cNvSpPr txBox="1"/>
            <p:nvPr/>
          </p:nvSpPr>
          <p:spPr>
            <a:xfrm>
              <a:off x="3216" y="1401"/>
              <a:ext cx="62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V</a:t>
              </a:r>
              <a:r>
                <a:rPr baseline="-25000" lang="en-US" sz="1800">
                  <a:solidFill>
                    <a:srgbClr val="0000FF"/>
                  </a:solidFill>
                  <a:latin typeface="Calibri"/>
                  <a:ea typeface="Calibri"/>
                  <a:cs typeface="Calibri"/>
                  <a:sym typeface="Calibri"/>
                </a:rPr>
                <a:t>k+1</a:t>
              </a:r>
              <a:r>
                <a:rPr lang="en-US" sz="1800">
                  <a:solidFill>
                    <a:srgbClr val="0000FF"/>
                  </a:solidFill>
                  <a:latin typeface="Calibri"/>
                  <a:ea typeface="Calibri"/>
                  <a:cs typeface="Calibri"/>
                  <a:sym typeface="Calibri"/>
                </a:rPr>
                <a:t>(s)</a:t>
              </a:r>
              <a:endParaRPr sz="1800">
                <a:solidFill>
                  <a:srgbClr val="0000FF"/>
                </a:solidFill>
                <a:latin typeface="Calibri"/>
                <a:ea typeface="Calibri"/>
                <a:cs typeface="Calibri"/>
                <a:sym typeface="Calibri"/>
              </a:endParaRPr>
            </a:p>
          </p:txBody>
        </p:sp>
        <p:sp>
          <p:nvSpPr>
            <p:cNvPr id="1023" name="Google Shape;1023;p65"/>
            <p:cNvSpPr txBox="1"/>
            <p:nvPr/>
          </p:nvSpPr>
          <p:spPr>
            <a:xfrm>
              <a:off x="2976" y="1920"/>
              <a:ext cx="559"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Calibri"/>
                  <a:ea typeface="Calibri"/>
                  <a:cs typeface="Calibri"/>
                  <a:sym typeface="Calibri"/>
                </a:rPr>
                <a:t>s, a</a:t>
              </a:r>
              <a:endParaRPr/>
            </a:p>
          </p:txBody>
        </p:sp>
        <p:sp>
          <p:nvSpPr>
            <p:cNvPr id="1024" name="Google Shape;1024;p65"/>
            <p:cNvSpPr txBox="1"/>
            <p:nvPr/>
          </p:nvSpPr>
          <p:spPr>
            <a:xfrm>
              <a:off x="2592" y="2265"/>
              <a:ext cx="50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s,a,s’</a:t>
              </a:r>
              <a:endParaRPr sz="1800">
                <a:solidFill>
                  <a:schemeClr val="dk1"/>
                </a:solidFill>
                <a:latin typeface="Calibri"/>
                <a:ea typeface="Calibri"/>
                <a:cs typeface="Calibri"/>
                <a:sym typeface="Calibri"/>
              </a:endParaRPr>
            </a:p>
          </p:txBody>
        </p:sp>
        <p:sp>
          <p:nvSpPr>
            <p:cNvPr id="1025" name="Google Shape;1025;p65"/>
            <p:cNvSpPr txBox="1"/>
            <p:nvPr/>
          </p:nvSpPr>
          <p:spPr>
            <a:xfrm>
              <a:off x="2789" y="2505"/>
              <a:ext cx="667" cy="233"/>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rgbClr val="0000FF"/>
                  </a:solidFill>
                  <a:latin typeface="Calibri"/>
                  <a:ea typeface="Calibri"/>
                  <a:cs typeface="Calibri"/>
                  <a:sym typeface="Calibri"/>
                </a:rPr>
                <a:t>V</a:t>
              </a:r>
              <a:r>
                <a:rPr baseline="-25000" lang="en-US" sz="1800">
                  <a:solidFill>
                    <a:srgbClr val="0000FF"/>
                  </a:solidFill>
                  <a:latin typeface="Calibri"/>
                  <a:ea typeface="Calibri"/>
                  <a:cs typeface="Calibri"/>
                  <a:sym typeface="Calibri"/>
                </a:rPr>
                <a:t>k</a:t>
              </a:r>
              <a:r>
                <a:rPr lang="en-US" sz="1800">
                  <a:solidFill>
                    <a:srgbClr val="0000FF"/>
                  </a:solidFill>
                  <a:latin typeface="Calibri"/>
                  <a:ea typeface="Calibri"/>
                  <a:cs typeface="Calibri"/>
                  <a:sym typeface="Calibri"/>
                </a:rPr>
                <a:t>(s’)</a:t>
              </a:r>
              <a:endParaRPr sz="1800">
                <a:solidFill>
                  <a:srgbClr val="0000FF"/>
                </a:solidFill>
                <a:latin typeface="Calibri"/>
                <a:ea typeface="Calibri"/>
                <a:cs typeface="Calibri"/>
                <a:sym typeface="Calibri"/>
              </a:endParaRPr>
            </a:p>
          </p:txBody>
        </p:sp>
      </p:grpSp>
      <p:sp>
        <p:nvSpPr>
          <p:cNvPr id="1026" name="Google Shape;1026;p65"/>
          <p:cNvSpPr/>
          <p:nvPr/>
        </p:nvSpPr>
        <p:spPr>
          <a:xfrm>
            <a:off x="9601200" y="4495800"/>
            <a:ext cx="1600200" cy="1752600"/>
          </a:xfrm>
          <a:prstGeom prst="triangle">
            <a:avLst>
              <a:gd fmla="val 50000" name="adj"/>
            </a:avLst>
          </a:prstGeom>
          <a:solidFill>
            <a:srgbClr val="8FAA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6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Value Iteration</a:t>
            </a:r>
            <a:endParaRPr>
              <a:latin typeface="Calibri"/>
              <a:ea typeface="Calibri"/>
              <a:cs typeface="Calibri"/>
              <a:sym typeface="Calibri"/>
            </a:endParaRPr>
          </a:p>
        </p:txBody>
      </p:sp>
      <p:pic>
        <p:nvPicPr>
          <p:cNvPr descr="TP_tmp.png" id="1032" name="Google Shape;1032;p66"/>
          <p:cNvPicPr preferRelativeResize="0"/>
          <p:nvPr>
            <p:ph idx="1" type="body"/>
          </p:nvPr>
        </p:nvPicPr>
        <p:blipFill rotWithShape="1">
          <a:blip r:embed="rId3">
            <a:alphaModFix/>
          </a:blip>
          <a:srcRect b="0" l="0" r="0" t="0"/>
          <a:stretch/>
        </p:blipFill>
        <p:spPr>
          <a:xfrm>
            <a:off x="685800" y="5231592"/>
            <a:ext cx="254808" cy="254808"/>
          </a:xfrm>
          <a:prstGeom prst="rect">
            <a:avLst/>
          </a:prstGeom>
          <a:noFill/>
          <a:ln>
            <a:noFill/>
          </a:ln>
        </p:spPr>
      </p:pic>
      <p:pic>
        <p:nvPicPr>
          <p:cNvPr id="1033" name="Google Shape;1033;p66"/>
          <p:cNvPicPr preferRelativeResize="0"/>
          <p:nvPr/>
        </p:nvPicPr>
        <p:blipFill rotWithShape="1">
          <a:blip r:embed="rId4">
            <a:alphaModFix/>
          </a:blip>
          <a:srcRect b="0" l="0" r="0" t="0"/>
          <a:stretch/>
        </p:blipFill>
        <p:spPr>
          <a:xfrm>
            <a:off x="1488191" y="1644596"/>
            <a:ext cx="668678" cy="439656"/>
          </a:xfrm>
          <a:prstGeom prst="rect">
            <a:avLst/>
          </a:prstGeom>
          <a:noFill/>
          <a:ln>
            <a:noFill/>
          </a:ln>
        </p:spPr>
      </p:pic>
      <p:pic>
        <p:nvPicPr>
          <p:cNvPr id="1034" name="Google Shape;1034;p66"/>
          <p:cNvPicPr preferRelativeResize="0"/>
          <p:nvPr/>
        </p:nvPicPr>
        <p:blipFill rotWithShape="1">
          <a:blip r:embed="rId5">
            <a:alphaModFix/>
          </a:blip>
          <a:srcRect b="0" l="0" r="0" t="0"/>
          <a:stretch/>
        </p:blipFill>
        <p:spPr>
          <a:xfrm>
            <a:off x="3977315" y="1600200"/>
            <a:ext cx="709457" cy="502463"/>
          </a:xfrm>
          <a:prstGeom prst="rect">
            <a:avLst/>
          </a:prstGeom>
          <a:noFill/>
          <a:ln>
            <a:noFill/>
          </a:ln>
        </p:spPr>
      </p:pic>
      <p:pic>
        <p:nvPicPr>
          <p:cNvPr id="1035" name="Google Shape;1035;p66"/>
          <p:cNvPicPr preferRelativeResize="0"/>
          <p:nvPr/>
        </p:nvPicPr>
        <p:blipFill rotWithShape="1">
          <a:blip r:embed="rId6">
            <a:alphaModFix/>
          </a:blip>
          <a:srcRect b="0" l="0" r="0" t="0"/>
          <a:stretch/>
        </p:blipFill>
        <p:spPr>
          <a:xfrm>
            <a:off x="2736907" y="1636019"/>
            <a:ext cx="730937" cy="460591"/>
          </a:xfrm>
          <a:prstGeom prst="rect">
            <a:avLst/>
          </a:prstGeom>
          <a:noFill/>
          <a:ln>
            <a:noFill/>
          </a:ln>
        </p:spPr>
      </p:pic>
      <p:sp>
        <p:nvSpPr>
          <p:cNvPr id="1036" name="Google Shape;1036;p66"/>
          <p:cNvSpPr/>
          <p:nvPr/>
        </p:nvSpPr>
        <p:spPr>
          <a:xfrm>
            <a:off x="1219200" y="4937098"/>
            <a:ext cx="3657600" cy="854102"/>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7" name="Google Shape;1037;p66"/>
          <p:cNvSpPr/>
          <p:nvPr/>
        </p:nvSpPr>
        <p:spPr>
          <a:xfrm>
            <a:off x="1219200" y="3565498"/>
            <a:ext cx="3657600" cy="854102"/>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8" name="Google Shape;1038;p66"/>
          <p:cNvSpPr/>
          <p:nvPr/>
        </p:nvSpPr>
        <p:spPr>
          <a:xfrm>
            <a:off x="1219200" y="2209800"/>
            <a:ext cx="3657600" cy="8382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P_tmp.png" id="1039" name="Google Shape;1039;p66"/>
          <p:cNvPicPr preferRelativeResize="0"/>
          <p:nvPr/>
        </p:nvPicPr>
        <p:blipFill rotWithShape="1">
          <a:blip r:embed="rId7">
            <a:alphaModFix/>
          </a:blip>
          <a:srcRect b="0" l="0" r="0" t="0"/>
          <a:stretch/>
        </p:blipFill>
        <p:spPr>
          <a:xfrm>
            <a:off x="698540" y="3875895"/>
            <a:ext cx="229327" cy="255317"/>
          </a:xfrm>
          <a:prstGeom prst="rect">
            <a:avLst/>
          </a:prstGeom>
          <a:noFill/>
          <a:ln>
            <a:noFill/>
          </a:ln>
        </p:spPr>
      </p:pic>
      <p:pic>
        <p:nvPicPr>
          <p:cNvPr descr="TP_tmp.png" id="1040" name="Google Shape;1040;p66"/>
          <p:cNvPicPr preferRelativeResize="0"/>
          <p:nvPr/>
        </p:nvPicPr>
        <p:blipFill rotWithShape="1">
          <a:blip r:embed="rId8">
            <a:alphaModFix/>
          </a:blip>
          <a:srcRect b="0" l="0" r="0" t="0"/>
          <a:stretch/>
        </p:blipFill>
        <p:spPr>
          <a:xfrm>
            <a:off x="672805" y="2504295"/>
            <a:ext cx="255317" cy="255317"/>
          </a:xfrm>
          <a:prstGeom prst="rect">
            <a:avLst/>
          </a:prstGeom>
          <a:noFill/>
          <a:ln>
            <a:noFill/>
          </a:ln>
        </p:spPr>
      </p:pic>
      <p:sp>
        <p:nvSpPr>
          <p:cNvPr id="1041" name="Google Shape;1041;p66"/>
          <p:cNvSpPr txBox="1"/>
          <p:nvPr/>
        </p:nvSpPr>
        <p:spPr>
          <a:xfrm>
            <a:off x="1447800" y="5105400"/>
            <a:ext cx="32766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0             0             0</a:t>
            </a:r>
            <a:endParaRPr sz="2800">
              <a:solidFill>
                <a:schemeClr val="dk1"/>
              </a:solidFill>
              <a:latin typeface="Calibri"/>
              <a:ea typeface="Calibri"/>
              <a:cs typeface="Calibri"/>
              <a:sym typeface="Calibri"/>
            </a:endParaRPr>
          </a:p>
        </p:txBody>
      </p:sp>
      <p:sp>
        <p:nvSpPr>
          <p:cNvPr id="1042" name="Google Shape;1042;p66"/>
          <p:cNvSpPr txBox="1"/>
          <p:nvPr/>
        </p:nvSpPr>
        <p:spPr>
          <a:xfrm>
            <a:off x="1447800" y="3733800"/>
            <a:ext cx="32766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2             1             0</a:t>
            </a:r>
            <a:endParaRPr sz="2800">
              <a:solidFill>
                <a:schemeClr val="dk1"/>
              </a:solidFill>
              <a:latin typeface="Calibri"/>
              <a:ea typeface="Calibri"/>
              <a:cs typeface="Calibri"/>
              <a:sym typeface="Calibri"/>
            </a:endParaRPr>
          </a:p>
        </p:txBody>
      </p:sp>
      <p:sp>
        <p:nvSpPr>
          <p:cNvPr id="1043" name="Google Shape;1043;p66"/>
          <p:cNvSpPr txBox="1"/>
          <p:nvPr/>
        </p:nvSpPr>
        <p:spPr>
          <a:xfrm>
            <a:off x="1447800" y="2362200"/>
            <a:ext cx="32766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3.5          2.5          0</a:t>
            </a:r>
            <a:endParaRPr sz="2800">
              <a:solidFill>
                <a:schemeClr val="dk1"/>
              </a:solidFill>
              <a:latin typeface="Calibri"/>
              <a:ea typeface="Calibri"/>
              <a:cs typeface="Calibri"/>
              <a:sym typeface="Calibri"/>
            </a:endParaRPr>
          </a:p>
        </p:txBody>
      </p:sp>
      <p:sp>
        <p:nvSpPr>
          <p:cNvPr id="1044" name="Google Shape;1044;p66"/>
          <p:cNvSpPr txBox="1"/>
          <p:nvPr/>
        </p:nvSpPr>
        <p:spPr>
          <a:xfrm>
            <a:off x="7162800" y="4572000"/>
            <a:ext cx="3429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Assume no discount!</a:t>
            </a:r>
            <a:endParaRPr i="1" sz="1800">
              <a:solidFill>
                <a:schemeClr val="dk1"/>
              </a:solidFill>
              <a:latin typeface="Calibri"/>
              <a:ea typeface="Calibri"/>
              <a:cs typeface="Calibri"/>
              <a:sym typeface="Calibri"/>
            </a:endParaRPr>
          </a:p>
        </p:txBody>
      </p:sp>
      <p:pic>
        <p:nvPicPr>
          <p:cNvPr id="1045" name="Google Shape;1045;p66"/>
          <p:cNvPicPr preferRelativeResize="0"/>
          <p:nvPr/>
        </p:nvPicPr>
        <p:blipFill rotWithShape="1">
          <a:blip r:embed="rId9">
            <a:alphaModFix/>
          </a:blip>
          <a:srcRect b="0" l="0" r="0" t="0"/>
          <a:stretch/>
        </p:blipFill>
        <p:spPr>
          <a:xfrm>
            <a:off x="5458981" y="1876171"/>
            <a:ext cx="6428219" cy="2343658"/>
          </a:xfrm>
          <a:prstGeom prst="rect">
            <a:avLst/>
          </a:prstGeom>
          <a:noFill/>
          <a:ln>
            <a:noFill/>
          </a:ln>
        </p:spPr>
      </p:pic>
      <p:pic>
        <p:nvPicPr>
          <p:cNvPr descr="txp_fig" id="1046" name="Google Shape;1046;p66"/>
          <p:cNvPicPr preferRelativeResize="0"/>
          <p:nvPr/>
        </p:nvPicPr>
        <p:blipFill rotWithShape="1">
          <a:blip r:embed="rId10">
            <a:alphaModFix/>
          </a:blip>
          <a:srcRect b="0" l="0" r="0" t="0"/>
          <a:stretch/>
        </p:blipFill>
        <p:spPr>
          <a:xfrm>
            <a:off x="5715000" y="5334000"/>
            <a:ext cx="5971533" cy="5677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6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Convergence*</a:t>
            </a:r>
            <a:endParaRPr>
              <a:latin typeface="Calibri"/>
              <a:ea typeface="Calibri"/>
              <a:cs typeface="Calibri"/>
              <a:sym typeface="Calibri"/>
            </a:endParaRPr>
          </a:p>
        </p:txBody>
      </p:sp>
      <p:sp>
        <p:nvSpPr>
          <p:cNvPr id="1052" name="Google Shape;1052;p67"/>
          <p:cNvSpPr txBox="1"/>
          <p:nvPr>
            <p:ph idx="1" type="body"/>
          </p:nvPr>
        </p:nvSpPr>
        <p:spPr>
          <a:xfrm>
            <a:off x="406400" y="1397001"/>
            <a:ext cx="63754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latin typeface="Calibri"/>
                <a:ea typeface="Calibri"/>
                <a:cs typeface="Calibri"/>
                <a:sym typeface="Calibri"/>
              </a:rPr>
              <a:t>How do we know the V</a:t>
            </a:r>
            <a:r>
              <a:rPr baseline="-25000" lang="en-US" sz="2000">
                <a:latin typeface="Calibri"/>
                <a:ea typeface="Calibri"/>
                <a:cs typeface="Calibri"/>
                <a:sym typeface="Calibri"/>
              </a:rPr>
              <a:t>k</a:t>
            </a:r>
            <a:r>
              <a:rPr lang="en-US" sz="2000">
                <a:latin typeface="Calibri"/>
                <a:ea typeface="Calibri"/>
                <a:cs typeface="Calibri"/>
                <a:sym typeface="Calibri"/>
              </a:rPr>
              <a:t> vectors are going to converge?</a:t>
            </a:r>
            <a:endParaRPr/>
          </a:p>
          <a:p>
            <a:pPr indent="-184136" lvl="1" marL="742913" rtl="0" algn="l">
              <a:spcBef>
                <a:spcPts val="320"/>
              </a:spcBef>
              <a:spcAft>
                <a:spcPts val="0"/>
              </a:spcAft>
              <a:buSzPts val="1600"/>
              <a:buNone/>
            </a:pPr>
            <a:r>
              <a:t/>
            </a:r>
            <a:endParaRPr sz="1600">
              <a:latin typeface="Calibri"/>
              <a:ea typeface="Calibri"/>
              <a:cs typeface="Calibri"/>
              <a:sym typeface="Calibri"/>
            </a:endParaRPr>
          </a:p>
          <a:p>
            <a:pPr indent="-342882" lvl="0" marL="342882" rtl="0" algn="l">
              <a:spcBef>
                <a:spcPts val="400"/>
              </a:spcBef>
              <a:spcAft>
                <a:spcPts val="0"/>
              </a:spcAft>
              <a:buSzPts val="2000"/>
              <a:buChar char="▪"/>
            </a:pPr>
            <a:r>
              <a:rPr lang="en-US" sz="2000">
                <a:latin typeface="Calibri"/>
                <a:ea typeface="Calibri"/>
                <a:cs typeface="Calibri"/>
                <a:sym typeface="Calibri"/>
              </a:rPr>
              <a:t>Case 1: If the tree has maximum depth M, then V</a:t>
            </a:r>
            <a:r>
              <a:rPr baseline="-25000" lang="en-US" sz="2000">
                <a:latin typeface="Calibri"/>
                <a:ea typeface="Calibri"/>
                <a:cs typeface="Calibri"/>
                <a:sym typeface="Calibri"/>
              </a:rPr>
              <a:t>M</a:t>
            </a:r>
            <a:r>
              <a:rPr lang="en-US" sz="2000">
                <a:latin typeface="Calibri"/>
                <a:ea typeface="Calibri"/>
                <a:cs typeface="Calibri"/>
                <a:sym typeface="Calibri"/>
              </a:rPr>
              <a:t> holds the actual untruncated values</a:t>
            </a:r>
            <a:endParaRPr/>
          </a:p>
          <a:p>
            <a:pPr indent="-184136" lvl="1" marL="742913" rtl="0" algn="l">
              <a:spcBef>
                <a:spcPts val="320"/>
              </a:spcBef>
              <a:spcAft>
                <a:spcPts val="0"/>
              </a:spcAft>
              <a:buSzPts val="1600"/>
              <a:buNone/>
            </a:pPr>
            <a:r>
              <a:t/>
            </a:r>
            <a:endParaRPr sz="1600">
              <a:latin typeface="Calibri"/>
              <a:ea typeface="Calibri"/>
              <a:cs typeface="Calibri"/>
              <a:sym typeface="Calibri"/>
            </a:endParaRPr>
          </a:p>
          <a:p>
            <a:pPr indent="-342882" lvl="0" marL="342882" rtl="0" algn="l">
              <a:spcBef>
                <a:spcPts val="400"/>
              </a:spcBef>
              <a:spcAft>
                <a:spcPts val="0"/>
              </a:spcAft>
              <a:buSzPts val="2000"/>
              <a:buChar char="▪"/>
            </a:pPr>
            <a:r>
              <a:rPr lang="en-US" sz="2000">
                <a:latin typeface="Calibri"/>
                <a:ea typeface="Calibri"/>
                <a:cs typeface="Calibri"/>
                <a:sym typeface="Calibri"/>
              </a:rPr>
              <a:t>Case 2: If the discount is less than 1</a:t>
            </a:r>
            <a:endParaRPr/>
          </a:p>
          <a:p>
            <a:pPr indent="-285736" lvl="1" marL="742913" rtl="0" algn="l">
              <a:spcBef>
                <a:spcPts val="360"/>
              </a:spcBef>
              <a:spcAft>
                <a:spcPts val="0"/>
              </a:spcAft>
              <a:buSzPts val="1800"/>
              <a:buChar char="▪"/>
            </a:pPr>
            <a:r>
              <a:rPr lang="en-US" sz="1800">
                <a:latin typeface="Calibri"/>
                <a:ea typeface="Calibri"/>
                <a:cs typeface="Calibri"/>
                <a:sym typeface="Calibri"/>
              </a:rPr>
              <a:t>Sketch: For any state V</a:t>
            </a:r>
            <a:r>
              <a:rPr baseline="-25000" lang="en-US" sz="1800">
                <a:latin typeface="Calibri"/>
                <a:ea typeface="Calibri"/>
                <a:cs typeface="Calibri"/>
                <a:sym typeface="Calibri"/>
              </a:rPr>
              <a:t>k</a:t>
            </a:r>
            <a:r>
              <a:rPr lang="en-US" sz="1800">
                <a:latin typeface="Calibri"/>
                <a:ea typeface="Calibri"/>
                <a:cs typeface="Calibri"/>
                <a:sym typeface="Calibri"/>
              </a:rPr>
              <a:t> and V</a:t>
            </a:r>
            <a:r>
              <a:rPr baseline="-25000" lang="en-US" sz="1800">
                <a:latin typeface="Calibri"/>
                <a:ea typeface="Calibri"/>
                <a:cs typeface="Calibri"/>
                <a:sym typeface="Calibri"/>
              </a:rPr>
              <a:t>k+1</a:t>
            </a:r>
            <a:r>
              <a:rPr lang="en-US" sz="1800">
                <a:latin typeface="Calibri"/>
                <a:ea typeface="Calibri"/>
                <a:cs typeface="Calibri"/>
                <a:sym typeface="Calibri"/>
              </a:rPr>
              <a:t> can be viewed as depth k+1 expectimax results in nearly identical search trees</a:t>
            </a:r>
            <a:endParaRPr/>
          </a:p>
          <a:p>
            <a:pPr indent="-285736" lvl="1" marL="742913" rtl="0" algn="l">
              <a:spcBef>
                <a:spcPts val="360"/>
              </a:spcBef>
              <a:spcAft>
                <a:spcPts val="0"/>
              </a:spcAft>
              <a:buSzPts val="1800"/>
              <a:buChar char="▪"/>
            </a:pPr>
            <a:r>
              <a:rPr lang="en-US" sz="1800">
                <a:latin typeface="Calibri"/>
                <a:ea typeface="Calibri"/>
                <a:cs typeface="Calibri"/>
                <a:sym typeface="Calibri"/>
              </a:rPr>
              <a:t>The difference is that on the bottom layer, V</a:t>
            </a:r>
            <a:r>
              <a:rPr baseline="-25000" lang="en-US" sz="1800">
                <a:latin typeface="Calibri"/>
                <a:ea typeface="Calibri"/>
                <a:cs typeface="Calibri"/>
                <a:sym typeface="Calibri"/>
              </a:rPr>
              <a:t>k+1</a:t>
            </a:r>
            <a:r>
              <a:rPr lang="en-US" sz="1800">
                <a:latin typeface="Calibri"/>
                <a:ea typeface="Calibri"/>
                <a:cs typeface="Calibri"/>
                <a:sym typeface="Calibri"/>
              </a:rPr>
              <a:t> has actual rewards while V</a:t>
            </a:r>
            <a:r>
              <a:rPr baseline="-25000" lang="en-US" sz="1800">
                <a:latin typeface="Calibri"/>
                <a:ea typeface="Calibri"/>
                <a:cs typeface="Calibri"/>
                <a:sym typeface="Calibri"/>
              </a:rPr>
              <a:t>k</a:t>
            </a:r>
            <a:r>
              <a:rPr lang="en-US" sz="1800">
                <a:latin typeface="Calibri"/>
                <a:ea typeface="Calibri"/>
                <a:cs typeface="Calibri"/>
                <a:sym typeface="Calibri"/>
              </a:rPr>
              <a:t> has zeros</a:t>
            </a:r>
            <a:endParaRPr/>
          </a:p>
          <a:p>
            <a:pPr indent="-285736" lvl="1" marL="742913" rtl="0" algn="l">
              <a:spcBef>
                <a:spcPts val="360"/>
              </a:spcBef>
              <a:spcAft>
                <a:spcPts val="0"/>
              </a:spcAft>
              <a:buSzPts val="1800"/>
              <a:buChar char="▪"/>
            </a:pPr>
            <a:r>
              <a:rPr lang="en-US" sz="1800">
                <a:latin typeface="Calibri"/>
                <a:ea typeface="Calibri"/>
                <a:cs typeface="Calibri"/>
                <a:sym typeface="Calibri"/>
              </a:rPr>
              <a:t>That last layer is at best all R</a:t>
            </a:r>
            <a:r>
              <a:rPr baseline="-25000" lang="en-US" sz="1800">
                <a:latin typeface="Calibri"/>
                <a:ea typeface="Calibri"/>
                <a:cs typeface="Calibri"/>
                <a:sym typeface="Calibri"/>
              </a:rPr>
              <a:t>MAX</a:t>
            </a:r>
            <a:r>
              <a:rPr lang="en-US" sz="1800">
                <a:latin typeface="Calibri"/>
                <a:ea typeface="Calibri"/>
                <a:cs typeface="Calibri"/>
                <a:sym typeface="Calibri"/>
              </a:rPr>
              <a:t> </a:t>
            </a:r>
            <a:endParaRPr/>
          </a:p>
          <a:p>
            <a:pPr indent="-285736" lvl="1" marL="742913" rtl="0" algn="l">
              <a:spcBef>
                <a:spcPts val="360"/>
              </a:spcBef>
              <a:spcAft>
                <a:spcPts val="0"/>
              </a:spcAft>
              <a:buSzPts val="1800"/>
              <a:buChar char="▪"/>
            </a:pPr>
            <a:r>
              <a:rPr lang="en-US" sz="1800">
                <a:latin typeface="Calibri"/>
                <a:ea typeface="Calibri"/>
                <a:cs typeface="Calibri"/>
                <a:sym typeface="Calibri"/>
              </a:rPr>
              <a:t>It is at worst R</a:t>
            </a:r>
            <a:r>
              <a:rPr baseline="-25000" lang="en-US" sz="1800">
                <a:latin typeface="Calibri"/>
                <a:ea typeface="Calibri"/>
                <a:cs typeface="Calibri"/>
                <a:sym typeface="Calibri"/>
              </a:rPr>
              <a:t>MIN</a:t>
            </a:r>
            <a:r>
              <a:rPr lang="en-US" sz="1800">
                <a:latin typeface="Calibri"/>
                <a:ea typeface="Calibri"/>
                <a:cs typeface="Calibri"/>
                <a:sym typeface="Calibri"/>
              </a:rPr>
              <a:t> </a:t>
            </a:r>
            <a:endParaRPr/>
          </a:p>
          <a:p>
            <a:pPr indent="-285736" lvl="1" marL="742913" rtl="0" algn="l">
              <a:spcBef>
                <a:spcPts val="360"/>
              </a:spcBef>
              <a:spcAft>
                <a:spcPts val="0"/>
              </a:spcAft>
              <a:buSzPts val="1800"/>
              <a:buChar char="▪"/>
            </a:pPr>
            <a:r>
              <a:rPr lang="en-US" sz="1800">
                <a:latin typeface="Calibri"/>
                <a:ea typeface="Calibri"/>
                <a:cs typeface="Calibri"/>
                <a:sym typeface="Calibri"/>
              </a:rPr>
              <a:t>But everything is discounted by γ</a:t>
            </a:r>
            <a:r>
              <a:rPr baseline="30000" lang="en-US" sz="1800">
                <a:latin typeface="Calibri"/>
                <a:ea typeface="Calibri"/>
                <a:cs typeface="Calibri"/>
                <a:sym typeface="Calibri"/>
              </a:rPr>
              <a:t>k</a:t>
            </a:r>
            <a:r>
              <a:rPr lang="en-US" sz="1800">
                <a:latin typeface="Calibri"/>
                <a:ea typeface="Calibri"/>
                <a:cs typeface="Calibri"/>
                <a:sym typeface="Calibri"/>
              </a:rPr>
              <a:t> that far out</a:t>
            </a:r>
            <a:endParaRPr/>
          </a:p>
          <a:p>
            <a:pPr indent="-285736" lvl="1" marL="742913" rtl="0" algn="l">
              <a:spcBef>
                <a:spcPts val="360"/>
              </a:spcBef>
              <a:spcAft>
                <a:spcPts val="0"/>
              </a:spcAft>
              <a:buSzPts val="1800"/>
              <a:buChar char="▪"/>
            </a:pPr>
            <a:r>
              <a:rPr lang="en-US" sz="1800">
                <a:latin typeface="Calibri"/>
                <a:ea typeface="Calibri"/>
                <a:cs typeface="Calibri"/>
                <a:sym typeface="Calibri"/>
              </a:rPr>
              <a:t>So V</a:t>
            </a:r>
            <a:r>
              <a:rPr baseline="-25000" lang="en-US" sz="1800">
                <a:latin typeface="Calibri"/>
                <a:ea typeface="Calibri"/>
                <a:cs typeface="Calibri"/>
                <a:sym typeface="Calibri"/>
              </a:rPr>
              <a:t>k</a:t>
            </a:r>
            <a:r>
              <a:rPr lang="en-US" sz="1800">
                <a:latin typeface="Calibri"/>
                <a:ea typeface="Calibri"/>
                <a:cs typeface="Calibri"/>
                <a:sym typeface="Calibri"/>
              </a:rPr>
              <a:t> and V</a:t>
            </a:r>
            <a:r>
              <a:rPr baseline="-25000" lang="en-US" sz="1800">
                <a:latin typeface="Calibri"/>
                <a:ea typeface="Calibri"/>
                <a:cs typeface="Calibri"/>
                <a:sym typeface="Calibri"/>
              </a:rPr>
              <a:t>k+1</a:t>
            </a:r>
            <a:r>
              <a:rPr lang="en-US" sz="1800">
                <a:latin typeface="Calibri"/>
                <a:ea typeface="Calibri"/>
                <a:cs typeface="Calibri"/>
                <a:sym typeface="Calibri"/>
              </a:rPr>
              <a:t> are at most γ</a:t>
            </a:r>
            <a:r>
              <a:rPr baseline="30000" lang="en-US" sz="1800">
                <a:latin typeface="Calibri"/>
                <a:ea typeface="Calibri"/>
                <a:cs typeface="Calibri"/>
                <a:sym typeface="Calibri"/>
              </a:rPr>
              <a:t>k</a:t>
            </a:r>
            <a:r>
              <a:rPr lang="en-US" sz="1800">
                <a:latin typeface="Calibri"/>
                <a:ea typeface="Calibri"/>
                <a:cs typeface="Calibri"/>
                <a:sym typeface="Calibri"/>
              </a:rPr>
              <a:t> max|R| different</a:t>
            </a:r>
            <a:endParaRPr/>
          </a:p>
          <a:p>
            <a:pPr indent="-285736" lvl="1" marL="742913" rtl="0" algn="l">
              <a:spcBef>
                <a:spcPts val="360"/>
              </a:spcBef>
              <a:spcAft>
                <a:spcPts val="0"/>
              </a:spcAft>
              <a:buSzPts val="1800"/>
              <a:buChar char="▪"/>
            </a:pPr>
            <a:r>
              <a:rPr lang="en-US" sz="1800">
                <a:latin typeface="Calibri"/>
                <a:ea typeface="Calibri"/>
                <a:cs typeface="Calibri"/>
                <a:sym typeface="Calibri"/>
              </a:rPr>
              <a:t>So as k increases, the values converge</a:t>
            </a:r>
            <a:endParaRPr sz="1800">
              <a:latin typeface="Calibri"/>
              <a:ea typeface="Calibri"/>
              <a:cs typeface="Calibri"/>
              <a:sym typeface="Calibri"/>
            </a:endParaRPr>
          </a:p>
        </p:txBody>
      </p:sp>
      <p:sp>
        <p:nvSpPr>
          <p:cNvPr id="1053" name="Google Shape;1053;p67"/>
          <p:cNvSpPr/>
          <p:nvPr/>
        </p:nvSpPr>
        <p:spPr>
          <a:xfrm>
            <a:off x="7239000" y="2304691"/>
            <a:ext cx="2135038" cy="3105509"/>
          </a:xfrm>
          <a:prstGeom prst="triangl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4" name="Google Shape;1054;p67"/>
          <p:cNvSpPr/>
          <p:nvPr/>
        </p:nvSpPr>
        <p:spPr>
          <a:xfrm>
            <a:off x="7368396" y="2304691"/>
            <a:ext cx="1876245" cy="2717321"/>
          </a:xfrm>
          <a:prstGeom prst="triangle">
            <a:avLst>
              <a:gd fmla="val 50000" name="adj"/>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5" name="Google Shape;1055;p67"/>
          <p:cNvSpPr/>
          <p:nvPr/>
        </p:nvSpPr>
        <p:spPr>
          <a:xfrm>
            <a:off x="9697528" y="2304691"/>
            <a:ext cx="2135038" cy="3105509"/>
          </a:xfrm>
          <a:prstGeom prst="triangle">
            <a:avLst>
              <a:gd fmla="val 50000" name="adj"/>
            </a:avLst>
          </a:prstGeom>
          <a:solidFill>
            <a:srgbClr val="A5A5A5"/>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6" name="Google Shape;1056;p67"/>
          <p:cNvSpPr/>
          <p:nvPr/>
        </p:nvSpPr>
        <p:spPr>
          <a:xfrm>
            <a:off x="9826925" y="2304691"/>
            <a:ext cx="1876245" cy="2717321"/>
          </a:xfrm>
          <a:prstGeom prst="triangle">
            <a:avLst>
              <a:gd fmla="val 50000" name="adj"/>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P_tmp.png" id="1057" name="Google Shape;1057;p67"/>
          <p:cNvPicPr preferRelativeResize="0"/>
          <p:nvPr/>
        </p:nvPicPr>
        <p:blipFill rotWithShape="1">
          <a:blip r:embed="rId3">
            <a:alphaModFix/>
          </a:blip>
          <a:srcRect b="0" l="0" r="0" t="0"/>
          <a:stretch/>
        </p:blipFill>
        <p:spPr>
          <a:xfrm>
            <a:off x="7931118" y="1828939"/>
            <a:ext cx="780241" cy="389057"/>
          </a:xfrm>
          <a:prstGeom prst="rect">
            <a:avLst/>
          </a:prstGeom>
          <a:noFill/>
          <a:ln>
            <a:noFill/>
          </a:ln>
        </p:spPr>
      </p:pic>
      <p:pic>
        <p:nvPicPr>
          <p:cNvPr descr="TP_tmp.png" id="1058" name="Google Shape;1058;p67"/>
          <p:cNvPicPr preferRelativeResize="0"/>
          <p:nvPr/>
        </p:nvPicPr>
        <p:blipFill rotWithShape="1">
          <a:blip r:embed="rId4">
            <a:alphaModFix/>
          </a:blip>
          <a:srcRect b="0" l="0" r="0" t="0"/>
          <a:stretch/>
        </p:blipFill>
        <p:spPr>
          <a:xfrm>
            <a:off x="10219613" y="1828800"/>
            <a:ext cx="1134187" cy="3894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6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Next Time: Policy-Based Methods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Gridworld Manual Intro</a:t>
            </a:r>
            <a:endParaRPr/>
          </a:p>
        </p:txBody>
      </p:sp>
      <p:pic>
        <p:nvPicPr>
          <p:cNvPr id="132" name="Google Shape;132;p18" title="Gridworld-Manual-Intro.mp4">
            <a:hlinkClick r:id="rId3"/>
          </p:cNvPr>
          <p:cNvPicPr preferRelativeResize="0"/>
          <p:nvPr/>
        </p:nvPicPr>
        <p:blipFill>
          <a:blip r:embed="rId4">
            <a:alphaModFix/>
          </a:blip>
          <a:stretch>
            <a:fillRect/>
          </a:stretch>
        </p:blipFill>
        <p:spPr>
          <a:xfrm>
            <a:off x="3810000" y="1714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is Markov about MDPs?</a:t>
            </a:r>
            <a:endParaRPr/>
          </a:p>
        </p:txBody>
      </p:sp>
      <p:sp>
        <p:nvSpPr>
          <p:cNvPr id="139" name="Google Shape;139;p19"/>
          <p:cNvSpPr txBox="1"/>
          <p:nvPr>
            <p:ph idx="1" type="body"/>
          </p:nvPr>
        </p:nvSpPr>
        <p:spPr>
          <a:xfrm>
            <a:off x="457200" y="1447800"/>
            <a:ext cx="86106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“Markov” generally means that given the present state, the future and the past are independent</a:t>
            </a:r>
            <a:endParaRPr/>
          </a:p>
          <a:p>
            <a:pPr indent="-126988" lvl="2" marL="1142942" rtl="0" algn="l">
              <a:spcBef>
                <a:spcPts val="320"/>
              </a:spcBef>
              <a:spcAft>
                <a:spcPts val="0"/>
              </a:spcAft>
              <a:buSzPts val="1600"/>
              <a:buNone/>
            </a:pPr>
            <a:r>
              <a:t/>
            </a:r>
            <a:endParaRPr sz="1600"/>
          </a:p>
          <a:p>
            <a:pPr indent="-342882" lvl="0" marL="342882" rtl="0" algn="l">
              <a:spcBef>
                <a:spcPts val="480"/>
              </a:spcBef>
              <a:spcAft>
                <a:spcPts val="0"/>
              </a:spcAft>
              <a:buSzPts val="2400"/>
              <a:buChar char="▪"/>
            </a:pPr>
            <a:r>
              <a:rPr lang="en-US" sz="2400"/>
              <a:t>For Markov decision processes, “Markov” means action outcomes depend only on the current state</a:t>
            </a:r>
            <a:endParaRPr/>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This is just like search, where the successor function could only depend on the current state (not the history)</a:t>
            </a:r>
            <a:endParaRPr/>
          </a:p>
          <a:p>
            <a:pPr indent="-342882" lvl="0" marL="342882" rtl="0" algn="l">
              <a:spcBef>
                <a:spcPts val="480"/>
              </a:spcBef>
              <a:spcAft>
                <a:spcPts val="0"/>
              </a:spcAft>
              <a:buSzPts val="2400"/>
              <a:buFont typeface="Noto Sans Symbols"/>
              <a:buNone/>
            </a:pPr>
            <a:r>
              <a:t/>
            </a:r>
            <a:endParaRPr sz="2400"/>
          </a:p>
        </p:txBody>
      </p:sp>
      <p:pic>
        <p:nvPicPr>
          <p:cNvPr descr="\\.host\Shared Folders\Shared with PC\images\Markov.jpg" id="140" name="Google Shape;140;p19"/>
          <p:cNvPicPr preferRelativeResize="0"/>
          <p:nvPr/>
        </p:nvPicPr>
        <p:blipFill rotWithShape="1">
          <a:blip r:embed="rId3">
            <a:alphaModFix/>
          </a:blip>
          <a:srcRect b="0" l="0" r="0" t="0"/>
          <a:stretch/>
        </p:blipFill>
        <p:spPr>
          <a:xfrm>
            <a:off x="9296400" y="1447800"/>
            <a:ext cx="2143125" cy="2790825"/>
          </a:xfrm>
          <a:prstGeom prst="rect">
            <a:avLst/>
          </a:prstGeom>
          <a:noFill/>
          <a:ln>
            <a:noFill/>
          </a:ln>
        </p:spPr>
      </p:pic>
      <p:pic>
        <p:nvPicPr>
          <p:cNvPr descr="TP_tmp.png" id="141" name="Google Shape;141;p19"/>
          <p:cNvPicPr preferRelativeResize="0"/>
          <p:nvPr/>
        </p:nvPicPr>
        <p:blipFill rotWithShape="1">
          <a:blip r:embed="rId4">
            <a:alphaModFix/>
          </a:blip>
          <a:srcRect b="0" l="0" r="0" t="0"/>
          <a:stretch/>
        </p:blipFill>
        <p:spPr>
          <a:xfrm>
            <a:off x="2106613" y="4191000"/>
            <a:ext cx="193675" cy="82550"/>
          </a:xfrm>
          <a:prstGeom prst="rect">
            <a:avLst/>
          </a:prstGeom>
          <a:noFill/>
          <a:ln>
            <a:noFill/>
          </a:ln>
        </p:spPr>
      </p:pic>
      <p:pic>
        <p:nvPicPr>
          <p:cNvPr descr="TP_tmp.png" id="142" name="Google Shape;142;p19"/>
          <p:cNvPicPr preferRelativeResize="0"/>
          <p:nvPr/>
        </p:nvPicPr>
        <p:blipFill rotWithShape="1">
          <a:blip r:embed="rId5">
            <a:alphaModFix/>
          </a:blip>
          <a:srcRect b="0" l="0" r="0" t="0"/>
          <a:stretch/>
        </p:blipFill>
        <p:spPr>
          <a:xfrm>
            <a:off x="1344613" y="3581400"/>
            <a:ext cx="7189787" cy="304800"/>
          </a:xfrm>
          <a:prstGeom prst="rect">
            <a:avLst/>
          </a:prstGeom>
          <a:noFill/>
          <a:ln>
            <a:noFill/>
          </a:ln>
        </p:spPr>
      </p:pic>
      <p:pic>
        <p:nvPicPr>
          <p:cNvPr descr="TP_tmp.png" id="143" name="Google Shape;143;p19"/>
          <p:cNvPicPr preferRelativeResize="0"/>
          <p:nvPr/>
        </p:nvPicPr>
        <p:blipFill rotWithShape="1">
          <a:blip r:embed="rId6">
            <a:alphaModFix/>
          </a:blip>
          <a:srcRect b="0" l="0" r="0" t="0"/>
          <a:stretch/>
        </p:blipFill>
        <p:spPr>
          <a:xfrm>
            <a:off x="1344613" y="4648200"/>
            <a:ext cx="3497262" cy="304800"/>
          </a:xfrm>
          <a:prstGeom prst="rect">
            <a:avLst/>
          </a:prstGeom>
          <a:noFill/>
          <a:ln>
            <a:noFill/>
          </a:ln>
        </p:spPr>
      </p:pic>
      <p:sp>
        <p:nvSpPr>
          <p:cNvPr id="144" name="Google Shape;144;p19"/>
          <p:cNvSpPr txBox="1"/>
          <p:nvPr/>
        </p:nvSpPr>
        <p:spPr>
          <a:xfrm>
            <a:off x="9448800" y="4334470"/>
            <a:ext cx="20574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Andrey Markov (1856-1922)</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Policies</a:t>
            </a:r>
            <a:endParaRPr/>
          </a:p>
        </p:txBody>
      </p:sp>
      <p:pic>
        <p:nvPicPr>
          <p:cNvPr id="151" name="Google Shape;151;p20"/>
          <p:cNvPicPr preferRelativeResize="0"/>
          <p:nvPr/>
        </p:nvPicPr>
        <p:blipFill rotWithShape="1">
          <a:blip r:embed="rId3">
            <a:alphaModFix/>
          </a:blip>
          <a:srcRect b="0" l="0" r="0" t="0"/>
          <a:stretch/>
        </p:blipFill>
        <p:spPr>
          <a:xfrm>
            <a:off x="7315200" y="1524000"/>
            <a:ext cx="4013200" cy="3057525"/>
          </a:xfrm>
          <a:prstGeom prst="rect">
            <a:avLst/>
          </a:prstGeom>
          <a:noFill/>
          <a:ln>
            <a:noFill/>
          </a:ln>
        </p:spPr>
      </p:pic>
      <p:sp>
        <p:nvSpPr>
          <p:cNvPr id="152" name="Google Shape;152;p20"/>
          <p:cNvSpPr txBox="1"/>
          <p:nvPr/>
        </p:nvSpPr>
        <p:spPr>
          <a:xfrm>
            <a:off x="6629400" y="4724400"/>
            <a:ext cx="51054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Optimal policy when R(s, a, s’) = -0.03 for all non-terminals s</a:t>
            </a:r>
            <a:endParaRPr b="0" i="0" sz="2400" u="none" cap="none" strike="noStrike">
              <a:solidFill>
                <a:schemeClr val="dk1"/>
              </a:solidFill>
              <a:latin typeface="Calibri"/>
              <a:ea typeface="Calibri"/>
              <a:cs typeface="Calibri"/>
              <a:sym typeface="Calibri"/>
            </a:endParaRPr>
          </a:p>
        </p:txBody>
      </p:sp>
      <p:pic>
        <p:nvPicPr>
          <p:cNvPr id="153" name="Google Shape;153;p20"/>
          <p:cNvPicPr preferRelativeResize="0"/>
          <p:nvPr/>
        </p:nvPicPr>
        <p:blipFill rotWithShape="1">
          <a:blip r:embed="rId4">
            <a:alphaModFix/>
          </a:blip>
          <a:srcRect b="0" l="0" r="0" t="0"/>
          <a:stretch/>
        </p:blipFill>
        <p:spPr>
          <a:xfrm>
            <a:off x="6553200" y="1295742"/>
            <a:ext cx="5410200" cy="3162994"/>
          </a:xfrm>
          <a:prstGeom prst="rect">
            <a:avLst/>
          </a:prstGeom>
          <a:noFill/>
          <a:ln>
            <a:noFill/>
          </a:ln>
        </p:spPr>
      </p:pic>
      <p:sp>
        <p:nvSpPr>
          <p:cNvPr id="154" name="Google Shape;154;p20"/>
          <p:cNvSpPr txBox="1"/>
          <p:nvPr>
            <p:ph idx="1" type="body"/>
          </p:nvPr>
        </p:nvSpPr>
        <p:spPr>
          <a:xfrm>
            <a:off x="304800" y="1447800"/>
            <a:ext cx="64008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In deterministic single-agent search problems, we wanted an optimal </a:t>
            </a:r>
            <a:r>
              <a:rPr lang="en-US" sz="2400">
                <a:solidFill>
                  <a:srgbClr val="CC0000"/>
                </a:solidFill>
              </a:rPr>
              <a:t>plan</a:t>
            </a:r>
            <a:r>
              <a:rPr lang="en-US" sz="2400"/>
              <a:t>, or sequence of actions, from start to a goal</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For MDPs, we want an optimal </a:t>
            </a:r>
            <a:r>
              <a:rPr lang="en-US" sz="2400">
                <a:solidFill>
                  <a:srgbClr val="CC0000"/>
                </a:solidFill>
              </a:rPr>
              <a:t>policy π*: S → A</a:t>
            </a:r>
            <a:endParaRPr/>
          </a:p>
          <a:p>
            <a:pPr indent="-285736" lvl="1" marL="742913" rtl="0" algn="l">
              <a:spcBef>
                <a:spcPts val="400"/>
              </a:spcBef>
              <a:spcAft>
                <a:spcPts val="0"/>
              </a:spcAft>
              <a:buSzPts val="2000"/>
              <a:buChar char="▪"/>
            </a:pPr>
            <a:r>
              <a:rPr lang="en-US" sz="2000"/>
              <a:t>A policy π gives an action for each state</a:t>
            </a:r>
            <a:endParaRPr/>
          </a:p>
          <a:p>
            <a:pPr indent="-285736" lvl="1" marL="742913" rtl="0" algn="l">
              <a:spcBef>
                <a:spcPts val="400"/>
              </a:spcBef>
              <a:spcAft>
                <a:spcPts val="0"/>
              </a:spcAft>
              <a:buSzPts val="2000"/>
              <a:buChar char="▪"/>
            </a:pPr>
            <a:r>
              <a:rPr lang="en-US" sz="2000"/>
              <a:t>An optimal policy is one that maximizes        expected utility if followed</a:t>
            </a:r>
            <a:endParaRPr/>
          </a:p>
          <a:p>
            <a:pPr indent="-285736" lvl="1" marL="742913" rtl="0" algn="l">
              <a:spcBef>
                <a:spcPts val="400"/>
              </a:spcBef>
              <a:spcAft>
                <a:spcPts val="0"/>
              </a:spcAft>
              <a:buSzPts val="2000"/>
              <a:buChar char="▪"/>
            </a:pPr>
            <a:r>
              <a:rPr lang="en-US" sz="2000"/>
              <a:t>An explicit policy defines a reflex agent</a:t>
            </a:r>
            <a:endParaRPr/>
          </a:p>
          <a:p>
            <a:pPr indent="-158736" lvl="1" marL="742913"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Expectimax didn’t compute entire policies</a:t>
            </a:r>
            <a:endParaRPr/>
          </a:p>
          <a:p>
            <a:pPr indent="-285736" lvl="1" marL="742913" rtl="0" algn="l">
              <a:spcBef>
                <a:spcPts val="400"/>
              </a:spcBef>
              <a:spcAft>
                <a:spcPts val="0"/>
              </a:spcAft>
              <a:buSzPts val="2000"/>
              <a:buChar char="▪"/>
            </a:pPr>
            <a:r>
              <a:rPr lang="en-US" sz="2000"/>
              <a:t>It computed the action for a single state only</a:t>
            </a:r>
            <a:endParaRPr/>
          </a:p>
          <a:p>
            <a:pPr indent="-158736" lvl="1" marL="742913" rtl="0" algn="l">
              <a:spcBef>
                <a:spcPts val="400"/>
              </a:spcBef>
              <a:spcAft>
                <a:spcPts val="0"/>
              </a:spcAft>
              <a:buSzPts val="20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Optimal Policies</a:t>
            </a:r>
            <a:endParaRPr/>
          </a:p>
        </p:txBody>
      </p:sp>
      <p:pic>
        <p:nvPicPr>
          <p:cNvPr id="161" name="Google Shape;161;p21"/>
          <p:cNvPicPr preferRelativeResize="0"/>
          <p:nvPr/>
        </p:nvPicPr>
        <p:blipFill rotWithShape="1">
          <a:blip r:embed="rId3">
            <a:alphaModFix/>
          </a:blip>
          <a:srcRect b="0" l="0" r="1049" t="0"/>
          <a:stretch/>
        </p:blipFill>
        <p:spPr>
          <a:xfrm>
            <a:off x="7239000" y="1360487"/>
            <a:ext cx="2766237" cy="2100262"/>
          </a:xfrm>
          <a:prstGeom prst="rect">
            <a:avLst/>
          </a:prstGeom>
          <a:noFill/>
          <a:ln>
            <a:noFill/>
          </a:ln>
        </p:spPr>
      </p:pic>
      <p:pic>
        <p:nvPicPr>
          <p:cNvPr id="162" name="Google Shape;162;p21"/>
          <p:cNvPicPr preferRelativeResize="0"/>
          <p:nvPr/>
        </p:nvPicPr>
        <p:blipFill rotWithShape="1">
          <a:blip r:embed="rId4">
            <a:alphaModFix/>
          </a:blip>
          <a:srcRect b="0" l="0" r="0" t="0"/>
          <a:stretch/>
        </p:blipFill>
        <p:spPr>
          <a:xfrm>
            <a:off x="2209800" y="1360487"/>
            <a:ext cx="2795588" cy="2109787"/>
          </a:xfrm>
          <a:prstGeom prst="rect">
            <a:avLst/>
          </a:prstGeom>
          <a:noFill/>
          <a:ln>
            <a:noFill/>
          </a:ln>
        </p:spPr>
      </p:pic>
      <p:pic>
        <p:nvPicPr>
          <p:cNvPr id="163" name="Google Shape;163;p21"/>
          <p:cNvPicPr preferRelativeResize="0"/>
          <p:nvPr/>
        </p:nvPicPr>
        <p:blipFill rotWithShape="1">
          <a:blip r:embed="rId5">
            <a:alphaModFix/>
          </a:blip>
          <a:srcRect b="0" l="0" r="1141" t="0"/>
          <a:stretch/>
        </p:blipFill>
        <p:spPr>
          <a:xfrm>
            <a:off x="2233613" y="4165599"/>
            <a:ext cx="2763689" cy="2090738"/>
          </a:xfrm>
          <a:prstGeom prst="rect">
            <a:avLst/>
          </a:prstGeom>
          <a:noFill/>
          <a:ln>
            <a:noFill/>
          </a:ln>
        </p:spPr>
      </p:pic>
      <p:pic>
        <p:nvPicPr>
          <p:cNvPr id="164" name="Google Shape;164;p21"/>
          <p:cNvPicPr preferRelativeResize="0"/>
          <p:nvPr/>
        </p:nvPicPr>
        <p:blipFill rotWithShape="1">
          <a:blip r:embed="rId6">
            <a:alphaModFix/>
          </a:blip>
          <a:srcRect b="0" l="0" r="1520" t="0"/>
          <a:stretch/>
        </p:blipFill>
        <p:spPr>
          <a:xfrm>
            <a:off x="7262813" y="4165599"/>
            <a:ext cx="2753057" cy="2100263"/>
          </a:xfrm>
          <a:prstGeom prst="rect">
            <a:avLst/>
          </a:prstGeom>
          <a:noFill/>
          <a:ln>
            <a:noFill/>
          </a:ln>
        </p:spPr>
      </p:pic>
      <p:sp>
        <p:nvSpPr>
          <p:cNvPr id="165" name="Google Shape;165;p21"/>
          <p:cNvSpPr txBox="1"/>
          <p:nvPr/>
        </p:nvSpPr>
        <p:spPr>
          <a:xfrm>
            <a:off x="8024813" y="6313487"/>
            <a:ext cx="1295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-2.0</a:t>
            </a:r>
            <a:endParaRPr/>
          </a:p>
        </p:txBody>
      </p:sp>
      <p:sp>
        <p:nvSpPr>
          <p:cNvPr id="166" name="Google Shape;166;p21"/>
          <p:cNvSpPr txBox="1"/>
          <p:nvPr/>
        </p:nvSpPr>
        <p:spPr>
          <a:xfrm>
            <a:off x="3048000" y="6299199"/>
            <a:ext cx="1347788"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-0.4</a:t>
            </a:r>
            <a:endParaRPr/>
          </a:p>
        </p:txBody>
      </p:sp>
      <p:sp>
        <p:nvSpPr>
          <p:cNvPr id="167" name="Google Shape;167;p21"/>
          <p:cNvSpPr txBox="1"/>
          <p:nvPr/>
        </p:nvSpPr>
        <p:spPr>
          <a:xfrm>
            <a:off x="7977188" y="3494087"/>
            <a:ext cx="1676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-0.03</a:t>
            </a:r>
            <a:endParaRPr/>
          </a:p>
        </p:txBody>
      </p:sp>
      <p:sp>
        <p:nvSpPr>
          <p:cNvPr id="168" name="Google Shape;168;p21"/>
          <p:cNvSpPr txBox="1"/>
          <p:nvPr/>
        </p:nvSpPr>
        <p:spPr>
          <a:xfrm>
            <a:off x="2947988" y="3494087"/>
            <a:ext cx="14478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-0.01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