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[cut demo of moving around in grid world program]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steps through value iteration; snapshots of values shown on next slides.</a:t>
            </a:r>
            <a:endParaRPr/>
          </a:p>
        </p:txBody>
      </p:sp>
      <p:sp>
        <p:nvSpPr>
          <p:cNvPr id="402" name="Google Shape;402;p2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9" name="Google Shape;429;p2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30" name="Google Shape;430;p2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p2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38" name="Google Shape;438;p2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46" name="Google Shape;446;p2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2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54" name="Google Shape;454;p2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62" name="Google Shape;462;p2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2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70" name="Google Shape;470;p2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2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78" name="Google Shape;478;p2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86" name="Google Shape;486;p30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494" name="Google Shape;494;p3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1" name="Google Shape;501;p3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502" name="Google Shape;502;p32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3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510" name="Google Shape;510;p3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3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518" name="Google Shape;518;p3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3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526" name="Google Shape;526;p3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3" name="Google Shape;533;p3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Assuming zero living reward</a:t>
            </a:r>
            <a:endParaRPr/>
          </a:p>
        </p:txBody>
      </p:sp>
      <p:sp>
        <p:nvSpPr>
          <p:cNvPr id="534" name="Google Shape;534;p3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just shows V and Q values, snapshots on next slides.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1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3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4" name="Google Shape;624;p44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5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2" name="Google Shape;662;p4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8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4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0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0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992188" y="768350"/>
            <a:ext cx="5116512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start by equations that characterize these quantities through mutual recursions.  [step through this by writing on slide, one step at a time]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Recursive characterization of V* in terms of V*; not necessarily helpful; but it is a characterization.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Note: this is a set of equations that needs to be satisfied; but it could have multiple solutions (it does not, but at this stage of our knowledge it could).</a:t>
            </a:r>
            <a:endParaRPr/>
          </a:p>
        </p:txBody>
      </p:sp>
      <p:sp>
        <p:nvSpPr>
          <p:cNvPr id="184" name="Google Shape;184;p8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computational complexity: S * A * S   times number of iterations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Note: updates not in place [if in place, it means something else and not even clear what it means]</a:t>
            </a:r>
            <a:endParaRPr/>
          </a:p>
        </p:txBody>
      </p:sp>
      <p:sp>
        <p:nvSpPr>
          <p:cNvPr id="213" name="Google Shape;213;p9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8" y="762000"/>
            <a:ext cx="8634412" cy="57562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0" y="10668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Markov Decision Processes II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0" y="6019800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New Jersey Institute of Technology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http://ai.berkeley.edu.]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Convergence*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406400" y="1397001"/>
            <a:ext cx="6375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do we know the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vectors are going to converge?</a:t>
            </a:r>
            <a:endParaRPr/>
          </a:p>
          <a:p>
            <a:pPr indent="-184136" lvl="1" marL="742913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Case 1: If the tree has maximum depth M, then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holds the actual untruncated values</a:t>
            </a:r>
            <a:endParaRPr/>
          </a:p>
          <a:p>
            <a:pPr indent="-184136" lvl="1" marL="742913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Case 2: If the discount is less than 1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Sketch: For any state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can be viewed as depth k+1 expectimax results in nearly identical search trees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difference is that on the bottom layer,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has actual rewards while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has zeros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That last layer is at best all R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is at worst R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But everything is discounted by γ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that far out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V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are at most γ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max|R| different</a:t>
            </a:r>
            <a:endParaRPr/>
          </a:p>
          <a:p>
            <a:pPr indent="-285736" lvl="1" marL="74291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 as k increases, the values converge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7239000" y="2304691"/>
            <a:ext cx="2135038" cy="310550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7368396" y="2304691"/>
            <a:ext cx="1876245" cy="2717321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9697528" y="2304691"/>
            <a:ext cx="2135038" cy="3105509"/>
          </a:xfrm>
          <a:prstGeom prst="triangle">
            <a:avLst>
              <a:gd fmla="val 50000" name="adj"/>
            </a:avLst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9826925" y="2304691"/>
            <a:ext cx="1876245" cy="2717321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P_tmp.png"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1118" y="1828939"/>
            <a:ext cx="780241" cy="389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249" name="Google Shape;2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9613" y="1828800"/>
            <a:ext cx="1134187" cy="38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Methods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219756"/>
            <a:ext cx="7608888" cy="533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Evaluation</a:t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588" y="1476848"/>
            <a:ext cx="5764212" cy="485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Fixed Policies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06400" y="5075235"/>
            <a:ext cx="11379200" cy="1782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Expectimax trees max over all actions to compute the optimal values</a:t>
            </a:r>
            <a:endParaRPr/>
          </a:p>
          <a:p>
            <a:pPr indent="-177788" lvl="5" marL="2514474" rtl="0" algn="l"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we fixed some policy π(s), then the tree would be simpler – only one action per state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… though the tree’s value would depend on which policy we fixed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269" name="Google Shape;269;p25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25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271" name="Google Shape;271;p25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2" name="Google Shape;272;p25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3" name="Google Shape;273;p25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4" name="Google Shape;274;p25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75" name="Google Shape;275;p25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25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77" name="Google Shape;277;p2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81" name="Google Shape;281;p25"/>
            <p:cNvSpPr txBox="1"/>
            <p:nvPr/>
          </p:nvSpPr>
          <p:spPr>
            <a:xfrm>
              <a:off x="306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88" name="Google Shape;288;p25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289;p25"/>
            <p:cNvCxnSpPr/>
            <p:nvPr/>
          </p:nvCxnSpPr>
          <p:spPr>
            <a:xfrm flipH="1">
              <a:off x="2916" y="1617"/>
              <a:ext cx="232" cy="36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25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25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92" name="Google Shape;292;p2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3" name="Google Shape;293;p2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4" name="Google Shape;294;p2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5" name="Google Shape;295;p2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96" name="Google Shape;296;p25"/>
            <p:cNvSpPr txBox="1"/>
            <p:nvPr/>
          </p:nvSpPr>
          <p:spPr>
            <a:xfrm>
              <a:off x="3096" y="1680"/>
              <a:ext cx="37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2435" y="2271"/>
              <a:ext cx="6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5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optimal action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what π says to 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Utilities for a Fixed Policy</a:t>
            </a:r>
            <a:endParaRPr/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Another basic operation: compute the utility of a state s under a fixed (generally non-optimal) policy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Define the utility of a state s, under a fixed policy π: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30000" lang="en-US" sz="2000"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(s) = expected total discounted rewards starting in s and following π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Recursive relation (one-step look-ahead / Bellman equation):</a:t>
            </a:r>
            <a:endParaRPr/>
          </a:p>
        </p:txBody>
      </p:sp>
      <p:pic>
        <p:nvPicPr>
          <p:cNvPr descr="txp_fig"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868" y="4800600"/>
            <a:ext cx="7070738" cy="645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6"/>
          <p:cNvGrpSpPr/>
          <p:nvPr/>
        </p:nvGrpSpPr>
        <p:grpSpPr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312" name="Google Shape;312;p26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3" name="Google Shape;313;p26"/>
            <p:cNvCxnSpPr/>
            <p:nvPr/>
          </p:nvCxnSpPr>
          <p:spPr>
            <a:xfrm flipH="1">
              <a:off x="2916" y="1617"/>
              <a:ext cx="232" cy="36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4" name="Google Shape;314;p26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15;p26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316" name="Google Shape;316;p26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7" name="Google Shape;317;p26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8" name="Google Shape;318;p26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9" name="Google Shape;319;p26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20" name="Google Shape;320;p26"/>
            <p:cNvSpPr txBox="1"/>
            <p:nvPr/>
          </p:nvSpPr>
          <p:spPr>
            <a:xfrm>
              <a:off x="3096" y="1680"/>
              <a:ext cx="37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22" name="Google Shape;322;p26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2435" y="2271"/>
              <a:ext cx="6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Policy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Go Right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Go Forward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427" y="1219200"/>
            <a:ext cx="4592932" cy="45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023" y="1219200"/>
            <a:ext cx="4647754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Policy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Go Right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Go Forward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 b="32429" l="3304" r="71526" t="8813"/>
          <a:stretch/>
        </p:blipFill>
        <p:spPr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4">
            <a:alphaModFix/>
          </a:blip>
          <a:srcRect b="25876" l="7500" r="67839" t="16271"/>
          <a:stretch/>
        </p:blipFill>
        <p:spPr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Policy Evaluation</a:t>
            </a:r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How do we calculate the V’s for a fixed policy π?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Idea 1: Turn recursive Bellman equations into updates</a:t>
            </a:r>
            <a:endParaRPr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(like value iteration)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14282" lvl="0" marL="342882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114282" lvl="0" marL="342882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Efficiency: O(S</a:t>
            </a:r>
            <a:r>
              <a:rPr baseline="30000" lang="en-US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 per iteration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Idea 2: Without the maxes, the Bellman equations are just a linear system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Solve with Matlab (or your favorite linear system solver)</a:t>
            </a:r>
            <a:endParaRPr/>
          </a:p>
        </p:txBody>
      </p:sp>
      <p:pic>
        <p:nvPicPr>
          <p:cNvPr descr="txp_fig" id="352" name="Google Shape;3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25" y="3926130"/>
            <a:ext cx="7416560" cy="645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3" name="Google Shape;3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016" y="3316530"/>
            <a:ext cx="1502078" cy="330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9"/>
          <p:cNvGrpSpPr/>
          <p:nvPr/>
        </p:nvGrpSpPr>
        <p:grpSpPr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355" name="Google Shape;355;p29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p29"/>
            <p:cNvCxnSpPr/>
            <p:nvPr/>
          </p:nvCxnSpPr>
          <p:spPr>
            <a:xfrm flipH="1">
              <a:off x="2916" y="1617"/>
              <a:ext cx="232" cy="36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7" name="Google Shape;357;p29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9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359" name="Google Shape;359;p29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0" name="Google Shape;360;p29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1" name="Google Shape;361;p29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2" name="Google Shape;362;p29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63" name="Google Shape;363;p29"/>
            <p:cNvSpPr txBox="1"/>
            <p:nvPr/>
          </p:nvSpPr>
          <p:spPr>
            <a:xfrm>
              <a:off x="3096" y="1680"/>
              <a:ext cx="373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π(s)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9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365" name="Google Shape;365;p29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π(s)</a:t>
              </a:r>
              <a:endParaRPr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9"/>
            <p:cNvSpPr txBox="1"/>
            <p:nvPr/>
          </p:nvSpPr>
          <p:spPr>
            <a:xfrm>
              <a:off x="2435" y="2271"/>
              <a:ext cx="66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 π(s),s’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Extraction</a:t>
            </a: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998" y="1295950"/>
            <a:ext cx="6660802" cy="523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Actions from Values</a:t>
            </a:r>
            <a:endParaRPr/>
          </a:p>
        </p:txBody>
      </p:sp>
      <p:sp>
        <p:nvSpPr>
          <p:cNvPr id="380" name="Google Shape;380;p3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Let’s imagine we have the optimal values V*(s)</a:t>
            </a:r>
            <a:endParaRPr/>
          </a:p>
          <a:p>
            <a:pPr indent="-215882" lvl="1" marL="342882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How should we act?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It’s not obvious!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We need to do a mini-expectimax (one step)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called </a:t>
            </a:r>
            <a:r>
              <a:rPr lang="en-US" sz="2800">
                <a:solidFill>
                  <a:srgbClr val="C00000"/>
                </a:solidFill>
              </a:rPr>
              <a:t>policy extraction</a:t>
            </a:r>
            <a:r>
              <a:rPr lang="en-US" sz="2800"/>
              <a:t>, since it gets the policy implied by the values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381" name="Google Shape;3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003" y="4648200"/>
            <a:ext cx="639219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 rotWithShape="1">
          <a:blip r:embed="rId4">
            <a:alphaModFix/>
          </a:blip>
          <a:srcRect b="41695" l="10974" r="62711" t="22147"/>
          <a:stretch/>
        </p:blipFill>
        <p:spPr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83" name="Google Shape;3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955" y="4683368"/>
            <a:ext cx="1195552" cy="33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Grid World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735" y="1371600"/>
            <a:ext cx="4495800" cy="34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28600" y="1493838"/>
            <a:ext cx="6477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maze-like problem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 lives in a grid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Walls block the agent’s path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Noisy movement: actions do not always go as planned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the time, the action North takes the agent North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of the time, North takes the agent West; 10% East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wall in the direction the agent would have been taken, the agent stays put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agent receives rewards each time step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“living” reward each step (can be negative)</a:t>
            </a:r>
            <a:endParaRPr/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rewards come at the end (good or bad)</a:t>
            </a:r>
            <a:endParaRPr/>
          </a:p>
          <a:p>
            <a:pPr indent="-304800" lvl="1" marL="8001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Goal: maximize sum of (discounted) rewards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135" y="1373299"/>
            <a:ext cx="4439265" cy="31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10800" y="3896549"/>
            <a:ext cx="457200" cy="24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7801" y="3886200"/>
            <a:ext cx="509618" cy="2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77400" y="2895600"/>
            <a:ext cx="433322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MDPs\AgentTopDown.png"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71422" y="3581400"/>
            <a:ext cx="815578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Actions from Q-Values</a:t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Let’s imagine we have the optimal q-values: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How should we act?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Completely trivial to decide!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Important lesson: actions are easier to select from q-values than values!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36486" l="9540" r="58222" t="20051"/>
          <a:stretch/>
        </p:blipFill>
        <p:spPr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1" name="Google Shape;3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9872" y="3781300"/>
            <a:ext cx="2438928" cy="478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92" name="Google Shape;39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955" y="3768968"/>
            <a:ext cx="1195552" cy="33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398" name="Google Shape;3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62" y="1448320"/>
            <a:ext cx="7018338" cy="459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 with Value Iteration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Value iteration repeats the Bellman updates: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Problem 1: It’s slow – O(S</a:t>
            </a:r>
            <a:r>
              <a:rPr baseline="30000" lang="en-US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A) per iteration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Problem 2: The “max” at each state rarely changes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Problem 3: The policy often converges long before the values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1" y="2362200"/>
            <a:ext cx="6629400" cy="630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34"/>
          <p:cNvGrpSpPr/>
          <p:nvPr/>
        </p:nvGrpSpPr>
        <p:grpSpPr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408" name="Google Shape;408;p34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9" name="Google Shape;409;p34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410" name="Google Shape;410;p34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1" name="Google Shape;411;p34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2" name="Google Shape;412;p34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3" name="Google Shape;413;p34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14" name="Google Shape;414;p34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5" name="Google Shape;415;p34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416" name="Google Shape;416;p34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7" name="Google Shape;417;p34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8" name="Google Shape;418;p34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19" name="Google Shape;419;p34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20" name="Google Shape;420;p34"/>
            <p:cNvSpPr txBox="1"/>
            <p:nvPr/>
          </p:nvSpPr>
          <p:spPr>
            <a:xfrm>
              <a:off x="306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21" name="Google Shape;421;p34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422" name="Google Shape;422;p34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423" name="Google Shape;423;p34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4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34"/>
          <p:cNvSpPr txBox="1"/>
          <p:nvPr/>
        </p:nvSpPr>
        <p:spPr>
          <a:xfrm>
            <a:off x="9067800" y="6411913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value iteration (L9D2)]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k=0</a:t>
            </a:r>
            <a:endParaRPr/>
          </a:p>
        </p:txBody>
      </p:sp>
      <p:sp>
        <p:nvSpPr>
          <p:cNvPr id="433" name="Google Shape;433;p3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46 PM.png" id="434" name="Google Shape;4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791" y="1143000"/>
            <a:ext cx="620641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k=1</a:t>
            </a:r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51 PM.png" id="442" name="Google Shape;4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545" y="1143000"/>
            <a:ext cx="617691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k=2</a:t>
            </a:r>
            <a:endParaRPr/>
          </a:p>
        </p:txBody>
      </p:sp>
      <p:sp>
        <p:nvSpPr>
          <p:cNvPr id="449" name="Google Shape;449;p37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7.56 PM.png" id="450" name="Google Shape;4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400" y="1143000"/>
            <a:ext cx="6207201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k=3</a:t>
            </a:r>
            <a:endParaRPr/>
          </a:p>
        </p:txBody>
      </p:sp>
      <p:sp>
        <p:nvSpPr>
          <p:cNvPr id="457" name="Google Shape;457;p38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0 PM.png" id="458" name="Google Shape;4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179" y="1143000"/>
            <a:ext cx="617764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k=4</a:t>
            </a:r>
            <a:endParaRPr/>
          </a:p>
        </p:txBody>
      </p:sp>
      <p:sp>
        <p:nvSpPr>
          <p:cNvPr id="465" name="Google Shape;465;p39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4 PM.png" id="466" name="Google Shape;4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57098"/>
            <a:ext cx="6172200" cy="57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k=5</a:t>
            </a:r>
            <a:endParaRPr/>
          </a:p>
        </p:txBody>
      </p:sp>
      <p:sp>
        <p:nvSpPr>
          <p:cNvPr id="473" name="Google Shape;473;p40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09 PM.png" id="474" name="Google Shape;4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644" y="1143000"/>
            <a:ext cx="6186713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k=6</a:t>
            </a:r>
            <a:endParaRPr/>
          </a:p>
        </p:txBody>
      </p:sp>
      <p:sp>
        <p:nvSpPr>
          <p:cNvPr id="481" name="Google Shape;481;p41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13 PM.png" id="482" name="Google Shape;4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972" y="1173166"/>
            <a:ext cx="6154057" cy="568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Recap: MDPs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Markov decision processes: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States 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Actions 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Transitions P(s’|s,a) (or T(s,a,s’))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Rewards R(s,a,s’) (and discount γ)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state s</a:t>
            </a:r>
            <a:r>
              <a:rPr baseline="-25000" lang="en-US" sz="2400"/>
              <a:t>0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 sz="2400"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 sz="2400"/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Quantities: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Policy = map of states to 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Utility = sum of discounted rewards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Values = expected future utility from a state (max node)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Q-Values = expected future utility from a q-state (chance node)</a:t>
            </a:r>
            <a:endParaRPr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aseline="-25000" sz="2400"/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115" name="Google Shape;115;p15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5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117" name="Google Shape;117;p15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1" name="Google Shape;121;p15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15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123" name="Google Shape;123;p15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5" name="Google Shape;125;p15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7" name="Google Shape;127;p15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k=7</a:t>
            </a:r>
            <a:endParaRPr/>
          </a:p>
        </p:txBody>
      </p:sp>
      <p:sp>
        <p:nvSpPr>
          <p:cNvPr id="489" name="Google Shape;489;p42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19 PM.png"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48034"/>
            <a:ext cx="6172200" cy="57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k=8</a:t>
            </a:r>
            <a:endParaRPr/>
          </a:p>
        </p:txBody>
      </p:sp>
      <p:sp>
        <p:nvSpPr>
          <p:cNvPr id="497" name="Google Shape;497;p43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25 PM.png" id="498" name="Google Shape;4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75224"/>
            <a:ext cx="6172200" cy="5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k=9</a:t>
            </a:r>
            <a:endParaRPr/>
          </a:p>
        </p:txBody>
      </p:sp>
      <p:sp>
        <p:nvSpPr>
          <p:cNvPr id="505" name="Google Shape;505;p4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28 PM.png" id="506" name="Google Shape;5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198" y="1157224"/>
            <a:ext cx="6179605" cy="57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k=10</a:t>
            </a:r>
            <a:endParaRPr/>
          </a:p>
        </p:txBody>
      </p:sp>
      <p:sp>
        <p:nvSpPr>
          <p:cNvPr id="513" name="Google Shape;513;p4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32 PM.png" id="514" name="Google Shape;5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k=11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37 PM.png" id="522" name="Google Shape;5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1138306"/>
            <a:ext cx="6172200" cy="57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k=12</a:t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8.41 PM.png" id="530" name="Google Shape;5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725" y="1143000"/>
            <a:ext cx="61965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k=100</a:t>
            </a:r>
            <a:endParaRPr/>
          </a:p>
        </p:txBody>
      </p:sp>
      <p:sp>
        <p:nvSpPr>
          <p:cNvPr id="537" name="Google Shape;537;p48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= 0.2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 = 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Living reward =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08-10 at 7.49.20 PM.png" id="538" name="Google Shape;5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746" y="1130418"/>
            <a:ext cx="6190508" cy="572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sp>
        <p:nvSpPr>
          <p:cNvPr id="544" name="Google Shape;544;p49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Alternative approach for optimal values: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Step 1: Policy evaluation: </a:t>
            </a:r>
            <a:r>
              <a:rPr lang="en-US" sz="2400"/>
              <a:t>calculate utilities for some fixed policy (not optimal utilities!) until convergence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</a:rPr>
              <a:t>Step 2: Policy improvement: </a:t>
            </a:r>
            <a:r>
              <a:rPr lang="en-US" sz="2400"/>
              <a:t>update policy using one-step look-ahead with resulting converged (but not optimal!) utilities as future values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Repeat steps until policy converges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This is </a:t>
            </a:r>
            <a:r>
              <a:rPr lang="en-US" sz="2800">
                <a:solidFill>
                  <a:srgbClr val="CC0000"/>
                </a:solidFill>
              </a:rPr>
              <a:t>policy iteration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It’s still optimal!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Can converge (much) faster under some conditions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Iteration</a:t>
            </a:r>
            <a:endParaRPr/>
          </a:p>
        </p:txBody>
      </p:sp>
      <p:sp>
        <p:nvSpPr>
          <p:cNvPr id="550" name="Google Shape;550;p50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388" lvl="3" marL="160012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Evaluation: For fixed current policy π, find values with policy evaluation: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Iterate until values converge: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Improvement: For fixed values, get a better policy using policy extraction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One-step look-ahead: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551" name="Google Shape;5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211" y="2743200"/>
            <a:ext cx="7834776" cy="690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52" name="Google Shape;55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087" y="4921250"/>
            <a:ext cx="7215495" cy="64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457200" y="1447800"/>
            <a:ext cx="11201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Both value iteration and policy iteration compute the same thing (all optimal values)</a:t>
            </a:r>
            <a:endParaRPr/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value iteration: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Every iteration updates both the values and (implicitly) the policy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We don’t track the policy, but taking the max over actions implicitly recomputes it</a:t>
            </a:r>
            <a:endParaRPr/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policy iteration: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We do several passes that update utilities with fixed policy (each pass is fast because we consider only one action, not all of them)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After the policy is evaluated, a new policy is chosen (slow like a value iteration pass)</a:t>
            </a:r>
            <a:endParaRPr/>
          </a:p>
          <a:p>
            <a:pPr indent="-285736" lvl="1" marL="742913" rtl="0" algn="l">
              <a:spcBef>
                <a:spcPts val="44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The new policy will be better (or we’re done)</a:t>
            </a:r>
            <a:endParaRPr/>
          </a:p>
          <a:p>
            <a:pPr indent="-152389" lvl="4" marL="2057298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882" lvl="0" marL="342882" rtl="0" algn="l"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Both are dynamic programs for solving MDPs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Quantities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57200" y="1143000"/>
            <a:ext cx="6705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0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value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utility) of a state s: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expected utility starting in s and acting optimally</a:t>
            </a:r>
            <a:endParaRPr/>
          </a:p>
          <a:p>
            <a:pPr indent="-1650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The value (utility) of a q-state (s,a):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(s,a) = expected utility starting out having taken action a from state s and (thereafter) acting optimally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optimal policy: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= optimal action from state s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8732838" y="2209800"/>
            <a:ext cx="350837" cy="276225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8615363" y="4468813"/>
            <a:ext cx="350837" cy="276225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flipH="1">
            <a:off x="7504113" y="2498725"/>
            <a:ext cx="1403350" cy="806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8382000" y="2498725"/>
            <a:ext cx="525463" cy="8064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8907463" y="2498725"/>
            <a:ext cx="525462" cy="6905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/>
          <p:nvPr/>
        </p:nvSpPr>
        <p:spPr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flipH="1">
            <a:off x="7696200" y="3592513"/>
            <a:ext cx="690563" cy="465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8386763" y="3592513"/>
            <a:ext cx="757237" cy="388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7945438" y="3592513"/>
            <a:ext cx="441325" cy="86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8386763" y="3592513"/>
            <a:ext cx="423862" cy="863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6"/>
          <p:cNvSpPr txBox="1"/>
          <p:nvPr/>
        </p:nvSpPr>
        <p:spPr>
          <a:xfrm>
            <a:off x="8674100" y="2740025"/>
            <a:ext cx="2921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9083675" y="2209800"/>
            <a:ext cx="292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8991600" y="4456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s’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8556625" y="3305175"/>
            <a:ext cx="58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s, a</a:t>
            </a: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 flipH="1">
            <a:off x="7388225" y="4745038"/>
            <a:ext cx="1401763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/>
          <p:nvPr/>
        </p:nvCxnSpPr>
        <p:spPr>
          <a:xfrm flipH="1">
            <a:off x="8264525" y="4745038"/>
            <a:ext cx="525463" cy="4032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8789988" y="4745038"/>
            <a:ext cx="527050" cy="344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7" name="Google Shape;157;p16"/>
          <p:cNvSpPr txBox="1"/>
          <p:nvPr/>
        </p:nvSpPr>
        <p:spPr>
          <a:xfrm>
            <a:off x="9723438" y="4016375"/>
            <a:ext cx="21637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7924800" y="4008438"/>
            <a:ext cx="8191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s,a,s’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9723438" y="2076450"/>
            <a:ext cx="10525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is a </a:t>
            </a:r>
            <a:r>
              <a:rPr i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9723438" y="3048000"/>
            <a:ext cx="1295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(s, a) is a </a:t>
            </a:r>
            <a:r>
              <a:rPr i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q-state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7696200" y="6488112"/>
            <a:ext cx="4495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[Demo:  gridworld values (L9D1)]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MDP Algorithms</a:t>
            </a:r>
            <a:endParaRPr/>
          </a:p>
        </p:txBody>
      </p:sp>
      <p:sp>
        <p:nvSpPr>
          <p:cNvPr id="564" name="Google Shape;564;p5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So you want to….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Compute optimal values: use value iteration or policy iteration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Compute values for a particular policy: use policy evaluation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Turn your values into a policy: use policy extraction (one-step lookahead)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These all look the same!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They basically are – they are all variations of Bellman updates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They all use one-step lookahead expectimax fragments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They differ only in whether we plug in a fixed policy or max over actions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Bandits</a:t>
            </a:r>
            <a:endParaRPr/>
          </a:p>
        </p:txBody>
      </p:sp>
      <p:pic>
        <p:nvPicPr>
          <p:cNvPr id="570" name="Google Shape;5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371600"/>
            <a:ext cx="2743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049893"/>
            <a:ext cx="2819400" cy="350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Double-Bandit MDP</a:t>
            </a:r>
            <a:endParaRPr/>
          </a:p>
        </p:txBody>
      </p:sp>
      <p:sp>
        <p:nvSpPr>
          <p:cNvPr id="578" name="Google Shape;578;p54"/>
          <p:cNvSpPr txBox="1"/>
          <p:nvPr>
            <p:ph idx="1" type="body"/>
          </p:nvPr>
        </p:nvSpPr>
        <p:spPr>
          <a:xfrm>
            <a:off x="406400" y="13716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Actions: </a:t>
            </a:r>
            <a:r>
              <a:rPr i="1" lang="en-US" sz="2400">
                <a:solidFill>
                  <a:srgbClr val="3333FF"/>
                </a:solidFill>
              </a:rPr>
              <a:t>Blue</a:t>
            </a:r>
            <a:r>
              <a:rPr i="1" lang="en-US" sz="2400"/>
              <a:t>, </a:t>
            </a:r>
            <a:r>
              <a:rPr i="1" lang="en-US" sz="2400">
                <a:solidFill>
                  <a:srgbClr val="C00000"/>
                </a:solidFill>
              </a:rPr>
              <a:t>Red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States: </a:t>
            </a:r>
            <a:r>
              <a:rPr lang="en-US" sz="2400">
                <a:solidFill>
                  <a:srgbClr val="008000"/>
                </a:solidFill>
              </a:rPr>
              <a:t>Win</a:t>
            </a:r>
            <a:r>
              <a:rPr lang="en-US" sz="2400">
                <a:solidFill>
                  <a:schemeClr val="dk1"/>
                </a:solidFill>
              </a:rPr>
              <a:t>, Lose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54"/>
          <p:cNvCxnSpPr>
            <a:stCxn id="579" idx="0"/>
            <a:endCxn id="580" idx="1"/>
          </p:cNvCxnSpPr>
          <p:nvPr/>
        </p:nvCxnSpPr>
        <p:spPr>
          <a:xfrm flipH="1" rot="-5400000">
            <a:off x="5924550" y="971551"/>
            <a:ext cx="100500" cy="4710600"/>
          </a:xfrm>
          <a:prstGeom prst="curvedConnector3">
            <a:avLst>
              <a:gd fmla="val -822365" name="adj1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2" name="Google Shape;582;p54"/>
          <p:cNvCxnSpPr>
            <a:stCxn id="579" idx="0"/>
            <a:endCxn id="579" idx="6"/>
          </p:cNvCxnSpPr>
          <p:nvPr/>
        </p:nvCxnSpPr>
        <p:spPr>
          <a:xfrm flipH="1" rot="-5400000">
            <a:off x="3619500" y="3276601"/>
            <a:ext cx="342900" cy="342900"/>
          </a:xfrm>
          <a:prstGeom prst="curvedConnector4">
            <a:avLst>
              <a:gd fmla="val -87180" name="adj1"/>
              <a:gd fmla="val 338462" name="adj2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3" name="Google Shape;583;p54"/>
          <p:cNvCxnSpPr>
            <a:stCxn id="580" idx="4"/>
            <a:endCxn id="579" idx="5"/>
          </p:cNvCxnSpPr>
          <p:nvPr/>
        </p:nvCxnSpPr>
        <p:spPr>
          <a:xfrm flipH="1" rot="5400000">
            <a:off x="6166950" y="1556851"/>
            <a:ext cx="100500" cy="4710600"/>
          </a:xfrm>
          <a:prstGeom prst="curvedConnector3">
            <a:avLst>
              <a:gd fmla="val -927349" name="adj1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4" name="Google Shape;584;p54"/>
          <p:cNvCxnSpPr>
            <a:stCxn id="580" idx="4"/>
            <a:endCxn id="580" idx="2"/>
          </p:cNvCxnSpPr>
          <p:nvPr/>
        </p:nvCxnSpPr>
        <p:spPr>
          <a:xfrm flipH="1" rot="5400000">
            <a:off x="8229600" y="3619501"/>
            <a:ext cx="342900" cy="342900"/>
          </a:xfrm>
          <a:prstGeom prst="curvedConnector4">
            <a:avLst>
              <a:gd fmla="val -84616" name="adj1"/>
              <a:gd fmla="val 325641" name="adj2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5" name="Google Shape;585;p54"/>
          <p:cNvCxnSpPr>
            <a:stCxn id="580" idx="6"/>
            <a:endCxn id="579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fmla="val -7681" name="adj1"/>
              <a:gd fmla="val 589178" name="adj2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86" name="Google Shape;586;p54"/>
          <p:cNvCxnSpPr>
            <a:stCxn id="579" idx="4"/>
            <a:endCxn id="579" idx="2"/>
          </p:cNvCxnSpPr>
          <p:nvPr/>
        </p:nvCxnSpPr>
        <p:spPr>
          <a:xfrm flipH="1" rot="5400000">
            <a:off x="3276600" y="3619501"/>
            <a:ext cx="342900" cy="342900"/>
          </a:xfrm>
          <a:prstGeom prst="curvedConnector4">
            <a:avLst>
              <a:gd fmla="val -376924" name="adj1"/>
              <a:gd fmla="val 415385" name="adj2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87" name="Google Shape;587;p54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4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4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0.25 	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4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4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0.75 	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54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9525000" y="1371600"/>
            <a:ext cx="2209800" cy="17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discount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time steps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states have the same value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Offline Planning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5"/>
          <p:cNvSpPr txBox="1"/>
          <p:nvPr>
            <p:ph idx="1" type="body"/>
          </p:nvPr>
        </p:nvSpPr>
        <p:spPr>
          <a:xfrm>
            <a:off x="406400" y="12954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Solving MDPs is offline planning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determine all quantities through computation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need to know the details of the MDP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You do not actually play the game!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5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Play Red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5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Play Blue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9525000" y="1371600"/>
            <a:ext cx="2209800" cy="17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discount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time steps</a:t>
            </a:r>
            <a:endParaRPr i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states have the same value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5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5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55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607" name="Google Shape;607;p55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5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9" name="Google Shape;609;p55"/>
            <p:cNvCxnSpPr>
              <a:stCxn id="607" idx="0"/>
              <a:endCxn id="608" idx="1"/>
            </p:cNvCxnSpPr>
            <p:nvPr/>
          </p:nvCxnSpPr>
          <p:spPr>
            <a:xfrm flipH="1" rot="-5400000">
              <a:off x="5924550" y="971551"/>
              <a:ext cx="100500" cy="4710600"/>
            </a:xfrm>
            <a:prstGeom prst="curvedConnector3">
              <a:avLst>
                <a:gd fmla="val -2565325" name="adj1"/>
              </a:avLst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10" name="Google Shape;610;p55"/>
            <p:cNvCxnSpPr>
              <a:stCxn id="607" idx="0"/>
              <a:endCxn id="607" idx="6"/>
            </p:cNvCxnSpPr>
            <p:nvPr/>
          </p:nvCxnSpPr>
          <p:spPr>
            <a:xfrm flipH="1" rot="-5400000">
              <a:off x="3619500" y="3276601"/>
              <a:ext cx="342900" cy="342900"/>
            </a:xfrm>
            <a:prstGeom prst="curvedConnector4">
              <a:avLst>
                <a:gd fmla="val -550461" name="adj1"/>
                <a:gd fmla="val -828858" name="adj2"/>
              </a:avLst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11" name="Google Shape;611;p55"/>
            <p:cNvCxnSpPr>
              <a:stCxn id="608" idx="4"/>
              <a:endCxn id="607" idx="5"/>
            </p:cNvCxnSpPr>
            <p:nvPr/>
          </p:nvCxnSpPr>
          <p:spPr>
            <a:xfrm flipH="1" rot="5400000">
              <a:off x="6166950" y="1556851"/>
              <a:ext cx="100500" cy="4710600"/>
            </a:xfrm>
            <a:prstGeom prst="curvedConnector3">
              <a:avLst>
                <a:gd fmla="val 70009" name="adj1"/>
              </a:avLst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12" name="Google Shape;612;p55"/>
            <p:cNvCxnSpPr>
              <a:stCxn id="608" idx="4"/>
              <a:endCxn id="608" idx="2"/>
            </p:cNvCxnSpPr>
            <p:nvPr/>
          </p:nvCxnSpPr>
          <p:spPr>
            <a:xfrm flipH="1" rot="5400000">
              <a:off x="8229600" y="3619501"/>
              <a:ext cx="342900" cy="342900"/>
            </a:xfrm>
            <a:prstGeom prst="curvedConnector4">
              <a:avLst>
                <a:gd fmla="val 264939" name="adj1"/>
                <a:gd fmla="val 1254269" name="adj2"/>
              </a:avLst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13" name="Google Shape;613;p55"/>
            <p:cNvCxnSpPr>
              <a:stCxn id="608" idx="6"/>
              <a:endCxn id="607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fmla="val 41667" name="adj1"/>
                <a:gd fmla="val 363372" name="adj2"/>
              </a:avLst>
            </a:prstGeom>
            <a:noFill/>
            <a:ln cap="flat" cmpd="sng" w="57150">
              <a:solidFill>
                <a:srgbClr val="0070C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14" name="Google Shape;614;p55"/>
            <p:cNvCxnSpPr>
              <a:stCxn id="607" idx="4"/>
              <a:endCxn id="607" idx="2"/>
            </p:cNvCxnSpPr>
            <p:nvPr/>
          </p:nvCxnSpPr>
          <p:spPr>
            <a:xfrm flipH="1" rot="5400000">
              <a:off x="3276600" y="3619501"/>
              <a:ext cx="342900" cy="342900"/>
            </a:xfrm>
            <a:prstGeom prst="curvedConnector4">
              <a:avLst>
                <a:gd fmla="val -116781" name="adj1"/>
                <a:gd fmla="val 1813294" name="adj2"/>
              </a:avLst>
            </a:prstGeom>
            <a:noFill/>
            <a:ln cap="flat" cmpd="sng" w="57150">
              <a:solidFill>
                <a:srgbClr val="0070C0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615" name="Google Shape;615;p55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1.0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5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1.0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5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0.25 	</a:t>
              </a: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$0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5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0.75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$2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5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0.75 	</a:t>
              </a: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$2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5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0.25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$0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55"/>
          <p:cNvSpPr/>
          <p:nvPr/>
        </p:nvSpPr>
        <p:spPr>
          <a:xfrm>
            <a:off x="762000" y="3429000"/>
            <a:ext cx="4191000" cy="2895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Play!</a:t>
            </a:r>
            <a:endParaRPr/>
          </a:p>
        </p:txBody>
      </p:sp>
      <p:pic>
        <p:nvPicPr>
          <p:cNvPr id="628" name="Google Shape;6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371600"/>
            <a:ext cx="2743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6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6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6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6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6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6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6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Planning</a:t>
            </a:r>
            <a:endParaRPr/>
          </a:p>
        </p:txBody>
      </p:sp>
      <p:sp>
        <p:nvSpPr>
          <p:cNvPr id="645" name="Google Shape;645;p57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Rules changed!  Red’s win chance is different.</a:t>
            </a:r>
            <a:endParaRPr sz="2800"/>
          </a:p>
        </p:txBody>
      </p:sp>
      <p:sp>
        <p:nvSpPr>
          <p:cNvPr id="646" name="Google Shape;646;p57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7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p57"/>
          <p:cNvCxnSpPr>
            <a:stCxn id="646" idx="0"/>
            <a:endCxn id="647" idx="1"/>
          </p:cNvCxnSpPr>
          <p:nvPr/>
        </p:nvCxnSpPr>
        <p:spPr>
          <a:xfrm flipH="1" rot="-5400000">
            <a:off x="5924550" y="1219022"/>
            <a:ext cx="100500" cy="4710600"/>
          </a:xfrm>
          <a:prstGeom prst="curvedConnector3">
            <a:avLst>
              <a:gd fmla="val -822365" name="adj1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49" name="Google Shape;649;p57"/>
          <p:cNvCxnSpPr>
            <a:stCxn id="646" idx="0"/>
            <a:endCxn id="646" idx="6"/>
          </p:cNvCxnSpPr>
          <p:nvPr/>
        </p:nvCxnSpPr>
        <p:spPr>
          <a:xfrm flipH="1" rot="-5400000">
            <a:off x="3619500" y="3524072"/>
            <a:ext cx="342900" cy="342900"/>
          </a:xfrm>
          <a:prstGeom prst="curvedConnector4">
            <a:avLst>
              <a:gd fmla="val -87180" name="adj1"/>
              <a:gd fmla="val 338462" name="adj2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50" name="Google Shape;650;p57"/>
          <p:cNvCxnSpPr>
            <a:stCxn id="647" idx="4"/>
            <a:endCxn id="646" idx="5"/>
          </p:cNvCxnSpPr>
          <p:nvPr/>
        </p:nvCxnSpPr>
        <p:spPr>
          <a:xfrm flipH="1" rot="5400000">
            <a:off x="6166950" y="1804322"/>
            <a:ext cx="100500" cy="4710600"/>
          </a:xfrm>
          <a:prstGeom prst="curvedConnector3">
            <a:avLst>
              <a:gd fmla="val -927349" name="adj1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51" name="Google Shape;651;p57"/>
          <p:cNvCxnSpPr>
            <a:stCxn id="647" idx="4"/>
            <a:endCxn id="647" idx="2"/>
          </p:cNvCxnSpPr>
          <p:nvPr/>
        </p:nvCxnSpPr>
        <p:spPr>
          <a:xfrm flipH="1" rot="5400000">
            <a:off x="8229600" y="3866972"/>
            <a:ext cx="342900" cy="342900"/>
          </a:xfrm>
          <a:prstGeom prst="curvedConnector4">
            <a:avLst>
              <a:gd fmla="val -84616" name="adj1"/>
              <a:gd fmla="val 325641" name="adj2"/>
            </a:avLst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52" name="Google Shape;652;p57"/>
          <p:cNvCxnSpPr>
            <a:stCxn id="647" idx="6"/>
            <a:endCxn id="646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fmla="val -7681" name="adj1"/>
              <a:gd fmla="val 589178" name="adj2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53" name="Google Shape;653;p57"/>
          <p:cNvCxnSpPr>
            <a:stCxn id="646" idx="4"/>
            <a:endCxn id="646" idx="2"/>
          </p:cNvCxnSpPr>
          <p:nvPr/>
        </p:nvCxnSpPr>
        <p:spPr>
          <a:xfrm flipH="1" rot="5400000">
            <a:off x="3276600" y="3866972"/>
            <a:ext cx="342900" cy="342900"/>
          </a:xfrm>
          <a:prstGeom prst="curvedConnector4">
            <a:avLst>
              <a:gd fmla="val -376924" name="adj1"/>
              <a:gd fmla="val 415385" name="adj2"/>
            </a:avLst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54" name="Google Shape;654;p57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7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7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 	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7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7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 	</a:t>
            </a: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7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Play!</a:t>
            </a:r>
            <a:endParaRPr/>
          </a:p>
        </p:txBody>
      </p:sp>
      <p:pic>
        <p:nvPicPr>
          <p:cNvPr id="666" name="Google Shape;66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371600"/>
            <a:ext cx="2743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8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8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8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8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8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8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8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8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8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8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Just Happened?</a:t>
            </a:r>
            <a:endParaRPr/>
          </a:p>
        </p:txBody>
      </p:sp>
      <p:sp>
        <p:nvSpPr>
          <p:cNvPr id="683" name="Google Shape;683;p59"/>
          <p:cNvSpPr txBox="1"/>
          <p:nvPr>
            <p:ph idx="1" type="body"/>
          </p:nvPr>
        </p:nvSpPr>
        <p:spPr>
          <a:xfrm>
            <a:off x="406400" y="1366836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That wasn’t planning, it was learning!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Specifically, reinforcement learning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There was an MDP, but you couldn’t solve it with just computation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You needed to actually act to figure it out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Important ideas in reinforcement learning that came up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Exploration: you have to try unknown actions to get information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Exploitation: eventually, you have to use what you know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Regret: even if you learn intelligently, you make mistakes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Sampling: because of chance, you have to try things repeatedly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Difficulty: learning can be much harder than solving a known MDP</a:t>
            </a:r>
            <a:endParaRPr/>
          </a:p>
        </p:txBody>
      </p:sp>
      <p:pic>
        <p:nvPicPr>
          <p:cNvPr id="684" name="Google Shape;68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0" y="1371600"/>
            <a:ext cx="2362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Time: Reinforcement Learning!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Value Iteration*</a:t>
            </a:r>
            <a:endParaRPr/>
          </a:p>
        </p:txBody>
      </p:sp>
      <p:sp>
        <p:nvSpPr>
          <p:cNvPr id="696" name="Google Shape;696;p61"/>
          <p:cNvSpPr txBox="1"/>
          <p:nvPr>
            <p:ph idx="1" type="body"/>
          </p:nvPr>
        </p:nvSpPr>
        <p:spPr>
          <a:xfrm>
            <a:off x="1524000" y="1447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value iteration, we update every state in each iteration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▪"/>
            </a:pPr>
            <a:r>
              <a:rPr lang="en-US" sz="2400">
                <a:solidFill>
                  <a:schemeClr val="accent2"/>
                </a:solidFill>
              </a:rPr>
              <a:t>Actually, </a:t>
            </a:r>
            <a:r>
              <a:rPr i="1" lang="en-US" sz="2400">
                <a:solidFill>
                  <a:schemeClr val="accent2"/>
                </a:solidFill>
              </a:rPr>
              <a:t>any</a:t>
            </a:r>
            <a:r>
              <a:rPr lang="en-US" sz="2400">
                <a:solidFill>
                  <a:schemeClr val="accent2"/>
                </a:solidFill>
              </a:rPr>
              <a:t> sequences of Bellman updates will converge if every state is visited infinitely often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 fact, we can update the policy as seldom or often as we like, and we will still converge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Idea: Update states whose value we expect to change: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	If                         is large then update predecessors of s</a:t>
            </a:r>
            <a:endParaRPr/>
          </a:p>
        </p:txBody>
      </p:sp>
      <p:pic>
        <p:nvPicPr>
          <p:cNvPr descr="C:\Documents and Settings\Administrator\My Documents\My Pictures\Picture1.png" id="697" name="Google Shape;6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100" y="5295900"/>
            <a:ext cx="18415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Gridworld Values V*</a:t>
            </a:r>
            <a:endParaRPr/>
          </a:p>
        </p:txBody>
      </p:sp>
      <p:pic>
        <p:nvPicPr>
          <p:cNvPr descr="Screen Shot 2014-08-11 at 12.15.55 AM.png"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35" y="1083733"/>
            <a:ext cx="6286531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Interlude</a:t>
            </a:r>
            <a:endParaRPr/>
          </a:p>
        </p:txBody>
      </p:sp>
      <p:sp>
        <p:nvSpPr>
          <p:cNvPr id="703" name="Google Shape;703;p6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682" lvl="0" marL="342882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04" name="Google Shape;70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82" y="1295401"/>
            <a:ext cx="8572499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Gridworld: Q*</a:t>
            </a:r>
            <a:endParaRPr/>
          </a:p>
        </p:txBody>
      </p:sp>
      <p:pic>
        <p:nvPicPr>
          <p:cNvPr descr="Screen Shot 2014-08-11 at 12.16.02 AM.png"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424" y="1143000"/>
            <a:ext cx="6245153" cy="57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Bellman Equations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5" y="1219677"/>
            <a:ext cx="8551863" cy="51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optimal: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1: Take correct first 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2: Keep being optimal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Bellman Equations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57200" y="13716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Definition of “optimal utility” via expectimax recurrence gives a simple one-step lookahead relationship amongst optimal utility values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These are the Bellman equations, and they characterize optimal values in a way we’ll use over and over</a:t>
            </a:r>
            <a:endParaRPr sz="1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47" y="2971800"/>
            <a:ext cx="3076881" cy="405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9" name="Google Shape;1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43" y="4356100"/>
            <a:ext cx="6950388" cy="690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873" y="3614737"/>
            <a:ext cx="5556003" cy="5932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20"/>
          <p:cNvGrpSpPr/>
          <p:nvPr/>
        </p:nvGrpSpPr>
        <p:grpSpPr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192" name="Google Shape;192;p20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194" name="Google Shape;194;p20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0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6" name="Google Shape;196;p20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7" name="Google Shape;197;p20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98" name="Google Shape;198;p20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" name="Google Shape;199;p20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00" name="Google Shape;200;p20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1" name="Google Shape;201;p20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2" name="Google Shape;202;p20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3" name="Google Shape;203;p20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4" name="Google Shape;204;p20"/>
            <p:cNvSpPr txBox="1"/>
            <p:nvPr/>
          </p:nvSpPr>
          <p:spPr>
            <a:xfrm>
              <a:off x="3071" y="1680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3216" y="1401"/>
              <a:ext cx="12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3024" y="1920"/>
              <a:ext cx="559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2609" y="2261"/>
              <a:ext cx="50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019" y="2499"/>
              <a:ext cx="154" cy="123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3096" y="2448"/>
              <a:ext cx="331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s’</a:t>
              </a:r>
              <a:endParaRPr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Value Iteration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457200" y="1447800"/>
            <a:ext cx="1127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Bellman equations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characterize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the optimal values: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Value iteration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computes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them: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33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Value iteration is just a fixed point solution method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… though the V</a:t>
            </a:r>
            <a:r>
              <a:rPr baseline="-25000" lang="en-US" sz="2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vectors are also interpretable as time-limited values</a:t>
            </a:r>
            <a:endParaRPr/>
          </a:p>
        </p:txBody>
      </p:sp>
      <p:pic>
        <p:nvPicPr>
          <p:cNvPr descr="txp_fig"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343400"/>
            <a:ext cx="7266933" cy="69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1"/>
          <p:cNvGrpSpPr/>
          <p:nvPr/>
        </p:nvGrpSpPr>
        <p:grpSpPr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219" name="Google Shape;219;p21"/>
            <p:cNvSpPr/>
            <p:nvPr/>
          </p:nvSpPr>
          <p:spPr>
            <a:xfrm>
              <a:off x="3070" y="1488"/>
              <a:ext cx="155" cy="124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220;p21"/>
            <p:cNvGrpSpPr/>
            <p:nvPr/>
          </p:nvGrpSpPr>
          <p:grpSpPr>
            <a:xfrm>
              <a:off x="2529" y="1617"/>
              <a:ext cx="1263" cy="361"/>
              <a:chOff x="1584" y="1680"/>
              <a:chExt cx="2352" cy="336"/>
            </a:xfrm>
          </p:grpSpPr>
          <p:cxnSp>
            <p:nvCxnSpPr>
              <p:cNvPr id="221" name="Google Shape;221;p21"/>
              <p:cNvCxnSpPr/>
              <p:nvPr/>
            </p:nvCxnSpPr>
            <p:spPr>
              <a:xfrm flipH="1">
                <a:off x="1584" y="1680"/>
                <a:ext cx="1152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1"/>
              <p:cNvCxnSpPr/>
              <p:nvPr/>
            </p:nvCxnSpPr>
            <p:spPr>
              <a:xfrm>
                <a:off x="2736" y="1680"/>
                <a:ext cx="1200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21"/>
              <p:cNvCxnSpPr/>
              <p:nvPr/>
            </p:nvCxnSpPr>
            <p:spPr>
              <a:xfrm flipH="1">
                <a:off x="2304" y="1680"/>
                <a:ext cx="432" cy="33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21"/>
              <p:cNvCxnSpPr/>
              <p:nvPr/>
            </p:nvCxnSpPr>
            <p:spPr>
              <a:xfrm>
                <a:off x="2736" y="1680"/>
                <a:ext cx="432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25" name="Google Shape;225;p21"/>
            <p:cNvSpPr/>
            <p:nvPr/>
          </p:nvSpPr>
          <p:spPr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21"/>
            <p:cNvGrpSpPr/>
            <p:nvPr/>
          </p:nvGrpSpPr>
          <p:grpSpPr>
            <a:xfrm>
              <a:off x="2400" y="2107"/>
              <a:ext cx="1057" cy="386"/>
              <a:chOff x="1536" y="2400"/>
              <a:chExt cx="1584" cy="624"/>
            </a:xfrm>
          </p:grpSpPr>
          <p:cxnSp>
            <p:nvCxnSpPr>
              <p:cNvPr id="227" name="Google Shape;227;p21"/>
              <p:cNvCxnSpPr/>
              <p:nvPr/>
            </p:nvCxnSpPr>
            <p:spPr>
              <a:xfrm flipH="1">
                <a:off x="1536" y="2400"/>
                <a:ext cx="776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8" name="Google Shape;228;p21"/>
              <p:cNvCxnSpPr/>
              <p:nvPr/>
            </p:nvCxnSpPr>
            <p:spPr>
              <a:xfrm>
                <a:off x="2312" y="2400"/>
                <a:ext cx="808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9" name="Google Shape;229;p21"/>
              <p:cNvCxnSpPr/>
              <p:nvPr/>
            </p:nvCxnSpPr>
            <p:spPr>
              <a:xfrm flipH="1">
                <a:off x="2021" y="2400"/>
                <a:ext cx="291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0" name="Google Shape;230;p21"/>
              <p:cNvCxnSpPr/>
              <p:nvPr/>
            </p:nvCxnSpPr>
            <p:spPr>
              <a:xfrm>
                <a:off x="2312" y="2400"/>
                <a:ext cx="280" cy="6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31" name="Google Shape;231;p21"/>
            <p:cNvSpPr txBox="1"/>
            <p:nvPr/>
          </p:nvSpPr>
          <p:spPr>
            <a:xfrm>
              <a:off x="3024" y="1680"/>
              <a:ext cx="1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2976" y="1209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2976" y="1920"/>
              <a:ext cx="5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s, a</a:t>
              </a: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2592" y="2265"/>
              <a:ext cx="5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s,a,s’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2688" y="2505"/>
              <a:ext cx="6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V(s’)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1"/>
          <p:cNvSpPr/>
          <p:nvPr/>
        </p:nvSpPr>
        <p:spPr>
          <a:xfrm>
            <a:off x="9601200" y="4038600"/>
            <a:ext cx="1600200" cy="1752600"/>
          </a:xfrm>
          <a:prstGeom prst="triangle">
            <a:avLst>
              <a:gd fmla="val 50000" name="adj"/>
            </a:avLst>
          </a:prstGeom>
          <a:solidFill>
            <a:srgbClr val="8FAA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237" name="Google Shape;2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243" y="2286000"/>
            <a:ext cx="6950388" cy="69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