
<file path=[Content_Types].xml><?xml version="1.0" encoding="utf-8"?>
<Types xmlns="http://schemas.openxmlformats.org/package/2006/content-types">
  <Default Extension="mp4" ContentType="video/unknown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27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5143500" type="screen16x9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428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857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0285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714331" algn="l" defTabSz="68573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057195" algn="l" defTabSz="68573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400060" algn="l" defTabSz="68573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742926" algn="l" defTabSz="68573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399"/>
    <a:srgbClr val="D500D6"/>
    <a:srgbClr val="FF03FF"/>
    <a:srgbClr val="FFCC00"/>
    <a:srgbClr val="FF9999"/>
    <a:srgbClr val="CC0000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Light Style 2 - Accent 4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  <a:fill>
          <a:solidFill>
            <a:schemeClr val="accent3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 /><Relationship Id="rId39" Type="http://schemas.openxmlformats.org/officeDocument/2006/relationships/tableStyles" Target="tableStyles.xml" /><Relationship Id="rId4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ChangeArrowheads="1" noGrp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/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ChangeArrowheads="1" noGrp="1"/>
          </p:cNvSpPr>
          <p:nvPr>
            <p:ph type="dt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/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ChangeArrowheads="1" noChangeAspect="1" noGrp="1" noRot="1" noTextEdit="1"/>
          </p:cNvSpPr>
          <p:nvPr>
            <p:ph type="sldImg" idx="2"/>
          </p:nvPr>
        </p:nvSpPr>
        <p:spPr bwMode="auto">
          <a:xfrm>
            <a:off x="2752725" y="533400"/>
            <a:ext cx="4730750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ChangeArrowheads="1" noGrp="1"/>
          </p:cNvSpPr>
          <p:nvPr>
            <p:ph type="body" sz="quarter" idx="3"/>
          </p:nvPr>
        </p:nvSpPr>
        <p:spPr bwMode="auto">
          <a:xfrm>
            <a:off x="1023005" y="3371809"/>
            <a:ext cx="8188606" cy="319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ChangeArrowheads="1" noGrp="1"/>
          </p:cNvSpPr>
          <p:nvPr>
            <p:ph type="ftr" sz="quarter" idx="4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/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/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51F94F5-58D1-42ED-AB38-DD97D2E49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286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573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859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146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331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39B6-718A-E04C-9CBF-1FE0695B4D7E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 </a:t>
            </a:r>
            <a:r>
              <a:rPr lang="en-US" baseline="0"/>
              <a:t>and the reference </a:t>
            </a:r>
            <a:r>
              <a:rPr lang="en-US" baseline="0" dirty="0"/>
              <a:t>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any reason to pay attention to more than just the current percept?</a:t>
            </a:r>
          </a:p>
          <a:p>
            <a:r>
              <a:rPr lang="en-US" dirty="0"/>
              <a:t>No – the correct decision depends only on the current percept because the world is fully observable!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dirt-dumping problem is an example of the King Midas problem – mis-specifying the objective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106 locations so 106^3 * 2^106 (ignoring power pellet stuff) =~ 10^38 states</a:t>
            </a:r>
          </a:p>
          <a:p>
            <a:r>
              <a:rPr lang="en-US" dirty="0"/>
              <a:t>Worse if the map is not fixed – all possible physics? No – can simply say 3^150 or whatever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 to achieve a goal</a:t>
            </a:r>
          </a:p>
          <a:p>
            <a:r>
              <a:rPr lang="en-US" dirty="0"/>
              <a:t>Pro: use goal to index into actions that might achieve it, </a:t>
            </a:r>
            <a:r>
              <a:rPr lang="en-US" dirty="0" err="1"/>
              <a:t>eg</a:t>
            </a:r>
            <a:r>
              <a:rPr lang="en-US" dirty="0"/>
              <a:t> “Have milk” -&gt; “buy milk”</a:t>
            </a:r>
          </a:p>
          <a:p>
            <a:r>
              <a:rPr lang="en-US" dirty="0"/>
              <a:t>Con: cannot handle tradeoffs among goals, failure probability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Utility is a numeric scale</a:t>
            </a:r>
          </a:p>
          <a:p>
            <a:r>
              <a:rPr lang="en-US" dirty="0"/>
              <a:t>Pro: can compute expected values for actions, handle tradeoffs and uncertainty</a:t>
            </a:r>
          </a:p>
          <a:p>
            <a:r>
              <a:rPr lang="en-US" dirty="0"/>
              <a:t>Con: cannot (easily) index into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 noGrp="1"/>
          </p:cNvSpPr>
          <p:nvPr>
            <p:ph type="ctrTitle"/>
          </p:nvPr>
        </p:nvSpPr>
        <p:spPr>
          <a:xfrm>
            <a:off x="0" y="783436"/>
            <a:ext cx="9144000" cy="110251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ChangeArrowheads="1" noGrp="1"/>
          </p:cNvSpPr>
          <p:nvPr>
            <p:ph type="subTitle" idx="1"/>
          </p:nvPr>
        </p:nvSpPr>
        <p:spPr>
          <a:xfrm>
            <a:off x="0" y="2743200"/>
            <a:ext cx="9144000" cy="1143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62938-84EC-488D-9CA4-E38E8D42E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9B4F5-F495-445A-AD57-B1A0CC0AE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80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80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13C1C-2065-443A-845F-EE82C0FEF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24173" y="307769"/>
            <a:ext cx="6496898" cy="947851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3600" b="1">
                <a:solidFill>
                  <a:srgbClr val="060646"/>
                </a:solidFill>
                <a:latin typeface="Arial" pitchFamily="34" charset="0" panose="020B0604020202020204"/>
                <a:cs typeface="Arial" pitchFamily="34" charset="0" panose="020B0604020202020204"/>
              </a:defRPr>
            </a:lvl1pPr>
          </a:lstStyle>
          <a:p>
            <a:r>
              <a:rPr lang="en-GB" noProof="0" dirty="0"/>
              <a:t>Title of the slide on two lines if necessary / Arial 48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1"/>
            <a:ext cx="563288" cy="562796"/>
          </a:xfrm>
          <a:prstGeom prst="rect">
            <a:avLst/>
          </a:prstGeom>
          <a:solidFill>
            <a:srgbClr val="FF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0" hasCustomPrompt="1"/>
          </p:nvPr>
        </p:nvSpPr>
        <p:spPr>
          <a:xfrm>
            <a:off x="724172" y="1487905"/>
            <a:ext cx="2712382" cy="438580"/>
          </a:xfrm>
          <a:prstGeom prst="rect">
            <a:avLst/>
          </a:prstGeom>
          <a:solidFill>
            <a:srgbClr val="060646"/>
          </a:solidFill>
        </p:spPr>
        <p:txBody>
          <a:bodyPr wrap="none" lIns="108000" rIns="108000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Arial" pitchFamily="34" charset="0" panose="020B0604020202020204"/>
                <a:cs typeface="Arial" pitchFamily="34" charset="0" panose="020B0604020202020204"/>
              </a:defRPr>
            </a:lvl1pPr>
          </a:lstStyle>
          <a:p>
            <a:pPr lvl="0"/>
            <a:r>
              <a:rPr lang="en-GB" noProof="0" dirty="0"/>
              <a:t>Subtitle / Arial 32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724172" y="2098785"/>
            <a:ext cx="7749752" cy="2736947"/>
          </a:xfrm>
          <a:prstGeom prst="rect">
            <a:avLst/>
          </a:prstGeom>
        </p:spPr>
        <p:txBody>
          <a:bodyPr lIns="108000" rIns="108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defRPr sz="1800">
                <a:solidFill>
                  <a:srgbClr val="0040CD"/>
                </a:solidFill>
                <a:latin typeface="Arial" pitchFamily="34" charset="0" panose="020B0604020202020204"/>
                <a:cs typeface="Arial" pitchFamily="34" charset="0" panose="020B0604020202020204"/>
              </a:defRPr>
            </a:lvl1pPr>
            <a:lvl2pPr marL="271463" indent="-271463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Wingdings" pitchFamily="2" charset="2" panose="05000000000000000000"/>
              <a:buChar char="§"/>
              <a:defRPr sz="1800">
                <a:solidFill>
                  <a:srgbClr val="0040CD"/>
                </a:solidFill>
                <a:latin typeface="Arial" pitchFamily="34" charset="0" panose="020B0604020202020204"/>
                <a:cs typeface="Arial" pitchFamily="34" charset="0" panose="020B0604020202020204"/>
              </a:defRPr>
            </a:lvl2pPr>
          </a:lstStyle>
          <a:p>
            <a:pPr lvl="0"/>
            <a:r>
              <a:rPr lang="en-GB" noProof="0" dirty="0"/>
              <a:t>Your body text here / Arial 24.</a:t>
            </a:r>
          </a:p>
          <a:p>
            <a:pPr lvl="1"/>
            <a:r>
              <a:rPr lang="en-GB" noProof="0" dirty="0"/>
              <a:t>Your list here / Arial 24.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A05A8-D087-49F8-A68B-53BB47A7E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8" indent="0">
              <a:buNone/>
              <a:defRPr sz="1100"/>
            </a:lvl4pPr>
            <a:lvl5pPr marL="1371464" indent="0">
              <a:buNone/>
              <a:defRPr sz="1100"/>
            </a:lvl5pPr>
            <a:lvl6pPr marL="1714331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C673-9CA8-4194-8E34-D666622A5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ChangeArrowheads="1"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394BE-C7C4-4CA6-9240-6CDB29B2C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3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3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ChangeArrowheads="1"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ChangeArrowheads="1"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894F7-D2D8-4142-8878-126BF2DBE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ChangeArrowheads="1"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ChangeArrowheads="1"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0470E-5877-48CB-82CD-3CCAD5E83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ChangeArrowheads="1"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ChangeArrowheads="1"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85F8C-9C5D-49E8-8BBF-F28B73097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4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1" y="204792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4" y="1076328"/>
            <a:ext cx="2256235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66" indent="0">
              <a:buNone/>
              <a:defRPr sz="900"/>
            </a:lvl2pPr>
            <a:lvl3pPr marL="685732" indent="0">
              <a:buNone/>
              <a:defRPr sz="800"/>
            </a:lvl3pPr>
            <a:lvl4pPr marL="1028598" indent="0">
              <a:buNone/>
              <a:defRPr sz="700"/>
            </a:lvl4pPr>
            <a:lvl5pPr marL="1371464" indent="0">
              <a:buNone/>
              <a:defRPr sz="700"/>
            </a:lvl5pPr>
            <a:lvl6pPr marL="1714331" indent="0">
              <a:buNone/>
              <a:defRPr sz="700"/>
            </a:lvl6pPr>
            <a:lvl7pPr marL="2057195" indent="0">
              <a:buNone/>
              <a:defRPr sz="700"/>
            </a:lvl7pPr>
            <a:lvl8pPr marL="2400060" indent="0">
              <a:buNone/>
              <a:defRPr sz="700"/>
            </a:lvl8pPr>
            <a:lvl9pPr marL="2742926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ChangeArrowheads="1"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15B49-E272-4523-8166-1B1831C4B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66" indent="0">
              <a:buNone/>
              <a:defRPr sz="2100"/>
            </a:lvl2pPr>
            <a:lvl3pPr marL="685732" indent="0">
              <a:buNone/>
              <a:defRPr sz="1800"/>
            </a:lvl3pPr>
            <a:lvl4pPr marL="1028598" indent="0">
              <a:buNone/>
              <a:defRPr sz="1500"/>
            </a:lvl4pPr>
            <a:lvl5pPr marL="1371464" indent="0">
              <a:buNone/>
              <a:defRPr sz="1500"/>
            </a:lvl5pPr>
            <a:lvl6pPr marL="1714331" indent="0">
              <a:buNone/>
              <a:defRPr sz="1500"/>
            </a:lvl6pPr>
            <a:lvl7pPr marL="2057195" indent="0">
              <a:buNone/>
              <a:defRPr sz="1500"/>
            </a:lvl7pPr>
            <a:lvl8pPr marL="2400060" indent="0">
              <a:buNone/>
              <a:defRPr sz="1500"/>
            </a:lvl8pPr>
            <a:lvl9pPr marL="2742926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7"/>
            <a:ext cx="41148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66" indent="0">
              <a:buNone/>
              <a:defRPr sz="900"/>
            </a:lvl2pPr>
            <a:lvl3pPr marL="685732" indent="0">
              <a:buNone/>
              <a:defRPr sz="800"/>
            </a:lvl3pPr>
            <a:lvl4pPr marL="1028598" indent="0">
              <a:buNone/>
              <a:defRPr sz="700"/>
            </a:lvl4pPr>
            <a:lvl5pPr marL="1371464" indent="0">
              <a:buNone/>
              <a:defRPr sz="700"/>
            </a:lvl5pPr>
            <a:lvl6pPr marL="1714331" indent="0">
              <a:buNone/>
              <a:defRPr sz="700"/>
            </a:lvl6pPr>
            <a:lvl7pPr marL="2057195" indent="0">
              <a:buNone/>
              <a:defRPr sz="700"/>
            </a:lvl7pPr>
            <a:lvl8pPr marL="2400060" indent="0">
              <a:buNone/>
              <a:defRPr sz="700"/>
            </a:lvl8pPr>
            <a:lvl9pPr marL="2742926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ChangeArrowheads="1"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7A090-BAD4-4341-AC7F-A731585BC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0" y="-1905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4" tIns="34289" rIns="68574" bIns="34289" numCol="1" anchor="ctr" anchorCtr="0" compatLnSpc="1">
            <a:prstTxWarp prst="textNoShape"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304800" y="1047752"/>
            <a:ext cx="8534400" cy="354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4" tIns="34289" rIns="68574" bIns="34289" numCol="1" anchor="t" anchorCtr="0" compatLnSpc="1">
            <a:prstTxWarp prst="textNoShape"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0" name="Rectangle 4"/>
          <p:cNvSpPr>
            <a:spLocks noChangeArrowheads="1" noGrp="1"/>
          </p:cNvSpPr>
          <p:nvPr>
            <p:ph type="dt" sz="half" idx="2"/>
          </p:nvPr>
        </p:nvSpPr>
        <p:spPr bwMode="auto">
          <a:xfrm>
            <a:off x="342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4" tIns="34289" rIns="68574" bIns="34289" numCol="1" anchor="t" anchorCtr="0" compatLnSpc="1">
            <a:prstTxWarp prst="textNoShape"/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ChangeArrowheads="1" noGrp="1"/>
          </p:cNvSpPr>
          <p:nvPr>
            <p:ph type="ftr" sz="quarter" idx="3"/>
          </p:nvPr>
        </p:nvSpPr>
        <p:spPr bwMode="auto">
          <a:xfrm>
            <a:off x="2343150" y="4683919"/>
            <a:ext cx="21717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4" tIns="34289" rIns="68574" bIns="34289" numCol="1" anchor="t" anchorCtr="0" compatLnSpc="1">
            <a:prstTxWarp prst="textNoShape"/>
          </a:bodyPr>
          <a:lstStyle>
            <a:lvl1pPr algn="ct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4914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4" tIns="34289" rIns="68574" bIns="34289" numCol="1" anchor="t" anchorCtr="0" compatLnSpc="1">
            <a:prstTxWarp prst="textNoShape"/>
          </a:bodyPr>
          <a:lstStyle>
            <a:lvl1pPr algn="r">
              <a:defRPr sz="1100"/>
            </a:lvl1pPr>
          </a:lstStyle>
          <a:p>
            <a:pPr>
              <a:defRPr/>
            </a:pPr>
            <a:fld id="{529FA7E6-6E6F-4B77-AE36-D459A899D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773434"/>
            <a:ext cx="9144000" cy="4571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4" tIns="34289" rIns="68574" bIns="34289" anchor="ctr"/>
          <a:lstStyle/>
          <a:p>
            <a:pPr>
              <a:defRPr/>
            </a:pPr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866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732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598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464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50" indent="-257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557157" indent="-21429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Calibri" pitchFamily="34" charset="0"/>
        </a:defRPr>
      </a:lvl2pPr>
      <a:lvl3pPr marL="857165" indent="-17143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3pPr>
      <a:lvl4pPr marL="1200030" indent="-171434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4pPr>
      <a:lvl5pPr marL="1542896" indent="-17143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5pPr>
      <a:lvl6pPr marL="1885762" indent="-171434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2228628" indent="-171434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571494" indent="-171434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914361" indent="-171434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microsoft.com/office/2007/relationships/media" Target="../media/media1.mp4"/><Relationship Id="rId5" Type="http://schemas.openxmlformats.org/officeDocument/2006/relationships/video" Target="../media/media1.mp4" 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emf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emf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1"/>
            <a:ext cx="8534400" cy="3546873"/>
          </a:xfrm>
        </p:spPr>
        <p:txBody>
          <a:bodyPr/>
          <a:lstStyle/>
          <a:p>
            <a:r>
              <a:rPr lang="en-US" sz="2100" dirty="0"/>
              <a:t>Upcoming due dates</a:t>
            </a:r>
          </a:p>
          <a:p>
            <a:pPr lvl="1"/>
            <a:r>
              <a:rPr lang="en-US" sz="1800" dirty="0"/>
              <a:t>P0 due today, 11:59 pm PST</a:t>
            </a:r>
          </a:p>
          <a:p>
            <a:pPr lvl="1"/>
            <a:r>
              <a:rPr lang="en-US" sz="1800" dirty="0"/>
              <a:t>HW0 </a:t>
            </a:r>
            <a:r>
              <a:rPr lang="en-US" sz="1800"/>
              <a:t>due Monday, </a:t>
            </a:r>
            <a:r>
              <a:rPr lang="en-US" sz="1800" dirty="0"/>
              <a:t>10:59 pm PST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33752"/>
            <a:ext cx="8839200" cy="1260873"/>
          </a:xfrm>
        </p:spPr>
        <p:txBody>
          <a:bodyPr/>
          <a:lstStyle/>
          <a:p>
            <a:r>
              <a:rPr lang="en-US" dirty="0"/>
              <a:t>Are pocket calculators agents?</a:t>
            </a:r>
          </a:p>
          <a:p>
            <a:r>
              <a:rPr lang="en-US" dirty="0"/>
              <a:t>Yes!</a:t>
            </a:r>
          </a:p>
          <a:p>
            <a:pPr lvl="1"/>
            <a:r>
              <a:rPr lang="en-US" dirty="0"/>
              <a:t>Sensors = key state sensors</a:t>
            </a:r>
          </a:p>
          <a:p>
            <a:pPr lvl="1"/>
            <a:r>
              <a:rPr lang="en-US" dirty="0"/>
              <a:t>Actuators = digit display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9800" y="1352553"/>
            <a:ext cx="4692252" cy="1434703"/>
            <a:chOff x="2209800" y="3194447"/>
            <a:chExt cx="4692252" cy="1434703"/>
          </a:xfrm>
        </p:grpSpPr>
        <p:sp>
          <p:nvSpPr>
            <p:cNvPr id="5" name="AutoShape 7"/>
            <p:cNvSpPr/>
            <p:nvPr/>
          </p:nvSpPr>
          <p:spPr bwMode="auto">
            <a:xfrm>
              <a:off x="2209800" y="3200398"/>
              <a:ext cx="2155031" cy="1309688"/>
            </a:xfrm>
            <a:prstGeom prst="roundRect">
              <a:avLst>
                <a:gd name="adj" fmla="val 10912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rot="10800000" flipH="1">
              <a:off x="3325414" y="3672670"/>
              <a:ext cx="0" cy="5310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" name="Rectangle 9"/>
            <p:cNvSpPr/>
            <p:nvPr/>
          </p:nvSpPr>
          <p:spPr bwMode="auto">
            <a:xfrm>
              <a:off x="2286000" y="3226592"/>
              <a:ext cx="790575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/>
              <a:r>
                <a:rPr lang="en-US" b="1" dirty="0">
                  <a:latin typeface="Calibri" pitchFamily="34" charset="0"/>
                  <a:cs typeface="Arial" charset="0"/>
                </a:rPr>
                <a:t>Agent</a:t>
              </a:r>
            </a:p>
          </p:txBody>
        </p:sp>
        <p:grpSp>
          <p:nvGrpSpPr>
            <p:cNvPr id="8" name="Group 10"/>
            <p:cNvGrpSpPr/>
            <p:nvPr/>
          </p:nvGrpSpPr>
          <p:grpSpPr bwMode="auto">
            <a:xfrm>
              <a:off x="3077764" y="3748869"/>
              <a:ext cx="476250" cy="323850"/>
              <a:chOff x="0" y="0"/>
              <a:chExt cx="400" cy="272"/>
            </a:xfrm>
          </p:grpSpPr>
          <p:sp>
            <p:nvSpPr>
              <p:cNvPr id="18" name="AutoShape 11"/>
              <p:cNvSpPr/>
              <p:nvPr/>
            </p:nvSpPr>
            <p:spPr bwMode="auto">
              <a:xfrm>
                <a:off x="0" y="0"/>
                <a:ext cx="400" cy="272"/>
              </a:xfrm>
              <a:prstGeom prst="roundRect">
                <a:avLst>
                  <a:gd name="adj" fmla="val 28120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" name="Rectangle 12"/>
              <p:cNvSpPr/>
              <p:nvPr/>
            </p:nvSpPr>
            <p:spPr bwMode="auto">
              <a:xfrm>
                <a:off x="135" y="32"/>
                <a:ext cx="139" cy="23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b="1" dirty="0">
                    <a:latin typeface="Calibri" pitchFamily="34" charset="0"/>
                    <a:cs typeface="Arial" charset="0"/>
                  </a:rPr>
                  <a:t>?</a:t>
                </a:r>
              </a:p>
            </p:txBody>
          </p:sp>
        </p:grpSp>
        <p:grpSp>
          <p:nvGrpSpPr>
            <p:cNvPr id="9" name="Group 13"/>
            <p:cNvGrpSpPr/>
            <p:nvPr/>
          </p:nvGrpSpPr>
          <p:grpSpPr bwMode="auto"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16" name="Rectangle 14"/>
              <p:cNvSpPr/>
              <p:nvPr/>
            </p:nvSpPr>
            <p:spPr bwMode="auto">
              <a:xfrm>
                <a:off x="52" y="-6"/>
                <a:ext cx="824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Sensors</a:t>
                </a:r>
              </a:p>
            </p:txBody>
          </p:sp>
          <p:sp>
            <p:nvSpPr>
              <p:cNvPr id="17" name="Rectangle 15"/>
              <p:cNvSpPr/>
              <p:nvPr/>
            </p:nvSpPr>
            <p:spPr bwMode="auto">
              <a:xfrm>
                <a:off x="0" y="636"/>
                <a:ext cx="92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Actuators</a:t>
                </a:r>
              </a:p>
            </p:txBody>
          </p:sp>
        </p:grpSp>
        <p:sp>
          <p:nvSpPr>
            <p:cNvPr id="10" name="AutoShape 16"/>
            <p:cNvSpPr/>
            <p:nvPr/>
          </p:nvSpPr>
          <p:spPr bwMode="auto">
            <a:xfrm>
              <a:off x="5380433" y="3194447"/>
              <a:ext cx="1428750" cy="1304925"/>
            </a:xfrm>
            <a:prstGeom prst="roundRect">
              <a:avLst>
                <a:gd name="adj" fmla="val 10944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" name="Rectangle 17"/>
            <p:cNvSpPr/>
            <p:nvPr/>
          </p:nvSpPr>
          <p:spPr bwMode="auto">
            <a:xfrm>
              <a:off x="5282802" y="3257550"/>
              <a:ext cx="1619250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b="1" dirty="0">
                  <a:latin typeface="Calibri" pitchFamily="34" charset="0"/>
                  <a:cs typeface="Arial" charset="0"/>
                </a:rPr>
                <a:t>Environment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rot="10800000" flipH="1">
              <a:off x="3896915" y="3574256"/>
              <a:ext cx="18597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3989783" y="4324350"/>
              <a:ext cx="17609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" name="Rectangle 20"/>
            <p:cNvSpPr/>
            <p:nvPr/>
          </p:nvSpPr>
          <p:spPr bwMode="auto">
            <a:xfrm>
              <a:off x="4396977" y="3584972"/>
              <a:ext cx="942975" cy="266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Percepts</a:t>
              </a:r>
            </a:p>
          </p:txBody>
        </p:sp>
        <p:sp>
          <p:nvSpPr>
            <p:cNvPr id="15" name="Rectangle 21"/>
            <p:cNvSpPr/>
            <p:nvPr/>
          </p:nvSpPr>
          <p:spPr bwMode="auto">
            <a:xfrm>
              <a:off x="4463652" y="4324350"/>
              <a:ext cx="80962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Actions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33752"/>
            <a:ext cx="8839200" cy="1260873"/>
          </a:xfrm>
        </p:spPr>
        <p:txBody>
          <a:bodyPr/>
          <a:lstStyle/>
          <a:p>
            <a:r>
              <a:rPr lang="en-US" dirty="0"/>
              <a:t>AI is more interested in agents with large computational resources and environments that require nontrivial decision making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9800" y="1352553"/>
            <a:ext cx="4692252" cy="1434703"/>
            <a:chOff x="2209800" y="3194447"/>
            <a:chExt cx="4692252" cy="1434703"/>
          </a:xfrm>
        </p:grpSpPr>
        <p:sp>
          <p:nvSpPr>
            <p:cNvPr id="5" name="AutoShape 7"/>
            <p:cNvSpPr/>
            <p:nvPr/>
          </p:nvSpPr>
          <p:spPr bwMode="auto">
            <a:xfrm>
              <a:off x="2209800" y="3200398"/>
              <a:ext cx="2155031" cy="1309688"/>
            </a:xfrm>
            <a:prstGeom prst="roundRect">
              <a:avLst>
                <a:gd name="adj" fmla="val 10912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rot="10800000" flipH="1">
              <a:off x="3325414" y="3672670"/>
              <a:ext cx="0" cy="5310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" name="Rectangle 9"/>
            <p:cNvSpPr/>
            <p:nvPr/>
          </p:nvSpPr>
          <p:spPr bwMode="auto">
            <a:xfrm>
              <a:off x="2286000" y="3226592"/>
              <a:ext cx="790575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/>
              <a:r>
                <a:rPr lang="en-US" b="1" dirty="0">
                  <a:latin typeface="Calibri" pitchFamily="34" charset="0"/>
                  <a:cs typeface="Arial" charset="0"/>
                </a:rPr>
                <a:t>Agent</a:t>
              </a:r>
            </a:p>
          </p:txBody>
        </p:sp>
        <p:grpSp>
          <p:nvGrpSpPr>
            <p:cNvPr id="8" name="Group 10"/>
            <p:cNvGrpSpPr/>
            <p:nvPr/>
          </p:nvGrpSpPr>
          <p:grpSpPr bwMode="auto">
            <a:xfrm>
              <a:off x="3077764" y="3748869"/>
              <a:ext cx="476250" cy="323850"/>
              <a:chOff x="0" y="0"/>
              <a:chExt cx="400" cy="272"/>
            </a:xfrm>
          </p:grpSpPr>
          <p:sp>
            <p:nvSpPr>
              <p:cNvPr id="18" name="AutoShape 11"/>
              <p:cNvSpPr/>
              <p:nvPr/>
            </p:nvSpPr>
            <p:spPr bwMode="auto">
              <a:xfrm>
                <a:off x="0" y="0"/>
                <a:ext cx="400" cy="272"/>
              </a:xfrm>
              <a:prstGeom prst="roundRect">
                <a:avLst>
                  <a:gd name="adj" fmla="val 28120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" name="Rectangle 12"/>
              <p:cNvSpPr/>
              <p:nvPr/>
            </p:nvSpPr>
            <p:spPr bwMode="auto">
              <a:xfrm>
                <a:off x="135" y="32"/>
                <a:ext cx="139" cy="23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b="1" dirty="0">
                    <a:latin typeface="Calibri" pitchFamily="34" charset="0"/>
                    <a:cs typeface="Arial" charset="0"/>
                  </a:rPr>
                  <a:t>?</a:t>
                </a:r>
              </a:p>
            </p:txBody>
          </p:sp>
        </p:grpSp>
        <p:grpSp>
          <p:nvGrpSpPr>
            <p:cNvPr id="9" name="Group 13"/>
            <p:cNvGrpSpPr/>
            <p:nvPr/>
          </p:nvGrpSpPr>
          <p:grpSpPr bwMode="auto"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16" name="Rectangle 14"/>
              <p:cNvSpPr/>
              <p:nvPr/>
            </p:nvSpPr>
            <p:spPr bwMode="auto">
              <a:xfrm>
                <a:off x="52" y="-6"/>
                <a:ext cx="824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Sensors</a:t>
                </a:r>
              </a:p>
            </p:txBody>
          </p:sp>
          <p:sp>
            <p:nvSpPr>
              <p:cNvPr id="17" name="Rectangle 15"/>
              <p:cNvSpPr/>
              <p:nvPr/>
            </p:nvSpPr>
            <p:spPr bwMode="auto">
              <a:xfrm>
                <a:off x="0" y="636"/>
                <a:ext cx="92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Actuators</a:t>
                </a:r>
              </a:p>
            </p:txBody>
          </p:sp>
        </p:grpSp>
        <p:sp>
          <p:nvSpPr>
            <p:cNvPr id="10" name="AutoShape 16"/>
            <p:cNvSpPr/>
            <p:nvPr/>
          </p:nvSpPr>
          <p:spPr bwMode="auto">
            <a:xfrm>
              <a:off x="5380433" y="3194447"/>
              <a:ext cx="1428750" cy="1304925"/>
            </a:xfrm>
            <a:prstGeom prst="roundRect">
              <a:avLst>
                <a:gd name="adj" fmla="val 10944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" name="Rectangle 17"/>
            <p:cNvSpPr/>
            <p:nvPr/>
          </p:nvSpPr>
          <p:spPr bwMode="auto">
            <a:xfrm>
              <a:off x="5282802" y="3257550"/>
              <a:ext cx="1619250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b="1" dirty="0">
                  <a:latin typeface="Calibri" pitchFamily="34" charset="0"/>
                  <a:cs typeface="Arial" charset="0"/>
                </a:rPr>
                <a:t>Environment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rot="10800000" flipH="1">
              <a:off x="3896915" y="3574256"/>
              <a:ext cx="18597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3989783" y="4324350"/>
              <a:ext cx="17609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" name="Rectangle 20"/>
            <p:cNvSpPr/>
            <p:nvPr/>
          </p:nvSpPr>
          <p:spPr bwMode="auto">
            <a:xfrm>
              <a:off x="4396977" y="3584972"/>
              <a:ext cx="942975" cy="266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Percepts</a:t>
              </a:r>
            </a:p>
          </p:txBody>
        </p:sp>
        <p:sp>
          <p:nvSpPr>
            <p:cNvPr id="15" name="Rectangle 21"/>
            <p:cNvSpPr/>
            <p:nvPr/>
          </p:nvSpPr>
          <p:spPr bwMode="auto">
            <a:xfrm>
              <a:off x="4463652" y="4324350"/>
              <a:ext cx="80962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Actions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2279"/>
            <a:ext cx="8839200" cy="133707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agent function</a:t>
            </a:r>
            <a:r>
              <a:rPr lang="en-US" dirty="0"/>
              <a:t> maps from percept histories to actions:</a:t>
            </a:r>
          </a:p>
          <a:p>
            <a:pPr lvl="1"/>
            <a:r>
              <a:rPr lang="en-US" i="1" dirty="0">
                <a:solidFill>
                  <a:srgbClr val="D500D6"/>
                </a:solidFill>
              </a:rPr>
              <a:t>f</a:t>
            </a:r>
            <a:r>
              <a:rPr lang="en-US" dirty="0">
                <a:solidFill>
                  <a:srgbClr val="D500D6"/>
                </a:solidFill>
              </a:rPr>
              <a:t> : </a:t>
            </a:r>
            <a:r>
              <a:rPr lang="en-US" dirty="0">
                <a:solidFill>
                  <a:srgbClr val="D500D6"/>
                </a:solidFill>
                <a:latin typeface="Lucida Calligraphy"/>
                <a:cs typeface="Lucida Calligraphy"/>
              </a:rPr>
              <a:t>P</a:t>
            </a:r>
            <a:r>
              <a:rPr lang="en-US" dirty="0">
                <a:solidFill>
                  <a:srgbClr val="D500D6"/>
                </a:solidFill>
                <a:latin typeface="Calibri"/>
                <a:cs typeface="Calibri"/>
              </a:rPr>
              <a:t>* </a:t>
            </a:r>
            <a:r>
              <a:rPr lang="en-US" dirty="0">
                <a:solidFill>
                  <a:srgbClr val="D500D6"/>
                </a:solidFill>
                <a:sym typeface="Symbol"/>
              </a:rPr>
              <a:t></a:t>
            </a:r>
            <a:r>
              <a:rPr lang="en-US" i="1" dirty="0">
                <a:solidFill>
                  <a:srgbClr val="D500D6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D500D6"/>
                </a:solidFill>
                <a:latin typeface="Lucida Calligraphy"/>
                <a:cs typeface="Lucida Calligraphy"/>
                <a:sym typeface="Symbol"/>
              </a:rPr>
              <a:t>A</a:t>
            </a:r>
          </a:p>
          <a:p>
            <a:pPr lvl="1"/>
            <a:r>
              <a:rPr lang="en-US" dirty="0">
                <a:latin typeface="Calibri"/>
                <a:cs typeface="Calibri"/>
                <a:sym typeface="Symbol"/>
              </a:rPr>
              <a:t>I.e., the agent’s actual response to any sequence of percepts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1295400" y="2573415"/>
            <a:ext cx="1457029" cy="1696201"/>
            <a:chOff x="1295400" y="2573415"/>
            <a:chExt cx="1457029" cy="1696201"/>
          </a:xfrm>
        </p:grpSpPr>
        <p:sp>
          <p:nvSpPr>
            <p:cNvPr id="5" name="Rectangle 4"/>
            <p:cNvSpPr/>
            <p:nvPr/>
          </p:nvSpPr>
          <p:spPr>
            <a:xfrm>
              <a:off x="1861424" y="26298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95400" y="25734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158426" y="2629827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24" name="Rectangle 23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16200000">
              <a:off x="1354172" y="2779571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16200000">
              <a:off x="1918952" y="38805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16" name="Rectangle 15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009925" y="37717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2061246" y="450455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LEFT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3021452" y="2573415"/>
            <a:ext cx="1457029" cy="1696201"/>
            <a:chOff x="3021452" y="2573415"/>
            <a:chExt cx="1457029" cy="1696201"/>
          </a:xfrm>
        </p:grpSpPr>
        <p:sp>
          <p:nvSpPr>
            <p:cNvPr id="29" name="Rectangle 28"/>
            <p:cNvSpPr/>
            <p:nvPr/>
          </p:nvSpPr>
          <p:spPr>
            <a:xfrm>
              <a:off x="3587476" y="26298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1452" y="25734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742434" y="2629827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rot="16200000">
              <a:off x="3080224" y="2779571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44" name="Rectangle 43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16200000">
              <a:off x="3645004" y="38805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40" name="Rectangle 39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735977" y="37717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3787298" y="450455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LEFT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4744611" y="2573415"/>
            <a:ext cx="1457029" cy="1696201"/>
            <a:chOff x="4744611" y="2573415"/>
            <a:chExt cx="1457029" cy="1696201"/>
          </a:xfrm>
        </p:grpSpPr>
        <p:sp>
          <p:nvSpPr>
            <p:cNvPr id="53" name="Rectangle 52"/>
            <p:cNvSpPr/>
            <p:nvPr/>
          </p:nvSpPr>
          <p:spPr>
            <a:xfrm>
              <a:off x="5310635" y="26298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44611" y="25734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5302930" y="2628044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72" name="Rectangle 71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6200000">
              <a:off x="4803383" y="2779571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68" name="Rectangle 67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16200000">
              <a:off x="5368163" y="38805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64" name="Rectangle 63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459136" y="37717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60" name="Rectangle 59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5510458" y="4504551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DROP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157951" y="4504551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RIGHT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6467771" y="2573415"/>
            <a:ext cx="1457029" cy="1696201"/>
            <a:chOff x="6467771" y="2573415"/>
            <a:chExt cx="1457029" cy="1696201"/>
          </a:xfrm>
        </p:grpSpPr>
        <p:sp>
          <p:nvSpPr>
            <p:cNvPr id="77" name="Rectangle 76"/>
            <p:cNvSpPr/>
            <p:nvPr/>
          </p:nvSpPr>
          <p:spPr>
            <a:xfrm>
              <a:off x="7033795" y="26298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467771" y="25734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7036405" y="3271861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101" name="Rectangle 100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 rot="16200000">
              <a:off x="7254662" y="2578308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16200000">
              <a:off x="7091323" y="38805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93" name="Rectangle 92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7182296" y="37717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89" name="Rectangle 88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 flipH="1">
              <a:off x="6526908" y="2837749"/>
              <a:ext cx="300230" cy="493124"/>
              <a:chOff x="4572000" y="1065143"/>
              <a:chExt cx="462170" cy="687456"/>
            </a:xfrm>
            <a:solidFill>
              <a:srgbClr val="F1A200"/>
            </a:solidFill>
          </p:grpSpPr>
          <p:sp>
            <p:nvSpPr>
              <p:cNvPr id="85" name="Rectangle 84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106" name="TextBox 105"/>
          <p:cNvSpPr txBox="1"/>
          <p:nvPr/>
        </p:nvSpPr>
        <p:spPr>
          <a:xfrm>
            <a:off x="152400" y="2571750"/>
            <a:ext cx="90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00D6"/>
                </a:solidFill>
                <a:latin typeface="Calibri"/>
                <a:cs typeface="Calibri"/>
              </a:rPr>
              <a:t>Percept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52400" y="441221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00D6"/>
                </a:solidFill>
                <a:latin typeface="Calibri"/>
                <a:cs typeface="Calibri"/>
              </a:rPr>
              <a:t>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5" grpId="0"/>
      <p:bldP spid="59" grpId="0"/>
      <p:bldP spid="83" grpId="0"/>
      <p:bldP spid="106" grpId="0"/>
      <p:bldP spid="10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2279"/>
            <a:ext cx="8839200" cy="3546873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  <a:sym typeface="Symbol"/>
              </a:rPr>
              <a:t>The </a:t>
            </a:r>
            <a:r>
              <a:rPr lang="en-US" b="1" i="1" dirty="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agent program</a:t>
            </a:r>
            <a:r>
              <a:rPr lang="en-US" dirty="0">
                <a:latin typeface="Calibri"/>
                <a:cs typeface="Calibri"/>
                <a:sym typeface="Symbol"/>
              </a:rPr>
              <a:t> </a:t>
            </a:r>
            <a:r>
              <a:rPr lang="en-US" dirty="0">
                <a:solidFill>
                  <a:srgbClr val="D500D6"/>
                </a:solidFill>
                <a:latin typeface="Baskerville SemiBold Italic"/>
                <a:cs typeface="Baskerville SemiBold Italic"/>
                <a:sym typeface="Symbol"/>
              </a:rPr>
              <a:t>l</a:t>
            </a:r>
            <a:r>
              <a:rPr lang="en-US" dirty="0">
                <a:latin typeface="Calibri"/>
                <a:cs typeface="Calibri"/>
                <a:sym typeface="Symbol"/>
              </a:rPr>
              <a:t> runs on some machine </a:t>
            </a:r>
            <a:r>
              <a:rPr lang="en-US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M</a:t>
            </a:r>
            <a:r>
              <a:rPr lang="en-US" dirty="0">
                <a:latin typeface="Calibri"/>
                <a:cs typeface="Calibri"/>
                <a:sym typeface="Symbol"/>
              </a:rPr>
              <a:t> to </a:t>
            </a:r>
            <a:r>
              <a:rPr lang="en-US" u="sng" dirty="0">
                <a:latin typeface="Calibri"/>
                <a:cs typeface="Calibri"/>
                <a:sym typeface="Symbol"/>
              </a:rPr>
              <a:t>implement</a:t>
            </a:r>
            <a:r>
              <a:rPr lang="en-US" dirty="0">
                <a:latin typeface="Calibri"/>
                <a:cs typeface="Calibri"/>
                <a:sym typeface="Symbol"/>
              </a:rPr>
              <a:t> </a:t>
            </a:r>
            <a:r>
              <a:rPr lang="en-US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f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  <a:sym typeface="Symbol"/>
              </a:rPr>
              <a:t> :</a:t>
            </a:r>
          </a:p>
          <a:p>
            <a:pPr lvl="1"/>
            <a:r>
              <a:rPr lang="en-US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f </a:t>
            </a:r>
            <a:r>
              <a:rPr lang="en-US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= </a:t>
            </a:r>
            <a:r>
              <a:rPr lang="en-US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Agent</a:t>
            </a:r>
            <a:r>
              <a:rPr lang="en-US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(</a:t>
            </a:r>
            <a:r>
              <a:rPr lang="en-US" dirty="0" err="1">
                <a:solidFill>
                  <a:srgbClr val="D500D6"/>
                </a:solidFill>
                <a:latin typeface="Baskerville SemiBold Italic"/>
                <a:cs typeface="Baskerville SemiBold Italic"/>
                <a:sym typeface="Symbol"/>
              </a:rPr>
              <a:t>l</a:t>
            </a:r>
            <a:r>
              <a:rPr lang="en-US" i="1" dirty="0" err="1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,M</a:t>
            </a:r>
            <a:r>
              <a:rPr lang="en-US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Real machines have limited speed and memory, introducing delay, so agent function </a:t>
            </a:r>
            <a:r>
              <a:rPr lang="en-US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f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 depends on </a:t>
            </a:r>
            <a:r>
              <a:rPr lang="en-US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M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 as well as </a:t>
            </a:r>
            <a:r>
              <a:rPr lang="en-US" dirty="0">
                <a:solidFill>
                  <a:srgbClr val="D500D6"/>
                </a:solidFill>
                <a:latin typeface="Baskerville SemiBold Italic"/>
                <a:cs typeface="Baskerville SemiBold Italic"/>
                <a:sym typeface="Symbol"/>
              </a:rPr>
              <a:t>l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Symbol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1295400" y="2802015"/>
            <a:ext cx="1457029" cy="1696201"/>
            <a:chOff x="1295400" y="2802015"/>
            <a:chExt cx="1457029" cy="1696201"/>
          </a:xfrm>
        </p:grpSpPr>
        <p:sp>
          <p:nvSpPr>
            <p:cNvPr id="5" name="Rectangle 4"/>
            <p:cNvSpPr/>
            <p:nvPr/>
          </p:nvSpPr>
          <p:spPr>
            <a:xfrm>
              <a:off x="1861424" y="28584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95400" y="28020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158426" y="2858427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16200000">
              <a:off x="1354172" y="3008171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16200000">
              <a:off x="1918952" y="41091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009925" y="40003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2061246" y="473315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NOOP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3021452" y="2802015"/>
            <a:ext cx="1457029" cy="1696201"/>
            <a:chOff x="3021452" y="2802015"/>
            <a:chExt cx="1457029" cy="1696201"/>
          </a:xfrm>
        </p:grpSpPr>
        <p:sp>
          <p:nvSpPr>
            <p:cNvPr id="29" name="Rectangle 28"/>
            <p:cNvSpPr/>
            <p:nvPr/>
          </p:nvSpPr>
          <p:spPr>
            <a:xfrm>
              <a:off x="3587476" y="28584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1452" y="28020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884477" y="3008525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47" name="Rectangle 46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rot="16200000">
              <a:off x="3080224" y="3008171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43" name="Rectangle 42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16200000">
              <a:off x="3645004" y="41091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735977" y="40003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35" name="Rectangle 34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3787298" y="473315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NOOP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4744611" y="2802015"/>
            <a:ext cx="1457029" cy="1696201"/>
            <a:chOff x="4744611" y="2802015"/>
            <a:chExt cx="1457029" cy="1696201"/>
          </a:xfrm>
        </p:grpSpPr>
        <p:sp>
          <p:nvSpPr>
            <p:cNvPr id="53" name="Rectangle 52"/>
            <p:cNvSpPr/>
            <p:nvPr/>
          </p:nvSpPr>
          <p:spPr>
            <a:xfrm>
              <a:off x="5310635" y="28584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44611" y="28020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5608712" y="3184985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71" name="Rectangle 70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6200000">
              <a:off x="4803383" y="3008171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67" name="Rectangle 66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16200000">
              <a:off x="5368163" y="41091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459136" y="40003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75" name="TextBox 74"/>
          <p:cNvSpPr txBox="1"/>
          <p:nvPr/>
        </p:nvSpPr>
        <p:spPr>
          <a:xfrm>
            <a:off x="5510458" y="473315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NOOP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157951" y="473315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LEFT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6467771" y="2802015"/>
            <a:ext cx="1457029" cy="1696201"/>
            <a:chOff x="6467771" y="2802015"/>
            <a:chExt cx="1457029" cy="1696201"/>
          </a:xfrm>
        </p:grpSpPr>
        <p:sp>
          <p:nvSpPr>
            <p:cNvPr id="78" name="Rectangle 77"/>
            <p:cNvSpPr/>
            <p:nvPr/>
          </p:nvSpPr>
          <p:spPr>
            <a:xfrm>
              <a:off x="7033795" y="28584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467771" y="28020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7330796" y="3340584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101" name="Rectangle 100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16200000">
              <a:off x="7254662" y="2806908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 rot="16200000">
              <a:off x="7091323" y="41091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93" name="Rectangle 92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7182296" y="40003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89" name="Rectangle 88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 flipH="1">
              <a:off x="6526908" y="3066349"/>
              <a:ext cx="300230" cy="493124"/>
              <a:chOff x="4572000" y="1065143"/>
              <a:chExt cx="462170" cy="687456"/>
            </a:xfrm>
            <a:solidFill>
              <a:srgbClr val="F1A200"/>
            </a:solidFill>
          </p:grpSpPr>
          <p:sp>
            <p:nvSpPr>
              <p:cNvPr id="85" name="Rectangle 84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152400" y="2800350"/>
            <a:ext cx="90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00D6"/>
                </a:solidFill>
                <a:latin typeface="Calibri"/>
                <a:cs typeface="Calibri"/>
              </a:rPr>
              <a:t>Percept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52400" y="464081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00D6"/>
                </a:solidFill>
                <a:latin typeface="Calibri"/>
                <a:cs typeface="Calibri"/>
              </a:rPr>
              <a:t>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1" grpId="0"/>
      <p:bldP spid="75" grpId="0"/>
      <p:bldP spid="76" grpId="0"/>
      <p:bldP spid="105" grpId="0"/>
      <p:bldP spid="1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functions and agent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2279"/>
            <a:ext cx="8839200" cy="3546873"/>
          </a:xfrm>
        </p:spPr>
        <p:txBody>
          <a:bodyPr/>
          <a:lstStyle/>
          <a:p>
            <a:r>
              <a:rPr lang="en-US" dirty="0">
                <a:solidFill>
                  <a:srgbClr val="323399"/>
                </a:solidFill>
                <a:latin typeface="Calibri"/>
                <a:cs typeface="Calibri"/>
                <a:sym typeface="Symbol"/>
              </a:rPr>
              <a:t>Can every agent function be implemented by some agent program?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No! Consider agent for halting problems, NP-hard problems, chess with a slow PC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Vacuum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486152"/>
            <a:ext cx="8534400" cy="1108473"/>
          </a:xfrm>
        </p:spPr>
        <p:txBody>
          <a:bodyPr/>
          <a:lstStyle/>
          <a:p>
            <a:r>
              <a:rPr lang="en-US" dirty="0"/>
              <a:t>Percepts: </a:t>
            </a:r>
            <a:r>
              <a:rPr lang="en-US" dirty="0">
                <a:solidFill>
                  <a:srgbClr val="D500D6"/>
                </a:solidFill>
              </a:rPr>
              <a:t>[</a:t>
            </a:r>
            <a:r>
              <a:rPr lang="en-US" dirty="0" err="1">
                <a:solidFill>
                  <a:srgbClr val="D500D6"/>
                </a:solidFill>
              </a:rPr>
              <a:t>location,status</a:t>
            </a:r>
            <a:r>
              <a:rPr lang="en-US" dirty="0">
                <a:solidFill>
                  <a:srgbClr val="D500D6"/>
                </a:solidFill>
              </a:rPr>
              <a:t>]</a:t>
            </a:r>
            <a:r>
              <a:rPr lang="en-US" dirty="0"/>
              <a:t>, e.g., </a:t>
            </a:r>
            <a:r>
              <a:rPr lang="en-US" dirty="0">
                <a:solidFill>
                  <a:srgbClr val="D500D6"/>
                </a:solidFill>
              </a:rPr>
              <a:t>[</a:t>
            </a:r>
            <a:r>
              <a:rPr lang="en-US" i="1" dirty="0" err="1">
                <a:solidFill>
                  <a:srgbClr val="D500D6"/>
                </a:solidFill>
              </a:rPr>
              <a:t>A</a:t>
            </a:r>
            <a:r>
              <a:rPr lang="en-US" dirty="0" err="1">
                <a:solidFill>
                  <a:srgbClr val="D500D6"/>
                </a:solidFill>
              </a:rPr>
              <a:t>,</a:t>
            </a:r>
            <a:r>
              <a:rPr lang="en-US" i="1" dirty="0" err="1">
                <a:solidFill>
                  <a:srgbClr val="D500D6"/>
                </a:solidFill>
              </a:rPr>
              <a:t>Dirty</a:t>
            </a:r>
            <a:r>
              <a:rPr lang="en-US" dirty="0">
                <a:solidFill>
                  <a:srgbClr val="D500D6"/>
                </a:solidFill>
              </a:rPr>
              <a:t>]</a:t>
            </a:r>
          </a:p>
          <a:p>
            <a:r>
              <a:rPr lang="en-US" dirty="0"/>
              <a:t>Actions: </a:t>
            </a:r>
            <a:r>
              <a:rPr lang="en-US" i="1" dirty="0">
                <a:solidFill>
                  <a:srgbClr val="D500D6"/>
                </a:solidFill>
              </a:rPr>
              <a:t>Left</a:t>
            </a:r>
            <a:r>
              <a:rPr lang="en-US" dirty="0"/>
              <a:t>, </a:t>
            </a:r>
            <a:r>
              <a:rPr lang="en-US" i="1" dirty="0">
                <a:solidFill>
                  <a:srgbClr val="D500D6"/>
                </a:solidFill>
              </a:rPr>
              <a:t>Right</a:t>
            </a:r>
            <a:r>
              <a:rPr lang="en-US" dirty="0"/>
              <a:t>, </a:t>
            </a:r>
            <a:r>
              <a:rPr lang="en-US" i="1" dirty="0">
                <a:solidFill>
                  <a:srgbClr val="D500D6"/>
                </a:solidFill>
              </a:rPr>
              <a:t>Suck</a:t>
            </a:r>
            <a:r>
              <a:rPr lang="en-US" dirty="0"/>
              <a:t>, </a:t>
            </a:r>
            <a:r>
              <a:rPr lang="en-US" i="1" dirty="0" err="1">
                <a:solidFill>
                  <a:srgbClr val="D500D6"/>
                </a:solidFill>
              </a:rPr>
              <a:t>NoOp</a:t>
            </a:r>
            <a:endParaRPr lang="en-US" i="1" dirty="0">
              <a:solidFill>
                <a:srgbClr val="D500D6"/>
              </a:solidFill>
            </a:endParaRPr>
          </a:p>
        </p:txBody>
      </p:sp>
      <p:pic>
        <p:nvPicPr>
          <p:cNvPr id="5" name="Picture 4" descr="vacuum2-environment.eps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362202" y="980962"/>
            <a:ext cx="4372293" cy="22194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Vacuum cleaner agent</a:t>
            </a:r>
          </a:p>
        </p:txBody>
      </p:sp>
      <p:graphicFrame>
        <p:nvGraphicFramePr>
          <p:cNvPr id="4" name="Table 3"/>
          <p:cNvGraphicFramePr>
            <a:graphicFrameLocks xmlns:a="http://schemas.openxmlformats.org/drawingml/2006/main" noGrp="1"/>
          </p:cNvGraphicFramePr>
          <p:nvPr/>
        </p:nvGraphicFramePr>
        <p:xfrm>
          <a:off x="152400" y="1428750"/>
          <a:ext cx="3352800" cy="2743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57400"/>
                <a:gridCol w="129540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400" dirty="0"/>
                        <a:t>Percept sequence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/>
                        <a:t>[</a:t>
                      </a:r>
                      <a:r>
                        <a:rPr lang="en-US" sz="1400" dirty="0" err="1"/>
                        <a:t>A,Clean</a:t>
                      </a:r>
                      <a:r>
                        <a:rPr lang="en-US" sz="1400" dirty="0"/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Right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A,Dirty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Suck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B,Clean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Left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B,Dirty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Suck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A,Clean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],[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B,Clean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Left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A,Clean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],[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B,Dirty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Suck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3" y="895352"/>
            <a:ext cx="1660281" cy="369326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Calibri"/>
                <a:cs typeface="Calibri"/>
              </a:rPr>
              <a:t>Agent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3" y="895352"/>
            <a:ext cx="1705478" cy="369326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Calibri"/>
                <a:cs typeface="Calibri"/>
              </a:rPr>
              <a:t>Agent program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3801" y="1352551"/>
            <a:ext cx="5157582" cy="1754320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 Reflex-Vacuum-Agent([</a:t>
            </a:r>
            <a:r>
              <a:rPr lang="en-US" dirty="0" err="1"/>
              <a:t>location,status</a:t>
            </a:r>
            <a:r>
              <a:rPr lang="en-US" dirty="0"/>
              <a:t>]) </a:t>
            </a:r>
          </a:p>
          <a:p>
            <a:r>
              <a:rPr lang="en-US" dirty="0"/>
              <a:t>	</a:t>
            </a:r>
            <a:r>
              <a:rPr lang="en-US" b="1" dirty="0"/>
              <a:t>returns</a:t>
            </a:r>
            <a:r>
              <a:rPr lang="en-US" dirty="0"/>
              <a:t> an action </a:t>
            </a:r>
          </a:p>
          <a:p>
            <a:r>
              <a:rPr lang="en-US" b="1" dirty="0"/>
              <a:t>if</a:t>
            </a:r>
            <a:r>
              <a:rPr lang="en-US" dirty="0"/>
              <a:t> status = Dirty </a:t>
            </a:r>
            <a:r>
              <a:rPr lang="en-US" b="1" dirty="0"/>
              <a:t>then return </a:t>
            </a:r>
            <a:r>
              <a:rPr lang="en-US" dirty="0"/>
              <a:t>Suck </a:t>
            </a:r>
          </a:p>
          <a:p>
            <a:r>
              <a:rPr lang="en-US" b="1" dirty="0"/>
              <a:t>else if </a:t>
            </a:r>
            <a:r>
              <a:rPr lang="en-US" dirty="0"/>
              <a:t>location = A </a:t>
            </a:r>
            <a:r>
              <a:rPr lang="en-US" b="1" dirty="0"/>
              <a:t>then return </a:t>
            </a:r>
            <a:r>
              <a:rPr lang="en-US" dirty="0"/>
              <a:t>Right </a:t>
            </a:r>
          </a:p>
          <a:p>
            <a:r>
              <a:rPr lang="en-US" b="1" dirty="0"/>
              <a:t>else if </a:t>
            </a:r>
            <a:r>
              <a:rPr lang="en-US" dirty="0"/>
              <a:t>location = B </a:t>
            </a:r>
            <a:r>
              <a:rPr lang="en-US" b="1" dirty="0"/>
              <a:t>then return </a:t>
            </a:r>
            <a:r>
              <a:rPr lang="en-US" dirty="0"/>
              <a:t>Left </a:t>
            </a:r>
          </a:p>
          <a:p>
            <a:endParaRPr lang="en-US" dirty="0" err="1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0" y="3409950"/>
            <a:ext cx="3689668" cy="403954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What is the </a:t>
            </a:r>
            <a:r>
              <a:rPr lang="en-US" sz="2000" b="1" i="1" dirty="0">
                <a:solidFill>
                  <a:srgbClr val="0000FF"/>
                </a:solidFill>
                <a:latin typeface="Calibri"/>
                <a:cs typeface="Calibri"/>
              </a:rPr>
              <a:t>right</a:t>
            </a:r>
            <a:r>
              <a:rPr lang="en-US" sz="2000" dirty="0">
                <a:latin typeface="Calibri"/>
                <a:cs typeface="Calibri"/>
              </a:rPr>
              <a:t> agent function?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1" y="3878820"/>
            <a:ext cx="5442932" cy="403954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Can it be implemented by a small agent program?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4" y="4629152"/>
            <a:ext cx="4792623" cy="369326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(Can we ask, “What is the right agent program?”)</a:t>
            </a:r>
          </a:p>
        </p:txBody>
      </p:sp>
      <p:pic>
        <p:nvPicPr>
          <p:cNvPr id="11" name="Picture 10" descr="vacuum2-environment.eps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7543800" y="3"/>
            <a:ext cx="1600200" cy="812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2"/>
            <a:ext cx="8839200" cy="3546873"/>
          </a:xfrm>
        </p:spPr>
        <p:txBody>
          <a:bodyPr/>
          <a:lstStyle/>
          <a:p>
            <a:r>
              <a:rPr lang="en-US" dirty="0"/>
              <a:t>Fixed </a:t>
            </a:r>
            <a:r>
              <a:rPr lang="en-US" b="1" i="1" dirty="0">
                <a:solidFill>
                  <a:srgbClr val="FF0000"/>
                </a:solidFill>
              </a:rPr>
              <a:t>performance measure </a:t>
            </a:r>
            <a:r>
              <a:rPr lang="en-US" dirty="0"/>
              <a:t>evaluates the environment sequence</a:t>
            </a:r>
          </a:p>
          <a:p>
            <a:pPr lvl="1"/>
            <a:r>
              <a:rPr lang="en-US" dirty="0"/>
              <a:t>one point per square cleaned up?</a:t>
            </a:r>
          </a:p>
          <a:p>
            <a:pPr lvl="2"/>
            <a:r>
              <a:rPr lang="en-US" dirty="0"/>
              <a:t>NO! Rewards an agent who dumps dirt and cleans it up</a:t>
            </a:r>
          </a:p>
          <a:p>
            <a:pPr lvl="1"/>
            <a:r>
              <a:rPr lang="en-US" dirty="0"/>
              <a:t>one point per clean square per time step, for t = 1,…,T</a:t>
            </a:r>
          </a:p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rational agent </a:t>
            </a:r>
            <a:r>
              <a:rPr lang="en-US" dirty="0"/>
              <a:t>chooses whichever action maximizes the </a:t>
            </a:r>
            <a:r>
              <a:rPr lang="en-US" b="1" i="1" dirty="0">
                <a:solidFill>
                  <a:srgbClr val="0000FF"/>
                </a:solidFill>
              </a:rPr>
              <a:t>expected</a:t>
            </a:r>
            <a:r>
              <a:rPr lang="en-US" dirty="0"/>
              <a:t> value of the performance measure </a:t>
            </a:r>
          </a:p>
          <a:p>
            <a:pPr lvl="1"/>
            <a:r>
              <a:rPr lang="en-US" dirty="0"/>
              <a:t>given the percept sequence to date and prior knowledge of environment</a:t>
            </a:r>
          </a:p>
          <a:p>
            <a:pPr marL="0" indent="0">
              <a:buNone/>
            </a:pPr>
            <a:r>
              <a:rPr lang="en-US" dirty="0"/>
              <a:t>Does Reflex-Vacuum-Agent implement a rational agent function?</a:t>
            </a:r>
          </a:p>
          <a:p>
            <a:pPr marL="0" indent="0">
              <a:buNone/>
            </a:pPr>
            <a:r>
              <a:rPr lang="en-US" dirty="0"/>
              <a:t>	Yes, if movement is free, or new dirt arrives frequently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vacuum2-environment.eps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7543800" y="3"/>
            <a:ext cx="1600200" cy="812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Rationality,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8839200" cy="3546873"/>
          </a:xfrm>
        </p:spPr>
        <p:txBody>
          <a:bodyPr/>
          <a:lstStyle/>
          <a:p>
            <a:r>
              <a:rPr lang="en-US" dirty="0"/>
              <a:t>Are rational agents </a:t>
            </a:r>
            <a:r>
              <a:rPr lang="en-US" b="1" i="1" dirty="0">
                <a:solidFill>
                  <a:srgbClr val="FF0000"/>
                </a:solidFill>
              </a:rPr>
              <a:t>omniscient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No – they are limited by the available percepts</a:t>
            </a:r>
          </a:p>
          <a:p>
            <a:r>
              <a:rPr lang="en-US" dirty="0"/>
              <a:t>Are rational agents </a:t>
            </a:r>
            <a:r>
              <a:rPr lang="en-US" b="1" i="1" dirty="0">
                <a:solidFill>
                  <a:srgbClr val="FF0000"/>
                </a:solidFill>
              </a:rPr>
              <a:t>clairvoyant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No – they may lack knowledge of the environment dynamics</a:t>
            </a:r>
          </a:p>
          <a:p>
            <a:r>
              <a:rPr lang="en-US" dirty="0"/>
              <a:t>Do rational agents </a:t>
            </a:r>
            <a:r>
              <a:rPr lang="en-US" b="1" i="1" dirty="0">
                <a:solidFill>
                  <a:srgbClr val="FF0000"/>
                </a:solidFill>
              </a:rPr>
              <a:t>explore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0000"/>
                </a:solidFill>
              </a:rPr>
              <a:t>learn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Yes – in unknown environments these are essential</a:t>
            </a:r>
          </a:p>
          <a:p>
            <a:r>
              <a:rPr lang="en-US" dirty="0"/>
              <a:t>Do rational agents </a:t>
            </a:r>
            <a:r>
              <a:rPr lang="en-US" b="1" i="1" dirty="0">
                <a:solidFill>
                  <a:srgbClr val="FF0000"/>
                </a:solidFill>
              </a:rPr>
              <a:t>make mistakes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No – but their actions may be unsuccessful</a:t>
            </a:r>
          </a:p>
          <a:p>
            <a:r>
              <a:rPr lang="en-US" dirty="0"/>
              <a:t>Are rational agents </a:t>
            </a:r>
            <a:r>
              <a:rPr lang="en-US" b="1" i="1" dirty="0">
                <a:solidFill>
                  <a:srgbClr val="FF0000"/>
                </a:solidFill>
              </a:rPr>
              <a:t>autonomous</a:t>
            </a:r>
            <a:r>
              <a:rPr lang="en-US" dirty="0"/>
              <a:t> (i.e., transcend initial program)?</a:t>
            </a:r>
          </a:p>
          <a:p>
            <a:pPr lvl="1"/>
            <a:r>
              <a:rPr lang="en-US" dirty="0"/>
              <a:t>Yes – as they learn, their behavior depends more on their own experience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human agent in Pacman</a:t>
            </a:r>
          </a:p>
        </p:txBody>
      </p:sp>
      <p:pic>
        <p:nvPicPr>
          <p:cNvPr id="3" name="pacman-l1.mp4" descr="pacman-l1.mp4">
            <a:hlinkClick r:id="" action="ppaction://media"/>
          </p:cNvPr>
          <p:cNvPicPr>
            <a:picLocks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3"/>
          <a:stretch/>
        </p:blipFill>
        <p:spPr>
          <a:xfrm>
            <a:off x="609600" y="795337"/>
            <a:ext cx="7696200" cy="4329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  <p:endSync evt="end" delay="0">
                  <p:rtn val="all"/>
                </p:endSync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doing AI…</a:t>
            </a:r>
          </a:p>
          <a:p>
            <a:pPr lvl="1"/>
            <a:r>
              <a:rPr lang="en-US" dirty="0"/>
              <a:t>To create intelligent systems</a:t>
            </a:r>
          </a:p>
          <a:p>
            <a:pPr lvl="2"/>
            <a:r>
              <a:rPr lang="en-US" dirty="0"/>
              <a:t>The more intelligent, the better</a:t>
            </a:r>
          </a:p>
          <a:p>
            <a:pPr lvl="1"/>
            <a:r>
              <a:rPr lang="en-US" dirty="0"/>
              <a:t>To gain a better understanding of human intelligence</a:t>
            </a:r>
          </a:p>
          <a:p>
            <a:pPr lvl="1"/>
            <a:r>
              <a:rPr lang="en-US" dirty="0"/>
              <a:t>To magnify those benefits that flow from it</a:t>
            </a:r>
          </a:p>
          <a:p>
            <a:pPr lvl="2"/>
            <a:r>
              <a:rPr lang="en-US" dirty="0"/>
              <a:t>E.g., net present value of  human-level AI ≥ $13,500T</a:t>
            </a:r>
          </a:p>
          <a:p>
            <a:pPr lvl="2"/>
            <a:r>
              <a:rPr lang="en-US" dirty="0"/>
              <a:t>Might help us avoid war and ecological catastrophes, achieve immortality and expand throughout the universe</a:t>
            </a:r>
          </a:p>
          <a:p>
            <a:r>
              <a:rPr lang="en-US" dirty="0"/>
              <a:t>What if we succeed?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 environment - PEAS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2"/>
            <a:ext cx="6629400" cy="3581398"/>
          </a:xfrm>
        </p:spPr>
        <p:txBody>
          <a:bodyPr/>
          <a:lstStyle/>
          <a:p>
            <a:r>
              <a:rPr lang="en-US" dirty="0"/>
              <a:t>Performance measure</a:t>
            </a:r>
          </a:p>
          <a:p>
            <a:pPr lvl="1"/>
            <a:r>
              <a:rPr lang="en-US" dirty="0"/>
              <a:t>-1 per step; + 10 food; +500 win; -500 die;               +200 hit scared ghost</a:t>
            </a:r>
          </a:p>
          <a:p>
            <a:r>
              <a:rPr lang="en-US" dirty="0"/>
              <a:t>Environment</a:t>
            </a:r>
          </a:p>
          <a:p>
            <a:pPr lvl="1"/>
            <a:r>
              <a:rPr lang="en-US" dirty="0" err="1"/>
              <a:t>Pacman</a:t>
            </a:r>
            <a:r>
              <a:rPr lang="en-US" dirty="0"/>
              <a:t> dynamics (</a:t>
            </a:r>
            <a:r>
              <a:rPr lang="en-US" dirty="0" err="1"/>
              <a:t>incl</a:t>
            </a:r>
            <a:r>
              <a:rPr lang="en-US" dirty="0"/>
              <a:t> ghost behavior)</a:t>
            </a:r>
          </a:p>
          <a:p>
            <a:r>
              <a:rPr lang="en-US" dirty="0"/>
              <a:t>Actuators</a:t>
            </a:r>
          </a:p>
          <a:p>
            <a:pPr lvl="1"/>
            <a:r>
              <a:rPr lang="en-US" dirty="0"/>
              <a:t>Left Right Up Down</a:t>
            </a:r>
          </a:p>
          <a:p>
            <a:r>
              <a:rPr lang="en-US" dirty="0"/>
              <a:t>Sensors</a:t>
            </a:r>
          </a:p>
          <a:p>
            <a:pPr lvl="1"/>
            <a:r>
              <a:rPr lang="en-US" dirty="0"/>
              <a:t>Entire state is visible (except power  pellet duration)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 rotWithShape="1">
          <a:blip r:embed="rId2"/>
          <a:srcRect l="-2" r="44802"/>
          <a:stretch/>
        </p:blipFill>
        <p:spPr bwMode="auto">
          <a:xfrm>
            <a:off x="5760720" y="1200153"/>
            <a:ext cx="3154680" cy="2531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PEAS: Automated taxi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6117"/>
            <a:ext cx="5181600" cy="3546873"/>
          </a:xfrm>
        </p:spPr>
        <p:txBody>
          <a:bodyPr/>
          <a:lstStyle/>
          <a:p>
            <a:r>
              <a:rPr lang="en-US" dirty="0"/>
              <a:t>Performance measure</a:t>
            </a:r>
          </a:p>
          <a:p>
            <a:pPr lvl="1"/>
            <a:r>
              <a:rPr lang="en-US" dirty="0"/>
              <a:t>Income, happy customer, vehicle costs, fines, insurance premiums</a:t>
            </a:r>
          </a:p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US streets, other drivers, customers, weather, police…</a:t>
            </a:r>
          </a:p>
          <a:p>
            <a:r>
              <a:rPr lang="en-US" dirty="0"/>
              <a:t>Actuators</a:t>
            </a:r>
          </a:p>
          <a:p>
            <a:pPr lvl="1"/>
            <a:r>
              <a:rPr lang="en-US" dirty="0"/>
              <a:t>Steering, brake, gas, display/speaker</a:t>
            </a:r>
          </a:p>
          <a:p>
            <a:r>
              <a:rPr lang="en-US" dirty="0"/>
              <a:t>Sensors</a:t>
            </a:r>
          </a:p>
          <a:p>
            <a:pPr lvl="1"/>
            <a:r>
              <a:rPr lang="en-US" dirty="0"/>
              <a:t>Camera, radar, accelerometer, engine sensors, microphone, GPS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214680" y="1123951"/>
            <a:ext cx="2243520" cy="31112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81600" y="4620280"/>
            <a:ext cx="3945880" cy="530912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Image: http://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nypost.com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/2014/06/21/how-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google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-might-put-taxi-drivers-out-of-business/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5290635.jpg"/>
          <p:cNvPicPr>
            <a:picLocks noChangeAspect="1"/>
          </p:cNvPicPr>
          <p:nvPr/>
        </p:nvPicPr>
        <p:blipFill rotWithShape="1">
          <a:blip r:embed="rId2"/>
          <a:srcRect l="13199" t="1805" r="16738" b="3194"/>
          <a:stretch/>
        </p:blipFill>
        <p:spPr>
          <a:xfrm>
            <a:off x="5419344" y="1581150"/>
            <a:ext cx="3419856" cy="260604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257800" y="1504950"/>
            <a:ext cx="3672904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PEAS: Medical diagnosis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2"/>
            <a:ext cx="5181600" cy="3546873"/>
          </a:xfrm>
        </p:spPr>
        <p:txBody>
          <a:bodyPr/>
          <a:lstStyle/>
          <a:p>
            <a:r>
              <a:rPr lang="en-US" dirty="0"/>
              <a:t>Performance measure</a:t>
            </a:r>
          </a:p>
          <a:p>
            <a:pPr lvl="1"/>
            <a:r>
              <a:rPr lang="en-US" dirty="0"/>
              <a:t>Patient health, cost, reputation</a:t>
            </a:r>
          </a:p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Patients, medical staff, insurers, courts</a:t>
            </a:r>
          </a:p>
          <a:p>
            <a:r>
              <a:rPr lang="en-US" dirty="0"/>
              <a:t>Actuators</a:t>
            </a:r>
          </a:p>
          <a:p>
            <a:pPr lvl="1"/>
            <a:r>
              <a:rPr lang="en-US" dirty="0"/>
              <a:t>Screen display, email</a:t>
            </a:r>
          </a:p>
          <a:p>
            <a:r>
              <a:rPr lang="en-US" dirty="0"/>
              <a:t>Sensors</a:t>
            </a:r>
          </a:p>
          <a:p>
            <a:pPr lvl="1"/>
            <a:r>
              <a:rPr lang="en-US" dirty="0"/>
              <a:t>Keyboard/mouse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types</a:t>
            </a:r>
          </a:p>
        </p:txBody>
      </p:sp>
      <p:graphicFrame>
        <p:nvGraphicFramePr>
          <p:cNvPr id="4" name="Content Placeholder 3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381000" y="1047750"/>
          <a:ext cx="8534400" cy="36576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124200"/>
                <a:gridCol w="1143000"/>
                <a:gridCol w="1752600"/>
                <a:gridCol w="1371600"/>
                <a:gridCol w="1143000"/>
              </a:tblGrid>
              <a:tr h="4572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FF00"/>
                          </a:solidFill>
                        </a:rPr>
                        <a:t>Pacman</a:t>
                      </a:r>
                      <a:endParaRPr 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00"/>
                          </a:solidFill>
                        </a:rPr>
                        <a:t>Backgammon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00"/>
                          </a:solidFill>
                        </a:rPr>
                        <a:t>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00"/>
                          </a:solidFill>
                        </a:rPr>
                        <a:t>Taxi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dirty="0"/>
                        <a:t>Fully or partially</a:t>
                      </a:r>
                      <a:r>
                        <a:rPr lang="en-US" sz="1800" baseline="0" dirty="0"/>
                        <a:t> observable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Single-agent or </a:t>
                      </a:r>
                      <a:r>
                        <a:rPr lang="en-US" sz="1800" baseline="0" dirty="0" err="1"/>
                        <a:t>multiagent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Deterministic or stochastic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Static or dynamic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Discrete or 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Known physics?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Known perf. measure?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environment type largely determines the agent design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Partially observable </a:t>
            </a:r>
            <a:r>
              <a:rPr lang="en-US" dirty="0"/>
              <a:t>=&gt; agent requires </a:t>
            </a:r>
            <a:r>
              <a:rPr lang="en-US" b="1" i="1" dirty="0">
                <a:solidFill>
                  <a:srgbClr val="FF0000"/>
                </a:solidFill>
              </a:rPr>
              <a:t>memory</a:t>
            </a:r>
            <a:r>
              <a:rPr lang="en-US" dirty="0"/>
              <a:t> (internal state)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Stochastic</a:t>
            </a:r>
            <a:r>
              <a:rPr lang="en-US" dirty="0"/>
              <a:t> =&gt; agent may have to prepare for </a:t>
            </a:r>
            <a:r>
              <a:rPr lang="en-US" b="1" i="1" dirty="0">
                <a:solidFill>
                  <a:srgbClr val="FF0000"/>
                </a:solidFill>
              </a:rPr>
              <a:t>contingencies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Multi-agent </a:t>
            </a:r>
            <a:r>
              <a:rPr lang="en-US" dirty="0"/>
              <a:t>=&gt; agent may need to behave </a:t>
            </a:r>
            <a:r>
              <a:rPr lang="en-US" b="1" i="1" dirty="0">
                <a:solidFill>
                  <a:srgbClr val="FF0000"/>
                </a:solidFill>
              </a:rPr>
              <a:t>randomly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Static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i="1" dirty="0">
                <a:solidFill>
                  <a:srgbClr val="0000FF"/>
                </a:solidFill>
              </a:rPr>
              <a:t> </a:t>
            </a:r>
            <a:r>
              <a:rPr lang="en-US" dirty="0"/>
              <a:t>=&gt; agent has time to compute a rational decision</a:t>
            </a:r>
            <a:endParaRPr lang="en-US" b="1" i="1" dirty="0">
              <a:solidFill>
                <a:srgbClr val="0000FF"/>
              </a:solidFill>
            </a:endParaRP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Continuous time </a:t>
            </a:r>
            <a:r>
              <a:rPr lang="en-US" dirty="0"/>
              <a:t>=&gt; continuously operating </a:t>
            </a:r>
            <a:r>
              <a:rPr lang="en-US" b="1" i="1" dirty="0">
                <a:solidFill>
                  <a:srgbClr val="FF0000"/>
                </a:solidFill>
              </a:rPr>
              <a:t>controller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Unknown physics </a:t>
            </a:r>
            <a:r>
              <a:rPr lang="en-US" dirty="0"/>
              <a:t>=&gt; need for </a:t>
            </a:r>
            <a:r>
              <a:rPr lang="en-US" b="1" i="1" dirty="0">
                <a:solidFill>
                  <a:srgbClr val="FF0000"/>
                </a:solidFill>
              </a:rPr>
              <a:t>exploration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Unknown perf. measure </a:t>
            </a:r>
            <a:r>
              <a:rPr lang="en-US" dirty="0"/>
              <a:t>=&gt;  observe/interact with </a:t>
            </a:r>
            <a:r>
              <a:rPr lang="en-US" b="1" i="1" dirty="0">
                <a:solidFill>
                  <a:srgbClr val="FF0000"/>
                </a:solidFill>
              </a:rPr>
              <a:t>human principal</a:t>
            </a:r>
          </a:p>
          <a:p>
            <a:pPr lvl="1"/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of increasing generality and complexity</a:t>
            </a:r>
          </a:p>
          <a:p>
            <a:pPr lvl="1"/>
            <a:r>
              <a:rPr lang="en-US" dirty="0"/>
              <a:t>Simple reflex agents</a:t>
            </a:r>
          </a:p>
          <a:p>
            <a:pPr lvl="1"/>
            <a:r>
              <a:rPr lang="en-US" dirty="0"/>
              <a:t>Reflex agents with state</a:t>
            </a:r>
          </a:p>
          <a:p>
            <a:pPr lvl="1"/>
            <a:r>
              <a:rPr lang="en-US" dirty="0"/>
              <a:t>Goal-based agents</a:t>
            </a:r>
          </a:p>
          <a:p>
            <a:pPr lvl="1"/>
            <a:r>
              <a:rPr lang="en-US" dirty="0"/>
              <a:t>Utility-based agents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reflex agents</a:t>
            </a:r>
          </a:p>
        </p:txBody>
      </p:sp>
      <p:pic>
        <p:nvPicPr>
          <p:cNvPr id="4" name="Picture 3" descr="simple-reflex-agent.eps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82204" y="871758"/>
            <a:ext cx="6156799" cy="390979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Pacman</a:t>
            </a:r>
            <a:r>
              <a:rPr lang="en-US" dirty="0"/>
              <a:t> agent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500D6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GoWestAgent</a:t>
            </a:r>
            <a:r>
              <a:rPr lang="en-US" dirty="0"/>
              <a:t>(Agent):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D500D6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getAction</a:t>
            </a:r>
            <a:r>
              <a:rPr lang="en-US" dirty="0"/>
              <a:t>(</a:t>
            </a:r>
            <a:r>
              <a:rPr lang="en-US" dirty="0">
                <a:solidFill>
                  <a:srgbClr val="D500D6"/>
                </a:solidFill>
              </a:rPr>
              <a:t>self</a:t>
            </a:r>
            <a:r>
              <a:rPr lang="en-US" dirty="0"/>
              <a:t>, percept):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D500D6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Directions.WEST</a:t>
            </a:r>
            <a:r>
              <a:rPr lang="en-US" dirty="0"/>
              <a:t> </a:t>
            </a:r>
            <a:r>
              <a:rPr lang="en-US" dirty="0">
                <a:solidFill>
                  <a:srgbClr val="D500D6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percept.getLegalPacmanActions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D500D6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Directions.WEST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D500D6"/>
                </a:solidFill>
              </a:rPr>
              <a:t>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D500D6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Directions.STOP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Pacman</a:t>
            </a:r>
            <a:r>
              <a:rPr lang="en-US" dirty="0"/>
              <a:t> agent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(in principle) extend this reflex agent to behave well in all standard Pacman environments?</a:t>
            </a:r>
          </a:p>
          <a:p>
            <a:pPr lvl="1"/>
            <a:r>
              <a:rPr lang="en-US" dirty="0"/>
              <a:t>No – Pacman is not quite fully observable (power pellet duration)</a:t>
            </a:r>
          </a:p>
          <a:p>
            <a:pPr lvl="1"/>
            <a:r>
              <a:rPr lang="en-US" dirty="0"/>
              <a:t>Otherwise, yes – we can (</a:t>
            </a:r>
            <a:r>
              <a:rPr lang="en-US" i="1" u="sng" dirty="0"/>
              <a:t>in principle</a:t>
            </a:r>
            <a:r>
              <a:rPr lang="en-US" dirty="0"/>
              <a:t>) make a lookup table…..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 agents with state</a:t>
            </a:r>
          </a:p>
        </p:txBody>
      </p:sp>
      <p:pic>
        <p:nvPicPr>
          <p:cNvPr id="4" name="Picture 3" descr="model-based-reflex-agent.eps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66802" y="868375"/>
            <a:ext cx="6172201" cy="39420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-1" y="7327"/>
            <a:ext cx="9157063" cy="51361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1733550"/>
            <a:ext cx="74078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It seems probable that once the machine thinking method had started, it would not take long to outstrip our feeble powers. … At some stage therefore we should have to expect the machines to take control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Goal-based agents</a:t>
            </a:r>
          </a:p>
        </p:txBody>
      </p:sp>
      <p:pic>
        <p:nvPicPr>
          <p:cNvPr id="4" name="Picture 3" descr="goal-based-agent.eps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066800" y="895353"/>
            <a:ext cx="6172200" cy="392776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Utility-based agents</a:t>
            </a:r>
          </a:p>
        </p:txBody>
      </p:sp>
      <p:pic>
        <p:nvPicPr>
          <p:cNvPr id="4" name="Picture 3" descr="utility-based-agent.eps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075690" y="906910"/>
            <a:ext cx="6163310" cy="39508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of representations</a:t>
            </a:r>
          </a:p>
        </p:txBody>
      </p:sp>
      <p:pic>
        <p:nvPicPr>
          <p:cNvPr id="6" name="Picture 5" descr="Diagram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55218" y="1047750"/>
            <a:ext cx="8433564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7752"/>
            <a:ext cx="9144000" cy="3546873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agent</a:t>
            </a:r>
            <a:r>
              <a:rPr lang="en-US" dirty="0"/>
              <a:t> interacts with an </a:t>
            </a:r>
            <a:r>
              <a:rPr lang="en-US" b="1" i="1" dirty="0">
                <a:solidFill>
                  <a:srgbClr val="FF0000"/>
                </a:solidFill>
              </a:rPr>
              <a:t>environment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through </a:t>
            </a:r>
            <a:r>
              <a:rPr lang="en-US" b="1" i="1" dirty="0">
                <a:solidFill>
                  <a:srgbClr val="FF0000"/>
                </a:solidFill>
              </a:rPr>
              <a:t>sensors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0000"/>
                </a:solidFill>
              </a:rPr>
              <a:t>actuators</a:t>
            </a:r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agent function</a:t>
            </a:r>
            <a:r>
              <a:rPr lang="en-US" dirty="0"/>
              <a:t>, implemented by an </a:t>
            </a:r>
            <a:r>
              <a:rPr lang="en-US" b="1" i="1" dirty="0">
                <a:solidFill>
                  <a:srgbClr val="FF0000"/>
                </a:solidFill>
              </a:rPr>
              <a:t>agent program </a:t>
            </a:r>
            <a:r>
              <a:rPr lang="en-US" dirty="0"/>
              <a:t>running on a </a:t>
            </a:r>
            <a:r>
              <a:rPr lang="en-US" b="1" i="1" dirty="0">
                <a:solidFill>
                  <a:srgbClr val="FF0000"/>
                </a:solidFill>
              </a:rPr>
              <a:t>machine</a:t>
            </a:r>
            <a:r>
              <a:rPr lang="en-US" dirty="0"/>
              <a:t>, describes what the agent does in all circumstances </a:t>
            </a:r>
          </a:p>
          <a:p>
            <a:r>
              <a:rPr lang="en-US" dirty="0"/>
              <a:t>Rational agents choose actions that maximize their expected utility</a:t>
            </a:r>
          </a:p>
          <a:p>
            <a:r>
              <a:rPr lang="en-US" dirty="0"/>
              <a:t>PEAS descriptions define task environments; precise PEAS specifications are essential and strongly influence agent designs </a:t>
            </a:r>
          </a:p>
          <a:p>
            <a:r>
              <a:rPr lang="en-US" dirty="0"/>
              <a:t>More difficult environments require more complex agent designs and more sophisticated representations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71550"/>
            <a:ext cx="8458200" cy="3039341"/>
          </a:xfrm>
        </p:spPr>
        <p:txBody>
          <a:bodyPr/>
          <a:lstStyle/>
          <a:p>
            <a:r>
              <a:rPr lang="en-US" dirty="0"/>
              <a:t>AI that is incredibly good at achieving something other than what we really want</a:t>
            </a:r>
          </a:p>
          <a:p>
            <a:r>
              <a:rPr lang="en-US" dirty="0"/>
              <a:t>AI, economics, statistics, operations research, control theory all assume utility to be </a:t>
            </a:r>
            <a:r>
              <a:rPr lang="en-US" b="1" i="1" dirty="0">
                <a:solidFill>
                  <a:srgbClr val="FF0000"/>
                </a:solidFill>
              </a:rPr>
              <a:t>fixed, known, and exogenously specified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Machines</a:t>
            </a:r>
            <a:r>
              <a:rPr lang="en-US" dirty="0"/>
              <a:t> are intelligent to the extent that </a:t>
            </a:r>
            <a:r>
              <a:rPr lang="en-US" dirty="0">
                <a:solidFill>
                  <a:srgbClr val="FF6600"/>
                </a:solidFill>
              </a:rPr>
              <a:t>their</a:t>
            </a:r>
            <a:r>
              <a:rPr lang="en-US" dirty="0"/>
              <a:t> actions can be expected to achieve </a:t>
            </a:r>
            <a:r>
              <a:rPr lang="en-US" dirty="0">
                <a:solidFill>
                  <a:srgbClr val="FF6600"/>
                </a:solidFill>
              </a:rPr>
              <a:t>their</a:t>
            </a:r>
            <a:r>
              <a:rPr lang="en-US" dirty="0"/>
              <a:t> objectives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Machines</a:t>
            </a:r>
            <a:r>
              <a:rPr lang="en-US" dirty="0"/>
              <a:t> are </a:t>
            </a:r>
            <a:r>
              <a:rPr lang="en-US" b="1" i="1" u="sng" dirty="0">
                <a:solidFill>
                  <a:srgbClr val="FF6600"/>
                </a:solidFill>
              </a:rPr>
              <a:t>beneficial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to the extent that </a:t>
            </a:r>
            <a:r>
              <a:rPr lang="en-US" b="1" i="1" u="sng" dirty="0">
                <a:solidFill>
                  <a:srgbClr val="FF6600"/>
                </a:solidFill>
              </a:rPr>
              <a:t>their</a:t>
            </a:r>
            <a:r>
              <a:rPr lang="en-US" dirty="0"/>
              <a:t> actions can be expected to achieve </a:t>
            </a:r>
            <a:r>
              <a:rPr lang="en-US" b="1" i="1" u="sng" dirty="0">
                <a:solidFill>
                  <a:srgbClr val="FC00F3"/>
                </a:solidFill>
              </a:rPr>
              <a:t>our</a:t>
            </a:r>
            <a:r>
              <a:rPr lang="en-US" dirty="0"/>
              <a:t> objectives</a:t>
            </a:r>
          </a:p>
          <a:p>
            <a:pPr lvl="1"/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02636"/>
            <a:ext cx="8153400" cy="685800"/>
          </a:xfrm>
        </p:spPr>
        <p:txBody>
          <a:bodyPr/>
          <a:lstStyle/>
          <a:p>
            <a:r>
              <a:rPr lang="en-US" dirty="0"/>
              <a:t>What’s bad about better AI?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28700" y="2800350"/>
            <a:ext cx="7086600" cy="304800"/>
            <a:chOff x="685800" y="2115880"/>
            <a:chExt cx="7557971" cy="375685"/>
          </a:xfrm>
        </p:grpSpPr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685800" y="2115880"/>
              <a:ext cx="75438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699971" y="2491565"/>
              <a:ext cx="75438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0243"/>
            <a:ext cx="8686800" cy="1967307"/>
          </a:xfrm>
        </p:spPr>
        <p:txBody>
          <a:bodyPr>
            <a:normAutofit/>
          </a:bodyPr>
          <a:lstStyle/>
          <a:p>
            <a:pPr marL="18204" indent="0">
              <a:buNone/>
            </a:pPr>
            <a:r>
              <a:rPr lang="en-US" dirty="0"/>
              <a:t>1. The machine’s only objective is to maximize the realization of human preferences</a:t>
            </a:r>
          </a:p>
          <a:p>
            <a:pPr marL="18204" indent="0">
              <a:buNone/>
            </a:pPr>
            <a:r>
              <a:rPr lang="en-US" dirty="0"/>
              <a:t>2. The robot is initially uncertain about what those preferences are</a:t>
            </a:r>
          </a:p>
          <a:p>
            <a:pPr marL="18204" indent="0">
              <a:buNone/>
            </a:pPr>
            <a:r>
              <a:rPr lang="en-US" dirty="0"/>
              <a:t>3. Human behavior provides evidence about human preferences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model for AI</a:t>
            </a:r>
          </a:p>
        </p:txBody>
      </p:sp>
      <p:sp>
        <p:nvSpPr>
          <p:cNvPr id="4" name="Content Placeholder 1"/>
          <p:cNvSpPr txBox="1"/>
          <p:nvPr/>
        </p:nvSpPr>
        <p:spPr bwMode="auto">
          <a:xfrm>
            <a:off x="304800" y="3333750"/>
            <a:ext cx="8686800" cy="976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/>
            <a:normAutofit/>
          </a:bodyPr>
          <a:lstStyle>
            <a:lvl1pPr marL="257156" indent="-25715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557171" indent="-21429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857186" indent="-171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200060" indent="-171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Calibri" pitchFamily="34" charset="0"/>
              </a:defRPr>
            </a:lvl4pPr>
            <a:lvl5pPr marL="1542935" indent="-171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Calibri" pitchFamily="34" charset="0"/>
              </a:defRPr>
            </a:lvl5pPr>
            <a:lvl6pPr marL="1885809" indent="-171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2228684" indent="-171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571558" indent="-171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914433" indent="-171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18204" indent="0">
              <a:buFont typeface="Wingdings" pitchFamily="2" charset="2"/>
              <a:buNone/>
            </a:pPr>
            <a:r>
              <a:rPr lang="en-US" b="1" dirty="0">
                <a:solidFill>
                  <a:schemeClr val="tx1"/>
                </a:solidFill>
              </a:rPr>
              <a:t>“The essential task of our age” </a:t>
            </a:r>
            <a:r>
              <a:rPr lang="en-US" sz="1800" dirty="0">
                <a:solidFill>
                  <a:srgbClr val="008000"/>
                </a:solidFill>
              </a:rPr>
              <a:t>[Nick Bostrom, Professor of Philosophy, Oxford]</a:t>
            </a:r>
            <a:endParaRPr 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 noGrp="1"/>
          </p:cNvSpPr>
          <p:nvPr>
            <p:ph type="ctrTitle"/>
          </p:nvPr>
        </p:nvSpPr>
        <p:spPr>
          <a:xfrm>
            <a:off x="0" y="209553"/>
            <a:ext cx="9144000" cy="1102519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2700" dirty="0"/>
          </a:p>
        </p:txBody>
      </p:sp>
      <p:sp>
        <p:nvSpPr>
          <p:cNvPr id="5123" name="Rectangle 6"/>
          <p:cNvSpPr>
            <a:spLocks noChangeArrowheads="1" noGrp="1"/>
          </p:cNvSpPr>
          <p:nvPr>
            <p:ph type="subTitle" idx="1"/>
          </p:nvPr>
        </p:nvSpPr>
        <p:spPr>
          <a:xfrm>
            <a:off x="0" y="971550"/>
            <a:ext cx="91440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Agents and environments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2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0" y="4629152"/>
            <a:ext cx="914400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4" tIns="34289" rIns="68574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Instructors: Stuart Russell and Dawn Song</a:t>
            </a:r>
          </a:p>
        </p:txBody>
      </p:sp>
      <p:pic>
        <p:nvPicPr>
          <p:cNvPr id="7" name="Picture 3"/>
          <p:cNvPicPr preferRelativeResize="0">
            <a:picLocks noChangeArrowheads="1"/>
          </p:cNvPicPr>
          <p:nvPr/>
        </p:nvPicPr>
        <p:blipFill>
          <a:blip r:embed="rId3"/>
          <a:stretch/>
        </p:blipFill>
        <p:spPr bwMode="auto">
          <a:xfrm flipH="1">
            <a:off x="2743204" y="1581150"/>
            <a:ext cx="3809999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Agents and environments</a:t>
            </a:r>
          </a:p>
          <a:p>
            <a:r>
              <a:rPr lang="en-US" dirty="0"/>
              <a:t>Rationality</a:t>
            </a:r>
          </a:p>
          <a:p>
            <a:r>
              <a:rPr lang="en-US" dirty="0"/>
              <a:t>PEAS (Performance measure, Environment, Actuators, Sensors)</a:t>
            </a:r>
          </a:p>
          <a:p>
            <a:r>
              <a:rPr lang="en-US" dirty="0"/>
              <a:t>Environment types</a:t>
            </a:r>
          </a:p>
          <a:p>
            <a:r>
              <a:rPr lang="en-US" dirty="0"/>
              <a:t>Agent types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33752"/>
            <a:ext cx="8839200" cy="1260873"/>
          </a:xfrm>
        </p:spPr>
        <p:txBody>
          <a:bodyPr/>
          <a:lstStyle/>
          <a:p>
            <a:r>
              <a:rPr lang="en-US" dirty="0"/>
              <a:t>An agent </a:t>
            </a:r>
            <a:r>
              <a:rPr lang="en-US" b="1" i="1" dirty="0">
                <a:solidFill>
                  <a:srgbClr val="FF0000"/>
                </a:solidFill>
              </a:rPr>
              <a:t>perceives</a:t>
            </a:r>
            <a:r>
              <a:rPr lang="en-US" dirty="0"/>
              <a:t> its environment through </a:t>
            </a:r>
            <a:r>
              <a:rPr lang="en-US" b="1" i="1" dirty="0">
                <a:solidFill>
                  <a:srgbClr val="0000FF"/>
                </a:solidFill>
              </a:rPr>
              <a:t>sensors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0000"/>
                </a:solidFill>
              </a:rPr>
              <a:t>acts</a:t>
            </a:r>
            <a:r>
              <a:rPr lang="en-US" dirty="0"/>
              <a:t> upon it through </a:t>
            </a:r>
            <a:r>
              <a:rPr lang="en-US" b="1" i="1" dirty="0">
                <a:solidFill>
                  <a:srgbClr val="0000FF"/>
                </a:solidFill>
              </a:rPr>
              <a:t>actuators</a:t>
            </a:r>
            <a:r>
              <a:rPr lang="en-US" dirty="0"/>
              <a:t> (or </a:t>
            </a:r>
            <a:r>
              <a:rPr lang="en-US" i="1" dirty="0">
                <a:solidFill>
                  <a:srgbClr val="0000FF"/>
                </a:solidFill>
              </a:rPr>
              <a:t>effectors</a:t>
            </a:r>
            <a:r>
              <a:rPr lang="en-US" dirty="0"/>
              <a:t>, depending on whom you ask)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9800" y="1352553"/>
            <a:ext cx="4692252" cy="1434703"/>
            <a:chOff x="2209800" y="3194447"/>
            <a:chExt cx="4692252" cy="1434703"/>
          </a:xfrm>
        </p:grpSpPr>
        <p:sp>
          <p:nvSpPr>
            <p:cNvPr id="5" name="AutoShape 7"/>
            <p:cNvSpPr/>
            <p:nvPr/>
          </p:nvSpPr>
          <p:spPr bwMode="auto">
            <a:xfrm>
              <a:off x="2209800" y="3200398"/>
              <a:ext cx="2155031" cy="1309688"/>
            </a:xfrm>
            <a:prstGeom prst="roundRect">
              <a:avLst>
                <a:gd name="adj" fmla="val 10912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rot="10800000" flipH="1">
              <a:off x="3325414" y="3672670"/>
              <a:ext cx="0" cy="5310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" name="Rectangle 9"/>
            <p:cNvSpPr/>
            <p:nvPr/>
          </p:nvSpPr>
          <p:spPr bwMode="auto">
            <a:xfrm>
              <a:off x="2286000" y="3226592"/>
              <a:ext cx="790575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/>
              <a:r>
                <a:rPr lang="en-US" b="1" dirty="0">
                  <a:latin typeface="Calibri" pitchFamily="34" charset="0"/>
                  <a:cs typeface="Arial" charset="0"/>
                </a:rPr>
                <a:t>Agent</a:t>
              </a:r>
            </a:p>
          </p:txBody>
        </p:sp>
        <p:grpSp>
          <p:nvGrpSpPr>
            <p:cNvPr id="8" name="Group 10"/>
            <p:cNvGrpSpPr/>
            <p:nvPr/>
          </p:nvGrpSpPr>
          <p:grpSpPr bwMode="auto">
            <a:xfrm>
              <a:off x="3077764" y="3748869"/>
              <a:ext cx="476250" cy="323850"/>
              <a:chOff x="0" y="0"/>
              <a:chExt cx="400" cy="272"/>
            </a:xfrm>
          </p:grpSpPr>
          <p:sp>
            <p:nvSpPr>
              <p:cNvPr id="18" name="AutoShape 11"/>
              <p:cNvSpPr/>
              <p:nvPr/>
            </p:nvSpPr>
            <p:spPr bwMode="auto">
              <a:xfrm>
                <a:off x="0" y="0"/>
                <a:ext cx="400" cy="272"/>
              </a:xfrm>
              <a:prstGeom prst="roundRect">
                <a:avLst>
                  <a:gd name="adj" fmla="val 28120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" name="Rectangle 12"/>
              <p:cNvSpPr/>
              <p:nvPr/>
            </p:nvSpPr>
            <p:spPr bwMode="auto">
              <a:xfrm>
                <a:off x="135" y="32"/>
                <a:ext cx="139" cy="23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b="1" dirty="0">
                    <a:latin typeface="Calibri" pitchFamily="34" charset="0"/>
                    <a:cs typeface="Arial" charset="0"/>
                  </a:rPr>
                  <a:t>?</a:t>
                </a:r>
              </a:p>
            </p:txBody>
          </p:sp>
        </p:grpSp>
        <p:grpSp>
          <p:nvGrpSpPr>
            <p:cNvPr id="9" name="Group 13"/>
            <p:cNvGrpSpPr/>
            <p:nvPr/>
          </p:nvGrpSpPr>
          <p:grpSpPr bwMode="auto"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16" name="Rectangle 14"/>
              <p:cNvSpPr/>
              <p:nvPr/>
            </p:nvSpPr>
            <p:spPr bwMode="auto">
              <a:xfrm>
                <a:off x="52" y="-6"/>
                <a:ext cx="824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Sensors</a:t>
                </a:r>
              </a:p>
            </p:txBody>
          </p:sp>
          <p:sp>
            <p:nvSpPr>
              <p:cNvPr id="17" name="Rectangle 15"/>
              <p:cNvSpPr/>
              <p:nvPr/>
            </p:nvSpPr>
            <p:spPr bwMode="auto">
              <a:xfrm>
                <a:off x="0" y="636"/>
                <a:ext cx="92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Actuators</a:t>
                </a:r>
              </a:p>
            </p:txBody>
          </p:sp>
        </p:grpSp>
        <p:sp>
          <p:nvSpPr>
            <p:cNvPr id="10" name="AutoShape 16"/>
            <p:cNvSpPr/>
            <p:nvPr/>
          </p:nvSpPr>
          <p:spPr bwMode="auto">
            <a:xfrm>
              <a:off x="5380433" y="3194447"/>
              <a:ext cx="1428750" cy="1304925"/>
            </a:xfrm>
            <a:prstGeom prst="roundRect">
              <a:avLst>
                <a:gd name="adj" fmla="val 10944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" name="Rectangle 17"/>
            <p:cNvSpPr/>
            <p:nvPr/>
          </p:nvSpPr>
          <p:spPr bwMode="auto">
            <a:xfrm>
              <a:off x="5282802" y="3257550"/>
              <a:ext cx="1619250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b="1" dirty="0">
                  <a:latin typeface="Calibri" pitchFamily="34" charset="0"/>
                  <a:cs typeface="Arial" charset="0"/>
                </a:rPr>
                <a:t>Environment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rot="10800000" flipH="1">
              <a:off x="3896915" y="3574256"/>
              <a:ext cx="18597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3989783" y="4324350"/>
              <a:ext cx="17609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" name="Rectangle 20"/>
            <p:cNvSpPr/>
            <p:nvPr/>
          </p:nvSpPr>
          <p:spPr bwMode="auto">
            <a:xfrm>
              <a:off x="4396977" y="3584972"/>
              <a:ext cx="942975" cy="266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Percepts</a:t>
              </a:r>
            </a:p>
          </p:txBody>
        </p:sp>
        <p:sp>
          <p:nvSpPr>
            <p:cNvPr id="15" name="Rectangle 21"/>
            <p:cNvSpPr/>
            <p:nvPr/>
          </p:nvSpPr>
          <p:spPr bwMode="auto">
            <a:xfrm>
              <a:off x="4463652" y="4324350"/>
              <a:ext cx="80962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Actions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33752"/>
            <a:ext cx="8839200" cy="1260873"/>
          </a:xfrm>
        </p:spPr>
        <p:txBody>
          <a:bodyPr/>
          <a:lstStyle/>
          <a:p>
            <a:r>
              <a:rPr lang="en-US" dirty="0"/>
              <a:t>Are humans agents?</a:t>
            </a:r>
          </a:p>
          <a:p>
            <a:r>
              <a:rPr lang="en-US" dirty="0"/>
              <a:t>Yes!</a:t>
            </a:r>
          </a:p>
          <a:p>
            <a:pPr lvl="1"/>
            <a:r>
              <a:rPr lang="en-US" dirty="0"/>
              <a:t>Sensors = vision, audio, touch, smell, taste, proprioception</a:t>
            </a:r>
          </a:p>
          <a:p>
            <a:pPr lvl="1"/>
            <a:r>
              <a:rPr lang="en-US" dirty="0"/>
              <a:t>Actuators = muscles, secretions, changing brain state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9800" y="1352553"/>
            <a:ext cx="4692252" cy="1434703"/>
            <a:chOff x="2209800" y="3194447"/>
            <a:chExt cx="4692252" cy="1434703"/>
          </a:xfrm>
        </p:grpSpPr>
        <p:sp>
          <p:nvSpPr>
            <p:cNvPr id="5" name="AutoShape 7"/>
            <p:cNvSpPr/>
            <p:nvPr/>
          </p:nvSpPr>
          <p:spPr bwMode="auto">
            <a:xfrm>
              <a:off x="2209800" y="3200398"/>
              <a:ext cx="2155031" cy="1309688"/>
            </a:xfrm>
            <a:prstGeom prst="roundRect">
              <a:avLst>
                <a:gd name="adj" fmla="val 10912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rot="10800000" flipH="1">
              <a:off x="3325414" y="3672670"/>
              <a:ext cx="0" cy="5310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" name="Rectangle 9"/>
            <p:cNvSpPr/>
            <p:nvPr/>
          </p:nvSpPr>
          <p:spPr bwMode="auto">
            <a:xfrm>
              <a:off x="2286000" y="3226592"/>
              <a:ext cx="790575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/>
              <a:r>
                <a:rPr lang="en-US" b="1" dirty="0">
                  <a:latin typeface="Calibri" pitchFamily="34" charset="0"/>
                  <a:cs typeface="Arial" charset="0"/>
                </a:rPr>
                <a:t>Agent</a:t>
              </a:r>
            </a:p>
          </p:txBody>
        </p:sp>
        <p:grpSp>
          <p:nvGrpSpPr>
            <p:cNvPr id="8" name="Group 10"/>
            <p:cNvGrpSpPr/>
            <p:nvPr/>
          </p:nvGrpSpPr>
          <p:grpSpPr bwMode="auto">
            <a:xfrm>
              <a:off x="3077764" y="3748869"/>
              <a:ext cx="476250" cy="323850"/>
              <a:chOff x="0" y="0"/>
              <a:chExt cx="400" cy="272"/>
            </a:xfrm>
          </p:grpSpPr>
          <p:sp>
            <p:nvSpPr>
              <p:cNvPr id="18" name="AutoShape 11"/>
              <p:cNvSpPr/>
              <p:nvPr/>
            </p:nvSpPr>
            <p:spPr bwMode="auto">
              <a:xfrm>
                <a:off x="0" y="0"/>
                <a:ext cx="400" cy="272"/>
              </a:xfrm>
              <a:prstGeom prst="roundRect">
                <a:avLst>
                  <a:gd name="adj" fmla="val 28120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" name="Rectangle 12"/>
              <p:cNvSpPr/>
              <p:nvPr/>
            </p:nvSpPr>
            <p:spPr bwMode="auto">
              <a:xfrm>
                <a:off x="135" y="32"/>
                <a:ext cx="139" cy="23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b="1" dirty="0">
                    <a:latin typeface="Calibri" pitchFamily="34" charset="0"/>
                    <a:cs typeface="Arial" charset="0"/>
                  </a:rPr>
                  <a:t>?</a:t>
                </a:r>
              </a:p>
            </p:txBody>
          </p:sp>
        </p:grpSp>
        <p:grpSp>
          <p:nvGrpSpPr>
            <p:cNvPr id="9" name="Group 13"/>
            <p:cNvGrpSpPr/>
            <p:nvPr/>
          </p:nvGrpSpPr>
          <p:grpSpPr bwMode="auto"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16" name="Rectangle 14"/>
              <p:cNvSpPr/>
              <p:nvPr/>
            </p:nvSpPr>
            <p:spPr bwMode="auto">
              <a:xfrm>
                <a:off x="52" y="-6"/>
                <a:ext cx="824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Sensors</a:t>
                </a:r>
              </a:p>
            </p:txBody>
          </p:sp>
          <p:sp>
            <p:nvSpPr>
              <p:cNvPr id="17" name="Rectangle 15"/>
              <p:cNvSpPr/>
              <p:nvPr/>
            </p:nvSpPr>
            <p:spPr bwMode="auto">
              <a:xfrm>
                <a:off x="0" y="636"/>
                <a:ext cx="92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Actuators</a:t>
                </a:r>
              </a:p>
            </p:txBody>
          </p:sp>
        </p:grpSp>
        <p:sp>
          <p:nvSpPr>
            <p:cNvPr id="10" name="AutoShape 16"/>
            <p:cNvSpPr/>
            <p:nvPr/>
          </p:nvSpPr>
          <p:spPr bwMode="auto">
            <a:xfrm>
              <a:off x="5380433" y="3194447"/>
              <a:ext cx="1428750" cy="1304925"/>
            </a:xfrm>
            <a:prstGeom prst="roundRect">
              <a:avLst>
                <a:gd name="adj" fmla="val 10944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" name="Rectangle 17"/>
            <p:cNvSpPr/>
            <p:nvPr/>
          </p:nvSpPr>
          <p:spPr bwMode="auto">
            <a:xfrm>
              <a:off x="5282802" y="3257550"/>
              <a:ext cx="1619250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b="1" dirty="0">
                  <a:latin typeface="Calibri" pitchFamily="34" charset="0"/>
                  <a:cs typeface="Arial" charset="0"/>
                </a:rPr>
                <a:t>Environment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rot="10800000" flipH="1">
              <a:off x="3896915" y="3574256"/>
              <a:ext cx="18597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3989783" y="4324350"/>
              <a:ext cx="17609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" name="Rectangle 20"/>
            <p:cNvSpPr/>
            <p:nvPr/>
          </p:nvSpPr>
          <p:spPr bwMode="auto">
            <a:xfrm>
              <a:off x="4396977" y="3584972"/>
              <a:ext cx="942975" cy="266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Percepts</a:t>
              </a:r>
            </a:p>
          </p:txBody>
        </p:sp>
        <p:sp>
          <p:nvSpPr>
            <p:cNvPr id="15" name="Rectangle 21"/>
            <p:cNvSpPr/>
            <p:nvPr/>
          </p:nvSpPr>
          <p:spPr bwMode="auto">
            <a:xfrm>
              <a:off x="4463652" y="4324350"/>
              <a:ext cx="80962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Actions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dan-berkeley-nlp-v1</Template>
  <TotalTime>42956</TotalTime>
  <Pages>0</Pages>
  <Words>1493</Words>
  <Characters>0</Characters>
  <CharactersWithSpaces>0</CharactersWithSpaces>
  <Application>ONLYOFFICE/6.4.2.6</Application>
  <DocSecurity>0</DocSecurity>
  <PresentationFormat>On-screen Show (16:9)</PresentationFormat>
  <Lines>0</Lines>
  <Paragraphs>255</Paragraphs>
  <Slides>33</Slides>
  <Notes>8</Notes>
  <HiddenSlides>0</HiddenSlides>
  <MMClips>1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subject/>
  <dc:creator>Preferred Customer</dc:creator>
  <cp:keywords/>
  <dc:description/>
  <dc:identifier/>
  <dc:language/>
  <cp:lastModifiedBy>Stuart RUSSELL</cp:lastModifiedBy>
  <cp:revision>1587</cp:revision>
  <cp:lastPrinted>2015-08-31T22:46:19Z</cp:lastPrinted>
  <dcterms:created xsi:type="dcterms:W3CDTF">2004-08-27T04:16:05Z</dcterms:created>
  <dcterms:modified xsi:type="dcterms:W3CDTF">2021-01-21T17:16:49Z</dcterms:modified>
  <cp:category/>
  <cp:contentStatus/>
  <cp:version/>
</cp:coreProperties>
</file>