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>
        <p:scale>
          <a:sx n="102" d="100"/>
          <a:sy n="102" d="100"/>
        </p:scale>
        <p:origin x="95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DC5D5-837A-112C-3024-42916E348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E525A-8B7F-6B86-C328-020D085C2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10CEE-0F1E-D575-265C-348B2D71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4406-5EE5-614A-A5B0-C7E8647839E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3449F-7F8D-6519-2D1B-2F476589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86330-EF6C-3732-1008-ABB78D22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0228-E85F-7649-A47F-DC53089F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6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E56D4-C922-6E77-FC1C-1489BB7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01239-9E67-0EAA-6FD4-23CC3D9CE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35DDA-16B0-C014-8187-63CD98085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4406-5EE5-614A-A5B0-C7E8647839E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4E614-0466-E1C4-93CE-658DD826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DA86E-88C5-D9BF-9C77-6396DD36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0228-E85F-7649-A47F-DC53089F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2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158F16-C1E9-AAF7-CB25-B61D3F413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0D00D-6EAF-7104-2AC8-13CDFF9A7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C3743-8614-56D8-301E-8C825F86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4406-5EE5-614A-A5B0-C7E8647839E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31378-AD6B-DA3D-9E1F-AB588CEC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A1646-8635-1FB5-4A3C-3C7DCB04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0228-E85F-7649-A47F-DC53089F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7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758A-7C06-6603-55E5-6425CE454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7B9FF-8618-8665-4FC0-B0EC5DC3A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F969A-3B88-E9EC-5E6F-DAE87762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4406-5EE5-614A-A5B0-C7E8647839E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524F0-AAF7-1DA8-BC74-5A433601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11FFE-B1F8-B2B1-06A8-0F099B29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0228-E85F-7649-A47F-DC53089F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4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9053-2E97-F49A-253D-E0C690C78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D5B34-0234-C930-5F39-5BF244873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158F3-0BFD-6255-692C-D3692DCB3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4406-5EE5-614A-A5B0-C7E8647839E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11058-4FFD-DCCD-6AB4-209B3DB0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A6103-E5C9-F9BA-6770-06EC4505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0228-E85F-7649-A47F-DC53089F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5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0C235-15E2-9AD4-4451-45A91ED95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BCB7C-4F17-EAAE-B701-DC423A424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665D4-3611-978A-C697-4BDD60E67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70F43-5121-F9B6-513C-7CEBE87E4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4406-5EE5-614A-A5B0-C7E8647839E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3CE0E-D63A-D548-1DEB-9CF57F75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E25AD-0082-03B2-5A02-0DB0D18A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0228-E85F-7649-A47F-DC53089F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4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AF3F2-31B9-1B4D-BA14-E63BA7477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63904-D045-4BC5-0A06-218BB7D4E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C9EE2-B863-0808-0576-023223BD1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757778-1B41-FBAC-B3A8-8EC4B2B5D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1C938-B772-88F2-05D8-4555776CC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F7B22F-C60A-E26C-917C-620403A2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4406-5EE5-614A-A5B0-C7E8647839E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F465B4-5F53-CE01-C527-55DA4ACC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65E6C-FAA4-0673-CA9A-CF307B3C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0228-E85F-7649-A47F-DC53089F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6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BE9B7-222D-AC50-C4CE-4A8BA0E9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C444F-F57B-C063-42DA-8FA9E5864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4406-5EE5-614A-A5B0-C7E8647839E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5366-0F89-441C-5178-9727D17C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EE3DD-83B3-15B2-C2B8-37814C69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0228-E85F-7649-A47F-DC53089F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2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8F94ED-38CB-1A4C-29A9-885E99A7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4406-5EE5-614A-A5B0-C7E8647839E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C0DCFC-1DCE-6B63-9830-6C3DB7F8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61F7A-A594-4EAB-BA59-3EFA38F37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0228-E85F-7649-A47F-DC53089F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6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2AD4-6AC8-9BE7-DC5F-5B02C3D0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67B14-56A4-CC25-2835-EC86EF4D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9908C-2927-D4E3-D9D0-05F2F51B9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FE76D-78AD-5F7B-D816-8106E794F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4406-5EE5-614A-A5B0-C7E8647839E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300EB-9B0C-37BC-6C8A-141A745A0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11591-737F-B768-9C19-2789CDCE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0228-E85F-7649-A47F-DC53089F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85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B7D98-4E90-8A93-E453-09EF5410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A79AC1-CEA0-6AF5-86C7-8E1F0B8EF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D0E6C-48B8-9B3F-505C-5BD24F4E9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4A8DE-CECE-0D8C-1A66-1C425FC2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4406-5EE5-614A-A5B0-C7E8647839E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445EC-0E3D-25B7-CA60-63591E41D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9C361-4D9A-276F-5540-EA9BEB5C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0228-E85F-7649-A47F-DC53089F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6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CB063A-DEF4-FECE-9D5B-79EE40428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AF5F6-1575-C6F7-FDA6-01EBCA229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C379A-A5D2-91BF-C000-87F9D65E7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44406-5EE5-614A-A5B0-C7E8647839E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4A720-DAD0-CA2B-B1DD-16B64AC55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5E68C-A7C4-821B-C9BD-0313B52B7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A0228-E85F-7649-A47F-DC53089F1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5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AB539C3-2C1C-BA2F-C189-79A7A3C8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03" y="0"/>
            <a:ext cx="11867396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6042C1-21E2-4C14-6109-4373A6558077}"/>
              </a:ext>
            </a:extLst>
          </p:cNvPr>
          <p:cNvSpPr txBox="1"/>
          <p:nvPr/>
        </p:nvSpPr>
        <p:spPr>
          <a:xfrm>
            <a:off x="1571625" y="785813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Haplotype 1 (deletion)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4CA593-036D-AA00-8E07-2DD3E300B3BD}"/>
              </a:ext>
            </a:extLst>
          </p:cNvPr>
          <p:cNvCxnSpPr/>
          <p:nvPr/>
        </p:nvCxnSpPr>
        <p:spPr>
          <a:xfrm>
            <a:off x="4698124" y="2480441"/>
            <a:ext cx="510802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BE7751-637F-93A6-200C-6D9DF93D66BF}"/>
              </a:ext>
            </a:extLst>
          </p:cNvPr>
          <p:cNvCxnSpPr>
            <a:cxnSpLocks/>
          </p:cNvCxnSpPr>
          <p:nvPr/>
        </p:nvCxnSpPr>
        <p:spPr>
          <a:xfrm flipH="1" flipV="1">
            <a:off x="9806152" y="2480441"/>
            <a:ext cx="231227" cy="28378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3E14A4-E8B9-C479-F0C0-D8E172768660}"/>
              </a:ext>
            </a:extLst>
          </p:cNvPr>
          <p:cNvCxnSpPr>
            <a:cxnSpLocks/>
          </p:cNvCxnSpPr>
          <p:nvPr/>
        </p:nvCxnSpPr>
        <p:spPr>
          <a:xfrm flipH="1">
            <a:off x="10037379" y="2764222"/>
            <a:ext cx="91996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A10EA9C-77B1-5D4E-FB5C-47E615697138}"/>
              </a:ext>
            </a:extLst>
          </p:cNvPr>
          <p:cNvSpPr txBox="1"/>
          <p:nvPr/>
        </p:nvSpPr>
        <p:spPr>
          <a:xfrm>
            <a:off x="4594685" y="2203442"/>
            <a:ext cx="5568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Those contigs join to make “WL.region.hap2_joinedContigs</a:t>
            </a:r>
            <a:r>
              <a:rPr lang="en-US" sz="1200" b="1" dirty="0"/>
              <a:t>” – they align with 100% ID</a:t>
            </a:r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627CD0-8CF0-56CD-54F1-54496449B43A}"/>
              </a:ext>
            </a:extLst>
          </p:cNvPr>
          <p:cNvSpPr/>
          <p:nvPr/>
        </p:nvSpPr>
        <p:spPr>
          <a:xfrm>
            <a:off x="7252138" y="2942900"/>
            <a:ext cx="1912883" cy="461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EC0D5C-923A-13AB-DC64-34E41F2EF219}"/>
              </a:ext>
            </a:extLst>
          </p:cNvPr>
          <p:cNvSpPr txBox="1"/>
          <p:nvPr/>
        </p:nvSpPr>
        <p:spPr>
          <a:xfrm>
            <a:off x="2596991" y="3005959"/>
            <a:ext cx="4077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These contigs also represent “WL.region.hap2_joinedContigs” </a:t>
            </a:r>
          </a:p>
          <a:p>
            <a:r>
              <a:rPr lang="en-US" sz="1200" dirty="0"/>
              <a:t>but </a:t>
            </a:r>
            <a:r>
              <a:rPr lang="en-US" sz="1200" dirty="0" err="1"/>
              <a:t>mismapped</a:t>
            </a:r>
            <a:r>
              <a:rPr lang="en-US" sz="1200" dirty="0"/>
              <a:t>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84308F-E154-3743-C05B-3E09D744F095}"/>
              </a:ext>
            </a:extLst>
          </p:cNvPr>
          <p:cNvCxnSpPr>
            <a:cxnSpLocks/>
          </p:cNvCxnSpPr>
          <p:nvPr/>
        </p:nvCxnSpPr>
        <p:spPr>
          <a:xfrm flipH="1">
            <a:off x="6096000" y="2879840"/>
            <a:ext cx="1156138" cy="918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6928AB-AA4E-3990-8E76-EE16A16410C0}"/>
              </a:ext>
            </a:extLst>
          </p:cNvPr>
          <p:cNvCxnSpPr>
            <a:cxnSpLocks/>
          </p:cNvCxnSpPr>
          <p:nvPr/>
        </p:nvCxnSpPr>
        <p:spPr>
          <a:xfrm flipH="1">
            <a:off x="6096000" y="3467624"/>
            <a:ext cx="1511265" cy="330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582161A-3835-396A-682F-CE19BBC52514}"/>
              </a:ext>
            </a:extLst>
          </p:cNvPr>
          <p:cNvSpPr txBox="1"/>
          <p:nvPr/>
        </p:nvSpPr>
        <p:spPr>
          <a:xfrm>
            <a:off x="4066051" y="3629884"/>
            <a:ext cx="2251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Potentially misassembled contigs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01BBBA-1FC7-76D8-6F5B-D989DF03B7D0}"/>
              </a:ext>
            </a:extLst>
          </p:cNvPr>
          <p:cNvCxnSpPr>
            <a:cxnSpLocks/>
          </p:cNvCxnSpPr>
          <p:nvPr/>
        </p:nvCxnSpPr>
        <p:spPr>
          <a:xfrm flipV="1">
            <a:off x="6445873" y="3173732"/>
            <a:ext cx="806265" cy="63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E9AEC9-D923-5DA4-9718-A43363E3F315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6317758" y="3656553"/>
            <a:ext cx="1806738" cy="111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62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AB539C3-2C1C-BA2F-C189-79A7A3C8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02" y="2"/>
            <a:ext cx="1186739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FF06B5-F2AA-33B0-3E0D-7454165A90FD}"/>
              </a:ext>
            </a:extLst>
          </p:cNvPr>
          <p:cNvSpPr txBox="1"/>
          <p:nvPr/>
        </p:nvSpPr>
        <p:spPr>
          <a:xfrm>
            <a:off x="1571625" y="785813"/>
            <a:ext cx="2614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Haplotype 2 (duplication)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2D0344-BA3B-468C-7BBE-230A3EE5922E}"/>
              </a:ext>
            </a:extLst>
          </p:cNvPr>
          <p:cNvCxnSpPr>
            <a:cxnSpLocks/>
          </p:cNvCxnSpPr>
          <p:nvPr/>
        </p:nvCxnSpPr>
        <p:spPr>
          <a:xfrm flipH="1">
            <a:off x="1776248" y="2165133"/>
            <a:ext cx="348943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16382B-37F7-587A-966E-AC4B682ED694}"/>
              </a:ext>
            </a:extLst>
          </p:cNvPr>
          <p:cNvCxnSpPr>
            <a:cxnSpLocks/>
          </p:cNvCxnSpPr>
          <p:nvPr/>
        </p:nvCxnSpPr>
        <p:spPr>
          <a:xfrm>
            <a:off x="5265683" y="2165133"/>
            <a:ext cx="0" cy="44143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1A2887-7FFC-A735-6FF8-BA32A2BE4D67}"/>
              </a:ext>
            </a:extLst>
          </p:cNvPr>
          <p:cNvCxnSpPr>
            <a:cxnSpLocks/>
          </p:cNvCxnSpPr>
          <p:nvPr/>
        </p:nvCxnSpPr>
        <p:spPr>
          <a:xfrm>
            <a:off x="5265683" y="2606566"/>
            <a:ext cx="443536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8E13D1-19DA-95A8-5359-D6A9B69CFA5F}"/>
              </a:ext>
            </a:extLst>
          </p:cNvPr>
          <p:cNvCxnSpPr>
            <a:cxnSpLocks/>
          </p:cNvCxnSpPr>
          <p:nvPr/>
        </p:nvCxnSpPr>
        <p:spPr>
          <a:xfrm flipH="1" flipV="1">
            <a:off x="9701048" y="2606566"/>
            <a:ext cx="187168" cy="23122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1DA96F-B5C5-7768-B695-166AA2457280}"/>
              </a:ext>
            </a:extLst>
          </p:cNvPr>
          <p:cNvCxnSpPr>
            <a:cxnSpLocks/>
          </p:cNvCxnSpPr>
          <p:nvPr/>
        </p:nvCxnSpPr>
        <p:spPr>
          <a:xfrm flipH="1">
            <a:off x="9888216" y="2837793"/>
            <a:ext cx="38039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936057-20B6-F1E6-A911-F0303CB1D7BA}"/>
              </a:ext>
            </a:extLst>
          </p:cNvPr>
          <p:cNvCxnSpPr>
            <a:cxnSpLocks/>
          </p:cNvCxnSpPr>
          <p:nvPr/>
        </p:nvCxnSpPr>
        <p:spPr>
          <a:xfrm flipV="1">
            <a:off x="10268607" y="2606566"/>
            <a:ext cx="0" cy="23122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25DB32-FEBF-6251-15D6-BB618AC12C81}"/>
              </a:ext>
            </a:extLst>
          </p:cNvPr>
          <p:cNvCxnSpPr>
            <a:cxnSpLocks/>
          </p:cNvCxnSpPr>
          <p:nvPr/>
        </p:nvCxnSpPr>
        <p:spPr>
          <a:xfrm flipH="1">
            <a:off x="10268607" y="2606566"/>
            <a:ext cx="158706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97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2D3709-8709-3173-2D2F-159C5C1FC9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310"/>
          <a:stretch/>
        </p:blipFill>
        <p:spPr>
          <a:xfrm>
            <a:off x="208837" y="1888967"/>
            <a:ext cx="11774326" cy="265445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E2EC69D-849C-F205-C890-1D1140AB1854}"/>
              </a:ext>
            </a:extLst>
          </p:cNvPr>
          <p:cNvSpPr/>
          <p:nvPr/>
        </p:nvSpPr>
        <p:spPr>
          <a:xfrm>
            <a:off x="2871788" y="1757364"/>
            <a:ext cx="7000875" cy="302895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59DBE-DEB1-46CF-9751-B825D131E82A}"/>
              </a:ext>
            </a:extLst>
          </p:cNvPr>
          <p:cNvSpPr txBox="1"/>
          <p:nvPr/>
        </p:nvSpPr>
        <p:spPr>
          <a:xfrm>
            <a:off x="1265698" y="1034832"/>
            <a:ext cx="3615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BLAT of “WL.region.hap2_joinedContigs</a:t>
            </a:r>
            <a:r>
              <a:rPr lang="en-US" sz="1200" b="1" dirty="0"/>
              <a:t>” against hg38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2ADB83-FD4F-F105-C110-24387E9989F2}"/>
              </a:ext>
            </a:extLst>
          </p:cNvPr>
          <p:cNvSpPr txBox="1"/>
          <p:nvPr/>
        </p:nvSpPr>
        <p:spPr>
          <a:xfrm>
            <a:off x="4156201" y="4843563"/>
            <a:ext cx="5716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à"/>
            </a:pPr>
            <a:r>
              <a:rPr lang="en-US" sz="1200" dirty="0"/>
              <a:t>Deletion breakpoints based on BLAT alignment along are ambiguous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en-US" sz="1200" dirty="0"/>
              <a:t>You can also see (red ticks) that the haplotype is quite divergent from from hg38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en-US" sz="1200" dirty="0"/>
              <a:t>As a result, BLAT suggests that deletion could either remove 2-70D or 2-70, but it is favoring loss of IGHV2-70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en-US" sz="1200" dirty="0"/>
              <a:t>Where “IGHV2-70*04_t116c” sits is difficult to delineate based on this</a:t>
            </a:r>
          </a:p>
        </p:txBody>
      </p:sp>
    </p:spTree>
    <p:extLst>
      <p:ext uri="{BB962C8B-B14F-4D97-AF65-F5344CB8AC3E}">
        <p14:creationId xmlns:p14="http://schemas.microsoft.com/office/powerpoint/2010/main" val="122795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0759DBE-DEB1-46CF-9751-B825D131E82A}"/>
              </a:ext>
            </a:extLst>
          </p:cNvPr>
          <p:cNvSpPr txBox="1"/>
          <p:nvPr/>
        </p:nvSpPr>
        <p:spPr>
          <a:xfrm>
            <a:off x="1265698" y="1034832"/>
            <a:ext cx="42694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BLAT of “WL.region.hap2_joinedContigs</a:t>
            </a:r>
            <a:r>
              <a:rPr lang="en-US" sz="1200" b="1" dirty="0"/>
              <a:t>” against hg19 (Matsuda)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2ADB83-FD4F-F105-C110-24387E9989F2}"/>
              </a:ext>
            </a:extLst>
          </p:cNvPr>
          <p:cNvSpPr txBox="1"/>
          <p:nvPr/>
        </p:nvSpPr>
        <p:spPr>
          <a:xfrm>
            <a:off x="3094502" y="4644666"/>
            <a:ext cx="60029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à"/>
            </a:pPr>
            <a:r>
              <a:rPr lang="en-US" sz="1200" dirty="0"/>
              <a:t>Can see that the haplotype is consistent with hg19/Matsuda in terms of “gene” content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en-US" sz="1200" dirty="0"/>
              <a:t>Can also see haplotype is quite divergent from hg19.</a:t>
            </a:r>
          </a:p>
          <a:p>
            <a:pPr marL="171450" indent="-171450">
              <a:buFont typeface="Wingdings" pitchFamily="2" charset="2"/>
              <a:buChar char="à"/>
            </a:pPr>
            <a:endParaRPr lang="en-US" sz="1200" dirty="0"/>
          </a:p>
          <a:p>
            <a:pPr marL="171450" indent="-171450">
              <a:buFont typeface="Wingdings" pitchFamily="2" charset="2"/>
              <a:buChar char="à"/>
            </a:pPr>
            <a:endParaRPr lang="en-US" sz="1200" dirty="0"/>
          </a:p>
          <a:p>
            <a:r>
              <a:rPr lang="en-US" sz="1200" dirty="0"/>
              <a:t>*** I DON”T LOVE WHAT GENCODE IS NOW DOING WITH ANNOTATIONS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FACF2-A192-95FF-83E7-0EB9232579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382"/>
          <a:stretch/>
        </p:blipFill>
        <p:spPr>
          <a:xfrm>
            <a:off x="93415" y="2362222"/>
            <a:ext cx="12005170" cy="206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61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182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Watson,Corey T</dc:creator>
  <cp:lastModifiedBy>Watson,Corey T</cp:lastModifiedBy>
  <cp:revision>6</cp:revision>
  <dcterms:created xsi:type="dcterms:W3CDTF">2022-11-21T14:24:14Z</dcterms:created>
  <dcterms:modified xsi:type="dcterms:W3CDTF">2022-11-21T14:55:58Z</dcterms:modified>
</cp:coreProperties>
</file>