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D3DE-20A9-F14C-E951-965E6C7A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55FC-84CD-EF02-042F-02129E2B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2390-4B7C-0690-548E-E7236412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EF29-3E7A-9E5C-3A98-86BDB575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2604-4775-2723-DE8A-BC0F6BCB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7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1586-3CD5-EB05-0DC0-C7CD406D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34F0-B687-4B50-0F8A-AB4F9900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ACBB-D778-CD3E-5F14-73039330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ED36-E02A-D3CC-80C5-CCFE735E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A44A-F271-D491-8A24-E08F8666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D6529-537E-6B29-529A-F5E444207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75F3D-4F4A-A26F-82A2-48970C2B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BEE2-38BA-7AC2-7507-1FCC6AF9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3C2C-E28E-C0DE-24A0-ED480DDF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380B-A8AC-DB67-071D-44AAA192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3AC6-F7BB-FEAC-ACF9-FB1A4A4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43AF-CA39-6D5D-C11B-3B722978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1FC4-A318-1543-DEF1-5A32925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62EE-8303-66D4-9FD3-BA363F14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D5B0-6932-F975-BD2F-3E5442BC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F86-E525-EDD6-7DB9-A872846E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19E9-EA52-B123-3AB1-0F94D209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8809-65DC-5454-BDC3-0CCF99F9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97F5-C477-5737-8161-ED741C38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221C-7B5E-8A98-307A-88A4F1CF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F82-BEB3-389A-95EE-A40D336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574B-DCB9-0C6E-99F0-14D6CEBD2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9A7D-2D19-214A-31C2-62A8BD19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BCD6B-6EF2-3E00-05DD-81D5AC67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4C16-0307-399A-2403-21E5A55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0151-17EF-8D6F-C500-CD98887B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4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D0F-F86A-6E15-3A8C-13B96D01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2753-2873-92C2-BA4F-9E270F74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C7729-9BE9-D877-3FC3-705AAF48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93768-FF3C-8CE9-D321-0BD651A27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EE3FE-92ED-A3C1-4F7A-BE00E3DD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D71BB-5B32-42D1-2EB6-B7382316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772B8-4C07-DBA9-1EE6-824A3289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604DD-FF24-A6C0-5749-8197DC15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062B-F44C-F817-9D85-EBB848D4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C25B9-B068-21A1-E53E-A2823868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A49C-42F3-4ED5-2680-0D94836F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98DE5-3684-16E3-3FFE-93590284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FC729-6FA2-468B-C5AA-BED73D0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86C21-9F69-FBF3-F5E6-909FCB1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CAF7-20D3-57C2-588B-CE6DD802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E08C-FD22-E473-1D7E-A4EC4755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D44A-2FE3-130B-6276-ECA73FC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DDE23-19A3-38E2-DE5B-ACA45DE3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EFC9-DF35-A4E1-FFB7-B82540CB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8CE43-1423-EEF4-7CE6-0ACFB1ED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5428-76EB-7FD1-3C2B-6228A108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21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887D-F50B-3CB5-F2E4-5C53D3D3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A8971-2565-C82C-8464-AAA80B2E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5738-3E88-CF51-DCBD-2B60C694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C85D-E7D3-486B-35B8-CB830FBF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47B4-7495-BE59-4175-1AE6C688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1757-DB63-ED49-7D6A-7EFDD5A5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1EAC2-F805-9076-F3EC-B8CC0709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5BDA-C8AF-0FF8-5E1F-64C25AD3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08C7-BB01-BACF-8F38-AD8209026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D9D1-3067-4B70-A744-1B37417505B0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F2D5-FC49-F361-C5C7-23533CFC4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4085-FBC4-EBFC-E0E5-C12C5498C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3123-45DD-4A63-9069-6205B1AF5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14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E01668-BEE8-711F-1D4D-58CD9B591BE4}"/>
              </a:ext>
            </a:extLst>
          </p:cNvPr>
          <p:cNvSpPr txBox="1"/>
          <p:nvPr/>
        </p:nvSpPr>
        <p:spPr>
          <a:xfrm>
            <a:off x="1204957" y="888763"/>
            <a:ext cx="10036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SC-11 (SEQUEL II) has the same SNP *04_t116c in 2-70 and 2-70D</a:t>
            </a:r>
          </a:p>
          <a:p>
            <a:r>
              <a:rPr lang="en-GB" dirty="0"/>
              <a:t>This is not found by </a:t>
            </a:r>
            <a:r>
              <a:rPr lang="en-GB" dirty="0" err="1"/>
              <a:t>IgDiscover</a:t>
            </a:r>
            <a:r>
              <a:rPr lang="en-GB" dirty="0"/>
              <a:t> in the repertoire, but cluster sizes are low.</a:t>
            </a:r>
          </a:p>
          <a:p>
            <a:endParaRPr lang="en-GB" dirty="0"/>
          </a:p>
          <a:p>
            <a:r>
              <a:rPr lang="en-GB" dirty="0"/>
              <a:t>20 genomic subjects in </a:t>
            </a:r>
            <a:r>
              <a:rPr lang="en-GB" dirty="0" err="1"/>
              <a:t>VDJbase</a:t>
            </a:r>
            <a:r>
              <a:rPr lang="en-GB" dirty="0"/>
              <a:t> have 2-70*04_t116c. All 20 also have 2-70D*04_t116c. </a:t>
            </a:r>
          </a:p>
          <a:p>
            <a:r>
              <a:rPr lang="en-GB" dirty="0"/>
              <a:t>8 subjects have 2-70D*04_t116c but not 2-70*04_t116c</a:t>
            </a:r>
          </a:p>
          <a:p>
            <a:endParaRPr lang="en-GB" dirty="0"/>
          </a:p>
          <a:p>
            <a:r>
              <a:rPr lang="en-GB" dirty="0"/>
              <a:t>Is there a strong association between these two SNPs, or is it possible that reads are incorrectly mapped?</a:t>
            </a:r>
          </a:p>
          <a:p>
            <a:endParaRPr lang="en-GB" dirty="0"/>
          </a:p>
          <a:p>
            <a:r>
              <a:rPr lang="en-GB" dirty="0"/>
              <a:t>(See results/IGH/read assemblies/SC-11 for details)</a:t>
            </a:r>
          </a:p>
        </p:txBody>
      </p:sp>
    </p:spTree>
    <p:extLst>
      <p:ext uri="{BB962C8B-B14F-4D97-AF65-F5344CB8AC3E}">
        <p14:creationId xmlns:p14="http://schemas.microsoft.com/office/powerpoint/2010/main" val="258055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16C9C-A021-671C-8AB4-F3686FEFAB54}"/>
              </a:ext>
            </a:extLst>
          </p:cNvPr>
          <p:cNvSpPr txBox="1"/>
          <p:nvPr/>
        </p:nvSpPr>
        <p:spPr>
          <a:xfrm>
            <a:off x="316194" y="504202"/>
            <a:ext cx="8161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Co-ordinates in the assembly:</a:t>
            </a:r>
          </a:p>
          <a:p>
            <a:r>
              <a:rPr lang="en-GB" dirty="0"/>
              <a:t>2-70 exon-2 1030987-1031299 </a:t>
            </a:r>
            <a:r>
              <a:rPr lang="en-GB" dirty="0" err="1"/>
              <a:t>snp</a:t>
            </a:r>
            <a:r>
              <a:rPr lang="en-GB" dirty="0"/>
              <a:t> is 1031182 A-&gt;G  (assembly is </a:t>
            </a:r>
            <a:r>
              <a:rPr lang="en-GB" dirty="0" err="1"/>
              <a:t>rc</a:t>
            </a:r>
            <a:r>
              <a:rPr lang="en-GB" dirty="0"/>
              <a:t> </a:t>
            </a:r>
            <a:r>
              <a:rPr lang="en-GB" dirty="0" err="1"/>
              <a:t>wrt</a:t>
            </a:r>
            <a:r>
              <a:rPr lang="en-GB" dirty="0"/>
              <a:t> to the genes)</a:t>
            </a:r>
          </a:p>
          <a:p>
            <a:r>
              <a:rPr lang="en-GB" dirty="0"/>
              <a:t>2-70D exon-2 983984-984296 </a:t>
            </a:r>
            <a:r>
              <a:rPr lang="en-GB" dirty="0" err="1"/>
              <a:t>snp</a:t>
            </a:r>
            <a:r>
              <a:rPr lang="en-GB" dirty="0"/>
              <a:t> is 984179 A-&gt;G</a:t>
            </a:r>
          </a:p>
          <a:p>
            <a:r>
              <a:rPr lang="en-GB" dirty="0"/>
              <a:t>The reference is based on 2-70*01 and 2-70D*04</a:t>
            </a:r>
          </a:p>
          <a:p>
            <a:endParaRPr lang="en-GB" dirty="0"/>
          </a:p>
          <a:p>
            <a:r>
              <a:rPr lang="en-GB" dirty="0"/>
              <a:t>Read counts in SC-11 at 2-70 and 2-70D (both primary and secondary alignments):</a:t>
            </a:r>
          </a:p>
          <a:p>
            <a:endParaRPr lang="en-GB" dirty="0"/>
          </a:p>
          <a:p>
            <a:r>
              <a:rPr lang="en-GB" dirty="0"/>
              <a:t>2-70                                                                                                                  2-70D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C1CAE5-2042-01B0-9EDD-E381BBECE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46294"/>
              </p:ext>
            </p:extLst>
          </p:nvPr>
        </p:nvGraphicFramePr>
        <p:xfrm>
          <a:off x="316194" y="2812526"/>
          <a:ext cx="408489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6572">
                  <a:extLst>
                    <a:ext uri="{9D8B030D-6E8A-4147-A177-3AD203B41FA5}">
                      <a16:colId xmlns:a16="http://schemas.microsoft.com/office/drawing/2014/main" val="1167192934"/>
                    </a:ext>
                  </a:extLst>
                </a:gridCol>
                <a:gridCol w="940038">
                  <a:extLst>
                    <a:ext uri="{9D8B030D-6E8A-4147-A177-3AD203B41FA5}">
                      <a16:colId xmlns:a16="http://schemas.microsoft.com/office/drawing/2014/main" val="1633021943"/>
                    </a:ext>
                  </a:extLst>
                </a:gridCol>
                <a:gridCol w="1196411">
                  <a:extLst>
                    <a:ext uri="{9D8B030D-6E8A-4147-A177-3AD203B41FA5}">
                      <a16:colId xmlns:a16="http://schemas.microsoft.com/office/drawing/2014/main" val="2140715739"/>
                    </a:ext>
                  </a:extLst>
                </a:gridCol>
                <a:gridCol w="1281869">
                  <a:extLst>
                    <a:ext uri="{9D8B030D-6E8A-4147-A177-3AD203B41FA5}">
                      <a16:colId xmlns:a16="http://schemas.microsoft.com/office/drawing/2014/main" val="671837962"/>
                    </a:ext>
                  </a:extLst>
                </a:gridCol>
              </a:tblGrid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RG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primary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secondary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allele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940580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*15 (prim)</a:t>
                      </a:r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*04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357962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*04_t116c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43572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232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7FC97-A1B2-ED88-FDCB-B575B59A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0132"/>
              </p:ext>
            </p:extLst>
          </p:nvPr>
        </p:nvGraphicFramePr>
        <p:xfrm>
          <a:off x="6665008" y="2812526"/>
          <a:ext cx="4418887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0489">
                  <a:extLst>
                    <a:ext uri="{9D8B030D-6E8A-4147-A177-3AD203B41FA5}">
                      <a16:colId xmlns:a16="http://schemas.microsoft.com/office/drawing/2014/main" val="1167192934"/>
                    </a:ext>
                  </a:extLst>
                </a:gridCol>
                <a:gridCol w="968646">
                  <a:extLst>
                    <a:ext uri="{9D8B030D-6E8A-4147-A177-3AD203B41FA5}">
                      <a16:colId xmlns:a16="http://schemas.microsoft.com/office/drawing/2014/main" val="1633021943"/>
                    </a:ext>
                  </a:extLst>
                </a:gridCol>
                <a:gridCol w="1479876">
                  <a:extLst>
                    <a:ext uri="{9D8B030D-6E8A-4147-A177-3AD203B41FA5}">
                      <a16:colId xmlns:a16="http://schemas.microsoft.com/office/drawing/2014/main" val="2140715739"/>
                    </a:ext>
                  </a:extLst>
                </a:gridCol>
                <a:gridCol w="1479876">
                  <a:extLst>
                    <a:ext uri="{9D8B030D-6E8A-4147-A177-3AD203B41FA5}">
                      <a16:colId xmlns:a16="http://schemas.microsoft.com/office/drawing/2014/main" val="1102957543"/>
                    </a:ext>
                  </a:extLst>
                </a:gridCol>
              </a:tblGrid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RG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primary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secondary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allele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940580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124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*15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357962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89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43572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Aven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*04_t116c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23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84380-12C9-B68B-3692-DE0AB9EF77E5}"/>
              </a:ext>
            </a:extLst>
          </p:cNvPr>
          <p:cNvSpPr txBox="1"/>
          <p:nvPr/>
        </p:nvSpPr>
        <p:spPr>
          <a:xfrm>
            <a:off x="811850" y="828942"/>
            <a:ext cx="10202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large majority of secondary reads seen in 2-70 and 2-70D have their primary read in the corresponding</a:t>
            </a:r>
            <a:br>
              <a:rPr lang="en-GB" dirty="0"/>
            </a:br>
            <a:r>
              <a:rPr lang="en-GB" dirty="0"/>
              <a:t>duplicate: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Secondary reads at 2-70:                                            Secondary reads at 2-70D: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2D2AAB-2363-7A3A-56A9-DBA81545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11213"/>
              </p:ext>
            </p:extLst>
          </p:nvPr>
        </p:nvGraphicFramePr>
        <p:xfrm>
          <a:off x="811850" y="2596827"/>
          <a:ext cx="4163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40">
                  <a:extLst>
                    <a:ext uri="{9D8B030D-6E8A-4147-A177-3AD203B41FA5}">
                      <a16:colId xmlns:a16="http://schemas.microsoft.com/office/drawing/2014/main" val="178184167"/>
                    </a:ext>
                  </a:extLst>
                </a:gridCol>
                <a:gridCol w="590640">
                  <a:extLst>
                    <a:ext uri="{9D8B030D-6E8A-4147-A177-3AD203B41FA5}">
                      <a16:colId xmlns:a16="http://schemas.microsoft.com/office/drawing/2014/main" val="2781503206"/>
                    </a:ext>
                  </a:extLst>
                </a:gridCol>
                <a:gridCol w="2076565">
                  <a:extLst>
                    <a:ext uri="{9D8B030D-6E8A-4147-A177-3AD203B41FA5}">
                      <a16:colId xmlns:a16="http://schemas.microsoft.com/office/drawing/2014/main" val="2713732875"/>
                    </a:ext>
                  </a:extLst>
                </a:gridCol>
                <a:gridCol w="905855">
                  <a:extLst>
                    <a:ext uri="{9D8B030D-6E8A-4147-A177-3AD203B41FA5}">
                      <a16:colId xmlns:a16="http://schemas.microsoft.com/office/drawing/2014/main" val="1236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2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172188-176492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9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449701-451716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1175151-1179000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4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976916-983976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2-70D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977142-984169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2-70D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8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n.d.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945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D89384-080F-092B-9840-6A7CE161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59942"/>
              </p:ext>
            </p:extLst>
          </p:nvPr>
        </p:nvGraphicFramePr>
        <p:xfrm>
          <a:off x="5544796" y="2596827"/>
          <a:ext cx="4163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40">
                  <a:extLst>
                    <a:ext uri="{9D8B030D-6E8A-4147-A177-3AD203B41FA5}">
                      <a16:colId xmlns:a16="http://schemas.microsoft.com/office/drawing/2014/main" val="178184167"/>
                    </a:ext>
                  </a:extLst>
                </a:gridCol>
                <a:gridCol w="590640">
                  <a:extLst>
                    <a:ext uri="{9D8B030D-6E8A-4147-A177-3AD203B41FA5}">
                      <a16:colId xmlns:a16="http://schemas.microsoft.com/office/drawing/2014/main" val="2781503206"/>
                    </a:ext>
                  </a:extLst>
                </a:gridCol>
                <a:gridCol w="2076565">
                  <a:extLst>
                    <a:ext uri="{9D8B030D-6E8A-4147-A177-3AD203B41FA5}">
                      <a16:colId xmlns:a16="http://schemas.microsoft.com/office/drawing/2014/main" val="2713732875"/>
                    </a:ext>
                  </a:extLst>
                </a:gridCol>
                <a:gridCol w="905855">
                  <a:extLst>
                    <a:ext uri="{9D8B030D-6E8A-4147-A177-3AD203B41FA5}">
                      <a16:colId xmlns:a16="http://schemas.microsoft.com/office/drawing/2014/main" val="1236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2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172188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9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1175151-1177425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1023446-1031166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4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1029758-1030600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173249-176492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8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445230-451716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9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1029740-1031216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3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C5BD6-B09C-D0CF-6107-3B2FA8ED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05"/>
            <a:ext cx="12192000" cy="538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F7E3D-19B7-AC24-C52F-8904BAF7B9BF}"/>
              </a:ext>
            </a:extLst>
          </p:cNvPr>
          <p:cNvSpPr txBox="1"/>
          <p:nvPr/>
        </p:nvSpPr>
        <p:spPr>
          <a:xfrm>
            <a:off x="221672" y="375928"/>
            <a:ext cx="109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2-70, RG1 (*04_t116c) aligns with a gap that is not seen in RG2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F1229E-2795-DA37-440D-A3285EC50458}"/>
              </a:ext>
            </a:extLst>
          </p:cNvPr>
          <p:cNvCxnSpPr/>
          <p:nvPr/>
        </p:nvCxnSpPr>
        <p:spPr>
          <a:xfrm flipV="1">
            <a:off x="9476509" y="2503055"/>
            <a:ext cx="0" cy="27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C585B-6D10-AFFB-2E46-E1267732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1" y="184307"/>
            <a:ext cx="9228944" cy="2836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2AF52-33E2-A187-1E4F-4F02E82B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" y="3414867"/>
            <a:ext cx="9578108" cy="3071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1192-9208-91A3-382D-4EC32967D2A8}"/>
              </a:ext>
            </a:extLst>
          </p:cNvPr>
          <p:cNvSpPr txBox="1"/>
          <p:nvPr/>
        </p:nvSpPr>
        <p:spPr>
          <a:xfrm>
            <a:off x="675118" y="1828800"/>
            <a:ext cx="114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2-70 RG1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1114F-720B-367B-3496-93BA5CEED8C1}"/>
              </a:ext>
            </a:extLst>
          </p:cNvPr>
          <p:cNvSpPr txBox="1"/>
          <p:nvPr/>
        </p:nvSpPr>
        <p:spPr>
          <a:xfrm>
            <a:off x="571144" y="5040594"/>
            <a:ext cx="145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2-70D RG2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F4D4D-1E1A-C6C6-EEB6-72B3E405B448}"/>
              </a:ext>
            </a:extLst>
          </p:cNvPr>
          <p:cNvSpPr txBox="1"/>
          <p:nvPr/>
        </p:nvSpPr>
        <p:spPr>
          <a:xfrm>
            <a:off x="2879930" y="302033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t116c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3ABF3-30A6-C877-E51F-C76E32B5274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17257" y="3158837"/>
            <a:ext cx="832007" cy="41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F22AA8-72BC-8071-B350-F1F4210AAF6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17257" y="2740051"/>
            <a:ext cx="832007" cy="4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F6CC18-7CE7-5528-4A7F-5C7ADE5EE97A}"/>
              </a:ext>
            </a:extLst>
          </p:cNvPr>
          <p:cNvCxnSpPr>
            <a:cxnSpLocks/>
          </p:cNvCxnSpPr>
          <p:nvPr/>
        </p:nvCxnSpPr>
        <p:spPr>
          <a:xfrm>
            <a:off x="299103" y="6725542"/>
            <a:ext cx="6511895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9DFC2E-8541-1327-7115-956A5DE49DE0}"/>
              </a:ext>
            </a:extLst>
          </p:cNvPr>
          <p:cNvCxnSpPr>
            <a:cxnSpLocks/>
          </p:cNvCxnSpPr>
          <p:nvPr/>
        </p:nvCxnSpPr>
        <p:spPr>
          <a:xfrm>
            <a:off x="7802310" y="3230308"/>
            <a:ext cx="1797465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B51852-71CB-AD67-2B4F-B16753B658FD}"/>
              </a:ext>
            </a:extLst>
          </p:cNvPr>
          <p:cNvSpPr txBox="1"/>
          <p:nvPr/>
        </p:nvSpPr>
        <p:spPr>
          <a:xfrm>
            <a:off x="1383673" y="6417765"/>
            <a:ext cx="2089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Better alignment to 2-70D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40F90-524A-6C24-4AB8-5EFF6FE107CB}"/>
              </a:ext>
            </a:extLst>
          </p:cNvPr>
          <p:cNvSpPr txBox="1"/>
          <p:nvPr/>
        </p:nvSpPr>
        <p:spPr>
          <a:xfrm>
            <a:off x="7717064" y="2974277"/>
            <a:ext cx="1979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Better alignment to 2-70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F061EC-839F-47D1-5724-5D1FA62832EC}"/>
              </a:ext>
            </a:extLst>
          </p:cNvPr>
          <p:cNvSpPr txBox="1"/>
          <p:nvPr/>
        </p:nvSpPr>
        <p:spPr>
          <a:xfrm>
            <a:off x="7221409" y="256373"/>
            <a:ext cx="4970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t116c–containing reads covering the 3’ side of the</a:t>
            </a:r>
          </a:p>
          <a:p>
            <a:r>
              <a:rPr lang="en-GB" dirty="0"/>
              <a:t>gene align better with 2-70D, while those covering</a:t>
            </a:r>
            <a:br>
              <a:rPr lang="en-GB" dirty="0"/>
            </a:br>
            <a:r>
              <a:rPr lang="en-GB" dirty="0"/>
              <a:t>the 5’ side and extending beyond the ‘gap’</a:t>
            </a:r>
            <a:br>
              <a:rPr lang="en-GB" dirty="0"/>
            </a:br>
            <a:r>
              <a:rPr lang="en-GB" dirty="0"/>
              <a:t>align better with 2-70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9883C0-8753-D2F8-03C5-136BF5F9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313" y="3066389"/>
            <a:ext cx="504825" cy="2190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EDDEEF-F325-858F-D8D2-9ED93E63FB73}"/>
              </a:ext>
            </a:extLst>
          </p:cNvPr>
          <p:cNvSpPr txBox="1"/>
          <p:nvPr/>
        </p:nvSpPr>
        <p:spPr>
          <a:xfrm>
            <a:off x="4485902" y="3032290"/>
            <a:ext cx="100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exon-2</a:t>
            </a:r>
          </a:p>
        </p:txBody>
      </p:sp>
    </p:spTree>
    <p:extLst>
      <p:ext uri="{BB962C8B-B14F-4D97-AF65-F5344CB8AC3E}">
        <p14:creationId xmlns:p14="http://schemas.microsoft.com/office/powerpoint/2010/main" val="353774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371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7</cp:revision>
  <dcterms:created xsi:type="dcterms:W3CDTF">2022-10-03T10:05:01Z</dcterms:created>
  <dcterms:modified xsi:type="dcterms:W3CDTF">2022-12-16T09:58:04Z</dcterms:modified>
</cp:coreProperties>
</file>