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BA66-ADB9-09CB-A4F7-A8238470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30392-1D83-4C71-3FC3-BC111E40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5BE1-098F-7B0B-55AB-06589389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2761-53B5-83CF-DD97-7D1A91CE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BB34-32B9-D296-2AC2-39BE548F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5E74-F523-4976-6D8C-A93D9648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A862-9CA0-B5AF-EA57-108A32D9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373A-0816-2498-6CA4-22E4D437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959E-A439-AFED-9A01-9D2D20E5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08F3-9BE5-EE33-1FD8-E6D7AC06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6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A8B62-93EC-B20D-ABB6-91BD0D1E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64E0F-01B3-F07C-5BBB-09220F8FD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5F76-DFDF-7B40-797F-3D04DD53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7BD0-BCC2-9336-E881-F6ADDD3B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AB61-F5FF-3BD3-D3C5-3097E13F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A4D9-987E-C737-9BDA-9C307AC0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FAA9-387F-A7BF-F47D-9B389801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CE71-DCEC-7BA7-098B-A0FAFA3C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5134-E51B-20FE-A5D1-BCAED0F2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D04EF-34AC-0837-CF98-08C3997E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0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73E9-E5CA-B4BC-A4B9-C436DA1F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D818-3F3E-5D38-CE74-AB81372EF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7DA6-D90E-5868-7945-72787ADE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8CB09-E97A-38E0-BD54-B00D4DE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9A73-AF7F-6E45-2E2E-6C1AF3B4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8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CD81-2840-AAD1-C886-22FBFCE2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767EE-DC6B-FD4B-469C-39DF6540D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9897A-DEBB-3319-A06C-291DF54D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5D540-B094-ED4C-B5AB-E6E39F2B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3DEA-418E-F404-308D-E26230D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DABEF-FF62-E762-3941-25AC1DCE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A63B-CF1E-9A9C-4789-03244D8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1DD9-6553-FF03-889F-D29B84C7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76D4D-2B3E-D7FD-D13B-6771D2667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F60CD-B1D0-0504-9FFB-0157F2FA9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38365-D961-BE98-91EA-44BEA231C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3EDA7-B851-D574-0F84-21EC27A1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3BB73-E3B5-1F58-6193-5B2B13D0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C94F3-6664-60DB-AB33-4A00BB01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E800-1977-6F04-1B12-213F92B2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6AC8-4C17-5791-426A-1A706B30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AC533-9886-46B3-A7C1-84D9F57F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F6472-637B-79A5-81A9-82B6F03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5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836E3-F536-6222-390E-6448BA7A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A558D-376F-B342-2871-2229F25F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C0B8-C697-B2D6-B91A-AE343E0F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0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05D9-8E76-4A01-338F-27ABAEDB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2940-511E-04C7-A778-112B7DBD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7F941-60FB-6A9E-4282-F41DEB3DE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AD40-7920-5F56-4AAE-AEBB6F36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B501C-E2D3-030D-1009-FF166371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3695B-06AA-7DC6-1A92-4BFD2CD9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75C8-92DB-F635-432B-529FC775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26406-6CB4-5F69-DE51-BE0984B72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8255A-CCA2-3CFE-6AD0-C7A4592F9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AE9A-D69F-6023-350B-15EF7E16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424E-FF13-F6D3-CB03-27F0F6BA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D861-2C86-6C93-5B66-BBFB35C3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181A9-6EA6-F3B1-9621-025F6A10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568B-0FB6-539C-E707-396AC4FA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0FD0-A39D-2C16-944B-A399C7693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DE5E-23BE-4E35-AEAB-B58D66A7EE40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DFF9-6849-226D-7B53-0228CCE67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BCAE-4E7A-3784-4A3A-FA2E4D751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EB12-788D-4E67-93C3-F79551774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5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dlees/digby_infra/blob/master/Running%20VDJbase%20and%20OGRDB%20under%20Docker.doc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1C989-F1F6-5183-2A9F-305F346B81A2}"/>
              </a:ext>
            </a:extLst>
          </p:cNvPr>
          <p:cNvSpPr txBox="1"/>
          <p:nvPr/>
        </p:nvSpPr>
        <p:spPr>
          <a:xfrm>
            <a:off x="583677" y="4559512"/>
            <a:ext cx="68450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Digital Ocean 4GB / 80 GB / 2VCPU Ubuntu / Docker</a:t>
            </a:r>
            <a:br>
              <a:rPr lang="en-GB" dirty="0"/>
            </a:br>
            <a:r>
              <a:rPr lang="en-GB" dirty="0"/>
              <a:t>weekly backups</a:t>
            </a:r>
            <a:br>
              <a:rPr lang="en-GB" dirty="0"/>
            </a:br>
            <a:r>
              <a:rPr lang="en-GB" dirty="0"/>
              <a:t>~$30 / month per droplet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B06EE-3F4C-3555-3F99-886CC9567FA0}"/>
              </a:ext>
            </a:extLst>
          </p:cNvPr>
          <p:cNvSpPr/>
          <p:nvPr/>
        </p:nvSpPr>
        <p:spPr>
          <a:xfrm>
            <a:off x="583677" y="888731"/>
            <a:ext cx="6845076" cy="345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5DDB1A-5BFD-C6F5-5592-5B3E1018E123}"/>
              </a:ext>
            </a:extLst>
          </p:cNvPr>
          <p:cNvSpPr/>
          <p:nvPr/>
        </p:nvSpPr>
        <p:spPr>
          <a:xfrm>
            <a:off x="797968" y="3430723"/>
            <a:ext cx="1993050" cy="70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861B4-1663-E1FA-A186-76E707306060}"/>
              </a:ext>
            </a:extLst>
          </p:cNvPr>
          <p:cNvSpPr txBox="1"/>
          <p:nvPr/>
        </p:nvSpPr>
        <p:spPr>
          <a:xfrm>
            <a:off x="755233" y="3197055"/>
            <a:ext cx="20103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r>
              <a:rPr lang="en-GB" sz="1200" dirty="0"/>
              <a:t>ghcr.io/</a:t>
            </a:r>
            <a:r>
              <a:rPr lang="en-GB" sz="1200" dirty="0" err="1"/>
              <a:t>linuxserver</a:t>
            </a:r>
            <a:r>
              <a:rPr lang="en-GB" sz="1200" dirty="0"/>
              <a:t>/swag</a:t>
            </a:r>
            <a:endParaRPr lang="en-GB" dirty="0"/>
          </a:p>
          <a:p>
            <a:r>
              <a:rPr lang="en-GB" dirty="0" err="1"/>
              <a:t>ngnix</a:t>
            </a:r>
            <a:r>
              <a:rPr lang="en-GB" dirty="0"/>
              <a:t>, Let’s Encrypt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4F1628-1840-F264-F764-BDB2131FD5CC}"/>
              </a:ext>
            </a:extLst>
          </p:cNvPr>
          <p:cNvSpPr/>
          <p:nvPr/>
        </p:nvSpPr>
        <p:spPr>
          <a:xfrm>
            <a:off x="2047045" y="1065441"/>
            <a:ext cx="1993050" cy="2138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00F320-8CB4-5774-AA4D-53E8E7EF8B7F}"/>
              </a:ext>
            </a:extLst>
          </p:cNvPr>
          <p:cNvSpPr txBox="1"/>
          <p:nvPr/>
        </p:nvSpPr>
        <p:spPr>
          <a:xfrm>
            <a:off x="2091763" y="1105610"/>
            <a:ext cx="1811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digby_backend</a:t>
            </a:r>
            <a:endParaRPr lang="en-GB" dirty="0"/>
          </a:p>
          <a:p>
            <a:endParaRPr lang="en-GB" dirty="0"/>
          </a:p>
          <a:p>
            <a:r>
              <a:rPr lang="en-GB" dirty="0"/>
              <a:t>Flask, </a:t>
            </a:r>
            <a:r>
              <a:rPr lang="en-GB" dirty="0" err="1"/>
              <a:t>gunicorn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celery, </a:t>
            </a:r>
            <a:r>
              <a:rPr lang="en-GB" dirty="0" err="1"/>
              <a:t>MySQLdb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C55486-C143-613F-51B4-404359B22F3D}"/>
              </a:ext>
            </a:extLst>
          </p:cNvPr>
          <p:cNvSpPr/>
          <p:nvPr/>
        </p:nvSpPr>
        <p:spPr>
          <a:xfrm>
            <a:off x="4189408" y="1065441"/>
            <a:ext cx="1930039" cy="2130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2990FB-3F84-C286-9B7B-602D24F83582}"/>
              </a:ext>
            </a:extLst>
          </p:cNvPr>
          <p:cNvSpPr txBox="1"/>
          <p:nvPr/>
        </p:nvSpPr>
        <p:spPr>
          <a:xfrm>
            <a:off x="4232661" y="1105610"/>
            <a:ext cx="185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ogrdb_backend</a:t>
            </a:r>
            <a:endParaRPr lang="en-GB" sz="1200" dirty="0"/>
          </a:p>
          <a:p>
            <a:endParaRPr lang="en-GB" dirty="0"/>
          </a:p>
          <a:p>
            <a:r>
              <a:rPr lang="en-GB" dirty="0"/>
              <a:t>Flask, </a:t>
            </a:r>
            <a:r>
              <a:rPr lang="en-GB" dirty="0" err="1"/>
              <a:t>gunicorn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MariaDB 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273CFD-585D-D0FD-2F3B-39F2E9893AA9}"/>
              </a:ext>
            </a:extLst>
          </p:cNvPr>
          <p:cNvSpPr txBox="1"/>
          <p:nvPr/>
        </p:nvSpPr>
        <p:spPr>
          <a:xfrm>
            <a:off x="854636" y="87279"/>
            <a:ext cx="575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Hosting instance: 5 docker containers running on</a:t>
            </a:r>
          </a:p>
          <a:p>
            <a:r>
              <a:rPr lang="en-GB" dirty="0"/>
              <a:t>a Digital Ocean droplet. Containers defined in docker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65B61A-1DE4-FA82-0F87-184240A1152E}"/>
              </a:ext>
            </a:extLst>
          </p:cNvPr>
          <p:cNvSpPr txBox="1"/>
          <p:nvPr/>
        </p:nvSpPr>
        <p:spPr>
          <a:xfrm>
            <a:off x="7984564" y="982265"/>
            <a:ext cx="3995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Currently there are 2 droplets:</a:t>
            </a:r>
          </a:p>
          <a:p>
            <a:endParaRPr lang="en-GB" dirty="0"/>
          </a:p>
          <a:p>
            <a:r>
              <a:rPr lang="en-GB" dirty="0" err="1"/>
              <a:t>do_prod</a:t>
            </a:r>
            <a:r>
              <a:rPr lang="en-GB" dirty="0"/>
              <a:t>: production instances of </a:t>
            </a:r>
            <a:r>
              <a:rPr lang="en-GB" dirty="0" err="1"/>
              <a:t>VDJbase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OGRDB, </a:t>
            </a:r>
            <a:r>
              <a:rPr lang="en-GB" dirty="0" err="1"/>
              <a:t>Wordpress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do_beta</a:t>
            </a:r>
            <a:r>
              <a:rPr lang="en-GB" dirty="0"/>
              <a:t>: 2 test instances of </a:t>
            </a:r>
            <a:r>
              <a:rPr lang="en-GB" dirty="0" err="1"/>
              <a:t>VDJbase</a:t>
            </a:r>
            <a:r>
              <a:rPr lang="en-GB" dirty="0"/>
              <a:t> containing</a:t>
            </a:r>
            <a:br>
              <a:rPr lang="en-GB" dirty="0"/>
            </a:br>
            <a:r>
              <a:rPr lang="en-GB" dirty="0"/>
              <a:t>Corey’s data. Potential also to run OGRDB and</a:t>
            </a:r>
          </a:p>
          <a:p>
            <a:r>
              <a:rPr lang="en-GB" dirty="0" err="1"/>
              <a:t>Worpress</a:t>
            </a:r>
            <a:r>
              <a:rPr lang="en-GB" dirty="0"/>
              <a:t> test servers.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567A08-05AE-D712-B0E2-437E722C99B9}"/>
              </a:ext>
            </a:extLst>
          </p:cNvPr>
          <p:cNvSpPr/>
          <p:nvPr/>
        </p:nvSpPr>
        <p:spPr>
          <a:xfrm>
            <a:off x="5213771" y="3441569"/>
            <a:ext cx="2103717" cy="711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4F08D2-0A86-87A1-3AE7-817462F062A1}"/>
              </a:ext>
            </a:extLst>
          </p:cNvPr>
          <p:cNvSpPr txBox="1"/>
          <p:nvPr/>
        </p:nvSpPr>
        <p:spPr>
          <a:xfrm>
            <a:off x="5201818" y="3430222"/>
            <a:ext cx="1841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wordpress</a:t>
            </a:r>
            <a:endParaRPr lang="en-GB" sz="1200" dirty="0"/>
          </a:p>
          <a:p>
            <a:r>
              <a:rPr lang="en-GB" dirty="0" err="1"/>
              <a:t>Wordpress</a:t>
            </a:r>
            <a:br>
              <a:rPr lang="en-GB" dirty="0"/>
            </a:b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5FB1BC-91F5-E2EC-6FBA-5CF614EA8C98}"/>
              </a:ext>
            </a:extLst>
          </p:cNvPr>
          <p:cNvSpPr/>
          <p:nvPr/>
        </p:nvSpPr>
        <p:spPr>
          <a:xfrm>
            <a:off x="2969453" y="3441193"/>
            <a:ext cx="2103717" cy="69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22AD95-A913-D84A-468C-BFA5BC8EFE7A}"/>
              </a:ext>
            </a:extLst>
          </p:cNvPr>
          <p:cNvSpPr txBox="1"/>
          <p:nvPr/>
        </p:nvSpPr>
        <p:spPr>
          <a:xfrm>
            <a:off x="2957500" y="3429846"/>
            <a:ext cx="1841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linuxserver</a:t>
            </a:r>
            <a:r>
              <a:rPr lang="en-GB" sz="1200" dirty="0"/>
              <a:t>/</a:t>
            </a:r>
            <a:r>
              <a:rPr lang="en-GB" sz="1200" dirty="0" err="1"/>
              <a:t>mariadb</a:t>
            </a:r>
            <a:br>
              <a:rPr lang="en-GB" dirty="0"/>
            </a:br>
            <a:r>
              <a:rPr lang="en-GB" dirty="0"/>
              <a:t>MariaDB</a:t>
            </a:r>
            <a:br>
              <a:rPr lang="en-GB" dirty="0"/>
            </a:b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EBDAE6-ED3F-83B7-3B75-195A294D6543}"/>
              </a:ext>
            </a:extLst>
          </p:cNvPr>
          <p:cNvSpPr txBox="1"/>
          <p:nvPr/>
        </p:nvSpPr>
        <p:spPr>
          <a:xfrm>
            <a:off x="583677" y="5784603"/>
            <a:ext cx="4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Documentation</a:t>
            </a:r>
            <a:r>
              <a:rPr lang="en-GB" dirty="0"/>
              <a:t> for building and managing a server</a:t>
            </a:r>
          </a:p>
        </p:txBody>
      </p:sp>
    </p:spTree>
    <p:extLst>
      <p:ext uri="{BB962C8B-B14F-4D97-AF65-F5344CB8AC3E}">
        <p14:creationId xmlns:p14="http://schemas.microsoft.com/office/powerpoint/2010/main" val="33662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5D5A0-9124-4146-814F-19DEFA4B45B0}"/>
              </a:ext>
            </a:extLst>
          </p:cNvPr>
          <p:cNvSpPr txBox="1"/>
          <p:nvPr/>
        </p:nvSpPr>
        <p:spPr>
          <a:xfrm>
            <a:off x="585694" y="627529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Outline file system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59C0C9-44B3-F0F7-1D34-917B312AE750}"/>
              </a:ext>
            </a:extLst>
          </p:cNvPr>
          <p:cNvCxnSpPr>
            <a:cxnSpLocks/>
          </p:cNvCxnSpPr>
          <p:nvPr/>
        </p:nvCxnSpPr>
        <p:spPr>
          <a:xfrm flipV="1">
            <a:off x="1954306" y="1350681"/>
            <a:ext cx="471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497135-C468-8FA6-EFAC-B93422038767}"/>
              </a:ext>
            </a:extLst>
          </p:cNvPr>
          <p:cNvCxnSpPr>
            <a:cxnSpLocks/>
          </p:cNvCxnSpPr>
          <p:nvPr/>
        </p:nvCxnSpPr>
        <p:spPr>
          <a:xfrm>
            <a:off x="1954306" y="1374588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47986-57E9-41C8-51DB-BB6D43A6B210}"/>
              </a:ext>
            </a:extLst>
          </p:cNvPr>
          <p:cNvCxnSpPr>
            <a:cxnSpLocks/>
          </p:cNvCxnSpPr>
          <p:nvPr/>
        </p:nvCxnSpPr>
        <p:spPr>
          <a:xfrm>
            <a:off x="6678706" y="1338729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1166C-23E1-6125-7D3B-07681E599208}"/>
              </a:ext>
            </a:extLst>
          </p:cNvPr>
          <p:cNvCxnSpPr>
            <a:cxnSpLocks/>
          </p:cNvCxnSpPr>
          <p:nvPr/>
        </p:nvCxnSpPr>
        <p:spPr>
          <a:xfrm>
            <a:off x="4093882" y="1374588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1D2920-EEC5-DE77-CE32-CD3C4B081B31}"/>
              </a:ext>
            </a:extLst>
          </p:cNvPr>
          <p:cNvSpPr txBox="1"/>
          <p:nvPr/>
        </p:nvSpPr>
        <p:spPr>
          <a:xfrm>
            <a:off x="1445483" y="1622613"/>
            <a:ext cx="1020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digby_docker</a:t>
            </a:r>
            <a:endParaRPr lang="en-GB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FBED51-9E96-044B-828E-21B86281DD16}"/>
              </a:ext>
            </a:extLst>
          </p:cNvPr>
          <p:cNvCxnSpPr>
            <a:cxnSpLocks/>
          </p:cNvCxnSpPr>
          <p:nvPr/>
        </p:nvCxnSpPr>
        <p:spPr>
          <a:xfrm>
            <a:off x="1954306" y="1957293"/>
            <a:ext cx="0" cy="125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D717F5-FF3B-D3B6-1E61-9D4B8DF0C73E}"/>
              </a:ext>
            </a:extLst>
          </p:cNvPr>
          <p:cNvCxnSpPr/>
          <p:nvPr/>
        </p:nvCxnSpPr>
        <p:spPr>
          <a:xfrm>
            <a:off x="1954306" y="2085788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5DCCC7-FE47-B8FC-CA43-6BEADD115EDE}"/>
              </a:ext>
            </a:extLst>
          </p:cNvPr>
          <p:cNvSpPr txBox="1"/>
          <p:nvPr/>
        </p:nvSpPr>
        <p:spPr>
          <a:xfrm>
            <a:off x="1996141" y="1941312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containers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32E0EA-A742-51D1-773D-94AF1BA7D0D4}"/>
              </a:ext>
            </a:extLst>
          </p:cNvPr>
          <p:cNvCxnSpPr/>
          <p:nvPr/>
        </p:nvCxnSpPr>
        <p:spPr>
          <a:xfrm>
            <a:off x="1957301" y="2423456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E7E1FA-BEC9-7214-4062-9F2467827B5A}"/>
              </a:ext>
            </a:extLst>
          </p:cNvPr>
          <p:cNvSpPr txBox="1"/>
          <p:nvPr/>
        </p:nvSpPr>
        <p:spPr>
          <a:xfrm>
            <a:off x="1999136" y="2278980"/>
            <a:ext cx="59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config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7B5C6E-0DEA-1A45-D136-4FBB4D88B64C}"/>
              </a:ext>
            </a:extLst>
          </p:cNvPr>
          <p:cNvCxnSpPr/>
          <p:nvPr/>
        </p:nvCxnSpPr>
        <p:spPr>
          <a:xfrm>
            <a:off x="1951320" y="2740220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5C497B-62D5-BBEF-490C-1C185234B080}"/>
              </a:ext>
            </a:extLst>
          </p:cNvPr>
          <p:cNvSpPr txBox="1"/>
          <p:nvPr/>
        </p:nvSpPr>
        <p:spPr>
          <a:xfrm>
            <a:off x="1993155" y="2595744"/>
            <a:ext cx="912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study_data</a:t>
            </a:r>
            <a:r>
              <a:rPr lang="en-GB" sz="1200" dirty="0"/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5F7B20-DA4C-5C9D-45DE-C1DC8FC97F80}"/>
              </a:ext>
            </a:extLst>
          </p:cNvPr>
          <p:cNvCxnSpPr/>
          <p:nvPr/>
        </p:nvCxnSpPr>
        <p:spPr>
          <a:xfrm>
            <a:off x="1957300" y="3080869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1B6390-8503-7F7D-4E7E-F3AEE282E005}"/>
              </a:ext>
            </a:extLst>
          </p:cNvPr>
          <p:cNvSpPr txBox="1"/>
          <p:nvPr/>
        </p:nvSpPr>
        <p:spPr>
          <a:xfrm>
            <a:off x="1999135" y="2936393"/>
            <a:ext cx="66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backup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A43E87-C240-B48A-950B-25A5F18972D4}"/>
              </a:ext>
            </a:extLst>
          </p:cNvPr>
          <p:cNvCxnSpPr>
            <a:cxnSpLocks/>
          </p:cNvCxnSpPr>
          <p:nvPr/>
        </p:nvCxnSpPr>
        <p:spPr>
          <a:xfrm>
            <a:off x="4092437" y="1374588"/>
            <a:ext cx="0" cy="24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C30CDE-C623-0948-1BE6-B02ADD1371AB}"/>
              </a:ext>
            </a:extLst>
          </p:cNvPr>
          <p:cNvSpPr txBox="1"/>
          <p:nvPr/>
        </p:nvSpPr>
        <p:spPr>
          <a:xfrm>
            <a:off x="3583614" y="1622613"/>
            <a:ext cx="1049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ogrdb_docker</a:t>
            </a:r>
            <a:endParaRPr lang="en-GB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66CCBB-217C-1DF4-C1FB-42249C494D88}"/>
              </a:ext>
            </a:extLst>
          </p:cNvPr>
          <p:cNvCxnSpPr>
            <a:cxnSpLocks/>
          </p:cNvCxnSpPr>
          <p:nvPr/>
        </p:nvCxnSpPr>
        <p:spPr>
          <a:xfrm>
            <a:off x="4092437" y="1957293"/>
            <a:ext cx="0" cy="125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97CF13-D058-7DCC-95A4-07EE8F9366C7}"/>
              </a:ext>
            </a:extLst>
          </p:cNvPr>
          <p:cNvCxnSpPr/>
          <p:nvPr/>
        </p:nvCxnSpPr>
        <p:spPr>
          <a:xfrm>
            <a:off x="4092437" y="2085788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27F0C1-B75F-0208-E1B5-45FE9FBD7CD3}"/>
              </a:ext>
            </a:extLst>
          </p:cNvPr>
          <p:cNvSpPr txBox="1"/>
          <p:nvPr/>
        </p:nvSpPr>
        <p:spPr>
          <a:xfrm>
            <a:off x="4134272" y="1941312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containers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C861F7-8F14-9CEF-1698-4BB8C7496F5E}"/>
              </a:ext>
            </a:extLst>
          </p:cNvPr>
          <p:cNvCxnSpPr/>
          <p:nvPr/>
        </p:nvCxnSpPr>
        <p:spPr>
          <a:xfrm>
            <a:off x="4095432" y="2423456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35E126-F63C-0E3A-209A-4CB6141F5816}"/>
              </a:ext>
            </a:extLst>
          </p:cNvPr>
          <p:cNvSpPr txBox="1"/>
          <p:nvPr/>
        </p:nvSpPr>
        <p:spPr>
          <a:xfrm>
            <a:off x="4137267" y="2278980"/>
            <a:ext cx="59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config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164770-C45D-B72A-DC7C-1213135065ED}"/>
              </a:ext>
            </a:extLst>
          </p:cNvPr>
          <p:cNvCxnSpPr/>
          <p:nvPr/>
        </p:nvCxnSpPr>
        <p:spPr>
          <a:xfrm>
            <a:off x="4095431" y="2758138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498DC34-C058-59AD-A3EE-FD420ADB183C}"/>
              </a:ext>
            </a:extLst>
          </p:cNvPr>
          <p:cNvSpPr txBox="1"/>
          <p:nvPr/>
        </p:nvSpPr>
        <p:spPr>
          <a:xfrm>
            <a:off x="4137266" y="2613662"/>
            <a:ext cx="66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backup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2B27E-8AB0-1206-B231-D2BE36291558}"/>
              </a:ext>
            </a:extLst>
          </p:cNvPr>
          <p:cNvSpPr txBox="1"/>
          <p:nvPr/>
        </p:nvSpPr>
        <p:spPr>
          <a:xfrm>
            <a:off x="6227695" y="159573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digby_infra</a:t>
            </a:r>
            <a:endParaRPr lang="en-GB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1C7EBD-692B-9B91-4AFA-04090BE19079}"/>
              </a:ext>
            </a:extLst>
          </p:cNvPr>
          <p:cNvCxnSpPr>
            <a:cxnSpLocks/>
          </p:cNvCxnSpPr>
          <p:nvPr/>
        </p:nvCxnSpPr>
        <p:spPr>
          <a:xfrm>
            <a:off x="6668682" y="1933399"/>
            <a:ext cx="0" cy="62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33D1A5-AF04-E8F3-BED0-CED6A0E86CAF}"/>
              </a:ext>
            </a:extLst>
          </p:cNvPr>
          <p:cNvCxnSpPr/>
          <p:nvPr/>
        </p:nvCxnSpPr>
        <p:spPr>
          <a:xfrm>
            <a:off x="6668682" y="2061894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8C28C8-CB8B-193C-4753-D4B66F14599B}"/>
              </a:ext>
            </a:extLst>
          </p:cNvPr>
          <p:cNvSpPr txBox="1"/>
          <p:nvPr/>
        </p:nvSpPr>
        <p:spPr>
          <a:xfrm>
            <a:off x="6710517" y="1917418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containers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4883F2-C8CB-59D5-BBB3-9C90007613F5}"/>
              </a:ext>
            </a:extLst>
          </p:cNvPr>
          <p:cNvCxnSpPr/>
          <p:nvPr/>
        </p:nvCxnSpPr>
        <p:spPr>
          <a:xfrm>
            <a:off x="6671677" y="2399562"/>
            <a:ext cx="8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A1C2F0-FFD4-58DF-CBD7-7969B435BFC9}"/>
              </a:ext>
            </a:extLst>
          </p:cNvPr>
          <p:cNvSpPr txBox="1"/>
          <p:nvPr/>
        </p:nvSpPr>
        <p:spPr>
          <a:xfrm>
            <a:off x="6713512" y="2255086"/>
            <a:ext cx="599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config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54BDC2-4377-D355-4F83-C85782DEB5AB}"/>
              </a:ext>
            </a:extLst>
          </p:cNvPr>
          <p:cNvSpPr txBox="1"/>
          <p:nvPr/>
        </p:nvSpPr>
        <p:spPr>
          <a:xfrm>
            <a:off x="351268" y="4117780"/>
            <a:ext cx="63274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Directory content</a:t>
            </a:r>
          </a:p>
          <a:p>
            <a:r>
              <a:rPr lang="en-GB" dirty="0"/>
              <a:t>containers – docker configuration, including </a:t>
            </a:r>
            <a:r>
              <a:rPr lang="en-GB" dirty="0" err="1"/>
              <a:t>docker_compose.yml</a:t>
            </a:r>
            <a:endParaRPr lang="en-GB" dirty="0"/>
          </a:p>
          <a:p>
            <a:r>
              <a:rPr lang="en-GB" dirty="0"/>
              <a:t>config – dynamic data, </a:t>
            </a:r>
            <a:r>
              <a:rPr lang="en-GB" dirty="0" err="1"/>
              <a:t>eg</a:t>
            </a:r>
            <a:r>
              <a:rPr lang="en-GB" dirty="0"/>
              <a:t> configuration, logs, uploaded files</a:t>
            </a:r>
            <a:br>
              <a:rPr lang="en-GB" dirty="0"/>
            </a:br>
            <a:r>
              <a:rPr lang="en-GB" dirty="0" err="1"/>
              <a:t>study_data</a:t>
            </a:r>
            <a:r>
              <a:rPr lang="en-GB" dirty="0"/>
              <a:t> – </a:t>
            </a:r>
            <a:r>
              <a:rPr lang="en-GB" dirty="0" err="1"/>
              <a:t>VDJbase’s</a:t>
            </a:r>
            <a:r>
              <a:rPr lang="en-GB" dirty="0"/>
              <a:t> static data (</a:t>
            </a:r>
            <a:r>
              <a:rPr lang="en-GB" dirty="0" err="1"/>
              <a:t>MySQLdb</a:t>
            </a:r>
            <a:r>
              <a:rPr lang="en-GB" dirty="0"/>
              <a:t>, reports)</a:t>
            </a:r>
            <a:br>
              <a:rPr lang="en-GB" dirty="0"/>
            </a:br>
            <a:r>
              <a:rPr lang="en-GB" dirty="0"/>
              <a:t>backup – backup archive (nightly, weekly, monthly rotations)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143D47-D373-A148-6BD9-510CA10E83CC}"/>
              </a:ext>
            </a:extLst>
          </p:cNvPr>
          <p:cNvSpPr txBox="1"/>
          <p:nvPr/>
        </p:nvSpPr>
        <p:spPr>
          <a:xfrm>
            <a:off x="7515411" y="4117780"/>
            <a:ext cx="3926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Backup approach</a:t>
            </a:r>
            <a:br>
              <a:rPr lang="en-GB" dirty="0"/>
            </a:br>
            <a:r>
              <a:rPr lang="en-GB" dirty="0"/>
              <a:t>- file system is snapshot once per week by DO</a:t>
            </a:r>
            <a:br>
              <a:rPr lang="en-GB" dirty="0"/>
            </a:br>
            <a:r>
              <a:rPr lang="en-GB" dirty="0"/>
              <a:t>- backups from OGRDB, </a:t>
            </a:r>
            <a:r>
              <a:rPr lang="en-GB" dirty="0" err="1"/>
              <a:t>VDJbase</a:t>
            </a:r>
            <a:r>
              <a:rPr lang="en-GB" dirty="0"/>
              <a:t> and </a:t>
            </a:r>
            <a:r>
              <a:rPr lang="en-GB" dirty="0" err="1"/>
              <a:t>Wordpress</a:t>
            </a:r>
            <a:r>
              <a:rPr lang="en-GB" dirty="0"/>
              <a:t> are pulled to my server once a week as an additional precaution</a:t>
            </a:r>
          </a:p>
          <a:p>
            <a:r>
              <a:rPr lang="en-GB" dirty="0"/>
              <a:t>- OGRDB data is deposited in </a:t>
            </a:r>
            <a:r>
              <a:rPr lang="en-GB" dirty="0" err="1"/>
              <a:t>Zenodo</a:t>
            </a:r>
            <a:r>
              <a:rPr lang="en-GB" dirty="0"/>
              <a:t> once a month</a:t>
            </a:r>
          </a:p>
        </p:txBody>
      </p:sp>
    </p:spTree>
    <p:extLst>
      <p:ext uri="{BB962C8B-B14F-4D97-AF65-F5344CB8AC3E}">
        <p14:creationId xmlns:p14="http://schemas.microsoft.com/office/powerpoint/2010/main" val="15753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539F2B-5982-83AF-7431-9F70F212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" y="225977"/>
            <a:ext cx="10515600" cy="597087"/>
          </a:xfrm>
        </p:spPr>
        <p:txBody>
          <a:bodyPr>
            <a:normAutofit fontScale="90000"/>
          </a:bodyPr>
          <a:lstStyle/>
          <a:p>
            <a:r>
              <a:rPr lang="en-GB" dirty="0"/>
              <a:t>Monitoring - https://vdjbase.org/manage/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A1F19-40B4-9022-9110-31399D8E65A4}"/>
              </a:ext>
            </a:extLst>
          </p:cNvPr>
          <p:cNvSpPr txBox="1"/>
          <p:nvPr/>
        </p:nvSpPr>
        <p:spPr>
          <a:xfrm>
            <a:off x="9296403" y="2048891"/>
            <a:ext cx="226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Healthchecks.io:</a:t>
            </a:r>
            <a:br>
              <a:rPr lang="en-GB" dirty="0"/>
            </a:br>
            <a:r>
              <a:rPr lang="en-GB" dirty="0"/>
              <a:t>also reports in Slack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C05BC8-8420-5EAE-0D5F-41906C4A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3" y="1013856"/>
            <a:ext cx="8013470" cy="54790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75FBE-EDBE-0B57-780E-E25A7B5E1692}"/>
              </a:ext>
            </a:extLst>
          </p:cNvPr>
          <p:cNvSpPr txBox="1"/>
          <p:nvPr/>
        </p:nvSpPr>
        <p:spPr>
          <a:xfrm>
            <a:off x="9296403" y="4162779"/>
            <a:ext cx="20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Created by </a:t>
            </a:r>
            <a:r>
              <a:rPr lang="en-GB" dirty="0" err="1"/>
              <a:t>goaccess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E6D9E-D9B8-FF89-F6FB-4E201035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966737"/>
            <a:ext cx="5062332" cy="3605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55763-7BED-3805-5698-9C3AEE30E9DA}"/>
              </a:ext>
            </a:extLst>
          </p:cNvPr>
          <p:cNvSpPr txBox="1"/>
          <p:nvPr/>
        </p:nvSpPr>
        <p:spPr>
          <a:xfrm>
            <a:off x="1086678" y="4863548"/>
            <a:ext cx="39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VDJbase</a:t>
            </a:r>
            <a:r>
              <a:rPr lang="en-GB" dirty="0"/>
              <a:t> unique visitors (from </a:t>
            </a:r>
            <a:r>
              <a:rPr lang="en-GB" dirty="0" err="1"/>
              <a:t>goaccess</a:t>
            </a:r>
            <a:r>
              <a:rPr lang="en-GB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7DF8B-F2A1-DCBE-B981-6B2486DF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51" y="871077"/>
            <a:ext cx="3963472" cy="3796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13ABCC-786A-4687-4813-B7115EB17D0F}"/>
              </a:ext>
            </a:extLst>
          </p:cNvPr>
          <p:cNvSpPr txBox="1"/>
          <p:nvPr/>
        </p:nvSpPr>
        <p:spPr>
          <a:xfrm>
            <a:off x="7112272" y="4863548"/>
            <a:ext cx="319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load (from Digital Ocean)</a:t>
            </a:r>
          </a:p>
        </p:txBody>
      </p:sp>
    </p:spTree>
    <p:extLst>
      <p:ext uri="{BB962C8B-B14F-4D97-AF65-F5344CB8AC3E}">
        <p14:creationId xmlns:p14="http://schemas.microsoft.com/office/powerpoint/2010/main" val="313074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287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Monitoring - https://vdjbase.org/manage/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2</cp:revision>
  <dcterms:created xsi:type="dcterms:W3CDTF">2023-03-16T08:39:18Z</dcterms:created>
  <dcterms:modified xsi:type="dcterms:W3CDTF">2023-03-16T10:20:11Z</dcterms:modified>
</cp:coreProperties>
</file>