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D583-E719-D936-2A26-BBD1096FE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E30E-BF7E-631A-0569-CF56F646E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D939-CC30-914D-71FD-54461325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ACC2-F5C6-A176-71CC-58B43F50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C8F0-A712-8F26-17A7-DD4C6EE7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4B20-943A-26F1-597D-D837045E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EDB4-D8AF-ADFF-142E-3450BB88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0C82-691D-621E-9590-CC39FCC1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B99E-D4C2-C3ED-14F4-3D5F48D6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6AF3-F476-9BF9-E2CA-12A3399C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11C6F-B329-D9E8-EEAC-4BA4541D1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DBC9-4727-87D5-F80A-3FAB928E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90D4-EC61-3828-374C-210BE29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2C88-B6CC-7578-5B53-D2DD1B7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94DC-5E9A-CF51-FD9E-1344EFFE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2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ABEC-1D80-160F-A9BD-1472CC41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0F56-FA1F-FABF-736C-891CE359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9DFF-B3A1-FD6F-17D2-6436F014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3368-EFEF-DB62-997F-F0C145A7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31A4-87A3-D011-872B-7567B12D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E30-C5A9-3656-8AC5-09D1C28B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0E09-D456-AC3D-B970-83C0400C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571-7125-1BF0-08AB-2B595C5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D117-FFA6-3F40-3976-8D52BA3B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47D9-F745-0D1C-99B3-3E4538AB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C31-A034-2C49-74F6-B8470FA2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4E7-D882-FFED-C21B-8D509589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69107-4CE5-557E-80CD-6BF0C90A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8B4B-0819-7081-8CAE-1CDCA7A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BFE4-9589-CDD7-61AD-83DD23F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E9D0-7D8D-0353-689A-87AC7E18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1E2-917E-17F0-B1AE-5A1DFD7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F426-FD17-43DB-AF74-20F2FA26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97F-A0E0-489B-2BC8-720C03982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624F8-9E93-2104-3044-7192DF4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39A38-110F-462B-E7DE-A3C0C6E7F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8322F-5351-4202-0C8D-96D9703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5C2F-4C73-35B0-D5BF-3CCF588F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CF390-23FC-4BA6-28D0-1880AE7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6F5E-18D1-C822-4B1A-32BE92D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C4D9D-BE90-B968-3151-68439E5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01E55-765D-4023-E7C0-C8945306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F32A-0937-70A5-954D-A315D1D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2D18F-2A1A-0936-4198-848B2610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57EDF-BD6C-F64B-E9D8-D3FFF3B2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3EF2-3351-2C38-6E57-D3322EF4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8FB2-1179-C22C-541C-B258B191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E09A-F896-C4E7-F69D-8252F0A4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1E866-6ECF-12A4-41BC-751A48CF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AE4F9-197D-8B39-10D9-B508E75A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7F2C-FDC7-FF58-C0C1-BEB69C4E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389F-ABB0-6AA7-9261-D27FF5DD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6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C5C4-B5ED-3FAF-5813-E5242190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D2611-8CA0-FF87-D45B-FDD8BB5F6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63DE-4891-5AD5-3A4B-DAEBE49A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34DE2-8645-994E-C74B-E07FD84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F3C6C-5454-0AE5-15A2-54BA8D72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7459-5969-84AE-DCE3-A123A9F9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7E70-830D-B723-B63C-ED10FA19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349D-E233-C312-328A-7E061FE4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2855-465A-FCA9-C502-4CEB20139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C0D2-587B-435B-BC1E-197A7E514FF7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2A11-26E0-DF09-7F8D-FD04496D5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0A74-A5DD-D6FF-87EF-C5B2461A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21AA-FBEF-42F2-BDA1-151F321BD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5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6F5431E-07A9-D9B5-2D4A-B1DF48F65F76}"/>
              </a:ext>
            </a:extLst>
          </p:cNvPr>
          <p:cNvGrpSpPr/>
          <p:nvPr/>
        </p:nvGrpSpPr>
        <p:grpSpPr>
          <a:xfrm>
            <a:off x="2221392" y="2438394"/>
            <a:ext cx="5313978" cy="2835442"/>
            <a:chOff x="2221392" y="2438394"/>
            <a:chExt cx="5313978" cy="283544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6831E1-3F75-2859-04FF-2808616C9200}"/>
                </a:ext>
              </a:extLst>
            </p:cNvPr>
            <p:cNvGrpSpPr/>
            <p:nvPr/>
          </p:nvGrpSpPr>
          <p:grpSpPr>
            <a:xfrm>
              <a:off x="2221392" y="3560925"/>
              <a:ext cx="1197144" cy="957275"/>
              <a:chOff x="2221392" y="2748129"/>
              <a:chExt cx="1197144" cy="9572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477E8A-7200-406E-301A-661001BBD534}"/>
                  </a:ext>
                </a:extLst>
              </p:cNvPr>
              <p:cNvSpPr/>
              <p:nvPr/>
            </p:nvSpPr>
            <p:spPr>
              <a:xfrm>
                <a:off x="2266896" y="2748129"/>
                <a:ext cx="1151640" cy="957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804843-A0CA-594F-D862-6916C98F844D}"/>
                  </a:ext>
                </a:extLst>
              </p:cNvPr>
              <p:cNvSpPr txBox="1"/>
              <p:nvPr/>
            </p:nvSpPr>
            <p:spPr>
              <a:xfrm>
                <a:off x="2221392" y="2748129"/>
                <a:ext cx="113043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err="1"/>
                  <a:t>makeblastdb</a:t>
                </a:r>
                <a:br>
                  <a:rPr lang="en-GB" sz="900" dirty="0"/>
                </a:br>
                <a:br>
                  <a:rPr lang="en-GB" sz="900" dirty="0"/>
                </a:br>
                <a:r>
                  <a:rPr lang="en-GB" sz="800" dirty="0"/>
                  <a:t>Create blast databases</a:t>
                </a:r>
                <a:br>
                  <a:rPr lang="en-GB" sz="800" dirty="0"/>
                </a:br>
                <a:r>
                  <a:rPr lang="en-GB" sz="800" dirty="0"/>
                  <a:t>from reference </a:t>
                </a:r>
                <a:r>
                  <a:rPr lang="en-GB" sz="800" dirty="0" err="1"/>
                  <a:t>seqs</a:t>
                </a:r>
                <a:endParaRPr lang="en-GB" sz="105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9B2540-10C7-BB70-370B-96E3919FB9C1}"/>
                </a:ext>
              </a:extLst>
            </p:cNvPr>
            <p:cNvGrpSpPr/>
            <p:nvPr/>
          </p:nvGrpSpPr>
          <p:grpSpPr>
            <a:xfrm>
              <a:off x="3614181" y="3560925"/>
              <a:ext cx="1197144" cy="957275"/>
              <a:chOff x="3581039" y="2748129"/>
              <a:chExt cx="1197144" cy="9572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C65055-35A7-42CE-FADB-F5FF54C9499D}"/>
                  </a:ext>
                </a:extLst>
              </p:cNvPr>
              <p:cNvSpPr/>
              <p:nvPr/>
            </p:nvSpPr>
            <p:spPr>
              <a:xfrm>
                <a:off x="3626543" y="2748129"/>
                <a:ext cx="1151640" cy="957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949EC-5213-44C3-1425-09490EA32506}"/>
                  </a:ext>
                </a:extLst>
              </p:cNvPr>
              <p:cNvSpPr txBox="1"/>
              <p:nvPr/>
            </p:nvSpPr>
            <p:spPr>
              <a:xfrm>
                <a:off x="3581039" y="2748129"/>
                <a:ext cx="103746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err="1"/>
                  <a:t>blastn</a:t>
                </a:r>
                <a:br>
                  <a:rPr lang="en-GB" sz="900" dirty="0"/>
                </a:br>
                <a:br>
                  <a:rPr lang="en-GB" sz="900" dirty="0"/>
                </a:br>
                <a:r>
                  <a:rPr lang="en-GB" sz="800" dirty="0"/>
                  <a:t>Search the assembly</a:t>
                </a:r>
                <a:br>
                  <a:rPr lang="en-GB" sz="800" dirty="0"/>
                </a:br>
                <a:r>
                  <a:rPr lang="en-GB" sz="800" dirty="0"/>
                  <a:t>for matches</a:t>
                </a:r>
                <a:endParaRPr lang="en-GB" sz="105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AF3952-CDC5-263F-CA46-380351835A82}"/>
                </a:ext>
              </a:extLst>
            </p:cNvPr>
            <p:cNvGrpSpPr/>
            <p:nvPr/>
          </p:nvGrpSpPr>
          <p:grpSpPr>
            <a:xfrm>
              <a:off x="4961466" y="3560925"/>
              <a:ext cx="1197144" cy="957275"/>
              <a:chOff x="4932308" y="2748129"/>
              <a:chExt cx="1197144" cy="95727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A278F3-85D2-AD58-A608-1BD68A59AC02}"/>
                  </a:ext>
                </a:extLst>
              </p:cNvPr>
              <p:cNvSpPr/>
              <p:nvPr/>
            </p:nvSpPr>
            <p:spPr>
              <a:xfrm>
                <a:off x="4977812" y="2748129"/>
                <a:ext cx="1151640" cy="957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A9FB2-2A1B-85D8-6BFC-134B7F2ACDC7}"/>
                  </a:ext>
                </a:extLst>
              </p:cNvPr>
              <p:cNvSpPr txBox="1"/>
              <p:nvPr/>
            </p:nvSpPr>
            <p:spPr>
              <a:xfrm>
                <a:off x="4932308" y="2748129"/>
                <a:ext cx="111120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err="1"/>
                  <a:t>blastresults_to_csv</a:t>
                </a:r>
                <a:br>
                  <a:rPr lang="en-GB" sz="900" dirty="0"/>
                </a:br>
                <a:br>
                  <a:rPr lang="en-GB" sz="900" dirty="0"/>
                </a:br>
                <a:r>
                  <a:rPr lang="en-GB" sz="800" dirty="0"/>
                  <a:t>Convert results to one</a:t>
                </a:r>
                <a:br>
                  <a:rPr lang="en-GB" sz="800" dirty="0"/>
                </a:br>
                <a:r>
                  <a:rPr lang="en-GB" sz="800" dirty="0"/>
                  <a:t>file per assembly</a:t>
                </a:r>
                <a:br>
                  <a:rPr lang="en-GB" sz="800" dirty="0"/>
                </a:br>
                <a:r>
                  <a:rPr lang="en-GB" sz="800" dirty="0"/>
                  <a:t>sequence</a:t>
                </a:r>
                <a:endParaRPr lang="en-GB" sz="10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54ECDE-02D7-7E5F-3528-476AF0971037}"/>
                </a:ext>
              </a:extLst>
            </p:cNvPr>
            <p:cNvGrpSpPr/>
            <p:nvPr/>
          </p:nvGrpSpPr>
          <p:grpSpPr>
            <a:xfrm>
              <a:off x="6338226" y="3560925"/>
              <a:ext cx="1197144" cy="957275"/>
              <a:chOff x="6338226" y="2748129"/>
              <a:chExt cx="1197144" cy="9572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B0B49B-9EE6-A959-1124-9D060125E539}"/>
                  </a:ext>
                </a:extLst>
              </p:cNvPr>
              <p:cNvSpPr/>
              <p:nvPr/>
            </p:nvSpPr>
            <p:spPr>
              <a:xfrm>
                <a:off x="6383730" y="2748129"/>
                <a:ext cx="1151640" cy="957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323F3-C265-0397-A1F1-8E6A9B6B4E35}"/>
                  </a:ext>
                </a:extLst>
              </p:cNvPr>
              <p:cNvSpPr txBox="1"/>
              <p:nvPr/>
            </p:nvSpPr>
            <p:spPr>
              <a:xfrm>
                <a:off x="6338226" y="2748129"/>
                <a:ext cx="111601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err="1"/>
                  <a:t>find_alignments</a:t>
                </a:r>
                <a:br>
                  <a:rPr lang="en-GB" sz="900" dirty="0"/>
                </a:br>
                <a:br>
                  <a:rPr lang="en-GB" sz="900" dirty="0"/>
                </a:br>
                <a:r>
                  <a:rPr lang="en-GB" sz="800" dirty="0"/>
                  <a:t>Annotate alignments</a:t>
                </a:r>
                <a:br>
                  <a:rPr lang="en-GB" sz="800" dirty="0"/>
                </a:br>
                <a:r>
                  <a:rPr lang="en-GB" sz="800" dirty="0"/>
                  <a:t>in the assembly, </a:t>
                </a:r>
                <a:br>
                  <a:rPr lang="en-GB" sz="800" dirty="0"/>
                </a:br>
                <a:r>
                  <a:rPr lang="en-GB" sz="800" dirty="0"/>
                  <a:t>guided by blast search</a:t>
                </a:r>
                <a:br>
                  <a:rPr lang="en-GB" sz="800" dirty="0"/>
                </a:br>
                <a:r>
                  <a:rPr lang="en-GB" sz="800" dirty="0"/>
                  <a:t>results</a:t>
                </a:r>
                <a:endParaRPr lang="en-GB" sz="1050" dirty="0"/>
              </a:p>
            </p:txBody>
          </p:sp>
        </p:grp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08D5E7D-5AFC-CC65-EF6A-01BDE6ADC7B7}"/>
                </a:ext>
              </a:extLst>
            </p:cNvPr>
            <p:cNvSpPr/>
            <p:nvPr/>
          </p:nvSpPr>
          <p:spPr>
            <a:xfrm>
              <a:off x="4267820" y="2438394"/>
              <a:ext cx="609600" cy="63948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germline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reference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0E4F4FA7-AAA4-4A73-CAAB-EBB53D703AE7}"/>
                </a:ext>
              </a:extLst>
            </p:cNvPr>
            <p:cNvSpPr/>
            <p:nvPr/>
          </p:nvSpPr>
          <p:spPr>
            <a:xfrm>
              <a:off x="5192957" y="2438394"/>
              <a:ext cx="609600" cy="63948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assembly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sequence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99368-15DC-F9DA-A153-F0780EEC7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18536" y="4039562"/>
              <a:ext cx="241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EE816B-6B72-30AA-BD42-073ADABC1A82}"/>
                </a:ext>
              </a:extLst>
            </p:cNvPr>
            <p:cNvCxnSpPr>
              <a:cxnSpLocks/>
            </p:cNvCxnSpPr>
            <p:nvPr/>
          </p:nvCxnSpPr>
          <p:spPr>
            <a:xfrm>
              <a:off x="4799239" y="4039562"/>
              <a:ext cx="207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29F0B8-FC36-2FD1-74B0-C8E834A7E9D2}"/>
                </a:ext>
              </a:extLst>
            </p:cNvPr>
            <p:cNvCxnSpPr>
              <a:cxnSpLocks/>
            </p:cNvCxnSpPr>
            <p:nvPr/>
          </p:nvCxnSpPr>
          <p:spPr>
            <a:xfrm>
              <a:off x="6158610" y="4039562"/>
              <a:ext cx="241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3F757A-2F47-57FE-0D72-6F9D41F6D9F7}"/>
                </a:ext>
              </a:extLst>
            </p:cNvPr>
            <p:cNvCxnSpPr>
              <a:stCxn id="12" idx="3"/>
              <a:endCxn id="5" idx="0"/>
            </p:cNvCxnSpPr>
            <p:nvPr/>
          </p:nvCxnSpPr>
          <p:spPr>
            <a:xfrm flipH="1">
              <a:off x="2786611" y="3077876"/>
              <a:ext cx="1786009" cy="48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6E24B2-7532-5C73-BCE9-6C4D776800C4}"/>
                </a:ext>
              </a:extLst>
            </p:cNvPr>
            <p:cNvCxnSpPr>
              <a:stCxn id="12" idx="3"/>
              <a:endCxn id="11" idx="0"/>
            </p:cNvCxnSpPr>
            <p:nvPr/>
          </p:nvCxnSpPr>
          <p:spPr>
            <a:xfrm>
              <a:off x="4572620" y="3077876"/>
              <a:ext cx="2323612" cy="48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092D14-9F60-52DF-4BB4-8FE6F08FBE64}"/>
                </a:ext>
              </a:extLst>
            </p:cNvPr>
            <p:cNvCxnSpPr>
              <a:stCxn id="13" idx="3"/>
              <a:endCxn id="7" idx="0"/>
            </p:cNvCxnSpPr>
            <p:nvPr/>
          </p:nvCxnSpPr>
          <p:spPr>
            <a:xfrm flipH="1">
              <a:off x="4132913" y="3077876"/>
              <a:ext cx="1364844" cy="48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9EF136A-81DA-2D66-9123-9044BD1CCE27}"/>
                </a:ext>
              </a:extLst>
            </p:cNvPr>
            <p:cNvCxnSpPr>
              <a:stCxn id="13" idx="3"/>
              <a:endCxn id="11" idx="0"/>
            </p:cNvCxnSpPr>
            <p:nvPr/>
          </p:nvCxnSpPr>
          <p:spPr>
            <a:xfrm>
              <a:off x="5497757" y="3077876"/>
              <a:ext cx="1398475" cy="48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ylinder 59">
              <a:extLst>
                <a:ext uri="{FF2B5EF4-FFF2-40B4-BE49-F238E27FC236}">
                  <a16:creationId xmlns:a16="http://schemas.microsoft.com/office/drawing/2014/main" id="{723FC6D6-199D-A7A6-03A5-984233778D9C}"/>
                </a:ext>
              </a:extLst>
            </p:cNvPr>
            <p:cNvSpPr/>
            <p:nvPr/>
          </p:nvSpPr>
          <p:spPr>
            <a:xfrm>
              <a:off x="6603999" y="2438394"/>
              <a:ext cx="653939" cy="63948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leader/RSS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motifs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7000370-B2BE-51C2-5AA9-B797F1ED4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36" y="3077876"/>
              <a:ext cx="0" cy="48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415D6718-4DBB-3AF3-DA2D-7227529C9791}"/>
                </a:ext>
              </a:extLst>
            </p:cNvPr>
            <p:cNvSpPr/>
            <p:nvPr/>
          </p:nvSpPr>
          <p:spPr>
            <a:xfrm rot="5400000">
              <a:off x="4713520" y="2224494"/>
              <a:ext cx="327798" cy="5055187"/>
            </a:xfrm>
            <a:prstGeom prst="rightBrace">
              <a:avLst>
                <a:gd name="adj1" fmla="val 8333"/>
                <a:gd name="adj2" fmla="val 497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7E1BFD-77E4-DC50-48EB-64C03778880B}"/>
                </a:ext>
              </a:extLst>
            </p:cNvPr>
            <p:cNvSpPr txBox="1"/>
            <p:nvPr/>
          </p:nvSpPr>
          <p:spPr>
            <a:xfrm>
              <a:off x="3181318" y="5019920"/>
              <a:ext cx="3443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Individual steps are managed by digger for typical use cases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6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3</cp:revision>
  <dcterms:created xsi:type="dcterms:W3CDTF">2023-04-06T09:46:17Z</dcterms:created>
  <dcterms:modified xsi:type="dcterms:W3CDTF">2023-04-06T10:15:31Z</dcterms:modified>
</cp:coreProperties>
</file>