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3" r:id="rId6"/>
    <p:sldId id="266" r:id="rId7"/>
    <p:sldId id="267" r:id="rId8"/>
    <p:sldId id="270" r:id="rId9"/>
    <p:sldId id="272" r:id="rId10"/>
    <p:sldId id="274" r:id="rId11"/>
    <p:sldId id="273" r:id="rId12"/>
    <p:sldId id="275" r:id="rId13"/>
    <p:sldId id="276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0"/>
    <p:restoredTop sz="94636"/>
  </p:normalViewPr>
  <p:slideViewPr>
    <p:cSldViewPr snapToGrid="0" snapToObjects="1">
      <p:cViewPr varScale="1">
        <p:scale>
          <a:sx n="84" d="100"/>
          <a:sy n="84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lassdoor.com/blog/company-culture-pay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GlaSSDOOR.COM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WEB SCRAPING AND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BILLY FALLON</a:t>
            </a:r>
          </a:p>
          <a:p>
            <a:r>
              <a:rPr lang="en-US" dirty="0" smtClean="0"/>
              <a:t>NYC DATA SCIENCE ACADEMY</a:t>
            </a:r>
          </a:p>
          <a:p>
            <a:r>
              <a:rPr lang="en-US" dirty="0" smtClean="0"/>
              <a:t>02/14/2018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30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71509"/>
            <a:ext cx="3334512" cy="1737360"/>
          </a:xfrm>
        </p:spPr>
        <p:txBody>
          <a:bodyPr/>
          <a:lstStyle/>
          <a:p>
            <a:r>
              <a:rPr lang="en-US" sz="3600" dirty="0" smtClean="0"/>
              <a:t>Stock performance </a:t>
            </a:r>
            <a:br>
              <a:rPr lang="en-US" sz="3600" dirty="0" smtClean="0"/>
            </a:br>
            <a:r>
              <a:rPr lang="en-US" sz="3600" dirty="0" smtClean="0"/>
              <a:t>by </a:t>
            </a:r>
            <a:br>
              <a:rPr lang="en-US" sz="3600" dirty="0" smtClean="0"/>
            </a:br>
            <a:r>
              <a:rPr lang="en-US" sz="3600" dirty="0" smtClean="0"/>
              <a:t>overall reviewer sentiment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80560" y="471510"/>
            <a:ext cx="6912864" cy="173735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1600" dirty="0" smtClean="0"/>
              <a:t>Hypothesis: negative reviews have predictive value on future stock performance</a:t>
            </a:r>
          </a:p>
          <a:p>
            <a:pPr>
              <a:buFont typeface="Wingdings" charset="2"/>
              <a:buChar char="Ø"/>
            </a:pPr>
            <a:r>
              <a:rPr lang="en-US" sz="1600" dirty="0" smtClean="0"/>
              <a:t>Or, could strong/poor stock performance itself drive positive or negative reviews?</a:t>
            </a:r>
          </a:p>
          <a:p>
            <a:pPr>
              <a:buFont typeface="Wingdings" charset="2"/>
              <a:buChar char="Ø"/>
            </a:pPr>
            <a:r>
              <a:rPr lang="en-US" sz="1600" dirty="0" smtClean="0"/>
              <a:t>Overall, the data does not seem to support either intuition</a:t>
            </a:r>
          </a:p>
          <a:p>
            <a:pPr>
              <a:buFont typeface="Wingdings" charset="2"/>
              <a:buChar char="Ø"/>
            </a:pPr>
            <a:endParaRPr lang="en-US" sz="1600" dirty="0" smtClean="0"/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9" y="2415104"/>
            <a:ext cx="10369296" cy="377301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2156232"/>
            <a:ext cx="11612880" cy="429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6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4126992" cy="1335024"/>
          </a:xfrm>
        </p:spPr>
        <p:txBody>
          <a:bodyPr/>
          <a:lstStyle/>
          <a:p>
            <a:r>
              <a:rPr lang="en-US" smtClean="0"/>
              <a:t>Alternative Look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2" y="2865120"/>
            <a:ext cx="10335984" cy="2847271"/>
          </a:xfrm>
        </p:spPr>
      </p:pic>
      <p:sp>
        <p:nvSpPr>
          <p:cNvPr id="6" name="Content Placeholder 6"/>
          <p:cNvSpPr txBox="1">
            <a:spLocks/>
          </p:cNvSpPr>
          <p:nvPr/>
        </p:nvSpPr>
        <p:spPr>
          <a:xfrm>
            <a:off x="5455920" y="585216"/>
            <a:ext cx="6065520" cy="191414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sz="1800" dirty="0" smtClean="0"/>
              <a:t>This indicates some potential that </a:t>
            </a:r>
            <a:r>
              <a:rPr lang="en-US" sz="1800" dirty="0"/>
              <a:t>the poor reviews could indicate upcoming poor performance, with a lot of </a:t>
            </a:r>
            <a:r>
              <a:rPr lang="en-US" sz="1800" dirty="0" smtClean="0"/>
              <a:t>caveats:</a:t>
            </a:r>
          </a:p>
          <a:p>
            <a:pPr lvl="1">
              <a:buFont typeface="Wingdings" charset="2"/>
              <a:buChar char="Ø"/>
            </a:pPr>
            <a:r>
              <a:rPr lang="en-US" sz="1400" dirty="0" smtClean="0"/>
              <a:t>Only 47 Companies</a:t>
            </a:r>
          </a:p>
          <a:p>
            <a:pPr lvl="1">
              <a:buFont typeface="Wingdings" charset="2"/>
              <a:buChar char="Ø"/>
            </a:pPr>
            <a:r>
              <a:rPr lang="en-US" sz="1400" dirty="0" smtClean="0"/>
              <a:t>Could be driven by larger companies with more reviews</a:t>
            </a:r>
          </a:p>
          <a:p>
            <a:pPr>
              <a:buFont typeface="Wingdings" charset="2"/>
              <a:buChar char="Ø"/>
            </a:pPr>
            <a:r>
              <a:rPr lang="en-US" sz="1800" dirty="0"/>
              <a:t>F</a:t>
            </a:r>
            <a:r>
              <a:rPr lang="en-US" sz="1800" dirty="0" smtClean="0"/>
              <a:t>urther statistical testing needed to determine any significance</a:t>
            </a:r>
          </a:p>
        </p:txBody>
      </p:sp>
    </p:spTree>
    <p:extLst>
      <p:ext uri="{BB962C8B-B14F-4D97-AF65-F5344CB8AC3E}">
        <p14:creationId xmlns:p14="http://schemas.microsoft.com/office/powerpoint/2010/main" val="4118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industry Analysis: Airlines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5" y="2725715"/>
            <a:ext cx="10615613" cy="2978195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770120" y="453090"/>
            <a:ext cx="6623304" cy="1878630"/>
          </a:xfrm>
        </p:spPr>
        <p:txBody>
          <a:bodyPr>
            <a:normAutofit fontScale="92500"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We may be able to gain deeper insight by restricting the data to a smaller group of companies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Allows for better potential control for market and sector performance over the relevant period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Observe the notably lower ratings for UAL/United relative to peers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Table shows the relationship between Employee Outlook and stock performance</a:t>
            </a:r>
          </a:p>
        </p:txBody>
      </p:sp>
    </p:spTree>
    <p:extLst>
      <p:ext uri="{BB962C8B-B14F-4D97-AF65-F5344CB8AC3E}">
        <p14:creationId xmlns:p14="http://schemas.microsoft.com/office/powerpoint/2010/main" val="137281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01" y="3947702"/>
            <a:ext cx="6385560" cy="2768789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7772400" y="579120"/>
            <a:ext cx="4090282" cy="214884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charset="2"/>
              <a:buChar char="Ø"/>
            </a:pPr>
            <a:r>
              <a:rPr lang="en-US" sz="2000" dirty="0"/>
              <a:t>Seek to visualize the review distribution over </a:t>
            </a:r>
            <a:r>
              <a:rPr lang="en-US" sz="2000" dirty="0" smtClean="0"/>
              <a:t>time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Notable differences in stock performance within the same industry</a:t>
            </a:r>
          </a:p>
          <a:p>
            <a:pPr marL="285750" indent="-285750">
              <a:buFont typeface="Wingdings" charset="2"/>
              <a:buChar char="Ø"/>
            </a:pP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7772400" y="3614650"/>
            <a:ext cx="4090282" cy="26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Ø"/>
            </a:pPr>
            <a:r>
              <a:rPr lang="en-US" sz="2000" dirty="0"/>
              <a:t>Observe United Airlines underperforming its peers over the past 5 years</a:t>
            </a:r>
          </a:p>
          <a:p>
            <a:pPr marL="285750" indent="-28575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Ø"/>
            </a:pPr>
            <a:r>
              <a:rPr lang="en-US" sz="2000" dirty="0"/>
              <a:t>Seek to test the hypotheses that </a:t>
            </a:r>
            <a:r>
              <a:rPr lang="en-US" sz="2000" dirty="0" err="1"/>
              <a:t>Glassdoor</a:t>
            </a:r>
            <a:r>
              <a:rPr lang="en-US" sz="2000" dirty="0"/>
              <a:t> reviews could reflect this performance or could predict future </a:t>
            </a:r>
            <a:r>
              <a:rPr lang="en-US" sz="2000" dirty="0" smtClean="0"/>
              <a:t>performance</a:t>
            </a:r>
          </a:p>
          <a:p>
            <a:pPr marL="285750" indent="-28575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Ø"/>
            </a:pPr>
            <a:r>
              <a:rPr lang="en-US" sz="2000" dirty="0" smtClean="0"/>
              <a:t>Further statistical analysis needed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21" y="312420"/>
            <a:ext cx="6568440" cy="339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783712"/>
            <a:ext cx="4754880" cy="822960"/>
          </a:xfrm>
        </p:spPr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606672"/>
            <a:ext cx="4754880" cy="370268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Successful acquisition of </a:t>
            </a:r>
            <a:r>
              <a:rPr lang="en-US" dirty="0" err="1" smtClean="0"/>
              <a:t>Glassdoor</a:t>
            </a:r>
            <a:r>
              <a:rPr lang="en-US" dirty="0" smtClean="0"/>
              <a:t> review data for a subset of companies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Stock/Rating relationship not clearly significant, both backward and forward looking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Users tend to ’round-up’ their overall view of their employers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Significant potential to compare companies reviews to each other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1769104"/>
            <a:ext cx="4754880" cy="822960"/>
          </a:xfrm>
        </p:spPr>
        <p:txBody>
          <a:bodyPr/>
          <a:lstStyle/>
          <a:p>
            <a:r>
              <a:rPr lang="en-US" dirty="0" smtClean="0"/>
              <a:t>CAVEATS AND FUTURE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606672"/>
            <a:ext cx="4754880" cy="3702688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Expand universe of data: more companies, lower rated employers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Language processing </a:t>
            </a:r>
            <a:r>
              <a:rPr lang="mr-IN" dirty="0" smtClean="0"/>
              <a:t>–</a:t>
            </a:r>
            <a:r>
              <a:rPr lang="en-US" dirty="0" smtClean="0"/>
              <a:t> significant opportunity unexplored in text data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More robust statistical analysis: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More interaction variables </a:t>
            </a:r>
            <a:r>
              <a:rPr lang="mr-IN" dirty="0" smtClean="0"/>
              <a:t>–</a:t>
            </a:r>
            <a:r>
              <a:rPr lang="en-US" dirty="0" smtClean="0"/>
              <a:t> (Do only certain Former employees have a predictive impact? What about long tenured employees?)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Controlling more for company specific trends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Abstract from stock prices to look at sales, revenue, profit,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7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r>
              <a:rPr lang="en-US" sz="2400" dirty="0" err="1" smtClean="0"/>
              <a:t>Glassdoor.com</a:t>
            </a:r>
            <a:r>
              <a:rPr lang="en-US" sz="2400" dirty="0" smtClean="0"/>
              <a:t> is a leading source for company reviews, jobs listings and interview information, and salary data.</a:t>
            </a:r>
          </a:p>
          <a:p>
            <a:pPr lvl="1">
              <a:buFont typeface="Wingdings" charset="2"/>
              <a:buChar char="Ø"/>
            </a:pPr>
            <a:endParaRPr lang="en-US" sz="2400" dirty="0" smtClean="0"/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Employees and job candidates share work and interview experiences</a:t>
            </a:r>
            <a:br>
              <a:rPr lang="en-US" sz="2400" dirty="0" smtClean="0"/>
            </a:br>
            <a:endParaRPr lang="en-US" sz="2400" dirty="0" smtClean="0"/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Companies and recruiters engage with current and prospective employees while promoting available positions</a:t>
            </a:r>
          </a:p>
          <a:p>
            <a:pPr lvl="1">
              <a:buFont typeface="Wingdings" charset="2"/>
              <a:buChar char="Ø"/>
            </a:pPr>
            <a:endParaRPr lang="en-US" sz="2400" dirty="0"/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In this project we will consider a large number of user generated company reviews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905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GLASSDOOR REVIEWS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36807"/>
            <a:ext cx="5678488" cy="448826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Employee info: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Current vs. Former Employee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Position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Location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Review: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Overall Rating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Sub-Ratings: Work-Life Balance, Senior Management, Career Opportunities, Culture/Values, Compensation and Benefits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Outlook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CEO Recommendation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Overall Recommendation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Qualitative Feedback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Pros, Cons, Overall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344912" cy="402336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Can we validate or expand upon past studies promoted by </a:t>
            </a:r>
            <a:r>
              <a:rPr lang="en-US" dirty="0" err="1" smtClean="0"/>
              <a:t>Glassdoor</a:t>
            </a:r>
            <a:r>
              <a:rPr lang="en-US" dirty="0" smtClean="0"/>
              <a:t>?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hlinkClick r:id="rId2"/>
              </a:rPr>
              <a:t>https://www.glassdoor.com/blog/company-culture-pay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Are there interesting insights to be gained by comparing company data?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Can we identify predictive relationships between reviews and stock performance?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Can we compare </a:t>
            </a:r>
            <a:r>
              <a:rPr lang="en-US" dirty="0" err="1" smtClean="0"/>
              <a:t>Glassdoor</a:t>
            </a:r>
            <a:r>
              <a:rPr lang="en-US" dirty="0"/>
              <a:t> </a:t>
            </a:r>
            <a:r>
              <a:rPr lang="en-US" dirty="0" smtClean="0"/>
              <a:t>reviews from similar companies to identify important trends?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3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err="1"/>
              <a:t>Glassdoor</a:t>
            </a:r>
            <a:r>
              <a:rPr lang="en-US" dirty="0"/>
              <a:t> ‘Top 100’ companies to work for 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Filtered to 47 publicly listed companies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err="1"/>
              <a:t>Scrapy</a:t>
            </a:r>
            <a:r>
              <a:rPr lang="en-US" dirty="0"/>
              <a:t> crawler </a:t>
            </a: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93111 reviews</a:t>
            </a:r>
            <a:endParaRPr lang="en-US" dirty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Daily stock prices from Yahoo! + </a:t>
            </a:r>
            <a:r>
              <a:rPr lang="en-US" dirty="0" err="1" smtClean="0"/>
              <a:t>Quandl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0" y="835025"/>
            <a:ext cx="2866088" cy="518715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255" y="835025"/>
            <a:ext cx="2875385" cy="52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6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914400"/>
            <a:ext cx="5631398" cy="594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36320"/>
            <a:ext cx="6189364" cy="582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1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Reviews vs. stock Performance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No clear correlation over this dataset between Rating and sample period return (2 years)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Regression analysis confirms the visual 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Can we identify any more nuanced relationships by looking deeper at the review data?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649" y="1386840"/>
            <a:ext cx="6286889" cy="432816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48" y="3389470"/>
            <a:ext cx="3967480" cy="89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8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Reviewers Inflate overall ratings vs. sub-categories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624840"/>
            <a:ext cx="5678488" cy="5105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Reviewers must rate overall on 1-5 scale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Each reviewer has the option to rate 5 subcategories on a 1-5 </a:t>
            </a:r>
            <a:r>
              <a:rPr lang="en-US" dirty="0" smtClean="0"/>
              <a:t>scale: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Career Opportunities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Work/Life Balance*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Senior Management*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Culture + Values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Compensation and Benefits*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On average these tend to be lower by .2 stars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Significant effect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Why might this be?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4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NEGATIVE REVIEWS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70" y="761069"/>
            <a:ext cx="5227998" cy="180320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800" dirty="0" smtClean="0"/>
              <a:t>What impact do some review components have on overall scores?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800" dirty="0" smtClean="0"/>
              <a:t>Unsurprisingly</a:t>
            </a:r>
            <a:r>
              <a:rPr lang="mr-IN" sz="1800" dirty="0" smtClean="0"/>
              <a:t>…</a:t>
            </a:r>
            <a:endParaRPr lang="en-US" sz="1800" dirty="0" smtClean="0"/>
          </a:p>
          <a:p>
            <a:pPr marL="742950" lvl="1" indent="-285750">
              <a:buFont typeface="Wingdings" charset="2"/>
              <a:buChar char="Ø"/>
            </a:pPr>
            <a:r>
              <a:rPr lang="en-US" sz="1400" dirty="0" smtClean="0"/>
              <a:t>Employees who choose to “Not Recommend” their employer leave significantly lower average ratings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1400" dirty="0" smtClean="0"/>
              <a:t>Negative Employee outlook has further, significant impact on overall ratings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1400" dirty="0" smtClean="0"/>
              <a:t>Former employees tend to rate companies lower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800" dirty="0" smtClean="0"/>
              <a:t>But does this have any predictive impact on company performance, or vice-versa</a:t>
            </a:r>
            <a:r>
              <a:rPr lang="mr-IN" sz="1800" dirty="0" smtClean="0"/>
              <a:t>…</a:t>
            </a:r>
            <a:endParaRPr lang="en-US" sz="1800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1800" dirty="0" smtClean="0"/>
              <a:t>Observe intuitive relationships in the data as a function of rating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43" y="2985641"/>
            <a:ext cx="4810252" cy="303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86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815</TotalTime>
  <Words>645</Words>
  <Application>Microsoft Macintosh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Mangal</vt:lpstr>
      <vt:lpstr>Tw Cen MT</vt:lpstr>
      <vt:lpstr>Tw Cen MT Condensed</vt:lpstr>
      <vt:lpstr>Wingdings</vt:lpstr>
      <vt:lpstr>Wingdings 3</vt:lpstr>
      <vt:lpstr>Integral</vt:lpstr>
      <vt:lpstr>GlaSSDOOR.COM  WEB SCRAPING AND DATA ANALYSIS</vt:lpstr>
      <vt:lpstr>INTRODUCTION</vt:lpstr>
      <vt:lpstr>GLASSDOOR REVIEWS</vt:lpstr>
      <vt:lpstr>MOTIVATIONS AND QUESTIONS</vt:lpstr>
      <vt:lpstr>DATA GATHERING</vt:lpstr>
      <vt:lpstr>PowerPoint Presentation</vt:lpstr>
      <vt:lpstr>Reviews vs. stock Performance</vt:lpstr>
      <vt:lpstr>Reviewers Inflate overall ratings vs. sub-categories</vt:lpstr>
      <vt:lpstr>QUANTIFYING NEGATIVE REVIEWS</vt:lpstr>
      <vt:lpstr>Stock performance  by  overall reviewer sentiment</vt:lpstr>
      <vt:lpstr>Alternative Look</vt:lpstr>
      <vt:lpstr>A brief industry Analysis: Airlines</vt:lpstr>
      <vt:lpstr>PowerPoint Presentation</vt:lpstr>
      <vt:lpstr>SUMMARY and 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GlaSSDOOR.COM  WEB SCRAPING AND DATA ANALYSIS</dc:title>
  <dc:creator>Microsoft Office User</dc:creator>
  <cp:lastModifiedBy>Microsoft Office User</cp:lastModifiedBy>
  <cp:revision>25</cp:revision>
  <dcterms:created xsi:type="dcterms:W3CDTF">2018-02-14T05:38:05Z</dcterms:created>
  <dcterms:modified xsi:type="dcterms:W3CDTF">2018-02-14T19:13:31Z</dcterms:modified>
</cp:coreProperties>
</file>