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1D72C7-E260-4477-9E87-2ECD560D5D5D}">
  <a:tblStyle styleId="{221D72C7-E260-4477-9E87-2ECD560D5D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974849bf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974849bf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intent for this policy was to serve as agency guidance </a:t>
            </a:r>
            <a:r>
              <a:rPr lang="en"/>
              <a:t>to speed-up the delivery of an initial regulatory framework and best practices to guide manufacturers and other entities in the safe design, development, testing, and deployment of HAVs. It comprises of four sections:</a:t>
            </a:r>
            <a:br>
              <a:rPr lang="en"/>
            </a:br>
            <a:r>
              <a:rPr lang="en"/>
              <a:t>First: Vehicle Performance Guidance for Automated Vehicles which </a:t>
            </a:r>
            <a:r>
              <a:rPr lang="en"/>
              <a:t>c</a:t>
            </a:r>
            <a:r>
              <a:rPr lang="en"/>
              <a:t>overs best practices to be followed prior to sale/deployment of the HAVs.</a:t>
            </a:r>
            <a:endParaRPr/>
          </a:p>
          <a:p>
            <a:pPr indent="0" lvl="0" marL="0" rtl="0" algn="l">
              <a:spcBef>
                <a:spcPts val="0"/>
              </a:spcBef>
              <a:spcAft>
                <a:spcPts val="0"/>
              </a:spcAft>
              <a:buNone/>
            </a:pPr>
            <a:r>
              <a:rPr lang="en"/>
              <a:t>Secondly the</a:t>
            </a:r>
            <a:r>
              <a:rPr lang="en"/>
              <a:t> Model State Policy which ensures the establishment of a consistent national framework rather than a patchwork of incompatible laws across states.</a:t>
            </a:r>
            <a:endParaRPr/>
          </a:p>
          <a:p>
            <a:pPr indent="0" lvl="0" marL="0" rtl="0" algn="l">
              <a:spcBef>
                <a:spcPts val="0"/>
              </a:spcBef>
              <a:spcAft>
                <a:spcPts val="0"/>
              </a:spcAft>
              <a:buNone/>
            </a:pPr>
            <a:r>
              <a:rPr lang="en"/>
              <a:t>The third section was an overview of NHTSA’s current regulatory tools </a:t>
            </a:r>
            <a:r>
              <a:rPr lang="en"/>
              <a:t>including</a:t>
            </a:r>
            <a:r>
              <a:rPr lang="en"/>
              <a:t> how it applies to the </a:t>
            </a:r>
            <a:r>
              <a:rPr lang="en"/>
              <a:t>introduction</a:t>
            </a:r>
            <a:r>
              <a:rPr lang="en"/>
              <a:t> of new HAVs.</a:t>
            </a:r>
            <a:br>
              <a:rPr lang="en"/>
            </a:br>
            <a:r>
              <a:rPr lang="en"/>
              <a:t>Finally, the </a:t>
            </a:r>
            <a:r>
              <a:rPr lang="en"/>
              <a:t>fourth</a:t>
            </a:r>
            <a:r>
              <a:rPr lang="en"/>
              <a:t> section identifies potential new tools, authorities and regulatory structures for HAVs.</a:t>
            </a:r>
            <a:br>
              <a:rPr lang="en"/>
            </a:b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974849bf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974849bf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Applicable to all self-driving vehicles public roadways in the U.S. including consumer vehicles, robot-taxis, delivery vehicles etc.</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974849bf8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974849bf8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dive deeper into the first section. The figure here captures DOT’s Vehicle Performance Guidance. The framework applies to both test and production vehicles, encompassing both new systems and updates.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automated system, it covers cross-cutting areas </a:t>
            </a:r>
            <a:r>
              <a:rPr lang="en">
                <a:solidFill>
                  <a:schemeClr val="dk1"/>
                </a:solidFill>
              </a:rPr>
              <a:t>(shown on the left in light blue), and specifics to the function like </a:t>
            </a:r>
            <a:r>
              <a:rPr lang="en"/>
              <a:t> defining the </a:t>
            </a:r>
            <a:r>
              <a:rPr lang="en"/>
              <a:t>Operational Design</a:t>
            </a:r>
            <a:r>
              <a:rPr lang="en"/>
              <a:t> Domain (ODD), Object and Event Detection and Response (OEDR)</a:t>
            </a:r>
            <a:r>
              <a:rPr lang="en"/>
              <a:t>, and minimum risk condition for fallback. To implement the framework, manufacturers must certify compliance with relevant </a:t>
            </a:r>
            <a:r>
              <a:rPr lang="en"/>
              <a:t>Federal Motor Vehicle Safety Standard</a:t>
            </a:r>
            <a:r>
              <a:rPr lang="en"/>
              <a:t> standards or seek NHTSA interpretations or exemptions as necessary.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9752392a8a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9752392a8a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go over the specific guidance for automation functions. </a:t>
            </a:r>
            <a:br>
              <a:rPr lang="en"/>
            </a:br>
            <a:br>
              <a:rPr lang="en"/>
            </a:br>
            <a:r>
              <a:rPr lang="en"/>
              <a:t>The Operational Design Domain document is required for each HAV system and must describe the specific operating domain(s) in which the HAV system is designed to properly operate.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functioning in the ODD, the Object and Event Detection and Response (OEDR) refers to the detection by the driver or HAV system of any circumstance that is relevant to the immediate driving task, as well as the implementation of the appropriate driver or HAV system response to such circumstance.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HAVs are expected to be able to detect and respond to other vehicles (in and out of its travel path), pedestrians, cyclists, animals, emergency vehicles, temporary work zones, and other unusual conditions (e.g., police manually directing traffic, construction worker controlling traffic).</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Adherence to this regulation requires documented process for assessment, testing, and validation of their OEDR capabilities.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752392a8a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9752392a8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documented process for transitioning to a minimal risk condition when a problem is encountered is </a:t>
            </a:r>
            <a:r>
              <a:rPr lang="en"/>
              <a:t>required</a:t>
            </a:r>
            <a:r>
              <a:rPr lang="en"/>
              <a:t>. This requires the </a:t>
            </a:r>
            <a:r>
              <a:rPr lang="en"/>
              <a:t>capability</a:t>
            </a:r>
            <a:r>
              <a:rPr lang="en"/>
              <a:t> to detect malfunctions, degraded performance of the the system, or operation outside of ODD. Post detection the system must execute a fallback action that is safe and does not assume the attention/presence of a human driver (depending on the level of automation).</a:t>
            </a:r>
            <a:br>
              <a:rPr lang="en"/>
            </a:br>
            <a:br>
              <a:rPr lang="en"/>
            </a:br>
            <a:r>
              <a:rPr lang="en"/>
              <a:t>Finally, the system’s </a:t>
            </a:r>
            <a:r>
              <a:rPr lang="en"/>
              <a:t>performance</a:t>
            </a:r>
            <a:r>
              <a:rPr lang="en"/>
              <a:t> during each of the behaviours -  normal operations, crash avoidance situations, and fall back strategies must be supported with a  documented process for assessment, testing, and validation of the capabilities. This must be done using a combination of multiple </a:t>
            </a:r>
            <a:r>
              <a:rPr lang="en"/>
              <a:t>environments</a:t>
            </a:r>
            <a:r>
              <a:rPr lang="en"/>
              <a:t> i.e. simulations, test tracks and on-road.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974849bf8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974849bf8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9752392a8a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9752392a8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9752392a8a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9752392a8a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9752392a8a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9752392a8a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752392a8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752392a8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74849bf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74849bf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752392a8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752392a8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752392a8a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752392a8a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74849bf8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74849bf8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74849bf8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74849bf8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9752392a8a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9752392a8a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74849bf8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74849bf8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74849bf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74849bf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Federal Automated Vehicles Policy issued first by the U.S. National Highway Traffic Safety Administration in 2016. The </a:t>
            </a:r>
            <a:r>
              <a:rPr lang="en">
                <a:solidFill>
                  <a:schemeClr val="dk1"/>
                </a:solidFill>
              </a:rPr>
              <a:t>p</a:t>
            </a:r>
            <a:r>
              <a:rPr lang="en">
                <a:solidFill>
                  <a:schemeClr val="dk1"/>
                </a:solidFill>
              </a:rPr>
              <a:t>olicy is focused on Highly Automated Vehicles i.e. SAE L3, L4, L5; and i</a:t>
            </a:r>
            <a:r>
              <a:rPr lang="en"/>
              <a:t>t shapes the regulatory landscape for automated vehicles in the United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oogle.com/document/d/1wK_sxbAWnVjHkwgVJcratcRER7Xc9DK8XcQA4Jqaxlc/ed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10"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Standards &amp; Regulations Presentation</a:t>
            </a:r>
            <a:endParaRPr>
              <a:latin typeface="Arial"/>
              <a:ea typeface="Arial"/>
              <a:cs typeface="Arial"/>
              <a:sym typeface="Aria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Team E: OuterSense</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About</a:t>
            </a:r>
            <a:endParaRPr>
              <a:latin typeface="Arial"/>
              <a:ea typeface="Arial"/>
              <a:cs typeface="Arial"/>
              <a:sym typeface="Arial"/>
            </a:endParaRPr>
          </a:p>
        </p:txBody>
      </p:sp>
      <p:sp>
        <p:nvSpPr>
          <p:cNvPr id="414" name="Google Shape;414;p22"/>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
        <p:nvSpPr>
          <p:cNvPr id="415" name="Google Shape;415;p22"/>
          <p:cNvSpPr txBox="1"/>
          <p:nvPr>
            <p:ph idx="1" type="body"/>
          </p:nvPr>
        </p:nvSpPr>
        <p:spPr>
          <a:xfrm>
            <a:off x="1303800" y="1509200"/>
            <a:ext cx="71922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 </a:t>
            </a:r>
            <a:r>
              <a:rPr lang="en">
                <a:latin typeface="Arial"/>
                <a:ea typeface="Arial"/>
                <a:cs typeface="Arial"/>
                <a:sym typeface="Arial"/>
              </a:rPr>
              <a:t>Shapes the regulatory landscape for automated vehicles in the United States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 Policy focused on Highly Automated Vehicles (SAE L3, L4, L5)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 Four sections</a:t>
            </a:r>
            <a:endParaRPr>
              <a:latin typeface="Arial"/>
              <a:ea typeface="Arial"/>
              <a:cs typeface="Arial"/>
              <a:sym typeface="Arial"/>
            </a:endParaRPr>
          </a:p>
          <a:p>
            <a:pPr indent="-311150" lvl="0" marL="457200" rtl="0" algn="l">
              <a:spcBef>
                <a:spcPts val="1200"/>
              </a:spcBef>
              <a:spcAft>
                <a:spcPts val="0"/>
              </a:spcAft>
              <a:buSzPts val="1300"/>
              <a:buFont typeface="Arial"/>
              <a:buChar char="●"/>
            </a:pPr>
            <a:r>
              <a:rPr lang="en">
                <a:latin typeface="Arial"/>
                <a:ea typeface="Arial"/>
                <a:cs typeface="Arial"/>
                <a:sym typeface="Arial"/>
              </a:rPr>
              <a:t>Vehicle Performance Guidance for Automated Vehicles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Model State Policy</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NHTSA’s Current Regulatory Tools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New Tools and Authorities</a:t>
            </a:r>
            <a:endParaRPr>
              <a:latin typeface="Arial"/>
              <a:ea typeface="Arial"/>
              <a:cs typeface="Arial"/>
              <a:sym typeface="Arial"/>
            </a:endParaRPr>
          </a:p>
        </p:txBody>
      </p:sp>
      <p:grpSp>
        <p:nvGrpSpPr>
          <p:cNvPr id="416" name="Google Shape;416;p22"/>
          <p:cNvGrpSpPr/>
          <p:nvPr/>
        </p:nvGrpSpPr>
        <p:grpSpPr>
          <a:xfrm>
            <a:off x="1195189" y="1597881"/>
            <a:ext cx="167657" cy="176484"/>
            <a:chOff x="2202074" y="2861750"/>
            <a:chExt cx="245400" cy="223200"/>
          </a:xfrm>
        </p:grpSpPr>
        <p:sp>
          <p:nvSpPr>
            <p:cNvPr id="417" name="Google Shape;417;p22"/>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8" name="Google Shape;418;p22"/>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grpSp>
        <p:nvGrpSpPr>
          <p:cNvPr id="419" name="Google Shape;419;p22"/>
          <p:cNvGrpSpPr/>
          <p:nvPr/>
        </p:nvGrpSpPr>
        <p:grpSpPr>
          <a:xfrm>
            <a:off x="1195189" y="3082931"/>
            <a:ext cx="167657" cy="176484"/>
            <a:chOff x="2202074" y="2861750"/>
            <a:chExt cx="245400" cy="223200"/>
          </a:xfrm>
        </p:grpSpPr>
        <p:sp>
          <p:nvSpPr>
            <p:cNvPr id="420" name="Google Shape;420;p22"/>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1" name="Google Shape;421;p22"/>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grpSp>
        <p:nvGrpSpPr>
          <p:cNvPr id="422" name="Google Shape;422;p22"/>
          <p:cNvGrpSpPr/>
          <p:nvPr/>
        </p:nvGrpSpPr>
        <p:grpSpPr>
          <a:xfrm>
            <a:off x="1195189" y="2340406"/>
            <a:ext cx="167657" cy="176484"/>
            <a:chOff x="2202074" y="2861750"/>
            <a:chExt cx="245400" cy="223200"/>
          </a:xfrm>
        </p:grpSpPr>
        <p:sp>
          <p:nvSpPr>
            <p:cNvPr id="423" name="Google Shape;423;p22"/>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4" name="Google Shape;424;p22"/>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a:t>
            </a:r>
            <a:endParaRPr/>
          </a:p>
        </p:txBody>
      </p:sp>
      <p:pic>
        <p:nvPicPr>
          <p:cNvPr id="430" name="Google Shape;430;p23"/>
          <p:cNvPicPr preferRelativeResize="0"/>
          <p:nvPr/>
        </p:nvPicPr>
        <p:blipFill>
          <a:blip r:embed="rId3">
            <a:alphaModFix/>
          </a:blip>
          <a:stretch>
            <a:fillRect/>
          </a:stretch>
        </p:blipFill>
        <p:spPr>
          <a:xfrm>
            <a:off x="5003275" y="1320425"/>
            <a:ext cx="3639323" cy="2972975"/>
          </a:xfrm>
          <a:prstGeom prst="rect">
            <a:avLst/>
          </a:prstGeom>
          <a:noFill/>
          <a:ln>
            <a:noFill/>
          </a:ln>
        </p:spPr>
      </p:pic>
      <p:pic>
        <p:nvPicPr>
          <p:cNvPr id="431" name="Google Shape;431;p23"/>
          <p:cNvPicPr preferRelativeResize="0"/>
          <p:nvPr/>
        </p:nvPicPr>
        <p:blipFill rotWithShape="1">
          <a:blip r:embed="rId4">
            <a:alphaModFix/>
          </a:blip>
          <a:srcRect b="10729" l="5337" r="40745" t="8108"/>
          <a:stretch/>
        </p:blipFill>
        <p:spPr>
          <a:xfrm>
            <a:off x="1022500" y="1440725"/>
            <a:ext cx="2773500" cy="2852700"/>
          </a:xfrm>
          <a:prstGeom prst="ellipse">
            <a:avLst/>
          </a:prstGeom>
          <a:noFill/>
          <a:ln>
            <a:noFill/>
          </a:ln>
        </p:spPr>
      </p:pic>
      <p:pic>
        <p:nvPicPr>
          <p:cNvPr id="432" name="Google Shape;432;p23"/>
          <p:cNvPicPr preferRelativeResize="0"/>
          <p:nvPr/>
        </p:nvPicPr>
        <p:blipFill rotWithShape="1">
          <a:blip r:embed="rId5">
            <a:alphaModFix/>
          </a:blip>
          <a:srcRect b="-3116" l="-1210" r="1209" t="-14034"/>
          <a:stretch/>
        </p:blipFill>
        <p:spPr>
          <a:xfrm>
            <a:off x="325050" y="4367400"/>
            <a:ext cx="4500126" cy="680475"/>
          </a:xfrm>
          <a:prstGeom prst="rect">
            <a:avLst/>
          </a:prstGeom>
          <a:noFill/>
          <a:ln>
            <a:noFill/>
          </a:ln>
        </p:spPr>
      </p:pic>
      <p:sp>
        <p:nvSpPr>
          <p:cNvPr id="433" name="Google Shape;433;p23"/>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prescriptions </a:t>
            </a:r>
            <a:endParaRPr/>
          </a:p>
          <a:p>
            <a:pPr indent="0" lvl="0" marL="0" rtl="0" algn="l">
              <a:spcBef>
                <a:spcPts val="0"/>
              </a:spcBef>
              <a:spcAft>
                <a:spcPts val="0"/>
              </a:spcAft>
              <a:buNone/>
            </a:pPr>
            <a:r>
              <a:t/>
            </a:r>
            <a:endParaRPr/>
          </a:p>
        </p:txBody>
      </p:sp>
      <p:pic>
        <p:nvPicPr>
          <p:cNvPr id="439" name="Google Shape;439;p24"/>
          <p:cNvPicPr preferRelativeResize="0"/>
          <p:nvPr/>
        </p:nvPicPr>
        <p:blipFill rotWithShape="1">
          <a:blip r:embed="rId3">
            <a:alphaModFix/>
          </a:blip>
          <a:srcRect b="0" l="0" r="0" t="5988"/>
          <a:stretch/>
        </p:blipFill>
        <p:spPr>
          <a:xfrm>
            <a:off x="4251200" y="1291875"/>
            <a:ext cx="4787975" cy="3558424"/>
          </a:xfrm>
          <a:prstGeom prst="rect">
            <a:avLst/>
          </a:prstGeom>
          <a:noFill/>
          <a:ln>
            <a:noFill/>
          </a:ln>
        </p:spPr>
      </p:pic>
      <p:sp>
        <p:nvSpPr>
          <p:cNvPr id="440" name="Google Shape;440;p24"/>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
        <p:nvSpPr>
          <p:cNvPr id="441" name="Google Shape;441;p24"/>
          <p:cNvSpPr txBox="1"/>
          <p:nvPr/>
        </p:nvSpPr>
        <p:spPr>
          <a:xfrm>
            <a:off x="1303800" y="1049425"/>
            <a:ext cx="3000000" cy="59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50">
                <a:solidFill>
                  <a:schemeClr val="accent1"/>
                </a:solidFill>
              </a:rPr>
              <a:t>Vehicle Performance Guidance for Automated Vehicles</a:t>
            </a:r>
            <a:endParaRPr sz="125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prescriptions </a:t>
            </a:r>
            <a:endParaRPr/>
          </a:p>
          <a:p>
            <a:pPr indent="0" lvl="0" marL="0" rtl="0" algn="l">
              <a:lnSpc>
                <a:spcPct val="115000"/>
              </a:lnSpc>
              <a:spcBef>
                <a:spcPts val="0"/>
              </a:spcBef>
              <a:spcAft>
                <a:spcPts val="0"/>
              </a:spcAft>
              <a:buNone/>
            </a:pPr>
            <a:r>
              <a:rPr b="0" lang="en" sz="1400">
                <a:solidFill>
                  <a:schemeClr val="accent1"/>
                </a:solidFill>
                <a:latin typeface="Nunito"/>
                <a:ea typeface="Nunito"/>
                <a:cs typeface="Nunito"/>
                <a:sym typeface="Nunito"/>
              </a:rPr>
              <a:t>Vehicle Performance Guidance for Automated Vehicles</a:t>
            </a:r>
            <a:br>
              <a:rPr b="0" lang="en" sz="1400">
                <a:solidFill>
                  <a:schemeClr val="accent1"/>
                </a:solidFill>
                <a:latin typeface="Nunito"/>
                <a:ea typeface="Nunito"/>
                <a:cs typeface="Nunito"/>
                <a:sym typeface="Nunito"/>
              </a:rPr>
            </a:br>
            <a:r>
              <a:rPr b="0" lang="en" sz="1400">
                <a:solidFill>
                  <a:schemeClr val="accent1"/>
                </a:solidFill>
                <a:latin typeface="Nunito"/>
                <a:ea typeface="Nunito"/>
                <a:cs typeface="Nunito"/>
                <a:sym typeface="Nunito"/>
              </a:rPr>
              <a:t>Section F: Specifics for Automation Functions </a:t>
            </a:r>
            <a:endParaRPr b="0" sz="1400">
              <a:solidFill>
                <a:schemeClr val="accent1"/>
              </a:solidFill>
              <a:latin typeface="Nunito"/>
              <a:ea typeface="Nunito"/>
              <a:cs typeface="Nunito"/>
              <a:sym typeface="Nunito"/>
            </a:endParaRPr>
          </a:p>
          <a:p>
            <a:pPr indent="0" lvl="0" marL="0" rtl="0" algn="l">
              <a:spcBef>
                <a:spcPts val="1200"/>
              </a:spcBef>
              <a:spcAft>
                <a:spcPts val="0"/>
              </a:spcAft>
              <a:buNone/>
            </a:pPr>
            <a:r>
              <a:t/>
            </a:r>
            <a:endParaRPr/>
          </a:p>
        </p:txBody>
      </p:sp>
      <p:sp>
        <p:nvSpPr>
          <p:cNvPr id="447" name="Google Shape;447;p25"/>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graphicFrame>
        <p:nvGraphicFramePr>
          <p:cNvPr id="448" name="Google Shape;448;p25"/>
          <p:cNvGraphicFramePr/>
          <p:nvPr/>
        </p:nvGraphicFramePr>
        <p:xfrm>
          <a:off x="416700" y="2147450"/>
          <a:ext cx="3000000" cy="3000000"/>
        </p:xfrm>
        <a:graphic>
          <a:graphicData uri="http://schemas.openxmlformats.org/drawingml/2006/table">
            <a:tbl>
              <a:tblPr>
                <a:noFill/>
                <a:tableStyleId>{221D72C7-E260-4477-9E87-2ECD560D5D5D}</a:tableStyleId>
              </a:tblPr>
              <a:tblGrid>
                <a:gridCol w="4191975"/>
                <a:gridCol w="4191975"/>
              </a:tblGrid>
              <a:tr h="381000">
                <a:tc>
                  <a:txBody>
                    <a:bodyPr/>
                    <a:lstStyle/>
                    <a:p>
                      <a:pPr indent="-317500" lvl="0" marL="457200" rtl="0" algn="l">
                        <a:spcBef>
                          <a:spcPts val="0"/>
                        </a:spcBef>
                        <a:spcAft>
                          <a:spcPts val="0"/>
                        </a:spcAft>
                        <a:buClr>
                          <a:schemeClr val="accent1"/>
                        </a:buClr>
                        <a:buSzPts val="1400"/>
                        <a:buAutoNum type="arabicPeriod"/>
                      </a:pPr>
                      <a:r>
                        <a:rPr b="1" lang="en">
                          <a:solidFill>
                            <a:schemeClr val="accent1"/>
                          </a:solidFill>
                        </a:rPr>
                        <a:t>Operational Design Domain</a:t>
                      </a:r>
                      <a:endParaRPr b="1">
                        <a:solidFill>
                          <a:schemeClr val="accent1"/>
                        </a:solidFill>
                      </a:endParaRPr>
                    </a:p>
                  </a:txBody>
                  <a:tcPr marT="91425" marB="91425" marR="91425" marL="91425"/>
                </a:tc>
                <a:tc>
                  <a:txBody>
                    <a:bodyPr/>
                    <a:lstStyle/>
                    <a:p>
                      <a:pPr indent="0" lvl="0" marL="0" rtl="0" algn="l">
                        <a:spcBef>
                          <a:spcPts val="0"/>
                        </a:spcBef>
                        <a:spcAft>
                          <a:spcPts val="0"/>
                        </a:spcAft>
                        <a:buNone/>
                      </a:pPr>
                      <a:r>
                        <a:rPr b="1" lang="en">
                          <a:solidFill>
                            <a:schemeClr val="accent1"/>
                          </a:solidFill>
                        </a:rPr>
                        <a:t>2. Object and Event Detection and Response</a:t>
                      </a:r>
                      <a:endParaRPr b="1">
                        <a:solidFill>
                          <a:schemeClr val="accent1"/>
                        </a:solidFill>
                      </a:endParaRPr>
                    </a:p>
                  </a:txBody>
                  <a:tcPr marT="91425" marB="91425" marR="91425" marL="91425"/>
                </a:tc>
              </a:tr>
              <a:tr h="381000">
                <a:tc>
                  <a:txBody>
                    <a:bodyPr/>
                    <a:lstStyle/>
                    <a:p>
                      <a:pPr indent="0" lvl="0" marL="0" rtl="0" algn="l">
                        <a:spcBef>
                          <a:spcPts val="0"/>
                        </a:spcBef>
                        <a:spcAft>
                          <a:spcPts val="0"/>
                        </a:spcAft>
                        <a:buNone/>
                      </a:pPr>
                      <a:r>
                        <a:rPr lang="en"/>
                        <a:t>• Roadway types </a:t>
                      </a:r>
                      <a:endParaRPr/>
                    </a:p>
                    <a:p>
                      <a:pPr indent="0" lvl="0" marL="0" rtl="0" algn="l">
                        <a:spcBef>
                          <a:spcPts val="0"/>
                        </a:spcBef>
                        <a:spcAft>
                          <a:spcPts val="0"/>
                        </a:spcAft>
                        <a:buNone/>
                      </a:pPr>
                      <a:r>
                        <a:rPr lang="en"/>
                        <a:t>• Geographic area</a:t>
                      </a:r>
                      <a:endParaRPr/>
                    </a:p>
                    <a:p>
                      <a:pPr indent="0" lvl="0" marL="0" rtl="0" algn="l">
                        <a:spcBef>
                          <a:spcPts val="0"/>
                        </a:spcBef>
                        <a:spcAft>
                          <a:spcPts val="0"/>
                        </a:spcAft>
                        <a:buNone/>
                      </a:pPr>
                      <a:r>
                        <a:rPr lang="en"/>
                        <a:t>• Speed range</a:t>
                      </a:r>
                      <a:endParaRPr/>
                    </a:p>
                    <a:p>
                      <a:pPr indent="0" lvl="0" marL="0" rtl="0" algn="l">
                        <a:spcBef>
                          <a:spcPts val="0"/>
                        </a:spcBef>
                        <a:spcAft>
                          <a:spcPts val="0"/>
                        </a:spcAft>
                        <a:buNone/>
                      </a:pPr>
                      <a:r>
                        <a:rPr lang="en"/>
                        <a:t>• Environmental conditions </a:t>
                      </a:r>
                      <a:endParaRPr/>
                    </a:p>
                    <a:p>
                      <a:pPr indent="0" lvl="0" marL="0" rtl="0" algn="l">
                        <a:spcBef>
                          <a:spcPts val="0"/>
                        </a:spcBef>
                        <a:spcAft>
                          <a:spcPts val="0"/>
                        </a:spcAft>
                        <a:buNone/>
                      </a:pPr>
                      <a:r>
                        <a:rPr lang="en"/>
                        <a:t>• Other domain constraints</a:t>
                      </a:r>
                      <a:endParaRPr/>
                    </a:p>
                  </a:txBody>
                  <a:tcPr marT="91425" marB="91425" marR="91425" marL="91425"/>
                </a:tc>
                <a:tc>
                  <a:txBody>
                    <a:bodyPr/>
                    <a:lstStyle/>
                    <a:p>
                      <a:pPr indent="0" lvl="0" marL="0" rtl="0" algn="l">
                        <a:spcBef>
                          <a:spcPts val="0"/>
                        </a:spcBef>
                        <a:spcAft>
                          <a:spcPts val="0"/>
                        </a:spcAft>
                        <a:buNone/>
                      </a:pPr>
                      <a:r>
                        <a:rPr lang="en"/>
                        <a:t>• Other vehicles (in and out of its travel path)</a:t>
                      </a:r>
                      <a:endParaRPr/>
                    </a:p>
                    <a:p>
                      <a:pPr indent="0" lvl="0" marL="0" rtl="0" algn="l">
                        <a:spcBef>
                          <a:spcPts val="0"/>
                        </a:spcBef>
                        <a:spcAft>
                          <a:spcPts val="0"/>
                        </a:spcAft>
                        <a:buNone/>
                      </a:pPr>
                      <a:r>
                        <a:rPr lang="en"/>
                        <a:t>• Pedestrians,cyclists, animals, other objects</a:t>
                      </a:r>
                      <a:endParaRPr/>
                    </a:p>
                    <a:p>
                      <a:pPr indent="0" lvl="0" marL="0" rtl="0" algn="l">
                        <a:spcBef>
                          <a:spcPts val="0"/>
                        </a:spcBef>
                        <a:spcAft>
                          <a:spcPts val="0"/>
                        </a:spcAft>
                        <a:buNone/>
                      </a:pPr>
                      <a:r>
                        <a:rPr lang="en"/>
                        <a:t>• Emergency vehicles</a:t>
                      </a:r>
                      <a:endParaRPr/>
                    </a:p>
                    <a:p>
                      <a:pPr indent="0" lvl="0" marL="0" rtl="0" algn="l">
                        <a:spcBef>
                          <a:spcPts val="0"/>
                        </a:spcBef>
                        <a:spcAft>
                          <a:spcPts val="0"/>
                        </a:spcAft>
                        <a:buNone/>
                      </a:pPr>
                      <a:r>
                        <a:rPr lang="en"/>
                        <a:t>• Temporary work zones</a:t>
                      </a:r>
                      <a:endParaRPr/>
                    </a:p>
                    <a:p>
                      <a:pPr indent="0" lvl="0" marL="0" rtl="0" algn="l">
                        <a:spcBef>
                          <a:spcPts val="0"/>
                        </a:spcBef>
                        <a:spcAft>
                          <a:spcPts val="0"/>
                        </a:spcAft>
                        <a:buNone/>
                      </a:pPr>
                      <a:r>
                        <a:rPr lang="en"/>
                        <a:t>• Other unusual conditions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prescriptions </a:t>
            </a:r>
            <a:endParaRPr/>
          </a:p>
          <a:p>
            <a:pPr indent="0" lvl="0" marL="0" rtl="0" algn="l">
              <a:lnSpc>
                <a:spcPct val="115000"/>
              </a:lnSpc>
              <a:spcBef>
                <a:spcPts val="0"/>
              </a:spcBef>
              <a:spcAft>
                <a:spcPts val="0"/>
              </a:spcAft>
              <a:buNone/>
            </a:pPr>
            <a:r>
              <a:rPr b="0" lang="en" sz="1400">
                <a:latin typeface="Nunito"/>
                <a:ea typeface="Nunito"/>
                <a:cs typeface="Nunito"/>
                <a:sym typeface="Nunito"/>
              </a:rPr>
              <a:t>Vehicle Performance Guidance for Automated Vehicles</a:t>
            </a:r>
            <a:br>
              <a:rPr b="0" lang="en" sz="1400">
                <a:latin typeface="Nunito"/>
                <a:ea typeface="Nunito"/>
                <a:cs typeface="Nunito"/>
                <a:sym typeface="Nunito"/>
              </a:rPr>
            </a:br>
            <a:r>
              <a:rPr b="0" lang="en" sz="1400">
                <a:latin typeface="Nunito"/>
                <a:ea typeface="Nunito"/>
                <a:cs typeface="Nunito"/>
                <a:sym typeface="Nunito"/>
              </a:rPr>
              <a:t>Section F: Specifics for Automation Functions </a:t>
            </a:r>
            <a:endParaRPr b="0" sz="1400">
              <a:latin typeface="Nunito"/>
              <a:ea typeface="Nunito"/>
              <a:cs typeface="Nunito"/>
              <a:sym typeface="Nunito"/>
            </a:endParaRPr>
          </a:p>
          <a:p>
            <a:pPr indent="0" lvl="0" marL="0" rtl="0" algn="l">
              <a:spcBef>
                <a:spcPts val="1200"/>
              </a:spcBef>
              <a:spcAft>
                <a:spcPts val="0"/>
              </a:spcAft>
              <a:buNone/>
            </a:pPr>
            <a:r>
              <a:t/>
            </a:r>
            <a:endParaRPr/>
          </a:p>
        </p:txBody>
      </p:sp>
      <p:sp>
        <p:nvSpPr>
          <p:cNvPr id="454" name="Google Shape;454;p26"/>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
        <p:nvSpPr>
          <p:cNvPr id="455" name="Google Shape;455;p26"/>
          <p:cNvSpPr txBox="1"/>
          <p:nvPr>
            <p:ph idx="1" type="body"/>
          </p:nvPr>
        </p:nvSpPr>
        <p:spPr>
          <a:xfrm>
            <a:off x="1303800" y="1678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graphicFrame>
        <p:nvGraphicFramePr>
          <p:cNvPr id="456" name="Google Shape;456;p26"/>
          <p:cNvGraphicFramePr/>
          <p:nvPr/>
        </p:nvGraphicFramePr>
        <p:xfrm>
          <a:off x="416700" y="2147450"/>
          <a:ext cx="3000000" cy="3000000"/>
        </p:xfrm>
        <a:graphic>
          <a:graphicData uri="http://schemas.openxmlformats.org/drawingml/2006/table">
            <a:tbl>
              <a:tblPr>
                <a:noFill/>
                <a:tableStyleId>{221D72C7-E260-4477-9E87-2ECD560D5D5D}</a:tableStyleId>
              </a:tblPr>
              <a:tblGrid>
                <a:gridCol w="4191975"/>
                <a:gridCol w="4191975"/>
              </a:tblGrid>
              <a:tr h="381000">
                <a:tc>
                  <a:txBody>
                    <a:bodyPr/>
                    <a:lstStyle/>
                    <a:p>
                      <a:pPr indent="0" lvl="0" marL="0" rtl="0" algn="l">
                        <a:spcBef>
                          <a:spcPts val="0"/>
                        </a:spcBef>
                        <a:spcAft>
                          <a:spcPts val="0"/>
                        </a:spcAft>
                        <a:buNone/>
                      </a:pPr>
                      <a:r>
                        <a:rPr b="1" lang="en">
                          <a:solidFill>
                            <a:schemeClr val="accent1"/>
                          </a:solidFill>
                        </a:rPr>
                        <a:t>3. Fall Back (Minimal Risk Condition)</a:t>
                      </a:r>
                      <a:endParaRPr b="1">
                        <a:solidFill>
                          <a:schemeClr val="accent1"/>
                        </a:solidFill>
                      </a:endParaRPr>
                    </a:p>
                  </a:txBody>
                  <a:tcPr marT="91425" marB="91425" marR="91425" marL="91425"/>
                </a:tc>
                <a:tc>
                  <a:txBody>
                    <a:bodyPr/>
                    <a:lstStyle/>
                    <a:p>
                      <a:pPr indent="0" lvl="0" marL="0" rtl="0" algn="l">
                        <a:spcBef>
                          <a:spcPts val="0"/>
                        </a:spcBef>
                        <a:spcAft>
                          <a:spcPts val="0"/>
                        </a:spcAft>
                        <a:buNone/>
                      </a:pPr>
                      <a:r>
                        <a:rPr b="1" lang="en">
                          <a:solidFill>
                            <a:schemeClr val="accent1"/>
                          </a:solidFill>
                        </a:rPr>
                        <a:t>4. Validation Methods</a:t>
                      </a:r>
                      <a:endParaRPr b="1">
                        <a:solidFill>
                          <a:schemeClr val="accent1"/>
                        </a:solidFill>
                      </a:endParaRPr>
                    </a:p>
                  </a:txBody>
                  <a:tcPr marT="91425" marB="91425" marR="91425" marL="91425"/>
                </a:tc>
              </a:tr>
              <a:tr h="381000">
                <a:tc>
                  <a:txBody>
                    <a:bodyPr/>
                    <a:lstStyle/>
                    <a:p>
                      <a:pPr indent="0" lvl="0" marL="0" rtl="0" algn="l">
                        <a:spcBef>
                          <a:spcPts val="0"/>
                        </a:spcBef>
                        <a:spcAft>
                          <a:spcPts val="0"/>
                        </a:spcAft>
                        <a:buNone/>
                      </a:pPr>
                      <a:r>
                        <a:rPr lang="en"/>
                        <a:t>• Capability to detect malfunctions, degraded state, or </a:t>
                      </a:r>
                      <a:r>
                        <a:rPr lang="en"/>
                        <a:t>operation</a:t>
                      </a:r>
                      <a:r>
                        <a:rPr lang="en"/>
                        <a:t> outside of ODD</a:t>
                      </a:r>
                      <a:endParaRPr/>
                    </a:p>
                    <a:p>
                      <a:pPr indent="0" lvl="0" marL="0" rtl="0" algn="l">
                        <a:spcBef>
                          <a:spcPts val="0"/>
                        </a:spcBef>
                        <a:spcAft>
                          <a:spcPts val="0"/>
                        </a:spcAft>
                        <a:buNone/>
                      </a:pPr>
                      <a:r>
                        <a:rPr lang="en"/>
                        <a:t>• Fall back actions should facilitate safe operations of the vehicle and minimize erratic driving behavior</a:t>
                      </a:r>
                      <a:endParaRPr/>
                    </a:p>
                  </a:txBody>
                  <a:tcPr marT="91425" marB="91425" marR="91425" marL="91425"/>
                </a:tc>
                <a:tc>
                  <a:txBody>
                    <a:bodyPr/>
                    <a:lstStyle/>
                    <a:p>
                      <a:pPr indent="0" lvl="0" marL="0" rtl="0" algn="l">
                        <a:spcBef>
                          <a:spcPts val="0"/>
                        </a:spcBef>
                        <a:spcAft>
                          <a:spcPts val="0"/>
                        </a:spcAft>
                        <a:buNone/>
                      </a:pPr>
                      <a:r>
                        <a:rPr lang="en"/>
                        <a:t>•  Tests to demonstrate the performance during normal operation,  crash avoidance situations, and</a:t>
                      </a:r>
                      <a:endParaRPr/>
                    </a:p>
                    <a:p>
                      <a:pPr indent="0" lvl="0" marL="0" rtl="0" algn="l">
                        <a:spcBef>
                          <a:spcPts val="0"/>
                        </a:spcBef>
                        <a:spcAft>
                          <a:spcPts val="0"/>
                        </a:spcAft>
                        <a:buNone/>
                      </a:pPr>
                      <a:r>
                        <a:rPr lang="en"/>
                        <a:t> fall back strategies. </a:t>
                      </a:r>
                      <a:endParaRPr/>
                    </a:p>
                    <a:p>
                      <a:pPr indent="0" lvl="0" marL="0" rtl="0" algn="l">
                        <a:spcBef>
                          <a:spcPts val="0"/>
                        </a:spcBef>
                        <a:spcAft>
                          <a:spcPts val="0"/>
                        </a:spcAft>
                        <a:buNone/>
                      </a:pPr>
                      <a:r>
                        <a:rPr lang="en"/>
                        <a:t>• Combination of simulation, test track, and on-road testing</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to OuterSense</a:t>
            </a:r>
            <a:endParaRPr/>
          </a:p>
        </p:txBody>
      </p:sp>
      <p:sp>
        <p:nvSpPr>
          <p:cNvPr id="462" name="Google Shape;462;p27"/>
          <p:cNvSpPr txBox="1"/>
          <p:nvPr/>
        </p:nvSpPr>
        <p:spPr>
          <a:xfrm>
            <a:off x="1516325" y="4568875"/>
            <a:ext cx="82863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t/>
            </a:r>
            <a:endParaRPr/>
          </a:p>
        </p:txBody>
      </p:sp>
      <p:sp>
        <p:nvSpPr>
          <p:cNvPr id="463" name="Google Shape;463;p27"/>
          <p:cNvSpPr txBox="1"/>
          <p:nvPr/>
        </p:nvSpPr>
        <p:spPr>
          <a:xfrm>
            <a:off x="881325" y="1719325"/>
            <a:ext cx="82932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rPr>
              <a:t>Operational Design Domain for OuterSense</a:t>
            </a:r>
            <a:endParaRPr b="1">
              <a:solidFill>
                <a:schemeClr val="accent1"/>
              </a:solidFill>
            </a:endParaRPr>
          </a:p>
          <a:p>
            <a:pPr indent="0" lvl="0" marL="0" rtl="0" algn="l">
              <a:spcBef>
                <a:spcPts val="0"/>
              </a:spcBef>
              <a:spcAft>
                <a:spcPts val="0"/>
              </a:spcAft>
              <a:buNone/>
            </a:pPr>
            <a:r>
              <a:t/>
            </a:r>
            <a:endParaRPr/>
          </a:p>
          <a:p>
            <a:pPr indent="-317500" lvl="0" marL="457200" rtl="0" algn="l">
              <a:lnSpc>
                <a:spcPct val="200000"/>
              </a:lnSpc>
              <a:spcBef>
                <a:spcPts val="0"/>
              </a:spcBef>
              <a:spcAft>
                <a:spcPts val="0"/>
              </a:spcAft>
              <a:buSzPts val="1400"/>
              <a:buChar char="●"/>
            </a:pPr>
            <a:r>
              <a:rPr lang="en"/>
              <a:t>Environment spanned by overhead cameras with overlapping FOVs </a:t>
            </a:r>
            <a:endParaRPr/>
          </a:p>
          <a:p>
            <a:pPr indent="-317500" lvl="0" marL="457200" rtl="0" algn="l">
              <a:lnSpc>
                <a:spcPct val="200000"/>
              </a:lnSpc>
              <a:spcBef>
                <a:spcPts val="0"/>
              </a:spcBef>
              <a:spcAft>
                <a:spcPts val="0"/>
              </a:spcAft>
              <a:buSzPts val="1400"/>
              <a:buChar char="●"/>
            </a:pPr>
            <a:r>
              <a:rPr lang="en"/>
              <a:t>Pre-defined map with known road dimensions and traffic signs</a:t>
            </a:r>
            <a:endParaRPr/>
          </a:p>
          <a:p>
            <a:pPr indent="-317500" lvl="0" marL="457200" rtl="0" algn="l">
              <a:lnSpc>
                <a:spcPct val="200000"/>
              </a:lnSpc>
              <a:spcBef>
                <a:spcPts val="0"/>
              </a:spcBef>
              <a:spcAft>
                <a:spcPts val="0"/>
              </a:spcAft>
              <a:buSzPts val="1400"/>
              <a:buChar char="●"/>
            </a:pPr>
            <a:r>
              <a:rPr lang="en"/>
              <a:t>Well illuminated environment </a:t>
            </a:r>
            <a:endParaRPr/>
          </a:p>
          <a:p>
            <a:pPr indent="-317500" lvl="0" marL="457200" rtl="0" algn="l">
              <a:lnSpc>
                <a:spcPct val="200000"/>
              </a:lnSpc>
              <a:spcBef>
                <a:spcPts val="0"/>
              </a:spcBef>
              <a:spcAft>
                <a:spcPts val="0"/>
              </a:spcAft>
              <a:buSzPts val="1400"/>
              <a:buChar char="●"/>
            </a:pPr>
            <a:r>
              <a:rPr lang="en"/>
              <a:t>Driving speed - up to 15 miles per hour (PR4, DPR2)</a:t>
            </a:r>
            <a:endParaRPr/>
          </a:p>
          <a:p>
            <a:pPr indent="-317500" lvl="0" marL="457200" rtl="0" algn="l">
              <a:lnSpc>
                <a:spcPct val="200000"/>
              </a:lnSpc>
              <a:spcBef>
                <a:spcPts val="0"/>
              </a:spcBef>
              <a:spcAft>
                <a:spcPts val="0"/>
              </a:spcAft>
              <a:buSzPts val="1400"/>
              <a:buChar char="●"/>
            </a:pPr>
            <a:r>
              <a:rPr lang="en"/>
              <a:t>Access to a reliable wireless communication network in the environment</a:t>
            </a:r>
            <a:endParaRPr/>
          </a:p>
          <a:p>
            <a:pPr indent="0" lvl="0" marL="0" rtl="0" algn="l">
              <a:lnSpc>
                <a:spcPct val="150000"/>
              </a:lnSpc>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64" name="Google Shape;464;p27"/>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to OuterSense</a:t>
            </a:r>
            <a:endParaRPr/>
          </a:p>
        </p:txBody>
      </p:sp>
      <p:sp>
        <p:nvSpPr>
          <p:cNvPr id="470" name="Google Shape;470;p28"/>
          <p:cNvSpPr txBox="1"/>
          <p:nvPr>
            <p:ph idx="1" type="body"/>
          </p:nvPr>
        </p:nvSpPr>
        <p:spPr>
          <a:xfrm>
            <a:off x="1303800" y="1548775"/>
            <a:ext cx="7030500" cy="298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accent1"/>
                </a:solidFill>
                <a:latin typeface="Arial"/>
                <a:ea typeface="Arial"/>
                <a:cs typeface="Arial"/>
                <a:sym typeface="Arial"/>
              </a:rPr>
              <a:t>Object and Event Detection </a:t>
            </a:r>
            <a:endParaRPr b="1" sz="1400">
              <a:solidFill>
                <a:schemeClr val="accen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OuterSense perception system can detect obstacles/other vehicles/actors with 95% success rate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chemeClr val="accent1"/>
                </a:solidFill>
                <a:latin typeface="Arial"/>
                <a:ea typeface="Arial"/>
                <a:cs typeface="Arial"/>
                <a:sym typeface="Arial"/>
              </a:rPr>
              <a:t>Response</a:t>
            </a:r>
            <a:endParaRPr b="1" sz="1400">
              <a:solidFill>
                <a:schemeClr val="accen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No collisions with other controlled vehicles (PR1) </a:t>
            </a:r>
            <a:endParaRPr sz="1400">
              <a:solidFill>
                <a:srgbClr val="000000"/>
              </a:solidFill>
              <a:latin typeface="Arial"/>
              <a:ea typeface="Arial"/>
              <a:cs typeface="Arial"/>
              <a:sym typeface="Arial"/>
            </a:endParaRPr>
          </a:p>
          <a:p>
            <a:pPr indent="-317500" lvl="0" marL="457200" rtl="0" algn="l">
              <a:lnSpc>
                <a:spcPct val="2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No collisions with static and dynamic obstacles (DPR3)</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sp>
        <p:nvSpPr>
          <p:cNvPr id="471" name="Google Shape;471;p28"/>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to OuterSense</a:t>
            </a:r>
            <a:endParaRPr/>
          </a:p>
        </p:txBody>
      </p:sp>
      <p:sp>
        <p:nvSpPr>
          <p:cNvPr id="477" name="Google Shape;477;p29"/>
          <p:cNvSpPr txBox="1"/>
          <p:nvPr>
            <p:ph idx="1" type="body"/>
          </p:nvPr>
        </p:nvSpPr>
        <p:spPr>
          <a:xfrm>
            <a:off x="942600" y="1521675"/>
            <a:ext cx="7480500" cy="3328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solidFill>
                  <a:schemeClr val="accent1"/>
                </a:solidFill>
                <a:latin typeface="Arial"/>
                <a:ea typeface="Arial"/>
                <a:cs typeface="Arial"/>
                <a:sym typeface="Arial"/>
              </a:rPr>
              <a:t>Fall Back (Minimal Risk Condition)</a:t>
            </a:r>
            <a:endParaRPr b="1" sz="1400">
              <a:solidFill>
                <a:schemeClr val="accent1"/>
              </a:solidFill>
              <a:latin typeface="Arial"/>
              <a:ea typeface="Arial"/>
              <a:cs typeface="Arial"/>
              <a:sym typeface="Arial"/>
            </a:endParaRPr>
          </a:p>
        </p:txBody>
      </p:sp>
      <p:sp>
        <p:nvSpPr>
          <p:cNvPr id="478" name="Google Shape;478;p29"/>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graphicFrame>
        <p:nvGraphicFramePr>
          <p:cNvPr id="479" name="Google Shape;479;p29"/>
          <p:cNvGraphicFramePr/>
          <p:nvPr/>
        </p:nvGraphicFramePr>
        <p:xfrm>
          <a:off x="273775" y="1974688"/>
          <a:ext cx="3000000" cy="3000000"/>
        </p:xfrm>
        <a:graphic>
          <a:graphicData uri="http://schemas.openxmlformats.org/drawingml/2006/table">
            <a:tbl>
              <a:tblPr>
                <a:noFill/>
                <a:tableStyleId>{221D72C7-E260-4477-9E87-2ECD560D5D5D}</a:tableStyleId>
              </a:tblPr>
              <a:tblGrid>
                <a:gridCol w="4144775"/>
                <a:gridCol w="4144775"/>
              </a:tblGrid>
              <a:tr h="344600">
                <a:tc>
                  <a:txBody>
                    <a:bodyPr/>
                    <a:lstStyle/>
                    <a:p>
                      <a:pPr indent="0" lvl="0" marL="0" rtl="0" algn="l">
                        <a:spcBef>
                          <a:spcPts val="0"/>
                        </a:spcBef>
                        <a:spcAft>
                          <a:spcPts val="0"/>
                        </a:spcAft>
                        <a:buNone/>
                      </a:pPr>
                      <a:r>
                        <a:rPr b="1" lang="en">
                          <a:solidFill>
                            <a:schemeClr val="accent1"/>
                          </a:solidFill>
                        </a:rPr>
                        <a:t>Identification </a:t>
                      </a:r>
                      <a:endParaRPr b="1">
                        <a:solidFill>
                          <a:schemeClr val="accent1"/>
                        </a:solidFill>
                      </a:endParaRPr>
                    </a:p>
                  </a:txBody>
                  <a:tcPr marT="91425" marB="91425" marR="91425" marL="91425"/>
                </a:tc>
                <a:tc>
                  <a:txBody>
                    <a:bodyPr/>
                    <a:lstStyle/>
                    <a:p>
                      <a:pPr indent="0" lvl="0" marL="0" rtl="0" algn="ctr">
                        <a:spcBef>
                          <a:spcPts val="0"/>
                        </a:spcBef>
                        <a:spcAft>
                          <a:spcPts val="0"/>
                        </a:spcAft>
                        <a:buNone/>
                      </a:pPr>
                      <a:r>
                        <a:rPr b="1" lang="en">
                          <a:solidFill>
                            <a:schemeClr val="accent1"/>
                          </a:solidFill>
                        </a:rPr>
                        <a:t>Action</a:t>
                      </a:r>
                      <a:endParaRPr b="1">
                        <a:solidFill>
                          <a:schemeClr val="accent1"/>
                        </a:solidFill>
                      </a:endParaRPr>
                    </a:p>
                  </a:txBody>
                  <a:tcPr marT="91425" marB="91425" marR="91425" marL="91425"/>
                </a:tc>
              </a:tr>
              <a:tr h="2571525">
                <a:tc>
                  <a:txBody>
                    <a:bodyPr/>
                    <a:lstStyle/>
                    <a:p>
                      <a:pPr indent="-317500" lvl="0" marL="457200" rtl="0" algn="l">
                        <a:spcBef>
                          <a:spcPts val="0"/>
                        </a:spcBef>
                        <a:spcAft>
                          <a:spcPts val="0"/>
                        </a:spcAft>
                        <a:buClr>
                          <a:srgbClr val="000000"/>
                        </a:buClr>
                        <a:buSzPts val="1400"/>
                        <a:buFont typeface="Arial"/>
                        <a:buAutoNum type="arabicPeriod"/>
                      </a:pPr>
                      <a:r>
                        <a:rPr lang="en"/>
                        <a:t>Operation outside ODD</a:t>
                      </a:r>
                      <a:endParaRPr/>
                    </a:p>
                    <a:p>
                      <a:pPr indent="0" lvl="0" marL="457200" rtl="0" algn="l">
                        <a:spcBef>
                          <a:spcPts val="0"/>
                        </a:spcBef>
                        <a:spcAft>
                          <a:spcPts val="0"/>
                        </a:spcAft>
                        <a:buNone/>
                      </a:pPr>
                      <a:r>
                        <a:t/>
                      </a:r>
                      <a:endParaRPr/>
                    </a:p>
                    <a:p>
                      <a:pPr indent="-317500" lvl="1" marL="914400" rtl="0" algn="l">
                        <a:spcBef>
                          <a:spcPts val="0"/>
                        </a:spcBef>
                        <a:spcAft>
                          <a:spcPts val="0"/>
                        </a:spcAft>
                        <a:buClr>
                          <a:srgbClr val="000000"/>
                        </a:buClr>
                        <a:buSzPts val="1400"/>
                        <a:buFont typeface="Arial"/>
                        <a:buAutoNum type="arabicPeriod"/>
                      </a:pPr>
                      <a:r>
                        <a:rPr lang="en"/>
                        <a:t>Detect if a vehicle is outside the FOV of the infrastructure sensor</a:t>
                      </a:r>
                      <a:endParaRPr/>
                    </a:p>
                    <a:p>
                      <a:pPr indent="-317500" lvl="1" marL="914400" rtl="0" algn="l">
                        <a:spcBef>
                          <a:spcPts val="0"/>
                        </a:spcBef>
                        <a:spcAft>
                          <a:spcPts val="0"/>
                        </a:spcAft>
                        <a:buClr>
                          <a:srgbClr val="000000"/>
                        </a:buClr>
                        <a:buSzPts val="1400"/>
                        <a:buFont typeface="Arial"/>
                        <a:buAutoNum type="arabicPeriod"/>
                      </a:pPr>
                      <a:r>
                        <a:rPr lang="en"/>
                        <a:t>Commanded</a:t>
                      </a:r>
                      <a:r>
                        <a:rPr lang="en"/>
                        <a:t> speeds higher than 15 mph</a:t>
                      </a:r>
                      <a:endParaRPr/>
                    </a:p>
                    <a:p>
                      <a:pPr indent="0" lvl="0" marL="0" rtl="0" algn="l">
                        <a:spcBef>
                          <a:spcPts val="0"/>
                        </a:spcBef>
                        <a:spcAft>
                          <a:spcPts val="0"/>
                        </a:spcAft>
                        <a:buNone/>
                      </a:pPr>
                      <a:r>
                        <a:t/>
                      </a:r>
                      <a:endParaRPr/>
                    </a:p>
                    <a:p>
                      <a:pPr indent="-317500" lvl="0" marL="457200" rtl="0" algn="l">
                        <a:spcBef>
                          <a:spcPts val="0"/>
                        </a:spcBef>
                        <a:spcAft>
                          <a:spcPts val="0"/>
                        </a:spcAft>
                        <a:buClr>
                          <a:srgbClr val="000000"/>
                        </a:buClr>
                        <a:buSzPts val="1400"/>
                        <a:buFont typeface="Arial"/>
                        <a:buAutoNum type="arabicPeriod"/>
                      </a:pPr>
                      <a:r>
                        <a:rPr lang="en"/>
                        <a:t>Degraded performance</a:t>
                      </a:r>
                      <a:endParaRPr/>
                    </a:p>
                    <a:p>
                      <a:pPr indent="0" lvl="0" marL="457200" rtl="0" algn="l">
                        <a:spcBef>
                          <a:spcPts val="0"/>
                        </a:spcBef>
                        <a:spcAft>
                          <a:spcPts val="0"/>
                        </a:spcAft>
                        <a:buNone/>
                      </a:pPr>
                      <a:r>
                        <a:t/>
                      </a:r>
                      <a:endParaRPr/>
                    </a:p>
                    <a:p>
                      <a:pPr indent="-317500" lvl="1" marL="914400" rtl="0" algn="l">
                        <a:spcBef>
                          <a:spcPts val="0"/>
                        </a:spcBef>
                        <a:spcAft>
                          <a:spcPts val="0"/>
                        </a:spcAft>
                        <a:buClr>
                          <a:srgbClr val="000000"/>
                        </a:buClr>
                        <a:buSzPts val="1400"/>
                        <a:buFont typeface="Arial"/>
                        <a:buAutoNum type="arabicPeriod"/>
                      </a:pPr>
                      <a:r>
                        <a:rPr lang="en"/>
                        <a:t>Detect latency in receiving new control actions from the cloud</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1.1 Follow the safety profile to a smooth stop if no detection in found on 0.5s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1.2 Clip to 15mph at all levels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2.1 Follow the time-synchronized motion cues - follow the safety profile to come to a smooth stop if no new motion cues are received.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Application to OuterSense</a:t>
            </a:r>
            <a:endParaRPr/>
          </a:p>
        </p:txBody>
      </p:sp>
      <p:sp>
        <p:nvSpPr>
          <p:cNvPr id="485" name="Google Shape;485;p30"/>
          <p:cNvSpPr txBox="1"/>
          <p:nvPr>
            <p:ph idx="1" type="body"/>
          </p:nvPr>
        </p:nvSpPr>
        <p:spPr>
          <a:xfrm>
            <a:off x="1056750" y="1860025"/>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1500">
                <a:solidFill>
                  <a:schemeClr val="accent1"/>
                </a:solidFill>
                <a:latin typeface="Arial"/>
                <a:ea typeface="Arial"/>
                <a:cs typeface="Arial"/>
                <a:sym typeface="Arial"/>
              </a:rPr>
              <a:t>Validation</a:t>
            </a:r>
            <a:endParaRPr b="1" sz="1500">
              <a:solidFill>
                <a:schemeClr val="accen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Simulation</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Use r</a:t>
            </a:r>
            <a:r>
              <a:rPr lang="en" sz="1400">
                <a:solidFill>
                  <a:srgbClr val="000000"/>
                </a:solidFill>
                <a:latin typeface="Arial"/>
                <a:ea typeface="Arial"/>
                <a:cs typeface="Arial"/>
                <a:sym typeface="Arial"/>
              </a:rPr>
              <a:t>ecorded data from manual drives to v</a:t>
            </a:r>
            <a:r>
              <a:rPr lang="en" sz="1400">
                <a:solidFill>
                  <a:srgbClr val="000000"/>
                </a:solidFill>
                <a:latin typeface="Arial"/>
                <a:ea typeface="Arial"/>
                <a:cs typeface="Arial"/>
                <a:sym typeface="Arial"/>
              </a:rPr>
              <a:t>alidate autonomy functions (perception, state estimation, planning)</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rgbClr val="000000"/>
                </a:solidFill>
                <a:latin typeface="Arial"/>
                <a:ea typeface="Arial"/>
                <a:cs typeface="Arial"/>
                <a:sym typeface="Arial"/>
              </a:rPr>
              <a:t>Test-track</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b="1"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Integrated system can safely control vehicles in the ODD adhering to the requirements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(Tests 1-12 outlined in the </a:t>
            </a:r>
            <a:r>
              <a:rPr lang="en" sz="1400" u="sng">
                <a:solidFill>
                  <a:schemeClr val="hlink"/>
                </a:solidFill>
                <a:latin typeface="Arial"/>
                <a:ea typeface="Arial"/>
                <a:cs typeface="Arial"/>
                <a:sym typeface="Arial"/>
                <a:hlinkClick r:id="rId3"/>
              </a:rPr>
              <a:t>Fall Test Plan</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486" name="Google Shape;486;p30"/>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NHTSA Federal Automated Vehicles Policy</a:t>
            </a:r>
            <a:endParaRPr b="1" sz="11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1"/>
          <p:cNvSpPr txBox="1"/>
          <p:nvPr>
            <p:ph type="ctrTitle"/>
          </p:nvPr>
        </p:nvSpPr>
        <p:spPr>
          <a:xfrm>
            <a:off x="311708" y="15883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Thank You</a:t>
            </a:r>
            <a:endParaRPr sz="28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a:t>
            </a:r>
            <a:r>
              <a:rPr lang="en" sz="2800">
                <a:latin typeface="Arial"/>
                <a:ea typeface="Arial"/>
                <a:cs typeface="Arial"/>
                <a:sym typeface="Arial"/>
              </a:rPr>
              <a:t>1.  ISO 26262</a:t>
            </a:r>
            <a:endParaRPr sz="28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2800">
                <a:latin typeface="Arial"/>
                <a:ea typeface="Arial"/>
                <a:cs typeface="Arial"/>
                <a:sym typeface="Arial"/>
              </a:rPr>
              <a:t> Road Vehicles – Functional Safety</a:t>
            </a:r>
            <a:endParaRPr sz="28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Why we need this?</a:t>
            </a:r>
            <a:endParaRPr>
              <a:latin typeface="Arial"/>
              <a:ea typeface="Arial"/>
              <a:cs typeface="Arial"/>
              <a:sym typeface="Arial"/>
            </a:endParaRPr>
          </a:p>
        </p:txBody>
      </p:sp>
      <p:sp>
        <p:nvSpPr>
          <p:cNvPr id="289" name="Google Shape;289;p15"/>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pic>
        <p:nvPicPr>
          <p:cNvPr id="290" name="Google Shape;290;p15"/>
          <p:cNvPicPr preferRelativeResize="0"/>
          <p:nvPr/>
        </p:nvPicPr>
        <p:blipFill>
          <a:blip r:embed="rId3">
            <a:alphaModFix/>
          </a:blip>
          <a:stretch>
            <a:fillRect/>
          </a:stretch>
        </p:blipFill>
        <p:spPr>
          <a:xfrm>
            <a:off x="165125" y="1571800"/>
            <a:ext cx="4515518" cy="3240825"/>
          </a:xfrm>
          <a:prstGeom prst="rect">
            <a:avLst/>
          </a:prstGeom>
          <a:noFill/>
          <a:ln>
            <a:noFill/>
          </a:ln>
        </p:spPr>
      </p:pic>
      <p:sp>
        <p:nvSpPr>
          <p:cNvPr id="291" name="Google Shape;291;p15"/>
          <p:cNvSpPr/>
          <p:nvPr/>
        </p:nvSpPr>
        <p:spPr>
          <a:xfrm>
            <a:off x="4907700" y="1597875"/>
            <a:ext cx="4008900" cy="796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t>One century ago,</a:t>
            </a:r>
            <a:r>
              <a:rPr b="1" lang="en" sz="1200"/>
              <a:t> </a:t>
            </a:r>
            <a:r>
              <a:rPr b="1" lang="en" sz="1200">
                <a:solidFill>
                  <a:schemeClr val="accent1"/>
                </a:solidFill>
              </a:rPr>
              <a:t>the Model T</a:t>
            </a:r>
            <a:r>
              <a:rPr lang="en" sz="1200"/>
              <a:t>, which is considered the first mass-produced automobile, was powered </a:t>
            </a:r>
            <a:r>
              <a:rPr b="1" lang="en" sz="1200">
                <a:solidFill>
                  <a:schemeClr val="accent1"/>
                </a:solidFill>
              </a:rPr>
              <a:t>by an electrical system</a:t>
            </a:r>
            <a:endParaRPr b="1" sz="1200">
              <a:solidFill>
                <a:schemeClr val="accent1"/>
              </a:solidFill>
            </a:endParaRPr>
          </a:p>
        </p:txBody>
      </p:sp>
      <p:sp>
        <p:nvSpPr>
          <p:cNvPr id="292" name="Google Shape;292;p15"/>
          <p:cNvSpPr/>
          <p:nvPr/>
        </p:nvSpPr>
        <p:spPr>
          <a:xfrm>
            <a:off x="4907700" y="2604925"/>
            <a:ext cx="4008900" cy="626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t>Today, the electrical and/or electronic (E/E) systems within automobiles are far more complex.</a:t>
            </a:r>
            <a:endParaRPr sz="1200"/>
          </a:p>
          <a:p>
            <a:pPr indent="0" lvl="0" marL="0" rtl="0" algn="just">
              <a:lnSpc>
                <a:spcPct val="115000"/>
              </a:lnSpc>
              <a:spcBef>
                <a:spcPts val="0"/>
              </a:spcBef>
              <a:spcAft>
                <a:spcPts val="0"/>
              </a:spcAft>
              <a:buNone/>
            </a:pPr>
            <a:r>
              <a:t/>
            </a:r>
            <a:endParaRPr sz="1200"/>
          </a:p>
        </p:txBody>
      </p:sp>
      <p:sp>
        <p:nvSpPr>
          <p:cNvPr id="293" name="Google Shape;293;p15"/>
          <p:cNvSpPr/>
          <p:nvPr/>
        </p:nvSpPr>
        <p:spPr>
          <a:xfrm>
            <a:off x="4907700" y="3441875"/>
            <a:ext cx="4008900" cy="1140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t>The </a:t>
            </a:r>
            <a:r>
              <a:rPr b="1" lang="en" sz="1200">
                <a:solidFill>
                  <a:schemeClr val="accent1"/>
                </a:solidFill>
              </a:rPr>
              <a:t>IEC 61508</a:t>
            </a:r>
            <a:r>
              <a:rPr lang="en" sz="1200"/>
              <a:t> series of standards specifies any electronic safety-related system</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 sz="1200"/>
              <a:t>To meet the specific needs of electrical and/or electronic systems within road vehicles, ISO 26262 was adapted from the IEC 61508 series.</a:t>
            </a:r>
            <a:endParaRPr sz="1200"/>
          </a:p>
          <a:p>
            <a:pPr indent="0" lvl="0" marL="0" rtl="0" algn="just">
              <a:lnSpc>
                <a:spcPct val="115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About</a:t>
            </a:r>
            <a:endParaRPr>
              <a:latin typeface="Arial"/>
              <a:ea typeface="Arial"/>
              <a:cs typeface="Arial"/>
              <a:sym typeface="Arial"/>
            </a:endParaRPr>
          </a:p>
        </p:txBody>
      </p:sp>
      <p:sp>
        <p:nvSpPr>
          <p:cNvPr id="299" name="Google Shape;299;p16"/>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sp>
        <p:nvSpPr>
          <p:cNvPr id="300" name="Google Shape;300;p16"/>
          <p:cNvSpPr/>
          <p:nvPr/>
        </p:nvSpPr>
        <p:spPr>
          <a:xfrm>
            <a:off x="6054900" y="1096175"/>
            <a:ext cx="2950800" cy="408000"/>
          </a:xfrm>
          <a:prstGeom prst="rect">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Automotive Safety and Integrity Levels (ASIL)</a:t>
            </a:r>
            <a:endParaRPr sz="1300"/>
          </a:p>
        </p:txBody>
      </p:sp>
      <p:sp>
        <p:nvSpPr>
          <p:cNvPr id="301" name="Google Shape;301;p16"/>
          <p:cNvSpPr/>
          <p:nvPr/>
        </p:nvSpPr>
        <p:spPr>
          <a:xfrm>
            <a:off x="681975" y="1504175"/>
            <a:ext cx="5149800" cy="408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rPr>
              <a:t>ISO 26262 is an </a:t>
            </a:r>
            <a:r>
              <a:rPr b="1" lang="en" sz="1200">
                <a:solidFill>
                  <a:schemeClr val="accent1"/>
                </a:solidFill>
              </a:rPr>
              <a:t>automotive functional safety standard for </a:t>
            </a:r>
            <a:r>
              <a:rPr b="1" i="1" lang="en" sz="1200">
                <a:solidFill>
                  <a:schemeClr val="accent1"/>
                </a:solidFill>
              </a:rPr>
              <a:t>E/E</a:t>
            </a:r>
            <a:r>
              <a:rPr b="1" lang="en" sz="1200">
                <a:solidFill>
                  <a:schemeClr val="accent1"/>
                </a:solidFill>
              </a:rPr>
              <a:t> systems</a:t>
            </a:r>
            <a:r>
              <a:rPr lang="en" sz="1200">
                <a:solidFill>
                  <a:srgbClr val="434343"/>
                </a:solidFill>
              </a:rPr>
              <a:t> defined by the International Organization for Standardization (ISO)</a:t>
            </a:r>
            <a:endParaRPr sz="1200">
              <a:solidFill>
                <a:srgbClr val="434343"/>
              </a:solidFill>
            </a:endParaRPr>
          </a:p>
        </p:txBody>
      </p:sp>
      <p:sp>
        <p:nvSpPr>
          <p:cNvPr id="302" name="Google Shape;302;p16"/>
          <p:cNvSpPr txBox="1"/>
          <p:nvPr/>
        </p:nvSpPr>
        <p:spPr>
          <a:xfrm>
            <a:off x="818779" y="2140975"/>
            <a:ext cx="501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rPr>
              <a:t>Primary objective is to prevent accidents caused by system failures in vehicles</a:t>
            </a:r>
            <a:endParaRPr sz="1200">
              <a:solidFill>
                <a:srgbClr val="434343"/>
              </a:solidFill>
            </a:endParaRPr>
          </a:p>
        </p:txBody>
      </p:sp>
      <p:grpSp>
        <p:nvGrpSpPr>
          <p:cNvPr id="303" name="Google Shape;303;p16"/>
          <p:cNvGrpSpPr/>
          <p:nvPr/>
        </p:nvGrpSpPr>
        <p:grpSpPr>
          <a:xfrm>
            <a:off x="682039" y="2237381"/>
            <a:ext cx="167657" cy="176484"/>
            <a:chOff x="2202074" y="2861750"/>
            <a:chExt cx="245400" cy="223200"/>
          </a:xfrm>
        </p:grpSpPr>
        <p:sp>
          <p:nvSpPr>
            <p:cNvPr id="304" name="Google Shape;304;p16"/>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5" name="Google Shape;305;p16"/>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306" name="Google Shape;306;p16"/>
          <p:cNvSpPr txBox="1"/>
          <p:nvPr/>
        </p:nvSpPr>
        <p:spPr>
          <a:xfrm>
            <a:off x="818779" y="2902975"/>
            <a:ext cx="501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rPr>
              <a:t>Provides a structured approach to managing the safety of electrical and electronic systems within automobiles for entire lifecycle </a:t>
            </a:r>
            <a:endParaRPr sz="1200">
              <a:solidFill>
                <a:srgbClr val="434343"/>
              </a:solidFill>
            </a:endParaRPr>
          </a:p>
        </p:txBody>
      </p:sp>
      <p:grpSp>
        <p:nvGrpSpPr>
          <p:cNvPr id="307" name="Google Shape;307;p16"/>
          <p:cNvGrpSpPr/>
          <p:nvPr/>
        </p:nvGrpSpPr>
        <p:grpSpPr>
          <a:xfrm>
            <a:off x="682039" y="2999381"/>
            <a:ext cx="167657" cy="176484"/>
            <a:chOff x="2202074" y="2861750"/>
            <a:chExt cx="245400" cy="223200"/>
          </a:xfrm>
        </p:grpSpPr>
        <p:sp>
          <p:nvSpPr>
            <p:cNvPr id="308" name="Google Shape;308;p16"/>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9" name="Google Shape;309;p16"/>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
        <p:nvSpPr>
          <p:cNvPr id="310" name="Google Shape;310;p16"/>
          <p:cNvSpPr/>
          <p:nvPr/>
        </p:nvSpPr>
        <p:spPr>
          <a:xfrm>
            <a:off x="7343550" y="1688975"/>
            <a:ext cx="1440300" cy="223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666666"/>
                </a:solidFill>
              </a:rPr>
              <a:t>ASIL A </a:t>
            </a:r>
            <a:endParaRPr b="1" sz="1200">
              <a:solidFill>
                <a:srgbClr val="666666"/>
              </a:solidFill>
            </a:endParaRPr>
          </a:p>
        </p:txBody>
      </p:sp>
      <p:sp>
        <p:nvSpPr>
          <p:cNvPr id="311" name="Google Shape;311;p16"/>
          <p:cNvSpPr/>
          <p:nvPr/>
        </p:nvSpPr>
        <p:spPr>
          <a:xfrm>
            <a:off x="7343550" y="2300636"/>
            <a:ext cx="1440300" cy="223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666666"/>
                </a:solidFill>
              </a:rPr>
              <a:t>ASIL B </a:t>
            </a:r>
            <a:endParaRPr b="1" sz="1200">
              <a:solidFill>
                <a:srgbClr val="666666"/>
              </a:solidFill>
            </a:endParaRPr>
          </a:p>
        </p:txBody>
      </p:sp>
      <p:sp>
        <p:nvSpPr>
          <p:cNvPr id="312" name="Google Shape;312;p16"/>
          <p:cNvSpPr/>
          <p:nvPr/>
        </p:nvSpPr>
        <p:spPr>
          <a:xfrm>
            <a:off x="7343550" y="3051950"/>
            <a:ext cx="1440300" cy="223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666666"/>
                </a:solidFill>
              </a:rPr>
              <a:t>ASIL C </a:t>
            </a:r>
            <a:endParaRPr b="1" sz="1200">
              <a:solidFill>
                <a:srgbClr val="666666"/>
              </a:solidFill>
            </a:endParaRPr>
          </a:p>
        </p:txBody>
      </p:sp>
      <p:sp>
        <p:nvSpPr>
          <p:cNvPr id="313" name="Google Shape;313;p16"/>
          <p:cNvSpPr/>
          <p:nvPr/>
        </p:nvSpPr>
        <p:spPr>
          <a:xfrm>
            <a:off x="7343550" y="3797475"/>
            <a:ext cx="1440300" cy="223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666666"/>
                </a:solidFill>
              </a:rPr>
              <a:t>ASIL D </a:t>
            </a:r>
            <a:endParaRPr b="1" sz="1200">
              <a:solidFill>
                <a:srgbClr val="666666"/>
              </a:solidFill>
            </a:endParaRPr>
          </a:p>
        </p:txBody>
      </p:sp>
      <p:sp>
        <p:nvSpPr>
          <p:cNvPr id="314" name="Google Shape;314;p16"/>
          <p:cNvSpPr txBox="1"/>
          <p:nvPr/>
        </p:nvSpPr>
        <p:spPr>
          <a:xfrm>
            <a:off x="7343550" y="1898750"/>
            <a:ext cx="144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434343"/>
                </a:solidFill>
              </a:rPr>
              <a:t>Infotainment system </a:t>
            </a:r>
            <a:endParaRPr sz="1000">
              <a:solidFill>
                <a:srgbClr val="434343"/>
              </a:solidFill>
            </a:endParaRPr>
          </a:p>
        </p:txBody>
      </p:sp>
      <p:sp>
        <p:nvSpPr>
          <p:cNvPr id="315" name="Google Shape;315;p16"/>
          <p:cNvSpPr/>
          <p:nvPr/>
        </p:nvSpPr>
        <p:spPr>
          <a:xfrm>
            <a:off x="6609150" y="1682625"/>
            <a:ext cx="522600" cy="2632200"/>
          </a:xfrm>
          <a:prstGeom prst="downArrow">
            <a:avLst>
              <a:gd fmla="val 50000" name="adj1"/>
              <a:gd fmla="val 50000" name="adj2"/>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6" name="Google Shape;316;p16"/>
          <p:cNvSpPr txBox="1"/>
          <p:nvPr/>
        </p:nvSpPr>
        <p:spPr>
          <a:xfrm>
            <a:off x="7343550" y="2523849"/>
            <a:ext cx="1547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434343"/>
                </a:solidFill>
              </a:rPr>
              <a:t>Adaptive Cruise Control</a:t>
            </a:r>
            <a:endParaRPr sz="1000">
              <a:solidFill>
                <a:srgbClr val="434343"/>
              </a:solidFill>
            </a:endParaRPr>
          </a:p>
        </p:txBody>
      </p:sp>
      <p:sp>
        <p:nvSpPr>
          <p:cNvPr id="317" name="Google Shape;317;p16"/>
          <p:cNvSpPr txBox="1"/>
          <p:nvPr/>
        </p:nvSpPr>
        <p:spPr>
          <a:xfrm>
            <a:off x="7267350" y="3270775"/>
            <a:ext cx="175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434343"/>
                </a:solidFill>
              </a:rPr>
              <a:t>Anti-lock braking system</a:t>
            </a:r>
            <a:endParaRPr sz="1000">
              <a:solidFill>
                <a:srgbClr val="434343"/>
              </a:solidFill>
            </a:endParaRPr>
          </a:p>
        </p:txBody>
      </p:sp>
      <p:sp>
        <p:nvSpPr>
          <p:cNvPr id="318" name="Google Shape;318;p16"/>
          <p:cNvSpPr txBox="1"/>
          <p:nvPr/>
        </p:nvSpPr>
        <p:spPr>
          <a:xfrm>
            <a:off x="7191150" y="4056275"/>
            <a:ext cx="175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434343"/>
                </a:solidFill>
              </a:rPr>
              <a:t>Airbag system </a:t>
            </a:r>
            <a:endParaRPr sz="1000">
              <a:solidFill>
                <a:srgbClr val="434343"/>
              </a:solidFill>
            </a:endParaRPr>
          </a:p>
        </p:txBody>
      </p:sp>
      <p:sp>
        <p:nvSpPr>
          <p:cNvPr id="319" name="Google Shape;319;p16"/>
          <p:cNvSpPr txBox="1"/>
          <p:nvPr/>
        </p:nvSpPr>
        <p:spPr>
          <a:xfrm>
            <a:off x="6054900" y="1631225"/>
            <a:ext cx="144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434343"/>
                </a:solidFill>
              </a:rPr>
              <a:t>Least Critical</a:t>
            </a:r>
            <a:endParaRPr b="1" sz="1000">
              <a:solidFill>
                <a:srgbClr val="434343"/>
              </a:solidFill>
            </a:endParaRPr>
          </a:p>
        </p:txBody>
      </p:sp>
      <p:sp>
        <p:nvSpPr>
          <p:cNvPr id="320" name="Google Shape;320;p16"/>
          <p:cNvSpPr txBox="1"/>
          <p:nvPr/>
        </p:nvSpPr>
        <p:spPr>
          <a:xfrm>
            <a:off x="6054900" y="3681975"/>
            <a:ext cx="1440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434343"/>
                </a:solidFill>
              </a:rPr>
              <a:t>Most Critical</a:t>
            </a:r>
            <a:endParaRPr b="1" sz="1000">
              <a:solidFill>
                <a:srgbClr val="434343"/>
              </a:solidFill>
            </a:endParaRPr>
          </a:p>
        </p:txBody>
      </p:sp>
      <p:sp>
        <p:nvSpPr>
          <p:cNvPr id="321" name="Google Shape;321;p16"/>
          <p:cNvSpPr txBox="1"/>
          <p:nvPr/>
        </p:nvSpPr>
        <p:spPr>
          <a:xfrm>
            <a:off x="818779" y="3726675"/>
            <a:ext cx="501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34343"/>
                </a:solidFill>
              </a:rPr>
              <a:t>To classify components into ASILs, one must do the Hazard Analysis and Risk Assessment (HARA). </a:t>
            </a:r>
            <a:endParaRPr sz="1200">
              <a:solidFill>
                <a:srgbClr val="434343"/>
              </a:solidFill>
            </a:endParaRPr>
          </a:p>
        </p:txBody>
      </p:sp>
      <p:grpSp>
        <p:nvGrpSpPr>
          <p:cNvPr id="322" name="Google Shape;322;p16"/>
          <p:cNvGrpSpPr/>
          <p:nvPr/>
        </p:nvGrpSpPr>
        <p:grpSpPr>
          <a:xfrm>
            <a:off x="682039" y="3823081"/>
            <a:ext cx="167657" cy="176484"/>
            <a:chOff x="2202074" y="2861750"/>
            <a:chExt cx="245400" cy="223200"/>
          </a:xfrm>
        </p:grpSpPr>
        <p:sp>
          <p:nvSpPr>
            <p:cNvPr id="323" name="Google Shape;323;p16"/>
            <p:cNvSpPr/>
            <p:nvPr/>
          </p:nvSpPr>
          <p:spPr>
            <a:xfrm rot="5400000">
              <a:off x="2217974" y="2850657"/>
              <a:ext cx="213600" cy="245400"/>
            </a:xfrm>
            <a:prstGeom prst="blockArc">
              <a:avLst>
                <a:gd fmla="val 10579173" name="adj1"/>
                <a:gd fmla="val 21126417" name="adj2"/>
                <a:gd fmla="val 1073" name="adj3"/>
              </a:avLst>
            </a:prstGeom>
            <a:solidFill>
              <a:srgbClr val="8BB8B8">
                <a:alpha val="84090"/>
              </a:srgbClr>
            </a:solid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4" name="Google Shape;324;p16"/>
            <p:cNvSpPr/>
            <p:nvPr/>
          </p:nvSpPr>
          <p:spPr>
            <a:xfrm>
              <a:off x="2210025" y="2861750"/>
              <a:ext cx="229500" cy="223200"/>
            </a:xfrm>
            <a:prstGeom prst="ellipse">
              <a:avLst/>
            </a:prstGeom>
            <a:solidFill>
              <a:srgbClr val="8BB8B8">
                <a:alpha val="84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Application</a:t>
            </a:r>
            <a:endParaRPr>
              <a:latin typeface="Arial"/>
              <a:ea typeface="Arial"/>
              <a:cs typeface="Arial"/>
              <a:sym typeface="Arial"/>
            </a:endParaRPr>
          </a:p>
        </p:txBody>
      </p:sp>
      <p:sp>
        <p:nvSpPr>
          <p:cNvPr id="330" name="Google Shape;330;p17"/>
          <p:cNvSpPr/>
          <p:nvPr/>
        </p:nvSpPr>
        <p:spPr>
          <a:xfrm>
            <a:off x="681975" y="1504175"/>
            <a:ext cx="6679500" cy="408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rPr>
              <a:t>ISO 26262 is applicable to a wide range of products and markets in the automotive industry.</a:t>
            </a:r>
            <a:endParaRPr sz="1200">
              <a:solidFill>
                <a:srgbClr val="434343"/>
              </a:solidFill>
            </a:endParaRPr>
          </a:p>
        </p:txBody>
      </p:sp>
      <p:sp>
        <p:nvSpPr>
          <p:cNvPr id="331" name="Google Shape;331;p17"/>
          <p:cNvSpPr/>
          <p:nvPr/>
        </p:nvSpPr>
        <p:spPr>
          <a:xfrm>
            <a:off x="515700" y="1898475"/>
            <a:ext cx="6679500" cy="8505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Char char="●"/>
            </a:pPr>
            <a:r>
              <a:rPr lang="en" sz="1200">
                <a:solidFill>
                  <a:srgbClr val="434343"/>
                </a:solidFill>
              </a:rPr>
              <a:t>It covers road vehicles, including passenger cars, commercial vehicles, and more.</a:t>
            </a:r>
            <a:endParaRPr sz="1200">
              <a:solidFill>
                <a:srgbClr val="434343"/>
              </a:solidFill>
            </a:endParaRPr>
          </a:p>
          <a:p>
            <a:pPr indent="-304800" lvl="0" marL="457200" rtl="0" algn="just">
              <a:lnSpc>
                <a:spcPct val="115000"/>
              </a:lnSpc>
              <a:spcBef>
                <a:spcPts val="0"/>
              </a:spcBef>
              <a:spcAft>
                <a:spcPts val="0"/>
              </a:spcAft>
              <a:buClr>
                <a:srgbClr val="434343"/>
              </a:buClr>
              <a:buSzPts val="1200"/>
              <a:buChar char="●"/>
            </a:pPr>
            <a:r>
              <a:rPr lang="en" sz="1200">
                <a:solidFill>
                  <a:srgbClr val="434343"/>
                </a:solidFill>
              </a:rPr>
              <a:t>It is relevant to various stakeholders in the automotive supply chain, including vehicle manufacturers, suppliers, and service providers.</a:t>
            </a:r>
            <a:endParaRPr sz="1200">
              <a:solidFill>
                <a:srgbClr val="434343"/>
              </a:solidFill>
            </a:endParaRPr>
          </a:p>
          <a:p>
            <a:pPr indent="0" lvl="0" marL="457200" rtl="0" algn="just">
              <a:lnSpc>
                <a:spcPct val="115000"/>
              </a:lnSpc>
              <a:spcBef>
                <a:spcPts val="0"/>
              </a:spcBef>
              <a:spcAft>
                <a:spcPts val="0"/>
              </a:spcAft>
              <a:buNone/>
            </a:pPr>
            <a:r>
              <a:t/>
            </a:r>
            <a:endParaRPr sz="1200">
              <a:solidFill>
                <a:srgbClr val="434343"/>
              </a:solidFill>
            </a:endParaRPr>
          </a:p>
        </p:txBody>
      </p:sp>
      <p:grpSp>
        <p:nvGrpSpPr>
          <p:cNvPr id="332" name="Google Shape;332;p17"/>
          <p:cNvGrpSpPr/>
          <p:nvPr/>
        </p:nvGrpSpPr>
        <p:grpSpPr>
          <a:xfrm>
            <a:off x="597525" y="4167816"/>
            <a:ext cx="1427700" cy="505046"/>
            <a:chOff x="5455800" y="3583504"/>
            <a:chExt cx="1427700" cy="505046"/>
          </a:xfrm>
        </p:grpSpPr>
        <p:pic>
          <p:nvPicPr>
            <p:cNvPr id="333" name="Google Shape;333;p17"/>
            <p:cNvPicPr preferRelativeResize="0"/>
            <p:nvPr/>
          </p:nvPicPr>
          <p:blipFill rotWithShape="1">
            <a:blip r:embed="rId3">
              <a:alphaModFix/>
            </a:blip>
            <a:srcRect b="20808" l="25679" r="25611" t="31531"/>
            <a:stretch/>
          </p:blipFill>
          <p:spPr>
            <a:xfrm>
              <a:off x="5880375" y="3583504"/>
              <a:ext cx="578550" cy="318422"/>
            </a:xfrm>
            <a:prstGeom prst="rect">
              <a:avLst/>
            </a:prstGeom>
            <a:noFill/>
            <a:ln>
              <a:noFill/>
            </a:ln>
          </p:spPr>
        </p:pic>
        <p:sp>
          <p:nvSpPr>
            <p:cNvPr id="334" name="Google Shape;334;p17"/>
            <p:cNvSpPr/>
            <p:nvPr/>
          </p:nvSpPr>
          <p:spPr>
            <a:xfrm>
              <a:off x="5455800" y="3916650"/>
              <a:ext cx="14277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Passenger Vehicle </a:t>
              </a:r>
              <a:endParaRPr sz="1100"/>
            </a:p>
          </p:txBody>
        </p:sp>
      </p:grpSp>
      <p:grpSp>
        <p:nvGrpSpPr>
          <p:cNvPr id="335" name="Google Shape;335;p17"/>
          <p:cNvGrpSpPr/>
          <p:nvPr/>
        </p:nvGrpSpPr>
        <p:grpSpPr>
          <a:xfrm>
            <a:off x="743275" y="3016625"/>
            <a:ext cx="1427700" cy="550350"/>
            <a:chOff x="7045950" y="3538200"/>
            <a:chExt cx="1427700" cy="550350"/>
          </a:xfrm>
        </p:grpSpPr>
        <p:pic>
          <p:nvPicPr>
            <p:cNvPr id="336" name="Google Shape;336;p17"/>
            <p:cNvPicPr preferRelativeResize="0"/>
            <p:nvPr/>
          </p:nvPicPr>
          <p:blipFill rotWithShape="1">
            <a:blip r:embed="rId4">
              <a:alphaModFix/>
            </a:blip>
            <a:srcRect b="14095" l="25877" r="25508" t="29856"/>
            <a:stretch/>
          </p:blipFill>
          <p:spPr>
            <a:xfrm>
              <a:off x="7444450" y="3538200"/>
              <a:ext cx="630701" cy="409025"/>
            </a:xfrm>
            <a:prstGeom prst="rect">
              <a:avLst/>
            </a:prstGeom>
            <a:noFill/>
            <a:ln>
              <a:noFill/>
            </a:ln>
          </p:spPr>
        </p:pic>
        <p:sp>
          <p:nvSpPr>
            <p:cNvPr id="337" name="Google Shape;337;p17"/>
            <p:cNvSpPr/>
            <p:nvPr/>
          </p:nvSpPr>
          <p:spPr>
            <a:xfrm>
              <a:off x="7045950" y="3916650"/>
              <a:ext cx="14277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Commercial </a:t>
              </a:r>
              <a:r>
                <a:rPr lang="en" sz="1100"/>
                <a:t>Vehicle </a:t>
              </a:r>
              <a:endParaRPr sz="1100"/>
            </a:p>
          </p:txBody>
        </p:sp>
      </p:grpSp>
      <p:grpSp>
        <p:nvGrpSpPr>
          <p:cNvPr id="338" name="Google Shape;338;p17"/>
          <p:cNvGrpSpPr/>
          <p:nvPr/>
        </p:nvGrpSpPr>
        <p:grpSpPr>
          <a:xfrm>
            <a:off x="2751300" y="2965325"/>
            <a:ext cx="1427700" cy="652937"/>
            <a:chOff x="5576900" y="4174113"/>
            <a:chExt cx="1427700" cy="652937"/>
          </a:xfrm>
        </p:grpSpPr>
        <p:pic>
          <p:nvPicPr>
            <p:cNvPr id="339" name="Google Shape;339;p17"/>
            <p:cNvPicPr preferRelativeResize="0"/>
            <p:nvPr/>
          </p:nvPicPr>
          <p:blipFill rotWithShape="1">
            <a:blip r:embed="rId5">
              <a:alphaModFix/>
            </a:blip>
            <a:srcRect b="10232" l="28344" r="26990" t="30381"/>
            <a:stretch/>
          </p:blipFill>
          <p:spPr>
            <a:xfrm>
              <a:off x="5975400" y="4174113"/>
              <a:ext cx="630701" cy="471676"/>
            </a:xfrm>
            <a:prstGeom prst="rect">
              <a:avLst/>
            </a:prstGeom>
            <a:noFill/>
            <a:ln>
              <a:noFill/>
            </a:ln>
          </p:spPr>
        </p:pic>
        <p:sp>
          <p:nvSpPr>
            <p:cNvPr id="340" name="Google Shape;340;p17"/>
            <p:cNvSpPr/>
            <p:nvPr/>
          </p:nvSpPr>
          <p:spPr>
            <a:xfrm>
              <a:off x="5576900" y="4655150"/>
              <a:ext cx="14277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Electric vehicles</a:t>
              </a:r>
              <a:endParaRPr sz="1100"/>
            </a:p>
          </p:txBody>
        </p:sp>
      </p:grpSp>
      <p:grpSp>
        <p:nvGrpSpPr>
          <p:cNvPr id="341" name="Google Shape;341;p17"/>
          <p:cNvGrpSpPr/>
          <p:nvPr/>
        </p:nvGrpSpPr>
        <p:grpSpPr>
          <a:xfrm>
            <a:off x="4985275" y="2940200"/>
            <a:ext cx="1427700" cy="652925"/>
            <a:chOff x="7271275" y="3626000"/>
            <a:chExt cx="1427700" cy="652925"/>
          </a:xfrm>
        </p:grpSpPr>
        <p:pic>
          <p:nvPicPr>
            <p:cNvPr id="342" name="Google Shape;342;p17"/>
            <p:cNvPicPr preferRelativeResize="0"/>
            <p:nvPr/>
          </p:nvPicPr>
          <p:blipFill rotWithShape="1">
            <a:blip r:embed="rId6">
              <a:alphaModFix/>
            </a:blip>
            <a:srcRect b="-8" l="27051" r="28175" t="19673"/>
            <a:stretch/>
          </p:blipFill>
          <p:spPr>
            <a:xfrm>
              <a:off x="7734915" y="3626000"/>
              <a:ext cx="500423" cy="505050"/>
            </a:xfrm>
            <a:prstGeom prst="rect">
              <a:avLst/>
            </a:prstGeom>
            <a:noFill/>
            <a:ln>
              <a:noFill/>
            </a:ln>
          </p:spPr>
        </p:pic>
        <p:sp>
          <p:nvSpPr>
            <p:cNvPr id="343" name="Google Shape;343;p17"/>
            <p:cNvSpPr/>
            <p:nvPr/>
          </p:nvSpPr>
          <p:spPr>
            <a:xfrm>
              <a:off x="7271275" y="4107025"/>
              <a:ext cx="14277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Automotive supplier </a:t>
              </a:r>
              <a:endParaRPr sz="1100"/>
            </a:p>
          </p:txBody>
        </p:sp>
      </p:grpSp>
      <p:grpSp>
        <p:nvGrpSpPr>
          <p:cNvPr id="344" name="Google Shape;344;p17"/>
          <p:cNvGrpSpPr/>
          <p:nvPr/>
        </p:nvGrpSpPr>
        <p:grpSpPr>
          <a:xfrm>
            <a:off x="4905238" y="4011800"/>
            <a:ext cx="1716000" cy="699950"/>
            <a:chOff x="5135550" y="4278925"/>
            <a:chExt cx="1716000" cy="699950"/>
          </a:xfrm>
        </p:grpSpPr>
        <p:pic>
          <p:nvPicPr>
            <p:cNvPr id="345" name="Google Shape;345;p17"/>
            <p:cNvPicPr preferRelativeResize="0"/>
            <p:nvPr/>
          </p:nvPicPr>
          <p:blipFill rotWithShape="1">
            <a:blip r:embed="rId7">
              <a:alphaModFix/>
            </a:blip>
            <a:srcRect b="13040" l="27448" r="28106" t="26280"/>
            <a:stretch/>
          </p:blipFill>
          <p:spPr>
            <a:xfrm>
              <a:off x="5707238" y="4278925"/>
              <a:ext cx="572624" cy="439751"/>
            </a:xfrm>
            <a:prstGeom prst="rect">
              <a:avLst/>
            </a:prstGeom>
            <a:noFill/>
            <a:ln>
              <a:noFill/>
            </a:ln>
          </p:spPr>
        </p:pic>
        <p:sp>
          <p:nvSpPr>
            <p:cNvPr id="346" name="Google Shape;346;p17"/>
            <p:cNvSpPr/>
            <p:nvPr/>
          </p:nvSpPr>
          <p:spPr>
            <a:xfrm>
              <a:off x="5135550" y="4806975"/>
              <a:ext cx="17160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Automotive products and repairs </a:t>
              </a:r>
              <a:endParaRPr sz="1100"/>
            </a:p>
          </p:txBody>
        </p:sp>
      </p:grpSp>
      <p:grpSp>
        <p:nvGrpSpPr>
          <p:cNvPr id="347" name="Google Shape;347;p17"/>
          <p:cNvGrpSpPr/>
          <p:nvPr/>
        </p:nvGrpSpPr>
        <p:grpSpPr>
          <a:xfrm>
            <a:off x="2751300" y="3951375"/>
            <a:ext cx="1427700" cy="760375"/>
            <a:chOff x="7271275" y="4219075"/>
            <a:chExt cx="1427700" cy="760375"/>
          </a:xfrm>
        </p:grpSpPr>
        <p:pic>
          <p:nvPicPr>
            <p:cNvPr id="348" name="Google Shape;348;p17"/>
            <p:cNvPicPr preferRelativeResize="0"/>
            <p:nvPr/>
          </p:nvPicPr>
          <p:blipFill rotWithShape="1">
            <a:blip r:embed="rId8">
              <a:alphaModFix/>
            </a:blip>
            <a:srcRect b="31374" l="7676" r="57835" t="10791"/>
            <a:stretch/>
          </p:blipFill>
          <p:spPr>
            <a:xfrm>
              <a:off x="7705475" y="4219075"/>
              <a:ext cx="559307" cy="505050"/>
            </a:xfrm>
            <a:prstGeom prst="rect">
              <a:avLst/>
            </a:prstGeom>
            <a:noFill/>
            <a:ln>
              <a:noFill/>
            </a:ln>
          </p:spPr>
        </p:pic>
        <p:sp>
          <p:nvSpPr>
            <p:cNvPr id="349" name="Google Shape;349;p17"/>
            <p:cNvSpPr/>
            <p:nvPr/>
          </p:nvSpPr>
          <p:spPr>
            <a:xfrm>
              <a:off x="7271275" y="4807550"/>
              <a:ext cx="14277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Advanced driver assistance</a:t>
              </a:r>
              <a:endParaRPr sz="1100"/>
            </a:p>
          </p:txBody>
        </p:sp>
      </p:grpSp>
      <p:grpSp>
        <p:nvGrpSpPr>
          <p:cNvPr id="350" name="Google Shape;350;p17"/>
          <p:cNvGrpSpPr/>
          <p:nvPr/>
        </p:nvGrpSpPr>
        <p:grpSpPr>
          <a:xfrm>
            <a:off x="6936275" y="4013550"/>
            <a:ext cx="1716000" cy="668400"/>
            <a:chOff x="3255400" y="4310475"/>
            <a:chExt cx="1716000" cy="668400"/>
          </a:xfrm>
        </p:grpSpPr>
        <p:pic>
          <p:nvPicPr>
            <p:cNvPr id="351" name="Google Shape;351;p17"/>
            <p:cNvPicPr preferRelativeResize="0"/>
            <p:nvPr/>
          </p:nvPicPr>
          <p:blipFill>
            <a:blip r:embed="rId9">
              <a:alphaModFix/>
            </a:blip>
            <a:stretch>
              <a:fillRect/>
            </a:stretch>
          </p:blipFill>
          <p:spPr>
            <a:xfrm>
              <a:off x="3884400" y="4310475"/>
              <a:ext cx="458000" cy="458000"/>
            </a:xfrm>
            <a:prstGeom prst="rect">
              <a:avLst/>
            </a:prstGeom>
            <a:noFill/>
            <a:ln>
              <a:noFill/>
            </a:ln>
          </p:spPr>
        </p:pic>
        <p:sp>
          <p:nvSpPr>
            <p:cNvPr id="352" name="Google Shape;352;p17"/>
            <p:cNvSpPr/>
            <p:nvPr/>
          </p:nvSpPr>
          <p:spPr>
            <a:xfrm>
              <a:off x="3255400" y="4806975"/>
              <a:ext cx="17160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Emerging technology</a:t>
              </a:r>
              <a:endParaRPr sz="1100"/>
            </a:p>
          </p:txBody>
        </p:sp>
      </p:grpSp>
      <p:grpSp>
        <p:nvGrpSpPr>
          <p:cNvPr id="353" name="Google Shape;353;p17"/>
          <p:cNvGrpSpPr/>
          <p:nvPr/>
        </p:nvGrpSpPr>
        <p:grpSpPr>
          <a:xfrm>
            <a:off x="6966600" y="2931538"/>
            <a:ext cx="1716000" cy="537762"/>
            <a:chOff x="7195200" y="1636138"/>
            <a:chExt cx="1716000" cy="537762"/>
          </a:xfrm>
        </p:grpSpPr>
        <p:sp>
          <p:nvSpPr>
            <p:cNvPr id="354" name="Google Shape;354;p17"/>
            <p:cNvSpPr/>
            <p:nvPr/>
          </p:nvSpPr>
          <p:spPr>
            <a:xfrm>
              <a:off x="7195200" y="2002000"/>
              <a:ext cx="17160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Automotive software </a:t>
              </a:r>
              <a:endParaRPr sz="1100"/>
            </a:p>
          </p:txBody>
        </p:sp>
        <p:pic>
          <p:nvPicPr>
            <p:cNvPr id="355" name="Google Shape;355;p17"/>
            <p:cNvPicPr preferRelativeResize="0"/>
            <p:nvPr/>
          </p:nvPicPr>
          <p:blipFill rotWithShape="1">
            <a:blip r:embed="rId10">
              <a:alphaModFix/>
            </a:blip>
            <a:srcRect b="42875" l="31507" r="30352" t="32240"/>
            <a:stretch/>
          </p:blipFill>
          <p:spPr>
            <a:xfrm>
              <a:off x="7820710" y="1636138"/>
              <a:ext cx="464975" cy="327599"/>
            </a:xfrm>
            <a:prstGeom prst="rect">
              <a:avLst/>
            </a:prstGeom>
            <a:noFill/>
            <a:ln>
              <a:noFill/>
            </a:ln>
          </p:spPr>
        </p:pic>
      </p:grpSp>
      <p:sp>
        <p:nvSpPr>
          <p:cNvPr id="356" name="Google Shape;356;p17"/>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sp>
        <p:nvSpPr>
          <p:cNvPr id="357" name="Google Shape;357;p17"/>
          <p:cNvSpPr/>
          <p:nvPr/>
        </p:nvSpPr>
        <p:spPr>
          <a:xfrm>
            <a:off x="729500" y="1955950"/>
            <a:ext cx="111300" cy="98100"/>
          </a:xfrm>
          <a:prstGeom prst="ellipse">
            <a:avLst/>
          </a:prstGeom>
          <a:solidFill>
            <a:srgbClr val="6D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8" name="Google Shape;358;p17"/>
          <p:cNvSpPr/>
          <p:nvPr/>
        </p:nvSpPr>
        <p:spPr>
          <a:xfrm>
            <a:off x="729500" y="2172575"/>
            <a:ext cx="111300" cy="98100"/>
          </a:xfrm>
          <a:prstGeom prst="ellipse">
            <a:avLst/>
          </a:prstGeom>
          <a:solidFill>
            <a:srgbClr val="6D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a:t>
            </a:r>
            <a:r>
              <a:rPr lang="en">
                <a:latin typeface="Arial"/>
                <a:ea typeface="Arial"/>
                <a:cs typeface="Arial"/>
                <a:sym typeface="Arial"/>
              </a:rPr>
              <a:t>ain prescriptions</a:t>
            </a:r>
            <a:endParaRPr>
              <a:latin typeface="Arial"/>
              <a:ea typeface="Arial"/>
              <a:cs typeface="Arial"/>
              <a:sym typeface="Arial"/>
            </a:endParaRPr>
          </a:p>
        </p:txBody>
      </p:sp>
      <p:sp>
        <p:nvSpPr>
          <p:cNvPr id="364" name="Google Shape;364;p18"/>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sp>
        <p:nvSpPr>
          <p:cNvPr id="365" name="Google Shape;365;p18"/>
          <p:cNvSpPr/>
          <p:nvPr/>
        </p:nvSpPr>
        <p:spPr>
          <a:xfrm>
            <a:off x="681975" y="1504175"/>
            <a:ext cx="6679500" cy="408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434343"/>
                </a:solidFill>
              </a:rPr>
              <a:t>The parts or sections of ISO 26262 contribute to the prescriptions </a:t>
            </a:r>
            <a:endParaRPr sz="1200">
              <a:solidFill>
                <a:srgbClr val="434343"/>
              </a:solidFill>
            </a:endParaRPr>
          </a:p>
        </p:txBody>
      </p:sp>
      <p:sp>
        <p:nvSpPr>
          <p:cNvPr id="366" name="Google Shape;366;p18"/>
          <p:cNvSpPr/>
          <p:nvPr/>
        </p:nvSpPr>
        <p:spPr>
          <a:xfrm>
            <a:off x="809200" y="20714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Functional Safety management</a:t>
            </a:r>
            <a:endParaRPr b="1" sz="1100">
              <a:solidFill>
                <a:schemeClr val="accent1"/>
              </a:solidFill>
            </a:endParaRPr>
          </a:p>
        </p:txBody>
      </p:sp>
      <p:sp>
        <p:nvSpPr>
          <p:cNvPr id="367" name="Google Shape;367;p18"/>
          <p:cNvSpPr/>
          <p:nvPr/>
        </p:nvSpPr>
        <p:spPr>
          <a:xfrm>
            <a:off x="655900" y="230722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434343"/>
                </a:solidFill>
              </a:rPr>
              <a:t>It requires the establishment of safety plans and the monitoring o</a:t>
            </a:r>
            <a:r>
              <a:rPr lang="en" sz="1100">
                <a:solidFill>
                  <a:srgbClr val="434343"/>
                </a:solidFill>
              </a:rPr>
              <a:t>f </a:t>
            </a:r>
            <a:r>
              <a:rPr lang="en" sz="1100">
                <a:solidFill>
                  <a:srgbClr val="434343"/>
                </a:solidFill>
              </a:rPr>
              <a:t>safety goals throughout the development lifecycle. Project </a:t>
            </a:r>
            <a:r>
              <a:rPr lang="en" sz="1100">
                <a:solidFill>
                  <a:srgbClr val="434343"/>
                </a:solidFill>
              </a:rPr>
              <a:t>independent</a:t>
            </a:r>
            <a:r>
              <a:rPr lang="en" sz="1100">
                <a:solidFill>
                  <a:srgbClr val="434343"/>
                </a:solidFill>
              </a:rPr>
              <a:t> and project specific management activities in safety lifecycle </a:t>
            </a:r>
            <a:endParaRPr sz="1100">
              <a:solidFill>
                <a:srgbClr val="434343"/>
              </a:solidFill>
            </a:endParaRPr>
          </a:p>
        </p:txBody>
      </p:sp>
      <p:sp>
        <p:nvSpPr>
          <p:cNvPr id="368" name="Google Shape;368;p18"/>
          <p:cNvSpPr/>
          <p:nvPr/>
        </p:nvSpPr>
        <p:spPr>
          <a:xfrm>
            <a:off x="5152600" y="20714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Concept</a:t>
            </a:r>
            <a:r>
              <a:rPr b="1" lang="en" sz="1100">
                <a:solidFill>
                  <a:schemeClr val="accent1"/>
                </a:solidFill>
              </a:rPr>
              <a:t> Phase</a:t>
            </a:r>
            <a:endParaRPr b="1" sz="1100">
              <a:solidFill>
                <a:schemeClr val="accent1"/>
              </a:solidFill>
            </a:endParaRPr>
          </a:p>
        </p:txBody>
      </p:sp>
      <p:sp>
        <p:nvSpPr>
          <p:cNvPr id="369" name="Google Shape;369;p18"/>
          <p:cNvSpPr/>
          <p:nvPr/>
        </p:nvSpPr>
        <p:spPr>
          <a:xfrm>
            <a:off x="4999300" y="230722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This is the concept phase, and it features item definition, hazard analysis and risk assessment, and the functional safety </a:t>
            </a:r>
            <a:r>
              <a:rPr lang="en" sz="1100"/>
              <a:t>concept. Leads to determination of ASIL, safety goals and requirements for each safety-critical component.</a:t>
            </a:r>
            <a:endParaRPr sz="1100">
              <a:solidFill>
                <a:srgbClr val="434343"/>
              </a:solidFill>
            </a:endParaRPr>
          </a:p>
        </p:txBody>
      </p:sp>
      <p:sp>
        <p:nvSpPr>
          <p:cNvPr id="370" name="Google Shape;370;p18"/>
          <p:cNvSpPr/>
          <p:nvPr/>
        </p:nvSpPr>
        <p:spPr>
          <a:xfrm>
            <a:off x="809200" y="36138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Product </a:t>
            </a:r>
            <a:r>
              <a:rPr b="1" lang="en" sz="1100">
                <a:solidFill>
                  <a:schemeClr val="accent1"/>
                </a:solidFill>
              </a:rPr>
              <a:t>development</a:t>
            </a:r>
            <a:r>
              <a:rPr b="1" lang="en" sz="1100">
                <a:solidFill>
                  <a:schemeClr val="accent1"/>
                </a:solidFill>
              </a:rPr>
              <a:t> </a:t>
            </a:r>
            <a:endParaRPr b="1" sz="1100">
              <a:solidFill>
                <a:schemeClr val="accent1"/>
              </a:solidFill>
            </a:endParaRPr>
          </a:p>
        </p:txBody>
      </p:sp>
      <p:sp>
        <p:nvSpPr>
          <p:cNvPr id="371" name="Google Shape;371;p18"/>
          <p:cNvSpPr/>
          <p:nvPr/>
        </p:nvSpPr>
        <p:spPr>
          <a:xfrm>
            <a:off x="655900" y="384962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434343"/>
                </a:solidFill>
              </a:rPr>
              <a:t>Product </a:t>
            </a:r>
            <a:r>
              <a:rPr lang="en" sz="1100">
                <a:solidFill>
                  <a:srgbClr val="434343"/>
                </a:solidFill>
              </a:rPr>
              <a:t>development</a:t>
            </a:r>
            <a:r>
              <a:rPr lang="en" sz="1100">
                <a:solidFill>
                  <a:srgbClr val="434343"/>
                </a:solidFill>
              </a:rPr>
              <a:t> at system, </a:t>
            </a:r>
            <a:r>
              <a:rPr lang="en" sz="1100">
                <a:solidFill>
                  <a:srgbClr val="434343"/>
                </a:solidFill>
              </a:rPr>
              <a:t>software</a:t>
            </a:r>
            <a:r>
              <a:rPr lang="en" sz="1100">
                <a:solidFill>
                  <a:srgbClr val="434343"/>
                </a:solidFill>
              </a:rPr>
              <a:t> and hardware level. Includes </a:t>
            </a:r>
            <a:r>
              <a:rPr lang="en" sz="1100">
                <a:solidFill>
                  <a:srgbClr val="434343"/>
                </a:solidFill>
              </a:rPr>
              <a:t>safety</a:t>
            </a:r>
            <a:r>
              <a:rPr lang="en" sz="1100">
                <a:solidFill>
                  <a:srgbClr val="434343"/>
                </a:solidFill>
              </a:rPr>
              <a:t> specification, </a:t>
            </a:r>
            <a:r>
              <a:rPr lang="en" sz="1100">
                <a:solidFill>
                  <a:srgbClr val="434343"/>
                </a:solidFill>
              </a:rPr>
              <a:t>architectural</a:t>
            </a:r>
            <a:r>
              <a:rPr lang="en" sz="1100">
                <a:solidFill>
                  <a:srgbClr val="434343"/>
                </a:solidFill>
              </a:rPr>
              <a:t> design, verification, </a:t>
            </a:r>
            <a:r>
              <a:rPr lang="en" sz="1100">
                <a:solidFill>
                  <a:srgbClr val="434343"/>
                </a:solidFill>
              </a:rPr>
              <a:t>integration</a:t>
            </a:r>
            <a:r>
              <a:rPr lang="en" sz="1100">
                <a:solidFill>
                  <a:srgbClr val="434343"/>
                </a:solidFill>
              </a:rPr>
              <a:t> and testing  </a:t>
            </a:r>
            <a:endParaRPr sz="1100">
              <a:solidFill>
                <a:srgbClr val="434343"/>
              </a:solidFill>
            </a:endParaRPr>
          </a:p>
        </p:txBody>
      </p:sp>
      <p:sp>
        <p:nvSpPr>
          <p:cNvPr id="372" name="Google Shape;372;p18"/>
          <p:cNvSpPr/>
          <p:nvPr/>
        </p:nvSpPr>
        <p:spPr>
          <a:xfrm>
            <a:off x="5186450" y="36138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Production and operations </a:t>
            </a:r>
            <a:endParaRPr b="1" sz="1100">
              <a:solidFill>
                <a:schemeClr val="accent1"/>
              </a:solidFill>
            </a:endParaRPr>
          </a:p>
        </p:txBody>
      </p:sp>
      <p:sp>
        <p:nvSpPr>
          <p:cNvPr id="373" name="Google Shape;373;p18"/>
          <p:cNvSpPr/>
          <p:nvPr/>
        </p:nvSpPr>
        <p:spPr>
          <a:xfrm>
            <a:off x="5033150" y="384962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434343"/>
                </a:solidFill>
              </a:rPr>
              <a:t>Safety considerations extend to the production and operational phases. Processes to maintain safety during these phases are defined.</a:t>
            </a:r>
            <a:endParaRPr sz="11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Main prescriptions</a:t>
            </a:r>
            <a:endParaRPr>
              <a:latin typeface="Arial"/>
              <a:ea typeface="Arial"/>
              <a:cs typeface="Arial"/>
              <a:sym typeface="Arial"/>
            </a:endParaRPr>
          </a:p>
        </p:txBody>
      </p:sp>
      <p:sp>
        <p:nvSpPr>
          <p:cNvPr id="379" name="Google Shape;379;p19"/>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sp>
        <p:nvSpPr>
          <p:cNvPr id="380" name="Google Shape;380;p19"/>
          <p:cNvSpPr/>
          <p:nvPr/>
        </p:nvSpPr>
        <p:spPr>
          <a:xfrm>
            <a:off x="885400" y="16904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Functional Safety </a:t>
            </a:r>
            <a:r>
              <a:rPr b="1" lang="en" sz="1100">
                <a:solidFill>
                  <a:schemeClr val="accent1"/>
                </a:solidFill>
              </a:rPr>
              <a:t>assessment</a:t>
            </a:r>
            <a:endParaRPr b="1" sz="1100">
              <a:solidFill>
                <a:schemeClr val="accent1"/>
              </a:solidFill>
            </a:endParaRPr>
          </a:p>
        </p:txBody>
      </p:sp>
      <p:sp>
        <p:nvSpPr>
          <p:cNvPr id="381" name="Google Shape;381;p19"/>
          <p:cNvSpPr/>
          <p:nvPr/>
        </p:nvSpPr>
        <p:spPr>
          <a:xfrm>
            <a:off x="732100" y="192622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Supporting processes for the functional safety such as verification, validation, and functional safety assessment to confirm that safety goals are achieved and that processes are followed correctly.</a:t>
            </a:r>
            <a:endParaRPr sz="1100">
              <a:solidFill>
                <a:srgbClr val="434343"/>
              </a:solidFill>
            </a:endParaRPr>
          </a:p>
        </p:txBody>
      </p:sp>
      <p:sp>
        <p:nvSpPr>
          <p:cNvPr id="382" name="Google Shape;382;p19"/>
          <p:cNvSpPr/>
          <p:nvPr/>
        </p:nvSpPr>
        <p:spPr>
          <a:xfrm>
            <a:off x="5203575" y="16904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Safety analysis and ASIL</a:t>
            </a:r>
            <a:endParaRPr b="1" sz="1100">
              <a:solidFill>
                <a:schemeClr val="accent1"/>
              </a:solidFill>
            </a:endParaRPr>
          </a:p>
        </p:txBody>
      </p:sp>
      <p:sp>
        <p:nvSpPr>
          <p:cNvPr id="383" name="Google Shape;383;p19"/>
          <p:cNvSpPr/>
          <p:nvPr/>
        </p:nvSpPr>
        <p:spPr>
          <a:xfrm>
            <a:off x="5050275" y="1837000"/>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Safety-oriented analyses, such as Hazard Analysis and Risk Assessment (HARA), to determine the ASIL for each component.</a:t>
            </a:r>
            <a:endParaRPr sz="1100">
              <a:solidFill>
                <a:srgbClr val="434343"/>
              </a:solidFill>
            </a:endParaRPr>
          </a:p>
        </p:txBody>
      </p:sp>
      <p:sp>
        <p:nvSpPr>
          <p:cNvPr id="384" name="Google Shape;384;p19"/>
          <p:cNvSpPr/>
          <p:nvPr/>
        </p:nvSpPr>
        <p:spPr>
          <a:xfrm>
            <a:off x="5203575" y="320707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Guidelines</a:t>
            </a:r>
            <a:r>
              <a:rPr b="1" lang="en" sz="1100">
                <a:solidFill>
                  <a:schemeClr val="accent1"/>
                </a:solidFill>
              </a:rPr>
              <a:t> </a:t>
            </a:r>
            <a:endParaRPr b="1" sz="1100">
              <a:solidFill>
                <a:schemeClr val="accent1"/>
              </a:solidFill>
            </a:endParaRPr>
          </a:p>
        </p:txBody>
      </p:sp>
      <p:sp>
        <p:nvSpPr>
          <p:cNvPr id="385" name="Google Shape;385;p19"/>
          <p:cNvSpPr/>
          <p:nvPr/>
        </p:nvSpPr>
        <p:spPr>
          <a:xfrm>
            <a:off x="5088525" y="3391900"/>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The standard provides additional guidance on implementing ISO 26262 in the form of guidelines and recommendations.</a:t>
            </a:r>
            <a:endParaRPr sz="1100">
              <a:solidFill>
                <a:srgbClr val="434343"/>
              </a:solidFill>
            </a:endParaRPr>
          </a:p>
        </p:txBody>
      </p:sp>
      <p:sp>
        <p:nvSpPr>
          <p:cNvPr id="386" name="Google Shape;386;p19"/>
          <p:cNvSpPr/>
          <p:nvPr/>
        </p:nvSpPr>
        <p:spPr>
          <a:xfrm>
            <a:off x="885400" y="320707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Documentation</a:t>
            </a:r>
            <a:r>
              <a:rPr b="1" lang="en" sz="1100">
                <a:solidFill>
                  <a:schemeClr val="accent1"/>
                </a:solidFill>
              </a:rPr>
              <a:t> and </a:t>
            </a:r>
            <a:r>
              <a:rPr b="1" lang="en" sz="1100">
                <a:solidFill>
                  <a:schemeClr val="accent1"/>
                </a:solidFill>
              </a:rPr>
              <a:t>traceability</a:t>
            </a:r>
            <a:r>
              <a:rPr b="1" lang="en" sz="1100">
                <a:solidFill>
                  <a:schemeClr val="accent1"/>
                </a:solidFill>
              </a:rPr>
              <a:t> </a:t>
            </a:r>
            <a:endParaRPr b="1" sz="1100">
              <a:solidFill>
                <a:schemeClr val="accent1"/>
              </a:solidFill>
            </a:endParaRPr>
          </a:p>
        </p:txBody>
      </p:sp>
      <p:sp>
        <p:nvSpPr>
          <p:cNvPr id="387" name="Google Shape;387;p19"/>
          <p:cNvSpPr/>
          <p:nvPr/>
        </p:nvSpPr>
        <p:spPr>
          <a:xfrm>
            <a:off x="732100" y="3442875"/>
            <a:ext cx="2926200" cy="1070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t>Comprehensive documentation is required to demonstrate compliance with the standard. This documentation must show traceability between safety goals, requirements, and verification activities.</a:t>
            </a:r>
            <a:endParaRPr sz="11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Application to OuterSense</a:t>
            </a:r>
            <a:endParaRPr>
              <a:latin typeface="Arial"/>
              <a:ea typeface="Arial"/>
              <a:cs typeface="Arial"/>
              <a:sym typeface="Arial"/>
            </a:endParaRPr>
          </a:p>
        </p:txBody>
      </p:sp>
      <p:sp>
        <p:nvSpPr>
          <p:cNvPr id="393" name="Google Shape;393;p20"/>
          <p:cNvSpPr/>
          <p:nvPr/>
        </p:nvSpPr>
        <p:spPr>
          <a:xfrm>
            <a:off x="5546975" y="413600"/>
            <a:ext cx="3449400" cy="288000"/>
          </a:xfrm>
          <a:prstGeom prst="roundRect">
            <a:avLst>
              <a:gd fmla="val 16667" name="adj"/>
            </a:avLst>
          </a:prstGeom>
          <a:solidFill>
            <a:srgbClr val="CCCCC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666666"/>
                </a:solidFill>
              </a:rPr>
              <a:t>ISO 26262: Road Vehicles - Functional Safety</a:t>
            </a:r>
            <a:endParaRPr b="1" sz="1100">
              <a:solidFill>
                <a:srgbClr val="666666"/>
              </a:solidFill>
            </a:endParaRPr>
          </a:p>
        </p:txBody>
      </p:sp>
      <p:sp>
        <p:nvSpPr>
          <p:cNvPr id="394" name="Google Shape;394;p20"/>
          <p:cNvSpPr/>
          <p:nvPr/>
        </p:nvSpPr>
        <p:spPr>
          <a:xfrm>
            <a:off x="738800" y="4187450"/>
            <a:ext cx="6679500" cy="707400"/>
          </a:xfrm>
          <a:prstGeom prst="rect">
            <a:avLst/>
          </a:prstGeom>
          <a:noFill/>
          <a:ln>
            <a:noFill/>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rgbClr val="434343"/>
              </a:buClr>
              <a:buSzPts val="1200"/>
              <a:buChar char="●"/>
            </a:pPr>
            <a:r>
              <a:rPr lang="en" sz="1200">
                <a:solidFill>
                  <a:srgbClr val="434343"/>
                </a:solidFill>
              </a:rPr>
              <a:t>Develop subsystem and conduct unit testing, ensure all safety goals and requirements are met</a:t>
            </a:r>
            <a:endParaRPr sz="1200">
              <a:solidFill>
                <a:srgbClr val="434343"/>
              </a:solidFill>
            </a:endParaRPr>
          </a:p>
          <a:p>
            <a:pPr indent="-304800" lvl="0" marL="457200" rtl="0" algn="just">
              <a:lnSpc>
                <a:spcPct val="115000"/>
              </a:lnSpc>
              <a:spcBef>
                <a:spcPts val="0"/>
              </a:spcBef>
              <a:spcAft>
                <a:spcPts val="0"/>
              </a:spcAft>
              <a:buClr>
                <a:srgbClr val="434343"/>
              </a:buClr>
              <a:buSzPts val="1200"/>
              <a:buChar char="●"/>
            </a:pPr>
            <a:r>
              <a:rPr lang="en" sz="1200">
                <a:solidFill>
                  <a:srgbClr val="434343"/>
                </a:solidFill>
              </a:rPr>
              <a:t>Conduct system level </a:t>
            </a:r>
            <a:r>
              <a:rPr lang="en" sz="1200">
                <a:solidFill>
                  <a:srgbClr val="434343"/>
                </a:solidFill>
              </a:rPr>
              <a:t>integrated </a:t>
            </a:r>
            <a:r>
              <a:rPr lang="en" sz="1200">
                <a:solidFill>
                  <a:srgbClr val="434343"/>
                </a:solidFill>
              </a:rPr>
              <a:t>testing for robustness and safety checks  </a:t>
            </a:r>
            <a:endParaRPr sz="1200">
              <a:solidFill>
                <a:srgbClr val="434343"/>
              </a:solidFill>
            </a:endParaRPr>
          </a:p>
          <a:p>
            <a:pPr indent="0" lvl="0" marL="0" rtl="0" algn="just">
              <a:lnSpc>
                <a:spcPct val="115000"/>
              </a:lnSpc>
              <a:spcBef>
                <a:spcPts val="0"/>
              </a:spcBef>
              <a:spcAft>
                <a:spcPts val="0"/>
              </a:spcAft>
              <a:buNone/>
            </a:pPr>
            <a:r>
              <a:t/>
            </a:r>
            <a:endParaRPr sz="1200">
              <a:solidFill>
                <a:srgbClr val="434343"/>
              </a:solidFill>
            </a:endParaRPr>
          </a:p>
        </p:txBody>
      </p:sp>
      <p:grpSp>
        <p:nvGrpSpPr>
          <p:cNvPr id="395" name="Google Shape;395;p20"/>
          <p:cNvGrpSpPr/>
          <p:nvPr/>
        </p:nvGrpSpPr>
        <p:grpSpPr>
          <a:xfrm>
            <a:off x="4696575" y="1355675"/>
            <a:ext cx="1716000" cy="668400"/>
            <a:chOff x="3255400" y="4310475"/>
            <a:chExt cx="1716000" cy="668400"/>
          </a:xfrm>
        </p:grpSpPr>
        <p:pic>
          <p:nvPicPr>
            <p:cNvPr id="396" name="Google Shape;396;p20"/>
            <p:cNvPicPr preferRelativeResize="0"/>
            <p:nvPr/>
          </p:nvPicPr>
          <p:blipFill>
            <a:blip r:embed="rId3">
              <a:alphaModFix/>
            </a:blip>
            <a:stretch>
              <a:fillRect/>
            </a:stretch>
          </p:blipFill>
          <p:spPr>
            <a:xfrm>
              <a:off x="3884400" y="4310475"/>
              <a:ext cx="458000" cy="458000"/>
            </a:xfrm>
            <a:prstGeom prst="rect">
              <a:avLst/>
            </a:prstGeom>
            <a:noFill/>
            <a:ln>
              <a:noFill/>
            </a:ln>
          </p:spPr>
        </p:pic>
        <p:sp>
          <p:nvSpPr>
            <p:cNvPr id="397" name="Google Shape;397;p20"/>
            <p:cNvSpPr/>
            <p:nvPr/>
          </p:nvSpPr>
          <p:spPr>
            <a:xfrm>
              <a:off x="3255400" y="4806975"/>
              <a:ext cx="17160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Emerging technology</a:t>
              </a:r>
              <a:endParaRPr sz="1100"/>
            </a:p>
          </p:txBody>
        </p:sp>
      </p:grpSp>
      <p:grpSp>
        <p:nvGrpSpPr>
          <p:cNvPr id="398" name="Google Shape;398;p20"/>
          <p:cNvGrpSpPr/>
          <p:nvPr/>
        </p:nvGrpSpPr>
        <p:grpSpPr>
          <a:xfrm>
            <a:off x="2018125" y="1420988"/>
            <a:ext cx="1716000" cy="537762"/>
            <a:chOff x="7195200" y="1636138"/>
            <a:chExt cx="1716000" cy="537762"/>
          </a:xfrm>
        </p:grpSpPr>
        <p:sp>
          <p:nvSpPr>
            <p:cNvPr id="399" name="Google Shape;399;p20"/>
            <p:cNvSpPr/>
            <p:nvPr/>
          </p:nvSpPr>
          <p:spPr>
            <a:xfrm>
              <a:off x="7195200" y="2002000"/>
              <a:ext cx="1716000" cy="17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Automotive software </a:t>
              </a:r>
              <a:endParaRPr sz="1100"/>
            </a:p>
          </p:txBody>
        </p:sp>
        <p:pic>
          <p:nvPicPr>
            <p:cNvPr id="400" name="Google Shape;400;p20"/>
            <p:cNvPicPr preferRelativeResize="0"/>
            <p:nvPr/>
          </p:nvPicPr>
          <p:blipFill rotWithShape="1">
            <a:blip r:embed="rId4">
              <a:alphaModFix/>
            </a:blip>
            <a:srcRect b="42875" l="31507" r="30352" t="32240"/>
            <a:stretch/>
          </p:blipFill>
          <p:spPr>
            <a:xfrm>
              <a:off x="7820710" y="1636138"/>
              <a:ext cx="464975" cy="327599"/>
            </a:xfrm>
            <a:prstGeom prst="rect">
              <a:avLst/>
            </a:prstGeom>
            <a:noFill/>
            <a:ln>
              <a:noFill/>
            </a:ln>
          </p:spPr>
        </p:pic>
      </p:grpSp>
      <p:sp>
        <p:nvSpPr>
          <p:cNvPr id="401" name="Google Shape;401;p20"/>
          <p:cNvSpPr/>
          <p:nvPr/>
        </p:nvSpPr>
        <p:spPr>
          <a:xfrm>
            <a:off x="713300" y="2225800"/>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Safety analysis and risk </a:t>
            </a:r>
            <a:r>
              <a:rPr b="1" lang="en" sz="1100">
                <a:solidFill>
                  <a:schemeClr val="accent1"/>
                </a:solidFill>
              </a:rPr>
              <a:t>assessment</a:t>
            </a:r>
            <a:r>
              <a:rPr b="1" lang="en" sz="1100">
                <a:solidFill>
                  <a:schemeClr val="accent1"/>
                </a:solidFill>
              </a:rPr>
              <a:t> </a:t>
            </a:r>
            <a:endParaRPr b="1" sz="1100">
              <a:solidFill>
                <a:schemeClr val="accent1"/>
              </a:solidFill>
            </a:endParaRPr>
          </a:p>
        </p:txBody>
      </p:sp>
      <p:sp>
        <p:nvSpPr>
          <p:cNvPr id="402" name="Google Shape;402;p20"/>
          <p:cNvSpPr/>
          <p:nvPr/>
        </p:nvSpPr>
        <p:spPr>
          <a:xfrm>
            <a:off x="738800" y="2571750"/>
            <a:ext cx="8257500" cy="1169700"/>
          </a:xfrm>
          <a:prstGeom prst="rect">
            <a:avLst/>
          </a:prstGeom>
          <a:noFill/>
          <a:ln>
            <a:noFill/>
          </a:ln>
        </p:spPr>
        <p:txBody>
          <a:bodyPr anchorCtr="0" anchor="ctr" bIns="91425" lIns="91425" spcFirstLastPara="1" rIns="91425" wrap="square" tIns="91425">
            <a:noAutofit/>
          </a:bodyPr>
          <a:lstStyle/>
          <a:p>
            <a:pPr indent="-298450" lvl="0" marL="457200" rtl="0" algn="just">
              <a:lnSpc>
                <a:spcPct val="115000"/>
              </a:lnSpc>
              <a:spcBef>
                <a:spcPts val="0"/>
              </a:spcBef>
              <a:spcAft>
                <a:spcPts val="0"/>
              </a:spcAft>
              <a:buClr>
                <a:srgbClr val="434343"/>
              </a:buClr>
              <a:buSzPts val="1100"/>
              <a:buChar char="●"/>
            </a:pPr>
            <a:r>
              <a:rPr b="1" lang="en" sz="1100">
                <a:solidFill>
                  <a:srgbClr val="434343"/>
                </a:solidFill>
              </a:rPr>
              <a:t>Perception</a:t>
            </a:r>
            <a:r>
              <a:rPr lang="en" sz="1100">
                <a:solidFill>
                  <a:srgbClr val="434343"/>
                </a:solidFill>
              </a:rPr>
              <a:t> : Ensuring robust external perception to have safe planning for vehicles. Latent p</a:t>
            </a:r>
            <a:r>
              <a:rPr lang="en" sz="1100">
                <a:solidFill>
                  <a:srgbClr val="434343"/>
                </a:solidFill>
              </a:rPr>
              <a:t>erception can increase planning and control latency causing delayed response. A</a:t>
            </a:r>
            <a:r>
              <a:rPr lang="en" sz="1100">
                <a:solidFill>
                  <a:srgbClr val="434343"/>
                </a:solidFill>
              </a:rPr>
              <a:t>sses risk related to hardware and unit </a:t>
            </a:r>
            <a:r>
              <a:rPr lang="en" sz="1100">
                <a:solidFill>
                  <a:srgbClr val="434343"/>
                </a:solidFill>
              </a:rPr>
              <a:t>performance</a:t>
            </a:r>
            <a:r>
              <a:rPr lang="en" sz="1100">
                <a:solidFill>
                  <a:srgbClr val="434343"/>
                </a:solidFill>
              </a:rPr>
              <a:t>  </a:t>
            </a:r>
            <a:endParaRPr sz="1100">
              <a:solidFill>
                <a:srgbClr val="434343"/>
              </a:solidFill>
            </a:endParaRPr>
          </a:p>
          <a:p>
            <a:pPr indent="-298450" lvl="0" marL="457200" rtl="0" algn="just">
              <a:lnSpc>
                <a:spcPct val="115000"/>
              </a:lnSpc>
              <a:spcBef>
                <a:spcPts val="0"/>
              </a:spcBef>
              <a:spcAft>
                <a:spcPts val="0"/>
              </a:spcAft>
              <a:buClr>
                <a:srgbClr val="434343"/>
              </a:buClr>
              <a:buSzPts val="1100"/>
              <a:buChar char="●"/>
            </a:pPr>
            <a:r>
              <a:rPr b="1" lang="en" sz="1100">
                <a:solidFill>
                  <a:srgbClr val="434343"/>
                </a:solidFill>
              </a:rPr>
              <a:t>Trajectory planning</a:t>
            </a:r>
            <a:r>
              <a:rPr lang="en" sz="1100">
                <a:solidFill>
                  <a:srgbClr val="434343"/>
                </a:solidFill>
              </a:rPr>
              <a:t>: Ensure correct plans are generated and wrong </a:t>
            </a:r>
            <a:r>
              <a:rPr lang="en" sz="1100">
                <a:solidFill>
                  <a:srgbClr val="434343"/>
                </a:solidFill>
              </a:rPr>
              <a:t>decisions</a:t>
            </a:r>
            <a:r>
              <a:rPr lang="en" sz="1100">
                <a:solidFill>
                  <a:srgbClr val="434343"/>
                </a:solidFill>
              </a:rPr>
              <a:t> are not made. Planner to handle latent sensor information and dynamic environments, generate plans feasible for follower to follow. </a:t>
            </a:r>
            <a:endParaRPr sz="1100">
              <a:solidFill>
                <a:srgbClr val="434343"/>
              </a:solidFill>
            </a:endParaRPr>
          </a:p>
          <a:p>
            <a:pPr indent="-298450" lvl="0" marL="457200" rtl="0" algn="just">
              <a:lnSpc>
                <a:spcPct val="115000"/>
              </a:lnSpc>
              <a:spcBef>
                <a:spcPts val="0"/>
              </a:spcBef>
              <a:spcAft>
                <a:spcPts val="0"/>
              </a:spcAft>
              <a:buClr>
                <a:srgbClr val="434343"/>
              </a:buClr>
              <a:buSzPts val="1100"/>
              <a:buChar char="●"/>
            </a:pPr>
            <a:r>
              <a:rPr b="1" lang="en" sz="1100">
                <a:solidFill>
                  <a:srgbClr val="434343"/>
                </a:solidFill>
              </a:rPr>
              <a:t>Control</a:t>
            </a:r>
            <a:r>
              <a:rPr lang="en" sz="1100">
                <a:solidFill>
                  <a:srgbClr val="434343"/>
                </a:solidFill>
              </a:rPr>
              <a:t> : Conduct sanity checks on planner and estimation output. Ensure vehicle follows plan accurately, stop the vehicle during emergencies.  </a:t>
            </a:r>
            <a:endParaRPr sz="1100">
              <a:solidFill>
                <a:srgbClr val="434343"/>
              </a:solidFill>
            </a:endParaRPr>
          </a:p>
        </p:txBody>
      </p:sp>
      <p:sp>
        <p:nvSpPr>
          <p:cNvPr id="403" name="Google Shape;403;p20"/>
          <p:cNvSpPr/>
          <p:nvPr/>
        </p:nvSpPr>
        <p:spPr>
          <a:xfrm>
            <a:off x="604950" y="3863525"/>
            <a:ext cx="2619600" cy="23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rPr>
              <a:t>System </a:t>
            </a:r>
            <a:r>
              <a:rPr b="1" lang="en" sz="1100">
                <a:solidFill>
                  <a:schemeClr val="accent1"/>
                </a:solidFill>
              </a:rPr>
              <a:t>development</a:t>
            </a:r>
            <a:r>
              <a:rPr b="1" lang="en" sz="1100">
                <a:solidFill>
                  <a:schemeClr val="accent1"/>
                </a:solidFill>
              </a:rPr>
              <a:t> and testing</a:t>
            </a:r>
            <a:endParaRPr b="1" sz="11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1"/>
          <p:cNvSpPr txBox="1"/>
          <p:nvPr>
            <p:ph type="ctrTitle"/>
          </p:nvPr>
        </p:nvSpPr>
        <p:spPr>
          <a:xfrm>
            <a:off x="311708" y="1588375"/>
            <a:ext cx="8520600" cy="205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#2. National Highway Traffic Safety Administration: Federal Automated Vehicles Policy</a:t>
            </a:r>
            <a:endParaRPr sz="280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