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278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1" r:id="rId15"/>
    <p:sldId id="293" r:id="rId16"/>
    <p:sldId id="294" r:id="rId17"/>
    <p:sldId id="301" r:id="rId18"/>
    <p:sldId id="302" r:id="rId19"/>
    <p:sldId id="295" r:id="rId20"/>
    <p:sldId id="296" r:id="rId21"/>
    <p:sldId id="298" r:id="rId22"/>
    <p:sldId id="299" r:id="rId23"/>
    <p:sldId id="303" r:id="rId24"/>
    <p:sldId id="304" r:id="rId25"/>
    <p:sldId id="305" r:id="rId26"/>
    <p:sldId id="306" r:id="rId27"/>
    <p:sldId id="300" r:id="rId28"/>
    <p:sldId id="307" r:id="rId29"/>
    <p:sldId id="308" r:id="rId30"/>
    <p:sldId id="27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80"/>
    <a:srgbClr val="FBB041"/>
    <a:srgbClr val="42464F"/>
    <a:srgbClr val="B2B5B7"/>
    <a:srgbClr val="323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1" autoAdjust="0"/>
    <p:restoredTop sz="94344" autoAdjust="0"/>
  </p:normalViewPr>
  <p:slideViewPr>
    <p:cSldViewPr snapToGrid="0">
      <p:cViewPr varScale="1">
        <p:scale>
          <a:sx n="94" d="100"/>
          <a:sy n="94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242A-736C-4FF6-A06D-17497CE393F3}" type="datetimeFigureOut">
              <a:rPr lang="pt-BR" smtClean="0"/>
              <a:t>04/05/17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6098E-29D8-4EA6-8465-29B53B3EB8A1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8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6098E-29D8-4EA6-8465-29B53B3EB8A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90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5117432"/>
            <a:ext cx="12192000" cy="1740567"/>
          </a:xfrm>
        </p:spPr>
        <p:txBody>
          <a:bodyPr anchor="ctr">
            <a:normAutofit/>
          </a:bodyPr>
          <a:lstStyle>
            <a:lvl1pPr algn="ctr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&lt;Titulo da Apresentação&gt;</a:t>
            </a:r>
            <a:endParaRPr lang="pt-BR" dirty="0"/>
          </a:p>
        </p:txBody>
      </p:sp>
      <p:pic>
        <p:nvPicPr>
          <p:cNvPr id="8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1850" y="117475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92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exto Ún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465221" y="365126"/>
            <a:ext cx="11309684" cy="103028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&lt;Título do Slide&gt;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WI - Text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&lt;Titulo do Slide&gt;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1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Fundo L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-177421" y="1296538"/>
            <a:ext cx="1992573" cy="54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245770" y="2530642"/>
            <a:ext cx="6801852" cy="1740567"/>
          </a:xfrm>
        </p:spPr>
        <p:txBody>
          <a:bodyPr anchor="b">
            <a:normAutofit/>
          </a:bodyPr>
          <a:lstStyle>
            <a:lvl1pPr algn="r">
              <a:defRPr sz="4400" b="1" i="1" baseline="0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&lt;Título do tópico&gt;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7331159" y="4271209"/>
            <a:ext cx="4716463" cy="1587500"/>
          </a:xfrm>
        </p:spPr>
        <p:txBody>
          <a:bodyPr>
            <a:normAutofit/>
          </a:bodyPr>
          <a:lstStyle>
            <a:lvl1pPr marL="0" indent="0" algn="r">
              <a:buNone/>
              <a:defRPr lang="pt-BR" sz="32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&lt;</a:t>
            </a:r>
            <a:r>
              <a:rPr lang="pt-BR" dirty="0" err="1" smtClean="0"/>
              <a:t>Sub-Titulo</a:t>
            </a:r>
            <a:r>
              <a:rPr lang="pt-BR" dirty="0" smtClean="0"/>
              <a:t> do Tópico&gt;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1" y="2324100"/>
            <a:ext cx="4202770" cy="19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2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65393" y="2832602"/>
            <a:ext cx="5235829" cy="1192795"/>
          </a:xfrm>
        </p:spPr>
        <p:txBody>
          <a:bodyPr anchor="b">
            <a:normAutofit/>
          </a:bodyPr>
          <a:lstStyle>
            <a:lvl1pPr algn="l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6096000" y="4025397"/>
            <a:ext cx="5005221" cy="508503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Nome do Autor</a:t>
            </a:r>
          </a:p>
        </p:txBody>
      </p:sp>
      <p:sp>
        <p:nvSpPr>
          <p:cNvPr id="10" name="Espaço Reservado para Conteúdo 14"/>
          <p:cNvSpPr>
            <a:spLocks noGrp="1"/>
          </p:cNvSpPr>
          <p:nvPr>
            <p:ph sz="quarter" idx="11" hasCustomPrompt="1"/>
          </p:nvPr>
        </p:nvSpPr>
        <p:spPr>
          <a:xfrm>
            <a:off x="6096000" y="4586529"/>
            <a:ext cx="5005221" cy="642855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E-mail de contato</a:t>
            </a:r>
          </a:p>
        </p:txBody>
      </p:sp>
      <p:pic>
        <p:nvPicPr>
          <p:cNvPr id="11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15302" y="116673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4398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1574800"/>
            <a:ext cx="1701800" cy="0"/>
          </a:xfrm>
          <a:prstGeom prst="line">
            <a:avLst/>
          </a:prstGeom>
          <a:ln w="98425">
            <a:solidFill>
              <a:srgbClr val="FBB04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92" b="34604"/>
          <a:stretch/>
        </p:blipFill>
        <p:spPr>
          <a:xfrm>
            <a:off x="-32084" y="6343851"/>
            <a:ext cx="2181224" cy="462477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7523748" y="6440104"/>
            <a:ext cx="4572000" cy="0"/>
          </a:xfrm>
          <a:prstGeom prst="line">
            <a:avLst/>
          </a:prstGeom>
          <a:ln w="28575">
            <a:solidFill>
              <a:srgbClr val="B2B5B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 userDrawn="1"/>
        </p:nvSpPr>
        <p:spPr>
          <a:xfrm>
            <a:off x="4973052" y="6453285"/>
            <a:ext cx="721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São Paulo - Rio de Janeiro - Porto Alegre - São</a:t>
            </a:r>
            <a:r>
              <a:rPr lang="pt-BR" sz="1400" b="1" i="1" baseline="0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 Leopoldo - Caxias do Sul</a:t>
            </a:r>
            <a:endParaRPr lang="pt-BR" sz="1400" b="1" i="1" dirty="0">
              <a:solidFill>
                <a:srgbClr val="B2B5B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2" r:id="rId3"/>
    <p:sldLayoutId id="2147483662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32363F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Crescer 2017/1 </a:t>
            </a:r>
            <a:r>
              <a:rPr lang="pt-BR" dirty="0"/>
              <a:t>-</a:t>
            </a:r>
            <a:r>
              <a:rPr lang="pt-BR" dirty="0" smtClean="0"/>
              <a:t> HTML &amp;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7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Texto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Títulos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err="1" smtClean="0"/>
              <a:t>Exitem</a:t>
            </a:r>
            <a:r>
              <a:rPr lang="pt-BR" dirty="0" smtClean="0"/>
              <a:t> 6 tipos de </a:t>
            </a:r>
            <a:r>
              <a:rPr lang="pt-BR" dirty="0" err="1" smtClean="0"/>
              <a:t>titulos</a:t>
            </a:r>
            <a:r>
              <a:rPr lang="pt-BR" dirty="0" smtClean="0"/>
              <a:t>, começando com </a:t>
            </a:r>
            <a:r>
              <a:rPr lang="pt-BR" dirty="0" smtClean="0">
                <a:solidFill>
                  <a:srgbClr val="FF6280"/>
                </a:solidFill>
              </a:rPr>
              <a:t>&lt;h1&gt; </a:t>
            </a:r>
            <a:r>
              <a:rPr lang="pt-BR" dirty="0" smtClean="0"/>
              <a:t>até </a:t>
            </a:r>
            <a:r>
              <a:rPr lang="pt-BR" dirty="0" smtClean="0">
                <a:solidFill>
                  <a:srgbClr val="FF6280"/>
                </a:solidFill>
              </a:rPr>
              <a:t>&lt;h6&gt;</a:t>
            </a:r>
            <a:r>
              <a:rPr lang="pt-BR" dirty="0" smtClean="0"/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FYI: ”h” vem de </a:t>
            </a:r>
            <a:r>
              <a:rPr lang="pt-BR" dirty="0" err="1" smtClean="0"/>
              <a:t>heading</a:t>
            </a:r>
            <a:r>
              <a:rPr lang="pt-BR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Exemplo: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997528" y="3685592"/>
            <a:ext cx="2800032" cy="2043404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 smtClean="0">
                <a:solidFill>
                  <a:schemeClr val="bg1"/>
                </a:solidFill>
              </a:rPr>
              <a:t>&lt;</a:t>
            </a:r>
            <a:r>
              <a:rPr lang="pt-BR" sz="1600" dirty="0" smtClean="0">
                <a:solidFill>
                  <a:srgbClr val="FF6280"/>
                </a:solidFill>
              </a:rPr>
              <a:t>h1</a:t>
            </a:r>
            <a:r>
              <a:rPr lang="pt-BR" sz="1600" dirty="0" smtClean="0">
                <a:solidFill>
                  <a:schemeClr val="bg1"/>
                </a:solidFill>
              </a:rPr>
              <a:t>&gt;Titulo 1&lt;/</a:t>
            </a:r>
            <a:r>
              <a:rPr lang="pt-BR" sz="1600" dirty="0" smtClean="0">
                <a:solidFill>
                  <a:srgbClr val="FF6280"/>
                </a:solidFill>
              </a:rPr>
              <a:t>h1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</a:rPr>
              <a:t>&lt;</a:t>
            </a:r>
            <a:r>
              <a:rPr lang="pt-BR" sz="1600" dirty="0" smtClean="0">
                <a:solidFill>
                  <a:srgbClr val="FF6280"/>
                </a:solidFill>
              </a:rPr>
              <a:t>h2</a:t>
            </a:r>
            <a:r>
              <a:rPr lang="pt-BR" sz="1600" dirty="0" smtClean="0">
                <a:solidFill>
                  <a:schemeClr val="bg1"/>
                </a:solidFill>
              </a:rPr>
              <a:t>&gt;Titulo 2&lt;/</a:t>
            </a:r>
            <a:r>
              <a:rPr lang="pt-BR" sz="1600" dirty="0" smtClean="0">
                <a:solidFill>
                  <a:srgbClr val="FF6280"/>
                </a:solidFill>
              </a:rPr>
              <a:t>h2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  <a:endParaRPr lang="pt-BR" sz="1600" dirty="0">
              <a:solidFill>
                <a:schemeClr val="bg1"/>
              </a:solidFill>
            </a:endParaRP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>
                <a:solidFill>
                  <a:srgbClr val="FF6280"/>
                </a:solidFill>
              </a:rPr>
              <a:t>h3</a:t>
            </a:r>
            <a:r>
              <a:rPr lang="pt-BR" sz="1600" dirty="0">
                <a:solidFill>
                  <a:schemeClr val="bg1"/>
                </a:solidFill>
              </a:rPr>
              <a:t>&gt;Titulo 3&lt;/</a:t>
            </a:r>
            <a:r>
              <a:rPr lang="pt-BR" sz="1600" dirty="0">
                <a:solidFill>
                  <a:srgbClr val="FF6280"/>
                </a:solidFill>
              </a:rPr>
              <a:t>h3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  <a:endParaRPr lang="pt-BR" sz="1600" dirty="0">
              <a:solidFill>
                <a:schemeClr val="bg1"/>
              </a:solidFill>
            </a:endParaRPr>
          </a:p>
          <a:p>
            <a:pPr lvl="1"/>
            <a:r>
              <a:rPr lang="pt-BR" sz="1600" dirty="0" smtClean="0">
                <a:solidFill>
                  <a:schemeClr val="bg1"/>
                </a:solidFill>
              </a:rPr>
              <a:t>&lt;</a:t>
            </a:r>
            <a:r>
              <a:rPr lang="pt-BR" sz="1600" dirty="0" smtClean="0">
                <a:solidFill>
                  <a:srgbClr val="FF6280"/>
                </a:solidFill>
              </a:rPr>
              <a:t>h4</a:t>
            </a:r>
            <a:r>
              <a:rPr lang="pt-BR" sz="1600" dirty="0" smtClean="0">
                <a:solidFill>
                  <a:schemeClr val="bg1"/>
                </a:solidFill>
              </a:rPr>
              <a:t>&gt;Titulo 4&lt;/</a:t>
            </a:r>
            <a:r>
              <a:rPr lang="pt-BR" sz="1600" dirty="0" smtClean="0">
                <a:solidFill>
                  <a:srgbClr val="FF6280"/>
                </a:solidFill>
              </a:rPr>
              <a:t>h4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  <a:endParaRPr lang="pt-BR" sz="1600" dirty="0">
              <a:solidFill>
                <a:schemeClr val="bg1"/>
              </a:solidFill>
            </a:endParaRP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smtClean="0">
                <a:solidFill>
                  <a:srgbClr val="FF6280"/>
                </a:solidFill>
              </a:rPr>
              <a:t>h5</a:t>
            </a:r>
            <a:r>
              <a:rPr lang="pt-BR" sz="1600" dirty="0" smtClean="0">
                <a:solidFill>
                  <a:schemeClr val="bg1"/>
                </a:solidFill>
              </a:rPr>
              <a:t>&gt;Titulo 5&lt;/</a:t>
            </a:r>
            <a:r>
              <a:rPr lang="pt-BR" sz="1600" dirty="0" smtClean="0">
                <a:solidFill>
                  <a:srgbClr val="FF6280"/>
                </a:solidFill>
              </a:rPr>
              <a:t>h5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  <a:endParaRPr lang="pt-BR" sz="1600" dirty="0">
              <a:solidFill>
                <a:schemeClr val="bg1"/>
              </a:solidFill>
            </a:endParaRP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smtClean="0">
                <a:solidFill>
                  <a:srgbClr val="FF6280"/>
                </a:solidFill>
              </a:rPr>
              <a:t>h6</a:t>
            </a:r>
            <a:r>
              <a:rPr lang="pt-BR" sz="1600" dirty="0" smtClean="0">
                <a:solidFill>
                  <a:schemeClr val="bg1"/>
                </a:solidFill>
              </a:rPr>
              <a:t>&gt;Titulo 6&lt;/</a:t>
            </a:r>
            <a:r>
              <a:rPr lang="pt-BR" sz="1600" dirty="0" smtClean="0">
                <a:solidFill>
                  <a:srgbClr val="FF6280"/>
                </a:solidFill>
              </a:rPr>
              <a:t>h6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5514252" y="3685592"/>
            <a:ext cx="2800032" cy="2043404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dirty="0" smtClean="0">
                <a:solidFill>
                  <a:schemeClr val="bg1"/>
                </a:solidFill>
              </a:rPr>
              <a:t>Titulo 1</a:t>
            </a:r>
          </a:p>
          <a:p>
            <a:pPr lvl="1"/>
            <a:r>
              <a:rPr lang="pt-BR" sz="2800" dirty="0" smtClean="0">
                <a:solidFill>
                  <a:schemeClr val="bg1"/>
                </a:solidFill>
              </a:rPr>
              <a:t>Titulo 2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Titulo 3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</a:rPr>
              <a:t>Titulo 4</a:t>
            </a:r>
          </a:p>
          <a:p>
            <a:pPr lvl="1"/>
            <a:r>
              <a:rPr lang="pt-BR" sz="1400" dirty="0" smtClean="0">
                <a:solidFill>
                  <a:schemeClr val="bg1"/>
                </a:solidFill>
              </a:rPr>
              <a:t>Titulo 5</a:t>
            </a:r>
          </a:p>
          <a:p>
            <a:pPr lvl="1"/>
            <a:r>
              <a:rPr lang="pt-BR" sz="1100" dirty="0" smtClean="0">
                <a:solidFill>
                  <a:schemeClr val="bg1"/>
                </a:solidFill>
              </a:rPr>
              <a:t>Titulo 6</a:t>
            </a:r>
          </a:p>
        </p:txBody>
      </p:sp>
      <p:sp>
        <p:nvSpPr>
          <p:cNvPr id="2" name="Seta para a Direita 1"/>
          <p:cNvSpPr/>
          <p:nvPr/>
        </p:nvSpPr>
        <p:spPr>
          <a:xfrm>
            <a:off x="4343330" y="4432041"/>
            <a:ext cx="625151" cy="550506"/>
          </a:xfrm>
          <a:prstGeom prst="rightArrow">
            <a:avLst/>
          </a:prstGeom>
          <a:solidFill>
            <a:srgbClr val="FF6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Texto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Parágrafos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6280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p</a:t>
            </a:r>
            <a:r>
              <a:rPr lang="pt-BR" dirty="0" smtClean="0">
                <a:solidFill>
                  <a:srgbClr val="FF6280"/>
                </a:solidFill>
              </a:rPr>
              <a:t>&gt; </a:t>
            </a:r>
            <a:r>
              <a:rPr lang="pt-BR" dirty="0" smtClean="0"/>
              <a:t>define um parágrafo;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O navegador automaticamente adiciona um espaço no inicio e no fim de cada elemento </a:t>
            </a:r>
            <a:r>
              <a:rPr lang="pt-BR" dirty="0" smtClean="0">
                <a:solidFill>
                  <a:srgbClr val="FF6280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p</a:t>
            </a:r>
            <a:r>
              <a:rPr lang="pt-BR" dirty="0" smtClean="0">
                <a:solidFill>
                  <a:srgbClr val="FF6280"/>
                </a:solidFill>
              </a:rPr>
              <a:t>&gt;</a:t>
            </a:r>
            <a:endParaRPr lang="pt-BR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Veremos como modificar esse espaço mais para frente;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Exemplo: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997527" y="4001294"/>
            <a:ext cx="10143224" cy="2043404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/>
              <a:t>&lt;</a:t>
            </a:r>
            <a:r>
              <a:rPr lang="pt-BR" sz="1600" dirty="0" err="1">
                <a:solidFill>
                  <a:srgbClr val="FF6280"/>
                </a:solidFill>
              </a:rPr>
              <a:t>p</a:t>
            </a:r>
            <a:r>
              <a:rPr lang="pt-BR" sz="1600" dirty="0"/>
              <a:t>&gt; </a:t>
            </a:r>
            <a:endParaRPr lang="pt-BR" sz="1600" dirty="0" smtClean="0"/>
          </a:p>
          <a:p>
            <a:pPr lvl="1"/>
            <a:r>
              <a:rPr lang="pt-BR" sz="1600" dirty="0"/>
              <a:t>	</a:t>
            </a:r>
            <a:r>
              <a:rPr lang="pt-BR" sz="1600" dirty="0" err="1" smtClean="0"/>
              <a:t>Lorem</a:t>
            </a:r>
            <a:r>
              <a:rPr lang="pt-BR" sz="1600" dirty="0" smtClean="0"/>
              <a:t> </a:t>
            </a:r>
            <a:r>
              <a:rPr lang="pt-BR" sz="1600" dirty="0"/>
              <a:t>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. </a:t>
            </a:r>
            <a:r>
              <a:rPr lang="pt-BR" sz="1600" dirty="0" err="1"/>
              <a:t>Suspendisse</a:t>
            </a:r>
            <a:r>
              <a:rPr lang="pt-BR" sz="1600" dirty="0"/>
              <a:t> </a:t>
            </a:r>
            <a:r>
              <a:rPr lang="pt-BR" sz="1600" dirty="0" err="1"/>
              <a:t>lacinia</a:t>
            </a:r>
            <a:r>
              <a:rPr lang="pt-BR" sz="1600" dirty="0"/>
              <a:t> </a:t>
            </a:r>
            <a:r>
              <a:rPr lang="pt-BR" sz="1600" dirty="0" err="1"/>
              <a:t>lorem</a:t>
            </a:r>
            <a:r>
              <a:rPr lang="pt-BR" sz="1600" dirty="0"/>
              <a:t> </a:t>
            </a:r>
            <a:r>
              <a:rPr lang="pt-BR" sz="1600" dirty="0" err="1"/>
              <a:t>tellus</a:t>
            </a:r>
            <a:r>
              <a:rPr lang="pt-BR" sz="1600" dirty="0"/>
              <a:t>, ut </a:t>
            </a:r>
            <a:r>
              <a:rPr lang="pt-BR" sz="1600" dirty="0" err="1"/>
              <a:t>scelerisque</a:t>
            </a:r>
            <a:r>
              <a:rPr lang="pt-BR" sz="1600" dirty="0"/>
              <a:t> erat </a:t>
            </a:r>
            <a:r>
              <a:rPr lang="pt-BR" sz="1600" dirty="0" smtClean="0"/>
              <a:t>	</a:t>
            </a:r>
            <a:r>
              <a:rPr lang="pt-BR" sz="1600" dirty="0" err="1" smtClean="0"/>
              <a:t>viverra</a:t>
            </a:r>
            <a:r>
              <a:rPr lang="pt-BR" sz="1600" dirty="0" smtClean="0"/>
              <a:t> </a:t>
            </a:r>
            <a:r>
              <a:rPr lang="pt-BR" sz="1600" dirty="0"/>
              <a:t>quis. </a:t>
            </a:r>
            <a:r>
              <a:rPr lang="pt-BR" sz="1600" dirty="0" err="1"/>
              <a:t>Proin</a:t>
            </a:r>
            <a:r>
              <a:rPr lang="pt-BR" sz="1600" dirty="0"/>
              <a:t> </a:t>
            </a:r>
            <a:r>
              <a:rPr lang="pt-BR" sz="1600" dirty="0" err="1"/>
              <a:t>vehicula</a:t>
            </a:r>
            <a:r>
              <a:rPr lang="pt-BR" sz="1600" dirty="0"/>
              <a:t> </a:t>
            </a:r>
            <a:r>
              <a:rPr lang="pt-BR" sz="1600" dirty="0" err="1"/>
              <a:t>ultricies</a:t>
            </a:r>
            <a:r>
              <a:rPr lang="pt-BR" sz="1600" dirty="0"/>
              <a:t> </a:t>
            </a:r>
            <a:r>
              <a:rPr lang="pt-BR" sz="1600" dirty="0" err="1"/>
              <a:t>risus</a:t>
            </a:r>
            <a:r>
              <a:rPr lang="pt-BR" sz="1600" dirty="0"/>
              <a:t> ut </a:t>
            </a:r>
            <a:r>
              <a:rPr lang="pt-BR" sz="1600" dirty="0" err="1"/>
              <a:t>laoreet</a:t>
            </a:r>
            <a:r>
              <a:rPr lang="pt-BR" sz="1600" dirty="0"/>
              <a:t>. </a:t>
            </a:r>
            <a:endParaRPr lang="pt-BR" sz="1600" dirty="0" smtClean="0"/>
          </a:p>
          <a:p>
            <a:pPr lvl="1"/>
            <a:r>
              <a:rPr lang="pt-BR" sz="1600" dirty="0" smtClean="0"/>
              <a:t>&lt;/</a:t>
            </a:r>
            <a:r>
              <a:rPr lang="pt-BR" sz="1600" dirty="0" err="1">
                <a:solidFill>
                  <a:srgbClr val="FF6280"/>
                </a:solidFill>
              </a:rPr>
              <a:t>p</a:t>
            </a:r>
            <a:r>
              <a:rPr lang="pt-BR" sz="1600" dirty="0"/>
              <a:t>&gt;</a:t>
            </a:r>
            <a:endParaRPr lang="pt-B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Texto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Ênfase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Negrito </a:t>
            </a:r>
            <a:r>
              <a:rPr lang="pt-BR" dirty="0" smtClean="0">
                <a:solidFill>
                  <a:srgbClr val="FF6280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strong</a:t>
            </a:r>
            <a:r>
              <a:rPr lang="pt-BR" dirty="0" smtClean="0">
                <a:solidFill>
                  <a:srgbClr val="FF6280"/>
                </a:solidFill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Ênfase</a:t>
            </a:r>
            <a:r>
              <a:rPr lang="pt-BR" dirty="0" smtClean="0">
                <a:solidFill>
                  <a:srgbClr val="FF6280"/>
                </a:solidFill>
              </a:rPr>
              <a:t> &lt;em&gt;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Fine </a:t>
            </a: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6280"/>
                </a:solidFill>
              </a:rPr>
              <a:t>&lt;small&gt;</a:t>
            </a:r>
            <a:endParaRPr lang="pt-B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Exemplo: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997527" y="4001294"/>
            <a:ext cx="3938367" cy="2043404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>
                <a:solidFill>
                  <a:schemeClr val="bg1"/>
                </a:solidFill>
              </a:rPr>
              <a:t>&lt;</a:t>
            </a:r>
            <a:r>
              <a:rPr lang="pt-BR" sz="1600" dirty="0" err="1">
                <a:solidFill>
                  <a:srgbClr val="FF6280"/>
                </a:solidFill>
              </a:rPr>
              <a:t>strong</a:t>
            </a:r>
            <a:r>
              <a:rPr lang="pt-BR" sz="1600" dirty="0">
                <a:solidFill>
                  <a:schemeClr val="bg1"/>
                </a:solidFill>
              </a:rPr>
              <a:t>&gt;</a:t>
            </a:r>
            <a:r>
              <a:rPr lang="pt-BR" sz="1600" dirty="0" err="1">
                <a:solidFill>
                  <a:schemeClr val="bg1"/>
                </a:solidFill>
              </a:rPr>
              <a:t>Lorem</a:t>
            </a:r>
            <a:r>
              <a:rPr lang="pt-BR" sz="1600" dirty="0">
                <a:solidFill>
                  <a:schemeClr val="bg1"/>
                </a:solidFill>
              </a:rPr>
              <a:t> ipsum&lt;/</a:t>
            </a:r>
            <a:r>
              <a:rPr lang="pt-BR" sz="1600" dirty="0" err="1">
                <a:solidFill>
                  <a:srgbClr val="FF6280"/>
                </a:solidFill>
              </a:rPr>
              <a:t>strong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</a:rPr>
              <a:t>&lt;</a:t>
            </a:r>
            <a:r>
              <a:rPr lang="pt-BR" sz="1600" dirty="0" smtClean="0">
                <a:solidFill>
                  <a:srgbClr val="FF6280"/>
                </a:solidFill>
              </a:rPr>
              <a:t>em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  <a:r>
              <a:rPr lang="pt-BR" sz="1600" dirty="0" err="1" smtClean="0">
                <a:solidFill>
                  <a:schemeClr val="bg1"/>
                </a:solidFill>
              </a:rPr>
              <a:t>Lorem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>
                <a:solidFill>
                  <a:schemeClr val="bg1"/>
                </a:solidFill>
              </a:rPr>
              <a:t>ipsum</a:t>
            </a:r>
            <a:r>
              <a:rPr lang="pt-BR" sz="1600" dirty="0" smtClean="0">
                <a:solidFill>
                  <a:schemeClr val="bg1"/>
                </a:solidFill>
              </a:rPr>
              <a:t>&lt;/</a:t>
            </a:r>
            <a:r>
              <a:rPr lang="pt-BR" sz="1600" dirty="0" smtClean="0">
                <a:solidFill>
                  <a:srgbClr val="FF6280"/>
                </a:solidFill>
              </a:rPr>
              <a:t>em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  <a:endParaRPr lang="pt-BR" sz="1600" dirty="0">
              <a:solidFill>
                <a:schemeClr val="bg1"/>
              </a:solidFill>
            </a:endParaRPr>
          </a:p>
          <a:p>
            <a:pPr lvl="1"/>
            <a:r>
              <a:rPr lang="pt-BR" sz="1600" dirty="0" smtClean="0">
                <a:solidFill>
                  <a:schemeClr val="bg1"/>
                </a:solidFill>
              </a:rPr>
              <a:t>&lt;</a:t>
            </a:r>
            <a:r>
              <a:rPr lang="pt-BR" sz="1600" dirty="0" smtClean="0">
                <a:solidFill>
                  <a:srgbClr val="FF6280"/>
                </a:solidFill>
              </a:rPr>
              <a:t>small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  <a:r>
              <a:rPr lang="pt-BR" sz="1600" dirty="0" err="1" smtClean="0">
                <a:solidFill>
                  <a:schemeClr val="bg1"/>
                </a:solidFill>
              </a:rPr>
              <a:t>Lorem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>
                <a:solidFill>
                  <a:schemeClr val="bg1"/>
                </a:solidFill>
              </a:rPr>
              <a:t>ipsum</a:t>
            </a:r>
            <a:r>
              <a:rPr lang="pt-BR" sz="1600" dirty="0" smtClean="0">
                <a:solidFill>
                  <a:schemeClr val="bg1"/>
                </a:solidFill>
              </a:rPr>
              <a:t>&lt;/</a:t>
            </a:r>
            <a:r>
              <a:rPr lang="pt-BR" sz="1600" dirty="0" smtClean="0">
                <a:solidFill>
                  <a:srgbClr val="FF6280"/>
                </a:solidFill>
              </a:rPr>
              <a:t>small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6729633" y="4001294"/>
            <a:ext cx="2890228" cy="2043404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400" b="1" dirty="0" err="1" smtClean="0">
                <a:solidFill>
                  <a:schemeClr val="bg1"/>
                </a:solidFill>
              </a:rPr>
              <a:t>Lorem</a:t>
            </a:r>
            <a:r>
              <a:rPr lang="pt-BR" sz="2400" b="1" dirty="0" smtClean="0">
                <a:solidFill>
                  <a:schemeClr val="bg1"/>
                </a:solidFill>
              </a:rPr>
              <a:t> ipsum</a:t>
            </a:r>
          </a:p>
          <a:p>
            <a:pPr lvl="1"/>
            <a:r>
              <a:rPr lang="pt-BR" sz="2400" i="1" dirty="0" err="1" smtClean="0">
                <a:solidFill>
                  <a:schemeClr val="bg1"/>
                </a:solidFill>
              </a:rPr>
              <a:t>Lorem</a:t>
            </a:r>
            <a:r>
              <a:rPr lang="pt-BR" sz="2400" i="1" dirty="0" smtClean="0">
                <a:solidFill>
                  <a:schemeClr val="bg1"/>
                </a:solidFill>
              </a:rPr>
              <a:t> ipsum</a:t>
            </a:r>
          </a:p>
          <a:p>
            <a:pPr lvl="1"/>
            <a:r>
              <a:rPr lang="pt-BR" sz="1600" dirty="0" err="1" smtClean="0">
                <a:solidFill>
                  <a:schemeClr val="bg1"/>
                </a:solidFill>
              </a:rPr>
              <a:t>Lorem</a:t>
            </a:r>
            <a:r>
              <a:rPr lang="pt-BR" sz="1600" dirty="0" smtClean="0">
                <a:solidFill>
                  <a:schemeClr val="bg1"/>
                </a:solidFill>
              </a:rPr>
              <a:t> ipsum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5520188" y="4747743"/>
            <a:ext cx="625151" cy="550506"/>
          </a:xfrm>
          <a:prstGeom prst="rightArrow">
            <a:avLst/>
          </a:prstGeom>
          <a:solidFill>
            <a:srgbClr val="FF6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3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Texto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Quebra de linha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Utilizar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6280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br</a:t>
            </a:r>
            <a:r>
              <a:rPr lang="pt-BR" dirty="0" smtClean="0">
                <a:solidFill>
                  <a:srgbClr val="FF6280"/>
                </a:solidFill>
              </a:rPr>
              <a:t>&gt; </a:t>
            </a:r>
            <a:r>
              <a:rPr lang="pt-BR" dirty="0" smtClean="0"/>
              <a:t>quando precisar de uma quebra de linha em algum texto.</a:t>
            </a:r>
            <a:endParaRPr lang="pt-BR" dirty="0" smtClean="0">
              <a:solidFill>
                <a:srgbClr val="FF628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Exemplo: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997527" y="3572086"/>
            <a:ext cx="4806114" cy="2043404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sz="1600" dirty="0" smtClean="0">
                <a:solidFill>
                  <a:schemeClr val="bg1"/>
                </a:solidFill>
              </a:rPr>
              <a:t>Essa parte vai estar na primeira linha &lt;</a:t>
            </a:r>
            <a:r>
              <a:rPr lang="pt-BR" sz="1600" dirty="0" err="1" smtClean="0">
                <a:solidFill>
                  <a:srgbClr val="FF6280"/>
                </a:solidFill>
              </a:rPr>
              <a:t>br</a:t>
            </a:r>
            <a:r>
              <a:rPr lang="pt-BR" sz="1600" dirty="0" smtClean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</a:rPr>
              <a:t>E essa parte na segunda.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7298799" y="3572086"/>
            <a:ext cx="4364465" cy="2043404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 smtClean="0">
                <a:solidFill>
                  <a:schemeClr val="bg1"/>
                </a:solidFill>
              </a:rPr>
              <a:t>Essa </a:t>
            </a:r>
            <a:r>
              <a:rPr lang="pt-BR" sz="1600" dirty="0">
                <a:solidFill>
                  <a:schemeClr val="bg1"/>
                </a:solidFill>
              </a:rPr>
              <a:t>parte vai estar na primeira </a:t>
            </a:r>
            <a:r>
              <a:rPr lang="pt-BR" sz="1600" dirty="0" smtClean="0">
                <a:solidFill>
                  <a:schemeClr val="bg1"/>
                </a:solidFill>
              </a:rPr>
              <a:t>linha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</a:rPr>
              <a:t>E essa parte na segunda.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6238645" y="4318535"/>
            <a:ext cx="625151" cy="550506"/>
          </a:xfrm>
          <a:prstGeom prst="rightArrow">
            <a:avLst/>
          </a:prstGeom>
          <a:solidFill>
            <a:srgbClr val="FF6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Hands 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Escolha um parágrafo de um livro e monte a seguinte estrutura em HTML: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Título do livro (</a:t>
            </a:r>
            <a:r>
              <a:rPr lang="pt-BR" dirty="0" err="1" smtClean="0"/>
              <a:t>h</a:t>
            </a:r>
            <a:r>
              <a:rPr lang="pt-BR" dirty="0" smtClean="0"/>
              <a:t>*);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Parágrafo com modificações de sua preferência (</a:t>
            </a:r>
            <a:r>
              <a:rPr lang="pt-BR" dirty="0" err="1" smtClean="0"/>
              <a:t>strong</a:t>
            </a:r>
            <a:r>
              <a:rPr lang="pt-BR" dirty="0" smtClean="0"/>
              <a:t>, em, </a:t>
            </a:r>
            <a:r>
              <a:rPr lang="pt-BR" dirty="0" err="1" smtClean="0"/>
              <a:t>etc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Página do livro (small);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Número do parágrafo (small);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Dicas: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Tente escrever o documento </a:t>
            </a:r>
            <a:r>
              <a:rPr lang="pt-BR" u="sng" dirty="0" smtClean="0"/>
              <a:t>sem autocomplete</a:t>
            </a:r>
            <a:r>
              <a:rPr lang="pt-BR" dirty="0" smtClean="0"/>
              <a:t>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O objetivo desse exercício é ter o primeiro contato com o HTML, não deixe o editor fazer o trabalho por você (pelo menos por enquanto) </a:t>
            </a:r>
            <a:r>
              <a:rPr lang="pt-BR" dirty="0" smtClean="0">
                <a:sym typeface="Wingdings"/>
              </a:rPr>
              <a:t>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>
                <a:sym typeface="Wingdings"/>
              </a:rPr>
              <a:t>A pesquisa no google é de graça, teste outras tags de texto também!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>
                <a:sym typeface="Wingdings"/>
              </a:rPr>
              <a:t>Não tenha medo de perguntar! (É de graça também)</a:t>
            </a:r>
            <a:endParaRPr lang="pt-BR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742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CSS	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6197601" y="4271209"/>
            <a:ext cx="5850022" cy="1587500"/>
          </a:xfrm>
        </p:spPr>
        <p:txBody>
          <a:bodyPr/>
          <a:lstStyle/>
          <a:p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Sheets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3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Mecanismo para </a:t>
            </a:r>
            <a:r>
              <a:rPr lang="pt-BR" dirty="0"/>
              <a:t>adicionar estilo (cores, fontes, </a:t>
            </a:r>
            <a:r>
              <a:rPr lang="pt-BR" dirty="0" smtClean="0"/>
              <a:t>espaçamento, </a:t>
            </a:r>
            <a:r>
              <a:rPr lang="pt-BR" dirty="0" err="1"/>
              <a:t>etc</a:t>
            </a:r>
            <a:r>
              <a:rPr lang="pt-BR" dirty="0"/>
              <a:t>) a um documento </a:t>
            </a:r>
            <a:r>
              <a:rPr lang="pt-BR" dirty="0" smtClean="0"/>
              <a:t>web;</a:t>
            </a:r>
          </a:p>
          <a:p>
            <a:r>
              <a:rPr lang="pt-BR" dirty="0"/>
              <a:t>Interpretado pelo navegador </a:t>
            </a:r>
            <a:r>
              <a:rPr lang="pt-BR" dirty="0" smtClean="0"/>
              <a:t>(Chrome</a:t>
            </a:r>
            <a:r>
              <a:rPr lang="pt-BR" dirty="0"/>
              <a:t>, Firefox, </a:t>
            </a:r>
            <a:r>
              <a:rPr lang="pt-BR" strike="sngStrike" dirty="0"/>
              <a:t>Internet Explorer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 smtClean="0"/>
              <a:t>);</a:t>
            </a:r>
          </a:p>
          <a:p>
            <a:r>
              <a:rPr lang="pt-BR" dirty="0"/>
              <a:t>Primeiras versões </a:t>
            </a:r>
            <a:r>
              <a:rPr lang="pt-BR" dirty="0" smtClean="0"/>
              <a:t>surgiram em 1996;</a:t>
            </a:r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0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As regras funcionam na seguinte estrutura: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Onde um seletor pode ter várias propriedades.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1063514" y="2315147"/>
            <a:ext cx="5291306" cy="130474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rgbClr val="FF6280"/>
                </a:solidFill>
              </a:rPr>
              <a:t>seletor</a:t>
            </a:r>
            <a:r>
              <a:rPr lang="pt-BR" sz="2000" dirty="0" smtClean="0"/>
              <a:t> </a:t>
            </a:r>
            <a:r>
              <a:rPr lang="pt-BR" sz="2000" dirty="0"/>
              <a:t>{</a:t>
            </a:r>
          </a:p>
          <a:p>
            <a:r>
              <a:rPr lang="pt-BR" sz="2000" dirty="0" smtClean="0">
                <a:solidFill>
                  <a:srgbClr val="00B0F0"/>
                </a:solidFill>
              </a:rPr>
              <a:t>      propriedade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chemeClr val="accent4"/>
                </a:solidFill>
              </a:rPr>
              <a:t>valor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1063514" y="4616859"/>
            <a:ext cx="5291306" cy="130474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rgbClr val="FF6280"/>
                </a:solidFill>
              </a:rPr>
              <a:t>seletor</a:t>
            </a:r>
            <a:r>
              <a:rPr lang="pt-BR" sz="2000" dirty="0" smtClean="0"/>
              <a:t> </a:t>
            </a:r>
            <a:r>
              <a:rPr lang="pt-BR" sz="2000" dirty="0"/>
              <a:t>{</a:t>
            </a:r>
          </a:p>
          <a:p>
            <a:r>
              <a:rPr lang="pt-BR" sz="2000" dirty="0" smtClean="0">
                <a:solidFill>
                  <a:srgbClr val="00B0F0"/>
                </a:solidFill>
              </a:rPr>
              <a:t>      propriedade1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chemeClr val="accent4"/>
                </a:solidFill>
              </a:rPr>
              <a:t>valor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      </a:t>
            </a:r>
            <a:r>
              <a:rPr lang="pt-BR" sz="2000" dirty="0" smtClean="0">
                <a:solidFill>
                  <a:srgbClr val="00B0F0"/>
                </a:solidFill>
              </a:rPr>
              <a:t>propriedade2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chemeClr val="accent4"/>
                </a:solidFill>
              </a:rPr>
              <a:t>valor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74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Onde uma propriedade pode ter vários valores.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Onde vários seletores podem ser agrupados.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1063514" y="2315147"/>
            <a:ext cx="5291306" cy="130474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rgbClr val="FF6280"/>
                </a:solidFill>
              </a:rPr>
              <a:t>seletor</a:t>
            </a:r>
            <a:r>
              <a:rPr lang="pt-BR" sz="2000" dirty="0" smtClean="0"/>
              <a:t> </a:t>
            </a:r>
            <a:r>
              <a:rPr lang="pt-BR" sz="2000" dirty="0"/>
              <a:t>{</a:t>
            </a:r>
          </a:p>
          <a:p>
            <a:r>
              <a:rPr lang="pt-BR" sz="2000" dirty="0" smtClean="0">
                <a:solidFill>
                  <a:srgbClr val="00B0F0"/>
                </a:solidFill>
              </a:rPr>
              <a:t>      propriedade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chemeClr val="accent4"/>
                </a:solidFill>
              </a:rPr>
              <a:t>valor1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chemeClr val="accent4"/>
                </a:solidFill>
              </a:rPr>
              <a:t> valor2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chemeClr val="accent4"/>
                </a:solidFill>
              </a:rPr>
              <a:t> valor3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1063514" y="4616859"/>
            <a:ext cx="5291306" cy="130474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rgbClr val="FF6280"/>
                </a:solidFill>
              </a:rPr>
              <a:t>seletor1</a:t>
            </a:r>
            <a:r>
              <a:rPr lang="pt-BR" sz="2000" dirty="0" smtClean="0">
                <a:solidFill>
                  <a:schemeClr val="bg1"/>
                </a:solidFill>
              </a:rPr>
              <a:t>, </a:t>
            </a:r>
            <a:r>
              <a:rPr lang="pt-BR" sz="2000" dirty="0" smtClean="0">
                <a:solidFill>
                  <a:srgbClr val="FF6280"/>
                </a:solidFill>
              </a:rPr>
              <a:t>seletor2</a:t>
            </a:r>
            <a:r>
              <a:rPr lang="pt-BR" sz="2000" dirty="0" smtClean="0"/>
              <a:t> </a:t>
            </a:r>
            <a:r>
              <a:rPr lang="pt-BR" sz="2000" dirty="0"/>
              <a:t>{</a:t>
            </a:r>
          </a:p>
          <a:p>
            <a:r>
              <a:rPr lang="pt-BR" sz="2000" dirty="0" smtClean="0">
                <a:solidFill>
                  <a:srgbClr val="00B0F0"/>
                </a:solidFill>
              </a:rPr>
              <a:t>      propriedade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chemeClr val="accent4"/>
                </a:solidFill>
              </a:rPr>
              <a:t>valor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367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</a:t>
            </a:r>
            <a:r>
              <a:rPr lang="pt-BR" dirty="0" err="1"/>
              <a:t>I</a:t>
            </a:r>
            <a:r>
              <a:rPr lang="pt-BR" dirty="0" err="1" smtClean="0"/>
              <a:t>nline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Usado para aplicar estilos para um único elemento;</a:t>
            </a:r>
          </a:p>
          <a:p>
            <a:r>
              <a:rPr lang="pt-BR" dirty="0" smtClean="0"/>
              <a:t>Para usar, basta aplicar o atributo </a:t>
            </a:r>
            <a:r>
              <a:rPr lang="pt-BR" dirty="0" err="1" smtClean="0">
                <a:solidFill>
                  <a:srgbClr val="FF6280"/>
                </a:solidFill>
              </a:rPr>
              <a:t>style</a:t>
            </a:r>
            <a:r>
              <a:rPr lang="pt-BR" dirty="0" smtClean="0">
                <a:solidFill>
                  <a:srgbClr val="FF6280"/>
                </a:solidFill>
              </a:rPr>
              <a:t> </a:t>
            </a:r>
            <a:r>
              <a:rPr lang="pt-BR" dirty="0" smtClean="0"/>
              <a:t>no elemento desejado;</a:t>
            </a:r>
            <a:endParaRPr lang="pt-BR" dirty="0" smtClean="0">
              <a:solidFill>
                <a:srgbClr val="FF6280"/>
              </a:solidFill>
            </a:endParaRPr>
          </a:p>
          <a:p>
            <a:r>
              <a:rPr lang="pt-BR" dirty="0" smtClean="0"/>
              <a:t>Muito cuidado!;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</a:t>
            </a:r>
          </a:p>
        </p:txBody>
      </p:sp>
      <p:sp>
        <p:nvSpPr>
          <p:cNvPr id="2" name="Retângulo Arredondado 1"/>
          <p:cNvSpPr/>
          <p:nvPr/>
        </p:nvSpPr>
        <p:spPr>
          <a:xfrm>
            <a:off x="997527" y="4085584"/>
            <a:ext cx="5291306" cy="112683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6280"/>
                </a:solidFill>
              </a:rPr>
              <a:t>h1 </a:t>
            </a:r>
            <a:r>
              <a:rPr lang="pt-BR" sz="2000" dirty="0" err="1" smtClean="0">
                <a:solidFill>
                  <a:srgbClr val="92D050"/>
                </a:solidFill>
              </a:rPr>
              <a:t>style</a:t>
            </a:r>
            <a:r>
              <a:rPr lang="pt-BR" sz="2000" dirty="0" smtClean="0">
                <a:solidFill>
                  <a:schemeClr val="bg1"/>
                </a:solidFill>
              </a:rPr>
              <a:t>=</a:t>
            </a:r>
            <a:r>
              <a:rPr lang="pt-BR" sz="2000" dirty="0" smtClean="0">
                <a:solidFill>
                  <a:srgbClr val="FBB041"/>
                </a:solidFill>
              </a:rPr>
              <a:t>"color: #f00"</a:t>
            </a:r>
            <a:r>
              <a:rPr lang="pt-BR" sz="2000" dirty="0" smtClean="0"/>
              <a:t>&gt;Projeto Crescer&lt;/</a:t>
            </a:r>
            <a:r>
              <a:rPr lang="pt-BR" sz="2000" dirty="0" smtClean="0">
                <a:solidFill>
                  <a:srgbClr val="FF6280"/>
                </a:solidFill>
              </a:rPr>
              <a:t>h1</a:t>
            </a:r>
            <a:r>
              <a:rPr lang="pt-BR" sz="2000" dirty="0" smtClean="0"/>
              <a:t>&gt;</a:t>
            </a:r>
            <a:endParaRPr lang="pt-BR" sz="2000" dirty="0"/>
          </a:p>
        </p:txBody>
      </p:sp>
      <p:sp>
        <p:nvSpPr>
          <p:cNvPr id="6" name="Seta para a Direita 5"/>
          <p:cNvSpPr/>
          <p:nvPr/>
        </p:nvSpPr>
        <p:spPr>
          <a:xfrm>
            <a:off x="6667853" y="4373749"/>
            <a:ext cx="625151" cy="550506"/>
          </a:xfrm>
          <a:prstGeom prst="rightArrow">
            <a:avLst/>
          </a:prstGeom>
          <a:solidFill>
            <a:srgbClr val="FF6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7771693" y="4085584"/>
            <a:ext cx="3103418" cy="112683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Projeto Crescer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6197601" y="4271209"/>
            <a:ext cx="5850022" cy="1587500"/>
          </a:xfrm>
        </p:spPr>
        <p:txBody>
          <a:bodyPr/>
          <a:lstStyle/>
          <a:p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5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Interno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Usado para aplicar estilos para uma única página</a:t>
            </a:r>
          </a:p>
          <a:p>
            <a:r>
              <a:rPr lang="pt-BR" dirty="0" smtClean="0"/>
              <a:t>Para usar, basta adicionar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6280"/>
                </a:solidFill>
              </a:rPr>
              <a:t>style</a:t>
            </a:r>
            <a:r>
              <a:rPr lang="pt-BR" dirty="0" smtClean="0">
                <a:solidFill>
                  <a:srgbClr val="FF6280"/>
                </a:solidFill>
              </a:rPr>
              <a:t> </a:t>
            </a:r>
            <a:r>
              <a:rPr lang="pt-BR" dirty="0" smtClean="0"/>
              <a:t>dentro da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6280"/>
                </a:solidFill>
              </a:rPr>
              <a:t>head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Utilizaremos </a:t>
            </a:r>
            <a:r>
              <a:rPr lang="pt-BR" dirty="0" smtClean="0">
                <a:solidFill>
                  <a:srgbClr val="FF6280"/>
                </a:solidFill>
              </a:rPr>
              <a:t>seletores </a:t>
            </a:r>
            <a:r>
              <a:rPr lang="pt-BR" dirty="0" smtClean="0"/>
              <a:t>para aplicar o estilo aos elementos;</a:t>
            </a:r>
          </a:p>
          <a:p>
            <a:r>
              <a:rPr lang="pt-BR" dirty="0" smtClean="0"/>
              <a:t>Muito cuidado!;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997527" y="3694057"/>
            <a:ext cx="5291306" cy="2460395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6280"/>
                </a:solidFill>
              </a:rPr>
              <a:t>style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      </a:t>
            </a:r>
            <a:r>
              <a:rPr lang="pt-BR" sz="2000" dirty="0" smtClean="0">
                <a:solidFill>
                  <a:srgbClr val="FF6280"/>
                </a:solidFill>
              </a:rPr>
              <a:t>h1</a:t>
            </a:r>
            <a:r>
              <a:rPr lang="pt-BR" sz="2000" dirty="0" smtClean="0"/>
              <a:t> {</a:t>
            </a:r>
          </a:p>
          <a:p>
            <a:r>
              <a:rPr lang="pt-BR" sz="2000" dirty="0" smtClean="0"/>
              <a:t>            </a:t>
            </a:r>
            <a:r>
              <a:rPr lang="pt-BR" sz="2000" dirty="0" smtClean="0">
                <a:solidFill>
                  <a:srgbClr val="00B0F0"/>
                </a:solidFill>
              </a:rPr>
              <a:t>color</a:t>
            </a:r>
            <a:r>
              <a:rPr lang="pt-BR" sz="2000" dirty="0" smtClean="0"/>
              <a:t>: </a:t>
            </a:r>
            <a:r>
              <a:rPr lang="pt-BR" sz="2000" dirty="0" smtClean="0">
                <a:solidFill>
                  <a:schemeClr val="accent4"/>
                </a:solidFill>
              </a:rPr>
              <a:t>#f00</a:t>
            </a:r>
            <a:r>
              <a:rPr lang="pt-BR" sz="2000" dirty="0" smtClean="0"/>
              <a:t>;</a:t>
            </a:r>
            <a:endParaRPr lang="pt-BR" sz="2000" dirty="0"/>
          </a:p>
          <a:p>
            <a:r>
              <a:rPr lang="pt-BR" sz="2000" dirty="0" smtClean="0"/>
              <a:t>      }</a:t>
            </a:r>
          </a:p>
          <a:p>
            <a:r>
              <a:rPr lang="pt-BR" sz="2000" dirty="0" smtClean="0"/>
              <a:t>&lt;/</a:t>
            </a:r>
            <a:r>
              <a:rPr lang="pt-BR" sz="2000" dirty="0" err="1" smtClean="0">
                <a:solidFill>
                  <a:srgbClr val="FF6280"/>
                </a:solidFill>
              </a:rPr>
              <a:t>style</a:t>
            </a:r>
            <a:r>
              <a:rPr lang="pt-BR" sz="2000" dirty="0" smtClean="0"/>
              <a:t>&gt;</a:t>
            </a:r>
          </a:p>
          <a:p>
            <a:endParaRPr lang="pt-BR" sz="2000" dirty="0" smtClean="0"/>
          </a:p>
          <a:p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6280"/>
                </a:solidFill>
              </a:rPr>
              <a:t>h1</a:t>
            </a:r>
            <a:r>
              <a:rPr lang="pt-BR" sz="2000" dirty="0" smtClean="0"/>
              <a:t>&gt;Projeto Crescer&lt;/</a:t>
            </a:r>
            <a:r>
              <a:rPr lang="pt-BR" sz="2000" dirty="0" smtClean="0">
                <a:solidFill>
                  <a:srgbClr val="FF6280"/>
                </a:solidFill>
              </a:rPr>
              <a:t>h1</a:t>
            </a:r>
            <a:r>
              <a:rPr lang="pt-BR" sz="2000" dirty="0" smtClean="0"/>
              <a:t>&gt;</a:t>
            </a:r>
            <a:endParaRPr lang="pt-BR" sz="2000" dirty="0"/>
          </a:p>
        </p:txBody>
      </p:sp>
      <p:sp>
        <p:nvSpPr>
          <p:cNvPr id="7" name="Seta para a Direita 6"/>
          <p:cNvSpPr/>
          <p:nvPr/>
        </p:nvSpPr>
        <p:spPr>
          <a:xfrm>
            <a:off x="6667853" y="4649001"/>
            <a:ext cx="625151" cy="550506"/>
          </a:xfrm>
          <a:prstGeom prst="rightArrow">
            <a:avLst/>
          </a:prstGeom>
          <a:solidFill>
            <a:srgbClr val="FF6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7771693" y="4360836"/>
            <a:ext cx="3103418" cy="112683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Projeto Crescer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Externo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Usado para aplicar estilos para um sistema;</a:t>
            </a:r>
          </a:p>
          <a:p>
            <a:r>
              <a:rPr lang="pt-BR" dirty="0" smtClean="0"/>
              <a:t>Para usar, basta </a:t>
            </a:r>
            <a:r>
              <a:rPr lang="pt-BR" i="1" dirty="0" err="1" smtClean="0"/>
              <a:t>linkar</a:t>
            </a:r>
            <a:r>
              <a:rPr lang="pt-BR" dirty="0" smtClean="0"/>
              <a:t> o arquivo na página;</a:t>
            </a:r>
          </a:p>
          <a:p>
            <a:r>
              <a:rPr lang="pt-BR" dirty="0" smtClean="0"/>
              <a:t>Utilizaremos </a:t>
            </a:r>
            <a:r>
              <a:rPr lang="pt-BR" dirty="0" smtClean="0">
                <a:solidFill>
                  <a:srgbClr val="FF6280"/>
                </a:solidFill>
              </a:rPr>
              <a:t>seletores </a:t>
            </a:r>
            <a:r>
              <a:rPr lang="pt-BR" dirty="0" smtClean="0"/>
              <a:t>para aplicar o estilo aos elementos;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997527" y="4826524"/>
            <a:ext cx="5291306" cy="1327928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/>
              <a:t>&lt;</a:t>
            </a:r>
            <a:r>
              <a:rPr lang="pt-BR" sz="2000" dirty="0">
                <a:solidFill>
                  <a:srgbClr val="FF6280"/>
                </a:solidFill>
              </a:rPr>
              <a:t>link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FBB041"/>
                </a:solidFill>
              </a:rPr>
              <a:t>rel</a:t>
            </a:r>
            <a:r>
              <a:rPr lang="pt-BR" sz="2000" dirty="0"/>
              <a:t>=</a:t>
            </a:r>
            <a:r>
              <a:rPr lang="pt-BR" sz="2000" dirty="0">
                <a:solidFill>
                  <a:srgbClr val="92D050"/>
                </a:solidFill>
              </a:rPr>
              <a:t>"</a:t>
            </a:r>
            <a:r>
              <a:rPr lang="pt-BR" sz="2000" dirty="0" err="1">
                <a:solidFill>
                  <a:srgbClr val="92D050"/>
                </a:solidFill>
              </a:rPr>
              <a:t>stylesheet</a:t>
            </a:r>
            <a:r>
              <a:rPr lang="pt-BR" sz="2000" dirty="0">
                <a:solidFill>
                  <a:srgbClr val="92D050"/>
                </a:solidFill>
              </a:rPr>
              <a:t>"</a:t>
            </a:r>
            <a:r>
              <a:rPr lang="pt-BR" sz="2000" dirty="0"/>
              <a:t> </a:t>
            </a:r>
            <a:r>
              <a:rPr lang="pt-BR" sz="2000" dirty="0" err="1" smtClean="0">
                <a:solidFill>
                  <a:srgbClr val="FBB041"/>
                </a:solidFill>
              </a:rPr>
              <a:t>href</a:t>
            </a:r>
            <a:r>
              <a:rPr lang="pt-BR" sz="2000" dirty="0" smtClean="0"/>
              <a:t>=</a:t>
            </a:r>
            <a:r>
              <a:rPr lang="pt-BR" sz="2000" dirty="0" smtClean="0">
                <a:solidFill>
                  <a:srgbClr val="92D050"/>
                </a:solidFill>
              </a:rPr>
              <a:t>"</a:t>
            </a:r>
            <a:r>
              <a:rPr lang="pt-BR" sz="2000" dirty="0" err="1" smtClean="0">
                <a:solidFill>
                  <a:srgbClr val="92D050"/>
                </a:solidFill>
              </a:rPr>
              <a:t>style.css</a:t>
            </a:r>
            <a:r>
              <a:rPr lang="pt-BR" sz="2000" dirty="0">
                <a:solidFill>
                  <a:srgbClr val="92D050"/>
                </a:solidFill>
              </a:rPr>
              <a:t>"</a:t>
            </a:r>
            <a:r>
              <a:rPr lang="pt-BR" sz="2000" dirty="0"/>
              <a:t>&gt;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&lt;</a:t>
            </a:r>
            <a:r>
              <a:rPr lang="pt-BR" sz="2000" dirty="0" smtClean="0">
                <a:solidFill>
                  <a:srgbClr val="FF6280"/>
                </a:solidFill>
              </a:rPr>
              <a:t>h1</a:t>
            </a:r>
            <a:r>
              <a:rPr lang="pt-BR" sz="2000" dirty="0" smtClean="0"/>
              <a:t>&gt;Projeto Crescer&lt;/</a:t>
            </a:r>
            <a:r>
              <a:rPr lang="pt-BR" sz="2000" dirty="0" smtClean="0">
                <a:solidFill>
                  <a:srgbClr val="FF6280"/>
                </a:solidFill>
              </a:rPr>
              <a:t>h1</a:t>
            </a:r>
            <a:r>
              <a:rPr lang="pt-BR" sz="2000" dirty="0" smtClean="0"/>
              <a:t>&gt;</a:t>
            </a:r>
            <a:endParaRPr lang="pt-BR" sz="2000" dirty="0"/>
          </a:p>
        </p:txBody>
      </p:sp>
      <p:sp>
        <p:nvSpPr>
          <p:cNvPr id="7" name="Seta para a Direita 6"/>
          <p:cNvSpPr/>
          <p:nvPr/>
        </p:nvSpPr>
        <p:spPr>
          <a:xfrm>
            <a:off x="6667853" y="4516957"/>
            <a:ext cx="625151" cy="550506"/>
          </a:xfrm>
          <a:prstGeom prst="rightArrow">
            <a:avLst/>
          </a:prstGeom>
          <a:solidFill>
            <a:srgbClr val="FF6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7771693" y="4228792"/>
            <a:ext cx="3103418" cy="112683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Projeto Crescer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7527" y="3464282"/>
            <a:ext cx="5291306" cy="1327928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rgbClr val="FF6280"/>
                </a:solidFill>
              </a:rPr>
              <a:t>h1</a:t>
            </a:r>
            <a:r>
              <a:rPr lang="pt-BR" sz="2000" dirty="0" smtClean="0"/>
              <a:t> </a:t>
            </a:r>
            <a:r>
              <a:rPr lang="pt-BR" sz="2000" dirty="0"/>
              <a:t>{</a:t>
            </a:r>
          </a:p>
          <a:p>
            <a:r>
              <a:rPr lang="pt-BR" sz="2000" dirty="0" smtClean="0">
                <a:solidFill>
                  <a:srgbClr val="00B0F0"/>
                </a:solidFill>
              </a:rPr>
              <a:t>      color</a:t>
            </a:r>
            <a:r>
              <a:rPr lang="pt-BR" sz="2000" dirty="0"/>
              <a:t>: </a:t>
            </a:r>
            <a:r>
              <a:rPr lang="pt-BR" sz="2000" dirty="0">
                <a:solidFill>
                  <a:schemeClr val="accent4"/>
                </a:solidFill>
              </a:rPr>
              <a:t>#f00</a:t>
            </a:r>
            <a:r>
              <a:rPr lang="pt-BR" sz="2000" dirty="0"/>
              <a:t>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912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1800" dirty="0" smtClean="0"/>
              <a:t>São usados para _________;</a:t>
            </a:r>
          </a:p>
          <a:p>
            <a:r>
              <a:rPr lang="pt-BR" sz="1800" dirty="0" smtClean="0"/>
              <a:t>Respeitam regras de </a:t>
            </a:r>
            <a:r>
              <a:rPr lang="pt-BR" sz="1800" dirty="0" smtClean="0">
                <a:solidFill>
                  <a:srgbClr val="FF6280"/>
                </a:solidFill>
              </a:rPr>
              <a:t>especificidade</a:t>
            </a:r>
            <a:r>
              <a:rPr lang="pt-BR" sz="1800" dirty="0" smtClean="0"/>
              <a:t>;</a:t>
            </a:r>
          </a:p>
          <a:p>
            <a:r>
              <a:rPr lang="pt-BR" sz="1800" dirty="0" smtClean="0"/>
              <a:t>Desempate de especificidade pela </a:t>
            </a:r>
            <a:r>
              <a:rPr lang="pt-BR" sz="1800" dirty="0" smtClean="0">
                <a:solidFill>
                  <a:srgbClr val="FF6280"/>
                </a:solidFill>
              </a:rPr>
              <a:t>precedência</a:t>
            </a:r>
            <a:r>
              <a:rPr lang="pt-BR" sz="1800" dirty="0" smtClean="0"/>
              <a:t>;</a:t>
            </a:r>
          </a:p>
          <a:p>
            <a:r>
              <a:rPr lang="pt-BR" sz="1800" dirty="0" smtClean="0"/>
              <a:t>Pode-se usar para seletores:</a:t>
            </a:r>
          </a:p>
          <a:p>
            <a:pPr lvl="1"/>
            <a:r>
              <a:rPr lang="pt-BR" sz="1400" dirty="0" smtClean="0"/>
              <a:t>* (Seletor universal)</a:t>
            </a:r>
          </a:p>
          <a:p>
            <a:pPr lvl="1"/>
            <a:r>
              <a:rPr lang="pt-BR" sz="1800" dirty="0" smtClean="0"/>
              <a:t>Tipos;</a:t>
            </a:r>
          </a:p>
          <a:p>
            <a:pPr lvl="1"/>
            <a:r>
              <a:rPr lang="pt-BR" sz="1800" dirty="0" smtClean="0"/>
              <a:t>Classes;</a:t>
            </a:r>
          </a:p>
          <a:p>
            <a:pPr lvl="1"/>
            <a:r>
              <a:rPr lang="pt-BR" sz="1800" dirty="0" smtClean="0"/>
              <a:t>Atributos;</a:t>
            </a:r>
          </a:p>
          <a:p>
            <a:pPr lvl="1"/>
            <a:r>
              <a:rPr lang="pt-BR" sz="1800" dirty="0" smtClean="0"/>
              <a:t>Id;</a:t>
            </a:r>
          </a:p>
          <a:p>
            <a:pPr lvl="1"/>
            <a:r>
              <a:rPr lang="pt-BR" sz="1800" dirty="0" err="1"/>
              <a:t>P</a:t>
            </a:r>
            <a:r>
              <a:rPr lang="pt-BR" sz="1800" dirty="0" err="1" smtClean="0"/>
              <a:t>seudo-classes</a:t>
            </a:r>
            <a:r>
              <a:rPr lang="pt-BR" sz="1800" dirty="0" smtClean="0"/>
              <a:t>;</a:t>
            </a:r>
          </a:p>
          <a:p>
            <a:pPr lvl="1"/>
            <a:r>
              <a:rPr lang="pt-BR" sz="1800" dirty="0" err="1" smtClean="0"/>
              <a:t>Pseudo-elementos</a:t>
            </a:r>
            <a:endParaRPr lang="pt-BR" sz="1800" dirty="0" smtClean="0"/>
          </a:p>
          <a:p>
            <a:r>
              <a:rPr lang="pt-BR" sz="1800" dirty="0" smtClean="0"/>
              <a:t>Pode-se combinar e agrupar seletores;</a:t>
            </a:r>
          </a:p>
          <a:p>
            <a:r>
              <a:rPr lang="pt-BR" sz="1800" dirty="0" smtClean="0"/>
              <a:t>#</a:t>
            </a:r>
            <a:r>
              <a:rPr lang="pt-BR" sz="1800" dirty="0" err="1" smtClean="0"/>
              <a:t>nãoSurtem</a:t>
            </a:r>
            <a:r>
              <a:rPr lang="pt-BR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27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 de Tipo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Seleciona elementos que sejam do tipo informado.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Ex.: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É o seletor menos específico que existe. (0 </a:t>
            </a:r>
            <a:r>
              <a:rPr lang="mr-IN" sz="1800" dirty="0" smtClean="0"/>
              <a:t>–</a:t>
            </a:r>
            <a:r>
              <a:rPr lang="pt-BR" sz="1800" dirty="0" smtClean="0"/>
              <a:t> 0 </a:t>
            </a:r>
            <a:r>
              <a:rPr lang="mr-IN" sz="1800" dirty="0" smtClean="0"/>
              <a:t>–</a:t>
            </a:r>
            <a:r>
              <a:rPr lang="pt-BR" sz="1800" dirty="0" smtClean="0"/>
              <a:t> 1);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1520969" y="2462646"/>
            <a:ext cx="1702998" cy="130807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err="1" smtClean="0">
                <a:solidFill>
                  <a:srgbClr val="FF6280"/>
                </a:solidFill>
              </a:rPr>
              <a:t>ul</a:t>
            </a:r>
            <a:r>
              <a:rPr lang="pt-BR" sz="2000" dirty="0" smtClean="0">
                <a:solidFill>
                  <a:srgbClr val="FF628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...</a:t>
            </a:r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}</a:t>
            </a:r>
            <a:endParaRPr lang="pt-BR" sz="2000" dirty="0">
              <a:solidFill>
                <a:srgbClr val="FF6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 de Classe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Seleciona elementos que tenham a classe informada.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Ex.: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É o seletor mais indicado para aplicar estilos em elementos.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Possui especificidade 0-1-0.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1520969" y="2462646"/>
            <a:ext cx="1702998" cy="130807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rgbClr val="FF6280"/>
                </a:solidFill>
              </a:rPr>
              <a:t>.menu </a:t>
            </a:r>
            <a:r>
              <a:rPr lang="pt-BR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...</a:t>
            </a:r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}</a:t>
            </a:r>
            <a:endParaRPr lang="pt-BR" sz="2000" dirty="0">
              <a:solidFill>
                <a:srgbClr val="FF6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 de Atributo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Seleciona elementos que tenham o atributo informado.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Possui especificidade 0-1-0.</a:t>
            </a: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Ex.: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1520969" y="2773730"/>
            <a:ext cx="1297646" cy="130807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bg1"/>
                </a:solidFill>
              </a:rPr>
              <a:t>[</a:t>
            </a:r>
            <a:r>
              <a:rPr lang="pt-BR" sz="2000" dirty="0" err="1" smtClean="0">
                <a:solidFill>
                  <a:srgbClr val="92D050"/>
                </a:solidFill>
              </a:rPr>
              <a:t>title</a:t>
            </a:r>
            <a:r>
              <a:rPr lang="pt-BR" sz="2000" dirty="0" smtClean="0">
                <a:solidFill>
                  <a:schemeClr val="bg1"/>
                </a:solidFill>
              </a:rPr>
              <a:t>] {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...</a:t>
            </a:r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}</a:t>
            </a:r>
            <a:endParaRPr lang="pt-BR" sz="2000" dirty="0">
              <a:solidFill>
                <a:srgbClr val="FF6280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520969" y="4375873"/>
            <a:ext cx="4399064" cy="130807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bg1"/>
                </a:solidFill>
              </a:rPr>
              <a:t>[</a:t>
            </a:r>
            <a:r>
              <a:rPr lang="pt-BR" sz="2000" dirty="0" err="1" smtClean="0">
                <a:solidFill>
                  <a:srgbClr val="92D050"/>
                </a:solidFill>
              </a:rPr>
              <a:t>type</a:t>
            </a:r>
            <a:r>
              <a:rPr lang="pt-BR" sz="2000" dirty="0" smtClean="0">
                <a:solidFill>
                  <a:schemeClr val="bg1"/>
                </a:solidFill>
              </a:rPr>
              <a:t>=</a:t>
            </a:r>
            <a:r>
              <a:rPr lang="pt-BR" sz="2000" dirty="0" smtClean="0">
                <a:solidFill>
                  <a:schemeClr val="accent4"/>
                </a:solidFill>
              </a:rPr>
              <a:t>"</a:t>
            </a:r>
            <a:r>
              <a:rPr lang="pt-BR" sz="2000" dirty="0" err="1" smtClean="0">
                <a:solidFill>
                  <a:schemeClr val="accent4"/>
                </a:solidFill>
              </a:rPr>
              <a:t>text</a:t>
            </a:r>
            <a:r>
              <a:rPr lang="pt-BR" sz="2000" dirty="0" smtClean="0">
                <a:solidFill>
                  <a:schemeClr val="accent4"/>
                </a:solidFill>
              </a:rPr>
              <a:t>"</a:t>
            </a:r>
            <a:r>
              <a:rPr lang="pt-BR" sz="2000" dirty="0" smtClean="0">
                <a:solidFill>
                  <a:schemeClr val="bg1"/>
                </a:solidFill>
              </a:rPr>
              <a:t>] {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...</a:t>
            </a:r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}</a:t>
            </a:r>
            <a:endParaRPr lang="pt-BR" sz="2000" dirty="0">
              <a:solidFill>
                <a:srgbClr val="FF6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 de ID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Seleciona elementos que tenham o atributo informado.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Ex.: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É o seletor mais específico (1-0-0).</a:t>
            </a:r>
            <a:endParaRPr lang="pt-B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800" dirty="0" smtClean="0">
              <a:solidFill>
                <a:srgbClr val="FF628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800" dirty="0">
              <a:solidFill>
                <a:srgbClr val="FF628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Cuidado: </a:t>
            </a:r>
            <a:r>
              <a:rPr lang="pt-BR" sz="1800" dirty="0" err="1" smtClean="0"/>
              <a:t>IDs</a:t>
            </a:r>
            <a:r>
              <a:rPr lang="pt-BR" sz="1800" dirty="0" smtClean="0"/>
              <a:t> são únicos, logo, só deve haver UM elemento na página usando aquele ID. </a:t>
            </a:r>
            <a:endParaRPr lang="pt-BR" sz="1800" dirty="0" smtClean="0">
              <a:solidFill>
                <a:srgbClr val="FF0000"/>
              </a:solidFill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520969" y="2547487"/>
            <a:ext cx="1297646" cy="130807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accent4"/>
                </a:solidFill>
              </a:rPr>
              <a:t>#menu</a:t>
            </a:r>
            <a:r>
              <a:rPr lang="pt-BR" sz="20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</a:rPr>
              <a:t>...</a:t>
            </a:r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}</a:t>
            </a:r>
            <a:endParaRPr lang="pt-BR" sz="2000" dirty="0">
              <a:solidFill>
                <a:srgbClr val="FF6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 Combinados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 smtClean="0"/>
              <a:t>Filho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sz="1400" dirty="0" smtClean="0"/>
              <a:t>Seleciona elementos que sejam filhos do elemento raiz.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sz="1400" dirty="0" smtClean="0"/>
              <a:t>Ex.: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pt-BR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pt-BR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 smtClean="0"/>
              <a:t>Descendente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sz="1400" dirty="0" smtClean="0"/>
              <a:t>Seleciona elementos que sejam descendentes do elemento raiz, independente do grau de parentesco.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sz="1400" dirty="0" smtClean="0"/>
              <a:t>Ex.:</a:t>
            </a:r>
            <a:endParaRPr lang="pt-BR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pt-BR" sz="1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pt-BR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pt-BR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 smtClean="0"/>
              <a:t>Adjacente</a:t>
            </a:r>
            <a:endParaRPr lang="pt-BR" sz="2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sz="1400" dirty="0" smtClean="0"/>
              <a:t>Seleciona um elemento que venha logo depois do elemento raiz.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sz="1400" dirty="0" smtClean="0"/>
              <a:t>Ex</a:t>
            </a:r>
            <a:r>
              <a:rPr lang="pt-BR" sz="1400" dirty="0"/>
              <a:t>.:</a:t>
            </a:r>
            <a:endParaRPr lang="pt-BR" sz="1800" dirty="0" smtClean="0"/>
          </a:p>
        </p:txBody>
      </p:sp>
      <p:sp>
        <p:nvSpPr>
          <p:cNvPr id="6" name="Retângulo Arredondado 5"/>
          <p:cNvSpPr/>
          <p:nvPr/>
        </p:nvSpPr>
        <p:spPr>
          <a:xfrm>
            <a:off x="1850907" y="2651183"/>
            <a:ext cx="768726" cy="406429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>
                <a:solidFill>
                  <a:srgbClr val="FF6280"/>
                </a:solidFill>
              </a:rPr>
              <a:t>ul</a:t>
            </a:r>
            <a:r>
              <a:rPr lang="pt-BR" sz="2000" dirty="0" smtClean="0">
                <a:solidFill>
                  <a:srgbClr val="FF6280"/>
                </a:solidFill>
              </a:rPr>
              <a:t> </a:t>
            </a:r>
            <a:r>
              <a:rPr lang="pt-BR" sz="2000" dirty="0" smtClean="0"/>
              <a:t>&gt; </a:t>
            </a:r>
            <a:r>
              <a:rPr lang="pt-BR" sz="2000" dirty="0" smtClean="0">
                <a:solidFill>
                  <a:srgbClr val="FF6280"/>
                </a:solidFill>
              </a:rPr>
              <a:t>li</a:t>
            </a:r>
            <a:endParaRPr lang="pt-BR" sz="2000" dirty="0">
              <a:solidFill>
                <a:srgbClr val="FF6280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850908" y="4001294"/>
            <a:ext cx="768726" cy="406429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>
                <a:solidFill>
                  <a:srgbClr val="FF6280"/>
                </a:solidFill>
              </a:rPr>
              <a:t>ul</a:t>
            </a:r>
            <a:r>
              <a:rPr lang="pt-BR" sz="2000" dirty="0" smtClean="0">
                <a:solidFill>
                  <a:srgbClr val="FF6280"/>
                </a:solidFill>
              </a:rPr>
              <a:t> </a:t>
            </a:r>
            <a:r>
              <a:rPr lang="pt-BR" sz="2000" dirty="0">
                <a:solidFill>
                  <a:srgbClr val="FF6280"/>
                </a:solidFill>
              </a:rPr>
              <a:t>a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1850907" y="5311283"/>
            <a:ext cx="941719" cy="406429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FF6280"/>
                </a:solidFill>
              </a:rPr>
              <a:t>h1 </a:t>
            </a:r>
            <a:r>
              <a:rPr lang="pt-BR" sz="2000" dirty="0" smtClean="0">
                <a:solidFill>
                  <a:schemeClr val="bg1"/>
                </a:solidFill>
              </a:rPr>
              <a:t>+ </a:t>
            </a:r>
            <a:r>
              <a:rPr lang="pt-BR" sz="2000" dirty="0" err="1" smtClean="0">
                <a:solidFill>
                  <a:srgbClr val="FF6280"/>
                </a:solidFill>
              </a:rPr>
              <a:t>p</a:t>
            </a:r>
            <a:endParaRPr lang="pt-BR" sz="2000" dirty="0">
              <a:solidFill>
                <a:srgbClr val="FF6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Especificidade de Seletores</a:t>
            </a:r>
            <a:endParaRPr lang="pt-BR" dirty="0"/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26838"/>
              </p:ext>
            </p:extLst>
          </p:nvPr>
        </p:nvGraphicFramePr>
        <p:xfrm>
          <a:off x="838200" y="3145378"/>
          <a:ext cx="10515600" cy="12852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0 </a:t>
                      </a:r>
                      <a:r>
                        <a:rPr lang="mr-IN" smtClean="0"/>
                        <a:t>–</a:t>
                      </a:r>
                      <a:r>
                        <a:rPr lang="pt-BR" smtClean="0"/>
                        <a:t> 1 </a:t>
                      </a:r>
                      <a:r>
                        <a:rPr lang="mr-IN" smtClean="0"/>
                        <a:t>–</a:t>
                      </a:r>
                      <a:r>
                        <a:rPr lang="pt-BR" smtClean="0"/>
                        <a:t> 0 </a:t>
                      </a:r>
                      <a:r>
                        <a:rPr lang="mr-IN" smtClean="0"/>
                        <a:t>–</a:t>
                      </a:r>
                      <a:r>
                        <a:rPr lang="pt-BR" smtClean="0"/>
                        <a:t> 0 </a:t>
                      </a:r>
                      <a:r>
                        <a:rPr lang="mr-IN" smtClean="0"/>
                        <a:t>–</a:t>
                      </a:r>
                      <a:r>
                        <a:rPr lang="pt-BR" smtClean="0"/>
                        <a:t> 0 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1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1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0 </a:t>
                      </a:r>
                      <a:r>
                        <a:rPr lang="mr-IN" dirty="0" smtClean="0"/>
                        <a:t>–</a:t>
                      </a:r>
                      <a:r>
                        <a:rPr lang="pt-BR" dirty="0" smtClean="0"/>
                        <a:t> 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C000"/>
                          </a:solidFill>
                        </a:rPr>
                        <a:t>!</a:t>
                      </a:r>
                      <a:r>
                        <a:rPr lang="pt-BR" dirty="0" err="1" smtClean="0">
                          <a:solidFill>
                            <a:srgbClr val="FFC000"/>
                          </a:solidFill>
                        </a:rPr>
                        <a:t>important</a:t>
                      </a:r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style</a:t>
                      </a:r>
                      <a:r>
                        <a:rPr lang="pt-BR" dirty="0" smtClean="0"/>
                        <a:t>=""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ids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classes</a:t>
                      </a:r>
                    </a:p>
                    <a:p>
                      <a:pPr algn="ctr"/>
                      <a:r>
                        <a:rPr lang="pt-BR" dirty="0" smtClean="0"/>
                        <a:t>atributos</a:t>
                      </a:r>
                    </a:p>
                    <a:p>
                      <a:pPr algn="ctr"/>
                      <a:r>
                        <a:rPr lang="pt-BR" dirty="0" err="1" smtClean="0">
                          <a:solidFill>
                            <a:schemeClr val="bg1"/>
                          </a:solidFill>
                        </a:rPr>
                        <a:t>pseudo-classes</a:t>
                      </a:r>
                      <a:endParaRPr lang="pt-BR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</a:p>
                    <a:p>
                      <a:pPr algn="ctr"/>
                      <a:r>
                        <a:rPr lang="pt-BR" dirty="0" err="1" smtClean="0"/>
                        <a:t>pseudo-elementos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Hands 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Vamos usar o exercício anterior para treinar.</a:t>
            </a:r>
            <a:endParaRPr lang="pt-BR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Crie um arquivo </a:t>
            </a:r>
            <a:r>
              <a:rPr lang="pt-BR" i="1" dirty="0" err="1" smtClean="0"/>
              <a:t>style.css</a:t>
            </a:r>
            <a:r>
              <a:rPr lang="pt-BR" dirty="0" smtClean="0"/>
              <a:t> na mesma pasta do </a:t>
            </a:r>
            <a:r>
              <a:rPr lang="pt-BR" dirty="0" err="1" smtClean="0"/>
              <a:t>html</a:t>
            </a:r>
            <a:r>
              <a:rPr lang="pt-BR" dirty="0" smtClean="0"/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Faça o link dessa folha de estilo na página;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Use a criatividade e o </a:t>
            </a:r>
            <a:r>
              <a:rPr lang="pt-BR" dirty="0" err="1" smtClean="0"/>
              <a:t>google</a:t>
            </a:r>
            <a:r>
              <a:rPr lang="pt-BR" dirty="0" smtClean="0"/>
              <a:t> para avacalhar com a página.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Ex.: Mudar cor de fundo, cor da fonte, tamanho da fonte,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Dica: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Aproveite para ir se familiarizando com seletores agrupados, combinados e</a:t>
            </a:r>
            <a:r>
              <a:rPr lang="pt-BR" dirty="0"/>
              <a:t> </a:t>
            </a:r>
            <a:r>
              <a:rPr lang="pt-BR" dirty="0" err="1" smtClean="0"/>
              <a:t>espeficicidade</a:t>
            </a:r>
            <a:r>
              <a:rPr lang="pt-BR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Fuça no </a:t>
            </a:r>
            <a:r>
              <a:rPr lang="pt-BR" dirty="0" err="1" smtClean="0"/>
              <a:t>CodePen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00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</a:t>
            </a:r>
            <a:r>
              <a:rPr lang="pt-BR" b="1" i="1" u="sng" dirty="0" smtClean="0">
                <a:solidFill>
                  <a:srgbClr val="FF0000"/>
                </a:solidFill>
              </a:rPr>
              <a:t>MARCAÇÃO!</a:t>
            </a:r>
            <a:r>
              <a:rPr lang="pt-BR" dirty="0" smtClean="0"/>
              <a:t>;</a:t>
            </a:r>
            <a:endParaRPr lang="pt-BR" b="1" i="1" u="sng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Interpretado pelo navegador</a:t>
            </a:r>
            <a:r>
              <a:rPr lang="pt-BR" dirty="0"/>
              <a:t> </a:t>
            </a:r>
            <a:r>
              <a:rPr lang="pt-BR" dirty="0" smtClean="0"/>
              <a:t>(Chrome, Firefox, </a:t>
            </a:r>
            <a:r>
              <a:rPr lang="pt-BR" strike="sngStrike" dirty="0" smtClean="0"/>
              <a:t>Internet Explorer</a:t>
            </a:r>
            <a:r>
              <a:rPr lang="pt-BR" dirty="0" smtClean="0"/>
              <a:t>, etc);</a:t>
            </a:r>
          </a:p>
          <a:p>
            <a:r>
              <a:rPr lang="pt-BR" dirty="0" smtClean="0"/>
              <a:t>Primeiras versões apareceram no inicio da década de 90;</a:t>
            </a:r>
          </a:p>
          <a:p>
            <a:r>
              <a:rPr lang="pt-BR" dirty="0" smtClean="0"/>
              <a:t>Utilizada </a:t>
            </a:r>
            <a:r>
              <a:rPr lang="pt-BR" dirty="0"/>
              <a:t>na construção de páginas na </a:t>
            </a:r>
            <a:r>
              <a:rPr lang="pt-BR" dirty="0" smtClean="0"/>
              <a:t>Web;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2832602"/>
            <a:ext cx="5005222" cy="1192795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Pedro Henrique Pires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err="1" smtClean="0"/>
              <a:t>pedro.pires@cwi.com.br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Tags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São palavras entre parênteses angulares (</a:t>
            </a:r>
            <a:r>
              <a:rPr lang="pt-BR" b="1" dirty="0" smtClean="0">
                <a:solidFill>
                  <a:srgbClr val="FF6280"/>
                </a:solidFill>
              </a:rPr>
              <a:t>&lt;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FF6280"/>
                </a:solidFill>
              </a:rPr>
              <a:t>&gt;</a:t>
            </a:r>
            <a:r>
              <a:rPr lang="pt-BR" dirty="0" smtClean="0"/>
              <a:t>);</a:t>
            </a:r>
          </a:p>
          <a:p>
            <a:r>
              <a:rPr lang="pt-BR" dirty="0" smtClean="0"/>
              <a:t>Funcionam como comandos de formatação da linguagem;</a:t>
            </a:r>
          </a:p>
          <a:p>
            <a:r>
              <a:rPr lang="pt-BR" dirty="0"/>
              <a:t>Podem possuir filhos </a:t>
            </a:r>
            <a:r>
              <a:rPr lang="pt-BR" dirty="0" smtClean="0"/>
              <a:t>(outras tags ou </a:t>
            </a:r>
            <a:r>
              <a:rPr lang="pt-BR" dirty="0"/>
              <a:t>texto puro);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Exemplo:</a:t>
            </a:r>
          </a:p>
        </p:txBody>
      </p:sp>
      <p:sp>
        <p:nvSpPr>
          <p:cNvPr id="2" name="Retângulo Arredondado 1"/>
          <p:cNvSpPr/>
          <p:nvPr/>
        </p:nvSpPr>
        <p:spPr>
          <a:xfrm>
            <a:off x="997527" y="4085584"/>
            <a:ext cx="4017818" cy="1126836"/>
          </a:xfrm>
          <a:prstGeom prst="roundRect">
            <a:avLst>
              <a:gd name="adj" fmla="val 929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&lt;</a:t>
            </a:r>
            <a:r>
              <a:rPr lang="pt-BR" sz="2000" dirty="0" err="1" smtClean="0">
                <a:solidFill>
                  <a:srgbClr val="FF6280"/>
                </a:solidFill>
              </a:rPr>
              <a:t>title</a:t>
            </a:r>
            <a:r>
              <a:rPr lang="pt-BR" sz="2000" dirty="0" smtClean="0"/>
              <a:t>&gt;Projeto Crescer&lt;/</a:t>
            </a:r>
            <a:r>
              <a:rPr lang="pt-BR" sz="2000" dirty="0" err="1" smtClean="0">
                <a:solidFill>
                  <a:srgbClr val="FF6280"/>
                </a:solidFill>
              </a:rPr>
              <a:t>title</a:t>
            </a:r>
            <a:r>
              <a:rPr lang="pt-BR" sz="2000" dirty="0" smtClean="0"/>
              <a:t>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541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Modificam a estrutura visual da página;</a:t>
            </a:r>
          </a:p>
          <a:p>
            <a:r>
              <a:rPr lang="pt-BR" dirty="0" smtClean="0"/>
              <a:t>Começam </a:t>
            </a:r>
            <a:r>
              <a:rPr lang="pt-BR" dirty="0"/>
              <a:t>com </a:t>
            </a:r>
            <a:r>
              <a:rPr lang="pt-BR" dirty="0" smtClean="0"/>
              <a:t>uma </a:t>
            </a:r>
            <a:r>
              <a:rPr lang="pt-BR" dirty="0" err="1" smtClean="0"/>
              <a:t>tag</a:t>
            </a:r>
            <a:r>
              <a:rPr lang="pt-BR" dirty="0" smtClean="0"/>
              <a:t> de abertura ( </a:t>
            </a:r>
            <a:r>
              <a:rPr lang="pt-BR" dirty="0" smtClean="0">
                <a:solidFill>
                  <a:srgbClr val="FF6280"/>
                </a:solidFill>
              </a:rPr>
              <a:t>&lt;</a:t>
            </a:r>
            <a:r>
              <a:rPr lang="pt-BR" dirty="0" smtClean="0"/>
              <a:t>[nome da </a:t>
            </a:r>
            <a:r>
              <a:rPr lang="pt-BR" dirty="0" err="1" smtClean="0"/>
              <a:t>tag</a:t>
            </a:r>
            <a:r>
              <a:rPr lang="pt-BR" dirty="0" smtClean="0"/>
              <a:t>]</a:t>
            </a:r>
            <a:r>
              <a:rPr lang="pt-BR" dirty="0" smtClean="0">
                <a:solidFill>
                  <a:srgbClr val="FF6280"/>
                </a:solidFill>
              </a:rPr>
              <a:t>&gt;</a:t>
            </a:r>
            <a:r>
              <a:rPr lang="pt-BR" dirty="0" smtClean="0"/>
              <a:t> );</a:t>
            </a:r>
          </a:p>
          <a:p>
            <a:r>
              <a:rPr lang="pt-BR" dirty="0" smtClean="0"/>
              <a:t>Podem possuir ou não uma </a:t>
            </a:r>
            <a:r>
              <a:rPr lang="pt-BR" dirty="0" err="1" smtClean="0"/>
              <a:t>tag</a:t>
            </a:r>
            <a:r>
              <a:rPr lang="pt-BR" dirty="0" smtClean="0"/>
              <a:t> de fechamento ( &lt;</a:t>
            </a:r>
            <a:r>
              <a:rPr lang="pt-BR" dirty="0" smtClean="0">
                <a:solidFill>
                  <a:srgbClr val="FF6280"/>
                </a:solidFill>
              </a:rPr>
              <a:t>/</a:t>
            </a:r>
            <a:r>
              <a:rPr lang="pt-BR" dirty="0" smtClean="0"/>
              <a:t>[nome da </a:t>
            </a:r>
            <a:r>
              <a:rPr lang="pt-BR" dirty="0" err="1" smtClean="0"/>
              <a:t>tag</a:t>
            </a:r>
            <a:r>
              <a:rPr lang="pt-BR" dirty="0" smtClean="0"/>
              <a:t>]&gt; );</a:t>
            </a:r>
          </a:p>
          <a:p>
            <a:r>
              <a:rPr lang="pt-BR" dirty="0" smtClean="0"/>
              <a:t>Podem possuir filhos (outros elementos ou texto puro);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</a:t>
            </a:r>
            <a:r>
              <a:rPr lang="pt-BR" dirty="0" smtClean="0"/>
              <a:t>: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997526" y="4544007"/>
            <a:ext cx="4618183" cy="1542755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/>
              <a:t>&lt;</a:t>
            </a:r>
            <a:r>
              <a:rPr lang="pt-BR" dirty="0" err="1">
                <a:solidFill>
                  <a:srgbClr val="FF6280"/>
                </a:solidFill>
              </a:rPr>
              <a:t>hr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span</a:t>
            </a:r>
            <a:r>
              <a:rPr lang="pt-BR" dirty="0" smtClean="0"/>
              <a:t>&gt;Projeto Crescer </a:t>
            </a:r>
            <a:r>
              <a:rPr lang="pt-BR" dirty="0"/>
              <a:t>2017/1</a:t>
            </a:r>
            <a:r>
              <a:rPr lang="pt-BR" dirty="0" smtClean="0"/>
              <a:t>&lt;/</a:t>
            </a:r>
            <a:r>
              <a:rPr lang="pt-BR" dirty="0" err="1" smtClean="0">
                <a:solidFill>
                  <a:srgbClr val="FF6280"/>
                </a:solidFill>
              </a:rPr>
              <a:t>span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p</a:t>
            </a:r>
            <a:r>
              <a:rPr lang="pt-BR" dirty="0" smtClean="0"/>
              <a:t>&gt;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strong</a:t>
            </a:r>
            <a:r>
              <a:rPr lang="pt-BR" dirty="0" smtClean="0">
                <a:solidFill>
                  <a:schemeClr val="bg1"/>
                </a:solidFill>
              </a:rPr>
              <a:t>&gt;...&lt;/</a:t>
            </a:r>
            <a:r>
              <a:rPr lang="pt-BR" dirty="0" err="1" smtClean="0">
                <a:solidFill>
                  <a:srgbClr val="FF6280"/>
                </a:solidFill>
              </a:rPr>
              <a:t>strong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smtClean="0"/>
              <a:t>&lt;/</a:t>
            </a:r>
            <a:r>
              <a:rPr lang="pt-BR" dirty="0" err="1" smtClean="0">
                <a:solidFill>
                  <a:srgbClr val="FF6280"/>
                </a:solidFill>
              </a:rPr>
              <a:t>p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0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endParaRPr lang="pt-BR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Determina inicio e fim de um documento HTML;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Tem dois possíveis filhos ( </a:t>
            </a:r>
            <a:r>
              <a:rPr lang="pt-BR" dirty="0" smtClean="0">
                <a:solidFill>
                  <a:srgbClr val="FF6280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head</a:t>
            </a:r>
            <a:r>
              <a:rPr lang="pt-BR" dirty="0" smtClean="0">
                <a:solidFill>
                  <a:srgbClr val="FF6280"/>
                </a:solidFill>
              </a:rPr>
              <a:t>&gt;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6280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body</a:t>
            </a:r>
            <a:r>
              <a:rPr lang="pt-BR" dirty="0" smtClean="0">
                <a:solidFill>
                  <a:srgbClr val="FF6280"/>
                </a:solidFill>
              </a:rPr>
              <a:t>&gt;</a:t>
            </a:r>
            <a:r>
              <a:rPr lang="pt-BR" dirty="0" smtClean="0"/>
              <a:t>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997526" y="3750906"/>
            <a:ext cx="4618183" cy="1548693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 smtClean="0"/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html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head</a:t>
            </a:r>
            <a:r>
              <a:rPr lang="pt-BR" dirty="0" smtClean="0">
                <a:solidFill>
                  <a:schemeClr val="bg1"/>
                </a:solidFill>
              </a:rPr>
              <a:t>&gt;&lt;/</a:t>
            </a:r>
            <a:r>
              <a:rPr lang="pt-BR" dirty="0" err="1" smtClean="0">
                <a:solidFill>
                  <a:srgbClr val="FF6280"/>
                </a:solidFill>
              </a:rPr>
              <a:t>head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body</a:t>
            </a:r>
            <a:r>
              <a:rPr lang="pt-BR" dirty="0" smtClean="0">
                <a:solidFill>
                  <a:schemeClr val="bg1"/>
                </a:solidFill>
              </a:rPr>
              <a:t>&gt;&lt;/</a:t>
            </a:r>
            <a:r>
              <a:rPr lang="pt-BR" dirty="0" err="1" smtClean="0">
                <a:solidFill>
                  <a:srgbClr val="FF6280"/>
                </a:solidFill>
              </a:rPr>
              <a:t>body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&lt;/</a:t>
            </a:r>
            <a:r>
              <a:rPr lang="pt-BR" dirty="0" err="1" smtClean="0">
                <a:solidFill>
                  <a:srgbClr val="FF6280"/>
                </a:solidFill>
              </a:rPr>
              <a:t>html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8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head</a:t>
            </a:r>
            <a:endParaRPr lang="pt-BR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Determina os </a:t>
            </a:r>
            <a:r>
              <a:rPr lang="pt-BR" dirty="0" err="1" smtClean="0"/>
              <a:t>metadados</a:t>
            </a:r>
            <a:r>
              <a:rPr lang="pt-BR" dirty="0" smtClean="0"/>
              <a:t> do documento;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Ex.: titulo da página, </a:t>
            </a:r>
            <a:r>
              <a:rPr lang="pt-BR" dirty="0" err="1" smtClean="0"/>
              <a:t>encoding</a:t>
            </a:r>
            <a:r>
              <a:rPr lang="pt-BR" dirty="0" smtClean="0"/>
              <a:t> do documento, etc 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É </a:t>
            </a:r>
            <a:r>
              <a:rPr lang="pt-BR" b="1" dirty="0"/>
              <a:t>obrigatório</a:t>
            </a:r>
            <a:r>
              <a:rPr lang="pt-BR" dirty="0"/>
              <a:t> a inclusão da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dirty="0" smtClean="0">
                <a:solidFill>
                  <a:srgbClr val="FF6280"/>
                </a:solidFill>
              </a:rPr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title</a:t>
            </a:r>
            <a:r>
              <a:rPr lang="pt-BR" dirty="0" smtClean="0">
                <a:solidFill>
                  <a:srgbClr val="FF6280"/>
                </a:solidFill>
              </a:rPr>
              <a:t>&gt;</a:t>
            </a:r>
            <a:r>
              <a:rPr lang="pt-BR" dirty="0"/>
              <a:t> dentro do </a:t>
            </a:r>
            <a:r>
              <a:rPr lang="pt-BR" dirty="0" err="1" smtClean="0"/>
              <a:t>head</a:t>
            </a:r>
            <a:r>
              <a:rPr lang="pt-BR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997527" y="3909526"/>
            <a:ext cx="5561893" cy="2407298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         &lt;</a:t>
            </a:r>
            <a:r>
              <a:rPr lang="pt-BR" dirty="0" err="1" smtClean="0">
                <a:solidFill>
                  <a:srgbClr val="FF6280"/>
                </a:solidFill>
              </a:rPr>
              <a:t>head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         </a:t>
            </a:r>
            <a:r>
              <a:rPr lang="pt-BR" dirty="0" smtClean="0"/>
              <a:t>&lt;</a:t>
            </a:r>
            <a:r>
              <a:rPr lang="pt-BR" dirty="0" err="1" smtClean="0">
                <a:solidFill>
                  <a:srgbClr val="FF6280"/>
                </a:solidFill>
              </a:rPr>
              <a:t>title</a:t>
            </a:r>
            <a:r>
              <a:rPr lang="pt-BR" dirty="0" smtClean="0"/>
              <a:t>&gt;Projeto Crescer 2017/1&lt;/</a:t>
            </a:r>
            <a:r>
              <a:rPr lang="pt-BR" dirty="0" err="1">
                <a:solidFill>
                  <a:srgbClr val="FF6280"/>
                </a:solidFill>
              </a:rPr>
              <a:t>title</a:t>
            </a:r>
            <a:r>
              <a:rPr lang="pt-BR" dirty="0" smtClean="0"/>
              <a:t>&gt;</a:t>
            </a:r>
          </a:p>
          <a:p>
            <a:pPr lvl="1"/>
            <a:r>
              <a:rPr lang="pt-BR" dirty="0"/>
              <a:t>	</a:t>
            </a:r>
            <a:r>
              <a:rPr lang="pt-BR" dirty="0" smtClean="0"/>
              <a:t>         &lt;</a:t>
            </a:r>
            <a:r>
              <a:rPr lang="pt-BR" dirty="0">
                <a:solidFill>
                  <a:srgbClr val="FF6280"/>
                </a:solidFill>
              </a:rPr>
              <a:t>meta</a:t>
            </a:r>
            <a:r>
              <a:rPr lang="pt-BR" dirty="0"/>
              <a:t>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charset</a:t>
            </a:r>
            <a:r>
              <a:rPr lang="pt-BR" dirty="0"/>
              <a:t>=</a:t>
            </a:r>
            <a:r>
              <a:rPr lang="pt-BR" dirty="0">
                <a:solidFill>
                  <a:srgbClr val="FBB041"/>
                </a:solidFill>
              </a:rPr>
              <a:t>"utf-8"</a:t>
            </a:r>
            <a:r>
              <a:rPr lang="pt-BR" dirty="0"/>
              <a:t>&gt;</a:t>
            </a:r>
            <a:endParaRPr lang="pt-BR" dirty="0" smtClean="0">
              <a:solidFill>
                <a:schemeClr val="bg1"/>
              </a:solidFill>
            </a:endParaRP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	&lt;/</a:t>
            </a:r>
            <a:r>
              <a:rPr lang="pt-BR" dirty="0" err="1" smtClean="0">
                <a:solidFill>
                  <a:srgbClr val="FF6280"/>
                </a:solidFill>
              </a:rPr>
              <a:t>head</a:t>
            </a:r>
            <a:r>
              <a:rPr lang="pt-BR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body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body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3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DOCTYPE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Determina a versão do HTML;</a:t>
            </a:r>
            <a:endParaRPr lang="pt-BR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Para apontar </a:t>
            </a:r>
            <a:r>
              <a:rPr lang="pt-BR" dirty="0"/>
              <a:t>para a última </a:t>
            </a:r>
            <a:r>
              <a:rPr lang="pt-BR" dirty="0" smtClean="0"/>
              <a:t>versão use</a:t>
            </a:r>
            <a:r>
              <a:rPr lang="pt-BR" dirty="0"/>
              <a:t> </a:t>
            </a:r>
            <a:r>
              <a:rPr lang="pt-BR" dirty="0">
                <a:solidFill>
                  <a:srgbClr val="FF6280"/>
                </a:solidFill>
              </a:rPr>
              <a:t>&lt;!DOCTYPE </a:t>
            </a:r>
            <a:r>
              <a:rPr lang="pt-BR" dirty="0" err="1">
                <a:solidFill>
                  <a:srgbClr val="FF6280"/>
                </a:solidFill>
              </a:rPr>
              <a:t>html</a:t>
            </a:r>
            <a:r>
              <a:rPr lang="pt-BR" dirty="0" smtClean="0">
                <a:solidFill>
                  <a:srgbClr val="FF6280"/>
                </a:solidFill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pt-B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997527" y="3620278"/>
            <a:ext cx="5561893" cy="2696546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 smtClean="0"/>
              <a:t>&lt;!</a:t>
            </a:r>
            <a:r>
              <a:rPr lang="pt-BR" dirty="0"/>
              <a:t>DOCTYPE </a:t>
            </a:r>
            <a:r>
              <a:rPr lang="pt-BR" dirty="0" err="1"/>
              <a:t>html</a:t>
            </a:r>
            <a:r>
              <a:rPr lang="pt-BR" dirty="0"/>
              <a:t>&gt;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        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head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        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&gt;Projeto Crescer 2017/1&lt;/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        &lt;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meta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charset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="utf-8"&gt;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	&lt;/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head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body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body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1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body</a:t>
            </a:r>
            <a:endParaRPr lang="pt-BR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É o </a:t>
            </a:r>
            <a:r>
              <a:rPr lang="pt-BR" dirty="0"/>
              <a:t>corpo do </a:t>
            </a:r>
            <a:r>
              <a:rPr lang="pt-BR" dirty="0" smtClean="0"/>
              <a:t>documento;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Aqui ficam conteúdos que o usuário irá visualizar;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997527" y="3601617"/>
            <a:ext cx="5561893" cy="2640562"/>
          </a:xfrm>
          <a:prstGeom prst="roundRect">
            <a:avLst>
              <a:gd name="adj" fmla="val 650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&lt;!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DOCTYPE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</a:rPr>
              <a:t>         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head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         &lt;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&gt;Projeto Crescer 2017/1&lt;/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         &lt;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meta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</a:rPr>
              <a:t>charset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="utf-8"&gt;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	&lt;/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head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	</a:t>
            </a:r>
            <a:r>
              <a:rPr lang="pt-BR" sz="1600" dirty="0" smtClean="0">
                <a:solidFill>
                  <a:schemeClr val="bg1"/>
                </a:solidFill>
              </a:rPr>
              <a:t>&lt;</a:t>
            </a:r>
            <a:r>
              <a:rPr lang="pt-BR" sz="1600" dirty="0" err="1" smtClean="0">
                <a:solidFill>
                  <a:srgbClr val="FF6280"/>
                </a:solidFill>
              </a:rPr>
              <a:t>body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	 </a:t>
            </a:r>
            <a:r>
              <a:rPr lang="pt-BR" sz="1600" dirty="0" smtClean="0">
                <a:solidFill>
                  <a:schemeClr val="bg1"/>
                </a:solidFill>
              </a:rPr>
              <a:t>        &lt;</a:t>
            </a:r>
            <a:r>
              <a:rPr lang="pt-BR" sz="1600" dirty="0" smtClean="0">
                <a:solidFill>
                  <a:srgbClr val="FF6280"/>
                </a:solidFill>
              </a:rPr>
              <a:t>h1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  <a:r>
              <a:rPr lang="pt-BR" sz="1600" dirty="0" err="1" smtClean="0">
                <a:solidFill>
                  <a:schemeClr val="bg1"/>
                </a:solidFill>
              </a:rPr>
              <a:t>Hello</a:t>
            </a:r>
            <a:r>
              <a:rPr lang="pt-BR" sz="1600" dirty="0" smtClean="0">
                <a:solidFill>
                  <a:schemeClr val="bg1"/>
                </a:solidFill>
              </a:rPr>
              <a:t>, World!&lt;/</a:t>
            </a:r>
            <a:r>
              <a:rPr lang="pt-BR" sz="1600" dirty="0" smtClean="0">
                <a:solidFill>
                  <a:srgbClr val="FF6280"/>
                </a:solidFill>
              </a:rPr>
              <a:t>h1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	</a:t>
            </a:r>
            <a:r>
              <a:rPr lang="pt-BR" sz="1600" dirty="0" smtClean="0">
                <a:solidFill>
                  <a:schemeClr val="bg1"/>
                </a:solidFill>
              </a:rPr>
              <a:t>&lt;/</a:t>
            </a:r>
            <a:r>
              <a:rPr lang="pt-BR" sz="1600" dirty="0" err="1" smtClean="0">
                <a:solidFill>
                  <a:srgbClr val="FF6280"/>
                </a:solidFill>
              </a:rPr>
              <a:t>body</a:t>
            </a:r>
            <a:r>
              <a:rPr lang="pt-BR" sz="1600" dirty="0" smtClean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19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o 2015.pptx" id="{1873086B-8FCB-48C9-859C-D217FD3B9C86}" vid="{1591AFE7-2EBB-4526-BBF9-B0C43CD7CA3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CWI-ModelodeApresentação-2015</Template>
  <TotalTime>6574</TotalTime>
  <Words>1270</Words>
  <Application>Microsoft Macintosh PowerPoint</Application>
  <PresentationFormat>Widescreen</PresentationFormat>
  <Paragraphs>323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Mangal</vt:lpstr>
      <vt:lpstr>Myriad Pro</vt:lpstr>
      <vt:lpstr>Wingdings</vt:lpstr>
      <vt:lpstr>Arial</vt:lpstr>
      <vt:lpstr>Tema do Office</vt:lpstr>
      <vt:lpstr>Crescer 2017/1 - HTML &amp; CSS</vt:lpstr>
      <vt:lpstr>HTML</vt:lpstr>
      <vt:lpstr>O que é HTML</vt:lpstr>
      <vt:lpstr>Tags</vt:lpstr>
      <vt:lpstr>Elementos</vt:lpstr>
      <vt:lpstr>Estrutura Básica</vt:lpstr>
      <vt:lpstr>Estrutura Básica</vt:lpstr>
      <vt:lpstr>Estrutura Básica</vt:lpstr>
      <vt:lpstr>Estrutura Básica</vt:lpstr>
      <vt:lpstr>Elementos de Texto</vt:lpstr>
      <vt:lpstr>Elementos de Texto</vt:lpstr>
      <vt:lpstr>Elementos de Texto</vt:lpstr>
      <vt:lpstr>Elementos de Texto</vt:lpstr>
      <vt:lpstr>Hands On</vt:lpstr>
      <vt:lpstr>CSS </vt:lpstr>
      <vt:lpstr>O que é CSS</vt:lpstr>
      <vt:lpstr>Estrutura Básica</vt:lpstr>
      <vt:lpstr>Estrutura básica</vt:lpstr>
      <vt:lpstr>CSS Inline</vt:lpstr>
      <vt:lpstr>CSS Interno</vt:lpstr>
      <vt:lpstr>CSS Externo</vt:lpstr>
      <vt:lpstr>Seletores</vt:lpstr>
      <vt:lpstr>Seletor de Tipo</vt:lpstr>
      <vt:lpstr>Seletor de Classe</vt:lpstr>
      <vt:lpstr>Seletor de Atributo</vt:lpstr>
      <vt:lpstr>Seletor de ID</vt:lpstr>
      <vt:lpstr>Seletores Combinados</vt:lpstr>
      <vt:lpstr>Especificidade de Seletores</vt:lpstr>
      <vt:lpstr>Hands On</vt:lpstr>
      <vt:lpstr>Obrigado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Crescer 2017/1 - HTML &amp; CSS</dc:title>
  <dc:creator>PEDROHENRIQUEPIRES</dc:creator>
  <cp:lastModifiedBy>Pedro Henrique Pires</cp:lastModifiedBy>
  <cp:revision>65</cp:revision>
  <cp:lastPrinted>2017-05-05T17:00:05Z</cp:lastPrinted>
  <dcterms:created xsi:type="dcterms:W3CDTF">2017-04-07T22:44:23Z</dcterms:created>
  <dcterms:modified xsi:type="dcterms:W3CDTF">2017-05-05T17:00:25Z</dcterms:modified>
</cp:coreProperties>
</file>