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70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1" r:id="rId38"/>
    <p:sldId id="302" r:id="rId39"/>
    <p:sldId id="304" r:id="rId40"/>
    <p:sldId id="305" r:id="rId41"/>
    <p:sldId id="306" r:id="rId42"/>
    <p:sldId id="307" r:id="rId43"/>
    <p:sldId id="310" r:id="rId44"/>
    <p:sldId id="311" r:id="rId45"/>
    <p:sldId id="313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00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3EE2F-9BAE-42F5-9DFB-86DCE59F63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733E-916B-4ADA-8A8D-C927A8D7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FD9C6-6940-4DAA-9C9A-3AE5DE997D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C07BA-ACFA-440B-9480-859465A4D49D}" type="slidenum">
              <a:rPr lang="en-US"/>
              <a:pPr/>
              <a:t>49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4EFC-D85F-46A6-8A66-B20152DF5F1C}" type="slidenum">
              <a:rPr lang="en-US"/>
              <a:pPr/>
              <a:t>50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71A19-80FB-4264-A767-CFCA9EC8C480}" type="slidenum">
              <a:rPr lang="en-US"/>
              <a:pPr/>
              <a:t>51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2A91D-12FE-4423-B718-8C003F9F9866}" type="slidenum">
              <a:rPr lang="en-US"/>
              <a:pPr/>
              <a:t>52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ED94E-48D5-4836-98CB-8E9968E218C8}" type="slidenum">
              <a:rPr lang="en-US"/>
              <a:pPr/>
              <a:t>53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0118B-0339-4B20-B8EA-95F50143C91D}" type="slidenum">
              <a:rPr lang="en-US"/>
              <a:pPr/>
              <a:t>54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69FA-ECD1-4D00-AFD9-FF4754AE533C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2BC3D-285C-4D75-B69F-F0FA1DBB4609}" type="slidenum">
              <a:rPr lang="en-US"/>
              <a:pPr/>
              <a:t>38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1CCE8-BABC-4260-8E9F-FD5BF371DF7E}" type="slidenum">
              <a:rPr lang="en-US"/>
              <a:pPr/>
              <a:t>39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FD765-1811-4F9C-A073-AF1C117D28C0}" type="slidenum">
              <a:rPr lang="en-US"/>
              <a:pPr/>
              <a:t>40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3A1A5-527E-462A-B0DC-5C68B977F19A}" type="slidenum">
              <a:rPr lang="en-US"/>
              <a:pPr/>
              <a:t>43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7E9C3-BE83-4935-AF99-12279537D406}" type="slidenum">
              <a:rPr lang="en-US"/>
              <a:pPr/>
              <a:t>44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30525-5BE2-4724-8D07-8545CFD9A381}" type="slidenum">
              <a:rPr lang="en-US"/>
              <a:pPr/>
              <a:t>47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E0478-2C18-4898-92D8-63BD8ACCC16A}" type="slidenum">
              <a:rPr lang="en-US"/>
              <a:pPr/>
              <a:t>48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243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Arrays in 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E2FFB-66CE-45F7-8F6F-E0224E2D0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TestArray.htm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estArray.ba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ssignGrade.htm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ssignGrade.ba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TestPassArray.htm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estPassArray.ba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TestCopyArray.htm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estCopyArray.ba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-data-structure/" TargetMode="External"/><Relationship Id="rId2" Type="http://schemas.openxmlformats.org/officeDocument/2006/relationships/hyperlink" Target="http://www.cse.ust.hk/~liao/comp102/PPT/array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tutorials/arrays/" TargetMode="External"/><Relationship Id="rId5" Type="http://schemas.openxmlformats.org/officeDocument/2006/relationships/hyperlink" Target="https://cs.nyu.edu/courses/fall03/V22.0101-002/05slide.ppt" TargetMode="External"/><Relationship Id="rId4" Type="http://schemas.openxmlformats.org/officeDocument/2006/relationships/hyperlink" Target="http://www.cplusplus.com/doc/tutorial/array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2209800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Structures and </a:t>
            </a:r>
            <a:r>
              <a:rPr lang="en-US" dirty="0" err="1" smtClean="0">
                <a:latin typeface="Calibri" panose="020F0502020204030204" pitchFamily="34" charset="0"/>
              </a:rPr>
              <a:t>Alglorithms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 dirty="0">
                <a:latin typeface="Calibri" panose="020F0502020204030204" pitchFamily="34" charset="0"/>
              </a:rPr>
              <a:t>, Peshawar.</a:t>
            </a:r>
          </a:p>
        </p:txBody>
      </p:sp>
    </p:spTree>
    <p:extLst>
      <p:ext uri="{BB962C8B-B14F-4D97-AF65-F5344CB8AC3E}">
        <p14:creationId xmlns:p14="http://schemas.microsoft.com/office/powerpoint/2010/main" val="2972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568036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Marks Distribution of Course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600200"/>
            <a:ext cx="7467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Assignments  ……….………	10%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914400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Quizzes 	..…………….. 	10%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914400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  <a:p>
            <a:pPr marL="850900" marR="0" lvl="0" indent="-330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693738" algn="l"/>
                <a:tab pos="914400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Midterm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 Exam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.………….…..      30%</a:t>
            </a:r>
          </a:p>
          <a:p>
            <a:pPr marL="850900" marR="0" lvl="0" indent="-330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693738" algn="l"/>
                <a:tab pos="914400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 Final Exam	.………………</a:t>
            </a:r>
            <a:r>
              <a:rPr lang="en-US" sz="3000" kern="0" dirty="0">
                <a:cs typeface="Times New Roman" pitchFamily="16" charset="0"/>
              </a:rPr>
              <a:t> </a:t>
            </a:r>
            <a:r>
              <a:rPr lang="en-US" sz="3000" kern="0" dirty="0" smtClean="0">
                <a:cs typeface="Times New Roman" pitchFamily="16" charset="0"/>
              </a:rPr>
              <a:t> 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6" charset="0"/>
              </a:rPr>
              <a:t>50%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</a:t>
            </a:r>
            <a:r>
              <a:rPr lang="en-US" dirty="0" smtClean="0">
                <a:latin typeface="Calibri" panose="020F0502020204030204" pitchFamily="34" charset="0"/>
              </a:rPr>
              <a:t>Overview for this Lecture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Data Structures &amp; </a:t>
            </a:r>
            <a:r>
              <a:rPr lang="en-US" dirty="0" smtClean="0">
                <a:latin typeface="Calibri" panose="020F0502020204030204" pitchFamily="34" charset="0"/>
              </a:rPr>
              <a:t>Algorithms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One </a:t>
            </a:r>
            <a:r>
              <a:rPr lang="en-US" dirty="0">
                <a:latin typeface="Calibri" panose="020F0502020204030204" pitchFamily="34" charset="0"/>
              </a:rPr>
              <a:t>Dimensional Arrays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Two </a:t>
            </a:r>
            <a:r>
              <a:rPr lang="en-US" dirty="0">
                <a:latin typeface="Calibri" panose="020F0502020204030204" pitchFamily="34" charset="0"/>
              </a:rPr>
              <a:t>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9454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5EC2-55D4-4670-9F32-D6595B01C1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What is it all about?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</a:rPr>
              <a:t>Solving problems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Get me from home to work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Balance my </a:t>
            </a:r>
            <a:r>
              <a:rPr lang="en-GB" altLang="en-US" sz="2400" dirty="0" err="1">
                <a:latin typeface="Calibri" panose="020F0502020204030204" pitchFamily="34" charset="0"/>
              </a:rPr>
              <a:t>checkbook</a:t>
            </a:r>
            <a:endParaRPr lang="en-GB" altLang="en-US" sz="2400" dirty="0"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Simulate a jet engine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Graduate from SPU</a:t>
            </a:r>
          </a:p>
          <a:p>
            <a:pPr algn="just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</a:rPr>
              <a:t>Using a computer to help solve problems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Designing programs (architecture, algorithms)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Writing programs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Verifying programs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400" dirty="0">
                <a:latin typeface="Calibri" panose="020F0502020204030204" pitchFamily="34" charset="0"/>
              </a:rPr>
              <a:t>Documenting programs</a:t>
            </a:r>
          </a:p>
        </p:txBody>
      </p:sp>
    </p:spTree>
    <p:extLst>
      <p:ext uri="{BB962C8B-B14F-4D97-AF65-F5344CB8AC3E}">
        <p14:creationId xmlns:p14="http://schemas.microsoft.com/office/powerpoint/2010/main" val="3390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3D25-ED38-4F7E-A64C-A430EF6B967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993062" cy="11430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Data Structures and Algorithms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algn="just"/>
            <a:r>
              <a:rPr lang="en-GB" altLang="en-US" dirty="0">
                <a:latin typeface="Calibri" panose="020F0502020204030204" pitchFamily="34" charset="0"/>
              </a:rPr>
              <a:t>Algorithm</a:t>
            </a:r>
          </a:p>
          <a:p>
            <a:pPr lvl="1" algn="just"/>
            <a:r>
              <a:rPr lang="en-GB" altLang="en-US" dirty="0">
                <a:latin typeface="Calibri" panose="020F0502020204030204" pitchFamily="34" charset="0"/>
              </a:rPr>
              <a:t>Outline, the essence of a computational procedure, step-by-step instructions</a:t>
            </a:r>
          </a:p>
          <a:p>
            <a:pPr algn="just"/>
            <a:r>
              <a:rPr lang="en-GB" altLang="en-US" dirty="0">
                <a:latin typeface="Calibri" panose="020F0502020204030204" pitchFamily="34" charset="0"/>
              </a:rPr>
              <a:t>Program – an implementation of an algorithm in some programming language </a:t>
            </a:r>
          </a:p>
          <a:p>
            <a:pPr algn="just"/>
            <a:r>
              <a:rPr lang="en-GB" altLang="en-US" dirty="0">
                <a:latin typeface="Calibri" panose="020F0502020204030204" pitchFamily="34" charset="0"/>
              </a:rPr>
              <a:t>Data structure</a:t>
            </a:r>
          </a:p>
          <a:p>
            <a:pPr lvl="1" algn="just"/>
            <a:r>
              <a:rPr lang="en-GB" altLang="en-US" b="1" dirty="0">
                <a:latin typeface="Calibri" panose="020F0502020204030204" pitchFamily="34" charset="0"/>
              </a:rPr>
              <a:t>Organization</a:t>
            </a:r>
            <a:r>
              <a:rPr lang="en-GB" altLang="en-US" dirty="0">
                <a:latin typeface="Calibri" panose="020F0502020204030204" pitchFamily="34" charset="0"/>
              </a:rPr>
              <a:t> of data needed to solve the problem</a:t>
            </a:r>
            <a:endParaRPr lang="en-GB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A5E-5DD3-4F2C-A695-70F6A6E2B96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Overall </a:t>
            </a:r>
            <a:r>
              <a:rPr lang="en-US" altLang="en-US" dirty="0" smtClean="0">
                <a:latin typeface="Calibri" panose="020F0502020204030204" pitchFamily="34" charset="0"/>
              </a:rPr>
              <a:t>Picture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This course is </a:t>
            </a:r>
            <a:r>
              <a:rPr lang="en-GB" altLang="en-US" b="1" dirty="0">
                <a:latin typeface="Calibri" panose="020F0502020204030204" pitchFamily="34" charset="0"/>
              </a:rPr>
              <a:t>not</a:t>
            </a:r>
            <a:r>
              <a:rPr lang="en-GB" altLang="en-US" dirty="0">
                <a:latin typeface="Calibri" panose="020F0502020204030204" pitchFamily="34" charset="0"/>
              </a:rPr>
              <a:t> about:</a:t>
            </a:r>
          </a:p>
          <a:p>
            <a:pPr lvl="1"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Programming languages</a:t>
            </a:r>
          </a:p>
          <a:p>
            <a:pPr lvl="1"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Computer architecture</a:t>
            </a:r>
          </a:p>
          <a:p>
            <a:pPr lvl="1"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Software architecture</a:t>
            </a:r>
          </a:p>
          <a:p>
            <a:pPr lvl="1"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Software design and implementation principles</a:t>
            </a:r>
          </a:p>
          <a:p>
            <a:pPr lvl="2"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Issues concerning small and large scale </a:t>
            </a:r>
            <a:r>
              <a:rPr lang="en-GB" altLang="en-US" dirty="0" smtClean="0">
                <a:latin typeface="Calibri" panose="020F0502020204030204" pitchFamily="34" charset="0"/>
              </a:rPr>
              <a:t>programming</a:t>
            </a:r>
          </a:p>
          <a:p>
            <a:pPr lvl="2" algn="just">
              <a:lnSpc>
                <a:spcPct val="90000"/>
              </a:lnSpc>
            </a:pPr>
            <a:endParaRPr lang="en-GB" altLang="en-US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dirty="0">
                <a:latin typeface="Calibri" panose="020F0502020204030204" pitchFamily="34" charset="0"/>
              </a:rPr>
              <a:t>We will only touch upon the theory of complexity and computability</a:t>
            </a:r>
          </a:p>
          <a:p>
            <a:pPr lvl="1" algn="just">
              <a:lnSpc>
                <a:spcPct val="90000"/>
              </a:lnSpc>
            </a:pPr>
            <a:endParaRPr lang="en-GB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altLang="en-US" b="0" dirty="0">
                <a:latin typeface="Calibri" panose="020F0502020204030204" pitchFamily="34" charset="0"/>
              </a:rPr>
              <a:t>What is Data Structures?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4572000" cy="372427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err="1">
                <a:latin typeface="Calibri" panose="020F0502020204030204" pitchFamily="34" charset="0"/>
              </a:rPr>
              <a:t>Example:library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is composed of elements (books) 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Accessing a particular book requires knowledge of the arrangement of the books 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Users access books only through the librarian </a:t>
            </a:r>
          </a:p>
          <a:p>
            <a:pPr lvl="1" algn="just"/>
            <a:endParaRPr lang="en-US" altLang="en-US" dirty="0">
              <a:latin typeface="Calibri" panose="020F0502020204030204" pitchFamily="34" charset="0"/>
            </a:endParaRPr>
          </a:p>
          <a:p>
            <a:pPr lvl="1" algn="just"/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44725"/>
            <a:ext cx="358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40125"/>
            <a:ext cx="29718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5105400"/>
            <a:ext cx="288607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209800" y="5653088"/>
            <a:ext cx="39624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400" b="1" i="1" dirty="0"/>
              <a:t>the logical arrangement of data elements, combined with</a:t>
            </a:r>
          </a:p>
          <a:p>
            <a:pPr algn="l"/>
            <a:r>
              <a:rPr lang="en-US" altLang="en-US" sz="1400" b="1" i="1" dirty="0"/>
              <a:t>the set of operations we need to access the elements.</a:t>
            </a:r>
          </a:p>
          <a:p>
            <a:pPr algn="l"/>
            <a:endParaRPr lang="en-US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5703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0" dirty="0">
                <a:latin typeface="Calibri" panose="020F0502020204030204" pitchFamily="34" charset="0"/>
              </a:rPr>
              <a:t>Basic Data Structures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alibri" panose="020F0502020204030204" pitchFamily="34" charset="0"/>
              </a:rPr>
              <a:t>Structures include 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linked lists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Stack, Queue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binary trees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…and others</a:t>
            </a:r>
          </a:p>
        </p:txBody>
      </p:sp>
    </p:spTree>
    <p:extLst>
      <p:ext uri="{BB962C8B-B14F-4D97-AF65-F5344CB8AC3E}">
        <p14:creationId xmlns:p14="http://schemas.microsoft.com/office/powerpoint/2010/main" val="669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u="sng" dirty="0">
                <a:latin typeface="Calibri" panose="020F0502020204030204" pitchFamily="34" charset="0"/>
              </a:rPr>
              <a:t>What is Algorithm?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b="1" u="sng" dirty="0">
                <a:latin typeface="Calibri" panose="020F0502020204030204" pitchFamily="34" charset="0"/>
              </a:rPr>
              <a:t>Algorithm: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A computable set of steps to achieve a desired result</a:t>
            </a:r>
          </a:p>
          <a:p>
            <a:pPr lvl="1" algn="just"/>
            <a:r>
              <a:rPr lang="en-US" altLang="en-US" dirty="0" err="1">
                <a:latin typeface="Calibri" panose="020F0502020204030204" pitchFamily="34" charset="0"/>
              </a:rPr>
              <a:t>Ralationship</a:t>
            </a:r>
            <a:r>
              <a:rPr lang="en-US" altLang="en-US" dirty="0">
                <a:latin typeface="Calibri" panose="020F0502020204030204" pitchFamily="34" charset="0"/>
              </a:rPr>
              <a:t> to Data Structure </a:t>
            </a:r>
          </a:p>
          <a:p>
            <a:pPr lvl="2" algn="just"/>
            <a:r>
              <a:rPr lang="en-US" altLang="en-US" dirty="0">
                <a:latin typeface="Calibri" panose="020F0502020204030204" pitchFamily="34" charset="0"/>
              </a:rPr>
              <a:t>Example: Find an element</a:t>
            </a:r>
          </a:p>
        </p:txBody>
      </p: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4495800" y="5867400"/>
            <a:ext cx="3124200" cy="609600"/>
            <a:chOff x="1440" y="3696"/>
            <a:chExt cx="1968" cy="384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156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181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068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319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570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2821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3072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1440" y="3696"/>
              <a:ext cx="19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4572000" y="4648200"/>
            <a:ext cx="3048000" cy="1066800"/>
            <a:chOff x="3552" y="2688"/>
            <a:chExt cx="1920" cy="672"/>
          </a:xfrm>
        </p:grpSpPr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3679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898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418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4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468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4902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518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3552" y="2688"/>
              <a:ext cx="19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5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Introducing Arrays</a:t>
            </a:r>
          </a:p>
        </p:txBody>
      </p:sp>
      <p:sp>
        <p:nvSpPr>
          <p:cNvPr id="247817" name="Text Box 1033"/>
          <p:cNvSpPr txBox="1">
            <a:spLocks noChangeArrowheads="1"/>
          </p:cNvSpPr>
          <p:nvPr/>
        </p:nvSpPr>
        <p:spPr bwMode="auto">
          <a:xfrm>
            <a:off x="228600" y="127332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Array is a data structure that represents a collection of the same types of data. </a:t>
            </a:r>
            <a:endParaRPr lang="en-US" altLang="en-US" dirty="0"/>
          </a:p>
        </p:txBody>
      </p:sp>
      <p:sp>
        <p:nvSpPr>
          <p:cNvPr id="247819" name="Rectangle 1035"/>
          <p:cNvSpPr>
            <a:spLocks noChangeArrowheads="1"/>
          </p:cNvSpPr>
          <p:nvPr/>
        </p:nvSpPr>
        <p:spPr bwMode="auto">
          <a:xfrm>
            <a:off x="2770188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7818" name="Object 1034"/>
          <p:cNvGraphicFramePr>
            <a:graphicFrameLocks noChangeAspect="1"/>
          </p:cNvGraphicFramePr>
          <p:nvPr/>
        </p:nvGraphicFramePr>
        <p:xfrm>
          <a:off x="457200" y="2209800"/>
          <a:ext cx="60960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r:id="rId3" imgW="3601212" imgH="2458212" progId="Word.Picture.8">
                  <p:embed/>
                </p:oleObj>
              </mc:Choice>
              <mc:Fallback>
                <p:oleObj r:id="rId3" imgW="3601212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609600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0" name="Text Box 1036"/>
          <p:cNvSpPr txBox="1">
            <a:spLocks noChangeArrowheads="1"/>
          </p:cNvSpPr>
          <p:nvPr/>
        </p:nvSpPr>
        <p:spPr bwMode="auto">
          <a:xfrm>
            <a:off x="6172200" y="3581400"/>
            <a:ext cx="2514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/>
              <a:t>An Array of 10 Elements</a:t>
            </a:r>
            <a:br>
              <a:rPr lang="en-US" altLang="en-US"/>
            </a:br>
            <a:r>
              <a:rPr lang="en-US" altLang="en-US"/>
              <a:t>of type </a:t>
            </a:r>
            <a:r>
              <a:rPr lang="en-US" altLang="en-US" sz="2100">
                <a:latin typeface="Courier New" pitchFamily="49" charset="0"/>
              </a:rPr>
              <a:t>double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83820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Declaring Array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96200" cy="4724400"/>
          </a:xfrm>
          <a:noFill/>
          <a:ln/>
        </p:spPr>
        <p:txBody>
          <a:bodyPr/>
          <a:lstStyle/>
          <a:p>
            <a:pPr algn="just"/>
            <a:r>
              <a:rPr lang="en-US" altLang="en-US" sz="2600" dirty="0">
                <a:latin typeface="Calibri" panose="020F0502020204030204" pitchFamily="34" charset="0"/>
              </a:rPr>
              <a:t>datatype[] </a:t>
            </a:r>
            <a:r>
              <a:rPr lang="en-US" altLang="en-US" sz="2600" dirty="0" err="1">
                <a:latin typeface="Calibri" panose="020F0502020204030204" pitchFamily="34" charset="0"/>
              </a:rPr>
              <a:t>arrayname</a:t>
            </a:r>
            <a:r>
              <a:rPr lang="en-US" altLang="en-US" sz="2600" dirty="0">
                <a:latin typeface="Calibri" panose="020F0502020204030204" pitchFamily="34" charset="0"/>
              </a:rPr>
              <a:t>;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</a:t>
            </a:r>
            <a:r>
              <a:rPr lang="en-US" altLang="en-US" sz="2600" dirty="0">
                <a:latin typeface="Calibri" panose="020F0502020204030204" pitchFamily="34" charset="0"/>
              </a:rPr>
              <a:t>Example: 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    </a:t>
            </a:r>
            <a:r>
              <a:rPr lang="en-US" altLang="en-US" sz="2400" dirty="0">
                <a:latin typeface="Calibri" panose="020F0502020204030204" pitchFamily="34" charset="0"/>
              </a:rPr>
              <a:t>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 algn="just"/>
            <a:r>
              <a:rPr lang="en-US" altLang="en-US" sz="2600" dirty="0">
                <a:latin typeface="Calibri" panose="020F0502020204030204" pitchFamily="34" charset="0"/>
              </a:rPr>
              <a:t>datatype </a:t>
            </a:r>
            <a:r>
              <a:rPr lang="en-US" altLang="en-US" sz="2600" dirty="0" err="1">
                <a:latin typeface="Calibri" panose="020F0502020204030204" pitchFamily="34" charset="0"/>
              </a:rPr>
              <a:t>arrayname</a:t>
            </a:r>
            <a:r>
              <a:rPr lang="en-US" altLang="en-US" sz="2600" dirty="0">
                <a:latin typeface="Calibri" panose="020F0502020204030204" pitchFamily="34" charset="0"/>
              </a:rPr>
              <a:t>[];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</a:t>
            </a:r>
            <a:r>
              <a:rPr lang="en-US" altLang="en-US" sz="2600" dirty="0">
                <a:latin typeface="Calibri" panose="020F0502020204030204" pitchFamily="34" charset="0"/>
              </a:rPr>
              <a:t>Example: 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    </a:t>
            </a:r>
            <a:r>
              <a:rPr lang="en-US" altLang="en-US" sz="2400" dirty="0">
                <a:latin typeface="Calibri" panose="020F0502020204030204" pitchFamily="34" charset="0"/>
              </a:rPr>
              <a:t>double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[];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04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Details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en-US" altLang="zh-TW" sz="3200" dirty="0" smtClean="0">
              <a:latin typeface="Calibri" panose="020F0502020204030204" pitchFamily="34" charset="0"/>
              <a:ea typeface="新細明體" pitchFamily="18" charset="-120"/>
            </a:endParaRPr>
          </a:p>
          <a:p>
            <a:pPr algn="just">
              <a:lnSpc>
                <a:spcPct val="80000"/>
              </a:lnSpc>
            </a:pPr>
            <a:r>
              <a:rPr lang="en-US" altLang="zh-TW" sz="32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Course Title</a:t>
            </a:r>
            <a:r>
              <a:rPr lang="en-US" altLang="zh-TW" sz="3200" dirty="0" smtClean="0">
                <a:latin typeface="Calibri" panose="020F0502020204030204" pitchFamily="34" charset="0"/>
                <a:ea typeface="新細明體" pitchFamily="18" charset="-120"/>
              </a:rPr>
              <a:t>:		Data Structures</a:t>
            </a:r>
          </a:p>
          <a:p>
            <a:pPr algn="just">
              <a:lnSpc>
                <a:spcPct val="80000"/>
              </a:lnSpc>
            </a:pPr>
            <a:r>
              <a:rPr lang="en-US" altLang="zh-TW" sz="32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Credit Hours</a:t>
            </a:r>
            <a:r>
              <a:rPr lang="en-US" altLang="zh-TW" sz="3200" dirty="0" smtClean="0">
                <a:latin typeface="Calibri" panose="020F0502020204030204" pitchFamily="34" charset="0"/>
                <a:ea typeface="新細明體" pitchFamily="18" charset="-120"/>
              </a:rPr>
              <a:t>: 		3 + 1</a:t>
            </a:r>
          </a:p>
          <a:p>
            <a:pPr algn="just">
              <a:lnSpc>
                <a:spcPct val="80000"/>
              </a:lnSpc>
            </a:pPr>
            <a:r>
              <a:rPr lang="en-US" altLang="zh-TW" sz="32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Course Objectives</a:t>
            </a:r>
            <a:r>
              <a:rPr lang="en-US" altLang="zh-TW" sz="3200" dirty="0" smtClean="0">
                <a:latin typeface="Calibri" panose="020F0502020204030204" pitchFamily="34" charset="0"/>
                <a:ea typeface="新細明體" pitchFamily="18" charset="-120"/>
              </a:rPr>
              <a:t>: </a:t>
            </a:r>
          </a:p>
          <a:p>
            <a:pPr algn="just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	The course is designed to teach students structures and schemes, which allow them to write programs to efficiently manipulate, store, and retrieve data.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Creating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114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2800" dirty="0" err="1">
                <a:latin typeface="Calibri" panose="020F0502020204030204" pitchFamily="34" charset="0"/>
              </a:rPr>
              <a:t>arrayName</a:t>
            </a:r>
            <a:r>
              <a:rPr lang="en-US" altLang="en-US" sz="2800" dirty="0">
                <a:latin typeface="Calibri" panose="020F0502020204030204" pitchFamily="34" charset="0"/>
              </a:rPr>
              <a:t> = new datatype[</a:t>
            </a:r>
            <a:r>
              <a:rPr lang="en-US" altLang="en-US" sz="2800" dirty="0" err="1">
                <a:latin typeface="Calibri" panose="020F0502020204030204" pitchFamily="34" charset="0"/>
              </a:rPr>
              <a:t>arraySize</a:t>
            </a:r>
            <a:r>
              <a:rPr lang="en-US" altLang="en-US" sz="2800" dirty="0">
                <a:latin typeface="Calibri" panose="020F0502020204030204" pitchFamily="34" charset="0"/>
              </a:rPr>
              <a:t>];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Example: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600" dirty="0" err="1">
                <a:latin typeface="Calibri" panose="020F0502020204030204" pitchFamily="34" charset="0"/>
              </a:rPr>
              <a:t>myList</a:t>
            </a:r>
            <a:r>
              <a:rPr lang="en-US" altLang="en-US" sz="2600" dirty="0">
                <a:latin typeface="Calibri" panose="020F0502020204030204" pitchFamily="34" charset="0"/>
              </a:rPr>
              <a:t> = new double[10];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600" dirty="0" err="1">
                <a:latin typeface="Calibri" panose="020F0502020204030204" pitchFamily="34" charset="0"/>
              </a:rPr>
              <a:t>myList</a:t>
            </a:r>
            <a:r>
              <a:rPr lang="en-US" altLang="en-US" sz="2600" dirty="0">
                <a:latin typeface="Calibri" panose="020F0502020204030204" pitchFamily="34" charset="0"/>
              </a:rPr>
              <a:t>[0]</a:t>
            </a:r>
            <a:r>
              <a:rPr lang="en-US" altLang="en-US" dirty="0">
                <a:latin typeface="Calibri" panose="020F0502020204030204" pitchFamily="34" charset="0"/>
              </a:rPr>
              <a:t> references the first element in the array.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600" dirty="0" err="1">
                <a:latin typeface="Calibri" panose="020F0502020204030204" pitchFamily="34" charset="0"/>
              </a:rPr>
              <a:t>myList</a:t>
            </a:r>
            <a:r>
              <a:rPr lang="en-US" altLang="en-US" sz="2600" dirty="0">
                <a:latin typeface="Calibri" panose="020F0502020204030204" pitchFamily="34" charset="0"/>
              </a:rPr>
              <a:t>[9]</a:t>
            </a:r>
            <a:r>
              <a:rPr lang="en-US" altLang="en-US" dirty="0">
                <a:latin typeface="Calibri" panose="020F0502020204030204" pitchFamily="34" charset="0"/>
              </a:rPr>
              <a:t> references the last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1633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2192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Declaring and </a:t>
            </a:r>
            <a:r>
              <a:rPr lang="en-US" altLang="en-US" dirty="0" smtClean="0">
                <a:latin typeface="Calibri" panose="020F0502020204030204" pitchFamily="34" charset="0"/>
              </a:rPr>
              <a:t>Creating in </a:t>
            </a:r>
            <a:r>
              <a:rPr lang="en-US" altLang="en-US" dirty="0">
                <a:latin typeface="Calibri" panose="020F0502020204030204" pitchFamily="34" charset="0"/>
              </a:rPr>
              <a:t>One Step</a:t>
            </a: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315200" cy="4114800"/>
          </a:xfrm>
          <a:noFill/>
          <a:ln/>
        </p:spPr>
        <p:txBody>
          <a:bodyPr/>
          <a:lstStyle/>
          <a:p>
            <a:pPr algn="just"/>
            <a:r>
              <a:rPr lang="en-US" altLang="en-US" sz="2800" dirty="0">
                <a:latin typeface="Calibri" panose="020F0502020204030204" pitchFamily="34" charset="0"/>
              </a:rPr>
              <a:t>datatype[] </a:t>
            </a:r>
            <a:r>
              <a:rPr lang="en-US" altLang="en-US" sz="2800" dirty="0" err="1">
                <a:latin typeface="Calibri" panose="020F0502020204030204" pitchFamily="34" charset="0"/>
              </a:rPr>
              <a:t>arrayname</a:t>
            </a:r>
            <a:r>
              <a:rPr lang="en-US" altLang="en-US" sz="2800" dirty="0">
                <a:latin typeface="Calibri" panose="020F0502020204030204" pitchFamily="34" charset="0"/>
              </a:rPr>
              <a:t> = new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    datatype[</a:t>
            </a:r>
            <a:r>
              <a:rPr lang="en-US" altLang="en-US" sz="2800" dirty="0" err="1">
                <a:latin typeface="Calibri" panose="020F0502020204030204" pitchFamily="34" charset="0"/>
              </a:rPr>
              <a:t>arraySize</a:t>
            </a:r>
            <a:r>
              <a:rPr lang="en-US" altLang="en-US" sz="2800" dirty="0">
                <a:latin typeface="Calibri" panose="020F0502020204030204" pitchFamily="34" charset="0"/>
              </a:rPr>
              <a:t>];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algn="just"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 	</a:t>
            </a:r>
            <a:r>
              <a:rPr lang="en-US" altLang="en-US" sz="2400" dirty="0">
                <a:latin typeface="Calibri" panose="020F0502020204030204" pitchFamily="34" charset="0"/>
              </a:rPr>
              <a:t>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 = new double[10];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algn="just">
              <a:spcBef>
                <a:spcPct val="1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datatype </a:t>
            </a:r>
            <a:r>
              <a:rPr lang="en-US" altLang="en-US" sz="2800" dirty="0" err="1">
                <a:latin typeface="Calibri" panose="020F0502020204030204" pitchFamily="34" charset="0"/>
              </a:rPr>
              <a:t>arrayname</a:t>
            </a:r>
            <a:r>
              <a:rPr lang="en-US" altLang="en-US" sz="2800" dirty="0">
                <a:latin typeface="Calibri" panose="020F0502020204030204" pitchFamily="34" charset="0"/>
              </a:rPr>
              <a:t>[] = new</a:t>
            </a:r>
            <a:br>
              <a:rPr lang="en-US" altLang="en-US" sz="2800" dirty="0">
                <a:latin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</a:rPr>
              <a:t>  datatype[</a:t>
            </a:r>
            <a:r>
              <a:rPr lang="en-US" altLang="en-US" sz="2800" dirty="0" err="1">
                <a:latin typeface="Calibri" panose="020F0502020204030204" pitchFamily="34" charset="0"/>
              </a:rPr>
              <a:t>arraySize</a:t>
            </a:r>
            <a:r>
              <a:rPr lang="en-US" altLang="en-US" sz="2800" dirty="0">
                <a:latin typeface="Calibri" panose="020F0502020204030204" pitchFamily="34" charset="0"/>
              </a:rPr>
              <a:t>];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algn="just"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</a:rPr>
              <a:t>double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[] = new double[10];</a:t>
            </a:r>
            <a:endParaRPr lang="en-US" alt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2875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The Length of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114800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400" dirty="0">
                <a:latin typeface="Calibri" panose="020F0502020204030204" pitchFamily="34" charset="0"/>
              </a:rPr>
              <a:t>Once an array is created, its size is fixed. It cannot be changed. You can find its size using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600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 err="1">
                <a:latin typeface="Calibri" panose="020F0502020204030204" pitchFamily="34" charset="0"/>
              </a:rPr>
              <a:t>arrayVariable.length</a:t>
            </a:r>
            <a:endParaRPr lang="en-US" altLang="en-US" sz="3600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600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>
                <a:latin typeface="Calibri" panose="020F0502020204030204" pitchFamily="34" charset="0"/>
              </a:rPr>
              <a:t>For example,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 err="1">
                <a:latin typeface="Calibri" panose="020F0502020204030204" pitchFamily="34" charset="0"/>
              </a:rPr>
              <a:t>myList.length</a:t>
            </a:r>
            <a:r>
              <a:rPr lang="en-US" altLang="en-US" sz="3600" dirty="0">
                <a:latin typeface="Calibri" panose="020F0502020204030204" pitchFamily="34" charset="0"/>
              </a:rPr>
              <a:t> returns 10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2875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Initializing Arrays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915400" cy="4114800"/>
          </a:xfrm>
          <a:noFill/>
          <a:ln/>
        </p:spPr>
        <p:txBody>
          <a:bodyPr/>
          <a:lstStyle/>
          <a:p>
            <a:pPr algn="just"/>
            <a:r>
              <a:rPr lang="en-US" altLang="en-US" sz="3000" dirty="0">
                <a:latin typeface="Calibri" panose="020F0502020204030204" pitchFamily="34" charset="0"/>
              </a:rPr>
              <a:t>Using a loop: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for (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= 0;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&lt; </a:t>
            </a:r>
            <a:r>
              <a:rPr lang="en-US" altLang="en-US" sz="2400" dirty="0" err="1">
                <a:latin typeface="Calibri" panose="020F0502020204030204" pitchFamily="34" charset="0"/>
              </a:rPr>
              <a:t>myList.length</a:t>
            </a:r>
            <a:r>
              <a:rPr lang="en-US" altLang="en-US" sz="2400" dirty="0">
                <a:latin typeface="Calibri" panose="020F0502020204030204" pitchFamily="34" charset="0"/>
              </a:rPr>
              <a:t>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++)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 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] =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;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spcBef>
                <a:spcPct val="100000"/>
              </a:spcBef>
            </a:pPr>
            <a:r>
              <a:rPr lang="en-US" altLang="en-US" sz="3000" dirty="0">
                <a:latin typeface="Calibri" panose="020F0502020204030204" pitchFamily="34" charset="0"/>
              </a:rPr>
              <a:t>Declaring, creating, initializing in one step: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 = {1.9, 2.9, 3.4, 3.5};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dirty="0">
                <a:latin typeface="Calibri" panose="020F0502020204030204" pitchFamily="34" charset="0"/>
              </a:rPr>
              <a:t>This shorthand syntax must be in one statement.</a:t>
            </a:r>
          </a:p>
        </p:txBody>
      </p:sp>
    </p:spTree>
    <p:extLst>
      <p:ext uri="{BB962C8B-B14F-4D97-AF65-F5344CB8AC3E}">
        <p14:creationId xmlns:p14="http://schemas.microsoft.com/office/powerpoint/2010/main" val="4003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906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Calibri" panose="020F0502020204030204" pitchFamily="34" charset="0"/>
              </a:rPr>
              <a:t>Declaring, creating, initializing Using the Shorthand Notation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419600"/>
          </a:xfrm>
          <a:noFill/>
          <a:ln/>
        </p:spPr>
        <p:txBody>
          <a:bodyPr/>
          <a:lstStyle/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 = {1.9, 2.9, 3.4, 3.5};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Times New Roman" pitchFamily="18" charset="0"/>
              </a:rPr>
              <a:t>This shorthand notation is equivalent to the following statements: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 = new double[4];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[0] = 1.9;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[1] = 2.9;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[2] = 3.4;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[3] = 3.5; </a:t>
            </a:r>
          </a:p>
        </p:txBody>
      </p:sp>
    </p:spTree>
    <p:extLst>
      <p:ext uri="{BB962C8B-B14F-4D97-AF65-F5344CB8AC3E}">
        <p14:creationId xmlns:p14="http://schemas.microsoft.com/office/powerpoint/2010/main" val="7136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  <a:noFill/>
          <a:ln/>
        </p:spPr>
        <p:txBody>
          <a:bodyPr/>
          <a:lstStyle/>
          <a:p>
            <a:pPr algn="ctr"/>
            <a:r>
              <a:rPr lang="en-US" altLang="en-US" sz="4800" dirty="0">
                <a:latin typeface="Calibri" panose="020F0502020204030204" pitchFamily="34" charset="0"/>
                <a:cs typeface="Times New Roman" pitchFamily="18" charset="0"/>
              </a:rPr>
              <a:t>CAUTION</a:t>
            </a:r>
            <a:endParaRPr lang="en-US" altLang="en-US" sz="4000" dirty="0">
              <a:latin typeface="Calibri" panose="020F0502020204030204" pitchFamily="34" charset="0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5029200"/>
          </a:xfrm>
          <a:noFill/>
          <a:ln/>
        </p:spPr>
        <p:txBody>
          <a:bodyPr/>
          <a:lstStyle/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 dirty="0">
                <a:latin typeface="Calibri" panose="020F0502020204030204" pitchFamily="34" charset="0"/>
                <a:cs typeface="Times New Roman" pitchFamily="18" charset="0"/>
              </a:rPr>
              <a:t>Using the shorthand notation, you have to declare, create, and initialize the array all in one statement. Splitting it would cause a syntax error. For example, the following is wrong: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double[] </a:t>
            </a: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;</a:t>
            </a:r>
          </a:p>
          <a:p>
            <a:pPr marL="0" indent="0"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myList</a:t>
            </a:r>
            <a:r>
              <a:rPr lang="en-US" altLang="en-US" sz="2400" dirty="0">
                <a:latin typeface="Calibri" panose="020F0502020204030204" pitchFamily="34" charset="0"/>
              </a:rPr>
              <a:t> = {1.9, 2.9, 3.4, 3.5};</a:t>
            </a:r>
            <a:r>
              <a:rPr lang="en-US" altLang="en-US" sz="36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3716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Testing </a:t>
            </a:r>
            <a:r>
              <a:rPr lang="en-US" altLang="en-US" dirty="0">
                <a:latin typeface="Calibri" panose="020F0502020204030204" pitchFamily="34" charset="0"/>
              </a:rPr>
              <a:t>Arrays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hlinkClick r:id="rId2" action="ppaction://program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895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>
                <a:latin typeface="Calibri" panose="020F0502020204030204" pitchFamily="34" charset="0"/>
              </a:rPr>
              <a:t>Objective: The program receives 6 numbers from the keyboard, f</a:t>
            </a:r>
            <a:r>
              <a:rPr lang="en-US" altLang="en-US" sz="2800">
                <a:latin typeface="Calibri" panose="020F0502020204030204" pitchFamily="34" charset="0"/>
                <a:cs typeface="Times New Roman" pitchFamily="18" charset="0"/>
              </a:rPr>
              <a:t>inds the largest number and counts the occurrence of the largest number entered from the keyboard.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>
                <a:latin typeface="Calibri" panose="020F0502020204030204" pitchFamily="34" charset="0"/>
                <a:cs typeface="Times New Roman" pitchFamily="18" charset="0"/>
              </a:rPr>
              <a:t>    Suppose you entered 3, 5, 2, 5, 5, and 5, the largest number is 5 and its occurrence count is 4.</a:t>
            </a:r>
          </a:p>
        </p:txBody>
      </p:sp>
      <p:sp>
        <p:nvSpPr>
          <p:cNvPr id="21299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5334000"/>
            <a:ext cx="1905000" cy="4572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/>
              </a:rPr>
              <a:t>TestArray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13000" name="AutoShape 8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3886200" y="5334000"/>
            <a:ext cx="12954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3716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Assigning </a:t>
            </a:r>
            <a:r>
              <a:rPr lang="en-US" altLang="en-US" dirty="0">
                <a:latin typeface="Calibri" panose="020F0502020204030204" pitchFamily="34" charset="0"/>
              </a:rPr>
              <a:t>Grades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hlinkClick r:id="rId2" action="ppaction://program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0386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Calibri" panose="020F0502020204030204" pitchFamily="34" charset="0"/>
              </a:rPr>
              <a:t>Objective: read student scores (</a:t>
            </a:r>
            <a:r>
              <a:rPr lang="en-US" altLang="en-US" sz="2800" dirty="0" err="1">
                <a:latin typeface="Calibri" panose="020F0502020204030204" pitchFamily="34" charset="0"/>
              </a:rPr>
              <a:t>int</a:t>
            </a:r>
            <a:r>
              <a:rPr lang="en-US" altLang="en-US" sz="2800" dirty="0">
                <a:latin typeface="Calibri" panose="020F0502020204030204" pitchFamily="34" charset="0"/>
              </a:rPr>
              <a:t>) from the keyboard, get the best score, and then assign grades based on the following scheme:</a:t>
            </a:r>
          </a:p>
          <a:p>
            <a:pPr lvl="1" algn="just">
              <a:lnSpc>
                <a:spcPct val="70000"/>
              </a:lnSpc>
              <a:spcAft>
                <a:spcPts val="1200"/>
              </a:spcAft>
            </a:pPr>
            <a:r>
              <a:rPr lang="en-US" altLang="en-US" dirty="0">
                <a:latin typeface="Calibri" panose="020F0502020204030204" pitchFamily="34" charset="0"/>
              </a:rPr>
              <a:t>Grade is A if score is &gt;= best–10;</a:t>
            </a:r>
          </a:p>
          <a:p>
            <a:pPr lvl="1" algn="just">
              <a:lnSpc>
                <a:spcPct val="70000"/>
              </a:lnSpc>
              <a:spcAft>
                <a:spcPts val="1200"/>
              </a:spcAft>
            </a:pPr>
            <a:r>
              <a:rPr lang="en-US" altLang="en-US" dirty="0">
                <a:latin typeface="Calibri" panose="020F0502020204030204" pitchFamily="34" charset="0"/>
              </a:rPr>
              <a:t>Grade is B if score is &gt;= best–20;</a:t>
            </a:r>
          </a:p>
          <a:p>
            <a:pPr lvl="1" algn="just">
              <a:lnSpc>
                <a:spcPct val="70000"/>
              </a:lnSpc>
              <a:spcAft>
                <a:spcPts val="1200"/>
              </a:spcAft>
            </a:pPr>
            <a:r>
              <a:rPr lang="en-US" altLang="en-US" dirty="0">
                <a:latin typeface="Calibri" panose="020F0502020204030204" pitchFamily="34" charset="0"/>
              </a:rPr>
              <a:t>Grade is C if score is &gt;= best–30;</a:t>
            </a:r>
          </a:p>
          <a:p>
            <a:pPr lvl="1" algn="just">
              <a:lnSpc>
                <a:spcPct val="70000"/>
              </a:lnSpc>
              <a:spcAft>
                <a:spcPts val="1200"/>
              </a:spcAft>
            </a:pPr>
            <a:r>
              <a:rPr lang="en-US" altLang="en-US" dirty="0">
                <a:latin typeface="Calibri" panose="020F0502020204030204" pitchFamily="34" charset="0"/>
              </a:rPr>
              <a:t>Grade is D if score is &gt;= best–40;</a:t>
            </a:r>
          </a:p>
          <a:p>
            <a:pPr lvl="1" algn="just">
              <a:lnSpc>
                <a:spcPct val="70000"/>
              </a:lnSpc>
              <a:spcAft>
                <a:spcPts val="1200"/>
              </a:spcAft>
            </a:pPr>
            <a:r>
              <a:rPr lang="en-US" altLang="en-US" dirty="0">
                <a:latin typeface="Calibri" panose="020F0502020204030204" pitchFamily="34" charset="0"/>
              </a:rPr>
              <a:t>Grade is F otherwise.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2641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5600" y="3962400"/>
            <a:ext cx="1905000" cy="4572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/>
              </a:rPr>
              <a:t>AssignGrade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64197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086600" y="4724400"/>
            <a:ext cx="12954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3716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Passing </a:t>
            </a:r>
            <a:r>
              <a:rPr lang="en-US" altLang="en-US" dirty="0">
                <a:latin typeface="Calibri" panose="020F0502020204030204" pitchFamily="34" charset="0"/>
              </a:rPr>
              <a:t>Arrays as Arguments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hlinkClick r:id="rId2" action="ppaction://program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1981200"/>
          </a:xfrm>
        </p:spPr>
        <p:txBody>
          <a:bodyPr/>
          <a:lstStyle/>
          <a:p>
            <a:pPr algn="just"/>
            <a:r>
              <a:rPr lang="en-US" altLang="en-US" sz="3500" dirty="0">
                <a:latin typeface="Calibri" panose="020F0502020204030204" pitchFamily="34" charset="0"/>
              </a:rPr>
              <a:t>Objective: Demonstrate differences of passing primitive data type variables and array variables.</a:t>
            </a:r>
          </a:p>
        </p:txBody>
      </p:sp>
      <p:sp>
        <p:nvSpPr>
          <p:cNvPr id="2652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47244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/>
              </a:rPr>
              <a:t>TestPassArray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65221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648200" y="47244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3716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alibri" panose="020F0502020204030204" pitchFamily="34" charset="0"/>
              </a:rPr>
              <a:t>Example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hlinkClick r:id="rId3" action="ppaction://program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2484438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381000" y="1600200"/>
          <a:ext cx="8305800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Picture" r:id="rId4" imgW="4172040" imgH="2514600" progId="Word.Picture.8">
                  <p:embed/>
                </p:oleObj>
              </mc:Choice>
              <mc:Fallback>
                <p:oleObj name="Picture" r:id="rId4" imgW="4172040" imgH="2514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8305800" cy="500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5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Description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In recent years the subject of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computer programming</a:t>
            </a:r>
            <a:r>
              <a:rPr lang="en-US" dirty="0" smtClean="0">
                <a:latin typeface="Calibri" panose="020F0502020204030204" pitchFamily="34" charset="0"/>
              </a:rPr>
              <a:t> has been recognized as a discipline whose mastery is fundamental and crucial to the success of many engineering projects and which is close to scientific treatment and presentation.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It has advanced from 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skill </a:t>
            </a:r>
            <a:r>
              <a:rPr lang="en-US" dirty="0" smtClean="0">
                <a:latin typeface="Calibri" panose="020F0502020204030204" pitchFamily="34" charset="0"/>
              </a:rPr>
              <a:t>to an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academic discipline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it is abundantly clear that 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systematic and scientific approach</a:t>
            </a:r>
            <a:r>
              <a:rPr lang="en-US" dirty="0" smtClean="0">
                <a:latin typeface="Calibri" panose="020F0502020204030204" pitchFamily="34" charset="0"/>
              </a:rPr>
              <a:t> to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program construction </a:t>
            </a:r>
            <a:r>
              <a:rPr lang="en-US" dirty="0" smtClean="0">
                <a:latin typeface="Calibri" panose="020F0502020204030204" pitchFamily="34" charset="0"/>
              </a:rPr>
              <a:t>primarily has a bearing in the case of large, complex programs which involve complicated sets of data.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Hence, 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methodology of programming </a:t>
            </a:r>
            <a:r>
              <a:rPr lang="en-US" dirty="0" smtClean="0">
                <a:latin typeface="Calibri" panose="020F0502020204030204" pitchFamily="34" charset="0"/>
              </a:rPr>
              <a:t>is also bound to include all aspects of data structuring.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1371600"/>
          </a:xfrm>
        </p:spPr>
        <p:txBody>
          <a:bodyPr/>
          <a:lstStyle/>
          <a:p>
            <a:pPr algn="ctr"/>
            <a:r>
              <a:rPr lang="en-US" altLang="en-US" sz="4100" dirty="0" smtClean="0">
                <a:latin typeface="Calibri" panose="020F0502020204030204" pitchFamily="34" charset="0"/>
              </a:rPr>
              <a:t>Copying </a:t>
            </a:r>
            <a:r>
              <a:rPr lang="en-US" altLang="en-US" sz="4100" dirty="0">
                <a:latin typeface="Calibri" panose="020F0502020204030204" pitchFamily="34" charset="0"/>
              </a:rPr>
              <a:t>Arrays</a:t>
            </a:r>
            <a:endParaRPr lang="en-US" altLang="en-US" sz="4100" dirty="0">
              <a:solidFill>
                <a:schemeClr val="tx1"/>
              </a:solidFill>
              <a:latin typeface="Calibri" panose="020F0502020204030204" pitchFamily="34" charset="0"/>
              <a:hlinkClick r:id="rId2" action="ppaction://program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3124200"/>
          </a:xfrm>
        </p:spPr>
        <p:txBody>
          <a:bodyPr>
            <a:normAutofit/>
          </a:bodyPr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500" dirty="0">
                <a:latin typeface="Calibri" panose="020F0502020204030204" pitchFamily="34" charset="0"/>
                <a:cs typeface="Times New Roman" pitchFamily="18" charset="0"/>
              </a:rPr>
              <a:t>In this example, you will see that a simple assignment cannot copy arrays in the following program. The program simply creates two arrays and attempts to copy one to the other, using an assignment statement. </a:t>
            </a:r>
          </a:p>
        </p:txBody>
      </p:sp>
      <p:sp>
        <p:nvSpPr>
          <p:cNvPr id="28570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57912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hlinkfile"/>
              </a:rPr>
              <a:t>TestCopyArray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85701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648200" y="57912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8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2875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Copying Arrays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833563" y="1989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0" y="1219200"/>
          <a:ext cx="89154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Picture" r:id="rId3" imgW="5543640" imgH="2914560" progId="Word.Picture.8">
                  <p:embed/>
                </p:oleObj>
              </mc:Choice>
              <mc:Fallback>
                <p:oleObj name="Picture" r:id="rId3" imgW="5543640" imgH="2914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91540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14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42875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Copying Arrays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458200" cy="41148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3000" dirty="0">
                <a:latin typeface="Calibri" panose="020F0502020204030204" pitchFamily="34" charset="0"/>
              </a:rPr>
              <a:t>Using a loop:</a:t>
            </a:r>
            <a:endParaRPr lang="en-US" altLang="en-US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[] </a:t>
            </a:r>
            <a:r>
              <a:rPr lang="en-US" altLang="en-US" sz="2400" dirty="0" err="1">
                <a:latin typeface="Calibri" panose="020F0502020204030204" pitchFamily="34" charset="0"/>
              </a:rPr>
              <a:t>sourceArray</a:t>
            </a:r>
            <a:r>
              <a:rPr lang="en-US" altLang="en-US" sz="2400" dirty="0">
                <a:latin typeface="Calibri" panose="020F0502020204030204" pitchFamily="34" charset="0"/>
              </a:rPr>
              <a:t> = {2, 3, 1, 5, 10};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[] </a:t>
            </a:r>
            <a:r>
              <a:rPr lang="en-US" altLang="en-US" sz="2400" dirty="0" err="1">
                <a:latin typeface="Calibri" panose="020F0502020204030204" pitchFamily="34" charset="0"/>
              </a:rPr>
              <a:t>targetArray</a:t>
            </a:r>
            <a:r>
              <a:rPr lang="en-US" altLang="en-US" sz="2400" dirty="0">
                <a:latin typeface="Calibri" panose="020F0502020204030204" pitchFamily="34" charset="0"/>
              </a:rPr>
              <a:t> = new 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</a:t>
            </a:r>
            <a:r>
              <a:rPr lang="en-US" altLang="en-US" sz="2400" dirty="0" err="1">
                <a:latin typeface="Calibri" panose="020F0502020204030204" pitchFamily="34" charset="0"/>
              </a:rPr>
              <a:t>sourceArray.length</a:t>
            </a:r>
            <a:r>
              <a:rPr lang="en-US" altLang="en-US" sz="2400" dirty="0">
                <a:latin typeface="Calibri" panose="020F0502020204030204" pitchFamily="34" charset="0"/>
              </a:rPr>
              <a:t>];</a:t>
            </a:r>
          </a:p>
          <a:p>
            <a:pPr algn="just">
              <a:buFont typeface="Monotype Sorts" pitchFamily="2" charset="2"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for (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= 0;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&lt; </a:t>
            </a:r>
            <a:r>
              <a:rPr lang="en-US" altLang="en-US" sz="2400" dirty="0" err="1">
                <a:latin typeface="Calibri" panose="020F0502020204030204" pitchFamily="34" charset="0"/>
              </a:rPr>
              <a:t>sourceArrays.length</a:t>
            </a:r>
            <a:r>
              <a:rPr lang="en-US" altLang="en-US" sz="2400" dirty="0">
                <a:latin typeface="Calibri" panose="020F0502020204030204" pitchFamily="34" charset="0"/>
              </a:rPr>
              <a:t>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++)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targetArray</a:t>
            </a:r>
            <a:r>
              <a:rPr lang="en-US" altLang="en-US" sz="2400" dirty="0">
                <a:latin typeface="Calibri" panose="020F0502020204030204" pitchFamily="34" charset="0"/>
              </a:rPr>
              <a:t>[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] = </a:t>
            </a:r>
            <a:r>
              <a:rPr lang="en-US" altLang="en-US" sz="2400" dirty="0" err="1">
                <a:latin typeface="Calibri" panose="020F0502020204030204" pitchFamily="34" charset="0"/>
              </a:rPr>
              <a:t>sourceArray</a:t>
            </a:r>
            <a:r>
              <a:rPr lang="en-US" altLang="en-US" sz="2400" dirty="0">
                <a:latin typeface="Calibri" panose="020F0502020204030204" pitchFamily="34" charset="0"/>
              </a:rPr>
              <a:t>[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];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2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Multidimensional Arrays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8006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Declaring Variables of Multidimensional Arrays and Creating Multidimensional Arrays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[][] matrix = new 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[10][10];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  or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matrix[][] = new 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[10][10];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matrix[0][0] = 3;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for (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=0;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&lt;</a:t>
            </a:r>
            <a:r>
              <a:rPr lang="en-US" altLang="en-US" sz="2400" dirty="0" err="1">
                <a:latin typeface="Calibri" panose="020F0502020204030204" pitchFamily="34" charset="0"/>
              </a:rPr>
              <a:t>matrix.length</a:t>
            </a:r>
            <a:r>
              <a:rPr lang="en-US" altLang="en-US" sz="2400" dirty="0">
                <a:latin typeface="Calibri" panose="020F0502020204030204" pitchFamily="34" charset="0"/>
              </a:rPr>
              <a:t>; 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++)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for (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j=0; j&lt;matrix[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].length; </a:t>
            </a:r>
            <a:r>
              <a:rPr lang="en-US" altLang="en-US" sz="2400" dirty="0" err="1">
                <a:latin typeface="Calibri" panose="020F0502020204030204" pitchFamily="34" charset="0"/>
              </a:rPr>
              <a:t>j++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{ 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  matrix[</a:t>
            </a:r>
            <a:r>
              <a:rPr lang="en-US" altLang="en-US" sz="2400" dirty="0" err="1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][j] = (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)(</a:t>
            </a:r>
            <a:r>
              <a:rPr lang="en-US" altLang="en-US" sz="2400" dirty="0" err="1">
                <a:latin typeface="Calibri" panose="020F0502020204030204" pitchFamily="34" charset="0"/>
              </a:rPr>
              <a:t>Math.random</a:t>
            </a:r>
            <a:r>
              <a:rPr lang="en-US" altLang="en-US" sz="2400" dirty="0">
                <a:latin typeface="Calibri" panose="020F0502020204030204" pitchFamily="34" charset="0"/>
              </a:rPr>
              <a:t>()*1000);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 }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double[][] x;</a:t>
            </a:r>
          </a:p>
        </p:txBody>
      </p:sp>
    </p:spTree>
    <p:extLst>
      <p:ext uri="{BB962C8B-B14F-4D97-AF65-F5344CB8AC3E}">
        <p14:creationId xmlns:p14="http://schemas.microsoft.com/office/powerpoint/2010/main" val="136382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34400" cy="1066800"/>
          </a:xfrm>
          <a:noFill/>
          <a:ln/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Multidimensional Array Illustration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32410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03657"/>
              </p:ext>
            </p:extLst>
          </p:nvPr>
        </p:nvGraphicFramePr>
        <p:xfrm>
          <a:off x="225425" y="2133600"/>
          <a:ext cx="8918575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Picture" r:id="rId3" imgW="4495680" imgH="1981080" progId="Word.Picture.8">
                  <p:embed/>
                </p:oleObj>
              </mc:Choice>
              <mc:Fallback>
                <p:oleObj name="Picture" r:id="rId3" imgW="4495680" imgH="1981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2133600"/>
                        <a:ext cx="8918575" cy="393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48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839200" cy="7620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>
                <a:latin typeface="Calibri" panose="020F0502020204030204" pitchFamily="34" charset="0"/>
              </a:rPr>
              <a:t>Declaring, Creating, and Initializing Using Shorthand Notations</a:t>
            </a:r>
            <a:endParaRPr lang="en-US" altLang="en-US" sz="3600" b="1" dirty="0">
              <a:latin typeface="Calibri" panose="020F050202020403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5105400"/>
          </a:xfrm>
          <a:noFill/>
          <a:ln/>
        </p:spPr>
        <p:txBody>
          <a:bodyPr>
            <a:norm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You can also use a shorthand notation to declare, create and initialize a two-dimensional array. For example,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 err="1"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[][] array = {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  {1, 2, 3},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  {4, 5, 6},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  {7, 8, 9},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  {10, 11, 12}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};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This is equivalent to the following statements:</a:t>
            </a: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 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 err="1"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[][] array = new </a:t>
            </a:r>
            <a:r>
              <a:rPr lang="en-US" altLang="en-US" sz="1800" dirty="0" err="1"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[4][3];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array[0][0] = 1; array[0][1] = 2; array[0][2] = 3;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array[1][0] = 4; array[1][1] = 5; array[1][2] = 6;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array[2][0] = 7; array[2][1] = 8; array[2][2] = 9;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Times New Roman" pitchFamily="18" charset="0"/>
              </a:rPr>
              <a:t>array[3][0] = 10; array[3][1] = 11; array[3][2] = 12; </a:t>
            </a:r>
          </a:p>
        </p:txBody>
      </p:sp>
    </p:spTree>
    <p:extLst>
      <p:ext uri="{BB962C8B-B14F-4D97-AF65-F5344CB8AC3E}">
        <p14:creationId xmlns:p14="http://schemas.microsoft.com/office/powerpoint/2010/main" val="415715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Lengths of Multidimensional Arrays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hlinkClick r:id="rId2" action="ppaction://program"/>
            </a:endParaRPr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591050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  <a:cs typeface="Times New Roman" pitchFamily="18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[][] array =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  {1, 2, 3},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  {4, 5, 6},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  {7, 8, 9},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  {10, 11, 12}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};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err="1">
                <a:latin typeface="Calibri" panose="020F0502020204030204" pitchFamily="34" charset="0"/>
                <a:cs typeface="Times New Roman" pitchFamily="18" charset="0"/>
              </a:rPr>
              <a:t>array.length</a:t>
            </a:r>
            <a:endParaRPr lang="en-US" alt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array[0].length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array[1].length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  <a:cs typeface="Times New Roman" pitchFamily="18" charset="0"/>
              </a:rPr>
              <a:t>array[2].length</a:t>
            </a:r>
          </a:p>
        </p:txBody>
      </p:sp>
    </p:spTree>
    <p:extLst>
      <p:ext uri="{BB962C8B-B14F-4D97-AF65-F5344CB8AC3E}">
        <p14:creationId xmlns:p14="http://schemas.microsoft.com/office/powerpoint/2010/main" val="3212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Definition – </a:t>
            </a:r>
            <a:r>
              <a:rPr lang="en-US" i="1" dirty="0">
                <a:latin typeface="Calibri" panose="020F0502020204030204" pitchFamily="34" charset="0"/>
              </a:rPr>
              <a:t>Pointer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590800"/>
            <a:ext cx="7772400" cy="3581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i="1" dirty="0">
                <a:latin typeface="Calibri" panose="020F0502020204030204" pitchFamily="34" charset="0"/>
              </a:rPr>
              <a:t>value</a:t>
            </a:r>
            <a:r>
              <a:rPr lang="en-US" sz="2800" dirty="0">
                <a:latin typeface="Calibri" panose="020F0502020204030204" pitchFamily="34" charset="0"/>
              </a:rPr>
              <a:t> indicating the </a:t>
            </a:r>
            <a:r>
              <a:rPr lang="en-US" sz="2800" i="1" dirty="0">
                <a:latin typeface="Calibri" panose="020F0502020204030204" pitchFamily="34" charset="0"/>
              </a:rPr>
              <a:t>number</a:t>
            </a:r>
            <a:r>
              <a:rPr lang="en-US" sz="2800" dirty="0">
                <a:latin typeface="Calibri" panose="020F0502020204030204" pitchFamily="34" charset="0"/>
              </a:rPr>
              <a:t> of (the first byte of) a data object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Also called an </a:t>
            </a:r>
            <a:r>
              <a:rPr lang="en-US" sz="2400" i="1" dirty="0">
                <a:latin typeface="Calibri" panose="020F0502020204030204" pitchFamily="34" charset="0"/>
              </a:rPr>
              <a:t>Address </a:t>
            </a:r>
            <a:r>
              <a:rPr lang="en-US" sz="2400" dirty="0">
                <a:latin typeface="Calibri" panose="020F0502020204030204" pitchFamily="34" charset="0"/>
              </a:rPr>
              <a:t>or a</a:t>
            </a:r>
            <a:r>
              <a:rPr lang="en-US" sz="2400" i="1" dirty="0">
                <a:latin typeface="Calibri" panose="020F0502020204030204" pitchFamily="34" charset="0"/>
              </a:rPr>
              <a:t> Location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Used in machine language to identify which data to access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>
                <a:latin typeface="Calibri" panose="020F0502020204030204" pitchFamily="34" charset="0"/>
              </a:rPr>
              <a:t>stack pointer</a:t>
            </a:r>
            <a:r>
              <a:rPr lang="en-US" sz="2000" dirty="0">
                <a:latin typeface="Calibri" panose="020F0502020204030204" pitchFamily="34" charset="0"/>
              </a:rPr>
              <a:t> is address of most recent entry of </a:t>
            </a:r>
            <a:r>
              <a:rPr lang="en-US" sz="2000" i="1" dirty="0">
                <a:latin typeface="Calibri" panose="020F0502020204030204" pitchFamily="34" charset="0"/>
              </a:rPr>
              <a:t>The Stack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Usually 2, 4, or 8 bytes, depending upon machine 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600200"/>
            <a:ext cx="7772400" cy="503238"/>
            <a:chOff x="432" y="1008"/>
            <a:chExt cx="4896" cy="317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∙∙∙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21895" name="Rectangle 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96" name="Text Box 8"/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2</a:t>
                </a:r>
                <a:r>
                  <a:rPr lang="en-US" sz="1600" b="1" baseline="30000"/>
                  <a:t>n</a:t>
                </a:r>
                <a:r>
                  <a:rPr lang="en-US" sz="1600" b="1"/>
                  <a:t>-1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21898" name="Rectangle 1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99" name="Text Box 11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0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421901" name="Rectangle 1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02" name="Text Box 14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1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421904" name="Rectangle 16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05" name="Text Box 17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2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421907" name="Rectangle 19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08" name="Text Box 20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3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421910" name="Rectangle 22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11" name="Text Box 23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4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421913" name="Rectangle 25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14" name="Text Box 26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5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17" name="Text Box 29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6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0" name="Text Box 32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7</a:t>
                </a: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421922" name="Rectangle 34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3" name="Text Box 35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8</a:t>
                </a: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421925" name="Rectangle 37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6" name="Text Box 38"/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9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421928" name="Rectangle 40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9" name="Text Box 41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10</a:t>
                </a: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421931" name="Rectangle 43"/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32" name="Text Box 44"/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1600" b="1"/>
                  <a:t>11</a:t>
                </a:r>
              </a:p>
            </p:txBody>
          </p:sp>
        </p:grpSp>
      </p:grp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2819400" y="1600200"/>
            <a:ext cx="2133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11</a:t>
            </a:r>
          </a:p>
        </p:txBody>
      </p:sp>
      <p:sp>
        <p:nvSpPr>
          <p:cNvPr id="421934" name="Freeform 46"/>
          <p:cNvSpPr>
            <a:spLocks/>
          </p:cNvSpPr>
          <p:nvPr/>
        </p:nvSpPr>
        <p:spPr bwMode="auto">
          <a:xfrm>
            <a:off x="3886200" y="1193800"/>
            <a:ext cx="2895600" cy="4064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242" y="56"/>
              </a:cxn>
              <a:cxn ang="0">
                <a:pos x="945" y="0"/>
              </a:cxn>
              <a:cxn ang="0">
                <a:pos x="1507" y="56"/>
              </a:cxn>
              <a:cxn ang="0">
                <a:pos x="1824" y="256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Memory Addressing</a:t>
            </a:r>
            <a:endParaRPr lang="en-US" sz="2800" dirty="0">
              <a:latin typeface="Calibri" panose="020F0502020204030204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4900" y="2223293"/>
            <a:ext cx="6483350" cy="3948113"/>
            <a:chOff x="696" y="672"/>
            <a:chExt cx="4084" cy="2487"/>
          </a:xfrm>
        </p:grpSpPr>
        <p:sp>
          <p:nvSpPr>
            <p:cNvPr id="423940" name="Rectangle 4"/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423941" name="Rectangle 5"/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0xFFFFFFFF</a:t>
              </a:r>
            </a:p>
          </p:txBody>
        </p:sp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/>
                <a:t>(text)</a:t>
              </a:r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static data</a:t>
              </a:r>
            </a:p>
          </p:txBody>
        </p:sp>
        <p:sp>
          <p:nvSpPr>
            <p:cNvPr id="423947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/>
                <a:t>(dynamically allocated)</a:t>
              </a:r>
            </a:p>
          </p:txBody>
        </p:sp>
        <p:sp>
          <p:nvSpPr>
            <p:cNvPr id="423948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/>
            </a:p>
          </p:txBody>
        </p:sp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/>
                <a:t>(dynamically allocated)</a:t>
              </a:r>
            </a:p>
          </p:txBody>
        </p:sp>
        <p:sp>
          <p:nvSpPr>
            <p:cNvPr id="423950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1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2" name="Line 16"/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3" name="Line 17"/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54" name="Rectangle 18"/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/>
                <a:t>PC</a:t>
              </a:r>
            </a:p>
          </p:txBody>
        </p:sp>
        <p:sp>
          <p:nvSpPr>
            <p:cNvPr id="423955" name="Rectangle 19"/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/>
                <a:t>SP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609851" y="4565652"/>
            <a:ext cx="4013201" cy="1236663"/>
            <a:chOff x="1644" y="2876"/>
            <a:chExt cx="2528" cy="779"/>
          </a:xfrm>
        </p:grpSpPr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 rot="20353406">
              <a:off x="2181" y="2876"/>
              <a:ext cx="1991" cy="6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30188" indent="-230188">
                <a:spcBef>
                  <a:spcPct val="50000"/>
                </a:spcBef>
              </a:pPr>
              <a:r>
                <a:rPr lang="en-US" sz="2000" dirty="0">
                  <a:latin typeface="Times New Roman" pitchFamily="18" charset="0"/>
                </a:rPr>
                <a:t>These are the </a:t>
              </a:r>
              <a:r>
                <a:rPr lang="en-US" sz="2000" i="1" dirty="0">
                  <a:latin typeface="Times New Roman" pitchFamily="18" charset="0"/>
                </a:rPr>
                <a:t>addresses</a:t>
              </a:r>
              <a:r>
                <a:rPr lang="en-US" sz="2000" dirty="0">
                  <a:latin typeface="Times New Roman" pitchFamily="18" charset="0"/>
                </a:rPr>
                <a:t> of memory locations in a 32-bit machine architecture</a:t>
              </a:r>
            </a:p>
          </p:txBody>
        </p:sp>
        <p:sp>
          <p:nvSpPr>
            <p:cNvPr id="423958" name="Line 22"/>
            <p:cNvSpPr>
              <a:spLocks noChangeShapeType="1"/>
            </p:cNvSpPr>
            <p:nvPr/>
          </p:nvSpPr>
          <p:spPr bwMode="auto">
            <a:xfrm rot="20353406" flipH="1">
              <a:off x="1644" y="3654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Declaring Pointers in </a:t>
            </a:r>
            <a:r>
              <a:rPr lang="en-US" i="1" dirty="0">
                <a:latin typeface="Calibri" panose="020F0502020204030204" pitchFamily="34" charset="0"/>
              </a:rPr>
              <a:t>C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267200"/>
          </a:xfrm>
        </p:spPr>
        <p:txBody>
          <a:bodyPr/>
          <a:lstStyle/>
          <a:p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*p;</a:t>
            </a:r>
            <a:r>
              <a:rPr lang="en-US" dirty="0">
                <a:latin typeface="Calibri" panose="020F0502020204030204" pitchFamily="34" charset="0"/>
              </a:rPr>
              <a:t>	— a pointer to an </a:t>
            </a:r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endParaRPr lang="en-US" sz="3000" b="1" dirty="0">
              <a:latin typeface="Calibri" panose="020F0502020204030204" pitchFamily="34" charset="0"/>
            </a:endParaRPr>
          </a:p>
          <a:p>
            <a:r>
              <a:rPr lang="en-US" sz="3000" b="1" dirty="0">
                <a:latin typeface="Calibri" panose="020F0502020204030204" pitchFamily="34" charset="0"/>
              </a:rPr>
              <a:t>double *q;</a:t>
            </a:r>
            <a:r>
              <a:rPr lang="en-US" dirty="0">
                <a:latin typeface="Calibri" panose="020F0502020204030204" pitchFamily="34" charset="0"/>
              </a:rPr>
              <a:t>	— a pointer to a </a:t>
            </a:r>
            <a:r>
              <a:rPr lang="en-US" sz="3000" b="1" dirty="0">
                <a:latin typeface="Calibri" panose="020F0502020204030204" pitchFamily="34" charset="0"/>
              </a:rPr>
              <a:t>double</a:t>
            </a:r>
          </a:p>
          <a:p>
            <a:r>
              <a:rPr lang="en-US" sz="3000" b="1" dirty="0">
                <a:latin typeface="Calibri" panose="020F0502020204030204" pitchFamily="34" charset="0"/>
              </a:rPr>
              <a:t>char **r;</a:t>
            </a:r>
            <a:r>
              <a:rPr lang="en-US" dirty="0">
                <a:latin typeface="Calibri" panose="020F0502020204030204" pitchFamily="34" charset="0"/>
              </a:rPr>
              <a:t>	— a pointer to a pointer to a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			</a:t>
            </a:r>
            <a:r>
              <a:rPr lang="en-US" sz="3000" b="1" dirty="0">
                <a:latin typeface="Calibri" panose="020F0502020204030204" pitchFamily="34" charset="0"/>
              </a:rPr>
              <a:t>char</a:t>
            </a:r>
          </a:p>
          <a:p>
            <a:r>
              <a:rPr lang="en-US" i="1" dirty="0">
                <a:latin typeface="Calibri" panose="020F0502020204030204" pitchFamily="34" charset="0"/>
              </a:rPr>
              <a:t>type </a:t>
            </a:r>
            <a:r>
              <a:rPr lang="en-US" sz="3000" b="1" dirty="0">
                <a:latin typeface="Calibri" panose="020F0502020204030204" pitchFamily="34" charset="0"/>
              </a:rPr>
              <a:t>*s;</a:t>
            </a:r>
            <a:r>
              <a:rPr lang="en-US" dirty="0">
                <a:latin typeface="Calibri" panose="020F0502020204030204" pitchFamily="34" charset="0"/>
              </a:rPr>
              <a:t>		— a pointer to an object of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			type </a:t>
            </a:r>
            <a:r>
              <a:rPr lang="en-US" i="1" dirty="0" err="1">
                <a:latin typeface="Calibri" panose="020F0502020204030204" pitchFamily="34" charset="0"/>
              </a:rPr>
              <a:t>type</a:t>
            </a:r>
            <a:endParaRPr lang="en-US" i="1" dirty="0">
              <a:latin typeface="Calibri" panose="020F0502020204030204" pitchFamily="34" charset="0"/>
            </a:endParaRPr>
          </a:p>
          <a:p>
            <a:pPr lvl="2"/>
            <a:r>
              <a:rPr lang="en-US" sz="2000" dirty="0" err="1">
                <a:latin typeface="Calibri" panose="020F0502020204030204" pitchFamily="34" charset="0"/>
              </a:rPr>
              <a:t>E.g</a:t>
            </a:r>
            <a:r>
              <a:rPr lang="en-US" sz="2000" dirty="0">
                <a:latin typeface="Calibri" panose="020F0502020204030204" pitchFamily="34" charset="0"/>
              </a:rPr>
              <a:t>, a </a:t>
            </a:r>
            <a:r>
              <a:rPr lang="en-US" sz="2000" b="1" dirty="0" err="1">
                <a:latin typeface="Calibri" panose="020F0502020204030204" pitchFamily="34" charset="0"/>
              </a:rPr>
              <a:t>struct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</a:rPr>
              <a:t>union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</a:rPr>
              <a:t>function</a:t>
            </a:r>
            <a:r>
              <a:rPr lang="en-US" sz="2000" dirty="0">
                <a:latin typeface="Calibri" panose="020F0502020204030204" pitchFamily="34" charset="0"/>
              </a:rPr>
              <a:t>, something defined by a </a:t>
            </a:r>
            <a:r>
              <a:rPr lang="en-US" sz="2000" b="1" dirty="0" err="1">
                <a:latin typeface="Calibri" panose="020F0502020204030204" pitchFamily="34" charset="0"/>
              </a:rPr>
              <a:t>typedef</a:t>
            </a:r>
            <a:r>
              <a:rPr lang="en-US" sz="2000" dirty="0">
                <a:latin typeface="Calibri" panose="020F0502020204030204" pitchFamily="34" charset="0"/>
              </a:rPr>
              <a:t>, etc.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Objectives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To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extend</a:t>
            </a:r>
            <a:r>
              <a:rPr lang="en-US" dirty="0" smtClean="0">
                <a:latin typeface="Calibri" panose="020F0502020204030204" pitchFamily="34" charset="0"/>
              </a:rPr>
              <a:t> and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deepen</a:t>
            </a:r>
            <a:r>
              <a:rPr lang="en-US" dirty="0" smtClean="0">
                <a:latin typeface="Calibri" panose="020F0502020204030204" pitchFamily="34" charset="0"/>
              </a:rPr>
              <a:t> the student's knowledge and understanding of algorithms and data structures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To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examine</a:t>
            </a:r>
            <a:r>
              <a:rPr lang="en-US" dirty="0" smtClean="0">
                <a:latin typeface="Calibri" panose="020F0502020204030204" pitchFamily="34" charset="0"/>
              </a:rPr>
              <a:t> previously studied algorithms and data structures more rigorously and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introduce</a:t>
            </a:r>
            <a:r>
              <a:rPr lang="en-US" dirty="0" smtClean="0">
                <a:latin typeface="Calibri" panose="020F0502020204030204" pitchFamily="34" charset="0"/>
              </a:rPr>
              <a:t> the students to "new" algorithms and data structures.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It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focuses</a:t>
            </a:r>
            <a:r>
              <a:rPr lang="en-US" dirty="0" smtClean="0">
                <a:latin typeface="Calibri" panose="020F0502020204030204" pitchFamily="34" charset="0"/>
              </a:rPr>
              <a:t> the student's attention on the design of program structures that are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correct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efficient</a:t>
            </a:r>
            <a:r>
              <a:rPr lang="en-US" dirty="0" smtClean="0">
                <a:latin typeface="Calibri" panose="020F0502020204030204" pitchFamily="34" charset="0"/>
              </a:rPr>
              <a:t> in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both time and space utilization</a:t>
            </a:r>
            <a:r>
              <a:rPr lang="en-US" dirty="0" smtClean="0">
                <a:latin typeface="Calibri" panose="020F0502020204030204" pitchFamily="34" charset="0"/>
              </a:rPr>
              <a:t>, and defined in terms of appropriate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abstractions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Declaring Pointers in </a:t>
            </a:r>
            <a:r>
              <a:rPr lang="en-US" i="1" dirty="0">
                <a:latin typeface="Calibri" panose="020F0502020204030204" pitchFamily="34" charset="0"/>
              </a:rPr>
              <a:t>C </a:t>
            </a:r>
            <a:r>
              <a:rPr lang="en-US" sz="2800" dirty="0">
                <a:latin typeface="Calibri" panose="020F0502020204030204" pitchFamily="34" charset="0"/>
              </a:rPr>
              <a:t>(continued)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7244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Pointer declarations:–read from </a:t>
            </a:r>
            <a:r>
              <a:rPr lang="en-US" i="1" dirty="0">
                <a:latin typeface="Calibri" panose="020F0502020204030204" pitchFamily="34" charset="0"/>
              </a:rPr>
              <a:t>right</a:t>
            </a:r>
            <a:r>
              <a:rPr lang="en-US" dirty="0">
                <a:latin typeface="Calibri" panose="020F0502020204030204" pitchFamily="34" charset="0"/>
              </a:rPr>
              <a:t> to </a:t>
            </a:r>
            <a:r>
              <a:rPr lang="en-US" i="1" dirty="0">
                <a:latin typeface="Calibri" panose="020F0502020204030204" pitchFamily="34" charset="0"/>
              </a:rPr>
              <a:t>left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sz="3000" b="1" dirty="0">
                <a:latin typeface="Calibri" panose="020F0502020204030204" pitchFamily="34" charset="0"/>
              </a:rPr>
              <a:t>const </a:t>
            </a:r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*p;</a:t>
            </a:r>
            <a:endParaRPr lang="en-US" dirty="0">
              <a:latin typeface="Calibri" panose="020F0502020204030204" pitchFamily="34" charset="0"/>
            </a:endParaRPr>
          </a:p>
          <a:p>
            <a:pPr lvl="2" algn="just"/>
            <a:r>
              <a:rPr lang="en-US" b="1" dirty="0">
                <a:latin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</a:rPr>
              <a:t> is a pointer to an integer constant</a:t>
            </a:r>
          </a:p>
          <a:p>
            <a:pPr lvl="2" algn="just"/>
            <a:r>
              <a:rPr lang="en-US" dirty="0">
                <a:latin typeface="Calibri" panose="020F0502020204030204" pitchFamily="34" charset="0"/>
              </a:rPr>
              <a:t>I.e., pointer can change, thing it points to cannot</a:t>
            </a:r>
            <a:endParaRPr lang="en-US" sz="2100" b="1" dirty="0">
              <a:latin typeface="Calibri" panose="020F0502020204030204" pitchFamily="34" charset="0"/>
            </a:endParaRPr>
          </a:p>
          <a:p>
            <a:pPr algn="just"/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* const q;</a:t>
            </a:r>
            <a:endParaRPr lang="en-US" dirty="0">
              <a:latin typeface="Calibri" panose="020F0502020204030204" pitchFamily="34" charset="0"/>
            </a:endParaRPr>
          </a:p>
          <a:p>
            <a:pPr lvl="2" algn="just"/>
            <a:r>
              <a:rPr lang="en-US" b="1" dirty="0">
                <a:latin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</a:rPr>
              <a:t> is a constant pointer to an integer variable</a:t>
            </a:r>
            <a:endParaRPr lang="en-US" sz="2100" b="1" dirty="0">
              <a:latin typeface="Calibri" panose="020F0502020204030204" pitchFamily="34" charset="0"/>
            </a:endParaRPr>
          </a:p>
          <a:p>
            <a:pPr lvl="2" algn="just"/>
            <a:r>
              <a:rPr lang="en-US" dirty="0">
                <a:latin typeface="Calibri" panose="020F0502020204030204" pitchFamily="34" charset="0"/>
              </a:rPr>
              <a:t>I.e., pointer cannot change, thing it points to can!</a:t>
            </a:r>
            <a:endParaRPr lang="en-US" sz="2100" b="1" dirty="0">
              <a:latin typeface="Calibri" panose="020F0502020204030204" pitchFamily="34" charset="0"/>
            </a:endParaRPr>
          </a:p>
          <a:p>
            <a:pPr algn="just"/>
            <a:r>
              <a:rPr lang="en-US" sz="3000" b="1" dirty="0">
                <a:latin typeface="Calibri" panose="020F0502020204030204" pitchFamily="34" charset="0"/>
              </a:rPr>
              <a:t>const </a:t>
            </a:r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* const r;</a:t>
            </a:r>
            <a:endParaRPr lang="en-US" dirty="0">
              <a:latin typeface="Calibri" panose="020F0502020204030204" pitchFamily="34" charset="0"/>
            </a:endParaRPr>
          </a:p>
          <a:p>
            <a:pPr lvl="2" algn="just"/>
            <a:r>
              <a:rPr lang="en-US" b="1" dirty="0">
                <a:latin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</a:rPr>
              <a:t> is a constant pointer to an integer constant</a:t>
            </a:r>
          </a:p>
        </p:txBody>
      </p:sp>
    </p:spTree>
    <p:extLst>
      <p:ext uri="{BB962C8B-B14F-4D97-AF65-F5344CB8AC3E}">
        <p14:creationId xmlns:p14="http://schemas.microsoft.com/office/powerpoint/2010/main" val="23156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Calibri" panose="020F0502020204030204" pitchFamily="34" charset="0"/>
              </a:rPr>
              <a:t>Pointer Operations in C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Creation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0" dirty="0" smtClean="0">
                <a:latin typeface="Calibri" panose="020F0502020204030204" pitchFamily="34" charset="0"/>
              </a:rPr>
              <a:t>&amp;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i="1" dirty="0" smtClean="0">
                <a:latin typeface="Calibri" panose="020F0502020204030204" pitchFamily="34" charset="0"/>
              </a:rPr>
              <a:t>variable</a:t>
            </a:r>
            <a:r>
              <a:rPr lang="en-US" dirty="0" smtClean="0">
                <a:latin typeface="Calibri" panose="020F0502020204030204" pitchFamily="34" charset="0"/>
              </a:rPr>
              <a:t>		Returns variable’s memory address</a:t>
            </a:r>
          </a:p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Dereference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0" dirty="0" smtClean="0">
                <a:latin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		Returns contents stored at address</a:t>
            </a:r>
          </a:p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Indirect assignment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b="0" dirty="0" smtClean="0">
                <a:latin typeface="Calibri" panose="020F0502020204030204" pitchFamily="34" charset="0"/>
              </a:rPr>
              <a:t>=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i="1" dirty="0" err="1" smtClean="0">
                <a:latin typeface="Calibri" panose="020F0502020204030204" pitchFamily="34" charset="0"/>
              </a:rPr>
              <a:t>val</a:t>
            </a:r>
            <a:r>
              <a:rPr lang="en-US" i="1" dirty="0" smtClean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Stores value at address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Of course, still have...</a:t>
            </a:r>
          </a:p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Assignment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b="0" dirty="0" smtClean="0">
                <a:latin typeface="Calibri" panose="020F0502020204030204" pitchFamily="34" charset="0"/>
              </a:rPr>
              <a:t>=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i="1" dirty="0" err="1" smtClean="0">
                <a:latin typeface="Calibri" panose="020F0502020204030204" pitchFamily="34" charset="0"/>
              </a:rPr>
              <a:t>ptr</a:t>
            </a:r>
            <a:r>
              <a:rPr lang="en-US" dirty="0" smtClean="0">
                <a:latin typeface="Calibri" panose="020F0502020204030204" pitchFamily="34" charset="0"/>
              </a:rPr>
              <a:t>	Stores pointer in another variable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1" y="533400"/>
            <a:ext cx="8229600" cy="1069848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latin typeface="Calibri" panose="020F0502020204030204" pitchFamily="34" charset="0"/>
              </a:rPr>
              <a:t>Using Pointers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2057400" cy="433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i1;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i2;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*ptr1;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*ptr2;</a:t>
            </a:r>
          </a:p>
          <a:p>
            <a:pPr eaLnBrk="0" hangingPunct="0">
              <a:spcBef>
                <a:spcPct val="20000"/>
              </a:spcBef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i1 = 1;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i2 = 2;</a:t>
            </a:r>
          </a:p>
          <a:p>
            <a:pPr eaLnBrk="0" hangingPunct="0">
              <a:spcBef>
                <a:spcPct val="20000"/>
              </a:spcBef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ptr1 = &amp;i1;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ptr2 = ptr1;</a:t>
            </a:r>
          </a:p>
          <a:p>
            <a:pPr eaLnBrk="0" hangingPunct="0">
              <a:spcBef>
                <a:spcPct val="20000"/>
              </a:spcBef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*ptr1 = 3;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i2 = *ptr2;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2133600"/>
            <a:ext cx="4116388" cy="2743200"/>
            <a:chOff x="1583" y="2352"/>
            <a:chExt cx="2593" cy="1728"/>
          </a:xfrm>
        </p:grpSpPr>
        <p:sp>
          <p:nvSpPr>
            <p:cNvPr id="14350" name="Rectangle 6"/>
            <p:cNvSpPr>
              <a:spLocks noChangeArrowheads="1"/>
            </p:cNvSpPr>
            <p:nvPr/>
          </p:nvSpPr>
          <p:spPr bwMode="auto">
            <a:xfrm>
              <a:off x="2256" y="3792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i1:</a:t>
              </a: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2256" y="3504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i2:</a:t>
              </a:r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2256" y="3216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ptr1:</a:t>
              </a:r>
            </a:p>
          </p:txBody>
        </p:sp>
        <p:sp>
          <p:nvSpPr>
            <p:cNvPr id="14353" name="Text Box 9"/>
            <p:cNvSpPr txBox="1">
              <a:spLocks noChangeArrowheads="1"/>
            </p:cNvSpPr>
            <p:nvPr/>
          </p:nvSpPr>
          <p:spPr bwMode="auto">
            <a:xfrm>
              <a:off x="1586" y="3823"/>
              <a:ext cx="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0x1000</a:t>
              </a:r>
            </a:p>
          </p:txBody>
        </p:sp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1586" y="3535"/>
              <a:ext cx="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0x1004</a:t>
              </a:r>
            </a:p>
          </p:txBody>
        </p:sp>
        <p:sp>
          <p:nvSpPr>
            <p:cNvPr id="14355" name="Text Box 11"/>
            <p:cNvSpPr txBox="1">
              <a:spLocks noChangeArrowheads="1"/>
            </p:cNvSpPr>
            <p:nvPr/>
          </p:nvSpPr>
          <p:spPr bwMode="auto">
            <a:xfrm>
              <a:off x="1586" y="3247"/>
              <a:ext cx="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0x1008</a:t>
              </a:r>
            </a:p>
          </p:txBody>
        </p:sp>
        <p:sp>
          <p:nvSpPr>
            <p:cNvPr id="14356" name="Rectangle 12"/>
            <p:cNvSpPr>
              <a:spLocks noChangeArrowheads="1"/>
            </p:cNvSpPr>
            <p:nvPr/>
          </p:nvSpPr>
          <p:spPr bwMode="auto">
            <a:xfrm>
              <a:off x="2256" y="2928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14357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ptr2:</a:t>
              </a:r>
            </a:p>
          </p:txBody>
        </p:sp>
        <p:sp>
          <p:nvSpPr>
            <p:cNvPr id="14358" name="Rectangle 14"/>
            <p:cNvSpPr>
              <a:spLocks noChangeArrowheads="1"/>
            </p:cNvSpPr>
            <p:nvPr/>
          </p:nvSpPr>
          <p:spPr bwMode="auto">
            <a:xfrm>
              <a:off x="2256" y="2352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pitchFamily="49" charset="0"/>
                </a:rPr>
                <a:t>…</a:t>
              </a:r>
            </a:p>
          </p:txBody>
        </p:sp>
        <p:sp>
          <p:nvSpPr>
            <p:cNvPr id="14359" name="Text Box 15"/>
            <p:cNvSpPr txBox="1">
              <a:spLocks noChangeArrowheads="1"/>
            </p:cNvSpPr>
            <p:nvPr/>
          </p:nvSpPr>
          <p:spPr bwMode="auto">
            <a:xfrm>
              <a:off x="1583" y="2959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0x100C</a:t>
              </a:r>
            </a:p>
          </p:txBody>
        </p:sp>
        <p:sp>
          <p:nvSpPr>
            <p:cNvPr id="14360" name="Text Box 16"/>
            <p:cNvSpPr txBox="1">
              <a:spLocks noChangeArrowheads="1"/>
            </p:cNvSpPr>
            <p:nvPr/>
          </p:nvSpPr>
          <p:spPr bwMode="auto">
            <a:xfrm>
              <a:off x="1586" y="2671"/>
              <a:ext cx="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0x1010</a:t>
              </a:r>
            </a:p>
          </p:txBody>
        </p:sp>
        <p:sp>
          <p:nvSpPr>
            <p:cNvPr id="14361" name="Text Box 17"/>
            <p:cNvSpPr txBox="1">
              <a:spLocks noChangeArrowheads="1"/>
            </p:cNvSpPr>
            <p:nvPr/>
          </p:nvSpPr>
          <p:spPr bwMode="auto">
            <a:xfrm>
              <a:off x="1586" y="2383"/>
              <a:ext cx="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0x1014</a:t>
              </a:r>
            </a:p>
          </p:txBody>
        </p:sp>
      </p:grp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6140450" y="44608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6140450" y="4003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791200" y="31242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0x1000</a:t>
            </a:r>
          </a:p>
        </p:txBody>
      </p:sp>
      <p:sp>
        <p:nvSpPr>
          <p:cNvPr id="116757" name="Freeform 21"/>
          <p:cNvSpPr>
            <a:spLocks/>
          </p:cNvSpPr>
          <p:nvPr/>
        </p:nvSpPr>
        <p:spPr bwMode="auto">
          <a:xfrm>
            <a:off x="7543800" y="3200400"/>
            <a:ext cx="676275" cy="1346200"/>
          </a:xfrm>
          <a:custGeom>
            <a:avLst/>
            <a:gdLst>
              <a:gd name="T0" fmla="*/ 0 w 389"/>
              <a:gd name="T1" fmla="*/ 2147483647 h 562"/>
              <a:gd name="T2" fmla="*/ 2147483647 w 389"/>
              <a:gd name="T3" fmla="*/ 2147483647 h 562"/>
              <a:gd name="T4" fmla="*/ 2147483647 w 389"/>
              <a:gd name="T5" fmla="*/ 2147483647 h 562"/>
              <a:gd name="T6" fmla="*/ 2147483647 w 389"/>
              <a:gd name="T7" fmla="*/ 2147483647 h 562"/>
              <a:gd name="T8" fmla="*/ 0 60000 65536"/>
              <a:gd name="T9" fmla="*/ 0 60000 65536"/>
              <a:gd name="T10" fmla="*/ 0 60000 65536"/>
              <a:gd name="T11" fmla="*/ 0 60000 65536"/>
              <a:gd name="T12" fmla="*/ 0 w 389"/>
              <a:gd name="T13" fmla="*/ 0 h 562"/>
              <a:gd name="T14" fmla="*/ 389 w 389"/>
              <a:gd name="T15" fmla="*/ 562 h 5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9" h="562">
                <a:moveTo>
                  <a:pt x="0" y="41"/>
                </a:moveTo>
                <a:cubicBezTo>
                  <a:pt x="54" y="46"/>
                  <a:pt x="273" y="0"/>
                  <a:pt x="330" y="73"/>
                </a:cubicBezTo>
                <a:cubicBezTo>
                  <a:pt x="387" y="146"/>
                  <a:pt x="389" y="400"/>
                  <a:pt x="343" y="481"/>
                </a:cubicBezTo>
                <a:cubicBezTo>
                  <a:pt x="297" y="562"/>
                  <a:pt x="112" y="543"/>
                  <a:pt x="52" y="55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5791200" y="2209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0x1000</a:t>
            </a:r>
          </a:p>
        </p:txBody>
      </p:sp>
      <p:sp>
        <p:nvSpPr>
          <p:cNvPr id="116760" name="Freeform 24"/>
          <p:cNvSpPr>
            <a:spLocks/>
          </p:cNvSpPr>
          <p:nvPr/>
        </p:nvSpPr>
        <p:spPr bwMode="auto">
          <a:xfrm>
            <a:off x="7467600" y="2286000"/>
            <a:ext cx="933450" cy="2590800"/>
          </a:xfrm>
          <a:custGeom>
            <a:avLst/>
            <a:gdLst>
              <a:gd name="T0" fmla="*/ 0 w 540"/>
              <a:gd name="T1" fmla="*/ 2147483647 h 1009"/>
              <a:gd name="T2" fmla="*/ 2147483647 w 540"/>
              <a:gd name="T3" fmla="*/ 2147483647 h 1009"/>
              <a:gd name="T4" fmla="*/ 2147483647 w 540"/>
              <a:gd name="T5" fmla="*/ 2147483647 h 1009"/>
              <a:gd name="T6" fmla="*/ 2147483647 w 540"/>
              <a:gd name="T7" fmla="*/ 2147483647 h 1009"/>
              <a:gd name="T8" fmla="*/ 2147483647 w 540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0"/>
              <a:gd name="T16" fmla="*/ 0 h 1009"/>
              <a:gd name="T17" fmla="*/ 540 w 540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0" h="1009">
                <a:moveTo>
                  <a:pt x="0" y="37"/>
                </a:moveTo>
                <a:cubicBezTo>
                  <a:pt x="65" y="42"/>
                  <a:pt x="305" y="0"/>
                  <a:pt x="394" y="70"/>
                </a:cubicBezTo>
                <a:cubicBezTo>
                  <a:pt x="483" y="140"/>
                  <a:pt x="534" y="316"/>
                  <a:pt x="537" y="458"/>
                </a:cubicBezTo>
                <a:cubicBezTo>
                  <a:pt x="540" y="600"/>
                  <a:pt x="493" y="839"/>
                  <a:pt x="414" y="924"/>
                </a:cubicBezTo>
                <a:cubicBezTo>
                  <a:pt x="335" y="1009"/>
                  <a:pt x="137" y="960"/>
                  <a:pt x="64" y="96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6134100" y="44608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6140450" y="4010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15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4" grpId="0"/>
      <p:bldP spid="116754" grpId="1"/>
      <p:bldP spid="116755" grpId="0"/>
      <p:bldP spid="116755" grpId="1"/>
      <p:bldP spid="116756" grpId="0"/>
      <p:bldP spid="116757" grpId="0" animBg="1"/>
      <p:bldP spid="116758" grpId="0"/>
      <p:bldP spid="116760" grpId="0" animBg="1"/>
      <p:bldP spid="116761" grpId="0"/>
      <p:bldP spid="1167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Pointer Arithmetic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latin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</a:rPr>
              <a:t> *p, *q;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</a:rPr>
              <a:t>q = p + 1;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Construct a pointer to the next </a:t>
            </a:r>
            <a:r>
              <a:rPr lang="en-US" i="1" dirty="0">
                <a:latin typeface="Calibri" panose="020F0502020204030204" pitchFamily="34" charset="0"/>
              </a:rPr>
              <a:t>integer</a:t>
            </a:r>
            <a:r>
              <a:rPr lang="en-US" dirty="0">
                <a:latin typeface="Calibri" panose="020F0502020204030204" pitchFamily="34" charset="0"/>
              </a:rPr>
              <a:t> after </a:t>
            </a:r>
            <a:r>
              <a:rPr lang="en-US" sz="2600" b="1" dirty="0">
                <a:latin typeface="Calibri" panose="020F0502020204030204" pitchFamily="34" charset="0"/>
              </a:rPr>
              <a:t>*p</a:t>
            </a:r>
            <a:r>
              <a:rPr lang="en-US" dirty="0">
                <a:latin typeface="Calibri" panose="020F0502020204030204" pitchFamily="34" charset="0"/>
              </a:rPr>
              <a:t> and assign it to </a:t>
            </a:r>
            <a:r>
              <a:rPr lang="en-US" sz="2600" b="1" dirty="0">
                <a:latin typeface="Calibri" panose="020F0502020204030204" pitchFamily="34" charset="0"/>
              </a:rPr>
              <a:t>q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libri" panose="020F0502020204030204" pitchFamily="34" charset="0"/>
              </a:rPr>
              <a:t>double *p, *r;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</a:rPr>
              <a:t> n;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</a:rPr>
              <a:t>r = p + n;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Construct a pointer to a </a:t>
            </a:r>
            <a:r>
              <a:rPr lang="en-US" i="1" dirty="0">
                <a:latin typeface="Calibri" panose="020F0502020204030204" pitchFamily="34" charset="0"/>
              </a:rPr>
              <a:t>double</a:t>
            </a:r>
            <a:r>
              <a:rPr lang="en-US" dirty="0">
                <a:latin typeface="Calibri" panose="020F0502020204030204" pitchFamily="34" charset="0"/>
              </a:rPr>
              <a:t> that is </a:t>
            </a:r>
            <a:r>
              <a:rPr lang="en-US" sz="2600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</a:rPr>
              <a:t>doubles</a:t>
            </a:r>
            <a:r>
              <a:rPr lang="en-US" dirty="0">
                <a:latin typeface="Calibri" panose="020F0502020204030204" pitchFamily="34" charset="0"/>
              </a:rPr>
              <a:t> beyond </a:t>
            </a:r>
            <a:r>
              <a:rPr lang="en-US" sz="2600" b="1" dirty="0">
                <a:latin typeface="Calibri" panose="020F0502020204030204" pitchFamily="34" charset="0"/>
              </a:rPr>
              <a:t>*p</a:t>
            </a:r>
            <a:r>
              <a:rPr lang="en-US" dirty="0">
                <a:latin typeface="Calibri" panose="020F0502020204030204" pitchFamily="34" charset="0"/>
              </a:rPr>
              <a:t>, and assign it to </a:t>
            </a:r>
            <a:r>
              <a:rPr lang="en-US" sz="2600" b="1" dirty="0">
                <a:latin typeface="Calibri" panose="020F0502020204030204" pitchFamily="34" charset="0"/>
              </a:rPr>
              <a:t>r</a:t>
            </a:r>
            <a:endParaRPr lang="en-US" dirty="0"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600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may be negative</a:t>
            </a:r>
            <a:endParaRPr lang="en-US" sz="2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Pointer Arithmetic </a:t>
            </a:r>
            <a:r>
              <a:rPr lang="en-US" sz="2800" dirty="0">
                <a:latin typeface="Calibri" panose="020F0502020204030204" pitchFamily="34" charset="0"/>
              </a:rPr>
              <a:t>(continued)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7244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long </a:t>
            </a:r>
            <a:r>
              <a:rPr lang="en-US" b="1" dirty="0" err="1">
                <a:latin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</a:rPr>
              <a:t> *p, *q;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</a:rPr>
              <a:t>p++; q--;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Increment </a:t>
            </a:r>
            <a:r>
              <a:rPr lang="en-US" sz="2600" b="1" dirty="0">
                <a:latin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</a:rPr>
              <a:t> to point to the next </a:t>
            </a:r>
            <a:r>
              <a:rPr lang="en-US" sz="2600" b="1" dirty="0">
                <a:latin typeface="Calibri" panose="020F0502020204030204" pitchFamily="34" charset="0"/>
              </a:rPr>
              <a:t>long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; decrement </a:t>
            </a:r>
            <a:r>
              <a:rPr lang="en-US" sz="2600" b="1" dirty="0">
                <a:latin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</a:rPr>
              <a:t> to point to the previous </a:t>
            </a:r>
            <a:r>
              <a:rPr lang="en-US" sz="2600" b="1" dirty="0">
                <a:latin typeface="Calibri" panose="020F0502020204030204" pitchFamily="34" charset="0"/>
              </a:rPr>
              <a:t>long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float *p, *q;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</a:rPr>
              <a:t> n;</a:t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</a:rPr>
              <a:t>n = p – q;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is the number of floats between </a:t>
            </a:r>
            <a:r>
              <a:rPr lang="en-US" sz="2600" b="1" dirty="0">
                <a:latin typeface="Calibri" panose="020F0502020204030204" pitchFamily="34" charset="0"/>
              </a:rPr>
              <a:t>*p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sz="2600" b="1" dirty="0">
                <a:latin typeface="Calibri" panose="020F0502020204030204" pitchFamily="34" charset="0"/>
              </a:rPr>
              <a:t>*q</a:t>
            </a:r>
            <a:r>
              <a:rPr lang="en-US" dirty="0">
                <a:latin typeface="Calibri" panose="020F0502020204030204" pitchFamily="34" charset="0"/>
              </a:rPr>
              <a:t>; i.e., what would be added to </a:t>
            </a:r>
            <a:r>
              <a:rPr lang="en-US" sz="2600" b="1" dirty="0">
                <a:latin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</a:rPr>
              <a:t> to get </a:t>
            </a:r>
            <a:r>
              <a:rPr lang="en-US" sz="2600" b="1" dirty="0">
                <a:latin typeface="Calibri" panose="020F0502020204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046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72281" y="533400"/>
            <a:ext cx="8229600" cy="1066800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latin typeface="Calibri" panose="020F0502020204030204" pitchFamily="34" charset="0"/>
              </a:rPr>
              <a:t>Pointer Arithmetic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63688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 + </a:t>
            </a:r>
            <a:r>
              <a:rPr lang="en-US" i="1" dirty="0" smtClean="0">
                <a:latin typeface="Calibri" panose="020F0502020204030204" pitchFamily="34" charset="0"/>
              </a:rPr>
              <a:t>number</a:t>
            </a:r>
            <a:r>
              <a:rPr lang="en-US" dirty="0" smtClean="0">
                <a:latin typeface="Calibri" panose="020F0502020204030204" pitchFamily="34" charset="0"/>
              </a:rPr>
              <a:t>		</a:t>
            </a: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 – </a:t>
            </a:r>
            <a:r>
              <a:rPr lang="en-US" i="1" dirty="0" smtClean="0">
                <a:latin typeface="Calibri" panose="020F0502020204030204" pitchFamily="34" charset="0"/>
              </a:rPr>
              <a:t>number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dirty="0" smtClean="0">
                <a:latin typeface="Calibri" panose="020F0502020204030204" pitchFamily="34" charset="0"/>
              </a:rPr>
              <a:t>E.g., </a:t>
            </a:r>
            <a:r>
              <a:rPr lang="en-US" i="1" dirty="0" smtClean="0">
                <a:latin typeface="Calibri" panose="020F0502020204030204" pitchFamily="34" charset="0"/>
              </a:rPr>
              <a:t>pointer</a:t>
            </a:r>
            <a:r>
              <a:rPr lang="en-US" dirty="0" smtClean="0">
                <a:latin typeface="Calibri" panose="020F0502020204030204" pitchFamily="34" charset="0"/>
              </a:rPr>
              <a:t> + 1	adds 1 </a:t>
            </a:r>
            <a:r>
              <a:rPr lang="en-US" u="sng" dirty="0" smtClean="0">
                <a:latin typeface="Calibri" panose="020F0502020204030204" pitchFamily="34" charset="0"/>
              </a:rPr>
              <a:t>something</a:t>
            </a:r>
            <a:r>
              <a:rPr lang="en-US" dirty="0" smtClean="0">
                <a:latin typeface="Calibri" panose="020F0502020204030204" pitchFamily="34" charset="0"/>
              </a:rPr>
              <a:t> to a pointer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00163" y="2801938"/>
            <a:ext cx="6551612" cy="1568450"/>
            <a:chOff x="816" y="1872"/>
            <a:chExt cx="4127" cy="988"/>
          </a:xfrm>
        </p:grpSpPr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816" y="1872"/>
              <a:ext cx="892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char   *p;</a:t>
              </a:r>
            </a:p>
            <a:p>
              <a:r>
                <a:rPr lang="en-US" sz="1600" b="1">
                  <a:latin typeface="Courier New" pitchFamily="49" charset="0"/>
                </a:rPr>
                <a:t>char    a;</a:t>
              </a:r>
            </a:p>
            <a:p>
              <a:r>
                <a:rPr lang="en-US" sz="1600" b="1">
                  <a:latin typeface="Courier New" pitchFamily="49" charset="0"/>
                </a:rPr>
                <a:t>char    b;</a:t>
              </a:r>
            </a:p>
            <a:p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latin typeface="Courier New" pitchFamily="49" charset="0"/>
                </a:rPr>
                <a:t>p = &amp;a;</a:t>
              </a:r>
            </a:p>
            <a:p>
              <a:r>
                <a:rPr lang="en-US" sz="1600" b="1">
                  <a:latin typeface="Courier New" pitchFamily="49" charset="0"/>
                </a:rPr>
                <a:t>p += 1;</a:t>
              </a:r>
            </a:p>
          </p:txBody>
        </p:sp>
        <p:sp>
          <p:nvSpPr>
            <p:cNvPr id="17421" name="Text Box 6"/>
            <p:cNvSpPr txBox="1">
              <a:spLocks noChangeArrowheads="1"/>
            </p:cNvSpPr>
            <p:nvPr/>
          </p:nvSpPr>
          <p:spPr bwMode="auto">
            <a:xfrm>
              <a:off x="4128" y="1872"/>
              <a:ext cx="815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int   *p;</a:t>
              </a:r>
            </a:p>
            <a:p>
              <a:r>
                <a:rPr lang="en-US" sz="1600" b="1">
                  <a:latin typeface="Courier New" pitchFamily="49" charset="0"/>
                </a:rPr>
                <a:t>int    a;</a:t>
              </a:r>
            </a:p>
            <a:p>
              <a:r>
                <a:rPr lang="en-US" sz="1600" b="1">
                  <a:latin typeface="Courier New" pitchFamily="49" charset="0"/>
                </a:rPr>
                <a:t>int    b;</a:t>
              </a:r>
            </a:p>
            <a:p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latin typeface="Courier New" pitchFamily="49" charset="0"/>
                </a:rPr>
                <a:t>p = &amp;a;</a:t>
              </a:r>
            </a:p>
            <a:p>
              <a:r>
                <a:rPr lang="en-US" sz="1600" b="1">
                  <a:latin typeface="Courier New" pitchFamily="49" charset="0"/>
                </a:rPr>
                <a:t>p += 1;</a:t>
              </a:r>
            </a:p>
          </p:txBody>
        </p:sp>
      </p:grp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2697163" y="4038600"/>
            <a:ext cx="37798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effectLst/>
                <a:latin typeface="Verdana" pitchFamily="34" charset="0"/>
              </a:rPr>
              <a:t>In each, p now points to b</a:t>
            </a:r>
          </a:p>
          <a:p>
            <a:pPr algn="ctr"/>
            <a:r>
              <a:rPr lang="en-US" sz="1600" b="1" dirty="0">
                <a:effectLst/>
                <a:latin typeface="Verdana" pitchFamily="34" charset="0"/>
              </a:rPr>
              <a:t>(Assuming compiler doesn’t reorder variables in memory)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>
            <a:off x="2514600" y="4191000"/>
            <a:ext cx="471488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6157913" y="4191000"/>
            <a:ext cx="471487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533400" y="4981575"/>
            <a:ext cx="2890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effectLst/>
                <a:latin typeface="Verdana" pitchFamily="34" charset="0"/>
              </a:rPr>
              <a:t>Adds 1*</a:t>
            </a:r>
            <a:r>
              <a:rPr lang="en-US" sz="1600" b="1" dirty="0" err="1">
                <a:effectLst/>
                <a:latin typeface="Verdana" pitchFamily="34" charset="0"/>
              </a:rPr>
              <a:t>sizeof</a:t>
            </a:r>
            <a:r>
              <a:rPr lang="en-US" sz="1600" b="1" dirty="0">
                <a:effectLst/>
                <a:latin typeface="Verdana" pitchFamily="34" charset="0"/>
              </a:rPr>
              <a:t>(char) to the memory address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715000" y="4981575"/>
            <a:ext cx="2800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effectLst/>
                <a:latin typeface="Verdana" pitchFamily="34" charset="0"/>
              </a:rPr>
              <a:t>Adds 1*</a:t>
            </a:r>
            <a:r>
              <a:rPr lang="en-US" sz="1600" b="1" dirty="0" err="1">
                <a:effectLst/>
                <a:latin typeface="Verdana" pitchFamily="34" charset="0"/>
              </a:rPr>
              <a:t>sizeof</a:t>
            </a:r>
            <a:r>
              <a:rPr lang="en-US" sz="1600" b="1" dirty="0">
                <a:effectLst/>
                <a:latin typeface="Verdana" pitchFamily="34" charset="0"/>
              </a:rPr>
              <a:t>(</a:t>
            </a:r>
            <a:r>
              <a:rPr lang="en-US" sz="1600" b="1" dirty="0" err="1">
                <a:effectLst/>
                <a:latin typeface="Verdana" pitchFamily="34" charset="0"/>
              </a:rPr>
              <a:t>int</a:t>
            </a:r>
            <a:r>
              <a:rPr lang="en-US" sz="1600" b="1" dirty="0">
                <a:effectLst/>
                <a:latin typeface="Verdana" pitchFamily="34" charset="0"/>
              </a:rPr>
              <a:t>) to the memory address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898650" y="5759450"/>
            <a:ext cx="5291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effectLst/>
                <a:latin typeface="Verdana" pitchFamily="34" charset="0"/>
              </a:rPr>
              <a:t>Pointer arithmetic should be used </a:t>
            </a:r>
            <a:r>
              <a:rPr lang="en-US" sz="1600" b="1" u="sng" dirty="0">
                <a:effectLst/>
                <a:latin typeface="Verdana" pitchFamily="34" charset="0"/>
              </a:rPr>
              <a:t>cautiously</a:t>
            </a:r>
          </a:p>
        </p:txBody>
      </p:sp>
    </p:spTree>
    <p:extLst>
      <p:ext uri="{BB962C8B-B14F-4D97-AF65-F5344CB8AC3E}">
        <p14:creationId xmlns:p14="http://schemas.microsoft.com/office/powerpoint/2010/main" val="5399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8657DDF-AA3D-4E04-A2FF-4FBDA87D6B12}" type="slidenum">
              <a:rPr lang="en-US"/>
              <a:pPr/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Calibri" panose="020F0502020204030204" pitchFamily="34" charset="0"/>
              </a:rPr>
              <a:t>Pass-by-Reference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5175" y="1699418"/>
            <a:ext cx="3197225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void</a:t>
            </a:r>
          </a:p>
          <a:p>
            <a:r>
              <a:rPr lang="en-US" b="1" dirty="0" err="1">
                <a:latin typeface="Courier New" pitchFamily="49" charset="0"/>
              </a:rPr>
              <a:t>set_x_and_y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*x,</a:t>
            </a:r>
          </a:p>
          <a:p>
            <a:r>
              <a:rPr lang="en-US" b="1" dirty="0">
                <a:latin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*y)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   *x = 1001;</a:t>
            </a:r>
          </a:p>
          <a:p>
            <a:r>
              <a:rPr lang="en-US" b="1" dirty="0">
                <a:latin typeface="Courier New" pitchFamily="49" charset="0"/>
              </a:rPr>
              <a:t>   *y = 1002;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void</a:t>
            </a:r>
          </a:p>
          <a:p>
            <a:r>
              <a:rPr lang="en-US" b="1" dirty="0">
                <a:latin typeface="Courier New" pitchFamily="49" charset="0"/>
              </a:rPr>
              <a:t>f(void)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 = 1;</a:t>
            </a:r>
          </a:p>
          <a:p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b = 2;</a:t>
            </a:r>
          </a:p>
          <a:p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set_x_and_y</a:t>
            </a:r>
            <a:r>
              <a:rPr lang="en-US" b="1" dirty="0">
                <a:latin typeface="Courier New" pitchFamily="49" charset="0"/>
              </a:rPr>
              <a:t>(&amp;</a:t>
            </a:r>
            <a:r>
              <a:rPr lang="en-US" b="1" dirty="0" err="1">
                <a:latin typeface="Courier New" pitchFamily="49" charset="0"/>
              </a:rPr>
              <a:t>a,&amp;b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}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2743200"/>
            <a:ext cx="1676400" cy="1143000"/>
            <a:chOff x="3600" y="1728"/>
            <a:chExt cx="1056" cy="720"/>
          </a:xfrm>
        </p:grpSpPr>
        <p:sp>
          <p:nvSpPr>
            <p:cNvPr id="20496" name="Rectangle 5"/>
            <p:cNvSpPr>
              <a:spLocks noChangeArrowheads="1"/>
            </p:cNvSpPr>
            <p:nvPr/>
          </p:nvSpPr>
          <p:spPr bwMode="auto">
            <a:xfrm>
              <a:off x="4080" y="1728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20497" name="Rectangle 6"/>
            <p:cNvSpPr>
              <a:spLocks noChangeArrowheads="1"/>
            </p:cNvSpPr>
            <p:nvPr/>
          </p:nvSpPr>
          <p:spPr bwMode="auto">
            <a:xfrm>
              <a:off x="4080" y="2064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20498" name="Text Box 7"/>
            <p:cNvSpPr txBox="1">
              <a:spLocks noChangeArrowheads="1"/>
            </p:cNvSpPr>
            <p:nvPr/>
          </p:nvSpPr>
          <p:spPr bwMode="auto">
            <a:xfrm>
              <a:off x="3600" y="17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3600" y="216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b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15000" y="3048000"/>
            <a:ext cx="2286000" cy="2057400"/>
            <a:chOff x="3600" y="1920"/>
            <a:chExt cx="1440" cy="1296"/>
          </a:xfrm>
        </p:grpSpPr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080" y="2544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4080" y="2880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600" y="259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3600" y="2928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20494" name="Freeform 14"/>
            <p:cNvSpPr>
              <a:spLocks/>
            </p:cNvSpPr>
            <p:nvPr/>
          </p:nvSpPr>
          <p:spPr bwMode="auto">
            <a:xfrm>
              <a:off x="4368" y="1920"/>
              <a:ext cx="672" cy="816"/>
            </a:xfrm>
            <a:custGeom>
              <a:avLst/>
              <a:gdLst>
                <a:gd name="T0" fmla="*/ 0 w 672"/>
                <a:gd name="T1" fmla="*/ 816 h 816"/>
                <a:gd name="T2" fmla="*/ 624 w 672"/>
                <a:gd name="T3" fmla="*/ 336 h 816"/>
                <a:gd name="T4" fmla="*/ 288 w 672"/>
                <a:gd name="T5" fmla="*/ 0 h 816"/>
                <a:gd name="T6" fmla="*/ 0 60000 65536"/>
                <a:gd name="T7" fmla="*/ 0 60000 65536"/>
                <a:gd name="T8" fmla="*/ 0 60000 65536"/>
                <a:gd name="T9" fmla="*/ 0 w 672"/>
                <a:gd name="T10" fmla="*/ 0 h 816"/>
                <a:gd name="T11" fmla="*/ 672 w 672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816">
                  <a:moveTo>
                    <a:pt x="0" y="816"/>
                  </a:moveTo>
                  <a:cubicBezTo>
                    <a:pt x="288" y="644"/>
                    <a:pt x="576" y="472"/>
                    <a:pt x="624" y="336"/>
                  </a:cubicBezTo>
                  <a:cubicBezTo>
                    <a:pt x="672" y="200"/>
                    <a:pt x="480" y="100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4368" y="2256"/>
              <a:ext cx="672" cy="816"/>
            </a:xfrm>
            <a:custGeom>
              <a:avLst/>
              <a:gdLst>
                <a:gd name="T0" fmla="*/ 0 w 672"/>
                <a:gd name="T1" fmla="*/ 816 h 816"/>
                <a:gd name="T2" fmla="*/ 624 w 672"/>
                <a:gd name="T3" fmla="*/ 336 h 816"/>
                <a:gd name="T4" fmla="*/ 288 w 672"/>
                <a:gd name="T5" fmla="*/ 0 h 816"/>
                <a:gd name="T6" fmla="*/ 0 60000 65536"/>
                <a:gd name="T7" fmla="*/ 0 60000 65536"/>
                <a:gd name="T8" fmla="*/ 0 60000 65536"/>
                <a:gd name="T9" fmla="*/ 0 w 672"/>
                <a:gd name="T10" fmla="*/ 0 h 816"/>
                <a:gd name="T11" fmla="*/ 672 w 672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816">
                  <a:moveTo>
                    <a:pt x="0" y="816"/>
                  </a:moveTo>
                  <a:cubicBezTo>
                    <a:pt x="288" y="644"/>
                    <a:pt x="576" y="472"/>
                    <a:pt x="624" y="336"/>
                  </a:cubicBezTo>
                  <a:cubicBezTo>
                    <a:pt x="672" y="200"/>
                    <a:pt x="480" y="100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2743200"/>
            <a:ext cx="914400" cy="1066800"/>
            <a:chOff x="4080" y="3456"/>
            <a:chExt cx="576" cy="672"/>
          </a:xfrm>
        </p:grpSpPr>
        <p:sp>
          <p:nvSpPr>
            <p:cNvPr id="20488" name="Rectangle 17"/>
            <p:cNvSpPr>
              <a:spLocks noChangeArrowheads="1"/>
            </p:cNvSpPr>
            <p:nvPr/>
          </p:nvSpPr>
          <p:spPr bwMode="auto">
            <a:xfrm>
              <a:off x="4080" y="3456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1001</a:t>
              </a:r>
            </a:p>
          </p:txBody>
        </p:sp>
        <p:sp>
          <p:nvSpPr>
            <p:cNvPr id="20489" name="Rectangle 18"/>
            <p:cNvSpPr>
              <a:spLocks noChangeArrowheads="1"/>
            </p:cNvSpPr>
            <p:nvPr/>
          </p:nvSpPr>
          <p:spPr bwMode="auto">
            <a:xfrm>
              <a:off x="4080" y="3792"/>
              <a:ext cx="576" cy="33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itchFamily="34" charset="0"/>
                </a:rPr>
                <a:t>1002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</a:rPr>
              <a:t>Arrays and Pointers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4218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Arrays and pointers are </a:t>
            </a:r>
            <a:r>
              <a:rPr lang="en-US" i="1" dirty="0">
                <a:latin typeface="Calibri" panose="020F0502020204030204" pitchFamily="34" charset="0"/>
              </a:rPr>
              <a:t>closely related</a:t>
            </a:r>
            <a:r>
              <a:rPr lang="en-US" dirty="0">
                <a:latin typeface="Calibri" panose="020F0502020204030204" pitchFamily="34" charset="0"/>
              </a:rPr>
              <a:t> in </a:t>
            </a:r>
            <a:r>
              <a:rPr lang="en-US" i="1" dirty="0">
                <a:latin typeface="Calibri" panose="020F0502020204030204" pitchFamily="34" charset="0"/>
              </a:rPr>
              <a:t>C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In fact, they are essentially the same thing!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Esp. when used as parameters of functions</a:t>
            </a:r>
          </a:p>
          <a:p>
            <a:pPr>
              <a:lnSpc>
                <a:spcPct val="90000"/>
              </a:lnSpc>
            </a:pPr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A[10];</a:t>
            </a:r>
            <a:br>
              <a:rPr lang="en-US" sz="3000" b="1" dirty="0">
                <a:latin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</a:rPr>
              <a:t>int</a:t>
            </a:r>
            <a:r>
              <a:rPr lang="en-US" sz="3000" b="1" dirty="0">
                <a:latin typeface="Calibri" panose="020F0502020204030204" pitchFamily="34" charset="0"/>
              </a:rPr>
              <a:t> *p;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sz="2600" b="1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is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sz="2600" b="1" dirty="0">
                <a:latin typeface="Calibri" panose="020F0502020204030204" pitchFamily="34" charset="0"/>
              </a:rPr>
              <a:t> * 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alibri" panose="020F0502020204030204" pitchFamily="34" charset="0"/>
              </a:rPr>
              <a:t>p = A;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sz="2600" b="1" dirty="0">
                <a:latin typeface="Calibri" panose="020F0502020204030204" pitchFamily="34" charset="0"/>
              </a:rPr>
              <a:t>A = p;</a:t>
            </a:r>
            <a:r>
              <a:rPr lang="en-US" dirty="0">
                <a:latin typeface="Calibri" panose="020F0502020204030204" pitchFamily="34" charset="0"/>
              </a:rPr>
              <a:t> are legal assignments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alibri" panose="020F0502020204030204" pitchFamily="34" charset="0"/>
              </a:rPr>
              <a:t>*p</a:t>
            </a:r>
            <a:r>
              <a:rPr lang="en-US" dirty="0">
                <a:latin typeface="Calibri" panose="020F0502020204030204" pitchFamily="34" charset="0"/>
              </a:rPr>
              <a:t> refers to </a:t>
            </a:r>
            <a:r>
              <a:rPr lang="en-US" sz="2600" b="1" dirty="0">
                <a:latin typeface="Calibri" panose="020F0502020204030204" pitchFamily="34" charset="0"/>
              </a:rPr>
              <a:t>A[0]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*(p + n)</a:t>
            </a:r>
            <a:r>
              <a:rPr lang="en-US" dirty="0">
                <a:latin typeface="Calibri" panose="020F0502020204030204" pitchFamily="34" charset="0"/>
              </a:rPr>
              <a:t> refers to </a:t>
            </a:r>
            <a:r>
              <a:rPr lang="en-US" sz="2600" b="1" dirty="0">
                <a:latin typeface="Calibri" panose="020F0502020204030204" pitchFamily="34" charset="0"/>
              </a:rPr>
              <a:t>A[n]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alibri" panose="020F0502020204030204" pitchFamily="34" charset="0"/>
              </a:rPr>
              <a:t>p = &amp;A[5];</a:t>
            </a:r>
            <a:r>
              <a:rPr lang="en-US" dirty="0">
                <a:latin typeface="Calibri" panose="020F0502020204030204" pitchFamily="34" charset="0"/>
              </a:rPr>
              <a:t> is the same as </a:t>
            </a:r>
            <a:r>
              <a:rPr lang="en-US" sz="2600" b="1" dirty="0">
                <a:latin typeface="Calibri" panose="020F0502020204030204" pitchFamily="34" charset="0"/>
              </a:rPr>
              <a:t>p = A + 5;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Arrays and Pointers </a:t>
            </a:r>
            <a:r>
              <a:rPr lang="en-US" sz="2800" dirty="0">
                <a:latin typeface="Calibri" panose="020F0502020204030204" pitchFamily="34" charset="0"/>
              </a:rPr>
              <a:t>(continued)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724400"/>
          </a:xfrm>
        </p:spPr>
        <p:txBody>
          <a:bodyPr/>
          <a:lstStyle/>
          <a:p>
            <a:pPr algn="just"/>
            <a:r>
              <a:rPr lang="en-US" sz="2600" b="1" dirty="0">
                <a:latin typeface="Calibri" panose="020F0502020204030204" pitchFamily="34" charset="0"/>
              </a:rPr>
              <a:t>double A[10];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</a:rPr>
              <a:t>vs.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</a:rPr>
              <a:t>double *A;</a:t>
            </a:r>
          </a:p>
          <a:p>
            <a:pPr algn="just"/>
            <a:r>
              <a:rPr lang="en-US" sz="2800" i="1" dirty="0">
                <a:latin typeface="Calibri" panose="020F0502020204030204" pitchFamily="34" charset="0"/>
              </a:rPr>
              <a:t>Only</a:t>
            </a:r>
            <a:r>
              <a:rPr lang="en-US" sz="2800" dirty="0">
                <a:latin typeface="Calibri" panose="020F0502020204030204" pitchFamily="34" charset="0"/>
              </a:rPr>
              <a:t> difference:– 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</a:rPr>
              <a:t>double A[10]</a:t>
            </a:r>
            <a:r>
              <a:rPr lang="en-US" sz="2400" dirty="0">
                <a:latin typeface="Calibri" panose="020F0502020204030204" pitchFamily="34" charset="0"/>
              </a:rPr>
              <a:t> sets aside </a:t>
            </a:r>
            <a:r>
              <a:rPr lang="en-US" sz="2400" i="1" dirty="0">
                <a:latin typeface="Calibri" panose="020F0502020204030204" pitchFamily="34" charset="0"/>
              </a:rPr>
              <a:t>ten</a:t>
            </a:r>
            <a:r>
              <a:rPr lang="en-US" sz="2400" dirty="0">
                <a:latin typeface="Calibri" panose="020F0502020204030204" pitchFamily="34" charset="0"/>
              </a:rPr>
              <a:t> units of memory, each large enough to hold a </a:t>
            </a:r>
            <a:r>
              <a:rPr lang="en-US" sz="2200" b="1" dirty="0">
                <a:latin typeface="Calibri" panose="020F0502020204030204" pitchFamily="34" charset="0"/>
              </a:rPr>
              <a:t>double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</a:rPr>
              <a:t>double *A</a:t>
            </a:r>
            <a:r>
              <a:rPr lang="en-US" sz="2400" dirty="0">
                <a:latin typeface="Calibri" panose="020F0502020204030204" pitchFamily="34" charset="0"/>
              </a:rPr>
              <a:t> sets aside </a:t>
            </a:r>
            <a:r>
              <a:rPr lang="en-US" sz="2400" i="1" dirty="0">
                <a:latin typeface="Calibri" panose="020F0502020204030204" pitchFamily="34" charset="0"/>
              </a:rPr>
              <a:t>one</a:t>
            </a:r>
            <a:r>
              <a:rPr lang="en-US" sz="2400" dirty="0">
                <a:latin typeface="Calibri" panose="020F0502020204030204" pitchFamily="34" charset="0"/>
              </a:rPr>
              <a:t> pointer-sized unit of memory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</a:rPr>
              <a:t>You are expected to come up with the memory elsewhere!</a:t>
            </a:r>
          </a:p>
          <a:p>
            <a:pPr lvl="1" algn="just"/>
            <a:r>
              <a:rPr lang="en-US" sz="2400" dirty="0">
                <a:latin typeface="Calibri" panose="020F0502020204030204" pitchFamily="34" charset="0"/>
              </a:rPr>
              <a:t>Note:– all pointer variables are the same size in any given machine architecture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</a:rPr>
              <a:t>Regardless of what types they point to</a:t>
            </a:r>
          </a:p>
        </p:txBody>
      </p:sp>
    </p:spTree>
    <p:extLst>
      <p:ext uri="{BB962C8B-B14F-4D97-AF65-F5344CB8AC3E}">
        <p14:creationId xmlns:p14="http://schemas.microsoft.com/office/powerpoint/2010/main" val="5372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Note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4953000"/>
          </a:xfrm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 does </a:t>
            </a:r>
            <a:r>
              <a:rPr lang="en-US" i="1" dirty="0">
                <a:latin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</a:rPr>
              <a:t> assign arrays to each other</a:t>
            </a:r>
          </a:p>
          <a:p>
            <a:r>
              <a:rPr lang="en-US" i="1" dirty="0" err="1">
                <a:latin typeface="Calibri" panose="020F0502020204030204" pitchFamily="34" charset="0"/>
              </a:rPr>
              <a:t>E.g</a:t>
            </a:r>
            <a:r>
              <a:rPr lang="en-US" i="1" dirty="0">
                <a:latin typeface="Calibri" panose="020F0502020204030204" pitchFamily="34" charset="0"/>
              </a:rPr>
              <a:t>,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</a:rPr>
              <a:t>double A[10];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double B[10];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/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A = B; 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assigns the pointer value </a:t>
            </a:r>
            <a:r>
              <a:rPr lang="en-US" sz="2600" b="1" dirty="0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 to the pointer value </a:t>
            </a:r>
            <a:r>
              <a:rPr lang="en-US" sz="2600" b="1" dirty="0">
                <a:latin typeface="Calibri" panose="020F0502020204030204" pitchFamily="34" charset="0"/>
              </a:rPr>
              <a:t>A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Contents of array </a:t>
            </a:r>
            <a:r>
              <a:rPr lang="en-US" sz="2600" b="1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are untouched</a:t>
            </a:r>
          </a:p>
        </p:txBody>
      </p:sp>
    </p:spTree>
    <p:extLst>
      <p:ext uri="{BB962C8B-B14F-4D97-AF65-F5344CB8AC3E}">
        <p14:creationId xmlns:p14="http://schemas.microsoft.com/office/powerpoint/2010/main" val="787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Goals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Upon completion of this course, a successful student will be able to: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Describe the strengths and limitations of linear data structures, trees, graphs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Select appropriate data structures for a </a:t>
            </a:r>
            <a:r>
              <a:rPr lang="en-US" dirty="0" err="1" smtClean="0">
                <a:latin typeface="Calibri" panose="020F0502020204030204" pitchFamily="34" charset="0"/>
              </a:rPr>
              <a:t>speciﬁed</a:t>
            </a:r>
            <a:r>
              <a:rPr lang="en-US" dirty="0" smtClean="0">
                <a:latin typeface="Calibri" panose="020F0502020204030204" pitchFamily="34" charset="0"/>
              </a:rPr>
              <a:t> problem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Compare and contrast the basic data structures used in Computer Science: lists, stacks, queues, trees and graphs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Describe classic sorting techniques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Recognize when and how to use the following data structures: arrays, linked lists, stacks, queues and binary trees. 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Identify and implement the basic operations for manipulating each type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542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Arrays as Function Parameters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724400"/>
          </a:xfrm>
        </p:spPr>
        <p:txBody>
          <a:bodyPr/>
          <a:lstStyle/>
          <a:p>
            <a:r>
              <a:rPr lang="en-US" sz="2600" b="1" dirty="0">
                <a:latin typeface="Calibri" panose="020F0502020204030204" pitchFamily="34" charset="0"/>
              </a:rPr>
              <a:t>void </a:t>
            </a:r>
            <a:r>
              <a:rPr lang="en-US" sz="2600" b="1" dirty="0" err="1" smtClean="0">
                <a:latin typeface="Calibri" panose="020F0502020204030204" pitchFamily="34" charset="0"/>
              </a:rPr>
              <a:t>init</a:t>
            </a:r>
            <a:r>
              <a:rPr lang="en-US" sz="2600" b="1" dirty="0" smtClean="0">
                <a:latin typeface="Calibri" panose="020F0502020204030204" pitchFamily="34" charset="0"/>
              </a:rPr>
              <a:t>(float </a:t>
            </a:r>
            <a:r>
              <a:rPr lang="en-US" sz="2600" b="1" dirty="0">
                <a:latin typeface="Calibri" panose="020F0502020204030204" pitchFamily="34" charset="0"/>
              </a:rPr>
              <a:t>A[],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sz="2600" b="1" dirty="0">
                <a:latin typeface="Calibri" panose="020F0502020204030204" pitchFamily="34" charset="0"/>
              </a:rPr>
              <a:t> </a:t>
            </a:r>
            <a:r>
              <a:rPr lang="en-US" sz="2600" b="1" dirty="0" err="1">
                <a:latin typeface="Calibri" panose="020F0502020204030204" pitchFamily="34" charset="0"/>
              </a:rPr>
              <a:t>arraySize</a:t>
            </a:r>
            <a:r>
              <a:rPr lang="en-US" sz="2600" b="1" dirty="0">
                <a:latin typeface="Calibri" panose="020F0502020204030204" pitchFamily="34" charset="0"/>
              </a:rPr>
              <a:t>);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void init(float *A,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sz="2600" b="1" dirty="0">
                <a:latin typeface="Calibri" panose="020F0502020204030204" pitchFamily="34" charset="0"/>
              </a:rPr>
              <a:t> </a:t>
            </a:r>
            <a:r>
              <a:rPr lang="en-US" sz="2600" b="1" dirty="0" err="1">
                <a:latin typeface="Calibri" panose="020F0502020204030204" pitchFamily="34" charset="0"/>
              </a:rPr>
              <a:t>arraySize</a:t>
            </a:r>
            <a:r>
              <a:rPr lang="en-US" sz="2600" b="1" dirty="0">
                <a:latin typeface="Calibri" panose="020F0502020204030204" pitchFamily="34" charset="0"/>
              </a:rPr>
              <a:t>);</a:t>
            </a:r>
          </a:p>
          <a:p>
            <a:pPr lvl="2" algn="just"/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Are identical function prototypes!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Pointer is passed by value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I.e. caller copies the </a:t>
            </a:r>
            <a:r>
              <a:rPr lang="en-US" i="1" dirty="0">
                <a:latin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</a:rPr>
              <a:t> of a pointer to </a:t>
            </a:r>
            <a:r>
              <a:rPr lang="en-US" sz="2600" b="1" dirty="0">
                <a:latin typeface="Calibri" panose="020F0502020204030204" pitchFamily="34" charset="0"/>
              </a:rPr>
              <a:t>float</a:t>
            </a:r>
            <a:r>
              <a:rPr lang="en-US" dirty="0">
                <a:latin typeface="Calibri" panose="020F0502020204030204" pitchFamily="34" charset="0"/>
              </a:rPr>
              <a:t> into the parameter </a:t>
            </a:r>
            <a:r>
              <a:rPr lang="en-US" sz="2800" b="1" dirty="0">
                <a:latin typeface="Calibri" panose="020F0502020204030204" pitchFamily="34" charset="0"/>
              </a:rPr>
              <a:t>A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Called function can reference </a:t>
            </a:r>
            <a:r>
              <a:rPr lang="en-US" i="1" dirty="0">
                <a:latin typeface="Calibri" panose="020F0502020204030204" pitchFamily="34" charset="0"/>
              </a:rPr>
              <a:t>through</a:t>
            </a:r>
            <a:r>
              <a:rPr lang="en-US" dirty="0">
                <a:latin typeface="Calibri" panose="020F0502020204030204" pitchFamily="34" charset="0"/>
              </a:rPr>
              <a:t> that pointer to reach thing pointed to</a:t>
            </a:r>
          </a:p>
        </p:txBody>
      </p:sp>
    </p:spTree>
    <p:extLst>
      <p:ext uri="{BB962C8B-B14F-4D97-AF65-F5344CB8AC3E}">
        <p14:creationId xmlns:p14="http://schemas.microsoft.com/office/powerpoint/2010/main" val="40941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Arrays as Function Parameters </a:t>
            </a:r>
            <a:r>
              <a:rPr lang="en-US" sz="2800" dirty="0">
                <a:latin typeface="Calibri" panose="020F0502020204030204" pitchFamily="34" charset="0"/>
              </a:rPr>
              <a:t>(continued)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</p:spPr>
        <p:txBody>
          <a:bodyPr/>
          <a:lstStyle/>
          <a:p>
            <a:r>
              <a:rPr lang="en-US" sz="2600" b="1" dirty="0">
                <a:latin typeface="Calibri" panose="020F0502020204030204" pitchFamily="34" charset="0"/>
              </a:rPr>
              <a:t>void init(float A[], 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sz="2600" b="1" dirty="0">
                <a:latin typeface="Calibri" panose="020F0502020204030204" pitchFamily="34" charset="0"/>
              </a:rPr>
              <a:t> </a:t>
            </a:r>
            <a:r>
              <a:rPr lang="en-US" sz="2600" b="1" dirty="0" err="1">
                <a:latin typeface="Calibri" panose="020F0502020204030204" pitchFamily="34" charset="0"/>
              </a:rPr>
              <a:t>arraySize</a:t>
            </a:r>
            <a:r>
              <a:rPr lang="en-US" sz="2600" b="1" dirty="0">
                <a:latin typeface="Calibri" panose="020F0502020204030204" pitchFamily="34" charset="0"/>
              </a:rPr>
              <a:t>){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	</a:t>
            </a:r>
            <a:r>
              <a:rPr lang="en-US" sz="2600" b="1" dirty="0" err="1">
                <a:latin typeface="Calibri" panose="020F0502020204030204" pitchFamily="34" charset="0"/>
              </a:rPr>
              <a:t>int</a:t>
            </a:r>
            <a:r>
              <a:rPr lang="en-US" sz="2600" b="1" dirty="0">
                <a:latin typeface="Calibri" panose="020F0502020204030204" pitchFamily="34" charset="0"/>
              </a:rPr>
              <a:t> n;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/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	for(n = 0; n &lt; </a:t>
            </a:r>
            <a:r>
              <a:rPr lang="en-US" sz="2600" b="1" dirty="0" err="1">
                <a:latin typeface="Calibri" panose="020F0502020204030204" pitchFamily="34" charset="0"/>
              </a:rPr>
              <a:t>arraySize</a:t>
            </a:r>
            <a:r>
              <a:rPr lang="en-US" sz="2600" b="1" dirty="0">
                <a:latin typeface="Calibri" panose="020F0502020204030204" pitchFamily="34" charset="0"/>
              </a:rPr>
              <a:t>; n++)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		A[n] = (float)n;</a:t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/>
            </a:r>
            <a:br>
              <a:rPr lang="en-US" sz="2600" b="1" dirty="0">
                <a:latin typeface="Calibri" panose="020F0502020204030204" pitchFamily="34" charset="0"/>
              </a:rPr>
            </a:br>
            <a:r>
              <a:rPr lang="en-US" sz="2600" b="1" dirty="0">
                <a:latin typeface="Calibri" panose="020F0502020204030204" pitchFamily="34" charset="0"/>
              </a:rPr>
              <a:t>}	//init</a:t>
            </a:r>
          </a:p>
          <a:p>
            <a:pPr algn="just"/>
            <a:endParaRPr lang="en-US" sz="2600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Assigns values to the array A </a:t>
            </a:r>
            <a:r>
              <a:rPr lang="en-US" i="1" dirty="0">
                <a:latin typeface="Calibri" panose="020F0502020204030204" pitchFamily="34" charset="0"/>
              </a:rPr>
              <a:t>in place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So that caller can see the changes!</a:t>
            </a:r>
          </a:p>
        </p:txBody>
      </p:sp>
    </p:spTree>
    <p:extLst>
      <p:ext uri="{BB962C8B-B14F-4D97-AF65-F5344CB8AC3E}">
        <p14:creationId xmlns:p14="http://schemas.microsoft.com/office/powerpoint/2010/main" val="25259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while ((</a:t>
            </a:r>
            <a:r>
              <a:rPr lang="en-US" sz="2400" b="1" dirty="0" err="1">
                <a:latin typeface="Calibri" panose="020F0502020204030204" pitchFamily="34" charset="0"/>
              </a:rPr>
              <a:t>rc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 err="1">
                <a:latin typeface="Calibri" panose="020F0502020204030204" pitchFamily="34" charset="0"/>
              </a:rPr>
              <a:t>scanf</a:t>
            </a:r>
            <a:r>
              <a:rPr lang="en-US" sz="2400" b="1" dirty="0">
                <a:latin typeface="Calibri" panose="020F0502020204030204" pitchFamily="34" charset="0"/>
              </a:rPr>
              <a:t>("%lf", &amp;array[count])) !=EOF &amp;&amp; </a:t>
            </a:r>
            <a:r>
              <a:rPr lang="en-US" sz="2400" b="1" dirty="0" err="1">
                <a:latin typeface="Calibri" panose="020F0502020204030204" pitchFamily="34" charset="0"/>
              </a:rPr>
              <a:t>rc</a:t>
            </a:r>
            <a:r>
              <a:rPr lang="en-US" sz="2400" b="1" dirty="0">
                <a:latin typeface="Calibri" panose="020F0502020204030204" pitchFamily="34" charset="0"/>
              </a:rPr>
              <a:t>==0)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double </a:t>
            </a:r>
            <a:r>
              <a:rPr lang="en-US" sz="2400" b="1" dirty="0" err="1">
                <a:latin typeface="Calibri" panose="020F0502020204030204" pitchFamily="34" charset="0"/>
              </a:rPr>
              <a:t>getLargest</a:t>
            </a:r>
            <a:r>
              <a:rPr lang="en-US" sz="2400" b="1" dirty="0">
                <a:latin typeface="Calibri" panose="020F0502020204030204" pitchFamily="34" charset="0"/>
              </a:rPr>
              <a:t>(const double A[], const 	</a:t>
            </a:r>
            <a:r>
              <a:rPr lang="en-US" sz="2400" b="1" dirty="0" err="1" smtClean="0">
                <a:latin typeface="Calibri" panose="020F0502020204030204" pitchFamily="34" charset="0"/>
              </a:rPr>
              <a:t>int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</a:rPr>
              <a:t>sizeA</a:t>
            </a:r>
            <a:r>
              <a:rPr lang="en-US" sz="2400" b="1" dirty="0">
                <a:latin typeface="Calibri" panose="020F0502020204030204" pitchFamily="34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double 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if (</a:t>
            </a:r>
            <a:r>
              <a:rPr lang="en-US" sz="2400" b="1" dirty="0" err="1">
                <a:latin typeface="Calibri" panose="020F0502020204030204" pitchFamily="34" charset="0"/>
              </a:rPr>
              <a:t>sizeA</a:t>
            </a:r>
            <a:r>
              <a:rPr lang="en-US" sz="2400" b="1" dirty="0">
                <a:latin typeface="Calibri" panose="020F0502020204030204" pitchFamily="34" charset="0"/>
              </a:rPr>
              <a:t> &gt;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	d = </a:t>
            </a:r>
            <a:r>
              <a:rPr lang="en-US" sz="2400" b="1" dirty="0" err="1">
                <a:latin typeface="Calibri" panose="020F0502020204030204" pitchFamily="34" charset="0"/>
              </a:rPr>
              <a:t>getLargest</a:t>
            </a:r>
            <a:r>
              <a:rPr lang="en-US" sz="2400" b="1" dirty="0">
                <a:latin typeface="Calibri" panose="020F0502020204030204" pitchFamily="34" charset="0"/>
              </a:rPr>
              <a:t>(&amp;A[1], sizeA-1);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	return (d &gt; A[0]) ? d : A[0];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}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		return A[0];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alibri" panose="020F0502020204030204" pitchFamily="34" charset="0"/>
              </a:rPr>
              <a:t>}		// </a:t>
            </a:r>
            <a:r>
              <a:rPr lang="en-US" sz="2400" b="1" dirty="0" err="1">
                <a:latin typeface="Calibri" panose="020F0502020204030204" pitchFamily="34" charset="0"/>
              </a:rPr>
              <a:t>getLargest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Result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Even though all arguments are passed </a:t>
            </a:r>
            <a:r>
              <a:rPr lang="en-US" i="1" dirty="0">
                <a:latin typeface="Calibri" panose="020F0502020204030204" pitchFamily="34" charset="0"/>
              </a:rPr>
              <a:t>by value</a:t>
            </a:r>
            <a:r>
              <a:rPr lang="en-US" dirty="0">
                <a:latin typeface="Calibri" panose="020F0502020204030204" pitchFamily="34" charset="0"/>
              </a:rPr>
              <a:t> to functions …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… pointers allow functions to assign back to data of caller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Arrays are pointers passed by value</a:t>
            </a:r>
          </a:p>
        </p:txBody>
      </p:sp>
    </p:spTree>
    <p:extLst>
      <p:ext uri="{BB962C8B-B14F-4D97-AF65-F5344CB8AC3E}">
        <p14:creationId xmlns:p14="http://schemas.microsoft.com/office/powerpoint/2010/main" val="28386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Safety Note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When passing arrays to functions, </a:t>
            </a:r>
            <a:r>
              <a:rPr lang="en-US" i="1" dirty="0">
                <a:latin typeface="Calibri" panose="020F0502020204030204" pitchFamily="34" charset="0"/>
              </a:rPr>
              <a:t>always</a:t>
            </a:r>
            <a:r>
              <a:rPr lang="en-US" dirty="0">
                <a:latin typeface="Calibri" panose="020F0502020204030204" pitchFamily="34" charset="0"/>
              </a:rPr>
              <a:t> specify </a:t>
            </a:r>
            <a:r>
              <a:rPr lang="en-US" sz="2800" b="1" dirty="0">
                <a:latin typeface="Calibri" panose="020F0502020204030204" pitchFamily="34" charset="0"/>
              </a:rPr>
              <a:t>const</a:t>
            </a:r>
            <a:r>
              <a:rPr lang="en-US" dirty="0">
                <a:latin typeface="Calibri" panose="020F0502020204030204" pitchFamily="34" charset="0"/>
              </a:rPr>
              <a:t> if you don’t want function changing the value of any elements</a:t>
            </a:r>
          </a:p>
          <a:p>
            <a:pPr lvl="2" algn="just"/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Reason:– you don’t know whether your function would pass array to another before returning to you</a:t>
            </a:r>
          </a:p>
          <a:p>
            <a:pPr lvl="2" algn="just"/>
            <a:r>
              <a:rPr lang="en-US" dirty="0">
                <a:latin typeface="Calibri" panose="020F0502020204030204" pitchFamily="34" charset="0"/>
              </a:rPr>
              <a:t>Exception – many software packages don’t specify </a:t>
            </a:r>
            <a:r>
              <a:rPr lang="en-US" sz="2200" b="1" dirty="0">
                <a:latin typeface="Calibri" panose="020F0502020204030204" pitchFamily="34" charset="0"/>
              </a:rPr>
              <a:t>const</a:t>
            </a:r>
            <a:r>
              <a:rPr lang="en-US" dirty="0">
                <a:latin typeface="Calibri" panose="020F0502020204030204" pitchFamily="34" charset="0"/>
              </a:rPr>
              <a:t> in their own headers, so you can’t either!</a:t>
            </a:r>
          </a:p>
        </p:txBody>
      </p:sp>
    </p:spTree>
    <p:extLst>
      <p:ext uri="{BB962C8B-B14F-4D97-AF65-F5344CB8AC3E}">
        <p14:creationId xmlns:p14="http://schemas.microsoft.com/office/powerpoint/2010/main" val="21357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Introduction to Data Structures &amp; </a:t>
            </a:r>
            <a:r>
              <a:rPr lang="en-US" dirty="0" smtClean="0">
                <a:latin typeface="Calibri" panose="020F0502020204030204" pitchFamily="34" charset="0"/>
              </a:rPr>
              <a:t>Algorithms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One </a:t>
            </a:r>
            <a:r>
              <a:rPr lang="en-US" dirty="0">
                <a:latin typeface="Calibri" panose="020F0502020204030204" pitchFamily="34" charset="0"/>
              </a:rPr>
              <a:t>Dimensional </a:t>
            </a:r>
            <a:r>
              <a:rPr lang="en-US" dirty="0" smtClean="0">
                <a:latin typeface="Calibri" panose="020F0502020204030204" pitchFamily="34" charset="0"/>
              </a:rPr>
              <a:t>Arrays: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Multi </a:t>
            </a:r>
            <a:r>
              <a:rPr lang="en-US" dirty="0">
                <a:latin typeface="Calibri" panose="020F0502020204030204" pitchFamily="34" charset="0"/>
              </a:rPr>
              <a:t>Dimensional </a:t>
            </a:r>
            <a:r>
              <a:rPr lang="en-US" dirty="0" smtClean="0">
                <a:latin typeface="Calibri" panose="020F0502020204030204" pitchFamily="34" charset="0"/>
              </a:rPr>
              <a:t>Arrays: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Declaration</a:t>
            </a:r>
            <a:endParaRPr lang="en-US" dirty="0">
              <a:latin typeface="Calibri" panose="020F0502020204030204" pitchFamily="34" charset="0"/>
            </a:endParaRP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Initialization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Representation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Arrays and functions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Pointers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Declaration, Initialization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Arrays and pointers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latin typeface="Calibri" panose="020F0502020204030204" pitchFamily="34" charset="0"/>
                <a:hlinkClick r:id="rId2"/>
              </a:rPr>
              <a:t>www.cse.ust.hk/~liao/comp102/PPT/array.ppt</a:t>
            </a:r>
            <a:endParaRPr lang="en-US" dirty="0">
              <a:latin typeface="Calibri" panose="020F0502020204030204" pitchFamily="34" charset="0"/>
              <a:hlinkClick r:id="rId2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3"/>
              </a:rPr>
              <a:t>https://www.geeksforgeeks.org/array-data-structure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4"/>
              </a:rPr>
              <a:t>http://www.cplusplus.com/doc/tutorial/arrays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i="1" dirty="0">
                <a:latin typeface="Calibri" panose="020F0502020204030204" pitchFamily="34" charset="0"/>
                <a:hlinkClick r:id="rId5"/>
              </a:rPr>
              <a:t>https://cs.nyu.edu/courses/fall03/V22.0101-002/05slide.ppt</a:t>
            </a:r>
            <a:endParaRPr lang="en-US" dirty="0">
              <a:latin typeface="Calibri" panose="020F0502020204030204" pitchFamily="34" charset="0"/>
              <a:hlinkClick r:id="rId5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6"/>
              </a:rPr>
              <a:t>https://processing.org/tutorials/arrays</a:t>
            </a:r>
            <a:r>
              <a:rPr lang="en-US" dirty="0" smtClean="0">
                <a:latin typeface="Calibri" panose="020F0502020204030204" pitchFamily="34" charset="0"/>
                <a:hlinkClick r:id="rId6"/>
              </a:rPr>
              <a:t>/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8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Goals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Upon completion of this course, a successful student will be able to: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</a:rPr>
              <a:t>Perform sequential searching, binary searching and hashing algorithms.  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</a:rPr>
              <a:t>Apply various sorting algorithms including bubble, insertion, selection and quick sort.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</a:rPr>
              <a:t>Understand recursion and be able to give examples of its use 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</a:rPr>
              <a:t>Use dynamic data structures 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Outline - I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Introduction to data structures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Linear and non-linear data structures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Arrays and pointers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List data structure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Singly linked list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Doubly linked list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Circular linked list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Stack; Implementation of stack using arrays and linked list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 Applications of a stack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Course Outline - II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Infix to postfix conversion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Evaluation of postfix expressions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Queues; Implementation of queues using arrays and linked list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Circular Queues; Priority Queues;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Trees; Tree traversals; Binary search trees and implementation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Heaps and Heap sort;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Graphs; Minimum spanning trees; 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Hashing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Files</a:t>
            </a:r>
          </a:p>
          <a:p>
            <a:pPr algn="just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Recommended Books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34400" cy="3581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zh-TW" sz="2000" b="1" u="sng" dirty="0" smtClean="0">
                <a:solidFill>
                  <a:srgbClr val="000099"/>
                </a:solidFill>
                <a:latin typeface="Calibri" panose="020F0502020204030204" pitchFamily="34" charset="0"/>
                <a:ea typeface="新細明體" pitchFamily="18" charset="-120"/>
              </a:rPr>
              <a:t>Textbook: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Robert L. Kruse, Alexander J. </a:t>
            </a:r>
            <a:r>
              <a:rPr lang="en-US" altLang="zh-TW" sz="2000" dirty="0" err="1" smtClean="0">
                <a:latin typeface="Calibri" panose="020F0502020204030204" pitchFamily="34" charset="0"/>
                <a:ea typeface="新細明體" pitchFamily="18" charset="-120"/>
              </a:rPr>
              <a:t>Ryba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Data Structures &amp; Program Design in C++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, Prentice Hall, New Jersey, USA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zh-TW" sz="2000" dirty="0" smtClean="0">
              <a:solidFill>
                <a:srgbClr val="000099"/>
              </a:solidFill>
              <a:latin typeface="Calibri" panose="020F0502020204030204" pitchFamily="34" charset="0"/>
              <a:ea typeface="新細明體" pitchFamily="18" charset="-12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TW" sz="2000" b="1" u="sng" dirty="0" smtClean="0">
                <a:solidFill>
                  <a:srgbClr val="000099"/>
                </a:solidFill>
                <a:latin typeface="Calibri" panose="020F0502020204030204" pitchFamily="34" charset="0"/>
                <a:ea typeface="新細明體" pitchFamily="18" charset="-120"/>
              </a:rPr>
              <a:t>Reference Books: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TW" sz="2000" dirty="0" err="1" smtClean="0">
                <a:latin typeface="Calibri" panose="020F0502020204030204" pitchFamily="34" charset="0"/>
                <a:ea typeface="新細明體" pitchFamily="18" charset="-120"/>
              </a:rPr>
              <a:t>Debasis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Calibri" panose="020F0502020204030204" pitchFamily="34" charset="0"/>
                <a:ea typeface="新細明體" pitchFamily="18" charset="-120"/>
              </a:rPr>
              <a:t>Samanta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Classic Data Structures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, 2</a:t>
            </a:r>
            <a:r>
              <a:rPr lang="en-US" altLang="zh-TW" sz="2000" baseline="30000" dirty="0" smtClean="0">
                <a:latin typeface="Calibri" panose="020F0502020204030204" pitchFamily="34" charset="0"/>
                <a:ea typeface="新細明體" pitchFamily="18" charset="-120"/>
              </a:rPr>
              <a:t>nd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 Edition, Prentice Hall India, 2009</a:t>
            </a:r>
          </a:p>
          <a:p>
            <a:pPr algn="just">
              <a:lnSpc>
                <a:spcPct val="110000"/>
              </a:lnSpc>
            </a:pP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ISRD Group, </a:t>
            </a:r>
            <a:r>
              <a:rPr lang="en-US" altLang="zh-TW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Data Structures Using C, </a:t>
            </a:r>
            <a:r>
              <a:rPr lang="en-US" altLang="zh-TW" sz="2000" dirty="0" smtClean="0">
                <a:latin typeface="Calibri" panose="020F0502020204030204" pitchFamily="34" charset="0"/>
                <a:ea typeface="新細明體" pitchFamily="18" charset="-120"/>
              </a:rPr>
              <a:t>Tata McGraw-Hill Publishing Company, New Delhi, India, 2006.</a:t>
            </a:r>
          </a:p>
        </p:txBody>
      </p:sp>
    </p:spTree>
    <p:extLst>
      <p:ext uri="{BB962C8B-B14F-4D97-AF65-F5344CB8AC3E}">
        <p14:creationId xmlns:p14="http://schemas.microsoft.com/office/powerpoint/2010/main" val="15003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2163</Words>
  <Application>Microsoft Office PowerPoint</Application>
  <PresentationFormat>On-screen Show (4:3)</PresentationFormat>
  <Paragraphs>499</Paragraphs>
  <Slides>56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Urban</vt:lpstr>
      <vt:lpstr>Microsoft Word Picture</vt:lpstr>
      <vt:lpstr>Picture</vt:lpstr>
      <vt:lpstr>Data Structures and Alglorithms</vt:lpstr>
      <vt:lpstr>Course Details</vt:lpstr>
      <vt:lpstr>Course Description</vt:lpstr>
      <vt:lpstr>Course Objectives</vt:lpstr>
      <vt:lpstr>Course Goals</vt:lpstr>
      <vt:lpstr>Course Goals</vt:lpstr>
      <vt:lpstr>Course Outline - I</vt:lpstr>
      <vt:lpstr>Course Outline - II</vt:lpstr>
      <vt:lpstr>Recommended Books</vt:lpstr>
      <vt:lpstr>Marks Distribution of Course</vt:lpstr>
      <vt:lpstr>Objectives Overview for this Lecture</vt:lpstr>
      <vt:lpstr>What is it all about?</vt:lpstr>
      <vt:lpstr>Data Structures and Algorithms</vt:lpstr>
      <vt:lpstr>Overall Picture</vt:lpstr>
      <vt:lpstr>What is Data Structures?</vt:lpstr>
      <vt:lpstr>Basic Data Structures</vt:lpstr>
      <vt:lpstr>What is Algorithm?</vt:lpstr>
      <vt:lpstr>Introducing Arrays</vt:lpstr>
      <vt:lpstr>Declaring Array Variables</vt:lpstr>
      <vt:lpstr>Creating Arrays</vt:lpstr>
      <vt:lpstr>Declaring and Creating in One Step</vt:lpstr>
      <vt:lpstr>The Length of Arrays</vt:lpstr>
      <vt:lpstr>Initializing Arrays</vt:lpstr>
      <vt:lpstr>Declaring, creating, initializing Using the Shorthand Notation</vt:lpstr>
      <vt:lpstr>CAUTION</vt:lpstr>
      <vt:lpstr>Testing Arrays</vt:lpstr>
      <vt:lpstr>Assigning Grades</vt:lpstr>
      <vt:lpstr>Passing Arrays as Arguments</vt:lpstr>
      <vt:lpstr>Example</vt:lpstr>
      <vt:lpstr>Copying Arrays</vt:lpstr>
      <vt:lpstr>Copying Arrays</vt:lpstr>
      <vt:lpstr>Copying Arrays</vt:lpstr>
      <vt:lpstr>Multidimensional Arrays</vt:lpstr>
      <vt:lpstr>Multidimensional Array Illustration</vt:lpstr>
      <vt:lpstr>Declaring, Creating, and Initializing Using Shorthand Notations</vt:lpstr>
      <vt:lpstr>Lengths of Multidimensional Arrays</vt:lpstr>
      <vt:lpstr>Definition – Pointer</vt:lpstr>
      <vt:lpstr>Memory Addressing</vt:lpstr>
      <vt:lpstr>Declaring Pointers in C</vt:lpstr>
      <vt:lpstr>Declaring Pointers in C (continued)</vt:lpstr>
      <vt:lpstr>Pointer Operations in C</vt:lpstr>
      <vt:lpstr>Using Pointers</vt:lpstr>
      <vt:lpstr>Pointer Arithmetic</vt:lpstr>
      <vt:lpstr>Pointer Arithmetic (continued)</vt:lpstr>
      <vt:lpstr>Pointer Arithmetic</vt:lpstr>
      <vt:lpstr>Pass-by-Reference</vt:lpstr>
      <vt:lpstr>Arrays and Pointers</vt:lpstr>
      <vt:lpstr>Arrays and Pointers (continued)</vt:lpstr>
      <vt:lpstr>Note</vt:lpstr>
      <vt:lpstr>Arrays as Function Parameters</vt:lpstr>
      <vt:lpstr>Arrays as Function Parameters (continued)</vt:lpstr>
      <vt:lpstr>Examples</vt:lpstr>
      <vt:lpstr>Result</vt:lpstr>
      <vt:lpstr>Safety Note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Data Structure</dc:title>
  <dc:creator>Afaq Mansoor</dc:creator>
  <cp:lastModifiedBy>Afaq</cp:lastModifiedBy>
  <cp:revision>75</cp:revision>
  <dcterms:created xsi:type="dcterms:W3CDTF">2006-08-16T00:00:00Z</dcterms:created>
  <dcterms:modified xsi:type="dcterms:W3CDTF">2018-11-28T21:26:47Z</dcterms:modified>
</cp:coreProperties>
</file>