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309" r:id="rId2"/>
    <p:sldId id="315" r:id="rId3"/>
    <p:sldId id="310" r:id="rId4"/>
    <p:sldId id="256" r:id="rId5"/>
    <p:sldId id="262" r:id="rId6"/>
    <p:sldId id="263" r:id="rId7"/>
    <p:sldId id="259" r:id="rId8"/>
    <p:sldId id="257" r:id="rId9"/>
    <p:sldId id="258" r:id="rId10"/>
    <p:sldId id="300" r:id="rId11"/>
    <p:sldId id="301" r:id="rId12"/>
    <p:sldId id="260" r:id="rId13"/>
    <p:sldId id="265" r:id="rId14"/>
    <p:sldId id="266" r:id="rId15"/>
    <p:sldId id="267" r:id="rId16"/>
    <p:sldId id="268" r:id="rId17"/>
    <p:sldId id="311" r:id="rId18"/>
    <p:sldId id="270" r:id="rId19"/>
    <p:sldId id="271" r:id="rId20"/>
    <p:sldId id="285" r:id="rId21"/>
    <p:sldId id="286" r:id="rId22"/>
    <p:sldId id="314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04" r:id="rId32"/>
    <p:sldId id="305" r:id="rId33"/>
    <p:sldId id="308" r:id="rId34"/>
    <p:sldId id="31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0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2F17B-A4F2-4D44-9D39-25B25133213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3477D-0449-4F26-B6DA-CA9009D5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7F3D5-764A-467E-A984-9F0A82BCAB3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99D4E-D663-4D7E-9910-6D5560206BBB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A quick summary . . .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ithachandru/binary-tree-24242122" TargetMode="External"/><Relationship Id="rId2" Type="http://schemas.openxmlformats.org/officeDocument/2006/relationships/hyperlink" Target="http://www2.latech.edu/~box/ds/chap8.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almario1988/binary-tree-7787268" TargetMode="External"/><Relationship Id="rId4" Type="http://schemas.openxmlformats.org/officeDocument/2006/relationships/hyperlink" Target="https://www.cs.cmu.edu/~adamchik/15-121/lectures/Trees/tre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458200" cy="1470025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Binary Tree (A)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Prepared by: Afaq </a:t>
            </a:r>
            <a:r>
              <a:rPr lang="en-US" dirty="0" err="1">
                <a:latin typeface="Calibri" panose="020F0502020204030204" pitchFamily="34" charset="0"/>
              </a:rPr>
              <a:t>Mansoor</a:t>
            </a:r>
            <a:r>
              <a:rPr lang="en-US" dirty="0">
                <a:latin typeface="Calibri" panose="020F0502020204030204" pitchFamily="34" charset="0"/>
              </a:rPr>
              <a:t> Khan</a:t>
            </a:r>
          </a:p>
          <a:p>
            <a:r>
              <a:rPr lang="en-US" dirty="0">
                <a:latin typeface="Calibri" panose="020F0502020204030204" pitchFamily="34" charset="0"/>
              </a:rPr>
              <a:t>BSSE III- Group A </a:t>
            </a:r>
          </a:p>
          <a:p>
            <a:r>
              <a:rPr lang="en-US" dirty="0">
                <a:latin typeface="Calibri" panose="020F0502020204030204" pitchFamily="34" charset="0"/>
              </a:rPr>
              <a:t>Session 2017-21</a:t>
            </a:r>
          </a:p>
          <a:p>
            <a:r>
              <a:rPr lang="en-US" dirty="0" err="1">
                <a:latin typeface="Calibri" panose="020F0502020204030204" pitchFamily="34" charset="0"/>
              </a:rPr>
              <a:t>IMSciences</a:t>
            </a:r>
            <a:r>
              <a:rPr lang="en-US" dirty="0">
                <a:latin typeface="Calibri" panose="020F0502020204030204" pitchFamily="34" charset="0"/>
              </a:rPr>
              <a:t>, Peshawar.</a:t>
            </a:r>
          </a:p>
        </p:txBody>
      </p:sp>
    </p:spTree>
    <p:extLst>
      <p:ext uri="{BB962C8B-B14F-4D97-AF65-F5344CB8AC3E}">
        <p14:creationId xmlns:p14="http://schemas.microsoft.com/office/powerpoint/2010/main" val="30246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Size and depth</a:t>
            </a:r>
          </a:p>
        </p:txBody>
      </p:sp>
      <p:sp>
        <p:nvSpPr>
          <p:cNvPr id="10268" name="Rectangle 28"/>
          <p:cNvSpPr>
            <a:spLocks noGrp="1" noChangeArrowheads="1"/>
          </p:cNvSpPr>
          <p:nvPr>
            <p:ph idx="1"/>
          </p:nvPr>
        </p:nvSpPr>
        <p:spPr>
          <a:xfrm>
            <a:off x="4079875" y="1371600"/>
            <a:ext cx="4875213" cy="4760913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size</a:t>
            </a:r>
            <a:r>
              <a:rPr lang="en-US" altLang="en-US" dirty="0">
                <a:latin typeface="Calibri" panose="020F0502020204030204" pitchFamily="34" charset="0"/>
              </a:rPr>
              <a:t> of a binary tree is the number of nodes in it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</a:rPr>
              <a:t>This tree has size 12</a:t>
            </a:r>
          </a:p>
          <a:p>
            <a:pPr algn="just"/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depth</a:t>
            </a:r>
            <a:r>
              <a:rPr lang="en-US" altLang="en-US" dirty="0">
                <a:latin typeface="Calibri" panose="020F0502020204030204" pitchFamily="34" charset="0"/>
              </a:rPr>
              <a:t> of a node is its distance from the root</a:t>
            </a:r>
          </a:p>
          <a:p>
            <a:pPr lvl="1" algn="just"/>
            <a:r>
              <a:rPr lang="en-US" alt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altLang="en-US" dirty="0">
                <a:latin typeface="Calibri" panose="020F0502020204030204" pitchFamily="34" charset="0"/>
              </a:rPr>
              <a:t> is at depth zero</a:t>
            </a:r>
          </a:p>
          <a:p>
            <a:pPr lvl="1" algn="just"/>
            <a:r>
              <a:rPr lang="en-US" alt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e</a:t>
            </a:r>
            <a:r>
              <a:rPr lang="en-US" altLang="en-US" dirty="0">
                <a:latin typeface="Calibri" panose="020F0502020204030204" pitchFamily="34" charset="0"/>
              </a:rPr>
              <a:t> is at depth 2</a:t>
            </a:r>
          </a:p>
          <a:p>
            <a:pPr algn="just"/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depth</a:t>
            </a:r>
            <a:r>
              <a:rPr lang="en-US" altLang="en-US" dirty="0">
                <a:latin typeface="Calibri" panose="020F0502020204030204" pitchFamily="34" charset="0"/>
              </a:rPr>
              <a:t> of a binary tree is the depth of its deepest node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</a:rPr>
              <a:t>This tree has depth 4</a:t>
            </a:r>
          </a:p>
          <a:p>
            <a:pPr lvl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1221-83D3-49DD-A3FB-8370C7E9E627}" type="slidenum">
              <a:rPr lang="en-US" altLang="en-US"/>
              <a:pPr/>
              <a:t>10</a:t>
            </a:fld>
            <a:endParaRPr lang="en-US" altLang="en-US" dirty="0"/>
          </a:p>
        </p:txBody>
      </p: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533400" y="1752600"/>
            <a:ext cx="3200400" cy="3733800"/>
            <a:chOff x="144" y="912"/>
            <a:chExt cx="2016" cy="2352"/>
          </a:xfrm>
        </p:grpSpPr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1008" y="9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a</a:t>
              </a:r>
            </a:p>
          </p:txBody>
        </p:sp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624" y="14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1392" y="14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c</a:t>
              </a: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384" y="19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d</a:t>
              </a: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912" y="19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e</a:t>
              </a: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1728" y="19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f</a:t>
              </a: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44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g</a:t>
              </a: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672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h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152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dirty="0" err="1">
                  <a:latin typeface="Verdana" pitchFamily="34" charset="0"/>
                </a:rPr>
                <a:t>i</a:t>
              </a:r>
              <a:endParaRPr lang="en-US" altLang="en-US" dirty="0">
                <a:latin typeface="Verdana" pitchFamily="34" charset="0"/>
              </a:endParaRP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1536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j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1920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k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l</a:t>
              </a: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 flipH="1">
              <a:off x="816" y="1200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1152" y="1200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H="1">
              <a:off x="528" y="1680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768" y="1680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1584" y="1680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H="1">
              <a:off x="288" y="220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 flipH="1">
              <a:off x="816" y="220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1056" y="2208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 flipH="1">
              <a:off x="1056" y="2784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 flipH="1">
              <a:off x="1632" y="2208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1824" y="220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7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967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Balance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040313"/>
            <a:ext cx="8574088" cy="1092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A binary tree is balanced if every level above the lowest is “full” (contains 2</a:t>
            </a:r>
            <a:r>
              <a:rPr lang="en-US" altLang="en-US" sz="2400" baseline="30000" dirty="0">
                <a:latin typeface="Calibri" panose="020F0502020204030204" pitchFamily="34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</a:rPr>
              <a:t> nodes)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In most applications, a reasonably balanced binary tree is desirable</a:t>
            </a:r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120E-07AB-4FCD-A45F-F82629749003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12333" name="Group 45"/>
          <p:cNvGrpSpPr>
            <a:grpSpLocks/>
          </p:cNvGrpSpPr>
          <p:nvPr/>
        </p:nvGrpSpPr>
        <p:grpSpPr bwMode="auto">
          <a:xfrm>
            <a:off x="381000" y="1219200"/>
            <a:ext cx="3124200" cy="2819400"/>
            <a:chOff x="240" y="768"/>
            <a:chExt cx="1968" cy="1776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1248" y="7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a</a:t>
              </a: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816" y="11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b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680" y="11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c</a:t>
              </a: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576" y="15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d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1056" y="15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e</a:t>
              </a: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1440" y="15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f</a:t>
              </a: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1872" y="15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g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432" y="19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h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720" y="19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i</a:t>
              </a:r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1728" y="19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j</a:t>
              </a:r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 flipH="1">
              <a:off x="1008" y="1056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1344" y="1056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 flipH="1">
              <a:off x="720" y="1392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912" y="139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 flipH="1">
              <a:off x="1584" y="1392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1776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 flipH="1">
              <a:off x="576" y="182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>
              <a:off x="672" y="182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 flipH="1">
              <a:off x="1824" y="1824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30" name="Text Box 42"/>
            <p:cNvSpPr txBox="1">
              <a:spLocks noChangeArrowheads="1"/>
            </p:cNvSpPr>
            <p:nvPr/>
          </p:nvSpPr>
          <p:spPr bwMode="auto">
            <a:xfrm>
              <a:off x="240" y="2256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itchFamily="18" charset="0"/>
                </a:rPr>
                <a:t>A balanced binary tree</a:t>
              </a:r>
            </a:p>
          </p:txBody>
        </p:sp>
      </p:grpSp>
      <p:grpSp>
        <p:nvGrpSpPr>
          <p:cNvPr id="12334" name="Group 46"/>
          <p:cNvGrpSpPr>
            <a:grpSpLocks/>
          </p:cNvGrpSpPr>
          <p:nvPr/>
        </p:nvGrpSpPr>
        <p:grpSpPr bwMode="auto">
          <a:xfrm>
            <a:off x="4419600" y="1219200"/>
            <a:ext cx="3429000" cy="3581400"/>
            <a:chOff x="2784" y="768"/>
            <a:chExt cx="2160" cy="2256"/>
          </a:xfrm>
        </p:grpSpPr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3744" y="7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a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3552" y="11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b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3312" y="14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c</a:t>
              </a:r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3120" y="17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d</a:t>
              </a:r>
            </a:p>
          </p:txBody>
        </p:sp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3744" y="14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e</a:t>
              </a: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3600" y="18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f</a:t>
              </a: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3408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g</a:t>
              </a:r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3744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h</a:t>
              </a: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3264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i</a:t>
              </a: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3552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 flipH="1">
              <a:off x="3696" y="100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 flipH="1">
              <a:off x="3456" y="1392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 flipH="1">
              <a:off x="3264" y="1680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>
              <a:off x="3648" y="1392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 flipH="1">
              <a:off x="3744" y="172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 flipH="1">
              <a:off x="3552" y="206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>
              <a:off x="3696" y="206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8" name="Line 40"/>
            <p:cNvSpPr>
              <a:spLocks noChangeShapeType="1"/>
            </p:cNvSpPr>
            <p:nvPr/>
          </p:nvSpPr>
          <p:spPr bwMode="auto">
            <a:xfrm flipH="1">
              <a:off x="3360" y="244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3504" y="244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2784" y="273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itchFamily="18" charset="0"/>
                </a:rPr>
                <a:t>An unbalanced binary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4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606552"/>
            <a:ext cx="8229600" cy="1069848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Picture of a binary tree</a:t>
            </a:r>
          </a:p>
        </p:txBody>
      </p:sp>
      <p:sp>
        <p:nvSpPr>
          <p:cNvPr id="8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FFA-03E1-4E48-AC56-2E82D3113FCC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457200" y="1676400"/>
            <a:ext cx="8153400" cy="4725988"/>
            <a:chOff x="288" y="1056"/>
            <a:chExt cx="5136" cy="2977"/>
          </a:xfrm>
        </p:grpSpPr>
        <p:grpSp>
          <p:nvGrpSpPr>
            <p:cNvPr id="8203" name="Group 11"/>
            <p:cNvGrpSpPr>
              <a:grpSpLocks/>
            </p:cNvGrpSpPr>
            <p:nvPr/>
          </p:nvGrpSpPr>
          <p:grpSpPr bwMode="auto">
            <a:xfrm>
              <a:off x="2544" y="1056"/>
              <a:ext cx="673" cy="192"/>
              <a:chOff x="1151" y="1392"/>
              <a:chExt cx="625" cy="145"/>
            </a:xfrm>
          </p:grpSpPr>
          <p:sp>
            <p:nvSpPr>
              <p:cNvPr id="8196" name="Rectangle 4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" name="Oval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Oval 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2" name="AutoShape 1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a</a:t>
                </a: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1392" y="1680"/>
              <a:ext cx="672" cy="192"/>
              <a:chOff x="1151" y="1392"/>
              <a:chExt cx="625" cy="145"/>
            </a:xfrm>
          </p:grpSpPr>
          <p:sp>
            <p:nvSpPr>
              <p:cNvPr id="8205" name="Rectangle 1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6" name="Oval 1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Rectangle 1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9" name="AutoShape 1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648" y="1680"/>
              <a:ext cx="672" cy="192"/>
              <a:chOff x="1151" y="1392"/>
              <a:chExt cx="625" cy="145"/>
            </a:xfrm>
          </p:grpSpPr>
          <p:sp>
            <p:nvSpPr>
              <p:cNvPr id="8211" name="Rectangle 1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Rectangle 2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4" name="Oval 2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AutoShape 2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c</a:t>
                </a:r>
              </a:p>
            </p:txBody>
          </p:sp>
        </p:grp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816" y="2495"/>
              <a:ext cx="673" cy="193"/>
              <a:chOff x="1151" y="1392"/>
              <a:chExt cx="625" cy="145"/>
            </a:xfrm>
          </p:grpSpPr>
          <p:sp>
            <p:nvSpPr>
              <p:cNvPr id="8217" name="Rectangle 2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9" name="Rectangle 2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0" name="Oval 2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1" name="AutoShape 2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1872" y="2496"/>
              <a:ext cx="673" cy="192"/>
              <a:chOff x="1151" y="1392"/>
              <a:chExt cx="625" cy="145"/>
            </a:xfrm>
          </p:grpSpPr>
          <p:sp>
            <p:nvSpPr>
              <p:cNvPr id="8223" name="Rectangle 3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5" name="Rectangle 3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6" name="Oval 3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7" name="AutoShape 3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8228" name="Group 36"/>
            <p:cNvGrpSpPr>
              <a:grpSpLocks/>
            </p:cNvGrpSpPr>
            <p:nvPr/>
          </p:nvGrpSpPr>
          <p:grpSpPr bwMode="auto">
            <a:xfrm>
              <a:off x="288" y="3168"/>
              <a:ext cx="673" cy="192"/>
              <a:chOff x="1151" y="1392"/>
              <a:chExt cx="625" cy="145"/>
            </a:xfrm>
          </p:grpSpPr>
          <p:sp>
            <p:nvSpPr>
              <p:cNvPr id="8229" name="Rectangle 3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0" name="Oval 3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1" name="Rectangle 3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Oval 4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3" name="AutoShape 4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g</a:t>
                </a:r>
              </a:p>
            </p:txBody>
          </p:sp>
        </p:grpSp>
        <p:grpSp>
          <p:nvGrpSpPr>
            <p:cNvPr id="8234" name="Group 42"/>
            <p:cNvGrpSpPr>
              <a:grpSpLocks/>
            </p:cNvGrpSpPr>
            <p:nvPr/>
          </p:nvGrpSpPr>
          <p:grpSpPr bwMode="auto">
            <a:xfrm>
              <a:off x="1440" y="3168"/>
              <a:ext cx="672" cy="192"/>
              <a:chOff x="1151" y="1392"/>
              <a:chExt cx="625" cy="145"/>
            </a:xfrm>
          </p:grpSpPr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Oval 4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8" name="Oval 4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9" name="AutoShape 4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h</a:t>
                </a:r>
              </a:p>
            </p:txBody>
          </p:sp>
        </p:grpSp>
        <p:grpSp>
          <p:nvGrpSpPr>
            <p:cNvPr id="8240" name="Group 48"/>
            <p:cNvGrpSpPr>
              <a:grpSpLocks/>
            </p:cNvGrpSpPr>
            <p:nvPr/>
          </p:nvGrpSpPr>
          <p:grpSpPr bwMode="auto">
            <a:xfrm>
              <a:off x="2448" y="3168"/>
              <a:ext cx="672" cy="192"/>
              <a:chOff x="1151" y="1392"/>
              <a:chExt cx="625" cy="145"/>
            </a:xfrm>
          </p:grpSpPr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2" name="Oval 5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4" name="Oval 5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5" name="AutoShape 5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i</a:t>
                </a:r>
              </a:p>
            </p:txBody>
          </p:sp>
        </p:grpSp>
        <p:grpSp>
          <p:nvGrpSpPr>
            <p:cNvPr id="8246" name="Group 54"/>
            <p:cNvGrpSpPr>
              <a:grpSpLocks/>
            </p:cNvGrpSpPr>
            <p:nvPr/>
          </p:nvGrpSpPr>
          <p:grpSpPr bwMode="auto">
            <a:xfrm>
              <a:off x="1824" y="3888"/>
              <a:ext cx="625" cy="145"/>
              <a:chOff x="1151" y="1392"/>
              <a:chExt cx="625" cy="145"/>
            </a:xfrm>
          </p:grpSpPr>
          <p:sp>
            <p:nvSpPr>
              <p:cNvPr id="8247" name="Rectangle 5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8" name="Oval 5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9" name="Rectangle 5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0" name="Oval 5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1" name="AutoShape 5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l</a:t>
                </a:r>
              </a:p>
            </p:txBody>
          </p:sp>
        </p:grpSp>
        <p:grpSp>
          <p:nvGrpSpPr>
            <p:cNvPr id="8252" name="Group 60"/>
            <p:cNvGrpSpPr>
              <a:grpSpLocks/>
            </p:cNvGrpSpPr>
            <p:nvPr/>
          </p:nvGrpSpPr>
          <p:grpSpPr bwMode="auto">
            <a:xfrm>
              <a:off x="4272" y="2496"/>
              <a:ext cx="672" cy="192"/>
              <a:chOff x="1151" y="1392"/>
              <a:chExt cx="625" cy="145"/>
            </a:xfrm>
          </p:grpSpPr>
          <p:sp>
            <p:nvSpPr>
              <p:cNvPr id="8253" name="Rectangle 6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4" name="Oval 6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5" name="Rectangle 6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6" name="Oval 6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7" name="AutoShape 6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f</a:t>
                </a:r>
              </a:p>
            </p:txBody>
          </p:sp>
        </p:grpSp>
        <p:grpSp>
          <p:nvGrpSpPr>
            <p:cNvPr id="8258" name="Group 66"/>
            <p:cNvGrpSpPr>
              <a:grpSpLocks/>
            </p:cNvGrpSpPr>
            <p:nvPr/>
          </p:nvGrpSpPr>
          <p:grpSpPr bwMode="auto">
            <a:xfrm>
              <a:off x="3791" y="3168"/>
              <a:ext cx="625" cy="145"/>
              <a:chOff x="1151" y="1392"/>
              <a:chExt cx="625" cy="145"/>
            </a:xfrm>
          </p:grpSpPr>
          <p:sp>
            <p:nvSpPr>
              <p:cNvPr id="8259" name="Rectangle 6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0" name="Oval 6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1" name="Rectangle 6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2" name="Oval 7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3" name="AutoShape 7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j</a:t>
                </a:r>
              </a:p>
            </p:txBody>
          </p:sp>
        </p:grpSp>
        <p:grpSp>
          <p:nvGrpSpPr>
            <p:cNvPr id="8264" name="Group 72"/>
            <p:cNvGrpSpPr>
              <a:grpSpLocks/>
            </p:cNvGrpSpPr>
            <p:nvPr/>
          </p:nvGrpSpPr>
          <p:grpSpPr bwMode="auto">
            <a:xfrm>
              <a:off x="4799" y="3168"/>
              <a:ext cx="625" cy="145"/>
              <a:chOff x="1151" y="1392"/>
              <a:chExt cx="625" cy="145"/>
            </a:xfrm>
          </p:grpSpPr>
          <p:sp>
            <p:nvSpPr>
              <p:cNvPr id="8265" name="Rectangle 7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6" name="Oval 7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7" name="Rectangle 7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8" name="Oval 7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9" name="AutoShape 7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k</a:t>
                </a:r>
              </a:p>
            </p:txBody>
          </p:sp>
        </p:grp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 flipH="1">
              <a:off x="1776" y="1152"/>
              <a:ext cx="86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168" y="1152"/>
              <a:ext cx="76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74" name="Line 82"/>
            <p:cNvSpPr>
              <a:spLocks noChangeShapeType="1"/>
            </p:cNvSpPr>
            <p:nvPr/>
          </p:nvSpPr>
          <p:spPr bwMode="auto">
            <a:xfrm flipH="1">
              <a:off x="1152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75" name="Line 83"/>
            <p:cNvSpPr>
              <a:spLocks noChangeShapeType="1"/>
            </p:cNvSpPr>
            <p:nvPr/>
          </p:nvSpPr>
          <p:spPr bwMode="auto">
            <a:xfrm>
              <a:off x="1968" y="1776"/>
              <a:ext cx="24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76" name="Line 84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78" name="Line 86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79" name="Line 87"/>
            <p:cNvSpPr>
              <a:spLocks noChangeShapeType="1"/>
            </p:cNvSpPr>
            <p:nvPr/>
          </p:nvSpPr>
          <p:spPr bwMode="auto">
            <a:xfrm>
              <a:off x="2448" y="2592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80" name="Line 88"/>
            <p:cNvSpPr>
              <a:spLocks noChangeShapeType="1"/>
            </p:cNvSpPr>
            <p:nvPr/>
          </p:nvSpPr>
          <p:spPr bwMode="auto">
            <a:xfrm flipH="1">
              <a:off x="2160" y="3264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81" name="Line 89"/>
            <p:cNvSpPr>
              <a:spLocks noChangeShapeType="1"/>
            </p:cNvSpPr>
            <p:nvPr/>
          </p:nvSpPr>
          <p:spPr bwMode="auto">
            <a:xfrm>
              <a:off x="4224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82" name="Line 90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83" name="Line 91"/>
            <p:cNvSpPr>
              <a:spLocks noChangeShapeType="1"/>
            </p:cNvSpPr>
            <p:nvPr/>
          </p:nvSpPr>
          <p:spPr bwMode="auto">
            <a:xfrm>
              <a:off x="484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59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Binary </a:t>
            </a:r>
            <a:r>
              <a:rPr lang="en-US" altLang="en-US" dirty="0">
                <a:latin typeface="Calibri" panose="020F0502020204030204" pitchFamily="34" charset="0"/>
              </a:rPr>
              <a:t>Search Tree Operations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1447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Calibri" panose="020F0502020204030204" pitchFamily="34" charset="0"/>
                <a:cs typeface="Times New Roman" pitchFamily="18" charset="0"/>
              </a:rPr>
              <a:t>Creating a Node:</a:t>
            </a:r>
            <a:r>
              <a:rPr lang="en-US" altLang="en-US" sz="2800" dirty="0">
                <a:latin typeface="Calibri" panose="020F0502020204030204" pitchFamily="34" charset="0"/>
                <a:cs typeface="Times New Roman" pitchFamily="18" charset="0"/>
              </a:rPr>
              <a:t> We will demonstrate binary tree operations using the </a:t>
            </a:r>
            <a:r>
              <a:rPr lang="en-US" altLang="en-US" sz="2800" dirty="0" err="1">
                <a:latin typeface="Calibri" panose="020F0502020204030204" pitchFamily="34" charset="0"/>
                <a:cs typeface="Courier New" pitchFamily="49" charset="0"/>
              </a:rPr>
              <a:t>IntBinaryTree</a:t>
            </a:r>
            <a:r>
              <a:rPr lang="en-US" altLang="en-US" sz="2800" dirty="0">
                <a:latin typeface="Calibri" panose="020F0502020204030204" pitchFamily="34" charset="0"/>
                <a:cs typeface="Times New Roman" pitchFamily="18" charset="0"/>
              </a:rPr>
              <a:t> class.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Times New Roman" pitchFamily="18" charset="0"/>
              </a:rPr>
              <a:t>The basis of our binary tree node is the following </a:t>
            </a:r>
            <a:r>
              <a:rPr lang="en-US" altLang="en-US" sz="2800" dirty="0" err="1">
                <a:latin typeface="Calibri" panose="020F0502020204030204" pitchFamily="34" charset="0"/>
                <a:cs typeface="Courier New" pitchFamily="49" charset="0"/>
              </a:rPr>
              <a:t>struct</a:t>
            </a:r>
            <a:r>
              <a:rPr lang="en-US" altLang="en-US" sz="2800" dirty="0">
                <a:latin typeface="Calibri" panose="020F0502020204030204" pitchFamily="34" charset="0"/>
                <a:cs typeface="Times New Roman" pitchFamily="18" charset="0"/>
              </a:rPr>
              <a:t> declaration: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28E-34C6-49EE-9A5C-912ACBF660A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9600" y="3200400"/>
            <a:ext cx="7924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err="1">
                <a:latin typeface="Calibri" panose="020F0502020204030204" pitchFamily="34" charset="0"/>
                <a:cs typeface="Times New Roman" pitchFamily="18" charset="0"/>
              </a:rPr>
              <a:t>struct</a:t>
            </a:r>
            <a: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Times New Roman" pitchFamily="18" charset="0"/>
              </a:rPr>
              <a:t>TreeNode</a:t>
            </a:r>
            <a: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  <a:t>	{</a:t>
            </a:r>
            <a:b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  <a:t>		</a:t>
            </a:r>
            <a:r>
              <a:rPr lang="en-US" altLang="en-US" sz="2000" dirty="0" err="1">
                <a:latin typeface="Calibri" panose="020F0502020204030204" pitchFamily="34" charset="0"/>
                <a:cs typeface="Times New Roman" pitchFamily="18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  <a:t> value;</a:t>
            </a:r>
            <a:b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  <a:t>		</a:t>
            </a:r>
            <a:r>
              <a:rPr lang="en-US" altLang="en-US" sz="2000" dirty="0" err="1">
                <a:latin typeface="Calibri" panose="020F0502020204030204" pitchFamily="34" charset="0"/>
                <a:cs typeface="Times New Roman" pitchFamily="18" charset="0"/>
              </a:rPr>
              <a:t>TreeNode</a:t>
            </a:r>
            <a: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  <a:t> *left;</a:t>
            </a:r>
            <a:b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  <a:t>		</a:t>
            </a:r>
            <a:r>
              <a:rPr lang="en-US" altLang="en-US" sz="2000" dirty="0" err="1">
                <a:latin typeface="Calibri" panose="020F0502020204030204" pitchFamily="34" charset="0"/>
                <a:cs typeface="Times New Roman" pitchFamily="18" charset="0"/>
              </a:rPr>
              <a:t>TreeNode</a:t>
            </a:r>
            <a: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  <a:t> *right;</a:t>
            </a:r>
            <a:b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en-US" sz="2000" dirty="0">
                <a:latin typeface="Calibri" panose="020F0502020204030204" pitchFamily="34" charset="0"/>
                <a:cs typeface="Times New Roman" pitchFamily="18" charset="0"/>
              </a:rPr>
              <a:t>	};</a:t>
            </a:r>
            <a:endParaRPr lang="en-US" altLang="en-US" sz="2000" dirty="0">
              <a:latin typeface="Calibri" panose="020F0502020204030204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3400" y="5486400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 The </a:t>
            </a:r>
            <a:r>
              <a:rPr lang="en-US" altLang="en-US" dirty="0" err="1">
                <a:latin typeface="Calibri" panose="020F0502020204030204" pitchFamily="34" charset="0"/>
              </a:rPr>
              <a:t>struct</a:t>
            </a:r>
            <a:r>
              <a:rPr lang="en-US" altLang="en-US" dirty="0">
                <a:latin typeface="Calibri" panose="020F0502020204030204" pitchFamily="34" charset="0"/>
              </a:rPr>
              <a:t> is implemented in the class shown next…</a:t>
            </a:r>
          </a:p>
        </p:txBody>
      </p:sp>
    </p:spTree>
    <p:extLst>
      <p:ext uri="{BB962C8B-B14F-4D97-AF65-F5344CB8AC3E}">
        <p14:creationId xmlns:p14="http://schemas.microsoft.com/office/powerpoint/2010/main" val="39023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8213" y="838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err="1">
                <a:latin typeface="Calibri" panose="020F0502020204030204" pitchFamily="34" charset="0"/>
              </a:rPr>
              <a:t>IntBinaryTree.h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03D-43C3-4D0C-82C8-DF1171CAFAA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2913" y="1676400"/>
            <a:ext cx="8763000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</a:rPr>
              <a:t>class </a:t>
            </a:r>
            <a:r>
              <a:rPr lang="en-US" altLang="en-US" sz="1600" dirty="0" err="1">
                <a:latin typeface="Calibri" panose="020F0502020204030204" pitchFamily="34" charset="0"/>
              </a:rPr>
              <a:t>IntBinaryTree</a:t>
            </a:r>
            <a:r>
              <a:rPr lang="en-US" altLang="en-US" sz="1600" dirty="0">
                <a:latin typeface="Calibri" panose="020F0502020204030204" pitchFamily="34" charset="0"/>
              </a:rPr>
              <a:t/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{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public: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</a:t>
            </a:r>
            <a:r>
              <a:rPr lang="en-US" altLang="en-US" sz="1600" dirty="0" err="1">
                <a:latin typeface="Calibri" panose="020F0502020204030204" pitchFamily="34" charset="0"/>
              </a:rPr>
              <a:t>struct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/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{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int</a:t>
            </a:r>
            <a:r>
              <a:rPr lang="en-US" altLang="en-US" sz="1600" dirty="0">
                <a:latin typeface="Calibri" panose="020F0502020204030204" pitchFamily="34" charset="0"/>
              </a:rPr>
              <a:t> value;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*left;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*right;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};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/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*root;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void </a:t>
            </a:r>
            <a:r>
              <a:rPr lang="en-US" altLang="en-US" sz="1600" dirty="0" err="1">
                <a:latin typeface="Calibri" panose="020F0502020204030204" pitchFamily="34" charset="0"/>
              </a:rPr>
              <a:t>destroySubTree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*);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void </a:t>
            </a:r>
            <a:r>
              <a:rPr lang="en-US" altLang="en-US" sz="1600" dirty="0" err="1">
                <a:latin typeface="Calibri" panose="020F0502020204030204" pitchFamily="34" charset="0"/>
              </a:rPr>
              <a:t>deleteNode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int</a:t>
            </a:r>
            <a:r>
              <a:rPr lang="en-US" altLang="en-US" sz="1600" dirty="0">
                <a:latin typeface="Calibri" panose="020F0502020204030204" pitchFamily="34" charset="0"/>
              </a:rPr>
              <a:t>, 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*&amp;);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void </a:t>
            </a:r>
            <a:r>
              <a:rPr lang="en-US" altLang="en-US" sz="1600" dirty="0" err="1">
                <a:latin typeface="Calibri" panose="020F0502020204030204" pitchFamily="34" charset="0"/>
              </a:rPr>
              <a:t>makeDeletion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*&amp;);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void </a:t>
            </a:r>
            <a:r>
              <a:rPr lang="en-US" altLang="en-US" sz="1600" dirty="0" err="1">
                <a:latin typeface="Calibri" panose="020F0502020204030204" pitchFamily="34" charset="0"/>
              </a:rPr>
              <a:t>displayInOrder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*);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void </a:t>
            </a:r>
            <a:r>
              <a:rPr lang="en-US" altLang="en-US" sz="1600" dirty="0" err="1">
                <a:latin typeface="Calibri" panose="020F0502020204030204" pitchFamily="34" charset="0"/>
              </a:rPr>
              <a:t>displayPreOrder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*);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void </a:t>
            </a:r>
            <a:r>
              <a:rPr lang="en-US" altLang="en-US" sz="1600" dirty="0" err="1">
                <a:latin typeface="Calibri" panose="020F0502020204030204" pitchFamily="34" charset="0"/>
              </a:rPr>
              <a:t>displayPostOrder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*);</a:t>
            </a:r>
            <a:r>
              <a:rPr lang="en-US" altLang="en-US" sz="1600" dirty="0">
                <a:latin typeface="Courier New" pitchFamily="49" charset="0"/>
              </a:rPr>
              <a:t/>
            </a:r>
            <a:br>
              <a:rPr lang="en-US" altLang="en-US" sz="1600" dirty="0">
                <a:latin typeface="Courier New" pitchFamily="49" charset="0"/>
              </a:rPr>
            </a:br>
            <a:endParaRPr lang="en-US" alt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err="1">
                <a:latin typeface="Calibri" panose="020F0502020204030204" pitchFamily="34" charset="0"/>
              </a:rPr>
              <a:t>IntBinaryTree.h</a:t>
            </a:r>
            <a:r>
              <a:rPr lang="en-US" altLang="en-US" dirty="0">
                <a:latin typeface="Calibri" panose="020F0502020204030204" pitchFamily="34" charset="0"/>
              </a:rPr>
              <a:t>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457-5FB9-4AA1-8A70-931D8955F82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8763000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</a:rPr>
              <a:t>public: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</a:t>
            </a:r>
            <a:r>
              <a:rPr lang="en-US" altLang="en-US" sz="1600" dirty="0" err="1">
                <a:latin typeface="Calibri" panose="020F0502020204030204" pitchFamily="34" charset="0"/>
              </a:rPr>
              <a:t>IntBinaryTree</a:t>
            </a:r>
            <a:r>
              <a:rPr lang="en-US" altLang="en-US" sz="1600" dirty="0">
                <a:latin typeface="Calibri" panose="020F0502020204030204" pitchFamily="34" charset="0"/>
              </a:rPr>
              <a:t>()		// Constructor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{ root = NULL; }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~</a:t>
            </a:r>
            <a:r>
              <a:rPr lang="en-US" altLang="en-US" sz="1600" dirty="0" err="1">
                <a:latin typeface="Calibri" panose="020F0502020204030204" pitchFamily="34" charset="0"/>
              </a:rPr>
              <a:t>IntBinaryTree</a:t>
            </a:r>
            <a:r>
              <a:rPr lang="en-US" altLang="en-US" sz="1600" dirty="0">
                <a:latin typeface="Calibri" panose="020F0502020204030204" pitchFamily="34" charset="0"/>
              </a:rPr>
              <a:t>()	// Destructor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{ </a:t>
            </a:r>
            <a:r>
              <a:rPr lang="en-US" altLang="en-US" sz="1600" dirty="0" err="1">
                <a:latin typeface="Calibri" panose="020F0502020204030204" pitchFamily="34" charset="0"/>
              </a:rPr>
              <a:t>destroySubTree</a:t>
            </a:r>
            <a:r>
              <a:rPr lang="en-US" altLang="en-US" sz="1600" dirty="0">
                <a:latin typeface="Calibri" panose="020F0502020204030204" pitchFamily="34" charset="0"/>
              </a:rPr>
              <a:t>(root); }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void </a:t>
            </a:r>
            <a:r>
              <a:rPr lang="en-US" altLang="en-US" sz="1600" dirty="0" err="1">
                <a:latin typeface="Calibri" panose="020F0502020204030204" pitchFamily="34" charset="0"/>
              </a:rPr>
              <a:t>insertNode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int</a:t>
            </a:r>
            <a:r>
              <a:rPr lang="en-US" altLang="en-US" sz="1600" dirty="0">
                <a:latin typeface="Calibri" panose="020F0502020204030204" pitchFamily="34" charset="0"/>
              </a:rPr>
              <a:t>);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bool </a:t>
            </a:r>
            <a:r>
              <a:rPr lang="en-US" altLang="en-US" sz="1600" dirty="0" err="1">
                <a:latin typeface="Calibri" panose="020F0502020204030204" pitchFamily="34" charset="0"/>
              </a:rPr>
              <a:t>searchNode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int</a:t>
            </a:r>
            <a:r>
              <a:rPr lang="en-US" altLang="en-US" sz="1600" dirty="0">
                <a:latin typeface="Calibri" panose="020F0502020204030204" pitchFamily="34" charset="0"/>
              </a:rPr>
              <a:t>);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void remove(</a:t>
            </a:r>
            <a:r>
              <a:rPr lang="en-US" altLang="en-US" sz="1600" dirty="0" err="1">
                <a:latin typeface="Calibri" panose="020F0502020204030204" pitchFamily="34" charset="0"/>
              </a:rPr>
              <a:t>int</a:t>
            </a:r>
            <a:r>
              <a:rPr lang="en-US" altLang="en-US" sz="1600" dirty="0">
                <a:latin typeface="Calibri" panose="020F0502020204030204" pitchFamily="34" charset="0"/>
              </a:rPr>
              <a:t>);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void </a:t>
            </a:r>
            <a:r>
              <a:rPr lang="en-US" altLang="en-US" sz="1600" dirty="0" err="1">
                <a:latin typeface="Calibri" panose="020F0502020204030204" pitchFamily="34" charset="0"/>
              </a:rPr>
              <a:t>showNodesInOrder</a:t>
            </a:r>
            <a:r>
              <a:rPr lang="en-US" altLang="en-US" sz="1600" dirty="0">
                <a:latin typeface="Calibri" panose="020F0502020204030204" pitchFamily="34" charset="0"/>
              </a:rPr>
              <a:t>(void)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{	</a:t>
            </a:r>
            <a:r>
              <a:rPr lang="en-US" altLang="en-US" sz="1600" dirty="0" err="1">
                <a:latin typeface="Calibri" panose="020F0502020204030204" pitchFamily="34" charset="0"/>
              </a:rPr>
              <a:t>displayInOrder</a:t>
            </a:r>
            <a:r>
              <a:rPr lang="en-US" altLang="en-US" sz="1600" dirty="0">
                <a:latin typeface="Calibri" panose="020F0502020204030204" pitchFamily="34" charset="0"/>
              </a:rPr>
              <a:t>(root); }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void </a:t>
            </a:r>
            <a:r>
              <a:rPr lang="en-US" altLang="en-US" sz="1600" dirty="0" err="1">
                <a:latin typeface="Calibri" panose="020F0502020204030204" pitchFamily="34" charset="0"/>
              </a:rPr>
              <a:t>showNodesPreOrder</a:t>
            </a:r>
            <a:r>
              <a:rPr lang="en-US" altLang="en-US" sz="1600" dirty="0">
                <a:latin typeface="Calibri" panose="020F0502020204030204" pitchFamily="34" charset="0"/>
              </a:rPr>
              <a:t>()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{	</a:t>
            </a:r>
            <a:r>
              <a:rPr lang="en-US" altLang="en-US" sz="1600" dirty="0" err="1">
                <a:latin typeface="Calibri" panose="020F0502020204030204" pitchFamily="34" charset="0"/>
              </a:rPr>
              <a:t>displayPreOrder</a:t>
            </a:r>
            <a:r>
              <a:rPr lang="en-US" altLang="en-US" sz="1600" dirty="0">
                <a:latin typeface="Calibri" panose="020F0502020204030204" pitchFamily="34" charset="0"/>
              </a:rPr>
              <a:t>(root); }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void </a:t>
            </a:r>
            <a:r>
              <a:rPr lang="en-US" altLang="en-US" sz="1600" dirty="0" err="1">
                <a:latin typeface="Calibri" panose="020F0502020204030204" pitchFamily="34" charset="0"/>
              </a:rPr>
              <a:t>showNodesPostOrder</a:t>
            </a:r>
            <a:r>
              <a:rPr lang="en-US" altLang="en-US" sz="1600" dirty="0">
                <a:latin typeface="Calibri" panose="020F0502020204030204" pitchFamily="34" charset="0"/>
              </a:rPr>
              <a:t>()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{	</a:t>
            </a:r>
            <a:r>
              <a:rPr lang="en-US" altLang="en-US" sz="1600" dirty="0" err="1">
                <a:latin typeface="Calibri" panose="020F0502020204030204" pitchFamily="34" charset="0"/>
              </a:rPr>
              <a:t>displayPostOrder</a:t>
            </a:r>
            <a:r>
              <a:rPr lang="en-US" altLang="en-US" sz="1600" dirty="0">
                <a:latin typeface="Calibri" panose="020F0502020204030204" pitchFamily="34" charset="0"/>
              </a:rPr>
              <a:t>(root); }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};</a:t>
            </a:r>
          </a:p>
          <a:p>
            <a:pPr>
              <a:spcBef>
                <a:spcPct val="50000"/>
              </a:spcBef>
            </a:pPr>
            <a:endParaRPr lang="en-US" alt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Inserting a Node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7244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Calibri" panose="020F0502020204030204" pitchFamily="34" charset="0"/>
                <a:cs typeface="Times New Roman" pitchFamily="18" charset="0"/>
              </a:rPr>
              <a:t>Inserting a </a:t>
            </a:r>
            <a:r>
              <a:rPr lang="en-US" altLang="en-US" sz="2800" b="1" dirty="0" smtClean="0">
                <a:latin typeface="Calibri" panose="020F0502020204030204" pitchFamily="34" charset="0"/>
                <a:cs typeface="Times New Roman" pitchFamily="18" charset="0"/>
              </a:rPr>
              <a:t>Node: </a:t>
            </a:r>
            <a:r>
              <a:rPr lang="en-US" sz="2800" dirty="0" smtClean="0">
                <a:latin typeface="Calibri" panose="020F0502020204030204" pitchFamily="34" charset="0"/>
              </a:rPr>
              <a:t>The </a:t>
            </a:r>
            <a:r>
              <a:rPr lang="en-US" sz="2800" dirty="0">
                <a:latin typeface="Calibri" panose="020F0502020204030204" pitchFamily="34" charset="0"/>
              </a:rPr>
              <a:t>idea is to do iterative level order traversal of the given tree using queue. If we find a node whose left child is empty, we make new key as left child of the node. Else if we find a node whose right child is empty, we make new key as right child. We keep traversing the tree until we find a node whose either left or right is empty.</a:t>
            </a:r>
            <a:endParaRPr lang="en-US" altLang="en-US" sz="2800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6ED0-F3A3-4652-BC70-415C908293D1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8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sz="2400" b="1" dirty="0" smtClean="0">
                <a:latin typeface="Calibri" panose="020F0502020204030204" pitchFamily="34" charset="0"/>
              </a:rPr>
              <a:t>If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the root is </a:t>
            </a:r>
            <a:r>
              <a:rPr lang="en-US" sz="2400" dirty="0" smtClean="0">
                <a:latin typeface="Calibri" panose="020F0502020204030204" pitchFamily="34" charset="0"/>
              </a:rPr>
              <a:t>null: </a:t>
            </a:r>
          </a:p>
          <a:p>
            <a:pPr marL="916686" lvl="1" indent="-514350" algn="just">
              <a:buFont typeface="+mj-lt"/>
              <a:buAutoNum type="alphaLcParenR"/>
            </a:pPr>
            <a:r>
              <a:rPr lang="en-US" sz="2400" dirty="0" smtClean="0">
                <a:latin typeface="Calibri" panose="020F0502020204030204" pitchFamily="34" charset="0"/>
              </a:rPr>
              <a:t>Replace empty tree with a new tree with the item at the root and return true 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</a:rPr>
              <a:t>e</a:t>
            </a:r>
            <a:r>
              <a:rPr lang="en-US" sz="2400" b="1" dirty="0" smtClean="0">
                <a:latin typeface="Calibri" panose="020F0502020204030204" pitchFamily="34" charset="0"/>
              </a:rPr>
              <a:t>lse if </a:t>
            </a:r>
            <a:r>
              <a:rPr lang="en-US" sz="2400" dirty="0" smtClean="0">
                <a:latin typeface="Calibri" panose="020F0502020204030204" pitchFamily="34" charset="0"/>
              </a:rPr>
              <a:t>the item is equal to </a:t>
            </a:r>
            <a:r>
              <a:rPr lang="en-US" sz="2400" dirty="0" err="1" smtClean="0">
                <a:latin typeface="Calibri" panose="020F0502020204030204" pitchFamily="34" charset="0"/>
              </a:rPr>
              <a:t>root.data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916686" lvl="1" indent="-514350" algn="just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The item is already in the tree; return </a:t>
            </a:r>
            <a:r>
              <a:rPr lang="en-US" sz="2400" dirty="0" smtClean="0">
                <a:latin typeface="Calibri" panose="020F0502020204030204" pitchFamily="34" charset="0"/>
              </a:rPr>
              <a:t>false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z="2400" b="1" dirty="0" smtClean="0">
                <a:latin typeface="Calibri" panose="020F0502020204030204" pitchFamily="34" charset="0"/>
              </a:rPr>
              <a:t>else if </a:t>
            </a:r>
            <a:r>
              <a:rPr lang="en-US" sz="2400" dirty="0" smtClean="0">
                <a:latin typeface="Calibri" panose="020F0502020204030204" pitchFamily="34" charset="0"/>
              </a:rPr>
              <a:t>the item is less than </a:t>
            </a:r>
            <a:r>
              <a:rPr lang="en-US" sz="2400" dirty="0" err="1" smtClean="0">
                <a:latin typeface="Calibri" panose="020F0502020204030204" pitchFamily="34" charset="0"/>
              </a:rPr>
              <a:t>root.data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916686" lvl="1" indent="-514350" algn="just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</a:rPr>
              <a:t>Recursively insert the item in the left subtree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</a:rPr>
              <a:t>e</a:t>
            </a:r>
            <a:r>
              <a:rPr lang="en-US" sz="2400" b="1" dirty="0" smtClean="0">
                <a:latin typeface="Calibri" panose="020F0502020204030204" pitchFamily="34" charset="0"/>
              </a:rPr>
              <a:t>lse 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Recursively insert the item in the </a:t>
            </a:r>
            <a:r>
              <a:rPr lang="en-US" sz="2400" dirty="0" smtClean="0">
                <a:latin typeface="Calibri" panose="020F0502020204030204" pitchFamily="34" charset="0"/>
              </a:rPr>
              <a:t>right </a:t>
            </a:r>
            <a:r>
              <a:rPr lang="en-US" sz="2400" dirty="0">
                <a:latin typeface="Calibri" panose="020F0502020204030204" pitchFamily="34" charset="0"/>
              </a:rPr>
              <a:t>subtree</a:t>
            </a:r>
          </a:p>
          <a:p>
            <a:pPr marL="916686" lvl="1" indent="-514350">
              <a:buFont typeface="+mj-lt"/>
              <a:buAutoNum type="arabicPeriod"/>
            </a:pPr>
            <a:endParaRPr lang="en-US" dirty="0" smtClean="0">
              <a:latin typeface="Calibri" panose="020F0502020204030204" pitchFamily="34" charset="0"/>
            </a:endParaRPr>
          </a:p>
          <a:p>
            <a:pPr marL="40233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609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 err="1">
                <a:latin typeface="Calibri" panose="020F0502020204030204" pitchFamily="34" charset="0"/>
              </a:rPr>
              <a:t>insertNode</a:t>
            </a:r>
            <a:r>
              <a:rPr lang="en-US" altLang="en-US" dirty="0">
                <a:latin typeface="Calibri" panose="020F0502020204030204" pitchFamily="34" charset="0"/>
              </a:rPr>
              <a:t> Member Function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5C1-BBF8-4B18-8342-95A4F649367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7630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latin typeface="Calibri" panose="020F0502020204030204" pitchFamily="34" charset="0"/>
              </a:rPr>
              <a:t>void </a:t>
            </a:r>
            <a:r>
              <a:rPr lang="en-US" altLang="en-US" sz="1800" dirty="0" err="1">
                <a:latin typeface="Calibri" panose="020F0502020204030204" pitchFamily="34" charset="0"/>
              </a:rPr>
              <a:t>IntBinaryTree</a:t>
            </a:r>
            <a:r>
              <a:rPr lang="en-US" altLang="en-US" sz="1800" dirty="0">
                <a:latin typeface="Calibri" panose="020F0502020204030204" pitchFamily="34" charset="0"/>
              </a:rPr>
              <a:t>::</a:t>
            </a:r>
            <a:r>
              <a:rPr lang="en-US" altLang="en-US" sz="1800" dirty="0" err="1">
                <a:latin typeface="Calibri" panose="020F0502020204030204" pitchFamily="34" charset="0"/>
              </a:rPr>
              <a:t>insertNode</a:t>
            </a:r>
            <a:r>
              <a:rPr lang="en-US" altLang="en-US" sz="1800" dirty="0">
                <a:latin typeface="Calibri" panose="020F0502020204030204" pitchFamily="34" charset="0"/>
              </a:rPr>
              <a:t>(</a:t>
            </a:r>
            <a:r>
              <a:rPr lang="en-US" altLang="en-US" sz="1800" dirty="0" err="1">
                <a:latin typeface="Calibri" panose="020F0502020204030204" pitchFamily="34" charset="0"/>
              </a:rPr>
              <a:t>int</a:t>
            </a:r>
            <a:r>
              <a:rPr lang="en-US" altLang="en-US" sz="1800" dirty="0">
                <a:latin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</a:rPr>
              <a:t>num</a:t>
            </a:r>
            <a:r>
              <a:rPr lang="en-US" altLang="en-US" sz="1800" dirty="0">
                <a:latin typeface="Calibri" panose="020F0502020204030204" pitchFamily="34" charset="0"/>
              </a:rPr>
              <a:t>)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{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	</a:t>
            </a:r>
            <a:r>
              <a:rPr lang="en-US" altLang="en-US" sz="1800" dirty="0" err="1">
                <a:latin typeface="Calibri" panose="020F0502020204030204" pitchFamily="34" charset="0"/>
              </a:rPr>
              <a:t>TreeNode</a:t>
            </a:r>
            <a:r>
              <a:rPr lang="en-US" altLang="en-US" sz="1800" dirty="0">
                <a:latin typeface="Calibri" panose="020F0502020204030204" pitchFamily="34" charset="0"/>
              </a:rPr>
              <a:t> *</a:t>
            </a:r>
            <a:r>
              <a:rPr lang="en-US" altLang="en-US" sz="1800" dirty="0" err="1">
                <a:latin typeface="Calibri" panose="020F0502020204030204" pitchFamily="34" charset="0"/>
              </a:rPr>
              <a:t>newNode</a:t>
            </a:r>
            <a:r>
              <a:rPr lang="en-US" altLang="en-US" sz="1800" dirty="0">
                <a:latin typeface="Calibri" panose="020F0502020204030204" pitchFamily="34" charset="0"/>
              </a:rPr>
              <a:t>,	// Pointer to a new node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	         *</a:t>
            </a:r>
            <a:r>
              <a:rPr lang="en-US" altLang="en-US" sz="1800" dirty="0" err="1">
                <a:latin typeface="Calibri" panose="020F0502020204030204" pitchFamily="34" charset="0"/>
              </a:rPr>
              <a:t>nodePtr</a:t>
            </a:r>
            <a:r>
              <a:rPr lang="en-US" altLang="en-US" sz="1800" dirty="0">
                <a:latin typeface="Calibri" panose="020F0502020204030204" pitchFamily="34" charset="0"/>
              </a:rPr>
              <a:t>;	// Pointer to traverse the tree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/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	// Create a new node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	</a:t>
            </a:r>
            <a:r>
              <a:rPr lang="en-US" altLang="en-US" sz="1800" dirty="0" err="1">
                <a:latin typeface="Calibri" panose="020F0502020204030204" pitchFamily="34" charset="0"/>
              </a:rPr>
              <a:t>newNode</a:t>
            </a:r>
            <a:r>
              <a:rPr lang="en-US" altLang="en-US" sz="1800" dirty="0">
                <a:latin typeface="Calibri" panose="020F0502020204030204" pitchFamily="34" charset="0"/>
              </a:rPr>
              <a:t> = new </a:t>
            </a:r>
            <a:r>
              <a:rPr lang="en-US" altLang="en-US" sz="1800" dirty="0" err="1">
                <a:latin typeface="Calibri" panose="020F0502020204030204" pitchFamily="34" charset="0"/>
              </a:rPr>
              <a:t>TreeNode</a:t>
            </a:r>
            <a:r>
              <a:rPr lang="en-US" altLang="en-US" sz="1800" dirty="0">
                <a:latin typeface="Calibri" panose="020F0502020204030204" pitchFamily="34" charset="0"/>
              </a:rPr>
              <a:t>;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	</a:t>
            </a:r>
            <a:r>
              <a:rPr lang="en-US" altLang="en-US" sz="1800" dirty="0" err="1">
                <a:latin typeface="Calibri" panose="020F0502020204030204" pitchFamily="34" charset="0"/>
              </a:rPr>
              <a:t>newNode</a:t>
            </a:r>
            <a:r>
              <a:rPr lang="en-US" altLang="en-US" sz="1800" dirty="0">
                <a:latin typeface="Calibri" panose="020F0502020204030204" pitchFamily="34" charset="0"/>
              </a:rPr>
              <a:t>-&gt;value = </a:t>
            </a:r>
            <a:r>
              <a:rPr lang="en-US" altLang="en-US" sz="1800" dirty="0" err="1">
                <a:latin typeface="Calibri" panose="020F0502020204030204" pitchFamily="34" charset="0"/>
              </a:rPr>
              <a:t>num</a:t>
            </a:r>
            <a:r>
              <a:rPr lang="en-US" altLang="en-US" sz="1800" dirty="0">
                <a:latin typeface="Calibri" panose="020F0502020204030204" pitchFamily="34" charset="0"/>
              </a:rPr>
              <a:t>;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	</a:t>
            </a:r>
            <a:r>
              <a:rPr lang="en-US" altLang="en-US" sz="1800" dirty="0" err="1">
                <a:latin typeface="Calibri" panose="020F0502020204030204" pitchFamily="34" charset="0"/>
              </a:rPr>
              <a:t>newNode</a:t>
            </a:r>
            <a:r>
              <a:rPr lang="en-US" altLang="en-US" sz="1800" dirty="0">
                <a:latin typeface="Calibri" panose="020F0502020204030204" pitchFamily="34" charset="0"/>
              </a:rPr>
              <a:t>-&gt;left = </a:t>
            </a:r>
            <a:r>
              <a:rPr lang="en-US" altLang="en-US" sz="1800" dirty="0" err="1">
                <a:latin typeface="Calibri" panose="020F0502020204030204" pitchFamily="34" charset="0"/>
              </a:rPr>
              <a:t>newNode</a:t>
            </a:r>
            <a:r>
              <a:rPr lang="en-US" altLang="en-US" sz="1800" dirty="0">
                <a:latin typeface="Calibri" panose="020F0502020204030204" pitchFamily="34" charset="0"/>
              </a:rPr>
              <a:t>-&gt;right = NULL;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/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	if (!root)	// Is the tree empty?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		root = </a:t>
            </a:r>
            <a:r>
              <a:rPr lang="en-US" altLang="en-US" sz="1800" dirty="0" err="1">
                <a:latin typeface="Calibri" panose="020F0502020204030204" pitchFamily="34" charset="0"/>
              </a:rPr>
              <a:t>newNode</a:t>
            </a:r>
            <a:r>
              <a:rPr lang="en-US" altLang="en-US" sz="1800" dirty="0">
                <a:latin typeface="Calibri" panose="020F0502020204030204" pitchFamily="34" charset="0"/>
              </a:rPr>
              <a:t>;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	else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	{</a:t>
            </a: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</a:rPr>
              <a:t>		</a:t>
            </a:r>
            <a:r>
              <a:rPr lang="en-US" altLang="en-US" sz="1800" dirty="0" err="1">
                <a:latin typeface="Calibri" panose="020F0502020204030204" pitchFamily="34" charset="0"/>
              </a:rPr>
              <a:t>nodePtr</a:t>
            </a:r>
            <a:r>
              <a:rPr lang="en-US" altLang="en-US" sz="1800" dirty="0">
                <a:latin typeface="Calibri" panose="020F0502020204030204" pitchFamily="34" charset="0"/>
              </a:rPr>
              <a:t> = root; </a:t>
            </a:r>
            <a:br>
              <a:rPr lang="en-US" altLang="en-US" sz="1800" dirty="0">
                <a:latin typeface="Calibri" panose="020F0502020204030204" pitchFamily="34" charset="0"/>
              </a:rPr>
            </a:br>
            <a:endParaRPr lang="en-US" alt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6858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 err="1">
                <a:latin typeface="Calibri" panose="020F0502020204030204" pitchFamily="34" charset="0"/>
              </a:rPr>
              <a:t>insertNode</a:t>
            </a:r>
            <a:r>
              <a:rPr lang="en-US" altLang="en-US" dirty="0">
                <a:latin typeface="Calibri" panose="020F0502020204030204" pitchFamily="34" charset="0"/>
              </a:rPr>
              <a:t> Member Function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1516-FE2E-4F6B-86CC-41A92F65B01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8763000" cy="604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 smtClean="0">
                <a:latin typeface="Calibri" panose="020F0502020204030204" pitchFamily="34" charset="0"/>
              </a:rPr>
              <a:t>while </a:t>
            </a:r>
            <a:r>
              <a:rPr lang="en-US" altLang="en-US" sz="1200" dirty="0">
                <a:latin typeface="Calibri" panose="020F0502020204030204" pitchFamily="34" charset="0"/>
              </a:rPr>
              <a:t>(</a:t>
            </a:r>
            <a:r>
              <a:rPr lang="en-US" altLang="en-US" sz="1200" dirty="0" err="1">
                <a:latin typeface="Calibri" panose="020F0502020204030204" pitchFamily="34" charset="0"/>
              </a:rPr>
              <a:t>nodePtr</a:t>
            </a:r>
            <a:r>
              <a:rPr lang="en-US" altLang="en-US" sz="1200" dirty="0">
                <a:latin typeface="Calibri" panose="020F0502020204030204" pitchFamily="34" charset="0"/>
              </a:rPr>
              <a:t> != NULL)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 smtClean="0">
                <a:latin typeface="Calibri" panose="020F0502020204030204" pitchFamily="34" charset="0"/>
              </a:rPr>
              <a:t>{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 smtClean="0">
                <a:latin typeface="Calibri" panose="020F0502020204030204" pitchFamily="34" charset="0"/>
              </a:rPr>
              <a:t>	if </a:t>
            </a:r>
            <a:r>
              <a:rPr lang="en-US" altLang="en-US" sz="1200" dirty="0">
                <a:latin typeface="Calibri" panose="020F0502020204030204" pitchFamily="34" charset="0"/>
              </a:rPr>
              <a:t>(</a:t>
            </a:r>
            <a:r>
              <a:rPr lang="en-US" altLang="en-US" sz="1200" dirty="0" err="1">
                <a:latin typeface="Calibri" panose="020F0502020204030204" pitchFamily="34" charset="0"/>
              </a:rPr>
              <a:t>num</a:t>
            </a:r>
            <a:r>
              <a:rPr lang="en-US" altLang="en-US" sz="1200" dirty="0">
                <a:latin typeface="Calibri" panose="020F0502020204030204" pitchFamily="34" charset="0"/>
              </a:rPr>
              <a:t> &lt; </a:t>
            </a:r>
            <a:r>
              <a:rPr lang="en-US" altLang="en-US" sz="1200" dirty="0" err="1">
                <a:latin typeface="Calibri" panose="020F0502020204030204" pitchFamily="34" charset="0"/>
              </a:rPr>
              <a:t>nodePtr</a:t>
            </a:r>
            <a:r>
              <a:rPr lang="en-US" altLang="en-US" sz="1200" dirty="0">
                <a:latin typeface="Calibri" panose="020F0502020204030204" pitchFamily="34" charset="0"/>
              </a:rPr>
              <a:t>-&gt;value)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dirty="0" smtClean="0">
                <a:latin typeface="Calibri" panose="020F0502020204030204" pitchFamily="34" charset="0"/>
              </a:rPr>
              <a:t>{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dirty="0" smtClean="0">
                <a:latin typeface="Calibri" panose="020F0502020204030204" pitchFamily="34" charset="0"/>
              </a:rPr>
              <a:t>	if </a:t>
            </a:r>
            <a:r>
              <a:rPr lang="en-US" altLang="en-US" sz="1200" dirty="0">
                <a:latin typeface="Calibri" panose="020F0502020204030204" pitchFamily="34" charset="0"/>
              </a:rPr>
              <a:t>(</a:t>
            </a:r>
            <a:r>
              <a:rPr lang="en-US" altLang="en-US" sz="1200" dirty="0" err="1">
                <a:latin typeface="Calibri" panose="020F0502020204030204" pitchFamily="34" charset="0"/>
              </a:rPr>
              <a:t>nodePtr</a:t>
            </a:r>
            <a:r>
              <a:rPr lang="en-US" altLang="en-US" sz="1200" dirty="0">
                <a:latin typeface="Calibri" panose="020F0502020204030204" pitchFamily="34" charset="0"/>
              </a:rPr>
              <a:t>-&gt;left)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smtClean="0">
                <a:latin typeface="Calibri" panose="020F0502020204030204" pitchFamily="34" charset="0"/>
              </a:rPr>
              <a:t>	</a:t>
            </a:r>
            <a:r>
              <a:rPr lang="en-US" altLang="en-US" sz="1200" dirty="0" err="1" smtClean="0">
                <a:latin typeface="Calibri" panose="020F0502020204030204" pitchFamily="34" charset="0"/>
              </a:rPr>
              <a:t>nodePtr</a:t>
            </a:r>
            <a:r>
              <a:rPr lang="en-US" altLang="en-US" sz="1200" dirty="0" smtClean="0">
                <a:latin typeface="Calibri" panose="020F0502020204030204" pitchFamily="34" charset="0"/>
              </a:rPr>
              <a:t> </a:t>
            </a:r>
            <a:r>
              <a:rPr lang="en-US" altLang="en-US" sz="1200" dirty="0">
                <a:latin typeface="Calibri" panose="020F0502020204030204" pitchFamily="34" charset="0"/>
              </a:rPr>
              <a:t>= </a:t>
            </a:r>
            <a:r>
              <a:rPr lang="en-US" altLang="en-US" sz="1200" dirty="0" err="1">
                <a:latin typeface="Calibri" panose="020F0502020204030204" pitchFamily="34" charset="0"/>
              </a:rPr>
              <a:t>nodePtr</a:t>
            </a:r>
            <a:r>
              <a:rPr lang="en-US" altLang="en-US" sz="1200" dirty="0">
                <a:latin typeface="Calibri" panose="020F0502020204030204" pitchFamily="34" charset="0"/>
              </a:rPr>
              <a:t>-&gt;left;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smtClean="0">
                <a:latin typeface="Calibri" panose="020F0502020204030204" pitchFamily="34" charset="0"/>
              </a:rPr>
              <a:t>else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smtClean="0">
                <a:latin typeface="Calibri" panose="020F0502020204030204" pitchFamily="34" charset="0"/>
              </a:rPr>
              <a:t>{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	</a:t>
            </a:r>
            <a:r>
              <a:rPr lang="en-US" altLang="en-US" sz="1200" dirty="0" err="1" smtClean="0">
                <a:latin typeface="Calibri" panose="020F0502020204030204" pitchFamily="34" charset="0"/>
              </a:rPr>
              <a:t>nodePtr</a:t>
            </a:r>
            <a:r>
              <a:rPr lang="en-US" altLang="en-US" sz="1200" dirty="0" smtClean="0">
                <a:latin typeface="Calibri" panose="020F0502020204030204" pitchFamily="34" charset="0"/>
              </a:rPr>
              <a:t>-</a:t>
            </a:r>
            <a:r>
              <a:rPr lang="en-US" altLang="en-US" sz="1200" dirty="0">
                <a:latin typeface="Calibri" panose="020F0502020204030204" pitchFamily="34" charset="0"/>
              </a:rPr>
              <a:t>&gt;left = </a:t>
            </a:r>
            <a:r>
              <a:rPr lang="en-US" altLang="en-US" sz="1200" dirty="0" err="1">
                <a:latin typeface="Calibri" panose="020F0502020204030204" pitchFamily="34" charset="0"/>
              </a:rPr>
              <a:t>newNode</a:t>
            </a:r>
            <a:r>
              <a:rPr lang="en-US" altLang="en-US" sz="1200" dirty="0">
                <a:latin typeface="Calibri" panose="020F0502020204030204" pitchFamily="34" charset="0"/>
              </a:rPr>
              <a:t>;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	</a:t>
            </a:r>
            <a:r>
              <a:rPr lang="en-US" altLang="en-US" sz="1200" dirty="0" smtClean="0">
                <a:latin typeface="Calibri" panose="020F0502020204030204" pitchFamily="34" charset="0"/>
              </a:rPr>
              <a:t>break</a:t>
            </a:r>
            <a:r>
              <a:rPr lang="en-US" altLang="en-US" sz="1200" dirty="0">
                <a:latin typeface="Calibri" panose="020F0502020204030204" pitchFamily="34" charset="0"/>
              </a:rPr>
              <a:t>;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smtClean="0">
                <a:latin typeface="Calibri" panose="020F0502020204030204" pitchFamily="34" charset="0"/>
              </a:rPr>
              <a:t>}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dirty="0" smtClean="0">
                <a:latin typeface="Calibri" panose="020F0502020204030204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 dirty="0" smtClean="0">
                <a:latin typeface="Calibri" panose="020F0502020204030204" pitchFamily="34" charset="0"/>
              </a:rPr>
              <a:t>	else </a:t>
            </a:r>
            <a:r>
              <a:rPr lang="en-US" altLang="en-US" sz="1200" dirty="0">
                <a:latin typeface="Calibri" panose="020F0502020204030204" pitchFamily="34" charset="0"/>
              </a:rPr>
              <a:t>if (</a:t>
            </a:r>
            <a:r>
              <a:rPr lang="en-US" altLang="en-US" sz="1200" dirty="0" err="1">
                <a:latin typeface="Calibri" panose="020F0502020204030204" pitchFamily="34" charset="0"/>
              </a:rPr>
              <a:t>num</a:t>
            </a:r>
            <a:r>
              <a:rPr lang="en-US" altLang="en-US" sz="1200" dirty="0">
                <a:latin typeface="Calibri" panose="020F0502020204030204" pitchFamily="34" charset="0"/>
              </a:rPr>
              <a:t> &gt; </a:t>
            </a:r>
            <a:r>
              <a:rPr lang="en-US" altLang="en-US" sz="1200" dirty="0" err="1">
                <a:latin typeface="Calibri" panose="020F0502020204030204" pitchFamily="34" charset="0"/>
              </a:rPr>
              <a:t>nodePtr</a:t>
            </a:r>
            <a:r>
              <a:rPr lang="en-US" altLang="en-US" sz="1200" dirty="0">
                <a:latin typeface="Calibri" panose="020F0502020204030204" pitchFamily="34" charset="0"/>
              </a:rPr>
              <a:t>-&gt;value)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dirty="0" smtClean="0">
                <a:latin typeface="Calibri" panose="020F0502020204030204" pitchFamily="34" charset="0"/>
              </a:rPr>
              <a:t>{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dirty="0" smtClean="0">
                <a:latin typeface="Calibri" panose="020F0502020204030204" pitchFamily="34" charset="0"/>
              </a:rPr>
              <a:t>	if </a:t>
            </a:r>
            <a:r>
              <a:rPr lang="en-US" altLang="en-US" sz="1200" dirty="0">
                <a:latin typeface="Calibri" panose="020F0502020204030204" pitchFamily="34" charset="0"/>
              </a:rPr>
              <a:t>(</a:t>
            </a:r>
            <a:r>
              <a:rPr lang="en-US" altLang="en-US" sz="1200" dirty="0" err="1">
                <a:latin typeface="Calibri" panose="020F0502020204030204" pitchFamily="34" charset="0"/>
              </a:rPr>
              <a:t>nodePtr</a:t>
            </a:r>
            <a:r>
              <a:rPr lang="en-US" altLang="en-US" sz="1200" dirty="0">
                <a:latin typeface="Calibri" panose="020F0502020204030204" pitchFamily="34" charset="0"/>
              </a:rPr>
              <a:t>-&gt;right)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smtClean="0">
                <a:latin typeface="Calibri" panose="020F0502020204030204" pitchFamily="34" charset="0"/>
              </a:rPr>
              <a:t>	</a:t>
            </a:r>
            <a:r>
              <a:rPr lang="en-US" altLang="en-US" sz="1200" dirty="0" err="1" smtClean="0">
                <a:latin typeface="Calibri" panose="020F0502020204030204" pitchFamily="34" charset="0"/>
              </a:rPr>
              <a:t>nodePtr</a:t>
            </a:r>
            <a:r>
              <a:rPr lang="en-US" altLang="en-US" sz="1200" dirty="0" smtClean="0">
                <a:latin typeface="Calibri" panose="020F0502020204030204" pitchFamily="34" charset="0"/>
              </a:rPr>
              <a:t> </a:t>
            </a:r>
            <a:r>
              <a:rPr lang="en-US" altLang="en-US" sz="1200" dirty="0">
                <a:latin typeface="Calibri" panose="020F0502020204030204" pitchFamily="34" charset="0"/>
              </a:rPr>
              <a:t>= </a:t>
            </a:r>
            <a:r>
              <a:rPr lang="en-US" altLang="en-US" sz="1200" dirty="0" err="1">
                <a:latin typeface="Calibri" panose="020F0502020204030204" pitchFamily="34" charset="0"/>
              </a:rPr>
              <a:t>nodePtr</a:t>
            </a:r>
            <a:r>
              <a:rPr lang="en-US" altLang="en-US" sz="1200" dirty="0">
                <a:latin typeface="Calibri" panose="020F0502020204030204" pitchFamily="34" charset="0"/>
              </a:rPr>
              <a:t>-&gt;right;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smtClean="0">
                <a:latin typeface="Calibri" panose="020F0502020204030204" pitchFamily="34" charset="0"/>
              </a:rPr>
              <a:t>else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smtClean="0">
                <a:latin typeface="Calibri" panose="020F0502020204030204" pitchFamily="34" charset="0"/>
              </a:rPr>
              <a:t>{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	</a:t>
            </a:r>
            <a:r>
              <a:rPr lang="en-US" altLang="en-US" sz="1200" dirty="0" err="1">
                <a:latin typeface="Calibri" panose="020F0502020204030204" pitchFamily="34" charset="0"/>
              </a:rPr>
              <a:t>nodePtr</a:t>
            </a:r>
            <a:r>
              <a:rPr lang="en-US" altLang="en-US" sz="1200" dirty="0">
                <a:latin typeface="Calibri" panose="020F0502020204030204" pitchFamily="34" charset="0"/>
              </a:rPr>
              <a:t>-&gt;right = </a:t>
            </a:r>
            <a:r>
              <a:rPr lang="en-US" altLang="en-US" sz="1200" dirty="0" err="1">
                <a:latin typeface="Calibri" panose="020F0502020204030204" pitchFamily="34" charset="0"/>
              </a:rPr>
              <a:t>newNode</a:t>
            </a:r>
            <a:r>
              <a:rPr lang="en-US" altLang="en-US" sz="1200" dirty="0">
                <a:latin typeface="Calibri" panose="020F0502020204030204" pitchFamily="34" charset="0"/>
              </a:rPr>
              <a:t>;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	break;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smtClean="0">
                <a:latin typeface="Calibri" panose="020F0502020204030204" pitchFamily="34" charset="0"/>
              </a:rPr>
              <a:t>}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dirty="0" smtClean="0">
                <a:latin typeface="Calibri" panose="020F0502020204030204" pitchFamily="34" charset="0"/>
              </a:rPr>
              <a:t>}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dirty="0" smtClean="0">
                <a:latin typeface="Calibri" panose="020F0502020204030204" pitchFamily="34" charset="0"/>
              </a:rPr>
              <a:t>else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dirty="0" smtClean="0">
                <a:latin typeface="Calibri" panose="020F0502020204030204" pitchFamily="34" charset="0"/>
              </a:rPr>
              <a:t>{</a:t>
            </a:r>
            <a:r>
              <a:rPr lang="en-US" altLang="en-US" sz="1200" dirty="0">
                <a:latin typeface="Calibri" panose="020F0502020204030204" pitchFamily="34" charset="0"/>
              </a:rPr>
              <a:t/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 smtClean="0">
                <a:latin typeface="Calibri" panose="020F0502020204030204" pitchFamily="34" charset="0"/>
              </a:rPr>
              <a:t>cout</a:t>
            </a:r>
            <a:r>
              <a:rPr lang="en-US" altLang="en-US" sz="1200" dirty="0" smtClean="0">
                <a:latin typeface="Calibri" panose="020F0502020204030204" pitchFamily="34" charset="0"/>
              </a:rPr>
              <a:t> </a:t>
            </a:r>
            <a:r>
              <a:rPr lang="en-US" altLang="en-US" sz="1200" dirty="0">
                <a:latin typeface="Calibri" panose="020F0502020204030204" pitchFamily="34" charset="0"/>
              </a:rPr>
              <a:t>&lt;&lt; "Duplicate value found in tree.\n";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smtClean="0">
                <a:latin typeface="Calibri" panose="020F0502020204030204" pitchFamily="34" charset="0"/>
              </a:rPr>
              <a:t>break</a:t>
            </a:r>
            <a:r>
              <a:rPr lang="en-US" altLang="en-US" sz="1200" dirty="0">
                <a:latin typeface="Calibri" panose="020F0502020204030204" pitchFamily="34" charset="0"/>
              </a:rPr>
              <a:t>;</a:t>
            </a:r>
            <a:br>
              <a:rPr lang="en-US" altLang="en-US" sz="1200" dirty="0">
                <a:latin typeface="Calibri" panose="020F0502020204030204" pitchFamily="34" charset="0"/>
              </a:rPr>
            </a:b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dirty="0" smtClean="0">
                <a:latin typeface="Calibri" panose="020F0502020204030204" pitchFamily="34" charset="0"/>
              </a:rPr>
              <a:t>}}}}</a:t>
            </a:r>
            <a:endParaRPr lang="en-US" altLang="en-US" sz="12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800" dirty="0">
                <a:latin typeface="Courier New" pitchFamily="49" charset="0"/>
              </a:rPr>
              <a:t/>
            </a:r>
            <a:br>
              <a:rPr lang="en-US" altLang="en-US" sz="1800" dirty="0">
                <a:latin typeface="Courier New" pitchFamily="49" charset="0"/>
              </a:rPr>
            </a:br>
            <a:endParaRPr lang="en-US" alt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Calibri" panose="020F0502020204030204" pitchFamily="34" charset="0"/>
              </a:rPr>
              <a:t>Last Lecture Summary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Introduction </a:t>
            </a:r>
            <a:r>
              <a:rPr lang="en-US" dirty="0">
                <a:latin typeface="Calibri" panose="020F0502020204030204" pitchFamily="34" charset="0"/>
              </a:rPr>
              <a:t>to Queue Data Structure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Types </a:t>
            </a:r>
            <a:r>
              <a:rPr lang="en-US" dirty="0">
                <a:latin typeface="Calibri" panose="020F0502020204030204" pitchFamily="34" charset="0"/>
              </a:rPr>
              <a:t>of Queue Data </a:t>
            </a:r>
            <a:r>
              <a:rPr lang="en-US" dirty="0" smtClean="0">
                <a:latin typeface="Calibri" panose="020F0502020204030204" pitchFamily="34" charset="0"/>
              </a:rPr>
              <a:t>Structures</a:t>
            </a:r>
          </a:p>
          <a:p>
            <a:r>
              <a:rPr lang="en-US" dirty="0">
                <a:latin typeface="Calibri" panose="020F0502020204030204" pitchFamily="34" charset="0"/>
              </a:rPr>
              <a:t>Circular QUEUE and its Operations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Double Ended QUEUE and its operations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Deleting a Node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We simply find its parent and set the child pointer that links to it to NULL, and then free the node's memory. </a:t>
            </a:r>
          </a:p>
          <a:p>
            <a:pPr algn="just"/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But what if we want to delete a node that has child nodes? We must delete the node while at the same time preserving the subtrees that the node links to. 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B8-83A5-41DE-B195-60C2C575E98F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2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Deleting a Node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There are two possible situations when we are deleting a non-leaf node: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A) the node has one child, or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B) the node has two children.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8DB8-861C-4FCE-AE83-B03F015B380D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7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 algn="just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Starting at root, find the deepest and rightmost node in binary tree and node which we want to </a:t>
            </a:r>
            <a:r>
              <a:rPr lang="en-US" dirty="0" smtClean="0">
                <a:latin typeface="Calibri" panose="020F0502020204030204" pitchFamily="34" charset="0"/>
              </a:rPr>
              <a:t>delete.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Replace </a:t>
            </a:r>
            <a:r>
              <a:rPr lang="en-US" dirty="0">
                <a:latin typeface="Calibri" panose="020F0502020204030204" pitchFamily="34" charset="0"/>
              </a:rPr>
              <a:t>the deepest rightmost node’s data with node to be </a:t>
            </a:r>
            <a:r>
              <a:rPr lang="en-US" dirty="0" smtClean="0">
                <a:latin typeface="Calibri" panose="020F0502020204030204" pitchFamily="34" charset="0"/>
              </a:rPr>
              <a:t>deleted.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Then </a:t>
            </a:r>
            <a:r>
              <a:rPr lang="en-US" dirty="0">
                <a:latin typeface="Calibri" panose="020F0502020204030204" pitchFamily="34" charset="0"/>
              </a:rPr>
              <a:t>delete the deepest rightmost node.</a:t>
            </a:r>
          </a:p>
        </p:txBody>
      </p:sp>
    </p:spTree>
    <p:extLst>
      <p:ext uri="{BB962C8B-B14F-4D97-AF65-F5344CB8AC3E}">
        <p14:creationId xmlns:p14="http://schemas.microsoft.com/office/powerpoint/2010/main" val="150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66775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Deleting a Node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74A0-72ED-46B7-9EEF-40F8BBD1B5C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424113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1988" name="Picture 4" descr="Figure 20-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54864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" y="2362200"/>
            <a:ext cx="419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Calibri" panose="020F0502020204030204" pitchFamily="34" charset="0"/>
                <a:cs typeface="Times New Roman" pitchFamily="18" charset="0"/>
              </a:rPr>
              <a:t>Figure </a:t>
            </a:r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illustrates a tree in which we are about to delete a node with one subtree.</a:t>
            </a:r>
          </a:p>
        </p:txBody>
      </p:sp>
    </p:spTree>
    <p:extLst>
      <p:ext uri="{BB962C8B-B14F-4D97-AF65-F5344CB8AC3E}">
        <p14:creationId xmlns:p14="http://schemas.microsoft.com/office/powerpoint/2010/main" val="18414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02375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Deleting a Node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31E9-6FFA-4C45-A510-B63D675F5EB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424113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28600" y="2362200"/>
            <a:ext cx="419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Calibri" panose="020F0502020204030204" pitchFamily="34" charset="0"/>
                <a:cs typeface="Times New Roman" pitchFamily="18" charset="0"/>
              </a:rPr>
              <a:t>Figure </a:t>
            </a:r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shows how we will link the node's subtree with its parent.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505075" y="186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014" name="Picture 6" descr="Figure 20-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5314950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0100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Deleting a Node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A387-F88E-4E1D-992E-61610260AA1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424113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876800" y="2133600"/>
            <a:ext cx="396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The problem is not as easily solved, however, when the node we are about to delete has two subtrees. For example, look at Figure </a:t>
            </a:r>
            <a:r>
              <a:rPr lang="en-US" altLang="en-US" dirty="0" smtClean="0">
                <a:latin typeface="Calibri" panose="020F0502020204030204" pitchFamily="34" charset="0"/>
                <a:cs typeface="Times New Roman" pitchFamily="18" charset="0"/>
              </a:rPr>
              <a:t>.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505075" y="186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243138" y="1909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4039" name="Picture 7" descr="Figure 20-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255838"/>
            <a:ext cx="648652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Deleting a Node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We cannot attach both of the node's subtrees to its parent, so there must be an alternative solution. </a:t>
            </a:r>
          </a:p>
          <a:p>
            <a:pPr algn="just"/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One way is to attach the node's right subtree to the parent, and then find a position in the right subtree to attach the left subtree. The </a:t>
            </a:r>
            <a:r>
              <a:rPr lang="en-US" altLang="en-US" dirty="0" smtClean="0">
                <a:latin typeface="Calibri" panose="020F0502020204030204" pitchFamily="34" charset="0"/>
                <a:cs typeface="Times New Roman" pitchFamily="18" charset="0"/>
              </a:rPr>
              <a:t>result is shown in Figure.</a:t>
            </a:r>
            <a:r>
              <a:rPr lang="en-US" altLang="en-US" dirty="0" smtClean="0">
                <a:latin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2C33-AAC6-49AD-9A8A-5FE7AB0DD5C7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3331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Deleting a Node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5B57-2EE1-42B2-B87F-1250281E800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424113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2333625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6086" name="Picture 6" descr="Figure 20-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6705600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Deleting a Node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F62-3A35-486F-A297-23D8CC59653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8763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cs typeface="Times New Roman" pitchFamily="18" charset="0"/>
              </a:rPr>
              <a:t>To delete a node from 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IntBinaryTre</a:t>
            </a:r>
            <a:r>
              <a:rPr lang="en-US" altLang="en-US" dirty="0" err="1">
                <a:cs typeface="Times New Roman" pitchFamily="18" charset="0"/>
              </a:rPr>
              <a:t>e</a:t>
            </a:r>
            <a:r>
              <a:rPr lang="en-US" altLang="en-US" dirty="0">
                <a:cs typeface="Times New Roman" pitchFamily="18" charset="0"/>
              </a:rPr>
              <a:t>, call the public member function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>
                <a:cs typeface="Times New Roman" pitchFamily="18" charset="0"/>
              </a:rPr>
              <a:t>. The argument is the value of the node that is to be deleted.</a:t>
            </a:r>
            <a:r>
              <a:rPr lang="en-US" altLang="en-US" dirty="0"/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void </a:t>
            </a:r>
            <a:r>
              <a:rPr lang="en-US" altLang="en-US" dirty="0" err="1">
                <a:latin typeface="Courier New" pitchFamily="49" charset="0"/>
              </a:rPr>
              <a:t>IntBinaryTree</a:t>
            </a:r>
            <a:r>
              <a:rPr lang="en-US" altLang="en-US" dirty="0">
                <a:latin typeface="Courier New" pitchFamily="49" charset="0"/>
              </a:rPr>
              <a:t>::remove(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num</a:t>
            </a:r>
            <a:r>
              <a:rPr lang="en-US" altLang="en-US" dirty="0">
                <a:latin typeface="Courier New" pitchFamily="49" charset="0"/>
              </a:rPr>
              <a:t>)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{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deleteNode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dirty="0" err="1">
                <a:latin typeface="Courier New" pitchFamily="49" charset="0"/>
              </a:rPr>
              <a:t>num</a:t>
            </a:r>
            <a:r>
              <a:rPr lang="en-US" altLang="en-US" dirty="0">
                <a:latin typeface="Courier New" pitchFamily="49" charset="0"/>
              </a:rPr>
              <a:t>, root);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remove</a:t>
            </a:r>
            <a:r>
              <a:rPr lang="en-US" altLang="en-US" dirty="0"/>
              <a:t> member function calls the </a:t>
            </a:r>
            <a:r>
              <a:rPr lang="en-US" altLang="en-US" dirty="0" err="1">
                <a:latin typeface="Courier New" pitchFamily="49" charset="0"/>
              </a:rPr>
              <a:t>deleteNode</a:t>
            </a:r>
            <a:r>
              <a:rPr lang="en-US" altLang="en-US" dirty="0"/>
              <a:t> member function. It passes the value of the node to delete, and the </a:t>
            </a:r>
            <a:r>
              <a:rPr lang="en-US" altLang="en-US" dirty="0">
                <a:latin typeface="Courier New" pitchFamily="49" charset="0"/>
              </a:rPr>
              <a:t>root</a:t>
            </a:r>
            <a:r>
              <a:rPr lang="en-US" altLang="en-US" dirty="0"/>
              <a:t> pointer.</a:t>
            </a:r>
          </a:p>
        </p:txBody>
      </p:sp>
    </p:spTree>
    <p:extLst>
      <p:ext uri="{BB962C8B-B14F-4D97-AF65-F5344CB8AC3E}">
        <p14:creationId xmlns:p14="http://schemas.microsoft.com/office/powerpoint/2010/main" val="10289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 err="1">
                <a:latin typeface="Calibri" panose="020F0502020204030204" pitchFamily="34" charset="0"/>
              </a:rPr>
              <a:t>deleteNode</a:t>
            </a:r>
            <a:r>
              <a:rPr lang="en-US" altLang="en-US" dirty="0">
                <a:latin typeface="Calibri" panose="020F0502020204030204" pitchFamily="34" charset="0"/>
              </a:rPr>
              <a:t> Member Function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F782-9ACD-4703-BF71-FDC0C8C7F27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763000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latin typeface="Courier New" pitchFamily="49" charset="0"/>
              </a:rPr>
              <a:t>void </a:t>
            </a:r>
            <a:r>
              <a:rPr lang="en-US" altLang="en-US" sz="1800" dirty="0" err="1">
                <a:latin typeface="Courier New" pitchFamily="49" charset="0"/>
              </a:rPr>
              <a:t>IntBinaryTree</a:t>
            </a:r>
            <a:r>
              <a:rPr lang="en-US" altLang="en-US" sz="1800" dirty="0">
                <a:latin typeface="Courier New" pitchFamily="49" charset="0"/>
              </a:rPr>
              <a:t>::</a:t>
            </a:r>
            <a:r>
              <a:rPr lang="en-US" altLang="en-US" sz="1800" dirty="0" err="1">
                <a:latin typeface="Courier New" pitchFamily="49" charset="0"/>
              </a:rPr>
              <a:t>deleteNode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num</a:t>
            </a:r>
            <a:r>
              <a:rPr lang="en-US" altLang="en-US" sz="1800" dirty="0">
                <a:latin typeface="Courier New" pitchFamily="49" charset="0"/>
              </a:rPr>
              <a:t>, </a:t>
            </a:r>
            <a:r>
              <a:rPr lang="en-US" altLang="en-US" sz="1800" dirty="0" err="1">
                <a:latin typeface="Courier New" pitchFamily="49" charset="0"/>
              </a:rPr>
              <a:t>TreeNode</a:t>
            </a:r>
            <a:r>
              <a:rPr lang="en-US" altLang="en-US" sz="1800" dirty="0">
                <a:latin typeface="Courier New" pitchFamily="49" charset="0"/>
              </a:rPr>
              <a:t> *&amp;</a:t>
            </a:r>
            <a:r>
              <a:rPr lang="en-US" altLang="en-US" sz="1800" dirty="0" err="1">
                <a:latin typeface="Courier New" pitchFamily="49" charset="0"/>
              </a:rPr>
              <a:t>nodePtr</a:t>
            </a:r>
            <a:r>
              <a:rPr lang="en-US" altLang="en-US" sz="1800" dirty="0">
                <a:latin typeface="Courier New" pitchFamily="49" charset="0"/>
              </a:rPr>
              <a:t>)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{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	if (</a:t>
            </a:r>
            <a:r>
              <a:rPr lang="en-US" altLang="en-US" sz="1800" dirty="0" err="1">
                <a:latin typeface="Courier New" pitchFamily="49" charset="0"/>
              </a:rPr>
              <a:t>num</a:t>
            </a:r>
            <a:r>
              <a:rPr lang="en-US" altLang="en-US" sz="1800" dirty="0">
                <a:latin typeface="Courier New" pitchFamily="49" charset="0"/>
              </a:rPr>
              <a:t> &lt; </a:t>
            </a:r>
            <a:r>
              <a:rPr lang="en-US" altLang="en-US" sz="1800" dirty="0" err="1">
                <a:latin typeface="Courier New" pitchFamily="49" charset="0"/>
              </a:rPr>
              <a:t>nodePtr</a:t>
            </a:r>
            <a:r>
              <a:rPr lang="en-US" altLang="en-US" sz="1800" dirty="0">
                <a:latin typeface="Courier New" pitchFamily="49" charset="0"/>
              </a:rPr>
              <a:t>-&gt;value)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		</a:t>
            </a:r>
            <a:r>
              <a:rPr lang="en-US" altLang="en-US" sz="1800" dirty="0" err="1">
                <a:latin typeface="Courier New" pitchFamily="49" charset="0"/>
              </a:rPr>
              <a:t>deleteNode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num</a:t>
            </a:r>
            <a:r>
              <a:rPr lang="en-US" altLang="en-US" sz="1800" dirty="0">
                <a:latin typeface="Courier New" pitchFamily="49" charset="0"/>
              </a:rPr>
              <a:t>, </a:t>
            </a:r>
            <a:r>
              <a:rPr lang="en-US" altLang="en-US" sz="1800" dirty="0" err="1">
                <a:latin typeface="Courier New" pitchFamily="49" charset="0"/>
              </a:rPr>
              <a:t>nodePtr</a:t>
            </a:r>
            <a:r>
              <a:rPr lang="en-US" altLang="en-US" sz="1800" dirty="0">
                <a:latin typeface="Courier New" pitchFamily="49" charset="0"/>
              </a:rPr>
              <a:t>-&gt;left);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	else if (</a:t>
            </a:r>
            <a:r>
              <a:rPr lang="en-US" altLang="en-US" sz="1800" dirty="0" err="1">
                <a:latin typeface="Courier New" pitchFamily="49" charset="0"/>
              </a:rPr>
              <a:t>num</a:t>
            </a:r>
            <a:r>
              <a:rPr lang="en-US" altLang="en-US" sz="1800" dirty="0">
                <a:latin typeface="Courier New" pitchFamily="49" charset="0"/>
              </a:rPr>
              <a:t> &gt; </a:t>
            </a:r>
            <a:r>
              <a:rPr lang="en-US" altLang="en-US" sz="1800" dirty="0" err="1">
                <a:latin typeface="Courier New" pitchFamily="49" charset="0"/>
              </a:rPr>
              <a:t>nodePtr</a:t>
            </a:r>
            <a:r>
              <a:rPr lang="en-US" altLang="en-US" sz="1800" dirty="0">
                <a:latin typeface="Courier New" pitchFamily="49" charset="0"/>
              </a:rPr>
              <a:t>-&gt;value)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		</a:t>
            </a:r>
            <a:r>
              <a:rPr lang="en-US" altLang="en-US" sz="1800" dirty="0" err="1">
                <a:latin typeface="Courier New" pitchFamily="49" charset="0"/>
              </a:rPr>
              <a:t>deleteNode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num</a:t>
            </a:r>
            <a:r>
              <a:rPr lang="en-US" altLang="en-US" sz="1800" dirty="0">
                <a:latin typeface="Courier New" pitchFamily="49" charset="0"/>
              </a:rPr>
              <a:t>, </a:t>
            </a:r>
            <a:r>
              <a:rPr lang="en-US" altLang="en-US" sz="1800" dirty="0" err="1">
                <a:latin typeface="Courier New" pitchFamily="49" charset="0"/>
              </a:rPr>
              <a:t>nodePtr</a:t>
            </a:r>
            <a:r>
              <a:rPr lang="en-US" altLang="en-US" sz="1800" dirty="0">
                <a:latin typeface="Courier New" pitchFamily="49" charset="0"/>
              </a:rPr>
              <a:t>-&gt;right);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	else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		</a:t>
            </a:r>
            <a:r>
              <a:rPr lang="en-US" altLang="en-US" sz="1800" dirty="0" err="1">
                <a:latin typeface="Courier New" pitchFamily="49" charset="0"/>
              </a:rPr>
              <a:t>makeDeletion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nodePtr</a:t>
            </a:r>
            <a:r>
              <a:rPr lang="en-US" altLang="en-US" sz="1800" dirty="0">
                <a:latin typeface="Courier New" pitchFamily="49" charset="0"/>
              </a:rPr>
              <a:t>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Notice the declaration of the </a:t>
            </a:r>
            <a:r>
              <a:rPr lang="en-US" altLang="en-US" sz="2000" dirty="0" err="1">
                <a:latin typeface="Courier New" pitchFamily="49" charset="0"/>
              </a:rPr>
              <a:t>nodePtr</a:t>
            </a:r>
            <a:r>
              <a:rPr lang="en-US" altLang="en-US" sz="2000" dirty="0"/>
              <a:t> parameter: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itchFamily="49" charset="0"/>
              </a:rPr>
              <a:t>TreeNode</a:t>
            </a:r>
            <a:r>
              <a:rPr lang="en-US" altLang="en-US" sz="2000" dirty="0">
                <a:latin typeface="Courier New" pitchFamily="49" charset="0"/>
              </a:rPr>
              <a:t> *&amp;</a:t>
            </a:r>
            <a:r>
              <a:rPr lang="en-US" altLang="en-US" sz="2000" dirty="0" err="1">
                <a:latin typeface="Courier New" pitchFamily="49" charset="0"/>
              </a:rPr>
              <a:t>nodePtr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2000" dirty="0" err="1">
                <a:latin typeface="Courier New" pitchFamily="49" charset="0"/>
              </a:rPr>
              <a:t>nodePtr</a:t>
            </a:r>
            <a:r>
              <a:rPr lang="en-US" altLang="en-US" sz="2000" dirty="0"/>
              <a:t> is not simply a pointer to a </a:t>
            </a:r>
            <a:r>
              <a:rPr lang="en-US" altLang="en-US" sz="2000" dirty="0" err="1">
                <a:latin typeface="Courier New" pitchFamily="49" charset="0"/>
              </a:rPr>
              <a:t>TreeNode</a:t>
            </a:r>
            <a:r>
              <a:rPr lang="en-US" altLang="en-US" sz="2000" dirty="0"/>
              <a:t> structure, but a </a:t>
            </a:r>
            <a:r>
              <a:rPr lang="en-US" altLang="en-US" sz="2000" i="1" dirty="0"/>
              <a:t>reference</a:t>
            </a:r>
            <a:r>
              <a:rPr lang="en-US" altLang="en-US" sz="2000" dirty="0"/>
              <a:t> to a pointer to a </a:t>
            </a:r>
            <a:r>
              <a:rPr lang="en-US" altLang="en-US" sz="2000" dirty="0" err="1">
                <a:latin typeface="Courier New" pitchFamily="49" charset="0"/>
              </a:rPr>
              <a:t>TreeNode</a:t>
            </a:r>
            <a:r>
              <a:rPr lang="en-US" altLang="en-US" sz="2000" dirty="0"/>
              <a:t> structure. Any action performed on </a:t>
            </a:r>
            <a:r>
              <a:rPr lang="en-US" altLang="en-US" sz="2000" dirty="0" err="1">
                <a:latin typeface="Courier New" pitchFamily="49" charset="0"/>
              </a:rPr>
              <a:t>nodePtr</a:t>
            </a:r>
            <a:r>
              <a:rPr lang="en-US" altLang="en-US" sz="2000" dirty="0"/>
              <a:t> is actually performed on the argument passed into </a:t>
            </a:r>
            <a:r>
              <a:rPr lang="en-US" altLang="en-US" sz="2000" dirty="0" err="1">
                <a:latin typeface="Courier New" pitchFamily="49" charset="0"/>
              </a:rPr>
              <a:t>nodePtr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1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Objectives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Introduction to Binary </a:t>
            </a:r>
            <a:r>
              <a:rPr lang="en-US" dirty="0" smtClean="0">
                <a:latin typeface="Calibri" panose="020F0502020204030204" pitchFamily="34" charset="0"/>
              </a:rPr>
              <a:t>Tree</a:t>
            </a:r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Operations </a:t>
            </a:r>
            <a:r>
              <a:rPr lang="en-US" dirty="0">
                <a:latin typeface="Calibri" panose="020F0502020204030204" pitchFamily="34" charset="0"/>
              </a:rPr>
              <a:t>in Binary tree </a:t>
            </a: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Binary </a:t>
            </a:r>
            <a:r>
              <a:rPr lang="en-US" dirty="0">
                <a:latin typeface="Calibri" panose="020F0502020204030204" pitchFamily="34" charset="0"/>
              </a:rPr>
              <a:t>Search Tree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Insertion </a:t>
            </a:r>
            <a:r>
              <a:rPr lang="en-US" dirty="0">
                <a:latin typeface="Calibri" panose="020F0502020204030204" pitchFamily="34" charset="0"/>
              </a:rPr>
              <a:t>of New Node in BST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Deletion </a:t>
            </a:r>
            <a:r>
              <a:rPr lang="en-US" dirty="0">
                <a:latin typeface="Calibri" panose="020F0502020204030204" pitchFamily="34" charset="0"/>
              </a:rPr>
              <a:t>of a Node from BST</a:t>
            </a:r>
          </a:p>
        </p:txBody>
      </p:sp>
    </p:spTree>
    <p:extLst>
      <p:ext uri="{BB962C8B-B14F-4D97-AF65-F5344CB8AC3E}">
        <p14:creationId xmlns:p14="http://schemas.microsoft.com/office/powerpoint/2010/main" val="20185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9144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 err="1">
                <a:latin typeface="Calibri" panose="020F0502020204030204" pitchFamily="34" charset="0"/>
              </a:rPr>
              <a:t>deleteNode</a:t>
            </a:r>
            <a:r>
              <a:rPr lang="en-US" altLang="en-US" dirty="0">
                <a:latin typeface="Calibri" panose="020F0502020204030204" pitchFamily="34" charset="0"/>
              </a:rPr>
              <a:t> Member Function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B69F-9710-48B2-83A3-6D6F3B60F94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28600" y="1981200"/>
            <a:ext cx="87630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latin typeface="Courier New" pitchFamily="49" charset="0"/>
              </a:rPr>
              <a:t>	else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		</a:t>
            </a:r>
            <a:r>
              <a:rPr lang="en-US" altLang="en-US" sz="1800" dirty="0" err="1">
                <a:latin typeface="Courier New" pitchFamily="49" charset="0"/>
              </a:rPr>
              <a:t>makeDeletion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nodePtr</a:t>
            </a:r>
            <a:r>
              <a:rPr lang="en-US" altLang="en-US" sz="1800" dirty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endParaRPr lang="en-US" alt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 trailing </a:t>
            </a:r>
            <a:r>
              <a:rPr lang="en-US" altLang="en-US" dirty="0">
                <a:latin typeface="Courier New" pitchFamily="49" charset="0"/>
              </a:rPr>
              <a:t>else</a:t>
            </a:r>
            <a:r>
              <a:rPr lang="en-US" altLang="en-US" dirty="0"/>
              <a:t> statement calls the </a:t>
            </a:r>
            <a:r>
              <a:rPr lang="en-US" altLang="en-US" dirty="0" err="1">
                <a:latin typeface="Courier New" pitchFamily="49" charset="0"/>
              </a:rPr>
              <a:t>makeDeletion</a:t>
            </a:r>
            <a:r>
              <a:rPr lang="en-US" altLang="en-US" dirty="0"/>
              <a:t> function, passing </a:t>
            </a:r>
            <a:r>
              <a:rPr lang="en-US" altLang="en-US" dirty="0" err="1">
                <a:latin typeface="Courier New" pitchFamily="49" charset="0"/>
              </a:rPr>
              <a:t>nodePtr</a:t>
            </a:r>
            <a:r>
              <a:rPr lang="en-US" altLang="en-US" dirty="0"/>
              <a:t> as its argument.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itchFamily="49" charset="0"/>
              </a:rPr>
              <a:t>makeDeletion</a:t>
            </a:r>
            <a:r>
              <a:rPr lang="en-US" altLang="en-US" dirty="0"/>
              <a:t> function actually deletes the node from the tree, and must reattach the deleted node’s subtrees.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Therefore, it must have access to the actual pointer in the binary tree to the node that is being deleted.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This is why the </a:t>
            </a:r>
            <a:r>
              <a:rPr lang="en-US" altLang="en-US" dirty="0" err="1">
                <a:latin typeface="Courier New" pitchFamily="49" charset="0"/>
              </a:rPr>
              <a:t>nodePtr</a:t>
            </a:r>
            <a:r>
              <a:rPr lang="en-US" altLang="en-US" dirty="0"/>
              <a:t> parameter in the </a:t>
            </a:r>
            <a:r>
              <a:rPr lang="en-US" altLang="en-US" dirty="0" err="1">
                <a:latin typeface="Courier New" pitchFamily="49" charset="0"/>
              </a:rPr>
              <a:t>deleteNode</a:t>
            </a:r>
            <a:r>
              <a:rPr lang="en-US" altLang="en-US" dirty="0"/>
              <a:t> function is a reference.</a:t>
            </a:r>
            <a:endParaRPr lang="en-US" alt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9144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 err="1">
                <a:latin typeface="Calibri" panose="020F0502020204030204" pitchFamily="34" charset="0"/>
              </a:rPr>
              <a:t>makeDeletion</a:t>
            </a:r>
            <a:r>
              <a:rPr lang="en-US" altLang="en-US" dirty="0">
                <a:latin typeface="Calibri" panose="020F0502020204030204" pitchFamily="34" charset="0"/>
              </a:rPr>
              <a:t> Member Function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EF99-0DBC-4A14-B683-F943E78C2C5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763000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</a:rPr>
              <a:t>void </a:t>
            </a:r>
            <a:r>
              <a:rPr lang="en-US" altLang="en-US" sz="1600" dirty="0" err="1">
                <a:latin typeface="Calibri" panose="020F0502020204030204" pitchFamily="34" charset="0"/>
              </a:rPr>
              <a:t>IntBinaryTree</a:t>
            </a:r>
            <a:r>
              <a:rPr lang="en-US" altLang="en-US" sz="1600" dirty="0">
                <a:latin typeface="Calibri" panose="020F0502020204030204" pitchFamily="34" charset="0"/>
              </a:rPr>
              <a:t>::</a:t>
            </a:r>
            <a:r>
              <a:rPr lang="en-US" altLang="en-US" sz="1600" dirty="0" err="1">
                <a:latin typeface="Calibri" panose="020F0502020204030204" pitchFamily="34" charset="0"/>
              </a:rPr>
              <a:t>makeDeletion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*&amp;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{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;	// Temporary pointer, used in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                      // reattaching the left subtree.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/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if (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 == NULL)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cout</a:t>
            </a:r>
            <a:r>
              <a:rPr lang="en-US" altLang="en-US" sz="1600" dirty="0">
                <a:latin typeface="Calibri" panose="020F0502020204030204" pitchFamily="34" charset="0"/>
              </a:rPr>
              <a:t> &lt;&lt; "Cannot delete empty node.\n";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else if (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-&gt;right == NULL)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{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 = 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 = 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-&gt;left; // Reattach the left child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delete 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}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else if (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-&gt;left == NULL)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{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 = 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 = 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-&gt;right; // Reattach the right child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delete 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462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0668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 err="1">
                <a:latin typeface="Calibri" panose="020F0502020204030204" pitchFamily="34" charset="0"/>
              </a:rPr>
              <a:t>makeDeletion</a:t>
            </a:r>
            <a:r>
              <a:rPr lang="en-US" altLang="en-US" dirty="0">
                <a:latin typeface="Calibri" panose="020F0502020204030204" pitchFamily="34" charset="0"/>
              </a:rPr>
              <a:t> Member </a:t>
            </a:r>
            <a:r>
              <a:rPr lang="en-US" altLang="en-US" dirty="0" smtClean="0">
                <a:latin typeface="Calibri" panose="020F0502020204030204" pitchFamily="34" charset="0"/>
              </a:rPr>
              <a:t>Function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18D5-3032-4403-8968-4AC170544D0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28600" y="2286000"/>
            <a:ext cx="876300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Courier New" pitchFamily="49" charset="0"/>
              </a:rPr>
              <a:t>	</a:t>
            </a:r>
            <a:r>
              <a:rPr lang="en-US" altLang="en-US" sz="1600" dirty="0">
                <a:latin typeface="Calibri" panose="020F0502020204030204" pitchFamily="34" charset="0"/>
              </a:rPr>
              <a:t>// If the node has two children.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else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{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// Move one node the right.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 = 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-&gt;right;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// Go to the end left node.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while (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-&gt;left)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	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 = 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-&gt;left;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// Reattach the left subtree.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-&gt;left = 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-&gt;left;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 = 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// Reattach the right subtree.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 = 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-&gt;right;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delete </a:t>
            </a:r>
            <a:r>
              <a:rPr lang="en-US" altLang="en-US" sz="1600" dirty="0" err="1">
                <a:latin typeface="Calibri" panose="020F0502020204030204" pitchFamily="34" charset="0"/>
              </a:rPr>
              <a:t>tempNodePtr</a:t>
            </a:r>
            <a:r>
              <a:rPr lang="en-US" altLang="en-US" sz="1600" dirty="0">
                <a:latin typeface="Calibri" panose="020F0502020204030204" pitchFamily="34" charset="0"/>
              </a:rPr>
              <a:t>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}</a:t>
            </a:r>
            <a:r>
              <a:rPr lang="en-US" altLang="en-US" sz="1600" dirty="0">
                <a:latin typeface="Courier New" pitchFamily="49" charset="0"/>
              </a:rPr>
              <a:t/>
            </a:r>
            <a:br>
              <a:rPr lang="en-US" altLang="en-US" sz="1600" dirty="0">
                <a:latin typeface="Courier New" pitchFamily="49" charset="0"/>
              </a:rPr>
            </a:br>
            <a:r>
              <a:rPr lang="en-US" alt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6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+mn-ea"/>
              </a:rPr>
              <a:t>   Summary</a:t>
            </a:r>
          </a:p>
        </p:txBody>
      </p:sp>
      <p:sp>
        <p:nvSpPr>
          <p:cNvPr id="36865" name="Rectangle 1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5763"/>
          </a:xfrm>
          <a:noFill/>
          <a:ln>
            <a:miter lim="800000"/>
            <a:headEnd/>
            <a:tailEnd/>
          </a:ln>
        </p:spPr>
        <p:txBody>
          <a:bodyPr anchor="t"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Introduction to Binary Tree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Operations in Binary tree 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Binary Search Tree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Insertion of New Node in BST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Deletion of a Node from BST</a:t>
            </a:r>
          </a:p>
          <a:p>
            <a:pPr marL="457200" indent="-457200" algn="just">
              <a:lnSpc>
                <a:spcPct val="95000"/>
              </a:lnSpc>
              <a:spcBef>
                <a:spcPts val="700"/>
              </a:spcBef>
              <a:buSzPct val="7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5267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References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hlinkClick r:id="rId2"/>
              </a:rPr>
              <a:t>https://www.geeksforgeeks.org/binary-tree-data-structure/</a:t>
            </a:r>
          </a:p>
          <a:p>
            <a:pPr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hlinkClick r:id="rId2"/>
              </a:rPr>
              <a:t>www2.latech.edu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hlinkClick r:id="rId2"/>
              </a:rPr>
              <a:t>/~box/ds/chap8.ppt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hlinkClick r:id="rId3"/>
              </a:rPr>
              <a:t>https://www.slideshare.net/vanithachandru/binary-tree-24242122</a:t>
            </a: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hlinkClick r:id="rId4"/>
              </a:rPr>
              <a:t>https://www.cs.cmu.edu/~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hlinkClick r:id="rId4"/>
              </a:rPr>
              <a:t>adamchik/15-121/lectures/Trees/trees.html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hlinkClick r:id="rId5"/>
              </a:rPr>
              <a:t>https://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hlinkClick r:id="rId5"/>
              </a:rPr>
              <a:t>www.slideshare.net/almario1988/binary-tree-7787268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Introduction to Tree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Calibri" panose="020F0502020204030204" pitchFamily="34" charset="0"/>
              </a:rPr>
              <a:t>Fundamental data storage structures used in programming.</a:t>
            </a:r>
          </a:p>
          <a:p>
            <a:pPr algn="just"/>
            <a:r>
              <a:rPr lang="en-US" altLang="en-US" dirty="0">
                <a:latin typeface="Calibri" panose="020F0502020204030204" pitchFamily="34" charset="0"/>
              </a:rPr>
              <a:t>Combines advantages of an ordered array and a linked list.</a:t>
            </a:r>
          </a:p>
          <a:p>
            <a:pPr algn="just"/>
            <a:r>
              <a:rPr lang="en-US" altLang="en-US" dirty="0">
                <a:latin typeface="Calibri" panose="020F0502020204030204" pitchFamily="34" charset="0"/>
              </a:rPr>
              <a:t>Searching as fast as in ordered array. </a:t>
            </a:r>
          </a:p>
          <a:p>
            <a:pPr algn="just"/>
            <a:r>
              <a:rPr lang="en-US" altLang="en-US" dirty="0">
                <a:latin typeface="Calibri" panose="020F0502020204030204" pitchFamily="34" charset="0"/>
              </a:rPr>
              <a:t>Insertion and deletion as fast as in linked list.</a:t>
            </a:r>
          </a:p>
          <a:p>
            <a:pPr>
              <a:buFontTx/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Natural </a:t>
            </a:r>
            <a:r>
              <a:rPr lang="en-US" altLang="en-US" dirty="0">
                <a:latin typeface="Calibri" panose="020F0502020204030204" pitchFamily="34" charset="0"/>
              </a:rPr>
              <a:t>View of a Tree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685800" y="4419600"/>
            <a:ext cx="1676400" cy="52322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branches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6781800" y="16764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dirty="0">
                <a:latin typeface="Calibri" panose="020F0502020204030204" pitchFamily="34" charset="0"/>
              </a:rPr>
              <a:t>leaves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6705600" y="4953000"/>
            <a:ext cx="990600" cy="58477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dirty="0">
                <a:latin typeface="Calibri" panose="020F0502020204030204" pitchFamily="34" charset="0"/>
              </a:rPr>
              <a:t>root</a:t>
            </a:r>
          </a:p>
        </p:txBody>
      </p:sp>
      <p:pic>
        <p:nvPicPr>
          <p:cNvPr id="367622" name="Picture 6" descr="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7623" name="Line 7"/>
          <p:cNvSpPr>
            <a:spLocks noChangeShapeType="1"/>
          </p:cNvSpPr>
          <p:nvPr/>
        </p:nvSpPr>
        <p:spPr bwMode="auto">
          <a:xfrm flipV="1">
            <a:off x="2286000" y="38862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 flipV="1">
            <a:off x="2286000" y="38100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 flipH="1">
            <a:off x="4800600" y="2057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6" name="Line 10"/>
          <p:cNvSpPr>
            <a:spLocks noChangeShapeType="1"/>
          </p:cNvSpPr>
          <p:nvPr/>
        </p:nvSpPr>
        <p:spPr bwMode="auto">
          <a:xfrm flipH="1">
            <a:off x="4876800" y="2209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7" name="Line 11"/>
          <p:cNvSpPr>
            <a:spLocks noChangeShapeType="1"/>
          </p:cNvSpPr>
          <p:nvPr/>
        </p:nvSpPr>
        <p:spPr bwMode="auto">
          <a:xfrm flipH="1">
            <a:off x="4648200" y="1905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8" name="Line 12"/>
          <p:cNvSpPr>
            <a:spLocks noChangeShapeType="1"/>
          </p:cNvSpPr>
          <p:nvPr/>
        </p:nvSpPr>
        <p:spPr bwMode="auto">
          <a:xfrm>
            <a:off x="4419600" y="4419600"/>
            <a:ext cx="22098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6036"/>
            <a:ext cx="8229600" cy="10668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Computer </a:t>
            </a:r>
            <a:r>
              <a:rPr lang="en-US" altLang="en-US" dirty="0">
                <a:latin typeface="Calibri" panose="020F0502020204030204" pitchFamily="34" charset="0"/>
              </a:rPr>
              <a:t>Scientist’s View</a:t>
            </a:r>
          </a:p>
        </p:txBody>
      </p:sp>
      <p:pic>
        <p:nvPicPr>
          <p:cNvPr id="368643" name="Picture 3" descr="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533400" y="4495800"/>
            <a:ext cx="19050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dirty="0">
                <a:latin typeface="Calibri" panose="020F0502020204030204" pitchFamily="34" charset="0"/>
              </a:rPr>
              <a:t>branches</a:t>
            </a: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V="1">
            <a:off x="2133600" y="36576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 flipV="1">
            <a:off x="2209800" y="40386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47" name="Line 7"/>
          <p:cNvSpPr>
            <a:spLocks noChangeShapeType="1"/>
          </p:cNvSpPr>
          <p:nvPr/>
        </p:nvSpPr>
        <p:spPr bwMode="auto">
          <a:xfrm flipH="1">
            <a:off x="4724400" y="3200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 flipH="1">
            <a:off x="4800600" y="3352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6705600" y="2667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dirty="0" smtClean="0">
                <a:latin typeface="Calibri" panose="020F0502020204030204" pitchFamily="34" charset="0"/>
              </a:rPr>
              <a:t>leaves</a:t>
            </a:r>
            <a:endParaRPr lang="en-US" altLang="en-US" sz="3200" dirty="0">
              <a:latin typeface="Calibri" panose="020F0502020204030204" pitchFamily="34" charset="0"/>
            </a:endParaRPr>
          </a:p>
        </p:txBody>
      </p:sp>
      <p:sp>
        <p:nvSpPr>
          <p:cNvPr id="368650" name="Line 10"/>
          <p:cNvSpPr>
            <a:spLocks noChangeShapeType="1"/>
          </p:cNvSpPr>
          <p:nvPr/>
        </p:nvSpPr>
        <p:spPr bwMode="auto">
          <a:xfrm flipH="1">
            <a:off x="4572000" y="3048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651" name="Group 11"/>
          <p:cNvGrpSpPr>
            <a:grpSpLocks/>
          </p:cNvGrpSpPr>
          <p:nvPr/>
        </p:nvGrpSpPr>
        <p:grpSpPr bwMode="auto"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368652" name="Text Box 12"/>
            <p:cNvSpPr txBox="1">
              <a:spLocks noChangeArrowheads="1"/>
            </p:cNvSpPr>
            <p:nvPr/>
          </p:nvSpPr>
          <p:spPr bwMode="auto">
            <a:xfrm>
              <a:off x="720" y="1104"/>
              <a:ext cx="624" cy="36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3200" dirty="0">
                  <a:latin typeface="Calibri" panose="020F0502020204030204" pitchFamily="34" charset="0"/>
                </a:rPr>
                <a:t>root</a:t>
              </a:r>
            </a:p>
          </p:txBody>
        </p:sp>
        <p:sp>
          <p:nvSpPr>
            <p:cNvPr id="368653" name="Line 13"/>
            <p:cNvSpPr>
              <a:spLocks noChangeShapeType="1"/>
            </p:cNvSpPr>
            <p:nvPr/>
          </p:nvSpPr>
          <p:spPr bwMode="auto">
            <a:xfrm>
              <a:off x="1200" y="1344"/>
              <a:ext cx="1392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68654" name="Group 14"/>
          <p:cNvGrpSpPr>
            <a:grpSpLocks/>
          </p:cNvGrpSpPr>
          <p:nvPr/>
        </p:nvGrpSpPr>
        <p:grpSpPr bwMode="auto">
          <a:xfrm>
            <a:off x="3581400" y="3276600"/>
            <a:ext cx="1676400" cy="2484438"/>
            <a:chOff x="2256" y="2064"/>
            <a:chExt cx="1056" cy="1565"/>
          </a:xfrm>
        </p:grpSpPr>
        <p:sp>
          <p:nvSpPr>
            <p:cNvPr id="368655" name="Line 15"/>
            <p:cNvSpPr>
              <a:spLocks noChangeShapeType="1"/>
            </p:cNvSpPr>
            <p:nvPr/>
          </p:nvSpPr>
          <p:spPr bwMode="auto">
            <a:xfrm>
              <a:off x="2688" y="2064"/>
              <a:ext cx="0" cy="12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656" name="Line 16"/>
            <p:cNvSpPr>
              <a:spLocks noChangeShapeType="1"/>
            </p:cNvSpPr>
            <p:nvPr/>
          </p:nvSpPr>
          <p:spPr bwMode="auto">
            <a:xfrm>
              <a:off x="2544" y="2256"/>
              <a:ext cx="0" cy="10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657" name="Text Box 17"/>
            <p:cNvSpPr txBox="1">
              <a:spLocks noChangeArrowheads="1"/>
            </p:cNvSpPr>
            <p:nvPr/>
          </p:nvSpPr>
          <p:spPr bwMode="auto">
            <a:xfrm>
              <a:off x="2256" y="3264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3200" dirty="0">
                  <a:latin typeface="Calibri" panose="020F0502020204030204" pitchFamily="34" charset="0"/>
                </a:rPr>
                <a:t>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7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Parts of a binary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A binary tree is composed of zero or more 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nodes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Each node contains: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A 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value</a:t>
            </a:r>
            <a:r>
              <a:rPr lang="en-US" altLang="en-US" sz="2400" dirty="0">
                <a:latin typeface="Calibri" panose="020F0502020204030204" pitchFamily="34" charset="0"/>
              </a:rPr>
              <a:t> (some sort of data item)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A reference or pointer to a 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left child</a:t>
            </a:r>
            <a:r>
              <a:rPr lang="en-US" altLang="en-US" sz="2400" dirty="0">
                <a:latin typeface="Calibri" panose="020F0502020204030204" pitchFamily="34" charset="0"/>
              </a:rPr>
              <a:t> (may be 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null</a:t>
            </a:r>
            <a:r>
              <a:rPr lang="en-US" altLang="en-US" sz="2400" dirty="0">
                <a:latin typeface="Calibri" panose="020F0502020204030204" pitchFamily="34" charset="0"/>
              </a:rPr>
              <a:t>), and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A reference or pointer to a 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right child</a:t>
            </a:r>
            <a:r>
              <a:rPr lang="en-US" altLang="en-US" sz="2400" dirty="0">
                <a:latin typeface="Calibri" panose="020F0502020204030204" pitchFamily="34" charset="0"/>
              </a:rPr>
              <a:t> (may be 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null</a:t>
            </a:r>
            <a:r>
              <a:rPr lang="en-US" altLang="en-US" sz="2400" dirty="0">
                <a:latin typeface="Calibri" panose="020F0502020204030204" pitchFamily="34" charset="0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A binary tree may be </a:t>
            </a:r>
            <a:r>
              <a:rPr lang="en-US" altLang="en-US" sz="2400" i="1" dirty="0">
                <a:latin typeface="Calibri" panose="020F0502020204030204" pitchFamily="34" charset="0"/>
              </a:rPr>
              <a:t>empty</a:t>
            </a:r>
            <a:r>
              <a:rPr lang="en-US" altLang="en-US" sz="2400" dirty="0">
                <a:latin typeface="Calibri" panose="020F0502020204030204" pitchFamily="34" charset="0"/>
              </a:rPr>
              <a:t> (contain no nodes)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If not empty, a binary tree has a 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root node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Every node in the binary tree is reachable from the root node by a </a:t>
            </a:r>
            <a:r>
              <a:rPr lang="en-US" altLang="en-US" sz="2400" i="1" dirty="0">
                <a:latin typeface="Calibri" panose="020F0502020204030204" pitchFamily="34" charset="0"/>
              </a:rPr>
              <a:t>unique</a:t>
            </a:r>
            <a:r>
              <a:rPr lang="en-US" altLang="en-US" sz="2400" dirty="0">
                <a:latin typeface="Calibri" panose="020F0502020204030204" pitchFamily="34" charset="0"/>
              </a:rPr>
              <a:t> path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A node with neither a left child nor a right child is called a 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leaf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In some binary trees, only the leaves contain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9335-F19F-455D-BE77-DA984E18FA72}" type="slidenum">
              <a:rPr lang="en-US" altLang="en-US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42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Basic terminology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4038600" cy="4114800"/>
          </a:xfrm>
        </p:spPr>
        <p:txBody>
          <a:bodyPr/>
          <a:lstStyle/>
          <a:p>
            <a:pPr algn="just"/>
            <a:r>
              <a:rPr lang="en-US" altLang="en-US" dirty="0">
                <a:latin typeface="Calibri" panose="020F0502020204030204" pitchFamily="34" charset="0"/>
              </a:rPr>
              <a:t>Finite set of 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nodes</a:t>
            </a:r>
            <a:r>
              <a:rPr lang="en-US" altLang="en-US" dirty="0">
                <a:latin typeface="Calibri" panose="020F0502020204030204" pitchFamily="34" charset="0"/>
              </a:rPr>
              <a:t> (may be empty -- 0 nodes), which contain data</a:t>
            </a:r>
          </a:p>
          <a:p>
            <a:pPr algn="just"/>
            <a:r>
              <a:rPr lang="en-US" altLang="en-US" dirty="0">
                <a:latin typeface="Calibri" panose="020F0502020204030204" pitchFamily="34" charset="0"/>
              </a:rPr>
              <a:t>First node in tree is called the 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root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1CDA-4C1D-4990-B7F4-7F3626049D85}" type="slidenum">
              <a:rPr lang="en-US" altLang="en-US"/>
              <a:pPr/>
              <a:t>8</a:t>
            </a:fld>
            <a:endParaRPr lang="en-US" altLang="en-US" dirty="0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876800" y="2209800"/>
          <a:ext cx="3733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Bitmap Image" r:id="rId3" imgW="1714758" imgH="1161942" progId="Paint.Picture">
                  <p:embed/>
                </p:oleObj>
              </mc:Choice>
              <mc:Fallback>
                <p:oleObj name="Bitmap Image" r:id="rId3" imgW="1714758" imgH="116194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09800"/>
                        <a:ext cx="37338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4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Basic terminology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4191000" cy="4114800"/>
          </a:xfrm>
        </p:spPr>
        <p:txBody>
          <a:bodyPr/>
          <a:lstStyle/>
          <a:p>
            <a:pPr algn="just"/>
            <a:r>
              <a:rPr lang="en-US" altLang="en-US" dirty="0">
                <a:latin typeface="Calibri" panose="020F0502020204030204" pitchFamily="34" charset="0"/>
              </a:rPr>
              <a:t>Each node may be linked to 0, 1 or 2 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child nodes</a:t>
            </a:r>
            <a:r>
              <a:rPr lang="en-US" altLang="en-US" dirty="0">
                <a:latin typeface="Calibri" panose="020F0502020204030204" pitchFamily="34" charset="0"/>
              </a:rPr>
              <a:t> (or 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children</a:t>
            </a:r>
            <a:r>
              <a:rPr lang="en-US" altLang="en-US" dirty="0">
                <a:latin typeface="Calibri" panose="020F0502020204030204" pitchFamily="34" charset="0"/>
              </a:rPr>
              <a:t>)</a:t>
            </a:r>
          </a:p>
          <a:p>
            <a:pPr algn="just"/>
            <a:r>
              <a:rPr lang="en-US" altLang="en-US" dirty="0">
                <a:latin typeface="Calibri" panose="020F0502020204030204" pitchFamily="34" charset="0"/>
              </a:rPr>
              <a:t>A node with children is a 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parent</a:t>
            </a:r>
            <a:r>
              <a:rPr lang="en-US" altLang="en-US" dirty="0">
                <a:latin typeface="Calibri" panose="020F0502020204030204" pitchFamily="34" charset="0"/>
              </a:rPr>
              <a:t>; a node with no children is a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 leaf</a:t>
            </a:r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641-6767-4F57-80F6-7625B41C19E1}" type="slidenum">
              <a:rPr lang="en-US" altLang="en-US"/>
              <a:pPr/>
              <a:t>9</a:t>
            </a:fld>
            <a:endParaRPr lang="en-US" altLang="en-US" dirty="0"/>
          </a:p>
        </p:txBody>
      </p:sp>
      <p:graphicFrame>
        <p:nvGraphicFramePr>
          <p:cNvPr id="10244" name="Object 1028"/>
          <p:cNvGraphicFramePr>
            <a:graphicFrameLocks noChangeAspect="1"/>
          </p:cNvGraphicFramePr>
          <p:nvPr/>
        </p:nvGraphicFramePr>
        <p:xfrm>
          <a:off x="4876800" y="2209800"/>
          <a:ext cx="3733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Bitmap Image" r:id="rId3" imgW="1714758" imgH="1161942" progId="Paint.Picture">
                  <p:embed/>
                </p:oleObj>
              </mc:Choice>
              <mc:Fallback>
                <p:oleObj name="Bitmap Image" r:id="rId3" imgW="1714758" imgH="116194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09800"/>
                        <a:ext cx="37338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1029"/>
          <p:cNvSpPr txBox="1">
            <a:spLocks noChangeArrowheads="1"/>
          </p:cNvSpPr>
          <p:nvPr/>
        </p:nvSpPr>
        <p:spPr bwMode="auto">
          <a:xfrm>
            <a:off x="4784725" y="5070475"/>
            <a:ext cx="3998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Nodes d and e are children of b</a:t>
            </a:r>
          </a:p>
          <a:p>
            <a:r>
              <a:rPr lang="en-US" altLang="en-US" dirty="0"/>
              <a:t>Node c is parent of f and g</a:t>
            </a:r>
          </a:p>
        </p:txBody>
      </p:sp>
    </p:spTree>
    <p:extLst>
      <p:ext uri="{BB962C8B-B14F-4D97-AF65-F5344CB8AC3E}">
        <p14:creationId xmlns:p14="http://schemas.microsoft.com/office/powerpoint/2010/main" val="363373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139</TotalTime>
  <Words>1102</Words>
  <Application>Microsoft Office PowerPoint</Application>
  <PresentationFormat>On-screen Show (4:3)</PresentationFormat>
  <Paragraphs>216</Paragraphs>
  <Slides>34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Urban</vt:lpstr>
      <vt:lpstr>Bitmap Image</vt:lpstr>
      <vt:lpstr>Binary Tree (A)</vt:lpstr>
      <vt:lpstr>Last Lecture Summary</vt:lpstr>
      <vt:lpstr>Objectives Overview</vt:lpstr>
      <vt:lpstr>Introduction to Tree</vt:lpstr>
      <vt:lpstr>Natural View of a Tree</vt:lpstr>
      <vt:lpstr>Computer Scientist’s View</vt:lpstr>
      <vt:lpstr>Parts of a binary tree</vt:lpstr>
      <vt:lpstr>Basic terminology</vt:lpstr>
      <vt:lpstr>Basic terminology</vt:lpstr>
      <vt:lpstr>Size and depth</vt:lpstr>
      <vt:lpstr>Balance</vt:lpstr>
      <vt:lpstr>Picture of a binary tree</vt:lpstr>
      <vt:lpstr>Binary Search Tree Operations</vt:lpstr>
      <vt:lpstr>IntBinaryTree.h</vt:lpstr>
      <vt:lpstr>IntBinaryTree.h (continued)</vt:lpstr>
      <vt:lpstr>Inserting a Node</vt:lpstr>
      <vt:lpstr>Algorithm</vt:lpstr>
      <vt:lpstr>The insertNode Member Function</vt:lpstr>
      <vt:lpstr>The insertNode Member Function</vt:lpstr>
      <vt:lpstr>Deleting a Node</vt:lpstr>
      <vt:lpstr>Deleting a Node</vt:lpstr>
      <vt:lpstr>Algorithm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The deleteNode Member Function</vt:lpstr>
      <vt:lpstr>The deleteNode Member Function</vt:lpstr>
      <vt:lpstr>The makeDeletion Member Function</vt:lpstr>
      <vt:lpstr>The makeDeletion Member Function</vt:lpstr>
      <vt:lpstr>   Summary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Tree</dc:title>
  <dc:creator>Afaq Mansoor</dc:creator>
  <cp:lastModifiedBy>Afaq</cp:lastModifiedBy>
  <cp:revision>123</cp:revision>
  <dcterms:created xsi:type="dcterms:W3CDTF">2006-08-16T00:00:00Z</dcterms:created>
  <dcterms:modified xsi:type="dcterms:W3CDTF">2018-12-02T09:43:22Z</dcterms:modified>
</cp:coreProperties>
</file>