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345" r:id="rId3"/>
    <p:sldId id="257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8" r:id="rId13"/>
    <p:sldId id="270" r:id="rId14"/>
    <p:sldId id="271" r:id="rId15"/>
    <p:sldId id="272" r:id="rId16"/>
    <p:sldId id="279" r:id="rId17"/>
    <p:sldId id="277" r:id="rId18"/>
    <p:sldId id="281" r:id="rId19"/>
    <p:sldId id="282" r:id="rId20"/>
    <p:sldId id="286" r:id="rId21"/>
    <p:sldId id="290" r:id="rId22"/>
    <p:sldId id="291" r:id="rId23"/>
    <p:sldId id="301" r:id="rId24"/>
    <p:sldId id="293" r:id="rId25"/>
    <p:sldId id="297" r:id="rId26"/>
    <p:sldId id="298" r:id="rId27"/>
    <p:sldId id="299" r:id="rId28"/>
    <p:sldId id="300" r:id="rId29"/>
    <p:sldId id="344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258" r:id="rId73"/>
    <p:sldId id="259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D856A-886F-4844-8407-3D7E16190054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A7F09-FE51-4773-A4E3-FE2855A1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9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47EE3-DE09-42FA-A09E-A8AD3E5990BD}" type="slidenum">
              <a:rPr lang="en-US"/>
              <a:pPr/>
              <a:t>24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2F3A0-C801-4EC2-95B5-279EA21B718E}" type="slidenum">
              <a:rPr lang="en-US"/>
              <a:pPr/>
              <a:t>47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044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A3A70-DF7E-4AD0-9887-47DE760084B8}" type="slidenum">
              <a:rPr lang="en-US"/>
              <a:pPr/>
              <a:t>48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024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A037F-C736-43B6-AEFD-A88CA13470FB}" type="slidenum">
              <a:rPr lang="en-US"/>
              <a:pPr/>
              <a:t>49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983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A4FBA-81B9-42B9-B319-83A75936D7AF}" type="slidenum">
              <a:rPr lang="en-US"/>
              <a:pPr/>
              <a:t>50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064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1D74D-6EFA-400F-A4E0-5F3BE946E2B2}" type="slidenum">
              <a:rPr lang="en-US"/>
              <a:pPr/>
              <a:t>51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08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C57DF-8520-4E7D-BA2A-1503C8018FD3}" type="slidenum">
              <a:rPr lang="en-US"/>
              <a:pPr/>
              <a:t>52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79C93-ED50-4805-8E4A-A59B6126D9C6}" type="slidenum">
              <a:rPr lang="en-US"/>
              <a:pPr/>
              <a:t>53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12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B478C-475B-4BD4-A8A8-0DF26FCA37A4}" type="slidenum">
              <a:rPr lang="en-US"/>
              <a:pPr/>
              <a:t>54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146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9EF1C-AB11-43BD-B228-1B959C461420}" type="slidenum">
              <a:rPr lang="en-US"/>
              <a:pPr/>
              <a:t>55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590C5-EF72-448F-B255-863852F34D20}" type="slidenum">
              <a:rPr lang="en-US"/>
              <a:pPr/>
              <a:t>56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187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506E2-B596-49CB-92BC-223AF741EF8E}" type="slidenum">
              <a:rPr lang="en-US"/>
              <a:pPr/>
              <a:t>57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208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4E833-72EA-4138-B5BE-42A432C3CACA}" type="slidenum">
              <a:rPr lang="en-US"/>
              <a:pPr/>
              <a:t>58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22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EEDB65-BDC9-44C4-82EA-AB18F40BE67E}" type="slidenum">
              <a:rPr lang="en-US"/>
              <a:pPr/>
              <a:t>59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9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02558-E468-4AE4-9EFD-8122F43E76B8}" type="slidenum">
              <a:rPr lang="en-US"/>
              <a:pPr/>
              <a:t>60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269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90168A-FF35-4B12-A3A4-A41F631136A1}" type="slidenum">
              <a:rPr lang="en-US"/>
              <a:pPr/>
              <a:t>61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73469-42FA-4366-BB27-F7ABD3817B68}" type="slidenum">
              <a:rPr lang="en-US"/>
              <a:pPr/>
              <a:t>62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310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8C34E-1560-4045-9663-11CF6BD57D61}" type="slidenum">
              <a:rPr lang="en-US"/>
              <a:pPr/>
              <a:t>63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33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3DC84-9E89-4443-B074-C39D757B6175}" type="slidenum">
              <a:rPr lang="en-US"/>
              <a:pPr/>
              <a:t>64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351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D55BA-9238-41CE-9A73-E48DF4930C9F}" type="slidenum">
              <a:rPr lang="en-US"/>
              <a:pPr/>
              <a:t>65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1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D55BA-9238-41CE-9A73-E48DF4930C9F}" type="slidenum">
              <a:rPr lang="en-US"/>
              <a:pPr/>
              <a:t>66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1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D55BA-9238-41CE-9A73-E48DF4930C9F}" type="slidenum">
              <a:rPr lang="en-US"/>
              <a:pPr/>
              <a:t>67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1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4C7E2-014F-49B1-B90D-7CFD4905521D}" type="slidenum">
              <a:rPr lang="en-US"/>
              <a:pPr/>
              <a:t>68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2140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E8529-2522-45FE-9BE4-F433749E95BD}" type="slidenum">
              <a:rPr lang="en-US"/>
              <a:pPr/>
              <a:t>43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96950-3440-4D86-9023-7C42C8BA85FE}" type="slidenum">
              <a:rPr lang="en-US"/>
              <a:pPr/>
              <a:t>44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921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03D70-DC3E-4E8D-9408-26EDEEAE1B7C}" type="slidenum">
              <a:rPr lang="en-US"/>
              <a:pPr/>
              <a:t>45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47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7BAB1-609E-424A-8F68-9C11E281F8AB}" type="slidenum">
              <a:rPr lang="en-US"/>
              <a:pPr/>
              <a:t>46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942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6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8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1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2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3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6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sorting-algorithms/" TargetMode="External"/><Relationship Id="rId2" Type="http://schemas.openxmlformats.org/officeDocument/2006/relationships/hyperlink" Target="https://www.geeksforgeeks.org/sorting-algorithm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burst.io/algorithms-i-searching-and-sorting-algorithms-56497dbaef20" TargetMode="External"/><Relationship Id="rId4" Type="http://schemas.openxmlformats.org/officeDocument/2006/relationships/hyperlink" Target="https://betterexplained.com/articles/sorting-algorithm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2286000"/>
            <a:ext cx="8458200" cy="1470025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Recursion </a:t>
            </a:r>
            <a:r>
              <a:rPr lang="en-US" dirty="0">
                <a:latin typeface="Calibri" panose="020F0502020204030204" pitchFamily="34" charset="0"/>
              </a:rPr>
              <a:t>and Sorting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Prepared by: Afaq </a:t>
            </a:r>
            <a:r>
              <a:rPr lang="en-US" dirty="0" err="1">
                <a:latin typeface="Calibri" panose="020F0502020204030204" pitchFamily="34" charset="0"/>
              </a:rPr>
              <a:t>Mansoor</a:t>
            </a:r>
            <a:r>
              <a:rPr lang="en-US" dirty="0">
                <a:latin typeface="Calibri" panose="020F0502020204030204" pitchFamily="34" charset="0"/>
              </a:rPr>
              <a:t> Khan</a:t>
            </a:r>
          </a:p>
          <a:p>
            <a:r>
              <a:rPr lang="en-US" dirty="0">
                <a:latin typeface="Calibri" panose="020F0502020204030204" pitchFamily="34" charset="0"/>
              </a:rPr>
              <a:t>BSSE III- Group A </a:t>
            </a:r>
          </a:p>
          <a:p>
            <a:r>
              <a:rPr lang="en-US" dirty="0">
                <a:latin typeface="Calibri" panose="020F0502020204030204" pitchFamily="34" charset="0"/>
              </a:rPr>
              <a:t>Session 2017-21</a:t>
            </a:r>
          </a:p>
          <a:p>
            <a:r>
              <a:rPr lang="en-US" dirty="0" err="1">
                <a:latin typeface="Calibri" panose="020F0502020204030204" pitchFamily="34" charset="0"/>
              </a:rPr>
              <a:t>IMSciences</a:t>
            </a:r>
            <a:r>
              <a:rPr lang="en-US">
                <a:latin typeface="Calibri" panose="020F0502020204030204" pitchFamily="34" charset="0"/>
              </a:rPr>
              <a:t>, Peshawar.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functions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Function that calls itself</a:t>
            </a:r>
          </a:p>
          <a:p>
            <a:pPr lvl="1"/>
            <a:r>
              <a:rPr lang="en-US" dirty="0" smtClean="0"/>
              <a:t>Can only solve a base case</a:t>
            </a:r>
          </a:p>
          <a:p>
            <a:pPr lvl="1"/>
            <a:r>
              <a:rPr lang="en-US" dirty="0" smtClean="0"/>
              <a:t>Divides up problem into</a:t>
            </a:r>
          </a:p>
          <a:p>
            <a:pPr lvl="2"/>
            <a:r>
              <a:rPr lang="en-US" sz="2000" dirty="0" smtClean="0"/>
              <a:t>What it can do</a:t>
            </a:r>
          </a:p>
          <a:p>
            <a:pPr lvl="2"/>
            <a:r>
              <a:rPr lang="en-US" sz="2000" dirty="0" smtClean="0"/>
              <a:t>What it cannot do - resembles original problem</a:t>
            </a:r>
          </a:p>
          <a:p>
            <a:pPr lvl="3"/>
            <a:r>
              <a:rPr lang="en-US" dirty="0" smtClean="0"/>
              <a:t>Launches a new copy of itself (recursion step)</a:t>
            </a:r>
            <a:endParaRPr lang="en-US" sz="1600" dirty="0" smtClean="0"/>
          </a:p>
          <a:p>
            <a:r>
              <a:rPr lang="en-US" dirty="0" smtClean="0"/>
              <a:t>Eventually base case gets solved</a:t>
            </a:r>
          </a:p>
          <a:p>
            <a:pPr lvl="1"/>
            <a:r>
              <a:rPr lang="en-US" dirty="0" smtClean="0"/>
              <a:t>Gets plugged in, works its way up and solves whole problem</a:t>
            </a:r>
            <a:endParaRPr lang="en-US" dirty="0" smtClean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Recursion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factorial:  </a:t>
            </a:r>
          </a:p>
          <a:p>
            <a:pPr lvl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5! = 5 * 4 * 3 * 2 * 1</a:t>
            </a:r>
          </a:p>
          <a:p>
            <a:pPr lvl="1">
              <a:buFontTx/>
              <a:buNone/>
            </a:pPr>
            <a:r>
              <a:rPr lang="en-US" dirty="0" smtClean="0"/>
              <a:t>	Notice that	</a:t>
            </a:r>
            <a:r>
              <a:rPr lang="en-US" b="1" dirty="0" smtClean="0">
                <a:latin typeface="Courier New" pitchFamily="49" charset="0"/>
              </a:rPr>
              <a:t>5! = 5 * 4!	4! = 4 * 3!</a:t>
            </a:r>
            <a:r>
              <a:rPr lang="en-US" dirty="0" smtClean="0"/>
              <a:t> ...</a:t>
            </a:r>
          </a:p>
          <a:p>
            <a:pPr lvl="1"/>
            <a:r>
              <a:rPr lang="en-US" dirty="0" smtClean="0"/>
              <a:t>Can compute factorials recursively </a:t>
            </a:r>
          </a:p>
          <a:p>
            <a:pPr lvl="1"/>
            <a:r>
              <a:rPr lang="en-US" dirty="0" smtClean="0"/>
              <a:t>Solve base case (1! = 0! = 1) then plug in</a:t>
            </a:r>
          </a:p>
          <a:p>
            <a:pPr lvl="2"/>
            <a:r>
              <a:rPr lang="en-US" b="1" dirty="0" smtClean="0">
                <a:latin typeface="Courier New" pitchFamily="49" charset="0"/>
              </a:rPr>
              <a:t>2! = 2 * 1! = 2 * 1 = 2;</a:t>
            </a:r>
          </a:p>
          <a:p>
            <a:pPr lvl="2"/>
            <a:r>
              <a:rPr lang="en-US" b="1" dirty="0" smtClean="0">
                <a:latin typeface="Courier New" pitchFamily="49" charset="0"/>
              </a:rPr>
              <a:t>3! = 3 * 2! = 3 * 2 = 6;</a:t>
            </a:r>
          </a:p>
          <a:p>
            <a:pPr marL="111125" indent="0">
              <a:buNone/>
            </a:pPr>
            <a:r>
              <a:rPr lang="en-US" sz="2400" b="1" dirty="0" smtClean="0">
                <a:latin typeface="Courier New" pitchFamily="49" charset="0"/>
              </a:rPr>
              <a:t>unsigned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factorial(unsigned 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n) { </a:t>
            </a:r>
          </a:p>
          <a:p>
            <a:pPr marL="111125" lvl="1" indent="0">
              <a:buNone/>
            </a:pPr>
            <a:r>
              <a:rPr lang="en-US" sz="2400" b="1" dirty="0" smtClean="0">
                <a:latin typeface="Courier New" pitchFamily="49" charset="0"/>
              </a:rPr>
              <a:t>	if (n &lt;= 1) </a:t>
            </a:r>
          </a:p>
          <a:p>
            <a:pPr marL="111125" lvl="2" indent="0">
              <a:buNone/>
            </a:pPr>
            <a:r>
              <a:rPr lang="en-US" sz="2400" b="1" dirty="0" smtClean="0">
                <a:latin typeface="Courier New" pitchFamily="49" charset="0"/>
              </a:rPr>
              <a:t>	    return 1;</a:t>
            </a:r>
          </a:p>
          <a:p>
            <a:pPr marL="111125" lvl="2" indent="0">
              <a:buNone/>
            </a:pPr>
            <a:r>
              <a:rPr lang="en-US" sz="2400" b="1" dirty="0" smtClean="0">
                <a:latin typeface="Courier New" pitchFamily="49" charset="0"/>
              </a:rPr>
              <a:t>     else </a:t>
            </a:r>
          </a:p>
          <a:p>
            <a:pPr marL="111125" lvl="2" indent="0">
              <a:buNone/>
            </a:pPr>
            <a:r>
              <a:rPr lang="en-US" sz="2400" b="1" dirty="0" smtClean="0">
                <a:latin typeface="Courier New" pitchFamily="49" charset="0"/>
              </a:rPr>
              <a:t>         return n * factorial(n-1); 	}</a:t>
            </a:r>
          </a:p>
        </p:txBody>
      </p:sp>
    </p:spTree>
    <p:extLst>
      <p:ext uri="{BB962C8B-B14F-4D97-AF65-F5344CB8AC3E}">
        <p14:creationId xmlns:p14="http://schemas.microsoft.com/office/powerpoint/2010/main" val="30648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31" y="457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Factorial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447800"/>
            <a:ext cx="8534400" cy="1371600"/>
          </a:xfrm>
        </p:spPr>
        <p:txBody>
          <a:bodyPr/>
          <a:lstStyle/>
          <a:p>
            <a:r>
              <a:rPr lang="en-US" altLang="zh-CN" sz="2000" dirty="0" smtClean="0"/>
              <a:t>To see how the recursion works, let</a:t>
            </a:r>
            <a:r>
              <a:rPr lang="en-US" altLang="zh-CN" sz="2000" dirty="0" smtClean="0">
                <a:latin typeface="Tahoma"/>
              </a:rPr>
              <a:t>’</a:t>
            </a:r>
            <a:r>
              <a:rPr lang="en-US" altLang="zh-CN" sz="2000" dirty="0" smtClean="0"/>
              <a:t>s break down the factorial function to solve factorial(3)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820006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76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Recursion – Fibonacci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686800" cy="4191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Fibonacci series: 0, 1, 1, 2, 3, 5, 8, 13, 21, 34, 55, 89, ...</a:t>
            </a:r>
          </a:p>
          <a:p>
            <a:pPr lvl="1"/>
            <a:r>
              <a:rPr lang="en-US" sz="2000" dirty="0" smtClean="0"/>
              <a:t>Each number sum of the previous two 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fib(n) = fib(n-1) + fib(n-2)</a:t>
            </a:r>
            <a:r>
              <a:rPr lang="en-US" sz="2000" dirty="0" smtClean="0"/>
              <a:t> - recursive formula</a:t>
            </a:r>
          </a:p>
          <a:p>
            <a:pPr lvl="1"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long </a:t>
            </a:r>
            <a:r>
              <a:rPr lang="en-US" sz="2000" b="1" dirty="0" err="1" smtClean="0">
                <a:latin typeface="Courier New" pitchFamily="49" charset="0"/>
              </a:rPr>
              <a:t>fibonacci</a:t>
            </a:r>
            <a:r>
              <a:rPr lang="en-US" sz="2000" b="1" dirty="0" smtClean="0">
                <a:latin typeface="Courier New" pitchFamily="49" charset="0"/>
              </a:rPr>
              <a:t>(long n)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if (n==0 || n==1)  //base case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return n;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else return </a:t>
            </a:r>
            <a:r>
              <a:rPr lang="en-US" sz="2000" b="1" dirty="0" err="1" smtClean="0">
                <a:latin typeface="Courier New" pitchFamily="49" charset="0"/>
              </a:rPr>
              <a:t>fibonacci</a:t>
            </a:r>
            <a:r>
              <a:rPr lang="en-US" sz="2000" b="1" dirty="0" smtClean="0">
                <a:latin typeface="Courier New" pitchFamily="49" charset="0"/>
              </a:rPr>
              <a:t>(n-1)+</a:t>
            </a:r>
            <a:r>
              <a:rPr lang="en-US" sz="2000" b="1" dirty="0" err="1" smtClean="0">
                <a:latin typeface="Courier New" pitchFamily="49" charset="0"/>
              </a:rPr>
              <a:t>fibonacci</a:t>
            </a:r>
            <a:r>
              <a:rPr lang="en-US" sz="2000" b="1" dirty="0" smtClean="0">
                <a:latin typeface="Courier New" pitchFamily="49" charset="0"/>
              </a:rPr>
              <a:t>(n-2);</a:t>
            </a:r>
          </a:p>
          <a:p>
            <a:pPr lvl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6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518" y="533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Recursive Fibonacci Series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399"/>
            <a:ext cx="8001000" cy="517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01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93" y="597963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Recursion : Fibonacci Series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6200" y="1652846"/>
            <a:ext cx="8838825" cy="5052754"/>
            <a:chOff x="542" y="2069"/>
            <a:chExt cx="1762" cy="1231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25" y="3116"/>
              <a:ext cx="480" cy="48"/>
            </a:xfrm>
            <a:custGeom>
              <a:avLst/>
              <a:gdLst/>
              <a:ahLst/>
              <a:cxnLst>
                <a:cxn ang="0">
                  <a:pos x="19983" y="19833"/>
                </a:cxn>
                <a:cxn ang="0">
                  <a:pos x="19983" y="0"/>
                </a:cxn>
                <a:cxn ang="0">
                  <a:pos x="0" y="0"/>
                </a:cxn>
                <a:cxn ang="0">
                  <a:pos x="0" y="19833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268" y="3116"/>
              <a:ext cx="480" cy="48"/>
            </a:xfrm>
            <a:custGeom>
              <a:avLst/>
              <a:gdLst/>
              <a:ahLst/>
              <a:cxnLst>
                <a:cxn ang="0">
                  <a:pos x="19983" y="19833"/>
                </a:cxn>
                <a:cxn ang="0">
                  <a:pos x="19983" y="0"/>
                </a:cxn>
                <a:cxn ang="0">
                  <a:pos x="0" y="0"/>
                </a:cxn>
                <a:cxn ang="0">
                  <a:pos x="0" y="19833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824" y="2764"/>
              <a:ext cx="480" cy="48"/>
            </a:xfrm>
            <a:custGeom>
              <a:avLst/>
              <a:gdLst/>
              <a:ahLst/>
              <a:cxnLst>
                <a:cxn ang="0">
                  <a:pos x="19983" y="19833"/>
                </a:cxn>
                <a:cxn ang="0">
                  <a:pos x="19983" y="0"/>
                </a:cxn>
                <a:cxn ang="0">
                  <a:pos x="0" y="0"/>
                </a:cxn>
                <a:cxn ang="0">
                  <a:pos x="0" y="19833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42" y="2764"/>
              <a:ext cx="1104" cy="48"/>
            </a:xfrm>
            <a:custGeom>
              <a:avLst/>
              <a:gdLst/>
              <a:ahLst/>
              <a:cxnLst>
                <a:cxn ang="0">
                  <a:pos x="19993" y="19833"/>
                </a:cxn>
                <a:cxn ang="0">
                  <a:pos x="19993" y="0"/>
                </a:cxn>
                <a:cxn ang="0">
                  <a:pos x="0" y="0"/>
                </a:cxn>
                <a:cxn ang="0">
                  <a:pos x="0" y="19833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936" y="2417"/>
              <a:ext cx="1152" cy="48"/>
            </a:xfrm>
            <a:custGeom>
              <a:avLst/>
              <a:gdLst/>
              <a:ahLst/>
              <a:cxnLst>
                <a:cxn ang="0">
                  <a:pos x="19993" y="19833"/>
                </a:cxn>
                <a:cxn ang="0">
                  <a:pos x="19993" y="0"/>
                </a:cxn>
                <a:cxn ang="0">
                  <a:pos x="0" y="0"/>
                </a:cxn>
                <a:cxn ang="0">
                  <a:pos x="0" y="19833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352" y="2069"/>
              <a:ext cx="288" cy="144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19972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2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280" y="2453"/>
              <a:ext cx="288" cy="144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19972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2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732" y="2453"/>
              <a:ext cx="288" cy="144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19972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2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872" y="2804"/>
              <a:ext cx="384" cy="144"/>
            </a:xfrm>
            <a:custGeom>
              <a:avLst/>
              <a:gdLst/>
              <a:ahLst/>
              <a:cxnLst>
                <a:cxn ang="0">
                  <a:pos x="19979" y="0"/>
                </a:cxn>
                <a:cxn ang="0">
                  <a:pos x="19979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9" y="0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21" y="2804"/>
              <a:ext cx="288" cy="144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19972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2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864" y="2804"/>
              <a:ext cx="288" cy="144"/>
            </a:xfrm>
            <a:custGeom>
              <a:avLst/>
              <a:gdLst/>
              <a:ahLst/>
              <a:cxnLst>
                <a:cxn ang="0">
                  <a:pos x="19972" y="0"/>
                </a:cxn>
                <a:cxn ang="0">
                  <a:pos x="19972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2" y="0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774" y="3156"/>
              <a:ext cx="384" cy="144"/>
            </a:xfrm>
            <a:custGeom>
              <a:avLst/>
              <a:gdLst/>
              <a:ahLst/>
              <a:cxnLst>
                <a:cxn ang="0">
                  <a:pos x="19979" y="0"/>
                </a:cxn>
                <a:cxn ang="0">
                  <a:pos x="19979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9" y="0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315" y="3156"/>
              <a:ext cx="384" cy="144"/>
            </a:xfrm>
            <a:custGeom>
              <a:avLst/>
              <a:gdLst/>
              <a:ahLst/>
              <a:cxnLst>
                <a:cxn ang="0">
                  <a:pos x="19979" y="0"/>
                </a:cxn>
                <a:cxn ang="0">
                  <a:pos x="19979" y="19944"/>
                </a:cxn>
                <a:cxn ang="0">
                  <a:pos x="0" y="19944"/>
                </a:cxn>
                <a:cxn ang="0">
                  <a:pos x="0" y="0"/>
                </a:cxn>
                <a:cxn ang="0">
                  <a:pos x="19979" y="0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504" y="2217"/>
              <a:ext cx="0" cy="200"/>
            </a:xfrm>
            <a:custGeom>
              <a:avLst/>
              <a:gdLst/>
              <a:ahLst/>
              <a:cxnLst>
                <a:cxn ang="0">
                  <a:pos x="0" y="1996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259" y="2601"/>
              <a:ext cx="163" cy="163"/>
            </a:xfrm>
            <a:custGeom>
              <a:avLst/>
              <a:gdLst/>
              <a:ahLst/>
              <a:cxnLst>
                <a:cxn ang="0">
                  <a:pos x="0" y="19951"/>
                </a:cxn>
                <a:cxn ang="0">
                  <a:pos x="19951" y="0"/>
                </a:cxn>
              </a:cxnLst>
              <a:rect l="0" t="0" r="r" b="b"/>
              <a:pathLst>
                <a:path w="20000" h="20000">
                  <a:moveTo>
                    <a:pt x="0" y="19951"/>
                  </a:moveTo>
                  <a:lnTo>
                    <a:pt x="19951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1884" y="2599"/>
              <a:ext cx="104" cy="165"/>
            </a:xfrm>
            <a:custGeom>
              <a:avLst/>
              <a:gdLst/>
              <a:ahLst/>
              <a:cxnLst>
                <a:cxn ang="0">
                  <a:pos x="19923" y="1995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3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011" y="2949"/>
              <a:ext cx="0" cy="167"/>
            </a:xfrm>
            <a:custGeom>
              <a:avLst/>
              <a:gdLst/>
              <a:ahLst/>
              <a:cxnLst>
                <a:cxn ang="0">
                  <a:pos x="0" y="1995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470" y="2949"/>
              <a:ext cx="0" cy="167"/>
            </a:xfrm>
            <a:custGeom>
              <a:avLst/>
              <a:gdLst/>
              <a:ahLst/>
              <a:cxnLst>
                <a:cxn ang="0">
                  <a:pos x="0" y="19952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369" y="2087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schemeClr val="tx1"/>
                  </a:solidFill>
                  <a:effectLst/>
                  <a:latin typeface="Courier New" pitchFamily="49" charset="0"/>
                </a:rPr>
                <a:t>f( 3 )</a:t>
              </a:r>
              <a:endParaRPr lang="en-US" sz="1800" dirty="0"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750" y="2473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effectLst/>
                  <a:latin typeface="Courier New" pitchFamily="49" charset="0"/>
                </a:rPr>
                <a:t>f( 1 )</a:t>
              </a: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300" y="2472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schemeClr val="tx1"/>
                  </a:solidFill>
                  <a:effectLst/>
                  <a:latin typeface="Courier New" pitchFamily="49" charset="0"/>
                </a:rPr>
                <a:t>f( 2 )</a:t>
              </a:r>
              <a:endParaRPr lang="en-US" sz="1800" dirty="0"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878" y="2825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effectLst/>
                  <a:latin typeface="Courier New" pitchFamily="49" charset="0"/>
                </a:rPr>
                <a:t>f( 1 )</a:t>
              </a: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336" y="2825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effectLst/>
                  <a:latin typeface="Courier New" pitchFamily="49" charset="0"/>
                </a:rPr>
                <a:t>f( 0 )</a:t>
              </a: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890" y="2825"/>
              <a:ext cx="40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effectLst/>
                  <a:latin typeface="Courier New" pitchFamily="49" charset="0"/>
                </a:rPr>
                <a:t>return 1</a:t>
              </a: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795" y="3181"/>
              <a:ext cx="40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effectLst/>
                  <a:latin typeface="Courier New" pitchFamily="49" charset="0"/>
                </a:rPr>
                <a:t>return 1</a:t>
              </a: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1331" y="3181"/>
              <a:ext cx="40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effectLst/>
                  <a:latin typeface="Courier New" pitchFamily="49" charset="0"/>
                </a:rPr>
                <a:t>return 0</a:t>
              </a: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569" y="2825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effectLst/>
                  <a:latin typeface="Courier New" pitchFamily="49" charset="0"/>
                </a:rPr>
                <a:t>return</a:t>
              </a: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214" y="2828"/>
              <a:ext cx="6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effectLst/>
                  <a:latin typeface="Courier New" pitchFamily="49" charset="0"/>
                </a:rPr>
                <a:t>+</a:t>
              </a: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630" y="2473"/>
              <a:ext cx="6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effectLst/>
                  <a:latin typeface="Courier New" pitchFamily="49" charset="0"/>
                </a:rPr>
                <a:t>+</a:t>
              </a: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991" y="2471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>
                  <a:solidFill>
                    <a:schemeClr val="tx1"/>
                  </a:solidFill>
                  <a:effectLst/>
                  <a:latin typeface="Courier New" pitchFamily="49" charset="0"/>
                </a:rPr>
                <a:t>return</a:t>
              </a: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>
                <a:spcBef>
                  <a:spcPct val="0"/>
                </a:spcBef>
              </a:pPr>
              <a:endParaRPr lang="en-US" sz="1800"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Terminating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recursive functions always contains one or more </a:t>
            </a:r>
            <a:r>
              <a:rPr lang="en-US" b="1" dirty="0" smtClean="0">
                <a:solidFill>
                  <a:srgbClr val="0000CC"/>
                </a:solidFill>
              </a:rPr>
              <a:t>terminating conditions</a:t>
            </a:r>
            <a:r>
              <a:rPr lang="en-US" dirty="0" smtClean="0">
                <a:solidFill>
                  <a:srgbClr val="0000CC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condition when a recursive function is processing a simple case instead of processing recursion.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Without the terminating condition, the recursive function may run forever.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in the previous multiply function, the if statement “</a:t>
            </a:r>
            <a:r>
              <a:rPr lang="en-US" dirty="0" smtClean="0">
                <a:latin typeface="Courier New" pitchFamily="49" charset="0"/>
              </a:rPr>
              <a:t>if (n == 1) …</a:t>
            </a:r>
            <a:r>
              <a:rPr lang="en-US" dirty="0" smtClean="0"/>
              <a:t>” is the terminating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9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0141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Recursion – Memory Map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30795"/>
            <a:ext cx="7391400" cy="529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81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Linear Search - Recursive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/>
          <a:lstStyle/>
          <a:p>
            <a:r>
              <a:rPr lang="en-US" dirty="0" smtClean="0"/>
              <a:t>Linear search can also be described as a recursive algorithm: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(list, size, key)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the list is empty, return Λ; 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the first item of the list has the desired value, return its location;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LinearSearch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(value, remainder of the list)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Linear Search – Recursive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486400"/>
          </a:xfrm>
        </p:spPr>
        <p:txBody>
          <a:bodyPr/>
          <a:lstStyle/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linearSearch</a:t>
            </a:r>
            <a:r>
              <a:rPr lang="en-US" sz="2800" dirty="0" smtClean="0"/>
              <a:t>(const </a:t>
            </a:r>
            <a:r>
              <a:rPr lang="en-US" sz="2800" dirty="0" err="1" smtClean="0"/>
              <a:t>int</a:t>
            </a:r>
            <a:r>
              <a:rPr lang="en-US" sz="2800" dirty="0" smtClean="0"/>
              <a:t> list[], </a:t>
            </a:r>
            <a:r>
              <a:rPr lang="en-US" sz="2800" dirty="0" err="1" smtClean="0"/>
              <a:t>int</a:t>
            </a:r>
            <a:r>
              <a:rPr lang="en-US" sz="2800" dirty="0" smtClean="0"/>
              <a:t> first, </a:t>
            </a:r>
            <a:r>
              <a:rPr lang="en-US" sz="2800" dirty="0" err="1" smtClean="0"/>
              <a:t>int</a:t>
            </a:r>
            <a:r>
              <a:rPr lang="en-US" sz="2800" dirty="0" smtClean="0"/>
              <a:t> last, </a:t>
            </a:r>
            <a:r>
              <a:rPr lang="en-US" sz="2800" dirty="0" err="1" smtClean="0"/>
              <a:t>int</a:t>
            </a:r>
            <a:r>
              <a:rPr lang="en-US" sz="2800" dirty="0" smtClean="0"/>
              <a:t> key)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     if (first == last) </a:t>
            </a:r>
            <a:r>
              <a:rPr lang="en-US" sz="2800" dirty="0" smtClean="0">
                <a:solidFill>
                  <a:srgbClr val="0000CC"/>
                </a:solidFill>
              </a:rPr>
              <a:t>// base case: target not found </a:t>
            </a:r>
          </a:p>
          <a:p>
            <a:pPr>
              <a:buNone/>
            </a:pPr>
            <a:r>
              <a:rPr lang="en-US" sz="2800" dirty="0" smtClean="0"/>
              <a:t>		return last; </a:t>
            </a:r>
          </a:p>
          <a:p>
            <a:pPr>
              <a:buNone/>
            </a:pPr>
            <a:r>
              <a:rPr lang="en-US" sz="2800" dirty="0" smtClean="0"/>
              <a:t>     if (list[first] == target) </a:t>
            </a:r>
            <a:r>
              <a:rPr lang="en-US" sz="2800" dirty="0" smtClean="0">
                <a:solidFill>
                  <a:srgbClr val="0000CC"/>
                </a:solidFill>
              </a:rPr>
              <a:t>// base case: target found </a:t>
            </a:r>
            <a:r>
              <a:rPr lang="en-US" sz="2800" dirty="0" smtClean="0"/>
              <a:t>	return first;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CC"/>
                </a:solidFill>
              </a:rPr>
              <a:t>// inductive step: search with range [first+1, last) </a:t>
            </a:r>
          </a:p>
          <a:p>
            <a:pPr>
              <a:buNone/>
            </a:pPr>
            <a:r>
              <a:rPr lang="en-US" sz="2800" dirty="0" smtClean="0"/>
              <a:t>  return </a:t>
            </a:r>
            <a:r>
              <a:rPr lang="en-US" sz="2800" dirty="0" err="1" smtClean="0"/>
              <a:t>RecLinearSearch</a:t>
            </a:r>
            <a:r>
              <a:rPr lang="en-US" sz="2800" dirty="0" smtClean="0"/>
              <a:t> (</a:t>
            </a:r>
            <a:r>
              <a:rPr lang="en-US" sz="2800" dirty="0" err="1" smtClean="0"/>
              <a:t>arr</a:t>
            </a:r>
            <a:r>
              <a:rPr lang="en-US" sz="2800" dirty="0" smtClean="0"/>
              <a:t>, first+1, last, target)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} </a:t>
            </a:r>
            <a:r>
              <a:rPr lang="en-US" sz="2800" dirty="0" smtClean="0">
                <a:solidFill>
                  <a:srgbClr val="0000CC"/>
                </a:solidFill>
              </a:rPr>
              <a:t>// end </a:t>
            </a:r>
            <a:r>
              <a:rPr lang="en-US" sz="2800" dirty="0" err="1" smtClean="0">
                <a:solidFill>
                  <a:srgbClr val="0000CC"/>
                </a:solidFill>
              </a:rPr>
              <a:t>RecLinearSearch</a:t>
            </a:r>
            <a:endParaRPr lang="en-US" sz="2800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01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latin typeface="Calibri" panose="020F0502020204030204" pitchFamily="34" charset="0"/>
              </a:rPr>
              <a:t>Last Lecture Summary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Overview of Search </a:t>
            </a:r>
            <a:r>
              <a:rPr lang="en-US" dirty="0" smtClean="0">
                <a:latin typeface="Calibri" panose="020F0502020204030204" pitchFamily="34" charset="0"/>
              </a:rPr>
              <a:t>Algorithms</a:t>
            </a:r>
          </a:p>
          <a:p>
            <a:r>
              <a:rPr lang="en-US" dirty="0">
                <a:latin typeface="Calibri" panose="020F0502020204030204" pitchFamily="34" charset="0"/>
              </a:rPr>
              <a:t>Algorithm Analysis</a:t>
            </a:r>
          </a:p>
          <a:p>
            <a:r>
              <a:rPr lang="en-US" dirty="0">
                <a:latin typeface="Calibri" panose="020F0502020204030204" pitchFamily="34" charset="0"/>
              </a:rPr>
              <a:t>Time and Space </a:t>
            </a:r>
            <a:r>
              <a:rPr lang="en-US" dirty="0" smtClean="0">
                <a:latin typeface="Calibri" panose="020F0502020204030204" pitchFamily="34" charset="0"/>
              </a:rPr>
              <a:t>Complexity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Big </a:t>
            </a:r>
            <a:r>
              <a:rPr lang="en-US" dirty="0">
                <a:latin typeface="Calibri" panose="020F0502020204030204" pitchFamily="34" charset="0"/>
              </a:rPr>
              <a:t>O Notation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Introduction </a:t>
            </a:r>
            <a:r>
              <a:rPr lang="en-US" dirty="0">
                <a:latin typeface="Calibri" panose="020F0502020204030204" pitchFamily="34" charset="0"/>
              </a:rPr>
              <a:t>of Linear Searching</a:t>
            </a:r>
          </a:p>
          <a:p>
            <a:r>
              <a:rPr lang="en-US" dirty="0">
                <a:latin typeface="Calibri" panose="020F0502020204030204" pitchFamily="34" charset="0"/>
              </a:rPr>
              <a:t>Introduction to Binary Search,</a:t>
            </a:r>
          </a:p>
          <a:p>
            <a:r>
              <a:rPr lang="en-US" dirty="0">
                <a:latin typeface="Calibri" panose="020F0502020204030204" pitchFamily="34" charset="0"/>
              </a:rPr>
              <a:t>Comparison of Linear and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3787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727" y="685800"/>
            <a:ext cx="7924800" cy="76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Binary Search W &amp; W/O Recursion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27018"/>
            <a:ext cx="9144000" cy="5410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		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A2C1FE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A2C1FE"/>
                </a:solidFill>
                <a:latin typeface="Courier New" pitchFamily="49" charset="0"/>
              </a:rPr>
              <a:t>	  </a:t>
            </a:r>
            <a:r>
              <a:rPr lang="en-US" sz="1600" b="1" dirty="0" err="1" smtClean="0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first, last, upper;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		 first = 0;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		 last = size - 1;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while 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true</a:t>
            </a:r>
            <a:r>
              <a:rPr lang="en-US" sz="16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       middle = (first + last) / 2;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          if </a:t>
            </a:r>
            <a:r>
              <a:rPr lang="en-US" sz="1600" b="1" dirty="0" smtClean="0">
                <a:latin typeface="Courier New" pitchFamily="49" charset="0"/>
              </a:rPr>
              <a:t>(data[middle] == value)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           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middle;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      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latin typeface="Courier New" pitchFamily="49" charset="0"/>
              </a:rPr>
              <a:t>(first &gt;= last)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           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-1;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      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latin typeface="Courier New" pitchFamily="49" charset="0"/>
              </a:rPr>
              <a:t>(value &lt; data[middle])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			last = middle - 1;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      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			first = middle + 1;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  }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{  </a:t>
            </a:r>
            <a:r>
              <a:rPr lang="en-US" sz="1600" b="1" dirty="0" err="1" smtClean="0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middle = (first + last) / 2;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</a:rPr>
              <a:t> (data[middle] == value)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middle;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latin typeface="Courier New" pitchFamily="49" charset="0"/>
              </a:rPr>
              <a:t>(first &gt;= last)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-1;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else if </a:t>
            </a:r>
            <a:r>
              <a:rPr lang="en-US" sz="1600" b="1" dirty="0" smtClean="0">
                <a:latin typeface="Courier New" pitchFamily="49" charset="0"/>
              </a:rPr>
              <a:t>(value &lt; data[middle])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</a:rPr>
              <a:t>bsearchr</a:t>
            </a:r>
            <a:r>
              <a:rPr lang="en-US" sz="1600" b="1" dirty="0" smtClean="0">
                <a:latin typeface="Courier New" pitchFamily="49" charset="0"/>
              </a:rPr>
              <a:t>(data, first, middle-1, value);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</a:rPr>
              <a:t>      return </a:t>
            </a:r>
            <a:r>
              <a:rPr lang="en-US" sz="1600" b="1" dirty="0" err="1" smtClean="0">
                <a:latin typeface="Courier New" pitchFamily="49" charset="0"/>
              </a:rPr>
              <a:t>bsearchr</a:t>
            </a:r>
            <a:r>
              <a:rPr lang="en-US" sz="1600" b="1" dirty="0" smtClean="0">
                <a:latin typeface="Courier New" pitchFamily="49" charset="0"/>
              </a:rPr>
              <a:t>(data, middle+1, last, value);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52400" y="4267200"/>
            <a:ext cx="8763000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248400" y="1828800"/>
            <a:ext cx="2163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sz="2400">
                <a:solidFill>
                  <a:srgbClr val="0070C0"/>
                </a:solidFill>
              </a:rPr>
              <a:t>w/o recursion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248400" y="4800600"/>
            <a:ext cx="2265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sz="2400">
                <a:solidFill>
                  <a:srgbClr val="0070C0"/>
                </a:solidFill>
              </a:rPr>
              <a:t>with recursion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Recursion -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600" dirty="0" smtClean="0"/>
              <a:t>Recursion is never "necessary"</a:t>
            </a:r>
          </a:p>
          <a:p>
            <a:pPr lvl="1"/>
            <a:r>
              <a:rPr lang="en-US" altLang="en-US" sz="2400" dirty="0" smtClean="0"/>
              <a:t>Anything that can be done recursively, can be done iteratively</a:t>
            </a:r>
          </a:p>
          <a:p>
            <a:pPr lvl="1"/>
            <a:r>
              <a:rPr lang="en-US" altLang="en-US" sz="2400" dirty="0" smtClean="0"/>
              <a:t>Recursive solution may seem more logical</a:t>
            </a:r>
          </a:p>
          <a:p>
            <a:pPr lvl="2"/>
            <a:r>
              <a:rPr lang="en-US" altLang="en-US" sz="2200" dirty="0" smtClean="0"/>
              <a:t>For example, printing the list - the iterative solution given is very awkward, and does not model the human way of doing the problem, if given a list</a:t>
            </a:r>
          </a:p>
          <a:p>
            <a:r>
              <a:rPr lang="en-US" altLang="en-US" sz="2600" dirty="0" smtClean="0"/>
              <a:t>The recursive solution did not use any nested loops, while the iterative solution did</a:t>
            </a:r>
          </a:p>
          <a:p>
            <a:r>
              <a:rPr lang="en-US" altLang="en-US" sz="2600" dirty="0" smtClean="0"/>
              <a:t>However, the recursive solution made many more function calls, which adds a lot of overhead</a:t>
            </a:r>
          </a:p>
          <a:p>
            <a:r>
              <a:rPr lang="en-US" altLang="en-US" sz="2600" dirty="0" smtClean="0"/>
              <a:t>Recursion is NOT an efficiency tool - use it only when it helps the logical flow of your program</a:t>
            </a:r>
          </a:p>
        </p:txBody>
      </p:sp>
    </p:spTree>
    <p:extLst>
      <p:ext uri="{BB962C8B-B14F-4D97-AF65-F5344CB8AC3E}">
        <p14:creationId xmlns:p14="http://schemas.microsoft.com/office/powerpoint/2010/main" val="9863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 </a:t>
            </a:r>
          </a:p>
          <a:p>
            <a:pPr lvl="1"/>
            <a:r>
              <a:rPr lang="en-US" dirty="0" smtClean="0"/>
              <a:t>Clearer logic</a:t>
            </a:r>
          </a:p>
          <a:p>
            <a:pPr lvl="1"/>
            <a:r>
              <a:rPr lang="en-US" dirty="0" smtClean="0"/>
              <a:t>Often more compact code</a:t>
            </a:r>
          </a:p>
          <a:p>
            <a:pPr lvl="1"/>
            <a:r>
              <a:rPr lang="en-US" dirty="0" smtClean="0"/>
              <a:t>Often easier to modify</a:t>
            </a:r>
          </a:p>
          <a:p>
            <a:pPr lvl="1"/>
            <a:r>
              <a:rPr lang="en-US" dirty="0" smtClean="0"/>
              <a:t>Allows for complete analysis of runtime performance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Overhead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3891"/>
            <a:ext cx="85344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Repetition</a:t>
            </a:r>
          </a:p>
          <a:p>
            <a:pPr lvl="1"/>
            <a:r>
              <a:rPr lang="en-US" sz="2400" dirty="0" smtClean="0"/>
              <a:t>Iteration:  explicit loop</a:t>
            </a:r>
          </a:p>
          <a:p>
            <a:pPr lvl="1"/>
            <a:r>
              <a:rPr lang="en-US" sz="2400" dirty="0" smtClean="0"/>
              <a:t>Recursion:  repeated function calls</a:t>
            </a:r>
          </a:p>
          <a:p>
            <a:r>
              <a:rPr lang="en-US" dirty="0" smtClean="0"/>
              <a:t>Termination</a:t>
            </a:r>
          </a:p>
          <a:p>
            <a:pPr lvl="1"/>
            <a:r>
              <a:rPr lang="en-US" sz="2400" dirty="0" smtClean="0"/>
              <a:t>Iteration: loop condition fails</a:t>
            </a:r>
          </a:p>
          <a:p>
            <a:pPr lvl="1"/>
            <a:r>
              <a:rPr lang="en-US" sz="2400" dirty="0" smtClean="0"/>
              <a:t>Recursion: base case recognized</a:t>
            </a:r>
          </a:p>
          <a:p>
            <a:r>
              <a:rPr lang="en-US" dirty="0" smtClean="0"/>
              <a:t>Both can have infinite loops</a:t>
            </a:r>
          </a:p>
          <a:p>
            <a:r>
              <a:rPr lang="en-US" dirty="0" smtClean="0"/>
              <a:t>Balance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Choice between performance (iteration) and good software engineering (recursion)</a:t>
            </a:r>
          </a:p>
          <a:p>
            <a:r>
              <a:rPr lang="en-US" sz="2800" dirty="0" smtClean="0"/>
              <a:t>Recursion</a:t>
            </a:r>
          </a:p>
          <a:p>
            <a:pPr lvl="1"/>
            <a:r>
              <a:rPr lang="en-US" sz="2400" dirty="0" smtClean="0"/>
              <a:t>Main advantage is usually simplicity</a:t>
            </a:r>
          </a:p>
          <a:p>
            <a:pPr lvl="1"/>
            <a:r>
              <a:rPr lang="en-US" sz="2400" dirty="0" smtClean="0"/>
              <a:t>Main disadvantage is often that the algorithm may require large amounts of memory if the depth of the recursion is very large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6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305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Recursion </a:t>
            </a:r>
            <a:r>
              <a:rPr lang="en-US" i="1" dirty="0" smtClean="0"/>
              <a:t>vs. </a:t>
            </a:r>
            <a:r>
              <a:rPr lang="en-US" dirty="0" smtClean="0"/>
              <a:t>Iteration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simple recursive problems can be “unwound” into loops</a:t>
            </a:r>
          </a:p>
          <a:p>
            <a:pPr lvl="1"/>
            <a:r>
              <a:rPr lang="en-US" dirty="0" smtClean="0"/>
              <a:t>But code becomes less compact, harder to follow!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Hard problems cannot easily be expressed in non-recursive code</a:t>
            </a:r>
          </a:p>
          <a:p>
            <a:pPr lvl="1"/>
            <a:r>
              <a:rPr lang="en-US" dirty="0" smtClean="0"/>
              <a:t>Robots or avatars that “learn”</a:t>
            </a:r>
          </a:p>
          <a:p>
            <a:pPr lvl="1"/>
            <a:r>
              <a:rPr lang="en-US" dirty="0" smtClean="0"/>
              <a:t>Advanced games</a:t>
            </a:r>
          </a:p>
        </p:txBody>
      </p:sp>
    </p:spTree>
    <p:extLst>
      <p:ext uri="{BB962C8B-B14F-4D97-AF65-F5344CB8AC3E}">
        <p14:creationId xmlns:p14="http://schemas.microsoft.com/office/powerpoint/2010/main" val="31566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Recursion -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200" dirty="0" smtClean="0">
                <a:solidFill>
                  <a:srgbClr val="0000CC"/>
                </a:solidFill>
              </a:rPr>
              <a:t>Space:    </a:t>
            </a:r>
            <a:r>
              <a:rPr lang="en-US" altLang="zh-CN" sz="3200" dirty="0" smtClean="0"/>
              <a:t>Every invocation of a function call may require space for parameters and local variables, and for an indication of where  to return when the function is finished</a:t>
            </a:r>
          </a:p>
          <a:p>
            <a:r>
              <a:rPr lang="en-US" altLang="zh-CN" sz="3200" dirty="0" smtClean="0"/>
              <a:t>Typically this space (allocation record) is allocated on the stack and is released automatically when the function returns. Thus, a recursive algorithm may need space proportional to the number of nested calls to the same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Recursion -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Time:     </a:t>
            </a:r>
            <a:r>
              <a:rPr lang="en-US" dirty="0" smtClean="0"/>
              <a:t>The operations involved in calling a function - allocating, and later releasing, local memory, copying values into the local memory for the parameters, branching to/returning from the function - all contribute to the time overhead. </a:t>
            </a:r>
          </a:p>
          <a:p>
            <a:r>
              <a:rPr lang="en-US" dirty="0" smtClean="0"/>
              <a:t>If a function has very large local memory requirements, it would be very costly to program it recursively. But even if there is very little overhead in a single function call, recursive functions often call themselves many </a:t>
            </a:r>
            <a:r>
              <a:rPr lang="en-US" dirty="0" err="1" smtClean="0"/>
              <a:t>many</a:t>
            </a:r>
            <a:r>
              <a:rPr lang="en-US" dirty="0" smtClean="0"/>
              <a:t> times, which can magnify a small individual overhead into a very large cumulative overhead</a:t>
            </a:r>
          </a:p>
        </p:txBody>
      </p:sp>
    </p:spTree>
    <p:extLst>
      <p:ext uri="{BB962C8B-B14F-4D97-AF65-F5344CB8AC3E}">
        <p14:creationId xmlns:p14="http://schemas.microsoft.com/office/powerpoint/2010/main" val="246200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3058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Recursion - Overhead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	We have to pay a price for recursion: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calling a function </a:t>
            </a:r>
            <a:r>
              <a:rPr lang="en-US" dirty="0" smtClean="0">
                <a:solidFill>
                  <a:srgbClr val="0000CC"/>
                </a:solidFill>
              </a:rPr>
              <a:t>consumes more time and memory </a:t>
            </a:r>
            <a:r>
              <a:rPr lang="en-US" dirty="0" smtClean="0"/>
              <a:t>than adjusting a loop counter.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high performance applications (graphic action games, simulations of nuclear explosions) hardly ever use recursion.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/>
              <a:t>	In less demanding applications recursion is an attractive alternative for iteration (for the right problems!) </a:t>
            </a:r>
          </a:p>
        </p:txBody>
      </p:sp>
    </p:spTree>
    <p:extLst>
      <p:ext uri="{BB962C8B-B14F-4D97-AF65-F5344CB8AC3E}">
        <p14:creationId xmlns:p14="http://schemas.microsoft.com/office/powerpoint/2010/main" val="7542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376238" y="762000"/>
            <a:ext cx="8229600" cy="1066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Recursion – Final comments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86800" cy="4114800"/>
          </a:xfrm>
        </p:spPr>
        <p:txBody>
          <a:bodyPr/>
          <a:lstStyle/>
          <a:p>
            <a:r>
              <a:rPr lang="en-US" dirty="0" smtClean="0"/>
              <a:t>For every recursive algorithm, there is an equivalent iterative algorithm.</a:t>
            </a:r>
          </a:p>
          <a:p>
            <a:endParaRPr lang="en-US" dirty="0" smtClean="0"/>
          </a:p>
          <a:p>
            <a:r>
              <a:rPr lang="en-US" dirty="0" smtClean="0"/>
              <a:t>Recursive algorithms are often shorter, more elegant, and easier to understand than their iterative counterparts.</a:t>
            </a:r>
          </a:p>
          <a:p>
            <a:endParaRPr lang="en-US" dirty="0" smtClean="0"/>
          </a:p>
          <a:p>
            <a:r>
              <a:rPr lang="en-US" dirty="0" smtClean="0"/>
              <a:t>However, iterative algorithms are usually more efficient in their use of space and time.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8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8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Objectives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Recursion </a:t>
            </a:r>
            <a:r>
              <a:rPr lang="en-US" dirty="0">
                <a:latin typeface="Calibri" panose="020F0502020204030204" pitchFamily="34" charset="0"/>
              </a:rPr>
              <a:t>and Types, Space and Time </a:t>
            </a:r>
            <a:r>
              <a:rPr lang="en-US" dirty="0" smtClean="0">
                <a:latin typeface="Calibri" panose="020F0502020204030204" pitchFamily="34" charset="0"/>
              </a:rPr>
              <a:t>Complexity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Introduction </a:t>
            </a:r>
            <a:r>
              <a:rPr lang="en-US" dirty="0">
                <a:latin typeface="Calibri" panose="020F0502020204030204" pitchFamily="34" charset="0"/>
              </a:rPr>
              <a:t>to Sorting </a:t>
            </a:r>
            <a:r>
              <a:rPr lang="en-US" dirty="0" smtClean="0">
                <a:latin typeface="Calibri" panose="020F0502020204030204" pitchFamily="34" charset="0"/>
              </a:rPr>
              <a:t>Algorithms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Bubble </a:t>
            </a:r>
            <a:r>
              <a:rPr lang="en-US" dirty="0">
                <a:latin typeface="Calibri" panose="020F0502020204030204" pitchFamily="34" charset="0"/>
              </a:rPr>
              <a:t>Sort Algorithm, 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32209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Calibri" panose="020F0502020204030204" pitchFamily="34" charset="0"/>
              </a:rPr>
              <a:t>Sorting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61655"/>
            <a:ext cx="8686800" cy="5410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Calibri" panose="020F0502020204030204" pitchFamily="34" charset="0"/>
              </a:rPr>
              <a:t>A fundamental operation in computer science</a:t>
            </a:r>
          </a:p>
          <a:p>
            <a:pPr eaLnBrk="1" hangingPunct="1"/>
            <a:r>
              <a:rPr lang="en-US" dirty="0" smtClean="0">
                <a:latin typeface="Calibri" panose="020F0502020204030204" pitchFamily="34" charset="0"/>
              </a:rPr>
              <a:t>Task of rearranging data in an order such as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Ascending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Descending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Lexicographic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Data may be of any type like numeric, alphabetical or alphanumeric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It also refers to rearranging a set of records based on their key values when the records are stored in a file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Sorting task arises more frequently in the world of data manipulation</a:t>
            </a:r>
          </a:p>
          <a:p>
            <a:pPr lvl="1"/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403947" y="457200"/>
            <a:ext cx="8229600" cy="10668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Calibri" panose="020F0502020204030204" pitchFamily="34" charset="0"/>
              </a:rPr>
              <a:t>Sorting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Sorting and searching frequently apply to a file of records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Each record in a file F can contain many fields but there may be one particular field whose values uniquely determine the records in the file called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primary key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key or key values </a:t>
            </a:r>
            <a:r>
              <a:rPr lang="en-US" dirty="0" smtClean="0">
                <a:latin typeface="Calibri" panose="020F0502020204030204" pitchFamily="34" charset="0"/>
              </a:rPr>
              <a:t>are k1, k2, ……</a:t>
            </a:r>
          </a:p>
          <a:p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Sorting</a:t>
            </a:r>
            <a:r>
              <a:rPr lang="en-US" dirty="0" smtClean="0">
                <a:latin typeface="Calibri" panose="020F0502020204030204" pitchFamily="34" charset="0"/>
              </a:rPr>
              <a:t> the file F usually refers to sorting F with respect to a particular primary key</a:t>
            </a:r>
          </a:p>
          <a:p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Searching</a:t>
            </a:r>
            <a:r>
              <a:rPr lang="en-US" dirty="0" smtClean="0">
                <a:latin typeface="Calibri" panose="020F0502020204030204" pitchFamily="34" charset="0"/>
              </a:rPr>
              <a:t> in F refers to searching for a record with a given key value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1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>
          <a:xfrm>
            <a:off x="390093" y="609600"/>
            <a:ext cx="8229600" cy="1066800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Calibri" panose="020F0502020204030204" pitchFamily="34" charset="0"/>
              </a:rPr>
              <a:t>Sorting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61655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Let A be a list of </a:t>
            </a:r>
            <a:r>
              <a:rPr lang="en-US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n</a:t>
            </a:r>
            <a:r>
              <a:rPr lang="en-US" dirty="0" smtClean="0">
                <a:latin typeface="Calibri" panose="020F0502020204030204" pitchFamily="34" charset="0"/>
              </a:rPr>
              <a:t> elements in memory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</a:t>
            </a:r>
            <a:r>
              <a:rPr lang="en-US" baseline="-25000" dirty="0" smtClean="0">
                <a:latin typeface="Calibri" panose="020F0502020204030204" pitchFamily="34" charset="0"/>
              </a:rPr>
              <a:t>1</a:t>
            </a:r>
            <a:r>
              <a:rPr lang="en-US" dirty="0" smtClean="0">
                <a:latin typeface="Calibri" panose="020F0502020204030204" pitchFamily="34" charset="0"/>
              </a:rPr>
              <a:t>, A</a:t>
            </a:r>
            <a:r>
              <a:rPr lang="en-US" baseline="-250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, ……., A</a:t>
            </a:r>
            <a:r>
              <a:rPr lang="en-US" baseline="-25000" dirty="0" smtClean="0">
                <a:latin typeface="Calibri" panose="020F0502020204030204" pitchFamily="34" charset="0"/>
              </a:rPr>
              <a:t>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Sorting refers to the operations of rearranging the contents of A so that they are increasing in order numerically or lexicographically so that</a:t>
            </a:r>
          </a:p>
          <a:p>
            <a:pPr marL="693738" lvl="1" indent="-347663"/>
            <a:r>
              <a:rPr lang="en-US" dirty="0" smtClean="0">
                <a:latin typeface="Calibri" panose="020F0502020204030204" pitchFamily="34" charset="0"/>
              </a:rPr>
              <a:t>A</a:t>
            </a:r>
            <a:r>
              <a:rPr lang="en-US" baseline="-25000" dirty="0" smtClean="0">
                <a:latin typeface="Calibri" panose="020F0502020204030204" pitchFamily="34" charset="0"/>
              </a:rPr>
              <a:t>1 </a:t>
            </a:r>
            <a:r>
              <a:rPr lang="en-US" dirty="0" smtClean="0">
                <a:latin typeface="Calibri" panose="020F0502020204030204" pitchFamily="34" charset="0"/>
                <a:sym typeface="Symbol"/>
              </a:rPr>
              <a:t></a:t>
            </a:r>
            <a:r>
              <a:rPr lang="en-US" dirty="0" smtClean="0">
                <a:latin typeface="Calibri" panose="020F0502020204030204" pitchFamily="34" charset="0"/>
              </a:rPr>
              <a:t> A</a:t>
            </a:r>
            <a:r>
              <a:rPr lang="en-US" baseline="-25000" dirty="0" smtClean="0">
                <a:latin typeface="Calibri" panose="020F0502020204030204" pitchFamily="34" charset="0"/>
              </a:rPr>
              <a:t>2 </a:t>
            </a:r>
            <a:r>
              <a:rPr lang="en-US" dirty="0" smtClean="0">
                <a:latin typeface="Calibri" panose="020F0502020204030204" pitchFamily="34" charset="0"/>
                <a:sym typeface="Symbol"/>
              </a:rPr>
              <a:t></a:t>
            </a:r>
            <a:r>
              <a:rPr lang="en-US" dirty="0" smtClean="0">
                <a:latin typeface="Calibri" panose="020F0502020204030204" pitchFamily="34" charset="0"/>
              </a:rPr>
              <a:t> A</a:t>
            </a:r>
            <a:r>
              <a:rPr lang="en-US" baseline="-25000" dirty="0" smtClean="0">
                <a:latin typeface="Calibri" panose="020F0502020204030204" pitchFamily="34" charset="0"/>
              </a:rPr>
              <a:t>3 </a:t>
            </a:r>
            <a:r>
              <a:rPr lang="en-US" dirty="0" smtClean="0">
                <a:latin typeface="Calibri" panose="020F0502020204030204" pitchFamily="34" charset="0"/>
                <a:sym typeface="Symbol"/>
              </a:rPr>
              <a:t> …………..</a:t>
            </a:r>
            <a:r>
              <a:rPr lang="en-US" dirty="0" smtClean="0">
                <a:latin typeface="Calibri" panose="020F0502020204030204" pitchFamily="34" charset="0"/>
              </a:rPr>
              <a:t> A</a:t>
            </a:r>
            <a:r>
              <a:rPr lang="en-US" baseline="-25000" dirty="0" smtClean="0">
                <a:latin typeface="Calibri" panose="020F0502020204030204" pitchFamily="34" charset="0"/>
              </a:rPr>
              <a:t>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Since A has </a:t>
            </a:r>
            <a:r>
              <a:rPr lang="en-US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n</a:t>
            </a:r>
            <a:r>
              <a:rPr lang="en-US" dirty="0" smtClean="0">
                <a:latin typeface="Calibri" panose="020F0502020204030204" pitchFamily="34" charset="0"/>
              </a:rPr>
              <a:t> elements, there are </a:t>
            </a:r>
            <a:r>
              <a:rPr lang="en-US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n!</a:t>
            </a:r>
            <a:r>
              <a:rPr lang="en-US" dirty="0" smtClean="0">
                <a:latin typeface="Calibri" panose="020F0502020204030204" pitchFamily="34" charset="0"/>
              </a:rPr>
              <a:t> ways that contents can appear in A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These ways correspond precisely to the </a:t>
            </a:r>
            <a:r>
              <a:rPr lang="en-US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n!</a:t>
            </a:r>
            <a:r>
              <a:rPr lang="en-US" dirty="0" smtClean="0">
                <a:latin typeface="Calibri" panose="020F0502020204030204" pitchFamily="34" charset="0"/>
              </a:rPr>
              <a:t> permutations of 1, 2, …., 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Accordingly each sorting algorithms must take care of these </a:t>
            </a:r>
            <a:r>
              <a:rPr lang="en-US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n!</a:t>
            </a:r>
            <a:r>
              <a:rPr lang="en-US" dirty="0" smtClean="0">
                <a:latin typeface="Calibri" panose="020F0502020204030204" pitchFamily="34" charset="0"/>
              </a:rPr>
              <a:t> possibilities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3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Basic Terminology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Internal sort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When a set of data to be sorted is small enough such that the entire sorting can be performed in a computer’s internal storage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(primary memory)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External sort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Sorting a large set of data which is stored in low speed computer’s external memory such as hard disk, magnetic tape, etc.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Ascending order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An arrangement of data if it satisfies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“less than or equal to &lt;=“</a:t>
            </a:r>
            <a:r>
              <a:rPr lang="en-US" dirty="0" smtClean="0">
                <a:latin typeface="Calibri" panose="020F0502020204030204" pitchFamily="34" charset="0"/>
              </a:rPr>
              <a:t> relation between two consecutive data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[1, 2, 3, 4, 5, 6, 7, 8, 9]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Basic Terminology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Descending order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An arrangement of data if it satisfies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“greater than or equal to &gt;=“</a:t>
            </a:r>
            <a:r>
              <a:rPr lang="en-US" dirty="0" smtClean="0">
                <a:latin typeface="Calibri" panose="020F0502020204030204" pitchFamily="34" charset="0"/>
              </a:rPr>
              <a:t> relation between two consecutive data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e.g.  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[ 9, 8, 7, 6, 5, 4, 3, 2, 1]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Lexicographic order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If the data are in the form of character or string of characters and are arranged in the same order as in dictionary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e.g.	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[</a:t>
            </a:r>
            <a:r>
              <a:rPr lang="en-US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ada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, bat, cat, mat, max, may, min]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Collating sequence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Ordering for a set of characters that determines whether a character is in higher, lower or same order compared to another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e.g. alphanumeric characters are compared according to their ASCII code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e.g. 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[</a:t>
            </a:r>
            <a:r>
              <a:rPr lang="en-US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AmaZon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amaZon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CC"/>
                </a:solidFill>
                <a:latin typeface="Calibri" panose="020F0502020204030204" pitchFamily="34" charset="0"/>
              </a:rPr>
              <a:t>amazon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, amazon1, amazon2]</a:t>
            </a:r>
            <a:endParaRPr lang="en-US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Basic Terminology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0873"/>
            <a:ext cx="85344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Random order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If a data in a list do not follow any ordering mentioned above, then it is arranged in random order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e.g.	[8, 6, 5, 9, 3, 1, 4, 7, 2]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		[may, bat, </a:t>
            </a:r>
            <a:r>
              <a:rPr lang="en-US" dirty="0" err="1" smtClean="0">
                <a:latin typeface="Calibri" panose="020F0502020204030204" pitchFamily="34" charset="0"/>
              </a:rPr>
              <a:t>ada</a:t>
            </a:r>
            <a:r>
              <a:rPr lang="en-US" dirty="0" smtClean="0">
                <a:latin typeface="Calibri" panose="020F0502020204030204" pitchFamily="34" charset="0"/>
              </a:rPr>
              <a:t>, cat, mat, max, min]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Swap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Swap between two data storages implies the interchange of  their contents.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e.g.	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Before swap	A[1] = 11,	A[5] = 99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		After swap     A[1] = 99,	A[5] = 11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Item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Is a data or element in the list to be sorted.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May be an integer, string of characters, a record etc.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Also alternatively termed key, data, element etc.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Basic Terminology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Stable Sort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 list of data may contain two or more equal data. If a sorting method maintains the same relative position of their occurrences in the sorted list then it is stable sort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e.g.	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[    2,  5,  6,  4,  3,  2,  5,  1,  5  ]</a:t>
            </a:r>
          </a:p>
          <a:p>
            <a:pPr lvl="1"/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		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 [   1,  2,  2,  3,  4,  5,  5,  5,  6  ]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 Place Sort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Suppose a set of data to be sorted is stored in an array A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If a sorting method takes place within the array A only, i.e. without using any other extra storage space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It is a memory efficient sorting method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3200" y="3200400"/>
            <a:ext cx="3048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581400" y="3200400"/>
            <a:ext cx="12192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4200" y="3200400"/>
            <a:ext cx="1676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3200400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15000" y="3200400"/>
            <a:ext cx="3810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4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Stability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Stable sorting algorithms maintain the relative order of records with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equal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keys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key</a:t>
            </a:r>
            <a:r>
              <a:rPr lang="en-US" dirty="0" smtClean="0">
                <a:latin typeface="Calibri" panose="020F0502020204030204" pitchFamily="34" charset="0"/>
              </a:rPr>
              <a:t> is that portion of record which is the basis for the sort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it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may or may not </a:t>
            </a:r>
            <a:r>
              <a:rPr lang="en-US" dirty="0" smtClean="0">
                <a:latin typeface="Calibri" panose="020F0502020204030204" pitchFamily="34" charset="0"/>
              </a:rPr>
              <a:t>include all of the record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If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all keys are different </a:t>
            </a:r>
            <a:r>
              <a:rPr lang="en-US" dirty="0" smtClean="0">
                <a:latin typeface="Calibri" panose="020F0502020204030204" pitchFamily="34" charset="0"/>
              </a:rPr>
              <a:t>then this distinction is not necessary.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But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if there are equal keys</a:t>
            </a:r>
            <a:r>
              <a:rPr lang="en-US" dirty="0" smtClean="0">
                <a:latin typeface="Calibri" panose="020F0502020204030204" pitchFamily="34" charset="0"/>
              </a:rPr>
              <a:t>, then a sorting algorithm is stable if whenever there are two records (let's say R and S) with the same key, and R appears before S in the original list, then R will always appear before S in the sorted list.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Stability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When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equal elements </a:t>
            </a:r>
            <a:r>
              <a:rPr lang="en-US" dirty="0" smtClean="0">
                <a:latin typeface="Calibri" panose="020F0502020204030204" pitchFamily="34" charset="0"/>
              </a:rPr>
              <a:t>are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indistinguishable</a:t>
            </a:r>
            <a:r>
              <a:rPr lang="en-US" dirty="0" smtClean="0">
                <a:latin typeface="Calibri" panose="020F0502020204030204" pitchFamily="34" charset="0"/>
              </a:rPr>
              <a:t>, such as with integers, or more generally, any data where the entire element is the key,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stability is not an issue</a:t>
            </a:r>
            <a:r>
              <a:rPr lang="en-US" dirty="0" smtClean="0">
                <a:latin typeface="Calibri" panose="020F0502020204030204" pitchFamily="34" charset="0"/>
              </a:rPr>
              <a:t>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However, assume that the following pairs of numbers are to be sorted by their first component: 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(4, 2)  (3, 7)  (3, 1)  (5, 6)</a:t>
            </a:r>
          </a:p>
          <a:p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Two different results are possible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one which maintains the relative order of records with equal keys, and one which does not: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(3, 7)  (3, 1)  (4, 2)  (5, 6)  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(order maintained)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(3, 1)  (3, 7)  (4, 2)  (5, 6)   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(order changed)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Sorting Methods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Char char=" "/>
            </a:pPr>
            <a:endParaRPr lang="en-US" sz="3200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3200" dirty="0" smtClean="0">
                <a:latin typeface="Calibri" panose="020F0502020204030204" pitchFamily="34" charset="0"/>
              </a:rPr>
              <a:t>Bubble Sort			Heap Sort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endParaRPr lang="en-US" sz="3200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3200" dirty="0" smtClean="0">
                <a:latin typeface="Calibri" panose="020F0502020204030204" pitchFamily="34" charset="0"/>
              </a:rPr>
              <a:t>Selection Sort		Merge Sort</a:t>
            </a: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endParaRPr lang="en-US" sz="3200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3200" dirty="0" smtClean="0">
                <a:latin typeface="Calibri" panose="020F0502020204030204" pitchFamily="34" charset="0"/>
              </a:rPr>
              <a:t>Insertion Sort		Quick Sort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9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process of repeating items in a self-similar way. </a:t>
            </a:r>
          </a:p>
          <a:p>
            <a:r>
              <a:rPr lang="en-US" dirty="0" smtClean="0"/>
              <a:t>For instance, when the surfaces of two mirrors are exactly parallel with each other the nested images that occur are a form of infinite recursion. </a:t>
            </a:r>
          </a:p>
          <a:p>
            <a:r>
              <a:rPr lang="en-US" dirty="0" smtClean="0"/>
              <a:t>The term recursion has a variety of meanings specific to a variety of disciplines ranging from linguistics to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Bubble Sort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93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Bubble Sort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Sometimes incorrectly referred to as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sinking sort</a:t>
            </a:r>
            <a:r>
              <a:rPr lang="en-US" dirty="0" smtClean="0">
                <a:latin typeface="Calibri" panose="020F0502020204030204" pitchFamily="34" charset="0"/>
              </a:rPr>
              <a:t>, is a simple sorting algorithm that works by repeatedly stepping through the list to be sorted, comparing each pair of adjacent items and swapping them if they are in the wrong order.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pass through the list is repeated until no swaps are needed, which indicates that the list is sorted.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algorithm gets its name from the way smaller elements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"bubble" </a:t>
            </a:r>
            <a:r>
              <a:rPr lang="en-US" dirty="0" smtClean="0">
                <a:latin typeface="Calibri" panose="020F0502020204030204" pitchFamily="34" charset="0"/>
              </a:rPr>
              <a:t>to the top of the list.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Because it only uses comparisons to operate on elements, it is a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comparison sort.</a:t>
            </a:r>
            <a:endParaRPr lang="en-US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Bubble Sort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Bubble sort is a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simple sorting algorithm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The algorithm starts at the beginning of the data set.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It compares the first two elements, and if the first is greater than the second, it swaps them.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It continues doing this for each pair of adjacent elements to the end of the data set.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It then starts again with the first two elements, repeating until no swaps have occurred on the last pass.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Note that the largest end gets sorted first, with smaller elements taking longer to move to their correct positions.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305800" cy="761999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909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The Bubble Sort algorithm looks at pairs of entries in the array, and swaps their order if needed.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3641725" y="6038850"/>
            <a:ext cx="44354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effectLst/>
                <a:latin typeface="Helvetica" pitchFamily="34" charset="0"/>
              </a:rPr>
              <a:t>[0]</a:t>
            </a:r>
            <a:r>
              <a:rPr lang="en-US" sz="1800" dirty="0">
                <a:effectLst/>
                <a:latin typeface="Helvetica" pitchFamily="34" charset="0"/>
              </a:rPr>
              <a:t>       </a:t>
            </a:r>
            <a:r>
              <a:rPr lang="en-US" sz="1800" b="1" dirty="0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</p:spTree>
    <p:extLst>
      <p:ext uri="{BB962C8B-B14F-4D97-AF65-F5344CB8AC3E}">
        <p14:creationId xmlns:p14="http://schemas.microsoft.com/office/powerpoint/2010/main" val="103318489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7288"/>
          <a:ext cx="6080125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7288"/>
                        <a:ext cx="6080125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305800" cy="761999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114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The Bubble Sort algorithm looks at pairs of entries in the array, and swaps their order if needed.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91142" name="Oval 6"/>
          <p:cNvSpPr>
            <a:spLocks noChangeArrowheads="1"/>
          </p:cNvSpPr>
          <p:nvPr/>
        </p:nvSpPr>
        <p:spPr bwMode="auto">
          <a:xfrm>
            <a:off x="3352800" y="3429000"/>
            <a:ext cx="1828800" cy="2971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</a:t>
            </a:r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 flipV="1">
            <a:off x="2209800" y="5257800"/>
            <a:ext cx="1143000" cy="533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314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30463"/>
          <a:ext cx="608012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30463"/>
                        <a:ext cx="608012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436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The Bubble Sort algorithm looks at pairs of entries in the array, and swaps their order if needed.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46438" name="Oval 6"/>
          <p:cNvSpPr>
            <a:spLocks noChangeArrowheads="1"/>
          </p:cNvSpPr>
          <p:nvPr/>
        </p:nvSpPr>
        <p:spPr bwMode="auto">
          <a:xfrm>
            <a:off x="3352800" y="3429000"/>
            <a:ext cx="1828800" cy="2971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659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Yes!</a:t>
            </a:r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 flipV="1">
            <a:off x="2209800" y="5257800"/>
            <a:ext cx="1143000" cy="533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3331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318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The Bubble Sort algorithm looks at pairs of entries in the array, and swaps their order if needed.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641725" y="6038850"/>
            <a:ext cx="44354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4038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</a:t>
            </a:r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 flipV="1">
            <a:off x="2209800" y="5105400"/>
            <a:ext cx="1905000" cy="685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6105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342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The Bubble Sort algorithm looks at pairs of entries in the array, and swaps their order if needed.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4038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1600200" y="5867400"/>
            <a:ext cx="556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No.</a:t>
            </a: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 flipV="1">
            <a:off x="2209800" y="5105400"/>
            <a:ext cx="1905000" cy="685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702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138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The Bubble Sort algorithm looks at pairs of entries in the array, and swaps their order if needed.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01382" name="Oval 6"/>
          <p:cNvSpPr>
            <a:spLocks noChangeArrowheads="1"/>
          </p:cNvSpPr>
          <p:nvPr/>
        </p:nvSpPr>
        <p:spPr bwMode="auto">
          <a:xfrm>
            <a:off x="4800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</a:t>
            </a:r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 flipV="1">
            <a:off x="2209800" y="4800600"/>
            <a:ext cx="25908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668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728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The Bubble Sort algorithm looks at pairs of entries in the array, and swaps their order if needed.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97286" name="Oval 6"/>
          <p:cNvSpPr>
            <a:spLocks noChangeArrowheads="1"/>
          </p:cNvSpPr>
          <p:nvPr/>
        </p:nvSpPr>
        <p:spPr bwMode="auto">
          <a:xfrm>
            <a:off x="4800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556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No.</a:t>
            </a:r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 flipV="1">
            <a:off x="1828800" y="4800600"/>
            <a:ext cx="2971800" cy="1066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906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Recursion - 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In computer science, a class of objects or methods exhibit recursive behavior when they can be defined by two properties:</a:t>
            </a:r>
          </a:p>
          <a:p>
            <a:pPr lvl="1"/>
            <a:r>
              <a:rPr lang="en-US" sz="2900" dirty="0" smtClean="0"/>
              <a:t>A simple base case (or cases), and</a:t>
            </a:r>
          </a:p>
          <a:p>
            <a:pPr lvl="1"/>
            <a:r>
              <a:rPr lang="en-US" sz="2900" dirty="0" smtClean="0"/>
              <a:t>A set of rules which reduce all other cases toward the base case.</a:t>
            </a:r>
          </a:p>
          <a:p>
            <a:r>
              <a:rPr lang="en-US" sz="3100" dirty="0" smtClean="0"/>
              <a:t>For example, the following is a recursive definition of a person's ancestors:</a:t>
            </a:r>
          </a:p>
          <a:p>
            <a:pPr lvl="1"/>
            <a:r>
              <a:rPr lang="en-US" sz="2900" dirty="0" smtClean="0"/>
              <a:t>One's parents are one's ancestors (base case).</a:t>
            </a:r>
          </a:p>
          <a:p>
            <a:pPr lvl="1"/>
            <a:r>
              <a:rPr lang="en-US" sz="2900" dirty="0" smtClean="0"/>
              <a:t>The parents of one's ancestors are also one's ancestors (recursion step).</a:t>
            </a:r>
          </a:p>
          <a:p>
            <a:r>
              <a:rPr lang="en-US" sz="3100" dirty="0" smtClean="0"/>
              <a:t>Many mathematical axioms are based upon recursive rules. </a:t>
            </a:r>
          </a:p>
          <a:p>
            <a:pPr lvl="1"/>
            <a:r>
              <a:rPr lang="en-US" sz="2900" dirty="0" smtClean="0"/>
              <a:t>e.g. the formal definition of the natural numbers in set theory follows:  1 is a natural number, and each natural number has a successor, which is also a natural number. </a:t>
            </a:r>
          </a:p>
          <a:p>
            <a:pPr lvl="1"/>
            <a:r>
              <a:rPr lang="en-US" sz="2900" dirty="0" smtClean="0"/>
              <a:t>By this base case and recursive rule, one can generate the set of all natural numbers</a:t>
            </a:r>
          </a:p>
        </p:txBody>
      </p:sp>
    </p:spTree>
    <p:extLst>
      <p:ext uri="{BB962C8B-B14F-4D97-AF65-F5344CB8AC3E}">
        <p14:creationId xmlns:p14="http://schemas.microsoft.com/office/powerpoint/2010/main" val="18775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5476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The Bubble Sort algorithm looks at pairs of entries in the array, and swaps their order if needed.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3641725" y="6038850"/>
            <a:ext cx="44354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05478" name="Oval 6"/>
          <p:cNvSpPr>
            <a:spLocks noChangeArrowheads="1"/>
          </p:cNvSpPr>
          <p:nvPr/>
        </p:nvSpPr>
        <p:spPr bwMode="auto">
          <a:xfrm>
            <a:off x="5486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</a:t>
            </a:r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 flipV="1">
            <a:off x="2209800" y="4800600"/>
            <a:ext cx="32766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770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752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The Bubble Sort algorithm looks at pairs of entries in the array, and swaps their order if needed.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>
            <a:off x="5486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659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effectLst/>
              </a:rPr>
              <a:t>Yes!</a:t>
            </a:r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auto">
          <a:xfrm flipV="1">
            <a:off x="2209800" y="4800600"/>
            <a:ext cx="32766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9815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957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The Bubble Sort algorithm looks at pairs of entries in the array, and swaps their order if needed.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>
            <a:off x="6248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</a:t>
            </a:r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 flipV="1">
            <a:off x="2209800" y="4800600"/>
            <a:ext cx="39624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447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162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The Bubble Sort algorithm looks at pairs of entries in the array, and swaps their order if needed.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11622" name="Oval 6"/>
          <p:cNvSpPr>
            <a:spLocks noChangeArrowheads="1"/>
          </p:cNvSpPr>
          <p:nvPr/>
        </p:nvSpPr>
        <p:spPr bwMode="auto">
          <a:xfrm>
            <a:off x="6248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659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effectLst/>
              </a:rPr>
              <a:t>Yes!</a:t>
            </a:r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V="1">
            <a:off x="2209800" y="4800600"/>
            <a:ext cx="39624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0540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366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latin typeface="Calibri" panose="020F0502020204030204" pitchFamily="34" charset="0"/>
              </a:rPr>
              <a:t>Repeat.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3641725" y="6038850"/>
            <a:ext cx="45116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13670" name="Oval 6"/>
          <p:cNvSpPr>
            <a:spLocks noChangeArrowheads="1"/>
          </p:cNvSpPr>
          <p:nvPr/>
        </p:nvSpPr>
        <p:spPr bwMode="auto">
          <a:xfrm>
            <a:off x="3276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364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effectLst/>
              </a:rPr>
              <a:t>Swap? No.</a:t>
            </a: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 flipV="1">
            <a:off x="2209800" y="4953000"/>
            <a:ext cx="1066800" cy="838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505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5716" name="Rectangle 1028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Repeat.</a:t>
            </a:r>
          </a:p>
        </p:txBody>
      </p:sp>
      <p:sp>
        <p:nvSpPr>
          <p:cNvPr id="115717" name="Rectangle 1029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15718" name="Oval 1030"/>
          <p:cNvSpPr>
            <a:spLocks noChangeArrowheads="1"/>
          </p:cNvSpPr>
          <p:nvPr/>
        </p:nvSpPr>
        <p:spPr bwMode="auto">
          <a:xfrm>
            <a:off x="3962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Text Box 1031"/>
          <p:cNvSpPr txBox="1">
            <a:spLocks noChangeArrowheads="1"/>
          </p:cNvSpPr>
          <p:nvPr/>
        </p:nvSpPr>
        <p:spPr bwMode="auto">
          <a:xfrm>
            <a:off x="1279525" y="5756275"/>
            <a:ext cx="1364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No.</a:t>
            </a:r>
          </a:p>
        </p:txBody>
      </p:sp>
      <p:sp>
        <p:nvSpPr>
          <p:cNvPr id="115720" name="Line 1032"/>
          <p:cNvSpPr>
            <a:spLocks noChangeShapeType="1"/>
          </p:cNvSpPr>
          <p:nvPr/>
        </p:nvSpPr>
        <p:spPr bwMode="auto">
          <a:xfrm flipV="1">
            <a:off x="2209800" y="5029200"/>
            <a:ext cx="1676400" cy="762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518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776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Repeat.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17766" name="Oval 6"/>
          <p:cNvSpPr>
            <a:spLocks noChangeArrowheads="1"/>
          </p:cNvSpPr>
          <p:nvPr/>
        </p:nvSpPr>
        <p:spPr bwMode="auto">
          <a:xfrm>
            <a:off x="4724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V="1">
            <a:off x="2209800" y="4876800"/>
            <a:ext cx="25146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039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981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Repeat.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19814" name="Oval 6"/>
          <p:cNvSpPr>
            <a:spLocks noChangeArrowheads="1"/>
          </p:cNvSpPr>
          <p:nvPr/>
        </p:nvSpPr>
        <p:spPr bwMode="auto">
          <a:xfrm>
            <a:off x="4724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V="1">
            <a:off x="2209800" y="4876800"/>
            <a:ext cx="25146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054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Repeat.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5486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V="1">
            <a:off x="2209800" y="4876800"/>
            <a:ext cx="32766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0110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57488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848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Repeat.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54864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 flipV="1">
            <a:off x="2209800" y="4876800"/>
            <a:ext cx="32766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1929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Recursion -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83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Recursion in a screen recording program, where the smaller window contains a snapshot of the entire screen.</a:t>
            </a:r>
            <a:endParaRPr lang="en-US" sz="2000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59280"/>
            <a:ext cx="6248400" cy="499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1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5956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Loop over array n-1 times, swapping pairs of entries as needed. 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25958" name="Oval 6"/>
          <p:cNvSpPr>
            <a:spLocks noChangeArrowheads="1"/>
          </p:cNvSpPr>
          <p:nvPr/>
        </p:nvSpPr>
        <p:spPr bwMode="auto">
          <a:xfrm>
            <a:off x="34290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364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No.</a:t>
            </a: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V="1">
            <a:off x="2209800" y="5029200"/>
            <a:ext cx="1219200" cy="762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238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8004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Loop over array n-1 times, swapping pairs of entries as needed.  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28006" name="Oval 6"/>
          <p:cNvSpPr>
            <a:spLocks noChangeArrowheads="1"/>
          </p:cNvSpPr>
          <p:nvPr/>
        </p:nvSpPr>
        <p:spPr bwMode="auto">
          <a:xfrm>
            <a:off x="41148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V="1">
            <a:off x="2209800" y="4495800"/>
            <a:ext cx="1905000" cy="1295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201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005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Loop over array n-1 times, swapping pairs of entries as needed.  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30054" name="Oval 6"/>
          <p:cNvSpPr>
            <a:spLocks noChangeArrowheads="1"/>
          </p:cNvSpPr>
          <p:nvPr/>
        </p:nvSpPr>
        <p:spPr bwMode="auto">
          <a:xfrm>
            <a:off x="41148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V="1">
            <a:off x="2209800" y="4495800"/>
            <a:ext cx="1905000" cy="1295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9850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210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Loop over array n-1 times, swapping pairs of entries as needed.  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32102" name="Oval 6"/>
          <p:cNvSpPr>
            <a:spLocks noChangeArrowheads="1"/>
          </p:cNvSpPr>
          <p:nvPr/>
        </p:nvSpPr>
        <p:spPr bwMode="auto">
          <a:xfrm>
            <a:off x="4800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450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 flipV="1">
            <a:off x="2209800" y="4953000"/>
            <a:ext cx="2590800" cy="838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5025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414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Loop over array n-1 times, swapping pairs of entries as needed.  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effectLst/>
                <a:latin typeface="Helvetica" pitchFamily="34" charset="0"/>
              </a:rPr>
              <a:t>[0]</a:t>
            </a:r>
            <a:r>
              <a:rPr lang="en-US" sz="1800" dirty="0">
                <a:effectLst/>
                <a:latin typeface="Helvetica" pitchFamily="34" charset="0"/>
              </a:rPr>
              <a:t>       </a:t>
            </a:r>
            <a:r>
              <a:rPr lang="en-US" sz="1800" b="1" dirty="0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4800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5909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34152" name="Line 8"/>
          <p:cNvSpPr>
            <a:spLocks noChangeShapeType="1"/>
          </p:cNvSpPr>
          <p:nvPr/>
        </p:nvSpPr>
        <p:spPr bwMode="auto">
          <a:xfrm flipV="1">
            <a:off x="2209800" y="4953000"/>
            <a:ext cx="2590800" cy="838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672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029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Continue looping, until done. 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33528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5909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 flipV="1">
            <a:off x="2209800" y="5029200"/>
            <a:ext cx="1219200" cy="762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2112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5275" y="2428875"/>
          <a:ext cx="6080125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Chart" r:id="rId4" imgW="6086270" imgH="4057904" progId="MSGraph.Chart.8">
                  <p:embed followColorScheme="full"/>
                </p:oleObj>
              </mc:Choice>
              <mc:Fallback>
                <p:oleObj name="Chart" r:id="rId4" imgW="6086270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28875"/>
                        <a:ext cx="6080125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029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Continue looping, until done. 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33528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5909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 flipV="1">
            <a:off x="2209800" y="5029200"/>
            <a:ext cx="1219200" cy="762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170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8450" y="2428875"/>
          <a:ext cx="6100763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Chart" r:id="rId4" imgW="6086270" imgH="4057904" progId="MSGraph.Chart.8">
                  <p:embed followColorScheme="full"/>
                </p:oleObj>
              </mc:Choice>
              <mc:Fallback>
                <p:oleObj name="Chart" r:id="rId4" imgW="6086270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2428875"/>
                        <a:ext cx="6100763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029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0" y="1981200"/>
            <a:ext cx="2743200" cy="4676775"/>
          </a:xfrm>
          <a:noFill/>
          <a:ln/>
        </p:spPr>
        <p:txBody>
          <a:bodyPr lIns="90488" tIns="44450" rIns="90488" bIns="44450"/>
          <a:lstStyle/>
          <a:p>
            <a:r>
              <a:rPr lang="en-US">
                <a:latin typeface="Calibri" panose="020F0502020204030204" pitchFamily="34" charset="0"/>
              </a:rPr>
              <a:t>Continue looping, until done. 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3641725" y="6038850"/>
            <a:ext cx="4383088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4038600" y="2819400"/>
            <a:ext cx="2057400" cy="3352800"/>
          </a:xfrm>
          <a:prstGeom prst="ellips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1279525" y="5756275"/>
            <a:ext cx="15909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effectLst/>
              </a:rPr>
              <a:t>Swap? Yes.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 flipV="1">
            <a:off x="2209800" y="4800600"/>
            <a:ext cx="18288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9366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46400" y="2428875"/>
          <a:ext cx="5891213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Chart" r:id="rId4" imgW="6095927" imgH="4057904" progId="MSGraph.Chart.8">
                  <p:embed followColorScheme="full"/>
                </p:oleObj>
              </mc:Choice>
              <mc:Fallback>
                <p:oleObj name="Chart" r:id="rId4" imgW="6095927" imgH="4057904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 l="3107"/>
                      <a:stretch>
                        <a:fillRect/>
                      </a:stretch>
                    </p:blipFill>
                    <p:spPr bwMode="auto">
                      <a:xfrm>
                        <a:off x="2946400" y="2428875"/>
                        <a:ext cx="5891213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3505200" y="6038850"/>
            <a:ext cx="4435475" cy="363538"/>
          </a:xfrm>
          <a:prstGeom prst="rect">
            <a:avLst/>
          </a:prstGeom>
          <a:solidFill>
            <a:srgbClr val="00B0F0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effectLst/>
                <a:latin typeface="Helvetica" pitchFamily="34" charset="0"/>
              </a:rPr>
              <a:t>[0]</a:t>
            </a:r>
            <a:r>
              <a:rPr lang="en-US" sz="1800">
                <a:effectLst/>
                <a:latin typeface="Helvetica" pitchFamily="34" charset="0"/>
              </a:rPr>
              <a:t>       </a:t>
            </a:r>
            <a:r>
              <a:rPr lang="en-US" sz="1800" b="1">
                <a:effectLst/>
                <a:latin typeface="Helvetica" pitchFamily="34" charset="0"/>
              </a:rPr>
              <a:t>[1]        [2]       [3]        [4]       [5] 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Bubble Sort Algorithm -  Result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9999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F:\Afaq\Uni\University Work\Semester 3\Data Structures (Theory Class)\Sorting\done\bubble sort algor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5845" cy="684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common computer programming tactic is </a:t>
            </a:r>
          </a:p>
          <a:p>
            <a:pPr lvl="1"/>
            <a:r>
              <a:rPr lang="en-US" dirty="0" smtClean="0"/>
              <a:t>to divide a problem into sub-problems of the same type as the original, </a:t>
            </a:r>
          </a:p>
          <a:p>
            <a:pPr lvl="1"/>
            <a:r>
              <a:rPr lang="en-US" dirty="0" smtClean="0"/>
              <a:t>solve those problems, and combine the results</a:t>
            </a:r>
          </a:p>
          <a:p>
            <a:pPr lvl="1"/>
            <a:r>
              <a:rPr lang="en-US" dirty="0" smtClean="0"/>
              <a:t>This is often referred to as the </a:t>
            </a:r>
            <a:r>
              <a:rPr lang="en-US" dirty="0" smtClean="0">
                <a:solidFill>
                  <a:srgbClr val="0000CC"/>
                </a:solidFill>
              </a:rPr>
              <a:t>divide-and-conquer method</a:t>
            </a:r>
          </a:p>
          <a:p>
            <a:r>
              <a:rPr lang="en-US" dirty="0" smtClean="0"/>
              <a:t>When combined with a </a:t>
            </a:r>
            <a:r>
              <a:rPr lang="en-US" dirty="0" smtClean="0">
                <a:solidFill>
                  <a:srgbClr val="0000CC"/>
                </a:solidFill>
              </a:rPr>
              <a:t>lookup table </a:t>
            </a:r>
            <a:r>
              <a:rPr lang="en-US" dirty="0" smtClean="0"/>
              <a:t>that stores the results of solving sub-problems </a:t>
            </a:r>
          </a:p>
          <a:p>
            <a:pPr lvl="1"/>
            <a:r>
              <a:rPr lang="en-US" dirty="0" smtClean="0"/>
              <a:t>(to avoid solving them repeatedly and incurring extra computation time)</a:t>
            </a:r>
          </a:p>
          <a:p>
            <a:r>
              <a:rPr lang="en-US" dirty="0" smtClean="0"/>
              <a:t>It can be referred to as </a:t>
            </a:r>
            <a:r>
              <a:rPr lang="en-US" dirty="0" smtClean="0">
                <a:solidFill>
                  <a:srgbClr val="0000CC"/>
                </a:solidFill>
              </a:rPr>
              <a:t>dynamic programming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3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  <a:noFill/>
          <a:ln/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Bubble Sort </a:t>
            </a:r>
            <a:r>
              <a:rPr lang="en-US" dirty="0" smtClean="0">
                <a:latin typeface="Calibri" panose="020F0502020204030204" pitchFamily="34" charset="0"/>
              </a:rPr>
              <a:t>Implementation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82000" cy="5029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alibri" panose="020F0502020204030204" pitchFamily="34" charset="0"/>
              </a:rPr>
              <a:t>void </a:t>
            </a:r>
            <a:r>
              <a:rPr lang="en-US" sz="2000" b="1" dirty="0" err="1">
                <a:latin typeface="Calibri" panose="020F0502020204030204" pitchFamily="34" charset="0"/>
              </a:rPr>
              <a:t>bubbleSort</a:t>
            </a:r>
            <a:r>
              <a:rPr lang="en-US" sz="2000" b="1" dirty="0">
                <a:latin typeface="Calibri" panose="020F0502020204030204" pitchFamily="34" charset="0"/>
              </a:rPr>
              <a:t> (</a:t>
            </a:r>
            <a:r>
              <a:rPr lang="en-US" sz="2000" b="1" dirty="0" err="1">
                <a:latin typeface="Calibri" panose="020F0502020204030204" pitchFamily="34" charset="0"/>
              </a:rPr>
              <a:t>int</a:t>
            </a:r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sz="2000" b="1" dirty="0" smtClean="0">
                <a:latin typeface="Calibri" panose="020F0502020204030204" pitchFamily="34" charset="0"/>
              </a:rPr>
              <a:t>list[ </a:t>
            </a:r>
            <a:r>
              <a:rPr lang="en-US" sz="2000" b="1" dirty="0">
                <a:latin typeface="Calibri" panose="020F0502020204030204" pitchFamily="34" charset="0"/>
              </a:rPr>
              <a:t>] , </a:t>
            </a:r>
            <a:r>
              <a:rPr lang="en-US" sz="2000" b="1" dirty="0" err="1">
                <a:latin typeface="Calibri" panose="020F0502020204030204" pitchFamily="34" charset="0"/>
              </a:rPr>
              <a:t>int</a:t>
            </a:r>
            <a:r>
              <a:rPr lang="en-US" sz="2000" b="1" dirty="0">
                <a:latin typeface="Calibri" panose="020F0502020204030204" pitchFamily="34" charset="0"/>
              </a:rPr>
              <a:t> size</a:t>
            </a:r>
            <a:r>
              <a:rPr lang="en-US" sz="2000" b="1" dirty="0" smtClean="0">
                <a:latin typeface="Calibri" panose="020F0502020204030204" pitchFamily="34" charset="0"/>
              </a:rPr>
              <a:t>) {</a:t>
            </a:r>
            <a:endParaRPr lang="en-US" sz="2000" b="1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alibri" panose="020F0502020204030204" pitchFamily="34" charset="0"/>
              </a:rPr>
              <a:t>    </a:t>
            </a:r>
            <a:r>
              <a:rPr lang="en-US" sz="2000" b="1" dirty="0" err="1">
                <a:latin typeface="Calibri" panose="020F0502020204030204" pitchFamily="34" charset="0"/>
              </a:rPr>
              <a:t>int</a:t>
            </a:r>
            <a:r>
              <a:rPr lang="en-US" sz="2000" b="1" dirty="0">
                <a:latin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</a:rPr>
              <a:t>i</a:t>
            </a:r>
            <a:r>
              <a:rPr lang="en-US" sz="2000" b="1" dirty="0">
                <a:latin typeface="Calibri" panose="020F0502020204030204" pitchFamily="34" charset="0"/>
              </a:rPr>
              <a:t>, j,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alibri" panose="020F0502020204030204" pitchFamily="34" charset="0"/>
              </a:rPr>
              <a:t>    for ( </a:t>
            </a:r>
            <a:r>
              <a:rPr lang="en-US" sz="2000" b="1" dirty="0" err="1">
                <a:latin typeface="Calibri" panose="020F0502020204030204" pitchFamily="34" charset="0"/>
              </a:rPr>
              <a:t>i</a:t>
            </a:r>
            <a:r>
              <a:rPr lang="en-US" sz="2000" b="1" dirty="0">
                <a:latin typeface="Calibri" panose="020F0502020204030204" pitchFamily="34" charset="0"/>
              </a:rPr>
              <a:t> = 0; </a:t>
            </a:r>
            <a:r>
              <a:rPr lang="en-US" sz="2000" b="1" dirty="0" err="1">
                <a:latin typeface="Calibri" panose="020F0502020204030204" pitchFamily="34" charset="0"/>
              </a:rPr>
              <a:t>i</a:t>
            </a:r>
            <a:r>
              <a:rPr lang="en-US" sz="2000" b="1" dirty="0">
                <a:latin typeface="Calibri" panose="020F0502020204030204" pitchFamily="34" charset="0"/>
              </a:rPr>
              <a:t> &lt; size; </a:t>
            </a:r>
            <a:r>
              <a:rPr lang="en-US" sz="2000" b="1" dirty="0" err="1">
                <a:latin typeface="Calibri" panose="020F0502020204030204" pitchFamily="34" charset="0"/>
              </a:rPr>
              <a:t>i</a:t>
            </a:r>
            <a:r>
              <a:rPr lang="en-US" sz="2000" b="1" dirty="0">
                <a:latin typeface="Calibri" panose="020F0502020204030204" pitchFamily="34" charset="0"/>
              </a:rPr>
              <a:t>++ ) </a:t>
            </a:r>
            <a:r>
              <a:rPr lang="en-US" sz="2000" b="1" dirty="0" smtClean="0">
                <a:latin typeface="Calibri" panose="020F0502020204030204" pitchFamily="34" charset="0"/>
              </a:rPr>
              <a:t> {   </a:t>
            </a:r>
            <a:r>
              <a:rPr lang="en-US" sz="2000" b="1" dirty="0">
                <a:solidFill>
                  <a:srgbClr val="0000CC"/>
                </a:solidFill>
                <a:latin typeface="Calibri" panose="020F0502020204030204" pitchFamily="34" charset="0"/>
              </a:rPr>
              <a:t>/* controls passes through the list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        for </a:t>
            </a:r>
            <a:r>
              <a:rPr lang="en-US" sz="2000" b="1" dirty="0">
                <a:latin typeface="Calibri" panose="020F0502020204030204" pitchFamily="34" charset="0"/>
              </a:rPr>
              <a:t>( j = 0; j &lt; size - 1; j++ )   </a:t>
            </a:r>
            <a:r>
              <a:rPr lang="en-US" sz="2000" b="1" dirty="0">
                <a:solidFill>
                  <a:srgbClr val="0000CC"/>
                </a:solidFill>
                <a:latin typeface="Calibri" panose="020F0502020204030204" pitchFamily="34" charset="0"/>
              </a:rPr>
              <a:t>/* performs adjacent comparisons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    {</a:t>
            </a:r>
            <a:endParaRPr lang="en-US" sz="2000" b="1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      if </a:t>
            </a:r>
            <a:r>
              <a:rPr lang="en-US" sz="2000" b="1" dirty="0">
                <a:latin typeface="Calibri" panose="020F0502020204030204" pitchFamily="34" charset="0"/>
              </a:rPr>
              <a:t>( </a:t>
            </a:r>
            <a:r>
              <a:rPr lang="en-US" sz="2000" b="1" dirty="0" smtClean="0">
                <a:latin typeface="Calibri" panose="020F0502020204030204" pitchFamily="34" charset="0"/>
              </a:rPr>
              <a:t>list[ </a:t>
            </a:r>
            <a:r>
              <a:rPr lang="en-US" sz="2000" b="1" dirty="0">
                <a:latin typeface="Calibri" panose="020F0502020204030204" pitchFamily="34" charset="0"/>
              </a:rPr>
              <a:t>j ] &gt; </a:t>
            </a:r>
            <a:r>
              <a:rPr lang="en-US" sz="2000" b="1" dirty="0" smtClean="0">
                <a:latin typeface="Calibri" panose="020F0502020204030204" pitchFamily="34" charset="0"/>
              </a:rPr>
              <a:t>list[ </a:t>
            </a:r>
            <a:r>
              <a:rPr lang="en-US" sz="2000" b="1" dirty="0">
                <a:latin typeface="Calibri" panose="020F0502020204030204" pitchFamily="34" charset="0"/>
              </a:rPr>
              <a:t>j+1 ] ) </a:t>
            </a:r>
            <a:r>
              <a:rPr lang="en-US" sz="2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/* </a:t>
            </a:r>
            <a:r>
              <a:rPr lang="en-US" sz="2000" b="1" dirty="0">
                <a:solidFill>
                  <a:srgbClr val="0000CC"/>
                </a:solidFill>
                <a:latin typeface="Calibri" panose="020F0502020204030204" pitchFamily="34" charset="0"/>
              </a:rPr>
              <a:t>determines if a swap should occur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alibri" panose="020F0502020204030204" pitchFamily="34" charset="0"/>
              </a:rPr>
              <a:t>		</a:t>
            </a:r>
            <a:r>
              <a:rPr lang="en-US" sz="2000" b="1" dirty="0" smtClean="0">
                <a:latin typeface="Calibri" panose="020F0502020204030204" pitchFamily="34" charset="0"/>
              </a:rPr>
              <a:t>{</a:t>
            </a:r>
            <a:endParaRPr lang="en-US" sz="2000" b="1" dirty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alibri" panose="020F0502020204030204" pitchFamily="34" charset="0"/>
              </a:rPr>
              <a:t>		</a:t>
            </a:r>
            <a:r>
              <a:rPr lang="en-US" sz="2000" b="1" dirty="0" smtClean="0">
                <a:latin typeface="Calibri" panose="020F0502020204030204" pitchFamily="34" charset="0"/>
              </a:rPr>
              <a:t>   temp </a:t>
            </a:r>
            <a:r>
              <a:rPr lang="en-US" sz="2000" b="1" dirty="0">
                <a:latin typeface="Calibri" panose="020F0502020204030204" pitchFamily="34" charset="0"/>
              </a:rPr>
              <a:t>= </a:t>
            </a:r>
            <a:r>
              <a:rPr lang="en-US" sz="2000" b="1" dirty="0" smtClean="0">
                <a:latin typeface="Calibri" panose="020F0502020204030204" pitchFamily="34" charset="0"/>
              </a:rPr>
              <a:t>list[ </a:t>
            </a:r>
            <a:r>
              <a:rPr lang="en-US" sz="2000" b="1" dirty="0">
                <a:latin typeface="Calibri" panose="020F0502020204030204" pitchFamily="34" charset="0"/>
              </a:rPr>
              <a:t>j ];       </a:t>
            </a:r>
            <a:r>
              <a:rPr lang="en-US" sz="2000" b="1" dirty="0">
                <a:solidFill>
                  <a:srgbClr val="0000CC"/>
                </a:solidFill>
                <a:latin typeface="Calibri" panose="020F0502020204030204" pitchFamily="34" charset="0"/>
              </a:rPr>
              <a:t>/* swap is performed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alibri" panose="020F0502020204030204" pitchFamily="34" charset="0"/>
              </a:rPr>
              <a:t>		</a:t>
            </a:r>
            <a:r>
              <a:rPr lang="en-US" sz="2000" b="1" dirty="0" smtClean="0">
                <a:latin typeface="Calibri" panose="020F0502020204030204" pitchFamily="34" charset="0"/>
              </a:rPr>
              <a:t>   list[ </a:t>
            </a:r>
            <a:r>
              <a:rPr lang="en-US" sz="2000" b="1" dirty="0">
                <a:latin typeface="Calibri" panose="020F0502020204030204" pitchFamily="34" charset="0"/>
              </a:rPr>
              <a:t>j ] = </a:t>
            </a:r>
            <a:r>
              <a:rPr lang="en-US" sz="2000" b="1" dirty="0" smtClean="0">
                <a:latin typeface="Calibri" panose="020F0502020204030204" pitchFamily="34" charset="0"/>
              </a:rPr>
              <a:t>list[ </a:t>
            </a:r>
            <a:r>
              <a:rPr lang="en-US" sz="2000" b="1" dirty="0">
                <a:latin typeface="Calibri" panose="020F0502020204030204" pitchFamily="34" charset="0"/>
              </a:rPr>
              <a:t>j + 1 ];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alibri" panose="020F0502020204030204" pitchFamily="34" charset="0"/>
              </a:rPr>
              <a:t>		</a:t>
            </a:r>
            <a:r>
              <a:rPr lang="en-US" sz="2000" b="1" dirty="0" smtClean="0">
                <a:latin typeface="Calibri" panose="020F0502020204030204" pitchFamily="34" charset="0"/>
              </a:rPr>
              <a:t>   list[ </a:t>
            </a:r>
            <a:r>
              <a:rPr lang="en-US" sz="2000" b="1" dirty="0">
                <a:latin typeface="Calibri" panose="020F0502020204030204" pitchFamily="34" charset="0"/>
              </a:rPr>
              <a:t>j+1 ] = temp;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alibri" panose="020F0502020204030204" pitchFamily="34" charset="0"/>
              </a:rPr>
              <a:t>		</a:t>
            </a:r>
            <a:r>
              <a:rPr lang="en-US" sz="2000" b="1" dirty="0" smtClean="0">
                <a:latin typeface="Calibri" panose="020F0502020204030204" pitchFamily="34" charset="0"/>
              </a:rPr>
              <a:t>} </a:t>
            </a:r>
            <a:r>
              <a:rPr lang="en-US" sz="2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// end of if statement</a:t>
            </a:r>
            <a:endParaRPr lang="en-US" sz="2000" b="1" dirty="0">
              <a:solidFill>
                <a:srgbClr val="0000CC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    } </a:t>
            </a:r>
            <a:r>
              <a:rPr lang="en-US" sz="2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// end of inner for loop</a:t>
            </a:r>
            <a:endParaRPr lang="en-US" sz="2000" b="1" dirty="0">
              <a:solidFill>
                <a:srgbClr val="0000CC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alibri" panose="020F0502020204030204" pitchFamily="34" charset="0"/>
              </a:rPr>
              <a:t>	</a:t>
            </a:r>
            <a:r>
              <a:rPr lang="en-US" sz="2000" b="1" dirty="0" smtClean="0">
                <a:latin typeface="Calibri" panose="020F0502020204030204" pitchFamily="34" charset="0"/>
              </a:rPr>
              <a:t>} </a:t>
            </a:r>
            <a:r>
              <a:rPr lang="en-US" sz="2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// end of outer for loop</a:t>
            </a:r>
            <a:endParaRPr lang="en-US" sz="2000" b="1" dirty="0">
              <a:solidFill>
                <a:srgbClr val="0000CC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} </a:t>
            </a:r>
            <a:r>
              <a:rPr lang="en-US" sz="2000" b="1" dirty="0" smtClean="0">
                <a:solidFill>
                  <a:srgbClr val="0000CC"/>
                </a:solidFill>
                <a:latin typeface="Calibri" panose="020F0502020204030204" pitchFamily="34" charset="0"/>
              </a:rPr>
              <a:t>// end of function </a:t>
            </a:r>
            <a:endParaRPr lang="en-US" sz="2000" b="1" dirty="0">
              <a:solidFill>
                <a:srgbClr val="0000CC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16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Performance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Worst and Average Case Time Complexity: </a:t>
            </a:r>
            <a:r>
              <a:rPr lang="en-US" sz="2400" dirty="0">
                <a:latin typeface="Calibri" panose="020F0502020204030204" pitchFamily="34" charset="0"/>
              </a:rPr>
              <a:t>O(n*n). Worst case occurs when array is reverse sorted.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Best Case Time Complexity:</a:t>
            </a:r>
            <a:r>
              <a:rPr lang="en-US" sz="2400" dirty="0">
                <a:latin typeface="Calibri" panose="020F0502020204030204" pitchFamily="34" charset="0"/>
              </a:rPr>
              <a:t> O(n). Best case occurs when array is already sorted.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Auxiliary Space:</a:t>
            </a:r>
            <a:r>
              <a:rPr lang="en-US" sz="2400" dirty="0">
                <a:latin typeface="Calibri" panose="020F0502020204030204" pitchFamily="34" charset="0"/>
              </a:rPr>
              <a:t> O(1)</a:t>
            </a:r>
          </a:p>
          <a:p>
            <a:r>
              <a:rPr lang="en-US" sz="2400" b="1" dirty="0" smtClean="0">
                <a:latin typeface="Calibri" panose="020F0502020204030204" pitchFamily="34" charset="0"/>
              </a:rPr>
              <a:t>Sorting </a:t>
            </a:r>
            <a:r>
              <a:rPr lang="en-US" sz="2400" b="1" dirty="0">
                <a:latin typeface="Calibri" panose="020F0502020204030204" pitchFamily="34" charset="0"/>
              </a:rPr>
              <a:t>In Place: </a:t>
            </a:r>
            <a:r>
              <a:rPr lang="en-US" sz="2400" dirty="0">
                <a:latin typeface="Calibri" panose="020F0502020204030204" pitchFamily="34" charset="0"/>
              </a:rPr>
              <a:t>Yes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Stable:</a:t>
            </a:r>
            <a:r>
              <a:rPr lang="en-US" sz="2400" dirty="0">
                <a:latin typeface="Calibri" panose="020F0502020204030204" pitchFamily="34" charset="0"/>
              </a:rPr>
              <a:t> Yes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4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Summary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Recursion and Types, Space and Time Complexity</a:t>
            </a:r>
          </a:p>
          <a:p>
            <a:r>
              <a:rPr lang="en-US" dirty="0">
                <a:latin typeface="Calibri" panose="020F0502020204030204" pitchFamily="34" charset="0"/>
              </a:rPr>
              <a:t>Introduction to Sorting </a:t>
            </a:r>
            <a:r>
              <a:rPr lang="en-US" dirty="0" smtClean="0">
                <a:latin typeface="Calibri" panose="020F0502020204030204" pitchFamily="34" charset="0"/>
              </a:rPr>
              <a:t>Algorithms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Bubble Sort Algorithm, 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790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https://www.geeksforgeeks.org/recursion/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://www.geeksforgeeks.org/sorting-algorithms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https://brilliant.org/wiki/sorting-algorithms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https://betterexplained.com/articles/sorting-algorithms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codeburst.io/algorithms-i-searching-and-sorting-algorithms-56497dbaef20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9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recursive function definition has one or more base cases</a:t>
            </a:r>
          </a:p>
          <a:p>
            <a:pPr lvl="1"/>
            <a:r>
              <a:rPr lang="en-US" dirty="0" smtClean="0"/>
              <a:t>meaning input(s) for which the function produces a result trivially (without recurring), and </a:t>
            </a:r>
          </a:p>
          <a:p>
            <a:pPr lvl="1"/>
            <a:r>
              <a:rPr lang="en-US" dirty="0" smtClean="0"/>
              <a:t>one or more recursive cases, meaning input(s) for which the program recurs (calls itself). </a:t>
            </a:r>
          </a:p>
          <a:p>
            <a:pPr lvl="1"/>
            <a:r>
              <a:rPr lang="en-US" dirty="0" smtClean="0"/>
              <a:t>For example, the factorial function can be defined recursively by the equations </a:t>
            </a:r>
            <a:r>
              <a:rPr lang="en-US" dirty="0" smtClean="0">
                <a:solidFill>
                  <a:srgbClr val="0000CC"/>
                </a:solidFill>
              </a:rPr>
              <a:t>0! = 1</a:t>
            </a:r>
          </a:p>
          <a:p>
            <a:pPr lvl="1"/>
            <a:r>
              <a:rPr lang="en-US" dirty="0" smtClean="0"/>
              <a:t>and, for all  </a:t>
            </a:r>
            <a:r>
              <a:rPr lang="en-US" dirty="0" smtClean="0">
                <a:solidFill>
                  <a:srgbClr val="0000CC"/>
                </a:solidFill>
              </a:rPr>
              <a:t>n &gt;0; n! = n(n-1)! </a:t>
            </a:r>
          </a:p>
          <a:p>
            <a:r>
              <a:rPr lang="en-US" dirty="0" smtClean="0"/>
              <a:t>Neither equation by itself constitutes a complete definition; </a:t>
            </a:r>
          </a:p>
          <a:p>
            <a:pPr lvl="1"/>
            <a:r>
              <a:rPr lang="en-US" dirty="0" smtClean="0"/>
              <a:t>First is the base case, and </a:t>
            </a:r>
          </a:p>
          <a:p>
            <a:pPr lvl="1"/>
            <a:r>
              <a:rPr lang="en-US" dirty="0" smtClean="0"/>
              <a:t>Second is the recursive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The job of the recursive cases can be seen as breaking down complex inputs into simpler ones</a:t>
            </a:r>
          </a:p>
          <a:p>
            <a:r>
              <a:rPr lang="en-US" dirty="0" smtClean="0"/>
              <a:t>In a properly designed recursive function, with each recursive call, the input problem must be simplified in such a way that eventually the base case must be reached.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Neglecting</a:t>
            </a:r>
            <a:r>
              <a:rPr lang="en-US" dirty="0" smtClean="0"/>
              <a:t> to write a base case, or testing for it incorrectly, can cause an </a:t>
            </a:r>
            <a:r>
              <a:rPr lang="en-US" dirty="0" smtClean="0">
                <a:solidFill>
                  <a:srgbClr val="0000CC"/>
                </a:solidFill>
              </a:rPr>
              <a:t>infinite loop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65</TotalTime>
  <Words>3293</Words>
  <Application>Microsoft Office PowerPoint</Application>
  <PresentationFormat>On-screen Show (4:3)</PresentationFormat>
  <Paragraphs>480</Paragraphs>
  <Slides>73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Urban</vt:lpstr>
      <vt:lpstr>Chart</vt:lpstr>
      <vt:lpstr>Recursion and Sorting</vt:lpstr>
      <vt:lpstr>Last Lecture Summary</vt:lpstr>
      <vt:lpstr>Objectives Overview</vt:lpstr>
      <vt:lpstr>Recursion</vt:lpstr>
      <vt:lpstr>Recursion -  Concept</vt:lpstr>
      <vt:lpstr>Recursion - Concept</vt:lpstr>
      <vt:lpstr>Recursive Algorithms</vt:lpstr>
      <vt:lpstr>Recursive Function</vt:lpstr>
      <vt:lpstr>Recursive Function</vt:lpstr>
      <vt:lpstr>Recursion</vt:lpstr>
      <vt:lpstr>Recursion – Example</vt:lpstr>
      <vt:lpstr>Factorial Trace</vt:lpstr>
      <vt:lpstr>Recursion – Fibonacci Series</vt:lpstr>
      <vt:lpstr>Recursive Fibonacci Series</vt:lpstr>
      <vt:lpstr>Recursion : Fibonacci Series</vt:lpstr>
      <vt:lpstr>Terminating Condition</vt:lpstr>
      <vt:lpstr>Recursion – Memory Map</vt:lpstr>
      <vt:lpstr>Linear Search - Recursive</vt:lpstr>
      <vt:lpstr>Linear Search – Recursive Code</vt:lpstr>
      <vt:lpstr>Binary Search W &amp; W/O Recursion</vt:lpstr>
      <vt:lpstr>Recursion - Comments</vt:lpstr>
      <vt:lpstr>Recursion</vt:lpstr>
      <vt:lpstr>Recursion Vs. Iteration</vt:lpstr>
      <vt:lpstr>Recursion vs. Iteration</vt:lpstr>
      <vt:lpstr>Recursion - Overhead</vt:lpstr>
      <vt:lpstr>Recursion - Overhead</vt:lpstr>
      <vt:lpstr>Recursion - Overhead</vt:lpstr>
      <vt:lpstr>Recursion – Final comments</vt:lpstr>
      <vt:lpstr>Sorting</vt:lpstr>
      <vt:lpstr>Sorting</vt:lpstr>
      <vt:lpstr>Sorting</vt:lpstr>
      <vt:lpstr>Sorting</vt:lpstr>
      <vt:lpstr>Basic Terminology</vt:lpstr>
      <vt:lpstr>Basic Terminology</vt:lpstr>
      <vt:lpstr>Basic Terminology</vt:lpstr>
      <vt:lpstr>Basic Terminology</vt:lpstr>
      <vt:lpstr>Stability</vt:lpstr>
      <vt:lpstr>Stability</vt:lpstr>
      <vt:lpstr>Sorting Methods</vt:lpstr>
      <vt:lpstr>Bubble Sort</vt:lpstr>
      <vt:lpstr>Bubble Sort</vt:lpstr>
      <vt:lpstr>Bubble Sort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</vt:lpstr>
      <vt:lpstr>Bubble Sort Algorithm -  Result</vt:lpstr>
      <vt:lpstr>PowerPoint Presentation</vt:lpstr>
      <vt:lpstr>Bubble Sort Implementation</vt:lpstr>
      <vt:lpstr>Performance</vt:lpstr>
      <vt:lpstr>Summary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Algorithms</dc:title>
  <dc:creator>Afaq Mansoor</dc:creator>
  <cp:lastModifiedBy>Afaq</cp:lastModifiedBy>
  <cp:revision>59</cp:revision>
  <dcterms:created xsi:type="dcterms:W3CDTF">2006-08-16T00:00:00Z</dcterms:created>
  <dcterms:modified xsi:type="dcterms:W3CDTF">2018-12-02T09:39:38Z</dcterms:modified>
</cp:coreProperties>
</file>