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7" r:id="rId32"/>
    <p:sldId id="284" r:id="rId33"/>
    <p:sldId id="28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69" autoAdjust="0"/>
    <p:restoredTop sz="95196" autoAdjust="0"/>
  </p:normalViewPr>
  <p:slideViewPr>
    <p:cSldViewPr>
      <p:cViewPr>
        <p:scale>
          <a:sx n="70" d="100"/>
          <a:sy n="70" d="100"/>
        </p:scale>
        <p:origin x="-12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12/2/2018</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12/2/2018</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12/2/2018</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12/2/2018</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new-and-delete-operators-in-cpp-for-dynamic-memory/" TargetMode="External"/><Relationship Id="rId2" Type="http://schemas.openxmlformats.org/officeDocument/2006/relationships/hyperlink" Target="https://www.geeksforgeeks.org/what-is-dynamic-memory-allocation/" TargetMode="External"/><Relationship Id="rId1" Type="http://schemas.openxmlformats.org/officeDocument/2006/relationships/slideLayout" Target="../slideLayouts/slideLayout2.xml"/><Relationship Id="rId6" Type="http://schemas.openxmlformats.org/officeDocument/2006/relationships/hyperlink" Target="https://www.geeksforgeeks.org/linked-list-set-1-introduction/" TargetMode="External"/><Relationship Id="rId5" Type="http://schemas.openxmlformats.org/officeDocument/2006/relationships/hyperlink" Target="https://www.studytonight.com/data-structures/introduction-to-linked-list" TargetMode="External"/><Relationship Id="rId4" Type="http://schemas.openxmlformats.org/officeDocument/2006/relationships/hyperlink" Target="https://www.youtube.com/watch?v=texoDnnzWa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2286000"/>
            <a:ext cx="8458200" cy="1470025"/>
          </a:xfrm>
        </p:spPr>
        <p:txBody>
          <a:bodyPr>
            <a:normAutofit/>
          </a:bodyPr>
          <a:lstStyle/>
          <a:p>
            <a:r>
              <a:rPr lang="en-US" sz="3600" dirty="0">
                <a:latin typeface="Calibri" panose="020F0502020204030204" pitchFamily="34" charset="0"/>
              </a:rPr>
              <a:t>Dynamic Memory </a:t>
            </a:r>
            <a:r>
              <a:rPr lang="en-US" sz="3600" dirty="0" smtClean="0">
                <a:latin typeface="Calibri" panose="020F0502020204030204" pitchFamily="34" charset="0"/>
              </a:rPr>
              <a:t>&amp; Linked </a:t>
            </a:r>
            <a:r>
              <a:rPr lang="en-US" sz="3600" dirty="0">
                <a:latin typeface="Calibri" panose="020F0502020204030204" pitchFamily="34" charset="0"/>
              </a:rPr>
              <a:t>List</a:t>
            </a:r>
          </a:p>
        </p:txBody>
      </p:sp>
      <p:sp>
        <p:nvSpPr>
          <p:cNvPr id="5" name="Subtitle 4"/>
          <p:cNvSpPr>
            <a:spLocks noGrp="1"/>
          </p:cNvSpPr>
          <p:nvPr>
            <p:ph type="subTitle" idx="1"/>
          </p:nvPr>
        </p:nvSpPr>
        <p:spPr/>
        <p:txBody>
          <a:bodyPr>
            <a:normAutofit/>
          </a:bodyPr>
          <a:lstStyle/>
          <a:p>
            <a:r>
              <a:rPr lang="en-US" dirty="0">
                <a:latin typeface="Calibri" panose="020F0502020204030204" pitchFamily="34" charset="0"/>
              </a:rPr>
              <a:t>Prepared by: Afaq </a:t>
            </a:r>
            <a:r>
              <a:rPr lang="en-US" dirty="0" err="1">
                <a:latin typeface="Calibri" panose="020F0502020204030204" pitchFamily="34" charset="0"/>
              </a:rPr>
              <a:t>Mansoor</a:t>
            </a:r>
            <a:r>
              <a:rPr lang="en-US" dirty="0">
                <a:latin typeface="Calibri" panose="020F0502020204030204" pitchFamily="34" charset="0"/>
              </a:rPr>
              <a:t> Khan</a:t>
            </a:r>
          </a:p>
          <a:p>
            <a:r>
              <a:rPr lang="en-US" dirty="0">
                <a:latin typeface="Calibri" panose="020F0502020204030204" pitchFamily="34" charset="0"/>
              </a:rPr>
              <a:t>BSSE III- Group A </a:t>
            </a:r>
          </a:p>
          <a:p>
            <a:r>
              <a:rPr lang="en-US" dirty="0">
                <a:latin typeface="Calibri" panose="020F0502020204030204" pitchFamily="34" charset="0"/>
              </a:rPr>
              <a:t>Session 2017-21</a:t>
            </a:r>
          </a:p>
          <a:p>
            <a:r>
              <a:rPr lang="en-US" dirty="0" err="1">
                <a:latin typeface="Calibri" panose="020F0502020204030204" pitchFamily="34" charset="0"/>
              </a:rPr>
              <a:t>IMSciences</a:t>
            </a:r>
            <a:r>
              <a:rPr lang="en-US" dirty="0">
                <a:latin typeface="Calibri" panose="020F0502020204030204" pitchFamily="34" charset="0"/>
              </a:rPr>
              <a:t>, Peshawar.</a:t>
            </a:r>
          </a:p>
        </p:txBody>
      </p:sp>
    </p:spTree>
    <p:extLst>
      <p:ext uri="{BB962C8B-B14F-4D97-AF65-F5344CB8AC3E}">
        <p14:creationId xmlns:p14="http://schemas.microsoft.com/office/powerpoint/2010/main" val="2299441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Calibri" panose="020F0502020204030204" pitchFamily="34" charset="0"/>
            </a:endParaRPr>
          </a:p>
        </p:txBody>
      </p:sp>
      <p:sp>
        <p:nvSpPr>
          <p:cNvPr id="3" name="Content Placeholder 2"/>
          <p:cNvSpPr>
            <a:spLocks noGrp="1"/>
          </p:cNvSpPr>
          <p:nvPr>
            <p:ph idx="1"/>
          </p:nvPr>
        </p:nvSpPr>
        <p:spPr/>
        <p:txBody>
          <a:bodyPr/>
          <a:lstStyle/>
          <a:p>
            <a:endParaRPr lang="en-US"/>
          </a:p>
        </p:txBody>
      </p:sp>
      <p:pic>
        <p:nvPicPr>
          <p:cNvPr id="1026" name="Picture 2" descr="C:\Users\amanullah\Desktop\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6" y="9098"/>
            <a:ext cx="9094129" cy="684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810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algn="ctr" eaLnBrk="1" hangingPunct="1"/>
            <a:r>
              <a:rPr lang="en-US" altLang="en-US" dirty="0" smtClean="0">
                <a:latin typeface="Calibri" panose="020F0502020204030204" pitchFamily="34" charset="0"/>
              </a:rPr>
              <a:t>Explicitly freeing memory in C++: </a:t>
            </a:r>
            <a:br>
              <a:rPr lang="en-US" altLang="en-US" dirty="0" smtClean="0">
                <a:latin typeface="Calibri" panose="020F0502020204030204" pitchFamily="34" charset="0"/>
              </a:rPr>
            </a:br>
            <a:r>
              <a:rPr lang="en-US" altLang="en-US" dirty="0" smtClean="0">
                <a:latin typeface="Calibri" panose="020F0502020204030204" pitchFamily="34" charset="0"/>
              </a:rPr>
              <a:t>The ‘delete’ Operator</a:t>
            </a:r>
          </a:p>
        </p:txBody>
      </p:sp>
      <p:sp>
        <p:nvSpPr>
          <p:cNvPr id="16387" name="Content Placeholder 2"/>
          <p:cNvSpPr>
            <a:spLocks noGrp="1"/>
          </p:cNvSpPr>
          <p:nvPr>
            <p:ph idx="1"/>
          </p:nvPr>
        </p:nvSpPr>
        <p:spPr/>
        <p:txBody>
          <a:bodyPr>
            <a:normAutofit fontScale="85000" lnSpcReduction="10000"/>
          </a:bodyPr>
          <a:lstStyle/>
          <a:p>
            <a:pPr algn="just" eaLnBrk="1" hangingPunct="1">
              <a:defRPr/>
            </a:pPr>
            <a:r>
              <a:rPr lang="en-US" dirty="0" smtClean="0">
                <a:latin typeface="Calibri" panose="020F0502020204030204" pitchFamily="34" charset="0"/>
              </a:rPr>
              <a:t>Used to free memory allocated with new operator</a:t>
            </a:r>
          </a:p>
          <a:p>
            <a:pPr algn="just" eaLnBrk="1" hangingPunct="1">
              <a:defRPr/>
            </a:pPr>
            <a:r>
              <a:rPr lang="en-US" dirty="0" smtClean="0">
                <a:latin typeface="Calibri" panose="020F0502020204030204" pitchFamily="34" charset="0"/>
              </a:rPr>
              <a:t>The delete operator should be called on a pointer to dynamically allocated memory when it is no longer needed</a:t>
            </a:r>
          </a:p>
          <a:p>
            <a:pPr algn="just" eaLnBrk="1" hangingPunct="1">
              <a:defRPr/>
            </a:pPr>
            <a:r>
              <a:rPr lang="en-US" dirty="0" smtClean="0">
                <a:latin typeface="Calibri" panose="020F0502020204030204" pitchFamily="34" charset="0"/>
              </a:rPr>
              <a:t>Can delete a single variable/object or an array</a:t>
            </a:r>
          </a:p>
          <a:p>
            <a:pPr lvl="1" algn="just" eaLnBrk="1" hangingPunct="1">
              <a:buFont typeface="Wingdings" pitchFamily="2" charset="2"/>
              <a:buChar char="q"/>
              <a:defRPr/>
            </a:pPr>
            <a:r>
              <a:rPr lang="en-US" dirty="0" smtClean="0">
                <a:latin typeface="Calibri" panose="020F0502020204030204" pitchFamily="34" charset="0"/>
              </a:rPr>
              <a:t>delete </a:t>
            </a:r>
            <a:r>
              <a:rPr lang="en-US" dirty="0" err="1" smtClean="0">
                <a:latin typeface="Calibri" panose="020F0502020204030204" pitchFamily="34" charset="0"/>
              </a:rPr>
              <a:t>PointerName</a:t>
            </a:r>
            <a:r>
              <a:rPr lang="en-US" dirty="0" smtClean="0">
                <a:latin typeface="Calibri" panose="020F0502020204030204" pitchFamily="34" charset="0"/>
              </a:rPr>
              <a:t>;</a:t>
            </a:r>
          </a:p>
          <a:p>
            <a:pPr lvl="1" algn="just" eaLnBrk="1" hangingPunct="1">
              <a:buFont typeface="Wingdings" pitchFamily="2" charset="2"/>
              <a:buChar char="q"/>
              <a:defRPr/>
            </a:pPr>
            <a:r>
              <a:rPr lang="en-US" dirty="0" smtClean="0">
                <a:latin typeface="Calibri" panose="020F0502020204030204" pitchFamily="34" charset="0"/>
              </a:rPr>
              <a:t>delete [] </a:t>
            </a:r>
            <a:r>
              <a:rPr lang="en-US" dirty="0" err="1" smtClean="0">
                <a:latin typeface="Calibri" panose="020F0502020204030204" pitchFamily="34" charset="0"/>
              </a:rPr>
              <a:t>ArrayName</a:t>
            </a:r>
            <a:r>
              <a:rPr lang="en-US" dirty="0" smtClean="0">
                <a:latin typeface="Calibri" panose="020F0502020204030204" pitchFamily="34" charset="0"/>
              </a:rPr>
              <a:t>;</a:t>
            </a:r>
          </a:p>
          <a:p>
            <a:pPr algn="just" eaLnBrk="1" hangingPunct="1">
              <a:defRPr/>
            </a:pPr>
            <a:r>
              <a:rPr lang="en-US" dirty="0" smtClean="0">
                <a:latin typeface="Calibri" panose="020F0502020204030204" pitchFamily="34" charset="0"/>
              </a:rPr>
              <a:t>After delete is called on a memory region, that region should no longer be accessed by the program</a:t>
            </a:r>
          </a:p>
          <a:p>
            <a:pPr algn="just" eaLnBrk="1" hangingPunct="1">
              <a:defRPr/>
            </a:pPr>
            <a:r>
              <a:rPr lang="en-US" dirty="0" smtClean="0">
                <a:latin typeface="Calibri" panose="020F0502020204030204" pitchFamily="34" charset="0"/>
              </a:rPr>
              <a:t>Convention is to set pointer to deleted memory to NULL</a:t>
            </a:r>
          </a:p>
          <a:p>
            <a:pPr lvl="1" algn="just" eaLnBrk="1" hangingPunct="1">
              <a:buFont typeface="Wingdings" pitchFamily="2" charset="2"/>
              <a:buChar char="q"/>
              <a:defRPr/>
            </a:pPr>
            <a:r>
              <a:rPr lang="en-US" dirty="0" smtClean="0">
                <a:latin typeface="Calibri" panose="020F0502020204030204" pitchFamily="34" charset="0"/>
              </a:rPr>
              <a:t>Any new must have a corresponding delete  --- if not, the program has memory leak.</a:t>
            </a:r>
          </a:p>
          <a:p>
            <a:pPr lvl="1" algn="just" eaLnBrk="1" hangingPunct="1">
              <a:buFont typeface="Wingdings" pitchFamily="2" charset="2"/>
              <a:buChar char="q"/>
              <a:defRPr/>
            </a:pPr>
            <a:r>
              <a:rPr lang="en-US" dirty="0" smtClean="0">
                <a:latin typeface="Calibri" panose="020F0502020204030204" pitchFamily="34" charset="0"/>
              </a:rPr>
              <a:t>New and delete may not be in the same routine.</a:t>
            </a:r>
          </a:p>
          <a:p>
            <a:pPr eaLnBrk="1" hangingPunct="1">
              <a:defRPr/>
            </a:pPr>
            <a:endParaRPr lang="en-US" dirty="0" smtClean="0">
              <a:latin typeface="Calibri" panose="020F0502020204030204" pitchFamily="34" charset="0"/>
            </a:endParaRPr>
          </a:p>
          <a:p>
            <a:pPr eaLnBrk="1" hangingPunct="1">
              <a:defRPr/>
            </a:pPr>
            <a:endParaRPr lang="en-US" dirty="0" smtClean="0">
              <a:latin typeface="Calibri" panose="020F0502020204030204" pitchFamily="34" charset="0"/>
            </a:endParaRPr>
          </a:p>
        </p:txBody>
      </p:sp>
    </p:spTree>
    <p:extLst>
      <p:ext uri="{BB962C8B-B14F-4D97-AF65-F5344CB8AC3E}">
        <p14:creationId xmlns:p14="http://schemas.microsoft.com/office/powerpoint/2010/main" val="2557219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Calibri" panose="020F0502020204030204" pitchFamily="34" charset="0"/>
            </a:endParaRPr>
          </a:p>
        </p:txBody>
      </p:sp>
      <p:sp>
        <p:nvSpPr>
          <p:cNvPr id="3" name="Content Placeholder 2"/>
          <p:cNvSpPr>
            <a:spLocks noGrp="1"/>
          </p:cNvSpPr>
          <p:nvPr>
            <p:ph idx="1"/>
          </p:nvPr>
        </p:nvSpPr>
        <p:spPr/>
        <p:txBody>
          <a:bodyPr/>
          <a:lstStyle/>
          <a:p>
            <a:endParaRPr lang="en-US"/>
          </a:p>
        </p:txBody>
      </p:sp>
      <p:pic>
        <p:nvPicPr>
          <p:cNvPr id="2050" name="Picture 2" descr="C:\Users\amanullah\Desktop\Screenshot (10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8" y="0"/>
            <a:ext cx="9133002" cy="6898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738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Example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20000"/>
          </a:bodyPr>
          <a:lstStyle/>
          <a:p>
            <a:r>
              <a:rPr lang="en-US" dirty="0" err="1">
                <a:latin typeface="Calibri" panose="020F0502020204030204" pitchFamily="34" charset="0"/>
              </a:rPr>
              <a:t>int</a:t>
            </a:r>
            <a:r>
              <a:rPr lang="en-US" dirty="0">
                <a:latin typeface="Calibri" panose="020F0502020204030204" pitchFamily="34" charset="0"/>
              </a:rPr>
              <a:t> main() </a:t>
            </a:r>
          </a:p>
          <a:p>
            <a:r>
              <a:rPr lang="en-US" dirty="0">
                <a:latin typeface="Calibri" panose="020F0502020204030204" pitchFamily="34" charset="0"/>
              </a:rPr>
              <a:t>{ </a:t>
            </a:r>
          </a:p>
          <a:p>
            <a:r>
              <a:rPr lang="en-US" dirty="0">
                <a:latin typeface="Calibri" panose="020F0502020204030204" pitchFamily="34" charset="0"/>
              </a:rPr>
              <a:t>   // Below variables are allocated memory </a:t>
            </a:r>
          </a:p>
          <a:p>
            <a:r>
              <a:rPr lang="en-US" dirty="0">
                <a:latin typeface="Calibri" panose="020F0502020204030204" pitchFamily="34" charset="0"/>
              </a:rPr>
              <a:t>   // dynamically. </a:t>
            </a:r>
          </a:p>
          <a:p>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*ptr1 = new </a:t>
            </a:r>
            <a:r>
              <a:rPr lang="en-US" dirty="0" err="1">
                <a:latin typeface="Calibri" panose="020F0502020204030204" pitchFamily="34" charset="0"/>
              </a:rPr>
              <a:t>int</a:t>
            </a:r>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*ptr2 = new </a:t>
            </a:r>
            <a:r>
              <a:rPr lang="en-US" dirty="0" err="1">
                <a:latin typeface="Calibri" panose="020F0502020204030204" pitchFamily="34" charset="0"/>
              </a:rPr>
              <a:t>int</a:t>
            </a:r>
            <a:r>
              <a:rPr lang="en-US" dirty="0">
                <a:latin typeface="Calibri" panose="020F0502020204030204" pitchFamily="34" charset="0"/>
              </a:rPr>
              <a:t>[10]; </a:t>
            </a:r>
          </a:p>
          <a:p>
            <a:r>
              <a:rPr lang="en-US" dirty="0">
                <a:latin typeface="Calibri" panose="020F0502020204030204" pitchFamily="34" charset="0"/>
              </a:rPr>
              <a:t>  </a:t>
            </a:r>
          </a:p>
          <a:p>
            <a:r>
              <a:rPr lang="en-US" dirty="0">
                <a:latin typeface="Calibri" panose="020F0502020204030204" pitchFamily="34" charset="0"/>
              </a:rPr>
              <a:t>   // Dynamically allocated memory is </a:t>
            </a:r>
          </a:p>
          <a:p>
            <a:r>
              <a:rPr lang="en-US" dirty="0">
                <a:latin typeface="Calibri" panose="020F0502020204030204" pitchFamily="34" charset="0"/>
              </a:rPr>
              <a:t>   // deallocated  </a:t>
            </a:r>
          </a:p>
          <a:p>
            <a:r>
              <a:rPr lang="en-US" dirty="0">
                <a:latin typeface="Calibri" panose="020F0502020204030204" pitchFamily="34" charset="0"/>
              </a:rPr>
              <a:t>   delete ptr1; </a:t>
            </a:r>
          </a:p>
          <a:p>
            <a:r>
              <a:rPr lang="en-US" dirty="0">
                <a:latin typeface="Calibri" panose="020F0502020204030204" pitchFamily="34" charset="0"/>
              </a:rPr>
              <a:t>   delete [] ptr2; </a:t>
            </a:r>
          </a:p>
          <a:p>
            <a:r>
              <a:rPr lang="en-US"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1212642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eaLnBrk="1" hangingPunct="1"/>
            <a:r>
              <a:rPr lang="en-US" altLang="en-US" dirty="0" smtClean="0">
                <a:latin typeface="Calibri" panose="020F0502020204030204" pitchFamily="34" charset="0"/>
              </a:rPr>
              <a:t>The Heap</a:t>
            </a:r>
          </a:p>
        </p:txBody>
      </p:sp>
      <p:sp>
        <p:nvSpPr>
          <p:cNvPr id="13315" name="Content Placeholder 2"/>
          <p:cNvSpPr>
            <a:spLocks noGrp="1"/>
          </p:cNvSpPr>
          <p:nvPr>
            <p:ph idx="1"/>
          </p:nvPr>
        </p:nvSpPr>
        <p:spPr/>
        <p:txBody>
          <a:bodyPr>
            <a:normAutofit lnSpcReduction="10000"/>
          </a:bodyPr>
          <a:lstStyle/>
          <a:p>
            <a:pPr algn="just" eaLnBrk="1" hangingPunct="1"/>
            <a:r>
              <a:rPr lang="en-US" altLang="en-US" dirty="0" smtClean="0">
                <a:latin typeface="Calibri" panose="020F0502020204030204" pitchFamily="34" charset="0"/>
              </a:rPr>
              <a:t>Large area of memory controlled by the runtime system that is used to grant dynamic memory requests.</a:t>
            </a:r>
          </a:p>
          <a:p>
            <a:pPr algn="just" eaLnBrk="1" hangingPunct="1"/>
            <a:r>
              <a:rPr lang="en-US" altLang="en-US" dirty="0" smtClean="0">
                <a:latin typeface="Calibri" panose="020F0502020204030204" pitchFamily="34" charset="0"/>
              </a:rPr>
              <a:t>It is possible to allocate memory and “lose” the pointer to that region without freeing it.  This is called a memory leak.</a:t>
            </a:r>
          </a:p>
          <a:p>
            <a:pPr algn="just" eaLnBrk="1" hangingPunct="1"/>
            <a:r>
              <a:rPr lang="en-US" altLang="en-US" dirty="0" smtClean="0">
                <a:latin typeface="Calibri" panose="020F0502020204030204" pitchFamily="34" charset="0"/>
              </a:rPr>
              <a:t>A memory leak can cause the heap to become full</a:t>
            </a:r>
          </a:p>
          <a:p>
            <a:pPr algn="just" eaLnBrk="1" hangingPunct="1"/>
            <a:r>
              <a:rPr lang="en-US" altLang="en-US" dirty="0" smtClean="0">
                <a:latin typeface="Calibri" panose="020F0502020204030204" pitchFamily="34" charset="0"/>
              </a:rPr>
              <a:t>If an attempt is made to allocate memory from the heap and there is not enough, an exception is generated (error)</a:t>
            </a:r>
          </a:p>
          <a:p>
            <a:pPr eaLnBrk="1" hangingPunct="1"/>
            <a:endParaRPr lang="en-US" altLang="en-US" dirty="0" smtClean="0">
              <a:latin typeface="Calibri" panose="020F0502020204030204" pitchFamily="34" charset="0"/>
            </a:endParaRPr>
          </a:p>
          <a:p>
            <a:pPr eaLnBrk="1" hangingPunct="1"/>
            <a:endParaRPr lang="en-US" altLang="en-US" dirty="0" smtClean="0">
              <a:latin typeface="Calibri" panose="020F0502020204030204" pitchFamily="34" charset="0"/>
            </a:endParaRPr>
          </a:p>
        </p:txBody>
      </p:sp>
    </p:spTree>
    <p:extLst>
      <p:ext uri="{BB962C8B-B14F-4D97-AF65-F5344CB8AC3E}">
        <p14:creationId xmlns:p14="http://schemas.microsoft.com/office/powerpoint/2010/main" val="3186235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eaLnBrk="1" hangingPunct="1"/>
            <a:r>
              <a:rPr lang="en-US" altLang="en-US" sz="3600" dirty="0" smtClean="0">
                <a:latin typeface="Calibri" panose="020F0502020204030204" pitchFamily="34" charset="0"/>
              </a:rPr>
              <a:t>Why use dynamic memory allocation?</a:t>
            </a:r>
          </a:p>
        </p:txBody>
      </p:sp>
      <p:sp>
        <p:nvSpPr>
          <p:cNvPr id="14339" name="Content Placeholder 2"/>
          <p:cNvSpPr>
            <a:spLocks noGrp="1"/>
          </p:cNvSpPr>
          <p:nvPr>
            <p:ph idx="1"/>
          </p:nvPr>
        </p:nvSpPr>
        <p:spPr/>
        <p:txBody>
          <a:bodyPr/>
          <a:lstStyle/>
          <a:p>
            <a:pPr algn="just" eaLnBrk="1" hangingPunct="1"/>
            <a:r>
              <a:rPr lang="en-US" altLang="en-US" dirty="0" smtClean="0">
                <a:latin typeface="Calibri" panose="020F0502020204030204" pitchFamily="34" charset="0"/>
              </a:rPr>
              <a:t>Allows data (especially arrays) to take on variable sizes (e.g. ask the user how many numbers to store, then generate an array of integers exactly that size).</a:t>
            </a:r>
          </a:p>
          <a:p>
            <a:pPr algn="just" eaLnBrk="1" hangingPunct="1"/>
            <a:r>
              <a:rPr lang="en-US" altLang="en-US" dirty="0" smtClean="0">
                <a:latin typeface="Calibri" panose="020F0502020204030204" pitchFamily="34" charset="0"/>
              </a:rPr>
              <a:t>Allows locally created variables to live past end of routine.</a:t>
            </a:r>
          </a:p>
          <a:p>
            <a:pPr algn="just" eaLnBrk="1" hangingPunct="1"/>
            <a:r>
              <a:rPr lang="en-US" altLang="en-US" dirty="0" smtClean="0">
                <a:latin typeface="Calibri" panose="020F0502020204030204" pitchFamily="34" charset="0"/>
              </a:rPr>
              <a:t>Allows us to create many structures used in Data Structures and Algorithms</a:t>
            </a:r>
          </a:p>
        </p:txBody>
      </p:sp>
    </p:spTree>
    <p:extLst>
      <p:ext uri="{BB962C8B-B14F-4D97-AF65-F5344CB8AC3E}">
        <p14:creationId xmlns:p14="http://schemas.microsoft.com/office/powerpoint/2010/main" val="1215258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altLang="en-US" dirty="0" smtClean="0">
                <a:latin typeface="Calibri" panose="020F0502020204030204" pitchFamily="34" charset="0"/>
              </a:rPr>
              <a:t>The . and -&gt; operators</a:t>
            </a:r>
          </a:p>
        </p:txBody>
      </p:sp>
      <p:sp>
        <p:nvSpPr>
          <p:cNvPr id="15363" name="Content Placeholder 2"/>
          <p:cNvSpPr>
            <a:spLocks noGrp="1"/>
          </p:cNvSpPr>
          <p:nvPr>
            <p:ph idx="1"/>
          </p:nvPr>
        </p:nvSpPr>
        <p:spPr/>
        <p:txBody>
          <a:bodyPr>
            <a:normAutofit fontScale="92500"/>
          </a:bodyPr>
          <a:lstStyle/>
          <a:p>
            <a:pPr algn="just" eaLnBrk="1" hangingPunct="1"/>
            <a:r>
              <a:rPr lang="en-US" altLang="en-US" dirty="0" smtClean="0">
                <a:latin typeface="Calibri" panose="020F0502020204030204" pitchFamily="34" charset="0"/>
              </a:rPr>
              <a:t>The dot operator is used to access an object’s members</a:t>
            </a:r>
          </a:p>
          <a:p>
            <a:pPr lvl="1" algn="just" eaLnBrk="1" hangingPunct="1"/>
            <a:r>
              <a:rPr lang="en-US" altLang="en-US" dirty="0" smtClean="0">
                <a:latin typeface="Calibri" panose="020F0502020204030204" pitchFamily="34" charset="0"/>
              </a:rPr>
              <a:t>M1.Simplify();</a:t>
            </a:r>
          </a:p>
          <a:p>
            <a:pPr lvl="1" algn="just" eaLnBrk="1" hangingPunct="1"/>
            <a:r>
              <a:rPr lang="en-US" altLang="en-US" dirty="0" smtClean="0">
                <a:latin typeface="Calibri" panose="020F0502020204030204" pitchFamily="34" charset="0"/>
              </a:rPr>
              <a:t>M1.num = 5;</a:t>
            </a:r>
          </a:p>
          <a:p>
            <a:pPr algn="just" eaLnBrk="1" hangingPunct="1"/>
            <a:r>
              <a:rPr lang="en-US" altLang="en-US" dirty="0" smtClean="0">
                <a:latin typeface="Calibri" panose="020F0502020204030204" pitchFamily="34" charset="0"/>
              </a:rPr>
              <a:t>But how do we access an objects members if we only have a pointer to the object?</a:t>
            </a:r>
          </a:p>
          <a:p>
            <a:pPr algn="just" eaLnBrk="1" hangingPunct="1"/>
            <a:r>
              <a:rPr lang="en-US" altLang="en-US" dirty="0" smtClean="0">
                <a:latin typeface="Calibri" panose="020F0502020204030204" pitchFamily="34" charset="0"/>
              </a:rPr>
              <a:t>If we have M1_ptr = &amp;M1, Perhaps we would use (*(M1_ptr)).Simplify()</a:t>
            </a:r>
          </a:p>
          <a:p>
            <a:pPr algn="just" eaLnBrk="1" hangingPunct="1"/>
            <a:r>
              <a:rPr lang="en-US" altLang="en-US" dirty="0" smtClean="0">
                <a:latin typeface="Calibri" panose="020F0502020204030204" pitchFamily="34" charset="0"/>
              </a:rPr>
              <a:t>A shorthand for this is the arrow operator</a:t>
            </a:r>
          </a:p>
          <a:p>
            <a:pPr algn="just" eaLnBrk="1" hangingPunct="1"/>
            <a:r>
              <a:rPr lang="en-US" altLang="en-US" dirty="0" smtClean="0">
                <a:latin typeface="Calibri" panose="020F0502020204030204" pitchFamily="34" charset="0"/>
              </a:rPr>
              <a:t>M1_ptr-&gt;Simplify() is equivalent to(*(M1_ptr)).Simplify()  </a:t>
            </a:r>
          </a:p>
        </p:txBody>
      </p:sp>
    </p:spTree>
    <p:extLst>
      <p:ext uri="{BB962C8B-B14F-4D97-AF65-F5344CB8AC3E}">
        <p14:creationId xmlns:p14="http://schemas.microsoft.com/office/powerpoint/2010/main" val="892497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066800"/>
          </a:xfrm>
        </p:spPr>
        <p:txBody>
          <a:bodyPr/>
          <a:lstStyle/>
          <a:p>
            <a:pPr algn="ctr"/>
            <a:r>
              <a:rPr lang="en-US" dirty="0" smtClean="0">
                <a:latin typeface="Calibri" panose="020F0502020204030204" pitchFamily="34" charset="0"/>
              </a:rPr>
              <a:t>Introduction to Linked Lists</a:t>
            </a:r>
            <a:endParaRPr lang="en-US" dirty="0">
              <a:latin typeface="Calibri" panose="020F0502020204030204" pitchFamily="34" charset="0"/>
            </a:endParaRPr>
          </a:p>
        </p:txBody>
      </p:sp>
    </p:spTree>
    <p:extLst>
      <p:ext uri="{BB962C8B-B14F-4D97-AF65-F5344CB8AC3E}">
        <p14:creationId xmlns:p14="http://schemas.microsoft.com/office/powerpoint/2010/main" val="194224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Linked Lists</a:t>
            </a: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Linked List is a very commonly used linear data structure which consists of group of </a:t>
            </a:r>
            <a:r>
              <a:rPr lang="en-US" b="1" dirty="0">
                <a:latin typeface="Calibri" panose="020F0502020204030204" pitchFamily="34" charset="0"/>
              </a:rPr>
              <a:t>nodes</a:t>
            </a:r>
            <a:r>
              <a:rPr lang="en-US" dirty="0">
                <a:latin typeface="Calibri" panose="020F0502020204030204" pitchFamily="34" charset="0"/>
              </a:rPr>
              <a:t> in a sequence.</a:t>
            </a:r>
          </a:p>
          <a:p>
            <a:pPr algn="just"/>
            <a:r>
              <a:rPr lang="en-US" dirty="0">
                <a:latin typeface="Calibri" panose="020F0502020204030204" pitchFamily="34" charset="0"/>
              </a:rPr>
              <a:t>Each node holds its own </a:t>
            </a:r>
            <a:r>
              <a:rPr lang="en-US" b="1" dirty="0">
                <a:latin typeface="Calibri" panose="020F0502020204030204" pitchFamily="34" charset="0"/>
              </a:rPr>
              <a:t>data</a:t>
            </a:r>
            <a:r>
              <a:rPr lang="en-US" dirty="0">
                <a:latin typeface="Calibri" panose="020F0502020204030204" pitchFamily="34" charset="0"/>
              </a:rPr>
              <a:t> and the </a:t>
            </a:r>
            <a:r>
              <a:rPr lang="en-US" b="1" dirty="0">
                <a:latin typeface="Calibri" panose="020F0502020204030204" pitchFamily="34" charset="0"/>
              </a:rPr>
              <a:t>address of the next node</a:t>
            </a:r>
            <a:r>
              <a:rPr lang="en-US" dirty="0">
                <a:latin typeface="Calibri" panose="020F0502020204030204" pitchFamily="34" charset="0"/>
              </a:rPr>
              <a:t> hence forming a chain like structure.</a:t>
            </a:r>
          </a:p>
          <a:p>
            <a:pPr algn="just"/>
            <a:r>
              <a:rPr lang="en-US" dirty="0">
                <a:latin typeface="Calibri" panose="020F0502020204030204" pitchFamily="34" charset="0"/>
              </a:rPr>
              <a:t>Linked Lists are used to create trees and graphs.</a:t>
            </a:r>
          </a:p>
          <a:p>
            <a:endParaRPr lang="en-US" dirty="0">
              <a:latin typeface="Calibri" panose="020F0502020204030204" pitchFamily="34" charset="0"/>
            </a:endParaRPr>
          </a:p>
        </p:txBody>
      </p:sp>
    </p:spTree>
    <p:extLst>
      <p:ext uri="{BB962C8B-B14F-4D97-AF65-F5344CB8AC3E}">
        <p14:creationId xmlns:p14="http://schemas.microsoft.com/office/powerpoint/2010/main" val="40012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manullah\Desktop\linked-lis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284068"/>
            <a:ext cx="8991600" cy="25739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manullah\Desktop\array-vs-linked-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762000"/>
            <a:ext cx="4031112" cy="367043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0" y="1219200"/>
            <a:ext cx="3048000" cy="1067937"/>
          </a:xfrm>
        </p:spPr>
        <p:txBody>
          <a:bodyPr>
            <a:normAutofit/>
          </a:bodyPr>
          <a:lstStyle/>
          <a:p>
            <a:pPr marL="109728" indent="0">
              <a:buNone/>
            </a:pPr>
            <a:r>
              <a:rPr lang="en-US" sz="2000" dirty="0" smtClean="0">
                <a:latin typeface="Calibri" panose="020F0502020204030204" pitchFamily="34" charset="0"/>
              </a:rPr>
              <a:t>Linked List Representation</a:t>
            </a:r>
            <a:endParaRPr lang="en-US" sz="2000" dirty="0">
              <a:latin typeface="Calibri" panose="020F0502020204030204" pitchFamily="34" charset="0"/>
            </a:endParaRPr>
          </a:p>
        </p:txBody>
      </p:sp>
    </p:spTree>
    <p:extLst>
      <p:ext uri="{BB962C8B-B14F-4D97-AF65-F5344CB8AC3E}">
        <p14:creationId xmlns:p14="http://schemas.microsoft.com/office/powerpoint/2010/main" val="1183713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Calibri" panose="020F0502020204030204" pitchFamily="34" charset="0"/>
              </a:rPr>
              <a:t>Last Lecture 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rPr>
              <a:t>Selection Sort,</a:t>
            </a:r>
          </a:p>
          <a:p>
            <a:r>
              <a:rPr lang="en-US" dirty="0" smtClean="0">
                <a:latin typeface="Calibri" panose="020F0502020204030204" pitchFamily="34" charset="0"/>
              </a:rPr>
              <a:t>Insertion </a:t>
            </a:r>
            <a:r>
              <a:rPr lang="en-US" dirty="0">
                <a:latin typeface="Calibri" panose="020F0502020204030204" pitchFamily="34" charset="0"/>
              </a:rPr>
              <a:t>Sort,</a:t>
            </a:r>
          </a:p>
          <a:p>
            <a:r>
              <a:rPr lang="en-US" dirty="0" smtClean="0">
                <a:latin typeface="Calibri" panose="020F0502020204030204" pitchFamily="34" charset="0"/>
              </a:rPr>
              <a:t>Algorithms </a:t>
            </a:r>
            <a:r>
              <a:rPr lang="en-US" dirty="0">
                <a:latin typeface="Calibri" panose="020F0502020204030204" pitchFamily="34" charset="0"/>
              </a:rPr>
              <a:t>Analysis</a:t>
            </a:r>
          </a:p>
          <a:p>
            <a:r>
              <a:rPr lang="en-US" dirty="0" smtClean="0">
                <a:latin typeface="Calibri" panose="020F0502020204030204" pitchFamily="34" charset="0"/>
              </a:rPr>
              <a:t>Merge </a:t>
            </a:r>
            <a:r>
              <a:rPr lang="en-US" dirty="0">
                <a:latin typeface="Calibri" panose="020F0502020204030204" pitchFamily="34" charset="0"/>
              </a:rPr>
              <a:t>Sort Algorithm,</a:t>
            </a:r>
          </a:p>
          <a:p>
            <a:r>
              <a:rPr lang="en-US" dirty="0" smtClean="0">
                <a:latin typeface="Calibri" panose="020F0502020204030204" pitchFamily="34" charset="0"/>
              </a:rPr>
              <a:t>Merge </a:t>
            </a:r>
            <a:r>
              <a:rPr lang="en-US" dirty="0">
                <a:latin typeface="Calibri" panose="020F0502020204030204" pitchFamily="34" charset="0"/>
              </a:rPr>
              <a:t>Sort Analysis</a:t>
            </a:r>
          </a:p>
        </p:txBody>
      </p:sp>
    </p:spTree>
    <p:extLst>
      <p:ext uri="{BB962C8B-B14F-4D97-AF65-F5344CB8AC3E}">
        <p14:creationId xmlns:p14="http://schemas.microsoft.com/office/powerpoint/2010/main" val="591970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Types of Linked Lists</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marL="109728" indent="0" algn="just">
              <a:buNone/>
            </a:pPr>
            <a:r>
              <a:rPr lang="en-US" dirty="0">
                <a:latin typeface="Calibri" panose="020F0502020204030204" pitchFamily="34" charset="0"/>
              </a:rPr>
              <a:t>There are 3 different implementations of Linked List available, they are:</a:t>
            </a:r>
          </a:p>
          <a:p>
            <a:pPr marL="624078" indent="-514350" algn="just">
              <a:buFont typeface="+mj-lt"/>
              <a:buAutoNum type="arabicPeriod"/>
            </a:pPr>
            <a:r>
              <a:rPr lang="en-US" dirty="0">
                <a:latin typeface="Calibri" panose="020F0502020204030204" pitchFamily="34" charset="0"/>
              </a:rPr>
              <a:t>Singly Linked List</a:t>
            </a:r>
          </a:p>
          <a:p>
            <a:pPr marL="624078" indent="-514350" algn="just">
              <a:buFont typeface="+mj-lt"/>
              <a:buAutoNum type="arabicPeriod"/>
            </a:pPr>
            <a:r>
              <a:rPr lang="en-US" dirty="0">
                <a:latin typeface="Calibri" panose="020F0502020204030204" pitchFamily="34" charset="0"/>
              </a:rPr>
              <a:t>Doubly Linked List</a:t>
            </a:r>
          </a:p>
          <a:p>
            <a:pPr marL="624078" indent="-514350" algn="just">
              <a:buFont typeface="+mj-lt"/>
              <a:buAutoNum type="arabicPeriod"/>
            </a:pPr>
            <a:r>
              <a:rPr lang="en-US" dirty="0">
                <a:latin typeface="Calibri" panose="020F0502020204030204" pitchFamily="34" charset="0"/>
              </a:rPr>
              <a:t>Circular Linked List</a:t>
            </a:r>
          </a:p>
          <a:p>
            <a:endParaRPr lang="en-US" dirty="0">
              <a:latin typeface="Calibri" panose="020F0502020204030204" pitchFamily="34" charset="0"/>
            </a:endParaRPr>
          </a:p>
        </p:txBody>
      </p:sp>
    </p:spTree>
    <p:extLst>
      <p:ext uri="{BB962C8B-B14F-4D97-AF65-F5344CB8AC3E}">
        <p14:creationId xmlns:p14="http://schemas.microsoft.com/office/powerpoint/2010/main" val="656611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Singly Linked List</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Singly linked lists contain nodes which have a </a:t>
            </a:r>
            <a:r>
              <a:rPr lang="en-US" b="1" dirty="0">
                <a:latin typeface="Calibri" panose="020F0502020204030204" pitchFamily="34" charset="0"/>
              </a:rPr>
              <a:t>data</a:t>
            </a:r>
            <a:r>
              <a:rPr lang="en-US" dirty="0">
                <a:latin typeface="Calibri" panose="020F0502020204030204" pitchFamily="34" charset="0"/>
              </a:rPr>
              <a:t> part as well as an </a:t>
            </a:r>
            <a:r>
              <a:rPr lang="en-US" b="1" dirty="0">
                <a:latin typeface="Calibri" panose="020F0502020204030204" pitchFamily="34" charset="0"/>
              </a:rPr>
              <a:t>address part</a:t>
            </a:r>
            <a:r>
              <a:rPr lang="en-US" dirty="0">
                <a:latin typeface="Calibri" panose="020F0502020204030204" pitchFamily="34" charset="0"/>
              </a:rPr>
              <a:t> i.e. next, which points to the next node in the sequence of nodes.</a:t>
            </a:r>
          </a:p>
          <a:p>
            <a:pPr algn="just"/>
            <a:r>
              <a:rPr lang="en-US" dirty="0">
                <a:latin typeface="Calibri" panose="020F0502020204030204" pitchFamily="34" charset="0"/>
              </a:rPr>
              <a:t>The operations we can perform on singly linked lists are </a:t>
            </a:r>
            <a:r>
              <a:rPr lang="en-US" b="1" dirty="0">
                <a:latin typeface="Calibri" panose="020F0502020204030204" pitchFamily="34" charset="0"/>
              </a:rPr>
              <a:t>insertion</a:t>
            </a:r>
            <a:r>
              <a:rPr lang="en-US" dirty="0">
                <a:latin typeface="Calibri" panose="020F0502020204030204" pitchFamily="34" charset="0"/>
              </a:rPr>
              <a:t>, </a:t>
            </a:r>
            <a:r>
              <a:rPr lang="en-US" b="1" dirty="0">
                <a:latin typeface="Calibri" panose="020F0502020204030204" pitchFamily="34" charset="0"/>
              </a:rPr>
              <a:t>deletion</a:t>
            </a:r>
            <a:r>
              <a:rPr lang="en-US" dirty="0">
                <a:latin typeface="Calibri" panose="020F0502020204030204" pitchFamily="34" charset="0"/>
              </a:rPr>
              <a:t> and </a:t>
            </a:r>
            <a:r>
              <a:rPr lang="en-US" b="1" dirty="0">
                <a:latin typeface="Calibri" panose="020F0502020204030204" pitchFamily="34" charset="0"/>
              </a:rPr>
              <a:t>traversal</a:t>
            </a:r>
            <a:r>
              <a:rPr lang="en-US" dirty="0">
                <a:latin typeface="Calibri" panose="020F0502020204030204" pitchFamily="34" charset="0"/>
              </a:rPr>
              <a:t>.</a:t>
            </a:r>
          </a:p>
          <a:p>
            <a:endParaRPr lang="en-US" dirty="0">
              <a:latin typeface="Calibri" panose="020F0502020204030204" pitchFamily="34" charset="0"/>
            </a:endParaRPr>
          </a:p>
        </p:txBody>
      </p:sp>
    </p:spTree>
    <p:extLst>
      <p:ext uri="{BB962C8B-B14F-4D97-AF65-F5344CB8AC3E}">
        <p14:creationId xmlns:p14="http://schemas.microsoft.com/office/powerpoint/2010/main" val="3533703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manullah\Desktop\linked-list-line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62" y="2362199"/>
            <a:ext cx="8687937" cy="260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52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Doubly Linked List</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In a doubly linked list, each node contains a </a:t>
            </a:r>
            <a:r>
              <a:rPr lang="en-US" b="1" dirty="0">
                <a:latin typeface="Calibri" panose="020F0502020204030204" pitchFamily="34" charset="0"/>
              </a:rPr>
              <a:t>data</a:t>
            </a:r>
            <a:r>
              <a:rPr lang="en-US" dirty="0">
                <a:latin typeface="Calibri" panose="020F0502020204030204" pitchFamily="34" charset="0"/>
              </a:rPr>
              <a:t> part and two addresses, one for the </a:t>
            </a:r>
            <a:r>
              <a:rPr lang="en-US" b="1" dirty="0">
                <a:latin typeface="Calibri" panose="020F0502020204030204" pitchFamily="34" charset="0"/>
              </a:rPr>
              <a:t>previous</a:t>
            </a:r>
            <a:r>
              <a:rPr lang="en-US" dirty="0">
                <a:latin typeface="Calibri" panose="020F0502020204030204" pitchFamily="34" charset="0"/>
              </a:rPr>
              <a:t> node and one for the </a:t>
            </a:r>
            <a:r>
              <a:rPr lang="en-US" b="1" dirty="0">
                <a:latin typeface="Calibri" panose="020F0502020204030204" pitchFamily="34" charset="0"/>
              </a:rPr>
              <a:t>next</a:t>
            </a:r>
            <a:r>
              <a:rPr lang="en-US" dirty="0">
                <a:latin typeface="Calibri" panose="020F0502020204030204" pitchFamily="34" charset="0"/>
              </a:rPr>
              <a:t> node.</a:t>
            </a:r>
          </a:p>
          <a:p>
            <a:endParaRPr lang="en-US" dirty="0">
              <a:latin typeface="Calibri" panose="020F0502020204030204" pitchFamily="34" charset="0"/>
            </a:endParaRPr>
          </a:p>
        </p:txBody>
      </p:sp>
    </p:spTree>
    <p:extLst>
      <p:ext uri="{BB962C8B-B14F-4D97-AF65-F5344CB8AC3E}">
        <p14:creationId xmlns:p14="http://schemas.microsoft.com/office/powerpoint/2010/main" val="3249013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manullah\Desktop\linked-list-dou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2" y="2438400"/>
            <a:ext cx="8955088" cy="223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956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Circular Linked List</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In circular linked list the last node of the list holds the address of the first node hence forming a circular </a:t>
            </a:r>
            <a:r>
              <a:rPr lang="en-US" dirty="0" smtClean="0">
                <a:latin typeface="Calibri" panose="020F0502020204030204" pitchFamily="34" charset="0"/>
              </a:rPr>
              <a:t>chain.</a:t>
            </a:r>
            <a:endParaRPr lang="en-US" dirty="0">
              <a:latin typeface="Calibri" panose="020F0502020204030204" pitchFamily="34" charset="0"/>
            </a:endParaRPr>
          </a:p>
        </p:txBody>
      </p:sp>
    </p:spTree>
    <p:extLst>
      <p:ext uri="{BB962C8B-B14F-4D97-AF65-F5344CB8AC3E}">
        <p14:creationId xmlns:p14="http://schemas.microsoft.com/office/powerpoint/2010/main" val="929800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manullah\Desktop\linked-list-circul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7630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57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Advantages of Linked Lists</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smtClean="0">
                <a:latin typeface="Calibri" panose="020F0502020204030204" pitchFamily="34" charset="0"/>
              </a:rPr>
              <a:t>They </a:t>
            </a:r>
            <a:r>
              <a:rPr lang="en-US" dirty="0">
                <a:latin typeface="Calibri" panose="020F0502020204030204" pitchFamily="34" charset="0"/>
              </a:rPr>
              <a:t>are a dynamic in nature which allocates the memory when required.</a:t>
            </a:r>
          </a:p>
          <a:p>
            <a:pPr algn="just"/>
            <a:r>
              <a:rPr lang="en-US" dirty="0">
                <a:latin typeface="Calibri" panose="020F0502020204030204" pitchFamily="34" charset="0"/>
              </a:rPr>
              <a:t>Insertion and deletion operations can be easily implemented.</a:t>
            </a:r>
          </a:p>
          <a:p>
            <a:pPr algn="just"/>
            <a:r>
              <a:rPr lang="en-US" dirty="0" smtClean="0">
                <a:latin typeface="Calibri" panose="020F0502020204030204" pitchFamily="34" charset="0"/>
              </a:rPr>
              <a:t>Linked </a:t>
            </a:r>
            <a:r>
              <a:rPr lang="en-US" dirty="0">
                <a:latin typeface="Calibri" panose="020F0502020204030204" pitchFamily="34" charset="0"/>
              </a:rPr>
              <a:t>List reduces the access time.</a:t>
            </a:r>
          </a:p>
          <a:p>
            <a:endParaRPr lang="en-US" dirty="0">
              <a:latin typeface="Calibri" panose="020F0502020204030204" pitchFamily="34" charset="0"/>
            </a:endParaRPr>
          </a:p>
        </p:txBody>
      </p:sp>
    </p:spTree>
    <p:extLst>
      <p:ext uri="{BB962C8B-B14F-4D97-AF65-F5344CB8AC3E}">
        <p14:creationId xmlns:p14="http://schemas.microsoft.com/office/powerpoint/2010/main" val="2612998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Disadvantages of Linked Lists</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The memory is wasted as pointers require extra memory for storage.</a:t>
            </a:r>
          </a:p>
          <a:p>
            <a:pPr algn="just"/>
            <a:r>
              <a:rPr lang="en-US" dirty="0">
                <a:latin typeface="Calibri" panose="020F0502020204030204" pitchFamily="34" charset="0"/>
              </a:rPr>
              <a:t>No element can be accessed randomly; it has to access each node sequentially.</a:t>
            </a:r>
          </a:p>
          <a:p>
            <a:pPr algn="just"/>
            <a:r>
              <a:rPr lang="en-US" dirty="0">
                <a:latin typeface="Calibri" panose="020F0502020204030204" pitchFamily="34" charset="0"/>
              </a:rPr>
              <a:t>Reverse Traversing is difficult in linked list.</a:t>
            </a:r>
          </a:p>
          <a:p>
            <a:r>
              <a:rPr lang="en-US" dirty="0">
                <a:latin typeface="Calibri" panose="020F0502020204030204" pitchFamily="34" charset="0"/>
              </a:rPr>
              <a:t>Not cache </a:t>
            </a:r>
            <a:r>
              <a:rPr lang="en-US" dirty="0" smtClean="0">
                <a:latin typeface="Calibri" panose="020F0502020204030204" pitchFamily="34" charset="0"/>
              </a:rPr>
              <a:t>friendly. Since </a:t>
            </a:r>
            <a:r>
              <a:rPr lang="en-US" dirty="0">
                <a:latin typeface="Calibri" panose="020F0502020204030204" pitchFamily="34" charset="0"/>
              </a:rPr>
              <a:t>array elements are contiguous locations, there is locality of reference which is not there in case of linked lists.</a:t>
            </a:r>
          </a:p>
        </p:txBody>
      </p:sp>
    </p:spTree>
    <p:extLst>
      <p:ext uri="{BB962C8B-B14F-4D97-AF65-F5344CB8AC3E}">
        <p14:creationId xmlns:p14="http://schemas.microsoft.com/office/powerpoint/2010/main" val="4147575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Applications of Linked Lists</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Linked lists are used to implement stacks, queues, graphs, etc. Linked lists let you insert elements at the beginning and end of the list. In Linked Lists we don't need to know the size in advance</a:t>
            </a:r>
          </a:p>
        </p:txBody>
      </p:sp>
    </p:spTree>
    <p:extLst>
      <p:ext uri="{BB962C8B-B14F-4D97-AF65-F5344CB8AC3E}">
        <p14:creationId xmlns:p14="http://schemas.microsoft.com/office/powerpoint/2010/main" val="20451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Objectives Overview</a:t>
            </a:r>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rPr>
              <a:t>Dynamic Memory Allocation</a:t>
            </a:r>
          </a:p>
          <a:p>
            <a:pPr algn="just"/>
            <a:r>
              <a:rPr lang="en-US" dirty="0" smtClean="0">
                <a:latin typeface="Calibri" panose="020F0502020204030204" pitchFamily="34" charset="0"/>
              </a:rPr>
              <a:t>Introduction </a:t>
            </a:r>
            <a:r>
              <a:rPr lang="en-US" dirty="0">
                <a:latin typeface="Calibri" panose="020F0502020204030204" pitchFamily="34" charset="0"/>
              </a:rPr>
              <a:t>to Linked List</a:t>
            </a:r>
          </a:p>
        </p:txBody>
      </p:sp>
    </p:spTree>
    <p:extLst>
      <p:ext uri="{BB962C8B-B14F-4D97-AF65-F5344CB8AC3E}">
        <p14:creationId xmlns:p14="http://schemas.microsoft.com/office/powerpoint/2010/main" val="1814594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smtClean="0">
                <a:latin typeface="Calibri" panose="020F0502020204030204" pitchFamily="34" charset="0"/>
              </a:rPr>
              <a:t>Array vs </a:t>
            </a:r>
            <a:r>
              <a:rPr lang="en-US" b="1" dirty="0">
                <a:latin typeface="Calibri" panose="020F0502020204030204" pitchFamily="34" charset="0"/>
              </a:rPr>
              <a:t>Linked List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rPr>
              <a:t>Both Linked List and Array are used to store linear data of similar type, but an array consumes contiguous memory locations allocated at compile time, i.e. at the time of declaration of array, while for a linked list, memory is assigned as and when data is added to it, which means at runtime.</a:t>
            </a:r>
          </a:p>
        </p:txBody>
      </p:sp>
    </p:spTree>
    <p:extLst>
      <p:ext uri="{BB962C8B-B14F-4D97-AF65-F5344CB8AC3E}">
        <p14:creationId xmlns:p14="http://schemas.microsoft.com/office/powerpoint/2010/main" val="3069728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67400"/>
            <a:ext cx="8229600" cy="747215"/>
          </a:xfrm>
        </p:spPr>
        <p:txBody>
          <a:bodyPr>
            <a:normAutofit fontScale="92500" lnSpcReduction="20000"/>
          </a:bodyPr>
          <a:lstStyle/>
          <a:p>
            <a:pPr marL="109728" indent="0">
              <a:buNone/>
            </a:pPr>
            <a:r>
              <a:rPr lang="en-US" dirty="0"/>
              <a:t>On the left, we have </a:t>
            </a:r>
            <a:r>
              <a:rPr lang="en-US" b="1" dirty="0"/>
              <a:t>Array</a:t>
            </a:r>
            <a:r>
              <a:rPr lang="en-US" dirty="0"/>
              <a:t> and on the right, we have </a:t>
            </a:r>
            <a:r>
              <a:rPr lang="en-US" b="1" dirty="0"/>
              <a:t>Linked </a:t>
            </a:r>
            <a:r>
              <a:rPr lang="en-US" b="1" dirty="0" smtClean="0"/>
              <a:t>List.</a:t>
            </a:r>
            <a:endParaRPr lang="en-US" dirty="0"/>
          </a:p>
        </p:txBody>
      </p:sp>
      <p:pic>
        <p:nvPicPr>
          <p:cNvPr id="1026" name="Picture 2" descr="C:\Users\amanullah\Desktop\array-vs-linked-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915400" cy="461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976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pPr algn="ctr"/>
            <a:r>
              <a:rPr lang="en-US" dirty="0" smtClean="0">
                <a:latin typeface="Calibri" panose="020F0502020204030204" pitchFamily="34" charset="0"/>
              </a:rPr>
              <a:t>Summary</a:t>
            </a:r>
            <a:endParaRPr lang="en-US" dirty="0">
              <a:latin typeface="Calibri" panose="020F0502020204030204" pitchFamily="34" charset="0"/>
            </a:endParaRPr>
          </a:p>
        </p:txBody>
      </p:sp>
      <p:sp>
        <p:nvSpPr>
          <p:cNvPr id="3" name="Content Placeholder 2"/>
          <p:cNvSpPr>
            <a:spLocks noGrp="1"/>
          </p:cNvSpPr>
          <p:nvPr>
            <p:ph idx="1"/>
          </p:nvPr>
        </p:nvSpPr>
        <p:spPr>
          <a:xfrm>
            <a:off x="457200" y="1752600"/>
            <a:ext cx="8229600" cy="4953000"/>
          </a:xfrm>
        </p:spPr>
        <p:txBody>
          <a:bodyPr>
            <a:normAutofit/>
          </a:bodyPr>
          <a:lstStyle/>
          <a:p>
            <a:pPr algn="just"/>
            <a:r>
              <a:rPr lang="en-US" dirty="0">
                <a:latin typeface="Calibri" panose="020F0502020204030204" pitchFamily="34" charset="0"/>
              </a:rPr>
              <a:t>Dynamic Memory </a:t>
            </a:r>
            <a:r>
              <a:rPr lang="en-US" dirty="0" smtClean="0">
                <a:latin typeface="Calibri" panose="020F0502020204030204" pitchFamily="34" charset="0"/>
              </a:rPr>
              <a:t>Allocation</a:t>
            </a:r>
          </a:p>
          <a:p>
            <a:pPr lvl="1" algn="just"/>
            <a:r>
              <a:rPr lang="en-US" dirty="0" smtClean="0">
                <a:latin typeface="Calibri" panose="020F0502020204030204" pitchFamily="34" charset="0"/>
              </a:rPr>
              <a:t>New Operator</a:t>
            </a:r>
          </a:p>
          <a:p>
            <a:pPr lvl="1" algn="just"/>
            <a:r>
              <a:rPr lang="en-US" dirty="0" smtClean="0">
                <a:latin typeface="Calibri" panose="020F0502020204030204" pitchFamily="34" charset="0"/>
              </a:rPr>
              <a:t>Delete Operator</a:t>
            </a:r>
            <a:endParaRPr lang="en-US" dirty="0">
              <a:latin typeface="Calibri" panose="020F0502020204030204" pitchFamily="34" charset="0"/>
            </a:endParaRPr>
          </a:p>
          <a:p>
            <a:pPr lvl="1" algn="just"/>
            <a:r>
              <a:rPr lang="en-US" dirty="0" smtClean="0">
                <a:latin typeface="Calibri" panose="020F0502020204030204" pitchFamily="34" charset="0"/>
              </a:rPr>
              <a:t>Heap</a:t>
            </a:r>
          </a:p>
          <a:p>
            <a:pPr lvl="1" algn="just"/>
            <a:r>
              <a:rPr lang="en-US" dirty="0" smtClean="0">
                <a:latin typeface="Calibri" panose="020F0502020204030204" pitchFamily="34" charset="0"/>
              </a:rPr>
              <a:t>dot . and -&gt; operators</a:t>
            </a:r>
            <a:endParaRPr lang="en-US" dirty="0">
              <a:latin typeface="Calibri" panose="020F0502020204030204" pitchFamily="34" charset="0"/>
            </a:endParaRPr>
          </a:p>
          <a:p>
            <a:pPr algn="just"/>
            <a:r>
              <a:rPr lang="en-US" dirty="0" smtClean="0">
                <a:latin typeface="Calibri" panose="020F0502020204030204" pitchFamily="34" charset="0"/>
              </a:rPr>
              <a:t>Introduction </a:t>
            </a:r>
            <a:r>
              <a:rPr lang="en-US" dirty="0">
                <a:latin typeface="Calibri" panose="020F0502020204030204" pitchFamily="34" charset="0"/>
              </a:rPr>
              <a:t>to Linked </a:t>
            </a:r>
            <a:r>
              <a:rPr lang="en-US" dirty="0" smtClean="0">
                <a:latin typeface="Calibri" panose="020F0502020204030204" pitchFamily="34" charset="0"/>
              </a:rPr>
              <a:t>List</a:t>
            </a:r>
          </a:p>
          <a:p>
            <a:pPr lvl="1" algn="just"/>
            <a:r>
              <a:rPr lang="en-US" dirty="0" smtClean="0">
                <a:latin typeface="Calibri" panose="020F0502020204030204" pitchFamily="34" charset="0"/>
              </a:rPr>
              <a:t>Types</a:t>
            </a:r>
          </a:p>
          <a:p>
            <a:pPr lvl="1" algn="just"/>
            <a:r>
              <a:rPr lang="en-US" dirty="0" smtClean="0">
                <a:latin typeface="Calibri" panose="020F0502020204030204" pitchFamily="34" charset="0"/>
              </a:rPr>
              <a:t>Advantages</a:t>
            </a:r>
          </a:p>
          <a:p>
            <a:pPr lvl="1" algn="just"/>
            <a:r>
              <a:rPr lang="en-US" dirty="0" smtClean="0">
                <a:latin typeface="Calibri" panose="020F0502020204030204" pitchFamily="34" charset="0"/>
              </a:rPr>
              <a:t>Disadvantages</a:t>
            </a:r>
          </a:p>
          <a:p>
            <a:pPr lvl="1" algn="just"/>
            <a:r>
              <a:rPr lang="en-US" dirty="0" smtClean="0">
                <a:latin typeface="Calibri" panose="020F0502020204030204" pitchFamily="34" charset="0"/>
              </a:rPr>
              <a:t>Applications</a:t>
            </a:r>
          </a:p>
          <a:p>
            <a:pPr lvl="1" algn="just"/>
            <a:r>
              <a:rPr lang="en-US" dirty="0">
                <a:latin typeface="Calibri" panose="020F0502020204030204" pitchFamily="34" charset="0"/>
              </a:rPr>
              <a:t>Difference between Array and Linked List</a:t>
            </a:r>
          </a:p>
        </p:txBody>
      </p:sp>
    </p:spTree>
    <p:extLst>
      <p:ext uri="{BB962C8B-B14F-4D97-AF65-F5344CB8AC3E}">
        <p14:creationId xmlns:p14="http://schemas.microsoft.com/office/powerpoint/2010/main" val="3818048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References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hlinkClick r:id="rId2"/>
              </a:rPr>
              <a:t>https://www.geeksforgeeks.org/what-is-dynamic-memory-allocation</a:t>
            </a:r>
            <a:r>
              <a:rPr lang="en-US" dirty="0" smtClean="0">
                <a:latin typeface="Calibri" panose="020F0502020204030204" pitchFamily="34" charset="0"/>
                <a:hlinkClick r:id="rId2"/>
              </a:rPr>
              <a:t>/</a:t>
            </a:r>
            <a:endParaRPr lang="en-US" dirty="0" smtClean="0">
              <a:latin typeface="Calibri" panose="020F0502020204030204" pitchFamily="34" charset="0"/>
            </a:endParaRPr>
          </a:p>
          <a:p>
            <a:pPr algn="just"/>
            <a:r>
              <a:rPr lang="en-US" dirty="0">
                <a:latin typeface="Calibri" panose="020F0502020204030204" pitchFamily="34" charset="0"/>
                <a:hlinkClick r:id="rId3"/>
              </a:rPr>
              <a:t>https://www.geeksforgeeks.org/new-and-delete-operators-in-cpp-for-dynamic-memory</a:t>
            </a:r>
            <a:r>
              <a:rPr lang="en-US" dirty="0" smtClean="0">
                <a:latin typeface="Calibri" panose="020F0502020204030204" pitchFamily="34" charset="0"/>
                <a:hlinkClick r:id="rId3"/>
              </a:rPr>
              <a:t>/</a:t>
            </a:r>
            <a:endParaRPr lang="en-US" dirty="0" smtClean="0">
              <a:latin typeface="Calibri" panose="020F0502020204030204" pitchFamily="34" charset="0"/>
            </a:endParaRPr>
          </a:p>
          <a:p>
            <a:pPr algn="just"/>
            <a:r>
              <a:rPr lang="en-US" dirty="0">
                <a:latin typeface="Calibri" panose="020F0502020204030204" pitchFamily="34" charset="0"/>
                <a:hlinkClick r:id="rId4"/>
              </a:rPr>
              <a:t>https://</a:t>
            </a:r>
            <a:r>
              <a:rPr lang="en-US" dirty="0" smtClean="0">
                <a:latin typeface="Calibri" panose="020F0502020204030204" pitchFamily="34" charset="0"/>
                <a:hlinkClick r:id="rId4"/>
              </a:rPr>
              <a:t>www.youtube.com/watch?v=texoDnnzWao</a:t>
            </a:r>
            <a:endParaRPr lang="en-US" dirty="0" smtClean="0">
              <a:latin typeface="Calibri" panose="020F0502020204030204" pitchFamily="34" charset="0"/>
            </a:endParaRPr>
          </a:p>
          <a:p>
            <a:pPr algn="just"/>
            <a:r>
              <a:rPr lang="en-US" dirty="0">
                <a:latin typeface="Calibri" panose="020F0502020204030204" pitchFamily="34" charset="0"/>
                <a:hlinkClick r:id="rId5"/>
              </a:rPr>
              <a:t>https://</a:t>
            </a:r>
            <a:r>
              <a:rPr lang="en-US" dirty="0" smtClean="0">
                <a:latin typeface="Calibri" panose="020F0502020204030204" pitchFamily="34" charset="0"/>
                <a:hlinkClick r:id="rId5"/>
              </a:rPr>
              <a:t>www.studytonight.com/data-structures/introduction-to-linked-list</a:t>
            </a:r>
            <a:endParaRPr lang="en-US" dirty="0" smtClean="0">
              <a:latin typeface="Calibri" panose="020F0502020204030204" pitchFamily="34" charset="0"/>
            </a:endParaRPr>
          </a:p>
          <a:p>
            <a:pPr algn="just"/>
            <a:r>
              <a:rPr lang="en-US" dirty="0">
                <a:latin typeface="Calibri" panose="020F0502020204030204" pitchFamily="34" charset="0"/>
                <a:hlinkClick r:id="rId6"/>
              </a:rPr>
              <a:t>https://www.geeksforgeeks.org/linked-list-set-1-introduction</a:t>
            </a:r>
            <a:r>
              <a:rPr lang="en-US" dirty="0" smtClean="0">
                <a:latin typeface="Calibri" panose="020F0502020204030204" pitchFamily="34" charset="0"/>
                <a:hlinkClick r:id="rId6"/>
              </a:rPr>
              <a:t>/</a:t>
            </a:r>
            <a:endParaRPr lang="en-US" dirty="0" smtClean="0">
              <a:latin typeface="Calibri" panose="020F0502020204030204" pitchFamily="34" charset="0"/>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941831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24F2337-F583-4E0A-80D0-50F8B813D96D}" type="slidenum">
              <a:rPr lang="en-US" altLang="en-US" smtClean="0">
                <a:latin typeface="Arial Black" pitchFamily="34" charset="0"/>
              </a:rPr>
              <a:pPr/>
              <a:t>4</a:t>
            </a:fld>
            <a:endParaRPr lang="en-US" altLang="en-US" smtClean="0">
              <a:latin typeface="Arial Black" pitchFamily="34" charset="0"/>
            </a:endParaRPr>
          </a:p>
        </p:txBody>
      </p:sp>
      <p:sp>
        <p:nvSpPr>
          <p:cNvPr id="4099" name="Rectangle 2"/>
          <p:cNvSpPr>
            <a:spLocks noGrp="1" noChangeArrowheads="1"/>
          </p:cNvSpPr>
          <p:nvPr>
            <p:ph type="title" idx="4294967295"/>
          </p:nvPr>
        </p:nvSpPr>
        <p:spPr>
          <a:xfrm>
            <a:off x="533400" y="533400"/>
            <a:ext cx="8229600" cy="1371600"/>
          </a:xfrm>
        </p:spPr>
        <p:txBody>
          <a:bodyPr/>
          <a:lstStyle/>
          <a:p>
            <a:pPr algn="ctr" eaLnBrk="1" hangingPunct="1"/>
            <a:r>
              <a:rPr lang="en-US" altLang="en-US" dirty="0" smtClean="0">
                <a:latin typeface="Calibri" panose="020F0502020204030204" pitchFamily="34" charset="0"/>
              </a:rPr>
              <a:t>Problem with Arrays</a:t>
            </a:r>
          </a:p>
        </p:txBody>
      </p:sp>
      <p:sp>
        <p:nvSpPr>
          <p:cNvPr id="4100" name="Rectangle 3"/>
          <p:cNvSpPr>
            <a:spLocks noGrp="1" noChangeArrowheads="1"/>
          </p:cNvSpPr>
          <p:nvPr>
            <p:ph type="body" idx="4294967295"/>
          </p:nvPr>
        </p:nvSpPr>
        <p:spPr>
          <a:xfrm>
            <a:off x="0" y="2057400"/>
            <a:ext cx="8382000" cy="3886200"/>
          </a:xfrm>
        </p:spPr>
        <p:txBody>
          <a:bodyPr>
            <a:normAutofit fontScale="92500"/>
          </a:bodyPr>
          <a:lstStyle/>
          <a:p>
            <a:pPr algn="just" eaLnBrk="1" hangingPunct="1"/>
            <a:r>
              <a:rPr lang="en-US" altLang="en-US" sz="2400" dirty="0" smtClean="0">
                <a:latin typeface="Calibri" panose="020F0502020204030204" pitchFamily="34" charset="0"/>
              </a:rPr>
              <a:t>Sometimes</a:t>
            </a:r>
          </a:p>
          <a:p>
            <a:pPr lvl="1" algn="just" eaLnBrk="1" hangingPunct="1">
              <a:spcBef>
                <a:spcPct val="0"/>
              </a:spcBef>
            </a:pPr>
            <a:r>
              <a:rPr lang="en-US" altLang="en-US" sz="2400" dirty="0" smtClean="0">
                <a:latin typeface="Calibri" panose="020F0502020204030204" pitchFamily="34" charset="0"/>
              </a:rPr>
              <a:t>Amount of data cannot be predicted beforehand</a:t>
            </a:r>
          </a:p>
          <a:p>
            <a:pPr lvl="1" algn="just" eaLnBrk="1" hangingPunct="1">
              <a:spcBef>
                <a:spcPct val="0"/>
              </a:spcBef>
            </a:pPr>
            <a:r>
              <a:rPr lang="en-US" altLang="en-US" sz="2400" dirty="0" smtClean="0">
                <a:latin typeface="Calibri" panose="020F0502020204030204" pitchFamily="34" charset="0"/>
              </a:rPr>
              <a:t>Number of data items keeps changing during program execution</a:t>
            </a:r>
          </a:p>
          <a:p>
            <a:pPr algn="just" eaLnBrk="1" hangingPunct="1">
              <a:spcBef>
                <a:spcPct val="0"/>
              </a:spcBef>
            </a:pPr>
            <a:r>
              <a:rPr lang="en-US" altLang="en-US" sz="2400" dirty="0" smtClean="0">
                <a:latin typeface="Calibri" panose="020F0502020204030204" pitchFamily="34" charset="0"/>
              </a:rPr>
              <a:t>Example: Search for an element in an array of N elements</a:t>
            </a:r>
          </a:p>
          <a:p>
            <a:pPr algn="just" eaLnBrk="1" hangingPunct="1">
              <a:spcBef>
                <a:spcPct val="0"/>
              </a:spcBef>
            </a:pPr>
            <a:r>
              <a:rPr lang="en-US" altLang="en-US" sz="2400" dirty="0" smtClean="0">
                <a:latin typeface="Calibri" panose="020F0502020204030204" pitchFamily="34" charset="0"/>
              </a:rPr>
              <a:t>One solution: find the maximum possible value of  N and allocate an array of N elements</a:t>
            </a:r>
          </a:p>
          <a:p>
            <a:pPr lvl="1" algn="just" eaLnBrk="1" hangingPunct="1">
              <a:spcBef>
                <a:spcPct val="0"/>
              </a:spcBef>
            </a:pPr>
            <a:r>
              <a:rPr lang="en-US" altLang="en-US" sz="2400" dirty="0" smtClean="0">
                <a:latin typeface="Calibri" panose="020F0502020204030204" pitchFamily="34" charset="0"/>
              </a:rPr>
              <a:t>Wasteful of memory space, as N may be much smaller in some executions</a:t>
            </a:r>
          </a:p>
          <a:p>
            <a:pPr lvl="1" algn="just" eaLnBrk="1" hangingPunct="1">
              <a:spcBef>
                <a:spcPct val="0"/>
              </a:spcBef>
            </a:pPr>
            <a:r>
              <a:rPr lang="en-US" altLang="en-US" sz="2400" dirty="0" smtClean="0">
                <a:latin typeface="Calibri" panose="020F0502020204030204" pitchFamily="34" charset="0"/>
              </a:rPr>
              <a:t>Example:  maximum value of N may be 10,000, but a particular run may need to search only among 100 elements</a:t>
            </a:r>
          </a:p>
          <a:p>
            <a:pPr lvl="2" algn="just" eaLnBrk="1" hangingPunct="1">
              <a:spcBef>
                <a:spcPct val="0"/>
              </a:spcBef>
            </a:pPr>
            <a:r>
              <a:rPr lang="en-US" altLang="en-US" dirty="0" smtClean="0">
                <a:latin typeface="Calibri" panose="020F0502020204030204" pitchFamily="34" charset="0"/>
              </a:rPr>
              <a:t>Using array of size 10,000 always wastes memory in most cases </a:t>
            </a:r>
          </a:p>
        </p:txBody>
      </p:sp>
    </p:spTree>
    <p:extLst>
      <p:ext uri="{BB962C8B-B14F-4D97-AF65-F5344CB8AC3E}">
        <p14:creationId xmlns:p14="http://schemas.microsoft.com/office/powerpoint/2010/main" val="144300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gn="ctr" eaLnBrk="1" hangingPunct="1"/>
            <a:r>
              <a:rPr lang="en-US" altLang="en-US" dirty="0" smtClean="0">
                <a:latin typeface="Calibri" panose="020F0502020204030204" pitchFamily="34" charset="0"/>
              </a:rPr>
              <a:t>Better Solution</a:t>
            </a:r>
          </a:p>
        </p:txBody>
      </p:sp>
      <p:sp>
        <p:nvSpPr>
          <p:cNvPr id="5124" name="Rectangle 3"/>
          <p:cNvSpPr>
            <a:spLocks noGrp="1" noChangeArrowheads="1"/>
          </p:cNvSpPr>
          <p:nvPr>
            <p:ph idx="1"/>
          </p:nvPr>
        </p:nvSpPr>
        <p:spPr/>
        <p:txBody>
          <a:bodyPr/>
          <a:lstStyle/>
          <a:p>
            <a:pPr algn="just" eaLnBrk="1" hangingPunct="1"/>
            <a:r>
              <a:rPr lang="en-US" altLang="en-US" sz="2800" dirty="0" smtClean="0">
                <a:latin typeface="Calibri" panose="020F0502020204030204" pitchFamily="34" charset="0"/>
              </a:rPr>
              <a:t>Dynamic memory allocation</a:t>
            </a:r>
          </a:p>
          <a:p>
            <a:pPr lvl="1" algn="just" eaLnBrk="1" hangingPunct="1"/>
            <a:r>
              <a:rPr lang="en-US" altLang="en-US" sz="2400" dirty="0" smtClean="0">
                <a:latin typeface="Calibri" panose="020F0502020204030204" pitchFamily="34" charset="0"/>
              </a:rPr>
              <a:t>Know how much memory is needed after the program is run</a:t>
            </a:r>
          </a:p>
          <a:p>
            <a:pPr lvl="2" algn="just" eaLnBrk="1" hangingPunct="1"/>
            <a:r>
              <a:rPr lang="en-US" altLang="en-US" sz="2000" dirty="0" smtClean="0">
                <a:latin typeface="Calibri" panose="020F0502020204030204" pitchFamily="34" charset="0"/>
              </a:rPr>
              <a:t>Example: ask the user to enter from keyboard</a:t>
            </a:r>
          </a:p>
          <a:p>
            <a:pPr lvl="1" algn="just" eaLnBrk="1" hangingPunct="1"/>
            <a:r>
              <a:rPr lang="en-US" altLang="en-US" sz="2400" dirty="0" smtClean="0">
                <a:latin typeface="Calibri" panose="020F0502020204030204" pitchFamily="34" charset="0"/>
              </a:rPr>
              <a:t>Dynamically allocate only the amount of memory needed</a:t>
            </a:r>
          </a:p>
        </p:txBody>
      </p:sp>
      <p:sp>
        <p:nvSpPr>
          <p:cNvPr id="51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24ED830-F4F5-4385-B2CF-77FDA849C0B0}" type="slidenum">
              <a:rPr lang="en-US" altLang="en-US" smtClean="0">
                <a:latin typeface="Arial Black" pitchFamily="34" charset="0"/>
              </a:rPr>
              <a:pPr/>
              <a:t>5</a:t>
            </a:fld>
            <a:endParaRPr lang="en-US" altLang="en-US" smtClean="0">
              <a:latin typeface="Arial Black" pitchFamily="34" charset="0"/>
            </a:endParaRPr>
          </a:p>
        </p:txBody>
      </p:sp>
    </p:spTree>
    <p:extLst>
      <p:ext uri="{BB962C8B-B14F-4D97-AF65-F5344CB8AC3E}">
        <p14:creationId xmlns:p14="http://schemas.microsoft.com/office/powerpoint/2010/main" val="2317452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ctr" eaLnBrk="1" hangingPunct="1"/>
            <a:r>
              <a:rPr lang="en-US" altLang="en-US" dirty="0" smtClean="0">
                <a:latin typeface="Calibri" panose="020F0502020204030204" pitchFamily="34" charset="0"/>
              </a:rPr>
              <a:t>Memory Allocation</a:t>
            </a:r>
          </a:p>
        </p:txBody>
      </p:sp>
      <p:sp>
        <p:nvSpPr>
          <p:cNvPr id="3" name="Content Placeholder 2"/>
          <p:cNvSpPr>
            <a:spLocks noGrp="1"/>
          </p:cNvSpPr>
          <p:nvPr>
            <p:ph idx="1"/>
          </p:nvPr>
        </p:nvSpPr>
        <p:spPr/>
        <p:txBody>
          <a:bodyPr>
            <a:normAutofit/>
          </a:bodyPr>
          <a:lstStyle/>
          <a:p>
            <a:pPr marL="109728" indent="0" algn="just" eaLnBrk="1" hangingPunct="1">
              <a:lnSpc>
                <a:spcPct val="90000"/>
              </a:lnSpc>
              <a:buNone/>
              <a:defRPr/>
            </a:pPr>
            <a:r>
              <a:rPr lang="en-US" dirty="0" smtClean="0">
                <a:latin typeface="Calibri" panose="020F0502020204030204" pitchFamily="34" charset="0"/>
              </a:rPr>
              <a:t>There are essentially two types of memory allocation</a:t>
            </a:r>
          </a:p>
          <a:p>
            <a:pPr marL="624078" indent="-514350" algn="just" eaLnBrk="1" hangingPunct="1">
              <a:lnSpc>
                <a:spcPct val="90000"/>
              </a:lnSpc>
              <a:buFont typeface="+mj-lt"/>
              <a:buAutoNum type="arabicPeriod"/>
              <a:defRPr/>
            </a:pPr>
            <a:r>
              <a:rPr lang="en-US" dirty="0" smtClean="0">
                <a:latin typeface="Calibri" panose="020F0502020204030204" pitchFamily="34" charset="0"/>
              </a:rPr>
              <a:t>Static</a:t>
            </a:r>
          </a:p>
          <a:p>
            <a:pPr marL="624078" indent="-514350" algn="just" eaLnBrk="1" hangingPunct="1">
              <a:lnSpc>
                <a:spcPct val="90000"/>
              </a:lnSpc>
              <a:buFont typeface="+mj-lt"/>
              <a:buAutoNum type="arabicPeriod"/>
              <a:defRPr/>
            </a:pPr>
            <a:r>
              <a:rPr lang="en-US" dirty="0" smtClean="0">
                <a:latin typeface="Calibri" panose="020F0502020204030204" pitchFamily="34" charset="0"/>
              </a:rPr>
              <a:t>Dynamic</a:t>
            </a:r>
          </a:p>
        </p:txBody>
      </p:sp>
    </p:spTree>
    <p:extLst>
      <p:ext uri="{BB962C8B-B14F-4D97-AF65-F5344CB8AC3E}">
        <p14:creationId xmlns:p14="http://schemas.microsoft.com/office/powerpoint/2010/main" val="3408427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Calibri" panose="020F0502020204030204" pitchFamily="34" charset="0"/>
              </a:rPr>
              <a:t>Memory </a:t>
            </a:r>
            <a:r>
              <a:rPr lang="en-US" altLang="en-US" dirty="0" smtClean="0">
                <a:latin typeface="Calibri" panose="020F0502020204030204" pitchFamily="34" charset="0"/>
              </a:rPr>
              <a:t>Allocation - Static</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a:bodyPr>
          <a:lstStyle/>
          <a:p>
            <a:pPr lvl="1" algn="just">
              <a:lnSpc>
                <a:spcPct val="90000"/>
              </a:lnSpc>
              <a:buFont typeface="Wingdings" pitchFamily="2" charset="2"/>
              <a:buChar char="q"/>
              <a:defRPr/>
            </a:pPr>
            <a:r>
              <a:rPr lang="en-US" dirty="0">
                <a:latin typeface="Calibri" panose="020F0502020204030204" pitchFamily="34" charset="0"/>
              </a:rPr>
              <a:t>Static – Done by the compiler automatically (</a:t>
            </a:r>
            <a:r>
              <a:rPr lang="en-US" dirty="0">
                <a:solidFill>
                  <a:srgbClr val="FF0000"/>
                </a:solidFill>
                <a:latin typeface="Calibri" panose="020F0502020204030204" pitchFamily="34" charset="0"/>
              </a:rPr>
              <a:t>implicitly</a:t>
            </a:r>
            <a:r>
              <a:rPr lang="en-US" dirty="0">
                <a:latin typeface="Calibri" panose="020F0502020204030204" pitchFamily="34" charset="0"/>
              </a:rPr>
              <a:t>).  </a:t>
            </a:r>
          </a:p>
          <a:p>
            <a:pPr lvl="2" algn="just">
              <a:lnSpc>
                <a:spcPct val="90000"/>
              </a:lnSpc>
              <a:buFont typeface="Courier New" panose="02070309020205020404" pitchFamily="49" charset="0"/>
              <a:buChar char="o"/>
              <a:defRPr/>
            </a:pPr>
            <a:r>
              <a:rPr lang="en-US" dirty="0">
                <a:latin typeface="Calibri" panose="020F0502020204030204" pitchFamily="34" charset="0"/>
              </a:rPr>
              <a:t>Global variables or objects  -- memory is allocated at the start of the program, and freed when program exits; alive throughout program execution</a:t>
            </a:r>
          </a:p>
          <a:p>
            <a:pPr marL="1435608" lvl="3" indent="-457200" algn="just">
              <a:lnSpc>
                <a:spcPct val="90000"/>
              </a:lnSpc>
              <a:buFont typeface="+mj-lt"/>
              <a:buAutoNum type="arabicPeriod"/>
              <a:defRPr/>
            </a:pPr>
            <a:r>
              <a:rPr lang="en-US" dirty="0">
                <a:latin typeface="Calibri" panose="020F0502020204030204" pitchFamily="34" charset="0"/>
              </a:rPr>
              <a:t>Can be access anywhere in the program.</a:t>
            </a:r>
          </a:p>
          <a:p>
            <a:pPr lvl="2" algn="just">
              <a:lnSpc>
                <a:spcPct val="90000"/>
              </a:lnSpc>
              <a:buFont typeface="Courier New" panose="02070309020205020404" pitchFamily="49" charset="0"/>
              <a:buChar char="o"/>
              <a:defRPr/>
            </a:pPr>
            <a:r>
              <a:rPr lang="en-US" dirty="0">
                <a:latin typeface="Calibri" panose="020F0502020204030204" pitchFamily="34" charset="0"/>
              </a:rPr>
              <a:t>Local variables (inside a routine) – memory is allocated when the routine starts and freed when the routine returns. </a:t>
            </a:r>
          </a:p>
          <a:p>
            <a:pPr marL="1435608" lvl="3" indent="-457200" algn="just">
              <a:lnSpc>
                <a:spcPct val="90000"/>
              </a:lnSpc>
              <a:buFont typeface="+mj-lt"/>
              <a:buAutoNum type="arabicPeriod"/>
              <a:defRPr/>
            </a:pPr>
            <a:r>
              <a:rPr lang="en-US" dirty="0">
                <a:latin typeface="Calibri" panose="020F0502020204030204" pitchFamily="34" charset="0"/>
              </a:rPr>
              <a:t>A local variable cannot be accessed from another routine.</a:t>
            </a:r>
          </a:p>
          <a:p>
            <a:pPr lvl="2" algn="just">
              <a:lnSpc>
                <a:spcPct val="90000"/>
              </a:lnSpc>
              <a:buFont typeface="Courier New" panose="02070309020205020404" pitchFamily="49" charset="0"/>
              <a:buChar char="o"/>
              <a:defRPr/>
            </a:pPr>
            <a:r>
              <a:rPr lang="en-US" dirty="0">
                <a:latin typeface="Calibri" panose="020F0502020204030204" pitchFamily="34" charset="0"/>
              </a:rPr>
              <a:t>Allocation and free are done implicitly.</a:t>
            </a:r>
          </a:p>
          <a:p>
            <a:pPr lvl="2" algn="just">
              <a:lnSpc>
                <a:spcPct val="90000"/>
              </a:lnSpc>
              <a:buFont typeface="Courier New" panose="02070309020205020404" pitchFamily="49" charset="0"/>
              <a:buChar char="o"/>
              <a:defRPr/>
            </a:pPr>
            <a:r>
              <a:rPr lang="en-US" dirty="0">
                <a:latin typeface="Calibri" panose="020F0502020204030204" pitchFamily="34" charset="0"/>
              </a:rPr>
              <a:t>No need to explicitly manage memory is nice, but has limitations!</a:t>
            </a:r>
          </a:p>
          <a:p>
            <a:pPr marL="1435608" lvl="3" indent="-457200" algn="just">
              <a:lnSpc>
                <a:spcPct val="90000"/>
              </a:lnSpc>
              <a:buFont typeface="+mj-lt"/>
              <a:buAutoNum type="arabicPeriod"/>
              <a:defRPr/>
            </a:pPr>
            <a:r>
              <a:rPr lang="en-US" dirty="0">
                <a:latin typeface="Calibri" panose="020F0502020204030204" pitchFamily="34" charset="0"/>
              </a:rPr>
              <a:t>Using static allocation, the array size must be fixed.</a:t>
            </a:r>
          </a:p>
          <a:p>
            <a:endParaRPr lang="en-US" dirty="0">
              <a:latin typeface="Calibri" panose="020F0502020204030204" pitchFamily="34" charset="0"/>
            </a:endParaRPr>
          </a:p>
        </p:txBody>
      </p:sp>
    </p:spTree>
    <p:extLst>
      <p:ext uri="{BB962C8B-B14F-4D97-AF65-F5344CB8AC3E}">
        <p14:creationId xmlns:p14="http://schemas.microsoft.com/office/powerpoint/2010/main" val="228810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algn="ctr"/>
            <a:r>
              <a:rPr lang="en-US" altLang="en-US" dirty="0" smtClean="0">
                <a:latin typeface="Calibri" panose="020F0502020204030204" pitchFamily="34" charset="0"/>
              </a:rPr>
              <a:t>Memory Allocation - </a:t>
            </a:r>
            <a:r>
              <a:rPr lang="en-US" dirty="0" smtClean="0">
                <a:latin typeface="Calibri" panose="020F0502020204030204" pitchFamily="34" charset="0"/>
              </a:rPr>
              <a:t>Dynamic</a:t>
            </a:r>
            <a:endParaRPr lang="en-US" altLang="en-US" dirty="0" smtClean="0">
              <a:latin typeface="Calibri" panose="020F0502020204030204" pitchFamily="34" charset="0"/>
            </a:endParaRPr>
          </a:p>
        </p:txBody>
      </p:sp>
      <p:sp>
        <p:nvSpPr>
          <p:cNvPr id="10243" name="Content Placeholder 2"/>
          <p:cNvSpPr>
            <a:spLocks noGrp="1"/>
          </p:cNvSpPr>
          <p:nvPr>
            <p:ph idx="1"/>
          </p:nvPr>
        </p:nvSpPr>
        <p:spPr/>
        <p:txBody>
          <a:bodyPr>
            <a:normAutofit/>
          </a:bodyPr>
          <a:lstStyle/>
          <a:p>
            <a:pPr lvl="1" algn="just" eaLnBrk="1" hangingPunct="1">
              <a:lnSpc>
                <a:spcPct val="90000"/>
              </a:lnSpc>
              <a:buFont typeface="Wingdings" pitchFamily="2" charset="2"/>
              <a:buChar char="q"/>
            </a:pPr>
            <a:r>
              <a:rPr lang="en-US" altLang="en-US" dirty="0" smtClean="0">
                <a:latin typeface="Calibri" panose="020F0502020204030204" pitchFamily="34" charset="0"/>
              </a:rPr>
              <a:t>Wouldn’t it be nice to be able to have an array whose size can be adjusted depending on needs.</a:t>
            </a:r>
          </a:p>
          <a:p>
            <a:pPr lvl="2" algn="just" eaLnBrk="1" hangingPunct="1">
              <a:lnSpc>
                <a:spcPct val="90000"/>
              </a:lnSpc>
              <a:buFont typeface="Wingdings" pitchFamily="2" charset="2"/>
              <a:buChar char="v"/>
            </a:pPr>
            <a:r>
              <a:rPr lang="en-US" altLang="en-US" sz="1800" dirty="0" smtClean="0">
                <a:latin typeface="Calibri" panose="020F0502020204030204" pitchFamily="34" charset="0"/>
              </a:rPr>
              <a:t>Dynamic memory allocation deals with this situation.</a:t>
            </a:r>
          </a:p>
          <a:p>
            <a:pPr lvl="1" algn="just" eaLnBrk="1" hangingPunct="1">
              <a:lnSpc>
                <a:spcPct val="90000"/>
              </a:lnSpc>
            </a:pPr>
            <a:endParaRPr lang="en-US" altLang="en-US" dirty="0" smtClean="0">
              <a:latin typeface="Calibri" panose="020F0502020204030204" pitchFamily="34" charset="0"/>
            </a:endParaRPr>
          </a:p>
          <a:p>
            <a:pPr lvl="1" algn="just" eaLnBrk="1" hangingPunct="1">
              <a:lnSpc>
                <a:spcPct val="90000"/>
              </a:lnSpc>
              <a:buFont typeface="Wingdings" pitchFamily="2" charset="2"/>
              <a:buChar char="q"/>
            </a:pPr>
            <a:r>
              <a:rPr lang="en-US" altLang="en-US" dirty="0" smtClean="0">
                <a:latin typeface="Calibri" panose="020F0502020204030204" pitchFamily="34" charset="0"/>
              </a:rPr>
              <a:t>Dynamic – Done explicitly by programmer.  </a:t>
            </a:r>
          </a:p>
          <a:p>
            <a:pPr lvl="2" algn="just" eaLnBrk="1" hangingPunct="1">
              <a:lnSpc>
                <a:spcPct val="90000"/>
              </a:lnSpc>
              <a:buFont typeface="Wingdings" pitchFamily="2" charset="2"/>
              <a:buChar char="v"/>
            </a:pPr>
            <a:r>
              <a:rPr lang="en-US" altLang="en-US" dirty="0" smtClean="0">
                <a:latin typeface="Calibri" panose="020F0502020204030204" pitchFamily="34" charset="0"/>
              </a:rPr>
              <a:t>Programmer explicitly requests the system to allocate memory and return starting address of memory allocated (what is this?).  This address can be used by the programmer to access the allocated memory.  </a:t>
            </a:r>
          </a:p>
          <a:p>
            <a:pPr lvl="2" algn="just" eaLnBrk="1" hangingPunct="1">
              <a:lnSpc>
                <a:spcPct val="90000"/>
              </a:lnSpc>
              <a:buFont typeface="Wingdings" pitchFamily="2" charset="2"/>
              <a:buChar char="v"/>
            </a:pPr>
            <a:r>
              <a:rPr lang="en-US" altLang="en-US" dirty="0" smtClean="0">
                <a:latin typeface="Calibri" panose="020F0502020204030204" pitchFamily="34" charset="0"/>
              </a:rPr>
              <a:t>When done using memory, it must be </a:t>
            </a:r>
            <a:r>
              <a:rPr lang="en-US" altLang="en-US" b="1" dirty="0" smtClean="0">
                <a:solidFill>
                  <a:srgbClr val="C00000"/>
                </a:solidFill>
                <a:latin typeface="Calibri" panose="020F0502020204030204" pitchFamily="34" charset="0"/>
              </a:rPr>
              <a:t>explicitly</a:t>
            </a:r>
            <a:r>
              <a:rPr lang="en-US" altLang="en-US" dirty="0" smtClean="0">
                <a:latin typeface="Calibri" panose="020F0502020204030204" pitchFamily="34" charset="0"/>
              </a:rPr>
              <a:t> freed.</a:t>
            </a:r>
          </a:p>
        </p:txBody>
      </p:sp>
    </p:spTree>
    <p:extLst>
      <p:ext uri="{BB962C8B-B14F-4D97-AF65-F5344CB8AC3E}">
        <p14:creationId xmlns:p14="http://schemas.microsoft.com/office/powerpoint/2010/main" val="4090937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algn="ctr" eaLnBrk="1" hangingPunct="1"/>
            <a:r>
              <a:rPr lang="en-US" altLang="en-US" dirty="0" smtClean="0">
                <a:latin typeface="Calibri" panose="020F0502020204030204" pitchFamily="34" charset="0"/>
              </a:rPr>
              <a:t>Explicitly allocating memory in C++: </a:t>
            </a:r>
            <a:br>
              <a:rPr lang="en-US" altLang="en-US" dirty="0" smtClean="0">
                <a:latin typeface="Calibri" panose="020F0502020204030204" pitchFamily="34" charset="0"/>
              </a:rPr>
            </a:br>
            <a:r>
              <a:rPr lang="en-US" altLang="en-US" dirty="0" smtClean="0">
                <a:latin typeface="Calibri" panose="020F0502020204030204" pitchFamily="34" charset="0"/>
              </a:rPr>
              <a:t>The ‘new’ Operator</a:t>
            </a:r>
          </a:p>
        </p:txBody>
      </p:sp>
      <p:sp>
        <p:nvSpPr>
          <p:cNvPr id="11267" name="Content Placeholder 2"/>
          <p:cNvSpPr>
            <a:spLocks noGrp="1"/>
          </p:cNvSpPr>
          <p:nvPr>
            <p:ph idx="1"/>
          </p:nvPr>
        </p:nvSpPr>
        <p:spPr/>
        <p:txBody>
          <a:bodyPr>
            <a:normAutofit/>
          </a:bodyPr>
          <a:lstStyle/>
          <a:p>
            <a:pPr algn="just" eaLnBrk="1" hangingPunct="1"/>
            <a:r>
              <a:rPr lang="en-US" altLang="en-US" dirty="0" smtClean="0">
                <a:latin typeface="Calibri" panose="020F0502020204030204" pitchFamily="34" charset="0"/>
              </a:rPr>
              <a:t>Used to dynamically allocate memory</a:t>
            </a:r>
          </a:p>
          <a:p>
            <a:pPr algn="just" eaLnBrk="1" hangingPunct="1"/>
            <a:r>
              <a:rPr lang="en-US" altLang="en-US" dirty="0" smtClean="0">
                <a:latin typeface="Calibri" panose="020F0502020204030204" pitchFamily="34" charset="0"/>
              </a:rPr>
              <a:t>Can be used to allocate a single variable/object or an array of variables/objects</a:t>
            </a:r>
          </a:p>
          <a:p>
            <a:pPr algn="just" eaLnBrk="1" hangingPunct="1"/>
            <a:r>
              <a:rPr lang="en-US" altLang="en-US" dirty="0" smtClean="0">
                <a:latin typeface="Calibri" panose="020F0502020204030204" pitchFamily="34" charset="0"/>
              </a:rPr>
              <a:t>The new operator returns pointer to the type allocated</a:t>
            </a:r>
            <a:endParaRPr lang="en-US" altLang="en-US" dirty="0">
              <a:latin typeface="Calibri" panose="020F0502020204030204" pitchFamily="34" charset="0"/>
            </a:endParaRPr>
          </a:p>
          <a:p>
            <a:pPr algn="just" eaLnBrk="1" hangingPunct="1"/>
            <a:r>
              <a:rPr lang="en-US" altLang="en-US" dirty="0" smtClean="0">
                <a:latin typeface="Calibri" panose="020F0502020204030204" pitchFamily="34" charset="0"/>
              </a:rPr>
              <a:t>Before the assignment, the pointer may or may not point to a legitimate memory</a:t>
            </a:r>
          </a:p>
          <a:p>
            <a:pPr algn="just" eaLnBrk="1" hangingPunct="1"/>
            <a:r>
              <a:rPr lang="en-US" altLang="en-US" dirty="0" smtClean="0">
                <a:latin typeface="Calibri" panose="020F0502020204030204" pitchFamily="34" charset="0"/>
              </a:rPr>
              <a:t>After the assignment, the pointer points to a legitimate memory. </a:t>
            </a:r>
          </a:p>
          <a:p>
            <a:pPr eaLnBrk="1" hangingPunct="1">
              <a:buFont typeface="Wingdings 2" charset="2"/>
              <a:buNone/>
            </a:pPr>
            <a:endParaRPr lang="en-US" altLang="en-US" dirty="0" smtClean="0">
              <a:latin typeface="Calibri" panose="020F0502020204030204" pitchFamily="34" charset="0"/>
            </a:endParaRPr>
          </a:p>
          <a:p>
            <a:pPr eaLnBrk="1" hangingPunct="1"/>
            <a:endParaRPr lang="en-US" altLang="en-US" dirty="0" smtClean="0">
              <a:latin typeface="Calibri" panose="020F0502020204030204" pitchFamily="34" charset="0"/>
            </a:endParaRPr>
          </a:p>
          <a:p>
            <a:pPr eaLnBrk="1" hangingPunct="1"/>
            <a:endParaRPr lang="en-US" altLang="en-US" dirty="0" smtClean="0">
              <a:latin typeface="Calibri" panose="020F0502020204030204" pitchFamily="34" charset="0"/>
            </a:endParaRPr>
          </a:p>
        </p:txBody>
      </p:sp>
    </p:spTree>
    <p:extLst>
      <p:ext uri="{BB962C8B-B14F-4D97-AF65-F5344CB8AC3E}">
        <p14:creationId xmlns:p14="http://schemas.microsoft.com/office/powerpoint/2010/main" val="2805071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TotalTime>
  <Words>1237</Words>
  <Application>Microsoft Office PowerPoint</Application>
  <PresentationFormat>On-screen Show (4:3)</PresentationFormat>
  <Paragraphs>148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Urban</vt:lpstr>
      <vt:lpstr>Dynamic Memory &amp; Linked List</vt:lpstr>
      <vt:lpstr>Last Lecture Summary</vt:lpstr>
      <vt:lpstr>Objectives Overview</vt:lpstr>
      <vt:lpstr>Problem with Arrays</vt:lpstr>
      <vt:lpstr>Better Solution</vt:lpstr>
      <vt:lpstr>Memory Allocation</vt:lpstr>
      <vt:lpstr>Memory Allocation - Static</vt:lpstr>
      <vt:lpstr>Memory Allocation - Dynamic</vt:lpstr>
      <vt:lpstr>Explicitly allocating memory in C++:  The ‘new’ Operator</vt:lpstr>
      <vt:lpstr>PowerPoint Presentation</vt:lpstr>
      <vt:lpstr>Explicitly freeing memory in C++:  The ‘delete’ Operator</vt:lpstr>
      <vt:lpstr>PowerPoint Presentation</vt:lpstr>
      <vt:lpstr>Example</vt:lpstr>
      <vt:lpstr>The Heap</vt:lpstr>
      <vt:lpstr>Why use dynamic memory allocation?</vt:lpstr>
      <vt:lpstr>The . and -&gt; operators</vt:lpstr>
      <vt:lpstr>Introduction to Linked Lists</vt:lpstr>
      <vt:lpstr>Linked Lists</vt:lpstr>
      <vt:lpstr>PowerPoint Presentation</vt:lpstr>
      <vt:lpstr>Types of Linked Lists </vt:lpstr>
      <vt:lpstr>Singly Linked List </vt:lpstr>
      <vt:lpstr>PowerPoint Presentation</vt:lpstr>
      <vt:lpstr>Doubly Linked List </vt:lpstr>
      <vt:lpstr>PowerPoint Presentation</vt:lpstr>
      <vt:lpstr>Circular Linked List </vt:lpstr>
      <vt:lpstr>PowerPoint Presentation</vt:lpstr>
      <vt:lpstr>Advantages of Linked Lists </vt:lpstr>
      <vt:lpstr>Disadvantages of Linked Lists </vt:lpstr>
      <vt:lpstr>Applications of Linked Lists </vt:lpstr>
      <vt:lpstr>Array vs Linked List </vt:lpstr>
      <vt:lpstr>PowerPoint Presentation</vt:lpstr>
      <vt:lpstr>Summary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Memory &amp; Linked List</dc:title>
  <dc:creator>Afaq Mansoor</dc:creator>
  <cp:lastModifiedBy>Afaq</cp:lastModifiedBy>
  <cp:revision>21</cp:revision>
  <dcterms:created xsi:type="dcterms:W3CDTF">2006-08-16T00:00:00Z</dcterms:created>
  <dcterms:modified xsi:type="dcterms:W3CDTF">2018-12-02T09:40:50Z</dcterms:modified>
</cp:coreProperties>
</file>