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10" r:id="rId3"/>
    <p:sldId id="257" r:id="rId4"/>
    <p:sldId id="260" r:id="rId5"/>
    <p:sldId id="290" r:id="rId6"/>
    <p:sldId id="284" r:id="rId7"/>
    <p:sldId id="261" r:id="rId8"/>
    <p:sldId id="283" r:id="rId9"/>
    <p:sldId id="297" r:id="rId10"/>
    <p:sldId id="298" r:id="rId11"/>
    <p:sldId id="262" r:id="rId12"/>
    <p:sldId id="293" r:id="rId13"/>
    <p:sldId id="294" r:id="rId14"/>
    <p:sldId id="263" r:id="rId15"/>
    <p:sldId id="295" r:id="rId16"/>
    <p:sldId id="296" r:id="rId17"/>
    <p:sldId id="264" r:id="rId18"/>
    <p:sldId id="300" r:id="rId19"/>
    <p:sldId id="301" r:id="rId20"/>
    <p:sldId id="302" r:id="rId21"/>
    <p:sldId id="303" r:id="rId22"/>
    <p:sldId id="304" r:id="rId23"/>
    <p:sldId id="277" r:id="rId24"/>
    <p:sldId id="278" r:id="rId25"/>
    <p:sldId id="286" r:id="rId26"/>
    <p:sldId id="288" r:id="rId27"/>
    <p:sldId id="289" r:id="rId28"/>
    <p:sldId id="287" r:id="rId29"/>
    <p:sldId id="299" r:id="rId30"/>
    <p:sldId id="285" r:id="rId31"/>
    <p:sldId id="305" r:id="rId32"/>
    <p:sldId id="306" r:id="rId33"/>
    <p:sldId id="307" r:id="rId34"/>
    <p:sldId id="308" r:id="rId35"/>
    <p:sldId id="259" r:id="rId36"/>
    <p:sldId id="30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50" y="-90"/>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cse.unr.edu/~bebis/CS308/PowerPoint/Queues.ppt" TargetMode="External"/><Relationship Id="rId2" Type="http://schemas.openxmlformats.org/officeDocument/2006/relationships/hyperlink" Target="https://www.geeksforgeeks.org/queue-data-structure/" TargetMode="External"/><Relationship Id="rId1" Type="http://schemas.openxmlformats.org/officeDocument/2006/relationships/slideLayout" Target="../slideLayouts/slideLayout2.xml"/><Relationship Id="rId5" Type="http://schemas.openxmlformats.org/officeDocument/2006/relationships/hyperlink" Target="https://www.tutorialride.com/data-structures/types-of-queue-in-data-structure.htm" TargetMode="External"/><Relationship Id="rId4" Type="http://schemas.openxmlformats.org/officeDocument/2006/relationships/hyperlink" Target="https://www.tutorialspoint.com/data_structures_algorithms/dsa_queue.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86000"/>
            <a:ext cx="8458200" cy="1470025"/>
          </a:xfrm>
        </p:spPr>
        <p:txBody>
          <a:bodyPr/>
          <a:lstStyle/>
          <a:p>
            <a:r>
              <a:rPr lang="en-US" dirty="0" smtClean="0">
                <a:latin typeface="Calibri" panose="020F0502020204030204" pitchFamily="34" charset="0"/>
              </a:rPr>
              <a:t>Queue Data Structure</a:t>
            </a:r>
            <a:endParaRPr lang="en-US" dirty="0">
              <a:latin typeface="Calibri" panose="020F0502020204030204" pitchFamily="34" charset="0"/>
            </a:endParaRPr>
          </a:p>
        </p:txBody>
      </p:sp>
      <p:sp>
        <p:nvSpPr>
          <p:cNvPr id="5" name="Subtitle 4"/>
          <p:cNvSpPr>
            <a:spLocks noGrp="1"/>
          </p:cNvSpPr>
          <p:nvPr>
            <p:ph type="subTitle" idx="1"/>
          </p:nvPr>
        </p:nvSpPr>
        <p:spPr/>
        <p:txBody>
          <a:bodyPr/>
          <a:lstStyle/>
          <a:p>
            <a:r>
              <a:rPr lang="en-US" dirty="0" smtClean="0">
                <a:latin typeface="Calibri" panose="020F0502020204030204" pitchFamily="34" charset="0"/>
              </a:rPr>
              <a:t>Prepared by: Afaq </a:t>
            </a:r>
            <a:r>
              <a:rPr lang="en-US" dirty="0" err="1" smtClean="0">
                <a:latin typeface="Calibri" panose="020F0502020204030204" pitchFamily="34" charset="0"/>
              </a:rPr>
              <a:t>Mansoor</a:t>
            </a:r>
            <a:r>
              <a:rPr lang="en-US" dirty="0" smtClean="0">
                <a:latin typeface="Calibri" panose="020F0502020204030204" pitchFamily="34" charset="0"/>
              </a:rPr>
              <a:t> Khan</a:t>
            </a:r>
          </a:p>
          <a:p>
            <a:r>
              <a:rPr lang="en-US" dirty="0" smtClean="0">
                <a:latin typeface="Calibri" panose="020F0502020204030204" pitchFamily="34" charset="0"/>
              </a:rPr>
              <a:t>BSSE III- Group A </a:t>
            </a:r>
          </a:p>
          <a:p>
            <a:r>
              <a:rPr lang="en-US" dirty="0" smtClean="0">
                <a:latin typeface="Calibri" panose="020F0502020204030204" pitchFamily="34" charset="0"/>
              </a:rPr>
              <a:t>Session 2017-21</a:t>
            </a:r>
          </a:p>
          <a:p>
            <a:r>
              <a:rPr lang="en-US" dirty="0" err="1" smtClean="0">
                <a:latin typeface="Calibri" panose="020F0502020204030204" pitchFamily="34" charset="0"/>
              </a:rPr>
              <a:t>IMSciences</a:t>
            </a:r>
            <a:r>
              <a:rPr lang="en-US" dirty="0" smtClean="0">
                <a:latin typeface="Calibri" panose="020F0502020204030204" pitchFamily="34" charset="0"/>
              </a:rPr>
              <a:t>, Peshawar.</a:t>
            </a:r>
            <a:endParaRPr lang="en-US" dirty="0">
              <a:latin typeface="Calibri" panose="020F0502020204030204" pitchFamily="34" charset="0"/>
            </a:endParaRPr>
          </a:p>
        </p:txBody>
      </p:sp>
    </p:spTree>
    <p:extLst>
      <p:ext uri="{BB962C8B-B14F-4D97-AF65-F5344CB8AC3E}">
        <p14:creationId xmlns:p14="http://schemas.microsoft.com/office/powerpoint/2010/main" val="4076071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Queue Representation</a:t>
            </a:r>
            <a:br>
              <a:rPr lang="en-US" b="1" dirty="0">
                <a:latin typeface="Calibri" panose="020F0502020204030204" pitchFamily="34" charset="0"/>
              </a:rPr>
            </a:br>
            <a:endParaRPr lang="en-US" dirty="0">
              <a:latin typeface="Calibri" panose="020F0502020204030204" pitchFamily="34" charset="0"/>
            </a:endParaRPr>
          </a:p>
        </p:txBody>
      </p:sp>
      <p:pic>
        <p:nvPicPr>
          <p:cNvPr id="4098" name="Picture 2" descr="C:\Users\amanullah\Desktop\queue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620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26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295400"/>
            <a:ext cx="7772400" cy="1143000"/>
          </a:xfrm>
        </p:spPr>
        <p:txBody>
          <a:bodyPr/>
          <a:lstStyle/>
          <a:p>
            <a:pPr algn="ctr"/>
            <a:r>
              <a:rPr lang="en-US" altLang="en-US" dirty="0" err="1">
                <a:latin typeface="Calibri" panose="020F0502020204030204" pitchFamily="34" charset="0"/>
                <a:ea typeface="MS Mincho" charset="-128"/>
              </a:rPr>
              <a:t>Enqueue</a:t>
            </a:r>
            <a:r>
              <a:rPr lang="en-US" altLang="en-US" dirty="0">
                <a:latin typeface="Calibri" panose="020F0502020204030204" pitchFamily="34" charset="0"/>
                <a:ea typeface="MS Mincho" charset="-128"/>
              </a:rPr>
              <a:t> (</a:t>
            </a:r>
            <a:r>
              <a:rPr lang="en-US" altLang="en-US" dirty="0" err="1">
                <a:latin typeface="Calibri" panose="020F0502020204030204" pitchFamily="34" charset="0"/>
                <a:ea typeface="MS Mincho" charset="-128"/>
              </a:rPr>
              <a:t>ItemType</a:t>
            </a:r>
            <a:r>
              <a:rPr lang="en-US" altLang="en-US" dirty="0">
                <a:latin typeface="Calibri" panose="020F0502020204030204" pitchFamily="34" charset="0"/>
                <a:ea typeface="MS Mincho" charset="-128"/>
              </a:rPr>
              <a:t> </a:t>
            </a:r>
            <a:r>
              <a:rPr lang="en-US" altLang="en-US" dirty="0" err="1">
                <a:latin typeface="Calibri" panose="020F0502020204030204" pitchFamily="34" charset="0"/>
                <a:ea typeface="MS Mincho" charset="-128"/>
              </a:rPr>
              <a:t>newItem</a:t>
            </a:r>
            <a:r>
              <a:rPr lang="en-US" altLang="en-US" dirty="0">
                <a:latin typeface="Calibri" panose="020F0502020204030204" pitchFamily="34" charset="0"/>
                <a:ea typeface="MS Mincho" charset="-128"/>
              </a:rPr>
              <a:t>)</a:t>
            </a:r>
            <a:r>
              <a:rPr lang="en-US" altLang="en-US" dirty="0">
                <a:latin typeface="Calibri" panose="020F0502020204030204" pitchFamily="34" charset="0"/>
              </a:rPr>
              <a:t> </a:t>
            </a:r>
          </a:p>
        </p:txBody>
      </p:sp>
      <p:sp>
        <p:nvSpPr>
          <p:cNvPr id="9219" name="Rectangle 3"/>
          <p:cNvSpPr>
            <a:spLocks noGrp="1" noChangeArrowheads="1"/>
          </p:cNvSpPr>
          <p:nvPr>
            <p:ph type="body" idx="1"/>
          </p:nvPr>
        </p:nvSpPr>
        <p:spPr>
          <a:xfrm>
            <a:off x="685800" y="2667000"/>
            <a:ext cx="7772400" cy="3429000"/>
          </a:xfrm>
        </p:spPr>
        <p:txBody>
          <a:bodyPr/>
          <a:lstStyle/>
          <a:p>
            <a:r>
              <a:rPr lang="en-US" altLang="en-US" i="1">
                <a:latin typeface="Calibri" panose="020F0502020204030204" pitchFamily="34" charset="0"/>
                <a:cs typeface="Times New Roman" charset="0"/>
              </a:rPr>
              <a:t>Function</a:t>
            </a:r>
            <a:r>
              <a:rPr lang="en-US" altLang="en-US">
                <a:latin typeface="Calibri" panose="020F0502020204030204" pitchFamily="34" charset="0"/>
                <a:cs typeface="Times New Roman" charset="0"/>
              </a:rPr>
              <a:t>: Adds newItem to the rear of the queue.</a:t>
            </a:r>
            <a:endParaRPr lang="en-US" altLang="en-US">
              <a:latin typeface="Calibri" panose="020F0502020204030204" pitchFamily="34" charset="0"/>
              <a:cs typeface="Courier New" pitchFamily="49" charset="0"/>
            </a:endParaRPr>
          </a:p>
          <a:p>
            <a:r>
              <a:rPr lang="en-US" altLang="en-US" i="1">
                <a:latin typeface="Calibri" panose="020F0502020204030204" pitchFamily="34" charset="0"/>
                <a:cs typeface="Times New Roman" charset="0"/>
              </a:rPr>
              <a:t>Preconditions</a:t>
            </a:r>
            <a:r>
              <a:rPr lang="en-US" altLang="en-US">
                <a:latin typeface="Calibri" panose="020F0502020204030204" pitchFamily="34" charset="0"/>
                <a:cs typeface="Times New Roman" charset="0"/>
              </a:rPr>
              <a:t>: Queue has been initialized and is not full.</a:t>
            </a:r>
            <a:endParaRPr lang="en-US" altLang="en-US">
              <a:latin typeface="Calibri" panose="020F0502020204030204" pitchFamily="34" charset="0"/>
              <a:cs typeface="Courier New" pitchFamily="49" charset="0"/>
            </a:endParaRPr>
          </a:p>
          <a:p>
            <a:r>
              <a:rPr lang="en-US" altLang="en-US" i="1">
                <a:latin typeface="Calibri" panose="020F0502020204030204" pitchFamily="34" charset="0"/>
                <a:ea typeface="MS Mincho" charset="-128"/>
              </a:rPr>
              <a:t>Postconditions</a:t>
            </a:r>
            <a:r>
              <a:rPr lang="en-US" altLang="en-US">
                <a:latin typeface="Calibri" panose="020F0502020204030204" pitchFamily="34" charset="0"/>
                <a:ea typeface="MS Mincho" charset="-128"/>
              </a:rPr>
              <a:t>: newItem is at rear of queue.</a:t>
            </a:r>
            <a:r>
              <a:rPr lang="en-US" altLang="en-US">
                <a:latin typeface="Calibri" panose="020F0502020204030204" pitchFamily="34" charset="0"/>
              </a:rPr>
              <a:t> </a:t>
            </a:r>
          </a:p>
        </p:txBody>
      </p:sp>
    </p:spTree>
    <p:extLst>
      <p:ext uri="{BB962C8B-B14F-4D97-AF65-F5344CB8AC3E}">
        <p14:creationId xmlns:p14="http://schemas.microsoft.com/office/powerpoint/2010/main" val="4226783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err="1" smtClean="0">
                <a:latin typeface="Calibri" panose="020F0502020204030204" pitchFamily="34" charset="0"/>
                <a:ea typeface="MS Mincho" charset="-128"/>
              </a:rPr>
              <a:t>Enqueue</a:t>
            </a:r>
            <a:r>
              <a:rPr lang="en-US" altLang="en-US" dirty="0" smtClean="0">
                <a:latin typeface="Calibri" panose="020F0502020204030204" pitchFamily="34" charset="0"/>
                <a:ea typeface="MS Mincho" charset="-128"/>
              </a:rPr>
              <a:t> Algorithm</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dirty="0" smtClean="0">
                <a:latin typeface="Calibri" panose="020F0502020204030204" pitchFamily="34" charset="0"/>
              </a:rPr>
              <a:t>Step </a:t>
            </a:r>
            <a:r>
              <a:rPr lang="en-US" b="1" dirty="0">
                <a:latin typeface="Calibri" panose="020F0502020204030204" pitchFamily="34" charset="0"/>
              </a:rPr>
              <a:t>1</a:t>
            </a:r>
            <a:r>
              <a:rPr lang="en-US" dirty="0">
                <a:latin typeface="Calibri" panose="020F0502020204030204" pitchFamily="34" charset="0"/>
              </a:rPr>
              <a:t> − Check if the queue is full.</a:t>
            </a:r>
          </a:p>
          <a:p>
            <a:r>
              <a:rPr lang="en-US" b="1" dirty="0">
                <a:latin typeface="Calibri" panose="020F0502020204030204" pitchFamily="34" charset="0"/>
              </a:rPr>
              <a:t>Step 2</a:t>
            </a:r>
            <a:r>
              <a:rPr lang="en-US" dirty="0">
                <a:latin typeface="Calibri" panose="020F0502020204030204" pitchFamily="34" charset="0"/>
              </a:rPr>
              <a:t> − If the queue is full, produce overflow error and exit.</a:t>
            </a:r>
          </a:p>
          <a:p>
            <a:r>
              <a:rPr lang="en-US" b="1" dirty="0">
                <a:latin typeface="Calibri" panose="020F0502020204030204" pitchFamily="34" charset="0"/>
              </a:rPr>
              <a:t>Step 3</a:t>
            </a:r>
            <a:r>
              <a:rPr lang="en-US" dirty="0">
                <a:latin typeface="Calibri" panose="020F0502020204030204" pitchFamily="34" charset="0"/>
              </a:rPr>
              <a:t> − If the queue is not full, increment </a:t>
            </a:r>
            <a:r>
              <a:rPr lang="en-US" b="1" dirty="0">
                <a:latin typeface="Calibri" panose="020F0502020204030204" pitchFamily="34" charset="0"/>
              </a:rPr>
              <a:t>rear</a:t>
            </a:r>
            <a:r>
              <a:rPr lang="en-US" dirty="0">
                <a:latin typeface="Calibri" panose="020F0502020204030204" pitchFamily="34" charset="0"/>
              </a:rPr>
              <a:t> pointer to point the next empty space.</a:t>
            </a:r>
          </a:p>
          <a:p>
            <a:r>
              <a:rPr lang="en-US" b="1" dirty="0">
                <a:latin typeface="Calibri" panose="020F0502020204030204" pitchFamily="34" charset="0"/>
              </a:rPr>
              <a:t>Step 4</a:t>
            </a:r>
            <a:r>
              <a:rPr lang="en-US" dirty="0">
                <a:latin typeface="Calibri" panose="020F0502020204030204" pitchFamily="34" charset="0"/>
              </a:rPr>
              <a:t> − Add data element to the queue location, where the rear is pointing.</a:t>
            </a:r>
          </a:p>
          <a:p>
            <a:r>
              <a:rPr lang="en-US" b="1" dirty="0">
                <a:latin typeface="Calibri" panose="020F0502020204030204" pitchFamily="34" charset="0"/>
              </a:rPr>
              <a:t>Step 5</a:t>
            </a:r>
            <a:r>
              <a:rPr lang="en-US" dirty="0">
                <a:latin typeface="Calibri" panose="020F0502020204030204" pitchFamily="34" charset="0"/>
              </a:rPr>
              <a:t> − return success.</a:t>
            </a:r>
          </a:p>
          <a:p>
            <a:endParaRPr lang="en-US" dirty="0">
              <a:latin typeface="Calibri" panose="020F0502020204030204" pitchFamily="34" charset="0"/>
            </a:endParaRPr>
          </a:p>
        </p:txBody>
      </p:sp>
    </p:spTree>
    <p:extLst>
      <p:ext uri="{BB962C8B-B14F-4D97-AF65-F5344CB8AC3E}">
        <p14:creationId xmlns:p14="http://schemas.microsoft.com/office/powerpoint/2010/main" val="1595096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err="1" smtClean="0">
                <a:latin typeface="Calibri" panose="020F0502020204030204" pitchFamily="34" charset="0"/>
              </a:rPr>
              <a:t>Enqueue</a:t>
            </a:r>
            <a:r>
              <a:rPr lang="en-US" b="1" dirty="0" smtClean="0">
                <a:latin typeface="Calibri" panose="020F0502020204030204" pitchFamily="34" charset="0"/>
              </a:rPr>
              <a:t> </a:t>
            </a:r>
            <a:r>
              <a:rPr lang="en-US" b="1" dirty="0">
                <a:latin typeface="Calibri" panose="020F0502020204030204" pitchFamily="34" charset="0"/>
              </a:rPr>
              <a:t>Representation</a:t>
            </a:r>
            <a:br>
              <a:rPr lang="en-US" b="1" dirty="0">
                <a:latin typeface="Calibri" panose="020F0502020204030204" pitchFamily="34" charset="0"/>
              </a:rPr>
            </a:br>
            <a:endParaRPr lang="en-US" dirty="0">
              <a:latin typeface="Calibri" panose="020F0502020204030204" pitchFamily="34" charset="0"/>
            </a:endParaRPr>
          </a:p>
        </p:txBody>
      </p:sp>
      <p:pic>
        <p:nvPicPr>
          <p:cNvPr id="5122" name="Picture 2" descr="C:\Users\amanullah\Desktop\queue_enqueue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985000" cy="393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87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ltLang="en-US" dirty="0" err="1">
                <a:latin typeface="Calibri" panose="020F0502020204030204" pitchFamily="34" charset="0"/>
                <a:ea typeface="MS Mincho" charset="-128"/>
              </a:rPr>
              <a:t>Dequeue</a:t>
            </a:r>
            <a:r>
              <a:rPr lang="en-US" altLang="en-US" dirty="0">
                <a:latin typeface="Calibri" panose="020F0502020204030204" pitchFamily="34" charset="0"/>
                <a:ea typeface="MS Mincho" charset="-128"/>
              </a:rPr>
              <a:t> (</a:t>
            </a:r>
            <a:r>
              <a:rPr lang="en-US" altLang="en-US" dirty="0" err="1">
                <a:latin typeface="Calibri" panose="020F0502020204030204" pitchFamily="34" charset="0"/>
                <a:ea typeface="MS Mincho" charset="-128"/>
              </a:rPr>
              <a:t>ItemType</a:t>
            </a:r>
            <a:r>
              <a:rPr lang="en-US" altLang="en-US" dirty="0">
                <a:latin typeface="Calibri" panose="020F0502020204030204" pitchFamily="34" charset="0"/>
                <a:ea typeface="MS Mincho" charset="-128"/>
              </a:rPr>
              <a:t>&amp; item)</a:t>
            </a:r>
            <a:endParaRPr lang="en-US" altLang="en-US" dirty="0">
              <a:latin typeface="Calibri" panose="020F0502020204030204" pitchFamily="34" charset="0"/>
            </a:endParaRPr>
          </a:p>
        </p:txBody>
      </p:sp>
      <p:sp>
        <p:nvSpPr>
          <p:cNvPr id="10243" name="Rectangle 3"/>
          <p:cNvSpPr>
            <a:spLocks noGrp="1" noChangeArrowheads="1"/>
          </p:cNvSpPr>
          <p:nvPr>
            <p:ph type="body" idx="1"/>
          </p:nvPr>
        </p:nvSpPr>
        <p:spPr/>
        <p:txBody>
          <a:bodyPr/>
          <a:lstStyle/>
          <a:p>
            <a:r>
              <a:rPr lang="en-US" altLang="en-US" i="1">
                <a:latin typeface="Calibri" panose="020F0502020204030204" pitchFamily="34" charset="0"/>
                <a:cs typeface="Times New Roman" charset="0"/>
              </a:rPr>
              <a:t>Function</a:t>
            </a:r>
            <a:r>
              <a:rPr lang="en-US" altLang="en-US">
                <a:latin typeface="Calibri" panose="020F0502020204030204" pitchFamily="34" charset="0"/>
                <a:cs typeface="Times New Roman" charset="0"/>
              </a:rPr>
              <a:t>: Removes front item from queue and returns it in item.</a:t>
            </a:r>
            <a:endParaRPr lang="en-US" altLang="en-US">
              <a:latin typeface="Calibri" panose="020F0502020204030204" pitchFamily="34" charset="0"/>
              <a:cs typeface="Courier New" pitchFamily="49" charset="0"/>
            </a:endParaRPr>
          </a:p>
          <a:p>
            <a:r>
              <a:rPr lang="en-US" altLang="en-US" i="1">
                <a:latin typeface="Calibri" panose="020F0502020204030204" pitchFamily="34" charset="0"/>
                <a:cs typeface="Times New Roman" charset="0"/>
              </a:rPr>
              <a:t>Preconditions</a:t>
            </a:r>
            <a:r>
              <a:rPr lang="en-US" altLang="en-US">
                <a:latin typeface="Calibri" panose="020F0502020204030204" pitchFamily="34" charset="0"/>
                <a:cs typeface="Times New Roman" charset="0"/>
              </a:rPr>
              <a:t>: Queue has been initialized and is not empty.</a:t>
            </a:r>
            <a:endParaRPr lang="en-US" altLang="en-US">
              <a:latin typeface="Calibri" panose="020F0502020204030204" pitchFamily="34" charset="0"/>
              <a:cs typeface="Courier New" pitchFamily="49" charset="0"/>
            </a:endParaRPr>
          </a:p>
          <a:p>
            <a:r>
              <a:rPr lang="en-US" altLang="en-US" i="1">
                <a:latin typeface="Calibri" panose="020F0502020204030204" pitchFamily="34" charset="0"/>
                <a:cs typeface="Times New Roman" charset="0"/>
              </a:rPr>
              <a:t>Postconditions</a:t>
            </a:r>
            <a:r>
              <a:rPr lang="en-US" altLang="en-US">
                <a:latin typeface="Calibri" panose="020F0502020204030204" pitchFamily="34" charset="0"/>
                <a:cs typeface="Times New Roman" charset="0"/>
              </a:rPr>
              <a:t>: Front element has been removed from queue and item </a:t>
            </a:r>
            <a:r>
              <a:rPr lang="en-US" altLang="en-US">
                <a:latin typeface="Calibri" panose="020F0502020204030204" pitchFamily="34" charset="0"/>
                <a:ea typeface="MS Mincho" charset="-128"/>
              </a:rPr>
              <a:t>is a copy of removed element.</a:t>
            </a:r>
            <a:r>
              <a:rPr lang="en-US" altLang="en-US">
                <a:latin typeface="Calibri" panose="020F0502020204030204" pitchFamily="34" charset="0"/>
              </a:rPr>
              <a:t> </a:t>
            </a:r>
          </a:p>
        </p:txBody>
      </p:sp>
    </p:spTree>
    <p:extLst>
      <p:ext uri="{BB962C8B-B14F-4D97-AF65-F5344CB8AC3E}">
        <p14:creationId xmlns:p14="http://schemas.microsoft.com/office/powerpoint/2010/main" val="1111888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err="1" smtClean="0">
                <a:latin typeface="Calibri" panose="020F0502020204030204" pitchFamily="34" charset="0"/>
                <a:ea typeface="MS Mincho" charset="-128"/>
              </a:rPr>
              <a:t>Dequeue</a:t>
            </a:r>
            <a:r>
              <a:rPr lang="en-US" altLang="en-US" dirty="0" smtClean="0">
                <a:latin typeface="Calibri" panose="020F0502020204030204" pitchFamily="34" charset="0"/>
                <a:ea typeface="MS Mincho" charset="-128"/>
              </a:rPr>
              <a:t> Algorithm </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b="1" dirty="0">
                <a:latin typeface="Calibri" panose="020F0502020204030204" pitchFamily="34" charset="0"/>
              </a:rPr>
              <a:t>Step 1</a:t>
            </a:r>
            <a:r>
              <a:rPr lang="en-US" dirty="0">
                <a:latin typeface="Calibri" panose="020F0502020204030204" pitchFamily="34" charset="0"/>
              </a:rPr>
              <a:t> − Check if the queue is empty.</a:t>
            </a:r>
          </a:p>
          <a:p>
            <a:r>
              <a:rPr lang="en-US" b="1" dirty="0">
                <a:latin typeface="Calibri" panose="020F0502020204030204" pitchFamily="34" charset="0"/>
              </a:rPr>
              <a:t>Step 2</a:t>
            </a:r>
            <a:r>
              <a:rPr lang="en-US" dirty="0">
                <a:latin typeface="Calibri" panose="020F0502020204030204" pitchFamily="34" charset="0"/>
              </a:rPr>
              <a:t> − If the queue is empty, produce underflow error and exit.</a:t>
            </a:r>
          </a:p>
          <a:p>
            <a:r>
              <a:rPr lang="en-US" b="1" dirty="0">
                <a:latin typeface="Calibri" panose="020F0502020204030204" pitchFamily="34" charset="0"/>
              </a:rPr>
              <a:t>Step 3</a:t>
            </a:r>
            <a:r>
              <a:rPr lang="en-US" dirty="0">
                <a:latin typeface="Calibri" panose="020F0502020204030204" pitchFamily="34" charset="0"/>
              </a:rPr>
              <a:t> − If the queue is not empty, access the data where </a:t>
            </a:r>
            <a:r>
              <a:rPr lang="en-US" b="1" dirty="0">
                <a:latin typeface="Calibri" panose="020F0502020204030204" pitchFamily="34" charset="0"/>
              </a:rPr>
              <a:t>front</a:t>
            </a:r>
            <a:r>
              <a:rPr lang="en-US" dirty="0">
                <a:latin typeface="Calibri" panose="020F0502020204030204" pitchFamily="34" charset="0"/>
              </a:rPr>
              <a:t> is pointing.</a:t>
            </a:r>
          </a:p>
          <a:p>
            <a:r>
              <a:rPr lang="en-US" b="1" dirty="0">
                <a:latin typeface="Calibri" panose="020F0502020204030204" pitchFamily="34" charset="0"/>
              </a:rPr>
              <a:t>Step 4</a:t>
            </a:r>
            <a:r>
              <a:rPr lang="en-US" dirty="0">
                <a:latin typeface="Calibri" panose="020F0502020204030204" pitchFamily="34" charset="0"/>
              </a:rPr>
              <a:t> − Increment </a:t>
            </a:r>
            <a:r>
              <a:rPr lang="en-US" b="1" dirty="0">
                <a:latin typeface="Calibri" panose="020F0502020204030204" pitchFamily="34" charset="0"/>
              </a:rPr>
              <a:t>front</a:t>
            </a:r>
            <a:r>
              <a:rPr lang="en-US" dirty="0">
                <a:latin typeface="Calibri" panose="020F0502020204030204" pitchFamily="34" charset="0"/>
              </a:rPr>
              <a:t> pointer to point to the next available data element.</a:t>
            </a:r>
          </a:p>
          <a:p>
            <a:r>
              <a:rPr lang="en-US" b="1" dirty="0">
                <a:latin typeface="Calibri" panose="020F0502020204030204" pitchFamily="34" charset="0"/>
              </a:rPr>
              <a:t>Step 5</a:t>
            </a:r>
            <a:r>
              <a:rPr lang="en-US" dirty="0">
                <a:latin typeface="Calibri" panose="020F0502020204030204" pitchFamily="34" charset="0"/>
              </a:rPr>
              <a:t> − Return success.</a:t>
            </a:r>
          </a:p>
          <a:p>
            <a:endParaRPr lang="en-US" dirty="0">
              <a:latin typeface="Calibri" panose="020F0502020204030204" pitchFamily="34" charset="0"/>
            </a:endParaRPr>
          </a:p>
        </p:txBody>
      </p:sp>
    </p:spTree>
    <p:extLst>
      <p:ext uri="{BB962C8B-B14F-4D97-AF65-F5344CB8AC3E}">
        <p14:creationId xmlns:p14="http://schemas.microsoft.com/office/powerpoint/2010/main" val="305241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err="1" smtClean="0">
                <a:latin typeface="Calibri" panose="020F0502020204030204" pitchFamily="34" charset="0"/>
              </a:rPr>
              <a:t>Dequeue</a:t>
            </a:r>
            <a:r>
              <a:rPr lang="en-US" b="1" dirty="0" smtClean="0">
                <a:latin typeface="Calibri" panose="020F0502020204030204" pitchFamily="34" charset="0"/>
              </a:rPr>
              <a:t> </a:t>
            </a:r>
            <a:r>
              <a:rPr lang="en-US" b="1" dirty="0">
                <a:latin typeface="Calibri" panose="020F0502020204030204" pitchFamily="34" charset="0"/>
              </a:rPr>
              <a:t>Representation</a:t>
            </a:r>
            <a:br>
              <a:rPr lang="en-US" b="1" dirty="0">
                <a:latin typeface="Calibri" panose="020F0502020204030204" pitchFamily="34" charset="0"/>
              </a:rPr>
            </a:br>
            <a:endParaRPr lang="en-US" dirty="0">
              <a:latin typeface="Calibri" panose="020F0502020204030204" pitchFamily="34" charset="0"/>
            </a:endParaRPr>
          </a:p>
        </p:txBody>
      </p:sp>
      <p:pic>
        <p:nvPicPr>
          <p:cNvPr id="6146" name="Picture 2" descr="C:\Users\amanullah\Desktop\queue_dequeue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895" y="2286000"/>
            <a:ext cx="6985000" cy="439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806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altLang="en-US" dirty="0">
                <a:latin typeface="Calibri" panose="020F0502020204030204" pitchFamily="34" charset="0"/>
                <a:ea typeface="MS Mincho" charset="-128"/>
              </a:rPr>
              <a:t>Implementation issues</a:t>
            </a:r>
            <a:endParaRPr lang="en-US" altLang="en-US" dirty="0">
              <a:latin typeface="Calibri" panose="020F0502020204030204" pitchFamily="34" charset="0"/>
            </a:endParaRPr>
          </a:p>
        </p:txBody>
      </p:sp>
      <p:sp>
        <p:nvSpPr>
          <p:cNvPr id="11267" name="Rectangle 3"/>
          <p:cNvSpPr>
            <a:spLocks noGrp="1" noChangeArrowheads="1"/>
          </p:cNvSpPr>
          <p:nvPr>
            <p:ph type="body" idx="1"/>
          </p:nvPr>
        </p:nvSpPr>
        <p:spPr/>
        <p:txBody>
          <a:bodyPr/>
          <a:lstStyle/>
          <a:p>
            <a:pPr>
              <a:lnSpc>
                <a:spcPct val="90000"/>
              </a:lnSpc>
            </a:pPr>
            <a:r>
              <a:rPr lang="en-US" altLang="en-US">
                <a:latin typeface="Calibri" panose="020F0502020204030204" pitchFamily="34" charset="0"/>
                <a:cs typeface="Times New Roman" charset="0"/>
              </a:rPr>
              <a:t>Implement the queue as a </a:t>
            </a:r>
            <a:r>
              <a:rPr lang="en-US" altLang="en-US" i="1">
                <a:latin typeface="Calibri" panose="020F0502020204030204" pitchFamily="34" charset="0"/>
                <a:cs typeface="Times New Roman" charset="0"/>
              </a:rPr>
              <a:t>circular structure</a:t>
            </a:r>
            <a:r>
              <a:rPr lang="en-US" altLang="en-US">
                <a:latin typeface="Calibri" panose="020F0502020204030204" pitchFamily="34" charset="0"/>
                <a:cs typeface="Times New Roman" charset="0"/>
              </a:rPr>
              <a:t>.</a:t>
            </a:r>
            <a:endParaRPr lang="en-US" altLang="en-US">
              <a:latin typeface="Calibri" panose="020F0502020204030204" pitchFamily="34" charset="0"/>
              <a:cs typeface="Courier New" pitchFamily="49" charset="0"/>
            </a:endParaRPr>
          </a:p>
          <a:p>
            <a:pPr>
              <a:lnSpc>
                <a:spcPct val="90000"/>
              </a:lnSpc>
            </a:pPr>
            <a:r>
              <a:rPr lang="en-US" altLang="en-US">
                <a:latin typeface="Calibri" panose="020F0502020204030204" pitchFamily="34" charset="0"/>
                <a:cs typeface="Times New Roman" charset="0"/>
              </a:rPr>
              <a:t>How do we know if a queue is full or empty?</a:t>
            </a:r>
            <a:endParaRPr lang="en-US" altLang="en-US">
              <a:latin typeface="Calibri" panose="020F0502020204030204" pitchFamily="34" charset="0"/>
              <a:cs typeface="Courier New" pitchFamily="49" charset="0"/>
            </a:endParaRPr>
          </a:p>
          <a:p>
            <a:pPr>
              <a:lnSpc>
                <a:spcPct val="90000"/>
              </a:lnSpc>
            </a:pPr>
            <a:r>
              <a:rPr lang="en-US" altLang="en-US">
                <a:latin typeface="Calibri" panose="020F0502020204030204" pitchFamily="34" charset="0"/>
                <a:cs typeface="Times New Roman" charset="0"/>
              </a:rPr>
              <a:t>Initialization of </a:t>
            </a:r>
            <a:r>
              <a:rPr lang="en-US" altLang="en-US" i="1">
                <a:latin typeface="Calibri" panose="020F0502020204030204" pitchFamily="34" charset="0"/>
                <a:cs typeface="Times New Roman" charset="0"/>
              </a:rPr>
              <a:t>front</a:t>
            </a:r>
            <a:r>
              <a:rPr lang="en-US" altLang="en-US">
                <a:latin typeface="Calibri" panose="020F0502020204030204" pitchFamily="34" charset="0"/>
                <a:cs typeface="Times New Roman" charset="0"/>
              </a:rPr>
              <a:t> and </a:t>
            </a:r>
            <a:r>
              <a:rPr lang="en-US" altLang="en-US" i="1">
                <a:latin typeface="Calibri" panose="020F0502020204030204" pitchFamily="34" charset="0"/>
                <a:cs typeface="Times New Roman" charset="0"/>
              </a:rPr>
              <a:t>rear</a:t>
            </a:r>
            <a:r>
              <a:rPr lang="en-US" altLang="en-US">
                <a:latin typeface="Calibri" panose="020F0502020204030204" pitchFamily="34" charset="0"/>
                <a:cs typeface="Times New Roman" charset="0"/>
              </a:rPr>
              <a:t>. </a:t>
            </a:r>
            <a:endParaRPr lang="en-US" altLang="en-US">
              <a:latin typeface="Calibri" panose="020F0502020204030204" pitchFamily="34" charset="0"/>
              <a:cs typeface="Courier New" pitchFamily="49" charset="0"/>
            </a:endParaRPr>
          </a:p>
          <a:p>
            <a:pPr>
              <a:lnSpc>
                <a:spcPct val="90000"/>
              </a:lnSpc>
            </a:pPr>
            <a:r>
              <a:rPr lang="en-US" altLang="en-US">
                <a:latin typeface="Calibri" panose="020F0502020204030204" pitchFamily="34" charset="0"/>
                <a:cs typeface="Times New Roman" charset="0"/>
              </a:rPr>
              <a:t>Testing for a </a:t>
            </a:r>
            <a:r>
              <a:rPr lang="en-US" altLang="en-US" i="1">
                <a:latin typeface="Calibri" panose="020F0502020204030204" pitchFamily="34" charset="0"/>
                <a:cs typeface="Times New Roman" charset="0"/>
              </a:rPr>
              <a:t>full</a:t>
            </a:r>
            <a:r>
              <a:rPr lang="en-US" altLang="en-US">
                <a:latin typeface="Calibri" panose="020F0502020204030204" pitchFamily="34" charset="0"/>
                <a:cs typeface="Times New Roman" charset="0"/>
              </a:rPr>
              <a:t> or </a:t>
            </a:r>
            <a:r>
              <a:rPr lang="en-US" altLang="en-US" i="1">
                <a:latin typeface="Calibri" panose="020F0502020204030204" pitchFamily="34" charset="0"/>
                <a:cs typeface="Times New Roman" charset="0"/>
              </a:rPr>
              <a:t>empty</a:t>
            </a:r>
            <a:r>
              <a:rPr lang="en-US" altLang="en-US">
                <a:latin typeface="Calibri" panose="020F0502020204030204" pitchFamily="34" charset="0"/>
                <a:cs typeface="Times New Roman" charset="0"/>
              </a:rPr>
              <a:t> queue.</a:t>
            </a:r>
            <a:endParaRPr lang="en-US" altLang="en-US">
              <a:latin typeface="Calibri" panose="020F0502020204030204" pitchFamily="34" charset="0"/>
            </a:endParaRPr>
          </a:p>
        </p:txBody>
      </p:sp>
    </p:spTree>
    <p:extLst>
      <p:ext uri="{BB962C8B-B14F-4D97-AF65-F5344CB8AC3E}">
        <p14:creationId xmlns:p14="http://schemas.microsoft.com/office/powerpoint/2010/main" val="4090154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queues_fig1.jpg"/>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0" y="609600"/>
            <a:ext cx="9144000" cy="608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0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PINON\bebis\Courses\CS308\Notes\Figures\queues_fig2.jpg"/>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0" y="685800"/>
            <a:ext cx="9113293" cy="544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3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Notations</a:t>
            </a:r>
          </a:p>
          <a:p>
            <a:r>
              <a:rPr lang="en-US" dirty="0" smtClean="0">
                <a:latin typeface="Calibri" panose="020F0502020204030204" pitchFamily="34" charset="0"/>
              </a:rPr>
              <a:t>Prefix</a:t>
            </a:r>
            <a:r>
              <a:rPr lang="en-US" dirty="0">
                <a:latin typeface="Calibri" panose="020F0502020204030204" pitchFamily="34" charset="0"/>
              </a:rPr>
              <a:t>, Infix and Postfix Notations</a:t>
            </a:r>
          </a:p>
          <a:p>
            <a:r>
              <a:rPr lang="en-US" dirty="0" smtClean="0">
                <a:latin typeface="Calibri" panose="020F0502020204030204" pitchFamily="34" charset="0"/>
              </a:rPr>
              <a:t>Conversion </a:t>
            </a:r>
            <a:r>
              <a:rPr lang="en-US" dirty="0">
                <a:latin typeface="Calibri" panose="020F0502020204030204" pitchFamily="34" charset="0"/>
              </a:rPr>
              <a:t>of one type expression to </a:t>
            </a:r>
            <a:r>
              <a:rPr lang="en-US" dirty="0" smtClean="0">
                <a:latin typeface="Calibri" panose="020F0502020204030204" pitchFamily="34" charset="0"/>
              </a:rPr>
              <a:t>another</a:t>
            </a:r>
          </a:p>
          <a:p>
            <a:r>
              <a:rPr lang="en-US" dirty="0" smtClean="0">
                <a:latin typeface="Calibri" panose="020F0502020204030204" pitchFamily="34" charset="0"/>
              </a:rPr>
              <a:t>Evaluation of Prefix </a:t>
            </a:r>
            <a:r>
              <a:rPr lang="en-US" dirty="0">
                <a:latin typeface="Calibri" panose="020F0502020204030204" pitchFamily="34" charset="0"/>
              </a:rPr>
              <a:t>and Postfix </a:t>
            </a:r>
            <a:r>
              <a:rPr lang="en-US" dirty="0" smtClean="0">
                <a:latin typeface="Calibri" panose="020F0502020204030204" pitchFamily="34" charset="0"/>
              </a:rPr>
              <a:t>Notations</a:t>
            </a:r>
            <a:endParaRPr lang="en-US" dirty="0">
              <a:latin typeface="Calibri" panose="020F0502020204030204" pitchFamily="34" charset="0"/>
            </a:endParaRPr>
          </a:p>
        </p:txBody>
      </p:sp>
    </p:spTree>
    <p:extLst>
      <p:ext uri="{BB962C8B-B14F-4D97-AF65-F5344CB8AC3E}">
        <p14:creationId xmlns:p14="http://schemas.microsoft.com/office/powerpoint/2010/main" val="1429687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descr="\\Pinon\bebis\Courses\CS308\Notes\Figures\queues_fig3.jpg"/>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0" y="1569983"/>
            <a:ext cx="9144000" cy="5288017"/>
          </a:xfrm>
          <a:prstGeom prst="rect">
            <a:avLst/>
          </a:prstGeom>
          <a:noFill/>
          <a:extLst>
            <a:ext uri="{909E8E84-426E-40DD-AFC4-6F175D3DCCD1}">
              <a14:hiddenFill xmlns:a14="http://schemas.microsoft.com/office/drawing/2010/main">
                <a:solidFill>
                  <a:srgbClr val="FFFFFF"/>
                </a:solidFill>
              </a14:hiddenFill>
            </a:ext>
          </a:extLst>
        </p:spPr>
      </p:pic>
      <p:sp>
        <p:nvSpPr>
          <p:cNvPr id="14341" name="Rectangle 5"/>
          <p:cNvSpPr>
            <a:spLocks noChangeArrowheads="1"/>
          </p:cNvSpPr>
          <p:nvPr/>
        </p:nvSpPr>
        <p:spPr bwMode="auto">
          <a:xfrm>
            <a:off x="762000" y="609600"/>
            <a:ext cx="7924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sz="2000" dirty="0">
                <a:solidFill>
                  <a:schemeClr val="tx1">
                    <a:lumMod val="95000"/>
                    <a:lumOff val="5000"/>
                  </a:schemeClr>
                </a:solidFill>
                <a:cs typeface="Times New Roman" charset="0"/>
              </a:rPr>
              <a:t>Make </a:t>
            </a:r>
            <a:r>
              <a:rPr lang="en-US" sz="2000" i="1" dirty="0">
                <a:solidFill>
                  <a:schemeClr val="tx1">
                    <a:lumMod val="95000"/>
                    <a:lumOff val="5000"/>
                  </a:schemeClr>
                </a:solidFill>
                <a:cs typeface="Times New Roman" charset="0"/>
              </a:rPr>
              <a:t>front</a:t>
            </a:r>
            <a:r>
              <a:rPr lang="en-US" sz="2000" dirty="0">
                <a:solidFill>
                  <a:schemeClr val="tx1">
                    <a:lumMod val="95000"/>
                    <a:lumOff val="5000"/>
                  </a:schemeClr>
                </a:solidFill>
                <a:cs typeface="Times New Roman" charset="0"/>
              </a:rPr>
              <a:t> point to the element </a:t>
            </a:r>
            <a:r>
              <a:rPr lang="en-US" sz="2000" b="1" dirty="0">
                <a:solidFill>
                  <a:schemeClr val="tx1">
                    <a:lumMod val="95000"/>
                    <a:lumOff val="5000"/>
                  </a:schemeClr>
                </a:solidFill>
                <a:cs typeface="Times New Roman" charset="0"/>
              </a:rPr>
              <a:t>preceding</a:t>
            </a:r>
            <a:r>
              <a:rPr lang="en-US" sz="2000" dirty="0">
                <a:solidFill>
                  <a:schemeClr val="tx1">
                    <a:lumMod val="95000"/>
                    <a:lumOff val="5000"/>
                  </a:schemeClr>
                </a:solidFill>
                <a:cs typeface="Times New Roman" charset="0"/>
              </a:rPr>
              <a:t> the front element in the queue (one memory location will be wasted).</a:t>
            </a:r>
          </a:p>
        </p:txBody>
      </p:sp>
    </p:spTree>
    <p:extLst>
      <p:ext uri="{BB962C8B-B14F-4D97-AF65-F5344CB8AC3E}">
        <p14:creationId xmlns:p14="http://schemas.microsoft.com/office/powerpoint/2010/main" val="1995188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queues_fig4.jpg"/>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0" y="1447800"/>
            <a:ext cx="9144000" cy="4133169"/>
          </a:xfrm>
          <a:prstGeom prst="rect">
            <a:avLst/>
          </a:prstGeom>
          <a:noFill/>
          <a:extLst>
            <a:ext uri="{909E8E84-426E-40DD-AFC4-6F175D3DCCD1}">
              <a14:hiddenFill xmlns:a14="http://schemas.microsoft.com/office/drawing/2010/main">
                <a:solidFill>
                  <a:srgbClr val="FFFFFF"/>
                </a:solidFill>
              </a14:hiddenFill>
            </a:ext>
          </a:extLst>
        </p:spPr>
      </p:pic>
      <p:sp>
        <p:nvSpPr>
          <p:cNvPr id="15363" name="Text Box 3"/>
          <p:cNvSpPr txBox="1">
            <a:spLocks noChangeArrowheads="1"/>
          </p:cNvSpPr>
          <p:nvPr/>
        </p:nvSpPr>
        <p:spPr bwMode="auto">
          <a:xfrm>
            <a:off x="2286000" y="5334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a:solidFill>
                  <a:schemeClr val="bg1"/>
                </a:solidFill>
              </a:rPr>
              <a:t>Initialize </a:t>
            </a:r>
            <a:r>
              <a:rPr lang="en-US" sz="3600" i="1">
                <a:solidFill>
                  <a:schemeClr val="bg1"/>
                </a:solidFill>
              </a:rPr>
              <a:t>front</a:t>
            </a:r>
            <a:r>
              <a:rPr lang="en-US" sz="3600">
                <a:solidFill>
                  <a:schemeClr val="bg1"/>
                </a:solidFill>
              </a:rPr>
              <a:t> and </a:t>
            </a:r>
            <a:r>
              <a:rPr lang="en-US" sz="3600" i="1">
                <a:solidFill>
                  <a:schemeClr val="bg1"/>
                </a:solidFill>
              </a:rPr>
              <a:t>rear</a:t>
            </a:r>
            <a:endParaRPr lang="en-US" sz="3600">
              <a:solidFill>
                <a:schemeClr val="bg1"/>
              </a:solidFill>
            </a:endParaRPr>
          </a:p>
        </p:txBody>
      </p:sp>
    </p:spTree>
    <p:extLst>
      <p:ext uri="{BB962C8B-B14F-4D97-AF65-F5344CB8AC3E}">
        <p14:creationId xmlns:p14="http://schemas.microsoft.com/office/powerpoint/2010/main" val="256754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A:\queues_fig5.jpg"/>
          <p:cNvPicPr>
            <a:picLocks noChangeAspect="1" noChangeArrowheads="1"/>
          </p:cNvPicPr>
          <p:nvPr/>
        </p:nvPicPr>
        <p:blipFill>
          <a:blip r:embed="rId2">
            <a:extLst>
              <a:ext uri="{28A0092B-C50C-407E-A947-70E740481C1C}">
                <a14:useLocalDpi xmlns:a14="http://schemas.microsoft.com/office/drawing/2010/main" val="0"/>
              </a:ext>
            </a:extLst>
          </a:blip>
          <a:srcRect r="22728"/>
          <a:stretch>
            <a:fillRect/>
          </a:stretch>
        </p:blipFill>
        <p:spPr bwMode="auto">
          <a:xfrm>
            <a:off x="56896" y="1752600"/>
            <a:ext cx="9119616" cy="2514600"/>
          </a:xfrm>
          <a:prstGeom prst="rect">
            <a:avLst/>
          </a:prstGeom>
          <a:noFill/>
          <a:extLst>
            <a:ext uri="{909E8E84-426E-40DD-AFC4-6F175D3DCCD1}">
              <a14:hiddenFill xmlns:a14="http://schemas.microsoft.com/office/drawing/2010/main">
                <a:solidFill>
                  <a:srgbClr val="FFFFFF"/>
                </a:solidFill>
              </a14:hiddenFill>
            </a:ext>
          </a:extLst>
        </p:spPr>
      </p:pic>
      <p:sp>
        <p:nvSpPr>
          <p:cNvPr id="16387" name="Text Box 3"/>
          <p:cNvSpPr txBox="1">
            <a:spLocks noChangeArrowheads="1"/>
          </p:cNvSpPr>
          <p:nvPr/>
        </p:nvSpPr>
        <p:spPr bwMode="auto">
          <a:xfrm>
            <a:off x="685800" y="4495800"/>
            <a:ext cx="3810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dirty="0">
                <a:solidFill>
                  <a:schemeClr val="tx1">
                    <a:lumMod val="95000"/>
                    <a:lumOff val="5000"/>
                  </a:schemeClr>
                </a:solidFill>
              </a:rPr>
              <a:t>Queue is empty now!!</a:t>
            </a:r>
          </a:p>
          <a:p>
            <a:pPr>
              <a:spcBef>
                <a:spcPct val="50000"/>
              </a:spcBef>
            </a:pPr>
            <a:r>
              <a:rPr lang="en-US" sz="3200" dirty="0">
                <a:solidFill>
                  <a:schemeClr val="tx1">
                    <a:lumMod val="95000"/>
                    <a:lumOff val="5000"/>
                  </a:schemeClr>
                </a:solidFill>
              </a:rPr>
              <a:t>     </a:t>
            </a:r>
            <a:r>
              <a:rPr lang="en-US" sz="3200" dirty="0">
                <a:solidFill>
                  <a:schemeClr val="tx1">
                    <a:lumMod val="95000"/>
                    <a:lumOff val="5000"/>
                  </a:schemeClr>
                </a:solidFill>
                <a:latin typeface="Arial" charset="0"/>
              </a:rPr>
              <a:t>rear == front</a:t>
            </a:r>
          </a:p>
        </p:txBody>
      </p:sp>
    </p:spTree>
    <p:extLst>
      <p:ext uri="{BB962C8B-B14F-4D97-AF65-F5344CB8AC3E}">
        <p14:creationId xmlns:p14="http://schemas.microsoft.com/office/powerpoint/2010/main" val="207963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990600"/>
            <a:ext cx="7772400" cy="1143000"/>
          </a:xfrm>
        </p:spPr>
        <p:txBody>
          <a:bodyPr/>
          <a:lstStyle/>
          <a:p>
            <a:pPr algn="ctr"/>
            <a:r>
              <a:rPr lang="en-US" altLang="en-US" dirty="0">
                <a:latin typeface="Calibri" panose="020F0502020204030204" pitchFamily="34" charset="0"/>
                <a:ea typeface="MS Mincho" charset="-128"/>
              </a:rPr>
              <a:t>Queue overflow</a:t>
            </a:r>
            <a:r>
              <a:rPr lang="en-US" altLang="en-US" dirty="0">
                <a:latin typeface="Calibri" panose="020F0502020204030204" pitchFamily="34" charset="0"/>
              </a:rPr>
              <a:t> </a:t>
            </a:r>
          </a:p>
        </p:txBody>
      </p:sp>
      <p:sp>
        <p:nvSpPr>
          <p:cNvPr id="27651" name="Rectangle 3"/>
          <p:cNvSpPr>
            <a:spLocks noGrp="1" noChangeArrowheads="1"/>
          </p:cNvSpPr>
          <p:nvPr>
            <p:ph type="body" idx="1"/>
          </p:nvPr>
        </p:nvSpPr>
        <p:spPr>
          <a:xfrm>
            <a:off x="685800" y="2514600"/>
            <a:ext cx="7772400" cy="3581400"/>
          </a:xfrm>
        </p:spPr>
        <p:txBody>
          <a:bodyPr/>
          <a:lstStyle/>
          <a:p>
            <a:r>
              <a:rPr lang="en-US" altLang="en-US" dirty="0">
                <a:latin typeface="Calibri" panose="020F0502020204030204" pitchFamily="34" charset="0"/>
                <a:cs typeface="Times New Roman" charset="0"/>
              </a:rPr>
              <a:t>The condition resulting from trying to add an element onto a full queue.</a:t>
            </a:r>
            <a:endParaRPr lang="en-US" altLang="en-US" dirty="0">
              <a:latin typeface="Calibri" panose="020F0502020204030204" pitchFamily="34" charset="0"/>
              <a:cs typeface="Courier New" pitchFamily="49" charset="0"/>
            </a:endParaRPr>
          </a:p>
          <a:p>
            <a:pPr>
              <a:buFontTx/>
              <a:buNone/>
            </a:pPr>
            <a:r>
              <a:rPr lang="en-US" altLang="en-US" dirty="0">
                <a:latin typeface="Calibri" panose="020F0502020204030204" pitchFamily="34" charset="0"/>
                <a:cs typeface="Times New Roman" charset="0"/>
              </a:rPr>
              <a:t> </a:t>
            </a:r>
            <a:endParaRPr lang="en-US" altLang="en-US" dirty="0">
              <a:latin typeface="Calibri" panose="020F0502020204030204" pitchFamily="34" charset="0"/>
              <a:cs typeface="Courier New" pitchFamily="49" charset="0"/>
            </a:endParaRPr>
          </a:p>
          <a:p>
            <a:pPr>
              <a:buFontTx/>
              <a:buNone/>
            </a:pPr>
            <a:r>
              <a:rPr lang="en-US" altLang="en-US" dirty="0">
                <a:latin typeface="Calibri" panose="020F0502020204030204" pitchFamily="34" charset="0"/>
                <a:cs typeface="Times New Roman" charset="0"/>
              </a:rPr>
              <a:t>		if(!</a:t>
            </a:r>
            <a:r>
              <a:rPr lang="en-US" altLang="en-US" dirty="0" err="1">
                <a:latin typeface="Calibri" panose="020F0502020204030204" pitchFamily="34" charset="0"/>
                <a:cs typeface="Times New Roman" charset="0"/>
              </a:rPr>
              <a:t>q.IsFull</a:t>
            </a:r>
            <a:r>
              <a:rPr lang="en-US" altLang="en-US" dirty="0">
                <a:latin typeface="Calibri" panose="020F0502020204030204" pitchFamily="34" charset="0"/>
                <a:cs typeface="Times New Roman" charset="0"/>
              </a:rPr>
              <a:t>())</a:t>
            </a:r>
            <a:endParaRPr lang="en-US" altLang="en-US" dirty="0">
              <a:latin typeface="Calibri" panose="020F0502020204030204" pitchFamily="34" charset="0"/>
              <a:cs typeface="Courier New" pitchFamily="49" charset="0"/>
            </a:endParaRPr>
          </a:p>
          <a:p>
            <a:pPr>
              <a:buFontTx/>
              <a:buNone/>
            </a:pPr>
            <a:r>
              <a:rPr lang="en-US" altLang="en-US" dirty="0">
                <a:latin typeface="Calibri" panose="020F0502020204030204" pitchFamily="34" charset="0"/>
                <a:cs typeface="Times New Roman" charset="0"/>
              </a:rPr>
              <a:t>  		  </a:t>
            </a:r>
            <a:r>
              <a:rPr lang="en-US" altLang="en-US" dirty="0" err="1">
                <a:latin typeface="Calibri" panose="020F0502020204030204" pitchFamily="34" charset="0"/>
                <a:cs typeface="Times New Roman" charset="0"/>
              </a:rPr>
              <a:t>q.Enqueue</a:t>
            </a:r>
            <a:r>
              <a:rPr lang="en-US" altLang="en-US" dirty="0">
                <a:latin typeface="Calibri" panose="020F0502020204030204" pitchFamily="34" charset="0"/>
                <a:cs typeface="Times New Roman" charset="0"/>
              </a:rPr>
              <a:t>(item);</a:t>
            </a:r>
            <a:endParaRPr lang="en-US" altLang="en-US" dirty="0">
              <a:latin typeface="Calibri" panose="020F0502020204030204" pitchFamily="34" charset="0"/>
              <a:cs typeface="Courier New" pitchFamily="49" charset="0"/>
            </a:endParaRPr>
          </a:p>
          <a:p>
            <a:pPr>
              <a:buFontTx/>
              <a:buNone/>
            </a:pPr>
            <a:endParaRPr lang="en-US" altLang="en-US" dirty="0">
              <a:latin typeface="Calibri" panose="020F0502020204030204" pitchFamily="34" charset="0"/>
            </a:endParaRPr>
          </a:p>
        </p:txBody>
      </p:sp>
    </p:spTree>
    <p:extLst>
      <p:ext uri="{BB962C8B-B14F-4D97-AF65-F5344CB8AC3E}">
        <p14:creationId xmlns:p14="http://schemas.microsoft.com/office/powerpoint/2010/main" val="2270899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914400"/>
            <a:ext cx="7772400" cy="1143000"/>
          </a:xfrm>
        </p:spPr>
        <p:txBody>
          <a:bodyPr/>
          <a:lstStyle/>
          <a:p>
            <a:pPr algn="ctr"/>
            <a:r>
              <a:rPr lang="en-US" altLang="en-US" dirty="0">
                <a:latin typeface="Calibri" panose="020F0502020204030204" pitchFamily="34" charset="0"/>
                <a:cs typeface="Times New Roman" charset="0"/>
              </a:rPr>
              <a:t>Queue underflow</a:t>
            </a:r>
            <a:endParaRPr lang="en-US" altLang="en-US" dirty="0">
              <a:latin typeface="Calibri" panose="020F0502020204030204" pitchFamily="34" charset="0"/>
              <a:cs typeface="Courier New" pitchFamily="49" charset="0"/>
            </a:endParaRPr>
          </a:p>
        </p:txBody>
      </p:sp>
      <p:sp>
        <p:nvSpPr>
          <p:cNvPr id="28675" name="Rectangle 3"/>
          <p:cNvSpPr>
            <a:spLocks noGrp="1" noChangeArrowheads="1"/>
          </p:cNvSpPr>
          <p:nvPr>
            <p:ph type="body" idx="1"/>
          </p:nvPr>
        </p:nvSpPr>
        <p:spPr>
          <a:xfrm>
            <a:off x="685800" y="2590800"/>
            <a:ext cx="7772400" cy="3505200"/>
          </a:xfrm>
        </p:spPr>
        <p:txBody>
          <a:bodyPr/>
          <a:lstStyle/>
          <a:p>
            <a:r>
              <a:rPr lang="en-US" altLang="en-US">
                <a:latin typeface="Calibri" panose="020F0502020204030204" pitchFamily="34" charset="0"/>
                <a:cs typeface="Times New Roman" charset="0"/>
              </a:rPr>
              <a:t>The condition resulting from trying to remove an element from an empty queue.</a:t>
            </a:r>
            <a:endParaRPr lang="en-US" altLang="en-US">
              <a:latin typeface="Calibri" panose="020F0502020204030204" pitchFamily="34" charset="0"/>
              <a:cs typeface="Courier New" pitchFamily="49" charset="0"/>
            </a:endParaRPr>
          </a:p>
          <a:p>
            <a:pPr>
              <a:buFontTx/>
              <a:buNone/>
            </a:pPr>
            <a:r>
              <a:rPr lang="en-US" altLang="en-US">
                <a:latin typeface="Calibri" panose="020F0502020204030204" pitchFamily="34" charset="0"/>
                <a:cs typeface="Times New Roman" charset="0"/>
              </a:rPr>
              <a:t> </a:t>
            </a:r>
            <a:endParaRPr lang="en-US" altLang="en-US">
              <a:latin typeface="Calibri" panose="020F0502020204030204" pitchFamily="34" charset="0"/>
              <a:cs typeface="Courier New" pitchFamily="49" charset="0"/>
            </a:endParaRPr>
          </a:p>
          <a:p>
            <a:pPr>
              <a:buFontTx/>
              <a:buNone/>
            </a:pPr>
            <a:r>
              <a:rPr lang="en-US" altLang="en-US">
                <a:latin typeface="Calibri" panose="020F0502020204030204" pitchFamily="34" charset="0"/>
                <a:cs typeface="Times New Roman" charset="0"/>
              </a:rPr>
              <a:t>			if(!q.IsEmpty())</a:t>
            </a:r>
            <a:endParaRPr lang="en-US" altLang="en-US">
              <a:latin typeface="Calibri" panose="020F0502020204030204" pitchFamily="34" charset="0"/>
              <a:cs typeface="Courier New" pitchFamily="49" charset="0"/>
            </a:endParaRPr>
          </a:p>
          <a:p>
            <a:pPr>
              <a:buFontTx/>
              <a:buNone/>
            </a:pPr>
            <a:r>
              <a:rPr lang="en-US" altLang="en-US">
                <a:latin typeface="Calibri" panose="020F0502020204030204" pitchFamily="34" charset="0"/>
                <a:cs typeface="Times New Roman" charset="0"/>
              </a:rPr>
              <a:t>			  q.Dequeue(item);</a:t>
            </a:r>
            <a:endParaRPr lang="en-US" altLang="en-US">
              <a:latin typeface="Calibri" panose="020F0502020204030204" pitchFamily="34" charset="0"/>
              <a:cs typeface="Courier New" pitchFamily="49" charset="0"/>
            </a:endParaRPr>
          </a:p>
          <a:p>
            <a:pPr>
              <a:buFontTx/>
              <a:buNone/>
            </a:pPr>
            <a:endParaRPr lang="en-US" altLang="en-US">
              <a:latin typeface="Calibri" panose="020F0502020204030204" pitchFamily="34" charset="0"/>
            </a:endParaRPr>
          </a:p>
        </p:txBody>
      </p:sp>
    </p:spTree>
    <p:extLst>
      <p:ext uri="{BB962C8B-B14F-4D97-AF65-F5344CB8AC3E}">
        <p14:creationId xmlns:p14="http://schemas.microsoft.com/office/powerpoint/2010/main" val="1239571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879764"/>
            <a:ext cx="7772400" cy="685800"/>
          </a:xfrm>
        </p:spPr>
        <p:txBody>
          <a:bodyPr>
            <a:normAutofit fontScale="90000"/>
          </a:bodyPr>
          <a:lstStyle/>
          <a:p>
            <a:pPr algn="ctr"/>
            <a:r>
              <a:rPr lang="en-US" b="1" dirty="0">
                <a:latin typeface="Calibri" panose="020F0502020204030204" pitchFamily="34" charset="0"/>
              </a:rPr>
              <a:t>Circular Queue</a:t>
            </a:r>
          </a:p>
        </p:txBody>
      </p:sp>
      <p:sp>
        <p:nvSpPr>
          <p:cNvPr id="17412" name="Text Box 4"/>
          <p:cNvSpPr txBox="1">
            <a:spLocks noChangeArrowheads="1"/>
          </p:cNvSpPr>
          <p:nvPr/>
        </p:nvSpPr>
        <p:spPr bwMode="auto">
          <a:xfrm>
            <a:off x="5257800" y="1600200"/>
            <a:ext cx="28194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FF0000"/>
              </a:buClr>
              <a:buSzPct val="150000"/>
            </a:pPr>
            <a:r>
              <a:rPr lang="en-US" altLang="en-US">
                <a:solidFill>
                  <a:schemeClr val="bg1"/>
                </a:solidFill>
                <a:latin typeface="Arial" charset="0"/>
                <a:cs typeface="Times New Roman" charset="0"/>
              </a:rPr>
              <a:t>private:</a:t>
            </a:r>
            <a:endParaRPr lang="en-US" altLang="en-US">
              <a:solidFill>
                <a:schemeClr val="bg1"/>
              </a:solidFill>
              <a:latin typeface="Arial" charset="0"/>
              <a:cs typeface="Courier New" pitchFamily="49" charset="0"/>
            </a:endParaRPr>
          </a:p>
          <a:p>
            <a:pPr>
              <a:lnSpc>
                <a:spcPct val="90000"/>
              </a:lnSpc>
              <a:spcBef>
                <a:spcPct val="20000"/>
              </a:spcBef>
              <a:buClr>
                <a:srgbClr val="FF0000"/>
              </a:buClr>
              <a:buSzPct val="150000"/>
            </a:pPr>
            <a:r>
              <a:rPr lang="en-US" altLang="en-US">
                <a:solidFill>
                  <a:schemeClr val="bg1"/>
                </a:solidFill>
                <a:latin typeface="Arial" charset="0"/>
                <a:cs typeface="Times New Roman" charset="0"/>
              </a:rPr>
              <a:t>    int front;</a:t>
            </a:r>
            <a:endParaRPr lang="en-US" altLang="en-US">
              <a:solidFill>
                <a:schemeClr val="bg1"/>
              </a:solidFill>
              <a:latin typeface="Arial" charset="0"/>
              <a:cs typeface="Courier New" pitchFamily="49" charset="0"/>
            </a:endParaRPr>
          </a:p>
          <a:p>
            <a:pPr>
              <a:lnSpc>
                <a:spcPct val="90000"/>
              </a:lnSpc>
              <a:spcBef>
                <a:spcPct val="20000"/>
              </a:spcBef>
              <a:buClr>
                <a:srgbClr val="FF0000"/>
              </a:buClr>
              <a:buSzPct val="150000"/>
            </a:pPr>
            <a:r>
              <a:rPr lang="en-US" altLang="en-US">
                <a:solidFill>
                  <a:schemeClr val="bg1"/>
                </a:solidFill>
                <a:latin typeface="Arial" charset="0"/>
                <a:cs typeface="Times New Roman" charset="0"/>
              </a:rPr>
              <a:t>    int rear;</a:t>
            </a:r>
            <a:endParaRPr lang="en-US" altLang="en-US">
              <a:solidFill>
                <a:schemeClr val="bg1"/>
              </a:solidFill>
              <a:latin typeface="Arial" charset="0"/>
              <a:cs typeface="Courier New" pitchFamily="49" charset="0"/>
            </a:endParaRPr>
          </a:p>
          <a:p>
            <a:pPr>
              <a:lnSpc>
                <a:spcPct val="90000"/>
              </a:lnSpc>
              <a:spcBef>
                <a:spcPct val="20000"/>
              </a:spcBef>
              <a:buClr>
                <a:srgbClr val="FF0000"/>
              </a:buClr>
              <a:buSzPct val="150000"/>
            </a:pPr>
            <a:r>
              <a:rPr lang="en-US" altLang="en-US">
                <a:solidFill>
                  <a:schemeClr val="bg1"/>
                </a:solidFill>
                <a:latin typeface="Arial" charset="0"/>
                <a:cs typeface="Times New Roman" charset="0"/>
              </a:rPr>
              <a:t>    ItemType* items;</a:t>
            </a:r>
            <a:endParaRPr lang="en-US" altLang="en-US">
              <a:solidFill>
                <a:schemeClr val="bg1"/>
              </a:solidFill>
              <a:latin typeface="Arial" charset="0"/>
              <a:cs typeface="Courier New" pitchFamily="49" charset="0"/>
            </a:endParaRPr>
          </a:p>
          <a:p>
            <a:pPr>
              <a:lnSpc>
                <a:spcPct val="90000"/>
              </a:lnSpc>
              <a:spcBef>
                <a:spcPct val="20000"/>
              </a:spcBef>
              <a:buClr>
                <a:srgbClr val="FF0000"/>
              </a:buClr>
              <a:buSzPct val="150000"/>
            </a:pPr>
            <a:r>
              <a:rPr lang="en-US" altLang="en-US">
                <a:solidFill>
                  <a:schemeClr val="bg1"/>
                </a:solidFill>
                <a:latin typeface="Arial" charset="0"/>
                <a:cs typeface="Times New Roman" charset="0"/>
              </a:rPr>
              <a:t>    int maxQue;</a:t>
            </a:r>
            <a:endParaRPr lang="en-US" altLang="en-US">
              <a:solidFill>
                <a:schemeClr val="bg1"/>
              </a:solidFill>
              <a:latin typeface="Arial" charset="0"/>
              <a:cs typeface="Courier New" pitchFamily="49" charset="0"/>
            </a:endParaRPr>
          </a:p>
          <a:p>
            <a:pPr>
              <a:lnSpc>
                <a:spcPct val="90000"/>
              </a:lnSpc>
              <a:spcBef>
                <a:spcPct val="20000"/>
              </a:spcBef>
              <a:buClr>
                <a:srgbClr val="FF0000"/>
              </a:buClr>
              <a:buSzPct val="150000"/>
            </a:pPr>
            <a:r>
              <a:rPr lang="en-US" altLang="en-US">
                <a:solidFill>
                  <a:schemeClr val="bg1"/>
                </a:solidFill>
                <a:latin typeface="Arial" charset="0"/>
                <a:cs typeface="Times New Roman" charset="0"/>
              </a:rPr>
              <a:t>};</a:t>
            </a:r>
          </a:p>
        </p:txBody>
      </p:sp>
      <p:sp>
        <p:nvSpPr>
          <p:cNvPr id="17413" name="Line 5"/>
          <p:cNvSpPr>
            <a:spLocks noChangeShapeType="1"/>
          </p:cNvSpPr>
          <p:nvPr/>
        </p:nvSpPr>
        <p:spPr bwMode="auto">
          <a:xfrm>
            <a:off x="4876800" y="1676400"/>
            <a:ext cx="0" cy="426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p:cNvSpPr>
            <a:spLocks noGrp="1" noChangeArrowheads="1"/>
          </p:cNvSpPr>
          <p:nvPr>
            <p:ph idx="1"/>
          </p:nvPr>
        </p:nvSpPr>
        <p:spPr>
          <a:xfrm>
            <a:off x="457200" y="1866519"/>
            <a:ext cx="8229600" cy="4325112"/>
          </a:xfrm>
        </p:spPr>
        <p:txBody>
          <a:bodyPr>
            <a:normAutofit/>
          </a:bodyPr>
          <a:lstStyle/>
          <a:p>
            <a:pPr>
              <a:lnSpc>
                <a:spcPct val="90000"/>
              </a:lnSpc>
              <a:buFontTx/>
              <a:buNone/>
            </a:pPr>
            <a:r>
              <a:rPr lang="en-US" sz="2400" dirty="0" smtClean="0">
                <a:latin typeface="Calibri" panose="020F0502020204030204" pitchFamily="34" charset="0"/>
              </a:rPr>
              <a:t>	Circular </a:t>
            </a:r>
            <a:r>
              <a:rPr lang="en-US" sz="2400" dirty="0">
                <a:latin typeface="Calibri" panose="020F0502020204030204" pitchFamily="34" charset="0"/>
              </a:rPr>
              <a:t>Queue is a linear data structure in which </a:t>
            </a:r>
            <a:r>
              <a:rPr lang="en-US" sz="2400" dirty="0" smtClean="0">
                <a:latin typeface="Calibri" panose="020F0502020204030204" pitchFamily="34" charset="0"/>
              </a:rPr>
              <a:t>the operations </a:t>
            </a:r>
            <a:r>
              <a:rPr lang="en-US" sz="2400" dirty="0">
                <a:latin typeface="Calibri" panose="020F0502020204030204" pitchFamily="34" charset="0"/>
              </a:rPr>
              <a:t>are performed based on FIFO (First In First Out) principle and the last position is connected back to the first position to make a circle. It is also called </a:t>
            </a:r>
            <a:r>
              <a:rPr lang="en-US" sz="2400" b="1" dirty="0">
                <a:latin typeface="Calibri" panose="020F0502020204030204" pitchFamily="34" charset="0"/>
              </a:rPr>
              <a:t>‘Ring Buffer’</a:t>
            </a:r>
            <a:r>
              <a:rPr lang="en-US" sz="2400" dirty="0">
                <a:latin typeface="Calibri" panose="020F0502020204030204" pitchFamily="34" charset="0"/>
              </a:rPr>
              <a:t>. </a:t>
            </a:r>
            <a:r>
              <a:rPr lang="en-US" altLang="en-US" sz="2400" dirty="0" smtClean="0">
                <a:latin typeface="Calibri" panose="020F0502020204030204" pitchFamily="34" charset="0"/>
                <a:cs typeface="Times New Roman" charset="0"/>
              </a:rPr>
              <a:t> </a:t>
            </a:r>
          </a:p>
          <a:p>
            <a:pPr>
              <a:lnSpc>
                <a:spcPct val="90000"/>
              </a:lnSpc>
              <a:buFontTx/>
              <a:buNone/>
            </a:pPr>
            <a:r>
              <a:rPr lang="en-US" altLang="en-US" sz="2400" dirty="0">
                <a:latin typeface="Calibri" panose="020F0502020204030204" pitchFamily="34" charset="0"/>
                <a:cs typeface="Times New Roman" charset="0"/>
              </a:rPr>
              <a:t>	</a:t>
            </a:r>
          </a:p>
        </p:txBody>
      </p:sp>
      <p:pic>
        <p:nvPicPr>
          <p:cNvPr id="8" name="Picture 2" descr="C:\Users\amanullah\Desktop\Circular-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657600"/>
            <a:ext cx="27622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09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Calibri" panose="020F0502020204030204" pitchFamily="34" charset="0"/>
              </a:rPr>
              <a:t>Operations on Circular </a:t>
            </a:r>
            <a:r>
              <a:rPr lang="en-US" dirty="0" smtClean="0">
                <a:latin typeface="Calibri" panose="020F0502020204030204" pitchFamily="34" charset="0"/>
              </a:rPr>
              <a:t>Queue</a:t>
            </a: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533400" y="1828800"/>
            <a:ext cx="8229600" cy="4325112"/>
          </a:xfrm>
        </p:spPr>
        <p:txBody>
          <a:bodyPr>
            <a:normAutofit lnSpcReduction="10000"/>
          </a:bodyPr>
          <a:lstStyle/>
          <a:p>
            <a:r>
              <a:rPr lang="en-US" b="1" dirty="0" smtClean="0">
                <a:latin typeface="Calibri" panose="020F0502020204030204" pitchFamily="34" charset="0"/>
              </a:rPr>
              <a:t>Front</a:t>
            </a:r>
            <a:r>
              <a:rPr lang="en-US" b="1" dirty="0">
                <a:latin typeface="Calibri" panose="020F0502020204030204" pitchFamily="34" charset="0"/>
              </a:rPr>
              <a:t>:</a:t>
            </a:r>
            <a:r>
              <a:rPr lang="en-US" dirty="0">
                <a:latin typeface="Calibri" panose="020F0502020204030204" pitchFamily="34" charset="0"/>
              </a:rPr>
              <a:t> Get the front item from queue.</a:t>
            </a:r>
          </a:p>
          <a:p>
            <a:r>
              <a:rPr lang="en-US" b="1" dirty="0">
                <a:latin typeface="Calibri" panose="020F0502020204030204" pitchFamily="34" charset="0"/>
              </a:rPr>
              <a:t>Rear:</a:t>
            </a:r>
            <a:r>
              <a:rPr lang="en-US" dirty="0">
                <a:latin typeface="Calibri" panose="020F0502020204030204" pitchFamily="34" charset="0"/>
              </a:rPr>
              <a:t> Get the last item from queue.</a:t>
            </a:r>
          </a:p>
          <a:p>
            <a:r>
              <a:rPr lang="en-US" b="1" dirty="0" err="1">
                <a:latin typeface="Calibri" panose="020F0502020204030204" pitchFamily="34" charset="0"/>
              </a:rPr>
              <a:t>enQueue</a:t>
            </a:r>
            <a:r>
              <a:rPr lang="en-US" b="1" dirty="0">
                <a:latin typeface="Calibri" panose="020F0502020204030204" pitchFamily="34" charset="0"/>
              </a:rPr>
              <a:t>(value) </a:t>
            </a:r>
            <a:r>
              <a:rPr lang="en-US" dirty="0">
                <a:latin typeface="Calibri" panose="020F0502020204030204" pitchFamily="34" charset="0"/>
              </a:rPr>
              <a:t>This function is used to insert an element into the circular queue. In a circular queue, the new element is always inserted at Rear position. </a:t>
            </a:r>
          </a:p>
          <a:p>
            <a:pPr lvl="1"/>
            <a:r>
              <a:rPr lang="en-US" b="1" dirty="0">
                <a:latin typeface="Calibri" panose="020F0502020204030204" pitchFamily="34" charset="0"/>
              </a:rPr>
              <a:t>Steps:</a:t>
            </a:r>
            <a:r>
              <a:rPr lang="en-US" dirty="0">
                <a:latin typeface="Calibri" panose="020F0502020204030204" pitchFamily="34" charset="0"/>
              </a:rPr>
              <a:t> Check whether queue is Full – Check ((rear == SIZE-1 &amp;&amp; front == 0) || (rear == front-1)).</a:t>
            </a:r>
          </a:p>
          <a:p>
            <a:pPr lvl="1"/>
            <a:r>
              <a:rPr lang="en-US" dirty="0">
                <a:latin typeface="Calibri" panose="020F0502020204030204" pitchFamily="34" charset="0"/>
              </a:rPr>
              <a:t>If it is full then display Queue is full. If queue is not full then, check if (rear == SIZE – 1 &amp;&amp; front != 0) if it is true then set rear=0 and insert element.</a:t>
            </a:r>
          </a:p>
          <a:p>
            <a:endParaRPr lang="en-US" dirty="0">
              <a:latin typeface="Calibri" panose="020F0502020204030204" pitchFamily="34" charset="0"/>
            </a:endParaRPr>
          </a:p>
        </p:txBody>
      </p:sp>
    </p:spTree>
    <p:extLst>
      <p:ext uri="{BB962C8B-B14F-4D97-AF65-F5344CB8AC3E}">
        <p14:creationId xmlns:p14="http://schemas.microsoft.com/office/powerpoint/2010/main" val="3470402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Calibri" panose="020F0502020204030204" pitchFamily="34" charset="0"/>
              </a:rPr>
              <a:t>Operations on Circular Queue</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457200" y="1905000"/>
            <a:ext cx="8229600" cy="4325112"/>
          </a:xfrm>
        </p:spPr>
        <p:txBody>
          <a:bodyPr>
            <a:normAutofit lnSpcReduction="10000"/>
          </a:bodyPr>
          <a:lstStyle/>
          <a:p>
            <a:r>
              <a:rPr lang="en-US" b="1" dirty="0" err="1">
                <a:latin typeface="Calibri" panose="020F0502020204030204" pitchFamily="34" charset="0"/>
              </a:rPr>
              <a:t>deQueue</a:t>
            </a:r>
            <a:r>
              <a:rPr lang="en-US" b="1" dirty="0">
                <a:latin typeface="Calibri" panose="020F0502020204030204" pitchFamily="34" charset="0"/>
              </a:rPr>
              <a:t>()</a:t>
            </a:r>
            <a:r>
              <a:rPr lang="en-US" dirty="0">
                <a:latin typeface="Calibri" panose="020F0502020204030204" pitchFamily="34" charset="0"/>
              </a:rPr>
              <a:t> This function is used to delete an element from the circular queue. In a circular queue, the element is always deleted from front position. </a:t>
            </a:r>
          </a:p>
          <a:p>
            <a:pPr lvl="1"/>
            <a:r>
              <a:rPr lang="en-US" b="1" dirty="0">
                <a:latin typeface="Calibri" panose="020F0502020204030204" pitchFamily="34" charset="0"/>
              </a:rPr>
              <a:t>Steps:</a:t>
            </a:r>
            <a:r>
              <a:rPr lang="en-US" dirty="0">
                <a:latin typeface="Calibri" panose="020F0502020204030204" pitchFamily="34" charset="0"/>
              </a:rPr>
              <a:t> Check whether queue is Empty means check (front==-1).</a:t>
            </a:r>
          </a:p>
          <a:p>
            <a:pPr lvl="1"/>
            <a:r>
              <a:rPr lang="en-US" dirty="0">
                <a:latin typeface="Calibri" panose="020F0502020204030204" pitchFamily="34" charset="0"/>
              </a:rPr>
              <a:t>If it is empty then display Queue is empty. </a:t>
            </a:r>
            <a:endParaRPr lang="en-US" dirty="0" smtClean="0">
              <a:latin typeface="Calibri" panose="020F0502020204030204" pitchFamily="34" charset="0"/>
            </a:endParaRPr>
          </a:p>
          <a:p>
            <a:pPr lvl="1"/>
            <a:r>
              <a:rPr lang="en-US" dirty="0" smtClean="0">
                <a:latin typeface="Calibri" panose="020F0502020204030204" pitchFamily="34" charset="0"/>
              </a:rPr>
              <a:t>If </a:t>
            </a:r>
            <a:r>
              <a:rPr lang="en-US" dirty="0">
                <a:latin typeface="Calibri" panose="020F0502020204030204" pitchFamily="34" charset="0"/>
              </a:rPr>
              <a:t>queue is not empty then step 3</a:t>
            </a:r>
          </a:p>
          <a:p>
            <a:pPr lvl="1"/>
            <a:r>
              <a:rPr lang="en-US" dirty="0">
                <a:latin typeface="Calibri" panose="020F0502020204030204" pitchFamily="34" charset="0"/>
              </a:rPr>
              <a:t>Check if (front==rear</a:t>
            </a:r>
            <a:r>
              <a:rPr lang="en-US" dirty="0" smtClean="0">
                <a:latin typeface="Calibri" panose="020F0502020204030204" pitchFamily="34" charset="0"/>
              </a:rPr>
              <a:t>) </a:t>
            </a:r>
            <a:r>
              <a:rPr lang="en-US" dirty="0">
                <a:latin typeface="Calibri" panose="020F0502020204030204" pitchFamily="34" charset="0"/>
              </a:rPr>
              <a:t>if it is true then set front=rear</a:t>
            </a:r>
            <a:r>
              <a:rPr lang="en-US" dirty="0" smtClean="0">
                <a:latin typeface="Calibri" panose="020F0502020204030204" pitchFamily="34" charset="0"/>
              </a:rPr>
              <a:t>=-</a:t>
            </a:r>
            <a:r>
              <a:rPr lang="en-US" dirty="0">
                <a:latin typeface="Calibri" panose="020F0502020204030204" pitchFamily="34" charset="0"/>
              </a:rPr>
              <a:t>1 </a:t>
            </a:r>
            <a:endParaRPr lang="en-US" dirty="0" smtClean="0">
              <a:latin typeface="Calibri" panose="020F0502020204030204" pitchFamily="34" charset="0"/>
            </a:endParaRPr>
          </a:p>
          <a:p>
            <a:pPr lvl="1"/>
            <a:r>
              <a:rPr lang="en-US" dirty="0" smtClean="0">
                <a:latin typeface="Calibri" panose="020F0502020204030204" pitchFamily="34" charset="0"/>
              </a:rPr>
              <a:t>else </a:t>
            </a:r>
            <a:r>
              <a:rPr lang="en-US" dirty="0">
                <a:latin typeface="Calibri" panose="020F0502020204030204" pitchFamily="34" charset="0"/>
              </a:rPr>
              <a:t>check if (front==size-1), if it is true then set front=0 and return the element.</a:t>
            </a:r>
          </a:p>
          <a:p>
            <a:endParaRPr lang="en-US" dirty="0">
              <a:latin typeface="Calibri" panose="020F0502020204030204" pitchFamily="34" charset="0"/>
            </a:endParaRPr>
          </a:p>
        </p:txBody>
      </p:sp>
    </p:spTree>
    <p:extLst>
      <p:ext uri="{BB962C8B-B14F-4D97-AF65-F5344CB8AC3E}">
        <p14:creationId xmlns:p14="http://schemas.microsoft.com/office/powerpoint/2010/main" val="4177122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27" y="762000"/>
            <a:ext cx="8229600" cy="1066800"/>
          </a:xfrm>
        </p:spPr>
        <p:txBody>
          <a:bodyPr/>
          <a:lstStyle/>
          <a:p>
            <a:endParaRPr lang="en-US" dirty="0">
              <a:latin typeface="Calibri" panose="020F0502020204030204" pitchFamily="34" charset="0"/>
            </a:endParaRPr>
          </a:p>
        </p:txBody>
      </p:sp>
      <p:pic>
        <p:nvPicPr>
          <p:cNvPr id="2051" name="Picture 3" descr="C:\Users\amanullah\Desktop\Circular-queu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981200"/>
            <a:ext cx="9220200" cy="430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151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pPr algn="ctr"/>
            <a:r>
              <a:rPr lang="en-US" b="1" dirty="0">
                <a:latin typeface="Calibri" panose="020F0502020204030204" pitchFamily="34" charset="0"/>
              </a:rPr>
              <a:t>Circular </a:t>
            </a:r>
            <a:r>
              <a:rPr lang="en-US" b="1" dirty="0" smtClean="0">
                <a:latin typeface="Calibri" panose="020F0502020204030204" pitchFamily="34" charset="0"/>
              </a:rPr>
              <a:t>Queue - Implementation</a:t>
            </a:r>
            <a:r>
              <a:rPr lang="en-US" b="1" dirty="0">
                <a:latin typeface="Calibri" panose="020F0502020204030204" pitchFamily="34" charset="0"/>
              </a:rPr>
              <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624078" indent="-514350">
              <a:buFont typeface="+mj-lt"/>
              <a:buAutoNum type="arabicPeriod"/>
            </a:pPr>
            <a:r>
              <a:rPr lang="en-US" dirty="0" smtClean="0">
                <a:latin typeface="Calibri" panose="020F0502020204030204" pitchFamily="34" charset="0"/>
              </a:rPr>
              <a:t>Initialize </a:t>
            </a:r>
            <a:r>
              <a:rPr lang="en-US" dirty="0">
                <a:latin typeface="Calibri" panose="020F0502020204030204" pitchFamily="34" charset="0"/>
              </a:rPr>
              <a:t>the queue, with size of the queue defined (</a:t>
            </a:r>
            <a:r>
              <a:rPr lang="en-US" dirty="0" err="1">
                <a:latin typeface="Calibri" panose="020F0502020204030204" pitchFamily="34" charset="0"/>
              </a:rPr>
              <a:t>maxSize</a:t>
            </a:r>
            <a:r>
              <a:rPr lang="en-US" dirty="0">
                <a:latin typeface="Calibri" panose="020F0502020204030204" pitchFamily="34" charset="0"/>
              </a:rPr>
              <a:t>), and head and tail pointers.</a:t>
            </a:r>
          </a:p>
          <a:p>
            <a:pPr marL="624078" indent="-514350">
              <a:buFont typeface="+mj-lt"/>
              <a:buAutoNum type="arabicPeriod"/>
            </a:pPr>
            <a:r>
              <a:rPr lang="en-US" dirty="0" err="1">
                <a:latin typeface="Calibri" panose="020F0502020204030204" pitchFamily="34" charset="0"/>
              </a:rPr>
              <a:t>enqueue</a:t>
            </a:r>
            <a:r>
              <a:rPr lang="en-US" dirty="0">
                <a:latin typeface="Calibri" panose="020F0502020204030204" pitchFamily="34" charset="0"/>
              </a:rPr>
              <a:t>: Check if the number of elements is equal to </a:t>
            </a:r>
            <a:r>
              <a:rPr lang="en-US" dirty="0" err="1">
                <a:latin typeface="Calibri" panose="020F0502020204030204" pitchFamily="34" charset="0"/>
              </a:rPr>
              <a:t>maxSize</a:t>
            </a:r>
            <a:r>
              <a:rPr lang="en-US" dirty="0">
                <a:latin typeface="Calibri" panose="020F0502020204030204" pitchFamily="34" charset="0"/>
              </a:rPr>
              <a:t> - 1: </a:t>
            </a:r>
          </a:p>
          <a:p>
            <a:pPr marL="925830" lvl="1" indent="-514350">
              <a:buFont typeface="+mj-lt"/>
              <a:buAutoNum type="alphaLcParenR"/>
            </a:pPr>
            <a:r>
              <a:rPr lang="en-US" dirty="0">
                <a:latin typeface="Calibri" panose="020F0502020204030204" pitchFamily="34" charset="0"/>
              </a:rPr>
              <a:t>If </a:t>
            </a:r>
            <a:r>
              <a:rPr lang="en-US" b="1" dirty="0">
                <a:latin typeface="Calibri" panose="020F0502020204030204" pitchFamily="34" charset="0"/>
              </a:rPr>
              <a:t>Yes</a:t>
            </a:r>
            <a:r>
              <a:rPr lang="en-US" dirty="0">
                <a:latin typeface="Calibri" panose="020F0502020204030204" pitchFamily="34" charset="0"/>
              </a:rPr>
              <a:t>, then return </a:t>
            </a:r>
            <a:r>
              <a:rPr lang="en-US" b="1" dirty="0">
                <a:latin typeface="Calibri" panose="020F0502020204030204" pitchFamily="34" charset="0"/>
              </a:rPr>
              <a:t>Queue is full</a:t>
            </a:r>
            <a:r>
              <a:rPr lang="en-US" dirty="0">
                <a:latin typeface="Calibri" panose="020F0502020204030204" pitchFamily="34" charset="0"/>
              </a:rPr>
              <a:t>.</a:t>
            </a:r>
          </a:p>
          <a:p>
            <a:pPr marL="925830" lvl="1" indent="-514350">
              <a:buFont typeface="+mj-lt"/>
              <a:buAutoNum type="alphaLcParenR"/>
            </a:pPr>
            <a:r>
              <a:rPr lang="en-US" dirty="0">
                <a:latin typeface="Calibri" panose="020F0502020204030204" pitchFamily="34" charset="0"/>
              </a:rPr>
              <a:t>If </a:t>
            </a:r>
            <a:r>
              <a:rPr lang="en-US" b="1" dirty="0">
                <a:latin typeface="Calibri" panose="020F0502020204030204" pitchFamily="34" charset="0"/>
              </a:rPr>
              <a:t>No</a:t>
            </a:r>
            <a:r>
              <a:rPr lang="en-US" dirty="0">
                <a:latin typeface="Calibri" panose="020F0502020204030204" pitchFamily="34" charset="0"/>
              </a:rPr>
              <a:t>, then add the new data element to the location of tail pointer and increment the tail pointer.</a:t>
            </a:r>
          </a:p>
          <a:p>
            <a:pPr marL="624078" indent="-514350">
              <a:buFont typeface="+mj-lt"/>
              <a:buAutoNum type="arabicPeriod"/>
            </a:pPr>
            <a:r>
              <a:rPr lang="en-US" dirty="0" err="1">
                <a:latin typeface="Calibri" panose="020F0502020204030204" pitchFamily="34" charset="0"/>
              </a:rPr>
              <a:t>dequeue</a:t>
            </a:r>
            <a:r>
              <a:rPr lang="en-US" dirty="0">
                <a:latin typeface="Calibri" panose="020F0502020204030204" pitchFamily="34" charset="0"/>
              </a:rPr>
              <a:t>: Check if the number of elements in the queue is zero: </a:t>
            </a:r>
          </a:p>
          <a:p>
            <a:pPr marL="925830" lvl="1" indent="-514350">
              <a:buFont typeface="+mj-lt"/>
              <a:buAutoNum type="alphaLcParenR"/>
            </a:pPr>
            <a:r>
              <a:rPr lang="en-US" dirty="0">
                <a:latin typeface="Calibri" panose="020F0502020204030204" pitchFamily="34" charset="0"/>
              </a:rPr>
              <a:t>If </a:t>
            </a:r>
            <a:r>
              <a:rPr lang="en-US" b="1" dirty="0">
                <a:latin typeface="Calibri" panose="020F0502020204030204" pitchFamily="34" charset="0"/>
              </a:rPr>
              <a:t>Yes</a:t>
            </a:r>
            <a:r>
              <a:rPr lang="en-US" dirty="0">
                <a:latin typeface="Calibri" panose="020F0502020204030204" pitchFamily="34" charset="0"/>
              </a:rPr>
              <a:t>, then return </a:t>
            </a:r>
            <a:r>
              <a:rPr lang="en-US" b="1" dirty="0">
                <a:latin typeface="Calibri" panose="020F0502020204030204" pitchFamily="34" charset="0"/>
              </a:rPr>
              <a:t>Queue is empty</a:t>
            </a:r>
            <a:r>
              <a:rPr lang="en-US" dirty="0">
                <a:latin typeface="Calibri" panose="020F0502020204030204" pitchFamily="34" charset="0"/>
              </a:rPr>
              <a:t>.</a:t>
            </a:r>
          </a:p>
          <a:p>
            <a:pPr marL="925830" lvl="1" indent="-514350">
              <a:buFont typeface="+mj-lt"/>
              <a:buAutoNum type="alphaLcParenR"/>
            </a:pPr>
            <a:r>
              <a:rPr lang="en-US" dirty="0">
                <a:latin typeface="Calibri" panose="020F0502020204030204" pitchFamily="34" charset="0"/>
              </a:rPr>
              <a:t>If </a:t>
            </a:r>
            <a:r>
              <a:rPr lang="en-US" b="1" dirty="0">
                <a:latin typeface="Calibri" panose="020F0502020204030204" pitchFamily="34" charset="0"/>
              </a:rPr>
              <a:t>No</a:t>
            </a:r>
            <a:r>
              <a:rPr lang="en-US" dirty="0">
                <a:latin typeface="Calibri" panose="020F0502020204030204" pitchFamily="34" charset="0"/>
              </a:rPr>
              <a:t>, then increment the head pointer.</a:t>
            </a:r>
          </a:p>
          <a:p>
            <a:pPr marL="624078" indent="-514350">
              <a:buFont typeface="+mj-lt"/>
              <a:buAutoNum type="arabicPeriod"/>
            </a:pPr>
            <a:r>
              <a:rPr lang="en-US" dirty="0">
                <a:latin typeface="Calibri" panose="020F0502020204030204" pitchFamily="34" charset="0"/>
              </a:rPr>
              <a:t>Finding the size: </a:t>
            </a:r>
          </a:p>
          <a:p>
            <a:pPr marL="925830" lvl="1" indent="-514350">
              <a:buFont typeface="+mj-lt"/>
              <a:buAutoNum type="alphaLcParenR"/>
            </a:pPr>
            <a:r>
              <a:rPr lang="en-US" dirty="0">
                <a:latin typeface="Calibri" panose="020F0502020204030204" pitchFamily="34" charset="0"/>
              </a:rPr>
              <a:t>If, </a:t>
            </a:r>
            <a:r>
              <a:rPr lang="en-US" b="1" dirty="0">
                <a:latin typeface="Calibri" panose="020F0502020204030204" pitchFamily="34" charset="0"/>
              </a:rPr>
              <a:t>tail &gt;= head</a:t>
            </a:r>
            <a:r>
              <a:rPr lang="en-US" dirty="0">
                <a:latin typeface="Calibri" panose="020F0502020204030204" pitchFamily="34" charset="0"/>
              </a:rPr>
              <a:t>, size = (tail - head) + 1</a:t>
            </a:r>
          </a:p>
          <a:p>
            <a:pPr marL="925830" lvl="1" indent="-514350">
              <a:buFont typeface="+mj-lt"/>
              <a:buAutoNum type="alphaLcParenR"/>
            </a:pPr>
            <a:r>
              <a:rPr lang="en-US" dirty="0">
                <a:latin typeface="Calibri" panose="020F0502020204030204" pitchFamily="34" charset="0"/>
              </a:rPr>
              <a:t>But if, </a:t>
            </a:r>
            <a:r>
              <a:rPr lang="en-US" b="1" dirty="0">
                <a:latin typeface="Calibri" panose="020F0502020204030204" pitchFamily="34" charset="0"/>
              </a:rPr>
              <a:t>head &gt; tail</a:t>
            </a:r>
            <a:r>
              <a:rPr lang="en-US" dirty="0">
                <a:latin typeface="Calibri" panose="020F0502020204030204" pitchFamily="34" charset="0"/>
              </a:rPr>
              <a:t>, then size = </a:t>
            </a:r>
            <a:r>
              <a:rPr lang="en-US" dirty="0" err="1">
                <a:latin typeface="Calibri" panose="020F0502020204030204" pitchFamily="34" charset="0"/>
              </a:rPr>
              <a:t>maxSize</a:t>
            </a:r>
            <a:r>
              <a:rPr lang="en-US" dirty="0">
                <a:latin typeface="Calibri" panose="020F0502020204030204" pitchFamily="34" charset="0"/>
              </a:rPr>
              <a:t> - (head - tail) + 1</a:t>
            </a:r>
          </a:p>
          <a:p>
            <a:endParaRPr lang="en-US" dirty="0">
              <a:latin typeface="Calibri" panose="020F0502020204030204" pitchFamily="34" charset="0"/>
            </a:endParaRPr>
          </a:p>
        </p:txBody>
      </p:sp>
    </p:spTree>
    <p:extLst>
      <p:ext uri="{BB962C8B-B14F-4D97-AF65-F5344CB8AC3E}">
        <p14:creationId xmlns:p14="http://schemas.microsoft.com/office/powerpoint/2010/main" val="3001952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lstStyle/>
          <a:p>
            <a:r>
              <a:rPr lang="en-US" dirty="0" smtClean="0">
                <a:latin typeface="Calibri" panose="020F0502020204030204" pitchFamily="34" charset="0"/>
              </a:rPr>
              <a:t>Introduction </a:t>
            </a:r>
            <a:r>
              <a:rPr lang="en-US" dirty="0">
                <a:latin typeface="Calibri" panose="020F0502020204030204" pitchFamily="34" charset="0"/>
              </a:rPr>
              <a:t>to Queue Data Structure</a:t>
            </a:r>
          </a:p>
          <a:p>
            <a:r>
              <a:rPr lang="en-US" dirty="0" smtClean="0">
                <a:latin typeface="Calibri" panose="020F0502020204030204" pitchFamily="34" charset="0"/>
              </a:rPr>
              <a:t>Types </a:t>
            </a:r>
            <a:r>
              <a:rPr lang="en-US" dirty="0">
                <a:latin typeface="Calibri" panose="020F0502020204030204" pitchFamily="34" charset="0"/>
              </a:rPr>
              <a:t>of Queue Data </a:t>
            </a:r>
            <a:r>
              <a:rPr lang="en-US" dirty="0" smtClean="0">
                <a:latin typeface="Calibri" panose="020F0502020204030204" pitchFamily="34" charset="0"/>
              </a:rPr>
              <a:t>Structures</a:t>
            </a:r>
          </a:p>
          <a:p>
            <a:r>
              <a:rPr lang="en-US" dirty="0">
                <a:latin typeface="Calibri" panose="020F0502020204030204" pitchFamily="34" charset="0"/>
              </a:rPr>
              <a:t>Circular QUEUE and its Operations</a:t>
            </a:r>
          </a:p>
          <a:p>
            <a:r>
              <a:rPr lang="en-US" dirty="0" smtClean="0">
                <a:latin typeface="Calibri" panose="020F0502020204030204" pitchFamily="34" charset="0"/>
              </a:rPr>
              <a:t>Double </a:t>
            </a:r>
            <a:r>
              <a:rPr lang="en-US" dirty="0">
                <a:latin typeface="Calibri" panose="020F0502020204030204" pitchFamily="34" charset="0"/>
              </a:rPr>
              <a:t>Ended QUEUE and its operations</a:t>
            </a:r>
          </a:p>
        </p:txBody>
      </p:sp>
    </p:spTree>
    <p:extLst>
      <p:ext uri="{BB962C8B-B14F-4D97-AF65-F5344CB8AC3E}">
        <p14:creationId xmlns:p14="http://schemas.microsoft.com/office/powerpoint/2010/main" val="203580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Performance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b="1" dirty="0">
                <a:latin typeface="Calibri" panose="020F0502020204030204" pitchFamily="34" charset="0"/>
              </a:rPr>
              <a:t>Time Complexity:</a:t>
            </a:r>
            <a:r>
              <a:rPr lang="en-US" dirty="0">
                <a:latin typeface="Calibri" panose="020F0502020204030204" pitchFamily="34" charset="0"/>
              </a:rPr>
              <a:t> Time complexity of all operations like </a:t>
            </a:r>
            <a:r>
              <a:rPr lang="en-US" dirty="0" err="1">
                <a:latin typeface="Calibri" panose="020F0502020204030204" pitchFamily="34" charset="0"/>
              </a:rPr>
              <a:t>enqueue</a:t>
            </a:r>
            <a:r>
              <a:rPr lang="en-US" dirty="0">
                <a:latin typeface="Calibri" panose="020F0502020204030204" pitchFamily="34" charset="0"/>
              </a:rPr>
              <a:t>(), </a:t>
            </a:r>
            <a:r>
              <a:rPr lang="en-US" dirty="0" err="1">
                <a:latin typeface="Calibri" panose="020F0502020204030204" pitchFamily="34" charset="0"/>
              </a:rPr>
              <a:t>dequeue</a:t>
            </a:r>
            <a:r>
              <a:rPr lang="en-US" dirty="0">
                <a:latin typeface="Calibri" panose="020F0502020204030204" pitchFamily="34" charset="0"/>
              </a:rPr>
              <a:t>(), </a:t>
            </a:r>
            <a:r>
              <a:rPr lang="en-US" dirty="0" err="1">
                <a:latin typeface="Calibri" panose="020F0502020204030204" pitchFamily="34" charset="0"/>
              </a:rPr>
              <a:t>isFull</a:t>
            </a:r>
            <a:r>
              <a:rPr lang="en-US" dirty="0">
                <a:latin typeface="Calibri" panose="020F0502020204030204" pitchFamily="34" charset="0"/>
              </a:rPr>
              <a:t>(), </a:t>
            </a:r>
            <a:r>
              <a:rPr lang="en-US" dirty="0" err="1">
                <a:latin typeface="Calibri" panose="020F0502020204030204" pitchFamily="34" charset="0"/>
              </a:rPr>
              <a:t>isEmpty</a:t>
            </a:r>
            <a:r>
              <a:rPr lang="en-US" dirty="0">
                <a:latin typeface="Calibri" panose="020F0502020204030204" pitchFamily="34" charset="0"/>
              </a:rPr>
              <a:t>(), front() and rear() is O(1). There is no loop in any of the operations.</a:t>
            </a:r>
          </a:p>
          <a:p>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2693046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609600"/>
            <a:ext cx="8229600" cy="1143000"/>
          </a:xfrm>
        </p:spPr>
        <p:txBody>
          <a:bodyPr/>
          <a:lstStyle/>
          <a:p>
            <a:r>
              <a:rPr lang="en-US" altLang="en-US" dirty="0">
                <a:ea typeface="MS Mincho" charset="-128"/>
              </a:rPr>
              <a:t>Example: </a:t>
            </a:r>
            <a:r>
              <a:rPr lang="en-US" altLang="en-US" dirty="0" smtClean="0">
                <a:ea typeface="MS Mincho" charset="-128"/>
              </a:rPr>
              <a:t>Recognizing Palindromes</a:t>
            </a:r>
            <a:endParaRPr lang="en-US" altLang="en-US" dirty="0"/>
          </a:p>
        </p:txBody>
      </p:sp>
      <p:sp>
        <p:nvSpPr>
          <p:cNvPr id="29699" name="Rectangle 3"/>
          <p:cNvSpPr>
            <a:spLocks noGrp="1" noChangeArrowheads="1"/>
          </p:cNvSpPr>
          <p:nvPr>
            <p:ph type="body" idx="1"/>
          </p:nvPr>
        </p:nvSpPr>
        <p:spPr>
          <a:xfrm>
            <a:off x="685800" y="1828800"/>
            <a:ext cx="7772400" cy="4114800"/>
          </a:xfrm>
        </p:spPr>
        <p:txBody>
          <a:bodyPr/>
          <a:lstStyle/>
          <a:p>
            <a:pPr>
              <a:lnSpc>
                <a:spcPct val="90000"/>
              </a:lnSpc>
            </a:pPr>
            <a:r>
              <a:rPr lang="en-US" altLang="en-US" dirty="0">
                <a:cs typeface="Times New Roman" charset="0"/>
              </a:rPr>
              <a:t>A </a:t>
            </a:r>
            <a:r>
              <a:rPr lang="en-US" altLang="en-US" i="1" dirty="0">
                <a:cs typeface="Times New Roman" charset="0"/>
              </a:rPr>
              <a:t>palindrome</a:t>
            </a:r>
            <a:r>
              <a:rPr lang="en-US" altLang="en-US" dirty="0">
                <a:cs typeface="Times New Roman" charset="0"/>
              </a:rPr>
              <a:t> is a string that reads the same forward and backward.</a:t>
            </a:r>
            <a:endParaRPr lang="en-US" altLang="en-US" dirty="0">
              <a:latin typeface="Courier New" pitchFamily="49" charset="0"/>
              <a:cs typeface="Courier New" pitchFamily="49" charset="0"/>
            </a:endParaRPr>
          </a:p>
          <a:p>
            <a:pPr>
              <a:lnSpc>
                <a:spcPct val="90000"/>
              </a:lnSpc>
              <a:buFontTx/>
              <a:buNone/>
            </a:pPr>
            <a:r>
              <a:rPr lang="en-US" altLang="en-US" dirty="0">
                <a:cs typeface="Times New Roman" charset="0"/>
              </a:rPr>
              <a:t>			</a:t>
            </a:r>
            <a:r>
              <a:rPr lang="en-US" altLang="en-US" i="1" dirty="0" smtClean="0">
                <a:cs typeface="Times New Roman" charset="0"/>
              </a:rPr>
              <a:t>Able was I ere I saw Elba</a:t>
            </a:r>
            <a:r>
              <a:rPr lang="en-US" altLang="en-US" i="1" dirty="0">
                <a:cs typeface="Times New Roman" charset="0"/>
              </a:rPr>
              <a:t> </a:t>
            </a:r>
            <a:endParaRPr lang="en-US" altLang="en-US" i="1" dirty="0">
              <a:latin typeface="Courier New" pitchFamily="49" charset="0"/>
              <a:cs typeface="Courier New" pitchFamily="49" charset="0"/>
            </a:endParaRPr>
          </a:p>
          <a:p>
            <a:pPr>
              <a:lnSpc>
                <a:spcPct val="90000"/>
              </a:lnSpc>
            </a:pPr>
            <a:r>
              <a:rPr lang="en-US" altLang="en-US" dirty="0">
                <a:cs typeface="Times New Roman" charset="0"/>
              </a:rPr>
              <a:t>We will read the line of text into both a stack and a queue.</a:t>
            </a:r>
            <a:endParaRPr lang="en-US" altLang="en-US" dirty="0">
              <a:latin typeface="Courier New" pitchFamily="49" charset="0"/>
              <a:cs typeface="Courier New" pitchFamily="49" charset="0"/>
            </a:endParaRPr>
          </a:p>
          <a:p>
            <a:pPr>
              <a:lnSpc>
                <a:spcPct val="90000"/>
              </a:lnSpc>
            </a:pPr>
            <a:r>
              <a:rPr lang="en-US" altLang="en-US" dirty="0">
                <a:cs typeface="Times New Roman" charset="0"/>
              </a:rPr>
              <a:t>Compare the contents of the stack and the queue character-by-character</a:t>
            </a:r>
            <a:r>
              <a:rPr lang="en-US" altLang="en-US" dirty="0">
                <a:latin typeface="Courier New" pitchFamily="49" charset="0"/>
                <a:cs typeface="Courier New" pitchFamily="49" charset="0"/>
              </a:rPr>
              <a:t> </a:t>
            </a:r>
            <a:r>
              <a:rPr lang="en-US" altLang="en-US" dirty="0">
                <a:ea typeface="MS Mincho" charset="-128"/>
              </a:rPr>
              <a:t>to see if they would produce the same string of characters. </a:t>
            </a:r>
          </a:p>
        </p:txBody>
      </p:sp>
    </p:spTree>
    <p:extLst>
      <p:ext uri="{BB962C8B-B14F-4D97-AF65-F5344CB8AC3E}">
        <p14:creationId xmlns:p14="http://schemas.microsoft.com/office/powerpoint/2010/main" val="445048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5414" y="457200"/>
            <a:ext cx="8077200" cy="1143000"/>
          </a:xfrm>
        </p:spPr>
        <p:txBody>
          <a:bodyPr/>
          <a:lstStyle/>
          <a:p>
            <a:r>
              <a:rPr lang="en-US" altLang="en-US" dirty="0">
                <a:ea typeface="MS Mincho" charset="-128"/>
              </a:rPr>
              <a:t>Example: </a:t>
            </a:r>
            <a:r>
              <a:rPr lang="en-US" altLang="en-US" dirty="0" smtClean="0">
                <a:ea typeface="MS Mincho" charset="-128"/>
              </a:rPr>
              <a:t>Recognizing Palindromes</a:t>
            </a:r>
            <a:endParaRPr lang="en-US" altLang="en-US" dirty="0">
              <a:ea typeface="MS Mincho" charset="-128"/>
            </a:endParaRPr>
          </a:p>
        </p:txBody>
      </p:sp>
      <p:pic>
        <p:nvPicPr>
          <p:cNvPr id="30723" name="Picture 3" descr="A:\queues_fig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12113" cy="475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907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609600"/>
            <a:ext cx="8153400" cy="609600"/>
          </a:xfrm>
        </p:spPr>
        <p:txBody>
          <a:bodyPr>
            <a:normAutofit fontScale="90000"/>
          </a:bodyPr>
          <a:lstStyle/>
          <a:p>
            <a:r>
              <a:rPr lang="en-US" altLang="en-US" dirty="0">
                <a:ea typeface="MS Mincho" charset="-128"/>
              </a:rPr>
              <a:t>Example: </a:t>
            </a:r>
            <a:r>
              <a:rPr lang="en-US" altLang="en-US" dirty="0" smtClean="0">
                <a:ea typeface="MS Mincho" charset="-128"/>
              </a:rPr>
              <a:t>Recognizing Palindromes</a:t>
            </a:r>
            <a:endParaRPr lang="en-US" altLang="en-US" dirty="0">
              <a:ea typeface="MS Mincho" charset="-128"/>
            </a:endParaRPr>
          </a:p>
        </p:txBody>
      </p:sp>
      <p:sp>
        <p:nvSpPr>
          <p:cNvPr id="31747" name="Rectangle 3"/>
          <p:cNvSpPr>
            <a:spLocks noGrp="1" noChangeArrowheads="1"/>
          </p:cNvSpPr>
          <p:nvPr>
            <p:ph type="body" idx="1"/>
          </p:nvPr>
        </p:nvSpPr>
        <p:spPr>
          <a:xfrm>
            <a:off x="685800" y="1524000"/>
            <a:ext cx="3505200" cy="4648200"/>
          </a:xfrm>
        </p:spPr>
        <p:txBody>
          <a:bodyPr/>
          <a:lstStyle/>
          <a:p>
            <a:pPr>
              <a:lnSpc>
                <a:spcPct val="90000"/>
              </a:lnSpc>
              <a:buFontTx/>
              <a:buNone/>
            </a:pPr>
            <a:r>
              <a:rPr lang="en-US" altLang="en-US" sz="2400" dirty="0" smtClean="0">
                <a:latin typeface="Arial" charset="0"/>
                <a:cs typeface="Times New Roman" charset="0"/>
              </a:rPr>
              <a:t>#include &lt;</a:t>
            </a:r>
            <a:r>
              <a:rPr lang="en-US" altLang="en-US" sz="2400" dirty="0" err="1" smtClean="0">
                <a:latin typeface="Arial" charset="0"/>
                <a:cs typeface="Times New Roman" charset="0"/>
              </a:rPr>
              <a:t>iostream.h</a:t>
            </a:r>
            <a:r>
              <a:rPr lang="en-US" altLang="en-US" sz="2400" dirty="0" smtClean="0">
                <a:latin typeface="Arial" charset="0"/>
                <a:cs typeface="Times New Roman" charset="0"/>
              </a:rPr>
              <a:t>&gt;</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#include &lt;</a:t>
            </a:r>
            <a:r>
              <a:rPr lang="en-US" altLang="en-US" sz="2400" dirty="0" err="1" smtClean="0">
                <a:latin typeface="Arial" charset="0"/>
                <a:cs typeface="Times New Roman" charset="0"/>
              </a:rPr>
              <a:t>ctype.h</a:t>
            </a:r>
            <a:r>
              <a:rPr lang="en-US" altLang="en-US" sz="2400" dirty="0" smtClean="0">
                <a:latin typeface="Arial" charset="0"/>
                <a:cs typeface="Times New Roman" charset="0"/>
              </a:rPr>
              <a:t>&gt;</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#include "</a:t>
            </a:r>
            <a:r>
              <a:rPr lang="en-US" altLang="en-US" sz="2400" dirty="0" err="1" smtClean="0">
                <a:latin typeface="Arial" charset="0"/>
                <a:cs typeface="Times New Roman" charset="0"/>
              </a:rPr>
              <a:t>stack.h</a:t>
            </a:r>
            <a:r>
              <a:rPr lang="en-US" altLang="en-US" sz="2400" dirty="0" smtClean="0">
                <a:latin typeface="Arial" charset="0"/>
                <a:cs typeface="Times New Roman" charset="0"/>
              </a:rPr>
              <a:t>"</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#include "</a:t>
            </a:r>
            <a:r>
              <a:rPr lang="en-US" altLang="en-US" sz="2400" dirty="0" err="1" smtClean="0">
                <a:latin typeface="Arial" charset="0"/>
                <a:cs typeface="Times New Roman" charset="0"/>
              </a:rPr>
              <a:t>queue.h</a:t>
            </a:r>
            <a:r>
              <a:rPr lang="en-US" altLang="en-US" sz="2400" dirty="0" smtClean="0">
                <a:latin typeface="Arial" charset="0"/>
                <a:cs typeface="Times New Roman" charset="0"/>
              </a:rPr>
              <a:t>“</a:t>
            </a:r>
          </a:p>
          <a:p>
            <a:pPr>
              <a:lnSpc>
                <a:spcPct val="90000"/>
              </a:lnSpc>
              <a:buFontTx/>
              <a:buNone/>
            </a:pPr>
            <a:r>
              <a:rPr lang="en-US" altLang="en-US" sz="2400" dirty="0" err="1" smtClean="0">
                <a:latin typeface="Arial" charset="0"/>
                <a:cs typeface="Times New Roman" charset="0"/>
              </a:rPr>
              <a:t>int</a:t>
            </a:r>
            <a:r>
              <a:rPr lang="en-US" altLang="en-US" sz="2400" dirty="0" smtClean="0">
                <a:latin typeface="Arial" charset="0"/>
                <a:cs typeface="Times New Roman" charset="0"/>
              </a:rPr>
              <a:t> main()</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 </a:t>
            </a:r>
            <a:r>
              <a:rPr lang="en-US" altLang="en-US" sz="2400" dirty="0" err="1" smtClean="0">
                <a:latin typeface="Arial" charset="0"/>
                <a:cs typeface="Times New Roman" charset="0"/>
              </a:rPr>
              <a:t>StackType</a:t>
            </a:r>
            <a:r>
              <a:rPr lang="en-US" altLang="en-US" sz="2400" dirty="0" smtClean="0">
                <a:latin typeface="Arial" charset="0"/>
                <a:cs typeface="Times New Roman" charset="0"/>
              </a:rPr>
              <a:t>&lt;char&gt; s;</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 </a:t>
            </a:r>
            <a:r>
              <a:rPr lang="en-US" altLang="en-US" sz="2400" dirty="0" err="1" smtClean="0">
                <a:latin typeface="Arial" charset="0"/>
                <a:cs typeface="Times New Roman" charset="0"/>
              </a:rPr>
              <a:t>QueType</a:t>
            </a:r>
            <a:r>
              <a:rPr lang="en-US" altLang="en-US" sz="2400" dirty="0" smtClean="0">
                <a:latin typeface="Arial" charset="0"/>
                <a:cs typeface="Times New Roman" charset="0"/>
              </a:rPr>
              <a:t>&lt;char&gt; q;</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 char </a:t>
            </a:r>
            <a:r>
              <a:rPr lang="en-US" altLang="en-US" sz="2400" dirty="0" err="1" smtClean="0">
                <a:latin typeface="Arial" charset="0"/>
                <a:cs typeface="Times New Roman" charset="0"/>
              </a:rPr>
              <a:t>ch</a:t>
            </a:r>
            <a:r>
              <a:rPr lang="en-US" altLang="en-US" sz="2400" dirty="0" smtClean="0">
                <a:latin typeface="Arial" charset="0"/>
                <a:cs typeface="Times New Roman" charset="0"/>
              </a:rPr>
              <a:t>;</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 char </a:t>
            </a:r>
            <a:r>
              <a:rPr lang="en-US" altLang="en-US" sz="2400" dirty="0" err="1" smtClean="0">
                <a:latin typeface="Arial" charset="0"/>
                <a:cs typeface="Times New Roman" charset="0"/>
              </a:rPr>
              <a:t>sItem</a:t>
            </a:r>
            <a:r>
              <a:rPr lang="en-US" altLang="en-US" sz="2400" dirty="0" smtClean="0">
                <a:latin typeface="Arial" charset="0"/>
                <a:cs typeface="Times New Roman" charset="0"/>
              </a:rPr>
              <a:t>, </a:t>
            </a:r>
            <a:r>
              <a:rPr lang="en-US" altLang="en-US" sz="2400" dirty="0" err="1" smtClean="0">
                <a:latin typeface="Arial" charset="0"/>
                <a:cs typeface="Times New Roman" charset="0"/>
              </a:rPr>
              <a:t>qItem</a:t>
            </a:r>
            <a:r>
              <a:rPr lang="en-US" altLang="en-US" sz="2400" dirty="0" smtClean="0">
                <a:latin typeface="Arial" charset="0"/>
                <a:cs typeface="Times New Roman" charset="0"/>
              </a:rPr>
              <a:t>;</a:t>
            </a:r>
            <a:endParaRPr lang="en-US" altLang="en-US" sz="2400" dirty="0" smtClean="0">
              <a:latin typeface="Arial" charset="0"/>
              <a:cs typeface="Courier New" pitchFamily="49" charset="0"/>
            </a:endParaRPr>
          </a:p>
          <a:p>
            <a:pPr>
              <a:lnSpc>
                <a:spcPct val="90000"/>
              </a:lnSpc>
              <a:buFontTx/>
              <a:buNone/>
            </a:pPr>
            <a:r>
              <a:rPr lang="en-US" altLang="en-US" sz="2400" dirty="0" smtClean="0">
                <a:latin typeface="Arial" charset="0"/>
                <a:cs typeface="Times New Roman" charset="0"/>
              </a:rPr>
              <a:t> </a:t>
            </a:r>
            <a:r>
              <a:rPr lang="en-US" altLang="en-US" sz="2400" dirty="0" err="1" smtClean="0">
                <a:latin typeface="Arial" charset="0"/>
                <a:cs typeface="Times New Roman" charset="0"/>
              </a:rPr>
              <a:t>int</a:t>
            </a:r>
            <a:r>
              <a:rPr lang="en-US" altLang="en-US" sz="2400" dirty="0" smtClean="0">
                <a:latin typeface="Arial" charset="0"/>
                <a:cs typeface="Times New Roman" charset="0"/>
              </a:rPr>
              <a:t> mismatches = 0;</a:t>
            </a:r>
            <a:endParaRPr lang="en-US" altLang="en-US" sz="2400" dirty="0">
              <a:latin typeface="Arial" charset="0"/>
              <a:cs typeface="Times New Roman" charset="0"/>
            </a:endParaRPr>
          </a:p>
        </p:txBody>
      </p:sp>
      <p:sp>
        <p:nvSpPr>
          <p:cNvPr id="31748" name="Text Box 4"/>
          <p:cNvSpPr txBox="1">
            <a:spLocks noChangeArrowheads="1"/>
          </p:cNvSpPr>
          <p:nvPr/>
        </p:nvSpPr>
        <p:spPr bwMode="auto">
          <a:xfrm>
            <a:off x="4191000" y="1600200"/>
            <a:ext cx="4648200" cy="34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a:t>
            </a:r>
            <a:r>
              <a:rPr lang="en-US" altLang="en-US" dirty="0" err="1">
                <a:solidFill>
                  <a:schemeClr val="tx1">
                    <a:lumMod val="95000"/>
                    <a:lumOff val="5000"/>
                  </a:schemeClr>
                </a:solidFill>
                <a:latin typeface="Arial" charset="0"/>
                <a:cs typeface="Times New Roman" charset="0"/>
              </a:rPr>
              <a:t>cout</a:t>
            </a:r>
            <a:r>
              <a:rPr lang="en-US" altLang="en-US" dirty="0">
                <a:solidFill>
                  <a:schemeClr val="tx1">
                    <a:lumMod val="95000"/>
                    <a:lumOff val="5000"/>
                  </a:schemeClr>
                </a:solidFill>
                <a:latin typeface="Arial" charset="0"/>
                <a:cs typeface="Times New Roman" charset="0"/>
              </a:rPr>
              <a:t> &lt;&lt; "Enter string: " &lt;&lt; </a:t>
            </a:r>
            <a:r>
              <a:rPr lang="en-US" altLang="en-US" dirty="0" err="1">
                <a:solidFill>
                  <a:schemeClr val="tx1">
                    <a:lumMod val="95000"/>
                    <a:lumOff val="5000"/>
                  </a:schemeClr>
                </a:solidFill>
                <a:latin typeface="Arial" charset="0"/>
                <a:cs typeface="Times New Roman" charset="0"/>
              </a:rPr>
              <a:t>endl</a:t>
            </a:r>
            <a:r>
              <a:rPr lang="en-US" altLang="en-US" dirty="0">
                <a:solidFill>
                  <a:schemeClr val="tx1">
                    <a:lumMod val="95000"/>
                    <a:lumOff val="5000"/>
                  </a:schemeClr>
                </a:solidFill>
                <a:latin typeface="Arial" charset="0"/>
                <a:cs typeface="Times New Roman" charset="0"/>
              </a:rPr>
              <a:t>;</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sz="1000" dirty="0">
                <a:solidFill>
                  <a:schemeClr val="tx1">
                    <a:lumMod val="95000"/>
                    <a:lumOff val="5000"/>
                  </a:schemeClr>
                </a:solidFill>
                <a:latin typeface="Arial" charset="0"/>
                <a:cs typeface="Times New Roman" charset="0"/>
              </a:rPr>
              <a:t> </a:t>
            </a:r>
            <a:endParaRPr lang="en-US" altLang="en-US" sz="800"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while(</a:t>
            </a:r>
            <a:r>
              <a:rPr lang="en-US" altLang="en-US" dirty="0" err="1">
                <a:solidFill>
                  <a:schemeClr val="tx1">
                    <a:lumMod val="95000"/>
                    <a:lumOff val="5000"/>
                  </a:schemeClr>
                </a:solidFill>
                <a:latin typeface="Arial" charset="0"/>
                <a:cs typeface="Times New Roman" charset="0"/>
              </a:rPr>
              <a:t>cin.peek</a:t>
            </a:r>
            <a:r>
              <a:rPr lang="en-US" altLang="en-US" dirty="0">
                <a:solidFill>
                  <a:schemeClr val="tx1">
                    <a:lumMod val="95000"/>
                    <a:lumOff val="5000"/>
                  </a:schemeClr>
                </a:solidFill>
                <a:latin typeface="Arial" charset="0"/>
                <a:cs typeface="Times New Roman" charset="0"/>
              </a:rPr>
              <a:t>() != '\\n') {</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sz="900" dirty="0">
                <a:solidFill>
                  <a:schemeClr val="tx1">
                    <a:lumMod val="95000"/>
                    <a:lumOff val="5000"/>
                  </a:schemeClr>
                </a:solidFill>
                <a:latin typeface="Arial" charset="0"/>
                <a:cs typeface="Times New Roman" charset="0"/>
              </a:rPr>
              <a:t> </a:t>
            </a:r>
            <a:endParaRPr lang="en-US" altLang="en-US" sz="900"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a:t>
            </a:r>
            <a:r>
              <a:rPr lang="en-US" altLang="en-US" dirty="0" err="1">
                <a:solidFill>
                  <a:schemeClr val="tx1">
                    <a:lumMod val="95000"/>
                    <a:lumOff val="5000"/>
                  </a:schemeClr>
                </a:solidFill>
                <a:latin typeface="Arial" charset="0"/>
                <a:cs typeface="Times New Roman" charset="0"/>
              </a:rPr>
              <a:t>cin</a:t>
            </a:r>
            <a:r>
              <a:rPr lang="en-US" altLang="en-US" dirty="0">
                <a:solidFill>
                  <a:schemeClr val="tx1">
                    <a:lumMod val="95000"/>
                    <a:lumOff val="5000"/>
                  </a:schemeClr>
                </a:solidFill>
                <a:latin typeface="Arial" charset="0"/>
                <a:cs typeface="Times New Roman" charset="0"/>
              </a:rPr>
              <a:t> &gt;&gt; </a:t>
            </a:r>
            <a:r>
              <a:rPr lang="en-US" altLang="en-US" dirty="0" err="1">
                <a:solidFill>
                  <a:schemeClr val="tx1">
                    <a:lumMod val="95000"/>
                    <a:lumOff val="5000"/>
                  </a:schemeClr>
                </a:solidFill>
                <a:latin typeface="Arial" charset="0"/>
                <a:cs typeface="Times New Roman" charset="0"/>
              </a:rPr>
              <a:t>ch</a:t>
            </a:r>
            <a:r>
              <a:rPr lang="en-US" altLang="en-US" dirty="0">
                <a:solidFill>
                  <a:schemeClr val="tx1">
                    <a:lumMod val="95000"/>
                    <a:lumOff val="5000"/>
                  </a:schemeClr>
                </a:solidFill>
                <a:latin typeface="Arial" charset="0"/>
                <a:cs typeface="Times New Roman" charset="0"/>
              </a:rPr>
              <a:t>;</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if(</a:t>
            </a:r>
            <a:r>
              <a:rPr lang="en-US" altLang="en-US" dirty="0" err="1">
                <a:solidFill>
                  <a:schemeClr val="tx1">
                    <a:lumMod val="95000"/>
                    <a:lumOff val="5000"/>
                  </a:schemeClr>
                </a:solidFill>
                <a:latin typeface="Arial" charset="0"/>
                <a:cs typeface="Times New Roman" charset="0"/>
              </a:rPr>
              <a:t>isalpha</a:t>
            </a:r>
            <a:r>
              <a:rPr lang="en-US" altLang="en-US" dirty="0">
                <a:solidFill>
                  <a:schemeClr val="tx1">
                    <a:lumMod val="95000"/>
                    <a:lumOff val="5000"/>
                  </a:schemeClr>
                </a:solidFill>
                <a:latin typeface="Arial" charset="0"/>
                <a:cs typeface="Times New Roman" charset="0"/>
              </a:rPr>
              <a:t>(</a:t>
            </a:r>
            <a:r>
              <a:rPr lang="en-US" altLang="en-US" dirty="0" err="1">
                <a:solidFill>
                  <a:schemeClr val="tx1">
                    <a:lumMod val="95000"/>
                    <a:lumOff val="5000"/>
                  </a:schemeClr>
                </a:solidFill>
                <a:latin typeface="Arial" charset="0"/>
                <a:cs typeface="Times New Roman" charset="0"/>
              </a:rPr>
              <a:t>ch</a:t>
            </a:r>
            <a:r>
              <a:rPr lang="en-US" altLang="en-US" dirty="0">
                <a:solidFill>
                  <a:schemeClr val="tx1">
                    <a:lumMod val="95000"/>
                    <a:lumOff val="5000"/>
                  </a:schemeClr>
                </a:solidFill>
                <a:latin typeface="Arial" charset="0"/>
                <a:cs typeface="Times New Roman" charset="0"/>
              </a:rPr>
              <a:t>)) {</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sz="1200" dirty="0">
                <a:solidFill>
                  <a:schemeClr val="tx1">
                    <a:lumMod val="95000"/>
                    <a:lumOff val="5000"/>
                  </a:schemeClr>
                </a:solidFill>
                <a:latin typeface="Arial" charset="0"/>
                <a:cs typeface="Times New Roman" charset="0"/>
              </a:rPr>
              <a:t> </a:t>
            </a:r>
            <a:endParaRPr lang="en-US" altLang="en-US" sz="1200"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if(!</a:t>
            </a:r>
            <a:r>
              <a:rPr lang="en-US" altLang="en-US" dirty="0" err="1">
                <a:solidFill>
                  <a:schemeClr val="tx1">
                    <a:lumMod val="95000"/>
                    <a:lumOff val="5000"/>
                  </a:schemeClr>
                </a:solidFill>
                <a:latin typeface="Arial" charset="0"/>
                <a:cs typeface="Times New Roman" charset="0"/>
              </a:rPr>
              <a:t>s.IsFull</a:t>
            </a:r>
            <a:r>
              <a:rPr lang="en-US" altLang="en-US" dirty="0">
                <a:solidFill>
                  <a:schemeClr val="tx1">
                    <a:lumMod val="95000"/>
                    <a:lumOff val="5000"/>
                  </a:schemeClr>
                </a:solidFill>
                <a:latin typeface="Arial" charset="0"/>
                <a:cs typeface="Times New Roman" charset="0"/>
              </a:rPr>
              <a:t>())</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a:t>
            </a:r>
            <a:r>
              <a:rPr lang="en-US" altLang="en-US" dirty="0" err="1">
                <a:solidFill>
                  <a:schemeClr val="tx1">
                    <a:lumMod val="95000"/>
                    <a:lumOff val="5000"/>
                  </a:schemeClr>
                </a:solidFill>
                <a:latin typeface="Arial" charset="0"/>
                <a:cs typeface="Times New Roman" charset="0"/>
              </a:rPr>
              <a:t>s.Push</a:t>
            </a:r>
            <a:r>
              <a:rPr lang="en-US" altLang="en-US" dirty="0">
                <a:solidFill>
                  <a:schemeClr val="tx1">
                    <a:lumMod val="95000"/>
                    <a:lumOff val="5000"/>
                  </a:schemeClr>
                </a:solidFill>
                <a:latin typeface="Arial" charset="0"/>
                <a:cs typeface="Times New Roman" charset="0"/>
              </a:rPr>
              <a:t>(</a:t>
            </a:r>
            <a:r>
              <a:rPr lang="en-US" altLang="en-US" dirty="0" err="1">
                <a:solidFill>
                  <a:schemeClr val="tx1">
                    <a:lumMod val="95000"/>
                    <a:lumOff val="5000"/>
                  </a:schemeClr>
                </a:solidFill>
                <a:latin typeface="Arial" charset="0"/>
                <a:cs typeface="Times New Roman" charset="0"/>
              </a:rPr>
              <a:t>toupper</a:t>
            </a:r>
            <a:r>
              <a:rPr lang="en-US" altLang="en-US" dirty="0">
                <a:solidFill>
                  <a:schemeClr val="tx1">
                    <a:lumMod val="95000"/>
                    <a:lumOff val="5000"/>
                  </a:schemeClr>
                </a:solidFill>
                <a:latin typeface="Arial" charset="0"/>
                <a:cs typeface="Times New Roman" charset="0"/>
              </a:rPr>
              <a:t>(</a:t>
            </a:r>
            <a:r>
              <a:rPr lang="en-US" altLang="en-US" dirty="0" err="1">
                <a:solidFill>
                  <a:schemeClr val="tx1">
                    <a:lumMod val="95000"/>
                    <a:lumOff val="5000"/>
                  </a:schemeClr>
                </a:solidFill>
                <a:latin typeface="Arial" charset="0"/>
                <a:cs typeface="Times New Roman" charset="0"/>
              </a:rPr>
              <a:t>ch</a:t>
            </a:r>
            <a:r>
              <a:rPr lang="en-US" altLang="en-US" dirty="0">
                <a:solidFill>
                  <a:schemeClr val="tx1">
                    <a:lumMod val="95000"/>
                    <a:lumOff val="5000"/>
                  </a:schemeClr>
                </a:solidFill>
                <a:latin typeface="Arial" charset="0"/>
                <a:cs typeface="Times New Roman" charset="0"/>
              </a:rPr>
              <a:t>));</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sz="1000" dirty="0">
                <a:solidFill>
                  <a:schemeClr val="tx1">
                    <a:lumMod val="95000"/>
                    <a:lumOff val="5000"/>
                  </a:schemeClr>
                </a:solidFill>
                <a:latin typeface="Arial" charset="0"/>
                <a:cs typeface="Times New Roman" charset="0"/>
              </a:rPr>
              <a:t> </a:t>
            </a:r>
            <a:endParaRPr lang="en-US" altLang="en-US" sz="1000"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if(!</a:t>
            </a:r>
            <a:r>
              <a:rPr lang="en-US" altLang="en-US" dirty="0" err="1">
                <a:solidFill>
                  <a:schemeClr val="tx1">
                    <a:lumMod val="95000"/>
                    <a:lumOff val="5000"/>
                  </a:schemeClr>
                </a:solidFill>
                <a:latin typeface="Arial" charset="0"/>
                <a:cs typeface="Times New Roman" charset="0"/>
              </a:rPr>
              <a:t>q.IsFull</a:t>
            </a:r>
            <a:r>
              <a:rPr lang="en-US" altLang="en-US" dirty="0">
                <a:solidFill>
                  <a:schemeClr val="tx1">
                    <a:lumMod val="95000"/>
                    <a:lumOff val="5000"/>
                  </a:schemeClr>
                </a:solidFill>
                <a:latin typeface="Arial" charset="0"/>
                <a:cs typeface="Times New Roman" charset="0"/>
              </a:rPr>
              <a:t>())</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dirty="0">
                <a:solidFill>
                  <a:schemeClr val="tx1">
                    <a:lumMod val="95000"/>
                    <a:lumOff val="5000"/>
                  </a:schemeClr>
                </a:solidFill>
                <a:latin typeface="Arial" charset="0"/>
                <a:cs typeface="Times New Roman" charset="0"/>
              </a:rPr>
              <a:t>       </a:t>
            </a:r>
            <a:r>
              <a:rPr lang="en-US" altLang="en-US" dirty="0" err="1">
                <a:solidFill>
                  <a:schemeClr val="tx1">
                    <a:lumMod val="95000"/>
                    <a:lumOff val="5000"/>
                  </a:schemeClr>
                </a:solidFill>
                <a:latin typeface="Arial" charset="0"/>
                <a:cs typeface="Times New Roman" charset="0"/>
              </a:rPr>
              <a:t>q.Enqueue</a:t>
            </a:r>
            <a:r>
              <a:rPr lang="en-US" altLang="en-US" dirty="0">
                <a:solidFill>
                  <a:schemeClr val="tx1">
                    <a:lumMod val="95000"/>
                    <a:lumOff val="5000"/>
                  </a:schemeClr>
                </a:solidFill>
                <a:latin typeface="Arial" charset="0"/>
                <a:cs typeface="Times New Roman" charset="0"/>
              </a:rPr>
              <a:t>(</a:t>
            </a:r>
            <a:r>
              <a:rPr lang="en-US" altLang="en-US" dirty="0" err="1">
                <a:solidFill>
                  <a:schemeClr val="tx1">
                    <a:lumMod val="95000"/>
                    <a:lumOff val="5000"/>
                  </a:schemeClr>
                </a:solidFill>
                <a:latin typeface="Arial" charset="0"/>
                <a:cs typeface="Times New Roman" charset="0"/>
              </a:rPr>
              <a:t>toupper</a:t>
            </a:r>
            <a:r>
              <a:rPr lang="en-US" altLang="en-US" dirty="0">
                <a:solidFill>
                  <a:schemeClr val="tx1">
                    <a:lumMod val="95000"/>
                    <a:lumOff val="5000"/>
                  </a:schemeClr>
                </a:solidFill>
                <a:latin typeface="Arial" charset="0"/>
                <a:cs typeface="Times New Roman" charset="0"/>
              </a:rPr>
              <a:t>(</a:t>
            </a:r>
            <a:r>
              <a:rPr lang="en-US" altLang="en-US" dirty="0" err="1">
                <a:solidFill>
                  <a:schemeClr val="tx1">
                    <a:lumMod val="95000"/>
                    <a:lumOff val="5000"/>
                  </a:schemeClr>
                </a:solidFill>
                <a:latin typeface="Arial" charset="0"/>
                <a:cs typeface="Times New Roman" charset="0"/>
              </a:rPr>
              <a:t>ch</a:t>
            </a:r>
            <a:r>
              <a:rPr lang="en-US" altLang="en-US" dirty="0">
                <a:solidFill>
                  <a:schemeClr val="tx1">
                    <a:lumMod val="95000"/>
                    <a:lumOff val="5000"/>
                  </a:schemeClr>
                </a:solidFill>
                <a:latin typeface="Arial" charset="0"/>
                <a:cs typeface="Times New Roman" charset="0"/>
              </a:rPr>
              <a:t>));</a:t>
            </a:r>
            <a:endParaRPr lang="en-US" altLang="en-US" dirty="0">
              <a:solidFill>
                <a:schemeClr val="tx1">
                  <a:lumMod val="95000"/>
                  <a:lumOff val="5000"/>
                </a:schemeClr>
              </a:solidFill>
              <a:latin typeface="Arial" charset="0"/>
              <a:cs typeface="Courier New" pitchFamily="49" charset="0"/>
            </a:endParaRPr>
          </a:p>
          <a:p>
            <a:pPr>
              <a:lnSpc>
                <a:spcPct val="80000"/>
              </a:lnSpc>
              <a:spcBef>
                <a:spcPct val="20000"/>
              </a:spcBef>
              <a:buClr>
                <a:srgbClr val="FF0000"/>
              </a:buClr>
              <a:buSzPct val="150000"/>
            </a:pPr>
            <a:r>
              <a:rPr lang="en-US" altLang="en-US" sz="1800" dirty="0">
                <a:solidFill>
                  <a:schemeClr val="tx1">
                    <a:lumMod val="95000"/>
                    <a:lumOff val="5000"/>
                  </a:schemeClr>
                </a:solidFill>
                <a:latin typeface="Arial" charset="0"/>
                <a:ea typeface="MS Mincho" charset="-128"/>
              </a:rPr>
              <a:t>   }</a:t>
            </a:r>
            <a:r>
              <a:rPr lang="en-US" altLang="en-US" sz="1800" dirty="0">
                <a:solidFill>
                  <a:schemeClr val="tx1">
                    <a:lumMod val="95000"/>
                    <a:lumOff val="5000"/>
                  </a:schemeClr>
                </a:solidFill>
                <a:latin typeface="Arial" charset="0"/>
              </a:rPr>
              <a:t> </a:t>
            </a:r>
          </a:p>
          <a:p>
            <a:pPr>
              <a:lnSpc>
                <a:spcPct val="80000"/>
              </a:lnSpc>
              <a:spcBef>
                <a:spcPct val="20000"/>
              </a:spcBef>
              <a:buClr>
                <a:srgbClr val="FF0000"/>
              </a:buClr>
              <a:buSzPct val="150000"/>
            </a:pPr>
            <a:r>
              <a:rPr lang="en-US" altLang="en-US" sz="1800" dirty="0">
                <a:solidFill>
                  <a:schemeClr val="tx1">
                    <a:lumMod val="95000"/>
                    <a:lumOff val="5000"/>
                  </a:schemeClr>
                </a:solidFill>
                <a:latin typeface="Arial" charset="0"/>
              </a:rPr>
              <a:t>}</a:t>
            </a:r>
          </a:p>
        </p:txBody>
      </p:sp>
      <p:sp>
        <p:nvSpPr>
          <p:cNvPr id="31749" name="Line 5"/>
          <p:cNvSpPr>
            <a:spLocks noChangeShapeType="1"/>
          </p:cNvSpPr>
          <p:nvPr/>
        </p:nvSpPr>
        <p:spPr bwMode="auto">
          <a:xfrm>
            <a:off x="3962400" y="1600200"/>
            <a:ext cx="0" cy="426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77186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685800" y="1371600"/>
            <a:ext cx="7772400" cy="5029200"/>
          </a:xfrm>
        </p:spPr>
        <p:txBody>
          <a:bodyPr/>
          <a:lstStyle/>
          <a:p>
            <a:pPr>
              <a:lnSpc>
                <a:spcPct val="85000"/>
              </a:lnSpc>
              <a:buFontTx/>
              <a:buNone/>
            </a:pPr>
            <a:r>
              <a:rPr lang="en-US" altLang="en-US" sz="2400" dirty="0">
                <a:latin typeface="Arial" charset="0"/>
                <a:cs typeface="Times New Roman" charset="0"/>
              </a:rPr>
              <a:t> while( (!</a:t>
            </a:r>
            <a:r>
              <a:rPr lang="en-US" altLang="en-US" sz="2400" dirty="0" err="1">
                <a:latin typeface="Arial" charset="0"/>
                <a:cs typeface="Times New Roman" charset="0"/>
              </a:rPr>
              <a:t>q.IsEmpty</a:t>
            </a:r>
            <a:r>
              <a:rPr lang="en-US" altLang="en-US" sz="2400" dirty="0">
                <a:latin typeface="Arial" charset="0"/>
                <a:cs typeface="Times New Roman" charset="0"/>
              </a:rPr>
              <a:t>()) &amp;&amp; (!</a:t>
            </a:r>
            <a:r>
              <a:rPr lang="en-US" altLang="en-US" sz="2400" dirty="0" err="1">
                <a:latin typeface="Arial" charset="0"/>
                <a:cs typeface="Times New Roman" charset="0"/>
              </a:rPr>
              <a:t>s.IsEmpty</a:t>
            </a:r>
            <a:r>
              <a:rPr lang="en-US" altLang="en-US" sz="2400" dirty="0">
                <a:latin typeface="Arial" charset="0"/>
                <a:cs typeface="Times New Roman" charset="0"/>
              </a:rPr>
              <a:t>()) ) {</a:t>
            </a:r>
          </a:p>
          <a:p>
            <a:pPr>
              <a:lnSpc>
                <a:spcPct val="85000"/>
              </a:lnSpc>
              <a:buFontTx/>
              <a:buNone/>
            </a:pPr>
            <a:r>
              <a:rPr lang="en-US" altLang="en-US" sz="1000" dirty="0">
                <a:latin typeface="Arial" charset="0"/>
                <a:cs typeface="Courier New" pitchFamily="49" charset="0"/>
              </a:rPr>
              <a:t> </a:t>
            </a:r>
            <a:endParaRPr lang="en-US" altLang="en-US" sz="6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a:t>
            </a:r>
            <a:r>
              <a:rPr lang="en-US" altLang="en-US" sz="2400" dirty="0" err="1">
                <a:latin typeface="Arial" charset="0"/>
                <a:cs typeface="Times New Roman" charset="0"/>
              </a:rPr>
              <a:t>s.Pop</a:t>
            </a:r>
            <a:r>
              <a:rPr lang="en-US" altLang="en-US" sz="2400" dirty="0">
                <a:latin typeface="Arial" charset="0"/>
                <a:cs typeface="Times New Roman" charset="0"/>
              </a:rPr>
              <a:t>(</a:t>
            </a:r>
            <a:r>
              <a:rPr lang="en-US" altLang="en-US" sz="2400" dirty="0" err="1">
                <a:latin typeface="Arial" charset="0"/>
                <a:cs typeface="Times New Roman" charset="0"/>
              </a:rPr>
              <a:t>sItem</a:t>
            </a:r>
            <a:r>
              <a:rPr lang="en-US" altLang="en-US" sz="2400" dirty="0">
                <a:latin typeface="Arial" charset="0"/>
                <a:cs typeface="Times New Roman" charset="0"/>
              </a:rPr>
              <a:t>);</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a:t>
            </a:r>
            <a:r>
              <a:rPr lang="en-US" altLang="en-US" sz="2400" dirty="0" err="1">
                <a:latin typeface="Arial" charset="0"/>
                <a:cs typeface="Times New Roman" charset="0"/>
              </a:rPr>
              <a:t>q.Dequeue</a:t>
            </a:r>
            <a:r>
              <a:rPr lang="en-US" altLang="en-US" sz="2400" dirty="0">
                <a:latin typeface="Arial" charset="0"/>
                <a:cs typeface="Times New Roman" charset="0"/>
              </a:rPr>
              <a:t>(</a:t>
            </a:r>
            <a:r>
              <a:rPr lang="en-US" altLang="en-US" sz="2400" dirty="0" err="1">
                <a:latin typeface="Arial" charset="0"/>
                <a:cs typeface="Times New Roman" charset="0"/>
              </a:rPr>
              <a:t>qItem</a:t>
            </a:r>
            <a:r>
              <a:rPr lang="en-US" altLang="en-US" sz="2400" dirty="0">
                <a:latin typeface="Arial" charset="0"/>
                <a:cs typeface="Times New Roman" charset="0"/>
              </a:rPr>
              <a:t>);</a:t>
            </a:r>
            <a:endParaRPr lang="en-US" altLang="en-US" sz="2400" dirty="0">
              <a:latin typeface="Arial" charset="0"/>
              <a:cs typeface="Courier New" pitchFamily="49" charset="0"/>
            </a:endParaRPr>
          </a:p>
          <a:p>
            <a:pPr>
              <a:lnSpc>
                <a:spcPct val="85000"/>
              </a:lnSpc>
              <a:buFontTx/>
              <a:buNone/>
            </a:pPr>
            <a:r>
              <a:rPr lang="en-US" altLang="en-US" sz="1600" dirty="0">
                <a:latin typeface="Arial" charset="0"/>
                <a:cs typeface="Times New Roman" charset="0"/>
              </a:rPr>
              <a:t> </a:t>
            </a:r>
            <a:endParaRPr lang="en-US" altLang="en-US" sz="16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if(</a:t>
            </a:r>
            <a:r>
              <a:rPr lang="en-US" altLang="en-US" sz="2400" dirty="0" err="1">
                <a:latin typeface="Arial" charset="0"/>
                <a:cs typeface="Times New Roman" charset="0"/>
              </a:rPr>
              <a:t>sItem</a:t>
            </a:r>
            <a:r>
              <a:rPr lang="en-US" altLang="en-US" sz="2400" dirty="0">
                <a:latin typeface="Arial" charset="0"/>
                <a:cs typeface="Times New Roman" charset="0"/>
              </a:rPr>
              <a:t> != </a:t>
            </a:r>
            <a:r>
              <a:rPr lang="en-US" altLang="en-US" sz="2400" dirty="0" err="1">
                <a:latin typeface="Arial" charset="0"/>
                <a:cs typeface="Times New Roman" charset="0"/>
              </a:rPr>
              <a:t>qItem</a:t>
            </a:r>
            <a:r>
              <a:rPr lang="en-US" altLang="en-US" sz="2400" dirty="0">
                <a:latin typeface="Arial" charset="0"/>
                <a:cs typeface="Times New Roman" charset="0"/>
              </a:rPr>
              <a:t>)</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++mismatches;</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ea typeface="MS Mincho" charset="-128"/>
              </a:rPr>
              <a:t> </a:t>
            </a:r>
            <a:r>
              <a:rPr lang="en-US" altLang="en-US" sz="2000" dirty="0">
                <a:latin typeface="Arial" charset="0"/>
                <a:ea typeface="MS Mincho" charset="-128"/>
              </a:rPr>
              <a:t>}</a:t>
            </a:r>
            <a:r>
              <a:rPr lang="en-US" altLang="en-US" sz="2000" dirty="0">
                <a:latin typeface="Arial" charset="0"/>
              </a:rPr>
              <a:t> </a:t>
            </a:r>
          </a:p>
          <a:p>
            <a:pPr>
              <a:lnSpc>
                <a:spcPct val="85000"/>
              </a:lnSpc>
              <a:buFontTx/>
              <a:buNone/>
            </a:pPr>
            <a:r>
              <a:rPr lang="en-US" altLang="en-US" sz="2400" dirty="0">
                <a:latin typeface="Arial" charset="0"/>
                <a:cs typeface="Times New Roman" charset="0"/>
              </a:rPr>
              <a:t> if (mismatches == 0)</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a:t>
            </a:r>
            <a:r>
              <a:rPr lang="en-US" altLang="en-US" sz="2400" dirty="0" err="1">
                <a:latin typeface="Arial" charset="0"/>
                <a:cs typeface="Times New Roman" charset="0"/>
              </a:rPr>
              <a:t>cout</a:t>
            </a:r>
            <a:r>
              <a:rPr lang="en-US" altLang="en-US" sz="2400" dirty="0">
                <a:latin typeface="Arial" charset="0"/>
                <a:cs typeface="Times New Roman" charset="0"/>
              </a:rPr>
              <a:t> &lt;&lt; "That is a palindrome" &lt;&lt; </a:t>
            </a:r>
            <a:r>
              <a:rPr lang="en-US" altLang="en-US" sz="2400" dirty="0" err="1">
                <a:latin typeface="Arial" charset="0"/>
                <a:cs typeface="Times New Roman" charset="0"/>
              </a:rPr>
              <a:t>endl</a:t>
            </a:r>
            <a:r>
              <a:rPr lang="en-US" altLang="en-US" sz="2400" dirty="0">
                <a:latin typeface="Arial" charset="0"/>
                <a:cs typeface="Times New Roman" charset="0"/>
              </a:rPr>
              <a:t>;</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else</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a:t>
            </a:r>
            <a:r>
              <a:rPr lang="en-US" altLang="en-US" sz="2400" dirty="0" err="1">
                <a:latin typeface="Arial" charset="0"/>
                <a:cs typeface="Times New Roman" charset="0"/>
              </a:rPr>
              <a:t>cout</a:t>
            </a:r>
            <a:r>
              <a:rPr lang="en-US" altLang="en-US" sz="2400" dirty="0">
                <a:latin typeface="Arial" charset="0"/>
                <a:cs typeface="Times New Roman" charset="0"/>
              </a:rPr>
              <a:t> &lt;&lt; That is not a palindrome" &lt;&lt; </a:t>
            </a:r>
            <a:r>
              <a:rPr lang="en-US" altLang="en-US" sz="2400" dirty="0" err="1">
                <a:latin typeface="Arial" charset="0"/>
                <a:cs typeface="Times New Roman" charset="0"/>
              </a:rPr>
              <a:t>endl</a:t>
            </a:r>
            <a:r>
              <a:rPr lang="en-US" altLang="en-US" sz="2400" dirty="0">
                <a:latin typeface="Arial" charset="0"/>
                <a:cs typeface="Times New Roman" charset="0"/>
              </a:rPr>
              <a:t>;</a:t>
            </a:r>
            <a:endParaRPr lang="en-US" altLang="en-US" sz="2400" dirty="0">
              <a:latin typeface="Arial" charset="0"/>
              <a:cs typeface="Courier New" pitchFamily="49" charset="0"/>
            </a:endParaRPr>
          </a:p>
          <a:p>
            <a:pPr>
              <a:lnSpc>
                <a:spcPct val="85000"/>
              </a:lnSpc>
              <a:buFontTx/>
              <a:buNone/>
            </a:pPr>
            <a:r>
              <a:rPr lang="en-US" altLang="en-US" sz="900" dirty="0">
                <a:latin typeface="Arial" charset="0"/>
                <a:cs typeface="Times New Roman" charset="0"/>
              </a:rPr>
              <a:t> </a:t>
            </a:r>
            <a:endParaRPr lang="en-US" altLang="en-US" sz="9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 return 0;</a:t>
            </a:r>
            <a:endParaRPr lang="en-US" altLang="en-US" sz="2400" dirty="0">
              <a:latin typeface="Arial" charset="0"/>
              <a:cs typeface="Courier New" pitchFamily="49" charset="0"/>
            </a:endParaRPr>
          </a:p>
          <a:p>
            <a:pPr>
              <a:lnSpc>
                <a:spcPct val="85000"/>
              </a:lnSpc>
              <a:buFontTx/>
              <a:buNone/>
            </a:pPr>
            <a:r>
              <a:rPr lang="en-US" altLang="en-US" sz="2400" dirty="0">
                <a:latin typeface="Arial" charset="0"/>
                <a:cs typeface="Times New Roman" charset="0"/>
              </a:rPr>
              <a:t>}</a:t>
            </a:r>
          </a:p>
        </p:txBody>
      </p:sp>
      <p:sp>
        <p:nvSpPr>
          <p:cNvPr id="35844" name="Rectangle 4"/>
          <p:cNvSpPr>
            <a:spLocks noGrp="1" noChangeArrowheads="1"/>
          </p:cNvSpPr>
          <p:nvPr>
            <p:ph type="title"/>
          </p:nvPr>
        </p:nvSpPr>
        <p:spPr>
          <a:xfrm>
            <a:off x="533400" y="685800"/>
            <a:ext cx="8077200" cy="609600"/>
          </a:xfrm>
          <a:noFill/>
          <a:ln/>
        </p:spPr>
        <p:txBody>
          <a:bodyPr>
            <a:normAutofit fontScale="90000"/>
          </a:bodyPr>
          <a:lstStyle/>
          <a:p>
            <a:r>
              <a:rPr lang="en-US" altLang="en-US" dirty="0">
                <a:ea typeface="MS Mincho" charset="-128"/>
              </a:rPr>
              <a:t>Example: </a:t>
            </a:r>
            <a:r>
              <a:rPr lang="en-US" altLang="en-US" dirty="0" smtClean="0">
                <a:ea typeface="MS Mincho" charset="-128"/>
              </a:rPr>
              <a:t>Recognizing Palindromes</a:t>
            </a:r>
            <a:endParaRPr lang="en-US" altLang="en-US" dirty="0">
              <a:ea typeface="MS Mincho" charset="-128"/>
            </a:endParaRPr>
          </a:p>
        </p:txBody>
      </p:sp>
    </p:spTree>
    <p:extLst>
      <p:ext uri="{BB962C8B-B14F-4D97-AF65-F5344CB8AC3E}">
        <p14:creationId xmlns:p14="http://schemas.microsoft.com/office/powerpoint/2010/main" val="2829908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Introduction </a:t>
            </a:r>
            <a:r>
              <a:rPr lang="en-US" dirty="0">
                <a:latin typeface="Calibri" panose="020F0502020204030204" pitchFamily="34" charset="0"/>
              </a:rPr>
              <a:t>to Queue Data Structure</a:t>
            </a:r>
          </a:p>
          <a:p>
            <a:r>
              <a:rPr lang="en-US" dirty="0" smtClean="0">
                <a:latin typeface="Calibri" panose="020F0502020204030204" pitchFamily="34" charset="0"/>
              </a:rPr>
              <a:t>Types </a:t>
            </a:r>
            <a:r>
              <a:rPr lang="en-US" dirty="0">
                <a:latin typeface="Calibri" panose="020F0502020204030204" pitchFamily="34" charset="0"/>
              </a:rPr>
              <a:t>of Queue Data </a:t>
            </a:r>
            <a:r>
              <a:rPr lang="en-US" dirty="0" smtClean="0">
                <a:latin typeface="Calibri" panose="020F0502020204030204" pitchFamily="34" charset="0"/>
              </a:rPr>
              <a:t>Structures</a:t>
            </a:r>
          </a:p>
          <a:p>
            <a:r>
              <a:rPr lang="en-US" dirty="0">
                <a:latin typeface="Calibri" panose="020F0502020204030204" pitchFamily="34" charset="0"/>
              </a:rPr>
              <a:t>Circular QUEUE and its Operations</a:t>
            </a:r>
          </a:p>
          <a:p>
            <a:r>
              <a:rPr lang="en-US" dirty="0" smtClean="0">
                <a:latin typeface="Calibri" panose="020F0502020204030204" pitchFamily="34" charset="0"/>
              </a:rPr>
              <a:t>Double Ended QUEUE and its operations</a:t>
            </a:r>
            <a:endParaRPr lang="en-US" dirty="0">
              <a:latin typeface="Calibri" panose="020F0502020204030204" pitchFamily="34" charset="0"/>
            </a:endParaRPr>
          </a:p>
        </p:txBody>
      </p:sp>
    </p:spTree>
    <p:extLst>
      <p:ext uri="{BB962C8B-B14F-4D97-AF65-F5344CB8AC3E}">
        <p14:creationId xmlns:p14="http://schemas.microsoft.com/office/powerpoint/2010/main" val="4235135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i="1" dirty="0">
                <a:hlinkClick r:id="rId2"/>
              </a:rPr>
              <a:t>https://www.geeksforgeeks.org/queue-data-structure</a:t>
            </a:r>
            <a:r>
              <a:rPr lang="en-US" i="1" dirty="0" smtClean="0">
                <a:hlinkClick r:id="rId2"/>
              </a:rPr>
              <a:t>/</a:t>
            </a:r>
            <a:endParaRPr lang="en-US" i="1" dirty="0" smtClean="0">
              <a:hlinkClick r:id="rId3"/>
            </a:endParaRPr>
          </a:p>
          <a:p>
            <a:r>
              <a:rPr lang="en-US" i="1" dirty="0" smtClean="0">
                <a:hlinkClick r:id="rId3"/>
              </a:rPr>
              <a:t>https</a:t>
            </a:r>
            <a:r>
              <a:rPr lang="en-US" i="1" dirty="0">
                <a:hlinkClick r:id="rId3"/>
              </a:rPr>
              <a:t>://www.cse.unr.edu/~bebis/CS308/PowerPoint/Queues.ppt</a:t>
            </a:r>
            <a:endParaRPr lang="en-US" dirty="0">
              <a:hlinkClick r:id="rId3"/>
            </a:endParaRPr>
          </a:p>
          <a:p>
            <a:r>
              <a:rPr lang="en-US" dirty="0">
                <a:hlinkClick r:id="rId4"/>
              </a:rPr>
              <a:t>https://</a:t>
            </a:r>
            <a:r>
              <a:rPr lang="en-US" dirty="0" smtClean="0">
                <a:hlinkClick r:id="rId4"/>
              </a:rPr>
              <a:t>www.tutorialspoint.com/data_structures_algorithms/dsa_queue.htm</a:t>
            </a:r>
            <a:endParaRPr lang="en-US" dirty="0" smtClean="0"/>
          </a:p>
          <a:p>
            <a:r>
              <a:rPr lang="en-US" dirty="0">
                <a:hlinkClick r:id="rId5"/>
              </a:rPr>
              <a:t>https://</a:t>
            </a:r>
            <a:r>
              <a:rPr lang="en-US" dirty="0" smtClean="0">
                <a:hlinkClick r:id="rId5"/>
              </a:rPr>
              <a:t>www.tutorialride.com/data-structures/types-of-queue-in-data-structure.htm</a:t>
            </a:r>
            <a:endParaRPr lang="en-US" dirty="0" smtClean="0"/>
          </a:p>
          <a:p>
            <a:endParaRPr lang="en-US" dirty="0" smtClean="0"/>
          </a:p>
          <a:p>
            <a:endParaRPr lang="en-US" dirty="0"/>
          </a:p>
        </p:txBody>
      </p:sp>
    </p:spTree>
    <p:extLst>
      <p:ext uri="{BB962C8B-B14F-4D97-AF65-F5344CB8AC3E}">
        <p14:creationId xmlns:p14="http://schemas.microsoft.com/office/powerpoint/2010/main" val="142021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609600"/>
            <a:ext cx="7772400" cy="1143000"/>
          </a:xfrm>
        </p:spPr>
        <p:txBody>
          <a:bodyPr/>
          <a:lstStyle/>
          <a:p>
            <a:pPr algn="ctr"/>
            <a:r>
              <a:rPr lang="en-US" altLang="en-US" dirty="0">
                <a:latin typeface="Calibri" panose="020F0502020204030204" pitchFamily="34" charset="0"/>
              </a:rPr>
              <a:t>What is a queue?</a:t>
            </a:r>
          </a:p>
        </p:txBody>
      </p:sp>
      <p:sp>
        <p:nvSpPr>
          <p:cNvPr id="2051" name="Rectangle 3"/>
          <p:cNvSpPr>
            <a:spLocks noGrp="1" noChangeArrowheads="1"/>
          </p:cNvSpPr>
          <p:nvPr>
            <p:ph type="body" idx="1"/>
          </p:nvPr>
        </p:nvSpPr>
        <p:spPr>
          <a:xfrm>
            <a:off x="571500" y="1752600"/>
            <a:ext cx="7772400" cy="4114800"/>
          </a:xfrm>
        </p:spPr>
        <p:txBody>
          <a:bodyPr/>
          <a:lstStyle/>
          <a:p>
            <a:r>
              <a:rPr lang="en-US" altLang="en-US" sz="2000" dirty="0">
                <a:latin typeface="Calibri" panose="020F0502020204030204" pitchFamily="34" charset="0"/>
                <a:ea typeface="MS Mincho" charset="-128"/>
              </a:rPr>
              <a:t>It is an ordered group of homogeneous items of elements.</a:t>
            </a:r>
            <a:endParaRPr lang="en-US" altLang="en-US" sz="2000" dirty="0">
              <a:latin typeface="Calibri" panose="020F0502020204030204" pitchFamily="34" charset="0"/>
              <a:cs typeface="Courier New" pitchFamily="49" charset="0"/>
            </a:endParaRPr>
          </a:p>
          <a:p>
            <a:r>
              <a:rPr lang="en-US" altLang="en-US" sz="2000" dirty="0">
                <a:latin typeface="Calibri" panose="020F0502020204030204" pitchFamily="34" charset="0"/>
                <a:ea typeface="MS Mincho" charset="-128"/>
              </a:rPr>
              <a:t>Queues have two ends: </a:t>
            </a:r>
            <a:endParaRPr lang="en-US" altLang="en-US" sz="2000" dirty="0">
              <a:latin typeface="Calibri" panose="020F0502020204030204" pitchFamily="34" charset="0"/>
              <a:cs typeface="Courier New" pitchFamily="49" charset="0"/>
            </a:endParaRPr>
          </a:p>
          <a:p>
            <a:pPr lvl="1"/>
            <a:r>
              <a:rPr lang="en-US" altLang="en-US" sz="1600" dirty="0">
                <a:latin typeface="Calibri" panose="020F0502020204030204" pitchFamily="34" charset="0"/>
                <a:ea typeface="MS Mincho" charset="-128"/>
              </a:rPr>
              <a:t>Elements are added at one end. </a:t>
            </a:r>
            <a:endParaRPr lang="en-US" altLang="en-US" sz="1600" dirty="0">
              <a:latin typeface="Calibri" panose="020F0502020204030204" pitchFamily="34" charset="0"/>
              <a:cs typeface="Courier New" pitchFamily="49" charset="0"/>
            </a:endParaRPr>
          </a:p>
          <a:p>
            <a:pPr lvl="1"/>
            <a:r>
              <a:rPr lang="en-US" altLang="en-US" sz="1600" dirty="0">
                <a:latin typeface="Calibri" panose="020F0502020204030204" pitchFamily="34" charset="0"/>
                <a:ea typeface="MS Mincho" charset="-128"/>
              </a:rPr>
              <a:t>Elements are removed from the other end.</a:t>
            </a:r>
          </a:p>
          <a:p>
            <a:r>
              <a:rPr lang="en-US" altLang="en-US" sz="2000" dirty="0">
                <a:latin typeface="Calibri" panose="020F0502020204030204" pitchFamily="34" charset="0"/>
                <a:ea typeface="MS Mincho" charset="-128"/>
              </a:rPr>
              <a:t>The element added first is also removed first (</a:t>
            </a:r>
            <a:r>
              <a:rPr lang="en-US" altLang="en-US" sz="2000" b="1" dirty="0">
                <a:latin typeface="Calibri" panose="020F0502020204030204" pitchFamily="34" charset="0"/>
                <a:ea typeface="MS Mincho" charset="-128"/>
              </a:rPr>
              <a:t>FIFO</a:t>
            </a:r>
            <a:r>
              <a:rPr lang="en-US" altLang="en-US" sz="2000" dirty="0">
                <a:latin typeface="Calibri" panose="020F0502020204030204" pitchFamily="34" charset="0"/>
                <a:ea typeface="MS Mincho" charset="-128"/>
              </a:rPr>
              <a:t>: First In, First Out).</a:t>
            </a:r>
            <a:r>
              <a:rPr lang="en-US" altLang="en-US" sz="2000" dirty="0">
                <a:latin typeface="Calibri" panose="020F0502020204030204" pitchFamily="34" charset="0"/>
              </a:rPr>
              <a:t> </a:t>
            </a:r>
          </a:p>
        </p:txBody>
      </p:sp>
      <p:pic>
        <p:nvPicPr>
          <p:cNvPr id="2052" name="Picture 4" descr="A:\Fig4-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4038600"/>
            <a:ext cx="4191000" cy="252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33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anose="020F0502020204030204" pitchFamily="34" charset="0"/>
              </a:rPr>
              <a:t>Types </a:t>
            </a:r>
            <a:r>
              <a:rPr lang="en-US" b="1" dirty="0">
                <a:latin typeface="Calibri" panose="020F0502020204030204" pitchFamily="34" charset="0"/>
              </a:rPr>
              <a:t>of Queue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500" dirty="0">
                <a:latin typeface="Calibri" panose="020F0502020204030204" pitchFamily="34" charset="0"/>
              </a:rPr>
              <a:t>Queue is an abstract data type which can be implemented as a linear or circular list. It has a front and rear.</a:t>
            </a:r>
            <a:br>
              <a:rPr lang="en-US" sz="2500" dirty="0">
                <a:latin typeface="Calibri" panose="020F0502020204030204" pitchFamily="34" charset="0"/>
              </a:rPr>
            </a:br>
            <a:r>
              <a:rPr lang="en-US" sz="2500" dirty="0">
                <a:latin typeface="Calibri" panose="020F0502020204030204" pitchFamily="34" charset="0"/>
              </a:rPr>
              <a:t/>
            </a:r>
            <a:br>
              <a:rPr lang="en-US" sz="2500" dirty="0">
                <a:latin typeface="Calibri" panose="020F0502020204030204" pitchFamily="34" charset="0"/>
              </a:rPr>
            </a:br>
            <a:r>
              <a:rPr lang="en-US" sz="2500" b="1" dirty="0">
                <a:latin typeface="Calibri" panose="020F0502020204030204" pitchFamily="34" charset="0"/>
              </a:rPr>
              <a:t>T</a:t>
            </a:r>
            <a:r>
              <a:rPr lang="en-US" sz="2500" b="1" dirty="0" smtClean="0">
                <a:latin typeface="Calibri" panose="020F0502020204030204" pitchFamily="34" charset="0"/>
              </a:rPr>
              <a:t>ypes </a:t>
            </a:r>
            <a:r>
              <a:rPr lang="en-US" sz="2500" b="1" dirty="0">
                <a:latin typeface="Calibri" panose="020F0502020204030204" pitchFamily="34" charset="0"/>
              </a:rPr>
              <a:t>of Queue:</a:t>
            </a:r>
            <a:r>
              <a:rPr lang="en-US" sz="2500" dirty="0">
                <a:latin typeface="Calibri" panose="020F0502020204030204" pitchFamily="34" charset="0"/>
              </a:rPr>
              <a:t/>
            </a:r>
            <a:br>
              <a:rPr lang="en-US" sz="2500" dirty="0">
                <a:latin typeface="Calibri" panose="020F0502020204030204" pitchFamily="34" charset="0"/>
              </a:rPr>
            </a:br>
            <a:r>
              <a:rPr lang="en-US" sz="2500" dirty="0">
                <a:latin typeface="Calibri" panose="020F0502020204030204" pitchFamily="34" charset="0"/>
              </a:rPr>
              <a:t/>
            </a:r>
            <a:br>
              <a:rPr lang="en-US" sz="2500" dirty="0">
                <a:latin typeface="Calibri" panose="020F0502020204030204" pitchFamily="34" charset="0"/>
              </a:rPr>
            </a:br>
            <a:r>
              <a:rPr lang="en-US" sz="2500" dirty="0">
                <a:latin typeface="Calibri" panose="020F0502020204030204" pitchFamily="34" charset="0"/>
              </a:rPr>
              <a:t>1. Simple Queue</a:t>
            </a:r>
            <a:br>
              <a:rPr lang="en-US" sz="2500" dirty="0">
                <a:latin typeface="Calibri" panose="020F0502020204030204" pitchFamily="34" charset="0"/>
              </a:rPr>
            </a:br>
            <a:r>
              <a:rPr lang="en-US" sz="2500" dirty="0">
                <a:latin typeface="Calibri" panose="020F0502020204030204" pitchFamily="34" charset="0"/>
              </a:rPr>
              <a:t>2. Circular </a:t>
            </a:r>
            <a:r>
              <a:rPr lang="en-US" sz="2500" dirty="0" smtClean="0">
                <a:latin typeface="Calibri" panose="020F0502020204030204" pitchFamily="34" charset="0"/>
              </a:rPr>
              <a:t>Queue</a:t>
            </a:r>
            <a:r>
              <a:rPr lang="en-US" sz="2500" dirty="0">
                <a:latin typeface="Calibri" panose="020F0502020204030204" pitchFamily="34" charset="0"/>
              </a:rPr>
              <a:t/>
            </a:r>
            <a:br>
              <a:rPr lang="en-US" sz="2500" dirty="0">
                <a:latin typeface="Calibri" panose="020F0502020204030204" pitchFamily="34" charset="0"/>
              </a:rPr>
            </a:br>
            <a:r>
              <a:rPr lang="en-US" sz="2500" dirty="0" smtClean="0">
                <a:latin typeface="Calibri" panose="020F0502020204030204" pitchFamily="34" charset="0"/>
              </a:rPr>
              <a:t>3. </a:t>
            </a:r>
            <a:r>
              <a:rPr lang="en-US" sz="2500" dirty="0" err="1">
                <a:latin typeface="Calibri" panose="020F0502020204030204" pitchFamily="34" charset="0"/>
              </a:rPr>
              <a:t>Dequeue</a:t>
            </a:r>
            <a:r>
              <a:rPr lang="en-US" sz="2500" dirty="0">
                <a:latin typeface="Calibri" panose="020F0502020204030204" pitchFamily="34" charset="0"/>
              </a:rPr>
              <a:t> (Double Ended Queue)</a:t>
            </a:r>
          </a:p>
        </p:txBody>
      </p:sp>
    </p:spTree>
    <p:extLst>
      <p:ext uri="{BB962C8B-B14F-4D97-AF65-F5344CB8AC3E}">
        <p14:creationId xmlns:p14="http://schemas.microsoft.com/office/powerpoint/2010/main" val="2014424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609600"/>
            <a:ext cx="7772400" cy="1143000"/>
          </a:xfrm>
        </p:spPr>
        <p:txBody>
          <a:bodyPr/>
          <a:lstStyle/>
          <a:p>
            <a:pPr algn="ctr"/>
            <a:r>
              <a:rPr lang="en-US" dirty="0" smtClean="0">
                <a:latin typeface="Calibri" panose="020F0502020204030204" pitchFamily="34" charset="0"/>
              </a:rPr>
              <a:t>Operations </a:t>
            </a:r>
            <a:r>
              <a:rPr lang="en-US" dirty="0">
                <a:latin typeface="Calibri" panose="020F0502020204030204" pitchFamily="34" charset="0"/>
              </a:rPr>
              <a:t>on </a:t>
            </a:r>
            <a:r>
              <a:rPr lang="en-US" dirty="0" smtClean="0">
                <a:latin typeface="Calibri" panose="020F0502020204030204" pitchFamily="34" charset="0"/>
              </a:rPr>
              <a:t>Queue</a:t>
            </a:r>
            <a:endParaRPr lang="en-US" altLang="en-US" dirty="0">
              <a:latin typeface="Calibri" panose="020F0502020204030204" pitchFamily="34" charset="0"/>
            </a:endParaRPr>
          </a:p>
        </p:txBody>
      </p:sp>
      <p:sp>
        <p:nvSpPr>
          <p:cNvPr id="2051" name="Rectangle 3"/>
          <p:cNvSpPr>
            <a:spLocks noGrp="1" noChangeArrowheads="1"/>
          </p:cNvSpPr>
          <p:nvPr>
            <p:ph type="body" idx="1"/>
          </p:nvPr>
        </p:nvSpPr>
        <p:spPr>
          <a:xfrm>
            <a:off x="571500" y="1752600"/>
            <a:ext cx="7772400" cy="4114800"/>
          </a:xfrm>
        </p:spPr>
        <p:txBody>
          <a:bodyPr>
            <a:normAutofit/>
          </a:bodyPr>
          <a:lstStyle/>
          <a:p>
            <a:r>
              <a:rPr lang="en-US" sz="2400" dirty="0">
                <a:latin typeface="Calibri" panose="020F0502020204030204" pitchFamily="34" charset="0"/>
              </a:rPr>
              <a:t>Mainly the following four basic operations are performed on queue:</a:t>
            </a:r>
          </a:p>
          <a:p>
            <a:r>
              <a:rPr lang="en-US" sz="2400" b="1" dirty="0" err="1">
                <a:latin typeface="Calibri" panose="020F0502020204030204" pitchFamily="34" charset="0"/>
              </a:rPr>
              <a:t>Enqueue</a:t>
            </a:r>
            <a:r>
              <a:rPr lang="en-US" sz="2400" b="1" dirty="0">
                <a:latin typeface="Calibri" panose="020F0502020204030204" pitchFamily="34" charset="0"/>
              </a:rPr>
              <a:t>: </a:t>
            </a:r>
            <a:r>
              <a:rPr lang="en-US" sz="2400" dirty="0">
                <a:latin typeface="Calibri" panose="020F0502020204030204" pitchFamily="34" charset="0"/>
              </a:rPr>
              <a:t>Adds an item to the queue. If the queue is full, then it is said to be an Overflow condition</a:t>
            </a:r>
            <a:r>
              <a:rPr lang="en-US" sz="2400" dirty="0" smtClean="0">
                <a:latin typeface="Calibri" panose="020F0502020204030204" pitchFamily="34" charset="0"/>
              </a:rPr>
              <a:t>.</a:t>
            </a:r>
          </a:p>
          <a:p>
            <a:r>
              <a:rPr lang="en-US" sz="2400" b="1" dirty="0" err="1" smtClean="0">
                <a:latin typeface="Calibri" panose="020F0502020204030204" pitchFamily="34" charset="0"/>
              </a:rPr>
              <a:t>Dequeue</a:t>
            </a:r>
            <a:r>
              <a:rPr lang="en-US" sz="2400" b="1" dirty="0">
                <a:latin typeface="Calibri" panose="020F0502020204030204" pitchFamily="34" charset="0"/>
              </a:rPr>
              <a:t>:</a:t>
            </a:r>
            <a:r>
              <a:rPr lang="en-US" sz="2400" dirty="0">
                <a:latin typeface="Calibri" panose="020F0502020204030204" pitchFamily="34" charset="0"/>
              </a:rPr>
              <a:t> Removes an item from the queue. The items are popped in the same order in which they are pushed. If the queue is empty, then it is said to be an Underflow condition</a:t>
            </a:r>
            <a:r>
              <a:rPr lang="en-US" sz="2400" dirty="0" smtClean="0">
                <a:latin typeface="Calibri" panose="020F0502020204030204" pitchFamily="34" charset="0"/>
              </a:rPr>
              <a:t>.</a:t>
            </a:r>
          </a:p>
          <a:p>
            <a:r>
              <a:rPr lang="en-US" sz="2400" b="1" dirty="0" smtClean="0">
                <a:latin typeface="Calibri" panose="020F0502020204030204" pitchFamily="34" charset="0"/>
              </a:rPr>
              <a:t>Front</a:t>
            </a:r>
            <a:r>
              <a:rPr lang="en-US" sz="2400" b="1" dirty="0">
                <a:latin typeface="Calibri" panose="020F0502020204030204" pitchFamily="34" charset="0"/>
              </a:rPr>
              <a:t>: </a:t>
            </a:r>
            <a:r>
              <a:rPr lang="en-US" sz="2400" dirty="0">
                <a:latin typeface="Calibri" panose="020F0502020204030204" pitchFamily="34" charset="0"/>
              </a:rPr>
              <a:t>Get the front item from </a:t>
            </a:r>
            <a:r>
              <a:rPr lang="en-US" sz="2400" dirty="0" smtClean="0">
                <a:latin typeface="Calibri" panose="020F0502020204030204" pitchFamily="34" charset="0"/>
              </a:rPr>
              <a:t>queue.</a:t>
            </a:r>
          </a:p>
          <a:p>
            <a:r>
              <a:rPr lang="en-US" sz="2400" b="1" dirty="0" smtClean="0">
                <a:latin typeface="Calibri" panose="020F0502020204030204" pitchFamily="34" charset="0"/>
              </a:rPr>
              <a:t>Rear</a:t>
            </a:r>
            <a:r>
              <a:rPr lang="en-US" sz="2400" b="1" dirty="0">
                <a:latin typeface="Calibri" panose="020F0502020204030204" pitchFamily="34" charset="0"/>
              </a:rPr>
              <a:t>:</a:t>
            </a:r>
            <a:r>
              <a:rPr lang="en-US" sz="2400" dirty="0">
                <a:latin typeface="Calibri" panose="020F0502020204030204" pitchFamily="34" charset="0"/>
              </a:rPr>
              <a:t> Get the last item from queue. </a:t>
            </a:r>
          </a:p>
        </p:txBody>
      </p:sp>
    </p:spTree>
    <p:extLst>
      <p:ext uri="{BB962C8B-B14F-4D97-AF65-F5344CB8AC3E}">
        <p14:creationId xmlns:p14="http://schemas.microsoft.com/office/powerpoint/2010/main" val="1775570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838200" y="609600"/>
            <a:ext cx="7772400" cy="914400"/>
          </a:xfrm>
        </p:spPr>
        <p:txBody>
          <a:bodyPr/>
          <a:lstStyle/>
          <a:p>
            <a:pPr algn="ctr"/>
            <a:r>
              <a:rPr lang="en-US" altLang="en-US" dirty="0">
                <a:latin typeface="Calibri" panose="020F0502020204030204" pitchFamily="34" charset="0"/>
                <a:ea typeface="MS Mincho" charset="-128"/>
              </a:rPr>
              <a:t>Queue Specification</a:t>
            </a:r>
            <a:r>
              <a:rPr lang="en-US" altLang="en-US" dirty="0">
                <a:latin typeface="Calibri" panose="020F0502020204030204" pitchFamily="34" charset="0"/>
              </a:rPr>
              <a:t> </a:t>
            </a:r>
          </a:p>
        </p:txBody>
      </p:sp>
      <p:sp>
        <p:nvSpPr>
          <p:cNvPr id="1027" name="Rectangle 3"/>
          <p:cNvSpPr>
            <a:spLocks noGrp="1" noChangeArrowheads="1"/>
          </p:cNvSpPr>
          <p:nvPr>
            <p:ph type="body" idx="1"/>
          </p:nvPr>
        </p:nvSpPr>
        <p:spPr>
          <a:xfrm>
            <a:off x="838200" y="1676400"/>
            <a:ext cx="7772400" cy="2819400"/>
          </a:xfrm>
        </p:spPr>
        <p:txBody>
          <a:bodyPr/>
          <a:lstStyle/>
          <a:p>
            <a:r>
              <a:rPr lang="en-US" altLang="en-US" u="sng" dirty="0">
                <a:latin typeface="Calibri" panose="020F0502020204030204" pitchFamily="34" charset="0"/>
                <a:cs typeface="Times New Roman" charset="0"/>
              </a:rPr>
              <a:t>Definitions</a:t>
            </a:r>
            <a:r>
              <a:rPr lang="en-US" altLang="en-US" dirty="0">
                <a:latin typeface="Calibri" panose="020F0502020204030204" pitchFamily="34" charset="0"/>
                <a:cs typeface="Times New Roman" charset="0"/>
              </a:rPr>
              <a:t>:  (provided by the user)</a:t>
            </a:r>
            <a:endParaRPr lang="en-US" altLang="en-US" dirty="0">
              <a:latin typeface="Calibri" panose="020F0502020204030204" pitchFamily="34" charset="0"/>
              <a:cs typeface="Courier New" pitchFamily="49" charset="0"/>
            </a:endParaRPr>
          </a:p>
          <a:p>
            <a:pPr lvl="1"/>
            <a:r>
              <a:rPr lang="en-US" altLang="en-US" sz="2400" i="1" dirty="0">
                <a:latin typeface="Calibri" panose="020F0502020204030204" pitchFamily="34" charset="0"/>
                <a:cs typeface="Times New Roman" charset="0"/>
              </a:rPr>
              <a:t>MAX_ITEMS</a:t>
            </a:r>
            <a:r>
              <a:rPr lang="en-US" altLang="en-US" sz="2400" dirty="0">
                <a:latin typeface="Calibri" panose="020F0502020204030204" pitchFamily="34" charset="0"/>
                <a:cs typeface="Times New Roman" charset="0"/>
              </a:rPr>
              <a:t>: Max number of items that might be on the queue</a:t>
            </a:r>
            <a:endParaRPr lang="en-US" altLang="en-US" sz="2400" dirty="0">
              <a:latin typeface="Calibri" panose="020F0502020204030204" pitchFamily="34" charset="0"/>
              <a:cs typeface="Courier New" pitchFamily="49" charset="0"/>
            </a:endParaRPr>
          </a:p>
          <a:p>
            <a:pPr lvl="1"/>
            <a:r>
              <a:rPr lang="en-US" altLang="en-US" sz="2400" i="1" dirty="0" err="1">
                <a:latin typeface="Calibri" panose="020F0502020204030204" pitchFamily="34" charset="0"/>
                <a:cs typeface="Times New Roman" charset="0"/>
              </a:rPr>
              <a:t>ItemType</a:t>
            </a:r>
            <a:r>
              <a:rPr lang="en-US" altLang="en-US" sz="2400" dirty="0">
                <a:latin typeface="Calibri" panose="020F0502020204030204" pitchFamily="34" charset="0"/>
                <a:cs typeface="Times New Roman" charset="0"/>
              </a:rPr>
              <a:t>: Data type of the items on the queue</a:t>
            </a:r>
            <a:endParaRPr lang="en-US" altLang="en-US" dirty="0">
              <a:latin typeface="Calibri" panose="020F0502020204030204" pitchFamily="34" charset="0"/>
            </a:endParaRPr>
          </a:p>
        </p:txBody>
      </p:sp>
      <p:sp>
        <p:nvSpPr>
          <p:cNvPr id="1028" name="Rectangle 4"/>
          <p:cNvSpPr>
            <a:spLocks noChangeArrowheads="1"/>
          </p:cNvSpPr>
          <p:nvPr/>
        </p:nvSpPr>
        <p:spPr bwMode="auto">
          <a:xfrm>
            <a:off x="955964" y="3401291"/>
            <a:ext cx="7772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00"/>
              </a:buClr>
              <a:buSzPct val="150000"/>
              <a:buChar char="•"/>
              <a:defRPr sz="3200">
                <a:solidFill>
                  <a:schemeClr val="bg1"/>
                </a:solidFill>
                <a:latin typeface="Times New Roman" charset="0"/>
              </a:defRPr>
            </a:lvl1pPr>
            <a:lvl2pPr marL="742950" indent="-285750">
              <a:spcBef>
                <a:spcPct val="20000"/>
              </a:spcBef>
              <a:buChar char="–"/>
              <a:defRPr sz="2800">
                <a:solidFill>
                  <a:schemeClr val="bg1"/>
                </a:solidFill>
                <a:latin typeface="Times New Roman" charset="0"/>
              </a:defRPr>
            </a:lvl2pPr>
            <a:lvl3pPr marL="1143000" indent="-228600">
              <a:spcBef>
                <a:spcPct val="20000"/>
              </a:spcBef>
              <a:buChar char="•"/>
              <a:defRPr sz="2400">
                <a:solidFill>
                  <a:schemeClr val="bg1"/>
                </a:solidFill>
                <a:latin typeface="Times New Roman" charset="0"/>
              </a:defRPr>
            </a:lvl3pPr>
            <a:lvl4pPr marL="1600200" indent="-228600">
              <a:spcBef>
                <a:spcPct val="20000"/>
              </a:spcBef>
              <a:buChar char="–"/>
              <a:defRPr sz="2000">
                <a:solidFill>
                  <a:schemeClr val="bg1"/>
                </a:solidFill>
                <a:latin typeface="Times New Roman" charset="0"/>
              </a:defRPr>
            </a:lvl4pPr>
            <a:lvl5pPr marL="2057400" indent="-228600">
              <a:spcBef>
                <a:spcPct val="20000"/>
              </a:spcBef>
              <a:buChar char="»"/>
              <a:defRPr sz="2000">
                <a:solidFill>
                  <a:schemeClr val="bg1"/>
                </a:solidFill>
                <a:latin typeface="Times New Roman" charset="0"/>
              </a:defRPr>
            </a:lvl5pPr>
            <a:lvl6pPr marL="2514600" indent="-228600" fontAlgn="base">
              <a:spcBef>
                <a:spcPct val="20000"/>
              </a:spcBef>
              <a:spcAft>
                <a:spcPct val="0"/>
              </a:spcAft>
              <a:buChar char="»"/>
              <a:defRPr sz="2000">
                <a:solidFill>
                  <a:schemeClr val="bg1"/>
                </a:solidFill>
                <a:latin typeface="Times New Roman" charset="0"/>
              </a:defRPr>
            </a:lvl6pPr>
            <a:lvl7pPr marL="2971800" indent="-228600" fontAlgn="base">
              <a:spcBef>
                <a:spcPct val="20000"/>
              </a:spcBef>
              <a:spcAft>
                <a:spcPct val="0"/>
              </a:spcAft>
              <a:buChar char="»"/>
              <a:defRPr sz="2000">
                <a:solidFill>
                  <a:schemeClr val="bg1"/>
                </a:solidFill>
                <a:latin typeface="Times New Roman" charset="0"/>
              </a:defRPr>
            </a:lvl7pPr>
            <a:lvl8pPr marL="3429000" indent="-228600" fontAlgn="base">
              <a:spcBef>
                <a:spcPct val="20000"/>
              </a:spcBef>
              <a:spcAft>
                <a:spcPct val="0"/>
              </a:spcAft>
              <a:buChar char="»"/>
              <a:defRPr sz="2000">
                <a:solidFill>
                  <a:schemeClr val="bg1"/>
                </a:solidFill>
                <a:latin typeface="Times New Roman" charset="0"/>
              </a:defRPr>
            </a:lvl8pPr>
            <a:lvl9pPr marL="3886200" indent="-228600" fontAlgn="base">
              <a:spcBef>
                <a:spcPct val="20000"/>
              </a:spcBef>
              <a:spcAft>
                <a:spcPct val="0"/>
              </a:spcAft>
              <a:buChar char="»"/>
              <a:defRPr sz="2000">
                <a:solidFill>
                  <a:schemeClr val="bg1"/>
                </a:solidFill>
                <a:latin typeface="Times New Roman" charset="0"/>
              </a:defRPr>
            </a:lvl9pPr>
          </a:lstStyle>
          <a:p>
            <a:r>
              <a:rPr lang="en-US" altLang="en-US" u="sng" dirty="0">
                <a:solidFill>
                  <a:schemeClr val="tx1">
                    <a:lumMod val="95000"/>
                    <a:lumOff val="5000"/>
                  </a:schemeClr>
                </a:solidFill>
              </a:rPr>
              <a:t>Operations</a:t>
            </a:r>
          </a:p>
          <a:p>
            <a:pPr lvl="1"/>
            <a:r>
              <a:rPr lang="en-US" altLang="en-US" sz="2400" dirty="0" err="1">
                <a:solidFill>
                  <a:schemeClr val="tx1">
                    <a:lumMod val="95000"/>
                    <a:lumOff val="5000"/>
                  </a:schemeClr>
                </a:solidFill>
              </a:rPr>
              <a:t>MakeEmpty</a:t>
            </a:r>
            <a:endParaRPr lang="en-US" altLang="en-US" sz="2400" dirty="0">
              <a:solidFill>
                <a:schemeClr val="tx1">
                  <a:lumMod val="95000"/>
                  <a:lumOff val="5000"/>
                </a:schemeClr>
              </a:solidFill>
            </a:endParaRPr>
          </a:p>
          <a:p>
            <a:pPr lvl="1"/>
            <a:r>
              <a:rPr lang="en-US" altLang="en-US" sz="2400" dirty="0">
                <a:solidFill>
                  <a:schemeClr val="tx1">
                    <a:lumMod val="95000"/>
                    <a:lumOff val="5000"/>
                  </a:schemeClr>
                </a:solidFill>
              </a:rPr>
              <a:t>Boolean </a:t>
            </a:r>
            <a:r>
              <a:rPr lang="en-US" altLang="en-US" sz="2400" dirty="0" err="1">
                <a:solidFill>
                  <a:schemeClr val="tx1">
                    <a:lumMod val="95000"/>
                    <a:lumOff val="5000"/>
                  </a:schemeClr>
                </a:solidFill>
              </a:rPr>
              <a:t>IsEmpty</a:t>
            </a:r>
            <a:endParaRPr lang="en-US" altLang="en-US" sz="2400" dirty="0">
              <a:solidFill>
                <a:schemeClr val="tx1">
                  <a:lumMod val="95000"/>
                  <a:lumOff val="5000"/>
                </a:schemeClr>
              </a:solidFill>
            </a:endParaRPr>
          </a:p>
          <a:p>
            <a:pPr lvl="1"/>
            <a:r>
              <a:rPr lang="en-US" altLang="en-US" sz="2400" dirty="0">
                <a:solidFill>
                  <a:schemeClr val="tx1">
                    <a:lumMod val="95000"/>
                    <a:lumOff val="5000"/>
                  </a:schemeClr>
                </a:solidFill>
              </a:rPr>
              <a:t>Boolean </a:t>
            </a:r>
            <a:r>
              <a:rPr lang="en-US" altLang="en-US" sz="2400" dirty="0" err="1">
                <a:solidFill>
                  <a:schemeClr val="tx1">
                    <a:lumMod val="95000"/>
                    <a:lumOff val="5000"/>
                  </a:schemeClr>
                </a:solidFill>
              </a:rPr>
              <a:t>IsFull</a:t>
            </a:r>
            <a:endParaRPr lang="en-US" altLang="en-US" sz="2400" dirty="0">
              <a:solidFill>
                <a:schemeClr val="tx1">
                  <a:lumMod val="95000"/>
                  <a:lumOff val="5000"/>
                </a:schemeClr>
              </a:solidFill>
            </a:endParaRPr>
          </a:p>
          <a:p>
            <a:pPr lvl="1"/>
            <a:r>
              <a:rPr lang="en-US" altLang="en-US" sz="2400" dirty="0" err="1">
                <a:solidFill>
                  <a:schemeClr val="tx1">
                    <a:lumMod val="95000"/>
                    <a:lumOff val="5000"/>
                  </a:schemeClr>
                </a:solidFill>
              </a:rPr>
              <a:t>Enqueue</a:t>
            </a:r>
            <a:r>
              <a:rPr lang="en-US" altLang="en-US" sz="2400" dirty="0">
                <a:solidFill>
                  <a:schemeClr val="tx1">
                    <a:lumMod val="95000"/>
                    <a:lumOff val="5000"/>
                  </a:schemeClr>
                </a:solidFill>
              </a:rPr>
              <a:t> (</a:t>
            </a:r>
            <a:r>
              <a:rPr lang="en-US" altLang="en-US" sz="2400" dirty="0" err="1">
                <a:solidFill>
                  <a:schemeClr val="tx1">
                    <a:lumMod val="95000"/>
                    <a:lumOff val="5000"/>
                  </a:schemeClr>
                </a:solidFill>
              </a:rPr>
              <a:t>ItemType</a:t>
            </a:r>
            <a:r>
              <a:rPr lang="en-US" altLang="en-US" sz="2400" dirty="0">
                <a:solidFill>
                  <a:schemeClr val="tx1">
                    <a:lumMod val="95000"/>
                    <a:lumOff val="5000"/>
                  </a:schemeClr>
                </a:solidFill>
              </a:rPr>
              <a:t> </a:t>
            </a:r>
            <a:r>
              <a:rPr lang="en-US" altLang="en-US" sz="2400" dirty="0" err="1">
                <a:solidFill>
                  <a:schemeClr val="tx1">
                    <a:lumMod val="95000"/>
                    <a:lumOff val="5000"/>
                  </a:schemeClr>
                </a:solidFill>
              </a:rPr>
              <a:t>newItem</a:t>
            </a:r>
            <a:r>
              <a:rPr lang="en-US" altLang="en-US" sz="2400" dirty="0">
                <a:solidFill>
                  <a:schemeClr val="tx1">
                    <a:lumMod val="95000"/>
                    <a:lumOff val="5000"/>
                  </a:schemeClr>
                </a:solidFill>
              </a:rPr>
              <a:t>)</a:t>
            </a:r>
          </a:p>
          <a:p>
            <a:pPr lvl="1"/>
            <a:r>
              <a:rPr lang="en-US" altLang="en-US" sz="2400" dirty="0" err="1">
                <a:solidFill>
                  <a:schemeClr val="tx1">
                    <a:lumMod val="95000"/>
                    <a:lumOff val="5000"/>
                  </a:schemeClr>
                </a:solidFill>
              </a:rPr>
              <a:t>Dequeue</a:t>
            </a:r>
            <a:r>
              <a:rPr lang="en-US" altLang="en-US" sz="2400" dirty="0">
                <a:solidFill>
                  <a:schemeClr val="tx1">
                    <a:lumMod val="95000"/>
                    <a:lumOff val="5000"/>
                  </a:schemeClr>
                </a:solidFill>
              </a:rPr>
              <a:t> (</a:t>
            </a:r>
            <a:r>
              <a:rPr lang="en-US" altLang="en-US" sz="2400" dirty="0" err="1" smtClean="0">
                <a:solidFill>
                  <a:schemeClr val="tx1">
                    <a:lumMod val="95000"/>
                    <a:lumOff val="5000"/>
                  </a:schemeClr>
                </a:solidFill>
              </a:rPr>
              <a:t>ItemType</a:t>
            </a:r>
            <a:r>
              <a:rPr lang="en-US" altLang="en-US" sz="2400" dirty="0" smtClean="0">
                <a:solidFill>
                  <a:schemeClr val="tx1">
                    <a:lumMod val="95000"/>
                    <a:lumOff val="5000"/>
                  </a:schemeClr>
                </a:solidFill>
              </a:rPr>
              <a:t>)</a:t>
            </a:r>
            <a:r>
              <a:rPr lang="en-US" altLang="en-US" sz="2400" dirty="0" smtClean="0"/>
              <a:t>&amp; </a:t>
            </a:r>
            <a:r>
              <a:rPr lang="en-US" altLang="en-US" sz="2400" dirty="0"/>
              <a:t>item)</a:t>
            </a:r>
          </a:p>
        </p:txBody>
      </p:sp>
    </p:spTree>
    <p:extLst>
      <p:ext uri="{BB962C8B-B14F-4D97-AF65-F5344CB8AC3E}">
        <p14:creationId xmlns:p14="http://schemas.microsoft.com/office/powerpoint/2010/main" val="2030888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anullah\Desktop\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9133916"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89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p:txBody>
          <a:bodyPr>
            <a:normAutofit fontScale="90000"/>
          </a:bodyPr>
          <a:lstStyle/>
          <a:p>
            <a:pPr algn="ctr"/>
            <a:r>
              <a:rPr lang="en-US" b="1" dirty="0" smtClean="0">
                <a:latin typeface="Calibri" panose="020F0502020204030204" pitchFamily="34" charset="0"/>
              </a:rPr>
              <a:t>Real World Example</a:t>
            </a:r>
            <a:r>
              <a:rPr lang="en-US" b="1" dirty="0">
                <a:latin typeface="Calibri" panose="020F0502020204030204" pitchFamily="34" charset="0"/>
              </a:rPr>
              <a:t/>
            </a:r>
            <a:br>
              <a:rPr lang="en-US" b="1" dirty="0">
                <a:latin typeface="Calibri" panose="020F0502020204030204" pitchFamily="34" charset="0"/>
              </a:rPr>
            </a:br>
            <a:endParaRPr lang="en-US" dirty="0">
              <a:latin typeface="Calibri" panose="020F0502020204030204" pitchFamily="34" charset="0"/>
            </a:endParaRPr>
          </a:p>
        </p:txBody>
      </p:sp>
      <p:pic>
        <p:nvPicPr>
          <p:cNvPr id="3074" name="Picture 2" descr="C:\Users\amanullah\Desktop\queue_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56948"/>
            <a:ext cx="7620001"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68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63</TotalTime>
  <Words>1102</Words>
  <Application>Microsoft Office PowerPoint</Application>
  <PresentationFormat>On-screen Show (4:3)</PresentationFormat>
  <Paragraphs>176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Urban</vt:lpstr>
      <vt:lpstr>Queue Data Structure</vt:lpstr>
      <vt:lpstr>Last Lecture Summary</vt:lpstr>
      <vt:lpstr>Objectives Overview</vt:lpstr>
      <vt:lpstr>What is a queue?</vt:lpstr>
      <vt:lpstr>Types of Queue</vt:lpstr>
      <vt:lpstr>Operations on Queue</vt:lpstr>
      <vt:lpstr>Queue Specification </vt:lpstr>
      <vt:lpstr>PowerPoint Presentation</vt:lpstr>
      <vt:lpstr>Real World Example </vt:lpstr>
      <vt:lpstr>Queue Representation </vt:lpstr>
      <vt:lpstr>Enqueue (ItemType newItem) </vt:lpstr>
      <vt:lpstr>Enqueue Algorithm</vt:lpstr>
      <vt:lpstr>Enqueue Representation </vt:lpstr>
      <vt:lpstr>Dequeue (ItemType&amp; item)</vt:lpstr>
      <vt:lpstr>Dequeue Algorithm </vt:lpstr>
      <vt:lpstr>Dequeue Representation </vt:lpstr>
      <vt:lpstr>Implementation issues</vt:lpstr>
      <vt:lpstr>PowerPoint Presentation</vt:lpstr>
      <vt:lpstr>PowerPoint Presentation</vt:lpstr>
      <vt:lpstr>PowerPoint Presentation</vt:lpstr>
      <vt:lpstr>PowerPoint Presentation</vt:lpstr>
      <vt:lpstr>PowerPoint Presentation</vt:lpstr>
      <vt:lpstr>Queue overflow </vt:lpstr>
      <vt:lpstr>Queue underflow</vt:lpstr>
      <vt:lpstr>Circular Queue</vt:lpstr>
      <vt:lpstr>Operations on Circular Queue </vt:lpstr>
      <vt:lpstr>Operations on Circular Queue </vt:lpstr>
      <vt:lpstr>PowerPoint Presentation</vt:lpstr>
      <vt:lpstr>Circular Queue - Implementation </vt:lpstr>
      <vt:lpstr>Performance</vt:lpstr>
      <vt:lpstr>Example: Recognizing Palindromes</vt:lpstr>
      <vt:lpstr>Example: Recognizing Palindromes</vt:lpstr>
      <vt:lpstr>Example: Recognizing Palindromes</vt:lpstr>
      <vt:lpstr>Example: Recognizing Palindromes</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Data Structure</dc:title>
  <dc:creator>Afaq Mansoor</dc:creator>
  <cp:lastModifiedBy>Afaq</cp:lastModifiedBy>
  <cp:revision>87</cp:revision>
  <dcterms:created xsi:type="dcterms:W3CDTF">2006-08-16T00:00:00Z</dcterms:created>
  <dcterms:modified xsi:type="dcterms:W3CDTF">2018-12-02T09:43:03Z</dcterms:modified>
</cp:coreProperties>
</file>