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86" r:id="rId2"/>
    <p:sldId id="290" r:id="rId3"/>
    <p:sldId id="287" r:id="rId4"/>
    <p:sldId id="263" r:id="rId5"/>
    <p:sldId id="256" r:id="rId6"/>
    <p:sldId id="279" r:id="rId7"/>
    <p:sldId id="285" r:id="rId8"/>
    <p:sldId id="261" r:id="rId9"/>
    <p:sldId id="269" r:id="rId10"/>
    <p:sldId id="265" r:id="rId11"/>
    <p:sldId id="280" r:id="rId12"/>
    <p:sldId id="272" r:id="rId13"/>
    <p:sldId id="258" r:id="rId14"/>
    <p:sldId id="284" r:id="rId15"/>
    <p:sldId id="267" r:id="rId16"/>
    <p:sldId id="270" r:id="rId17"/>
    <p:sldId id="264" r:id="rId18"/>
    <p:sldId id="281" r:id="rId19"/>
    <p:sldId id="273" r:id="rId20"/>
    <p:sldId id="260" r:id="rId21"/>
    <p:sldId id="283" r:id="rId22"/>
    <p:sldId id="268" r:id="rId23"/>
    <p:sldId id="271" r:id="rId24"/>
    <p:sldId id="266" r:id="rId25"/>
    <p:sldId id="282" r:id="rId26"/>
    <p:sldId id="274" r:id="rId27"/>
    <p:sldId id="277" r:id="rId28"/>
    <p:sldId id="275" r:id="rId29"/>
    <p:sldId id="276" r:id="rId30"/>
    <p:sldId id="278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0" autoAdjust="0"/>
    <p:restoredTop sz="86477" autoAdjust="0"/>
  </p:normalViewPr>
  <p:slideViewPr>
    <p:cSldViewPr>
      <p:cViewPr varScale="1">
        <p:scale>
          <a:sx n="63" d="100"/>
          <a:sy n="63" d="100"/>
        </p:scale>
        <p:origin x="-132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88999-7846-43FE-A433-164CA50A70C5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F732E-2DFE-4857-A0C8-48267A22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A quick summary . . .</a:t>
            </a: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ithachandru/binary-tree-24242122" TargetMode="External"/><Relationship Id="rId2" Type="http://schemas.openxmlformats.org/officeDocument/2006/relationships/hyperlink" Target="http://www2.latech.edu/~box/ds/chap8.pp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lideshare.net/almario1988/binary-tree-7787268" TargetMode="External"/><Relationship Id="rId4" Type="http://schemas.openxmlformats.org/officeDocument/2006/relationships/hyperlink" Target="https://www.cs.cmu.edu/~adamchik/15-121/lectures/Trees/tree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458200" cy="1470025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Binary Tree (B)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Prepared by: Afaq </a:t>
            </a:r>
            <a:r>
              <a:rPr lang="en-US" dirty="0" err="1">
                <a:latin typeface="Calibri" panose="020F0502020204030204" pitchFamily="34" charset="0"/>
              </a:rPr>
              <a:t>Mansoor</a:t>
            </a:r>
            <a:r>
              <a:rPr lang="en-US" dirty="0">
                <a:latin typeface="Calibri" panose="020F0502020204030204" pitchFamily="34" charset="0"/>
              </a:rPr>
              <a:t> Khan</a:t>
            </a:r>
          </a:p>
          <a:p>
            <a:r>
              <a:rPr lang="en-US" dirty="0">
                <a:latin typeface="Calibri" panose="020F0502020204030204" pitchFamily="34" charset="0"/>
              </a:rPr>
              <a:t>BSSE III- Group A </a:t>
            </a:r>
          </a:p>
          <a:p>
            <a:r>
              <a:rPr lang="en-US" dirty="0">
                <a:latin typeface="Calibri" panose="020F0502020204030204" pitchFamily="34" charset="0"/>
              </a:rPr>
              <a:t>Session 2017-21</a:t>
            </a:r>
          </a:p>
          <a:p>
            <a:r>
              <a:rPr lang="en-US" dirty="0" err="1">
                <a:latin typeface="Calibri" panose="020F0502020204030204" pitchFamily="34" charset="0"/>
              </a:rPr>
              <a:t>IMSciences</a:t>
            </a:r>
            <a:r>
              <a:rPr lang="en-US">
                <a:latin typeface="Calibri" panose="020F0502020204030204" pitchFamily="34" charset="0"/>
              </a:rPr>
              <a:t>, Peshawar.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3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62874-2088-4931-9C0A-8683B481B14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err="1">
                <a:latin typeface="Calibri" panose="020F0502020204030204" pitchFamily="34" charset="0"/>
              </a:rPr>
              <a:t>Inorder</a:t>
            </a:r>
            <a:r>
              <a:rPr lang="en-US" altLang="en-US" dirty="0">
                <a:latin typeface="Calibri" panose="020F0502020204030204" pitchFamily="34" charset="0"/>
              </a:rPr>
              <a:t> Traversing - </a:t>
            </a:r>
            <a:r>
              <a:rPr lang="en-US" altLang="en-US" dirty="0" smtClean="0">
                <a:latin typeface="Calibri" panose="020F0502020204030204" pitchFamily="34" charset="0"/>
              </a:rPr>
              <a:t>Implementation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24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In </a:t>
            </a:r>
            <a:r>
              <a:rPr lang="en-US" altLang="en-US" dirty="0" err="1">
                <a:solidFill>
                  <a:schemeClr val="tx2"/>
                </a:solidFill>
                <a:latin typeface="Calibri" panose="020F0502020204030204" pitchFamily="34" charset="0"/>
              </a:rPr>
              <a:t>inorder</a:t>
            </a:r>
            <a:r>
              <a:rPr lang="en-US" altLang="en-US" dirty="0">
                <a:latin typeface="Calibri" panose="020F0502020204030204" pitchFamily="34" charset="0"/>
              </a:rPr>
              <a:t>, the root is visited </a:t>
            </a:r>
            <a:r>
              <a:rPr lang="en-US" altLang="en-US" i="1" dirty="0">
                <a:latin typeface="Calibri" panose="020F0502020204030204" pitchFamily="34" charset="0"/>
              </a:rPr>
              <a:t>in the middle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Here’s an </a:t>
            </a:r>
            <a:r>
              <a:rPr lang="en-US" altLang="en-US" dirty="0" err="1">
                <a:latin typeface="Calibri" panose="020F0502020204030204" pitchFamily="34" charset="0"/>
              </a:rPr>
              <a:t>inorder</a:t>
            </a:r>
            <a:r>
              <a:rPr lang="en-US" altLang="en-US" dirty="0">
                <a:latin typeface="Calibri" panose="020F0502020204030204" pitchFamily="34" charset="0"/>
              </a:rPr>
              <a:t> traversal to print out all the elements in the binary tree:</a:t>
            </a:r>
            <a:br>
              <a:rPr lang="en-US" altLang="en-US" dirty="0">
                <a:latin typeface="Calibri" panose="020F0502020204030204" pitchFamily="34" charset="0"/>
              </a:rPr>
            </a:br>
            <a:endParaRPr lang="en-US" altLang="en-US" dirty="0">
              <a:latin typeface="Calibri" panose="020F0502020204030204" pitchFamily="34" charset="0"/>
            </a:endParaRP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public void 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inorderPrint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(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BinaryTree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bt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) {</a:t>
            </a:r>
            <a:b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     if (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bt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 == null) return; </a:t>
            </a:r>
            <a:b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     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inorderPrint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(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bt.leftChild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);</a:t>
            </a:r>
            <a:b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     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System.out.println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(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bt.value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);</a:t>
            </a:r>
            <a:b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     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inorderPrint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(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bt.rightChild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);</a:t>
            </a:r>
            <a:b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82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Non </a:t>
            </a:r>
            <a:r>
              <a:rPr lang="en-US" altLang="en-US" dirty="0" smtClean="0">
                <a:latin typeface="Calibri" panose="020F0502020204030204" pitchFamily="34" charset="0"/>
              </a:rPr>
              <a:t>Recursive </a:t>
            </a:r>
            <a:r>
              <a:rPr lang="en-US" altLang="en-US" dirty="0" err="1" smtClean="0">
                <a:latin typeface="Calibri" panose="020F0502020204030204" pitchFamily="34" charset="0"/>
              </a:rPr>
              <a:t>Inorder</a:t>
            </a:r>
            <a:r>
              <a:rPr lang="en-US" altLang="en-US" dirty="0" smtClean="0">
                <a:latin typeface="Calibri" panose="020F0502020204030204" pitchFamily="34" charset="0"/>
              </a:rPr>
              <a:t> Traversing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8305800" cy="42672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 sz="2400" dirty="0" smtClean="0">
                <a:latin typeface="Calibri" panose="020F0502020204030204" pitchFamily="34" charset="0"/>
              </a:rPr>
              <a:t>Create </a:t>
            </a:r>
            <a:r>
              <a:rPr lang="en-US" sz="2400" dirty="0">
                <a:latin typeface="Calibri" panose="020F0502020204030204" pitchFamily="34" charset="0"/>
              </a:rPr>
              <a:t>an empty stack S.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 sz="2400" dirty="0" smtClean="0">
                <a:latin typeface="Calibri" panose="020F0502020204030204" pitchFamily="34" charset="0"/>
              </a:rPr>
              <a:t>Initialize </a:t>
            </a:r>
            <a:r>
              <a:rPr lang="en-US" sz="2400" dirty="0">
                <a:latin typeface="Calibri" panose="020F0502020204030204" pitchFamily="34" charset="0"/>
              </a:rPr>
              <a:t>current node as root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 sz="2400" dirty="0" smtClean="0">
                <a:latin typeface="Calibri" panose="020F0502020204030204" pitchFamily="34" charset="0"/>
              </a:rPr>
              <a:t>Push </a:t>
            </a:r>
            <a:r>
              <a:rPr lang="en-US" sz="2400" dirty="0">
                <a:latin typeface="Calibri" panose="020F0502020204030204" pitchFamily="34" charset="0"/>
              </a:rPr>
              <a:t>the current node to S and set current = current-&gt;left until current is NULL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 sz="2400" dirty="0" smtClean="0">
                <a:latin typeface="Calibri" panose="020F0502020204030204" pitchFamily="34" charset="0"/>
              </a:rPr>
              <a:t>If </a:t>
            </a:r>
            <a:r>
              <a:rPr lang="en-US" sz="2400" dirty="0">
                <a:latin typeface="Calibri" panose="020F0502020204030204" pitchFamily="34" charset="0"/>
              </a:rPr>
              <a:t>current is NULL and stack is not empty </a:t>
            </a:r>
            <a:r>
              <a:rPr lang="en-US" sz="2400" dirty="0" smtClean="0">
                <a:latin typeface="Calibri" panose="020F0502020204030204" pitchFamily="34" charset="0"/>
              </a:rPr>
              <a:t>then: </a:t>
            </a:r>
          </a:p>
          <a:p>
            <a:pPr marL="902208" lvl="1" indent="-609600">
              <a:lnSpc>
                <a:spcPct val="90000"/>
              </a:lnSpc>
              <a:buFont typeface="+mj-lt"/>
              <a:buAutoNum type="alphaLcParenR"/>
            </a:pPr>
            <a:r>
              <a:rPr lang="en-US" sz="2000" dirty="0" smtClean="0">
                <a:latin typeface="Calibri" panose="020F0502020204030204" pitchFamily="34" charset="0"/>
              </a:rPr>
              <a:t>Pop </a:t>
            </a:r>
            <a:r>
              <a:rPr lang="en-US" sz="2000" dirty="0">
                <a:latin typeface="Calibri" panose="020F0502020204030204" pitchFamily="34" charset="0"/>
              </a:rPr>
              <a:t>the top item from stack. 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902208" lvl="1" indent="-609600">
              <a:lnSpc>
                <a:spcPct val="90000"/>
              </a:lnSpc>
              <a:buFont typeface="+mj-lt"/>
              <a:buAutoNum type="alphaLcParenR"/>
            </a:pPr>
            <a:r>
              <a:rPr lang="en-US" sz="2000" dirty="0" smtClean="0">
                <a:latin typeface="Calibri" panose="020F0502020204030204" pitchFamily="34" charset="0"/>
              </a:rPr>
              <a:t>Print </a:t>
            </a:r>
            <a:r>
              <a:rPr lang="en-US" sz="2000" dirty="0">
                <a:latin typeface="Calibri" panose="020F0502020204030204" pitchFamily="34" charset="0"/>
              </a:rPr>
              <a:t>the popped item, set current = </a:t>
            </a:r>
            <a:r>
              <a:rPr lang="en-US" sz="2000" dirty="0" err="1">
                <a:latin typeface="Calibri" panose="020F0502020204030204" pitchFamily="34" charset="0"/>
              </a:rPr>
              <a:t>popped_item</a:t>
            </a:r>
            <a:r>
              <a:rPr lang="en-US" sz="2000" dirty="0">
                <a:latin typeface="Calibri" panose="020F0502020204030204" pitchFamily="34" charset="0"/>
              </a:rPr>
              <a:t>-&gt;right 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902208" lvl="1" indent="-609600">
              <a:lnSpc>
                <a:spcPct val="90000"/>
              </a:lnSpc>
              <a:buFont typeface="+mj-lt"/>
              <a:buAutoNum type="alphaLcParenR"/>
            </a:pPr>
            <a:r>
              <a:rPr lang="en-US" sz="2000" dirty="0" smtClean="0">
                <a:latin typeface="Calibri" panose="020F0502020204030204" pitchFamily="34" charset="0"/>
              </a:rPr>
              <a:t>Go </a:t>
            </a:r>
            <a:r>
              <a:rPr lang="en-US" sz="2000" dirty="0">
                <a:latin typeface="Calibri" panose="020F0502020204030204" pitchFamily="34" charset="0"/>
              </a:rPr>
              <a:t>to step 3. 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 sz="2400" dirty="0" smtClean="0">
                <a:latin typeface="Calibri" panose="020F0502020204030204" pitchFamily="34" charset="0"/>
              </a:rPr>
              <a:t>If </a:t>
            </a:r>
            <a:r>
              <a:rPr lang="en-US" sz="2400" dirty="0">
                <a:latin typeface="Calibri" panose="020F0502020204030204" pitchFamily="34" charset="0"/>
              </a:rPr>
              <a:t>current is NULL and stack is empty then we are done.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7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62874-2088-4931-9C0A-8683B481B14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Uses of </a:t>
            </a:r>
            <a:r>
              <a:rPr lang="en-US" dirty="0" err="1">
                <a:latin typeface="Calibri" panose="020F0502020204030204" pitchFamily="34" charset="0"/>
              </a:rPr>
              <a:t>Inorder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244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In case of binary search trees (BST), </a:t>
            </a:r>
            <a:r>
              <a:rPr lang="en-US" dirty="0" err="1">
                <a:latin typeface="Calibri" panose="020F0502020204030204" pitchFamily="34" charset="0"/>
              </a:rPr>
              <a:t>Inorder</a:t>
            </a:r>
            <a:r>
              <a:rPr lang="en-US" dirty="0">
                <a:latin typeface="Calibri" panose="020F0502020204030204" pitchFamily="34" charset="0"/>
              </a:rPr>
              <a:t> traversal gives nodes in non-decreasing order. To get nodes of BST in non-increasing order, a variation of </a:t>
            </a:r>
            <a:r>
              <a:rPr lang="en-US" dirty="0" err="1">
                <a:latin typeface="Calibri" panose="020F0502020204030204" pitchFamily="34" charset="0"/>
              </a:rPr>
              <a:t>Inorder</a:t>
            </a:r>
            <a:r>
              <a:rPr lang="en-US" dirty="0">
                <a:latin typeface="Calibri" panose="020F0502020204030204" pitchFamily="34" charset="0"/>
              </a:rPr>
              <a:t> traversal where </a:t>
            </a:r>
            <a:r>
              <a:rPr lang="en-US" dirty="0" err="1">
                <a:latin typeface="Calibri" panose="020F0502020204030204" pitchFamily="34" charset="0"/>
              </a:rPr>
              <a:t>Inorder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traversals </a:t>
            </a:r>
            <a:r>
              <a:rPr lang="en-US" dirty="0">
                <a:latin typeface="Calibri" panose="020F0502020204030204" pitchFamily="34" charset="0"/>
              </a:rPr>
              <a:t>reversed can be used</a:t>
            </a:r>
            <a:endParaRPr lang="en-US" altLang="en-US" sz="24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Calibri" panose="020F0502020204030204" pitchFamily="34" charset="0"/>
              </a:rPr>
              <a:t>Preorder Traversing </a:t>
            </a:r>
            <a:r>
              <a:rPr lang="en-US" altLang="en-US" dirty="0">
                <a:latin typeface="Calibri" panose="020F0502020204030204" pitchFamily="34" charset="0"/>
              </a:rPr>
              <a:t>using Recursion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</a:rPr>
              <a:t>Sequence of preorder traversal: e.g. use for infix parse tree to generate </a:t>
            </a:r>
            <a:r>
              <a:rPr lang="en-US" altLang="en-US" sz="2800" dirty="0" smtClean="0">
                <a:latin typeface="Calibri" panose="020F0502020204030204" pitchFamily="34" charset="0"/>
              </a:rPr>
              <a:t>prefix</a:t>
            </a:r>
          </a:p>
          <a:p>
            <a:pPr marL="109728" indent="0">
              <a:lnSpc>
                <a:spcPct val="90000"/>
              </a:lnSpc>
              <a:buNone/>
            </a:pPr>
            <a:endParaRPr lang="en-US" altLang="en-US" sz="2800" dirty="0" smtClean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Steps involved in </a:t>
            </a:r>
            <a:r>
              <a:rPr lang="en-US" altLang="en-US" dirty="0" smtClean="0">
                <a:latin typeface="Calibri" panose="020F0502020204030204" pitchFamily="34" charset="0"/>
              </a:rPr>
              <a:t>Preorder </a:t>
            </a:r>
            <a:r>
              <a:rPr lang="en-US" altLang="en-US" dirty="0">
                <a:latin typeface="Calibri" panose="020F0502020204030204" pitchFamily="34" charset="0"/>
              </a:rPr>
              <a:t>traversal (recursion) are</a:t>
            </a:r>
            <a:r>
              <a:rPr lang="en-US" altLang="en-US" dirty="0" smtClean="0">
                <a:latin typeface="Calibri" panose="020F0502020204030204" pitchFamily="34" charset="0"/>
              </a:rPr>
              <a:t>: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-- Visit the node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-- Call itself to traverse the node’s left subtree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-- Call itself to traverse the node’s right </a:t>
            </a:r>
            <a:r>
              <a:rPr lang="en-US" altLang="en-US" sz="2400" dirty="0" smtClean="0">
                <a:latin typeface="Calibri" panose="020F0502020204030204" pitchFamily="34" charset="0"/>
              </a:rPr>
              <a:t>subtree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Preorder Traversing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23554" name="Picture 2" descr="C:\Users\amanullah\Desktop\Tree-Traversals-Preorder-300x26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4485736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4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AA13-657C-48A4-8393-59BAAA91263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436" y="911352"/>
            <a:ext cx="8229600" cy="1069848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Calibri" panose="020F0502020204030204" pitchFamily="34" charset="0"/>
              </a:rPr>
              <a:t>Preorder Traversal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81000" y="1981200"/>
            <a:ext cx="83058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3200" dirty="0">
                <a:latin typeface="Calibri" panose="020F0502020204030204" pitchFamily="34" charset="0"/>
              </a:rPr>
              <a:t>The node’s data is processed.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3200" dirty="0">
                <a:latin typeface="Calibri" panose="020F0502020204030204" pitchFamily="34" charset="0"/>
              </a:rPr>
              <a:t>The node’s left subtree is traversed.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3200" dirty="0">
                <a:latin typeface="Calibri" panose="020F0502020204030204" pitchFamily="34" charset="0"/>
              </a:rPr>
              <a:t>The node’s right subtree is traversed.</a:t>
            </a:r>
          </a:p>
        </p:txBody>
      </p:sp>
    </p:spTree>
    <p:extLst>
      <p:ext uri="{BB962C8B-B14F-4D97-AF65-F5344CB8AC3E}">
        <p14:creationId xmlns:p14="http://schemas.microsoft.com/office/powerpoint/2010/main" val="19823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AA13-657C-48A4-8393-59BAAA91263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436" y="911352"/>
            <a:ext cx="8229600" cy="1069848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Calibri" panose="020F0502020204030204" pitchFamily="34" charset="0"/>
              </a:rPr>
              <a:t>Preorder Traversing - Algorithm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81000" y="1981200"/>
            <a:ext cx="83058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3200" dirty="0">
                <a:latin typeface="Calibri" panose="020F0502020204030204" pitchFamily="34" charset="0"/>
              </a:rPr>
              <a:t>Visit the root. 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3200" dirty="0" smtClean="0">
                <a:latin typeface="Calibri" panose="020F0502020204030204" pitchFamily="34" charset="0"/>
              </a:rPr>
              <a:t>Traverse </a:t>
            </a:r>
            <a:r>
              <a:rPr lang="en-US" sz="3200" dirty="0">
                <a:latin typeface="Calibri" panose="020F0502020204030204" pitchFamily="34" charset="0"/>
              </a:rPr>
              <a:t>the left subtree, i.e., call Preorder(left-subtree) 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3200" dirty="0" smtClean="0">
                <a:latin typeface="Calibri" panose="020F0502020204030204" pitchFamily="34" charset="0"/>
              </a:rPr>
              <a:t>Traverse </a:t>
            </a:r>
            <a:r>
              <a:rPr lang="en-US" sz="3200" dirty="0">
                <a:latin typeface="Calibri" panose="020F0502020204030204" pitchFamily="34" charset="0"/>
              </a:rPr>
              <a:t>the right subtree, i.e., call Preorder(right-subtree) </a:t>
            </a:r>
            <a:endParaRPr lang="en-US" altLang="en-U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D39F7-DF7D-4DAF-B3BA-4A8009BD7B2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Calibri" panose="020F0502020204030204" pitchFamily="34" charset="0"/>
              </a:rPr>
              <a:t>Preorder </a:t>
            </a:r>
            <a:r>
              <a:rPr lang="en-US" altLang="en-US" dirty="0">
                <a:latin typeface="Calibri" panose="020F0502020204030204" pitchFamily="34" charset="0"/>
              </a:rPr>
              <a:t>Traversing - Implementation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24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In </a:t>
            </a: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preorder</a:t>
            </a:r>
            <a:r>
              <a:rPr lang="en-US" altLang="en-US" dirty="0">
                <a:latin typeface="Calibri" panose="020F0502020204030204" pitchFamily="34" charset="0"/>
              </a:rPr>
              <a:t>, the root is visited </a:t>
            </a:r>
            <a:r>
              <a:rPr lang="en-US" altLang="en-US" i="1" dirty="0">
                <a:latin typeface="Calibri" panose="020F0502020204030204" pitchFamily="34" charset="0"/>
              </a:rPr>
              <a:t>first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Here’s a preorder traversal to print out all the elements in the binary tree:</a:t>
            </a:r>
            <a:br>
              <a:rPr lang="en-US" altLang="en-US" dirty="0">
                <a:latin typeface="Calibri" panose="020F0502020204030204" pitchFamily="34" charset="0"/>
              </a:rPr>
            </a:br>
            <a:endParaRPr lang="en-US" altLang="en-US" dirty="0">
              <a:latin typeface="Calibri" panose="020F0502020204030204" pitchFamily="34" charset="0"/>
            </a:endParaRP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public void 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preorderPrint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(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BinaryTree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bt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) {</a:t>
            </a:r>
            <a:b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     if (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bt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 == null) return;</a:t>
            </a:r>
            <a:b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     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System.out.println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(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bt.value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);</a:t>
            </a:r>
            <a:b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     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preorderPrint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(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bt.leftChild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);</a:t>
            </a:r>
            <a:b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     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preorderPrint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(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bt.rightChild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);</a:t>
            </a:r>
            <a:b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81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D39F7-DF7D-4DAF-B3BA-4A8009BD7B2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Non Recursive </a:t>
            </a:r>
            <a:r>
              <a:rPr lang="en-US" altLang="en-US" dirty="0" smtClean="0">
                <a:latin typeface="Calibri" panose="020F0502020204030204" pitchFamily="34" charset="0"/>
              </a:rPr>
              <a:t>Preorder </a:t>
            </a:r>
            <a:r>
              <a:rPr lang="en-US" altLang="en-US" dirty="0">
                <a:latin typeface="Calibri" panose="020F0502020204030204" pitchFamily="34" charset="0"/>
              </a:rPr>
              <a:t>Traversing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</a:rPr>
              <a:t>Create a Stack.</a:t>
            </a:r>
          </a:p>
          <a:p>
            <a:r>
              <a:rPr lang="en-US" dirty="0">
                <a:latin typeface="Calibri" panose="020F0502020204030204" pitchFamily="34" charset="0"/>
              </a:rPr>
              <a:t>Print the root and push it to Stack and go left </a:t>
            </a:r>
          </a:p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</a:rPr>
              <a:t>i.e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root=</a:t>
            </a:r>
            <a:r>
              <a:rPr lang="en-US" dirty="0" err="1">
                <a:latin typeface="Calibri" panose="020F0502020204030204" pitchFamily="34" charset="0"/>
              </a:rPr>
              <a:t>root.left</a:t>
            </a:r>
            <a:r>
              <a:rPr lang="en-US" dirty="0">
                <a:latin typeface="Calibri" panose="020F0502020204030204" pitchFamily="34" charset="0"/>
              </a:rPr>
              <a:t> and till it hits the NULL.</a:t>
            </a:r>
          </a:p>
          <a:p>
            <a:r>
              <a:rPr lang="en-US" b="1" dirty="0">
                <a:latin typeface="Calibri" panose="020F0502020204030204" pitchFamily="34" charset="0"/>
              </a:rPr>
              <a:t>If</a:t>
            </a:r>
            <a:r>
              <a:rPr lang="en-US" dirty="0">
                <a:latin typeface="Calibri" panose="020F0502020204030204" pitchFamily="34" charset="0"/>
              </a:rPr>
              <a:t> root is null and Stack is empty </a:t>
            </a:r>
            <a:r>
              <a:rPr lang="en-US" dirty="0" smtClean="0">
                <a:latin typeface="Calibri" panose="020F0502020204030204" pitchFamily="34" charset="0"/>
              </a:rPr>
              <a:t>then </a:t>
            </a:r>
            <a:endParaRPr lang="en-US" dirty="0">
              <a:latin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</a:rPr>
              <a:t>return, we are done.</a:t>
            </a:r>
          </a:p>
          <a:p>
            <a:r>
              <a:rPr lang="en-US" b="1" dirty="0">
                <a:latin typeface="Calibri" panose="020F0502020204030204" pitchFamily="34" charset="0"/>
              </a:rPr>
              <a:t>Else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Pop the top Node from the Stack and set it as, root = </a:t>
            </a:r>
            <a:r>
              <a:rPr lang="en-US" dirty="0" err="1">
                <a:latin typeface="Calibri" panose="020F0502020204030204" pitchFamily="34" charset="0"/>
              </a:rPr>
              <a:t>popped_Node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Go right, root = </a:t>
            </a:r>
            <a:r>
              <a:rPr lang="en-US" dirty="0" err="1">
                <a:latin typeface="Calibri" panose="020F0502020204030204" pitchFamily="34" charset="0"/>
              </a:rPr>
              <a:t>root.right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Go to step 2.</a:t>
            </a:r>
          </a:p>
          <a:p>
            <a:r>
              <a:rPr lang="en-US" b="1" dirty="0">
                <a:latin typeface="Calibri" panose="020F0502020204030204" pitchFamily="34" charset="0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156932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62874-2088-4931-9C0A-8683B481B14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Uses of Preorder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244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Preorder traversal is used to create a copy of the tree.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Preorder </a:t>
            </a:r>
            <a:r>
              <a:rPr lang="en-US" dirty="0">
                <a:latin typeface="Calibri" panose="020F0502020204030204" pitchFamily="34" charset="0"/>
              </a:rPr>
              <a:t>traversal is also used to get prefix expression on of an expression tree.</a:t>
            </a:r>
            <a:endParaRPr lang="en-US" altLang="en-US" sz="24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5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+mn-ea"/>
              </a:rPr>
              <a:t>   </a:t>
            </a:r>
            <a:r>
              <a:rPr lang="en-GB" sz="44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+mn-ea"/>
              </a:rPr>
              <a:t>Last Lecture Summary</a:t>
            </a:r>
            <a:endParaRPr lang="en-GB" sz="44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6865" name="Rectangle 1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95763"/>
          </a:xfrm>
          <a:noFill/>
          <a:ln>
            <a:miter lim="800000"/>
            <a:headEnd/>
            <a:tailEnd/>
          </a:ln>
        </p:spPr>
        <p:txBody>
          <a:bodyPr anchor="t">
            <a:norm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Introduction to Binary Tree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Operations in Binary tree 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Binary Search Tree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Insertion of New Node in BST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Deletion of a Node from BST</a:t>
            </a:r>
          </a:p>
          <a:p>
            <a:pPr marL="457200" indent="-457200" algn="just">
              <a:lnSpc>
                <a:spcPct val="95000"/>
              </a:lnSpc>
              <a:spcBef>
                <a:spcPts val="700"/>
              </a:spcBef>
              <a:buSzPct val="75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1781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 err="1" smtClean="0">
                <a:latin typeface="Calibri" panose="020F0502020204030204" pitchFamily="34" charset="0"/>
              </a:rPr>
              <a:t>Postorder</a:t>
            </a:r>
            <a:r>
              <a:rPr lang="en-US" altLang="en-US" dirty="0" smtClean="0">
                <a:latin typeface="Calibri" panose="020F0502020204030204" pitchFamily="34" charset="0"/>
              </a:rPr>
              <a:t> Traversing </a:t>
            </a:r>
            <a:r>
              <a:rPr lang="en-US" altLang="en-US" dirty="0">
                <a:latin typeface="Calibri" panose="020F0502020204030204" pitchFamily="34" charset="0"/>
              </a:rPr>
              <a:t>using Recursion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Calibri" panose="020F0502020204030204" pitchFamily="34" charset="0"/>
              </a:rPr>
              <a:t>Sequence </a:t>
            </a:r>
            <a:r>
              <a:rPr lang="en-US" altLang="en-US" sz="2800" dirty="0">
                <a:latin typeface="Calibri" panose="020F0502020204030204" pitchFamily="34" charset="0"/>
              </a:rPr>
              <a:t>of </a:t>
            </a:r>
            <a:r>
              <a:rPr lang="en-US" altLang="en-US" sz="2800" dirty="0" err="1">
                <a:latin typeface="Calibri" panose="020F0502020204030204" pitchFamily="34" charset="0"/>
              </a:rPr>
              <a:t>postorder</a:t>
            </a:r>
            <a:r>
              <a:rPr lang="en-US" altLang="en-US" sz="2800" dirty="0">
                <a:latin typeface="Calibri" panose="020F0502020204030204" pitchFamily="34" charset="0"/>
              </a:rPr>
              <a:t> traversal: e.g. use for infix parse tree to generate </a:t>
            </a:r>
            <a:r>
              <a:rPr lang="en-US" altLang="en-US" sz="2800" dirty="0" smtClean="0">
                <a:latin typeface="Calibri" panose="020F0502020204030204" pitchFamily="34" charset="0"/>
              </a:rPr>
              <a:t>postfix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Steps involved in </a:t>
            </a:r>
            <a:r>
              <a:rPr lang="en-US" altLang="en-US" dirty="0" err="1" smtClean="0">
                <a:latin typeface="Calibri" panose="020F0502020204030204" pitchFamily="34" charset="0"/>
              </a:rPr>
              <a:t>Postorder</a:t>
            </a:r>
            <a:r>
              <a:rPr lang="en-US" altLang="en-US" dirty="0" smtClean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traversal (recursion) are</a:t>
            </a:r>
            <a:r>
              <a:rPr lang="en-US" altLang="en-US" dirty="0" smtClean="0">
                <a:latin typeface="Calibri" panose="020F0502020204030204" pitchFamily="34" charset="0"/>
              </a:rPr>
              <a:t>: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-- Call itself to traverse the node’s left subtree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-- Call itself to traverse the node’s right subtree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-- Visit the node.</a:t>
            </a:r>
          </a:p>
        </p:txBody>
      </p:sp>
    </p:spTree>
    <p:extLst>
      <p:ext uri="{BB962C8B-B14F-4D97-AF65-F5344CB8AC3E}">
        <p14:creationId xmlns:p14="http://schemas.microsoft.com/office/powerpoint/2010/main" val="37788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err="1">
                <a:latin typeface="Calibri" panose="020F0502020204030204" pitchFamily="34" charset="0"/>
              </a:rPr>
              <a:t>Postorder</a:t>
            </a:r>
            <a:r>
              <a:rPr lang="en-US" altLang="en-US" dirty="0">
                <a:latin typeface="Calibri" panose="020F0502020204030204" pitchFamily="34" charset="0"/>
              </a:rPr>
              <a:t> Traversing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22530" name="Picture 2" descr="C:\Users\amanullah\Desktop\Tree-Traversals-Postorder-300x26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00572"/>
            <a:ext cx="4191000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8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236C-8E9C-43D7-BB99-10E52333BB1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1352"/>
            <a:ext cx="8229600" cy="1069848"/>
          </a:xfrm>
        </p:spPr>
        <p:txBody>
          <a:bodyPr/>
          <a:lstStyle/>
          <a:p>
            <a:pPr algn="ctr"/>
            <a:r>
              <a:rPr lang="en-US" altLang="en-US" dirty="0" err="1">
                <a:latin typeface="Calibri" panose="020F0502020204030204" pitchFamily="34" charset="0"/>
              </a:rPr>
              <a:t>Postorder</a:t>
            </a:r>
            <a:r>
              <a:rPr lang="en-US" altLang="en-US" dirty="0">
                <a:latin typeface="Calibri" panose="020F0502020204030204" pitchFamily="34" charset="0"/>
              </a:rPr>
              <a:t> Traversal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81000" y="2209800"/>
            <a:ext cx="83058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3200" dirty="0">
                <a:latin typeface="Calibri" panose="020F0502020204030204" pitchFamily="34" charset="0"/>
              </a:rPr>
              <a:t>The node’s left subtree is traversed.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3200" dirty="0">
                <a:latin typeface="Calibri" panose="020F0502020204030204" pitchFamily="34" charset="0"/>
              </a:rPr>
              <a:t>The node’s right subtree is traversed.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3200" dirty="0">
                <a:latin typeface="Calibri" panose="020F0502020204030204" pitchFamily="34" charset="0"/>
              </a:rPr>
              <a:t>The node’s data is processed.</a:t>
            </a:r>
          </a:p>
        </p:txBody>
      </p:sp>
    </p:spTree>
    <p:extLst>
      <p:ext uri="{BB962C8B-B14F-4D97-AF65-F5344CB8AC3E}">
        <p14:creationId xmlns:p14="http://schemas.microsoft.com/office/powerpoint/2010/main" val="32169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236C-8E9C-43D7-BB99-10E52333BB1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1352"/>
            <a:ext cx="8229600" cy="1069848"/>
          </a:xfrm>
        </p:spPr>
        <p:txBody>
          <a:bodyPr/>
          <a:lstStyle/>
          <a:p>
            <a:pPr algn="ctr"/>
            <a:r>
              <a:rPr lang="en-US" altLang="en-US" dirty="0" err="1">
                <a:latin typeface="Calibri" panose="020F0502020204030204" pitchFamily="34" charset="0"/>
              </a:rPr>
              <a:t>Postorder</a:t>
            </a:r>
            <a:r>
              <a:rPr lang="en-US" altLang="en-US" dirty="0">
                <a:latin typeface="Calibri" panose="020F0502020204030204" pitchFamily="34" charset="0"/>
              </a:rPr>
              <a:t> traversal </a:t>
            </a:r>
            <a:r>
              <a:rPr lang="en-US" altLang="en-US" dirty="0" smtClean="0">
                <a:latin typeface="Calibri" panose="020F0502020204030204" pitchFamily="34" charset="0"/>
              </a:rPr>
              <a:t>- Algorithm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81000" y="2209800"/>
            <a:ext cx="83058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3200" dirty="0">
                <a:latin typeface="Calibri" panose="020F0502020204030204" pitchFamily="34" charset="0"/>
              </a:rPr>
              <a:t>Traverse the left subtree, i.e., call </a:t>
            </a:r>
            <a:r>
              <a:rPr lang="en-US" sz="3200" dirty="0" err="1">
                <a:latin typeface="Calibri" panose="020F0502020204030204" pitchFamily="34" charset="0"/>
              </a:rPr>
              <a:t>Postorder</a:t>
            </a:r>
            <a:r>
              <a:rPr lang="en-US" sz="3200" dirty="0">
                <a:latin typeface="Calibri" panose="020F0502020204030204" pitchFamily="34" charset="0"/>
              </a:rPr>
              <a:t>(left-subtree) 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3200" dirty="0" smtClean="0">
                <a:latin typeface="Calibri" panose="020F0502020204030204" pitchFamily="34" charset="0"/>
              </a:rPr>
              <a:t>Traverse </a:t>
            </a:r>
            <a:r>
              <a:rPr lang="en-US" sz="3200" dirty="0">
                <a:latin typeface="Calibri" panose="020F0502020204030204" pitchFamily="34" charset="0"/>
              </a:rPr>
              <a:t>the right subtree, i.e., call </a:t>
            </a:r>
            <a:r>
              <a:rPr lang="en-US" sz="3200" dirty="0" err="1">
                <a:latin typeface="Calibri" panose="020F0502020204030204" pitchFamily="34" charset="0"/>
              </a:rPr>
              <a:t>Postorder</a:t>
            </a:r>
            <a:r>
              <a:rPr lang="en-US" sz="3200" dirty="0">
                <a:latin typeface="Calibri" panose="020F0502020204030204" pitchFamily="34" charset="0"/>
              </a:rPr>
              <a:t>(right-subtree) 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3200" dirty="0" smtClean="0">
                <a:latin typeface="Calibri" panose="020F0502020204030204" pitchFamily="34" charset="0"/>
              </a:rPr>
              <a:t>Visit </a:t>
            </a:r>
            <a:r>
              <a:rPr lang="en-US" sz="3200" dirty="0">
                <a:latin typeface="Calibri" panose="020F0502020204030204" pitchFamily="34" charset="0"/>
              </a:rPr>
              <a:t>the root.</a:t>
            </a:r>
            <a:endParaRPr lang="en-US" altLang="en-U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8F80-B0AA-40B2-B28F-AF5C3F7216C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err="1">
                <a:latin typeface="Calibri" panose="020F0502020204030204" pitchFamily="34" charset="0"/>
              </a:rPr>
              <a:t>Postorder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 smtClean="0">
                <a:latin typeface="Calibri" panose="020F0502020204030204" pitchFamily="34" charset="0"/>
              </a:rPr>
              <a:t>traversal - </a:t>
            </a:r>
            <a:r>
              <a:rPr lang="en-US" altLang="en-US" dirty="0">
                <a:latin typeface="Calibri" panose="020F0502020204030204" pitchFamily="34" charset="0"/>
              </a:rPr>
              <a:t>Implementation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724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In </a:t>
            </a:r>
            <a:r>
              <a:rPr lang="en-US" altLang="en-US" dirty="0" err="1">
                <a:solidFill>
                  <a:schemeClr val="tx2"/>
                </a:solidFill>
                <a:latin typeface="Calibri" panose="020F0502020204030204" pitchFamily="34" charset="0"/>
              </a:rPr>
              <a:t>postorder</a:t>
            </a:r>
            <a:r>
              <a:rPr lang="en-US" altLang="en-US" dirty="0">
                <a:latin typeface="Calibri" panose="020F0502020204030204" pitchFamily="34" charset="0"/>
              </a:rPr>
              <a:t>, the root is visited </a:t>
            </a:r>
            <a:r>
              <a:rPr lang="en-US" altLang="en-US" i="1" dirty="0">
                <a:latin typeface="Calibri" panose="020F0502020204030204" pitchFamily="34" charset="0"/>
              </a:rPr>
              <a:t>last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Here’s a </a:t>
            </a:r>
            <a:r>
              <a:rPr lang="en-US" altLang="en-US" dirty="0" err="1">
                <a:latin typeface="Calibri" panose="020F0502020204030204" pitchFamily="34" charset="0"/>
              </a:rPr>
              <a:t>postorder</a:t>
            </a:r>
            <a:r>
              <a:rPr lang="en-US" altLang="en-US" dirty="0">
                <a:latin typeface="Calibri" panose="020F0502020204030204" pitchFamily="34" charset="0"/>
              </a:rPr>
              <a:t> traversal to print out all the elements in the binary tree:</a:t>
            </a:r>
            <a:br>
              <a:rPr lang="en-US" altLang="en-US" dirty="0">
                <a:latin typeface="Calibri" panose="020F0502020204030204" pitchFamily="34" charset="0"/>
              </a:rPr>
            </a:br>
            <a:endParaRPr lang="en-US" altLang="en-US" dirty="0">
              <a:latin typeface="Calibri" panose="020F0502020204030204" pitchFamily="34" charset="0"/>
            </a:endParaRP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public void 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postorderPrint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(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BinaryTree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bt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) {</a:t>
            </a:r>
            <a:b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     if (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bt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 == null) return; </a:t>
            </a:r>
            <a:b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     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postorderPrint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(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bt.leftChild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);</a:t>
            </a:r>
            <a:b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     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postorderPrint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(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bt.rightChild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);</a:t>
            </a:r>
            <a:b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     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System.out.println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(</a:t>
            </a:r>
            <a:r>
              <a:rPr lang="en-US" altLang="en-US" sz="2400" dirty="0" err="1">
                <a:solidFill>
                  <a:schemeClr val="accent2"/>
                </a:solidFill>
                <a:latin typeface="Calibri" panose="020F0502020204030204" pitchFamily="34" charset="0"/>
              </a:rPr>
              <a:t>bt.value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);</a:t>
            </a:r>
            <a:b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084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8F80-B0AA-40B2-B28F-AF5C3F7216C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Non Recursive Preorder Traversing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7244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Push root into </a:t>
            </a:r>
            <a:r>
              <a:rPr lang="en-US" dirty="0" err="1">
                <a:latin typeface="Calibri" panose="020F0502020204030204" pitchFamily="34" charset="0"/>
              </a:rPr>
              <a:t>Stack_One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r>
              <a:rPr lang="en-US" b="1" dirty="0">
                <a:latin typeface="Calibri" panose="020F0502020204030204" pitchFamily="34" charset="0"/>
              </a:rPr>
              <a:t>while</a:t>
            </a: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</a:rPr>
              <a:t>Stack_One</a:t>
            </a:r>
            <a:r>
              <a:rPr lang="en-US" dirty="0">
                <a:latin typeface="Calibri" panose="020F0502020204030204" pitchFamily="34" charset="0"/>
              </a:rPr>
              <a:t> is not empty)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Pop the node from </a:t>
            </a:r>
            <a:r>
              <a:rPr lang="en-US" dirty="0" err="1">
                <a:latin typeface="Calibri" panose="020F0502020204030204" pitchFamily="34" charset="0"/>
              </a:rPr>
              <a:t>Stack_One</a:t>
            </a:r>
            <a:r>
              <a:rPr lang="en-US" dirty="0">
                <a:latin typeface="Calibri" panose="020F0502020204030204" pitchFamily="34" charset="0"/>
              </a:rPr>
              <a:t> and push it into </a:t>
            </a:r>
            <a:r>
              <a:rPr lang="en-US" dirty="0" err="1">
                <a:latin typeface="Calibri" panose="020F0502020204030204" pitchFamily="34" charset="0"/>
              </a:rPr>
              <a:t>Stack_Two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Push the left and right child nodes of popped node into </a:t>
            </a:r>
            <a:r>
              <a:rPr lang="en-US" dirty="0" err="1">
                <a:latin typeface="Calibri" panose="020F0502020204030204" pitchFamily="34" charset="0"/>
              </a:rPr>
              <a:t>Stack_One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r>
              <a:rPr lang="en-US" b="1" dirty="0">
                <a:latin typeface="Calibri" panose="020F0502020204030204" pitchFamily="34" charset="0"/>
              </a:rPr>
              <a:t>End</a:t>
            </a:r>
            <a:r>
              <a:rPr lang="en-US" dirty="0">
                <a:latin typeface="Calibri" panose="020F0502020204030204" pitchFamily="34" charset="0"/>
              </a:rPr>
              <a:t> Loop</a:t>
            </a:r>
          </a:p>
          <a:p>
            <a:r>
              <a:rPr lang="en-US" dirty="0">
                <a:latin typeface="Calibri" panose="020F0502020204030204" pitchFamily="34" charset="0"/>
              </a:rPr>
              <a:t>Pop out all the nodes from </a:t>
            </a:r>
            <a:r>
              <a:rPr lang="en-US" dirty="0" err="1">
                <a:latin typeface="Calibri" panose="020F0502020204030204" pitchFamily="34" charset="0"/>
              </a:rPr>
              <a:t>Stack_Two</a:t>
            </a:r>
            <a:r>
              <a:rPr lang="en-US" dirty="0">
                <a:latin typeface="Calibri" panose="020F0502020204030204" pitchFamily="34" charset="0"/>
              </a:rPr>
              <a:t> and print it.</a:t>
            </a:r>
          </a:p>
        </p:txBody>
      </p:sp>
    </p:spTree>
    <p:extLst>
      <p:ext uri="{BB962C8B-B14F-4D97-AF65-F5344CB8AC3E}">
        <p14:creationId xmlns:p14="http://schemas.microsoft.com/office/powerpoint/2010/main" val="38670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62874-2088-4931-9C0A-8683B481B14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Uses of </a:t>
            </a:r>
            <a:r>
              <a:rPr lang="en-US" dirty="0" err="1" smtClean="0">
                <a:latin typeface="Calibri" panose="020F0502020204030204" pitchFamily="34" charset="0"/>
              </a:rPr>
              <a:t>Postorder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24400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</a:rPr>
              <a:t>Postorder</a:t>
            </a:r>
            <a:r>
              <a:rPr lang="en-US" dirty="0">
                <a:latin typeface="Calibri" panose="020F0502020204030204" pitchFamily="34" charset="0"/>
              </a:rPr>
              <a:t> traversal is used to delete the tree. </a:t>
            </a:r>
            <a:endParaRPr lang="en-US" dirty="0" smtClean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Postorder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traversal is also useful to get the postfix expression of an expression tree.</a:t>
            </a:r>
            <a:endParaRPr lang="en-US" altLang="en-US" sz="24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5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7AA2-D468-4D1D-8E71-B1477465B57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609600"/>
          </a:xfrm>
        </p:spPr>
        <p:txBody>
          <a:bodyPr>
            <a:noAutofit/>
          </a:bodyPr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Searching the </a:t>
            </a:r>
            <a:r>
              <a:rPr lang="en-US" altLang="en-US" dirty="0" smtClean="0">
                <a:latin typeface="Calibri" panose="020F0502020204030204" pitchFamily="34" charset="0"/>
              </a:rPr>
              <a:t>Tree - Algorithm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78642" y="1676400"/>
            <a:ext cx="8839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400" b="1" dirty="0" smtClean="0">
                <a:latin typeface="Calibri" panose="020F0502020204030204" pitchFamily="34" charset="0"/>
              </a:rPr>
              <a:t>if</a:t>
            </a:r>
            <a:r>
              <a:rPr lang="en-US" sz="2400" dirty="0" smtClean="0">
                <a:latin typeface="Calibri" panose="020F0502020204030204" pitchFamily="34" charset="0"/>
              </a:rPr>
              <a:t> the </a:t>
            </a:r>
            <a:r>
              <a:rPr lang="en-US" sz="2400" dirty="0">
                <a:latin typeface="Calibri" panose="020F0502020204030204" pitchFamily="34" charset="0"/>
              </a:rPr>
              <a:t>root is </a:t>
            </a:r>
            <a:r>
              <a:rPr lang="en-US" sz="2400" b="1" dirty="0" smtClean="0">
                <a:latin typeface="Calibri" panose="020F0502020204030204" pitchFamily="34" charset="0"/>
              </a:rPr>
              <a:t>null</a:t>
            </a:r>
            <a:r>
              <a:rPr lang="en-US" sz="2400" dirty="0" smtClean="0">
                <a:latin typeface="Calibri" panose="020F0502020204030204" pitchFamily="34" charset="0"/>
              </a:rPr>
              <a:t>:</a:t>
            </a:r>
            <a:endParaRPr lang="en-US" sz="2400" dirty="0">
              <a:latin typeface="Calibri" panose="020F0502020204030204" pitchFamily="34" charset="0"/>
            </a:endParaRPr>
          </a:p>
          <a:p>
            <a:pPr marL="914400" lvl="1" indent="-457200">
              <a:spcBef>
                <a:spcPct val="50000"/>
              </a:spcBef>
              <a:buFont typeface="+mj-lt"/>
              <a:buAutoNum type="alphaLcParenR"/>
            </a:pPr>
            <a:r>
              <a:rPr lang="en-US" sz="2400" dirty="0" smtClean="0">
                <a:latin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</a:rPr>
              <a:t>item is not in the tree; return null 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</a:rPr>
              <a:t>Compare </a:t>
            </a:r>
            <a:r>
              <a:rPr lang="en-US" sz="2400" dirty="0">
                <a:latin typeface="Calibri" panose="020F0502020204030204" pitchFamily="34" charset="0"/>
              </a:rPr>
              <a:t>the value of target with </a:t>
            </a:r>
            <a:r>
              <a:rPr lang="en-US" sz="2400" dirty="0" err="1">
                <a:latin typeface="Calibri" panose="020F0502020204030204" pitchFamily="34" charset="0"/>
              </a:rPr>
              <a:t>root.data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400" b="1" dirty="0" smtClean="0">
                <a:latin typeface="Calibri" panose="020F0502020204030204" pitchFamily="34" charset="0"/>
              </a:rPr>
              <a:t>if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they are </a:t>
            </a:r>
            <a:r>
              <a:rPr lang="en-US" sz="2400" dirty="0" smtClean="0">
                <a:latin typeface="Calibri" panose="020F0502020204030204" pitchFamily="34" charset="0"/>
              </a:rPr>
              <a:t>equal: </a:t>
            </a:r>
            <a:endParaRPr lang="en-US" sz="2400" dirty="0">
              <a:latin typeface="Calibri" panose="020F0502020204030204" pitchFamily="34" charset="0"/>
            </a:endParaRPr>
          </a:p>
          <a:p>
            <a:pPr marL="914400" lvl="1" indent="-457200">
              <a:spcBef>
                <a:spcPct val="50000"/>
              </a:spcBef>
              <a:buFont typeface="+mj-lt"/>
              <a:buAutoNum type="alphaLcParenR"/>
            </a:pPr>
            <a:r>
              <a:rPr lang="en-US" sz="2400" dirty="0" smtClean="0">
                <a:latin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</a:rPr>
              <a:t>target has been found; return the data at the root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400" b="1" dirty="0" smtClean="0">
                <a:latin typeface="Calibri" panose="020F0502020204030204" pitchFamily="34" charset="0"/>
              </a:rPr>
              <a:t>else </a:t>
            </a:r>
            <a:r>
              <a:rPr lang="en-US" sz="2400" b="1" dirty="0">
                <a:latin typeface="Calibri" panose="020F0502020204030204" pitchFamily="34" charset="0"/>
              </a:rPr>
              <a:t>if </a:t>
            </a:r>
            <a:r>
              <a:rPr lang="en-US" sz="2400" dirty="0">
                <a:latin typeface="Calibri" panose="020F0502020204030204" pitchFamily="34" charset="0"/>
              </a:rPr>
              <a:t>the target is less than </a:t>
            </a:r>
            <a:r>
              <a:rPr lang="en-US" sz="2400" dirty="0" err="1" smtClean="0">
                <a:latin typeface="Calibri" panose="020F0502020204030204" pitchFamily="34" charset="0"/>
              </a:rPr>
              <a:t>root.data</a:t>
            </a:r>
            <a:r>
              <a:rPr lang="en-US" sz="2400" dirty="0" smtClean="0">
                <a:latin typeface="Calibri" panose="020F0502020204030204" pitchFamily="34" charset="0"/>
              </a:rPr>
              <a:t>: </a:t>
            </a:r>
            <a:endParaRPr lang="en-US" sz="2400" dirty="0">
              <a:latin typeface="Calibri" panose="020F0502020204030204" pitchFamily="34" charset="0"/>
            </a:endParaRPr>
          </a:p>
          <a:p>
            <a:pPr marL="914400" lvl="1" indent="-457200">
              <a:spcBef>
                <a:spcPct val="50000"/>
              </a:spcBef>
              <a:buFont typeface="+mj-lt"/>
              <a:buAutoNum type="alphaLcParenR"/>
            </a:pPr>
            <a:r>
              <a:rPr lang="en-US" sz="2400" dirty="0" smtClean="0">
                <a:latin typeface="Calibri" panose="020F0502020204030204" pitchFamily="34" charset="0"/>
              </a:rPr>
              <a:t>return </a:t>
            </a:r>
            <a:r>
              <a:rPr lang="en-US" sz="2400" dirty="0">
                <a:latin typeface="Calibri" panose="020F0502020204030204" pitchFamily="34" charset="0"/>
              </a:rPr>
              <a:t>the result of searching the left subtree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</a:rPr>
              <a:t>e</a:t>
            </a:r>
            <a:r>
              <a:rPr lang="en-US" sz="2400" b="1" dirty="0" smtClean="0">
                <a:latin typeface="Calibri" panose="020F0502020204030204" pitchFamily="34" charset="0"/>
              </a:rPr>
              <a:t>lse: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</a:endParaRPr>
          </a:p>
          <a:p>
            <a:pPr marL="914400" lvl="1" indent="-457200">
              <a:spcBef>
                <a:spcPct val="50000"/>
              </a:spcBef>
              <a:buFont typeface="+mj-lt"/>
              <a:buAutoNum type="alphaLcParenR"/>
            </a:pPr>
            <a:r>
              <a:rPr lang="en-US" sz="2400" dirty="0" smtClean="0">
                <a:latin typeface="Calibri" panose="020F0502020204030204" pitchFamily="34" charset="0"/>
              </a:rPr>
              <a:t>return </a:t>
            </a:r>
            <a:r>
              <a:rPr lang="en-US" sz="2400" dirty="0">
                <a:latin typeface="Calibri" panose="020F0502020204030204" pitchFamily="34" charset="0"/>
              </a:rPr>
              <a:t>the result of searching the right subtree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9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7AA2-D468-4D1D-8E71-B1477465B57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609600"/>
          </a:xfrm>
        </p:spPr>
        <p:txBody>
          <a:bodyPr>
            <a:noAutofit/>
          </a:bodyPr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Searching the Tree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78642" y="1676400"/>
            <a:ext cx="8839200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alibri" panose="020F0502020204030204" pitchFamily="34" charset="0"/>
                <a:cs typeface="Times New Roman" pitchFamily="18" charset="0"/>
              </a:rPr>
              <a:t>The </a:t>
            </a:r>
            <a:r>
              <a:rPr lang="en-US" altLang="en-US" dirty="0" err="1">
                <a:latin typeface="Calibri" panose="020F0502020204030204" pitchFamily="34" charset="0"/>
                <a:cs typeface="Courier New" pitchFamily="49" charset="0"/>
              </a:rPr>
              <a:t>IntBinaryTree</a:t>
            </a:r>
            <a:r>
              <a:rPr lang="en-US" altLang="en-US" dirty="0">
                <a:latin typeface="Calibri" panose="020F0502020204030204" pitchFamily="34" charset="0"/>
                <a:cs typeface="Times New Roman" pitchFamily="18" charset="0"/>
              </a:rPr>
              <a:t> class has a public member function, </a:t>
            </a:r>
            <a:r>
              <a:rPr lang="en-US" altLang="en-US" dirty="0" err="1">
                <a:latin typeface="Calibri" panose="020F0502020204030204" pitchFamily="34" charset="0"/>
                <a:cs typeface="Courier New" pitchFamily="49" charset="0"/>
              </a:rPr>
              <a:t>SearchNode</a:t>
            </a:r>
            <a:r>
              <a:rPr lang="en-US" altLang="en-US" dirty="0">
                <a:latin typeface="Calibri" panose="020F0502020204030204" pitchFamily="34" charset="0"/>
                <a:cs typeface="Times New Roman" pitchFamily="18" charset="0"/>
              </a:rPr>
              <a:t>, which returns </a:t>
            </a:r>
            <a:r>
              <a:rPr lang="en-US" altLang="en-US" dirty="0">
                <a:latin typeface="Calibri" panose="020F0502020204030204" pitchFamily="34" charset="0"/>
                <a:cs typeface="Courier New" pitchFamily="49" charset="0"/>
              </a:rPr>
              <a:t>true</a:t>
            </a:r>
            <a:r>
              <a:rPr lang="en-US" altLang="en-US" dirty="0">
                <a:latin typeface="Calibri" panose="020F0502020204030204" pitchFamily="34" charset="0"/>
                <a:cs typeface="Times New Roman" pitchFamily="18" charset="0"/>
              </a:rPr>
              <a:t> if a value is found in the tree, or </a:t>
            </a:r>
            <a:r>
              <a:rPr lang="en-US" altLang="en-US" dirty="0">
                <a:latin typeface="Calibri" panose="020F0502020204030204" pitchFamily="34" charset="0"/>
                <a:cs typeface="Courier New" pitchFamily="49" charset="0"/>
              </a:rPr>
              <a:t>false</a:t>
            </a:r>
            <a:r>
              <a:rPr lang="en-US" altLang="en-US" dirty="0">
                <a:latin typeface="Calibri" panose="020F0502020204030204" pitchFamily="34" charset="0"/>
                <a:cs typeface="Times New Roman" pitchFamily="18" charset="0"/>
              </a:rPr>
              <a:t> otherwise.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br>
              <a:rPr lang="en-US" altLang="en-US" dirty="0">
                <a:latin typeface="Calibri" panose="020F0502020204030204" pitchFamily="34" charset="0"/>
              </a:rPr>
            </a:br>
            <a:endParaRPr lang="en-US" altLang="en-US" dirty="0">
              <a:latin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600" dirty="0">
                <a:latin typeface="Calibri" panose="020F0502020204030204" pitchFamily="34" charset="0"/>
              </a:rPr>
              <a:t>bool </a:t>
            </a:r>
            <a:r>
              <a:rPr lang="en-US" altLang="en-US" sz="1600" dirty="0" err="1">
                <a:latin typeface="Calibri" panose="020F0502020204030204" pitchFamily="34" charset="0"/>
              </a:rPr>
              <a:t>IntBinaryTree</a:t>
            </a:r>
            <a:r>
              <a:rPr lang="en-US" altLang="en-US" sz="1600" dirty="0">
                <a:latin typeface="Calibri" panose="020F0502020204030204" pitchFamily="34" charset="0"/>
              </a:rPr>
              <a:t>::</a:t>
            </a:r>
            <a:r>
              <a:rPr lang="en-US" altLang="en-US" sz="1600" dirty="0" err="1">
                <a:latin typeface="Calibri" panose="020F0502020204030204" pitchFamily="34" charset="0"/>
              </a:rPr>
              <a:t>searchNode</a:t>
            </a:r>
            <a:r>
              <a:rPr lang="en-US" altLang="en-US" sz="1600" dirty="0">
                <a:latin typeface="Calibri" panose="020F0502020204030204" pitchFamily="34" charset="0"/>
              </a:rPr>
              <a:t>(</a:t>
            </a:r>
            <a:r>
              <a:rPr lang="en-US" altLang="en-US" sz="1600" dirty="0" err="1">
                <a:latin typeface="Calibri" panose="020F0502020204030204" pitchFamily="34" charset="0"/>
              </a:rPr>
              <a:t>int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num</a:t>
            </a:r>
            <a:r>
              <a:rPr lang="en-US" altLang="en-US" sz="1600" dirty="0">
                <a:latin typeface="Calibri" panose="020F0502020204030204" pitchFamily="34" charset="0"/>
              </a:rPr>
              <a:t>)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{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</a:t>
            </a:r>
            <a:r>
              <a:rPr lang="en-US" altLang="en-US" sz="1600" dirty="0" err="1">
                <a:latin typeface="Calibri" panose="020F0502020204030204" pitchFamily="34" charset="0"/>
              </a:rPr>
              <a:t>TreeNode</a:t>
            </a:r>
            <a:r>
              <a:rPr lang="en-US" altLang="en-US" sz="1600" dirty="0">
                <a:latin typeface="Calibri" panose="020F0502020204030204" pitchFamily="34" charset="0"/>
              </a:rPr>
              <a:t> *</a:t>
            </a:r>
            <a:r>
              <a:rPr lang="en-US" altLang="en-US" sz="1600" dirty="0" err="1">
                <a:latin typeface="Calibri" panose="020F0502020204030204" pitchFamily="34" charset="0"/>
              </a:rPr>
              <a:t>nodePtr</a:t>
            </a:r>
            <a:r>
              <a:rPr lang="en-US" altLang="en-US" sz="1600" dirty="0">
                <a:latin typeface="Calibri" panose="020F0502020204030204" pitchFamily="34" charset="0"/>
              </a:rPr>
              <a:t> = root;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/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while (</a:t>
            </a:r>
            <a:r>
              <a:rPr lang="en-US" altLang="en-US" sz="1600" dirty="0" err="1">
                <a:latin typeface="Calibri" panose="020F0502020204030204" pitchFamily="34" charset="0"/>
              </a:rPr>
              <a:t>nodePtr</a:t>
            </a:r>
            <a:r>
              <a:rPr lang="en-US" altLang="en-US" sz="1600" dirty="0">
                <a:latin typeface="Calibri" panose="020F0502020204030204" pitchFamily="34" charset="0"/>
              </a:rPr>
              <a:t>)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{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if (</a:t>
            </a:r>
            <a:r>
              <a:rPr lang="en-US" altLang="en-US" sz="1600" dirty="0" err="1">
                <a:latin typeface="Calibri" panose="020F0502020204030204" pitchFamily="34" charset="0"/>
              </a:rPr>
              <a:t>nodePtr</a:t>
            </a:r>
            <a:r>
              <a:rPr lang="en-US" altLang="en-US" sz="1600" dirty="0">
                <a:latin typeface="Calibri" panose="020F0502020204030204" pitchFamily="34" charset="0"/>
              </a:rPr>
              <a:t>-&gt;value == </a:t>
            </a:r>
            <a:r>
              <a:rPr lang="en-US" altLang="en-US" sz="1600" dirty="0" err="1">
                <a:latin typeface="Calibri" panose="020F0502020204030204" pitchFamily="34" charset="0"/>
              </a:rPr>
              <a:t>num</a:t>
            </a:r>
            <a:r>
              <a:rPr lang="en-US" altLang="en-US" sz="1600" dirty="0">
                <a:latin typeface="Calibri" panose="020F0502020204030204" pitchFamily="34" charset="0"/>
              </a:rPr>
              <a:t>)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	return true;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else if (</a:t>
            </a:r>
            <a:r>
              <a:rPr lang="en-US" altLang="en-US" sz="1600" dirty="0" err="1">
                <a:latin typeface="Calibri" panose="020F0502020204030204" pitchFamily="34" charset="0"/>
              </a:rPr>
              <a:t>num</a:t>
            </a:r>
            <a:r>
              <a:rPr lang="en-US" altLang="en-US" sz="1600" dirty="0">
                <a:latin typeface="Calibri" panose="020F0502020204030204" pitchFamily="34" charset="0"/>
              </a:rPr>
              <a:t> &lt; </a:t>
            </a:r>
            <a:r>
              <a:rPr lang="en-US" altLang="en-US" sz="1600" dirty="0" err="1">
                <a:latin typeface="Calibri" panose="020F0502020204030204" pitchFamily="34" charset="0"/>
              </a:rPr>
              <a:t>nodePtr</a:t>
            </a:r>
            <a:r>
              <a:rPr lang="en-US" altLang="en-US" sz="1600" dirty="0">
                <a:latin typeface="Calibri" panose="020F0502020204030204" pitchFamily="34" charset="0"/>
              </a:rPr>
              <a:t>-&gt;value)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	</a:t>
            </a:r>
            <a:r>
              <a:rPr lang="en-US" altLang="en-US" sz="1600" dirty="0" err="1">
                <a:latin typeface="Calibri" panose="020F0502020204030204" pitchFamily="34" charset="0"/>
              </a:rPr>
              <a:t>nodePtr</a:t>
            </a:r>
            <a:r>
              <a:rPr lang="en-US" altLang="en-US" sz="1600" dirty="0">
                <a:latin typeface="Calibri" panose="020F0502020204030204" pitchFamily="34" charset="0"/>
              </a:rPr>
              <a:t> = </a:t>
            </a:r>
            <a:r>
              <a:rPr lang="en-US" altLang="en-US" sz="1600" dirty="0" err="1">
                <a:latin typeface="Calibri" panose="020F0502020204030204" pitchFamily="34" charset="0"/>
              </a:rPr>
              <a:t>nodePtr</a:t>
            </a:r>
            <a:r>
              <a:rPr lang="en-US" altLang="en-US" sz="1600" dirty="0">
                <a:latin typeface="Calibri" panose="020F0502020204030204" pitchFamily="34" charset="0"/>
              </a:rPr>
              <a:t>-&gt;left;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else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		</a:t>
            </a:r>
            <a:r>
              <a:rPr lang="en-US" altLang="en-US" sz="1600" dirty="0" err="1">
                <a:latin typeface="Calibri" panose="020F0502020204030204" pitchFamily="34" charset="0"/>
              </a:rPr>
              <a:t>nodePtr</a:t>
            </a:r>
            <a:r>
              <a:rPr lang="en-US" altLang="en-US" sz="1600" dirty="0">
                <a:latin typeface="Calibri" panose="020F0502020204030204" pitchFamily="34" charset="0"/>
              </a:rPr>
              <a:t> = </a:t>
            </a:r>
            <a:r>
              <a:rPr lang="en-US" altLang="en-US" sz="1600" dirty="0" err="1">
                <a:latin typeface="Calibri" panose="020F0502020204030204" pitchFamily="34" charset="0"/>
              </a:rPr>
              <a:t>nodePtr</a:t>
            </a:r>
            <a:r>
              <a:rPr lang="en-US" altLang="en-US" sz="1600" dirty="0">
                <a:latin typeface="Calibri" panose="020F0502020204030204" pitchFamily="34" charset="0"/>
              </a:rPr>
              <a:t>-&gt;right;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}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	return false;</a:t>
            </a:r>
            <a:br>
              <a:rPr lang="en-US" altLang="en-US" sz="1600" dirty="0">
                <a:latin typeface="Calibri" panose="020F0502020204030204" pitchFamily="34" charset="0"/>
              </a:rPr>
            </a:br>
            <a:r>
              <a:rPr lang="en-US" altLang="en-US" sz="16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6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85FE-9FD5-4705-8AA6-DC56B39834B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2388"/>
            <a:ext cx="7772400" cy="685800"/>
          </a:xfrm>
        </p:spPr>
        <p:txBody>
          <a:bodyPr>
            <a:noAutofit/>
          </a:bodyPr>
          <a:lstStyle/>
          <a:p>
            <a:pPr algn="ctr"/>
            <a:r>
              <a:rPr lang="en-US" altLang="en-US" dirty="0" smtClean="0">
                <a:latin typeface="Calibri" panose="020F0502020204030204" pitchFamily="34" charset="0"/>
              </a:rPr>
              <a:t>Example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91540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>
                <a:latin typeface="Calibri" panose="020F0502020204030204" pitchFamily="34" charset="0"/>
              </a:rPr>
              <a:t>// This program builds a binary tree with 5 nodes.</a:t>
            </a:r>
            <a:br>
              <a:rPr lang="en-US" altLang="en-US" sz="1400" dirty="0">
                <a:latin typeface="Calibri" panose="020F0502020204030204" pitchFamily="34" charset="0"/>
              </a:rPr>
            </a:br>
            <a:r>
              <a:rPr lang="en-US" altLang="en-US" sz="1400" dirty="0">
                <a:latin typeface="Calibri" panose="020F0502020204030204" pitchFamily="34" charset="0"/>
              </a:rPr>
              <a:t>// The </a:t>
            </a:r>
            <a:r>
              <a:rPr lang="en-US" altLang="en-US" sz="1400" dirty="0" err="1">
                <a:latin typeface="Calibri" panose="020F0502020204030204" pitchFamily="34" charset="0"/>
              </a:rPr>
              <a:t>SearchNode</a:t>
            </a:r>
            <a:r>
              <a:rPr lang="en-US" altLang="en-US" sz="1400" dirty="0">
                <a:latin typeface="Calibri" panose="020F0502020204030204" pitchFamily="34" charset="0"/>
              </a:rPr>
              <a:t> function determines if the</a:t>
            </a:r>
            <a:br>
              <a:rPr lang="en-US" altLang="en-US" sz="1400" dirty="0">
                <a:latin typeface="Calibri" panose="020F0502020204030204" pitchFamily="34" charset="0"/>
              </a:rPr>
            </a:br>
            <a:r>
              <a:rPr lang="en-US" altLang="en-US" sz="1400" dirty="0">
                <a:latin typeface="Calibri" panose="020F0502020204030204" pitchFamily="34" charset="0"/>
              </a:rPr>
              <a:t>// value 3 is in the tree</a:t>
            </a:r>
            <a:r>
              <a:rPr lang="en-US" altLang="en-US" sz="1400" dirty="0" smtClean="0">
                <a:latin typeface="Calibri" panose="020F0502020204030204" pitchFamily="34" charset="0"/>
              </a:rPr>
              <a:t>.</a:t>
            </a:r>
            <a:r>
              <a:rPr lang="en-US" altLang="en-US" sz="1400" dirty="0">
                <a:latin typeface="Calibri" panose="020F0502020204030204" pitchFamily="34" charset="0"/>
              </a:rPr>
              <a:t/>
            </a:r>
            <a:br>
              <a:rPr lang="en-US" altLang="en-US" sz="1400" dirty="0">
                <a:latin typeface="Calibri" panose="020F0502020204030204" pitchFamily="34" charset="0"/>
              </a:rPr>
            </a:br>
            <a:r>
              <a:rPr lang="en-US" altLang="en-US" sz="1400" dirty="0">
                <a:latin typeface="Calibri" panose="020F0502020204030204" pitchFamily="34" charset="0"/>
              </a:rPr>
              <a:t>#include "</a:t>
            </a:r>
            <a:r>
              <a:rPr lang="en-US" altLang="en-US" sz="1400" dirty="0" err="1">
                <a:latin typeface="Calibri" panose="020F0502020204030204" pitchFamily="34" charset="0"/>
              </a:rPr>
              <a:t>IntBinaryTree.h</a:t>
            </a:r>
            <a:r>
              <a:rPr lang="en-US" altLang="en-US" sz="1400" dirty="0">
                <a:latin typeface="Calibri" panose="020F0502020204030204" pitchFamily="34" charset="0"/>
              </a:rPr>
              <a:t>“</a:t>
            </a:r>
            <a:br>
              <a:rPr lang="en-US" altLang="en-US" sz="1400" dirty="0">
                <a:latin typeface="Calibri" panose="020F0502020204030204" pitchFamily="34" charset="0"/>
              </a:rPr>
            </a:br>
            <a:r>
              <a:rPr lang="en-US" altLang="en-US" sz="1400" dirty="0">
                <a:latin typeface="Calibri" panose="020F0502020204030204" pitchFamily="34" charset="0"/>
              </a:rPr>
              <a:t/>
            </a:r>
            <a:br>
              <a:rPr lang="en-US" altLang="en-US" sz="1400" dirty="0">
                <a:latin typeface="Calibri" panose="020F0502020204030204" pitchFamily="34" charset="0"/>
              </a:rPr>
            </a:br>
            <a:r>
              <a:rPr lang="en-US" altLang="en-US" sz="1400" dirty="0">
                <a:latin typeface="Calibri" panose="020F0502020204030204" pitchFamily="34" charset="0"/>
              </a:rPr>
              <a:t>void main(void)</a:t>
            </a:r>
            <a:br>
              <a:rPr lang="en-US" altLang="en-US" sz="1400" dirty="0">
                <a:latin typeface="Calibri" panose="020F0502020204030204" pitchFamily="34" charset="0"/>
              </a:rPr>
            </a:br>
            <a:r>
              <a:rPr lang="en-US" altLang="en-US" sz="1400" dirty="0">
                <a:latin typeface="Calibri" panose="020F0502020204030204" pitchFamily="34" charset="0"/>
              </a:rPr>
              <a:t>{</a:t>
            </a:r>
            <a:br>
              <a:rPr lang="en-US" altLang="en-US" sz="1400" dirty="0">
                <a:latin typeface="Calibri" panose="020F0502020204030204" pitchFamily="34" charset="0"/>
              </a:rPr>
            </a:br>
            <a:r>
              <a:rPr lang="en-US" altLang="en-US" sz="1400" dirty="0">
                <a:latin typeface="Calibri" panose="020F0502020204030204" pitchFamily="34" charset="0"/>
              </a:rPr>
              <a:t>	</a:t>
            </a:r>
            <a:r>
              <a:rPr lang="en-US" altLang="en-US" sz="1400" dirty="0" err="1">
                <a:latin typeface="Calibri" panose="020F0502020204030204" pitchFamily="34" charset="0"/>
              </a:rPr>
              <a:t>IntBinaryTree</a:t>
            </a:r>
            <a:r>
              <a:rPr lang="en-US" altLang="en-US" sz="1400" dirty="0">
                <a:latin typeface="Calibri" panose="020F0502020204030204" pitchFamily="34" charset="0"/>
              </a:rPr>
              <a:t> tree;</a:t>
            </a:r>
            <a:br>
              <a:rPr lang="en-US" altLang="en-US" sz="1400" dirty="0">
                <a:latin typeface="Calibri" panose="020F0502020204030204" pitchFamily="34" charset="0"/>
              </a:rPr>
            </a:br>
            <a:r>
              <a:rPr lang="en-US" altLang="en-US" sz="1400" dirty="0">
                <a:latin typeface="Calibri" panose="020F0502020204030204" pitchFamily="34" charset="0"/>
              </a:rPr>
              <a:t/>
            </a:r>
            <a:br>
              <a:rPr lang="en-US" altLang="en-US" sz="1400" dirty="0">
                <a:latin typeface="Calibri" panose="020F0502020204030204" pitchFamily="34" charset="0"/>
              </a:rPr>
            </a:br>
            <a:r>
              <a:rPr lang="en-US" altLang="en-US" sz="1400" dirty="0">
                <a:latin typeface="Calibri" panose="020F0502020204030204" pitchFamily="34" charset="0"/>
              </a:rPr>
              <a:t>	</a:t>
            </a:r>
            <a:r>
              <a:rPr lang="en-US" altLang="en-US" sz="1400" dirty="0" err="1">
                <a:latin typeface="Calibri" panose="020F0502020204030204" pitchFamily="34" charset="0"/>
              </a:rPr>
              <a:t>cout</a:t>
            </a:r>
            <a:r>
              <a:rPr lang="en-US" altLang="en-US" sz="1400" dirty="0">
                <a:latin typeface="Calibri" panose="020F0502020204030204" pitchFamily="34" charset="0"/>
              </a:rPr>
              <a:t> &lt;&lt; "Inserting nodes.\n";</a:t>
            </a:r>
            <a:br>
              <a:rPr lang="en-US" altLang="en-US" sz="1400" dirty="0">
                <a:latin typeface="Calibri" panose="020F0502020204030204" pitchFamily="34" charset="0"/>
              </a:rPr>
            </a:br>
            <a:r>
              <a:rPr lang="en-US" altLang="en-US" sz="1400" dirty="0">
                <a:latin typeface="Calibri" panose="020F0502020204030204" pitchFamily="34" charset="0"/>
              </a:rPr>
              <a:t>	</a:t>
            </a:r>
            <a:r>
              <a:rPr lang="en-US" altLang="en-US" sz="1400" dirty="0" err="1">
                <a:latin typeface="Calibri" panose="020F0502020204030204" pitchFamily="34" charset="0"/>
              </a:rPr>
              <a:t>tree.insertNode</a:t>
            </a:r>
            <a:r>
              <a:rPr lang="en-US" altLang="en-US" sz="1400" dirty="0">
                <a:latin typeface="Calibri" panose="020F0502020204030204" pitchFamily="34" charset="0"/>
              </a:rPr>
              <a:t>(5);</a:t>
            </a:r>
            <a:br>
              <a:rPr lang="en-US" altLang="en-US" sz="1400" dirty="0">
                <a:latin typeface="Calibri" panose="020F0502020204030204" pitchFamily="34" charset="0"/>
              </a:rPr>
            </a:br>
            <a:r>
              <a:rPr lang="en-US" altLang="en-US" sz="1400" dirty="0">
                <a:latin typeface="Calibri" panose="020F0502020204030204" pitchFamily="34" charset="0"/>
              </a:rPr>
              <a:t>	</a:t>
            </a:r>
            <a:r>
              <a:rPr lang="en-US" altLang="en-US" sz="1400" dirty="0" err="1">
                <a:latin typeface="Calibri" panose="020F0502020204030204" pitchFamily="34" charset="0"/>
              </a:rPr>
              <a:t>tree.insertNode</a:t>
            </a:r>
            <a:r>
              <a:rPr lang="en-US" altLang="en-US" sz="1400" dirty="0">
                <a:latin typeface="Calibri" panose="020F0502020204030204" pitchFamily="34" charset="0"/>
              </a:rPr>
              <a:t>(8);</a:t>
            </a:r>
            <a:br>
              <a:rPr lang="en-US" altLang="en-US" sz="1400" dirty="0">
                <a:latin typeface="Calibri" panose="020F0502020204030204" pitchFamily="34" charset="0"/>
              </a:rPr>
            </a:br>
            <a:r>
              <a:rPr lang="en-US" altLang="en-US" sz="1400" dirty="0">
                <a:latin typeface="Calibri" panose="020F0502020204030204" pitchFamily="34" charset="0"/>
              </a:rPr>
              <a:t>	</a:t>
            </a:r>
            <a:r>
              <a:rPr lang="en-US" altLang="en-US" sz="1400" dirty="0" err="1">
                <a:latin typeface="Calibri" panose="020F0502020204030204" pitchFamily="34" charset="0"/>
              </a:rPr>
              <a:t>tree.insertNode</a:t>
            </a:r>
            <a:r>
              <a:rPr lang="en-US" altLang="en-US" sz="1400" dirty="0">
                <a:latin typeface="Calibri" panose="020F0502020204030204" pitchFamily="34" charset="0"/>
              </a:rPr>
              <a:t>(3);</a:t>
            </a:r>
            <a:br>
              <a:rPr lang="en-US" altLang="en-US" sz="1400" dirty="0">
                <a:latin typeface="Calibri" panose="020F0502020204030204" pitchFamily="34" charset="0"/>
              </a:rPr>
            </a:br>
            <a:r>
              <a:rPr lang="en-US" altLang="en-US" sz="1400" dirty="0">
                <a:latin typeface="Calibri" panose="020F0502020204030204" pitchFamily="34" charset="0"/>
              </a:rPr>
              <a:t>	</a:t>
            </a:r>
            <a:r>
              <a:rPr lang="en-US" altLang="en-US" sz="1400" dirty="0" err="1">
                <a:latin typeface="Calibri" panose="020F0502020204030204" pitchFamily="34" charset="0"/>
              </a:rPr>
              <a:t>tree.insertNode</a:t>
            </a:r>
            <a:r>
              <a:rPr lang="en-US" altLang="en-US" sz="1400" dirty="0">
                <a:latin typeface="Calibri" panose="020F0502020204030204" pitchFamily="34" charset="0"/>
              </a:rPr>
              <a:t>(12);</a:t>
            </a:r>
            <a:br>
              <a:rPr lang="en-US" altLang="en-US" sz="1400" dirty="0">
                <a:latin typeface="Calibri" panose="020F0502020204030204" pitchFamily="34" charset="0"/>
              </a:rPr>
            </a:br>
            <a:r>
              <a:rPr lang="en-US" altLang="en-US" sz="1400" dirty="0">
                <a:latin typeface="Calibri" panose="020F0502020204030204" pitchFamily="34" charset="0"/>
              </a:rPr>
              <a:t>	</a:t>
            </a:r>
            <a:r>
              <a:rPr lang="en-US" altLang="en-US" sz="1400" dirty="0" err="1">
                <a:latin typeface="Calibri" panose="020F0502020204030204" pitchFamily="34" charset="0"/>
              </a:rPr>
              <a:t>tree.insertNode</a:t>
            </a:r>
            <a:r>
              <a:rPr lang="en-US" altLang="en-US" sz="1400" dirty="0">
                <a:latin typeface="Calibri" panose="020F0502020204030204" pitchFamily="34" charset="0"/>
              </a:rPr>
              <a:t>(9</a:t>
            </a:r>
            <a:r>
              <a:rPr lang="en-US" altLang="en-US" sz="1400" dirty="0" smtClean="0">
                <a:latin typeface="Calibri" panose="020F0502020204030204" pitchFamily="34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dirty="0">
                <a:latin typeface="Calibri" panose="020F0502020204030204" pitchFamily="34" charset="0"/>
              </a:rPr>
              <a:t>if (</a:t>
            </a:r>
            <a:r>
              <a:rPr lang="en-US" altLang="en-US" sz="1400" dirty="0" err="1">
                <a:latin typeface="Calibri" panose="020F0502020204030204" pitchFamily="34" charset="0"/>
              </a:rPr>
              <a:t>tree.searchNode</a:t>
            </a:r>
            <a:r>
              <a:rPr lang="en-US" altLang="en-US" sz="1400" dirty="0">
                <a:latin typeface="Calibri" panose="020F0502020204030204" pitchFamily="34" charset="0"/>
              </a:rPr>
              <a:t>(3))</a:t>
            </a:r>
            <a:br>
              <a:rPr lang="en-US" altLang="en-US" sz="1400" dirty="0">
                <a:latin typeface="Calibri" panose="020F0502020204030204" pitchFamily="34" charset="0"/>
              </a:rPr>
            </a:br>
            <a:r>
              <a:rPr lang="en-US" altLang="en-US" sz="1400" dirty="0">
                <a:latin typeface="Calibri" panose="020F0502020204030204" pitchFamily="34" charset="0"/>
              </a:rPr>
              <a:t>		</a:t>
            </a:r>
            <a:r>
              <a:rPr lang="en-US" altLang="en-US" sz="1400" dirty="0" err="1">
                <a:latin typeface="Calibri" panose="020F0502020204030204" pitchFamily="34" charset="0"/>
              </a:rPr>
              <a:t>cout</a:t>
            </a:r>
            <a:r>
              <a:rPr lang="en-US" altLang="en-US" sz="1400" dirty="0">
                <a:latin typeface="Calibri" panose="020F0502020204030204" pitchFamily="34" charset="0"/>
              </a:rPr>
              <a:t> &lt;&lt; "3 is found in the tree.\n";</a:t>
            </a:r>
            <a:br>
              <a:rPr lang="en-US" altLang="en-US" sz="1400" dirty="0">
                <a:latin typeface="Calibri" panose="020F0502020204030204" pitchFamily="34" charset="0"/>
              </a:rPr>
            </a:br>
            <a:r>
              <a:rPr lang="en-US" altLang="en-US" sz="1400" dirty="0" smtClean="0">
                <a:latin typeface="Calibri" panose="020F0502020204030204" pitchFamily="34" charset="0"/>
              </a:rPr>
              <a:t>else</a:t>
            </a:r>
            <a:r>
              <a:rPr lang="en-US" altLang="en-US" sz="1400" dirty="0">
                <a:latin typeface="Calibri" panose="020F0502020204030204" pitchFamily="34" charset="0"/>
              </a:rPr>
              <a:t/>
            </a:r>
            <a:br>
              <a:rPr lang="en-US" altLang="en-US" sz="1400" dirty="0">
                <a:latin typeface="Calibri" panose="020F0502020204030204" pitchFamily="34" charset="0"/>
              </a:rPr>
            </a:br>
            <a:r>
              <a:rPr lang="en-US" altLang="en-US" sz="1400" dirty="0">
                <a:latin typeface="Calibri" panose="020F0502020204030204" pitchFamily="34" charset="0"/>
              </a:rPr>
              <a:t>		</a:t>
            </a:r>
            <a:r>
              <a:rPr lang="en-US" altLang="en-US" sz="1400" dirty="0" err="1">
                <a:latin typeface="Calibri" panose="020F0502020204030204" pitchFamily="34" charset="0"/>
              </a:rPr>
              <a:t>cout</a:t>
            </a:r>
            <a:r>
              <a:rPr lang="en-US" altLang="en-US" sz="1400" dirty="0">
                <a:latin typeface="Calibri" panose="020F0502020204030204" pitchFamily="34" charset="0"/>
              </a:rPr>
              <a:t> &lt;&lt; "3 was not found in the tree.\n";</a:t>
            </a:r>
            <a:br>
              <a:rPr lang="en-US" altLang="en-US" sz="1400" dirty="0">
                <a:latin typeface="Calibri" panose="020F0502020204030204" pitchFamily="34" charset="0"/>
              </a:rPr>
            </a:br>
            <a:r>
              <a:rPr lang="en-US" altLang="en-US" sz="1400" dirty="0" smtClean="0">
                <a:latin typeface="Calibri" panose="020F0502020204030204" pitchFamily="34" charset="0"/>
              </a:rPr>
              <a:t>}</a:t>
            </a:r>
            <a:endParaRPr lang="en-US" altLang="en-US" sz="1400" b="1" dirty="0">
              <a:latin typeface="Calibri" panose="020F0502020204030204" pitchFamily="34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400" b="1" dirty="0">
                <a:latin typeface="Calibri" panose="020F0502020204030204" pitchFamily="34" charset="0"/>
                <a:cs typeface="Times New Roman" pitchFamily="18" charset="0"/>
              </a:rPr>
              <a:t>Program Output</a:t>
            </a:r>
            <a:r>
              <a:rPr lang="en-US" altLang="en-US" sz="1400" dirty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en-US" sz="1400" dirty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en-US" sz="1400" dirty="0">
                <a:latin typeface="Calibri" panose="020F0502020204030204" pitchFamily="34" charset="0"/>
                <a:cs typeface="Times New Roman" pitchFamily="18" charset="0"/>
              </a:rPr>
              <a:t> </a:t>
            </a:r>
            <a:br>
              <a:rPr lang="en-US" altLang="en-US" sz="1400" dirty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en-US" sz="1400" dirty="0">
                <a:latin typeface="Calibri" panose="020F0502020204030204" pitchFamily="34" charset="0"/>
                <a:cs typeface="Times New Roman" pitchFamily="18" charset="0"/>
              </a:rPr>
              <a:t>Inserting nodes.</a:t>
            </a:r>
            <a:br>
              <a:rPr lang="en-US" altLang="en-US" sz="1400" dirty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en-US" sz="1400" dirty="0">
                <a:latin typeface="Calibri" panose="020F0502020204030204" pitchFamily="34" charset="0"/>
                <a:cs typeface="Times New Roman" pitchFamily="18" charset="0"/>
              </a:rPr>
              <a:t>3 is found in the tree.</a:t>
            </a:r>
          </a:p>
          <a:p>
            <a:pPr>
              <a:spcBef>
                <a:spcPct val="50000"/>
              </a:spcBef>
            </a:pPr>
            <a:endParaRPr lang="en-US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54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Objectives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Recursive </a:t>
            </a:r>
            <a:r>
              <a:rPr lang="en-US" dirty="0">
                <a:latin typeface="Calibri" panose="020F0502020204030204" pitchFamily="34" charset="0"/>
              </a:rPr>
              <a:t>and Non Recursive Traversal of Binary/Binary Search </a:t>
            </a:r>
            <a:r>
              <a:rPr lang="en-US" dirty="0" smtClean="0">
                <a:latin typeface="Calibri" panose="020F0502020204030204" pitchFamily="34" charset="0"/>
              </a:rPr>
              <a:t>Tree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In-Order </a:t>
            </a:r>
            <a:r>
              <a:rPr lang="en-US" dirty="0">
                <a:latin typeface="Calibri" panose="020F0502020204030204" pitchFamily="34" charset="0"/>
              </a:rPr>
              <a:t>Traversal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Pre-Order </a:t>
            </a:r>
            <a:r>
              <a:rPr lang="en-US" dirty="0">
                <a:latin typeface="Calibri" panose="020F0502020204030204" pitchFamily="34" charset="0"/>
              </a:rPr>
              <a:t>Traversal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Post-Order </a:t>
            </a:r>
            <a:r>
              <a:rPr lang="en-US" dirty="0">
                <a:latin typeface="Calibri" panose="020F0502020204030204" pitchFamily="34" charset="0"/>
              </a:rPr>
              <a:t>Traversal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Searching </a:t>
            </a:r>
            <a:r>
              <a:rPr lang="en-US" dirty="0">
                <a:latin typeface="Calibri" panose="020F0502020204030204" pitchFamily="34" charset="0"/>
              </a:rPr>
              <a:t>in a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11481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85FE-9FD5-4705-8AA6-DC56B39834B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2388"/>
            <a:ext cx="7772400" cy="685800"/>
          </a:xfrm>
        </p:spPr>
        <p:txBody>
          <a:bodyPr>
            <a:noAutofit/>
          </a:bodyPr>
          <a:lstStyle/>
          <a:p>
            <a:pPr algn="ctr"/>
            <a:r>
              <a:rPr lang="en-US" altLang="en-US" dirty="0" smtClean="0">
                <a:latin typeface="Calibri" panose="020F0502020204030204" pitchFamily="34" charset="0"/>
              </a:rPr>
              <a:t>Searching Tree - Performance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915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Search </a:t>
            </a:r>
            <a:r>
              <a:rPr lang="en-US" sz="2400" dirty="0">
                <a:latin typeface="Calibri" panose="020F0502020204030204" pitchFamily="34" charset="0"/>
              </a:rPr>
              <a:t>a tree is generally O(log n)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If </a:t>
            </a:r>
            <a:r>
              <a:rPr lang="en-US" sz="2400" dirty="0">
                <a:latin typeface="Calibri" panose="020F0502020204030204" pitchFamily="34" charset="0"/>
              </a:rPr>
              <a:t>a tree is not very full, performance will be worse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Searching </a:t>
            </a:r>
            <a:r>
              <a:rPr lang="en-US" sz="2400" dirty="0">
                <a:latin typeface="Calibri" panose="020F0502020204030204" pitchFamily="34" charset="0"/>
              </a:rPr>
              <a:t>a tree with only right subtrees, for example, is O(n)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C:\Users\amanullah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2" y="3733800"/>
            <a:ext cx="23526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69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Summary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Recursive </a:t>
            </a:r>
            <a:r>
              <a:rPr lang="en-US" dirty="0">
                <a:latin typeface="Calibri" panose="020F0502020204030204" pitchFamily="34" charset="0"/>
              </a:rPr>
              <a:t>and Non Recursive Traversal of Binary/Binary Search </a:t>
            </a:r>
            <a:r>
              <a:rPr lang="en-US" dirty="0" smtClean="0">
                <a:latin typeface="Calibri" panose="020F0502020204030204" pitchFamily="34" charset="0"/>
              </a:rPr>
              <a:t>Tree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In-Order </a:t>
            </a:r>
            <a:r>
              <a:rPr lang="en-US" dirty="0">
                <a:latin typeface="Calibri" panose="020F0502020204030204" pitchFamily="34" charset="0"/>
              </a:rPr>
              <a:t>Traversal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Pre-Order </a:t>
            </a:r>
            <a:r>
              <a:rPr lang="en-US" dirty="0">
                <a:latin typeface="Calibri" panose="020F0502020204030204" pitchFamily="34" charset="0"/>
              </a:rPr>
              <a:t>Traversal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Post-Order </a:t>
            </a:r>
            <a:r>
              <a:rPr lang="en-US" dirty="0">
                <a:latin typeface="Calibri" panose="020F0502020204030204" pitchFamily="34" charset="0"/>
              </a:rPr>
              <a:t>Traversal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Searching </a:t>
            </a:r>
            <a:r>
              <a:rPr lang="en-US" dirty="0">
                <a:latin typeface="Calibri" panose="020F0502020204030204" pitchFamily="34" charset="0"/>
              </a:rPr>
              <a:t>in a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2035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References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hlinkClick r:id="rId2"/>
              </a:rPr>
              <a:t>https://www.geeksforgeeks.org/binary-tree-data-structure/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hlinkClick r:id="rId2"/>
              </a:rPr>
              <a:t>www2.latech.edu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hlinkClick r:id="rId2"/>
              </a:rPr>
              <a:t>/~box/ds/chap8.ppt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hlinkClick r:id="rId3"/>
              </a:rPr>
              <a:t>https://www.slideshare.net/vanithachandru/binary-tree-24242122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hlinkClick r:id="rId4"/>
              </a:rPr>
              <a:t>https://www.cs.cmu.edu/~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hlinkClick r:id="rId4"/>
              </a:rPr>
              <a:t>adamchik/15-121/lectures/Trees/trees.html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hlinkClick r:id="rId5"/>
              </a:rPr>
              <a:t>https://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hlinkClick r:id="rId5"/>
              </a:rPr>
              <a:t>www.slideshare.net/almario1988/binary-tree-7787268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0E997-FEDB-4B60-BE88-EC73EBBD128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Calibri" panose="020F0502020204030204" pitchFamily="34" charset="0"/>
              </a:rPr>
              <a:t>Tree Traversals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7848600" cy="5105400"/>
          </a:xfrm>
        </p:spPr>
        <p:txBody>
          <a:bodyPr/>
          <a:lstStyle/>
          <a:p>
            <a:r>
              <a:rPr lang="en-US" altLang="en-US" sz="2400" dirty="0">
                <a:latin typeface="Calibri" panose="020F0502020204030204" pitchFamily="34" charset="0"/>
              </a:rPr>
              <a:t>A binary tree is defined recursively: it consists of a </a:t>
            </a:r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root</a:t>
            </a:r>
            <a:r>
              <a:rPr lang="en-US" altLang="en-US" sz="2400" dirty="0">
                <a:latin typeface="Calibri" panose="020F0502020204030204" pitchFamily="34" charset="0"/>
              </a:rPr>
              <a:t>, a </a:t>
            </a:r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left subtree</a:t>
            </a:r>
            <a:r>
              <a:rPr lang="en-US" altLang="en-US" sz="2400" dirty="0">
                <a:latin typeface="Calibri" panose="020F0502020204030204" pitchFamily="34" charset="0"/>
              </a:rPr>
              <a:t>, and a </a:t>
            </a:r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right subtree</a:t>
            </a:r>
          </a:p>
          <a:p>
            <a:r>
              <a:rPr lang="en-US" altLang="en-US" sz="2400" dirty="0">
                <a:latin typeface="Calibri" panose="020F0502020204030204" pitchFamily="34" charset="0"/>
              </a:rPr>
              <a:t>To </a:t>
            </a:r>
            <a:r>
              <a:rPr lang="en-US" altLang="en-US" sz="2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traverse</a:t>
            </a:r>
            <a:r>
              <a:rPr lang="en-US" altLang="en-US" sz="2400" dirty="0" smtClean="0"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</a:rPr>
              <a:t>the binary tree is to visit each node in the binary tree exactly once</a:t>
            </a:r>
          </a:p>
          <a:p>
            <a:r>
              <a:rPr lang="en-US" altLang="en-US" sz="2400" dirty="0" smtClean="0">
                <a:latin typeface="Calibri" panose="020F0502020204030204" pitchFamily="34" charset="0"/>
              </a:rPr>
              <a:t>Since </a:t>
            </a:r>
            <a:r>
              <a:rPr lang="en-US" altLang="en-US" sz="2400" dirty="0">
                <a:latin typeface="Calibri" panose="020F0502020204030204" pitchFamily="34" charset="0"/>
              </a:rPr>
              <a:t>a binary tree has three “parts,” there are six possible ways to traverse the binary tree</a:t>
            </a:r>
            <a:r>
              <a:rPr lang="en-US" altLang="en-US" sz="2400" dirty="0" smtClean="0">
                <a:latin typeface="Calibri" panose="020F0502020204030204" pitchFamily="34" charset="0"/>
              </a:rPr>
              <a:t>:</a:t>
            </a:r>
          </a:p>
          <a:p>
            <a:endParaRPr lang="en-US" altLang="en-US" sz="2400" dirty="0">
              <a:latin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root, left, right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left, root, right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left, right, root</a:t>
            </a:r>
          </a:p>
          <a:p>
            <a:endParaRPr lang="en-US" altLang="en-US" sz="2400" dirty="0">
              <a:latin typeface="Calibri" panose="020F0502020204030204" pitchFamily="34" charset="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657600" y="4495800"/>
            <a:ext cx="4203700" cy="132715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root, right, </a:t>
            </a:r>
            <a:r>
              <a:rPr lang="en-US" altLang="en-US" dirty="0" smtClean="0">
                <a:latin typeface="Calibri" panose="020F0502020204030204" pitchFamily="34" charset="0"/>
              </a:rPr>
              <a:t>left</a:t>
            </a:r>
            <a:endParaRPr lang="en-US" altLang="en-US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right, root, left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right, left, root</a:t>
            </a:r>
          </a:p>
        </p:txBody>
      </p:sp>
    </p:spTree>
    <p:extLst>
      <p:ext uri="{BB962C8B-B14F-4D97-AF65-F5344CB8AC3E}">
        <p14:creationId xmlns:p14="http://schemas.microsoft.com/office/powerpoint/2010/main" val="3429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Traversing the Tree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Calibri" panose="020F0502020204030204" pitchFamily="34" charset="0"/>
              </a:rPr>
              <a:t>There are three </a:t>
            </a:r>
            <a:r>
              <a:rPr lang="en-US" altLang="en-US" dirty="0">
                <a:latin typeface="Calibri" panose="020F0502020204030204" pitchFamily="34" charset="0"/>
              </a:rPr>
              <a:t>simple ways to traverse a tree: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err="1">
                <a:latin typeface="Calibri" panose="020F0502020204030204" pitchFamily="34" charset="0"/>
              </a:rPr>
              <a:t>Inorder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</a:rPr>
              <a:t>Preorder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err="1">
                <a:latin typeface="Calibri" panose="020F0502020204030204" pitchFamily="34" charset="0"/>
              </a:rPr>
              <a:t>Postorder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marL="109728" indent="0">
              <a:lnSpc>
                <a:spcPct val="90000"/>
              </a:lnSpc>
              <a:buNone/>
            </a:pPr>
            <a:endParaRPr lang="en-US" altLang="en-US" dirty="0" smtClean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Calibri" panose="020F0502020204030204" pitchFamily="34" charset="0"/>
                <a:cs typeface="Times New Roman" pitchFamily="18" charset="0"/>
              </a:rPr>
              <a:t>Each of these methods is best implemented as a recursive function.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pPr marL="411480" lvl="1" indent="0">
              <a:lnSpc>
                <a:spcPct val="90000"/>
              </a:lnSpc>
              <a:buNone/>
            </a:pPr>
            <a:endParaRPr lang="en-US" altLang="en-U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0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pPr algn="ctr"/>
            <a:r>
              <a:rPr lang="en-US" altLang="en-US" dirty="0" err="1">
                <a:latin typeface="Calibri" panose="020F0502020204030204" pitchFamily="34" charset="0"/>
              </a:rPr>
              <a:t>Inorder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 smtClean="0">
                <a:latin typeface="Calibri" panose="020F0502020204030204" pitchFamily="34" charset="0"/>
              </a:rPr>
              <a:t>Traversing using Recursion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8305800" cy="42672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dirty="0" err="1">
                <a:latin typeface="Calibri" panose="020F0502020204030204" pitchFamily="34" charset="0"/>
              </a:rPr>
              <a:t>Inorder</a:t>
            </a:r>
            <a:r>
              <a:rPr lang="en-US" altLang="en-US" dirty="0">
                <a:latin typeface="Calibri" panose="020F0502020204030204" pitchFamily="34" charset="0"/>
              </a:rPr>
              <a:t> traversal will cause all the nodes to be visited </a:t>
            </a:r>
            <a:r>
              <a:rPr lang="en-US" altLang="en-US" dirty="0" smtClean="0">
                <a:latin typeface="Calibri" panose="020F0502020204030204" pitchFamily="34" charset="0"/>
              </a:rPr>
              <a:t>in ascending </a:t>
            </a:r>
            <a:r>
              <a:rPr lang="en-US" altLang="en-US" dirty="0">
                <a:latin typeface="Calibri" panose="020F0502020204030204" pitchFamily="34" charset="0"/>
              </a:rPr>
              <a:t>order</a:t>
            </a:r>
            <a:r>
              <a:rPr lang="en-US" altLang="en-US" dirty="0" smtClean="0">
                <a:latin typeface="Calibri" panose="020F0502020204030204" pitchFamily="34" charset="0"/>
              </a:rPr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dirty="0">
              <a:latin typeface="Calibri" panose="020F0502020204030204" pitchFamily="34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Steps involved in </a:t>
            </a:r>
            <a:r>
              <a:rPr lang="en-US" altLang="en-US" dirty="0" err="1">
                <a:latin typeface="Calibri" panose="020F0502020204030204" pitchFamily="34" charset="0"/>
              </a:rPr>
              <a:t>Inorder</a:t>
            </a:r>
            <a:r>
              <a:rPr lang="en-US" altLang="en-US" dirty="0">
                <a:latin typeface="Calibri" panose="020F0502020204030204" pitchFamily="34" charset="0"/>
              </a:rPr>
              <a:t> traversal (recursion) are: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dirty="0">
                <a:latin typeface="Calibri" panose="020F0502020204030204" pitchFamily="34" charset="0"/>
              </a:rPr>
              <a:t>-- Call itself to traverse the node’s left subtree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dirty="0">
                <a:latin typeface="Calibri" panose="020F0502020204030204" pitchFamily="34" charset="0"/>
              </a:rPr>
              <a:t>-- Visit the node (e.g. display a key)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dirty="0">
                <a:latin typeface="Calibri" panose="020F0502020204030204" pitchFamily="34" charset="0"/>
              </a:rPr>
              <a:t>-- Call itself to traverse the node’s right subtree.</a:t>
            </a:r>
          </a:p>
        </p:txBody>
      </p:sp>
    </p:spTree>
    <p:extLst>
      <p:ext uri="{BB962C8B-B14F-4D97-AF65-F5344CB8AC3E}">
        <p14:creationId xmlns:p14="http://schemas.microsoft.com/office/powerpoint/2010/main" val="234687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err="1">
                <a:latin typeface="Calibri" panose="020F0502020204030204" pitchFamily="34" charset="0"/>
              </a:rPr>
              <a:t>Inorder</a:t>
            </a:r>
            <a:r>
              <a:rPr lang="en-US" altLang="en-US" dirty="0">
                <a:latin typeface="Calibri" panose="020F0502020204030204" pitchFamily="34" charset="0"/>
              </a:rPr>
              <a:t> Traversing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24578" name="Picture 2" descr="C:\Users\amanullah\Desktop\Tree-Traversals-Inorder-300x2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09800"/>
            <a:ext cx="4419600" cy="418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0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5C00-19A7-4E48-8FBF-89C99D3AAAB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 err="1">
                <a:latin typeface="Calibri" panose="020F0502020204030204" pitchFamily="34" charset="0"/>
              </a:rPr>
              <a:t>Inorder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 smtClean="0">
                <a:latin typeface="Calibri" panose="020F0502020204030204" pitchFamily="34" charset="0"/>
              </a:rPr>
              <a:t>Traversal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81000" y="2438400"/>
            <a:ext cx="84582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3200" dirty="0">
                <a:latin typeface="Calibri" panose="020F0502020204030204" pitchFamily="34" charset="0"/>
                <a:cs typeface="Times New Roman" pitchFamily="18" charset="0"/>
              </a:rPr>
              <a:t>The node’s left subtree is traversed.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3200" dirty="0">
                <a:latin typeface="Calibri" panose="020F0502020204030204" pitchFamily="34" charset="0"/>
                <a:cs typeface="Times New Roman" pitchFamily="18" charset="0"/>
              </a:rPr>
              <a:t>The node’s data is processed.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3200" dirty="0">
                <a:latin typeface="Calibri" panose="020F0502020204030204" pitchFamily="34" charset="0"/>
                <a:cs typeface="Times New Roman" pitchFamily="18" charset="0"/>
              </a:rPr>
              <a:t>The node’s right subtree is traversed</a:t>
            </a:r>
            <a:r>
              <a:rPr lang="en-US" altLang="en-US" sz="3200" dirty="0"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38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5C00-19A7-4E48-8FBF-89C99D3AAAB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 err="1">
                <a:latin typeface="Calibri" panose="020F0502020204030204" pitchFamily="34" charset="0"/>
              </a:rPr>
              <a:t>Inorder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 smtClean="0">
                <a:latin typeface="Calibri" panose="020F0502020204030204" pitchFamily="34" charset="0"/>
              </a:rPr>
              <a:t>Traversing - Algorithm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81000" y="2438400"/>
            <a:ext cx="8458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3200" dirty="0" smtClean="0">
                <a:latin typeface="Calibri" panose="020F0502020204030204" pitchFamily="34" charset="0"/>
              </a:rPr>
              <a:t>Traverse </a:t>
            </a:r>
            <a:r>
              <a:rPr lang="en-US" sz="3200" dirty="0">
                <a:latin typeface="Calibri" panose="020F0502020204030204" pitchFamily="34" charset="0"/>
              </a:rPr>
              <a:t>the left subtree, i.e., call </a:t>
            </a:r>
            <a:r>
              <a:rPr lang="en-US" sz="3200" dirty="0" err="1">
                <a:latin typeface="Calibri" panose="020F0502020204030204" pitchFamily="34" charset="0"/>
              </a:rPr>
              <a:t>Inorder</a:t>
            </a:r>
            <a:r>
              <a:rPr lang="en-US" sz="3200" dirty="0">
                <a:latin typeface="Calibri" panose="020F0502020204030204" pitchFamily="34" charset="0"/>
              </a:rPr>
              <a:t>(left-subtree) 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3200" dirty="0" smtClean="0">
                <a:latin typeface="Calibri" panose="020F0502020204030204" pitchFamily="34" charset="0"/>
              </a:rPr>
              <a:t>Visit </a:t>
            </a:r>
            <a:r>
              <a:rPr lang="en-US" sz="3200" dirty="0">
                <a:latin typeface="Calibri" panose="020F0502020204030204" pitchFamily="34" charset="0"/>
              </a:rPr>
              <a:t>the root. 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3200" dirty="0" smtClean="0">
                <a:latin typeface="Calibri" panose="020F0502020204030204" pitchFamily="34" charset="0"/>
              </a:rPr>
              <a:t>Traverse </a:t>
            </a:r>
            <a:r>
              <a:rPr lang="en-US" sz="3200" dirty="0">
                <a:latin typeface="Calibri" panose="020F0502020204030204" pitchFamily="34" charset="0"/>
              </a:rPr>
              <a:t>the right subtree, i.e., call </a:t>
            </a:r>
            <a:r>
              <a:rPr lang="en-US" sz="3200" dirty="0" err="1">
                <a:latin typeface="Calibri" panose="020F0502020204030204" pitchFamily="34" charset="0"/>
              </a:rPr>
              <a:t>Inorder</a:t>
            </a:r>
            <a:r>
              <a:rPr lang="en-US" sz="3200" dirty="0">
                <a:latin typeface="Calibri" panose="020F0502020204030204" pitchFamily="34" charset="0"/>
              </a:rPr>
              <a:t>(right-subtree)</a:t>
            </a:r>
            <a:endParaRPr lang="en-US" altLang="en-US" sz="3200" dirty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149</TotalTime>
  <Words>1109</Words>
  <Application>Microsoft Office PowerPoint</Application>
  <PresentationFormat>On-screen Show (4:3)</PresentationFormat>
  <Paragraphs>184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Urban</vt:lpstr>
      <vt:lpstr>Binary Tree (B)</vt:lpstr>
      <vt:lpstr>   Last Lecture Summary</vt:lpstr>
      <vt:lpstr>Objectives Overview</vt:lpstr>
      <vt:lpstr>Tree Traversals</vt:lpstr>
      <vt:lpstr>Traversing the Tree</vt:lpstr>
      <vt:lpstr>Inorder Traversing using Recursion</vt:lpstr>
      <vt:lpstr>Inorder Traversing</vt:lpstr>
      <vt:lpstr>Inorder Traversal</vt:lpstr>
      <vt:lpstr>Inorder Traversing - Algorithm</vt:lpstr>
      <vt:lpstr>Inorder Traversing - Implementation</vt:lpstr>
      <vt:lpstr>Non Recursive Inorder Traversing</vt:lpstr>
      <vt:lpstr>Uses of Inorder</vt:lpstr>
      <vt:lpstr>Preorder Traversing using Recursion</vt:lpstr>
      <vt:lpstr>Preorder Traversing</vt:lpstr>
      <vt:lpstr>Preorder Traversal</vt:lpstr>
      <vt:lpstr>Preorder Traversing - Algorithm</vt:lpstr>
      <vt:lpstr>Preorder Traversing - Implementation</vt:lpstr>
      <vt:lpstr>Non Recursive Preorder Traversing</vt:lpstr>
      <vt:lpstr>Uses of Preorder</vt:lpstr>
      <vt:lpstr>Postorder Traversing using Recursion</vt:lpstr>
      <vt:lpstr>Postorder Traversing</vt:lpstr>
      <vt:lpstr>Postorder Traversal</vt:lpstr>
      <vt:lpstr>Postorder traversal - Algorithm</vt:lpstr>
      <vt:lpstr>Postorder traversal - Implementation</vt:lpstr>
      <vt:lpstr>Non Recursive Preorder Traversing</vt:lpstr>
      <vt:lpstr>Uses of Postorder</vt:lpstr>
      <vt:lpstr>Searching the Tree - Algorithm</vt:lpstr>
      <vt:lpstr>Searching the Tree</vt:lpstr>
      <vt:lpstr>Example</vt:lpstr>
      <vt:lpstr>Searching Tree - Performance</vt:lpstr>
      <vt:lpstr>Summary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Traversing the Tree</dc:title>
  <dc:creator>Afaq Mansoor</dc:creator>
  <cp:lastModifiedBy>Afaq</cp:lastModifiedBy>
  <cp:revision>99</cp:revision>
  <dcterms:created xsi:type="dcterms:W3CDTF">2006-08-16T00:00:00Z</dcterms:created>
  <dcterms:modified xsi:type="dcterms:W3CDTF">2018-12-02T09:43:41Z</dcterms:modified>
</cp:coreProperties>
</file>