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256" r:id="rId2"/>
    <p:sldId id="32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00" r:id="rId69"/>
    <p:sldId id="301"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4662" autoAdjust="0"/>
  </p:normalViewPr>
  <p:slideViewPr>
    <p:cSldViewPr>
      <p:cViewPr varScale="1">
        <p:scale>
          <a:sx n="70" d="100"/>
          <a:sy n="70" d="100"/>
        </p:scale>
        <p:origin x="-135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2365B4-6E54-4B87-9554-036A875FCC5F}" type="datetimeFigureOut">
              <a:rPr lang="en-US" smtClean="0"/>
              <a:t>12/2/2018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7A443B-419A-4760-BA80-4AB9532B0656}" type="slidenum">
              <a:rPr lang="en-US" smtClean="0"/>
              <a:t>‹#›</a:t>
            </a:fld>
            <a:endParaRPr lang="en-US"/>
          </a:p>
        </p:txBody>
      </p:sp>
    </p:spTree>
    <p:extLst>
      <p:ext uri="{BB962C8B-B14F-4D97-AF65-F5344CB8AC3E}">
        <p14:creationId xmlns:p14="http://schemas.microsoft.com/office/powerpoint/2010/main" val="1065361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6D1C070-3E4A-44C0-ABEC-B059CA1D453B}" type="slidenum">
              <a:rPr lang="en-US" altLang="en-US"/>
              <a:pPr/>
              <a:t>45</a:t>
            </a:fld>
            <a:endParaRPr lang="en-US" altLang="en-US"/>
          </a:p>
        </p:txBody>
      </p:sp>
      <p:sp>
        <p:nvSpPr>
          <p:cNvPr id="8908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0" name="Rectangle 2"/>
          <p:cNvSpPr txBox="1">
            <a:spLocks noGrp="1" noChangeArrowheads="1"/>
          </p:cNvSpPr>
          <p:nvPr>
            <p:ph type="body" idx="1"/>
          </p:nvPr>
        </p:nvSpPr>
        <p:spPr bwMode="auto">
          <a:xfrm>
            <a:off x="913772" y="4343716"/>
            <a:ext cx="5030456" cy="41154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12/2/2018</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12/2/2018</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12/2/2018</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12/2/2018</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courses.cs.washington.edu/courses/cse373/13wi/lectures/02.../16-avl-trees.ppt" TargetMode="External"/><Relationship Id="rId2" Type="http://schemas.openxmlformats.org/officeDocument/2006/relationships/hyperlink" Target="https://www.geeksforgeeks.org/avl-tree-set-1-insertion/" TargetMode="External"/><Relationship Id="rId1" Type="http://schemas.openxmlformats.org/officeDocument/2006/relationships/slideLayout" Target="../slideLayouts/slideLayout2.xml"/><Relationship Id="rId6" Type="http://schemas.openxmlformats.org/officeDocument/2006/relationships/hyperlink" Target="http://www2.latech.edu/~box/ds/chap8.ppt" TargetMode="External"/><Relationship Id="rId5" Type="http://schemas.openxmlformats.org/officeDocument/2006/relationships/hyperlink" Target="https://crab.rutgers.edu/~guyk/avl.ppt" TargetMode="External"/><Relationship Id="rId4" Type="http://schemas.openxmlformats.org/officeDocument/2006/relationships/hyperlink" Target="https://www.geeksforgeeks.org/avl-tree-set-2-dele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2286000"/>
            <a:ext cx="8458200" cy="1470025"/>
          </a:xfrm>
        </p:spPr>
        <p:txBody>
          <a:bodyPr/>
          <a:lstStyle/>
          <a:p>
            <a:r>
              <a:rPr lang="en-US" dirty="0" smtClean="0">
                <a:latin typeface="Calibri" panose="020F0502020204030204" pitchFamily="34" charset="0"/>
              </a:rPr>
              <a:t>AVL Tree</a:t>
            </a:r>
            <a:endParaRPr lang="en-US" dirty="0">
              <a:latin typeface="Calibri" panose="020F0502020204030204" pitchFamily="34" charset="0"/>
            </a:endParaRPr>
          </a:p>
        </p:txBody>
      </p:sp>
      <p:sp>
        <p:nvSpPr>
          <p:cNvPr id="5" name="Subtitle 4"/>
          <p:cNvSpPr>
            <a:spLocks noGrp="1"/>
          </p:cNvSpPr>
          <p:nvPr>
            <p:ph type="subTitle" idx="1"/>
          </p:nvPr>
        </p:nvSpPr>
        <p:spPr/>
        <p:txBody>
          <a:bodyPr/>
          <a:lstStyle/>
          <a:p>
            <a:r>
              <a:rPr lang="en-US" dirty="0">
                <a:latin typeface="Calibri" panose="020F0502020204030204" pitchFamily="34" charset="0"/>
              </a:rPr>
              <a:t>Prepared by: Afaq </a:t>
            </a:r>
            <a:r>
              <a:rPr lang="en-US" dirty="0" err="1">
                <a:latin typeface="Calibri" panose="020F0502020204030204" pitchFamily="34" charset="0"/>
              </a:rPr>
              <a:t>Mansoor</a:t>
            </a:r>
            <a:r>
              <a:rPr lang="en-US" dirty="0">
                <a:latin typeface="Calibri" panose="020F0502020204030204" pitchFamily="34" charset="0"/>
              </a:rPr>
              <a:t> Khan</a:t>
            </a:r>
          </a:p>
          <a:p>
            <a:r>
              <a:rPr lang="en-US" dirty="0">
                <a:latin typeface="Calibri" panose="020F0502020204030204" pitchFamily="34" charset="0"/>
              </a:rPr>
              <a:t>BSSE III- Group A </a:t>
            </a:r>
          </a:p>
          <a:p>
            <a:r>
              <a:rPr lang="en-US" dirty="0">
                <a:latin typeface="Calibri" panose="020F0502020204030204" pitchFamily="34" charset="0"/>
              </a:rPr>
              <a:t>Session 2017-21</a:t>
            </a:r>
          </a:p>
          <a:p>
            <a:r>
              <a:rPr lang="en-US" dirty="0" err="1">
                <a:latin typeface="Calibri" panose="020F0502020204030204" pitchFamily="34" charset="0"/>
              </a:rPr>
              <a:t>IMSciences</a:t>
            </a:r>
            <a:r>
              <a:rPr lang="en-US">
                <a:latin typeface="Calibri" panose="020F0502020204030204" pitchFamily="34" charset="0"/>
              </a:rPr>
              <a:t>, Peshawar.</a:t>
            </a:r>
            <a:endParaRPr lang="en-US" dirty="0">
              <a:latin typeface="Calibri" panose="020F0502020204030204" pitchFamily="34" charset="0"/>
            </a:endParaRPr>
          </a:p>
        </p:txBody>
      </p:sp>
    </p:spTree>
    <p:extLst>
      <p:ext uri="{BB962C8B-B14F-4D97-AF65-F5344CB8AC3E}">
        <p14:creationId xmlns:p14="http://schemas.microsoft.com/office/powerpoint/2010/main" val="3911461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manullah\Desktop\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6712"/>
            <a:ext cx="9144000" cy="632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313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Insertion - Algorithm</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pPr marL="109728" indent="0">
              <a:buNone/>
            </a:pPr>
            <a:r>
              <a:rPr lang="en-US" b="1" dirty="0" smtClean="0">
                <a:latin typeface="Calibri" panose="020F0502020204030204" pitchFamily="34" charset="0"/>
              </a:rPr>
              <a:t>Steps:</a:t>
            </a:r>
            <a:r>
              <a:rPr lang="en-US" dirty="0">
                <a:latin typeface="Calibri" panose="020F0502020204030204" pitchFamily="34" charset="0"/>
              </a:rPr>
              <a:t/>
            </a:r>
            <a:br>
              <a:rPr lang="en-US" dirty="0">
                <a:latin typeface="Calibri" panose="020F0502020204030204" pitchFamily="34" charset="0"/>
              </a:rPr>
            </a:br>
            <a:r>
              <a:rPr lang="en-US" dirty="0">
                <a:latin typeface="Calibri" panose="020F0502020204030204" pitchFamily="34" charset="0"/>
              </a:rPr>
              <a:t>Let the newly inserted node be </a:t>
            </a:r>
            <a:r>
              <a:rPr lang="en-US" dirty="0" smtClean="0">
                <a:latin typeface="Calibri" panose="020F0502020204030204" pitchFamily="34" charset="0"/>
              </a:rPr>
              <a:t>w</a:t>
            </a:r>
          </a:p>
          <a:p>
            <a:pPr marL="624078" indent="-514350" algn="just">
              <a:buFont typeface="+mj-lt"/>
              <a:buAutoNum type="arabicPeriod"/>
            </a:pPr>
            <a:r>
              <a:rPr lang="en-US" dirty="0" smtClean="0">
                <a:latin typeface="Calibri" panose="020F0502020204030204" pitchFamily="34" charset="0"/>
              </a:rPr>
              <a:t>Perform </a:t>
            </a:r>
            <a:r>
              <a:rPr lang="en-US" dirty="0">
                <a:latin typeface="Calibri" panose="020F0502020204030204" pitchFamily="34" charset="0"/>
              </a:rPr>
              <a:t>standard BST insert for </a:t>
            </a:r>
            <a:r>
              <a:rPr lang="en-US" dirty="0" smtClean="0">
                <a:latin typeface="Calibri" panose="020F0502020204030204" pitchFamily="34" charset="0"/>
              </a:rPr>
              <a:t>w.</a:t>
            </a:r>
          </a:p>
          <a:p>
            <a:pPr marL="624078" indent="-514350" algn="just">
              <a:buFont typeface="+mj-lt"/>
              <a:buAutoNum type="arabicPeriod"/>
            </a:pPr>
            <a:r>
              <a:rPr lang="en-US" dirty="0" smtClean="0">
                <a:latin typeface="Calibri" panose="020F0502020204030204" pitchFamily="34" charset="0"/>
              </a:rPr>
              <a:t>Starting </a:t>
            </a:r>
            <a:r>
              <a:rPr lang="en-US" dirty="0">
                <a:latin typeface="Calibri" panose="020F0502020204030204" pitchFamily="34" charset="0"/>
              </a:rPr>
              <a:t>from w, travel up and find the first unbalanced node. Let z be the first unbalanced node, y be the child of z that comes on the path from w to z and x be the grandchild of z that comes on the path from w to </a:t>
            </a:r>
            <a:r>
              <a:rPr lang="en-US" dirty="0" smtClean="0">
                <a:latin typeface="Calibri" panose="020F0502020204030204" pitchFamily="34" charset="0"/>
              </a:rPr>
              <a:t>z.</a:t>
            </a:r>
          </a:p>
          <a:p>
            <a:pPr marL="624078" indent="-514350" algn="just">
              <a:buFont typeface="+mj-lt"/>
              <a:buAutoNum type="arabicPeriod"/>
            </a:pPr>
            <a:r>
              <a:rPr lang="en-US" dirty="0" smtClean="0">
                <a:latin typeface="Calibri" panose="020F0502020204030204" pitchFamily="34" charset="0"/>
              </a:rPr>
              <a:t>Re-balance </a:t>
            </a:r>
            <a:r>
              <a:rPr lang="en-US" dirty="0">
                <a:latin typeface="Calibri" panose="020F0502020204030204" pitchFamily="34" charset="0"/>
              </a:rPr>
              <a:t>the tree by performing appropriate rotations on the subtree rooted with z. </a:t>
            </a:r>
          </a:p>
        </p:txBody>
      </p:sp>
    </p:spTree>
    <p:extLst>
      <p:ext uri="{BB962C8B-B14F-4D97-AF65-F5344CB8AC3E}">
        <p14:creationId xmlns:p14="http://schemas.microsoft.com/office/powerpoint/2010/main" val="30740513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Four Possible Arrangements</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fontScale="85000" lnSpcReduction="10000"/>
          </a:bodyPr>
          <a:lstStyle/>
          <a:p>
            <a:pPr marL="109728" indent="0" algn="just">
              <a:buNone/>
            </a:pPr>
            <a:r>
              <a:rPr lang="en-US" dirty="0">
                <a:latin typeface="Calibri" panose="020F0502020204030204" pitchFamily="34" charset="0"/>
              </a:rPr>
              <a:t>There can be 4 possible cases that needs to be handled as x, y and z can be arranged in 4 ways. </a:t>
            </a:r>
            <a:r>
              <a:rPr lang="en-US" dirty="0" smtClean="0">
                <a:latin typeface="Calibri" panose="020F0502020204030204" pitchFamily="34" charset="0"/>
              </a:rPr>
              <a:t>Following </a:t>
            </a:r>
            <a:r>
              <a:rPr lang="en-US" dirty="0">
                <a:latin typeface="Calibri" panose="020F0502020204030204" pitchFamily="34" charset="0"/>
              </a:rPr>
              <a:t>are the possible 4 arrangements</a:t>
            </a:r>
            <a:r>
              <a:rPr lang="en-US" dirty="0" smtClean="0">
                <a:latin typeface="Calibri" panose="020F0502020204030204" pitchFamily="34" charset="0"/>
              </a:rPr>
              <a:t>:</a:t>
            </a:r>
          </a:p>
          <a:p>
            <a:pPr marL="109728" indent="0">
              <a:buNone/>
            </a:pPr>
            <a:endParaRPr lang="en-US" dirty="0" smtClean="0">
              <a:latin typeface="Calibri" panose="020F0502020204030204" pitchFamily="34" charset="0"/>
            </a:endParaRPr>
          </a:p>
          <a:p>
            <a:pPr marL="624078" indent="-514350">
              <a:buFont typeface="+mj-lt"/>
              <a:buAutoNum type="alphaLcParenR"/>
            </a:pPr>
            <a:r>
              <a:rPr lang="en-US" dirty="0" smtClean="0">
                <a:latin typeface="Calibri" panose="020F0502020204030204" pitchFamily="34" charset="0"/>
              </a:rPr>
              <a:t>y </a:t>
            </a:r>
            <a:r>
              <a:rPr lang="en-US" dirty="0">
                <a:latin typeface="Calibri" panose="020F0502020204030204" pitchFamily="34" charset="0"/>
              </a:rPr>
              <a:t>is left child of z and x is left child of </a:t>
            </a:r>
            <a:r>
              <a:rPr lang="en-US" dirty="0" smtClean="0">
                <a:latin typeface="Calibri" panose="020F0502020204030204" pitchFamily="34" charset="0"/>
              </a:rPr>
              <a:t>y 	    (Left-Left </a:t>
            </a:r>
            <a:r>
              <a:rPr lang="en-US" dirty="0">
                <a:latin typeface="Calibri" panose="020F0502020204030204" pitchFamily="34" charset="0"/>
              </a:rPr>
              <a:t>Case)</a:t>
            </a:r>
            <a:br>
              <a:rPr lang="en-US" dirty="0">
                <a:latin typeface="Calibri" panose="020F0502020204030204" pitchFamily="34" charset="0"/>
              </a:rPr>
            </a:br>
            <a:endParaRPr lang="en-US" dirty="0" smtClean="0">
              <a:latin typeface="Calibri" panose="020F0502020204030204" pitchFamily="34" charset="0"/>
            </a:endParaRPr>
          </a:p>
          <a:p>
            <a:pPr marL="624078" indent="-514350">
              <a:buFont typeface="+mj-lt"/>
              <a:buAutoNum type="alphaLcParenR"/>
            </a:pPr>
            <a:r>
              <a:rPr lang="en-US" dirty="0" smtClean="0">
                <a:latin typeface="Calibri" panose="020F0502020204030204" pitchFamily="34" charset="0"/>
              </a:rPr>
              <a:t>y </a:t>
            </a:r>
            <a:r>
              <a:rPr lang="en-US" dirty="0">
                <a:latin typeface="Calibri" panose="020F0502020204030204" pitchFamily="34" charset="0"/>
              </a:rPr>
              <a:t>is left child of z and x is right child of </a:t>
            </a:r>
            <a:r>
              <a:rPr lang="en-US" dirty="0" smtClean="0">
                <a:latin typeface="Calibri" panose="020F0502020204030204" pitchFamily="34" charset="0"/>
              </a:rPr>
              <a:t>y    (Left-Right </a:t>
            </a:r>
            <a:r>
              <a:rPr lang="en-US" dirty="0">
                <a:latin typeface="Calibri" panose="020F0502020204030204" pitchFamily="34" charset="0"/>
              </a:rPr>
              <a:t>Case)</a:t>
            </a:r>
            <a:br>
              <a:rPr lang="en-US" dirty="0">
                <a:latin typeface="Calibri" panose="020F0502020204030204" pitchFamily="34" charset="0"/>
              </a:rPr>
            </a:br>
            <a:endParaRPr lang="en-US" dirty="0" smtClean="0">
              <a:latin typeface="Calibri" panose="020F0502020204030204" pitchFamily="34" charset="0"/>
            </a:endParaRPr>
          </a:p>
          <a:p>
            <a:pPr marL="624078" indent="-514350">
              <a:buFont typeface="+mj-lt"/>
              <a:buAutoNum type="alphaLcParenR"/>
            </a:pPr>
            <a:r>
              <a:rPr lang="en-US" dirty="0" smtClean="0">
                <a:latin typeface="Calibri" panose="020F0502020204030204" pitchFamily="34" charset="0"/>
              </a:rPr>
              <a:t>y </a:t>
            </a:r>
            <a:r>
              <a:rPr lang="en-US" dirty="0">
                <a:latin typeface="Calibri" panose="020F0502020204030204" pitchFamily="34" charset="0"/>
              </a:rPr>
              <a:t>is right child of z and x is right child of y </a:t>
            </a:r>
            <a:r>
              <a:rPr lang="en-US" dirty="0" smtClean="0">
                <a:latin typeface="Calibri" panose="020F0502020204030204" pitchFamily="34" charset="0"/>
              </a:rPr>
              <a:t> (Right-Right </a:t>
            </a:r>
            <a:r>
              <a:rPr lang="en-US" dirty="0">
                <a:latin typeface="Calibri" panose="020F0502020204030204" pitchFamily="34" charset="0"/>
              </a:rPr>
              <a:t>Case)</a:t>
            </a:r>
            <a:br>
              <a:rPr lang="en-US" dirty="0">
                <a:latin typeface="Calibri" panose="020F0502020204030204" pitchFamily="34" charset="0"/>
              </a:rPr>
            </a:br>
            <a:endParaRPr lang="en-US" dirty="0" smtClean="0">
              <a:latin typeface="Calibri" panose="020F0502020204030204" pitchFamily="34" charset="0"/>
            </a:endParaRPr>
          </a:p>
          <a:p>
            <a:pPr marL="624078" indent="-514350">
              <a:buFont typeface="+mj-lt"/>
              <a:buAutoNum type="alphaLcParenR"/>
            </a:pPr>
            <a:r>
              <a:rPr lang="en-US" dirty="0" smtClean="0">
                <a:latin typeface="Calibri" panose="020F0502020204030204" pitchFamily="34" charset="0"/>
              </a:rPr>
              <a:t>y </a:t>
            </a:r>
            <a:r>
              <a:rPr lang="en-US" dirty="0">
                <a:latin typeface="Calibri" panose="020F0502020204030204" pitchFamily="34" charset="0"/>
              </a:rPr>
              <a:t>is right child of z and x is left child of </a:t>
            </a:r>
            <a:r>
              <a:rPr lang="en-US" dirty="0" smtClean="0">
                <a:latin typeface="Calibri" panose="020F0502020204030204" pitchFamily="34" charset="0"/>
              </a:rPr>
              <a:t>y    (Right-Left </a:t>
            </a:r>
            <a:r>
              <a:rPr lang="en-US" dirty="0">
                <a:latin typeface="Calibri" panose="020F0502020204030204" pitchFamily="34" charset="0"/>
              </a:rPr>
              <a:t>Case)</a:t>
            </a:r>
          </a:p>
          <a:p>
            <a:endParaRPr lang="en-US" dirty="0">
              <a:latin typeface="Calibri" panose="020F0502020204030204" pitchFamily="34" charset="0"/>
            </a:endParaRPr>
          </a:p>
        </p:txBody>
      </p:sp>
    </p:spTree>
    <p:extLst>
      <p:ext uri="{BB962C8B-B14F-4D97-AF65-F5344CB8AC3E}">
        <p14:creationId xmlns:p14="http://schemas.microsoft.com/office/powerpoint/2010/main" val="2363491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Left-Left </a:t>
            </a:r>
            <a:r>
              <a:rPr lang="en-US" dirty="0">
                <a:latin typeface="Calibri" panose="020F0502020204030204" pitchFamily="34" charset="0"/>
              </a:rPr>
              <a:t>Case</a:t>
            </a:r>
          </a:p>
        </p:txBody>
      </p:sp>
      <p:pic>
        <p:nvPicPr>
          <p:cNvPr id="2050" name="Picture 2" descr="C:\Users\amanullah\Desktop\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84" y="2362200"/>
            <a:ext cx="9817894"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5157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Left-Right </a:t>
            </a:r>
            <a:r>
              <a:rPr lang="en-US" dirty="0">
                <a:latin typeface="Calibri" panose="020F0502020204030204" pitchFamily="34" charset="0"/>
              </a:rPr>
              <a:t>Case</a:t>
            </a:r>
          </a:p>
        </p:txBody>
      </p:sp>
      <p:pic>
        <p:nvPicPr>
          <p:cNvPr id="3074" name="Picture 2" descr="C:\Users\amanullah\Desktop\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4" y="2765947"/>
            <a:ext cx="9129215"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705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Right-Right </a:t>
            </a:r>
            <a:r>
              <a:rPr lang="en-US" dirty="0">
                <a:latin typeface="Calibri" panose="020F0502020204030204" pitchFamily="34" charset="0"/>
              </a:rPr>
              <a:t>Case</a:t>
            </a:r>
          </a:p>
        </p:txBody>
      </p:sp>
      <p:pic>
        <p:nvPicPr>
          <p:cNvPr id="4098" name="Picture 2" descr="C:\Users\amanullah\Desktop\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62200"/>
            <a:ext cx="9148961" cy="3895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263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Right-Left </a:t>
            </a:r>
            <a:r>
              <a:rPr lang="en-US" dirty="0">
                <a:latin typeface="Calibri" panose="020F0502020204030204" pitchFamily="34" charset="0"/>
              </a:rPr>
              <a:t>Case</a:t>
            </a:r>
          </a:p>
        </p:txBody>
      </p:sp>
      <p:pic>
        <p:nvPicPr>
          <p:cNvPr id="5122" name="Picture 2" descr="C:\Users\amanullah\Desktop\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4" y="2743200"/>
            <a:ext cx="9203797" cy="283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1076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pPr algn="ctr"/>
            <a:r>
              <a:rPr lang="en-US" dirty="0">
                <a:latin typeface="Calibri" panose="020F0502020204030204" pitchFamily="34" charset="0"/>
              </a:rPr>
              <a:t>Insertion </a:t>
            </a:r>
            <a:r>
              <a:rPr lang="en-US" dirty="0" smtClean="0">
                <a:latin typeface="Calibri" panose="020F0502020204030204" pitchFamily="34" charset="0"/>
              </a:rPr>
              <a:t>Examples</a:t>
            </a:r>
            <a:endParaRPr lang="en-US" dirty="0">
              <a:latin typeface="Calibri" panose="020F0502020204030204" pitchFamily="34" charset="0"/>
            </a:endParaRPr>
          </a:p>
        </p:txBody>
      </p:sp>
      <p:pic>
        <p:nvPicPr>
          <p:cNvPr id="6146" name="Picture 2" descr="C:\Users\amanullah\Desktop\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16290"/>
            <a:ext cx="8305800" cy="5052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52130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pPr algn="ctr"/>
            <a:r>
              <a:rPr lang="en-US" dirty="0">
                <a:latin typeface="Calibri" panose="020F0502020204030204" pitchFamily="34" charset="0"/>
              </a:rPr>
              <a:t>Insertion </a:t>
            </a:r>
            <a:r>
              <a:rPr lang="en-US" dirty="0" smtClean="0">
                <a:latin typeface="Calibri" panose="020F0502020204030204" pitchFamily="34" charset="0"/>
              </a:rPr>
              <a:t>Examples</a:t>
            </a:r>
            <a:endParaRPr lang="en-US" dirty="0">
              <a:latin typeface="Calibri" panose="020F0502020204030204" pitchFamily="34" charset="0"/>
            </a:endParaRPr>
          </a:p>
        </p:txBody>
      </p:sp>
      <p:pic>
        <p:nvPicPr>
          <p:cNvPr id="7170" name="Picture 2" descr="C:\Users\amanullah\Desktop\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057400"/>
            <a:ext cx="8686035"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6264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pPr algn="ctr"/>
            <a:r>
              <a:rPr lang="en-US" dirty="0">
                <a:latin typeface="Calibri" panose="020F0502020204030204" pitchFamily="34" charset="0"/>
              </a:rPr>
              <a:t>Insertion </a:t>
            </a:r>
            <a:r>
              <a:rPr lang="en-US" dirty="0" smtClean="0">
                <a:latin typeface="Calibri" panose="020F0502020204030204" pitchFamily="34" charset="0"/>
              </a:rPr>
              <a:t>Examples</a:t>
            </a:r>
            <a:endParaRPr lang="en-US" dirty="0">
              <a:latin typeface="Calibri" panose="020F0502020204030204" pitchFamily="34" charset="0"/>
            </a:endParaRPr>
          </a:p>
        </p:txBody>
      </p:sp>
      <p:pic>
        <p:nvPicPr>
          <p:cNvPr id="8194" name="Picture 2" descr="C:\Users\amanullah\Desktop\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160612"/>
            <a:ext cx="6273800" cy="4705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057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Calibri" panose="020F0502020204030204" pitchFamily="34" charset="0"/>
              </a:rPr>
              <a:t>Last Lecture Summary</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rPr>
              <a:t>Recursive </a:t>
            </a:r>
            <a:r>
              <a:rPr lang="en-US" dirty="0">
                <a:latin typeface="Calibri" panose="020F0502020204030204" pitchFamily="34" charset="0"/>
              </a:rPr>
              <a:t>and Non Recursive Traversal of Binary/Binary Search </a:t>
            </a:r>
            <a:r>
              <a:rPr lang="en-US" dirty="0" smtClean="0">
                <a:latin typeface="Calibri" panose="020F0502020204030204" pitchFamily="34" charset="0"/>
              </a:rPr>
              <a:t>Tree</a:t>
            </a:r>
            <a:endParaRPr lang="en-US" dirty="0">
              <a:latin typeface="Calibri" panose="020F0502020204030204" pitchFamily="34" charset="0"/>
            </a:endParaRPr>
          </a:p>
          <a:p>
            <a:r>
              <a:rPr lang="en-US" dirty="0" smtClean="0">
                <a:latin typeface="Calibri" panose="020F0502020204030204" pitchFamily="34" charset="0"/>
              </a:rPr>
              <a:t>In-Order </a:t>
            </a:r>
            <a:r>
              <a:rPr lang="en-US" dirty="0">
                <a:latin typeface="Calibri" panose="020F0502020204030204" pitchFamily="34" charset="0"/>
              </a:rPr>
              <a:t>Traversal</a:t>
            </a:r>
          </a:p>
          <a:p>
            <a:r>
              <a:rPr lang="en-US" dirty="0" smtClean="0">
                <a:latin typeface="Calibri" panose="020F0502020204030204" pitchFamily="34" charset="0"/>
              </a:rPr>
              <a:t>Pre-Order </a:t>
            </a:r>
            <a:r>
              <a:rPr lang="en-US" dirty="0">
                <a:latin typeface="Calibri" panose="020F0502020204030204" pitchFamily="34" charset="0"/>
              </a:rPr>
              <a:t>Traversal</a:t>
            </a:r>
          </a:p>
          <a:p>
            <a:r>
              <a:rPr lang="en-US" dirty="0" smtClean="0">
                <a:latin typeface="Calibri" panose="020F0502020204030204" pitchFamily="34" charset="0"/>
              </a:rPr>
              <a:t>Post-Order </a:t>
            </a:r>
            <a:r>
              <a:rPr lang="en-US" dirty="0">
                <a:latin typeface="Calibri" panose="020F0502020204030204" pitchFamily="34" charset="0"/>
              </a:rPr>
              <a:t>Traversal</a:t>
            </a:r>
          </a:p>
          <a:p>
            <a:r>
              <a:rPr lang="en-US" dirty="0" smtClean="0">
                <a:latin typeface="Calibri" panose="020F0502020204030204" pitchFamily="34" charset="0"/>
              </a:rPr>
              <a:t>Searching </a:t>
            </a:r>
            <a:r>
              <a:rPr lang="en-US" dirty="0">
                <a:latin typeface="Calibri" panose="020F0502020204030204" pitchFamily="34" charset="0"/>
              </a:rPr>
              <a:t>in a Binary Search Tree</a:t>
            </a:r>
          </a:p>
        </p:txBody>
      </p:sp>
    </p:spTree>
    <p:extLst>
      <p:ext uri="{BB962C8B-B14F-4D97-AF65-F5344CB8AC3E}">
        <p14:creationId xmlns:p14="http://schemas.microsoft.com/office/powerpoint/2010/main" val="35648237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pPr algn="ctr"/>
            <a:r>
              <a:rPr lang="en-US" dirty="0">
                <a:latin typeface="Calibri" panose="020F0502020204030204" pitchFamily="34" charset="0"/>
              </a:rPr>
              <a:t>Insertion </a:t>
            </a:r>
            <a:r>
              <a:rPr lang="en-US" dirty="0" smtClean="0">
                <a:latin typeface="Calibri" panose="020F0502020204030204" pitchFamily="34" charset="0"/>
              </a:rPr>
              <a:t>Examples</a:t>
            </a:r>
            <a:endParaRPr lang="en-US" dirty="0">
              <a:latin typeface="Calibri" panose="020F0502020204030204" pitchFamily="34" charset="0"/>
            </a:endParaRPr>
          </a:p>
        </p:txBody>
      </p:sp>
      <p:pic>
        <p:nvPicPr>
          <p:cNvPr id="9218" name="Picture 2" descr="C:\Users\amanullah\Desktop\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9368" y="2063353"/>
            <a:ext cx="6392863" cy="4794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360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pPr algn="ctr"/>
            <a:r>
              <a:rPr lang="en-US" dirty="0">
                <a:latin typeface="Calibri" panose="020F0502020204030204" pitchFamily="34" charset="0"/>
              </a:rPr>
              <a:t>Insertion </a:t>
            </a:r>
            <a:r>
              <a:rPr lang="en-US" dirty="0" smtClean="0">
                <a:latin typeface="Calibri" panose="020F0502020204030204" pitchFamily="34" charset="0"/>
              </a:rPr>
              <a:t>Examples</a:t>
            </a:r>
            <a:endParaRPr lang="en-US" dirty="0">
              <a:latin typeface="Calibri" panose="020F0502020204030204" pitchFamily="34" charset="0"/>
            </a:endParaRPr>
          </a:p>
        </p:txBody>
      </p:sp>
      <p:pic>
        <p:nvPicPr>
          <p:cNvPr id="10242" name="Picture 2" descr="C:\Users\amanullah\Desktop\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73072"/>
            <a:ext cx="68072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536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pPr algn="ctr"/>
            <a:r>
              <a:rPr lang="en-US" dirty="0" smtClean="0">
                <a:latin typeface="Calibri" panose="020F0502020204030204" pitchFamily="34" charset="0"/>
              </a:rPr>
              <a:t>Implementation</a:t>
            </a:r>
            <a:endParaRPr lang="en-US" dirty="0">
              <a:latin typeface="Calibri" panose="020F0502020204030204" pitchFamily="34" charset="0"/>
            </a:endParaRPr>
          </a:p>
        </p:txBody>
      </p:sp>
      <p:sp>
        <p:nvSpPr>
          <p:cNvPr id="3" name="Content Placeholder 2"/>
          <p:cNvSpPr>
            <a:spLocks noGrp="1"/>
          </p:cNvSpPr>
          <p:nvPr>
            <p:ph idx="1"/>
          </p:nvPr>
        </p:nvSpPr>
        <p:spPr>
          <a:xfrm>
            <a:off x="457200" y="1676400"/>
            <a:ext cx="8229600" cy="5181600"/>
          </a:xfrm>
        </p:spPr>
        <p:txBody>
          <a:bodyPr>
            <a:normAutofit fontScale="62500" lnSpcReduction="20000"/>
          </a:bodyPr>
          <a:lstStyle/>
          <a:p>
            <a:pPr marL="109728" indent="0">
              <a:buNone/>
            </a:pPr>
            <a:r>
              <a:rPr lang="en-US" dirty="0" smtClean="0">
                <a:latin typeface="Calibri" panose="020F0502020204030204" pitchFamily="34" charset="0"/>
              </a:rPr>
              <a:t>This </a:t>
            </a:r>
            <a:r>
              <a:rPr lang="en-US" dirty="0">
                <a:latin typeface="Calibri" panose="020F0502020204030204" pitchFamily="34" charset="0"/>
              </a:rPr>
              <a:t>implementation uses the recursive BST insert to insert a new node. In the recursive BST insert, after insertion, we get pointers to all ancestors one by one in a bottom-up manner. So we don’t need parent pointer to travel up. The recursive code itself travels up and visits all the ancestors of the newly inserted node.</a:t>
            </a:r>
            <a:br>
              <a:rPr lang="en-US" dirty="0">
                <a:latin typeface="Calibri" panose="020F0502020204030204" pitchFamily="34" charset="0"/>
              </a:rPr>
            </a:br>
            <a:endParaRPr lang="en-US" dirty="0" smtClean="0">
              <a:latin typeface="Calibri" panose="020F0502020204030204" pitchFamily="34" charset="0"/>
            </a:endParaRPr>
          </a:p>
          <a:p>
            <a:pPr marL="624078" indent="-514350">
              <a:buFont typeface="+mj-lt"/>
              <a:buAutoNum type="arabicPeriod"/>
            </a:pPr>
            <a:r>
              <a:rPr lang="en-US" dirty="0" smtClean="0">
                <a:latin typeface="Calibri" panose="020F0502020204030204" pitchFamily="34" charset="0"/>
              </a:rPr>
              <a:t>Perform </a:t>
            </a:r>
            <a:r>
              <a:rPr lang="en-US" dirty="0">
                <a:latin typeface="Calibri" panose="020F0502020204030204" pitchFamily="34" charset="0"/>
              </a:rPr>
              <a:t>the normal BST insertion.</a:t>
            </a:r>
            <a:br>
              <a:rPr lang="en-US" dirty="0">
                <a:latin typeface="Calibri" panose="020F0502020204030204" pitchFamily="34" charset="0"/>
              </a:rPr>
            </a:br>
            <a:endParaRPr lang="en-US" dirty="0" smtClean="0">
              <a:latin typeface="Calibri" panose="020F0502020204030204" pitchFamily="34" charset="0"/>
            </a:endParaRPr>
          </a:p>
          <a:p>
            <a:pPr marL="624078" indent="-514350">
              <a:buFont typeface="+mj-lt"/>
              <a:buAutoNum type="arabicPeriod"/>
            </a:pPr>
            <a:r>
              <a:rPr lang="en-US" dirty="0" smtClean="0">
                <a:latin typeface="Calibri" panose="020F0502020204030204" pitchFamily="34" charset="0"/>
              </a:rPr>
              <a:t>The </a:t>
            </a:r>
            <a:r>
              <a:rPr lang="en-US" dirty="0">
                <a:latin typeface="Calibri" panose="020F0502020204030204" pitchFamily="34" charset="0"/>
              </a:rPr>
              <a:t>current node must be one of the ancestors of the newly inserted node. Update the height of the current node.</a:t>
            </a:r>
            <a:br>
              <a:rPr lang="en-US" dirty="0">
                <a:latin typeface="Calibri" panose="020F0502020204030204" pitchFamily="34" charset="0"/>
              </a:rPr>
            </a:br>
            <a:endParaRPr lang="en-US" dirty="0" smtClean="0">
              <a:latin typeface="Calibri" panose="020F0502020204030204" pitchFamily="34" charset="0"/>
            </a:endParaRPr>
          </a:p>
          <a:p>
            <a:pPr marL="624078" indent="-514350">
              <a:buFont typeface="+mj-lt"/>
              <a:buAutoNum type="arabicPeriod"/>
            </a:pPr>
            <a:r>
              <a:rPr lang="en-US" dirty="0" smtClean="0">
                <a:latin typeface="Calibri" panose="020F0502020204030204" pitchFamily="34" charset="0"/>
              </a:rPr>
              <a:t>Get </a:t>
            </a:r>
            <a:r>
              <a:rPr lang="en-US" dirty="0">
                <a:latin typeface="Calibri" panose="020F0502020204030204" pitchFamily="34" charset="0"/>
              </a:rPr>
              <a:t>the balance factor (left subtree height – right subtree height) of the current node.</a:t>
            </a:r>
            <a:br>
              <a:rPr lang="en-US" dirty="0">
                <a:latin typeface="Calibri" panose="020F0502020204030204" pitchFamily="34" charset="0"/>
              </a:rPr>
            </a:br>
            <a:endParaRPr lang="en-US" dirty="0" smtClean="0">
              <a:latin typeface="Calibri" panose="020F0502020204030204" pitchFamily="34" charset="0"/>
            </a:endParaRPr>
          </a:p>
          <a:p>
            <a:pPr marL="624078" indent="-514350">
              <a:buFont typeface="+mj-lt"/>
              <a:buAutoNum type="arabicPeriod"/>
            </a:pPr>
            <a:r>
              <a:rPr lang="en-US" dirty="0" smtClean="0">
                <a:latin typeface="Calibri" panose="020F0502020204030204" pitchFamily="34" charset="0"/>
              </a:rPr>
              <a:t>If </a:t>
            </a:r>
            <a:r>
              <a:rPr lang="en-US" dirty="0">
                <a:latin typeface="Calibri" panose="020F0502020204030204" pitchFamily="34" charset="0"/>
              </a:rPr>
              <a:t>balance factor is greater than 1, then the current node is unbalanced and we are either in </a:t>
            </a:r>
            <a:r>
              <a:rPr lang="en-US" dirty="0" smtClean="0">
                <a:latin typeface="Calibri" panose="020F0502020204030204" pitchFamily="34" charset="0"/>
              </a:rPr>
              <a:t>Left-Left </a:t>
            </a:r>
            <a:r>
              <a:rPr lang="en-US" dirty="0">
                <a:latin typeface="Calibri" panose="020F0502020204030204" pitchFamily="34" charset="0"/>
              </a:rPr>
              <a:t>case or left Right case. To check whether it is </a:t>
            </a:r>
            <a:r>
              <a:rPr lang="en-US" dirty="0" smtClean="0">
                <a:latin typeface="Calibri" panose="020F0502020204030204" pitchFamily="34" charset="0"/>
              </a:rPr>
              <a:t>left-left </a:t>
            </a:r>
            <a:r>
              <a:rPr lang="en-US" dirty="0">
                <a:latin typeface="Calibri" panose="020F0502020204030204" pitchFamily="34" charset="0"/>
              </a:rPr>
              <a:t>case or not, compare the newly inserted key with the key in left subtree root.</a:t>
            </a:r>
            <a:br>
              <a:rPr lang="en-US" dirty="0">
                <a:latin typeface="Calibri" panose="020F0502020204030204" pitchFamily="34" charset="0"/>
              </a:rPr>
            </a:br>
            <a:endParaRPr lang="en-US" dirty="0" smtClean="0">
              <a:latin typeface="Calibri" panose="020F0502020204030204" pitchFamily="34" charset="0"/>
            </a:endParaRPr>
          </a:p>
          <a:p>
            <a:pPr marL="624078" indent="-514350">
              <a:buFont typeface="+mj-lt"/>
              <a:buAutoNum type="arabicPeriod"/>
            </a:pPr>
            <a:r>
              <a:rPr lang="en-US" dirty="0" smtClean="0">
                <a:latin typeface="Calibri" panose="020F0502020204030204" pitchFamily="34" charset="0"/>
              </a:rPr>
              <a:t>If </a:t>
            </a:r>
            <a:r>
              <a:rPr lang="en-US" dirty="0">
                <a:latin typeface="Calibri" panose="020F0502020204030204" pitchFamily="34" charset="0"/>
              </a:rPr>
              <a:t>balance factor is less than -1, then the current node is unbalanced and we are either in </a:t>
            </a:r>
            <a:r>
              <a:rPr lang="en-US" dirty="0" smtClean="0">
                <a:latin typeface="Calibri" panose="020F0502020204030204" pitchFamily="34" charset="0"/>
              </a:rPr>
              <a:t>Right-Right </a:t>
            </a:r>
            <a:r>
              <a:rPr lang="en-US" dirty="0">
                <a:latin typeface="Calibri" panose="020F0502020204030204" pitchFamily="34" charset="0"/>
              </a:rPr>
              <a:t>case or Right-Left case. To check whether it is </a:t>
            </a:r>
            <a:r>
              <a:rPr lang="en-US" dirty="0" smtClean="0">
                <a:latin typeface="Calibri" panose="020F0502020204030204" pitchFamily="34" charset="0"/>
              </a:rPr>
              <a:t>Right-Right </a:t>
            </a:r>
            <a:r>
              <a:rPr lang="en-US" dirty="0">
                <a:latin typeface="Calibri" panose="020F0502020204030204" pitchFamily="34" charset="0"/>
              </a:rPr>
              <a:t>case or not, compare the newly inserted key with the key in right subtree root.</a:t>
            </a:r>
          </a:p>
        </p:txBody>
      </p:sp>
    </p:spTree>
    <p:extLst>
      <p:ext uri="{BB962C8B-B14F-4D97-AF65-F5344CB8AC3E}">
        <p14:creationId xmlns:p14="http://schemas.microsoft.com/office/powerpoint/2010/main" val="18703426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pPr algn="ctr"/>
            <a:r>
              <a:rPr lang="en-US" dirty="0" smtClean="0">
                <a:latin typeface="Calibri" panose="020F0502020204030204" pitchFamily="34" charset="0"/>
              </a:rPr>
              <a:t>Implementation</a:t>
            </a:r>
            <a:endParaRPr lang="en-US" dirty="0">
              <a:latin typeface="Calibri" panose="020F0502020204030204" pitchFamily="34" charset="0"/>
            </a:endParaRPr>
          </a:p>
        </p:txBody>
      </p:sp>
      <p:sp>
        <p:nvSpPr>
          <p:cNvPr id="3" name="Content Placeholder 2"/>
          <p:cNvSpPr>
            <a:spLocks noGrp="1"/>
          </p:cNvSpPr>
          <p:nvPr>
            <p:ph idx="1"/>
          </p:nvPr>
        </p:nvSpPr>
        <p:spPr>
          <a:xfrm>
            <a:off x="457200" y="1676400"/>
            <a:ext cx="8229600" cy="5181600"/>
          </a:xfrm>
        </p:spPr>
        <p:txBody>
          <a:bodyPr>
            <a:normAutofit fontScale="32500" lnSpcReduction="20000"/>
          </a:bodyPr>
          <a:lstStyle/>
          <a:p>
            <a:r>
              <a:rPr lang="en-US" dirty="0" err="1">
                <a:latin typeface="Calibri" panose="020F0502020204030204" pitchFamily="34" charset="0"/>
              </a:rPr>
              <a:t>struct</a:t>
            </a:r>
            <a:r>
              <a:rPr lang="en-US" dirty="0">
                <a:latin typeface="Calibri" panose="020F0502020204030204" pitchFamily="34" charset="0"/>
              </a:rPr>
              <a:t> Node* insert(</a:t>
            </a:r>
            <a:r>
              <a:rPr lang="en-US" dirty="0" err="1">
                <a:latin typeface="Calibri" panose="020F0502020204030204" pitchFamily="34" charset="0"/>
              </a:rPr>
              <a:t>struct</a:t>
            </a:r>
            <a:r>
              <a:rPr lang="en-US" dirty="0">
                <a:latin typeface="Calibri" panose="020F0502020204030204" pitchFamily="34" charset="0"/>
              </a:rPr>
              <a:t> Node* node, </a:t>
            </a:r>
            <a:r>
              <a:rPr lang="en-US" dirty="0" err="1">
                <a:latin typeface="Calibri" panose="020F0502020204030204" pitchFamily="34" charset="0"/>
              </a:rPr>
              <a:t>int</a:t>
            </a:r>
            <a:r>
              <a:rPr lang="en-US" dirty="0">
                <a:latin typeface="Calibri" panose="020F0502020204030204" pitchFamily="34" charset="0"/>
              </a:rPr>
              <a:t> key) </a:t>
            </a:r>
          </a:p>
          <a:p>
            <a:r>
              <a:rPr lang="en-US" dirty="0">
                <a:latin typeface="Calibri" panose="020F0502020204030204" pitchFamily="34" charset="0"/>
              </a:rPr>
              <a:t>{ </a:t>
            </a:r>
          </a:p>
          <a:p>
            <a:r>
              <a:rPr lang="en-US" dirty="0">
                <a:latin typeface="Calibri" panose="020F0502020204030204" pitchFamily="34" charset="0"/>
              </a:rPr>
              <a:t>        if (node == NULL) </a:t>
            </a:r>
          </a:p>
          <a:p>
            <a:r>
              <a:rPr lang="en-US" dirty="0">
                <a:latin typeface="Calibri" panose="020F0502020204030204" pitchFamily="34" charset="0"/>
              </a:rPr>
              <a:t>        return(</a:t>
            </a:r>
            <a:r>
              <a:rPr lang="en-US" dirty="0" err="1">
                <a:latin typeface="Calibri" panose="020F0502020204030204" pitchFamily="34" charset="0"/>
              </a:rPr>
              <a:t>newNode</a:t>
            </a:r>
            <a:r>
              <a:rPr lang="en-US" dirty="0">
                <a:latin typeface="Calibri" panose="020F0502020204030204" pitchFamily="34" charset="0"/>
              </a:rPr>
              <a:t>(key)); </a:t>
            </a:r>
          </a:p>
          <a:p>
            <a:r>
              <a:rPr lang="en-US" dirty="0">
                <a:latin typeface="Calibri" panose="020F0502020204030204" pitchFamily="34" charset="0"/>
              </a:rPr>
              <a:t>  </a:t>
            </a:r>
          </a:p>
          <a:p>
            <a:r>
              <a:rPr lang="en-US" dirty="0">
                <a:latin typeface="Calibri" panose="020F0502020204030204" pitchFamily="34" charset="0"/>
              </a:rPr>
              <a:t>    if (key &lt; node-&gt;key) </a:t>
            </a:r>
          </a:p>
          <a:p>
            <a:r>
              <a:rPr lang="en-US" dirty="0">
                <a:latin typeface="Calibri" panose="020F0502020204030204" pitchFamily="34" charset="0"/>
              </a:rPr>
              <a:t>        node-&gt;left  = insert(node-&gt;left, key); </a:t>
            </a:r>
          </a:p>
          <a:p>
            <a:r>
              <a:rPr lang="en-US" dirty="0">
                <a:latin typeface="Calibri" panose="020F0502020204030204" pitchFamily="34" charset="0"/>
              </a:rPr>
              <a:t>    else if (key &gt; node-&gt;key) </a:t>
            </a:r>
          </a:p>
          <a:p>
            <a:r>
              <a:rPr lang="en-US" dirty="0">
                <a:latin typeface="Calibri" panose="020F0502020204030204" pitchFamily="34" charset="0"/>
              </a:rPr>
              <a:t>        node-&gt;right = insert(node-&gt;right, key); </a:t>
            </a:r>
          </a:p>
          <a:p>
            <a:r>
              <a:rPr lang="en-US" dirty="0">
                <a:latin typeface="Calibri" panose="020F0502020204030204" pitchFamily="34" charset="0"/>
              </a:rPr>
              <a:t>    else         return node; </a:t>
            </a:r>
            <a:endParaRPr lang="en-US" dirty="0" smtClean="0">
              <a:latin typeface="Calibri" panose="020F0502020204030204" pitchFamily="34" charset="0"/>
            </a:endParaRPr>
          </a:p>
          <a:p>
            <a:endParaRPr lang="en-US" dirty="0">
              <a:latin typeface="Calibri" panose="020F0502020204030204" pitchFamily="34" charset="0"/>
            </a:endParaRPr>
          </a:p>
          <a:p>
            <a:r>
              <a:rPr lang="en-US" dirty="0">
                <a:latin typeface="Calibri" panose="020F0502020204030204" pitchFamily="34" charset="0"/>
              </a:rPr>
              <a:t>      node-&gt;height = 1 + max(height(node-&gt;left), </a:t>
            </a:r>
          </a:p>
          <a:p>
            <a:r>
              <a:rPr lang="en-US" dirty="0">
                <a:latin typeface="Calibri" panose="020F0502020204030204" pitchFamily="34" charset="0"/>
              </a:rPr>
              <a:t>                           height(node-&gt;right)); </a:t>
            </a:r>
            <a:endParaRPr lang="en-US" dirty="0" smtClean="0">
              <a:latin typeface="Calibri" panose="020F0502020204030204" pitchFamily="34" charset="0"/>
            </a:endParaRPr>
          </a:p>
          <a:p>
            <a:endParaRPr lang="en-US" dirty="0">
              <a:latin typeface="Calibri" panose="020F0502020204030204" pitchFamily="34" charset="0"/>
            </a:endParaRPr>
          </a:p>
          <a:p>
            <a:r>
              <a:rPr lang="en-US" dirty="0">
                <a:latin typeface="Calibri" panose="020F0502020204030204" pitchFamily="34" charset="0"/>
              </a:rPr>
              <a:t>             </a:t>
            </a:r>
            <a:r>
              <a:rPr lang="en-US" dirty="0" err="1">
                <a:latin typeface="Calibri" panose="020F0502020204030204" pitchFamily="34" charset="0"/>
              </a:rPr>
              <a:t>int</a:t>
            </a:r>
            <a:r>
              <a:rPr lang="en-US" dirty="0">
                <a:latin typeface="Calibri" panose="020F0502020204030204" pitchFamily="34" charset="0"/>
              </a:rPr>
              <a:t> balance = </a:t>
            </a:r>
            <a:r>
              <a:rPr lang="en-US" dirty="0" err="1">
                <a:latin typeface="Calibri" panose="020F0502020204030204" pitchFamily="34" charset="0"/>
              </a:rPr>
              <a:t>getBalance</a:t>
            </a:r>
            <a:r>
              <a:rPr lang="en-US" dirty="0">
                <a:latin typeface="Calibri" panose="020F0502020204030204" pitchFamily="34" charset="0"/>
              </a:rPr>
              <a:t>(node); </a:t>
            </a:r>
          </a:p>
          <a:p>
            <a:r>
              <a:rPr lang="en-US" dirty="0">
                <a:latin typeface="Calibri" panose="020F0502020204030204" pitchFamily="34" charset="0"/>
              </a:rPr>
              <a:t>  </a:t>
            </a:r>
          </a:p>
          <a:p>
            <a:r>
              <a:rPr lang="en-US" dirty="0">
                <a:latin typeface="Calibri" panose="020F0502020204030204" pitchFamily="34" charset="0"/>
              </a:rPr>
              <a:t>        if (balance &gt; 1 &amp;&amp; key &lt; node-&gt;left-&gt;key) </a:t>
            </a:r>
            <a:r>
              <a:rPr lang="en-US" dirty="0" smtClean="0">
                <a:latin typeface="Calibri" panose="020F0502020204030204" pitchFamily="34" charset="0"/>
              </a:rPr>
              <a:t>	// </a:t>
            </a:r>
            <a:r>
              <a:rPr lang="en-US" dirty="0">
                <a:latin typeface="Calibri" panose="020F0502020204030204" pitchFamily="34" charset="0"/>
              </a:rPr>
              <a:t>Left </a:t>
            </a:r>
            <a:r>
              <a:rPr lang="en-US" dirty="0" err="1">
                <a:latin typeface="Calibri" panose="020F0502020204030204" pitchFamily="34" charset="0"/>
              </a:rPr>
              <a:t>Left</a:t>
            </a:r>
            <a:r>
              <a:rPr lang="en-US" dirty="0">
                <a:latin typeface="Calibri" panose="020F0502020204030204" pitchFamily="34" charset="0"/>
              </a:rPr>
              <a:t> Case </a:t>
            </a:r>
          </a:p>
          <a:p>
            <a:r>
              <a:rPr lang="en-US" dirty="0">
                <a:latin typeface="Calibri" panose="020F0502020204030204" pitchFamily="34" charset="0"/>
              </a:rPr>
              <a:t>        return </a:t>
            </a:r>
            <a:r>
              <a:rPr lang="en-US" dirty="0" err="1">
                <a:latin typeface="Calibri" panose="020F0502020204030204" pitchFamily="34" charset="0"/>
              </a:rPr>
              <a:t>rightRotate</a:t>
            </a:r>
            <a:r>
              <a:rPr lang="en-US" dirty="0">
                <a:latin typeface="Calibri" panose="020F0502020204030204" pitchFamily="34" charset="0"/>
              </a:rPr>
              <a:t>(node); </a:t>
            </a:r>
          </a:p>
          <a:p>
            <a:r>
              <a:rPr lang="en-US" dirty="0">
                <a:latin typeface="Calibri" panose="020F0502020204030204" pitchFamily="34" charset="0"/>
              </a:rPr>
              <a:t>  </a:t>
            </a:r>
          </a:p>
          <a:p>
            <a:r>
              <a:rPr lang="en-US" dirty="0">
                <a:latin typeface="Calibri" panose="020F0502020204030204" pitchFamily="34" charset="0"/>
              </a:rPr>
              <a:t>    if (balance &lt; -1 &amp;&amp; key &gt; node-&gt;right-&gt;</a:t>
            </a:r>
            <a:r>
              <a:rPr lang="en-US" dirty="0" smtClean="0">
                <a:latin typeface="Calibri" panose="020F0502020204030204" pitchFamily="34" charset="0"/>
              </a:rPr>
              <a:t>key)</a:t>
            </a:r>
            <a:r>
              <a:rPr lang="en-US" dirty="0">
                <a:latin typeface="Calibri" panose="020F0502020204030204" pitchFamily="34" charset="0"/>
              </a:rPr>
              <a:t>	</a:t>
            </a:r>
            <a:r>
              <a:rPr lang="en-US" dirty="0" smtClean="0">
                <a:latin typeface="Calibri" panose="020F0502020204030204" pitchFamily="34" charset="0"/>
              </a:rPr>
              <a:t>// </a:t>
            </a:r>
            <a:r>
              <a:rPr lang="en-US" dirty="0">
                <a:latin typeface="Calibri" panose="020F0502020204030204" pitchFamily="34" charset="0"/>
              </a:rPr>
              <a:t>Right </a:t>
            </a:r>
            <a:r>
              <a:rPr lang="en-US" dirty="0" err="1">
                <a:latin typeface="Calibri" panose="020F0502020204030204" pitchFamily="34" charset="0"/>
              </a:rPr>
              <a:t>Right</a:t>
            </a:r>
            <a:r>
              <a:rPr lang="en-US" dirty="0">
                <a:latin typeface="Calibri" panose="020F0502020204030204" pitchFamily="34" charset="0"/>
              </a:rPr>
              <a:t> Case </a:t>
            </a:r>
          </a:p>
          <a:p>
            <a:r>
              <a:rPr lang="en-US" dirty="0">
                <a:latin typeface="Calibri" panose="020F0502020204030204" pitchFamily="34" charset="0"/>
              </a:rPr>
              <a:t>        return </a:t>
            </a:r>
            <a:r>
              <a:rPr lang="en-US" dirty="0" err="1">
                <a:latin typeface="Calibri" panose="020F0502020204030204" pitchFamily="34" charset="0"/>
              </a:rPr>
              <a:t>leftRotate</a:t>
            </a:r>
            <a:r>
              <a:rPr lang="en-US" dirty="0">
                <a:latin typeface="Calibri" panose="020F0502020204030204" pitchFamily="34" charset="0"/>
              </a:rPr>
              <a:t>(node); </a:t>
            </a:r>
          </a:p>
          <a:p>
            <a:r>
              <a:rPr lang="en-US" dirty="0">
                <a:latin typeface="Calibri" panose="020F0502020204030204" pitchFamily="34" charset="0"/>
              </a:rPr>
              <a:t>  </a:t>
            </a:r>
          </a:p>
          <a:p>
            <a:r>
              <a:rPr lang="en-US" dirty="0">
                <a:latin typeface="Calibri" panose="020F0502020204030204" pitchFamily="34" charset="0"/>
              </a:rPr>
              <a:t>        if (balance &gt; 1 &amp;&amp; key &gt; node-&gt;left-&gt;key) </a:t>
            </a:r>
            <a:r>
              <a:rPr lang="en-US" dirty="0" smtClean="0">
                <a:latin typeface="Calibri" panose="020F0502020204030204" pitchFamily="34" charset="0"/>
              </a:rPr>
              <a:t>	// </a:t>
            </a:r>
            <a:r>
              <a:rPr lang="en-US" dirty="0">
                <a:latin typeface="Calibri" panose="020F0502020204030204" pitchFamily="34" charset="0"/>
              </a:rPr>
              <a:t>Left Right Case </a:t>
            </a:r>
          </a:p>
          <a:p>
            <a:r>
              <a:rPr lang="en-US" dirty="0">
                <a:latin typeface="Calibri" panose="020F0502020204030204" pitchFamily="34" charset="0"/>
              </a:rPr>
              <a:t>    { </a:t>
            </a:r>
          </a:p>
          <a:p>
            <a:r>
              <a:rPr lang="en-US" dirty="0">
                <a:latin typeface="Calibri" panose="020F0502020204030204" pitchFamily="34" charset="0"/>
              </a:rPr>
              <a:t>        node-&gt;left =  </a:t>
            </a:r>
            <a:r>
              <a:rPr lang="en-US" dirty="0" err="1">
                <a:latin typeface="Calibri" panose="020F0502020204030204" pitchFamily="34" charset="0"/>
              </a:rPr>
              <a:t>leftRotate</a:t>
            </a:r>
            <a:r>
              <a:rPr lang="en-US" dirty="0">
                <a:latin typeface="Calibri" panose="020F0502020204030204" pitchFamily="34" charset="0"/>
              </a:rPr>
              <a:t>(node-&gt;left); </a:t>
            </a:r>
          </a:p>
          <a:p>
            <a:r>
              <a:rPr lang="en-US" dirty="0">
                <a:latin typeface="Calibri" panose="020F0502020204030204" pitchFamily="34" charset="0"/>
              </a:rPr>
              <a:t>        return </a:t>
            </a:r>
            <a:r>
              <a:rPr lang="en-US" dirty="0" err="1">
                <a:latin typeface="Calibri" panose="020F0502020204030204" pitchFamily="34" charset="0"/>
              </a:rPr>
              <a:t>rightRotate</a:t>
            </a:r>
            <a:r>
              <a:rPr lang="en-US" dirty="0">
                <a:latin typeface="Calibri" panose="020F0502020204030204" pitchFamily="34" charset="0"/>
              </a:rPr>
              <a:t>(node); </a:t>
            </a:r>
          </a:p>
          <a:p>
            <a:r>
              <a:rPr lang="en-US" dirty="0">
                <a:latin typeface="Calibri" panose="020F0502020204030204" pitchFamily="34" charset="0"/>
              </a:rPr>
              <a:t>    } </a:t>
            </a:r>
          </a:p>
          <a:p>
            <a:r>
              <a:rPr lang="en-US" dirty="0">
                <a:latin typeface="Calibri" panose="020F0502020204030204" pitchFamily="34" charset="0"/>
              </a:rPr>
              <a:t>  </a:t>
            </a:r>
            <a:r>
              <a:rPr lang="en-US" dirty="0" smtClean="0">
                <a:latin typeface="Calibri" panose="020F0502020204030204" pitchFamily="34" charset="0"/>
              </a:rPr>
              <a:t>    if (balance &lt; -1 &amp;&amp; key &lt; node-&gt;right-&gt;key)</a:t>
            </a:r>
            <a:r>
              <a:rPr lang="en-US" dirty="0">
                <a:latin typeface="Calibri" panose="020F0502020204030204" pitchFamily="34" charset="0"/>
              </a:rPr>
              <a:t>	 // Right Left Case </a:t>
            </a:r>
            <a:r>
              <a:rPr lang="en-US" dirty="0" smtClean="0">
                <a:latin typeface="Calibri" panose="020F0502020204030204" pitchFamily="34" charset="0"/>
              </a:rPr>
              <a:t> </a:t>
            </a:r>
          </a:p>
          <a:p>
            <a:r>
              <a:rPr lang="en-US" dirty="0">
                <a:latin typeface="Calibri" panose="020F0502020204030204" pitchFamily="34" charset="0"/>
              </a:rPr>
              <a:t>    { </a:t>
            </a:r>
          </a:p>
          <a:p>
            <a:r>
              <a:rPr lang="en-US" dirty="0">
                <a:latin typeface="Calibri" panose="020F0502020204030204" pitchFamily="34" charset="0"/>
              </a:rPr>
              <a:t>        node-&gt;right = </a:t>
            </a:r>
            <a:r>
              <a:rPr lang="en-US" dirty="0" err="1">
                <a:latin typeface="Calibri" panose="020F0502020204030204" pitchFamily="34" charset="0"/>
              </a:rPr>
              <a:t>rightRotate</a:t>
            </a:r>
            <a:r>
              <a:rPr lang="en-US" dirty="0">
                <a:latin typeface="Calibri" panose="020F0502020204030204" pitchFamily="34" charset="0"/>
              </a:rPr>
              <a:t>(node-&gt;right); </a:t>
            </a:r>
          </a:p>
          <a:p>
            <a:r>
              <a:rPr lang="en-US" dirty="0">
                <a:latin typeface="Calibri" panose="020F0502020204030204" pitchFamily="34" charset="0"/>
              </a:rPr>
              <a:t>        return </a:t>
            </a:r>
            <a:r>
              <a:rPr lang="en-US" dirty="0" err="1">
                <a:latin typeface="Calibri" panose="020F0502020204030204" pitchFamily="34" charset="0"/>
              </a:rPr>
              <a:t>leftRotate</a:t>
            </a:r>
            <a:r>
              <a:rPr lang="en-US" dirty="0">
                <a:latin typeface="Calibri" panose="020F0502020204030204" pitchFamily="34" charset="0"/>
              </a:rPr>
              <a:t>(node); </a:t>
            </a:r>
          </a:p>
          <a:p>
            <a:r>
              <a:rPr lang="en-US" dirty="0">
                <a:latin typeface="Calibri" panose="020F0502020204030204" pitchFamily="34" charset="0"/>
              </a:rPr>
              <a:t>    } </a:t>
            </a:r>
          </a:p>
          <a:p>
            <a:r>
              <a:rPr lang="en-US" dirty="0">
                <a:latin typeface="Calibri" panose="020F0502020204030204" pitchFamily="34" charset="0"/>
              </a:rPr>
              <a:t>      return node; </a:t>
            </a:r>
          </a:p>
          <a:p>
            <a:r>
              <a:rPr lang="en-US" dirty="0">
                <a:latin typeface="Calibri" panose="020F0502020204030204" pitchFamily="34" charset="0"/>
              </a:rPr>
              <a:t>} </a:t>
            </a:r>
          </a:p>
          <a:p>
            <a:endParaRPr lang="en-US" dirty="0">
              <a:latin typeface="Calibri" panose="020F0502020204030204" pitchFamily="34" charset="0"/>
            </a:endParaRPr>
          </a:p>
        </p:txBody>
      </p:sp>
    </p:spTree>
    <p:extLst>
      <p:ext uri="{BB962C8B-B14F-4D97-AF65-F5344CB8AC3E}">
        <p14:creationId xmlns:p14="http://schemas.microsoft.com/office/powerpoint/2010/main" val="21886669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Time </a:t>
            </a:r>
            <a:r>
              <a:rPr lang="en-US" dirty="0" smtClean="0">
                <a:latin typeface="Calibri" panose="020F0502020204030204" pitchFamily="34" charset="0"/>
              </a:rPr>
              <a:t>Complexity</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a:bodyPr>
          <a:lstStyle/>
          <a:p>
            <a:pPr algn="just"/>
            <a:r>
              <a:rPr lang="en-US" dirty="0" smtClean="0">
                <a:latin typeface="Calibri" panose="020F0502020204030204" pitchFamily="34" charset="0"/>
              </a:rPr>
              <a:t>The </a:t>
            </a:r>
            <a:r>
              <a:rPr lang="en-US" dirty="0">
                <a:latin typeface="Calibri" panose="020F0502020204030204" pitchFamily="34" charset="0"/>
              </a:rPr>
              <a:t>rotation operations (left and right rotate) take constant time as only a few pointers are being changed there. Updating the height and getting the balance factor also takes constant time. So the time complexity of AVL insert remains same as BST insert which is O(h) where h is the height of the tree. Since AVL tree is balanced, the height is O(</a:t>
            </a:r>
            <a:r>
              <a:rPr lang="en-US" dirty="0" err="1">
                <a:latin typeface="Calibri" panose="020F0502020204030204" pitchFamily="34" charset="0"/>
              </a:rPr>
              <a:t>Logn</a:t>
            </a:r>
            <a:r>
              <a:rPr lang="en-US" dirty="0">
                <a:latin typeface="Calibri" panose="020F0502020204030204" pitchFamily="34" charset="0"/>
              </a:rPr>
              <a:t>). So time complexity of AVL insert is O(</a:t>
            </a:r>
            <a:r>
              <a:rPr lang="en-US" dirty="0" err="1">
                <a:latin typeface="Calibri" panose="020F0502020204030204" pitchFamily="34" charset="0"/>
              </a:rPr>
              <a:t>Logn</a:t>
            </a:r>
            <a:r>
              <a:rPr lang="en-US" dirty="0">
                <a:latin typeface="Calibri" panose="020F0502020204030204" pitchFamily="34" charset="0"/>
              </a:rPr>
              <a:t>).</a:t>
            </a:r>
          </a:p>
        </p:txBody>
      </p:sp>
    </p:spTree>
    <p:extLst>
      <p:ext uri="{BB962C8B-B14F-4D97-AF65-F5344CB8AC3E}">
        <p14:creationId xmlns:p14="http://schemas.microsoft.com/office/powerpoint/2010/main" val="32003227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14600"/>
            <a:ext cx="8229600" cy="1066800"/>
          </a:xfrm>
        </p:spPr>
        <p:txBody>
          <a:bodyPr/>
          <a:lstStyle/>
          <a:p>
            <a:pPr algn="ctr"/>
            <a:r>
              <a:rPr lang="en-US" dirty="0" smtClean="0">
                <a:latin typeface="Calibri" panose="020F0502020204030204" pitchFamily="34" charset="0"/>
              </a:rPr>
              <a:t>Deletion in AVL Tree</a:t>
            </a:r>
            <a:endParaRPr lang="en-US" dirty="0">
              <a:latin typeface="Calibri" panose="020F0502020204030204" pitchFamily="34" charset="0"/>
            </a:endParaRPr>
          </a:p>
        </p:txBody>
      </p:sp>
    </p:spTree>
    <p:extLst>
      <p:ext uri="{BB962C8B-B14F-4D97-AF65-F5344CB8AC3E}">
        <p14:creationId xmlns:p14="http://schemas.microsoft.com/office/powerpoint/2010/main" val="7055747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Deletion</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a:bodyPr>
          <a:lstStyle/>
          <a:p>
            <a:pPr marL="109728" indent="0" algn="just">
              <a:buNone/>
            </a:pPr>
            <a:r>
              <a:rPr lang="en-US" dirty="0">
                <a:latin typeface="Calibri" panose="020F0502020204030204" pitchFamily="34" charset="0"/>
              </a:rPr>
              <a:t>To make sure that the given tree remains AVL after every deletion, we must augment the standard BST delete operation to perform some re-balancing. Following are two basic operations that can be performed to re-balance a BST without violating the BST property (keys(left) &lt; key(root) &lt; keys(right</a:t>
            </a:r>
            <a:r>
              <a:rPr lang="en-US" dirty="0" smtClean="0">
                <a:latin typeface="Calibri" panose="020F0502020204030204" pitchFamily="34" charset="0"/>
              </a:rPr>
              <a:t>)).</a:t>
            </a:r>
          </a:p>
          <a:p>
            <a:pPr marL="624078" indent="-514350" algn="just">
              <a:buFont typeface="+mj-lt"/>
              <a:buAutoNum type="arabicPeriod"/>
            </a:pPr>
            <a:r>
              <a:rPr lang="en-US" dirty="0" smtClean="0">
                <a:latin typeface="Calibri" panose="020F0502020204030204" pitchFamily="34" charset="0"/>
              </a:rPr>
              <a:t>Left Rotation</a:t>
            </a:r>
          </a:p>
          <a:p>
            <a:pPr marL="624078" indent="-514350" algn="just">
              <a:buFont typeface="+mj-lt"/>
              <a:buAutoNum type="arabicPeriod"/>
            </a:pPr>
            <a:r>
              <a:rPr lang="en-US" dirty="0" smtClean="0">
                <a:latin typeface="Calibri" panose="020F0502020204030204" pitchFamily="34" charset="0"/>
              </a:rPr>
              <a:t>Right </a:t>
            </a:r>
            <a:r>
              <a:rPr lang="en-US" dirty="0">
                <a:latin typeface="Calibri" panose="020F0502020204030204" pitchFamily="34" charset="0"/>
              </a:rPr>
              <a:t>Rotation</a:t>
            </a:r>
          </a:p>
        </p:txBody>
      </p:sp>
    </p:spTree>
    <p:extLst>
      <p:ext uri="{BB962C8B-B14F-4D97-AF65-F5344CB8AC3E}">
        <p14:creationId xmlns:p14="http://schemas.microsoft.com/office/powerpoint/2010/main" val="27238843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amanullah\Desktop\d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 y="762000"/>
            <a:ext cx="9239603"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2129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Deletion</a:t>
            </a:r>
            <a:r>
              <a:rPr lang="en-US" dirty="0" smtClean="0">
                <a:latin typeface="Calibri" panose="020F0502020204030204" pitchFamily="34" charset="0"/>
              </a:rPr>
              <a:t> - Algorithm</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pPr marL="109728" indent="0" algn="just">
              <a:buNone/>
            </a:pPr>
            <a:r>
              <a:rPr lang="en-US" b="1" dirty="0" smtClean="0">
                <a:latin typeface="Calibri" panose="020F0502020204030204" pitchFamily="34" charset="0"/>
              </a:rPr>
              <a:t>Steps:</a:t>
            </a:r>
          </a:p>
          <a:p>
            <a:pPr marL="109728" indent="0" algn="just">
              <a:buNone/>
            </a:pPr>
            <a:r>
              <a:rPr lang="en-US" dirty="0">
                <a:latin typeface="Calibri" panose="020F0502020204030204" pitchFamily="34" charset="0"/>
              </a:rPr>
              <a:t>Let w be the node to be </a:t>
            </a:r>
            <a:r>
              <a:rPr lang="en-US" dirty="0" smtClean="0">
                <a:latin typeface="Calibri" panose="020F0502020204030204" pitchFamily="34" charset="0"/>
              </a:rPr>
              <a:t>deleted</a:t>
            </a:r>
          </a:p>
          <a:p>
            <a:pPr marL="624078" indent="-514350" algn="just">
              <a:buFont typeface="+mj-lt"/>
              <a:buAutoNum type="arabicPeriod"/>
            </a:pPr>
            <a:r>
              <a:rPr lang="en-US" dirty="0" smtClean="0">
                <a:latin typeface="Calibri" panose="020F0502020204030204" pitchFamily="34" charset="0"/>
              </a:rPr>
              <a:t>Perform </a:t>
            </a:r>
            <a:r>
              <a:rPr lang="en-US" dirty="0">
                <a:latin typeface="Calibri" panose="020F0502020204030204" pitchFamily="34" charset="0"/>
              </a:rPr>
              <a:t>standard BST delete for </a:t>
            </a:r>
            <a:r>
              <a:rPr lang="en-US" dirty="0" smtClean="0">
                <a:latin typeface="Calibri" panose="020F0502020204030204" pitchFamily="34" charset="0"/>
              </a:rPr>
              <a:t>w.</a:t>
            </a:r>
          </a:p>
          <a:p>
            <a:pPr marL="624078" indent="-514350" algn="just">
              <a:buFont typeface="+mj-lt"/>
              <a:buAutoNum type="arabicPeriod"/>
            </a:pPr>
            <a:r>
              <a:rPr lang="en-US" dirty="0" smtClean="0">
                <a:latin typeface="Calibri" panose="020F0502020204030204" pitchFamily="34" charset="0"/>
              </a:rPr>
              <a:t>Starting </a:t>
            </a:r>
            <a:r>
              <a:rPr lang="en-US" dirty="0">
                <a:latin typeface="Calibri" panose="020F0502020204030204" pitchFamily="34" charset="0"/>
              </a:rPr>
              <a:t>from w, travel up and find the first unbalanced node. Let z be the first unbalanced node, y be the larger height child of z, and x be the larger height child of y. Note that the definitions of x and y are different from </a:t>
            </a:r>
            <a:r>
              <a:rPr lang="en-US" dirty="0" smtClean="0">
                <a:latin typeface="Calibri" panose="020F0502020204030204" pitchFamily="34" charset="0"/>
              </a:rPr>
              <a:t>insertion here.</a:t>
            </a:r>
          </a:p>
          <a:p>
            <a:pPr marL="624078" indent="-514350" algn="just">
              <a:buFont typeface="+mj-lt"/>
              <a:buAutoNum type="arabicPeriod"/>
            </a:pPr>
            <a:r>
              <a:rPr lang="en-US" dirty="0" smtClean="0">
                <a:latin typeface="Calibri" panose="020F0502020204030204" pitchFamily="34" charset="0"/>
              </a:rPr>
              <a:t>Re-balance </a:t>
            </a:r>
            <a:r>
              <a:rPr lang="en-US" dirty="0">
                <a:latin typeface="Calibri" panose="020F0502020204030204" pitchFamily="34" charset="0"/>
              </a:rPr>
              <a:t>the tree by performing appropriate rotations on the subtree rooted with z.</a:t>
            </a:r>
          </a:p>
        </p:txBody>
      </p:sp>
    </p:spTree>
    <p:extLst>
      <p:ext uri="{BB962C8B-B14F-4D97-AF65-F5344CB8AC3E}">
        <p14:creationId xmlns:p14="http://schemas.microsoft.com/office/powerpoint/2010/main" val="37967258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Four Possible Arrangements</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fontScale="92500" lnSpcReduction="10000"/>
          </a:bodyPr>
          <a:lstStyle/>
          <a:p>
            <a:pPr marL="109728" indent="0" algn="just">
              <a:buNone/>
            </a:pPr>
            <a:r>
              <a:rPr lang="en-US" dirty="0">
                <a:latin typeface="Calibri" panose="020F0502020204030204" pitchFamily="34" charset="0"/>
              </a:rPr>
              <a:t>There can be 4 possible cases that needs to be handled as x, y and z can be arranged in 4 ways. Following are the possible 4 </a:t>
            </a:r>
            <a:r>
              <a:rPr lang="en-US" dirty="0" smtClean="0">
                <a:latin typeface="Calibri" panose="020F0502020204030204" pitchFamily="34" charset="0"/>
              </a:rPr>
              <a:t>arrangements:</a:t>
            </a:r>
          </a:p>
          <a:p>
            <a:pPr marL="624078" indent="-514350" algn="just">
              <a:buFont typeface="+mj-lt"/>
              <a:buAutoNum type="alphaLcParenR"/>
            </a:pPr>
            <a:r>
              <a:rPr lang="en-US" dirty="0" smtClean="0">
                <a:latin typeface="Calibri" panose="020F0502020204030204" pitchFamily="34" charset="0"/>
              </a:rPr>
              <a:t>y </a:t>
            </a:r>
            <a:r>
              <a:rPr lang="en-US" dirty="0">
                <a:latin typeface="Calibri" panose="020F0502020204030204" pitchFamily="34" charset="0"/>
              </a:rPr>
              <a:t>is left child of z and x is left child of y </a:t>
            </a:r>
            <a:r>
              <a:rPr lang="en-US" dirty="0" smtClean="0">
                <a:latin typeface="Calibri" panose="020F0502020204030204" pitchFamily="34" charset="0"/>
              </a:rPr>
              <a:t>   	              (Left-Left Case)</a:t>
            </a:r>
          </a:p>
          <a:p>
            <a:pPr marL="624078" indent="-514350" algn="just">
              <a:buFont typeface="+mj-lt"/>
              <a:buAutoNum type="alphaLcParenR"/>
            </a:pPr>
            <a:r>
              <a:rPr lang="en-US" dirty="0" smtClean="0">
                <a:latin typeface="Calibri" panose="020F0502020204030204" pitchFamily="34" charset="0"/>
              </a:rPr>
              <a:t>y </a:t>
            </a:r>
            <a:r>
              <a:rPr lang="en-US" dirty="0">
                <a:latin typeface="Calibri" panose="020F0502020204030204" pitchFamily="34" charset="0"/>
              </a:rPr>
              <a:t>is left child of z and x is right child of y </a:t>
            </a:r>
            <a:r>
              <a:rPr lang="en-US" dirty="0" smtClean="0">
                <a:latin typeface="Calibri" panose="020F0502020204030204" pitchFamily="34" charset="0"/>
              </a:rPr>
              <a:t>		   (Left-Right Case)</a:t>
            </a:r>
          </a:p>
          <a:p>
            <a:pPr marL="624078" indent="-514350" algn="just">
              <a:buFont typeface="+mj-lt"/>
              <a:buAutoNum type="alphaLcParenR"/>
            </a:pPr>
            <a:r>
              <a:rPr lang="en-US" dirty="0" smtClean="0">
                <a:latin typeface="Calibri" panose="020F0502020204030204" pitchFamily="34" charset="0"/>
              </a:rPr>
              <a:t>y </a:t>
            </a:r>
            <a:r>
              <a:rPr lang="en-US" dirty="0">
                <a:latin typeface="Calibri" panose="020F0502020204030204" pitchFamily="34" charset="0"/>
              </a:rPr>
              <a:t>is right child of z and x is right child of y </a:t>
            </a:r>
            <a:r>
              <a:rPr lang="en-US" dirty="0" smtClean="0">
                <a:latin typeface="Calibri" panose="020F0502020204030204" pitchFamily="34" charset="0"/>
              </a:rPr>
              <a:t>	            (Right-Right Case)</a:t>
            </a:r>
          </a:p>
          <a:p>
            <a:pPr marL="624078" indent="-514350" algn="just">
              <a:buFont typeface="+mj-lt"/>
              <a:buAutoNum type="alphaLcParenR"/>
            </a:pPr>
            <a:r>
              <a:rPr lang="en-US" dirty="0" smtClean="0">
                <a:latin typeface="Calibri" panose="020F0502020204030204" pitchFamily="34" charset="0"/>
              </a:rPr>
              <a:t>y </a:t>
            </a:r>
            <a:r>
              <a:rPr lang="en-US" dirty="0">
                <a:latin typeface="Calibri" panose="020F0502020204030204" pitchFamily="34" charset="0"/>
              </a:rPr>
              <a:t>is right child of z and x is left child of y </a:t>
            </a:r>
            <a:r>
              <a:rPr lang="en-US" dirty="0" smtClean="0">
                <a:latin typeface="Calibri" panose="020F0502020204030204" pitchFamily="34" charset="0"/>
              </a:rPr>
              <a:t>	            (Right-Left </a:t>
            </a:r>
            <a:r>
              <a:rPr lang="en-US" dirty="0">
                <a:latin typeface="Calibri" panose="020F0502020204030204" pitchFamily="34" charset="0"/>
              </a:rPr>
              <a:t>Case)</a:t>
            </a:r>
          </a:p>
        </p:txBody>
      </p:sp>
    </p:spTree>
    <p:extLst>
      <p:ext uri="{BB962C8B-B14F-4D97-AF65-F5344CB8AC3E}">
        <p14:creationId xmlns:p14="http://schemas.microsoft.com/office/powerpoint/2010/main" val="34362568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Objectives Overview</a:t>
            </a:r>
          </a:p>
        </p:txBody>
      </p:sp>
      <p:sp>
        <p:nvSpPr>
          <p:cNvPr id="3" name="Content Placeholder 2"/>
          <p:cNvSpPr>
            <a:spLocks noGrp="1"/>
          </p:cNvSpPr>
          <p:nvPr>
            <p:ph idx="1"/>
          </p:nvPr>
        </p:nvSpPr>
        <p:spPr/>
        <p:txBody>
          <a:bodyPr>
            <a:normAutofit lnSpcReduction="10000"/>
          </a:bodyPr>
          <a:lstStyle/>
          <a:p>
            <a:pPr algn="just"/>
            <a:r>
              <a:rPr lang="en-US" dirty="0" smtClean="0">
                <a:latin typeface="Calibri" panose="020F0502020204030204" pitchFamily="34" charset="0"/>
              </a:rPr>
              <a:t>Introduction </a:t>
            </a:r>
            <a:r>
              <a:rPr lang="en-US" dirty="0">
                <a:latin typeface="Calibri" panose="020F0502020204030204" pitchFamily="34" charset="0"/>
              </a:rPr>
              <a:t>to AVL </a:t>
            </a:r>
            <a:r>
              <a:rPr lang="en-US" dirty="0" smtClean="0">
                <a:latin typeface="Calibri" panose="020F0502020204030204" pitchFamily="34" charset="0"/>
              </a:rPr>
              <a:t>tree</a:t>
            </a:r>
            <a:endParaRPr lang="en-US" dirty="0">
              <a:latin typeface="Calibri" panose="020F0502020204030204" pitchFamily="34" charset="0"/>
            </a:endParaRPr>
          </a:p>
          <a:p>
            <a:pPr algn="just"/>
            <a:r>
              <a:rPr lang="en-US" dirty="0" smtClean="0">
                <a:latin typeface="Calibri" panose="020F0502020204030204" pitchFamily="34" charset="0"/>
              </a:rPr>
              <a:t>Insertion </a:t>
            </a:r>
            <a:r>
              <a:rPr lang="en-US" dirty="0">
                <a:latin typeface="Calibri" panose="020F0502020204030204" pitchFamily="34" charset="0"/>
              </a:rPr>
              <a:t>and deletion of a node in AVL tree.</a:t>
            </a:r>
          </a:p>
          <a:p>
            <a:pPr algn="just"/>
            <a:r>
              <a:rPr lang="en-US" dirty="0" smtClean="0">
                <a:latin typeface="Calibri" panose="020F0502020204030204" pitchFamily="34" charset="0"/>
              </a:rPr>
              <a:t>Balancing </a:t>
            </a:r>
            <a:r>
              <a:rPr lang="en-US" dirty="0">
                <a:latin typeface="Calibri" panose="020F0502020204030204" pitchFamily="34" charset="0"/>
              </a:rPr>
              <a:t>of Tree</a:t>
            </a:r>
          </a:p>
          <a:p>
            <a:pPr algn="just"/>
            <a:r>
              <a:rPr lang="en-US" dirty="0" smtClean="0">
                <a:latin typeface="Calibri" panose="020F0502020204030204" pitchFamily="34" charset="0"/>
              </a:rPr>
              <a:t>Calculating </a:t>
            </a:r>
            <a:r>
              <a:rPr lang="en-US" dirty="0">
                <a:latin typeface="Calibri" panose="020F0502020204030204" pitchFamily="34" charset="0"/>
              </a:rPr>
              <a:t>Height of a particular node in the Tree</a:t>
            </a:r>
          </a:p>
          <a:p>
            <a:pPr algn="just"/>
            <a:r>
              <a:rPr lang="en-US" dirty="0" smtClean="0">
                <a:latin typeface="Calibri" panose="020F0502020204030204" pitchFamily="34" charset="0"/>
              </a:rPr>
              <a:t>Calculating </a:t>
            </a:r>
            <a:r>
              <a:rPr lang="en-US" dirty="0">
                <a:latin typeface="Calibri" panose="020F0502020204030204" pitchFamily="34" charset="0"/>
              </a:rPr>
              <a:t>balance Factor for a particular Node in the </a:t>
            </a:r>
            <a:r>
              <a:rPr lang="en-US" dirty="0" smtClean="0">
                <a:latin typeface="Calibri" panose="020F0502020204030204" pitchFamily="34" charset="0"/>
              </a:rPr>
              <a:t>Tree</a:t>
            </a:r>
          </a:p>
          <a:p>
            <a:pPr algn="just"/>
            <a:r>
              <a:rPr lang="en-US" dirty="0">
                <a:latin typeface="Calibri" panose="020F0502020204030204" pitchFamily="34" charset="0"/>
              </a:rPr>
              <a:t>Left Rotation in an AVL Tree</a:t>
            </a:r>
          </a:p>
          <a:p>
            <a:pPr algn="just"/>
            <a:r>
              <a:rPr lang="en-US" dirty="0" smtClean="0">
                <a:latin typeface="Calibri" panose="020F0502020204030204" pitchFamily="34" charset="0"/>
              </a:rPr>
              <a:t>Right </a:t>
            </a:r>
            <a:r>
              <a:rPr lang="en-US" dirty="0">
                <a:latin typeface="Calibri" panose="020F0502020204030204" pitchFamily="34" charset="0"/>
              </a:rPr>
              <a:t>Rotation in an AVL Tree</a:t>
            </a:r>
          </a:p>
          <a:p>
            <a:pPr algn="just"/>
            <a:r>
              <a:rPr lang="en-US" dirty="0" smtClean="0">
                <a:latin typeface="Calibri" panose="020F0502020204030204" pitchFamily="34" charset="0"/>
              </a:rPr>
              <a:t>All </a:t>
            </a:r>
            <a:r>
              <a:rPr lang="en-US" dirty="0">
                <a:latin typeface="Calibri" panose="020F0502020204030204" pitchFamily="34" charset="0"/>
              </a:rPr>
              <a:t>types of Traversals in AVL</a:t>
            </a:r>
          </a:p>
          <a:p>
            <a:pPr algn="just"/>
            <a:r>
              <a:rPr lang="en-US" dirty="0" smtClean="0">
                <a:latin typeface="Calibri" panose="020F0502020204030204" pitchFamily="34" charset="0"/>
              </a:rPr>
              <a:t>Algorithm </a:t>
            </a:r>
            <a:r>
              <a:rPr lang="en-US" dirty="0">
                <a:latin typeface="Calibri" panose="020F0502020204030204" pitchFamily="34" charset="0"/>
              </a:rPr>
              <a:t>Analysis</a:t>
            </a:r>
          </a:p>
        </p:txBody>
      </p:sp>
    </p:spTree>
    <p:extLst>
      <p:ext uri="{BB962C8B-B14F-4D97-AF65-F5344CB8AC3E}">
        <p14:creationId xmlns:p14="http://schemas.microsoft.com/office/powerpoint/2010/main" val="32554860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Left-Left Case</a:t>
            </a:r>
          </a:p>
        </p:txBody>
      </p:sp>
      <p:pic>
        <p:nvPicPr>
          <p:cNvPr id="15362" name="Picture 2" descr="C:\Users\amanullah\Desktop\d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514600"/>
            <a:ext cx="91440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5641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Left-Right </a:t>
            </a:r>
            <a:r>
              <a:rPr lang="en-US" dirty="0">
                <a:latin typeface="Calibri" panose="020F0502020204030204" pitchFamily="34" charset="0"/>
              </a:rPr>
              <a:t>Case</a:t>
            </a:r>
          </a:p>
        </p:txBody>
      </p:sp>
      <p:pic>
        <p:nvPicPr>
          <p:cNvPr id="16386" name="Picture 2" descr="C:\Users\amanullah\Desktop\d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2" y="2752299"/>
            <a:ext cx="9123528"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21909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Right-Right </a:t>
            </a:r>
            <a:r>
              <a:rPr lang="en-US" dirty="0">
                <a:latin typeface="Calibri" panose="020F0502020204030204" pitchFamily="34" charset="0"/>
              </a:rPr>
              <a:t>Case</a:t>
            </a:r>
          </a:p>
        </p:txBody>
      </p:sp>
      <p:pic>
        <p:nvPicPr>
          <p:cNvPr id="17410" name="Picture 2" descr="C:\Users\amanullah\Desktop\d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38400"/>
            <a:ext cx="9145137"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7177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Right-Left </a:t>
            </a:r>
            <a:r>
              <a:rPr lang="en-US" dirty="0">
                <a:latin typeface="Calibri" panose="020F0502020204030204" pitchFamily="34" charset="0"/>
              </a:rPr>
              <a:t>Case</a:t>
            </a:r>
          </a:p>
        </p:txBody>
      </p:sp>
      <p:pic>
        <p:nvPicPr>
          <p:cNvPr id="18434" name="Picture 2" descr="C:\Users\amanullah\Desktop\d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5" y="2590800"/>
            <a:ext cx="9158785" cy="2902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2079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pPr algn="ctr"/>
            <a:r>
              <a:rPr lang="en-US" dirty="0" smtClean="0">
                <a:latin typeface="Calibri" panose="020F0502020204030204" pitchFamily="34" charset="0"/>
              </a:rPr>
              <a:t>Deletion Examples</a:t>
            </a:r>
            <a:endParaRPr lang="en-US" dirty="0">
              <a:latin typeface="Calibri" panose="020F0502020204030204" pitchFamily="34" charset="0"/>
            </a:endParaRPr>
          </a:p>
        </p:txBody>
      </p:sp>
      <p:pic>
        <p:nvPicPr>
          <p:cNvPr id="12290" name="Picture 2" descr="C:\Users\amanullah\Desktop\AVL_TREE_DELE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10550740" cy="5122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1736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pPr algn="ctr"/>
            <a:r>
              <a:rPr lang="en-US" dirty="0" smtClean="0">
                <a:latin typeface="Calibri" panose="020F0502020204030204" pitchFamily="34" charset="0"/>
              </a:rPr>
              <a:t>Deletion Examples</a:t>
            </a:r>
            <a:endParaRPr lang="en-US" dirty="0">
              <a:latin typeface="Calibri" panose="020F0502020204030204" pitchFamily="34" charset="0"/>
            </a:endParaRPr>
          </a:p>
        </p:txBody>
      </p:sp>
      <p:pic>
        <p:nvPicPr>
          <p:cNvPr id="13314" name="Picture 2" descr="C:\Users\amanullah\Desktop\AVL_deletion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00" y="1600200"/>
            <a:ext cx="8382000" cy="628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1898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pPr algn="ctr"/>
            <a:r>
              <a:rPr lang="en-US" dirty="0" smtClean="0">
                <a:latin typeface="Calibri" panose="020F0502020204030204" pitchFamily="34" charset="0"/>
              </a:rPr>
              <a:t>Implementation</a:t>
            </a:r>
            <a:endParaRPr lang="en-US" dirty="0">
              <a:latin typeface="Calibri" panose="020F0502020204030204" pitchFamily="34" charset="0"/>
            </a:endParaRPr>
          </a:p>
        </p:txBody>
      </p:sp>
      <p:sp>
        <p:nvSpPr>
          <p:cNvPr id="3" name="Content Placeholder 2"/>
          <p:cNvSpPr>
            <a:spLocks noGrp="1"/>
          </p:cNvSpPr>
          <p:nvPr>
            <p:ph idx="1"/>
          </p:nvPr>
        </p:nvSpPr>
        <p:spPr>
          <a:xfrm>
            <a:off x="457200" y="1676400"/>
            <a:ext cx="8229600" cy="5181600"/>
          </a:xfrm>
        </p:spPr>
        <p:txBody>
          <a:bodyPr>
            <a:normAutofit fontScale="70000" lnSpcReduction="20000"/>
          </a:bodyPr>
          <a:lstStyle/>
          <a:p>
            <a:pPr marL="109728" indent="0" algn="just">
              <a:buNone/>
            </a:pPr>
            <a:r>
              <a:rPr lang="en-US" dirty="0">
                <a:latin typeface="Calibri" panose="020F0502020204030204" pitchFamily="34" charset="0"/>
              </a:rPr>
              <a:t>The following </a:t>
            </a:r>
            <a:r>
              <a:rPr lang="en-US" dirty="0" smtClean="0">
                <a:latin typeface="Calibri" panose="020F0502020204030204" pitchFamily="34" charset="0"/>
              </a:rPr>
              <a:t>implementation </a:t>
            </a:r>
            <a:r>
              <a:rPr lang="en-US" dirty="0">
                <a:latin typeface="Calibri" panose="020F0502020204030204" pitchFamily="34" charset="0"/>
              </a:rPr>
              <a:t>uses the recursive BST delete as basis. In the recursive BST delete, after deletion, we get pointers to all ancestors one by one in bottom up manner. So we don’t need parent pointer to travel up. The recursive code itself travels up and visits all the ancestors of the deleted </a:t>
            </a:r>
            <a:r>
              <a:rPr lang="en-US" dirty="0" smtClean="0">
                <a:latin typeface="Calibri" panose="020F0502020204030204" pitchFamily="34" charset="0"/>
              </a:rPr>
              <a:t>node.</a:t>
            </a:r>
          </a:p>
          <a:p>
            <a:pPr marL="109728" indent="0" algn="just">
              <a:buNone/>
            </a:pPr>
            <a:r>
              <a:rPr lang="en-US" dirty="0" smtClean="0">
                <a:latin typeface="Calibri" panose="020F0502020204030204" pitchFamily="34" charset="0"/>
              </a:rPr>
              <a:t>Perform </a:t>
            </a:r>
            <a:r>
              <a:rPr lang="en-US" dirty="0">
                <a:latin typeface="Calibri" panose="020F0502020204030204" pitchFamily="34" charset="0"/>
              </a:rPr>
              <a:t>the normal BST </a:t>
            </a:r>
            <a:r>
              <a:rPr lang="en-US" dirty="0" smtClean="0">
                <a:latin typeface="Calibri" panose="020F0502020204030204" pitchFamily="34" charset="0"/>
              </a:rPr>
              <a:t>deletion.</a:t>
            </a:r>
          </a:p>
          <a:p>
            <a:pPr marL="624078" indent="-514350" algn="just">
              <a:buFont typeface="+mj-lt"/>
              <a:buAutoNum type="arabicPeriod"/>
            </a:pPr>
            <a:r>
              <a:rPr lang="en-US" dirty="0" smtClean="0">
                <a:latin typeface="Calibri" panose="020F0502020204030204" pitchFamily="34" charset="0"/>
              </a:rPr>
              <a:t>The </a:t>
            </a:r>
            <a:r>
              <a:rPr lang="en-US" dirty="0">
                <a:latin typeface="Calibri" panose="020F0502020204030204" pitchFamily="34" charset="0"/>
              </a:rPr>
              <a:t>current node must be one of the ancestors of the deleted node. Update the height of the current </a:t>
            </a:r>
            <a:r>
              <a:rPr lang="en-US" dirty="0" smtClean="0">
                <a:latin typeface="Calibri" panose="020F0502020204030204" pitchFamily="34" charset="0"/>
              </a:rPr>
              <a:t>node.</a:t>
            </a:r>
          </a:p>
          <a:p>
            <a:pPr marL="624078" indent="-514350" algn="just">
              <a:buFont typeface="+mj-lt"/>
              <a:buAutoNum type="arabicPeriod"/>
            </a:pPr>
            <a:r>
              <a:rPr lang="en-US" dirty="0" smtClean="0">
                <a:latin typeface="Calibri" panose="020F0502020204030204" pitchFamily="34" charset="0"/>
              </a:rPr>
              <a:t>Get </a:t>
            </a:r>
            <a:r>
              <a:rPr lang="en-US" dirty="0">
                <a:latin typeface="Calibri" panose="020F0502020204030204" pitchFamily="34" charset="0"/>
              </a:rPr>
              <a:t>the balance factor (left subtree height – right subtree height) of the current </a:t>
            </a:r>
            <a:r>
              <a:rPr lang="en-US" dirty="0" smtClean="0">
                <a:latin typeface="Calibri" panose="020F0502020204030204" pitchFamily="34" charset="0"/>
              </a:rPr>
              <a:t>node.</a:t>
            </a:r>
          </a:p>
          <a:p>
            <a:pPr marL="624078" indent="-514350" algn="just">
              <a:buFont typeface="+mj-lt"/>
              <a:buAutoNum type="arabicPeriod"/>
            </a:pPr>
            <a:r>
              <a:rPr lang="en-US" dirty="0" smtClean="0">
                <a:latin typeface="Calibri" panose="020F0502020204030204" pitchFamily="34" charset="0"/>
              </a:rPr>
              <a:t>If </a:t>
            </a:r>
            <a:r>
              <a:rPr lang="en-US" dirty="0">
                <a:latin typeface="Calibri" panose="020F0502020204030204" pitchFamily="34" charset="0"/>
              </a:rPr>
              <a:t>balance factor is greater than 1, then the current node is unbalanced and we are either in Left </a:t>
            </a:r>
            <a:r>
              <a:rPr lang="en-US" dirty="0" err="1">
                <a:latin typeface="Calibri" panose="020F0502020204030204" pitchFamily="34" charset="0"/>
              </a:rPr>
              <a:t>Left</a:t>
            </a:r>
            <a:r>
              <a:rPr lang="en-US" dirty="0">
                <a:latin typeface="Calibri" panose="020F0502020204030204" pitchFamily="34" charset="0"/>
              </a:rPr>
              <a:t> case or Left Right case. To check whether it is Left </a:t>
            </a:r>
            <a:r>
              <a:rPr lang="en-US" dirty="0" err="1">
                <a:latin typeface="Calibri" panose="020F0502020204030204" pitchFamily="34" charset="0"/>
              </a:rPr>
              <a:t>Left</a:t>
            </a:r>
            <a:r>
              <a:rPr lang="en-US" dirty="0">
                <a:latin typeface="Calibri" panose="020F0502020204030204" pitchFamily="34" charset="0"/>
              </a:rPr>
              <a:t> case or Left Right case, get the balance factor of left subtree. If balance factor of the left subtree is greater than or equal to 0, then it is Left </a:t>
            </a:r>
            <a:r>
              <a:rPr lang="en-US" dirty="0" err="1">
                <a:latin typeface="Calibri" panose="020F0502020204030204" pitchFamily="34" charset="0"/>
              </a:rPr>
              <a:t>Left</a:t>
            </a:r>
            <a:r>
              <a:rPr lang="en-US" dirty="0">
                <a:latin typeface="Calibri" panose="020F0502020204030204" pitchFamily="34" charset="0"/>
              </a:rPr>
              <a:t> case, else Left Right </a:t>
            </a:r>
            <a:r>
              <a:rPr lang="en-US" dirty="0" smtClean="0">
                <a:latin typeface="Calibri" panose="020F0502020204030204" pitchFamily="34" charset="0"/>
              </a:rPr>
              <a:t>case.</a:t>
            </a:r>
          </a:p>
          <a:p>
            <a:pPr marL="624078" indent="-514350" algn="just">
              <a:buFont typeface="+mj-lt"/>
              <a:buAutoNum type="arabicPeriod"/>
            </a:pPr>
            <a:r>
              <a:rPr lang="en-US" dirty="0" smtClean="0">
                <a:latin typeface="Calibri" panose="020F0502020204030204" pitchFamily="34" charset="0"/>
              </a:rPr>
              <a:t>If </a:t>
            </a:r>
            <a:r>
              <a:rPr lang="en-US" dirty="0">
                <a:latin typeface="Calibri" panose="020F0502020204030204" pitchFamily="34" charset="0"/>
              </a:rPr>
              <a:t>balance factor is less than -1, then the current node is unbalanced and we are either in Right </a:t>
            </a:r>
            <a:r>
              <a:rPr lang="en-US" dirty="0" err="1">
                <a:latin typeface="Calibri" panose="020F0502020204030204" pitchFamily="34" charset="0"/>
              </a:rPr>
              <a:t>Right</a:t>
            </a:r>
            <a:r>
              <a:rPr lang="en-US" dirty="0">
                <a:latin typeface="Calibri" panose="020F0502020204030204" pitchFamily="34" charset="0"/>
              </a:rPr>
              <a:t> case or Right Left case. To check whether it is Right </a:t>
            </a:r>
            <a:r>
              <a:rPr lang="en-US" dirty="0" err="1">
                <a:latin typeface="Calibri" panose="020F0502020204030204" pitchFamily="34" charset="0"/>
              </a:rPr>
              <a:t>Right</a:t>
            </a:r>
            <a:r>
              <a:rPr lang="en-US" dirty="0">
                <a:latin typeface="Calibri" panose="020F0502020204030204" pitchFamily="34" charset="0"/>
              </a:rPr>
              <a:t> case or Right Left case, get the balance factor of right subtree. If the balance factor of the right subtree is smaller than or equal to 0, then it is Right </a:t>
            </a:r>
            <a:r>
              <a:rPr lang="en-US" dirty="0" err="1">
                <a:latin typeface="Calibri" panose="020F0502020204030204" pitchFamily="34" charset="0"/>
              </a:rPr>
              <a:t>Right</a:t>
            </a:r>
            <a:r>
              <a:rPr lang="en-US" dirty="0">
                <a:latin typeface="Calibri" panose="020F0502020204030204" pitchFamily="34" charset="0"/>
              </a:rPr>
              <a:t> case, else Right Left case.</a:t>
            </a:r>
          </a:p>
        </p:txBody>
      </p:sp>
    </p:spTree>
    <p:extLst>
      <p:ext uri="{BB962C8B-B14F-4D97-AF65-F5344CB8AC3E}">
        <p14:creationId xmlns:p14="http://schemas.microsoft.com/office/powerpoint/2010/main" val="7312921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lstStyle/>
          <a:p>
            <a:pPr algn="ctr"/>
            <a:r>
              <a:rPr lang="en-US" dirty="0" smtClean="0">
                <a:latin typeface="Calibri" panose="020F0502020204030204" pitchFamily="34" charset="0"/>
              </a:rPr>
              <a:t>Implementation</a:t>
            </a:r>
            <a:endParaRPr lang="en-US" dirty="0">
              <a:latin typeface="Calibri" panose="020F0502020204030204" pitchFamily="34" charset="0"/>
            </a:endParaRPr>
          </a:p>
        </p:txBody>
      </p:sp>
      <p:sp>
        <p:nvSpPr>
          <p:cNvPr id="3" name="Content Placeholder 2"/>
          <p:cNvSpPr>
            <a:spLocks noGrp="1"/>
          </p:cNvSpPr>
          <p:nvPr>
            <p:ph idx="1"/>
          </p:nvPr>
        </p:nvSpPr>
        <p:spPr>
          <a:xfrm>
            <a:off x="457200" y="1219200"/>
            <a:ext cx="8229600" cy="5638800"/>
          </a:xfrm>
        </p:spPr>
        <p:txBody>
          <a:bodyPr>
            <a:normAutofit fontScale="32500" lnSpcReduction="20000"/>
          </a:bodyPr>
          <a:lstStyle/>
          <a:p>
            <a:pPr algn="just"/>
            <a:r>
              <a:rPr lang="en-US" dirty="0" err="1">
                <a:latin typeface="Calibri" panose="020F0502020204030204" pitchFamily="34" charset="0"/>
              </a:rPr>
              <a:t>struct</a:t>
            </a:r>
            <a:r>
              <a:rPr lang="en-US" dirty="0">
                <a:latin typeface="Calibri" panose="020F0502020204030204" pitchFamily="34" charset="0"/>
              </a:rPr>
              <a:t> Node* </a:t>
            </a:r>
            <a:r>
              <a:rPr lang="en-US" dirty="0" err="1">
                <a:latin typeface="Calibri" panose="020F0502020204030204" pitchFamily="34" charset="0"/>
              </a:rPr>
              <a:t>deleteNode</a:t>
            </a:r>
            <a:r>
              <a:rPr lang="en-US" dirty="0">
                <a:latin typeface="Calibri" panose="020F0502020204030204" pitchFamily="34" charset="0"/>
              </a:rPr>
              <a:t>(</a:t>
            </a:r>
            <a:r>
              <a:rPr lang="en-US" dirty="0" err="1">
                <a:latin typeface="Calibri" panose="020F0502020204030204" pitchFamily="34" charset="0"/>
              </a:rPr>
              <a:t>struct</a:t>
            </a:r>
            <a:r>
              <a:rPr lang="en-US" dirty="0">
                <a:latin typeface="Calibri" panose="020F0502020204030204" pitchFamily="34" charset="0"/>
              </a:rPr>
              <a:t> Node* root, </a:t>
            </a:r>
            <a:r>
              <a:rPr lang="en-US" dirty="0" err="1">
                <a:latin typeface="Calibri" panose="020F0502020204030204" pitchFamily="34" charset="0"/>
              </a:rPr>
              <a:t>int</a:t>
            </a:r>
            <a:r>
              <a:rPr lang="en-US" dirty="0">
                <a:latin typeface="Calibri" panose="020F0502020204030204" pitchFamily="34" charset="0"/>
              </a:rPr>
              <a:t> key) </a:t>
            </a:r>
          </a:p>
          <a:p>
            <a:pPr algn="just"/>
            <a:r>
              <a:rPr lang="en-US" dirty="0">
                <a:latin typeface="Calibri" panose="020F0502020204030204" pitchFamily="34" charset="0"/>
              </a:rPr>
              <a:t>{   </a:t>
            </a:r>
          </a:p>
          <a:p>
            <a:pPr algn="just"/>
            <a:r>
              <a:rPr lang="en-US" dirty="0">
                <a:latin typeface="Calibri" panose="020F0502020204030204" pitchFamily="34" charset="0"/>
              </a:rPr>
              <a:t>    if (root == NULL) </a:t>
            </a:r>
          </a:p>
          <a:p>
            <a:pPr algn="just"/>
            <a:r>
              <a:rPr lang="en-US" dirty="0">
                <a:latin typeface="Calibri" panose="020F0502020204030204" pitchFamily="34" charset="0"/>
              </a:rPr>
              <a:t>        return root; </a:t>
            </a:r>
          </a:p>
          <a:p>
            <a:pPr algn="just"/>
            <a:r>
              <a:rPr lang="en-US" dirty="0">
                <a:latin typeface="Calibri" panose="020F0502020204030204" pitchFamily="34" charset="0"/>
              </a:rPr>
              <a:t>    if ( key &lt; root-&gt;key ) </a:t>
            </a:r>
          </a:p>
          <a:p>
            <a:pPr algn="just"/>
            <a:r>
              <a:rPr lang="en-US" dirty="0">
                <a:latin typeface="Calibri" panose="020F0502020204030204" pitchFamily="34" charset="0"/>
              </a:rPr>
              <a:t>        root-&gt;left = </a:t>
            </a:r>
            <a:r>
              <a:rPr lang="en-US" dirty="0" err="1">
                <a:latin typeface="Calibri" panose="020F0502020204030204" pitchFamily="34" charset="0"/>
              </a:rPr>
              <a:t>deleteNode</a:t>
            </a:r>
            <a:r>
              <a:rPr lang="en-US" dirty="0">
                <a:latin typeface="Calibri" panose="020F0502020204030204" pitchFamily="34" charset="0"/>
              </a:rPr>
              <a:t>(root-&gt;left, key); </a:t>
            </a:r>
          </a:p>
          <a:p>
            <a:pPr algn="just"/>
            <a:r>
              <a:rPr lang="en-US" dirty="0">
                <a:latin typeface="Calibri" panose="020F0502020204030204" pitchFamily="34" charset="0"/>
              </a:rPr>
              <a:t>  </a:t>
            </a:r>
          </a:p>
          <a:p>
            <a:pPr algn="just"/>
            <a:r>
              <a:rPr lang="en-US" dirty="0">
                <a:latin typeface="Calibri" panose="020F0502020204030204" pitchFamily="34" charset="0"/>
              </a:rPr>
              <a:t>    else if( key &gt; root-&gt;key ) </a:t>
            </a:r>
          </a:p>
          <a:p>
            <a:pPr algn="just"/>
            <a:r>
              <a:rPr lang="en-US" dirty="0">
                <a:latin typeface="Calibri" panose="020F0502020204030204" pitchFamily="34" charset="0"/>
              </a:rPr>
              <a:t>        root-&gt;right = </a:t>
            </a:r>
            <a:r>
              <a:rPr lang="en-US" dirty="0" err="1">
                <a:latin typeface="Calibri" panose="020F0502020204030204" pitchFamily="34" charset="0"/>
              </a:rPr>
              <a:t>deleteNode</a:t>
            </a:r>
            <a:r>
              <a:rPr lang="en-US" dirty="0">
                <a:latin typeface="Calibri" panose="020F0502020204030204" pitchFamily="34" charset="0"/>
              </a:rPr>
              <a:t>(root-&gt;right, key); </a:t>
            </a:r>
            <a:endParaRPr lang="en-US" dirty="0" smtClean="0">
              <a:latin typeface="Calibri" panose="020F0502020204030204" pitchFamily="34" charset="0"/>
            </a:endParaRPr>
          </a:p>
          <a:p>
            <a:pPr algn="just"/>
            <a:r>
              <a:rPr lang="en-US" dirty="0">
                <a:latin typeface="Calibri" panose="020F0502020204030204" pitchFamily="34" charset="0"/>
              </a:rPr>
              <a:t>    else</a:t>
            </a:r>
          </a:p>
          <a:p>
            <a:pPr algn="just"/>
            <a:r>
              <a:rPr lang="en-US" dirty="0">
                <a:latin typeface="Calibri" panose="020F0502020204030204" pitchFamily="34" charset="0"/>
              </a:rPr>
              <a:t>    { </a:t>
            </a:r>
          </a:p>
          <a:p>
            <a:pPr algn="just"/>
            <a:r>
              <a:rPr lang="en-US" dirty="0">
                <a:latin typeface="Calibri" panose="020F0502020204030204" pitchFamily="34" charset="0"/>
              </a:rPr>
              <a:t>         </a:t>
            </a:r>
            <a:r>
              <a:rPr lang="en-US" dirty="0" smtClean="0">
                <a:latin typeface="Calibri" panose="020F0502020204030204" pitchFamily="34" charset="0"/>
              </a:rPr>
              <a:t>if</a:t>
            </a:r>
            <a:r>
              <a:rPr lang="en-US" dirty="0">
                <a:latin typeface="Calibri" panose="020F0502020204030204" pitchFamily="34" charset="0"/>
              </a:rPr>
              <a:t>( (root-&gt;left == NULL) || (root-&gt;right == NULL) ) </a:t>
            </a:r>
          </a:p>
          <a:p>
            <a:pPr algn="just"/>
            <a:r>
              <a:rPr lang="en-US" dirty="0">
                <a:latin typeface="Calibri" panose="020F0502020204030204" pitchFamily="34" charset="0"/>
              </a:rPr>
              <a:t>        { </a:t>
            </a:r>
          </a:p>
          <a:p>
            <a:pPr algn="just"/>
            <a:r>
              <a:rPr lang="en-US" dirty="0">
                <a:latin typeface="Calibri" panose="020F0502020204030204" pitchFamily="34" charset="0"/>
              </a:rPr>
              <a:t>            </a:t>
            </a:r>
            <a:r>
              <a:rPr lang="en-US" dirty="0" err="1">
                <a:latin typeface="Calibri" panose="020F0502020204030204" pitchFamily="34" charset="0"/>
              </a:rPr>
              <a:t>struct</a:t>
            </a:r>
            <a:r>
              <a:rPr lang="en-US" dirty="0">
                <a:latin typeface="Calibri" panose="020F0502020204030204" pitchFamily="34" charset="0"/>
              </a:rPr>
              <a:t> Node *temp = root-&gt;left ? root-&gt;left : </a:t>
            </a:r>
          </a:p>
          <a:p>
            <a:pPr algn="just"/>
            <a:r>
              <a:rPr lang="en-US" dirty="0">
                <a:latin typeface="Calibri" panose="020F0502020204030204" pitchFamily="34" charset="0"/>
              </a:rPr>
              <a:t>                                             root-&gt;right; </a:t>
            </a:r>
          </a:p>
          <a:p>
            <a:pPr algn="just"/>
            <a:r>
              <a:rPr lang="en-US" dirty="0">
                <a:latin typeface="Calibri" panose="020F0502020204030204" pitchFamily="34" charset="0"/>
              </a:rPr>
              <a:t>  </a:t>
            </a:r>
          </a:p>
          <a:p>
            <a:pPr algn="just"/>
            <a:r>
              <a:rPr lang="en-US" dirty="0">
                <a:latin typeface="Calibri" panose="020F0502020204030204" pitchFamily="34" charset="0"/>
              </a:rPr>
              <a:t>               if (temp == NULL) </a:t>
            </a:r>
          </a:p>
          <a:p>
            <a:pPr algn="just"/>
            <a:r>
              <a:rPr lang="en-US" dirty="0">
                <a:latin typeface="Calibri" panose="020F0502020204030204" pitchFamily="34" charset="0"/>
              </a:rPr>
              <a:t>            { </a:t>
            </a:r>
          </a:p>
          <a:p>
            <a:pPr algn="just"/>
            <a:r>
              <a:rPr lang="en-US" dirty="0">
                <a:latin typeface="Calibri" panose="020F0502020204030204" pitchFamily="34" charset="0"/>
              </a:rPr>
              <a:t>                temp = root; </a:t>
            </a:r>
          </a:p>
          <a:p>
            <a:pPr algn="just"/>
            <a:r>
              <a:rPr lang="en-US" dirty="0">
                <a:latin typeface="Calibri" panose="020F0502020204030204" pitchFamily="34" charset="0"/>
              </a:rPr>
              <a:t>                root = NULL; </a:t>
            </a:r>
          </a:p>
          <a:p>
            <a:pPr algn="just"/>
            <a:r>
              <a:rPr lang="en-US" dirty="0">
                <a:latin typeface="Calibri" panose="020F0502020204030204" pitchFamily="34" charset="0"/>
              </a:rPr>
              <a:t>            } </a:t>
            </a:r>
          </a:p>
          <a:p>
            <a:pPr algn="just"/>
            <a:r>
              <a:rPr lang="en-US" dirty="0">
                <a:latin typeface="Calibri" panose="020F0502020204030204" pitchFamily="34" charset="0"/>
              </a:rPr>
              <a:t>            else </a:t>
            </a:r>
            <a:endParaRPr lang="en-US" dirty="0" smtClean="0">
              <a:latin typeface="Calibri" panose="020F0502020204030204" pitchFamily="34" charset="0"/>
            </a:endParaRPr>
          </a:p>
          <a:p>
            <a:pPr algn="just"/>
            <a:r>
              <a:rPr lang="en-US" dirty="0">
                <a:latin typeface="Calibri" panose="020F0502020204030204" pitchFamily="34" charset="0"/>
              </a:rPr>
              <a:t>             *root = *temp; </a:t>
            </a:r>
          </a:p>
          <a:p>
            <a:pPr algn="just"/>
            <a:r>
              <a:rPr lang="en-US" dirty="0">
                <a:latin typeface="Calibri" panose="020F0502020204030204" pitchFamily="34" charset="0"/>
              </a:rPr>
              <a:t>            </a:t>
            </a:r>
            <a:r>
              <a:rPr lang="en-US" dirty="0" smtClean="0">
                <a:latin typeface="Calibri" panose="020F0502020204030204" pitchFamily="34" charset="0"/>
              </a:rPr>
              <a:t>free(temp</a:t>
            </a:r>
            <a:r>
              <a:rPr lang="en-US" dirty="0">
                <a:latin typeface="Calibri" panose="020F0502020204030204" pitchFamily="34" charset="0"/>
              </a:rPr>
              <a:t>); </a:t>
            </a:r>
          </a:p>
          <a:p>
            <a:pPr algn="just"/>
            <a:r>
              <a:rPr lang="en-US" dirty="0">
                <a:latin typeface="Calibri" panose="020F0502020204030204" pitchFamily="34" charset="0"/>
              </a:rPr>
              <a:t>        } </a:t>
            </a:r>
          </a:p>
          <a:p>
            <a:pPr algn="just"/>
            <a:r>
              <a:rPr lang="en-US" dirty="0">
                <a:latin typeface="Calibri" panose="020F0502020204030204" pitchFamily="34" charset="0"/>
              </a:rPr>
              <a:t>        else</a:t>
            </a:r>
          </a:p>
          <a:p>
            <a:pPr algn="just"/>
            <a:r>
              <a:rPr lang="en-US" dirty="0">
                <a:latin typeface="Calibri" panose="020F0502020204030204" pitchFamily="34" charset="0"/>
              </a:rPr>
              <a:t>        { </a:t>
            </a:r>
          </a:p>
          <a:p>
            <a:pPr algn="just"/>
            <a:r>
              <a:rPr lang="en-US" dirty="0">
                <a:latin typeface="Calibri" panose="020F0502020204030204" pitchFamily="34" charset="0"/>
              </a:rPr>
              <a:t>            </a:t>
            </a:r>
            <a:r>
              <a:rPr lang="en-US" dirty="0" err="1">
                <a:latin typeface="Calibri" panose="020F0502020204030204" pitchFamily="34" charset="0"/>
              </a:rPr>
              <a:t>struct</a:t>
            </a:r>
            <a:r>
              <a:rPr lang="en-US" dirty="0">
                <a:latin typeface="Calibri" panose="020F0502020204030204" pitchFamily="34" charset="0"/>
              </a:rPr>
              <a:t> Node* temp = </a:t>
            </a:r>
            <a:r>
              <a:rPr lang="en-US" dirty="0" err="1">
                <a:latin typeface="Calibri" panose="020F0502020204030204" pitchFamily="34" charset="0"/>
              </a:rPr>
              <a:t>minValueNode</a:t>
            </a:r>
            <a:r>
              <a:rPr lang="en-US" dirty="0">
                <a:latin typeface="Calibri" panose="020F0502020204030204" pitchFamily="34" charset="0"/>
              </a:rPr>
              <a:t>(root-&gt;right); </a:t>
            </a:r>
          </a:p>
          <a:p>
            <a:pPr algn="just"/>
            <a:r>
              <a:rPr lang="en-US" dirty="0">
                <a:latin typeface="Calibri" panose="020F0502020204030204" pitchFamily="34" charset="0"/>
              </a:rPr>
              <a:t>  </a:t>
            </a:r>
          </a:p>
          <a:p>
            <a:pPr algn="just"/>
            <a:r>
              <a:rPr lang="en-US" dirty="0">
                <a:latin typeface="Calibri" panose="020F0502020204030204" pitchFamily="34" charset="0"/>
              </a:rPr>
              <a:t>            root-&gt;key = temp-&gt;key; </a:t>
            </a:r>
          </a:p>
          <a:p>
            <a:pPr algn="just"/>
            <a:r>
              <a:rPr lang="en-US" dirty="0">
                <a:latin typeface="Calibri" panose="020F0502020204030204" pitchFamily="34" charset="0"/>
              </a:rPr>
              <a:t>  </a:t>
            </a:r>
          </a:p>
          <a:p>
            <a:pPr algn="just"/>
            <a:r>
              <a:rPr lang="en-US" dirty="0">
                <a:latin typeface="Calibri" panose="020F0502020204030204" pitchFamily="34" charset="0"/>
              </a:rPr>
              <a:t>            </a:t>
            </a:r>
            <a:r>
              <a:rPr lang="en-US" dirty="0" smtClean="0">
                <a:latin typeface="Calibri" panose="020F0502020204030204" pitchFamily="34" charset="0"/>
              </a:rPr>
              <a:t>root-</a:t>
            </a:r>
            <a:r>
              <a:rPr lang="en-US" dirty="0">
                <a:latin typeface="Calibri" panose="020F0502020204030204" pitchFamily="34" charset="0"/>
              </a:rPr>
              <a:t>&gt;right = </a:t>
            </a:r>
            <a:r>
              <a:rPr lang="en-US" dirty="0" err="1">
                <a:latin typeface="Calibri" panose="020F0502020204030204" pitchFamily="34" charset="0"/>
              </a:rPr>
              <a:t>deleteNode</a:t>
            </a:r>
            <a:r>
              <a:rPr lang="en-US" dirty="0">
                <a:latin typeface="Calibri" panose="020F0502020204030204" pitchFamily="34" charset="0"/>
              </a:rPr>
              <a:t>(root-&gt;right, temp-&gt;key); </a:t>
            </a:r>
          </a:p>
          <a:p>
            <a:pPr algn="just"/>
            <a:r>
              <a:rPr lang="en-US" dirty="0">
                <a:latin typeface="Calibri" panose="020F0502020204030204" pitchFamily="34" charset="0"/>
              </a:rPr>
              <a:t>        } </a:t>
            </a:r>
          </a:p>
          <a:p>
            <a:pPr algn="just"/>
            <a:r>
              <a:rPr lang="en-US" dirty="0">
                <a:latin typeface="Calibri" panose="020F0502020204030204" pitchFamily="34" charset="0"/>
              </a:rPr>
              <a:t>    } </a:t>
            </a:r>
          </a:p>
          <a:p>
            <a:pPr algn="just"/>
            <a:r>
              <a:rPr lang="en-US" dirty="0">
                <a:latin typeface="Calibri" panose="020F0502020204030204" pitchFamily="34" charset="0"/>
              </a:rPr>
              <a:t>     if (root == NULL) </a:t>
            </a:r>
          </a:p>
          <a:p>
            <a:pPr algn="just"/>
            <a:r>
              <a:rPr lang="en-US" dirty="0">
                <a:latin typeface="Calibri" panose="020F0502020204030204" pitchFamily="34" charset="0"/>
              </a:rPr>
              <a:t>      return root; </a:t>
            </a:r>
          </a:p>
          <a:p>
            <a:pPr algn="just"/>
            <a:r>
              <a:rPr lang="en-US" dirty="0">
                <a:latin typeface="Calibri" panose="020F0502020204030204" pitchFamily="34" charset="0"/>
              </a:rPr>
              <a:t>  </a:t>
            </a:r>
          </a:p>
          <a:p>
            <a:endParaRPr lang="en-US" dirty="0">
              <a:latin typeface="Calibri" panose="020F0502020204030204" pitchFamily="34" charset="0"/>
            </a:endParaRPr>
          </a:p>
        </p:txBody>
      </p:sp>
    </p:spTree>
    <p:extLst>
      <p:ext uri="{BB962C8B-B14F-4D97-AF65-F5344CB8AC3E}">
        <p14:creationId xmlns:p14="http://schemas.microsoft.com/office/powerpoint/2010/main" val="23894863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lstStyle/>
          <a:p>
            <a:pPr algn="ctr"/>
            <a:r>
              <a:rPr lang="en-US" dirty="0" smtClean="0">
                <a:latin typeface="Calibri" panose="020F0502020204030204" pitchFamily="34" charset="0"/>
              </a:rPr>
              <a:t>Implementation</a:t>
            </a:r>
            <a:endParaRPr lang="en-US" dirty="0">
              <a:latin typeface="Calibri" panose="020F0502020204030204" pitchFamily="34" charset="0"/>
            </a:endParaRPr>
          </a:p>
        </p:txBody>
      </p:sp>
      <p:sp>
        <p:nvSpPr>
          <p:cNvPr id="3" name="Content Placeholder 2"/>
          <p:cNvSpPr>
            <a:spLocks noGrp="1"/>
          </p:cNvSpPr>
          <p:nvPr>
            <p:ph idx="1"/>
          </p:nvPr>
        </p:nvSpPr>
        <p:spPr>
          <a:xfrm>
            <a:off x="457200" y="1219200"/>
            <a:ext cx="8229600" cy="5638800"/>
          </a:xfrm>
        </p:spPr>
        <p:txBody>
          <a:bodyPr>
            <a:normAutofit fontScale="62500" lnSpcReduction="20000"/>
          </a:bodyPr>
          <a:lstStyle/>
          <a:p>
            <a:pPr algn="just"/>
            <a:r>
              <a:rPr lang="en-US" dirty="0">
                <a:latin typeface="Calibri" panose="020F0502020204030204" pitchFamily="34" charset="0"/>
              </a:rPr>
              <a:t>      root-&gt;height = 1 + max(height(root-&gt;left), </a:t>
            </a:r>
          </a:p>
          <a:p>
            <a:pPr algn="just"/>
            <a:r>
              <a:rPr lang="en-US" dirty="0">
                <a:latin typeface="Calibri" panose="020F0502020204030204" pitchFamily="34" charset="0"/>
              </a:rPr>
              <a:t>                           height(root-&gt;right)); </a:t>
            </a:r>
          </a:p>
          <a:p>
            <a:pPr algn="just"/>
            <a:r>
              <a:rPr lang="en-US" dirty="0">
                <a:latin typeface="Calibri" panose="020F0502020204030204" pitchFamily="34" charset="0"/>
              </a:rPr>
              <a:t>      </a:t>
            </a:r>
            <a:r>
              <a:rPr lang="en-US" dirty="0" err="1">
                <a:latin typeface="Calibri" panose="020F0502020204030204" pitchFamily="34" charset="0"/>
              </a:rPr>
              <a:t>int</a:t>
            </a:r>
            <a:r>
              <a:rPr lang="en-US" dirty="0">
                <a:latin typeface="Calibri" panose="020F0502020204030204" pitchFamily="34" charset="0"/>
              </a:rPr>
              <a:t> balance = </a:t>
            </a:r>
            <a:r>
              <a:rPr lang="en-US" dirty="0" err="1">
                <a:latin typeface="Calibri" panose="020F0502020204030204" pitchFamily="34" charset="0"/>
              </a:rPr>
              <a:t>getBalance</a:t>
            </a:r>
            <a:r>
              <a:rPr lang="en-US" dirty="0">
                <a:latin typeface="Calibri" panose="020F0502020204030204" pitchFamily="34" charset="0"/>
              </a:rPr>
              <a:t>(root); </a:t>
            </a:r>
          </a:p>
          <a:p>
            <a:pPr algn="just"/>
            <a:r>
              <a:rPr lang="en-US" dirty="0">
                <a:latin typeface="Calibri" panose="020F0502020204030204" pitchFamily="34" charset="0"/>
              </a:rPr>
              <a:t>  </a:t>
            </a:r>
          </a:p>
          <a:p>
            <a:pPr algn="just"/>
            <a:r>
              <a:rPr lang="en-US" dirty="0">
                <a:latin typeface="Calibri" panose="020F0502020204030204" pitchFamily="34" charset="0"/>
              </a:rPr>
              <a:t>    if (balance &gt; 1 &amp;&amp; </a:t>
            </a:r>
            <a:r>
              <a:rPr lang="en-US" dirty="0" err="1">
                <a:latin typeface="Calibri" panose="020F0502020204030204" pitchFamily="34" charset="0"/>
              </a:rPr>
              <a:t>getBalance</a:t>
            </a:r>
            <a:r>
              <a:rPr lang="en-US" dirty="0">
                <a:latin typeface="Calibri" panose="020F0502020204030204" pitchFamily="34" charset="0"/>
              </a:rPr>
              <a:t>(root-&gt;left) &gt;= 0) 	// Left </a:t>
            </a:r>
            <a:r>
              <a:rPr lang="en-US" dirty="0" err="1">
                <a:latin typeface="Calibri" panose="020F0502020204030204" pitchFamily="34" charset="0"/>
              </a:rPr>
              <a:t>Left</a:t>
            </a:r>
            <a:r>
              <a:rPr lang="en-US" dirty="0">
                <a:latin typeface="Calibri" panose="020F0502020204030204" pitchFamily="34" charset="0"/>
              </a:rPr>
              <a:t> Case </a:t>
            </a:r>
          </a:p>
          <a:p>
            <a:pPr algn="just"/>
            <a:r>
              <a:rPr lang="en-US" dirty="0">
                <a:latin typeface="Calibri" panose="020F0502020204030204" pitchFamily="34" charset="0"/>
              </a:rPr>
              <a:t>        return </a:t>
            </a:r>
            <a:r>
              <a:rPr lang="en-US" dirty="0" err="1">
                <a:latin typeface="Calibri" panose="020F0502020204030204" pitchFamily="34" charset="0"/>
              </a:rPr>
              <a:t>rightRotate</a:t>
            </a:r>
            <a:r>
              <a:rPr lang="en-US" dirty="0">
                <a:latin typeface="Calibri" panose="020F0502020204030204" pitchFamily="34" charset="0"/>
              </a:rPr>
              <a:t>(root); </a:t>
            </a:r>
          </a:p>
          <a:p>
            <a:pPr algn="just"/>
            <a:r>
              <a:rPr lang="en-US" dirty="0">
                <a:latin typeface="Calibri" panose="020F0502020204030204" pitchFamily="34" charset="0"/>
              </a:rPr>
              <a:t>  </a:t>
            </a:r>
          </a:p>
          <a:p>
            <a:pPr algn="just"/>
            <a:r>
              <a:rPr lang="en-US" dirty="0">
                <a:latin typeface="Calibri" panose="020F0502020204030204" pitchFamily="34" charset="0"/>
              </a:rPr>
              <a:t>        if (balance &gt; 1 &amp;&amp; </a:t>
            </a:r>
            <a:r>
              <a:rPr lang="en-US" dirty="0" err="1">
                <a:latin typeface="Calibri" panose="020F0502020204030204" pitchFamily="34" charset="0"/>
              </a:rPr>
              <a:t>getBalance</a:t>
            </a:r>
            <a:r>
              <a:rPr lang="en-US" dirty="0">
                <a:latin typeface="Calibri" panose="020F0502020204030204" pitchFamily="34" charset="0"/>
              </a:rPr>
              <a:t>(root-&gt;left) &lt; 0) 	// Left Right Case </a:t>
            </a:r>
          </a:p>
          <a:p>
            <a:pPr algn="just"/>
            <a:r>
              <a:rPr lang="en-US" dirty="0">
                <a:latin typeface="Calibri" panose="020F0502020204030204" pitchFamily="34" charset="0"/>
              </a:rPr>
              <a:t>    { </a:t>
            </a:r>
          </a:p>
          <a:p>
            <a:pPr algn="just"/>
            <a:r>
              <a:rPr lang="en-US" dirty="0">
                <a:latin typeface="Calibri" panose="020F0502020204030204" pitchFamily="34" charset="0"/>
              </a:rPr>
              <a:t>        root-&gt;left =  </a:t>
            </a:r>
            <a:r>
              <a:rPr lang="en-US" dirty="0" err="1">
                <a:latin typeface="Calibri" panose="020F0502020204030204" pitchFamily="34" charset="0"/>
              </a:rPr>
              <a:t>leftRotate</a:t>
            </a:r>
            <a:r>
              <a:rPr lang="en-US" dirty="0">
                <a:latin typeface="Calibri" panose="020F0502020204030204" pitchFamily="34" charset="0"/>
              </a:rPr>
              <a:t>(root-&gt;left); </a:t>
            </a:r>
          </a:p>
          <a:p>
            <a:pPr algn="just"/>
            <a:r>
              <a:rPr lang="en-US" dirty="0">
                <a:latin typeface="Calibri" panose="020F0502020204030204" pitchFamily="34" charset="0"/>
              </a:rPr>
              <a:t>        return </a:t>
            </a:r>
            <a:r>
              <a:rPr lang="en-US" dirty="0" err="1">
                <a:latin typeface="Calibri" panose="020F0502020204030204" pitchFamily="34" charset="0"/>
              </a:rPr>
              <a:t>rightRotate</a:t>
            </a:r>
            <a:r>
              <a:rPr lang="en-US" dirty="0">
                <a:latin typeface="Calibri" panose="020F0502020204030204" pitchFamily="34" charset="0"/>
              </a:rPr>
              <a:t>(root); </a:t>
            </a:r>
          </a:p>
          <a:p>
            <a:pPr algn="just"/>
            <a:r>
              <a:rPr lang="en-US" dirty="0">
                <a:latin typeface="Calibri" panose="020F0502020204030204" pitchFamily="34" charset="0"/>
              </a:rPr>
              <a:t>    } </a:t>
            </a:r>
          </a:p>
          <a:p>
            <a:pPr algn="just"/>
            <a:r>
              <a:rPr lang="en-US" dirty="0">
                <a:latin typeface="Calibri" panose="020F0502020204030204" pitchFamily="34" charset="0"/>
              </a:rPr>
              <a:t>      if (balance &lt; -1 &amp;&amp; </a:t>
            </a:r>
            <a:r>
              <a:rPr lang="en-US" dirty="0" err="1">
                <a:latin typeface="Calibri" panose="020F0502020204030204" pitchFamily="34" charset="0"/>
              </a:rPr>
              <a:t>getBalance</a:t>
            </a:r>
            <a:r>
              <a:rPr lang="en-US" dirty="0">
                <a:latin typeface="Calibri" panose="020F0502020204030204" pitchFamily="34" charset="0"/>
              </a:rPr>
              <a:t>(root-&gt;right) &lt;= 0) 	// Right </a:t>
            </a:r>
            <a:r>
              <a:rPr lang="en-US" dirty="0" err="1">
                <a:latin typeface="Calibri" panose="020F0502020204030204" pitchFamily="34" charset="0"/>
              </a:rPr>
              <a:t>Right</a:t>
            </a:r>
            <a:r>
              <a:rPr lang="en-US" dirty="0">
                <a:latin typeface="Calibri" panose="020F0502020204030204" pitchFamily="34" charset="0"/>
              </a:rPr>
              <a:t> Case </a:t>
            </a:r>
          </a:p>
          <a:p>
            <a:pPr algn="just"/>
            <a:r>
              <a:rPr lang="en-US" dirty="0">
                <a:latin typeface="Calibri" panose="020F0502020204030204" pitchFamily="34" charset="0"/>
              </a:rPr>
              <a:t>        return </a:t>
            </a:r>
            <a:r>
              <a:rPr lang="en-US" dirty="0" err="1">
                <a:latin typeface="Calibri" panose="020F0502020204030204" pitchFamily="34" charset="0"/>
              </a:rPr>
              <a:t>leftRotate</a:t>
            </a:r>
            <a:r>
              <a:rPr lang="en-US" dirty="0">
                <a:latin typeface="Calibri" panose="020F0502020204030204" pitchFamily="34" charset="0"/>
              </a:rPr>
              <a:t>(root); </a:t>
            </a:r>
          </a:p>
          <a:p>
            <a:pPr algn="just"/>
            <a:r>
              <a:rPr lang="en-US" dirty="0">
                <a:latin typeface="Calibri" panose="020F0502020204030204" pitchFamily="34" charset="0"/>
              </a:rPr>
              <a:t>      if (balance &lt; -1 &amp;&amp; </a:t>
            </a:r>
            <a:r>
              <a:rPr lang="en-US" dirty="0" err="1">
                <a:latin typeface="Calibri" panose="020F0502020204030204" pitchFamily="34" charset="0"/>
              </a:rPr>
              <a:t>getBalance</a:t>
            </a:r>
            <a:r>
              <a:rPr lang="en-US" dirty="0">
                <a:latin typeface="Calibri" panose="020F0502020204030204" pitchFamily="34" charset="0"/>
              </a:rPr>
              <a:t>(root-&gt;right) &gt; 0)	// Right Left Case </a:t>
            </a:r>
          </a:p>
          <a:p>
            <a:pPr algn="just"/>
            <a:r>
              <a:rPr lang="en-US" dirty="0">
                <a:latin typeface="Calibri" panose="020F0502020204030204" pitchFamily="34" charset="0"/>
              </a:rPr>
              <a:t>    { </a:t>
            </a:r>
          </a:p>
          <a:p>
            <a:pPr algn="just"/>
            <a:r>
              <a:rPr lang="en-US" dirty="0">
                <a:latin typeface="Calibri" panose="020F0502020204030204" pitchFamily="34" charset="0"/>
              </a:rPr>
              <a:t>        root-&gt;right = </a:t>
            </a:r>
            <a:r>
              <a:rPr lang="en-US" dirty="0" err="1">
                <a:latin typeface="Calibri" panose="020F0502020204030204" pitchFamily="34" charset="0"/>
              </a:rPr>
              <a:t>rightRotate</a:t>
            </a:r>
            <a:r>
              <a:rPr lang="en-US" dirty="0">
                <a:latin typeface="Calibri" panose="020F0502020204030204" pitchFamily="34" charset="0"/>
              </a:rPr>
              <a:t>(root-&gt;right); </a:t>
            </a:r>
          </a:p>
          <a:p>
            <a:pPr algn="just"/>
            <a:r>
              <a:rPr lang="en-US" dirty="0">
                <a:latin typeface="Calibri" panose="020F0502020204030204" pitchFamily="34" charset="0"/>
              </a:rPr>
              <a:t>        return </a:t>
            </a:r>
            <a:r>
              <a:rPr lang="en-US" dirty="0" err="1">
                <a:latin typeface="Calibri" panose="020F0502020204030204" pitchFamily="34" charset="0"/>
              </a:rPr>
              <a:t>leftRotate</a:t>
            </a:r>
            <a:r>
              <a:rPr lang="en-US" dirty="0">
                <a:latin typeface="Calibri" panose="020F0502020204030204" pitchFamily="34" charset="0"/>
              </a:rPr>
              <a:t>(root); </a:t>
            </a:r>
          </a:p>
          <a:p>
            <a:pPr algn="just"/>
            <a:r>
              <a:rPr lang="en-US" dirty="0">
                <a:latin typeface="Calibri" panose="020F0502020204030204" pitchFamily="34" charset="0"/>
              </a:rPr>
              <a:t>    } </a:t>
            </a:r>
          </a:p>
          <a:p>
            <a:pPr algn="just"/>
            <a:r>
              <a:rPr lang="en-US" dirty="0">
                <a:latin typeface="Calibri" panose="020F0502020204030204" pitchFamily="34" charset="0"/>
              </a:rPr>
              <a:t>    return root; </a:t>
            </a:r>
          </a:p>
          <a:p>
            <a:pPr algn="just"/>
            <a:r>
              <a:rPr lang="en-US" dirty="0">
                <a:latin typeface="Calibri" panose="020F0502020204030204" pitchFamily="34" charset="0"/>
              </a:rPr>
              <a:t>} </a:t>
            </a:r>
          </a:p>
          <a:p>
            <a:endParaRPr lang="en-US" dirty="0">
              <a:latin typeface="Calibri" panose="020F0502020204030204" pitchFamily="34" charset="0"/>
            </a:endParaRPr>
          </a:p>
        </p:txBody>
      </p:sp>
    </p:spTree>
    <p:extLst>
      <p:ext uri="{BB962C8B-B14F-4D97-AF65-F5344CB8AC3E}">
        <p14:creationId xmlns:p14="http://schemas.microsoft.com/office/powerpoint/2010/main" val="40870024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Time Complexity</a:t>
            </a:r>
          </a:p>
        </p:txBody>
      </p:sp>
      <p:sp>
        <p:nvSpPr>
          <p:cNvPr id="3" name="Content Placeholder 2"/>
          <p:cNvSpPr>
            <a:spLocks noGrp="1"/>
          </p:cNvSpPr>
          <p:nvPr>
            <p:ph idx="1"/>
          </p:nvPr>
        </p:nvSpPr>
        <p:spPr/>
        <p:txBody>
          <a:bodyPr/>
          <a:lstStyle/>
          <a:p>
            <a:pPr algn="just"/>
            <a:r>
              <a:rPr lang="en-US" dirty="0">
                <a:latin typeface="Calibri" panose="020F0502020204030204" pitchFamily="34" charset="0"/>
              </a:rPr>
              <a:t>The rotation operations (left and right rotate) take constant time as only few pointers are being changed there. Updating the height and getting the balance factor also take constant time. So the time complexity of AVL delete remains same as BST delete which is O(h) where h is height of the tree. Since AVL tree is balanced, the height is O(</a:t>
            </a:r>
            <a:r>
              <a:rPr lang="en-US" dirty="0" err="1">
                <a:latin typeface="Calibri" panose="020F0502020204030204" pitchFamily="34" charset="0"/>
              </a:rPr>
              <a:t>Logn</a:t>
            </a:r>
            <a:r>
              <a:rPr lang="en-US" dirty="0">
                <a:latin typeface="Calibri" panose="020F0502020204030204" pitchFamily="34" charset="0"/>
              </a:rPr>
              <a:t>). So time complexity of AVL delete is O(Log n).</a:t>
            </a:r>
          </a:p>
          <a:p>
            <a:endParaRPr lang="en-US" dirty="0">
              <a:latin typeface="Calibri" panose="020F0502020204030204" pitchFamily="34" charset="0"/>
            </a:endParaRPr>
          </a:p>
        </p:txBody>
      </p:sp>
    </p:spTree>
    <p:extLst>
      <p:ext uri="{BB962C8B-B14F-4D97-AF65-F5344CB8AC3E}">
        <p14:creationId xmlns:p14="http://schemas.microsoft.com/office/powerpoint/2010/main" val="1044457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latin typeface="Calibri" panose="020F0502020204030204" pitchFamily="34" charset="0"/>
              </a:rPr>
              <a:t>Definition of an AVL tree</a:t>
            </a:r>
            <a:br>
              <a:rPr lang="en-US" b="1" dirty="0">
                <a:latin typeface="Calibri" panose="020F0502020204030204" pitchFamily="34" charset="0"/>
              </a:rPr>
            </a:br>
            <a:endParaRPr lang="en-US" dirty="0">
              <a:latin typeface="Calibri" panose="020F0502020204030204" pitchFamily="34" charset="0"/>
            </a:endParaRPr>
          </a:p>
        </p:txBody>
      </p:sp>
      <p:sp>
        <p:nvSpPr>
          <p:cNvPr id="3" name="Content Placeholder 2"/>
          <p:cNvSpPr>
            <a:spLocks noGrp="1"/>
          </p:cNvSpPr>
          <p:nvPr>
            <p:ph idx="1"/>
          </p:nvPr>
        </p:nvSpPr>
        <p:spPr/>
        <p:txBody>
          <a:bodyPr>
            <a:normAutofit/>
          </a:bodyPr>
          <a:lstStyle/>
          <a:p>
            <a:pPr marL="109728" indent="0" algn="just">
              <a:buNone/>
            </a:pPr>
            <a:r>
              <a:rPr lang="en-US" dirty="0">
                <a:latin typeface="Calibri" panose="020F0502020204030204" pitchFamily="34" charset="0"/>
              </a:rPr>
              <a:t>AVL tree is a self-balancing Binary Search Tree (BST) where the difference between heights of left and right subtrees cannot be more than one for all nodes.</a:t>
            </a:r>
            <a:endParaRPr lang="en-US" dirty="0" smtClean="0">
              <a:latin typeface="Calibri" panose="020F0502020204030204" pitchFamily="34" charset="0"/>
            </a:endParaRPr>
          </a:p>
          <a:p>
            <a:pPr marL="109728" indent="0" algn="just">
              <a:buNone/>
            </a:pPr>
            <a:r>
              <a:rPr lang="en-US" dirty="0" smtClean="0">
                <a:latin typeface="Calibri" panose="020F0502020204030204" pitchFamily="34" charset="0"/>
              </a:rPr>
              <a:t>It has </a:t>
            </a:r>
            <a:r>
              <a:rPr lang="en-US" dirty="0">
                <a:latin typeface="Calibri" panose="020F0502020204030204" pitchFamily="34" charset="0"/>
              </a:rPr>
              <a:t>the following properties: </a:t>
            </a:r>
            <a:endParaRPr lang="en-US" dirty="0" smtClean="0">
              <a:latin typeface="Calibri" panose="020F0502020204030204" pitchFamily="34" charset="0"/>
            </a:endParaRPr>
          </a:p>
          <a:p>
            <a:pPr algn="just"/>
            <a:r>
              <a:rPr lang="en-US" dirty="0" smtClean="0">
                <a:latin typeface="Calibri" panose="020F0502020204030204" pitchFamily="34" charset="0"/>
              </a:rPr>
              <a:t>The </a:t>
            </a:r>
            <a:r>
              <a:rPr lang="en-US" dirty="0">
                <a:latin typeface="Calibri" panose="020F0502020204030204" pitchFamily="34" charset="0"/>
              </a:rPr>
              <a:t>sub-trees of every node differ in height by at most one. </a:t>
            </a:r>
          </a:p>
          <a:p>
            <a:pPr algn="just"/>
            <a:r>
              <a:rPr lang="en-US" dirty="0">
                <a:latin typeface="Calibri" panose="020F0502020204030204" pitchFamily="34" charset="0"/>
              </a:rPr>
              <a:t>Every sub-tree is an AVL tree. </a:t>
            </a:r>
          </a:p>
          <a:p>
            <a:endParaRPr lang="en-US" dirty="0">
              <a:latin typeface="Calibri" panose="020F0502020204030204" pitchFamily="34" charset="0"/>
            </a:endParaRPr>
          </a:p>
        </p:txBody>
      </p:sp>
    </p:spTree>
    <p:extLst>
      <p:ext uri="{BB962C8B-B14F-4D97-AF65-F5344CB8AC3E}">
        <p14:creationId xmlns:p14="http://schemas.microsoft.com/office/powerpoint/2010/main" val="38685356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066800"/>
          </a:xfrm>
        </p:spPr>
        <p:txBody>
          <a:bodyPr>
            <a:normAutofit/>
          </a:bodyPr>
          <a:lstStyle/>
          <a:p>
            <a:pPr algn="ctr"/>
            <a:r>
              <a:rPr lang="en-US" dirty="0">
                <a:latin typeface="Calibri" panose="020F0502020204030204" pitchFamily="34" charset="0"/>
              </a:rPr>
              <a:t>Balancing of </a:t>
            </a:r>
            <a:r>
              <a:rPr lang="en-US" dirty="0" smtClean="0">
                <a:latin typeface="Calibri" panose="020F0502020204030204" pitchFamily="34" charset="0"/>
              </a:rPr>
              <a:t>Tree</a:t>
            </a:r>
            <a:endParaRPr lang="en-US" dirty="0">
              <a:latin typeface="Calibri" panose="020F0502020204030204" pitchFamily="34" charset="0"/>
            </a:endParaRPr>
          </a:p>
        </p:txBody>
      </p:sp>
    </p:spTree>
    <p:extLst>
      <p:ext uri="{BB962C8B-B14F-4D97-AF65-F5344CB8AC3E}">
        <p14:creationId xmlns:p14="http://schemas.microsoft.com/office/powerpoint/2010/main" val="16396817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46326" y="381000"/>
            <a:ext cx="8229600" cy="1066800"/>
          </a:xfrm>
        </p:spPr>
        <p:txBody>
          <a:bodyPr/>
          <a:lstStyle/>
          <a:p>
            <a:pPr algn="ctr"/>
            <a:r>
              <a:rPr lang="en-US" altLang="en-US" dirty="0" smtClean="0">
                <a:latin typeface="Calibri" panose="020F0502020204030204" pitchFamily="34" charset="0"/>
              </a:rPr>
              <a:t>Trees and balance</a:t>
            </a:r>
          </a:p>
        </p:txBody>
      </p:sp>
      <p:sp>
        <p:nvSpPr>
          <p:cNvPr id="4099" name="Rectangle 3"/>
          <p:cNvSpPr>
            <a:spLocks noGrp="1" noChangeArrowheads="1"/>
          </p:cNvSpPr>
          <p:nvPr>
            <p:ph type="body" idx="1"/>
          </p:nvPr>
        </p:nvSpPr>
        <p:spPr>
          <a:xfrm>
            <a:off x="0" y="1295400"/>
            <a:ext cx="9144000" cy="5562600"/>
          </a:xfrm>
        </p:spPr>
        <p:txBody>
          <a:bodyPr/>
          <a:lstStyle/>
          <a:p>
            <a:r>
              <a:rPr lang="en-US" altLang="en-US" b="1" dirty="0">
                <a:solidFill>
                  <a:srgbClr val="262626"/>
                </a:solidFill>
                <a:latin typeface="Calibri" panose="020F0502020204030204" pitchFamily="34" charset="0"/>
              </a:rPr>
              <a:t>B</a:t>
            </a:r>
            <a:r>
              <a:rPr lang="en-US" altLang="en-US" b="1" dirty="0" smtClean="0">
                <a:solidFill>
                  <a:srgbClr val="262626"/>
                </a:solidFill>
                <a:latin typeface="Calibri" panose="020F0502020204030204" pitchFamily="34" charset="0"/>
              </a:rPr>
              <a:t>alanced tree</a:t>
            </a:r>
            <a:r>
              <a:rPr lang="en-US" altLang="en-US" dirty="0" smtClean="0">
                <a:solidFill>
                  <a:srgbClr val="262626"/>
                </a:solidFill>
                <a:latin typeface="Calibri" panose="020F0502020204030204" pitchFamily="34" charset="0"/>
              </a:rPr>
              <a:t>: One whose subtrees differ in height by at most 1 and are themselves balanced.</a:t>
            </a:r>
          </a:p>
          <a:p>
            <a:pPr lvl="1"/>
            <a:r>
              <a:rPr lang="en-US" altLang="en-US" dirty="0" smtClean="0">
                <a:solidFill>
                  <a:srgbClr val="404040"/>
                </a:solidFill>
                <a:latin typeface="Calibri" panose="020F0502020204030204" pitchFamily="34" charset="0"/>
              </a:rPr>
              <a:t>A balanced tree of </a:t>
            </a:r>
            <a:r>
              <a:rPr lang="en-US" altLang="en-US" i="1" dirty="0" smtClean="0">
                <a:solidFill>
                  <a:srgbClr val="404040"/>
                </a:solidFill>
                <a:latin typeface="Calibri" panose="020F0502020204030204" pitchFamily="34" charset="0"/>
              </a:rPr>
              <a:t>N</a:t>
            </a:r>
            <a:r>
              <a:rPr lang="en-US" altLang="en-US" dirty="0" smtClean="0">
                <a:solidFill>
                  <a:srgbClr val="404040"/>
                </a:solidFill>
                <a:latin typeface="Calibri" panose="020F0502020204030204" pitchFamily="34" charset="0"/>
              </a:rPr>
              <a:t> nodes has a height of ~ log</a:t>
            </a:r>
            <a:r>
              <a:rPr lang="en-US" altLang="en-US" baseline="-25000" dirty="0" smtClean="0">
                <a:solidFill>
                  <a:srgbClr val="404040"/>
                </a:solidFill>
                <a:latin typeface="Calibri" panose="020F0502020204030204" pitchFamily="34" charset="0"/>
              </a:rPr>
              <a:t>2</a:t>
            </a:r>
            <a:r>
              <a:rPr lang="en-US" altLang="en-US" dirty="0" smtClean="0">
                <a:solidFill>
                  <a:srgbClr val="404040"/>
                </a:solidFill>
                <a:latin typeface="Calibri" panose="020F0502020204030204" pitchFamily="34" charset="0"/>
              </a:rPr>
              <a:t> </a:t>
            </a:r>
            <a:r>
              <a:rPr lang="en-US" altLang="en-US" i="1" dirty="0" smtClean="0">
                <a:solidFill>
                  <a:srgbClr val="404040"/>
                </a:solidFill>
                <a:latin typeface="Calibri" panose="020F0502020204030204" pitchFamily="34" charset="0"/>
              </a:rPr>
              <a:t>N</a:t>
            </a:r>
            <a:r>
              <a:rPr lang="en-US" altLang="en-US" dirty="0" smtClean="0">
                <a:solidFill>
                  <a:srgbClr val="404040"/>
                </a:solidFill>
                <a:latin typeface="Calibri" panose="020F0502020204030204" pitchFamily="34" charset="0"/>
              </a:rPr>
              <a:t>.</a:t>
            </a:r>
          </a:p>
          <a:p>
            <a:pPr lvl="1"/>
            <a:r>
              <a:rPr lang="en-US" altLang="en-US" dirty="0" smtClean="0">
                <a:solidFill>
                  <a:srgbClr val="404040"/>
                </a:solidFill>
                <a:latin typeface="Calibri" panose="020F0502020204030204" pitchFamily="34" charset="0"/>
              </a:rPr>
              <a:t>A very unbalanced tree can have a height close to </a:t>
            </a:r>
            <a:r>
              <a:rPr lang="en-US" altLang="en-US" i="1" dirty="0" smtClean="0">
                <a:solidFill>
                  <a:srgbClr val="404040"/>
                </a:solidFill>
                <a:latin typeface="Calibri" panose="020F0502020204030204" pitchFamily="34" charset="0"/>
              </a:rPr>
              <a:t>N</a:t>
            </a:r>
            <a:r>
              <a:rPr lang="en-US" altLang="en-US" dirty="0" smtClean="0">
                <a:solidFill>
                  <a:srgbClr val="404040"/>
                </a:solidFill>
                <a:latin typeface="Calibri" panose="020F0502020204030204" pitchFamily="34" charset="0"/>
              </a:rPr>
              <a:t>.</a:t>
            </a:r>
          </a:p>
          <a:p>
            <a:pPr lvl="1"/>
            <a:endParaRPr lang="en-US" altLang="en-US" dirty="0" smtClean="0">
              <a:solidFill>
                <a:srgbClr val="404040"/>
              </a:solidFill>
              <a:latin typeface="Calibri" panose="020F0502020204030204" pitchFamily="34" charset="0"/>
            </a:endParaRPr>
          </a:p>
          <a:p>
            <a:pPr lvl="1"/>
            <a:r>
              <a:rPr lang="en-US" altLang="en-US" dirty="0" smtClean="0">
                <a:solidFill>
                  <a:srgbClr val="404040"/>
                </a:solidFill>
                <a:latin typeface="Calibri" panose="020F0502020204030204" pitchFamily="34" charset="0"/>
              </a:rPr>
              <a:t>The runtime of adding to / searching a</a:t>
            </a:r>
            <a:br>
              <a:rPr lang="en-US" altLang="en-US" dirty="0" smtClean="0">
                <a:solidFill>
                  <a:srgbClr val="404040"/>
                </a:solidFill>
                <a:latin typeface="Calibri" panose="020F0502020204030204" pitchFamily="34" charset="0"/>
              </a:rPr>
            </a:br>
            <a:r>
              <a:rPr lang="en-US" altLang="en-US" dirty="0" smtClean="0">
                <a:solidFill>
                  <a:srgbClr val="404040"/>
                </a:solidFill>
                <a:latin typeface="Calibri" panose="020F0502020204030204" pitchFamily="34" charset="0"/>
              </a:rPr>
              <a:t>BST is closely related to height.</a:t>
            </a:r>
          </a:p>
          <a:p>
            <a:pPr lvl="1"/>
            <a:endParaRPr lang="en-US" altLang="en-US" sz="800" dirty="0" smtClean="0">
              <a:solidFill>
                <a:srgbClr val="404040"/>
              </a:solidFill>
              <a:latin typeface="Calibri" panose="020F0502020204030204" pitchFamily="34" charset="0"/>
            </a:endParaRPr>
          </a:p>
          <a:p>
            <a:pPr lvl="1"/>
            <a:r>
              <a:rPr lang="en-US" altLang="en-US" dirty="0" smtClean="0">
                <a:solidFill>
                  <a:srgbClr val="404040"/>
                </a:solidFill>
                <a:latin typeface="Calibri" panose="020F0502020204030204" pitchFamily="34" charset="0"/>
              </a:rPr>
              <a:t>Some tree collections (e.g. </a:t>
            </a:r>
            <a:r>
              <a:rPr lang="en-US" altLang="en-US" dirty="0" err="1" smtClean="0">
                <a:solidFill>
                  <a:srgbClr val="404040"/>
                </a:solidFill>
                <a:latin typeface="Calibri" panose="020F0502020204030204" pitchFamily="34" charset="0"/>
              </a:rPr>
              <a:t>TreeSet</a:t>
            </a:r>
            <a:r>
              <a:rPr lang="en-US" altLang="en-US" dirty="0" smtClean="0">
                <a:solidFill>
                  <a:srgbClr val="404040"/>
                </a:solidFill>
                <a:latin typeface="Calibri" panose="020F0502020204030204" pitchFamily="34" charset="0"/>
              </a:rPr>
              <a:t>)</a:t>
            </a:r>
            <a:br>
              <a:rPr lang="en-US" altLang="en-US" dirty="0" smtClean="0">
                <a:solidFill>
                  <a:srgbClr val="404040"/>
                </a:solidFill>
                <a:latin typeface="Calibri" panose="020F0502020204030204" pitchFamily="34" charset="0"/>
              </a:rPr>
            </a:br>
            <a:r>
              <a:rPr lang="en-US" altLang="en-US" dirty="0" smtClean="0">
                <a:solidFill>
                  <a:srgbClr val="404040"/>
                </a:solidFill>
                <a:latin typeface="Calibri" panose="020F0502020204030204" pitchFamily="34" charset="0"/>
              </a:rPr>
              <a:t>contain code to balance themselves</a:t>
            </a:r>
            <a:br>
              <a:rPr lang="en-US" altLang="en-US" dirty="0" smtClean="0">
                <a:solidFill>
                  <a:srgbClr val="404040"/>
                </a:solidFill>
                <a:latin typeface="Calibri" panose="020F0502020204030204" pitchFamily="34" charset="0"/>
              </a:rPr>
            </a:br>
            <a:r>
              <a:rPr lang="en-US" altLang="en-US" dirty="0" smtClean="0">
                <a:solidFill>
                  <a:srgbClr val="404040"/>
                </a:solidFill>
                <a:latin typeface="Calibri" panose="020F0502020204030204" pitchFamily="34" charset="0"/>
              </a:rPr>
              <a:t>as new nodes are added.</a:t>
            </a:r>
          </a:p>
        </p:txBody>
      </p:sp>
      <p:grpSp>
        <p:nvGrpSpPr>
          <p:cNvPr id="4100" name="Group 4"/>
          <p:cNvGrpSpPr>
            <a:grpSpLocks/>
          </p:cNvGrpSpPr>
          <p:nvPr/>
        </p:nvGrpSpPr>
        <p:grpSpPr bwMode="auto">
          <a:xfrm>
            <a:off x="6629400" y="3635375"/>
            <a:ext cx="2209800" cy="2689225"/>
            <a:chOff x="2352" y="1724"/>
            <a:chExt cx="2064" cy="2401"/>
          </a:xfrm>
        </p:grpSpPr>
        <p:sp>
          <p:nvSpPr>
            <p:cNvPr id="4103" name="Oval 5"/>
            <p:cNvSpPr>
              <a:spLocks noChangeAspect="1" noChangeArrowheads="1"/>
            </p:cNvSpPr>
            <p:nvPr/>
          </p:nvSpPr>
          <p:spPr bwMode="auto">
            <a:xfrm>
              <a:off x="4094" y="3229"/>
              <a:ext cx="322" cy="333"/>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E1F2F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ctr"/>
              <a:r>
                <a:rPr lang="en-US" altLang="en-US">
                  <a:latin typeface="Tahoma" pitchFamily="34" charset="0"/>
                </a:rPr>
                <a:t>19</a:t>
              </a:r>
            </a:p>
          </p:txBody>
        </p:sp>
        <p:sp>
          <p:nvSpPr>
            <p:cNvPr id="4104" name="Oval 6"/>
            <p:cNvSpPr>
              <a:spLocks noChangeAspect="1" noChangeArrowheads="1"/>
            </p:cNvSpPr>
            <p:nvPr/>
          </p:nvSpPr>
          <p:spPr bwMode="auto">
            <a:xfrm>
              <a:off x="2749" y="3792"/>
              <a:ext cx="323" cy="333"/>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E1F2F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ctr"/>
              <a:r>
                <a:rPr lang="en-US" altLang="en-US">
                  <a:latin typeface="Tahoma" pitchFamily="34" charset="0"/>
                </a:rPr>
                <a:t>7</a:t>
              </a:r>
            </a:p>
          </p:txBody>
        </p:sp>
        <p:sp>
          <p:nvSpPr>
            <p:cNvPr id="4105" name="Oval 7"/>
            <p:cNvSpPr>
              <a:spLocks noChangeAspect="1" noChangeArrowheads="1"/>
            </p:cNvSpPr>
            <p:nvPr/>
          </p:nvSpPr>
          <p:spPr bwMode="auto">
            <a:xfrm>
              <a:off x="3821" y="2628"/>
              <a:ext cx="323" cy="333"/>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E1F2F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ctr"/>
              <a:r>
                <a:rPr lang="en-US" altLang="en-US">
                  <a:latin typeface="Tahoma" pitchFamily="34" charset="0"/>
                </a:rPr>
                <a:t>14</a:t>
              </a:r>
            </a:p>
          </p:txBody>
        </p:sp>
        <p:sp>
          <p:nvSpPr>
            <p:cNvPr id="4106" name="Oval 8"/>
            <p:cNvSpPr>
              <a:spLocks noChangeAspect="1" noChangeArrowheads="1"/>
            </p:cNvSpPr>
            <p:nvPr/>
          </p:nvSpPr>
          <p:spPr bwMode="auto">
            <a:xfrm>
              <a:off x="2658" y="2628"/>
              <a:ext cx="324" cy="333"/>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E1F2F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ctr"/>
              <a:r>
                <a:rPr lang="en-US" altLang="en-US">
                  <a:latin typeface="Tahoma" pitchFamily="34" charset="0"/>
                </a:rPr>
                <a:t>6</a:t>
              </a:r>
            </a:p>
          </p:txBody>
        </p:sp>
        <p:sp>
          <p:nvSpPr>
            <p:cNvPr id="4107" name="Oval 9"/>
            <p:cNvSpPr>
              <a:spLocks noChangeAspect="1" noChangeArrowheads="1"/>
            </p:cNvSpPr>
            <p:nvPr/>
          </p:nvSpPr>
          <p:spPr bwMode="auto">
            <a:xfrm>
              <a:off x="3240" y="2094"/>
              <a:ext cx="322" cy="333"/>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E1F2F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ctr"/>
              <a:r>
                <a:rPr lang="en-US" altLang="en-US">
                  <a:latin typeface="Tahoma" pitchFamily="34" charset="0"/>
                </a:rPr>
                <a:t>9</a:t>
              </a:r>
            </a:p>
          </p:txBody>
        </p:sp>
        <p:cxnSp>
          <p:nvCxnSpPr>
            <p:cNvPr id="4108" name="AutoShape 10"/>
            <p:cNvCxnSpPr>
              <a:cxnSpLocks noChangeShapeType="1"/>
              <a:stCxn id="4107" idx="3"/>
              <a:endCxn id="4106" idx="0"/>
            </p:cNvCxnSpPr>
            <p:nvPr/>
          </p:nvCxnSpPr>
          <p:spPr bwMode="auto">
            <a:xfrm flipH="1">
              <a:off x="2820" y="2396"/>
              <a:ext cx="467" cy="21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09" name="AutoShape 11"/>
            <p:cNvCxnSpPr>
              <a:cxnSpLocks noChangeShapeType="1"/>
              <a:stCxn id="4107" idx="5"/>
              <a:endCxn id="4105" idx="0"/>
            </p:cNvCxnSpPr>
            <p:nvPr/>
          </p:nvCxnSpPr>
          <p:spPr bwMode="auto">
            <a:xfrm>
              <a:off x="3515" y="2396"/>
              <a:ext cx="467" cy="21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10" name="AutoShape 12"/>
            <p:cNvCxnSpPr>
              <a:cxnSpLocks noChangeShapeType="1"/>
              <a:stCxn id="4112" idx="3"/>
              <a:endCxn id="4104" idx="0"/>
            </p:cNvCxnSpPr>
            <p:nvPr/>
          </p:nvCxnSpPr>
          <p:spPr bwMode="auto">
            <a:xfrm flipH="1">
              <a:off x="2911" y="3525"/>
              <a:ext cx="124" cy="25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11" name="AutoShape 13"/>
            <p:cNvCxnSpPr>
              <a:cxnSpLocks noChangeShapeType="1"/>
              <a:stCxn id="4105" idx="5"/>
              <a:endCxn id="4103" idx="0"/>
            </p:cNvCxnSpPr>
            <p:nvPr/>
          </p:nvCxnSpPr>
          <p:spPr bwMode="auto">
            <a:xfrm>
              <a:off x="4097" y="2925"/>
              <a:ext cx="158" cy="29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12" name="Oval 14"/>
            <p:cNvSpPr>
              <a:spLocks noChangeAspect="1" noChangeArrowheads="1"/>
            </p:cNvSpPr>
            <p:nvPr/>
          </p:nvSpPr>
          <p:spPr bwMode="auto">
            <a:xfrm>
              <a:off x="2988" y="3229"/>
              <a:ext cx="324" cy="333"/>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E1F2F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ctr"/>
              <a:r>
                <a:rPr lang="en-US" altLang="en-US">
                  <a:latin typeface="Tahoma" pitchFamily="34" charset="0"/>
                </a:rPr>
                <a:t>8</a:t>
              </a:r>
            </a:p>
          </p:txBody>
        </p:sp>
        <p:sp>
          <p:nvSpPr>
            <p:cNvPr id="4113" name="Oval 15"/>
            <p:cNvSpPr>
              <a:spLocks noChangeAspect="1" noChangeArrowheads="1"/>
            </p:cNvSpPr>
            <p:nvPr/>
          </p:nvSpPr>
          <p:spPr bwMode="auto">
            <a:xfrm>
              <a:off x="2352" y="3229"/>
              <a:ext cx="323" cy="333"/>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E1F2F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ctr"/>
              <a:r>
                <a:rPr lang="en-US" altLang="en-US">
                  <a:latin typeface="Tahoma" pitchFamily="34" charset="0"/>
                </a:rPr>
                <a:t>4</a:t>
              </a:r>
            </a:p>
          </p:txBody>
        </p:sp>
        <p:cxnSp>
          <p:nvCxnSpPr>
            <p:cNvPr id="4114" name="AutoShape 16"/>
            <p:cNvCxnSpPr>
              <a:cxnSpLocks noChangeShapeType="1"/>
              <a:stCxn id="4106" idx="3"/>
              <a:endCxn id="4113" idx="0"/>
            </p:cNvCxnSpPr>
            <p:nvPr/>
          </p:nvCxnSpPr>
          <p:spPr bwMode="auto">
            <a:xfrm flipH="1">
              <a:off x="2514" y="2924"/>
              <a:ext cx="191" cy="29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15" name="AutoShape 17"/>
            <p:cNvCxnSpPr>
              <a:cxnSpLocks noChangeShapeType="1"/>
              <a:stCxn id="4106" idx="5"/>
              <a:endCxn id="4112" idx="0"/>
            </p:cNvCxnSpPr>
            <p:nvPr/>
          </p:nvCxnSpPr>
          <p:spPr bwMode="auto">
            <a:xfrm>
              <a:off x="2935" y="2924"/>
              <a:ext cx="215" cy="29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16" name="Text Box 18"/>
            <p:cNvSpPr txBox="1">
              <a:spLocks noChangeArrowheads="1"/>
            </p:cNvSpPr>
            <p:nvPr/>
          </p:nvSpPr>
          <p:spPr bwMode="auto">
            <a:xfrm>
              <a:off x="3147" y="1724"/>
              <a:ext cx="511"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ctr" eaLnBrk="1" hangingPunct="1"/>
              <a:r>
                <a:rPr lang="en-US" altLang="en-US" sz="1600">
                  <a:latin typeface="Tahoma" pitchFamily="34" charset="0"/>
                </a:rPr>
                <a:t>root</a:t>
              </a:r>
            </a:p>
          </p:txBody>
        </p:sp>
        <p:cxnSp>
          <p:nvCxnSpPr>
            <p:cNvPr id="4117" name="AutoShape 19"/>
            <p:cNvCxnSpPr>
              <a:cxnSpLocks noChangeShapeType="1"/>
              <a:stCxn id="4116" idx="2"/>
              <a:endCxn id="4107" idx="0"/>
            </p:cNvCxnSpPr>
            <p:nvPr/>
          </p:nvCxnSpPr>
          <p:spPr bwMode="auto">
            <a:xfrm>
              <a:off x="3400" y="1930"/>
              <a:ext cx="1" cy="15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01" name="Line 20"/>
          <p:cNvSpPr>
            <a:spLocks noChangeShapeType="1"/>
          </p:cNvSpPr>
          <p:nvPr/>
        </p:nvSpPr>
        <p:spPr bwMode="auto">
          <a:xfrm>
            <a:off x="6324600" y="4038600"/>
            <a:ext cx="0" cy="2362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2" name="Text Box 21"/>
          <p:cNvSpPr txBox="1">
            <a:spLocks noChangeArrowheads="1"/>
          </p:cNvSpPr>
          <p:nvPr/>
        </p:nvSpPr>
        <p:spPr bwMode="auto">
          <a:xfrm>
            <a:off x="4953000" y="6019800"/>
            <a:ext cx="12588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l" eaLnBrk="1" hangingPunct="1"/>
            <a:r>
              <a:rPr lang="en-US" altLang="en-US">
                <a:latin typeface="Tahoma" pitchFamily="34" charset="0"/>
              </a:rPr>
              <a:t>height = 4</a:t>
            </a:r>
          </a:p>
          <a:p>
            <a:pPr algn="l" eaLnBrk="1" hangingPunct="1"/>
            <a:r>
              <a:rPr lang="en-US" altLang="en-US">
                <a:latin typeface="Tahoma" pitchFamily="34" charset="0"/>
              </a:rPr>
              <a:t>(balanced)</a:t>
            </a:r>
          </a:p>
        </p:txBody>
      </p:sp>
    </p:spTree>
    <p:extLst>
      <p:ext uri="{BB962C8B-B14F-4D97-AF65-F5344CB8AC3E}">
        <p14:creationId xmlns:p14="http://schemas.microsoft.com/office/powerpoint/2010/main" val="40954682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81000"/>
            <a:ext cx="8229600" cy="1066800"/>
          </a:xfrm>
        </p:spPr>
        <p:txBody>
          <a:bodyPr/>
          <a:lstStyle/>
          <a:p>
            <a:pPr algn="ctr"/>
            <a:r>
              <a:rPr lang="en-US" altLang="en-US" dirty="0" smtClean="0">
                <a:latin typeface="Calibri" panose="020F0502020204030204" pitchFamily="34" charset="0"/>
              </a:rPr>
              <a:t>Some height numbers</a:t>
            </a:r>
          </a:p>
        </p:txBody>
      </p:sp>
      <p:sp>
        <p:nvSpPr>
          <p:cNvPr id="5123" name="Rectangle 3"/>
          <p:cNvSpPr>
            <a:spLocks noGrp="1" noChangeArrowheads="1"/>
          </p:cNvSpPr>
          <p:nvPr>
            <p:ph type="body" idx="1"/>
          </p:nvPr>
        </p:nvSpPr>
        <p:spPr>
          <a:xfrm>
            <a:off x="0" y="1295400"/>
            <a:ext cx="9144000" cy="5562600"/>
          </a:xfrm>
        </p:spPr>
        <p:txBody>
          <a:bodyPr/>
          <a:lstStyle/>
          <a:p>
            <a:pPr>
              <a:tabLst>
                <a:tab pos="860425" algn="l"/>
                <a:tab pos="1143000" algn="l"/>
                <a:tab pos="1431925" algn="l"/>
                <a:tab pos="1774825" algn="l"/>
                <a:tab pos="3432175" algn="l"/>
              </a:tabLst>
            </a:pPr>
            <a:r>
              <a:rPr lang="en-US" altLang="en-US" i="1" dirty="0" smtClean="0">
                <a:solidFill>
                  <a:srgbClr val="262626"/>
                </a:solidFill>
                <a:latin typeface="Calibri" panose="020F0502020204030204" pitchFamily="34" charset="0"/>
              </a:rPr>
              <a:t>Observation:</a:t>
            </a:r>
            <a:r>
              <a:rPr lang="en-US" altLang="en-US" dirty="0" smtClean="0">
                <a:solidFill>
                  <a:srgbClr val="262626"/>
                </a:solidFill>
                <a:latin typeface="Calibri" panose="020F0502020204030204" pitchFamily="34" charset="0"/>
              </a:rPr>
              <a:t> The shallower the BST the better.</a:t>
            </a:r>
          </a:p>
          <a:p>
            <a:pPr lvl="1">
              <a:tabLst>
                <a:tab pos="860425" algn="l"/>
                <a:tab pos="1143000" algn="l"/>
                <a:tab pos="1431925" algn="l"/>
                <a:tab pos="1774825" algn="l"/>
                <a:tab pos="3432175" algn="l"/>
              </a:tabLst>
            </a:pPr>
            <a:r>
              <a:rPr lang="en-US" altLang="en-US" dirty="0" smtClean="0">
                <a:solidFill>
                  <a:srgbClr val="404040"/>
                </a:solidFill>
                <a:latin typeface="Calibri" panose="020F0502020204030204" pitchFamily="34" charset="0"/>
              </a:rPr>
              <a:t>Average case height is O(log </a:t>
            </a:r>
            <a:r>
              <a:rPr lang="en-US" altLang="en-US" i="1" dirty="0" smtClean="0">
                <a:solidFill>
                  <a:srgbClr val="404040"/>
                </a:solidFill>
                <a:latin typeface="Calibri" panose="020F0502020204030204" pitchFamily="34" charset="0"/>
              </a:rPr>
              <a:t>N</a:t>
            </a:r>
            <a:r>
              <a:rPr lang="en-US" altLang="en-US" dirty="0" smtClean="0">
                <a:solidFill>
                  <a:srgbClr val="404040"/>
                </a:solidFill>
                <a:latin typeface="Calibri" panose="020F0502020204030204" pitchFamily="34" charset="0"/>
              </a:rPr>
              <a:t>)</a:t>
            </a:r>
          </a:p>
          <a:p>
            <a:pPr lvl="1">
              <a:tabLst>
                <a:tab pos="860425" algn="l"/>
                <a:tab pos="1143000" algn="l"/>
                <a:tab pos="1431925" algn="l"/>
                <a:tab pos="1774825" algn="l"/>
                <a:tab pos="3432175" algn="l"/>
              </a:tabLst>
            </a:pPr>
            <a:r>
              <a:rPr lang="en-US" altLang="en-US" dirty="0" smtClean="0">
                <a:solidFill>
                  <a:srgbClr val="404040"/>
                </a:solidFill>
                <a:latin typeface="Calibri" panose="020F0502020204030204" pitchFamily="34" charset="0"/>
              </a:rPr>
              <a:t>Worst case height is O(</a:t>
            </a:r>
            <a:r>
              <a:rPr lang="en-US" altLang="en-US" i="1" dirty="0" smtClean="0">
                <a:solidFill>
                  <a:srgbClr val="404040"/>
                </a:solidFill>
                <a:latin typeface="Calibri" panose="020F0502020204030204" pitchFamily="34" charset="0"/>
              </a:rPr>
              <a:t>N</a:t>
            </a:r>
            <a:r>
              <a:rPr lang="en-US" altLang="en-US" dirty="0" smtClean="0">
                <a:solidFill>
                  <a:srgbClr val="404040"/>
                </a:solidFill>
                <a:latin typeface="Calibri" panose="020F0502020204030204" pitchFamily="34" charset="0"/>
              </a:rPr>
              <a:t>)</a:t>
            </a:r>
          </a:p>
          <a:p>
            <a:pPr lvl="1">
              <a:tabLst>
                <a:tab pos="860425" algn="l"/>
                <a:tab pos="1143000" algn="l"/>
                <a:tab pos="1431925" algn="l"/>
                <a:tab pos="1774825" algn="l"/>
                <a:tab pos="3432175" algn="l"/>
              </a:tabLst>
            </a:pPr>
            <a:r>
              <a:rPr lang="en-US" altLang="en-US" dirty="0" smtClean="0">
                <a:solidFill>
                  <a:srgbClr val="404040"/>
                </a:solidFill>
                <a:latin typeface="Calibri" panose="020F0502020204030204" pitchFamily="34" charset="0"/>
              </a:rPr>
              <a:t>Simple cases such as adding (1, 2, 3, ..., </a:t>
            </a:r>
            <a:r>
              <a:rPr lang="en-US" altLang="en-US" i="1" dirty="0" smtClean="0">
                <a:solidFill>
                  <a:srgbClr val="404040"/>
                </a:solidFill>
                <a:latin typeface="Calibri" panose="020F0502020204030204" pitchFamily="34" charset="0"/>
              </a:rPr>
              <a:t>N</a:t>
            </a:r>
            <a:r>
              <a:rPr lang="en-US" altLang="en-US" dirty="0" smtClean="0">
                <a:solidFill>
                  <a:srgbClr val="404040"/>
                </a:solidFill>
                <a:latin typeface="Calibri" panose="020F0502020204030204" pitchFamily="34" charset="0"/>
              </a:rPr>
              <a:t>), or the opposite order,  </a:t>
            </a:r>
            <a:br>
              <a:rPr lang="en-US" altLang="en-US" dirty="0" smtClean="0">
                <a:solidFill>
                  <a:srgbClr val="404040"/>
                </a:solidFill>
                <a:latin typeface="Calibri" panose="020F0502020204030204" pitchFamily="34" charset="0"/>
              </a:rPr>
            </a:br>
            <a:r>
              <a:rPr lang="en-US" altLang="en-US" dirty="0" smtClean="0">
                <a:solidFill>
                  <a:srgbClr val="404040"/>
                </a:solidFill>
                <a:latin typeface="Calibri" panose="020F0502020204030204" pitchFamily="34" charset="0"/>
              </a:rPr>
              <a:t>lead to the worst case scenario: height O(</a:t>
            </a:r>
            <a:r>
              <a:rPr lang="en-US" altLang="en-US" i="1" dirty="0" smtClean="0">
                <a:solidFill>
                  <a:srgbClr val="404040"/>
                </a:solidFill>
                <a:latin typeface="Calibri" panose="020F0502020204030204" pitchFamily="34" charset="0"/>
              </a:rPr>
              <a:t>N</a:t>
            </a:r>
            <a:r>
              <a:rPr lang="en-US" altLang="en-US" dirty="0" smtClean="0">
                <a:solidFill>
                  <a:srgbClr val="404040"/>
                </a:solidFill>
                <a:latin typeface="Calibri" panose="020F0502020204030204" pitchFamily="34" charset="0"/>
              </a:rPr>
              <a:t>).</a:t>
            </a:r>
          </a:p>
          <a:p>
            <a:pPr eaLnBrk="1" hangingPunct="1">
              <a:tabLst>
                <a:tab pos="860425" algn="l"/>
                <a:tab pos="1143000" algn="l"/>
                <a:tab pos="1431925" algn="l"/>
                <a:tab pos="1774825" algn="l"/>
                <a:tab pos="3432175" algn="l"/>
              </a:tabLst>
            </a:pPr>
            <a:endParaRPr lang="en-US" altLang="en-US" dirty="0" smtClean="0">
              <a:solidFill>
                <a:srgbClr val="262626"/>
              </a:solidFill>
              <a:latin typeface="Calibri" panose="020F0502020204030204" pitchFamily="34" charset="0"/>
            </a:endParaRPr>
          </a:p>
          <a:p>
            <a:pPr eaLnBrk="1" hangingPunct="1">
              <a:tabLst>
                <a:tab pos="860425" algn="l"/>
                <a:tab pos="1143000" algn="l"/>
                <a:tab pos="1431925" algn="l"/>
                <a:tab pos="1774825" algn="l"/>
                <a:tab pos="3432175" algn="l"/>
              </a:tabLst>
            </a:pPr>
            <a:r>
              <a:rPr lang="en-US" altLang="en-US" dirty="0" smtClean="0">
                <a:solidFill>
                  <a:srgbClr val="262626"/>
                </a:solidFill>
                <a:latin typeface="Calibri" panose="020F0502020204030204" pitchFamily="34" charset="0"/>
              </a:rPr>
              <a:t>For binary tree of height </a:t>
            </a:r>
            <a:r>
              <a:rPr lang="en-US" altLang="en-US" i="1" dirty="0" smtClean="0">
                <a:solidFill>
                  <a:srgbClr val="262626"/>
                </a:solidFill>
                <a:latin typeface="Calibri" panose="020F0502020204030204" pitchFamily="34" charset="0"/>
              </a:rPr>
              <a:t>h</a:t>
            </a:r>
            <a:r>
              <a:rPr lang="en-US" altLang="en-US" dirty="0" smtClean="0">
                <a:solidFill>
                  <a:srgbClr val="262626"/>
                </a:solidFill>
                <a:latin typeface="Calibri" panose="020F0502020204030204" pitchFamily="34" charset="0"/>
              </a:rPr>
              <a:t>:</a:t>
            </a:r>
          </a:p>
          <a:p>
            <a:pPr lvl="1" eaLnBrk="1" hangingPunct="1">
              <a:tabLst>
                <a:tab pos="860425" algn="l"/>
                <a:tab pos="1143000" algn="l"/>
                <a:tab pos="1431925" algn="l"/>
                <a:tab pos="1774825" algn="l"/>
                <a:tab pos="3432175" algn="l"/>
              </a:tabLst>
            </a:pPr>
            <a:r>
              <a:rPr lang="en-US" altLang="en-US" dirty="0" smtClean="0">
                <a:solidFill>
                  <a:srgbClr val="404040"/>
                </a:solidFill>
                <a:latin typeface="Calibri" panose="020F0502020204030204" pitchFamily="34" charset="0"/>
              </a:rPr>
              <a:t>max # of leaves: 	2</a:t>
            </a:r>
            <a:r>
              <a:rPr lang="en-US" altLang="en-US" i="1" baseline="30000" dirty="0" smtClean="0">
                <a:solidFill>
                  <a:srgbClr val="404040"/>
                </a:solidFill>
                <a:latin typeface="Calibri" panose="020F0502020204030204" pitchFamily="34" charset="0"/>
              </a:rPr>
              <a:t>h-1</a:t>
            </a:r>
          </a:p>
          <a:p>
            <a:pPr lvl="1" eaLnBrk="1" hangingPunct="1">
              <a:tabLst>
                <a:tab pos="860425" algn="l"/>
                <a:tab pos="1143000" algn="l"/>
                <a:tab pos="1431925" algn="l"/>
                <a:tab pos="1774825" algn="l"/>
                <a:tab pos="3432175" algn="l"/>
              </a:tabLst>
            </a:pPr>
            <a:r>
              <a:rPr lang="en-US" altLang="en-US" dirty="0" smtClean="0">
                <a:solidFill>
                  <a:srgbClr val="404040"/>
                </a:solidFill>
                <a:latin typeface="Calibri" panose="020F0502020204030204" pitchFamily="34" charset="0"/>
              </a:rPr>
              <a:t>max # of nodes:	2</a:t>
            </a:r>
            <a:r>
              <a:rPr lang="en-US" altLang="en-US" i="1" baseline="30000" dirty="0" smtClean="0">
                <a:solidFill>
                  <a:srgbClr val="404040"/>
                </a:solidFill>
                <a:latin typeface="Calibri" panose="020F0502020204030204" pitchFamily="34" charset="0"/>
              </a:rPr>
              <a:t>h</a:t>
            </a:r>
            <a:r>
              <a:rPr lang="en-US" altLang="en-US" dirty="0" smtClean="0">
                <a:solidFill>
                  <a:srgbClr val="404040"/>
                </a:solidFill>
                <a:latin typeface="Calibri" panose="020F0502020204030204" pitchFamily="34" charset="0"/>
              </a:rPr>
              <a:t> - 1</a:t>
            </a:r>
          </a:p>
          <a:p>
            <a:pPr lvl="1" eaLnBrk="1" hangingPunct="1">
              <a:tabLst>
                <a:tab pos="860425" algn="l"/>
                <a:tab pos="1143000" algn="l"/>
                <a:tab pos="1431925" algn="l"/>
                <a:tab pos="1774825" algn="l"/>
                <a:tab pos="3432175" algn="l"/>
              </a:tabLst>
            </a:pPr>
            <a:r>
              <a:rPr lang="en-US" altLang="en-US" dirty="0" smtClean="0">
                <a:solidFill>
                  <a:srgbClr val="404040"/>
                </a:solidFill>
                <a:latin typeface="Calibri" panose="020F0502020204030204" pitchFamily="34" charset="0"/>
              </a:rPr>
              <a:t>min # of leaves:	1</a:t>
            </a:r>
          </a:p>
          <a:p>
            <a:pPr lvl="1" eaLnBrk="1" hangingPunct="1">
              <a:tabLst>
                <a:tab pos="860425" algn="l"/>
                <a:tab pos="1143000" algn="l"/>
                <a:tab pos="1431925" algn="l"/>
                <a:tab pos="1774825" algn="l"/>
                <a:tab pos="3432175" algn="l"/>
              </a:tabLst>
            </a:pPr>
            <a:r>
              <a:rPr lang="en-US" altLang="en-US" dirty="0" smtClean="0">
                <a:solidFill>
                  <a:srgbClr val="404040"/>
                </a:solidFill>
                <a:latin typeface="Calibri" panose="020F0502020204030204" pitchFamily="34" charset="0"/>
              </a:rPr>
              <a:t>min # of nodes:	</a:t>
            </a:r>
            <a:r>
              <a:rPr lang="en-US" altLang="en-US" i="1" dirty="0" smtClean="0">
                <a:solidFill>
                  <a:srgbClr val="404040"/>
                </a:solidFill>
                <a:latin typeface="Calibri" panose="020F0502020204030204" pitchFamily="34" charset="0"/>
              </a:rPr>
              <a:t>h</a:t>
            </a:r>
          </a:p>
        </p:txBody>
      </p:sp>
      <p:grpSp>
        <p:nvGrpSpPr>
          <p:cNvPr id="5124" name="Group 20"/>
          <p:cNvGrpSpPr>
            <a:grpSpLocks noGrp="1"/>
          </p:cNvGrpSpPr>
          <p:nvPr/>
        </p:nvGrpSpPr>
        <p:grpSpPr bwMode="auto">
          <a:xfrm>
            <a:off x="5562600" y="3521075"/>
            <a:ext cx="3243263" cy="2803525"/>
            <a:chOff x="3408" y="2256"/>
            <a:chExt cx="2016" cy="1882"/>
          </a:xfrm>
        </p:grpSpPr>
        <p:sp>
          <p:nvSpPr>
            <p:cNvPr id="5125" name="Oval 5"/>
            <p:cNvSpPr>
              <a:spLocks noChangeAspect="1" noChangeArrowheads="1"/>
            </p:cNvSpPr>
            <p:nvPr/>
          </p:nvSpPr>
          <p:spPr bwMode="auto">
            <a:xfrm>
              <a:off x="5102" y="3805"/>
              <a:ext cx="322" cy="33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algn="l" defTabSz="457200" eaLnBrk="0" hangingPunct="0">
                <a:spcBef>
                  <a:spcPct val="20000"/>
                </a:spcBef>
                <a:buClr>
                  <a:srgbClr val="39275B"/>
                </a:buClr>
                <a:buSzPct val="100000"/>
                <a:buChar char="•"/>
                <a:defRPr sz="2400">
                  <a:solidFill>
                    <a:srgbClr val="262626"/>
                  </a:solidFill>
                  <a:latin typeface="Calibri" pitchFamily="34" charset="0"/>
                </a:defRPr>
              </a:lvl1pPr>
              <a:lvl2pPr marL="37931725" indent="-37474525" algn="l" defTabSz="457200" eaLnBrk="0" hangingPunct="0">
                <a:spcBef>
                  <a:spcPct val="20000"/>
                </a:spcBef>
                <a:buClr>
                  <a:srgbClr val="4D4D4D"/>
                </a:buClr>
                <a:buFont typeface="Wingdings" pitchFamily="2" charset="2"/>
                <a:buChar char="§"/>
                <a:defRPr sz="2200">
                  <a:solidFill>
                    <a:srgbClr val="404040"/>
                  </a:solidFill>
                  <a:latin typeface="Calibri" pitchFamily="34" charset="0"/>
                </a:defRPr>
              </a:lvl2pPr>
              <a:lvl3pPr marL="1143000" indent="-174625" algn="l" defTabSz="457200" eaLnBrk="0" hangingPunct="0">
                <a:spcBef>
                  <a:spcPct val="20000"/>
                </a:spcBef>
                <a:buClr>
                  <a:srgbClr val="9900CC"/>
                </a:buClr>
                <a:buChar char="•"/>
                <a:defRPr sz="2000">
                  <a:solidFill>
                    <a:srgbClr val="4D4D4D"/>
                  </a:solidFill>
                  <a:latin typeface="Calibri" pitchFamily="34" charset="0"/>
                </a:defRPr>
              </a:lvl3pPr>
              <a:lvl4pPr marL="1430338" indent="-173038" algn="l" defTabSz="457200" eaLnBrk="0" hangingPunct="0">
                <a:spcBef>
                  <a:spcPct val="20000"/>
                </a:spcBef>
                <a:buClr>
                  <a:srgbClr val="796646"/>
                </a:buClr>
                <a:buFont typeface="Wingdings" pitchFamily="2" charset="2"/>
                <a:buChar char="§"/>
                <a:defRPr sz="2000">
                  <a:solidFill>
                    <a:srgbClr val="4D4D4D"/>
                  </a:solidFill>
                  <a:latin typeface="Calibri" pitchFamily="34" charset="0"/>
                </a:defRPr>
              </a:lvl4pPr>
              <a:lvl5pPr marL="1765300" indent="-220663" algn="l" defTabSz="457200" eaLnBrk="0" hangingPunct="0">
                <a:spcBef>
                  <a:spcPct val="20000"/>
                </a:spcBef>
                <a:buChar char="»"/>
                <a:defRPr sz="2000">
                  <a:solidFill>
                    <a:srgbClr val="4D4D4D"/>
                  </a:solidFill>
                  <a:latin typeface="Calibri" pitchFamily="34" charset="0"/>
                </a:defRPr>
              </a:lvl5pPr>
              <a:lvl6pPr marL="2222500" indent="-220663" defTabSz="457200" eaLnBrk="0" fontAlgn="base" hangingPunct="0">
                <a:spcBef>
                  <a:spcPct val="20000"/>
                </a:spcBef>
                <a:spcAft>
                  <a:spcPct val="0"/>
                </a:spcAft>
                <a:buChar char="»"/>
                <a:defRPr sz="2000">
                  <a:solidFill>
                    <a:srgbClr val="4D4D4D"/>
                  </a:solidFill>
                  <a:latin typeface="Calibri" pitchFamily="34" charset="0"/>
                </a:defRPr>
              </a:lvl6pPr>
              <a:lvl7pPr marL="2679700" indent="-220663" defTabSz="457200" eaLnBrk="0" fontAlgn="base" hangingPunct="0">
                <a:spcBef>
                  <a:spcPct val="20000"/>
                </a:spcBef>
                <a:spcAft>
                  <a:spcPct val="0"/>
                </a:spcAft>
                <a:buChar char="»"/>
                <a:defRPr sz="2000">
                  <a:solidFill>
                    <a:srgbClr val="4D4D4D"/>
                  </a:solidFill>
                  <a:latin typeface="Calibri" pitchFamily="34" charset="0"/>
                </a:defRPr>
              </a:lvl7pPr>
              <a:lvl8pPr marL="3136900" indent="-220663" defTabSz="457200" eaLnBrk="0" fontAlgn="base" hangingPunct="0">
                <a:spcBef>
                  <a:spcPct val="20000"/>
                </a:spcBef>
                <a:spcAft>
                  <a:spcPct val="0"/>
                </a:spcAft>
                <a:buChar char="»"/>
                <a:defRPr sz="2000">
                  <a:solidFill>
                    <a:srgbClr val="4D4D4D"/>
                  </a:solidFill>
                  <a:latin typeface="Calibri" pitchFamily="34" charset="0"/>
                </a:defRPr>
              </a:lvl8pPr>
              <a:lvl9pPr marL="3594100" indent="-220663" defTabSz="457200" eaLnBrk="0" fontAlgn="base" hangingPunct="0">
                <a:spcBef>
                  <a:spcPct val="20000"/>
                </a:spcBef>
                <a:spcAft>
                  <a:spcPct val="0"/>
                </a:spcAft>
                <a:buChar char="»"/>
                <a:defRPr sz="2000">
                  <a:solidFill>
                    <a:srgbClr val="4D4D4D"/>
                  </a:solidFill>
                  <a:latin typeface="Calibri" pitchFamily="34" charset="0"/>
                </a:defRPr>
              </a:lvl9pPr>
            </a:lstStyle>
            <a:p>
              <a:pPr algn="ctr">
                <a:spcBef>
                  <a:spcPct val="0"/>
                </a:spcBef>
                <a:buClrTx/>
                <a:buSzTx/>
                <a:buFontTx/>
                <a:buNone/>
              </a:pPr>
              <a:r>
                <a:rPr lang="en-US" altLang="en-US">
                  <a:solidFill>
                    <a:schemeClr val="tx1"/>
                  </a:solidFill>
                  <a:latin typeface="Tahoma" pitchFamily="34" charset="0"/>
                  <a:ea typeface="MS PGothic" pitchFamily="34" charset="-128"/>
                </a:rPr>
                <a:t>21</a:t>
              </a:r>
            </a:p>
          </p:txBody>
        </p:sp>
        <p:sp>
          <p:nvSpPr>
            <p:cNvPr id="5126" name="Oval 6"/>
            <p:cNvSpPr>
              <a:spLocks noChangeAspect="1" noChangeArrowheads="1"/>
            </p:cNvSpPr>
            <p:nvPr/>
          </p:nvSpPr>
          <p:spPr bwMode="auto">
            <a:xfrm>
              <a:off x="4567" y="3805"/>
              <a:ext cx="323" cy="33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algn="l" defTabSz="457200" eaLnBrk="0" hangingPunct="0">
                <a:spcBef>
                  <a:spcPct val="20000"/>
                </a:spcBef>
                <a:buClr>
                  <a:srgbClr val="39275B"/>
                </a:buClr>
                <a:buSzPct val="100000"/>
                <a:buChar char="•"/>
                <a:defRPr sz="2400">
                  <a:solidFill>
                    <a:srgbClr val="262626"/>
                  </a:solidFill>
                  <a:latin typeface="Calibri" pitchFamily="34" charset="0"/>
                </a:defRPr>
              </a:lvl1pPr>
              <a:lvl2pPr marL="37931725" indent="-37474525" algn="l" defTabSz="457200" eaLnBrk="0" hangingPunct="0">
                <a:spcBef>
                  <a:spcPct val="20000"/>
                </a:spcBef>
                <a:buClr>
                  <a:srgbClr val="4D4D4D"/>
                </a:buClr>
                <a:buFont typeface="Wingdings" pitchFamily="2" charset="2"/>
                <a:buChar char="§"/>
                <a:defRPr sz="2200">
                  <a:solidFill>
                    <a:srgbClr val="404040"/>
                  </a:solidFill>
                  <a:latin typeface="Calibri" pitchFamily="34" charset="0"/>
                </a:defRPr>
              </a:lvl2pPr>
              <a:lvl3pPr marL="1143000" indent="-174625" algn="l" defTabSz="457200" eaLnBrk="0" hangingPunct="0">
                <a:spcBef>
                  <a:spcPct val="20000"/>
                </a:spcBef>
                <a:buClr>
                  <a:srgbClr val="9900CC"/>
                </a:buClr>
                <a:buChar char="•"/>
                <a:defRPr sz="2000">
                  <a:solidFill>
                    <a:srgbClr val="4D4D4D"/>
                  </a:solidFill>
                  <a:latin typeface="Calibri" pitchFamily="34" charset="0"/>
                </a:defRPr>
              </a:lvl3pPr>
              <a:lvl4pPr marL="1430338" indent="-173038" algn="l" defTabSz="457200" eaLnBrk="0" hangingPunct="0">
                <a:spcBef>
                  <a:spcPct val="20000"/>
                </a:spcBef>
                <a:buClr>
                  <a:srgbClr val="796646"/>
                </a:buClr>
                <a:buFont typeface="Wingdings" pitchFamily="2" charset="2"/>
                <a:buChar char="§"/>
                <a:defRPr sz="2000">
                  <a:solidFill>
                    <a:srgbClr val="4D4D4D"/>
                  </a:solidFill>
                  <a:latin typeface="Calibri" pitchFamily="34" charset="0"/>
                </a:defRPr>
              </a:lvl4pPr>
              <a:lvl5pPr marL="1765300" indent="-220663" algn="l" defTabSz="457200" eaLnBrk="0" hangingPunct="0">
                <a:spcBef>
                  <a:spcPct val="20000"/>
                </a:spcBef>
                <a:buChar char="»"/>
                <a:defRPr sz="2000">
                  <a:solidFill>
                    <a:srgbClr val="4D4D4D"/>
                  </a:solidFill>
                  <a:latin typeface="Calibri" pitchFamily="34" charset="0"/>
                </a:defRPr>
              </a:lvl5pPr>
              <a:lvl6pPr marL="2222500" indent="-220663" defTabSz="457200" eaLnBrk="0" fontAlgn="base" hangingPunct="0">
                <a:spcBef>
                  <a:spcPct val="20000"/>
                </a:spcBef>
                <a:spcAft>
                  <a:spcPct val="0"/>
                </a:spcAft>
                <a:buChar char="»"/>
                <a:defRPr sz="2000">
                  <a:solidFill>
                    <a:srgbClr val="4D4D4D"/>
                  </a:solidFill>
                  <a:latin typeface="Calibri" pitchFamily="34" charset="0"/>
                </a:defRPr>
              </a:lvl6pPr>
              <a:lvl7pPr marL="2679700" indent="-220663" defTabSz="457200" eaLnBrk="0" fontAlgn="base" hangingPunct="0">
                <a:spcBef>
                  <a:spcPct val="20000"/>
                </a:spcBef>
                <a:spcAft>
                  <a:spcPct val="0"/>
                </a:spcAft>
                <a:buChar char="»"/>
                <a:defRPr sz="2000">
                  <a:solidFill>
                    <a:srgbClr val="4D4D4D"/>
                  </a:solidFill>
                  <a:latin typeface="Calibri" pitchFamily="34" charset="0"/>
                </a:defRPr>
              </a:lvl7pPr>
              <a:lvl8pPr marL="3136900" indent="-220663" defTabSz="457200" eaLnBrk="0" fontAlgn="base" hangingPunct="0">
                <a:spcBef>
                  <a:spcPct val="20000"/>
                </a:spcBef>
                <a:spcAft>
                  <a:spcPct val="0"/>
                </a:spcAft>
                <a:buChar char="»"/>
                <a:defRPr sz="2000">
                  <a:solidFill>
                    <a:srgbClr val="4D4D4D"/>
                  </a:solidFill>
                  <a:latin typeface="Calibri" pitchFamily="34" charset="0"/>
                </a:defRPr>
              </a:lvl8pPr>
              <a:lvl9pPr marL="3594100" indent="-220663" defTabSz="457200" eaLnBrk="0" fontAlgn="base" hangingPunct="0">
                <a:spcBef>
                  <a:spcPct val="20000"/>
                </a:spcBef>
                <a:spcAft>
                  <a:spcPct val="0"/>
                </a:spcAft>
                <a:buChar char="»"/>
                <a:defRPr sz="2000">
                  <a:solidFill>
                    <a:srgbClr val="4D4D4D"/>
                  </a:solidFill>
                  <a:latin typeface="Calibri" pitchFamily="34" charset="0"/>
                </a:defRPr>
              </a:lvl9pPr>
            </a:lstStyle>
            <a:p>
              <a:pPr algn="ctr">
                <a:spcBef>
                  <a:spcPct val="0"/>
                </a:spcBef>
                <a:buClrTx/>
                <a:buSzTx/>
                <a:buFontTx/>
                <a:buNone/>
              </a:pPr>
              <a:r>
                <a:rPr lang="en-US" altLang="en-US">
                  <a:solidFill>
                    <a:schemeClr val="tx1"/>
                  </a:solidFill>
                  <a:latin typeface="Tahoma" pitchFamily="34" charset="0"/>
                  <a:ea typeface="MS PGothic" pitchFamily="34" charset="-128"/>
                </a:rPr>
                <a:t>18</a:t>
              </a:r>
            </a:p>
          </p:txBody>
        </p:sp>
        <p:sp>
          <p:nvSpPr>
            <p:cNvPr id="5127" name="Oval 7"/>
            <p:cNvSpPr>
              <a:spLocks noChangeAspect="1" noChangeArrowheads="1"/>
            </p:cNvSpPr>
            <p:nvPr/>
          </p:nvSpPr>
          <p:spPr bwMode="auto">
            <a:xfrm>
              <a:off x="4829" y="3204"/>
              <a:ext cx="323" cy="33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algn="l" defTabSz="457200" eaLnBrk="0" hangingPunct="0">
                <a:spcBef>
                  <a:spcPct val="20000"/>
                </a:spcBef>
                <a:buClr>
                  <a:srgbClr val="39275B"/>
                </a:buClr>
                <a:buSzPct val="100000"/>
                <a:buChar char="•"/>
                <a:defRPr sz="2400">
                  <a:solidFill>
                    <a:srgbClr val="262626"/>
                  </a:solidFill>
                  <a:latin typeface="Calibri" pitchFamily="34" charset="0"/>
                </a:defRPr>
              </a:lvl1pPr>
              <a:lvl2pPr marL="37931725" indent="-37474525" algn="l" defTabSz="457200" eaLnBrk="0" hangingPunct="0">
                <a:spcBef>
                  <a:spcPct val="20000"/>
                </a:spcBef>
                <a:buClr>
                  <a:srgbClr val="4D4D4D"/>
                </a:buClr>
                <a:buFont typeface="Wingdings" pitchFamily="2" charset="2"/>
                <a:buChar char="§"/>
                <a:defRPr sz="2200">
                  <a:solidFill>
                    <a:srgbClr val="404040"/>
                  </a:solidFill>
                  <a:latin typeface="Calibri" pitchFamily="34" charset="0"/>
                </a:defRPr>
              </a:lvl2pPr>
              <a:lvl3pPr marL="1143000" indent="-174625" algn="l" defTabSz="457200" eaLnBrk="0" hangingPunct="0">
                <a:spcBef>
                  <a:spcPct val="20000"/>
                </a:spcBef>
                <a:buClr>
                  <a:srgbClr val="9900CC"/>
                </a:buClr>
                <a:buChar char="•"/>
                <a:defRPr sz="2000">
                  <a:solidFill>
                    <a:srgbClr val="4D4D4D"/>
                  </a:solidFill>
                  <a:latin typeface="Calibri" pitchFamily="34" charset="0"/>
                </a:defRPr>
              </a:lvl3pPr>
              <a:lvl4pPr marL="1430338" indent="-173038" algn="l" defTabSz="457200" eaLnBrk="0" hangingPunct="0">
                <a:spcBef>
                  <a:spcPct val="20000"/>
                </a:spcBef>
                <a:buClr>
                  <a:srgbClr val="796646"/>
                </a:buClr>
                <a:buFont typeface="Wingdings" pitchFamily="2" charset="2"/>
                <a:buChar char="§"/>
                <a:defRPr sz="2000">
                  <a:solidFill>
                    <a:srgbClr val="4D4D4D"/>
                  </a:solidFill>
                  <a:latin typeface="Calibri" pitchFamily="34" charset="0"/>
                </a:defRPr>
              </a:lvl4pPr>
              <a:lvl5pPr marL="1765300" indent="-220663" algn="l" defTabSz="457200" eaLnBrk="0" hangingPunct="0">
                <a:spcBef>
                  <a:spcPct val="20000"/>
                </a:spcBef>
                <a:buChar char="»"/>
                <a:defRPr sz="2000">
                  <a:solidFill>
                    <a:srgbClr val="4D4D4D"/>
                  </a:solidFill>
                  <a:latin typeface="Calibri" pitchFamily="34" charset="0"/>
                </a:defRPr>
              </a:lvl5pPr>
              <a:lvl6pPr marL="2222500" indent="-220663" defTabSz="457200" eaLnBrk="0" fontAlgn="base" hangingPunct="0">
                <a:spcBef>
                  <a:spcPct val="20000"/>
                </a:spcBef>
                <a:spcAft>
                  <a:spcPct val="0"/>
                </a:spcAft>
                <a:buChar char="»"/>
                <a:defRPr sz="2000">
                  <a:solidFill>
                    <a:srgbClr val="4D4D4D"/>
                  </a:solidFill>
                  <a:latin typeface="Calibri" pitchFamily="34" charset="0"/>
                </a:defRPr>
              </a:lvl6pPr>
              <a:lvl7pPr marL="2679700" indent="-220663" defTabSz="457200" eaLnBrk="0" fontAlgn="base" hangingPunct="0">
                <a:spcBef>
                  <a:spcPct val="20000"/>
                </a:spcBef>
                <a:spcAft>
                  <a:spcPct val="0"/>
                </a:spcAft>
                <a:buChar char="»"/>
                <a:defRPr sz="2000">
                  <a:solidFill>
                    <a:srgbClr val="4D4D4D"/>
                  </a:solidFill>
                  <a:latin typeface="Calibri" pitchFamily="34" charset="0"/>
                </a:defRPr>
              </a:lvl7pPr>
              <a:lvl8pPr marL="3136900" indent="-220663" defTabSz="457200" eaLnBrk="0" fontAlgn="base" hangingPunct="0">
                <a:spcBef>
                  <a:spcPct val="20000"/>
                </a:spcBef>
                <a:spcAft>
                  <a:spcPct val="0"/>
                </a:spcAft>
                <a:buChar char="»"/>
                <a:defRPr sz="2000">
                  <a:solidFill>
                    <a:srgbClr val="4D4D4D"/>
                  </a:solidFill>
                  <a:latin typeface="Calibri" pitchFamily="34" charset="0"/>
                </a:defRPr>
              </a:lvl8pPr>
              <a:lvl9pPr marL="3594100" indent="-220663" defTabSz="457200" eaLnBrk="0" fontAlgn="base" hangingPunct="0">
                <a:spcBef>
                  <a:spcPct val="20000"/>
                </a:spcBef>
                <a:spcAft>
                  <a:spcPct val="0"/>
                </a:spcAft>
                <a:buChar char="»"/>
                <a:defRPr sz="2000">
                  <a:solidFill>
                    <a:srgbClr val="4D4D4D"/>
                  </a:solidFill>
                  <a:latin typeface="Calibri" pitchFamily="34" charset="0"/>
                </a:defRPr>
              </a:lvl9pPr>
            </a:lstStyle>
            <a:p>
              <a:pPr algn="ctr">
                <a:spcBef>
                  <a:spcPct val="0"/>
                </a:spcBef>
                <a:buClrTx/>
                <a:buSzTx/>
                <a:buFontTx/>
                <a:buNone/>
              </a:pPr>
              <a:r>
                <a:rPr lang="en-US" altLang="en-US">
                  <a:solidFill>
                    <a:schemeClr val="tx1"/>
                  </a:solidFill>
                  <a:latin typeface="Tahoma" pitchFamily="34" charset="0"/>
                  <a:ea typeface="MS PGothic" pitchFamily="34" charset="-128"/>
                </a:rPr>
                <a:t>20</a:t>
              </a:r>
            </a:p>
          </p:txBody>
        </p:sp>
        <p:sp>
          <p:nvSpPr>
            <p:cNvPr id="5128" name="Oval 8"/>
            <p:cNvSpPr>
              <a:spLocks noChangeAspect="1" noChangeArrowheads="1"/>
            </p:cNvSpPr>
            <p:nvPr/>
          </p:nvSpPr>
          <p:spPr bwMode="auto">
            <a:xfrm>
              <a:off x="3666" y="3204"/>
              <a:ext cx="324" cy="33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algn="l" defTabSz="457200" eaLnBrk="0" hangingPunct="0">
                <a:spcBef>
                  <a:spcPct val="20000"/>
                </a:spcBef>
                <a:buClr>
                  <a:srgbClr val="39275B"/>
                </a:buClr>
                <a:buSzPct val="100000"/>
                <a:buChar char="•"/>
                <a:defRPr sz="2400">
                  <a:solidFill>
                    <a:srgbClr val="262626"/>
                  </a:solidFill>
                  <a:latin typeface="Calibri" pitchFamily="34" charset="0"/>
                </a:defRPr>
              </a:lvl1pPr>
              <a:lvl2pPr marL="37931725" indent="-37474525" algn="l" defTabSz="457200" eaLnBrk="0" hangingPunct="0">
                <a:spcBef>
                  <a:spcPct val="20000"/>
                </a:spcBef>
                <a:buClr>
                  <a:srgbClr val="4D4D4D"/>
                </a:buClr>
                <a:buFont typeface="Wingdings" pitchFamily="2" charset="2"/>
                <a:buChar char="§"/>
                <a:defRPr sz="2200">
                  <a:solidFill>
                    <a:srgbClr val="404040"/>
                  </a:solidFill>
                  <a:latin typeface="Calibri" pitchFamily="34" charset="0"/>
                </a:defRPr>
              </a:lvl2pPr>
              <a:lvl3pPr marL="1143000" indent="-174625" algn="l" defTabSz="457200" eaLnBrk="0" hangingPunct="0">
                <a:spcBef>
                  <a:spcPct val="20000"/>
                </a:spcBef>
                <a:buClr>
                  <a:srgbClr val="9900CC"/>
                </a:buClr>
                <a:buChar char="•"/>
                <a:defRPr sz="2000">
                  <a:solidFill>
                    <a:srgbClr val="4D4D4D"/>
                  </a:solidFill>
                  <a:latin typeface="Calibri" pitchFamily="34" charset="0"/>
                </a:defRPr>
              </a:lvl3pPr>
              <a:lvl4pPr marL="1430338" indent="-173038" algn="l" defTabSz="457200" eaLnBrk="0" hangingPunct="0">
                <a:spcBef>
                  <a:spcPct val="20000"/>
                </a:spcBef>
                <a:buClr>
                  <a:srgbClr val="796646"/>
                </a:buClr>
                <a:buFont typeface="Wingdings" pitchFamily="2" charset="2"/>
                <a:buChar char="§"/>
                <a:defRPr sz="2000">
                  <a:solidFill>
                    <a:srgbClr val="4D4D4D"/>
                  </a:solidFill>
                  <a:latin typeface="Calibri" pitchFamily="34" charset="0"/>
                </a:defRPr>
              </a:lvl4pPr>
              <a:lvl5pPr marL="1765300" indent="-220663" algn="l" defTabSz="457200" eaLnBrk="0" hangingPunct="0">
                <a:spcBef>
                  <a:spcPct val="20000"/>
                </a:spcBef>
                <a:buChar char="»"/>
                <a:defRPr sz="2000">
                  <a:solidFill>
                    <a:srgbClr val="4D4D4D"/>
                  </a:solidFill>
                  <a:latin typeface="Calibri" pitchFamily="34" charset="0"/>
                </a:defRPr>
              </a:lvl5pPr>
              <a:lvl6pPr marL="2222500" indent="-220663" defTabSz="457200" eaLnBrk="0" fontAlgn="base" hangingPunct="0">
                <a:spcBef>
                  <a:spcPct val="20000"/>
                </a:spcBef>
                <a:spcAft>
                  <a:spcPct val="0"/>
                </a:spcAft>
                <a:buChar char="»"/>
                <a:defRPr sz="2000">
                  <a:solidFill>
                    <a:srgbClr val="4D4D4D"/>
                  </a:solidFill>
                  <a:latin typeface="Calibri" pitchFamily="34" charset="0"/>
                </a:defRPr>
              </a:lvl6pPr>
              <a:lvl7pPr marL="2679700" indent="-220663" defTabSz="457200" eaLnBrk="0" fontAlgn="base" hangingPunct="0">
                <a:spcBef>
                  <a:spcPct val="20000"/>
                </a:spcBef>
                <a:spcAft>
                  <a:spcPct val="0"/>
                </a:spcAft>
                <a:buChar char="»"/>
                <a:defRPr sz="2000">
                  <a:solidFill>
                    <a:srgbClr val="4D4D4D"/>
                  </a:solidFill>
                  <a:latin typeface="Calibri" pitchFamily="34" charset="0"/>
                </a:defRPr>
              </a:lvl7pPr>
              <a:lvl8pPr marL="3136900" indent="-220663" defTabSz="457200" eaLnBrk="0" fontAlgn="base" hangingPunct="0">
                <a:spcBef>
                  <a:spcPct val="20000"/>
                </a:spcBef>
                <a:spcAft>
                  <a:spcPct val="0"/>
                </a:spcAft>
                <a:buChar char="»"/>
                <a:defRPr sz="2000">
                  <a:solidFill>
                    <a:srgbClr val="4D4D4D"/>
                  </a:solidFill>
                  <a:latin typeface="Calibri" pitchFamily="34" charset="0"/>
                </a:defRPr>
              </a:lvl8pPr>
              <a:lvl9pPr marL="3594100" indent="-220663" defTabSz="457200" eaLnBrk="0" fontAlgn="base" hangingPunct="0">
                <a:spcBef>
                  <a:spcPct val="20000"/>
                </a:spcBef>
                <a:spcAft>
                  <a:spcPct val="0"/>
                </a:spcAft>
                <a:buChar char="»"/>
                <a:defRPr sz="2000">
                  <a:solidFill>
                    <a:srgbClr val="4D4D4D"/>
                  </a:solidFill>
                  <a:latin typeface="Calibri" pitchFamily="34" charset="0"/>
                </a:defRPr>
              </a:lvl9pPr>
            </a:lstStyle>
            <a:p>
              <a:pPr algn="ctr">
                <a:spcBef>
                  <a:spcPct val="0"/>
                </a:spcBef>
                <a:buClrTx/>
                <a:buSzTx/>
                <a:buFontTx/>
                <a:buNone/>
              </a:pPr>
              <a:r>
                <a:rPr lang="en-US" altLang="en-US">
                  <a:solidFill>
                    <a:schemeClr val="tx1"/>
                  </a:solidFill>
                  <a:latin typeface="Tahoma" pitchFamily="34" charset="0"/>
                  <a:ea typeface="MS PGothic" pitchFamily="34" charset="-128"/>
                </a:rPr>
                <a:t>8</a:t>
              </a:r>
            </a:p>
          </p:txBody>
        </p:sp>
        <p:sp>
          <p:nvSpPr>
            <p:cNvPr id="5129" name="Oval 9"/>
            <p:cNvSpPr>
              <a:spLocks noChangeAspect="1" noChangeArrowheads="1"/>
            </p:cNvSpPr>
            <p:nvPr/>
          </p:nvSpPr>
          <p:spPr bwMode="auto">
            <a:xfrm>
              <a:off x="4248" y="2670"/>
              <a:ext cx="322" cy="33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algn="l" defTabSz="457200" eaLnBrk="0" hangingPunct="0">
                <a:spcBef>
                  <a:spcPct val="20000"/>
                </a:spcBef>
                <a:buClr>
                  <a:srgbClr val="39275B"/>
                </a:buClr>
                <a:buSzPct val="100000"/>
                <a:buChar char="•"/>
                <a:defRPr sz="2400">
                  <a:solidFill>
                    <a:srgbClr val="262626"/>
                  </a:solidFill>
                  <a:latin typeface="Calibri" pitchFamily="34" charset="0"/>
                </a:defRPr>
              </a:lvl1pPr>
              <a:lvl2pPr marL="37931725" indent="-37474525" algn="l" defTabSz="457200" eaLnBrk="0" hangingPunct="0">
                <a:spcBef>
                  <a:spcPct val="20000"/>
                </a:spcBef>
                <a:buClr>
                  <a:srgbClr val="4D4D4D"/>
                </a:buClr>
                <a:buFont typeface="Wingdings" pitchFamily="2" charset="2"/>
                <a:buChar char="§"/>
                <a:defRPr sz="2200">
                  <a:solidFill>
                    <a:srgbClr val="404040"/>
                  </a:solidFill>
                  <a:latin typeface="Calibri" pitchFamily="34" charset="0"/>
                </a:defRPr>
              </a:lvl2pPr>
              <a:lvl3pPr marL="1143000" indent="-174625" algn="l" defTabSz="457200" eaLnBrk="0" hangingPunct="0">
                <a:spcBef>
                  <a:spcPct val="20000"/>
                </a:spcBef>
                <a:buClr>
                  <a:srgbClr val="9900CC"/>
                </a:buClr>
                <a:buChar char="•"/>
                <a:defRPr sz="2000">
                  <a:solidFill>
                    <a:srgbClr val="4D4D4D"/>
                  </a:solidFill>
                  <a:latin typeface="Calibri" pitchFamily="34" charset="0"/>
                </a:defRPr>
              </a:lvl3pPr>
              <a:lvl4pPr marL="1430338" indent="-173038" algn="l" defTabSz="457200" eaLnBrk="0" hangingPunct="0">
                <a:spcBef>
                  <a:spcPct val="20000"/>
                </a:spcBef>
                <a:buClr>
                  <a:srgbClr val="796646"/>
                </a:buClr>
                <a:buFont typeface="Wingdings" pitchFamily="2" charset="2"/>
                <a:buChar char="§"/>
                <a:defRPr sz="2000">
                  <a:solidFill>
                    <a:srgbClr val="4D4D4D"/>
                  </a:solidFill>
                  <a:latin typeface="Calibri" pitchFamily="34" charset="0"/>
                </a:defRPr>
              </a:lvl4pPr>
              <a:lvl5pPr marL="1765300" indent="-220663" algn="l" defTabSz="457200" eaLnBrk="0" hangingPunct="0">
                <a:spcBef>
                  <a:spcPct val="20000"/>
                </a:spcBef>
                <a:buChar char="»"/>
                <a:defRPr sz="2000">
                  <a:solidFill>
                    <a:srgbClr val="4D4D4D"/>
                  </a:solidFill>
                  <a:latin typeface="Calibri" pitchFamily="34" charset="0"/>
                </a:defRPr>
              </a:lvl5pPr>
              <a:lvl6pPr marL="2222500" indent="-220663" defTabSz="457200" eaLnBrk="0" fontAlgn="base" hangingPunct="0">
                <a:spcBef>
                  <a:spcPct val="20000"/>
                </a:spcBef>
                <a:spcAft>
                  <a:spcPct val="0"/>
                </a:spcAft>
                <a:buChar char="»"/>
                <a:defRPr sz="2000">
                  <a:solidFill>
                    <a:srgbClr val="4D4D4D"/>
                  </a:solidFill>
                  <a:latin typeface="Calibri" pitchFamily="34" charset="0"/>
                </a:defRPr>
              </a:lvl6pPr>
              <a:lvl7pPr marL="2679700" indent="-220663" defTabSz="457200" eaLnBrk="0" fontAlgn="base" hangingPunct="0">
                <a:spcBef>
                  <a:spcPct val="20000"/>
                </a:spcBef>
                <a:spcAft>
                  <a:spcPct val="0"/>
                </a:spcAft>
                <a:buChar char="»"/>
                <a:defRPr sz="2000">
                  <a:solidFill>
                    <a:srgbClr val="4D4D4D"/>
                  </a:solidFill>
                  <a:latin typeface="Calibri" pitchFamily="34" charset="0"/>
                </a:defRPr>
              </a:lvl7pPr>
              <a:lvl8pPr marL="3136900" indent="-220663" defTabSz="457200" eaLnBrk="0" fontAlgn="base" hangingPunct="0">
                <a:spcBef>
                  <a:spcPct val="20000"/>
                </a:spcBef>
                <a:spcAft>
                  <a:spcPct val="0"/>
                </a:spcAft>
                <a:buChar char="»"/>
                <a:defRPr sz="2000">
                  <a:solidFill>
                    <a:srgbClr val="4D4D4D"/>
                  </a:solidFill>
                  <a:latin typeface="Calibri" pitchFamily="34" charset="0"/>
                </a:defRPr>
              </a:lvl8pPr>
              <a:lvl9pPr marL="3594100" indent="-220663" defTabSz="457200" eaLnBrk="0" fontAlgn="base" hangingPunct="0">
                <a:spcBef>
                  <a:spcPct val="20000"/>
                </a:spcBef>
                <a:spcAft>
                  <a:spcPct val="0"/>
                </a:spcAft>
                <a:buChar char="»"/>
                <a:defRPr sz="2000">
                  <a:solidFill>
                    <a:srgbClr val="4D4D4D"/>
                  </a:solidFill>
                  <a:latin typeface="Calibri" pitchFamily="34" charset="0"/>
                </a:defRPr>
              </a:lvl9pPr>
            </a:lstStyle>
            <a:p>
              <a:pPr algn="ctr">
                <a:spcBef>
                  <a:spcPct val="0"/>
                </a:spcBef>
                <a:buClrTx/>
                <a:buSzTx/>
                <a:buFontTx/>
                <a:buNone/>
              </a:pPr>
              <a:r>
                <a:rPr lang="en-US" altLang="en-US">
                  <a:solidFill>
                    <a:schemeClr val="tx1"/>
                  </a:solidFill>
                  <a:latin typeface="Tahoma" pitchFamily="34" charset="0"/>
                  <a:ea typeface="MS PGothic" pitchFamily="34" charset="-128"/>
                </a:rPr>
                <a:t>15</a:t>
              </a:r>
            </a:p>
          </p:txBody>
        </p:sp>
        <p:cxnSp>
          <p:nvCxnSpPr>
            <p:cNvPr id="5130" name="AutoShape 10"/>
            <p:cNvCxnSpPr>
              <a:cxnSpLocks noChangeShapeType="1"/>
              <a:stCxn id="5129" idx="3"/>
              <a:endCxn id="5128" idx="0"/>
            </p:cNvCxnSpPr>
            <p:nvPr/>
          </p:nvCxnSpPr>
          <p:spPr bwMode="auto">
            <a:xfrm flipH="1">
              <a:off x="3828" y="2972"/>
              <a:ext cx="467" cy="21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1" name="AutoShape 11"/>
            <p:cNvCxnSpPr>
              <a:cxnSpLocks noChangeShapeType="1"/>
              <a:stCxn id="5129" idx="5"/>
              <a:endCxn id="5127" idx="0"/>
            </p:cNvCxnSpPr>
            <p:nvPr/>
          </p:nvCxnSpPr>
          <p:spPr bwMode="auto">
            <a:xfrm>
              <a:off x="4523" y="2972"/>
              <a:ext cx="467" cy="21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2" name="AutoShape 12"/>
            <p:cNvCxnSpPr>
              <a:cxnSpLocks noChangeShapeType="1"/>
              <a:stCxn id="5127" idx="3"/>
              <a:endCxn id="5126" idx="0"/>
            </p:cNvCxnSpPr>
            <p:nvPr/>
          </p:nvCxnSpPr>
          <p:spPr bwMode="auto">
            <a:xfrm flipH="1">
              <a:off x="4729" y="3501"/>
              <a:ext cx="147" cy="29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3" name="AutoShape 13"/>
            <p:cNvCxnSpPr>
              <a:cxnSpLocks noChangeShapeType="1"/>
              <a:stCxn id="5127" idx="5"/>
              <a:endCxn id="5125" idx="0"/>
            </p:cNvCxnSpPr>
            <p:nvPr/>
          </p:nvCxnSpPr>
          <p:spPr bwMode="auto">
            <a:xfrm>
              <a:off x="5105" y="3501"/>
              <a:ext cx="158" cy="29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134" name="Oval 14"/>
            <p:cNvSpPr>
              <a:spLocks noChangeAspect="1" noChangeArrowheads="1"/>
            </p:cNvSpPr>
            <p:nvPr/>
          </p:nvSpPr>
          <p:spPr bwMode="auto">
            <a:xfrm>
              <a:off x="3941" y="3805"/>
              <a:ext cx="324" cy="33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algn="l" defTabSz="457200" eaLnBrk="0" hangingPunct="0">
                <a:spcBef>
                  <a:spcPct val="20000"/>
                </a:spcBef>
                <a:buClr>
                  <a:srgbClr val="39275B"/>
                </a:buClr>
                <a:buSzPct val="100000"/>
                <a:buChar char="•"/>
                <a:defRPr sz="2400">
                  <a:solidFill>
                    <a:srgbClr val="262626"/>
                  </a:solidFill>
                  <a:latin typeface="Calibri" pitchFamily="34" charset="0"/>
                </a:defRPr>
              </a:lvl1pPr>
              <a:lvl2pPr marL="37931725" indent="-37474525" algn="l" defTabSz="457200" eaLnBrk="0" hangingPunct="0">
                <a:spcBef>
                  <a:spcPct val="20000"/>
                </a:spcBef>
                <a:buClr>
                  <a:srgbClr val="4D4D4D"/>
                </a:buClr>
                <a:buFont typeface="Wingdings" pitchFamily="2" charset="2"/>
                <a:buChar char="§"/>
                <a:defRPr sz="2200">
                  <a:solidFill>
                    <a:srgbClr val="404040"/>
                  </a:solidFill>
                  <a:latin typeface="Calibri" pitchFamily="34" charset="0"/>
                </a:defRPr>
              </a:lvl2pPr>
              <a:lvl3pPr marL="1143000" indent="-174625" algn="l" defTabSz="457200" eaLnBrk="0" hangingPunct="0">
                <a:spcBef>
                  <a:spcPct val="20000"/>
                </a:spcBef>
                <a:buClr>
                  <a:srgbClr val="9900CC"/>
                </a:buClr>
                <a:buChar char="•"/>
                <a:defRPr sz="2000">
                  <a:solidFill>
                    <a:srgbClr val="4D4D4D"/>
                  </a:solidFill>
                  <a:latin typeface="Calibri" pitchFamily="34" charset="0"/>
                </a:defRPr>
              </a:lvl3pPr>
              <a:lvl4pPr marL="1430338" indent="-173038" algn="l" defTabSz="457200" eaLnBrk="0" hangingPunct="0">
                <a:spcBef>
                  <a:spcPct val="20000"/>
                </a:spcBef>
                <a:buClr>
                  <a:srgbClr val="796646"/>
                </a:buClr>
                <a:buFont typeface="Wingdings" pitchFamily="2" charset="2"/>
                <a:buChar char="§"/>
                <a:defRPr sz="2000">
                  <a:solidFill>
                    <a:srgbClr val="4D4D4D"/>
                  </a:solidFill>
                  <a:latin typeface="Calibri" pitchFamily="34" charset="0"/>
                </a:defRPr>
              </a:lvl4pPr>
              <a:lvl5pPr marL="1765300" indent="-220663" algn="l" defTabSz="457200" eaLnBrk="0" hangingPunct="0">
                <a:spcBef>
                  <a:spcPct val="20000"/>
                </a:spcBef>
                <a:buChar char="»"/>
                <a:defRPr sz="2000">
                  <a:solidFill>
                    <a:srgbClr val="4D4D4D"/>
                  </a:solidFill>
                  <a:latin typeface="Calibri" pitchFamily="34" charset="0"/>
                </a:defRPr>
              </a:lvl5pPr>
              <a:lvl6pPr marL="2222500" indent="-220663" defTabSz="457200" eaLnBrk="0" fontAlgn="base" hangingPunct="0">
                <a:spcBef>
                  <a:spcPct val="20000"/>
                </a:spcBef>
                <a:spcAft>
                  <a:spcPct val="0"/>
                </a:spcAft>
                <a:buChar char="»"/>
                <a:defRPr sz="2000">
                  <a:solidFill>
                    <a:srgbClr val="4D4D4D"/>
                  </a:solidFill>
                  <a:latin typeface="Calibri" pitchFamily="34" charset="0"/>
                </a:defRPr>
              </a:lvl6pPr>
              <a:lvl7pPr marL="2679700" indent="-220663" defTabSz="457200" eaLnBrk="0" fontAlgn="base" hangingPunct="0">
                <a:spcBef>
                  <a:spcPct val="20000"/>
                </a:spcBef>
                <a:spcAft>
                  <a:spcPct val="0"/>
                </a:spcAft>
                <a:buChar char="»"/>
                <a:defRPr sz="2000">
                  <a:solidFill>
                    <a:srgbClr val="4D4D4D"/>
                  </a:solidFill>
                  <a:latin typeface="Calibri" pitchFamily="34" charset="0"/>
                </a:defRPr>
              </a:lvl7pPr>
              <a:lvl8pPr marL="3136900" indent="-220663" defTabSz="457200" eaLnBrk="0" fontAlgn="base" hangingPunct="0">
                <a:spcBef>
                  <a:spcPct val="20000"/>
                </a:spcBef>
                <a:spcAft>
                  <a:spcPct val="0"/>
                </a:spcAft>
                <a:buChar char="»"/>
                <a:defRPr sz="2000">
                  <a:solidFill>
                    <a:srgbClr val="4D4D4D"/>
                  </a:solidFill>
                  <a:latin typeface="Calibri" pitchFamily="34" charset="0"/>
                </a:defRPr>
              </a:lvl8pPr>
              <a:lvl9pPr marL="3594100" indent="-220663" defTabSz="457200" eaLnBrk="0" fontAlgn="base" hangingPunct="0">
                <a:spcBef>
                  <a:spcPct val="20000"/>
                </a:spcBef>
                <a:spcAft>
                  <a:spcPct val="0"/>
                </a:spcAft>
                <a:buChar char="»"/>
                <a:defRPr sz="2000">
                  <a:solidFill>
                    <a:srgbClr val="4D4D4D"/>
                  </a:solidFill>
                  <a:latin typeface="Calibri" pitchFamily="34" charset="0"/>
                </a:defRPr>
              </a:lvl9pPr>
            </a:lstStyle>
            <a:p>
              <a:pPr algn="ctr">
                <a:spcBef>
                  <a:spcPct val="0"/>
                </a:spcBef>
                <a:buClrTx/>
                <a:buSzTx/>
                <a:buFontTx/>
                <a:buNone/>
              </a:pPr>
              <a:r>
                <a:rPr lang="en-US" altLang="en-US">
                  <a:solidFill>
                    <a:schemeClr val="tx1"/>
                  </a:solidFill>
                  <a:latin typeface="Tahoma" pitchFamily="34" charset="0"/>
                  <a:ea typeface="MS PGothic" pitchFamily="34" charset="-128"/>
                </a:rPr>
                <a:t>14</a:t>
              </a:r>
            </a:p>
          </p:txBody>
        </p:sp>
        <p:sp>
          <p:nvSpPr>
            <p:cNvPr id="5135" name="Oval 15"/>
            <p:cNvSpPr>
              <a:spLocks noChangeAspect="1" noChangeArrowheads="1"/>
            </p:cNvSpPr>
            <p:nvPr/>
          </p:nvSpPr>
          <p:spPr bwMode="auto">
            <a:xfrm>
              <a:off x="3408" y="3805"/>
              <a:ext cx="323" cy="333"/>
            </a:xfrm>
            <a:prstGeom prst="ellipse">
              <a:avLst/>
            </a:prstGeom>
            <a:noFill/>
            <a:ln w="38100">
              <a:solidFill>
                <a:schemeClr val="tx1"/>
              </a:solidFill>
              <a:round/>
              <a:headEnd/>
              <a:tailEnd/>
            </a:ln>
            <a:extLst>
              <a:ext uri="{909E8E84-426E-40DD-AFC4-6F175D3DCCD1}">
                <a14:hiddenFill xmlns:a14="http://schemas.microsoft.com/office/drawing/2010/main">
                  <a:solidFill>
                    <a:srgbClr val="E1F2F3"/>
                  </a:solidFill>
                </a14:hiddenFill>
              </a:ext>
            </a:extLst>
          </p:spPr>
          <p:txBody>
            <a:bodyPr wrap="none" anchor="ctr"/>
            <a:lstStyle>
              <a:lvl1pPr algn="l" defTabSz="457200" eaLnBrk="0" hangingPunct="0">
                <a:spcBef>
                  <a:spcPct val="20000"/>
                </a:spcBef>
                <a:buClr>
                  <a:srgbClr val="39275B"/>
                </a:buClr>
                <a:buSzPct val="100000"/>
                <a:buChar char="•"/>
                <a:defRPr sz="2400">
                  <a:solidFill>
                    <a:srgbClr val="262626"/>
                  </a:solidFill>
                  <a:latin typeface="Calibri" pitchFamily="34" charset="0"/>
                </a:defRPr>
              </a:lvl1pPr>
              <a:lvl2pPr marL="37931725" indent="-37474525" algn="l" defTabSz="457200" eaLnBrk="0" hangingPunct="0">
                <a:spcBef>
                  <a:spcPct val="20000"/>
                </a:spcBef>
                <a:buClr>
                  <a:srgbClr val="4D4D4D"/>
                </a:buClr>
                <a:buFont typeface="Wingdings" pitchFamily="2" charset="2"/>
                <a:buChar char="§"/>
                <a:defRPr sz="2200">
                  <a:solidFill>
                    <a:srgbClr val="404040"/>
                  </a:solidFill>
                  <a:latin typeface="Calibri" pitchFamily="34" charset="0"/>
                </a:defRPr>
              </a:lvl2pPr>
              <a:lvl3pPr marL="1143000" indent="-174625" algn="l" defTabSz="457200" eaLnBrk="0" hangingPunct="0">
                <a:spcBef>
                  <a:spcPct val="20000"/>
                </a:spcBef>
                <a:buClr>
                  <a:srgbClr val="9900CC"/>
                </a:buClr>
                <a:buChar char="•"/>
                <a:defRPr sz="2000">
                  <a:solidFill>
                    <a:srgbClr val="4D4D4D"/>
                  </a:solidFill>
                  <a:latin typeface="Calibri" pitchFamily="34" charset="0"/>
                </a:defRPr>
              </a:lvl3pPr>
              <a:lvl4pPr marL="1430338" indent="-173038" algn="l" defTabSz="457200" eaLnBrk="0" hangingPunct="0">
                <a:spcBef>
                  <a:spcPct val="20000"/>
                </a:spcBef>
                <a:buClr>
                  <a:srgbClr val="796646"/>
                </a:buClr>
                <a:buFont typeface="Wingdings" pitchFamily="2" charset="2"/>
                <a:buChar char="§"/>
                <a:defRPr sz="2000">
                  <a:solidFill>
                    <a:srgbClr val="4D4D4D"/>
                  </a:solidFill>
                  <a:latin typeface="Calibri" pitchFamily="34" charset="0"/>
                </a:defRPr>
              </a:lvl4pPr>
              <a:lvl5pPr marL="1765300" indent="-220663" algn="l" defTabSz="457200" eaLnBrk="0" hangingPunct="0">
                <a:spcBef>
                  <a:spcPct val="20000"/>
                </a:spcBef>
                <a:buChar char="»"/>
                <a:defRPr sz="2000">
                  <a:solidFill>
                    <a:srgbClr val="4D4D4D"/>
                  </a:solidFill>
                  <a:latin typeface="Calibri" pitchFamily="34" charset="0"/>
                </a:defRPr>
              </a:lvl5pPr>
              <a:lvl6pPr marL="2222500" indent="-220663" defTabSz="457200" eaLnBrk="0" fontAlgn="base" hangingPunct="0">
                <a:spcBef>
                  <a:spcPct val="20000"/>
                </a:spcBef>
                <a:spcAft>
                  <a:spcPct val="0"/>
                </a:spcAft>
                <a:buChar char="»"/>
                <a:defRPr sz="2000">
                  <a:solidFill>
                    <a:srgbClr val="4D4D4D"/>
                  </a:solidFill>
                  <a:latin typeface="Calibri" pitchFamily="34" charset="0"/>
                </a:defRPr>
              </a:lvl6pPr>
              <a:lvl7pPr marL="2679700" indent="-220663" defTabSz="457200" eaLnBrk="0" fontAlgn="base" hangingPunct="0">
                <a:spcBef>
                  <a:spcPct val="20000"/>
                </a:spcBef>
                <a:spcAft>
                  <a:spcPct val="0"/>
                </a:spcAft>
                <a:buChar char="»"/>
                <a:defRPr sz="2000">
                  <a:solidFill>
                    <a:srgbClr val="4D4D4D"/>
                  </a:solidFill>
                  <a:latin typeface="Calibri" pitchFamily="34" charset="0"/>
                </a:defRPr>
              </a:lvl7pPr>
              <a:lvl8pPr marL="3136900" indent="-220663" defTabSz="457200" eaLnBrk="0" fontAlgn="base" hangingPunct="0">
                <a:spcBef>
                  <a:spcPct val="20000"/>
                </a:spcBef>
                <a:spcAft>
                  <a:spcPct val="0"/>
                </a:spcAft>
                <a:buChar char="»"/>
                <a:defRPr sz="2000">
                  <a:solidFill>
                    <a:srgbClr val="4D4D4D"/>
                  </a:solidFill>
                  <a:latin typeface="Calibri" pitchFamily="34" charset="0"/>
                </a:defRPr>
              </a:lvl8pPr>
              <a:lvl9pPr marL="3594100" indent="-220663" defTabSz="457200" eaLnBrk="0" fontAlgn="base" hangingPunct="0">
                <a:spcBef>
                  <a:spcPct val="20000"/>
                </a:spcBef>
                <a:spcAft>
                  <a:spcPct val="0"/>
                </a:spcAft>
                <a:buChar char="»"/>
                <a:defRPr sz="2000">
                  <a:solidFill>
                    <a:srgbClr val="4D4D4D"/>
                  </a:solidFill>
                  <a:latin typeface="Calibri" pitchFamily="34" charset="0"/>
                </a:defRPr>
              </a:lvl9pPr>
            </a:lstStyle>
            <a:p>
              <a:pPr algn="ctr">
                <a:spcBef>
                  <a:spcPct val="0"/>
                </a:spcBef>
                <a:buClrTx/>
                <a:buSzTx/>
                <a:buFontTx/>
                <a:buNone/>
              </a:pPr>
              <a:r>
                <a:rPr lang="en-US" altLang="en-US">
                  <a:solidFill>
                    <a:schemeClr val="tx1"/>
                  </a:solidFill>
                  <a:latin typeface="Tahoma" pitchFamily="34" charset="0"/>
                  <a:ea typeface="MS PGothic" pitchFamily="34" charset="-128"/>
                </a:rPr>
                <a:t>2</a:t>
              </a:r>
            </a:p>
          </p:txBody>
        </p:sp>
        <p:cxnSp>
          <p:nvCxnSpPr>
            <p:cNvPr id="5136" name="AutoShape 16"/>
            <p:cNvCxnSpPr>
              <a:cxnSpLocks noChangeShapeType="1"/>
              <a:stCxn id="5128" idx="3"/>
              <a:endCxn id="5135" idx="0"/>
            </p:cNvCxnSpPr>
            <p:nvPr/>
          </p:nvCxnSpPr>
          <p:spPr bwMode="auto">
            <a:xfrm flipH="1">
              <a:off x="3570" y="3505"/>
              <a:ext cx="144" cy="28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7" name="AutoShape 17"/>
            <p:cNvCxnSpPr>
              <a:cxnSpLocks noChangeShapeType="1"/>
              <a:stCxn id="5128" idx="5"/>
              <a:endCxn id="5134" idx="0"/>
            </p:cNvCxnSpPr>
            <p:nvPr/>
          </p:nvCxnSpPr>
          <p:spPr bwMode="auto">
            <a:xfrm>
              <a:off x="3942" y="3501"/>
              <a:ext cx="161" cy="29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138" name="Text Box 18"/>
            <p:cNvSpPr txBox="1">
              <a:spLocks noChangeArrowheads="1"/>
            </p:cNvSpPr>
            <p:nvPr/>
          </p:nvSpPr>
          <p:spPr bwMode="auto">
            <a:xfrm>
              <a:off x="3950" y="2256"/>
              <a:ext cx="919"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defTabSz="457200" eaLnBrk="0" hangingPunct="0">
                <a:spcBef>
                  <a:spcPct val="20000"/>
                </a:spcBef>
                <a:buClr>
                  <a:srgbClr val="39275B"/>
                </a:buClr>
                <a:buSzPct val="100000"/>
                <a:buChar char="•"/>
                <a:defRPr sz="2400">
                  <a:solidFill>
                    <a:srgbClr val="262626"/>
                  </a:solidFill>
                  <a:latin typeface="Calibri" pitchFamily="34" charset="0"/>
                </a:defRPr>
              </a:lvl1pPr>
              <a:lvl2pPr marL="37931725" indent="-37474525" algn="l" defTabSz="457200" eaLnBrk="0" hangingPunct="0">
                <a:spcBef>
                  <a:spcPct val="20000"/>
                </a:spcBef>
                <a:buClr>
                  <a:srgbClr val="4D4D4D"/>
                </a:buClr>
                <a:buFont typeface="Wingdings" pitchFamily="2" charset="2"/>
                <a:buChar char="§"/>
                <a:defRPr sz="2200">
                  <a:solidFill>
                    <a:srgbClr val="404040"/>
                  </a:solidFill>
                  <a:latin typeface="Calibri" pitchFamily="34" charset="0"/>
                </a:defRPr>
              </a:lvl2pPr>
              <a:lvl3pPr marL="1143000" indent="-174625" algn="l" defTabSz="457200" eaLnBrk="0" hangingPunct="0">
                <a:spcBef>
                  <a:spcPct val="20000"/>
                </a:spcBef>
                <a:buClr>
                  <a:srgbClr val="9900CC"/>
                </a:buClr>
                <a:buChar char="•"/>
                <a:defRPr sz="2000">
                  <a:solidFill>
                    <a:srgbClr val="4D4D4D"/>
                  </a:solidFill>
                  <a:latin typeface="Calibri" pitchFamily="34" charset="0"/>
                </a:defRPr>
              </a:lvl3pPr>
              <a:lvl4pPr marL="1430338" indent="-173038" algn="l" defTabSz="457200" eaLnBrk="0" hangingPunct="0">
                <a:spcBef>
                  <a:spcPct val="20000"/>
                </a:spcBef>
                <a:buClr>
                  <a:srgbClr val="796646"/>
                </a:buClr>
                <a:buFont typeface="Wingdings" pitchFamily="2" charset="2"/>
                <a:buChar char="§"/>
                <a:defRPr sz="2000">
                  <a:solidFill>
                    <a:srgbClr val="4D4D4D"/>
                  </a:solidFill>
                  <a:latin typeface="Calibri" pitchFamily="34" charset="0"/>
                </a:defRPr>
              </a:lvl4pPr>
              <a:lvl5pPr marL="1765300" indent="-220663" algn="l" defTabSz="457200" eaLnBrk="0" hangingPunct="0">
                <a:spcBef>
                  <a:spcPct val="20000"/>
                </a:spcBef>
                <a:buChar char="»"/>
                <a:defRPr sz="2000">
                  <a:solidFill>
                    <a:srgbClr val="4D4D4D"/>
                  </a:solidFill>
                  <a:latin typeface="Calibri" pitchFamily="34" charset="0"/>
                </a:defRPr>
              </a:lvl5pPr>
              <a:lvl6pPr marL="2222500" indent="-220663" defTabSz="457200" eaLnBrk="0" fontAlgn="base" hangingPunct="0">
                <a:spcBef>
                  <a:spcPct val="20000"/>
                </a:spcBef>
                <a:spcAft>
                  <a:spcPct val="0"/>
                </a:spcAft>
                <a:buChar char="»"/>
                <a:defRPr sz="2000">
                  <a:solidFill>
                    <a:srgbClr val="4D4D4D"/>
                  </a:solidFill>
                  <a:latin typeface="Calibri" pitchFamily="34" charset="0"/>
                </a:defRPr>
              </a:lvl6pPr>
              <a:lvl7pPr marL="2679700" indent="-220663" defTabSz="457200" eaLnBrk="0" fontAlgn="base" hangingPunct="0">
                <a:spcBef>
                  <a:spcPct val="20000"/>
                </a:spcBef>
                <a:spcAft>
                  <a:spcPct val="0"/>
                </a:spcAft>
                <a:buChar char="»"/>
                <a:defRPr sz="2000">
                  <a:solidFill>
                    <a:srgbClr val="4D4D4D"/>
                  </a:solidFill>
                  <a:latin typeface="Calibri" pitchFamily="34" charset="0"/>
                </a:defRPr>
              </a:lvl7pPr>
              <a:lvl8pPr marL="3136900" indent="-220663" defTabSz="457200" eaLnBrk="0" fontAlgn="base" hangingPunct="0">
                <a:spcBef>
                  <a:spcPct val="20000"/>
                </a:spcBef>
                <a:spcAft>
                  <a:spcPct val="0"/>
                </a:spcAft>
                <a:buChar char="»"/>
                <a:defRPr sz="2000">
                  <a:solidFill>
                    <a:srgbClr val="4D4D4D"/>
                  </a:solidFill>
                  <a:latin typeface="Calibri" pitchFamily="34" charset="0"/>
                </a:defRPr>
              </a:lvl8pPr>
              <a:lvl9pPr marL="3594100" indent="-220663" defTabSz="457200" eaLnBrk="0" fontAlgn="base" hangingPunct="0">
                <a:spcBef>
                  <a:spcPct val="20000"/>
                </a:spcBef>
                <a:spcAft>
                  <a:spcPct val="0"/>
                </a:spcAft>
                <a:buChar char="»"/>
                <a:defRPr sz="2000">
                  <a:solidFill>
                    <a:srgbClr val="4D4D4D"/>
                  </a:solidFill>
                  <a:latin typeface="Calibri" pitchFamily="34" charset="0"/>
                </a:defRPr>
              </a:lvl9pPr>
            </a:lstStyle>
            <a:p>
              <a:pPr algn="ctr" eaLnBrk="1" hangingPunct="1">
                <a:spcBef>
                  <a:spcPct val="0"/>
                </a:spcBef>
                <a:buClrTx/>
                <a:buSzTx/>
                <a:buFontTx/>
                <a:buNone/>
              </a:pPr>
              <a:r>
                <a:rPr lang="en-US" altLang="en-US" sz="2000">
                  <a:solidFill>
                    <a:schemeClr val="tx1"/>
                  </a:solidFill>
                  <a:latin typeface="Tahoma" pitchFamily="34" charset="0"/>
                  <a:ea typeface="MS PGothic" pitchFamily="34" charset="-128"/>
                </a:rPr>
                <a:t>root</a:t>
              </a:r>
            </a:p>
          </p:txBody>
        </p:sp>
        <p:cxnSp>
          <p:nvCxnSpPr>
            <p:cNvPr id="5139" name="AutoShape 19"/>
            <p:cNvCxnSpPr>
              <a:cxnSpLocks noChangeShapeType="1"/>
              <a:stCxn id="5138" idx="2"/>
              <a:endCxn id="5129" idx="0"/>
            </p:cNvCxnSpPr>
            <p:nvPr/>
          </p:nvCxnSpPr>
          <p:spPr bwMode="auto">
            <a:xfrm>
              <a:off x="4408" y="2506"/>
              <a:ext cx="1" cy="15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6141739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381000"/>
            <a:ext cx="8229600" cy="1066800"/>
          </a:xfrm>
        </p:spPr>
        <p:txBody>
          <a:bodyPr/>
          <a:lstStyle/>
          <a:p>
            <a:pPr algn="ctr"/>
            <a:r>
              <a:rPr lang="en-US" altLang="en-US" dirty="0" smtClean="0">
                <a:latin typeface="Calibri" panose="020F0502020204030204" pitchFamily="34" charset="0"/>
              </a:rPr>
              <a:t>Calculating tree height</a:t>
            </a:r>
          </a:p>
        </p:txBody>
      </p:sp>
      <p:sp>
        <p:nvSpPr>
          <p:cNvPr id="946179" name="Rectangle 3"/>
          <p:cNvSpPr>
            <a:spLocks noGrp="1" noChangeArrowheads="1"/>
          </p:cNvSpPr>
          <p:nvPr>
            <p:ph type="body" idx="1"/>
          </p:nvPr>
        </p:nvSpPr>
        <p:spPr>
          <a:xfrm>
            <a:off x="0" y="1295400"/>
            <a:ext cx="9144000" cy="5562600"/>
          </a:xfrm>
        </p:spPr>
        <p:txBody>
          <a:bodyPr/>
          <a:lstStyle/>
          <a:p>
            <a:r>
              <a:rPr lang="en-US" altLang="en-US" dirty="0" smtClean="0">
                <a:solidFill>
                  <a:srgbClr val="262626"/>
                </a:solidFill>
                <a:latin typeface="Calibri" panose="020F0502020204030204" pitchFamily="34" charset="0"/>
              </a:rPr>
              <a:t>Height is max number of nodes in path from root to any leaf.</a:t>
            </a:r>
          </a:p>
          <a:p>
            <a:pPr lvl="1"/>
            <a:r>
              <a:rPr lang="en-US" altLang="en-US" dirty="0" smtClean="0">
                <a:solidFill>
                  <a:srgbClr val="404040"/>
                </a:solidFill>
                <a:latin typeface="Calibri" panose="020F0502020204030204" pitchFamily="34" charset="0"/>
              </a:rPr>
              <a:t>height(null) = 0</a:t>
            </a:r>
          </a:p>
          <a:p>
            <a:pPr lvl="1"/>
            <a:r>
              <a:rPr lang="en-US" altLang="en-US" dirty="0" smtClean="0">
                <a:solidFill>
                  <a:srgbClr val="404040"/>
                </a:solidFill>
                <a:latin typeface="Calibri" panose="020F0502020204030204" pitchFamily="34" charset="0"/>
              </a:rPr>
              <a:t>height(a leaf) = ?</a:t>
            </a:r>
          </a:p>
          <a:p>
            <a:pPr lvl="1"/>
            <a:r>
              <a:rPr lang="en-US" altLang="en-US" dirty="0" smtClean="0">
                <a:solidFill>
                  <a:srgbClr val="404040"/>
                </a:solidFill>
                <a:latin typeface="Calibri" panose="020F0502020204030204" pitchFamily="34" charset="0"/>
              </a:rPr>
              <a:t>height(A) = ?</a:t>
            </a:r>
          </a:p>
          <a:p>
            <a:pPr lvl="1"/>
            <a:endParaRPr lang="en-US" altLang="en-US" i="1" dirty="0" smtClean="0">
              <a:solidFill>
                <a:srgbClr val="404040"/>
              </a:solidFill>
              <a:latin typeface="Calibri" panose="020F0502020204030204" pitchFamily="34" charset="0"/>
            </a:endParaRPr>
          </a:p>
          <a:p>
            <a:pPr lvl="1"/>
            <a:r>
              <a:rPr lang="en-US" altLang="en-US" i="1" dirty="0" smtClean="0">
                <a:solidFill>
                  <a:srgbClr val="404040"/>
                </a:solidFill>
                <a:latin typeface="Calibri" panose="020F0502020204030204" pitchFamily="34" charset="0"/>
              </a:rPr>
              <a:t>Hint:</a:t>
            </a:r>
            <a:r>
              <a:rPr lang="en-US" altLang="en-US" dirty="0" smtClean="0">
                <a:solidFill>
                  <a:srgbClr val="404040"/>
                </a:solidFill>
                <a:latin typeface="Calibri" panose="020F0502020204030204" pitchFamily="34" charset="0"/>
              </a:rPr>
              <a:t> it's recursive!</a:t>
            </a:r>
          </a:p>
          <a:p>
            <a:pPr lvl="1"/>
            <a:endParaRPr lang="en-US" altLang="en-US" dirty="0" smtClean="0">
              <a:solidFill>
                <a:srgbClr val="404040"/>
              </a:solidFill>
              <a:latin typeface="Calibri" panose="020F0502020204030204" pitchFamily="34" charset="0"/>
            </a:endParaRPr>
          </a:p>
          <a:p>
            <a:pPr lvl="1"/>
            <a:r>
              <a:rPr lang="en-US" altLang="en-US" dirty="0" smtClean="0">
                <a:solidFill>
                  <a:srgbClr val="404040"/>
                </a:solidFill>
                <a:latin typeface="Calibri" panose="020F0502020204030204" pitchFamily="34" charset="0"/>
              </a:rPr>
              <a:t>height(a leaf) = 1</a:t>
            </a:r>
          </a:p>
          <a:p>
            <a:pPr lvl="1"/>
            <a:r>
              <a:rPr lang="en-US" altLang="en-US" dirty="0" smtClean="0">
                <a:solidFill>
                  <a:srgbClr val="404040"/>
                </a:solidFill>
                <a:latin typeface="Calibri" panose="020F0502020204030204" pitchFamily="34" charset="0"/>
              </a:rPr>
              <a:t>height(A) = 1 + max(</a:t>
            </a:r>
            <a:br>
              <a:rPr lang="en-US" altLang="en-US" dirty="0" smtClean="0">
                <a:solidFill>
                  <a:srgbClr val="404040"/>
                </a:solidFill>
                <a:latin typeface="Calibri" panose="020F0502020204030204" pitchFamily="34" charset="0"/>
              </a:rPr>
            </a:br>
            <a:r>
              <a:rPr lang="en-US" altLang="en-US" dirty="0" smtClean="0">
                <a:solidFill>
                  <a:srgbClr val="404040"/>
                </a:solidFill>
                <a:latin typeface="Calibri" panose="020F0502020204030204" pitchFamily="34" charset="0"/>
              </a:rPr>
              <a:t>  height(</a:t>
            </a:r>
            <a:r>
              <a:rPr lang="en-US" altLang="en-US" dirty="0" err="1" smtClean="0">
                <a:solidFill>
                  <a:srgbClr val="404040"/>
                </a:solidFill>
                <a:latin typeface="Calibri" panose="020F0502020204030204" pitchFamily="34" charset="0"/>
              </a:rPr>
              <a:t>A.left</a:t>
            </a:r>
            <a:r>
              <a:rPr lang="en-US" altLang="en-US" dirty="0" smtClean="0">
                <a:solidFill>
                  <a:srgbClr val="404040"/>
                </a:solidFill>
                <a:latin typeface="Calibri" panose="020F0502020204030204" pitchFamily="34" charset="0"/>
              </a:rPr>
              <a:t>), height(</a:t>
            </a:r>
            <a:r>
              <a:rPr lang="en-US" altLang="en-US" dirty="0" err="1" smtClean="0">
                <a:solidFill>
                  <a:srgbClr val="404040"/>
                </a:solidFill>
                <a:latin typeface="Calibri" panose="020F0502020204030204" pitchFamily="34" charset="0"/>
              </a:rPr>
              <a:t>A.right</a:t>
            </a:r>
            <a:r>
              <a:rPr lang="en-US" altLang="en-US" dirty="0" smtClean="0">
                <a:solidFill>
                  <a:srgbClr val="404040"/>
                </a:solidFill>
                <a:latin typeface="Calibri" panose="020F0502020204030204" pitchFamily="34" charset="0"/>
              </a:rPr>
              <a:t>))</a:t>
            </a:r>
          </a:p>
        </p:txBody>
      </p:sp>
      <p:grpSp>
        <p:nvGrpSpPr>
          <p:cNvPr id="6148" name="Group 12"/>
          <p:cNvGrpSpPr>
            <a:grpSpLocks/>
          </p:cNvGrpSpPr>
          <p:nvPr/>
        </p:nvGrpSpPr>
        <p:grpSpPr bwMode="auto">
          <a:xfrm>
            <a:off x="4191000" y="2590800"/>
            <a:ext cx="4724400" cy="3352800"/>
            <a:chOff x="2640" y="1632"/>
            <a:chExt cx="2976" cy="2112"/>
          </a:xfrm>
        </p:grpSpPr>
        <p:sp>
          <p:nvSpPr>
            <p:cNvPr id="6149" name="Oval 5"/>
            <p:cNvSpPr>
              <a:spLocks noChangeAspect="1" noChangeArrowheads="1"/>
            </p:cNvSpPr>
            <p:nvPr>
              <p:custDataLst>
                <p:tags r:id="rId1"/>
              </p:custDataLst>
            </p:nvPr>
          </p:nvSpPr>
          <p:spPr bwMode="auto">
            <a:xfrm>
              <a:off x="3985" y="1632"/>
              <a:ext cx="313" cy="34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defTabSz="457200" eaLnBrk="0" hangingPunct="0">
                <a:spcBef>
                  <a:spcPct val="20000"/>
                </a:spcBef>
                <a:buClr>
                  <a:srgbClr val="39275B"/>
                </a:buClr>
                <a:buSzPct val="100000"/>
                <a:buChar char="•"/>
                <a:defRPr sz="2400">
                  <a:solidFill>
                    <a:srgbClr val="262626"/>
                  </a:solidFill>
                  <a:latin typeface="Calibri" pitchFamily="34" charset="0"/>
                </a:defRPr>
              </a:lvl1pPr>
              <a:lvl2pPr marL="37931725" indent="-37474525" algn="l" defTabSz="457200" eaLnBrk="0" hangingPunct="0">
                <a:spcBef>
                  <a:spcPct val="20000"/>
                </a:spcBef>
                <a:buClr>
                  <a:srgbClr val="4D4D4D"/>
                </a:buClr>
                <a:buFont typeface="Wingdings" pitchFamily="2" charset="2"/>
                <a:buChar char="§"/>
                <a:defRPr sz="2200">
                  <a:solidFill>
                    <a:srgbClr val="404040"/>
                  </a:solidFill>
                  <a:latin typeface="Calibri" pitchFamily="34" charset="0"/>
                </a:defRPr>
              </a:lvl2pPr>
              <a:lvl3pPr marL="1143000" indent="-174625" algn="l" defTabSz="457200" eaLnBrk="0" hangingPunct="0">
                <a:spcBef>
                  <a:spcPct val="20000"/>
                </a:spcBef>
                <a:buClr>
                  <a:srgbClr val="9900CC"/>
                </a:buClr>
                <a:buChar char="•"/>
                <a:defRPr sz="2000">
                  <a:solidFill>
                    <a:srgbClr val="4D4D4D"/>
                  </a:solidFill>
                  <a:latin typeface="Calibri" pitchFamily="34" charset="0"/>
                </a:defRPr>
              </a:lvl3pPr>
              <a:lvl4pPr marL="1430338" indent="-173038" algn="l" defTabSz="457200" eaLnBrk="0" hangingPunct="0">
                <a:spcBef>
                  <a:spcPct val="20000"/>
                </a:spcBef>
                <a:buClr>
                  <a:srgbClr val="796646"/>
                </a:buClr>
                <a:buFont typeface="Wingdings" pitchFamily="2" charset="2"/>
                <a:buChar char="§"/>
                <a:defRPr sz="2000">
                  <a:solidFill>
                    <a:srgbClr val="4D4D4D"/>
                  </a:solidFill>
                  <a:latin typeface="Calibri" pitchFamily="34" charset="0"/>
                </a:defRPr>
              </a:lvl4pPr>
              <a:lvl5pPr marL="1765300" indent="-220663" algn="l" defTabSz="457200" eaLnBrk="0" hangingPunct="0">
                <a:spcBef>
                  <a:spcPct val="20000"/>
                </a:spcBef>
                <a:buChar char="»"/>
                <a:defRPr sz="2000">
                  <a:solidFill>
                    <a:srgbClr val="4D4D4D"/>
                  </a:solidFill>
                  <a:latin typeface="Calibri" pitchFamily="34" charset="0"/>
                </a:defRPr>
              </a:lvl5pPr>
              <a:lvl6pPr marL="2222500" indent="-220663" defTabSz="457200" eaLnBrk="0" fontAlgn="base" hangingPunct="0">
                <a:spcBef>
                  <a:spcPct val="20000"/>
                </a:spcBef>
                <a:spcAft>
                  <a:spcPct val="0"/>
                </a:spcAft>
                <a:buChar char="»"/>
                <a:defRPr sz="2000">
                  <a:solidFill>
                    <a:srgbClr val="4D4D4D"/>
                  </a:solidFill>
                  <a:latin typeface="Calibri" pitchFamily="34" charset="0"/>
                </a:defRPr>
              </a:lvl6pPr>
              <a:lvl7pPr marL="2679700" indent="-220663" defTabSz="457200" eaLnBrk="0" fontAlgn="base" hangingPunct="0">
                <a:spcBef>
                  <a:spcPct val="20000"/>
                </a:spcBef>
                <a:spcAft>
                  <a:spcPct val="0"/>
                </a:spcAft>
                <a:buChar char="»"/>
                <a:defRPr sz="2000">
                  <a:solidFill>
                    <a:srgbClr val="4D4D4D"/>
                  </a:solidFill>
                  <a:latin typeface="Calibri" pitchFamily="34" charset="0"/>
                </a:defRPr>
              </a:lvl7pPr>
              <a:lvl8pPr marL="3136900" indent="-220663" defTabSz="457200" eaLnBrk="0" fontAlgn="base" hangingPunct="0">
                <a:spcBef>
                  <a:spcPct val="20000"/>
                </a:spcBef>
                <a:spcAft>
                  <a:spcPct val="0"/>
                </a:spcAft>
                <a:buChar char="»"/>
                <a:defRPr sz="2000">
                  <a:solidFill>
                    <a:srgbClr val="4D4D4D"/>
                  </a:solidFill>
                  <a:latin typeface="Calibri" pitchFamily="34" charset="0"/>
                </a:defRPr>
              </a:lvl8pPr>
              <a:lvl9pPr marL="3594100" indent="-220663" defTabSz="457200" eaLnBrk="0" fontAlgn="base" hangingPunct="0">
                <a:spcBef>
                  <a:spcPct val="20000"/>
                </a:spcBef>
                <a:spcAft>
                  <a:spcPct val="0"/>
                </a:spcAft>
                <a:buChar char="»"/>
                <a:defRPr sz="2000">
                  <a:solidFill>
                    <a:srgbClr val="4D4D4D"/>
                  </a:solidFill>
                  <a:latin typeface="Calibri" pitchFamily="34" charset="0"/>
                </a:defRPr>
              </a:lvl9pPr>
            </a:lstStyle>
            <a:p>
              <a:pPr algn="ctr">
                <a:spcBef>
                  <a:spcPct val="0"/>
                </a:spcBef>
                <a:buClrTx/>
                <a:buSzTx/>
                <a:buFontTx/>
                <a:buNone/>
              </a:pPr>
              <a:r>
                <a:rPr lang="en-US" altLang="en-US">
                  <a:solidFill>
                    <a:schemeClr val="accent2"/>
                  </a:solidFill>
                  <a:ea typeface="MS PGothic" pitchFamily="34" charset="-128"/>
                </a:rPr>
                <a:t>A</a:t>
              </a:r>
            </a:p>
          </p:txBody>
        </p:sp>
        <p:cxnSp>
          <p:nvCxnSpPr>
            <p:cNvPr id="6150" name="AutoShape 6"/>
            <p:cNvCxnSpPr>
              <a:cxnSpLocks noChangeShapeType="1"/>
              <a:stCxn id="6149" idx="3"/>
              <a:endCxn id="6152" idx="0"/>
            </p:cNvCxnSpPr>
            <p:nvPr>
              <p:custDataLst>
                <p:tags r:id="rId2"/>
              </p:custDataLst>
            </p:nvPr>
          </p:nvCxnSpPr>
          <p:spPr bwMode="auto">
            <a:xfrm flipH="1">
              <a:off x="3334" y="1940"/>
              <a:ext cx="697" cy="6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51" name="AutoShape 7"/>
            <p:cNvCxnSpPr>
              <a:cxnSpLocks noChangeShapeType="1"/>
              <a:stCxn id="6149" idx="5"/>
              <a:endCxn id="6153" idx="0"/>
            </p:cNvCxnSpPr>
            <p:nvPr>
              <p:custDataLst>
                <p:tags r:id="rId3"/>
              </p:custDataLst>
            </p:nvPr>
          </p:nvCxnSpPr>
          <p:spPr bwMode="auto">
            <a:xfrm>
              <a:off x="4252" y="1940"/>
              <a:ext cx="650" cy="6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52" name="AutoShape 8"/>
            <p:cNvSpPr>
              <a:spLocks noChangeArrowheads="1"/>
            </p:cNvSpPr>
            <p:nvPr>
              <p:custDataLst>
                <p:tags r:id="rId4"/>
              </p:custDataLst>
            </p:nvPr>
          </p:nvSpPr>
          <p:spPr bwMode="auto">
            <a:xfrm>
              <a:off x="2989" y="2615"/>
              <a:ext cx="689" cy="759"/>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defTabSz="457200" eaLnBrk="0" hangingPunct="0">
                <a:spcBef>
                  <a:spcPct val="20000"/>
                </a:spcBef>
                <a:buClr>
                  <a:srgbClr val="39275B"/>
                </a:buClr>
                <a:buSzPct val="100000"/>
                <a:buChar char="•"/>
                <a:defRPr sz="2400">
                  <a:solidFill>
                    <a:srgbClr val="262626"/>
                  </a:solidFill>
                  <a:latin typeface="Calibri" pitchFamily="34" charset="0"/>
                </a:defRPr>
              </a:lvl1pPr>
              <a:lvl2pPr marL="37931725" indent="-37474525" algn="l" defTabSz="457200" eaLnBrk="0" hangingPunct="0">
                <a:spcBef>
                  <a:spcPct val="20000"/>
                </a:spcBef>
                <a:buClr>
                  <a:srgbClr val="4D4D4D"/>
                </a:buClr>
                <a:buFont typeface="Wingdings" pitchFamily="2" charset="2"/>
                <a:buChar char="§"/>
                <a:defRPr sz="2200">
                  <a:solidFill>
                    <a:srgbClr val="404040"/>
                  </a:solidFill>
                  <a:latin typeface="Calibri" pitchFamily="34" charset="0"/>
                </a:defRPr>
              </a:lvl2pPr>
              <a:lvl3pPr marL="1143000" indent="-174625" algn="l" defTabSz="457200" eaLnBrk="0" hangingPunct="0">
                <a:spcBef>
                  <a:spcPct val="20000"/>
                </a:spcBef>
                <a:buClr>
                  <a:srgbClr val="9900CC"/>
                </a:buClr>
                <a:buChar char="•"/>
                <a:defRPr sz="2000">
                  <a:solidFill>
                    <a:srgbClr val="4D4D4D"/>
                  </a:solidFill>
                  <a:latin typeface="Calibri" pitchFamily="34" charset="0"/>
                </a:defRPr>
              </a:lvl3pPr>
              <a:lvl4pPr marL="1430338" indent="-173038" algn="l" defTabSz="457200" eaLnBrk="0" hangingPunct="0">
                <a:spcBef>
                  <a:spcPct val="20000"/>
                </a:spcBef>
                <a:buClr>
                  <a:srgbClr val="796646"/>
                </a:buClr>
                <a:buFont typeface="Wingdings" pitchFamily="2" charset="2"/>
                <a:buChar char="§"/>
                <a:defRPr sz="2000">
                  <a:solidFill>
                    <a:srgbClr val="4D4D4D"/>
                  </a:solidFill>
                  <a:latin typeface="Calibri" pitchFamily="34" charset="0"/>
                </a:defRPr>
              </a:lvl4pPr>
              <a:lvl5pPr marL="1765300" indent="-220663" algn="l" defTabSz="457200" eaLnBrk="0" hangingPunct="0">
                <a:spcBef>
                  <a:spcPct val="20000"/>
                </a:spcBef>
                <a:buChar char="»"/>
                <a:defRPr sz="2000">
                  <a:solidFill>
                    <a:srgbClr val="4D4D4D"/>
                  </a:solidFill>
                  <a:latin typeface="Calibri" pitchFamily="34" charset="0"/>
                </a:defRPr>
              </a:lvl5pPr>
              <a:lvl6pPr marL="2222500" indent="-220663" defTabSz="457200" eaLnBrk="0" fontAlgn="base" hangingPunct="0">
                <a:spcBef>
                  <a:spcPct val="20000"/>
                </a:spcBef>
                <a:spcAft>
                  <a:spcPct val="0"/>
                </a:spcAft>
                <a:buChar char="»"/>
                <a:defRPr sz="2000">
                  <a:solidFill>
                    <a:srgbClr val="4D4D4D"/>
                  </a:solidFill>
                  <a:latin typeface="Calibri" pitchFamily="34" charset="0"/>
                </a:defRPr>
              </a:lvl6pPr>
              <a:lvl7pPr marL="2679700" indent="-220663" defTabSz="457200" eaLnBrk="0" fontAlgn="base" hangingPunct="0">
                <a:spcBef>
                  <a:spcPct val="20000"/>
                </a:spcBef>
                <a:spcAft>
                  <a:spcPct val="0"/>
                </a:spcAft>
                <a:buChar char="»"/>
                <a:defRPr sz="2000">
                  <a:solidFill>
                    <a:srgbClr val="4D4D4D"/>
                  </a:solidFill>
                  <a:latin typeface="Calibri" pitchFamily="34" charset="0"/>
                </a:defRPr>
              </a:lvl7pPr>
              <a:lvl8pPr marL="3136900" indent="-220663" defTabSz="457200" eaLnBrk="0" fontAlgn="base" hangingPunct="0">
                <a:spcBef>
                  <a:spcPct val="20000"/>
                </a:spcBef>
                <a:spcAft>
                  <a:spcPct val="0"/>
                </a:spcAft>
                <a:buChar char="»"/>
                <a:defRPr sz="2000">
                  <a:solidFill>
                    <a:srgbClr val="4D4D4D"/>
                  </a:solidFill>
                  <a:latin typeface="Calibri" pitchFamily="34" charset="0"/>
                </a:defRPr>
              </a:lvl8pPr>
              <a:lvl9pPr marL="3594100" indent="-220663" defTabSz="457200" eaLnBrk="0" fontAlgn="base" hangingPunct="0">
                <a:spcBef>
                  <a:spcPct val="20000"/>
                </a:spcBef>
                <a:spcAft>
                  <a:spcPct val="0"/>
                </a:spcAft>
                <a:buChar char="»"/>
                <a:defRPr sz="2000">
                  <a:solidFill>
                    <a:srgbClr val="4D4D4D"/>
                  </a:solidFill>
                  <a:latin typeface="Calibri" pitchFamily="34" charset="0"/>
                </a:defRPr>
              </a:lvl9pPr>
            </a:lstStyle>
            <a:p>
              <a:pPr eaLnBrk="1" hangingPunct="1">
                <a:spcBef>
                  <a:spcPct val="0"/>
                </a:spcBef>
                <a:buClrTx/>
                <a:buSzTx/>
                <a:buFontTx/>
                <a:buNone/>
              </a:pPr>
              <a:endParaRPr lang="en-US" altLang="en-US" sz="1800">
                <a:solidFill>
                  <a:schemeClr val="tx1"/>
                </a:solidFill>
                <a:ea typeface="MS PGothic" pitchFamily="34" charset="-128"/>
              </a:endParaRPr>
            </a:p>
          </p:txBody>
        </p:sp>
        <p:sp>
          <p:nvSpPr>
            <p:cNvPr id="6153" name="AutoShape 9"/>
            <p:cNvSpPr>
              <a:spLocks noChangeArrowheads="1"/>
            </p:cNvSpPr>
            <p:nvPr>
              <p:custDataLst>
                <p:tags r:id="rId5"/>
              </p:custDataLst>
            </p:nvPr>
          </p:nvSpPr>
          <p:spPr bwMode="auto">
            <a:xfrm>
              <a:off x="4509" y="2615"/>
              <a:ext cx="786" cy="1129"/>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defTabSz="457200" eaLnBrk="0" hangingPunct="0">
                <a:spcBef>
                  <a:spcPct val="20000"/>
                </a:spcBef>
                <a:buClr>
                  <a:srgbClr val="39275B"/>
                </a:buClr>
                <a:buSzPct val="100000"/>
                <a:buChar char="•"/>
                <a:defRPr sz="2400">
                  <a:solidFill>
                    <a:srgbClr val="262626"/>
                  </a:solidFill>
                  <a:latin typeface="Calibri" pitchFamily="34" charset="0"/>
                </a:defRPr>
              </a:lvl1pPr>
              <a:lvl2pPr marL="37931725" indent="-37474525" algn="l" defTabSz="457200" eaLnBrk="0" hangingPunct="0">
                <a:spcBef>
                  <a:spcPct val="20000"/>
                </a:spcBef>
                <a:buClr>
                  <a:srgbClr val="4D4D4D"/>
                </a:buClr>
                <a:buFont typeface="Wingdings" pitchFamily="2" charset="2"/>
                <a:buChar char="§"/>
                <a:defRPr sz="2200">
                  <a:solidFill>
                    <a:srgbClr val="404040"/>
                  </a:solidFill>
                  <a:latin typeface="Calibri" pitchFamily="34" charset="0"/>
                </a:defRPr>
              </a:lvl2pPr>
              <a:lvl3pPr marL="1143000" indent="-174625" algn="l" defTabSz="457200" eaLnBrk="0" hangingPunct="0">
                <a:spcBef>
                  <a:spcPct val="20000"/>
                </a:spcBef>
                <a:buClr>
                  <a:srgbClr val="9900CC"/>
                </a:buClr>
                <a:buChar char="•"/>
                <a:defRPr sz="2000">
                  <a:solidFill>
                    <a:srgbClr val="4D4D4D"/>
                  </a:solidFill>
                  <a:latin typeface="Calibri" pitchFamily="34" charset="0"/>
                </a:defRPr>
              </a:lvl3pPr>
              <a:lvl4pPr marL="1430338" indent="-173038" algn="l" defTabSz="457200" eaLnBrk="0" hangingPunct="0">
                <a:spcBef>
                  <a:spcPct val="20000"/>
                </a:spcBef>
                <a:buClr>
                  <a:srgbClr val="796646"/>
                </a:buClr>
                <a:buFont typeface="Wingdings" pitchFamily="2" charset="2"/>
                <a:buChar char="§"/>
                <a:defRPr sz="2000">
                  <a:solidFill>
                    <a:srgbClr val="4D4D4D"/>
                  </a:solidFill>
                  <a:latin typeface="Calibri" pitchFamily="34" charset="0"/>
                </a:defRPr>
              </a:lvl4pPr>
              <a:lvl5pPr marL="1765300" indent="-220663" algn="l" defTabSz="457200" eaLnBrk="0" hangingPunct="0">
                <a:spcBef>
                  <a:spcPct val="20000"/>
                </a:spcBef>
                <a:buChar char="»"/>
                <a:defRPr sz="2000">
                  <a:solidFill>
                    <a:srgbClr val="4D4D4D"/>
                  </a:solidFill>
                  <a:latin typeface="Calibri" pitchFamily="34" charset="0"/>
                </a:defRPr>
              </a:lvl5pPr>
              <a:lvl6pPr marL="2222500" indent="-220663" defTabSz="457200" eaLnBrk="0" fontAlgn="base" hangingPunct="0">
                <a:spcBef>
                  <a:spcPct val="20000"/>
                </a:spcBef>
                <a:spcAft>
                  <a:spcPct val="0"/>
                </a:spcAft>
                <a:buChar char="»"/>
                <a:defRPr sz="2000">
                  <a:solidFill>
                    <a:srgbClr val="4D4D4D"/>
                  </a:solidFill>
                  <a:latin typeface="Calibri" pitchFamily="34" charset="0"/>
                </a:defRPr>
              </a:lvl6pPr>
              <a:lvl7pPr marL="2679700" indent="-220663" defTabSz="457200" eaLnBrk="0" fontAlgn="base" hangingPunct="0">
                <a:spcBef>
                  <a:spcPct val="20000"/>
                </a:spcBef>
                <a:spcAft>
                  <a:spcPct val="0"/>
                </a:spcAft>
                <a:buChar char="»"/>
                <a:defRPr sz="2000">
                  <a:solidFill>
                    <a:srgbClr val="4D4D4D"/>
                  </a:solidFill>
                  <a:latin typeface="Calibri" pitchFamily="34" charset="0"/>
                </a:defRPr>
              </a:lvl7pPr>
              <a:lvl8pPr marL="3136900" indent="-220663" defTabSz="457200" eaLnBrk="0" fontAlgn="base" hangingPunct="0">
                <a:spcBef>
                  <a:spcPct val="20000"/>
                </a:spcBef>
                <a:spcAft>
                  <a:spcPct val="0"/>
                </a:spcAft>
                <a:buChar char="»"/>
                <a:defRPr sz="2000">
                  <a:solidFill>
                    <a:srgbClr val="4D4D4D"/>
                  </a:solidFill>
                  <a:latin typeface="Calibri" pitchFamily="34" charset="0"/>
                </a:defRPr>
              </a:lvl8pPr>
              <a:lvl9pPr marL="3594100" indent="-220663" defTabSz="457200" eaLnBrk="0" fontAlgn="base" hangingPunct="0">
                <a:spcBef>
                  <a:spcPct val="20000"/>
                </a:spcBef>
                <a:spcAft>
                  <a:spcPct val="0"/>
                </a:spcAft>
                <a:buChar char="»"/>
                <a:defRPr sz="2000">
                  <a:solidFill>
                    <a:srgbClr val="4D4D4D"/>
                  </a:solidFill>
                  <a:latin typeface="Calibri" pitchFamily="34" charset="0"/>
                </a:defRPr>
              </a:lvl9pPr>
            </a:lstStyle>
            <a:p>
              <a:pPr eaLnBrk="1" hangingPunct="1">
                <a:spcBef>
                  <a:spcPct val="0"/>
                </a:spcBef>
                <a:buClrTx/>
                <a:buSzTx/>
                <a:buFontTx/>
                <a:buNone/>
              </a:pPr>
              <a:endParaRPr lang="en-US" altLang="en-US" sz="1800">
                <a:solidFill>
                  <a:schemeClr val="tx1"/>
                </a:solidFill>
                <a:ea typeface="MS PGothic" pitchFamily="34" charset="-128"/>
              </a:endParaRPr>
            </a:p>
          </p:txBody>
        </p:sp>
        <p:sp>
          <p:nvSpPr>
            <p:cNvPr id="6154" name="Text Box 13"/>
            <p:cNvSpPr txBox="1">
              <a:spLocks noChangeArrowheads="1"/>
            </p:cNvSpPr>
            <p:nvPr>
              <p:custDataLst>
                <p:tags r:id="rId6"/>
              </p:custDataLst>
            </p:nvPr>
          </p:nvSpPr>
          <p:spPr bwMode="auto">
            <a:xfrm>
              <a:off x="2640" y="2371"/>
              <a:ext cx="6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defTabSz="457200" eaLnBrk="0" hangingPunct="0">
                <a:spcBef>
                  <a:spcPct val="20000"/>
                </a:spcBef>
                <a:buClr>
                  <a:srgbClr val="39275B"/>
                </a:buClr>
                <a:buSzPct val="100000"/>
                <a:buChar char="•"/>
                <a:defRPr sz="2400">
                  <a:solidFill>
                    <a:srgbClr val="262626"/>
                  </a:solidFill>
                  <a:latin typeface="Calibri" pitchFamily="34" charset="0"/>
                </a:defRPr>
              </a:lvl1pPr>
              <a:lvl2pPr marL="37931725" indent="-37474525" algn="l" defTabSz="457200" eaLnBrk="0" hangingPunct="0">
                <a:spcBef>
                  <a:spcPct val="20000"/>
                </a:spcBef>
                <a:buClr>
                  <a:srgbClr val="4D4D4D"/>
                </a:buClr>
                <a:buFont typeface="Wingdings" pitchFamily="2" charset="2"/>
                <a:buChar char="§"/>
                <a:defRPr sz="2200">
                  <a:solidFill>
                    <a:srgbClr val="404040"/>
                  </a:solidFill>
                  <a:latin typeface="Calibri" pitchFamily="34" charset="0"/>
                </a:defRPr>
              </a:lvl2pPr>
              <a:lvl3pPr marL="1143000" indent="-174625" algn="l" defTabSz="457200" eaLnBrk="0" hangingPunct="0">
                <a:spcBef>
                  <a:spcPct val="20000"/>
                </a:spcBef>
                <a:buClr>
                  <a:srgbClr val="9900CC"/>
                </a:buClr>
                <a:buChar char="•"/>
                <a:defRPr sz="2000">
                  <a:solidFill>
                    <a:srgbClr val="4D4D4D"/>
                  </a:solidFill>
                  <a:latin typeface="Calibri" pitchFamily="34" charset="0"/>
                </a:defRPr>
              </a:lvl3pPr>
              <a:lvl4pPr marL="1430338" indent="-173038" algn="l" defTabSz="457200" eaLnBrk="0" hangingPunct="0">
                <a:spcBef>
                  <a:spcPct val="20000"/>
                </a:spcBef>
                <a:buClr>
                  <a:srgbClr val="796646"/>
                </a:buClr>
                <a:buFont typeface="Wingdings" pitchFamily="2" charset="2"/>
                <a:buChar char="§"/>
                <a:defRPr sz="2000">
                  <a:solidFill>
                    <a:srgbClr val="4D4D4D"/>
                  </a:solidFill>
                  <a:latin typeface="Calibri" pitchFamily="34" charset="0"/>
                </a:defRPr>
              </a:lvl4pPr>
              <a:lvl5pPr marL="1765300" indent="-220663" algn="l" defTabSz="457200" eaLnBrk="0" hangingPunct="0">
                <a:spcBef>
                  <a:spcPct val="20000"/>
                </a:spcBef>
                <a:buChar char="»"/>
                <a:defRPr sz="2000">
                  <a:solidFill>
                    <a:srgbClr val="4D4D4D"/>
                  </a:solidFill>
                  <a:latin typeface="Calibri" pitchFamily="34" charset="0"/>
                </a:defRPr>
              </a:lvl5pPr>
              <a:lvl6pPr marL="2222500" indent="-220663" defTabSz="457200" eaLnBrk="0" fontAlgn="base" hangingPunct="0">
                <a:spcBef>
                  <a:spcPct val="20000"/>
                </a:spcBef>
                <a:spcAft>
                  <a:spcPct val="0"/>
                </a:spcAft>
                <a:buChar char="»"/>
                <a:defRPr sz="2000">
                  <a:solidFill>
                    <a:srgbClr val="4D4D4D"/>
                  </a:solidFill>
                  <a:latin typeface="Calibri" pitchFamily="34" charset="0"/>
                </a:defRPr>
              </a:lvl6pPr>
              <a:lvl7pPr marL="2679700" indent="-220663" defTabSz="457200" eaLnBrk="0" fontAlgn="base" hangingPunct="0">
                <a:spcBef>
                  <a:spcPct val="20000"/>
                </a:spcBef>
                <a:spcAft>
                  <a:spcPct val="0"/>
                </a:spcAft>
                <a:buChar char="»"/>
                <a:defRPr sz="2000">
                  <a:solidFill>
                    <a:srgbClr val="4D4D4D"/>
                  </a:solidFill>
                  <a:latin typeface="Calibri" pitchFamily="34" charset="0"/>
                </a:defRPr>
              </a:lvl7pPr>
              <a:lvl8pPr marL="3136900" indent="-220663" defTabSz="457200" eaLnBrk="0" fontAlgn="base" hangingPunct="0">
                <a:spcBef>
                  <a:spcPct val="20000"/>
                </a:spcBef>
                <a:spcAft>
                  <a:spcPct val="0"/>
                </a:spcAft>
                <a:buChar char="»"/>
                <a:defRPr sz="2000">
                  <a:solidFill>
                    <a:srgbClr val="4D4D4D"/>
                  </a:solidFill>
                  <a:latin typeface="Calibri" pitchFamily="34" charset="0"/>
                </a:defRPr>
              </a:lvl8pPr>
              <a:lvl9pPr marL="3594100" indent="-220663" defTabSz="457200" eaLnBrk="0" fontAlgn="base" hangingPunct="0">
                <a:spcBef>
                  <a:spcPct val="20000"/>
                </a:spcBef>
                <a:spcAft>
                  <a:spcPct val="0"/>
                </a:spcAft>
                <a:buChar char="»"/>
                <a:defRPr sz="2000">
                  <a:solidFill>
                    <a:srgbClr val="4D4D4D"/>
                  </a:solidFill>
                  <a:latin typeface="Calibri" pitchFamily="34" charset="0"/>
                </a:defRPr>
              </a:lvl9pPr>
            </a:lstStyle>
            <a:p>
              <a:pPr algn="r" eaLnBrk="1" hangingPunct="1">
                <a:spcBef>
                  <a:spcPct val="0"/>
                </a:spcBef>
                <a:buClrTx/>
                <a:buSzTx/>
                <a:buFontTx/>
                <a:buNone/>
              </a:pPr>
              <a:r>
                <a:rPr lang="en-US" altLang="en-US">
                  <a:solidFill>
                    <a:schemeClr val="accent2"/>
                  </a:solidFill>
                  <a:ea typeface="MS PGothic" pitchFamily="34" charset="-128"/>
                </a:rPr>
                <a:t>A.left</a:t>
              </a:r>
            </a:p>
          </p:txBody>
        </p:sp>
        <p:sp>
          <p:nvSpPr>
            <p:cNvPr id="6155" name="Text Box 15"/>
            <p:cNvSpPr txBox="1">
              <a:spLocks noChangeArrowheads="1"/>
            </p:cNvSpPr>
            <p:nvPr>
              <p:custDataLst>
                <p:tags r:id="rId7"/>
              </p:custDataLst>
            </p:nvPr>
          </p:nvSpPr>
          <p:spPr bwMode="auto">
            <a:xfrm>
              <a:off x="4928" y="2371"/>
              <a:ext cx="6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defTabSz="457200" eaLnBrk="0" hangingPunct="0">
                <a:spcBef>
                  <a:spcPct val="20000"/>
                </a:spcBef>
                <a:buClr>
                  <a:srgbClr val="39275B"/>
                </a:buClr>
                <a:buSzPct val="100000"/>
                <a:buChar char="•"/>
                <a:defRPr sz="2400">
                  <a:solidFill>
                    <a:srgbClr val="262626"/>
                  </a:solidFill>
                  <a:latin typeface="Calibri" pitchFamily="34" charset="0"/>
                </a:defRPr>
              </a:lvl1pPr>
              <a:lvl2pPr marL="37931725" indent="-37474525" algn="l" defTabSz="457200" eaLnBrk="0" hangingPunct="0">
                <a:spcBef>
                  <a:spcPct val="20000"/>
                </a:spcBef>
                <a:buClr>
                  <a:srgbClr val="4D4D4D"/>
                </a:buClr>
                <a:buFont typeface="Wingdings" pitchFamily="2" charset="2"/>
                <a:buChar char="§"/>
                <a:defRPr sz="2200">
                  <a:solidFill>
                    <a:srgbClr val="404040"/>
                  </a:solidFill>
                  <a:latin typeface="Calibri" pitchFamily="34" charset="0"/>
                </a:defRPr>
              </a:lvl2pPr>
              <a:lvl3pPr marL="1143000" indent="-174625" algn="l" defTabSz="457200" eaLnBrk="0" hangingPunct="0">
                <a:spcBef>
                  <a:spcPct val="20000"/>
                </a:spcBef>
                <a:buClr>
                  <a:srgbClr val="9900CC"/>
                </a:buClr>
                <a:buChar char="•"/>
                <a:defRPr sz="2000">
                  <a:solidFill>
                    <a:srgbClr val="4D4D4D"/>
                  </a:solidFill>
                  <a:latin typeface="Calibri" pitchFamily="34" charset="0"/>
                </a:defRPr>
              </a:lvl3pPr>
              <a:lvl4pPr marL="1430338" indent="-173038" algn="l" defTabSz="457200" eaLnBrk="0" hangingPunct="0">
                <a:spcBef>
                  <a:spcPct val="20000"/>
                </a:spcBef>
                <a:buClr>
                  <a:srgbClr val="796646"/>
                </a:buClr>
                <a:buFont typeface="Wingdings" pitchFamily="2" charset="2"/>
                <a:buChar char="§"/>
                <a:defRPr sz="2000">
                  <a:solidFill>
                    <a:srgbClr val="4D4D4D"/>
                  </a:solidFill>
                  <a:latin typeface="Calibri" pitchFamily="34" charset="0"/>
                </a:defRPr>
              </a:lvl4pPr>
              <a:lvl5pPr marL="1765300" indent="-220663" algn="l" defTabSz="457200" eaLnBrk="0" hangingPunct="0">
                <a:spcBef>
                  <a:spcPct val="20000"/>
                </a:spcBef>
                <a:buChar char="»"/>
                <a:defRPr sz="2000">
                  <a:solidFill>
                    <a:srgbClr val="4D4D4D"/>
                  </a:solidFill>
                  <a:latin typeface="Calibri" pitchFamily="34" charset="0"/>
                </a:defRPr>
              </a:lvl5pPr>
              <a:lvl6pPr marL="2222500" indent="-220663" defTabSz="457200" eaLnBrk="0" fontAlgn="base" hangingPunct="0">
                <a:spcBef>
                  <a:spcPct val="20000"/>
                </a:spcBef>
                <a:spcAft>
                  <a:spcPct val="0"/>
                </a:spcAft>
                <a:buChar char="»"/>
                <a:defRPr sz="2000">
                  <a:solidFill>
                    <a:srgbClr val="4D4D4D"/>
                  </a:solidFill>
                  <a:latin typeface="Calibri" pitchFamily="34" charset="0"/>
                </a:defRPr>
              </a:lvl6pPr>
              <a:lvl7pPr marL="2679700" indent="-220663" defTabSz="457200" eaLnBrk="0" fontAlgn="base" hangingPunct="0">
                <a:spcBef>
                  <a:spcPct val="20000"/>
                </a:spcBef>
                <a:spcAft>
                  <a:spcPct val="0"/>
                </a:spcAft>
                <a:buChar char="»"/>
                <a:defRPr sz="2000">
                  <a:solidFill>
                    <a:srgbClr val="4D4D4D"/>
                  </a:solidFill>
                  <a:latin typeface="Calibri" pitchFamily="34" charset="0"/>
                </a:defRPr>
              </a:lvl7pPr>
              <a:lvl8pPr marL="3136900" indent="-220663" defTabSz="457200" eaLnBrk="0" fontAlgn="base" hangingPunct="0">
                <a:spcBef>
                  <a:spcPct val="20000"/>
                </a:spcBef>
                <a:spcAft>
                  <a:spcPct val="0"/>
                </a:spcAft>
                <a:buChar char="»"/>
                <a:defRPr sz="2000">
                  <a:solidFill>
                    <a:srgbClr val="4D4D4D"/>
                  </a:solidFill>
                  <a:latin typeface="Calibri" pitchFamily="34" charset="0"/>
                </a:defRPr>
              </a:lvl8pPr>
              <a:lvl9pPr marL="3594100" indent="-220663" defTabSz="457200" eaLnBrk="0" fontAlgn="base" hangingPunct="0">
                <a:spcBef>
                  <a:spcPct val="20000"/>
                </a:spcBef>
                <a:spcAft>
                  <a:spcPct val="0"/>
                </a:spcAft>
                <a:buChar char="»"/>
                <a:defRPr sz="2000">
                  <a:solidFill>
                    <a:srgbClr val="4D4D4D"/>
                  </a:solidFill>
                  <a:latin typeface="Calibri" pitchFamily="34" charset="0"/>
                </a:defRPr>
              </a:lvl9pPr>
            </a:lstStyle>
            <a:p>
              <a:pPr eaLnBrk="1" hangingPunct="1">
                <a:spcBef>
                  <a:spcPct val="0"/>
                </a:spcBef>
                <a:buClrTx/>
                <a:buSzTx/>
                <a:buFontTx/>
                <a:buNone/>
              </a:pPr>
              <a:r>
                <a:rPr lang="en-US" altLang="en-US">
                  <a:solidFill>
                    <a:schemeClr val="accent2"/>
                  </a:solidFill>
                  <a:ea typeface="MS PGothic" pitchFamily="34" charset="-128"/>
                </a:rPr>
                <a:t>A.right</a:t>
              </a:r>
            </a:p>
          </p:txBody>
        </p:sp>
      </p:grpSp>
    </p:spTree>
    <p:extLst>
      <p:ext uri="{BB962C8B-B14F-4D97-AF65-F5344CB8AC3E}">
        <p14:creationId xmlns:p14="http://schemas.microsoft.com/office/powerpoint/2010/main" val="1865298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381000"/>
            <a:ext cx="8229600" cy="1066800"/>
          </a:xfrm>
        </p:spPr>
        <p:txBody>
          <a:bodyPr/>
          <a:lstStyle/>
          <a:p>
            <a:pPr algn="ctr"/>
            <a:r>
              <a:rPr lang="en-US" altLang="en-US" dirty="0" smtClean="0">
                <a:latin typeface="Calibri" panose="020F0502020204030204" pitchFamily="34" charset="0"/>
              </a:rPr>
              <a:t>Balance factor</a:t>
            </a:r>
          </a:p>
        </p:txBody>
      </p:sp>
      <p:sp>
        <p:nvSpPr>
          <p:cNvPr id="8195" name="Rectangle 3"/>
          <p:cNvSpPr>
            <a:spLocks noGrp="1" noChangeArrowheads="1"/>
          </p:cNvSpPr>
          <p:nvPr>
            <p:ph type="body" idx="1"/>
          </p:nvPr>
        </p:nvSpPr>
        <p:spPr>
          <a:xfrm>
            <a:off x="0" y="1295400"/>
            <a:ext cx="9144000" cy="5562600"/>
          </a:xfrm>
        </p:spPr>
        <p:txBody>
          <a:bodyPr/>
          <a:lstStyle/>
          <a:p>
            <a:r>
              <a:rPr lang="en-US" altLang="en-US" b="1" dirty="0">
                <a:solidFill>
                  <a:srgbClr val="262626"/>
                </a:solidFill>
                <a:latin typeface="Calibri" panose="020F0502020204030204" pitchFamily="34" charset="0"/>
              </a:rPr>
              <a:t>B</a:t>
            </a:r>
            <a:r>
              <a:rPr lang="en-US" altLang="en-US" b="1" dirty="0" smtClean="0">
                <a:solidFill>
                  <a:srgbClr val="262626"/>
                </a:solidFill>
                <a:latin typeface="Calibri" panose="020F0502020204030204" pitchFamily="34" charset="0"/>
              </a:rPr>
              <a:t>alance factor</a:t>
            </a:r>
            <a:r>
              <a:rPr lang="en-US" altLang="en-US" dirty="0" smtClean="0">
                <a:solidFill>
                  <a:srgbClr val="262626"/>
                </a:solidFill>
                <a:latin typeface="Calibri" panose="020F0502020204030204" pitchFamily="34" charset="0"/>
              </a:rPr>
              <a:t>, for a tree node </a:t>
            </a:r>
            <a:r>
              <a:rPr lang="en-US" altLang="en-US" i="1" dirty="0" smtClean="0">
                <a:solidFill>
                  <a:srgbClr val="262626"/>
                </a:solidFill>
                <a:latin typeface="Calibri" panose="020F0502020204030204" pitchFamily="34" charset="0"/>
              </a:rPr>
              <a:t>T</a:t>
            </a:r>
            <a:r>
              <a:rPr lang="en-US" altLang="en-US" dirty="0" smtClean="0">
                <a:solidFill>
                  <a:srgbClr val="262626"/>
                </a:solidFill>
                <a:latin typeface="Calibri" panose="020F0502020204030204" pitchFamily="34" charset="0"/>
              </a:rPr>
              <a:t> :</a:t>
            </a:r>
          </a:p>
          <a:p>
            <a:pPr lvl="1"/>
            <a:r>
              <a:rPr lang="en-US" altLang="en-US" dirty="0" smtClean="0">
                <a:solidFill>
                  <a:srgbClr val="404040"/>
                </a:solidFill>
                <a:latin typeface="Calibri" panose="020F0502020204030204" pitchFamily="34" charset="0"/>
              </a:rPr>
              <a:t>= height of </a:t>
            </a:r>
            <a:r>
              <a:rPr lang="en-US" altLang="en-US" i="1" dirty="0" smtClean="0">
                <a:solidFill>
                  <a:srgbClr val="404040"/>
                </a:solidFill>
                <a:latin typeface="Calibri" panose="020F0502020204030204" pitchFamily="34" charset="0"/>
              </a:rPr>
              <a:t>T</a:t>
            </a:r>
            <a:r>
              <a:rPr lang="en-US" altLang="en-US" dirty="0" smtClean="0">
                <a:solidFill>
                  <a:srgbClr val="404040"/>
                </a:solidFill>
                <a:latin typeface="Calibri" panose="020F0502020204030204" pitchFamily="34" charset="0"/>
              </a:rPr>
              <a:t>'s right subtree minus height of </a:t>
            </a:r>
            <a:r>
              <a:rPr lang="en-US" altLang="en-US" i="1" dirty="0" smtClean="0">
                <a:solidFill>
                  <a:srgbClr val="404040"/>
                </a:solidFill>
                <a:latin typeface="Calibri" panose="020F0502020204030204" pitchFamily="34" charset="0"/>
              </a:rPr>
              <a:t>T</a:t>
            </a:r>
            <a:r>
              <a:rPr lang="en-US" altLang="en-US" dirty="0" smtClean="0">
                <a:solidFill>
                  <a:srgbClr val="404040"/>
                </a:solidFill>
                <a:latin typeface="Calibri" panose="020F0502020204030204" pitchFamily="34" charset="0"/>
              </a:rPr>
              <a:t>'s left subtree.</a:t>
            </a:r>
          </a:p>
          <a:p>
            <a:pPr lvl="1"/>
            <a:r>
              <a:rPr lang="en-US" altLang="en-US" dirty="0" smtClean="0">
                <a:solidFill>
                  <a:srgbClr val="404040"/>
                </a:solidFill>
                <a:latin typeface="Calibri" panose="020F0502020204030204" pitchFamily="34" charset="0"/>
              </a:rPr>
              <a:t>BF(</a:t>
            </a:r>
            <a:r>
              <a:rPr lang="en-US" altLang="en-US" i="1" dirty="0" smtClean="0">
                <a:solidFill>
                  <a:srgbClr val="404040"/>
                </a:solidFill>
                <a:latin typeface="Calibri" panose="020F0502020204030204" pitchFamily="34" charset="0"/>
              </a:rPr>
              <a:t>T</a:t>
            </a:r>
            <a:r>
              <a:rPr lang="en-US" altLang="en-US" dirty="0" smtClean="0">
                <a:solidFill>
                  <a:srgbClr val="404040"/>
                </a:solidFill>
                <a:latin typeface="Calibri" panose="020F0502020204030204" pitchFamily="34" charset="0"/>
              </a:rPr>
              <a:t>) = Height(</a:t>
            </a:r>
            <a:r>
              <a:rPr lang="en-US" altLang="en-US" i="1" dirty="0" err="1" smtClean="0">
                <a:solidFill>
                  <a:srgbClr val="404040"/>
                </a:solidFill>
                <a:latin typeface="Calibri" panose="020F0502020204030204" pitchFamily="34" charset="0"/>
              </a:rPr>
              <a:t>T</a:t>
            </a:r>
            <a:r>
              <a:rPr lang="en-US" altLang="en-US" dirty="0" err="1" smtClean="0">
                <a:solidFill>
                  <a:srgbClr val="404040"/>
                </a:solidFill>
                <a:latin typeface="Calibri" panose="020F0502020204030204" pitchFamily="34" charset="0"/>
              </a:rPr>
              <a:t>.right</a:t>
            </a:r>
            <a:r>
              <a:rPr lang="en-US" altLang="en-US" dirty="0" smtClean="0">
                <a:solidFill>
                  <a:srgbClr val="404040"/>
                </a:solidFill>
                <a:latin typeface="Calibri" panose="020F0502020204030204" pitchFamily="34" charset="0"/>
              </a:rPr>
              <a:t>) - Height(</a:t>
            </a:r>
            <a:r>
              <a:rPr lang="en-US" altLang="en-US" i="1" dirty="0" err="1" smtClean="0">
                <a:solidFill>
                  <a:srgbClr val="404040"/>
                </a:solidFill>
                <a:latin typeface="Calibri" panose="020F0502020204030204" pitchFamily="34" charset="0"/>
              </a:rPr>
              <a:t>T</a:t>
            </a:r>
            <a:r>
              <a:rPr lang="en-US" altLang="en-US" dirty="0" err="1" smtClean="0">
                <a:solidFill>
                  <a:srgbClr val="404040"/>
                </a:solidFill>
                <a:latin typeface="Calibri" panose="020F0502020204030204" pitchFamily="34" charset="0"/>
              </a:rPr>
              <a:t>.left</a:t>
            </a:r>
            <a:r>
              <a:rPr lang="en-US" altLang="en-US" dirty="0" smtClean="0">
                <a:solidFill>
                  <a:srgbClr val="404040"/>
                </a:solidFill>
                <a:latin typeface="Calibri" panose="020F0502020204030204" pitchFamily="34" charset="0"/>
              </a:rPr>
              <a:t>)</a:t>
            </a:r>
          </a:p>
          <a:p>
            <a:pPr lvl="2"/>
            <a:r>
              <a:rPr lang="en-US" altLang="en-US" dirty="0" smtClean="0">
                <a:latin typeface="Calibri" panose="020F0502020204030204" pitchFamily="34" charset="0"/>
              </a:rPr>
              <a:t>(the tree at right shows BF of each node)</a:t>
            </a:r>
          </a:p>
          <a:p>
            <a:pPr lvl="2"/>
            <a:endParaRPr lang="en-US" altLang="en-US" dirty="0" smtClean="0">
              <a:latin typeface="Calibri" panose="020F0502020204030204" pitchFamily="34" charset="0"/>
            </a:endParaRPr>
          </a:p>
          <a:p>
            <a:pPr lvl="1"/>
            <a:r>
              <a:rPr lang="en-US" altLang="en-US" dirty="0" smtClean="0">
                <a:solidFill>
                  <a:srgbClr val="404040"/>
                </a:solidFill>
                <a:latin typeface="Calibri" panose="020F0502020204030204" pitchFamily="34" charset="0"/>
              </a:rPr>
              <a:t>an AVL tree maintains a "balance factor"</a:t>
            </a:r>
            <a:br>
              <a:rPr lang="en-US" altLang="en-US" dirty="0" smtClean="0">
                <a:solidFill>
                  <a:srgbClr val="404040"/>
                </a:solidFill>
                <a:latin typeface="Calibri" panose="020F0502020204030204" pitchFamily="34" charset="0"/>
              </a:rPr>
            </a:br>
            <a:r>
              <a:rPr lang="en-US" altLang="en-US" dirty="0" smtClean="0">
                <a:solidFill>
                  <a:srgbClr val="404040"/>
                </a:solidFill>
                <a:latin typeface="Calibri" panose="020F0502020204030204" pitchFamily="34" charset="0"/>
              </a:rPr>
              <a:t>in each node of 0, 1, or -1</a:t>
            </a:r>
          </a:p>
          <a:p>
            <a:pPr lvl="2"/>
            <a:r>
              <a:rPr lang="en-US" altLang="en-US" dirty="0" smtClean="0">
                <a:latin typeface="Calibri" panose="020F0502020204030204" pitchFamily="34" charset="0"/>
              </a:rPr>
              <a:t>i.e. no node's two child subtrees</a:t>
            </a:r>
            <a:br>
              <a:rPr lang="en-US" altLang="en-US" dirty="0" smtClean="0">
                <a:latin typeface="Calibri" panose="020F0502020204030204" pitchFamily="34" charset="0"/>
              </a:rPr>
            </a:br>
            <a:r>
              <a:rPr lang="en-US" altLang="en-US" dirty="0" smtClean="0">
                <a:latin typeface="Calibri" panose="020F0502020204030204" pitchFamily="34" charset="0"/>
              </a:rPr>
              <a:t>differ in height by more than 1</a:t>
            </a:r>
          </a:p>
          <a:p>
            <a:pPr lvl="2"/>
            <a:endParaRPr lang="en-US" altLang="en-US" dirty="0" smtClean="0">
              <a:latin typeface="Calibri" panose="020F0502020204030204" pitchFamily="34" charset="0"/>
            </a:endParaRPr>
          </a:p>
          <a:p>
            <a:pPr lvl="1"/>
            <a:r>
              <a:rPr lang="en-US" altLang="en-US" dirty="0" smtClean="0">
                <a:solidFill>
                  <a:srgbClr val="404040"/>
                </a:solidFill>
                <a:latin typeface="Calibri" panose="020F0502020204030204" pitchFamily="34" charset="0"/>
              </a:rPr>
              <a:t>it can be proven that the height of an</a:t>
            </a:r>
            <a:br>
              <a:rPr lang="en-US" altLang="en-US" dirty="0" smtClean="0">
                <a:solidFill>
                  <a:srgbClr val="404040"/>
                </a:solidFill>
                <a:latin typeface="Calibri" panose="020F0502020204030204" pitchFamily="34" charset="0"/>
              </a:rPr>
            </a:br>
            <a:r>
              <a:rPr lang="en-US" altLang="en-US" dirty="0" smtClean="0">
                <a:solidFill>
                  <a:srgbClr val="404040"/>
                </a:solidFill>
                <a:latin typeface="Calibri" panose="020F0502020204030204" pitchFamily="34" charset="0"/>
              </a:rPr>
              <a:t>AVL tree with </a:t>
            </a:r>
            <a:r>
              <a:rPr lang="en-US" altLang="en-US" i="1" dirty="0" smtClean="0">
                <a:solidFill>
                  <a:srgbClr val="404040"/>
                </a:solidFill>
                <a:latin typeface="Calibri" panose="020F0502020204030204" pitchFamily="34" charset="0"/>
              </a:rPr>
              <a:t>N</a:t>
            </a:r>
            <a:r>
              <a:rPr lang="en-US" altLang="en-US" dirty="0" smtClean="0">
                <a:solidFill>
                  <a:srgbClr val="404040"/>
                </a:solidFill>
                <a:latin typeface="Calibri" panose="020F0502020204030204" pitchFamily="34" charset="0"/>
              </a:rPr>
              <a:t> nodes is O(log </a:t>
            </a:r>
            <a:r>
              <a:rPr lang="en-US" altLang="en-US" i="1" dirty="0" smtClean="0">
                <a:solidFill>
                  <a:srgbClr val="404040"/>
                </a:solidFill>
                <a:latin typeface="Calibri" panose="020F0502020204030204" pitchFamily="34" charset="0"/>
              </a:rPr>
              <a:t>N</a:t>
            </a:r>
            <a:r>
              <a:rPr lang="en-US" altLang="en-US" dirty="0" smtClean="0">
                <a:solidFill>
                  <a:srgbClr val="404040"/>
                </a:solidFill>
                <a:latin typeface="Calibri" panose="020F0502020204030204" pitchFamily="34" charset="0"/>
              </a:rPr>
              <a:t>)</a:t>
            </a:r>
          </a:p>
        </p:txBody>
      </p:sp>
      <p:grpSp>
        <p:nvGrpSpPr>
          <p:cNvPr id="8196" name="Group 18"/>
          <p:cNvGrpSpPr>
            <a:grpSpLocks/>
          </p:cNvGrpSpPr>
          <p:nvPr/>
        </p:nvGrpSpPr>
        <p:grpSpPr bwMode="auto">
          <a:xfrm>
            <a:off x="6096000" y="2286000"/>
            <a:ext cx="2743200" cy="4191000"/>
            <a:chOff x="3888" y="1440"/>
            <a:chExt cx="1728" cy="2640"/>
          </a:xfrm>
        </p:grpSpPr>
        <p:sp>
          <p:nvSpPr>
            <p:cNvPr id="8197" name="Oval 6"/>
            <p:cNvSpPr>
              <a:spLocks noChangeArrowheads="1"/>
            </p:cNvSpPr>
            <p:nvPr/>
          </p:nvSpPr>
          <p:spPr bwMode="auto">
            <a:xfrm>
              <a:off x="4608" y="1440"/>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defTabSz="457200" eaLnBrk="0" hangingPunct="0">
                <a:spcBef>
                  <a:spcPct val="20000"/>
                </a:spcBef>
                <a:buClr>
                  <a:srgbClr val="39275B"/>
                </a:buClr>
                <a:buSzPct val="100000"/>
                <a:buChar char="•"/>
                <a:defRPr sz="2400">
                  <a:solidFill>
                    <a:srgbClr val="262626"/>
                  </a:solidFill>
                  <a:latin typeface="Calibri" pitchFamily="34" charset="0"/>
                </a:defRPr>
              </a:lvl1pPr>
              <a:lvl2pPr marL="37931725" indent="-37474525" algn="l" defTabSz="457200" eaLnBrk="0" hangingPunct="0">
                <a:spcBef>
                  <a:spcPct val="20000"/>
                </a:spcBef>
                <a:buClr>
                  <a:srgbClr val="4D4D4D"/>
                </a:buClr>
                <a:buFont typeface="Wingdings" pitchFamily="2" charset="2"/>
                <a:buChar char="§"/>
                <a:defRPr sz="2200">
                  <a:solidFill>
                    <a:srgbClr val="404040"/>
                  </a:solidFill>
                  <a:latin typeface="Calibri" pitchFamily="34" charset="0"/>
                </a:defRPr>
              </a:lvl2pPr>
              <a:lvl3pPr marL="1143000" indent="-174625" algn="l" defTabSz="457200" eaLnBrk="0" hangingPunct="0">
                <a:spcBef>
                  <a:spcPct val="20000"/>
                </a:spcBef>
                <a:buClr>
                  <a:srgbClr val="9900CC"/>
                </a:buClr>
                <a:buChar char="•"/>
                <a:defRPr sz="2000">
                  <a:solidFill>
                    <a:srgbClr val="4D4D4D"/>
                  </a:solidFill>
                  <a:latin typeface="Calibri" pitchFamily="34" charset="0"/>
                </a:defRPr>
              </a:lvl3pPr>
              <a:lvl4pPr marL="1430338" indent="-173038" algn="l" defTabSz="457200" eaLnBrk="0" hangingPunct="0">
                <a:spcBef>
                  <a:spcPct val="20000"/>
                </a:spcBef>
                <a:buClr>
                  <a:srgbClr val="796646"/>
                </a:buClr>
                <a:buFont typeface="Wingdings" pitchFamily="2" charset="2"/>
                <a:buChar char="§"/>
                <a:defRPr sz="2000">
                  <a:solidFill>
                    <a:srgbClr val="4D4D4D"/>
                  </a:solidFill>
                  <a:latin typeface="Calibri" pitchFamily="34" charset="0"/>
                </a:defRPr>
              </a:lvl4pPr>
              <a:lvl5pPr marL="1765300" indent="-220663" algn="l" defTabSz="457200" eaLnBrk="0" hangingPunct="0">
                <a:spcBef>
                  <a:spcPct val="20000"/>
                </a:spcBef>
                <a:buChar char="»"/>
                <a:defRPr sz="2000">
                  <a:solidFill>
                    <a:srgbClr val="4D4D4D"/>
                  </a:solidFill>
                  <a:latin typeface="Calibri" pitchFamily="34" charset="0"/>
                </a:defRPr>
              </a:lvl5pPr>
              <a:lvl6pPr marL="2222500" indent="-220663" defTabSz="457200" eaLnBrk="0" fontAlgn="base" hangingPunct="0">
                <a:spcBef>
                  <a:spcPct val="20000"/>
                </a:spcBef>
                <a:spcAft>
                  <a:spcPct val="0"/>
                </a:spcAft>
                <a:buChar char="»"/>
                <a:defRPr sz="2000">
                  <a:solidFill>
                    <a:srgbClr val="4D4D4D"/>
                  </a:solidFill>
                  <a:latin typeface="Calibri" pitchFamily="34" charset="0"/>
                </a:defRPr>
              </a:lvl6pPr>
              <a:lvl7pPr marL="2679700" indent="-220663" defTabSz="457200" eaLnBrk="0" fontAlgn="base" hangingPunct="0">
                <a:spcBef>
                  <a:spcPct val="20000"/>
                </a:spcBef>
                <a:spcAft>
                  <a:spcPct val="0"/>
                </a:spcAft>
                <a:buChar char="»"/>
                <a:defRPr sz="2000">
                  <a:solidFill>
                    <a:srgbClr val="4D4D4D"/>
                  </a:solidFill>
                  <a:latin typeface="Calibri" pitchFamily="34" charset="0"/>
                </a:defRPr>
              </a:lvl7pPr>
              <a:lvl8pPr marL="3136900" indent="-220663" defTabSz="457200" eaLnBrk="0" fontAlgn="base" hangingPunct="0">
                <a:spcBef>
                  <a:spcPct val="20000"/>
                </a:spcBef>
                <a:spcAft>
                  <a:spcPct val="0"/>
                </a:spcAft>
                <a:buChar char="»"/>
                <a:defRPr sz="2000">
                  <a:solidFill>
                    <a:srgbClr val="4D4D4D"/>
                  </a:solidFill>
                  <a:latin typeface="Calibri" pitchFamily="34" charset="0"/>
                </a:defRPr>
              </a:lvl8pPr>
              <a:lvl9pPr marL="3594100" indent="-220663" defTabSz="457200" eaLnBrk="0" fontAlgn="base" hangingPunct="0">
                <a:spcBef>
                  <a:spcPct val="20000"/>
                </a:spcBef>
                <a:spcAft>
                  <a:spcPct val="0"/>
                </a:spcAft>
                <a:buChar char="»"/>
                <a:defRPr sz="2000">
                  <a:solidFill>
                    <a:srgbClr val="4D4D4D"/>
                  </a:solidFill>
                  <a:latin typeface="Calibri" pitchFamily="34" charset="0"/>
                </a:defRPr>
              </a:lvl9pPr>
            </a:lstStyle>
            <a:p>
              <a:pPr algn="ctr" eaLnBrk="1" hangingPunct="1">
                <a:spcBef>
                  <a:spcPct val="0"/>
                </a:spcBef>
                <a:buClrTx/>
                <a:buSzTx/>
                <a:buFontTx/>
                <a:buNone/>
              </a:pPr>
              <a:r>
                <a:rPr lang="en-US" altLang="en-US" sz="1800" i="1">
                  <a:solidFill>
                    <a:schemeClr val="hlink"/>
                  </a:solidFill>
                  <a:ea typeface="MS PGothic" pitchFamily="34" charset="-128"/>
                </a:rPr>
                <a:t>-2</a:t>
              </a:r>
            </a:p>
          </p:txBody>
        </p:sp>
        <p:sp>
          <p:nvSpPr>
            <p:cNvPr id="8198" name="Oval 7"/>
            <p:cNvSpPr>
              <a:spLocks noChangeArrowheads="1"/>
            </p:cNvSpPr>
            <p:nvPr/>
          </p:nvSpPr>
          <p:spPr bwMode="auto">
            <a:xfrm>
              <a:off x="4224" y="2016"/>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defTabSz="457200" eaLnBrk="0" hangingPunct="0">
                <a:spcBef>
                  <a:spcPct val="20000"/>
                </a:spcBef>
                <a:buClr>
                  <a:srgbClr val="39275B"/>
                </a:buClr>
                <a:buSzPct val="100000"/>
                <a:buChar char="•"/>
                <a:defRPr sz="2400">
                  <a:solidFill>
                    <a:srgbClr val="262626"/>
                  </a:solidFill>
                  <a:latin typeface="Calibri" pitchFamily="34" charset="0"/>
                </a:defRPr>
              </a:lvl1pPr>
              <a:lvl2pPr marL="37931725" indent="-37474525" algn="l" defTabSz="457200" eaLnBrk="0" hangingPunct="0">
                <a:spcBef>
                  <a:spcPct val="20000"/>
                </a:spcBef>
                <a:buClr>
                  <a:srgbClr val="4D4D4D"/>
                </a:buClr>
                <a:buFont typeface="Wingdings" pitchFamily="2" charset="2"/>
                <a:buChar char="§"/>
                <a:defRPr sz="2200">
                  <a:solidFill>
                    <a:srgbClr val="404040"/>
                  </a:solidFill>
                  <a:latin typeface="Calibri" pitchFamily="34" charset="0"/>
                </a:defRPr>
              </a:lvl2pPr>
              <a:lvl3pPr marL="1143000" indent="-174625" algn="l" defTabSz="457200" eaLnBrk="0" hangingPunct="0">
                <a:spcBef>
                  <a:spcPct val="20000"/>
                </a:spcBef>
                <a:buClr>
                  <a:srgbClr val="9900CC"/>
                </a:buClr>
                <a:buChar char="•"/>
                <a:defRPr sz="2000">
                  <a:solidFill>
                    <a:srgbClr val="4D4D4D"/>
                  </a:solidFill>
                  <a:latin typeface="Calibri" pitchFamily="34" charset="0"/>
                </a:defRPr>
              </a:lvl3pPr>
              <a:lvl4pPr marL="1430338" indent="-173038" algn="l" defTabSz="457200" eaLnBrk="0" hangingPunct="0">
                <a:spcBef>
                  <a:spcPct val="20000"/>
                </a:spcBef>
                <a:buClr>
                  <a:srgbClr val="796646"/>
                </a:buClr>
                <a:buFont typeface="Wingdings" pitchFamily="2" charset="2"/>
                <a:buChar char="§"/>
                <a:defRPr sz="2000">
                  <a:solidFill>
                    <a:srgbClr val="4D4D4D"/>
                  </a:solidFill>
                  <a:latin typeface="Calibri" pitchFamily="34" charset="0"/>
                </a:defRPr>
              </a:lvl4pPr>
              <a:lvl5pPr marL="1765300" indent="-220663" algn="l" defTabSz="457200" eaLnBrk="0" hangingPunct="0">
                <a:spcBef>
                  <a:spcPct val="20000"/>
                </a:spcBef>
                <a:buChar char="»"/>
                <a:defRPr sz="2000">
                  <a:solidFill>
                    <a:srgbClr val="4D4D4D"/>
                  </a:solidFill>
                  <a:latin typeface="Calibri" pitchFamily="34" charset="0"/>
                </a:defRPr>
              </a:lvl5pPr>
              <a:lvl6pPr marL="2222500" indent="-220663" defTabSz="457200" eaLnBrk="0" fontAlgn="base" hangingPunct="0">
                <a:spcBef>
                  <a:spcPct val="20000"/>
                </a:spcBef>
                <a:spcAft>
                  <a:spcPct val="0"/>
                </a:spcAft>
                <a:buChar char="»"/>
                <a:defRPr sz="2000">
                  <a:solidFill>
                    <a:srgbClr val="4D4D4D"/>
                  </a:solidFill>
                  <a:latin typeface="Calibri" pitchFamily="34" charset="0"/>
                </a:defRPr>
              </a:lvl6pPr>
              <a:lvl7pPr marL="2679700" indent="-220663" defTabSz="457200" eaLnBrk="0" fontAlgn="base" hangingPunct="0">
                <a:spcBef>
                  <a:spcPct val="20000"/>
                </a:spcBef>
                <a:spcAft>
                  <a:spcPct val="0"/>
                </a:spcAft>
                <a:buChar char="»"/>
                <a:defRPr sz="2000">
                  <a:solidFill>
                    <a:srgbClr val="4D4D4D"/>
                  </a:solidFill>
                  <a:latin typeface="Calibri" pitchFamily="34" charset="0"/>
                </a:defRPr>
              </a:lvl7pPr>
              <a:lvl8pPr marL="3136900" indent="-220663" defTabSz="457200" eaLnBrk="0" fontAlgn="base" hangingPunct="0">
                <a:spcBef>
                  <a:spcPct val="20000"/>
                </a:spcBef>
                <a:spcAft>
                  <a:spcPct val="0"/>
                </a:spcAft>
                <a:buChar char="»"/>
                <a:defRPr sz="2000">
                  <a:solidFill>
                    <a:srgbClr val="4D4D4D"/>
                  </a:solidFill>
                  <a:latin typeface="Calibri" pitchFamily="34" charset="0"/>
                </a:defRPr>
              </a:lvl8pPr>
              <a:lvl9pPr marL="3594100" indent="-220663" defTabSz="457200" eaLnBrk="0" fontAlgn="base" hangingPunct="0">
                <a:spcBef>
                  <a:spcPct val="20000"/>
                </a:spcBef>
                <a:spcAft>
                  <a:spcPct val="0"/>
                </a:spcAft>
                <a:buChar char="»"/>
                <a:defRPr sz="2000">
                  <a:solidFill>
                    <a:srgbClr val="4D4D4D"/>
                  </a:solidFill>
                  <a:latin typeface="Calibri" pitchFamily="34" charset="0"/>
                </a:defRPr>
              </a:lvl9pPr>
            </a:lstStyle>
            <a:p>
              <a:pPr algn="ctr" eaLnBrk="1" hangingPunct="1">
                <a:spcBef>
                  <a:spcPct val="0"/>
                </a:spcBef>
                <a:buClrTx/>
                <a:buSzTx/>
                <a:buFontTx/>
                <a:buNone/>
              </a:pPr>
              <a:r>
                <a:rPr lang="en-US" altLang="en-US" sz="1800" i="1">
                  <a:solidFill>
                    <a:schemeClr val="hlink"/>
                  </a:solidFill>
                  <a:ea typeface="MS PGothic" pitchFamily="34" charset="-128"/>
                </a:rPr>
                <a:t>3</a:t>
              </a:r>
            </a:p>
          </p:txBody>
        </p:sp>
        <p:sp>
          <p:nvSpPr>
            <p:cNvPr id="8199" name="Oval 8"/>
            <p:cNvSpPr>
              <a:spLocks noChangeArrowheads="1"/>
            </p:cNvSpPr>
            <p:nvPr/>
          </p:nvSpPr>
          <p:spPr bwMode="auto">
            <a:xfrm>
              <a:off x="4992" y="2016"/>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defTabSz="457200" eaLnBrk="0" hangingPunct="0">
                <a:spcBef>
                  <a:spcPct val="20000"/>
                </a:spcBef>
                <a:buClr>
                  <a:srgbClr val="39275B"/>
                </a:buClr>
                <a:buSzPct val="100000"/>
                <a:buChar char="•"/>
                <a:defRPr sz="2400">
                  <a:solidFill>
                    <a:srgbClr val="262626"/>
                  </a:solidFill>
                  <a:latin typeface="Calibri" pitchFamily="34" charset="0"/>
                </a:defRPr>
              </a:lvl1pPr>
              <a:lvl2pPr marL="37931725" indent="-37474525" algn="l" defTabSz="457200" eaLnBrk="0" hangingPunct="0">
                <a:spcBef>
                  <a:spcPct val="20000"/>
                </a:spcBef>
                <a:buClr>
                  <a:srgbClr val="4D4D4D"/>
                </a:buClr>
                <a:buFont typeface="Wingdings" pitchFamily="2" charset="2"/>
                <a:buChar char="§"/>
                <a:defRPr sz="2200">
                  <a:solidFill>
                    <a:srgbClr val="404040"/>
                  </a:solidFill>
                  <a:latin typeface="Calibri" pitchFamily="34" charset="0"/>
                </a:defRPr>
              </a:lvl2pPr>
              <a:lvl3pPr marL="1143000" indent="-174625" algn="l" defTabSz="457200" eaLnBrk="0" hangingPunct="0">
                <a:spcBef>
                  <a:spcPct val="20000"/>
                </a:spcBef>
                <a:buClr>
                  <a:srgbClr val="9900CC"/>
                </a:buClr>
                <a:buChar char="•"/>
                <a:defRPr sz="2000">
                  <a:solidFill>
                    <a:srgbClr val="4D4D4D"/>
                  </a:solidFill>
                  <a:latin typeface="Calibri" pitchFamily="34" charset="0"/>
                </a:defRPr>
              </a:lvl3pPr>
              <a:lvl4pPr marL="1430338" indent="-173038" algn="l" defTabSz="457200" eaLnBrk="0" hangingPunct="0">
                <a:spcBef>
                  <a:spcPct val="20000"/>
                </a:spcBef>
                <a:buClr>
                  <a:srgbClr val="796646"/>
                </a:buClr>
                <a:buFont typeface="Wingdings" pitchFamily="2" charset="2"/>
                <a:buChar char="§"/>
                <a:defRPr sz="2000">
                  <a:solidFill>
                    <a:srgbClr val="4D4D4D"/>
                  </a:solidFill>
                  <a:latin typeface="Calibri" pitchFamily="34" charset="0"/>
                </a:defRPr>
              </a:lvl4pPr>
              <a:lvl5pPr marL="1765300" indent="-220663" algn="l" defTabSz="457200" eaLnBrk="0" hangingPunct="0">
                <a:spcBef>
                  <a:spcPct val="20000"/>
                </a:spcBef>
                <a:buChar char="»"/>
                <a:defRPr sz="2000">
                  <a:solidFill>
                    <a:srgbClr val="4D4D4D"/>
                  </a:solidFill>
                  <a:latin typeface="Calibri" pitchFamily="34" charset="0"/>
                </a:defRPr>
              </a:lvl5pPr>
              <a:lvl6pPr marL="2222500" indent="-220663" defTabSz="457200" eaLnBrk="0" fontAlgn="base" hangingPunct="0">
                <a:spcBef>
                  <a:spcPct val="20000"/>
                </a:spcBef>
                <a:spcAft>
                  <a:spcPct val="0"/>
                </a:spcAft>
                <a:buChar char="»"/>
                <a:defRPr sz="2000">
                  <a:solidFill>
                    <a:srgbClr val="4D4D4D"/>
                  </a:solidFill>
                  <a:latin typeface="Calibri" pitchFamily="34" charset="0"/>
                </a:defRPr>
              </a:lvl6pPr>
              <a:lvl7pPr marL="2679700" indent="-220663" defTabSz="457200" eaLnBrk="0" fontAlgn="base" hangingPunct="0">
                <a:spcBef>
                  <a:spcPct val="20000"/>
                </a:spcBef>
                <a:spcAft>
                  <a:spcPct val="0"/>
                </a:spcAft>
                <a:buChar char="»"/>
                <a:defRPr sz="2000">
                  <a:solidFill>
                    <a:srgbClr val="4D4D4D"/>
                  </a:solidFill>
                  <a:latin typeface="Calibri" pitchFamily="34" charset="0"/>
                </a:defRPr>
              </a:lvl7pPr>
              <a:lvl8pPr marL="3136900" indent="-220663" defTabSz="457200" eaLnBrk="0" fontAlgn="base" hangingPunct="0">
                <a:spcBef>
                  <a:spcPct val="20000"/>
                </a:spcBef>
                <a:spcAft>
                  <a:spcPct val="0"/>
                </a:spcAft>
                <a:buChar char="»"/>
                <a:defRPr sz="2000">
                  <a:solidFill>
                    <a:srgbClr val="4D4D4D"/>
                  </a:solidFill>
                  <a:latin typeface="Calibri" pitchFamily="34" charset="0"/>
                </a:defRPr>
              </a:lvl8pPr>
              <a:lvl9pPr marL="3594100" indent="-220663" defTabSz="457200" eaLnBrk="0" fontAlgn="base" hangingPunct="0">
                <a:spcBef>
                  <a:spcPct val="20000"/>
                </a:spcBef>
                <a:spcAft>
                  <a:spcPct val="0"/>
                </a:spcAft>
                <a:buChar char="»"/>
                <a:defRPr sz="2000">
                  <a:solidFill>
                    <a:srgbClr val="4D4D4D"/>
                  </a:solidFill>
                  <a:latin typeface="Calibri" pitchFamily="34" charset="0"/>
                </a:defRPr>
              </a:lvl9pPr>
            </a:lstStyle>
            <a:p>
              <a:pPr algn="ctr" eaLnBrk="1" hangingPunct="1">
                <a:spcBef>
                  <a:spcPct val="0"/>
                </a:spcBef>
                <a:buClrTx/>
                <a:buSzTx/>
                <a:buFontTx/>
                <a:buNone/>
              </a:pPr>
              <a:r>
                <a:rPr lang="en-US" altLang="en-US" sz="1800" i="1">
                  <a:solidFill>
                    <a:schemeClr val="hlink"/>
                  </a:solidFill>
                  <a:ea typeface="MS PGothic" pitchFamily="34" charset="-128"/>
                </a:rPr>
                <a:t>1</a:t>
              </a:r>
            </a:p>
          </p:txBody>
        </p:sp>
        <p:sp>
          <p:nvSpPr>
            <p:cNvPr id="8200" name="Line 9"/>
            <p:cNvSpPr>
              <a:spLocks noChangeShapeType="1"/>
            </p:cNvSpPr>
            <p:nvPr/>
          </p:nvSpPr>
          <p:spPr bwMode="auto">
            <a:xfrm flipH="1">
              <a:off x="4416" y="1680"/>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1" name="Line 10"/>
            <p:cNvSpPr>
              <a:spLocks noChangeShapeType="1"/>
            </p:cNvSpPr>
            <p:nvPr/>
          </p:nvSpPr>
          <p:spPr bwMode="auto">
            <a:xfrm>
              <a:off x="4848" y="1680"/>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2" name="Oval 11"/>
            <p:cNvSpPr>
              <a:spLocks noChangeArrowheads="1"/>
            </p:cNvSpPr>
            <p:nvPr/>
          </p:nvSpPr>
          <p:spPr bwMode="auto">
            <a:xfrm>
              <a:off x="4224" y="3168"/>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defTabSz="457200" eaLnBrk="0" hangingPunct="0">
                <a:spcBef>
                  <a:spcPct val="20000"/>
                </a:spcBef>
                <a:buClr>
                  <a:srgbClr val="39275B"/>
                </a:buClr>
                <a:buSzPct val="100000"/>
                <a:buChar char="•"/>
                <a:defRPr sz="2400">
                  <a:solidFill>
                    <a:srgbClr val="262626"/>
                  </a:solidFill>
                  <a:latin typeface="Calibri" pitchFamily="34" charset="0"/>
                </a:defRPr>
              </a:lvl1pPr>
              <a:lvl2pPr marL="37931725" indent="-37474525" algn="l" defTabSz="457200" eaLnBrk="0" hangingPunct="0">
                <a:spcBef>
                  <a:spcPct val="20000"/>
                </a:spcBef>
                <a:buClr>
                  <a:srgbClr val="4D4D4D"/>
                </a:buClr>
                <a:buFont typeface="Wingdings" pitchFamily="2" charset="2"/>
                <a:buChar char="§"/>
                <a:defRPr sz="2200">
                  <a:solidFill>
                    <a:srgbClr val="404040"/>
                  </a:solidFill>
                  <a:latin typeface="Calibri" pitchFamily="34" charset="0"/>
                </a:defRPr>
              </a:lvl2pPr>
              <a:lvl3pPr marL="1143000" indent="-174625" algn="l" defTabSz="457200" eaLnBrk="0" hangingPunct="0">
                <a:spcBef>
                  <a:spcPct val="20000"/>
                </a:spcBef>
                <a:buClr>
                  <a:srgbClr val="9900CC"/>
                </a:buClr>
                <a:buChar char="•"/>
                <a:defRPr sz="2000">
                  <a:solidFill>
                    <a:srgbClr val="4D4D4D"/>
                  </a:solidFill>
                  <a:latin typeface="Calibri" pitchFamily="34" charset="0"/>
                </a:defRPr>
              </a:lvl3pPr>
              <a:lvl4pPr marL="1430338" indent="-173038" algn="l" defTabSz="457200" eaLnBrk="0" hangingPunct="0">
                <a:spcBef>
                  <a:spcPct val="20000"/>
                </a:spcBef>
                <a:buClr>
                  <a:srgbClr val="796646"/>
                </a:buClr>
                <a:buFont typeface="Wingdings" pitchFamily="2" charset="2"/>
                <a:buChar char="§"/>
                <a:defRPr sz="2000">
                  <a:solidFill>
                    <a:srgbClr val="4D4D4D"/>
                  </a:solidFill>
                  <a:latin typeface="Calibri" pitchFamily="34" charset="0"/>
                </a:defRPr>
              </a:lvl4pPr>
              <a:lvl5pPr marL="1765300" indent="-220663" algn="l" defTabSz="457200" eaLnBrk="0" hangingPunct="0">
                <a:spcBef>
                  <a:spcPct val="20000"/>
                </a:spcBef>
                <a:buChar char="»"/>
                <a:defRPr sz="2000">
                  <a:solidFill>
                    <a:srgbClr val="4D4D4D"/>
                  </a:solidFill>
                  <a:latin typeface="Calibri" pitchFamily="34" charset="0"/>
                </a:defRPr>
              </a:lvl5pPr>
              <a:lvl6pPr marL="2222500" indent="-220663" defTabSz="457200" eaLnBrk="0" fontAlgn="base" hangingPunct="0">
                <a:spcBef>
                  <a:spcPct val="20000"/>
                </a:spcBef>
                <a:spcAft>
                  <a:spcPct val="0"/>
                </a:spcAft>
                <a:buChar char="»"/>
                <a:defRPr sz="2000">
                  <a:solidFill>
                    <a:srgbClr val="4D4D4D"/>
                  </a:solidFill>
                  <a:latin typeface="Calibri" pitchFamily="34" charset="0"/>
                </a:defRPr>
              </a:lvl6pPr>
              <a:lvl7pPr marL="2679700" indent="-220663" defTabSz="457200" eaLnBrk="0" fontAlgn="base" hangingPunct="0">
                <a:spcBef>
                  <a:spcPct val="20000"/>
                </a:spcBef>
                <a:spcAft>
                  <a:spcPct val="0"/>
                </a:spcAft>
                <a:buChar char="»"/>
                <a:defRPr sz="2000">
                  <a:solidFill>
                    <a:srgbClr val="4D4D4D"/>
                  </a:solidFill>
                  <a:latin typeface="Calibri" pitchFamily="34" charset="0"/>
                </a:defRPr>
              </a:lvl7pPr>
              <a:lvl8pPr marL="3136900" indent="-220663" defTabSz="457200" eaLnBrk="0" fontAlgn="base" hangingPunct="0">
                <a:spcBef>
                  <a:spcPct val="20000"/>
                </a:spcBef>
                <a:spcAft>
                  <a:spcPct val="0"/>
                </a:spcAft>
                <a:buChar char="»"/>
                <a:defRPr sz="2000">
                  <a:solidFill>
                    <a:srgbClr val="4D4D4D"/>
                  </a:solidFill>
                  <a:latin typeface="Calibri" pitchFamily="34" charset="0"/>
                </a:defRPr>
              </a:lvl8pPr>
              <a:lvl9pPr marL="3594100" indent="-220663" defTabSz="457200" eaLnBrk="0" fontAlgn="base" hangingPunct="0">
                <a:spcBef>
                  <a:spcPct val="20000"/>
                </a:spcBef>
                <a:spcAft>
                  <a:spcPct val="0"/>
                </a:spcAft>
                <a:buChar char="»"/>
                <a:defRPr sz="2000">
                  <a:solidFill>
                    <a:srgbClr val="4D4D4D"/>
                  </a:solidFill>
                  <a:latin typeface="Calibri" pitchFamily="34" charset="0"/>
                </a:defRPr>
              </a:lvl9pPr>
            </a:lstStyle>
            <a:p>
              <a:pPr algn="ctr" eaLnBrk="1" hangingPunct="1">
                <a:spcBef>
                  <a:spcPct val="0"/>
                </a:spcBef>
                <a:buClrTx/>
                <a:buSzTx/>
                <a:buFontTx/>
                <a:buNone/>
              </a:pPr>
              <a:r>
                <a:rPr lang="en-US" altLang="en-US" sz="1800" i="1">
                  <a:solidFill>
                    <a:schemeClr val="hlink"/>
                  </a:solidFill>
                  <a:ea typeface="MS PGothic" pitchFamily="34" charset="-128"/>
                </a:rPr>
                <a:t>-1</a:t>
              </a:r>
            </a:p>
          </p:txBody>
        </p:sp>
        <p:sp>
          <p:nvSpPr>
            <p:cNvPr id="8203" name="Line 12"/>
            <p:cNvSpPr>
              <a:spLocks noChangeShapeType="1"/>
            </p:cNvSpPr>
            <p:nvPr/>
          </p:nvSpPr>
          <p:spPr bwMode="auto">
            <a:xfrm flipH="1">
              <a:off x="4416" y="2832"/>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4" name="Oval 26"/>
            <p:cNvSpPr>
              <a:spLocks noChangeArrowheads="1"/>
            </p:cNvSpPr>
            <p:nvPr/>
          </p:nvSpPr>
          <p:spPr bwMode="auto">
            <a:xfrm>
              <a:off x="4608" y="2592"/>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defTabSz="457200" eaLnBrk="0" hangingPunct="0">
                <a:spcBef>
                  <a:spcPct val="20000"/>
                </a:spcBef>
                <a:buClr>
                  <a:srgbClr val="39275B"/>
                </a:buClr>
                <a:buSzPct val="100000"/>
                <a:buChar char="•"/>
                <a:defRPr sz="2400">
                  <a:solidFill>
                    <a:srgbClr val="262626"/>
                  </a:solidFill>
                  <a:latin typeface="Calibri" pitchFamily="34" charset="0"/>
                </a:defRPr>
              </a:lvl1pPr>
              <a:lvl2pPr marL="37931725" indent="-37474525" algn="l" defTabSz="457200" eaLnBrk="0" hangingPunct="0">
                <a:spcBef>
                  <a:spcPct val="20000"/>
                </a:spcBef>
                <a:buClr>
                  <a:srgbClr val="4D4D4D"/>
                </a:buClr>
                <a:buFont typeface="Wingdings" pitchFamily="2" charset="2"/>
                <a:buChar char="§"/>
                <a:defRPr sz="2200">
                  <a:solidFill>
                    <a:srgbClr val="404040"/>
                  </a:solidFill>
                  <a:latin typeface="Calibri" pitchFamily="34" charset="0"/>
                </a:defRPr>
              </a:lvl2pPr>
              <a:lvl3pPr marL="1143000" indent="-174625" algn="l" defTabSz="457200" eaLnBrk="0" hangingPunct="0">
                <a:spcBef>
                  <a:spcPct val="20000"/>
                </a:spcBef>
                <a:buClr>
                  <a:srgbClr val="9900CC"/>
                </a:buClr>
                <a:buChar char="•"/>
                <a:defRPr sz="2000">
                  <a:solidFill>
                    <a:srgbClr val="4D4D4D"/>
                  </a:solidFill>
                  <a:latin typeface="Calibri" pitchFamily="34" charset="0"/>
                </a:defRPr>
              </a:lvl3pPr>
              <a:lvl4pPr marL="1430338" indent="-173038" algn="l" defTabSz="457200" eaLnBrk="0" hangingPunct="0">
                <a:spcBef>
                  <a:spcPct val="20000"/>
                </a:spcBef>
                <a:buClr>
                  <a:srgbClr val="796646"/>
                </a:buClr>
                <a:buFont typeface="Wingdings" pitchFamily="2" charset="2"/>
                <a:buChar char="§"/>
                <a:defRPr sz="2000">
                  <a:solidFill>
                    <a:srgbClr val="4D4D4D"/>
                  </a:solidFill>
                  <a:latin typeface="Calibri" pitchFamily="34" charset="0"/>
                </a:defRPr>
              </a:lvl4pPr>
              <a:lvl5pPr marL="1765300" indent="-220663" algn="l" defTabSz="457200" eaLnBrk="0" hangingPunct="0">
                <a:spcBef>
                  <a:spcPct val="20000"/>
                </a:spcBef>
                <a:buChar char="»"/>
                <a:defRPr sz="2000">
                  <a:solidFill>
                    <a:srgbClr val="4D4D4D"/>
                  </a:solidFill>
                  <a:latin typeface="Calibri" pitchFamily="34" charset="0"/>
                </a:defRPr>
              </a:lvl5pPr>
              <a:lvl6pPr marL="2222500" indent="-220663" defTabSz="457200" eaLnBrk="0" fontAlgn="base" hangingPunct="0">
                <a:spcBef>
                  <a:spcPct val="20000"/>
                </a:spcBef>
                <a:spcAft>
                  <a:spcPct val="0"/>
                </a:spcAft>
                <a:buChar char="»"/>
                <a:defRPr sz="2000">
                  <a:solidFill>
                    <a:srgbClr val="4D4D4D"/>
                  </a:solidFill>
                  <a:latin typeface="Calibri" pitchFamily="34" charset="0"/>
                </a:defRPr>
              </a:lvl6pPr>
              <a:lvl7pPr marL="2679700" indent="-220663" defTabSz="457200" eaLnBrk="0" fontAlgn="base" hangingPunct="0">
                <a:spcBef>
                  <a:spcPct val="20000"/>
                </a:spcBef>
                <a:spcAft>
                  <a:spcPct val="0"/>
                </a:spcAft>
                <a:buChar char="»"/>
                <a:defRPr sz="2000">
                  <a:solidFill>
                    <a:srgbClr val="4D4D4D"/>
                  </a:solidFill>
                  <a:latin typeface="Calibri" pitchFamily="34" charset="0"/>
                </a:defRPr>
              </a:lvl7pPr>
              <a:lvl8pPr marL="3136900" indent="-220663" defTabSz="457200" eaLnBrk="0" fontAlgn="base" hangingPunct="0">
                <a:spcBef>
                  <a:spcPct val="20000"/>
                </a:spcBef>
                <a:spcAft>
                  <a:spcPct val="0"/>
                </a:spcAft>
                <a:buChar char="»"/>
                <a:defRPr sz="2000">
                  <a:solidFill>
                    <a:srgbClr val="4D4D4D"/>
                  </a:solidFill>
                  <a:latin typeface="Calibri" pitchFamily="34" charset="0"/>
                </a:defRPr>
              </a:lvl8pPr>
              <a:lvl9pPr marL="3594100" indent="-220663" defTabSz="457200" eaLnBrk="0" fontAlgn="base" hangingPunct="0">
                <a:spcBef>
                  <a:spcPct val="20000"/>
                </a:spcBef>
                <a:spcAft>
                  <a:spcPct val="0"/>
                </a:spcAft>
                <a:buChar char="»"/>
                <a:defRPr sz="2000">
                  <a:solidFill>
                    <a:srgbClr val="4D4D4D"/>
                  </a:solidFill>
                  <a:latin typeface="Calibri" pitchFamily="34" charset="0"/>
                </a:defRPr>
              </a:lvl9pPr>
            </a:lstStyle>
            <a:p>
              <a:pPr algn="ctr" eaLnBrk="1" hangingPunct="1">
                <a:spcBef>
                  <a:spcPct val="0"/>
                </a:spcBef>
                <a:buClrTx/>
                <a:buSzTx/>
                <a:buFontTx/>
                <a:buNone/>
              </a:pPr>
              <a:r>
                <a:rPr lang="en-US" altLang="en-US" sz="1800" i="1">
                  <a:solidFill>
                    <a:schemeClr val="hlink"/>
                  </a:solidFill>
                  <a:ea typeface="MS PGothic" pitchFamily="34" charset="-128"/>
                </a:rPr>
                <a:t>-2</a:t>
              </a:r>
            </a:p>
          </p:txBody>
        </p:sp>
        <p:sp>
          <p:nvSpPr>
            <p:cNvPr id="8205" name="Line 27"/>
            <p:cNvSpPr>
              <a:spLocks noChangeShapeType="1"/>
            </p:cNvSpPr>
            <p:nvPr/>
          </p:nvSpPr>
          <p:spPr bwMode="auto">
            <a:xfrm>
              <a:off x="4464" y="2256"/>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6" name="Oval 11"/>
            <p:cNvSpPr>
              <a:spLocks noChangeArrowheads="1"/>
            </p:cNvSpPr>
            <p:nvPr/>
          </p:nvSpPr>
          <p:spPr bwMode="auto">
            <a:xfrm>
              <a:off x="3888" y="3792"/>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defTabSz="457200" eaLnBrk="0" hangingPunct="0">
                <a:spcBef>
                  <a:spcPct val="20000"/>
                </a:spcBef>
                <a:buClr>
                  <a:srgbClr val="39275B"/>
                </a:buClr>
                <a:buSzPct val="100000"/>
                <a:buChar char="•"/>
                <a:defRPr sz="2400">
                  <a:solidFill>
                    <a:srgbClr val="262626"/>
                  </a:solidFill>
                  <a:latin typeface="Calibri" pitchFamily="34" charset="0"/>
                </a:defRPr>
              </a:lvl1pPr>
              <a:lvl2pPr marL="37931725" indent="-37474525" algn="l" defTabSz="457200" eaLnBrk="0" hangingPunct="0">
                <a:spcBef>
                  <a:spcPct val="20000"/>
                </a:spcBef>
                <a:buClr>
                  <a:srgbClr val="4D4D4D"/>
                </a:buClr>
                <a:buFont typeface="Wingdings" pitchFamily="2" charset="2"/>
                <a:buChar char="§"/>
                <a:defRPr sz="2200">
                  <a:solidFill>
                    <a:srgbClr val="404040"/>
                  </a:solidFill>
                  <a:latin typeface="Calibri" pitchFamily="34" charset="0"/>
                </a:defRPr>
              </a:lvl2pPr>
              <a:lvl3pPr marL="1143000" indent="-174625" algn="l" defTabSz="457200" eaLnBrk="0" hangingPunct="0">
                <a:spcBef>
                  <a:spcPct val="20000"/>
                </a:spcBef>
                <a:buClr>
                  <a:srgbClr val="9900CC"/>
                </a:buClr>
                <a:buChar char="•"/>
                <a:defRPr sz="2000">
                  <a:solidFill>
                    <a:srgbClr val="4D4D4D"/>
                  </a:solidFill>
                  <a:latin typeface="Calibri" pitchFamily="34" charset="0"/>
                </a:defRPr>
              </a:lvl3pPr>
              <a:lvl4pPr marL="1430338" indent="-173038" algn="l" defTabSz="457200" eaLnBrk="0" hangingPunct="0">
                <a:spcBef>
                  <a:spcPct val="20000"/>
                </a:spcBef>
                <a:buClr>
                  <a:srgbClr val="796646"/>
                </a:buClr>
                <a:buFont typeface="Wingdings" pitchFamily="2" charset="2"/>
                <a:buChar char="§"/>
                <a:defRPr sz="2000">
                  <a:solidFill>
                    <a:srgbClr val="4D4D4D"/>
                  </a:solidFill>
                  <a:latin typeface="Calibri" pitchFamily="34" charset="0"/>
                </a:defRPr>
              </a:lvl4pPr>
              <a:lvl5pPr marL="1765300" indent="-220663" algn="l" defTabSz="457200" eaLnBrk="0" hangingPunct="0">
                <a:spcBef>
                  <a:spcPct val="20000"/>
                </a:spcBef>
                <a:buChar char="»"/>
                <a:defRPr sz="2000">
                  <a:solidFill>
                    <a:srgbClr val="4D4D4D"/>
                  </a:solidFill>
                  <a:latin typeface="Calibri" pitchFamily="34" charset="0"/>
                </a:defRPr>
              </a:lvl5pPr>
              <a:lvl6pPr marL="2222500" indent="-220663" defTabSz="457200" eaLnBrk="0" fontAlgn="base" hangingPunct="0">
                <a:spcBef>
                  <a:spcPct val="20000"/>
                </a:spcBef>
                <a:spcAft>
                  <a:spcPct val="0"/>
                </a:spcAft>
                <a:buChar char="»"/>
                <a:defRPr sz="2000">
                  <a:solidFill>
                    <a:srgbClr val="4D4D4D"/>
                  </a:solidFill>
                  <a:latin typeface="Calibri" pitchFamily="34" charset="0"/>
                </a:defRPr>
              </a:lvl6pPr>
              <a:lvl7pPr marL="2679700" indent="-220663" defTabSz="457200" eaLnBrk="0" fontAlgn="base" hangingPunct="0">
                <a:spcBef>
                  <a:spcPct val="20000"/>
                </a:spcBef>
                <a:spcAft>
                  <a:spcPct val="0"/>
                </a:spcAft>
                <a:buChar char="»"/>
                <a:defRPr sz="2000">
                  <a:solidFill>
                    <a:srgbClr val="4D4D4D"/>
                  </a:solidFill>
                  <a:latin typeface="Calibri" pitchFamily="34" charset="0"/>
                </a:defRPr>
              </a:lvl7pPr>
              <a:lvl8pPr marL="3136900" indent="-220663" defTabSz="457200" eaLnBrk="0" fontAlgn="base" hangingPunct="0">
                <a:spcBef>
                  <a:spcPct val="20000"/>
                </a:spcBef>
                <a:spcAft>
                  <a:spcPct val="0"/>
                </a:spcAft>
                <a:buChar char="»"/>
                <a:defRPr sz="2000">
                  <a:solidFill>
                    <a:srgbClr val="4D4D4D"/>
                  </a:solidFill>
                  <a:latin typeface="Calibri" pitchFamily="34" charset="0"/>
                </a:defRPr>
              </a:lvl8pPr>
              <a:lvl9pPr marL="3594100" indent="-220663" defTabSz="457200" eaLnBrk="0" fontAlgn="base" hangingPunct="0">
                <a:spcBef>
                  <a:spcPct val="20000"/>
                </a:spcBef>
                <a:spcAft>
                  <a:spcPct val="0"/>
                </a:spcAft>
                <a:buChar char="»"/>
                <a:defRPr sz="2000">
                  <a:solidFill>
                    <a:srgbClr val="4D4D4D"/>
                  </a:solidFill>
                  <a:latin typeface="Calibri" pitchFamily="34" charset="0"/>
                </a:defRPr>
              </a:lvl9pPr>
            </a:lstStyle>
            <a:p>
              <a:pPr algn="ctr" eaLnBrk="1" hangingPunct="1">
                <a:spcBef>
                  <a:spcPct val="0"/>
                </a:spcBef>
                <a:buClrTx/>
                <a:buSzTx/>
                <a:buFontTx/>
                <a:buNone/>
              </a:pPr>
              <a:r>
                <a:rPr lang="en-US" altLang="en-US" sz="1800" i="1">
                  <a:solidFill>
                    <a:schemeClr val="hlink"/>
                  </a:solidFill>
                  <a:ea typeface="MS PGothic" pitchFamily="34" charset="-128"/>
                </a:rPr>
                <a:t>0</a:t>
              </a:r>
            </a:p>
          </p:txBody>
        </p:sp>
        <p:sp>
          <p:nvSpPr>
            <p:cNvPr id="8207" name="Line 12"/>
            <p:cNvSpPr>
              <a:spLocks noChangeShapeType="1"/>
            </p:cNvSpPr>
            <p:nvPr/>
          </p:nvSpPr>
          <p:spPr bwMode="auto">
            <a:xfrm flipH="1">
              <a:off x="4080" y="3456"/>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8" name="Oval 8"/>
            <p:cNvSpPr>
              <a:spLocks noChangeArrowheads="1"/>
            </p:cNvSpPr>
            <p:nvPr/>
          </p:nvSpPr>
          <p:spPr bwMode="auto">
            <a:xfrm>
              <a:off x="5328" y="2640"/>
              <a:ext cx="288" cy="28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defTabSz="457200" eaLnBrk="0" hangingPunct="0">
                <a:spcBef>
                  <a:spcPct val="20000"/>
                </a:spcBef>
                <a:buClr>
                  <a:srgbClr val="39275B"/>
                </a:buClr>
                <a:buSzPct val="100000"/>
                <a:buChar char="•"/>
                <a:defRPr sz="2400">
                  <a:solidFill>
                    <a:srgbClr val="262626"/>
                  </a:solidFill>
                  <a:latin typeface="Calibri" pitchFamily="34" charset="0"/>
                </a:defRPr>
              </a:lvl1pPr>
              <a:lvl2pPr marL="37931725" indent="-37474525" algn="l" defTabSz="457200" eaLnBrk="0" hangingPunct="0">
                <a:spcBef>
                  <a:spcPct val="20000"/>
                </a:spcBef>
                <a:buClr>
                  <a:srgbClr val="4D4D4D"/>
                </a:buClr>
                <a:buFont typeface="Wingdings" pitchFamily="2" charset="2"/>
                <a:buChar char="§"/>
                <a:defRPr sz="2200">
                  <a:solidFill>
                    <a:srgbClr val="404040"/>
                  </a:solidFill>
                  <a:latin typeface="Calibri" pitchFamily="34" charset="0"/>
                </a:defRPr>
              </a:lvl2pPr>
              <a:lvl3pPr marL="1143000" indent="-174625" algn="l" defTabSz="457200" eaLnBrk="0" hangingPunct="0">
                <a:spcBef>
                  <a:spcPct val="20000"/>
                </a:spcBef>
                <a:buClr>
                  <a:srgbClr val="9900CC"/>
                </a:buClr>
                <a:buChar char="•"/>
                <a:defRPr sz="2000">
                  <a:solidFill>
                    <a:srgbClr val="4D4D4D"/>
                  </a:solidFill>
                  <a:latin typeface="Calibri" pitchFamily="34" charset="0"/>
                </a:defRPr>
              </a:lvl3pPr>
              <a:lvl4pPr marL="1430338" indent="-173038" algn="l" defTabSz="457200" eaLnBrk="0" hangingPunct="0">
                <a:spcBef>
                  <a:spcPct val="20000"/>
                </a:spcBef>
                <a:buClr>
                  <a:srgbClr val="796646"/>
                </a:buClr>
                <a:buFont typeface="Wingdings" pitchFamily="2" charset="2"/>
                <a:buChar char="§"/>
                <a:defRPr sz="2000">
                  <a:solidFill>
                    <a:srgbClr val="4D4D4D"/>
                  </a:solidFill>
                  <a:latin typeface="Calibri" pitchFamily="34" charset="0"/>
                </a:defRPr>
              </a:lvl4pPr>
              <a:lvl5pPr marL="1765300" indent="-220663" algn="l" defTabSz="457200" eaLnBrk="0" hangingPunct="0">
                <a:spcBef>
                  <a:spcPct val="20000"/>
                </a:spcBef>
                <a:buChar char="»"/>
                <a:defRPr sz="2000">
                  <a:solidFill>
                    <a:srgbClr val="4D4D4D"/>
                  </a:solidFill>
                  <a:latin typeface="Calibri" pitchFamily="34" charset="0"/>
                </a:defRPr>
              </a:lvl5pPr>
              <a:lvl6pPr marL="2222500" indent="-220663" defTabSz="457200" eaLnBrk="0" fontAlgn="base" hangingPunct="0">
                <a:spcBef>
                  <a:spcPct val="20000"/>
                </a:spcBef>
                <a:spcAft>
                  <a:spcPct val="0"/>
                </a:spcAft>
                <a:buChar char="»"/>
                <a:defRPr sz="2000">
                  <a:solidFill>
                    <a:srgbClr val="4D4D4D"/>
                  </a:solidFill>
                  <a:latin typeface="Calibri" pitchFamily="34" charset="0"/>
                </a:defRPr>
              </a:lvl6pPr>
              <a:lvl7pPr marL="2679700" indent="-220663" defTabSz="457200" eaLnBrk="0" fontAlgn="base" hangingPunct="0">
                <a:spcBef>
                  <a:spcPct val="20000"/>
                </a:spcBef>
                <a:spcAft>
                  <a:spcPct val="0"/>
                </a:spcAft>
                <a:buChar char="»"/>
                <a:defRPr sz="2000">
                  <a:solidFill>
                    <a:srgbClr val="4D4D4D"/>
                  </a:solidFill>
                  <a:latin typeface="Calibri" pitchFamily="34" charset="0"/>
                </a:defRPr>
              </a:lvl7pPr>
              <a:lvl8pPr marL="3136900" indent="-220663" defTabSz="457200" eaLnBrk="0" fontAlgn="base" hangingPunct="0">
                <a:spcBef>
                  <a:spcPct val="20000"/>
                </a:spcBef>
                <a:spcAft>
                  <a:spcPct val="0"/>
                </a:spcAft>
                <a:buChar char="»"/>
                <a:defRPr sz="2000">
                  <a:solidFill>
                    <a:srgbClr val="4D4D4D"/>
                  </a:solidFill>
                  <a:latin typeface="Calibri" pitchFamily="34" charset="0"/>
                </a:defRPr>
              </a:lvl8pPr>
              <a:lvl9pPr marL="3594100" indent="-220663" defTabSz="457200" eaLnBrk="0" fontAlgn="base" hangingPunct="0">
                <a:spcBef>
                  <a:spcPct val="20000"/>
                </a:spcBef>
                <a:spcAft>
                  <a:spcPct val="0"/>
                </a:spcAft>
                <a:buChar char="»"/>
                <a:defRPr sz="2000">
                  <a:solidFill>
                    <a:srgbClr val="4D4D4D"/>
                  </a:solidFill>
                  <a:latin typeface="Calibri" pitchFamily="34" charset="0"/>
                </a:defRPr>
              </a:lvl9pPr>
            </a:lstStyle>
            <a:p>
              <a:pPr algn="ctr" eaLnBrk="1" hangingPunct="1">
                <a:spcBef>
                  <a:spcPct val="0"/>
                </a:spcBef>
                <a:buClrTx/>
                <a:buSzTx/>
                <a:buFontTx/>
                <a:buNone/>
              </a:pPr>
              <a:r>
                <a:rPr lang="en-US" altLang="en-US" sz="1800" i="1">
                  <a:solidFill>
                    <a:schemeClr val="hlink"/>
                  </a:solidFill>
                  <a:ea typeface="MS PGothic" pitchFamily="34" charset="-128"/>
                </a:rPr>
                <a:t>0</a:t>
              </a:r>
            </a:p>
          </p:txBody>
        </p:sp>
        <p:sp>
          <p:nvSpPr>
            <p:cNvPr id="8209" name="Line 10"/>
            <p:cNvSpPr>
              <a:spLocks noChangeShapeType="1"/>
            </p:cNvSpPr>
            <p:nvPr/>
          </p:nvSpPr>
          <p:spPr bwMode="auto">
            <a:xfrm>
              <a:off x="5184" y="2304"/>
              <a:ext cx="24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9017273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idx="12"/>
          </p:nvPr>
        </p:nvSpPr>
        <p:spPr/>
        <p:txBody>
          <a:bodyPr/>
          <a:lstStyle/>
          <a:p>
            <a:fld id="{B9D80A98-83C1-4DE4-8DD8-6C82B261533F}" type="slidenum">
              <a:rPr lang="en-US" altLang="en-US"/>
              <a:pPr/>
              <a:t>45</a:t>
            </a:fld>
            <a:endParaRPr lang="en-US" altLang="en-US"/>
          </a:p>
        </p:txBody>
      </p:sp>
      <p:sp>
        <p:nvSpPr>
          <p:cNvPr id="45057" name="Text Box 1"/>
          <p:cNvSpPr txBox="1">
            <a:spLocks noChangeArrowheads="1"/>
          </p:cNvSpPr>
          <p:nvPr/>
        </p:nvSpPr>
        <p:spPr bwMode="auto">
          <a:xfrm>
            <a:off x="539750" y="1698625"/>
            <a:ext cx="8318500" cy="436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57200" indent="-455613">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0000"/>
                </a:solidFill>
                <a:latin typeface="Times New Roman" pitchFamily="18" charset="0"/>
                <a:ea typeface="Droid Sans" charset="0"/>
                <a:cs typeface="Droid Sans" charset="0"/>
              </a:defRPr>
            </a:lvl1pPr>
            <a:lvl2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0000"/>
                </a:solidFill>
                <a:latin typeface="Times New Roman" pitchFamily="18" charset="0"/>
                <a:ea typeface="Droid Sans" charset="0"/>
                <a:cs typeface="Droid Sans" charset="0"/>
              </a:defRPr>
            </a:lvl2pPr>
            <a:lvl3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0000"/>
                </a:solidFill>
                <a:latin typeface="Times New Roman" pitchFamily="18" charset="0"/>
                <a:ea typeface="Droid Sans" charset="0"/>
                <a:cs typeface="Droid Sans" charset="0"/>
              </a:defRPr>
            </a:lvl3pPr>
            <a:lvl4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0000"/>
                </a:solidFill>
                <a:latin typeface="Times New Roman" pitchFamily="18" charset="0"/>
                <a:ea typeface="Droid Sans" charset="0"/>
                <a:cs typeface="Droid Sans" charset="0"/>
              </a:defRPr>
            </a:lvl4pPr>
            <a:lvl5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0000"/>
                </a:solidFill>
                <a:latin typeface="Times New Roman" pitchFamily="18" charset="0"/>
                <a:ea typeface="Droid Sans"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0000"/>
                </a:solidFill>
                <a:latin typeface="Times New Roman" pitchFamily="18" charset="0"/>
                <a:ea typeface="Droid Sans"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0000"/>
                </a:solidFill>
                <a:latin typeface="Times New Roman" pitchFamily="18" charset="0"/>
                <a:ea typeface="Droid Sans"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0000"/>
                </a:solidFill>
                <a:latin typeface="Times New Roman" pitchFamily="18" charset="0"/>
                <a:ea typeface="Droid Sans"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0000"/>
                </a:solidFill>
                <a:latin typeface="Times New Roman" pitchFamily="18" charset="0"/>
                <a:ea typeface="Droid Sans" charset="0"/>
                <a:cs typeface="Droid Sans" charset="0"/>
              </a:defRPr>
            </a:lvl9pPr>
          </a:lstStyle>
          <a:p>
            <a:pPr algn="just">
              <a:buClrTx/>
              <a:buFontTx/>
              <a:buNone/>
            </a:pPr>
            <a:r>
              <a:rPr lang="en-US" altLang="en-US" dirty="0">
                <a:solidFill>
                  <a:srgbClr val="00CC99"/>
                </a:solidFill>
                <a:latin typeface="Arial" charset="0"/>
              </a:rPr>
              <a:t>Arguments for AVL trees</a:t>
            </a:r>
            <a:r>
              <a:rPr lang="en-US" altLang="en-US" dirty="0">
                <a:solidFill>
                  <a:srgbClr val="3333CC"/>
                </a:solidFill>
                <a:latin typeface="Arial" charset="0"/>
              </a:rPr>
              <a:t>:</a:t>
            </a:r>
          </a:p>
          <a:p>
            <a:pPr algn="just">
              <a:buClrTx/>
              <a:buFontTx/>
              <a:buNone/>
            </a:pPr>
            <a:endParaRPr lang="en-US" altLang="en-US" sz="1200" dirty="0">
              <a:latin typeface="Arial" charset="0"/>
            </a:endParaRPr>
          </a:p>
          <a:p>
            <a:pPr algn="just">
              <a:buFont typeface="Times New Roman" pitchFamily="18" charset="0"/>
              <a:buAutoNum type="arabicPeriod"/>
            </a:pPr>
            <a:r>
              <a:rPr lang="en-US" altLang="en-US" sz="2000" dirty="0">
                <a:latin typeface="Arial" charset="0"/>
              </a:rPr>
              <a:t>Search is O(log N) since AVL trees are </a:t>
            </a:r>
            <a:r>
              <a:rPr lang="en-US" altLang="en-US" sz="2000" dirty="0">
                <a:solidFill>
                  <a:srgbClr val="009999"/>
                </a:solidFill>
                <a:latin typeface="Arial" charset="0"/>
              </a:rPr>
              <a:t>always balanced</a:t>
            </a:r>
            <a:r>
              <a:rPr lang="en-US" altLang="en-US" sz="2000" dirty="0">
                <a:latin typeface="Arial" charset="0"/>
              </a:rPr>
              <a:t>.</a:t>
            </a:r>
          </a:p>
          <a:p>
            <a:pPr algn="just">
              <a:buFont typeface="Times New Roman" pitchFamily="18" charset="0"/>
              <a:buAutoNum type="arabicPeriod"/>
            </a:pPr>
            <a:r>
              <a:rPr lang="en-US" altLang="en-US" sz="2000" dirty="0">
                <a:latin typeface="Arial" charset="0"/>
              </a:rPr>
              <a:t>Insertion and deletions are also O(</a:t>
            </a:r>
            <a:r>
              <a:rPr lang="en-US" altLang="en-US" sz="2000" dirty="0" err="1">
                <a:latin typeface="Arial" charset="0"/>
              </a:rPr>
              <a:t>logn</a:t>
            </a:r>
            <a:r>
              <a:rPr lang="en-US" altLang="en-US" sz="2000" dirty="0">
                <a:latin typeface="Arial" charset="0"/>
              </a:rPr>
              <a:t>)</a:t>
            </a:r>
          </a:p>
          <a:p>
            <a:pPr algn="just">
              <a:buFont typeface="Times New Roman" pitchFamily="18" charset="0"/>
              <a:buAutoNum type="arabicPeriod"/>
            </a:pPr>
            <a:r>
              <a:rPr lang="en-US" altLang="en-US" sz="2000" dirty="0">
                <a:latin typeface="Arial" charset="0"/>
              </a:rPr>
              <a:t>The height balancing adds no more than a constant factor to the speed of insertion.</a:t>
            </a:r>
          </a:p>
          <a:p>
            <a:pPr algn="just">
              <a:buClrTx/>
              <a:buFontTx/>
              <a:buNone/>
            </a:pPr>
            <a:endParaRPr lang="en-US" altLang="en-US" sz="2000" dirty="0">
              <a:latin typeface="Arial" charset="0"/>
            </a:endParaRPr>
          </a:p>
          <a:p>
            <a:pPr algn="just">
              <a:buClrTx/>
              <a:buFontTx/>
              <a:buNone/>
            </a:pPr>
            <a:r>
              <a:rPr lang="en-US" altLang="en-US" dirty="0">
                <a:solidFill>
                  <a:srgbClr val="FF0000"/>
                </a:solidFill>
                <a:latin typeface="Arial" charset="0"/>
              </a:rPr>
              <a:t>Arguments against using AVL trees</a:t>
            </a:r>
            <a:r>
              <a:rPr lang="en-US" altLang="en-US" dirty="0">
                <a:latin typeface="Arial" charset="0"/>
              </a:rPr>
              <a:t>:</a:t>
            </a:r>
          </a:p>
          <a:p>
            <a:pPr algn="just">
              <a:buFont typeface="Times New Roman" pitchFamily="18" charset="0"/>
              <a:buAutoNum type="arabicPeriod"/>
            </a:pPr>
            <a:r>
              <a:rPr lang="en-US" altLang="en-US" sz="2000" dirty="0">
                <a:latin typeface="Arial" charset="0"/>
              </a:rPr>
              <a:t>Difficult to program &amp; debug; more space for balance factor.</a:t>
            </a:r>
          </a:p>
          <a:p>
            <a:pPr algn="just">
              <a:buFont typeface="Times New Roman" pitchFamily="18" charset="0"/>
              <a:buAutoNum type="arabicPeriod"/>
            </a:pPr>
            <a:r>
              <a:rPr lang="en-US" altLang="en-US" sz="2000" dirty="0">
                <a:latin typeface="Arial" charset="0"/>
              </a:rPr>
              <a:t>Asymptotically faster but rebalancing costs time.</a:t>
            </a:r>
          </a:p>
          <a:p>
            <a:pPr algn="just">
              <a:buFont typeface="Times New Roman" pitchFamily="18" charset="0"/>
              <a:buAutoNum type="arabicPeriod"/>
            </a:pPr>
            <a:r>
              <a:rPr lang="en-US" altLang="en-US" sz="2000" dirty="0">
                <a:latin typeface="Arial" charset="0"/>
              </a:rPr>
              <a:t>Most large searches are done in database systems on disk and use other structures (e.g. B-trees).</a:t>
            </a:r>
          </a:p>
          <a:p>
            <a:pPr algn="just">
              <a:buFont typeface="Times New Roman" pitchFamily="18" charset="0"/>
              <a:buAutoNum type="arabicPeriod"/>
            </a:pPr>
            <a:r>
              <a:rPr lang="en-US" altLang="en-US" sz="2000" dirty="0">
                <a:latin typeface="Arial" charset="0"/>
              </a:rPr>
              <a:t>May be OK to have O(N) for a single operation if total run time for many consecutive operations is fast (e.g. Splay trees).</a:t>
            </a:r>
          </a:p>
        </p:txBody>
      </p:sp>
      <p:sp>
        <p:nvSpPr>
          <p:cNvPr id="45058" name="Rectangle 2"/>
          <p:cNvSpPr>
            <a:spLocks noChangeArrowheads="1"/>
          </p:cNvSpPr>
          <p:nvPr/>
        </p:nvSpPr>
        <p:spPr bwMode="auto">
          <a:xfrm>
            <a:off x="665163" y="646113"/>
            <a:ext cx="7813675" cy="80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roid Sans"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roid Sans"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roid Sans"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roid Sans"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roid Sans"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roid Sans"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roid Sans"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roid Sans"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roid Sans" charset="0"/>
                <a:cs typeface="Droid Sans" charset="0"/>
              </a:defRPr>
            </a:lvl9pPr>
          </a:lstStyle>
          <a:p>
            <a:pPr algn="ctr">
              <a:buClrTx/>
              <a:buFontTx/>
              <a:buNone/>
            </a:pPr>
            <a:r>
              <a:rPr lang="en-US" altLang="en-US" sz="4400" dirty="0">
                <a:solidFill>
                  <a:schemeClr val="tx1">
                    <a:lumMod val="75000"/>
                    <a:lumOff val="25000"/>
                  </a:schemeClr>
                </a:solidFill>
                <a:latin typeface="Arial" charset="0"/>
              </a:rPr>
              <a:t>Pros and Cons of AVL Trees</a:t>
            </a:r>
          </a:p>
        </p:txBody>
      </p:sp>
    </p:spTree>
    <p:extLst>
      <p:ext uri="{BB962C8B-B14F-4D97-AF65-F5344CB8AC3E}">
        <p14:creationId xmlns:p14="http://schemas.microsoft.com/office/powerpoint/2010/main" val="25238488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2667000"/>
            <a:ext cx="82296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altLang="en-US" dirty="0" smtClean="0">
                <a:latin typeface="Calibri" panose="020F0502020204030204" pitchFamily="34" charset="0"/>
              </a:rPr>
              <a:t>Traversing the Tree</a:t>
            </a:r>
            <a:endParaRPr lang="en-US" altLang="en-US" dirty="0">
              <a:latin typeface="Calibri" panose="020F0502020204030204" pitchFamily="34" charset="0"/>
            </a:endParaRPr>
          </a:p>
        </p:txBody>
      </p:sp>
    </p:spTree>
    <p:extLst>
      <p:ext uri="{BB962C8B-B14F-4D97-AF65-F5344CB8AC3E}">
        <p14:creationId xmlns:p14="http://schemas.microsoft.com/office/powerpoint/2010/main" val="20637164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ctr"/>
            <a:r>
              <a:rPr lang="en-US" altLang="en-US" dirty="0">
                <a:latin typeface="Calibri" panose="020F0502020204030204" pitchFamily="34" charset="0"/>
              </a:rPr>
              <a:t>Traversing the Tree</a:t>
            </a:r>
          </a:p>
        </p:txBody>
      </p:sp>
      <p:sp>
        <p:nvSpPr>
          <p:cNvPr id="48131" name="Rectangle 3"/>
          <p:cNvSpPr>
            <a:spLocks noGrp="1" noChangeArrowheads="1"/>
          </p:cNvSpPr>
          <p:nvPr>
            <p:ph idx="1"/>
          </p:nvPr>
        </p:nvSpPr>
        <p:spPr/>
        <p:txBody>
          <a:bodyPr>
            <a:normAutofit fontScale="92500"/>
          </a:bodyPr>
          <a:lstStyle/>
          <a:p>
            <a:pPr>
              <a:lnSpc>
                <a:spcPct val="90000"/>
              </a:lnSpc>
            </a:pPr>
            <a:r>
              <a:rPr lang="en-US" dirty="0">
                <a:latin typeface="Calibri" panose="020F0502020204030204" pitchFamily="34" charset="0"/>
              </a:rPr>
              <a:t>Unlike linear data structures (Array, Linked List, Queues, Stacks, </a:t>
            </a:r>
            <a:r>
              <a:rPr lang="en-US" dirty="0" err="1">
                <a:latin typeface="Calibri" panose="020F0502020204030204" pitchFamily="34" charset="0"/>
              </a:rPr>
              <a:t>etc</a:t>
            </a:r>
            <a:r>
              <a:rPr lang="en-US" dirty="0">
                <a:latin typeface="Calibri" panose="020F0502020204030204" pitchFamily="34" charset="0"/>
              </a:rPr>
              <a:t>) which have only one logical way to traverse them, trees can be traversed in different ways.</a:t>
            </a:r>
            <a:endParaRPr lang="en-US" altLang="en-US" dirty="0">
              <a:latin typeface="Calibri" panose="020F0502020204030204" pitchFamily="34" charset="0"/>
            </a:endParaRPr>
          </a:p>
          <a:p>
            <a:pPr>
              <a:lnSpc>
                <a:spcPct val="90000"/>
              </a:lnSpc>
            </a:pPr>
            <a:endParaRPr lang="en-US" altLang="en-US" dirty="0" smtClean="0">
              <a:latin typeface="Calibri" panose="020F0502020204030204" pitchFamily="34" charset="0"/>
            </a:endParaRPr>
          </a:p>
          <a:p>
            <a:pPr>
              <a:lnSpc>
                <a:spcPct val="90000"/>
              </a:lnSpc>
            </a:pPr>
            <a:r>
              <a:rPr lang="en-US" altLang="en-US" dirty="0" smtClean="0">
                <a:latin typeface="Calibri" panose="020F0502020204030204" pitchFamily="34" charset="0"/>
              </a:rPr>
              <a:t>There are three </a:t>
            </a:r>
            <a:r>
              <a:rPr lang="en-US" altLang="en-US" dirty="0">
                <a:latin typeface="Calibri" panose="020F0502020204030204" pitchFamily="34" charset="0"/>
              </a:rPr>
              <a:t>simple ways to traverse a tree:</a:t>
            </a:r>
          </a:p>
          <a:p>
            <a:pPr lvl="1">
              <a:lnSpc>
                <a:spcPct val="90000"/>
              </a:lnSpc>
            </a:pPr>
            <a:r>
              <a:rPr lang="en-US" altLang="en-US" sz="2800" dirty="0" err="1">
                <a:latin typeface="Calibri" panose="020F0502020204030204" pitchFamily="34" charset="0"/>
              </a:rPr>
              <a:t>Inorder</a:t>
            </a:r>
            <a:endParaRPr lang="en-US" altLang="en-US" sz="2800" dirty="0">
              <a:latin typeface="Calibri" panose="020F0502020204030204" pitchFamily="34" charset="0"/>
            </a:endParaRPr>
          </a:p>
          <a:p>
            <a:pPr lvl="1">
              <a:lnSpc>
                <a:spcPct val="90000"/>
              </a:lnSpc>
            </a:pPr>
            <a:r>
              <a:rPr lang="en-US" altLang="en-US" sz="2800" dirty="0">
                <a:latin typeface="Calibri" panose="020F0502020204030204" pitchFamily="34" charset="0"/>
              </a:rPr>
              <a:t>Preorder</a:t>
            </a:r>
          </a:p>
          <a:p>
            <a:pPr lvl="1">
              <a:lnSpc>
                <a:spcPct val="90000"/>
              </a:lnSpc>
            </a:pPr>
            <a:r>
              <a:rPr lang="en-US" altLang="en-US" sz="2800" dirty="0" err="1">
                <a:latin typeface="Calibri" panose="020F0502020204030204" pitchFamily="34" charset="0"/>
              </a:rPr>
              <a:t>Postorder</a:t>
            </a:r>
            <a:endParaRPr lang="en-US" altLang="en-US" sz="2800" dirty="0">
              <a:latin typeface="Calibri" panose="020F0502020204030204" pitchFamily="34" charset="0"/>
            </a:endParaRPr>
          </a:p>
          <a:p>
            <a:pPr marL="109728" indent="0">
              <a:lnSpc>
                <a:spcPct val="90000"/>
              </a:lnSpc>
              <a:buNone/>
            </a:pPr>
            <a:endParaRPr lang="en-US" altLang="en-US" dirty="0" smtClean="0">
              <a:latin typeface="Calibri" panose="020F0502020204030204" pitchFamily="34" charset="0"/>
            </a:endParaRPr>
          </a:p>
          <a:p>
            <a:pPr>
              <a:lnSpc>
                <a:spcPct val="90000"/>
              </a:lnSpc>
            </a:pPr>
            <a:r>
              <a:rPr lang="en-US" altLang="en-US" dirty="0" smtClean="0">
                <a:latin typeface="Calibri" panose="020F0502020204030204" pitchFamily="34" charset="0"/>
                <a:cs typeface="Times New Roman" pitchFamily="18" charset="0"/>
              </a:rPr>
              <a:t>Each of these methods is best implemented as a recursive function.</a:t>
            </a:r>
            <a:endParaRPr lang="en-US" altLang="en-US" dirty="0" smtClean="0">
              <a:latin typeface="Calibri" panose="020F0502020204030204" pitchFamily="34" charset="0"/>
            </a:endParaRPr>
          </a:p>
          <a:p>
            <a:pPr marL="411480" lvl="1" indent="0">
              <a:lnSpc>
                <a:spcPct val="90000"/>
              </a:lnSpc>
              <a:buNone/>
            </a:pPr>
            <a:endParaRPr lang="en-US" altLang="en-US" sz="3200" dirty="0">
              <a:latin typeface="Calibri" panose="020F0502020204030204" pitchFamily="34" charset="0"/>
            </a:endParaRPr>
          </a:p>
        </p:txBody>
      </p:sp>
    </p:spTree>
    <p:extLst>
      <p:ext uri="{BB962C8B-B14F-4D97-AF65-F5344CB8AC3E}">
        <p14:creationId xmlns:p14="http://schemas.microsoft.com/office/powerpoint/2010/main" val="6602130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manullah\Desktop\tree1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012209"/>
            <a:ext cx="3921858" cy="2362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43000" y="4419600"/>
            <a:ext cx="7696200" cy="1421928"/>
          </a:xfrm>
          <a:prstGeom prst="rect">
            <a:avLst/>
          </a:prstGeom>
        </p:spPr>
        <p:txBody>
          <a:bodyPr wrap="square">
            <a:spAutoFit/>
          </a:bodyPr>
          <a:lstStyle/>
          <a:p>
            <a:pPr>
              <a:lnSpc>
                <a:spcPct val="90000"/>
              </a:lnSpc>
            </a:pPr>
            <a:r>
              <a:rPr lang="en-US" altLang="en-US" sz="2400" dirty="0" smtClean="0">
                <a:latin typeface="Calibri" panose="020F0502020204030204" pitchFamily="34" charset="0"/>
              </a:rPr>
              <a:t>Simple ways </a:t>
            </a:r>
            <a:r>
              <a:rPr lang="en-US" altLang="en-US" sz="2400" dirty="0">
                <a:latin typeface="Calibri" panose="020F0502020204030204" pitchFamily="34" charset="0"/>
              </a:rPr>
              <a:t>to traverse a </a:t>
            </a:r>
            <a:r>
              <a:rPr lang="en-US" altLang="en-US" sz="2400" dirty="0" smtClean="0">
                <a:latin typeface="Calibri" panose="020F0502020204030204" pitchFamily="34" charset="0"/>
              </a:rPr>
              <a:t>tree:</a:t>
            </a:r>
          </a:p>
          <a:p>
            <a:pPr marL="342900" indent="-342900">
              <a:lnSpc>
                <a:spcPct val="90000"/>
              </a:lnSpc>
              <a:buFont typeface="Arial" panose="020B0604020202020204" pitchFamily="34" charset="0"/>
              <a:buChar char="•"/>
            </a:pPr>
            <a:r>
              <a:rPr lang="en-US" altLang="en-US" sz="2400" dirty="0" err="1" smtClean="0">
                <a:latin typeface="Calibri" panose="020F0502020204030204" pitchFamily="34" charset="0"/>
              </a:rPr>
              <a:t>Inorder</a:t>
            </a:r>
            <a:r>
              <a:rPr lang="en-US" altLang="en-US" sz="2400" dirty="0" smtClean="0">
                <a:latin typeface="Calibri" panose="020F0502020204030204" pitchFamily="34" charset="0"/>
              </a:rPr>
              <a:t> </a:t>
            </a:r>
            <a:r>
              <a:rPr lang="en-US" sz="2400" dirty="0">
                <a:latin typeface="Calibri" panose="020F0502020204030204" pitchFamily="34" charset="0"/>
              </a:rPr>
              <a:t>(Left, Root, Right) : 4 2 5 1 3</a:t>
            </a:r>
            <a:endParaRPr lang="en-US" altLang="en-US" sz="2400" dirty="0" smtClean="0">
              <a:latin typeface="Calibri" panose="020F0502020204030204" pitchFamily="34" charset="0"/>
            </a:endParaRPr>
          </a:p>
          <a:p>
            <a:pPr marL="342900" indent="-342900">
              <a:lnSpc>
                <a:spcPct val="90000"/>
              </a:lnSpc>
              <a:buFont typeface="Arial" panose="020B0604020202020204" pitchFamily="34" charset="0"/>
              <a:buChar char="•"/>
            </a:pPr>
            <a:r>
              <a:rPr lang="en-US" altLang="en-US" sz="2400" dirty="0" smtClean="0">
                <a:latin typeface="Calibri" panose="020F0502020204030204" pitchFamily="34" charset="0"/>
              </a:rPr>
              <a:t>Preorder </a:t>
            </a:r>
            <a:r>
              <a:rPr lang="en-US" sz="2400" dirty="0">
                <a:latin typeface="Calibri" panose="020F0502020204030204" pitchFamily="34" charset="0"/>
              </a:rPr>
              <a:t>(Root, Left, Right) : 1 2 4 5 3</a:t>
            </a:r>
            <a:endParaRPr lang="en-US" altLang="en-US" sz="2400" dirty="0" smtClean="0">
              <a:latin typeface="Calibri" panose="020F0502020204030204" pitchFamily="34" charset="0"/>
            </a:endParaRPr>
          </a:p>
          <a:p>
            <a:pPr marL="342900" indent="-342900">
              <a:lnSpc>
                <a:spcPct val="90000"/>
              </a:lnSpc>
              <a:buFont typeface="Arial" panose="020B0604020202020204" pitchFamily="34" charset="0"/>
              <a:buChar char="•"/>
            </a:pPr>
            <a:r>
              <a:rPr lang="en-US" altLang="en-US" sz="2400" dirty="0" err="1" smtClean="0">
                <a:latin typeface="Calibri" panose="020F0502020204030204" pitchFamily="34" charset="0"/>
              </a:rPr>
              <a:t>Postorder</a:t>
            </a:r>
            <a:r>
              <a:rPr lang="en-US" altLang="en-US" sz="2400" dirty="0" smtClean="0">
                <a:latin typeface="Calibri" panose="020F0502020204030204" pitchFamily="34" charset="0"/>
              </a:rPr>
              <a:t> </a:t>
            </a:r>
            <a:r>
              <a:rPr lang="en-US" sz="2400" dirty="0">
                <a:latin typeface="Calibri" panose="020F0502020204030204" pitchFamily="34" charset="0"/>
              </a:rPr>
              <a:t>(Left, Right, Root) : 4 5 2 3 1</a:t>
            </a:r>
            <a:endParaRPr lang="en-US" altLang="en-US" sz="2400" dirty="0">
              <a:latin typeface="Calibri" panose="020F0502020204030204" pitchFamily="34" charset="0"/>
            </a:endParaRPr>
          </a:p>
        </p:txBody>
      </p:sp>
    </p:spTree>
    <p:extLst>
      <p:ext uri="{BB962C8B-B14F-4D97-AF65-F5344CB8AC3E}">
        <p14:creationId xmlns:p14="http://schemas.microsoft.com/office/powerpoint/2010/main" val="16724438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81000" y="533400"/>
            <a:ext cx="8229600" cy="1066800"/>
          </a:xfrm>
        </p:spPr>
        <p:txBody>
          <a:bodyPr/>
          <a:lstStyle/>
          <a:p>
            <a:pPr algn="ctr"/>
            <a:r>
              <a:rPr lang="en-US" altLang="en-US" dirty="0" err="1">
                <a:latin typeface="Calibri" panose="020F0502020204030204" pitchFamily="34" charset="0"/>
              </a:rPr>
              <a:t>Inorder</a:t>
            </a:r>
            <a:r>
              <a:rPr lang="en-US" altLang="en-US" dirty="0">
                <a:latin typeface="Calibri" panose="020F0502020204030204" pitchFamily="34" charset="0"/>
              </a:rPr>
              <a:t> </a:t>
            </a:r>
            <a:r>
              <a:rPr lang="en-US" altLang="en-US" dirty="0" smtClean="0">
                <a:latin typeface="Calibri" panose="020F0502020204030204" pitchFamily="34" charset="0"/>
              </a:rPr>
              <a:t>Traversing using </a:t>
            </a:r>
            <a:r>
              <a:rPr lang="en-US" altLang="en-US" dirty="0">
                <a:latin typeface="Calibri" panose="020F0502020204030204" pitchFamily="34" charset="0"/>
              </a:rPr>
              <a:t>Recursion</a:t>
            </a:r>
          </a:p>
        </p:txBody>
      </p:sp>
      <p:sp>
        <p:nvSpPr>
          <p:cNvPr id="18435" name="Rectangle 3"/>
          <p:cNvSpPr>
            <a:spLocks noGrp="1" noChangeArrowheads="1"/>
          </p:cNvSpPr>
          <p:nvPr>
            <p:ph idx="1"/>
          </p:nvPr>
        </p:nvSpPr>
        <p:spPr>
          <a:xfrm>
            <a:off x="609600" y="1905000"/>
            <a:ext cx="8305800" cy="4267200"/>
          </a:xfrm>
        </p:spPr>
        <p:txBody>
          <a:bodyPr>
            <a:normAutofit/>
          </a:bodyPr>
          <a:lstStyle/>
          <a:p>
            <a:pPr marL="609600" indent="-609600">
              <a:lnSpc>
                <a:spcPct val="90000"/>
              </a:lnSpc>
              <a:buFontTx/>
              <a:buNone/>
            </a:pPr>
            <a:r>
              <a:rPr lang="en-US" altLang="en-US" dirty="0" err="1">
                <a:latin typeface="Calibri" panose="020F0502020204030204" pitchFamily="34" charset="0"/>
              </a:rPr>
              <a:t>Inorder</a:t>
            </a:r>
            <a:r>
              <a:rPr lang="en-US" altLang="en-US" dirty="0">
                <a:latin typeface="Calibri" panose="020F0502020204030204" pitchFamily="34" charset="0"/>
              </a:rPr>
              <a:t> traversal will cause all the nodes to be visited </a:t>
            </a:r>
            <a:r>
              <a:rPr lang="en-US" altLang="en-US" dirty="0" smtClean="0">
                <a:latin typeface="Calibri" panose="020F0502020204030204" pitchFamily="34" charset="0"/>
              </a:rPr>
              <a:t>in ascending </a:t>
            </a:r>
            <a:r>
              <a:rPr lang="en-US" altLang="en-US" dirty="0">
                <a:latin typeface="Calibri" panose="020F0502020204030204" pitchFamily="34" charset="0"/>
              </a:rPr>
              <a:t>order</a:t>
            </a:r>
            <a:r>
              <a:rPr lang="en-US" altLang="en-US" dirty="0" smtClean="0">
                <a:latin typeface="Calibri" panose="020F0502020204030204" pitchFamily="34" charset="0"/>
              </a:rPr>
              <a:t>.</a:t>
            </a:r>
          </a:p>
          <a:p>
            <a:pPr marL="609600" indent="-609600">
              <a:lnSpc>
                <a:spcPct val="90000"/>
              </a:lnSpc>
              <a:buFontTx/>
              <a:buNone/>
            </a:pPr>
            <a:endParaRPr lang="en-US" altLang="en-US" dirty="0">
              <a:latin typeface="Calibri" panose="020F0502020204030204" pitchFamily="34" charset="0"/>
            </a:endParaRPr>
          </a:p>
          <a:p>
            <a:pPr marL="0" indent="0">
              <a:lnSpc>
                <a:spcPct val="90000"/>
              </a:lnSpc>
              <a:buNone/>
            </a:pPr>
            <a:r>
              <a:rPr lang="en-US" altLang="en-US" dirty="0">
                <a:latin typeface="Calibri" panose="020F0502020204030204" pitchFamily="34" charset="0"/>
              </a:rPr>
              <a:t>Steps involved in </a:t>
            </a:r>
            <a:r>
              <a:rPr lang="en-US" altLang="en-US" dirty="0" err="1">
                <a:latin typeface="Calibri" panose="020F0502020204030204" pitchFamily="34" charset="0"/>
              </a:rPr>
              <a:t>Inorder</a:t>
            </a:r>
            <a:r>
              <a:rPr lang="en-US" altLang="en-US" dirty="0">
                <a:latin typeface="Calibri" panose="020F0502020204030204" pitchFamily="34" charset="0"/>
              </a:rPr>
              <a:t> traversal (recursion) are:</a:t>
            </a:r>
          </a:p>
          <a:p>
            <a:pPr marL="609600" indent="-609600">
              <a:lnSpc>
                <a:spcPct val="90000"/>
              </a:lnSpc>
              <a:buFontTx/>
              <a:buAutoNum type="arabicPeriod"/>
            </a:pPr>
            <a:r>
              <a:rPr lang="en-US" altLang="en-US" dirty="0">
                <a:latin typeface="Calibri" panose="020F0502020204030204" pitchFamily="34" charset="0"/>
              </a:rPr>
              <a:t>-- Call itself to traverse the node’s left subtree</a:t>
            </a:r>
          </a:p>
          <a:p>
            <a:pPr marL="609600" indent="-609600">
              <a:lnSpc>
                <a:spcPct val="90000"/>
              </a:lnSpc>
              <a:buFontTx/>
              <a:buAutoNum type="arabicPeriod"/>
            </a:pPr>
            <a:r>
              <a:rPr lang="en-US" altLang="en-US" dirty="0">
                <a:latin typeface="Calibri" panose="020F0502020204030204" pitchFamily="34" charset="0"/>
              </a:rPr>
              <a:t>-- Visit the node (e.g. display a key)</a:t>
            </a:r>
          </a:p>
          <a:p>
            <a:pPr marL="609600" indent="-609600">
              <a:lnSpc>
                <a:spcPct val="90000"/>
              </a:lnSpc>
              <a:buFontTx/>
              <a:buAutoNum type="arabicPeriod"/>
            </a:pPr>
            <a:r>
              <a:rPr lang="en-US" altLang="en-US" dirty="0">
                <a:latin typeface="Calibri" panose="020F0502020204030204" pitchFamily="34" charset="0"/>
              </a:rPr>
              <a:t>-- Call itself to traverse the node’s right subtree.</a:t>
            </a:r>
          </a:p>
        </p:txBody>
      </p:sp>
    </p:spTree>
    <p:extLst>
      <p:ext uri="{BB962C8B-B14F-4D97-AF65-F5344CB8AC3E}">
        <p14:creationId xmlns:p14="http://schemas.microsoft.com/office/powerpoint/2010/main" val="2703548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normAutofit/>
          </a:bodyPr>
          <a:lstStyle/>
          <a:p>
            <a:pPr algn="ctr"/>
            <a:r>
              <a:rPr lang="en-US" b="1" dirty="0" smtClean="0">
                <a:latin typeface="Calibri" panose="020F0502020204030204" pitchFamily="34" charset="0"/>
              </a:rPr>
              <a:t>Example </a:t>
            </a:r>
            <a:r>
              <a:rPr lang="en-US" b="1" dirty="0">
                <a:latin typeface="Calibri" panose="020F0502020204030204" pitchFamily="34" charset="0"/>
              </a:rPr>
              <a:t>Tree </a:t>
            </a:r>
            <a:r>
              <a:rPr lang="en-US" b="1" dirty="0" smtClean="0">
                <a:latin typeface="Calibri" panose="020F0502020204030204" pitchFamily="34" charset="0"/>
              </a:rPr>
              <a:t>of </a:t>
            </a:r>
            <a:r>
              <a:rPr lang="en-US" b="1" dirty="0">
                <a:latin typeface="Calibri" panose="020F0502020204030204" pitchFamily="34" charset="0"/>
              </a:rPr>
              <a:t>an AVL Tree</a:t>
            </a:r>
            <a:endParaRPr lang="en-US" dirty="0">
              <a:latin typeface="Calibri" panose="020F0502020204030204" pitchFamily="34" charset="0"/>
            </a:endParaRPr>
          </a:p>
        </p:txBody>
      </p:sp>
      <p:pic>
        <p:nvPicPr>
          <p:cNvPr id="1026" name="Picture 2" descr="C:\Users\amanullah\Desktop\AVL-Tre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24000"/>
            <a:ext cx="4829175" cy="40957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609600" y="5486400"/>
            <a:ext cx="8229600" cy="1066800"/>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400" dirty="0">
                <a:latin typeface="Calibri" panose="020F0502020204030204" pitchFamily="34" charset="0"/>
              </a:rPr>
              <a:t>The above tree is AVL because differences between heights of left and right subtrees for every node is less than or equal to 1.</a:t>
            </a:r>
          </a:p>
        </p:txBody>
      </p:sp>
    </p:spTree>
    <p:extLst>
      <p:ext uri="{BB962C8B-B14F-4D97-AF65-F5344CB8AC3E}">
        <p14:creationId xmlns:p14="http://schemas.microsoft.com/office/powerpoint/2010/main" val="36862415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err="1">
                <a:latin typeface="Calibri" panose="020F0502020204030204" pitchFamily="34" charset="0"/>
              </a:rPr>
              <a:t>Inorder</a:t>
            </a:r>
            <a:r>
              <a:rPr lang="en-US" altLang="en-US" dirty="0">
                <a:latin typeface="Calibri" panose="020F0502020204030204" pitchFamily="34" charset="0"/>
              </a:rPr>
              <a:t> Traversing</a:t>
            </a:r>
            <a:endParaRPr lang="en-US" dirty="0">
              <a:latin typeface="Calibri" panose="020F0502020204030204" pitchFamily="34" charset="0"/>
            </a:endParaRPr>
          </a:p>
        </p:txBody>
      </p:sp>
      <p:pic>
        <p:nvPicPr>
          <p:cNvPr id="24578" name="Picture 2" descr="C:\Users\amanullah\Desktop\Tree-Traversals-Inorder-300x28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09800"/>
            <a:ext cx="4419600" cy="4183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4103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D2C65C00-19A7-4E48-8FBF-89C99D3AAABD}" type="slidenum">
              <a:rPr lang="en-US" altLang="en-US"/>
              <a:pPr/>
              <a:t>51</a:t>
            </a:fld>
            <a:endParaRPr lang="en-US" altLang="en-US"/>
          </a:p>
        </p:txBody>
      </p:sp>
      <p:sp>
        <p:nvSpPr>
          <p:cNvPr id="23554" name="Rectangle 2"/>
          <p:cNvSpPr>
            <a:spLocks noGrp="1" noChangeArrowheads="1"/>
          </p:cNvSpPr>
          <p:nvPr>
            <p:ph type="title"/>
          </p:nvPr>
        </p:nvSpPr>
        <p:spPr/>
        <p:txBody>
          <a:bodyPr>
            <a:normAutofit/>
          </a:bodyPr>
          <a:lstStyle/>
          <a:p>
            <a:pPr algn="ctr"/>
            <a:r>
              <a:rPr lang="en-US" altLang="en-US" dirty="0" err="1">
                <a:latin typeface="Calibri" panose="020F0502020204030204" pitchFamily="34" charset="0"/>
              </a:rPr>
              <a:t>Inorder</a:t>
            </a:r>
            <a:r>
              <a:rPr lang="en-US" altLang="en-US" dirty="0">
                <a:latin typeface="Calibri" panose="020F0502020204030204" pitchFamily="34" charset="0"/>
              </a:rPr>
              <a:t> </a:t>
            </a:r>
            <a:r>
              <a:rPr lang="en-US" altLang="en-US" dirty="0" smtClean="0">
                <a:latin typeface="Calibri" panose="020F0502020204030204" pitchFamily="34" charset="0"/>
              </a:rPr>
              <a:t>Traversal</a:t>
            </a:r>
            <a:endParaRPr lang="en-US" altLang="en-US" dirty="0">
              <a:latin typeface="Calibri" panose="020F0502020204030204" pitchFamily="34" charset="0"/>
            </a:endParaRPr>
          </a:p>
        </p:txBody>
      </p:sp>
      <p:sp>
        <p:nvSpPr>
          <p:cNvPr id="23557" name="Text Box 5"/>
          <p:cNvSpPr txBox="1">
            <a:spLocks noChangeArrowheads="1"/>
          </p:cNvSpPr>
          <p:nvPr/>
        </p:nvSpPr>
        <p:spPr bwMode="auto">
          <a:xfrm>
            <a:off x="381000" y="2438400"/>
            <a:ext cx="8458200" cy="204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spcBef>
                <a:spcPct val="50000"/>
              </a:spcBef>
              <a:buFontTx/>
              <a:buAutoNum type="arabicPeriod"/>
            </a:pPr>
            <a:r>
              <a:rPr lang="en-US" altLang="en-US" sz="3200" dirty="0">
                <a:latin typeface="Calibri" panose="020F0502020204030204" pitchFamily="34" charset="0"/>
                <a:cs typeface="Times New Roman" pitchFamily="18" charset="0"/>
              </a:rPr>
              <a:t>The node’s left subtree is traversed.</a:t>
            </a:r>
          </a:p>
          <a:p>
            <a:pPr>
              <a:spcBef>
                <a:spcPct val="50000"/>
              </a:spcBef>
              <a:buFontTx/>
              <a:buAutoNum type="arabicPeriod"/>
            </a:pPr>
            <a:r>
              <a:rPr lang="en-US" altLang="en-US" sz="3200" dirty="0">
                <a:latin typeface="Calibri" panose="020F0502020204030204" pitchFamily="34" charset="0"/>
                <a:cs typeface="Times New Roman" pitchFamily="18" charset="0"/>
              </a:rPr>
              <a:t>The node’s data is processed.</a:t>
            </a:r>
          </a:p>
          <a:p>
            <a:pPr>
              <a:spcBef>
                <a:spcPct val="50000"/>
              </a:spcBef>
              <a:buFontTx/>
              <a:buAutoNum type="arabicPeriod"/>
            </a:pPr>
            <a:r>
              <a:rPr lang="en-US" altLang="en-US" sz="3200" dirty="0">
                <a:latin typeface="Calibri" panose="020F0502020204030204" pitchFamily="34" charset="0"/>
                <a:cs typeface="Times New Roman" pitchFamily="18" charset="0"/>
              </a:rPr>
              <a:t>The node’s right subtree is traversed</a:t>
            </a:r>
            <a:r>
              <a:rPr lang="en-US" altLang="en-US" sz="3200" dirty="0">
                <a:cs typeface="Times New Roman" pitchFamily="18" charset="0"/>
              </a:rPr>
              <a:t>.</a:t>
            </a:r>
          </a:p>
        </p:txBody>
      </p:sp>
    </p:spTree>
    <p:extLst>
      <p:ext uri="{BB962C8B-B14F-4D97-AF65-F5344CB8AC3E}">
        <p14:creationId xmlns:p14="http://schemas.microsoft.com/office/powerpoint/2010/main" val="4677075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D2C65C00-19A7-4E48-8FBF-89C99D3AAABD}" type="slidenum">
              <a:rPr lang="en-US" altLang="en-US"/>
              <a:pPr/>
              <a:t>52</a:t>
            </a:fld>
            <a:endParaRPr lang="en-US" altLang="en-US"/>
          </a:p>
        </p:txBody>
      </p:sp>
      <p:sp>
        <p:nvSpPr>
          <p:cNvPr id="23554" name="Rectangle 2"/>
          <p:cNvSpPr>
            <a:spLocks noGrp="1" noChangeArrowheads="1"/>
          </p:cNvSpPr>
          <p:nvPr>
            <p:ph type="title"/>
          </p:nvPr>
        </p:nvSpPr>
        <p:spPr/>
        <p:txBody>
          <a:bodyPr>
            <a:normAutofit/>
          </a:bodyPr>
          <a:lstStyle/>
          <a:p>
            <a:pPr algn="ctr"/>
            <a:r>
              <a:rPr lang="en-US" altLang="en-US" dirty="0" err="1">
                <a:latin typeface="Calibri" panose="020F0502020204030204" pitchFamily="34" charset="0"/>
              </a:rPr>
              <a:t>Inorder</a:t>
            </a:r>
            <a:r>
              <a:rPr lang="en-US" altLang="en-US" dirty="0">
                <a:latin typeface="Calibri" panose="020F0502020204030204" pitchFamily="34" charset="0"/>
              </a:rPr>
              <a:t> </a:t>
            </a:r>
            <a:r>
              <a:rPr lang="en-US" altLang="en-US" dirty="0" smtClean="0">
                <a:latin typeface="Calibri" panose="020F0502020204030204" pitchFamily="34" charset="0"/>
              </a:rPr>
              <a:t>Traversing - Algorithm</a:t>
            </a:r>
            <a:endParaRPr lang="en-US" altLang="en-US" dirty="0">
              <a:latin typeface="Calibri" panose="020F0502020204030204" pitchFamily="34" charset="0"/>
            </a:endParaRPr>
          </a:p>
        </p:txBody>
      </p:sp>
      <p:sp>
        <p:nvSpPr>
          <p:cNvPr id="23557" name="Text Box 5"/>
          <p:cNvSpPr txBox="1">
            <a:spLocks noChangeArrowheads="1"/>
          </p:cNvSpPr>
          <p:nvPr/>
        </p:nvSpPr>
        <p:spPr bwMode="auto">
          <a:xfrm>
            <a:off x="381000" y="2438400"/>
            <a:ext cx="84582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spcBef>
                <a:spcPct val="50000"/>
              </a:spcBef>
              <a:buFontTx/>
              <a:buAutoNum type="arabicPeriod"/>
            </a:pPr>
            <a:r>
              <a:rPr lang="en-US" sz="3200" dirty="0" smtClean="0">
                <a:latin typeface="Calibri" panose="020F0502020204030204" pitchFamily="34" charset="0"/>
              </a:rPr>
              <a:t>Traverse </a:t>
            </a:r>
            <a:r>
              <a:rPr lang="en-US" sz="3200" dirty="0">
                <a:latin typeface="Calibri" panose="020F0502020204030204" pitchFamily="34" charset="0"/>
              </a:rPr>
              <a:t>the left subtree, i.e., call </a:t>
            </a:r>
            <a:r>
              <a:rPr lang="en-US" sz="3200" dirty="0" err="1">
                <a:latin typeface="Calibri" panose="020F0502020204030204" pitchFamily="34" charset="0"/>
              </a:rPr>
              <a:t>Inorder</a:t>
            </a:r>
            <a:r>
              <a:rPr lang="en-US" sz="3200" dirty="0">
                <a:latin typeface="Calibri" panose="020F0502020204030204" pitchFamily="34" charset="0"/>
              </a:rPr>
              <a:t>(left-subtree) </a:t>
            </a:r>
          </a:p>
          <a:p>
            <a:pPr>
              <a:spcBef>
                <a:spcPct val="50000"/>
              </a:spcBef>
              <a:buFontTx/>
              <a:buAutoNum type="arabicPeriod"/>
            </a:pPr>
            <a:r>
              <a:rPr lang="en-US" sz="3200" dirty="0" smtClean="0">
                <a:latin typeface="Calibri" panose="020F0502020204030204" pitchFamily="34" charset="0"/>
              </a:rPr>
              <a:t>Visit </a:t>
            </a:r>
            <a:r>
              <a:rPr lang="en-US" sz="3200" dirty="0">
                <a:latin typeface="Calibri" panose="020F0502020204030204" pitchFamily="34" charset="0"/>
              </a:rPr>
              <a:t>the root. </a:t>
            </a:r>
          </a:p>
          <a:p>
            <a:pPr>
              <a:spcBef>
                <a:spcPct val="50000"/>
              </a:spcBef>
              <a:buFontTx/>
              <a:buAutoNum type="arabicPeriod"/>
            </a:pPr>
            <a:r>
              <a:rPr lang="en-US" sz="3200" dirty="0" smtClean="0">
                <a:latin typeface="Calibri" panose="020F0502020204030204" pitchFamily="34" charset="0"/>
              </a:rPr>
              <a:t>Traverse </a:t>
            </a:r>
            <a:r>
              <a:rPr lang="en-US" sz="3200" dirty="0">
                <a:latin typeface="Calibri" panose="020F0502020204030204" pitchFamily="34" charset="0"/>
              </a:rPr>
              <a:t>the right subtree, i.e., call </a:t>
            </a:r>
            <a:r>
              <a:rPr lang="en-US" sz="3200" dirty="0" err="1">
                <a:latin typeface="Calibri" panose="020F0502020204030204" pitchFamily="34" charset="0"/>
              </a:rPr>
              <a:t>Inorder</a:t>
            </a:r>
            <a:r>
              <a:rPr lang="en-US" sz="3200" dirty="0">
                <a:latin typeface="Calibri" panose="020F0502020204030204" pitchFamily="34" charset="0"/>
              </a:rPr>
              <a:t>(right-subtree)</a:t>
            </a:r>
            <a:endParaRPr lang="en-US" altLang="en-US" sz="3200" dirty="0">
              <a:latin typeface="Calibri" panose="020F0502020204030204" pitchFamily="34" charset="0"/>
              <a:cs typeface="Times New Roman" pitchFamily="18" charset="0"/>
            </a:endParaRPr>
          </a:p>
        </p:txBody>
      </p:sp>
    </p:spTree>
    <p:extLst>
      <p:ext uri="{BB962C8B-B14F-4D97-AF65-F5344CB8AC3E}">
        <p14:creationId xmlns:p14="http://schemas.microsoft.com/office/powerpoint/2010/main" val="37589557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C662874-2088-4931-9C0A-8683B481B147}" type="slidenum">
              <a:rPr lang="en-US" altLang="en-US"/>
              <a:pPr/>
              <a:t>53</a:t>
            </a:fld>
            <a:endParaRPr lang="en-US" altLang="en-US"/>
          </a:p>
        </p:txBody>
      </p:sp>
      <p:sp>
        <p:nvSpPr>
          <p:cNvPr id="20482" name="Rectangle 2"/>
          <p:cNvSpPr>
            <a:spLocks noGrp="1" noChangeArrowheads="1"/>
          </p:cNvSpPr>
          <p:nvPr>
            <p:ph type="title"/>
          </p:nvPr>
        </p:nvSpPr>
        <p:spPr>
          <a:xfrm>
            <a:off x="457200" y="838200"/>
            <a:ext cx="8229600" cy="1066800"/>
          </a:xfrm>
        </p:spPr>
        <p:txBody>
          <a:bodyPr>
            <a:normAutofit/>
          </a:bodyPr>
          <a:lstStyle/>
          <a:p>
            <a:pPr algn="ctr"/>
            <a:r>
              <a:rPr lang="en-US" altLang="en-US" dirty="0" err="1">
                <a:latin typeface="Calibri" panose="020F0502020204030204" pitchFamily="34" charset="0"/>
              </a:rPr>
              <a:t>Inorder</a:t>
            </a:r>
            <a:r>
              <a:rPr lang="en-US" altLang="en-US" dirty="0">
                <a:latin typeface="Calibri" panose="020F0502020204030204" pitchFamily="34" charset="0"/>
              </a:rPr>
              <a:t> Traversing - </a:t>
            </a:r>
            <a:r>
              <a:rPr lang="en-US" altLang="en-US" dirty="0" smtClean="0">
                <a:latin typeface="Calibri" panose="020F0502020204030204" pitchFamily="34" charset="0"/>
              </a:rPr>
              <a:t>Implementation</a:t>
            </a:r>
            <a:endParaRPr lang="en-US" altLang="en-US" dirty="0">
              <a:latin typeface="Calibri" panose="020F0502020204030204" pitchFamily="34" charset="0"/>
            </a:endParaRPr>
          </a:p>
        </p:txBody>
      </p:sp>
      <p:sp>
        <p:nvSpPr>
          <p:cNvPr id="20483" name="Rectangle 3"/>
          <p:cNvSpPr>
            <a:spLocks noGrp="1" noChangeArrowheads="1"/>
          </p:cNvSpPr>
          <p:nvPr>
            <p:ph type="body" idx="1"/>
          </p:nvPr>
        </p:nvSpPr>
        <p:spPr>
          <a:xfrm>
            <a:off x="685800" y="1981200"/>
            <a:ext cx="7772400" cy="4724400"/>
          </a:xfrm>
        </p:spPr>
        <p:txBody>
          <a:bodyPr/>
          <a:lstStyle/>
          <a:p>
            <a:r>
              <a:rPr lang="en-US" altLang="en-US" dirty="0">
                <a:latin typeface="Calibri" panose="020F0502020204030204" pitchFamily="34" charset="0"/>
              </a:rPr>
              <a:t>In </a:t>
            </a:r>
            <a:r>
              <a:rPr lang="en-US" altLang="en-US" dirty="0" err="1">
                <a:solidFill>
                  <a:schemeClr val="tx2"/>
                </a:solidFill>
                <a:latin typeface="Calibri" panose="020F0502020204030204" pitchFamily="34" charset="0"/>
              </a:rPr>
              <a:t>inorder</a:t>
            </a:r>
            <a:r>
              <a:rPr lang="en-US" altLang="en-US" dirty="0">
                <a:latin typeface="Calibri" panose="020F0502020204030204" pitchFamily="34" charset="0"/>
              </a:rPr>
              <a:t>, the root is visited </a:t>
            </a:r>
            <a:r>
              <a:rPr lang="en-US" altLang="en-US" i="1" dirty="0">
                <a:latin typeface="Calibri" panose="020F0502020204030204" pitchFamily="34" charset="0"/>
              </a:rPr>
              <a:t>in the middle</a:t>
            </a:r>
          </a:p>
          <a:p>
            <a:r>
              <a:rPr lang="en-US" altLang="en-US" dirty="0">
                <a:latin typeface="Calibri" panose="020F0502020204030204" pitchFamily="34" charset="0"/>
              </a:rPr>
              <a:t>Here’s an </a:t>
            </a:r>
            <a:r>
              <a:rPr lang="en-US" altLang="en-US" dirty="0" err="1">
                <a:latin typeface="Calibri" panose="020F0502020204030204" pitchFamily="34" charset="0"/>
              </a:rPr>
              <a:t>inorder</a:t>
            </a:r>
            <a:r>
              <a:rPr lang="en-US" altLang="en-US" dirty="0">
                <a:latin typeface="Calibri" panose="020F0502020204030204" pitchFamily="34" charset="0"/>
              </a:rPr>
              <a:t> traversal to print out all the elements in the binary tree:</a:t>
            </a:r>
            <a:br>
              <a:rPr lang="en-US" altLang="en-US" dirty="0">
                <a:latin typeface="Calibri" panose="020F0502020204030204" pitchFamily="34" charset="0"/>
              </a:rPr>
            </a:br>
            <a:endParaRPr lang="en-US" altLang="en-US" dirty="0">
              <a:latin typeface="Calibri" panose="020F0502020204030204" pitchFamily="34" charset="0"/>
            </a:endParaRPr>
          </a:p>
          <a:p>
            <a:pPr>
              <a:buClr>
                <a:srgbClr val="FFFF99"/>
              </a:buClr>
              <a:buFontTx/>
              <a:buChar char=" "/>
            </a:pPr>
            <a:r>
              <a:rPr lang="en-US" altLang="en-US" sz="2400" dirty="0">
                <a:solidFill>
                  <a:schemeClr val="accent2"/>
                </a:solidFill>
                <a:latin typeface="Calibri" panose="020F0502020204030204" pitchFamily="34" charset="0"/>
              </a:rPr>
              <a:t>public void </a:t>
            </a:r>
            <a:r>
              <a:rPr lang="en-US" altLang="en-US" sz="2400" dirty="0" err="1">
                <a:solidFill>
                  <a:schemeClr val="accent2"/>
                </a:solidFill>
                <a:latin typeface="Calibri" panose="020F0502020204030204" pitchFamily="34" charset="0"/>
              </a:rPr>
              <a:t>inorderPrint</a:t>
            </a:r>
            <a:r>
              <a:rPr lang="en-US" altLang="en-US" sz="2400" dirty="0">
                <a:solidFill>
                  <a:schemeClr val="accent2"/>
                </a:solidFill>
                <a:latin typeface="Calibri" panose="020F0502020204030204" pitchFamily="34" charset="0"/>
              </a:rPr>
              <a:t>(</a:t>
            </a:r>
            <a:r>
              <a:rPr lang="en-US" altLang="en-US" sz="2400" dirty="0" err="1">
                <a:solidFill>
                  <a:schemeClr val="accent2"/>
                </a:solidFill>
                <a:latin typeface="Calibri" panose="020F0502020204030204" pitchFamily="34" charset="0"/>
              </a:rPr>
              <a:t>BinaryTree</a:t>
            </a:r>
            <a:r>
              <a:rPr lang="en-US" altLang="en-US" sz="2400" dirty="0">
                <a:solidFill>
                  <a:schemeClr val="accent2"/>
                </a:solidFill>
                <a:latin typeface="Calibri" panose="020F0502020204030204" pitchFamily="34" charset="0"/>
              </a:rPr>
              <a:t> </a:t>
            </a:r>
            <a:r>
              <a:rPr lang="en-US" altLang="en-US" sz="2400" dirty="0" err="1">
                <a:solidFill>
                  <a:schemeClr val="accent2"/>
                </a:solidFill>
                <a:latin typeface="Calibri" panose="020F0502020204030204" pitchFamily="34" charset="0"/>
              </a:rPr>
              <a:t>bt</a:t>
            </a:r>
            <a:r>
              <a:rPr lang="en-US" altLang="en-US" sz="2400" dirty="0">
                <a:solidFill>
                  <a:schemeClr val="accent2"/>
                </a:solidFill>
                <a:latin typeface="Calibri" panose="020F0502020204030204" pitchFamily="34" charset="0"/>
              </a:rPr>
              <a:t>) {</a:t>
            </a:r>
            <a:br>
              <a:rPr lang="en-US" altLang="en-US" sz="2400" dirty="0">
                <a:solidFill>
                  <a:schemeClr val="accent2"/>
                </a:solidFill>
                <a:latin typeface="Calibri" panose="020F0502020204030204" pitchFamily="34" charset="0"/>
              </a:rPr>
            </a:br>
            <a:r>
              <a:rPr lang="en-US" altLang="en-US" sz="2400" dirty="0">
                <a:solidFill>
                  <a:schemeClr val="accent2"/>
                </a:solidFill>
                <a:latin typeface="Calibri" panose="020F0502020204030204" pitchFamily="34" charset="0"/>
              </a:rPr>
              <a:t>     if (</a:t>
            </a:r>
            <a:r>
              <a:rPr lang="en-US" altLang="en-US" sz="2400" dirty="0" err="1">
                <a:solidFill>
                  <a:schemeClr val="accent2"/>
                </a:solidFill>
                <a:latin typeface="Calibri" panose="020F0502020204030204" pitchFamily="34" charset="0"/>
              </a:rPr>
              <a:t>bt</a:t>
            </a:r>
            <a:r>
              <a:rPr lang="en-US" altLang="en-US" sz="2400" dirty="0">
                <a:solidFill>
                  <a:schemeClr val="accent2"/>
                </a:solidFill>
                <a:latin typeface="Calibri" panose="020F0502020204030204" pitchFamily="34" charset="0"/>
              </a:rPr>
              <a:t> == null) return; </a:t>
            </a:r>
            <a:br>
              <a:rPr lang="en-US" altLang="en-US" sz="2400" dirty="0">
                <a:solidFill>
                  <a:schemeClr val="accent2"/>
                </a:solidFill>
                <a:latin typeface="Calibri" panose="020F0502020204030204" pitchFamily="34" charset="0"/>
              </a:rPr>
            </a:br>
            <a:r>
              <a:rPr lang="en-US" altLang="en-US" sz="2400" dirty="0">
                <a:solidFill>
                  <a:schemeClr val="accent2"/>
                </a:solidFill>
                <a:latin typeface="Calibri" panose="020F0502020204030204" pitchFamily="34" charset="0"/>
              </a:rPr>
              <a:t>     </a:t>
            </a:r>
            <a:r>
              <a:rPr lang="en-US" altLang="en-US" sz="2400" dirty="0" err="1">
                <a:solidFill>
                  <a:schemeClr val="accent2"/>
                </a:solidFill>
                <a:latin typeface="Calibri" panose="020F0502020204030204" pitchFamily="34" charset="0"/>
              </a:rPr>
              <a:t>inorderPrint</a:t>
            </a:r>
            <a:r>
              <a:rPr lang="en-US" altLang="en-US" sz="2400" dirty="0">
                <a:solidFill>
                  <a:schemeClr val="accent2"/>
                </a:solidFill>
                <a:latin typeface="Calibri" panose="020F0502020204030204" pitchFamily="34" charset="0"/>
              </a:rPr>
              <a:t>(</a:t>
            </a:r>
            <a:r>
              <a:rPr lang="en-US" altLang="en-US" sz="2400" dirty="0" err="1">
                <a:solidFill>
                  <a:schemeClr val="accent2"/>
                </a:solidFill>
                <a:latin typeface="Calibri" panose="020F0502020204030204" pitchFamily="34" charset="0"/>
              </a:rPr>
              <a:t>bt.leftChild</a:t>
            </a:r>
            <a:r>
              <a:rPr lang="en-US" altLang="en-US" sz="2400" dirty="0">
                <a:solidFill>
                  <a:schemeClr val="accent2"/>
                </a:solidFill>
                <a:latin typeface="Calibri" panose="020F0502020204030204" pitchFamily="34" charset="0"/>
              </a:rPr>
              <a:t>);</a:t>
            </a:r>
            <a:br>
              <a:rPr lang="en-US" altLang="en-US" sz="2400" dirty="0">
                <a:solidFill>
                  <a:schemeClr val="accent2"/>
                </a:solidFill>
                <a:latin typeface="Calibri" panose="020F0502020204030204" pitchFamily="34" charset="0"/>
              </a:rPr>
            </a:br>
            <a:r>
              <a:rPr lang="en-US" altLang="en-US" sz="2400" dirty="0">
                <a:solidFill>
                  <a:schemeClr val="accent2"/>
                </a:solidFill>
                <a:latin typeface="Calibri" panose="020F0502020204030204" pitchFamily="34" charset="0"/>
              </a:rPr>
              <a:t>     </a:t>
            </a:r>
            <a:r>
              <a:rPr lang="en-US" altLang="en-US" sz="2400" dirty="0" err="1">
                <a:solidFill>
                  <a:schemeClr val="accent2"/>
                </a:solidFill>
                <a:latin typeface="Calibri" panose="020F0502020204030204" pitchFamily="34" charset="0"/>
              </a:rPr>
              <a:t>System.out.println</a:t>
            </a:r>
            <a:r>
              <a:rPr lang="en-US" altLang="en-US" sz="2400" dirty="0">
                <a:solidFill>
                  <a:schemeClr val="accent2"/>
                </a:solidFill>
                <a:latin typeface="Calibri" panose="020F0502020204030204" pitchFamily="34" charset="0"/>
              </a:rPr>
              <a:t>(</a:t>
            </a:r>
            <a:r>
              <a:rPr lang="en-US" altLang="en-US" sz="2400" dirty="0" err="1">
                <a:solidFill>
                  <a:schemeClr val="accent2"/>
                </a:solidFill>
                <a:latin typeface="Calibri" panose="020F0502020204030204" pitchFamily="34" charset="0"/>
              </a:rPr>
              <a:t>bt.value</a:t>
            </a:r>
            <a:r>
              <a:rPr lang="en-US" altLang="en-US" sz="2400" dirty="0">
                <a:solidFill>
                  <a:schemeClr val="accent2"/>
                </a:solidFill>
                <a:latin typeface="Calibri" panose="020F0502020204030204" pitchFamily="34" charset="0"/>
              </a:rPr>
              <a:t>);</a:t>
            </a:r>
            <a:br>
              <a:rPr lang="en-US" altLang="en-US" sz="2400" dirty="0">
                <a:solidFill>
                  <a:schemeClr val="accent2"/>
                </a:solidFill>
                <a:latin typeface="Calibri" panose="020F0502020204030204" pitchFamily="34" charset="0"/>
              </a:rPr>
            </a:br>
            <a:r>
              <a:rPr lang="en-US" altLang="en-US" sz="2400" dirty="0">
                <a:solidFill>
                  <a:schemeClr val="accent2"/>
                </a:solidFill>
                <a:latin typeface="Calibri" panose="020F0502020204030204" pitchFamily="34" charset="0"/>
              </a:rPr>
              <a:t>     </a:t>
            </a:r>
            <a:r>
              <a:rPr lang="en-US" altLang="en-US" sz="2400" dirty="0" err="1">
                <a:solidFill>
                  <a:schemeClr val="accent2"/>
                </a:solidFill>
                <a:latin typeface="Calibri" panose="020F0502020204030204" pitchFamily="34" charset="0"/>
              </a:rPr>
              <a:t>inorderPrint</a:t>
            </a:r>
            <a:r>
              <a:rPr lang="en-US" altLang="en-US" sz="2400" dirty="0">
                <a:solidFill>
                  <a:schemeClr val="accent2"/>
                </a:solidFill>
                <a:latin typeface="Calibri" panose="020F0502020204030204" pitchFamily="34" charset="0"/>
              </a:rPr>
              <a:t>(</a:t>
            </a:r>
            <a:r>
              <a:rPr lang="en-US" altLang="en-US" sz="2400" dirty="0" err="1">
                <a:solidFill>
                  <a:schemeClr val="accent2"/>
                </a:solidFill>
                <a:latin typeface="Calibri" panose="020F0502020204030204" pitchFamily="34" charset="0"/>
              </a:rPr>
              <a:t>bt.rightChild</a:t>
            </a:r>
            <a:r>
              <a:rPr lang="en-US" altLang="en-US" sz="2400" dirty="0">
                <a:solidFill>
                  <a:schemeClr val="accent2"/>
                </a:solidFill>
                <a:latin typeface="Calibri" panose="020F0502020204030204" pitchFamily="34" charset="0"/>
              </a:rPr>
              <a:t>);</a:t>
            </a:r>
            <a:br>
              <a:rPr lang="en-US" altLang="en-US" sz="2400" dirty="0">
                <a:solidFill>
                  <a:schemeClr val="accent2"/>
                </a:solidFill>
                <a:latin typeface="Calibri" panose="020F0502020204030204" pitchFamily="34" charset="0"/>
              </a:rPr>
            </a:br>
            <a:r>
              <a:rPr lang="en-US" altLang="en-US" sz="2400" dirty="0">
                <a:solidFill>
                  <a:schemeClr val="accent2"/>
                </a:solidFill>
                <a:latin typeface="Calibri" panose="020F0502020204030204" pitchFamily="34" charset="0"/>
              </a:rPr>
              <a:t>}</a:t>
            </a:r>
          </a:p>
        </p:txBody>
      </p:sp>
    </p:spTree>
    <p:extLst>
      <p:ext uri="{BB962C8B-B14F-4D97-AF65-F5344CB8AC3E}">
        <p14:creationId xmlns:p14="http://schemas.microsoft.com/office/powerpoint/2010/main" val="4797841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81000" y="533400"/>
            <a:ext cx="8229600" cy="1066800"/>
          </a:xfrm>
        </p:spPr>
        <p:txBody>
          <a:bodyPr/>
          <a:lstStyle/>
          <a:p>
            <a:pPr algn="ctr"/>
            <a:r>
              <a:rPr lang="en-US" altLang="en-US" dirty="0">
                <a:latin typeface="Calibri" panose="020F0502020204030204" pitchFamily="34" charset="0"/>
              </a:rPr>
              <a:t>Non </a:t>
            </a:r>
            <a:r>
              <a:rPr lang="en-US" altLang="en-US" dirty="0" smtClean="0">
                <a:latin typeface="Calibri" panose="020F0502020204030204" pitchFamily="34" charset="0"/>
              </a:rPr>
              <a:t>Recursive </a:t>
            </a:r>
            <a:r>
              <a:rPr lang="en-US" altLang="en-US" dirty="0" err="1" smtClean="0">
                <a:latin typeface="Calibri" panose="020F0502020204030204" pitchFamily="34" charset="0"/>
              </a:rPr>
              <a:t>Inorder</a:t>
            </a:r>
            <a:r>
              <a:rPr lang="en-US" altLang="en-US" dirty="0" smtClean="0">
                <a:latin typeface="Calibri" panose="020F0502020204030204" pitchFamily="34" charset="0"/>
              </a:rPr>
              <a:t> Traversing</a:t>
            </a:r>
            <a:endParaRPr lang="en-US" altLang="en-US" dirty="0">
              <a:latin typeface="Calibri" panose="020F0502020204030204" pitchFamily="34" charset="0"/>
            </a:endParaRPr>
          </a:p>
        </p:txBody>
      </p:sp>
      <p:sp>
        <p:nvSpPr>
          <p:cNvPr id="18435" name="Rectangle 3"/>
          <p:cNvSpPr>
            <a:spLocks noGrp="1" noChangeArrowheads="1"/>
          </p:cNvSpPr>
          <p:nvPr>
            <p:ph idx="1"/>
          </p:nvPr>
        </p:nvSpPr>
        <p:spPr>
          <a:xfrm>
            <a:off x="609600" y="1905000"/>
            <a:ext cx="8305800" cy="4267200"/>
          </a:xfrm>
        </p:spPr>
        <p:txBody>
          <a:bodyPr>
            <a:normAutofit/>
          </a:bodyPr>
          <a:lstStyle/>
          <a:p>
            <a:pPr marL="609600" indent="-609600">
              <a:lnSpc>
                <a:spcPct val="90000"/>
              </a:lnSpc>
              <a:buFontTx/>
              <a:buAutoNum type="arabicParenR"/>
            </a:pPr>
            <a:r>
              <a:rPr lang="en-US" sz="2400" dirty="0" smtClean="0">
                <a:latin typeface="Calibri" panose="020F0502020204030204" pitchFamily="34" charset="0"/>
              </a:rPr>
              <a:t>Create </a:t>
            </a:r>
            <a:r>
              <a:rPr lang="en-US" sz="2400" dirty="0">
                <a:latin typeface="Calibri" panose="020F0502020204030204" pitchFamily="34" charset="0"/>
              </a:rPr>
              <a:t>an empty stack S. </a:t>
            </a:r>
            <a:endParaRPr lang="en-US" sz="2400" dirty="0" smtClean="0">
              <a:latin typeface="Calibri" panose="020F0502020204030204" pitchFamily="34" charset="0"/>
            </a:endParaRPr>
          </a:p>
          <a:p>
            <a:pPr marL="609600" indent="-609600">
              <a:lnSpc>
                <a:spcPct val="90000"/>
              </a:lnSpc>
              <a:buFontTx/>
              <a:buAutoNum type="arabicParenR"/>
            </a:pPr>
            <a:r>
              <a:rPr lang="en-US" sz="2400" dirty="0" smtClean="0">
                <a:latin typeface="Calibri" panose="020F0502020204030204" pitchFamily="34" charset="0"/>
              </a:rPr>
              <a:t>Initialize </a:t>
            </a:r>
            <a:r>
              <a:rPr lang="en-US" sz="2400" dirty="0">
                <a:latin typeface="Calibri" panose="020F0502020204030204" pitchFamily="34" charset="0"/>
              </a:rPr>
              <a:t>current node as root </a:t>
            </a:r>
            <a:endParaRPr lang="en-US" sz="2400" dirty="0" smtClean="0">
              <a:latin typeface="Calibri" panose="020F0502020204030204" pitchFamily="34" charset="0"/>
            </a:endParaRPr>
          </a:p>
          <a:p>
            <a:pPr marL="609600" indent="-609600">
              <a:lnSpc>
                <a:spcPct val="90000"/>
              </a:lnSpc>
              <a:buFontTx/>
              <a:buAutoNum type="arabicParenR"/>
            </a:pPr>
            <a:r>
              <a:rPr lang="en-US" sz="2400" dirty="0" smtClean="0">
                <a:latin typeface="Calibri" panose="020F0502020204030204" pitchFamily="34" charset="0"/>
              </a:rPr>
              <a:t>Push </a:t>
            </a:r>
            <a:r>
              <a:rPr lang="en-US" sz="2400" dirty="0">
                <a:latin typeface="Calibri" panose="020F0502020204030204" pitchFamily="34" charset="0"/>
              </a:rPr>
              <a:t>the current node to S and set current = current-&gt;left until current is NULL </a:t>
            </a:r>
            <a:endParaRPr lang="en-US" sz="2400" dirty="0" smtClean="0">
              <a:latin typeface="Calibri" panose="020F0502020204030204" pitchFamily="34" charset="0"/>
            </a:endParaRPr>
          </a:p>
          <a:p>
            <a:pPr marL="609600" indent="-609600">
              <a:lnSpc>
                <a:spcPct val="90000"/>
              </a:lnSpc>
              <a:buFontTx/>
              <a:buAutoNum type="arabicParenR"/>
            </a:pPr>
            <a:r>
              <a:rPr lang="en-US" sz="2400" dirty="0" smtClean="0">
                <a:latin typeface="Calibri" panose="020F0502020204030204" pitchFamily="34" charset="0"/>
              </a:rPr>
              <a:t>If </a:t>
            </a:r>
            <a:r>
              <a:rPr lang="en-US" sz="2400" dirty="0">
                <a:latin typeface="Calibri" panose="020F0502020204030204" pitchFamily="34" charset="0"/>
              </a:rPr>
              <a:t>current is NULL and stack is not empty </a:t>
            </a:r>
            <a:r>
              <a:rPr lang="en-US" sz="2400" dirty="0" smtClean="0">
                <a:latin typeface="Calibri" panose="020F0502020204030204" pitchFamily="34" charset="0"/>
              </a:rPr>
              <a:t>then: </a:t>
            </a:r>
          </a:p>
          <a:p>
            <a:pPr marL="902208" lvl="1" indent="-609600">
              <a:lnSpc>
                <a:spcPct val="90000"/>
              </a:lnSpc>
              <a:buFont typeface="+mj-lt"/>
              <a:buAutoNum type="alphaLcParenR"/>
            </a:pPr>
            <a:r>
              <a:rPr lang="en-US" sz="2000" dirty="0" smtClean="0">
                <a:latin typeface="Calibri" panose="020F0502020204030204" pitchFamily="34" charset="0"/>
              </a:rPr>
              <a:t>Pop </a:t>
            </a:r>
            <a:r>
              <a:rPr lang="en-US" sz="2000" dirty="0">
                <a:latin typeface="Calibri" panose="020F0502020204030204" pitchFamily="34" charset="0"/>
              </a:rPr>
              <a:t>the top item from stack. </a:t>
            </a:r>
            <a:endParaRPr lang="en-US" sz="2000" dirty="0" smtClean="0">
              <a:latin typeface="Calibri" panose="020F0502020204030204" pitchFamily="34" charset="0"/>
            </a:endParaRPr>
          </a:p>
          <a:p>
            <a:pPr marL="902208" lvl="1" indent="-609600">
              <a:lnSpc>
                <a:spcPct val="90000"/>
              </a:lnSpc>
              <a:buFont typeface="+mj-lt"/>
              <a:buAutoNum type="alphaLcParenR"/>
            </a:pPr>
            <a:r>
              <a:rPr lang="en-US" sz="2000" dirty="0" smtClean="0">
                <a:latin typeface="Calibri" panose="020F0502020204030204" pitchFamily="34" charset="0"/>
              </a:rPr>
              <a:t>Print </a:t>
            </a:r>
            <a:r>
              <a:rPr lang="en-US" sz="2000" dirty="0">
                <a:latin typeface="Calibri" panose="020F0502020204030204" pitchFamily="34" charset="0"/>
              </a:rPr>
              <a:t>the popped item, set current = </a:t>
            </a:r>
            <a:r>
              <a:rPr lang="en-US" sz="2000" dirty="0" err="1">
                <a:latin typeface="Calibri" panose="020F0502020204030204" pitchFamily="34" charset="0"/>
              </a:rPr>
              <a:t>popped_item</a:t>
            </a:r>
            <a:r>
              <a:rPr lang="en-US" sz="2000" dirty="0">
                <a:latin typeface="Calibri" panose="020F0502020204030204" pitchFamily="34" charset="0"/>
              </a:rPr>
              <a:t>-&gt;right </a:t>
            </a:r>
            <a:endParaRPr lang="en-US" sz="2000" dirty="0" smtClean="0">
              <a:latin typeface="Calibri" panose="020F0502020204030204" pitchFamily="34" charset="0"/>
            </a:endParaRPr>
          </a:p>
          <a:p>
            <a:pPr marL="902208" lvl="1" indent="-609600">
              <a:lnSpc>
                <a:spcPct val="90000"/>
              </a:lnSpc>
              <a:buFont typeface="+mj-lt"/>
              <a:buAutoNum type="alphaLcParenR"/>
            </a:pPr>
            <a:r>
              <a:rPr lang="en-US" sz="2000" dirty="0" smtClean="0">
                <a:latin typeface="Calibri" panose="020F0502020204030204" pitchFamily="34" charset="0"/>
              </a:rPr>
              <a:t>Go </a:t>
            </a:r>
            <a:r>
              <a:rPr lang="en-US" sz="2000" dirty="0">
                <a:latin typeface="Calibri" panose="020F0502020204030204" pitchFamily="34" charset="0"/>
              </a:rPr>
              <a:t>to step 3. </a:t>
            </a:r>
            <a:endParaRPr lang="en-US" sz="2000" dirty="0" smtClean="0">
              <a:latin typeface="Calibri" panose="020F0502020204030204" pitchFamily="34" charset="0"/>
            </a:endParaRPr>
          </a:p>
          <a:p>
            <a:pPr marL="609600" indent="-609600">
              <a:lnSpc>
                <a:spcPct val="90000"/>
              </a:lnSpc>
              <a:buFontTx/>
              <a:buAutoNum type="arabicParenR"/>
            </a:pPr>
            <a:r>
              <a:rPr lang="en-US" sz="2400" dirty="0" smtClean="0">
                <a:latin typeface="Calibri" panose="020F0502020204030204" pitchFamily="34" charset="0"/>
              </a:rPr>
              <a:t>If </a:t>
            </a:r>
            <a:r>
              <a:rPr lang="en-US" sz="2400" dirty="0">
                <a:latin typeface="Calibri" panose="020F0502020204030204" pitchFamily="34" charset="0"/>
              </a:rPr>
              <a:t>current is NULL and stack is empty then we are done.</a:t>
            </a:r>
            <a:endParaRPr lang="en-US" altLang="en-US" sz="2400" dirty="0">
              <a:latin typeface="Calibri" panose="020F0502020204030204" pitchFamily="34" charset="0"/>
            </a:endParaRPr>
          </a:p>
        </p:txBody>
      </p:sp>
    </p:spTree>
    <p:extLst>
      <p:ext uri="{BB962C8B-B14F-4D97-AF65-F5344CB8AC3E}">
        <p14:creationId xmlns:p14="http://schemas.microsoft.com/office/powerpoint/2010/main" val="2900016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algn="ctr"/>
            <a:r>
              <a:rPr lang="en-US" altLang="en-US" dirty="0" smtClean="0">
                <a:latin typeface="Calibri" panose="020F0502020204030204" pitchFamily="34" charset="0"/>
              </a:rPr>
              <a:t>Preorder Traversing </a:t>
            </a:r>
            <a:r>
              <a:rPr lang="en-US" altLang="en-US" dirty="0">
                <a:latin typeface="Calibri" panose="020F0502020204030204" pitchFamily="34" charset="0"/>
              </a:rPr>
              <a:t>using Recursion</a:t>
            </a:r>
          </a:p>
        </p:txBody>
      </p:sp>
      <p:sp>
        <p:nvSpPr>
          <p:cNvPr id="19459" name="Rectangle 3"/>
          <p:cNvSpPr>
            <a:spLocks noGrp="1" noChangeArrowheads="1"/>
          </p:cNvSpPr>
          <p:nvPr>
            <p:ph idx="1"/>
          </p:nvPr>
        </p:nvSpPr>
        <p:spPr/>
        <p:txBody>
          <a:bodyPr/>
          <a:lstStyle/>
          <a:p>
            <a:pPr>
              <a:lnSpc>
                <a:spcPct val="90000"/>
              </a:lnSpc>
            </a:pPr>
            <a:r>
              <a:rPr lang="en-US" altLang="en-US" sz="2800" dirty="0">
                <a:latin typeface="Calibri" panose="020F0502020204030204" pitchFamily="34" charset="0"/>
              </a:rPr>
              <a:t>Sequence of preorder traversal: e.g. use for infix parse tree to generate </a:t>
            </a:r>
            <a:r>
              <a:rPr lang="en-US" altLang="en-US" sz="2800" dirty="0" smtClean="0">
                <a:latin typeface="Calibri" panose="020F0502020204030204" pitchFamily="34" charset="0"/>
              </a:rPr>
              <a:t>prefix</a:t>
            </a:r>
          </a:p>
          <a:p>
            <a:pPr marL="109728" indent="0">
              <a:lnSpc>
                <a:spcPct val="90000"/>
              </a:lnSpc>
              <a:buNone/>
            </a:pPr>
            <a:endParaRPr lang="en-US" altLang="en-US" sz="2800" dirty="0" smtClean="0">
              <a:latin typeface="Calibri" panose="020F0502020204030204" pitchFamily="34" charset="0"/>
            </a:endParaRPr>
          </a:p>
          <a:p>
            <a:pPr>
              <a:lnSpc>
                <a:spcPct val="90000"/>
              </a:lnSpc>
            </a:pPr>
            <a:r>
              <a:rPr lang="en-US" altLang="en-US" dirty="0">
                <a:latin typeface="Calibri" panose="020F0502020204030204" pitchFamily="34" charset="0"/>
              </a:rPr>
              <a:t>Steps involved in </a:t>
            </a:r>
            <a:r>
              <a:rPr lang="en-US" altLang="en-US" dirty="0" smtClean="0">
                <a:latin typeface="Calibri" panose="020F0502020204030204" pitchFamily="34" charset="0"/>
              </a:rPr>
              <a:t>Preorder </a:t>
            </a:r>
            <a:r>
              <a:rPr lang="en-US" altLang="en-US" dirty="0">
                <a:latin typeface="Calibri" panose="020F0502020204030204" pitchFamily="34" charset="0"/>
              </a:rPr>
              <a:t>traversal (recursion) are</a:t>
            </a:r>
            <a:r>
              <a:rPr lang="en-US" altLang="en-US" dirty="0" smtClean="0">
                <a:latin typeface="Calibri" panose="020F0502020204030204" pitchFamily="34" charset="0"/>
              </a:rPr>
              <a:t>:</a:t>
            </a:r>
            <a:endParaRPr lang="en-US" altLang="en-US" sz="2800" dirty="0">
              <a:latin typeface="Calibri" panose="020F0502020204030204" pitchFamily="34" charset="0"/>
            </a:endParaRPr>
          </a:p>
          <a:p>
            <a:pPr lvl="1">
              <a:lnSpc>
                <a:spcPct val="90000"/>
              </a:lnSpc>
              <a:buFontTx/>
              <a:buNone/>
            </a:pPr>
            <a:r>
              <a:rPr lang="en-US" altLang="en-US" sz="2400" dirty="0">
                <a:latin typeface="Calibri" panose="020F0502020204030204" pitchFamily="34" charset="0"/>
              </a:rPr>
              <a:t>-- Visit the node</a:t>
            </a:r>
          </a:p>
          <a:p>
            <a:pPr lvl="1">
              <a:lnSpc>
                <a:spcPct val="90000"/>
              </a:lnSpc>
              <a:buFontTx/>
              <a:buNone/>
            </a:pPr>
            <a:r>
              <a:rPr lang="en-US" altLang="en-US" sz="2400" dirty="0">
                <a:latin typeface="Calibri" panose="020F0502020204030204" pitchFamily="34" charset="0"/>
              </a:rPr>
              <a:t>-- Call itself to traverse the node’s left subtree</a:t>
            </a:r>
          </a:p>
          <a:p>
            <a:pPr lvl="1">
              <a:lnSpc>
                <a:spcPct val="90000"/>
              </a:lnSpc>
              <a:buFontTx/>
              <a:buNone/>
            </a:pPr>
            <a:r>
              <a:rPr lang="en-US" altLang="en-US" sz="2400" dirty="0">
                <a:latin typeface="Calibri" panose="020F0502020204030204" pitchFamily="34" charset="0"/>
              </a:rPr>
              <a:t>-- Call itself to traverse the node’s right </a:t>
            </a:r>
            <a:r>
              <a:rPr lang="en-US" altLang="en-US" sz="2400" dirty="0" smtClean="0">
                <a:latin typeface="Calibri" panose="020F0502020204030204" pitchFamily="34" charset="0"/>
              </a:rPr>
              <a:t>subtree</a:t>
            </a:r>
            <a:endParaRPr lang="en-US" altLang="en-US" sz="2400" dirty="0">
              <a:latin typeface="Calibri" panose="020F0502020204030204" pitchFamily="34" charset="0"/>
            </a:endParaRPr>
          </a:p>
        </p:txBody>
      </p:sp>
    </p:spTree>
    <p:extLst>
      <p:ext uri="{BB962C8B-B14F-4D97-AF65-F5344CB8AC3E}">
        <p14:creationId xmlns:p14="http://schemas.microsoft.com/office/powerpoint/2010/main" val="22371500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latin typeface="Calibri" panose="020F0502020204030204" pitchFamily="34" charset="0"/>
              </a:rPr>
              <a:t>Preorder Traversing</a:t>
            </a:r>
            <a:endParaRPr lang="en-US" dirty="0">
              <a:latin typeface="Calibri" panose="020F0502020204030204" pitchFamily="34" charset="0"/>
            </a:endParaRPr>
          </a:p>
        </p:txBody>
      </p:sp>
      <p:pic>
        <p:nvPicPr>
          <p:cNvPr id="23554" name="Picture 2" descr="C:\Users\amanullah\Desktop\Tree-Traversals-Preorder-300x26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438400"/>
            <a:ext cx="4485736"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152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056DAA13-657C-48A4-8393-59BAAA91263A}" type="slidenum">
              <a:rPr lang="en-US" altLang="en-US"/>
              <a:pPr/>
              <a:t>57</a:t>
            </a:fld>
            <a:endParaRPr lang="en-US" altLang="en-US"/>
          </a:p>
        </p:txBody>
      </p:sp>
      <p:sp>
        <p:nvSpPr>
          <p:cNvPr id="24578" name="Rectangle 2"/>
          <p:cNvSpPr>
            <a:spLocks noGrp="1" noChangeArrowheads="1"/>
          </p:cNvSpPr>
          <p:nvPr>
            <p:ph type="title"/>
          </p:nvPr>
        </p:nvSpPr>
        <p:spPr>
          <a:xfrm>
            <a:off x="467436" y="911352"/>
            <a:ext cx="8229600" cy="1069848"/>
          </a:xfrm>
        </p:spPr>
        <p:txBody>
          <a:bodyPr/>
          <a:lstStyle/>
          <a:p>
            <a:pPr algn="ctr"/>
            <a:r>
              <a:rPr lang="en-US" altLang="en-US" dirty="0" smtClean="0">
                <a:latin typeface="Calibri" panose="020F0502020204030204" pitchFamily="34" charset="0"/>
              </a:rPr>
              <a:t>Preorder Traversal</a:t>
            </a:r>
            <a:endParaRPr lang="en-US" altLang="en-US" dirty="0">
              <a:latin typeface="Calibri" panose="020F0502020204030204" pitchFamily="34" charset="0"/>
            </a:endParaRPr>
          </a:p>
        </p:txBody>
      </p:sp>
      <p:sp>
        <p:nvSpPr>
          <p:cNvPr id="24584" name="Text Box 8"/>
          <p:cNvSpPr txBox="1">
            <a:spLocks noChangeArrowheads="1"/>
          </p:cNvSpPr>
          <p:nvPr/>
        </p:nvSpPr>
        <p:spPr bwMode="auto">
          <a:xfrm>
            <a:off x="381000" y="1981200"/>
            <a:ext cx="8305800" cy="204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spcBef>
                <a:spcPct val="50000"/>
              </a:spcBef>
              <a:buFontTx/>
              <a:buAutoNum type="arabicPeriod"/>
            </a:pPr>
            <a:r>
              <a:rPr lang="en-US" altLang="en-US" sz="3200" dirty="0">
                <a:latin typeface="Calibri" panose="020F0502020204030204" pitchFamily="34" charset="0"/>
              </a:rPr>
              <a:t>The node’s data is processed.</a:t>
            </a:r>
          </a:p>
          <a:p>
            <a:pPr>
              <a:spcBef>
                <a:spcPct val="50000"/>
              </a:spcBef>
              <a:buFontTx/>
              <a:buAutoNum type="arabicPeriod"/>
            </a:pPr>
            <a:r>
              <a:rPr lang="en-US" altLang="en-US" sz="3200" dirty="0">
                <a:latin typeface="Calibri" panose="020F0502020204030204" pitchFamily="34" charset="0"/>
              </a:rPr>
              <a:t>The node’s left subtree is traversed.</a:t>
            </a:r>
          </a:p>
          <a:p>
            <a:pPr>
              <a:spcBef>
                <a:spcPct val="50000"/>
              </a:spcBef>
              <a:buFontTx/>
              <a:buAutoNum type="arabicPeriod"/>
            </a:pPr>
            <a:r>
              <a:rPr lang="en-US" altLang="en-US" sz="3200" dirty="0">
                <a:latin typeface="Calibri" panose="020F0502020204030204" pitchFamily="34" charset="0"/>
              </a:rPr>
              <a:t>The node’s right subtree is traversed.</a:t>
            </a:r>
          </a:p>
        </p:txBody>
      </p:sp>
    </p:spTree>
    <p:extLst>
      <p:ext uri="{BB962C8B-B14F-4D97-AF65-F5344CB8AC3E}">
        <p14:creationId xmlns:p14="http://schemas.microsoft.com/office/powerpoint/2010/main" val="37350082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056DAA13-657C-48A4-8393-59BAAA91263A}" type="slidenum">
              <a:rPr lang="en-US" altLang="en-US"/>
              <a:pPr/>
              <a:t>58</a:t>
            </a:fld>
            <a:endParaRPr lang="en-US" altLang="en-US"/>
          </a:p>
        </p:txBody>
      </p:sp>
      <p:sp>
        <p:nvSpPr>
          <p:cNvPr id="24578" name="Rectangle 2"/>
          <p:cNvSpPr>
            <a:spLocks noGrp="1" noChangeArrowheads="1"/>
          </p:cNvSpPr>
          <p:nvPr>
            <p:ph type="title"/>
          </p:nvPr>
        </p:nvSpPr>
        <p:spPr>
          <a:xfrm>
            <a:off x="467436" y="911352"/>
            <a:ext cx="8229600" cy="1069848"/>
          </a:xfrm>
        </p:spPr>
        <p:txBody>
          <a:bodyPr>
            <a:normAutofit/>
          </a:bodyPr>
          <a:lstStyle/>
          <a:p>
            <a:pPr algn="ctr"/>
            <a:r>
              <a:rPr lang="en-US" altLang="en-US" dirty="0" smtClean="0">
                <a:latin typeface="Calibri" panose="020F0502020204030204" pitchFamily="34" charset="0"/>
              </a:rPr>
              <a:t>Preorder Traversing - Algorithm</a:t>
            </a:r>
            <a:endParaRPr lang="en-US" altLang="en-US" dirty="0">
              <a:latin typeface="Calibri" panose="020F0502020204030204" pitchFamily="34" charset="0"/>
            </a:endParaRPr>
          </a:p>
        </p:txBody>
      </p:sp>
      <p:sp>
        <p:nvSpPr>
          <p:cNvPr id="24584" name="Text Box 8"/>
          <p:cNvSpPr txBox="1">
            <a:spLocks noChangeArrowheads="1"/>
          </p:cNvSpPr>
          <p:nvPr/>
        </p:nvSpPr>
        <p:spPr bwMode="auto">
          <a:xfrm>
            <a:off x="381000" y="1981200"/>
            <a:ext cx="83058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spcBef>
                <a:spcPct val="50000"/>
              </a:spcBef>
              <a:buFontTx/>
              <a:buAutoNum type="arabicPeriod"/>
            </a:pPr>
            <a:r>
              <a:rPr lang="en-US" sz="3200" dirty="0">
                <a:latin typeface="Calibri" panose="020F0502020204030204" pitchFamily="34" charset="0"/>
              </a:rPr>
              <a:t>Visit the root. </a:t>
            </a:r>
          </a:p>
          <a:p>
            <a:pPr>
              <a:spcBef>
                <a:spcPct val="50000"/>
              </a:spcBef>
              <a:buFontTx/>
              <a:buAutoNum type="arabicPeriod"/>
            </a:pPr>
            <a:r>
              <a:rPr lang="en-US" sz="3200" dirty="0" smtClean="0">
                <a:latin typeface="Calibri" panose="020F0502020204030204" pitchFamily="34" charset="0"/>
              </a:rPr>
              <a:t>Traverse </a:t>
            </a:r>
            <a:r>
              <a:rPr lang="en-US" sz="3200" dirty="0">
                <a:latin typeface="Calibri" panose="020F0502020204030204" pitchFamily="34" charset="0"/>
              </a:rPr>
              <a:t>the left subtree, i.e., call Preorder(left-subtree) </a:t>
            </a:r>
          </a:p>
          <a:p>
            <a:pPr>
              <a:spcBef>
                <a:spcPct val="50000"/>
              </a:spcBef>
              <a:buFontTx/>
              <a:buAutoNum type="arabicPeriod"/>
            </a:pPr>
            <a:r>
              <a:rPr lang="en-US" sz="3200" dirty="0" smtClean="0">
                <a:latin typeface="Calibri" panose="020F0502020204030204" pitchFamily="34" charset="0"/>
              </a:rPr>
              <a:t>Traverse </a:t>
            </a:r>
            <a:r>
              <a:rPr lang="en-US" sz="3200" dirty="0">
                <a:latin typeface="Calibri" panose="020F0502020204030204" pitchFamily="34" charset="0"/>
              </a:rPr>
              <a:t>the right subtree, i.e., call Preorder(right-subtree) </a:t>
            </a:r>
            <a:endParaRPr lang="en-US" altLang="en-US" sz="3200" dirty="0">
              <a:latin typeface="Calibri" panose="020F0502020204030204" pitchFamily="34" charset="0"/>
            </a:endParaRPr>
          </a:p>
        </p:txBody>
      </p:sp>
    </p:spTree>
    <p:extLst>
      <p:ext uri="{BB962C8B-B14F-4D97-AF65-F5344CB8AC3E}">
        <p14:creationId xmlns:p14="http://schemas.microsoft.com/office/powerpoint/2010/main" val="12065639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CD39F7-DF7D-4DAF-B3BA-4A8009BD7B28}" type="slidenum">
              <a:rPr lang="en-US" altLang="en-US"/>
              <a:pPr/>
              <a:t>59</a:t>
            </a:fld>
            <a:endParaRPr lang="en-US" altLang="en-US"/>
          </a:p>
        </p:txBody>
      </p:sp>
      <p:sp>
        <p:nvSpPr>
          <p:cNvPr id="16386" name="Rectangle 2"/>
          <p:cNvSpPr>
            <a:spLocks noGrp="1" noChangeArrowheads="1"/>
          </p:cNvSpPr>
          <p:nvPr>
            <p:ph type="title"/>
          </p:nvPr>
        </p:nvSpPr>
        <p:spPr>
          <a:xfrm>
            <a:off x="457200" y="914400"/>
            <a:ext cx="8229600" cy="1066800"/>
          </a:xfrm>
        </p:spPr>
        <p:txBody>
          <a:bodyPr>
            <a:normAutofit/>
          </a:bodyPr>
          <a:lstStyle/>
          <a:p>
            <a:pPr algn="ctr"/>
            <a:r>
              <a:rPr lang="en-US" altLang="en-US" dirty="0" smtClean="0">
                <a:latin typeface="Calibri" panose="020F0502020204030204" pitchFamily="34" charset="0"/>
              </a:rPr>
              <a:t>Preorder </a:t>
            </a:r>
            <a:r>
              <a:rPr lang="en-US" altLang="en-US" dirty="0">
                <a:latin typeface="Calibri" panose="020F0502020204030204" pitchFamily="34" charset="0"/>
              </a:rPr>
              <a:t>Traversing - Implementation</a:t>
            </a:r>
          </a:p>
        </p:txBody>
      </p:sp>
      <p:sp>
        <p:nvSpPr>
          <p:cNvPr id="16387" name="Rectangle 3"/>
          <p:cNvSpPr>
            <a:spLocks noGrp="1" noChangeArrowheads="1"/>
          </p:cNvSpPr>
          <p:nvPr>
            <p:ph type="body" idx="1"/>
          </p:nvPr>
        </p:nvSpPr>
        <p:spPr>
          <a:xfrm>
            <a:off x="685800" y="1981200"/>
            <a:ext cx="7772400" cy="4724400"/>
          </a:xfrm>
        </p:spPr>
        <p:txBody>
          <a:bodyPr/>
          <a:lstStyle/>
          <a:p>
            <a:r>
              <a:rPr lang="en-US" altLang="en-US" dirty="0">
                <a:latin typeface="Calibri" panose="020F0502020204030204" pitchFamily="34" charset="0"/>
              </a:rPr>
              <a:t>In </a:t>
            </a:r>
            <a:r>
              <a:rPr lang="en-US" altLang="en-US" dirty="0">
                <a:solidFill>
                  <a:schemeClr val="tx2"/>
                </a:solidFill>
                <a:latin typeface="Calibri" panose="020F0502020204030204" pitchFamily="34" charset="0"/>
              </a:rPr>
              <a:t>preorder</a:t>
            </a:r>
            <a:r>
              <a:rPr lang="en-US" altLang="en-US" dirty="0">
                <a:latin typeface="Calibri" panose="020F0502020204030204" pitchFamily="34" charset="0"/>
              </a:rPr>
              <a:t>, the root is visited </a:t>
            </a:r>
            <a:r>
              <a:rPr lang="en-US" altLang="en-US" i="1" dirty="0">
                <a:latin typeface="Calibri" panose="020F0502020204030204" pitchFamily="34" charset="0"/>
              </a:rPr>
              <a:t>first</a:t>
            </a:r>
          </a:p>
          <a:p>
            <a:r>
              <a:rPr lang="en-US" altLang="en-US" dirty="0">
                <a:latin typeface="Calibri" panose="020F0502020204030204" pitchFamily="34" charset="0"/>
              </a:rPr>
              <a:t>Here’s a preorder traversal to print out all the elements in the binary tree:</a:t>
            </a:r>
            <a:br>
              <a:rPr lang="en-US" altLang="en-US" dirty="0">
                <a:latin typeface="Calibri" panose="020F0502020204030204" pitchFamily="34" charset="0"/>
              </a:rPr>
            </a:br>
            <a:endParaRPr lang="en-US" altLang="en-US" dirty="0">
              <a:latin typeface="Calibri" panose="020F0502020204030204" pitchFamily="34" charset="0"/>
            </a:endParaRPr>
          </a:p>
          <a:p>
            <a:pPr>
              <a:buClr>
                <a:srgbClr val="FFFF99"/>
              </a:buClr>
              <a:buFontTx/>
              <a:buChar char=" "/>
            </a:pPr>
            <a:r>
              <a:rPr lang="en-US" altLang="en-US" sz="2400" dirty="0">
                <a:solidFill>
                  <a:schemeClr val="accent2"/>
                </a:solidFill>
                <a:latin typeface="Calibri" panose="020F0502020204030204" pitchFamily="34" charset="0"/>
              </a:rPr>
              <a:t>public void </a:t>
            </a:r>
            <a:r>
              <a:rPr lang="en-US" altLang="en-US" sz="2400" dirty="0" err="1">
                <a:solidFill>
                  <a:schemeClr val="accent2"/>
                </a:solidFill>
                <a:latin typeface="Calibri" panose="020F0502020204030204" pitchFamily="34" charset="0"/>
              </a:rPr>
              <a:t>preorderPrint</a:t>
            </a:r>
            <a:r>
              <a:rPr lang="en-US" altLang="en-US" sz="2400" dirty="0">
                <a:solidFill>
                  <a:schemeClr val="accent2"/>
                </a:solidFill>
                <a:latin typeface="Calibri" panose="020F0502020204030204" pitchFamily="34" charset="0"/>
              </a:rPr>
              <a:t>(</a:t>
            </a:r>
            <a:r>
              <a:rPr lang="en-US" altLang="en-US" sz="2400" dirty="0" err="1">
                <a:solidFill>
                  <a:schemeClr val="accent2"/>
                </a:solidFill>
                <a:latin typeface="Calibri" panose="020F0502020204030204" pitchFamily="34" charset="0"/>
              </a:rPr>
              <a:t>BinaryTree</a:t>
            </a:r>
            <a:r>
              <a:rPr lang="en-US" altLang="en-US" sz="2400" dirty="0">
                <a:solidFill>
                  <a:schemeClr val="accent2"/>
                </a:solidFill>
                <a:latin typeface="Calibri" panose="020F0502020204030204" pitchFamily="34" charset="0"/>
              </a:rPr>
              <a:t> </a:t>
            </a:r>
            <a:r>
              <a:rPr lang="en-US" altLang="en-US" sz="2400" dirty="0" err="1">
                <a:solidFill>
                  <a:schemeClr val="accent2"/>
                </a:solidFill>
                <a:latin typeface="Calibri" panose="020F0502020204030204" pitchFamily="34" charset="0"/>
              </a:rPr>
              <a:t>bt</a:t>
            </a:r>
            <a:r>
              <a:rPr lang="en-US" altLang="en-US" sz="2400" dirty="0">
                <a:solidFill>
                  <a:schemeClr val="accent2"/>
                </a:solidFill>
                <a:latin typeface="Calibri" panose="020F0502020204030204" pitchFamily="34" charset="0"/>
              </a:rPr>
              <a:t>) {</a:t>
            </a:r>
            <a:br>
              <a:rPr lang="en-US" altLang="en-US" sz="2400" dirty="0">
                <a:solidFill>
                  <a:schemeClr val="accent2"/>
                </a:solidFill>
                <a:latin typeface="Calibri" panose="020F0502020204030204" pitchFamily="34" charset="0"/>
              </a:rPr>
            </a:br>
            <a:r>
              <a:rPr lang="en-US" altLang="en-US" sz="2400" dirty="0">
                <a:solidFill>
                  <a:schemeClr val="accent2"/>
                </a:solidFill>
                <a:latin typeface="Calibri" panose="020F0502020204030204" pitchFamily="34" charset="0"/>
              </a:rPr>
              <a:t>     if (</a:t>
            </a:r>
            <a:r>
              <a:rPr lang="en-US" altLang="en-US" sz="2400" dirty="0" err="1">
                <a:solidFill>
                  <a:schemeClr val="accent2"/>
                </a:solidFill>
                <a:latin typeface="Calibri" panose="020F0502020204030204" pitchFamily="34" charset="0"/>
              </a:rPr>
              <a:t>bt</a:t>
            </a:r>
            <a:r>
              <a:rPr lang="en-US" altLang="en-US" sz="2400" dirty="0">
                <a:solidFill>
                  <a:schemeClr val="accent2"/>
                </a:solidFill>
                <a:latin typeface="Calibri" panose="020F0502020204030204" pitchFamily="34" charset="0"/>
              </a:rPr>
              <a:t> == null) return;</a:t>
            </a:r>
            <a:br>
              <a:rPr lang="en-US" altLang="en-US" sz="2400" dirty="0">
                <a:solidFill>
                  <a:schemeClr val="accent2"/>
                </a:solidFill>
                <a:latin typeface="Calibri" panose="020F0502020204030204" pitchFamily="34" charset="0"/>
              </a:rPr>
            </a:br>
            <a:r>
              <a:rPr lang="en-US" altLang="en-US" sz="2400" dirty="0">
                <a:solidFill>
                  <a:schemeClr val="accent2"/>
                </a:solidFill>
                <a:latin typeface="Calibri" panose="020F0502020204030204" pitchFamily="34" charset="0"/>
              </a:rPr>
              <a:t>     </a:t>
            </a:r>
            <a:r>
              <a:rPr lang="en-US" altLang="en-US" sz="2400" dirty="0" err="1">
                <a:solidFill>
                  <a:schemeClr val="accent2"/>
                </a:solidFill>
                <a:latin typeface="Calibri" panose="020F0502020204030204" pitchFamily="34" charset="0"/>
              </a:rPr>
              <a:t>System.out.println</a:t>
            </a:r>
            <a:r>
              <a:rPr lang="en-US" altLang="en-US" sz="2400" dirty="0">
                <a:solidFill>
                  <a:schemeClr val="accent2"/>
                </a:solidFill>
                <a:latin typeface="Calibri" panose="020F0502020204030204" pitchFamily="34" charset="0"/>
              </a:rPr>
              <a:t>(</a:t>
            </a:r>
            <a:r>
              <a:rPr lang="en-US" altLang="en-US" sz="2400" dirty="0" err="1">
                <a:solidFill>
                  <a:schemeClr val="accent2"/>
                </a:solidFill>
                <a:latin typeface="Calibri" panose="020F0502020204030204" pitchFamily="34" charset="0"/>
              </a:rPr>
              <a:t>bt.value</a:t>
            </a:r>
            <a:r>
              <a:rPr lang="en-US" altLang="en-US" sz="2400" dirty="0">
                <a:solidFill>
                  <a:schemeClr val="accent2"/>
                </a:solidFill>
                <a:latin typeface="Calibri" panose="020F0502020204030204" pitchFamily="34" charset="0"/>
              </a:rPr>
              <a:t>);</a:t>
            </a:r>
            <a:br>
              <a:rPr lang="en-US" altLang="en-US" sz="2400" dirty="0">
                <a:solidFill>
                  <a:schemeClr val="accent2"/>
                </a:solidFill>
                <a:latin typeface="Calibri" panose="020F0502020204030204" pitchFamily="34" charset="0"/>
              </a:rPr>
            </a:br>
            <a:r>
              <a:rPr lang="en-US" altLang="en-US" sz="2400" dirty="0">
                <a:solidFill>
                  <a:schemeClr val="accent2"/>
                </a:solidFill>
                <a:latin typeface="Calibri" panose="020F0502020204030204" pitchFamily="34" charset="0"/>
              </a:rPr>
              <a:t>     </a:t>
            </a:r>
            <a:r>
              <a:rPr lang="en-US" altLang="en-US" sz="2400" dirty="0" err="1">
                <a:solidFill>
                  <a:schemeClr val="accent2"/>
                </a:solidFill>
                <a:latin typeface="Calibri" panose="020F0502020204030204" pitchFamily="34" charset="0"/>
              </a:rPr>
              <a:t>preorderPrint</a:t>
            </a:r>
            <a:r>
              <a:rPr lang="en-US" altLang="en-US" sz="2400" dirty="0">
                <a:solidFill>
                  <a:schemeClr val="accent2"/>
                </a:solidFill>
                <a:latin typeface="Calibri" panose="020F0502020204030204" pitchFamily="34" charset="0"/>
              </a:rPr>
              <a:t>(</a:t>
            </a:r>
            <a:r>
              <a:rPr lang="en-US" altLang="en-US" sz="2400" dirty="0" err="1">
                <a:solidFill>
                  <a:schemeClr val="accent2"/>
                </a:solidFill>
                <a:latin typeface="Calibri" panose="020F0502020204030204" pitchFamily="34" charset="0"/>
              </a:rPr>
              <a:t>bt.leftChild</a:t>
            </a:r>
            <a:r>
              <a:rPr lang="en-US" altLang="en-US" sz="2400" dirty="0">
                <a:solidFill>
                  <a:schemeClr val="accent2"/>
                </a:solidFill>
                <a:latin typeface="Calibri" panose="020F0502020204030204" pitchFamily="34" charset="0"/>
              </a:rPr>
              <a:t>);</a:t>
            </a:r>
            <a:br>
              <a:rPr lang="en-US" altLang="en-US" sz="2400" dirty="0">
                <a:solidFill>
                  <a:schemeClr val="accent2"/>
                </a:solidFill>
                <a:latin typeface="Calibri" panose="020F0502020204030204" pitchFamily="34" charset="0"/>
              </a:rPr>
            </a:br>
            <a:r>
              <a:rPr lang="en-US" altLang="en-US" sz="2400" dirty="0">
                <a:solidFill>
                  <a:schemeClr val="accent2"/>
                </a:solidFill>
                <a:latin typeface="Calibri" panose="020F0502020204030204" pitchFamily="34" charset="0"/>
              </a:rPr>
              <a:t>     </a:t>
            </a:r>
            <a:r>
              <a:rPr lang="en-US" altLang="en-US" sz="2400" dirty="0" err="1">
                <a:solidFill>
                  <a:schemeClr val="accent2"/>
                </a:solidFill>
                <a:latin typeface="Calibri" panose="020F0502020204030204" pitchFamily="34" charset="0"/>
              </a:rPr>
              <a:t>preorderPrint</a:t>
            </a:r>
            <a:r>
              <a:rPr lang="en-US" altLang="en-US" sz="2400" dirty="0">
                <a:solidFill>
                  <a:schemeClr val="accent2"/>
                </a:solidFill>
                <a:latin typeface="Calibri" panose="020F0502020204030204" pitchFamily="34" charset="0"/>
              </a:rPr>
              <a:t>(</a:t>
            </a:r>
            <a:r>
              <a:rPr lang="en-US" altLang="en-US" sz="2400" dirty="0" err="1">
                <a:solidFill>
                  <a:schemeClr val="accent2"/>
                </a:solidFill>
                <a:latin typeface="Calibri" panose="020F0502020204030204" pitchFamily="34" charset="0"/>
              </a:rPr>
              <a:t>bt.rightChild</a:t>
            </a:r>
            <a:r>
              <a:rPr lang="en-US" altLang="en-US" sz="2400" dirty="0">
                <a:solidFill>
                  <a:schemeClr val="accent2"/>
                </a:solidFill>
                <a:latin typeface="Calibri" panose="020F0502020204030204" pitchFamily="34" charset="0"/>
              </a:rPr>
              <a:t>);</a:t>
            </a:r>
            <a:br>
              <a:rPr lang="en-US" altLang="en-US" sz="2400" dirty="0">
                <a:solidFill>
                  <a:schemeClr val="accent2"/>
                </a:solidFill>
                <a:latin typeface="Calibri" panose="020F0502020204030204" pitchFamily="34" charset="0"/>
              </a:rPr>
            </a:br>
            <a:r>
              <a:rPr lang="en-US" altLang="en-US" sz="2400" dirty="0">
                <a:solidFill>
                  <a:schemeClr val="accent2"/>
                </a:solidFill>
                <a:latin typeface="Calibri" panose="020F0502020204030204" pitchFamily="34" charset="0"/>
              </a:rPr>
              <a:t>}</a:t>
            </a:r>
          </a:p>
        </p:txBody>
      </p:sp>
    </p:spTree>
    <p:extLst>
      <p:ext uri="{BB962C8B-B14F-4D97-AF65-F5344CB8AC3E}">
        <p14:creationId xmlns:p14="http://schemas.microsoft.com/office/powerpoint/2010/main" val="1662136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normAutofit/>
          </a:bodyPr>
          <a:lstStyle/>
          <a:p>
            <a:pPr algn="ctr"/>
            <a:r>
              <a:rPr lang="en-US" sz="3200" b="1" dirty="0">
                <a:latin typeface="Calibri" panose="020F0502020204030204" pitchFamily="34" charset="0"/>
              </a:rPr>
              <a:t>An Example Tree that is NOT an AVL Tree</a:t>
            </a:r>
            <a:endParaRPr lang="en-US" sz="3200" dirty="0">
              <a:latin typeface="Calibri" panose="020F0502020204030204" pitchFamily="34" charset="0"/>
            </a:endParaRPr>
          </a:p>
        </p:txBody>
      </p:sp>
      <p:pic>
        <p:nvPicPr>
          <p:cNvPr id="2050" name="Picture 2" descr="C:\Users\amanullah\Desktop\Not-AVL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676401"/>
            <a:ext cx="4702007" cy="35814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457200" y="5257801"/>
            <a:ext cx="8229600" cy="1066800"/>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400" dirty="0">
                <a:latin typeface="Calibri" panose="020F0502020204030204" pitchFamily="34" charset="0"/>
              </a:rPr>
              <a:t>The above tree is not AVL because differences between heights of left and right subtrees for 8 and 18 is greater than 1.</a:t>
            </a:r>
          </a:p>
        </p:txBody>
      </p:sp>
    </p:spTree>
    <p:extLst>
      <p:ext uri="{BB962C8B-B14F-4D97-AF65-F5344CB8AC3E}">
        <p14:creationId xmlns:p14="http://schemas.microsoft.com/office/powerpoint/2010/main" val="2547190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CD39F7-DF7D-4DAF-B3BA-4A8009BD7B28}" type="slidenum">
              <a:rPr lang="en-US" altLang="en-US"/>
              <a:pPr/>
              <a:t>60</a:t>
            </a:fld>
            <a:endParaRPr lang="en-US" altLang="en-US"/>
          </a:p>
        </p:txBody>
      </p:sp>
      <p:sp>
        <p:nvSpPr>
          <p:cNvPr id="16386" name="Rectangle 2"/>
          <p:cNvSpPr>
            <a:spLocks noGrp="1" noChangeArrowheads="1"/>
          </p:cNvSpPr>
          <p:nvPr>
            <p:ph type="title"/>
          </p:nvPr>
        </p:nvSpPr>
        <p:spPr>
          <a:xfrm>
            <a:off x="457200" y="914400"/>
            <a:ext cx="8229600" cy="1066800"/>
          </a:xfrm>
        </p:spPr>
        <p:txBody>
          <a:bodyPr>
            <a:normAutofit/>
          </a:bodyPr>
          <a:lstStyle/>
          <a:p>
            <a:pPr algn="ctr"/>
            <a:r>
              <a:rPr lang="en-US" altLang="en-US" dirty="0">
                <a:latin typeface="Calibri" panose="020F0502020204030204" pitchFamily="34" charset="0"/>
              </a:rPr>
              <a:t>Non Recursive </a:t>
            </a:r>
            <a:r>
              <a:rPr lang="en-US" altLang="en-US" dirty="0" smtClean="0">
                <a:latin typeface="Calibri" panose="020F0502020204030204" pitchFamily="34" charset="0"/>
              </a:rPr>
              <a:t>Preorder </a:t>
            </a:r>
            <a:r>
              <a:rPr lang="en-US" altLang="en-US" dirty="0">
                <a:latin typeface="Calibri" panose="020F0502020204030204" pitchFamily="34" charset="0"/>
              </a:rPr>
              <a:t>Traversing</a:t>
            </a:r>
          </a:p>
        </p:txBody>
      </p:sp>
      <p:sp>
        <p:nvSpPr>
          <p:cNvPr id="16387" name="Rectangle 3"/>
          <p:cNvSpPr>
            <a:spLocks noGrp="1" noChangeArrowheads="1"/>
          </p:cNvSpPr>
          <p:nvPr>
            <p:ph type="body" idx="1"/>
          </p:nvPr>
        </p:nvSpPr>
        <p:spPr>
          <a:xfrm>
            <a:off x="685800" y="1981200"/>
            <a:ext cx="7772400" cy="4724400"/>
          </a:xfrm>
        </p:spPr>
        <p:txBody>
          <a:bodyPr>
            <a:normAutofit lnSpcReduction="10000"/>
          </a:bodyPr>
          <a:lstStyle/>
          <a:p>
            <a:r>
              <a:rPr lang="en-US" dirty="0">
                <a:latin typeface="Calibri" panose="020F0502020204030204" pitchFamily="34" charset="0"/>
              </a:rPr>
              <a:t>Create a Stack.</a:t>
            </a:r>
          </a:p>
          <a:p>
            <a:r>
              <a:rPr lang="en-US" dirty="0">
                <a:latin typeface="Calibri" panose="020F0502020204030204" pitchFamily="34" charset="0"/>
              </a:rPr>
              <a:t>Print the root and push it to Stack and go left </a:t>
            </a:r>
          </a:p>
          <a:p>
            <a:pPr marL="109728" indent="0">
              <a:buNone/>
            </a:pPr>
            <a:r>
              <a:rPr lang="en-US" dirty="0">
                <a:latin typeface="Calibri" panose="020F0502020204030204" pitchFamily="34" charset="0"/>
              </a:rPr>
              <a:t> </a:t>
            </a:r>
            <a:r>
              <a:rPr lang="en-US" dirty="0" smtClean="0">
                <a:latin typeface="Calibri" panose="020F0502020204030204" pitchFamily="34" charset="0"/>
              </a:rPr>
              <a:t>  </a:t>
            </a:r>
            <a:r>
              <a:rPr lang="en-US" dirty="0" err="1" smtClean="0">
                <a:latin typeface="Calibri" panose="020F0502020204030204" pitchFamily="34" charset="0"/>
              </a:rPr>
              <a:t>i.e</a:t>
            </a:r>
            <a:r>
              <a:rPr lang="en-US" dirty="0" smtClean="0">
                <a:latin typeface="Calibri" panose="020F0502020204030204" pitchFamily="34" charset="0"/>
              </a:rPr>
              <a:t> </a:t>
            </a:r>
            <a:r>
              <a:rPr lang="en-US" dirty="0">
                <a:latin typeface="Calibri" panose="020F0502020204030204" pitchFamily="34" charset="0"/>
              </a:rPr>
              <a:t>root=</a:t>
            </a:r>
            <a:r>
              <a:rPr lang="en-US" dirty="0" err="1">
                <a:latin typeface="Calibri" panose="020F0502020204030204" pitchFamily="34" charset="0"/>
              </a:rPr>
              <a:t>root.left</a:t>
            </a:r>
            <a:r>
              <a:rPr lang="en-US" dirty="0">
                <a:latin typeface="Calibri" panose="020F0502020204030204" pitchFamily="34" charset="0"/>
              </a:rPr>
              <a:t> and till it hits the NULL.</a:t>
            </a:r>
          </a:p>
          <a:p>
            <a:r>
              <a:rPr lang="en-US" b="1" dirty="0">
                <a:latin typeface="Calibri" panose="020F0502020204030204" pitchFamily="34" charset="0"/>
              </a:rPr>
              <a:t>If</a:t>
            </a:r>
            <a:r>
              <a:rPr lang="en-US" dirty="0">
                <a:latin typeface="Calibri" panose="020F0502020204030204" pitchFamily="34" charset="0"/>
              </a:rPr>
              <a:t> root is null and Stack is empty </a:t>
            </a:r>
            <a:r>
              <a:rPr lang="en-US" dirty="0" smtClean="0">
                <a:latin typeface="Calibri" panose="020F0502020204030204" pitchFamily="34" charset="0"/>
              </a:rPr>
              <a:t>then </a:t>
            </a:r>
            <a:endParaRPr lang="en-US" dirty="0">
              <a:latin typeface="Calibri" panose="020F0502020204030204" pitchFamily="34" charset="0"/>
            </a:endParaRPr>
          </a:p>
          <a:p>
            <a:pPr lvl="1"/>
            <a:r>
              <a:rPr lang="en-US" dirty="0">
                <a:latin typeface="Calibri" panose="020F0502020204030204" pitchFamily="34" charset="0"/>
              </a:rPr>
              <a:t>return, we are done.</a:t>
            </a:r>
          </a:p>
          <a:p>
            <a:r>
              <a:rPr lang="en-US" b="1" dirty="0">
                <a:latin typeface="Calibri" panose="020F0502020204030204" pitchFamily="34" charset="0"/>
              </a:rPr>
              <a:t>Else </a:t>
            </a:r>
          </a:p>
          <a:p>
            <a:pPr lvl="1"/>
            <a:r>
              <a:rPr lang="en-US" dirty="0">
                <a:latin typeface="Calibri" panose="020F0502020204030204" pitchFamily="34" charset="0"/>
              </a:rPr>
              <a:t>Pop the top Node from the Stack and set it as, root = </a:t>
            </a:r>
            <a:r>
              <a:rPr lang="en-US" dirty="0" err="1">
                <a:latin typeface="Calibri" panose="020F0502020204030204" pitchFamily="34" charset="0"/>
              </a:rPr>
              <a:t>popped_Node</a:t>
            </a:r>
            <a:r>
              <a:rPr lang="en-US" dirty="0">
                <a:latin typeface="Calibri" panose="020F0502020204030204" pitchFamily="34" charset="0"/>
              </a:rPr>
              <a:t>.</a:t>
            </a:r>
          </a:p>
          <a:p>
            <a:pPr lvl="1"/>
            <a:r>
              <a:rPr lang="en-US" dirty="0">
                <a:latin typeface="Calibri" panose="020F0502020204030204" pitchFamily="34" charset="0"/>
              </a:rPr>
              <a:t>Go right, root = </a:t>
            </a:r>
            <a:r>
              <a:rPr lang="en-US" dirty="0" err="1">
                <a:latin typeface="Calibri" panose="020F0502020204030204" pitchFamily="34" charset="0"/>
              </a:rPr>
              <a:t>root.right</a:t>
            </a:r>
            <a:r>
              <a:rPr lang="en-US" dirty="0">
                <a:latin typeface="Calibri" panose="020F0502020204030204" pitchFamily="34" charset="0"/>
              </a:rPr>
              <a:t>.</a:t>
            </a:r>
          </a:p>
          <a:p>
            <a:pPr lvl="1"/>
            <a:r>
              <a:rPr lang="en-US" dirty="0">
                <a:latin typeface="Calibri" panose="020F0502020204030204" pitchFamily="34" charset="0"/>
              </a:rPr>
              <a:t>Go to step 2.</a:t>
            </a:r>
          </a:p>
          <a:p>
            <a:r>
              <a:rPr lang="en-US" b="1" dirty="0">
                <a:latin typeface="Calibri" panose="020F0502020204030204" pitchFamily="34" charset="0"/>
              </a:rPr>
              <a:t>End If</a:t>
            </a:r>
          </a:p>
        </p:txBody>
      </p:sp>
    </p:spTree>
    <p:extLst>
      <p:ext uri="{BB962C8B-B14F-4D97-AF65-F5344CB8AC3E}">
        <p14:creationId xmlns:p14="http://schemas.microsoft.com/office/powerpoint/2010/main" val="25608281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algn="ctr"/>
            <a:r>
              <a:rPr lang="en-US" altLang="en-US" dirty="0" err="1" smtClean="0">
                <a:latin typeface="Calibri" panose="020F0502020204030204" pitchFamily="34" charset="0"/>
              </a:rPr>
              <a:t>Postorder</a:t>
            </a:r>
            <a:r>
              <a:rPr lang="en-US" altLang="en-US" dirty="0" smtClean="0">
                <a:latin typeface="Calibri" panose="020F0502020204030204" pitchFamily="34" charset="0"/>
              </a:rPr>
              <a:t> Traversing </a:t>
            </a:r>
            <a:r>
              <a:rPr lang="en-US" altLang="en-US" dirty="0">
                <a:latin typeface="Calibri" panose="020F0502020204030204" pitchFamily="34" charset="0"/>
              </a:rPr>
              <a:t>using Recursion</a:t>
            </a:r>
          </a:p>
        </p:txBody>
      </p:sp>
      <p:sp>
        <p:nvSpPr>
          <p:cNvPr id="19459" name="Rectangle 3"/>
          <p:cNvSpPr>
            <a:spLocks noGrp="1" noChangeArrowheads="1"/>
          </p:cNvSpPr>
          <p:nvPr>
            <p:ph idx="1"/>
          </p:nvPr>
        </p:nvSpPr>
        <p:spPr/>
        <p:txBody>
          <a:bodyPr/>
          <a:lstStyle/>
          <a:p>
            <a:pPr>
              <a:lnSpc>
                <a:spcPct val="90000"/>
              </a:lnSpc>
            </a:pPr>
            <a:r>
              <a:rPr lang="en-US" altLang="en-US" sz="2800" dirty="0" smtClean="0">
                <a:latin typeface="Calibri" panose="020F0502020204030204" pitchFamily="34" charset="0"/>
              </a:rPr>
              <a:t>Sequence </a:t>
            </a:r>
            <a:r>
              <a:rPr lang="en-US" altLang="en-US" sz="2800" dirty="0">
                <a:latin typeface="Calibri" panose="020F0502020204030204" pitchFamily="34" charset="0"/>
              </a:rPr>
              <a:t>of </a:t>
            </a:r>
            <a:r>
              <a:rPr lang="en-US" altLang="en-US" sz="2800" dirty="0" err="1">
                <a:latin typeface="Calibri" panose="020F0502020204030204" pitchFamily="34" charset="0"/>
              </a:rPr>
              <a:t>postorder</a:t>
            </a:r>
            <a:r>
              <a:rPr lang="en-US" altLang="en-US" sz="2800" dirty="0">
                <a:latin typeface="Calibri" panose="020F0502020204030204" pitchFamily="34" charset="0"/>
              </a:rPr>
              <a:t> traversal: e.g. use for infix parse tree to generate </a:t>
            </a:r>
            <a:r>
              <a:rPr lang="en-US" altLang="en-US" sz="2800" dirty="0" smtClean="0">
                <a:latin typeface="Calibri" panose="020F0502020204030204" pitchFamily="34" charset="0"/>
              </a:rPr>
              <a:t>postfix</a:t>
            </a:r>
          </a:p>
          <a:p>
            <a:pPr>
              <a:lnSpc>
                <a:spcPct val="90000"/>
              </a:lnSpc>
            </a:pPr>
            <a:endParaRPr lang="en-US" altLang="en-US" dirty="0">
              <a:latin typeface="Calibri" panose="020F0502020204030204" pitchFamily="34" charset="0"/>
            </a:endParaRPr>
          </a:p>
          <a:p>
            <a:pPr>
              <a:lnSpc>
                <a:spcPct val="90000"/>
              </a:lnSpc>
            </a:pPr>
            <a:r>
              <a:rPr lang="en-US" altLang="en-US" dirty="0">
                <a:latin typeface="Calibri" panose="020F0502020204030204" pitchFamily="34" charset="0"/>
              </a:rPr>
              <a:t>Steps involved in </a:t>
            </a:r>
            <a:r>
              <a:rPr lang="en-US" altLang="en-US" dirty="0" err="1" smtClean="0">
                <a:latin typeface="Calibri" panose="020F0502020204030204" pitchFamily="34" charset="0"/>
              </a:rPr>
              <a:t>Postorder</a:t>
            </a:r>
            <a:r>
              <a:rPr lang="en-US" altLang="en-US" dirty="0" smtClean="0">
                <a:latin typeface="Calibri" panose="020F0502020204030204" pitchFamily="34" charset="0"/>
              </a:rPr>
              <a:t> </a:t>
            </a:r>
            <a:r>
              <a:rPr lang="en-US" altLang="en-US" dirty="0">
                <a:latin typeface="Calibri" panose="020F0502020204030204" pitchFamily="34" charset="0"/>
              </a:rPr>
              <a:t>traversal (recursion) are</a:t>
            </a:r>
            <a:r>
              <a:rPr lang="en-US" altLang="en-US" dirty="0" smtClean="0">
                <a:latin typeface="Calibri" panose="020F0502020204030204" pitchFamily="34" charset="0"/>
              </a:rPr>
              <a:t>:</a:t>
            </a:r>
            <a:endParaRPr lang="en-US" altLang="en-US" sz="2800" dirty="0">
              <a:latin typeface="Calibri" panose="020F0502020204030204" pitchFamily="34" charset="0"/>
            </a:endParaRPr>
          </a:p>
          <a:p>
            <a:pPr lvl="1">
              <a:lnSpc>
                <a:spcPct val="90000"/>
              </a:lnSpc>
              <a:buFontTx/>
              <a:buNone/>
            </a:pPr>
            <a:r>
              <a:rPr lang="en-US" altLang="en-US" sz="2400" dirty="0">
                <a:latin typeface="Calibri" panose="020F0502020204030204" pitchFamily="34" charset="0"/>
              </a:rPr>
              <a:t>-- Call itself to traverse the node’s left subtree</a:t>
            </a:r>
          </a:p>
          <a:p>
            <a:pPr lvl="1">
              <a:lnSpc>
                <a:spcPct val="90000"/>
              </a:lnSpc>
              <a:buFontTx/>
              <a:buNone/>
            </a:pPr>
            <a:r>
              <a:rPr lang="en-US" altLang="en-US" sz="2400" dirty="0">
                <a:latin typeface="Calibri" panose="020F0502020204030204" pitchFamily="34" charset="0"/>
              </a:rPr>
              <a:t>-- Call itself to traverse the node’s right subtree</a:t>
            </a:r>
          </a:p>
          <a:p>
            <a:pPr lvl="1">
              <a:lnSpc>
                <a:spcPct val="90000"/>
              </a:lnSpc>
              <a:buFontTx/>
              <a:buNone/>
            </a:pPr>
            <a:r>
              <a:rPr lang="en-US" altLang="en-US" sz="2400" dirty="0">
                <a:latin typeface="Calibri" panose="020F0502020204030204" pitchFamily="34" charset="0"/>
              </a:rPr>
              <a:t>-- Visit the node.</a:t>
            </a:r>
          </a:p>
        </p:txBody>
      </p:sp>
    </p:spTree>
    <p:extLst>
      <p:ext uri="{BB962C8B-B14F-4D97-AF65-F5344CB8AC3E}">
        <p14:creationId xmlns:p14="http://schemas.microsoft.com/office/powerpoint/2010/main" val="259622948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err="1">
                <a:latin typeface="Calibri" panose="020F0502020204030204" pitchFamily="34" charset="0"/>
              </a:rPr>
              <a:t>Postorder</a:t>
            </a:r>
            <a:r>
              <a:rPr lang="en-US" altLang="en-US" dirty="0">
                <a:latin typeface="Calibri" panose="020F0502020204030204" pitchFamily="34" charset="0"/>
              </a:rPr>
              <a:t> Traversing</a:t>
            </a:r>
            <a:endParaRPr lang="en-US" dirty="0">
              <a:latin typeface="Calibri" panose="020F0502020204030204" pitchFamily="34" charset="0"/>
            </a:endParaRPr>
          </a:p>
        </p:txBody>
      </p:sp>
      <p:pic>
        <p:nvPicPr>
          <p:cNvPr id="22530" name="Picture 2" descr="C:\Users\amanullah\Desktop\Tree-Traversals-Postorder-300x26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300572"/>
            <a:ext cx="4191000" cy="370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2407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6A1B236C-8E9C-43D7-BB99-10E52333BB1A}" type="slidenum">
              <a:rPr lang="en-US" altLang="en-US"/>
              <a:pPr/>
              <a:t>63</a:t>
            </a:fld>
            <a:endParaRPr lang="en-US" altLang="en-US"/>
          </a:p>
        </p:txBody>
      </p:sp>
      <p:sp>
        <p:nvSpPr>
          <p:cNvPr id="28674" name="Rectangle 2"/>
          <p:cNvSpPr>
            <a:spLocks noGrp="1" noChangeArrowheads="1"/>
          </p:cNvSpPr>
          <p:nvPr>
            <p:ph type="title"/>
          </p:nvPr>
        </p:nvSpPr>
        <p:spPr>
          <a:xfrm>
            <a:off x="457200" y="911352"/>
            <a:ext cx="8229600" cy="1069848"/>
          </a:xfrm>
        </p:spPr>
        <p:txBody>
          <a:bodyPr/>
          <a:lstStyle/>
          <a:p>
            <a:pPr algn="ctr"/>
            <a:r>
              <a:rPr lang="en-US" altLang="en-US" dirty="0" err="1">
                <a:latin typeface="Calibri" panose="020F0502020204030204" pitchFamily="34" charset="0"/>
              </a:rPr>
              <a:t>Postorder</a:t>
            </a:r>
            <a:r>
              <a:rPr lang="en-US" altLang="en-US" dirty="0">
                <a:latin typeface="Calibri" panose="020F0502020204030204" pitchFamily="34" charset="0"/>
              </a:rPr>
              <a:t> Traversal</a:t>
            </a:r>
          </a:p>
        </p:txBody>
      </p:sp>
      <p:sp>
        <p:nvSpPr>
          <p:cNvPr id="28675" name="Text Box 3"/>
          <p:cNvSpPr txBox="1">
            <a:spLocks noChangeArrowheads="1"/>
          </p:cNvSpPr>
          <p:nvPr/>
        </p:nvSpPr>
        <p:spPr bwMode="auto">
          <a:xfrm>
            <a:off x="381000" y="2209800"/>
            <a:ext cx="8305800" cy="204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spcBef>
                <a:spcPct val="50000"/>
              </a:spcBef>
              <a:buFontTx/>
              <a:buAutoNum type="arabicPeriod"/>
            </a:pPr>
            <a:r>
              <a:rPr lang="en-US" altLang="en-US" sz="3200" dirty="0">
                <a:latin typeface="Calibri" panose="020F0502020204030204" pitchFamily="34" charset="0"/>
              </a:rPr>
              <a:t>The node’s left subtree is traversed.</a:t>
            </a:r>
          </a:p>
          <a:p>
            <a:pPr>
              <a:spcBef>
                <a:spcPct val="50000"/>
              </a:spcBef>
              <a:buFontTx/>
              <a:buAutoNum type="arabicPeriod"/>
            </a:pPr>
            <a:r>
              <a:rPr lang="en-US" altLang="en-US" sz="3200" dirty="0">
                <a:latin typeface="Calibri" panose="020F0502020204030204" pitchFamily="34" charset="0"/>
              </a:rPr>
              <a:t>The node’s right subtree is traversed.</a:t>
            </a:r>
          </a:p>
          <a:p>
            <a:pPr>
              <a:spcBef>
                <a:spcPct val="50000"/>
              </a:spcBef>
              <a:buFontTx/>
              <a:buAutoNum type="arabicPeriod"/>
            </a:pPr>
            <a:r>
              <a:rPr lang="en-US" altLang="en-US" sz="3200" dirty="0">
                <a:latin typeface="Calibri" panose="020F0502020204030204" pitchFamily="34" charset="0"/>
              </a:rPr>
              <a:t>The node’s data is processed.</a:t>
            </a:r>
          </a:p>
        </p:txBody>
      </p:sp>
    </p:spTree>
    <p:extLst>
      <p:ext uri="{BB962C8B-B14F-4D97-AF65-F5344CB8AC3E}">
        <p14:creationId xmlns:p14="http://schemas.microsoft.com/office/powerpoint/2010/main" val="220368895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6A1B236C-8E9C-43D7-BB99-10E52333BB1A}" type="slidenum">
              <a:rPr lang="en-US" altLang="en-US"/>
              <a:pPr/>
              <a:t>64</a:t>
            </a:fld>
            <a:endParaRPr lang="en-US" altLang="en-US"/>
          </a:p>
        </p:txBody>
      </p:sp>
      <p:sp>
        <p:nvSpPr>
          <p:cNvPr id="28674" name="Rectangle 2"/>
          <p:cNvSpPr>
            <a:spLocks noGrp="1" noChangeArrowheads="1"/>
          </p:cNvSpPr>
          <p:nvPr>
            <p:ph type="title"/>
          </p:nvPr>
        </p:nvSpPr>
        <p:spPr>
          <a:xfrm>
            <a:off x="457200" y="911352"/>
            <a:ext cx="8229600" cy="1069848"/>
          </a:xfrm>
        </p:spPr>
        <p:txBody>
          <a:bodyPr/>
          <a:lstStyle/>
          <a:p>
            <a:pPr algn="ctr"/>
            <a:r>
              <a:rPr lang="en-US" altLang="en-US" dirty="0" err="1">
                <a:latin typeface="Calibri" panose="020F0502020204030204" pitchFamily="34" charset="0"/>
              </a:rPr>
              <a:t>Postorder</a:t>
            </a:r>
            <a:r>
              <a:rPr lang="en-US" altLang="en-US" dirty="0">
                <a:latin typeface="Calibri" panose="020F0502020204030204" pitchFamily="34" charset="0"/>
              </a:rPr>
              <a:t> traversal </a:t>
            </a:r>
            <a:r>
              <a:rPr lang="en-US" altLang="en-US" dirty="0" smtClean="0">
                <a:latin typeface="Calibri" panose="020F0502020204030204" pitchFamily="34" charset="0"/>
              </a:rPr>
              <a:t>- Algorithm</a:t>
            </a:r>
            <a:endParaRPr lang="en-US" altLang="en-US" dirty="0">
              <a:latin typeface="Calibri" panose="020F0502020204030204" pitchFamily="34" charset="0"/>
            </a:endParaRPr>
          </a:p>
        </p:txBody>
      </p:sp>
      <p:sp>
        <p:nvSpPr>
          <p:cNvPr id="28675" name="Text Box 3"/>
          <p:cNvSpPr txBox="1">
            <a:spLocks noChangeArrowheads="1"/>
          </p:cNvSpPr>
          <p:nvPr/>
        </p:nvSpPr>
        <p:spPr bwMode="auto">
          <a:xfrm>
            <a:off x="381000" y="2209800"/>
            <a:ext cx="83058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spcBef>
                <a:spcPct val="50000"/>
              </a:spcBef>
              <a:buFontTx/>
              <a:buAutoNum type="arabicPeriod"/>
            </a:pPr>
            <a:r>
              <a:rPr lang="en-US" sz="3200" dirty="0">
                <a:latin typeface="Calibri" panose="020F0502020204030204" pitchFamily="34" charset="0"/>
              </a:rPr>
              <a:t>Traverse the left subtree, i.e., call </a:t>
            </a:r>
            <a:r>
              <a:rPr lang="en-US" sz="3200" dirty="0" err="1">
                <a:latin typeface="Calibri" panose="020F0502020204030204" pitchFamily="34" charset="0"/>
              </a:rPr>
              <a:t>Postorder</a:t>
            </a:r>
            <a:r>
              <a:rPr lang="en-US" sz="3200" dirty="0">
                <a:latin typeface="Calibri" panose="020F0502020204030204" pitchFamily="34" charset="0"/>
              </a:rPr>
              <a:t>(left-subtree) </a:t>
            </a:r>
          </a:p>
          <a:p>
            <a:pPr>
              <a:spcBef>
                <a:spcPct val="50000"/>
              </a:spcBef>
              <a:buFontTx/>
              <a:buAutoNum type="arabicPeriod"/>
            </a:pPr>
            <a:r>
              <a:rPr lang="en-US" sz="3200" dirty="0" smtClean="0">
                <a:latin typeface="Calibri" panose="020F0502020204030204" pitchFamily="34" charset="0"/>
              </a:rPr>
              <a:t>Traverse </a:t>
            </a:r>
            <a:r>
              <a:rPr lang="en-US" sz="3200" dirty="0">
                <a:latin typeface="Calibri" panose="020F0502020204030204" pitchFamily="34" charset="0"/>
              </a:rPr>
              <a:t>the right subtree, i.e., call </a:t>
            </a:r>
            <a:r>
              <a:rPr lang="en-US" sz="3200" dirty="0" err="1">
                <a:latin typeface="Calibri" panose="020F0502020204030204" pitchFamily="34" charset="0"/>
              </a:rPr>
              <a:t>Postorder</a:t>
            </a:r>
            <a:r>
              <a:rPr lang="en-US" sz="3200" dirty="0">
                <a:latin typeface="Calibri" panose="020F0502020204030204" pitchFamily="34" charset="0"/>
              </a:rPr>
              <a:t>(right-subtree) </a:t>
            </a:r>
          </a:p>
          <a:p>
            <a:pPr>
              <a:spcBef>
                <a:spcPct val="50000"/>
              </a:spcBef>
              <a:buFontTx/>
              <a:buAutoNum type="arabicPeriod"/>
            </a:pPr>
            <a:r>
              <a:rPr lang="en-US" sz="3200" dirty="0" smtClean="0">
                <a:latin typeface="Calibri" panose="020F0502020204030204" pitchFamily="34" charset="0"/>
              </a:rPr>
              <a:t>Visit </a:t>
            </a:r>
            <a:r>
              <a:rPr lang="en-US" sz="3200" dirty="0">
                <a:latin typeface="Calibri" panose="020F0502020204030204" pitchFamily="34" charset="0"/>
              </a:rPr>
              <a:t>the root.</a:t>
            </a:r>
            <a:endParaRPr lang="en-US" altLang="en-US" sz="3200" dirty="0">
              <a:latin typeface="Calibri" panose="020F0502020204030204" pitchFamily="34" charset="0"/>
            </a:endParaRPr>
          </a:p>
        </p:txBody>
      </p:sp>
    </p:spTree>
    <p:extLst>
      <p:ext uri="{BB962C8B-B14F-4D97-AF65-F5344CB8AC3E}">
        <p14:creationId xmlns:p14="http://schemas.microsoft.com/office/powerpoint/2010/main" val="248084816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D648F80-B0AA-40B2-B28F-AF5C3F7216C6}" type="slidenum">
              <a:rPr lang="en-US" altLang="en-US"/>
              <a:pPr/>
              <a:t>65</a:t>
            </a:fld>
            <a:endParaRPr lang="en-US" altLang="en-US"/>
          </a:p>
        </p:txBody>
      </p:sp>
      <p:sp>
        <p:nvSpPr>
          <p:cNvPr id="21506" name="Rectangle 2"/>
          <p:cNvSpPr>
            <a:spLocks noGrp="1" noChangeArrowheads="1"/>
          </p:cNvSpPr>
          <p:nvPr>
            <p:ph type="title"/>
          </p:nvPr>
        </p:nvSpPr>
        <p:spPr>
          <a:xfrm>
            <a:off x="457200" y="838200"/>
            <a:ext cx="8229600" cy="1066800"/>
          </a:xfrm>
        </p:spPr>
        <p:txBody>
          <a:bodyPr>
            <a:normAutofit/>
          </a:bodyPr>
          <a:lstStyle/>
          <a:p>
            <a:pPr algn="ctr"/>
            <a:r>
              <a:rPr lang="en-US" altLang="en-US" dirty="0" err="1">
                <a:latin typeface="Calibri" panose="020F0502020204030204" pitchFamily="34" charset="0"/>
              </a:rPr>
              <a:t>Postorder</a:t>
            </a:r>
            <a:r>
              <a:rPr lang="en-US" altLang="en-US" dirty="0">
                <a:latin typeface="Calibri" panose="020F0502020204030204" pitchFamily="34" charset="0"/>
              </a:rPr>
              <a:t> </a:t>
            </a:r>
            <a:r>
              <a:rPr lang="en-US" altLang="en-US" dirty="0" smtClean="0">
                <a:latin typeface="Calibri" panose="020F0502020204030204" pitchFamily="34" charset="0"/>
              </a:rPr>
              <a:t>traversal - </a:t>
            </a:r>
            <a:r>
              <a:rPr lang="en-US" altLang="en-US" dirty="0">
                <a:latin typeface="Calibri" panose="020F0502020204030204" pitchFamily="34" charset="0"/>
              </a:rPr>
              <a:t>Implementation</a:t>
            </a:r>
          </a:p>
        </p:txBody>
      </p:sp>
      <p:sp>
        <p:nvSpPr>
          <p:cNvPr id="21507" name="Rectangle 3"/>
          <p:cNvSpPr>
            <a:spLocks noGrp="1" noChangeArrowheads="1"/>
          </p:cNvSpPr>
          <p:nvPr>
            <p:ph type="body" idx="1"/>
          </p:nvPr>
        </p:nvSpPr>
        <p:spPr>
          <a:xfrm>
            <a:off x="609600" y="1828800"/>
            <a:ext cx="7772400" cy="4724400"/>
          </a:xfrm>
        </p:spPr>
        <p:txBody>
          <a:bodyPr/>
          <a:lstStyle/>
          <a:p>
            <a:r>
              <a:rPr lang="en-US" altLang="en-US" dirty="0">
                <a:latin typeface="Calibri" panose="020F0502020204030204" pitchFamily="34" charset="0"/>
              </a:rPr>
              <a:t>In </a:t>
            </a:r>
            <a:r>
              <a:rPr lang="en-US" altLang="en-US" dirty="0" err="1">
                <a:solidFill>
                  <a:schemeClr val="tx2"/>
                </a:solidFill>
                <a:latin typeface="Calibri" panose="020F0502020204030204" pitchFamily="34" charset="0"/>
              </a:rPr>
              <a:t>postorder</a:t>
            </a:r>
            <a:r>
              <a:rPr lang="en-US" altLang="en-US" dirty="0">
                <a:latin typeface="Calibri" panose="020F0502020204030204" pitchFamily="34" charset="0"/>
              </a:rPr>
              <a:t>, the root is visited </a:t>
            </a:r>
            <a:r>
              <a:rPr lang="en-US" altLang="en-US" i="1" dirty="0">
                <a:latin typeface="Calibri" panose="020F0502020204030204" pitchFamily="34" charset="0"/>
              </a:rPr>
              <a:t>last</a:t>
            </a:r>
          </a:p>
          <a:p>
            <a:r>
              <a:rPr lang="en-US" altLang="en-US" dirty="0">
                <a:latin typeface="Calibri" panose="020F0502020204030204" pitchFamily="34" charset="0"/>
              </a:rPr>
              <a:t>Here’s a </a:t>
            </a:r>
            <a:r>
              <a:rPr lang="en-US" altLang="en-US" dirty="0" err="1">
                <a:latin typeface="Calibri" panose="020F0502020204030204" pitchFamily="34" charset="0"/>
              </a:rPr>
              <a:t>postorder</a:t>
            </a:r>
            <a:r>
              <a:rPr lang="en-US" altLang="en-US" dirty="0">
                <a:latin typeface="Calibri" panose="020F0502020204030204" pitchFamily="34" charset="0"/>
              </a:rPr>
              <a:t> traversal to print out all the elements in the binary tree:</a:t>
            </a:r>
            <a:br>
              <a:rPr lang="en-US" altLang="en-US" dirty="0">
                <a:latin typeface="Calibri" panose="020F0502020204030204" pitchFamily="34" charset="0"/>
              </a:rPr>
            </a:br>
            <a:endParaRPr lang="en-US" altLang="en-US" dirty="0">
              <a:latin typeface="Calibri" panose="020F0502020204030204" pitchFamily="34" charset="0"/>
            </a:endParaRPr>
          </a:p>
          <a:p>
            <a:pPr>
              <a:buClr>
                <a:srgbClr val="FFFF99"/>
              </a:buClr>
              <a:buFontTx/>
              <a:buChar char=" "/>
            </a:pPr>
            <a:r>
              <a:rPr lang="en-US" altLang="en-US" sz="2400" dirty="0">
                <a:solidFill>
                  <a:schemeClr val="accent2"/>
                </a:solidFill>
                <a:latin typeface="Calibri" panose="020F0502020204030204" pitchFamily="34" charset="0"/>
              </a:rPr>
              <a:t>public void </a:t>
            </a:r>
            <a:r>
              <a:rPr lang="en-US" altLang="en-US" sz="2400" dirty="0" err="1">
                <a:solidFill>
                  <a:schemeClr val="accent2"/>
                </a:solidFill>
                <a:latin typeface="Calibri" panose="020F0502020204030204" pitchFamily="34" charset="0"/>
              </a:rPr>
              <a:t>postorderPrint</a:t>
            </a:r>
            <a:r>
              <a:rPr lang="en-US" altLang="en-US" sz="2400" dirty="0">
                <a:solidFill>
                  <a:schemeClr val="accent2"/>
                </a:solidFill>
                <a:latin typeface="Calibri" panose="020F0502020204030204" pitchFamily="34" charset="0"/>
              </a:rPr>
              <a:t>(</a:t>
            </a:r>
            <a:r>
              <a:rPr lang="en-US" altLang="en-US" sz="2400" dirty="0" err="1">
                <a:solidFill>
                  <a:schemeClr val="accent2"/>
                </a:solidFill>
                <a:latin typeface="Calibri" panose="020F0502020204030204" pitchFamily="34" charset="0"/>
              </a:rPr>
              <a:t>BinaryTree</a:t>
            </a:r>
            <a:r>
              <a:rPr lang="en-US" altLang="en-US" sz="2400" dirty="0">
                <a:solidFill>
                  <a:schemeClr val="accent2"/>
                </a:solidFill>
                <a:latin typeface="Calibri" panose="020F0502020204030204" pitchFamily="34" charset="0"/>
              </a:rPr>
              <a:t> </a:t>
            </a:r>
            <a:r>
              <a:rPr lang="en-US" altLang="en-US" sz="2400" dirty="0" err="1">
                <a:solidFill>
                  <a:schemeClr val="accent2"/>
                </a:solidFill>
                <a:latin typeface="Calibri" panose="020F0502020204030204" pitchFamily="34" charset="0"/>
              </a:rPr>
              <a:t>bt</a:t>
            </a:r>
            <a:r>
              <a:rPr lang="en-US" altLang="en-US" sz="2400" dirty="0">
                <a:solidFill>
                  <a:schemeClr val="accent2"/>
                </a:solidFill>
                <a:latin typeface="Calibri" panose="020F0502020204030204" pitchFamily="34" charset="0"/>
              </a:rPr>
              <a:t>) {</a:t>
            </a:r>
            <a:br>
              <a:rPr lang="en-US" altLang="en-US" sz="2400" dirty="0">
                <a:solidFill>
                  <a:schemeClr val="accent2"/>
                </a:solidFill>
                <a:latin typeface="Calibri" panose="020F0502020204030204" pitchFamily="34" charset="0"/>
              </a:rPr>
            </a:br>
            <a:r>
              <a:rPr lang="en-US" altLang="en-US" sz="2400" dirty="0">
                <a:solidFill>
                  <a:schemeClr val="accent2"/>
                </a:solidFill>
                <a:latin typeface="Calibri" panose="020F0502020204030204" pitchFamily="34" charset="0"/>
              </a:rPr>
              <a:t>     if (</a:t>
            </a:r>
            <a:r>
              <a:rPr lang="en-US" altLang="en-US" sz="2400" dirty="0" err="1">
                <a:solidFill>
                  <a:schemeClr val="accent2"/>
                </a:solidFill>
                <a:latin typeface="Calibri" panose="020F0502020204030204" pitchFamily="34" charset="0"/>
              </a:rPr>
              <a:t>bt</a:t>
            </a:r>
            <a:r>
              <a:rPr lang="en-US" altLang="en-US" sz="2400" dirty="0">
                <a:solidFill>
                  <a:schemeClr val="accent2"/>
                </a:solidFill>
                <a:latin typeface="Calibri" panose="020F0502020204030204" pitchFamily="34" charset="0"/>
              </a:rPr>
              <a:t> == null) return; </a:t>
            </a:r>
            <a:br>
              <a:rPr lang="en-US" altLang="en-US" sz="2400" dirty="0">
                <a:solidFill>
                  <a:schemeClr val="accent2"/>
                </a:solidFill>
                <a:latin typeface="Calibri" panose="020F0502020204030204" pitchFamily="34" charset="0"/>
              </a:rPr>
            </a:br>
            <a:r>
              <a:rPr lang="en-US" altLang="en-US" sz="2400" dirty="0">
                <a:solidFill>
                  <a:schemeClr val="accent2"/>
                </a:solidFill>
                <a:latin typeface="Calibri" panose="020F0502020204030204" pitchFamily="34" charset="0"/>
              </a:rPr>
              <a:t>     </a:t>
            </a:r>
            <a:r>
              <a:rPr lang="en-US" altLang="en-US" sz="2400" dirty="0" err="1">
                <a:solidFill>
                  <a:schemeClr val="accent2"/>
                </a:solidFill>
                <a:latin typeface="Calibri" panose="020F0502020204030204" pitchFamily="34" charset="0"/>
              </a:rPr>
              <a:t>postorderPrint</a:t>
            </a:r>
            <a:r>
              <a:rPr lang="en-US" altLang="en-US" sz="2400" dirty="0">
                <a:solidFill>
                  <a:schemeClr val="accent2"/>
                </a:solidFill>
                <a:latin typeface="Calibri" panose="020F0502020204030204" pitchFamily="34" charset="0"/>
              </a:rPr>
              <a:t>(</a:t>
            </a:r>
            <a:r>
              <a:rPr lang="en-US" altLang="en-US" sz="2400" dirty="0" err="1">
                <a:solidFill>
                  <a:schemeClr val="accent2"/>
                </a:solidFill>
                <a:latin typeface="Calibri" panose="020F0502020204030204" pitchFamily="34" charset="0"/>
              </a:rPr>
              <a:t>bt.leftChild</a:t>
            </a:r>
            <a:r>
              <a:rPr lang="en-US" altLang="en-US" sz="2400" dirty="0">
                <a:solidFill>
                  <a:schemeClr val="accent2"/>
                </a:solidFill>
                <a:latin typeface="Calibri" panose="020F0502020204030204" pitchFamily="34" charset="0"/>
              </a:rPr>
              <a:t>);</a:t>
            </a:r>
            <a:br>
              <a:rPr lang="en-US" altLang="en-US" sz="2400" dirty="0">
                <a:solidFill>
                  <a:schemeClr val="accent2"/>
                </a:solidFill>
                <a:latin typeface="Calibri" panose="020F0502020204030204" pitchFamily="34" charset="0"/>
              </a:rPr>
            </a:br>
            <a:r>
              <a:rPr lang="en-US" altLang="en-US" sz="2400" dirty="0">
                <a:solidFill>
                  <a:schemeClr val="accent2"/>
                </a:solidFill>
                <a:latin typeface="Calibri" panose="020F0502020204030204" pitchFamily="34" charset="0"/>
              </a:rPr>
              <a:t>     </a:t>
            </a:r>
            <a:r>
              <a:rPr lang="en-US" altLang="en-US" sz="2400" dirty="0" err="1">
                <a:solidFill>
                  <a:schemeClr val="accent2"/>
                </a:solidFill>
                <a:latin typeface="Calibri" panose="020F0502020204030204" pitchFamily="34" charset="0"/>
              </a:rPr>
              <a:t>postorderPrint</a:t>
            </a:r>
            <a:r>
              <a:rPr lang="en-US" altLang="en-US" sz="2400" dirty="0">
                <a:solidFill>
                  <a:schemeClr val="accent2"/>
                </a:solidFill>
                <a:latin typeface="Calibri" panose="020F0502020204030204" pitchFamily="34" charset="0"/>
              </a:rPr>
              <a:t>(</a:t>
            </a:r>
            <a:r>
              <a:rPr lang="en-US" altLang="en-US" sz="2400" dirty="0" err="1">
                <a:solidFill>
                  <a:schemeClr val="accent2"/>
                </a:solidFill>
                <a:latin typeface="Calibri" panose="020F0502020204030204" pitchFamily="34" charset="0"/>
              </a:rPr>
              <a:t>bt.rightChild</a:t>
            </a:r>
            <a:r>
              <a:rPr lang="en-US" altLang="en-US" sz="2400" dirty="0">
                <a:solidFill>
                  <a:schemeClr val="accent2"/>
                </a:solidFill>
                <a:latin typeface="Calibri" panose="020F0502020204030204" pitchFamily="34" charset="0"/>
              </a:rPr>
              <a:t>);</a:t>
            </a:r>
            <a:br>
              <a:rPr lang="en-US" altLang="en-US" sz="2400" dirty="0">
                <a:solidFill>
                  <a:schemeClr val="accent2"/>
                </a:solidFill>
                <a:latin typeface="Calibri" panose="020F0502020204030204" pitchFamily="34" charset="0"/>
              </a:rPr>
            </a:br>
            <a:r>
              <a:rPr lang="en-US" altLang="en-US" sz="2400" dirty="0">
                <a:solidFill>
                  <a:schemeClr val="accent2"/>
                </a:solidFill>
                <a:latin typeface="Calibri" panose="020F0502020204030204" pitchFamily="34" charset="0"/>
              </a:rPr>
              <a:t>     </a:t>
            </a:r>
            <a:r>
              <a:rPr lang="en-US" altLang="en-US" sz="2400" dirty="0" err="1">
                <a:solidFill>
                  <a:schemeClr val="accent2"/>
                </a:solidFill>
                <a:latin typeface="Calibri" panose="020F0502020204030204" pitchFamily="34" charset="0"/>
              </a:rPr>
              <a:t>System.out.println</a:t>
            </a:r>
            <a:r>
              <a:rPr lang="en-US" altLang="en-US" sz="2400" dirty="0">
                <a:solidFill>
                  <a:schemeClr val="accent2"/>
                </a:solidFill>
                <a:latin typeface="Calibri" panose="020F0502020204030204" pitchFamily="34" charset="0"/>
              </a:rPr>
              <a:t>(</a:t>
            </a:r>
            <a:r>
              <a:rPr lang="en-US" altLang="en-US" sz="2400" dirty="0" err="1">
                <a:solidFill>
                  <a:schemeClr val="accent2"/>
                </a:solidFill>
                <a:latin typeface="Calibri" panose="020F0502020204030204" pitchFamily="34" charset="0"/>
              </a:rPr>
              <a:t>bt.value</a:t>
            </a:r>
            <a:r>
              <a:rPr lang="en-US" altLang="en-US" sz="2400" dirty="0">
                <a:solidFill>
                  <a:schemeClr val="accent2"/>
                </a:solidFill>
                <a:latin typeface="Calibri" panose="020F0502020204030204" pitchFamily="34" charset="0"/>
              </a:rPr>
              <a:t>);</a:t>
            </a:r>
            <a:br>
              <a:rPr lang="en-US" altLang="en-US" sz="2400" dirty="0">
                <a:solidFill>
                  <a:schemeClr val="accent2"/>
                </a:solidFill>
                <a:latin typeface="Calibri" panose="020F0502020204030204" pitchFamily="34" charset="0"/>
              </a:rPr>
            </a:br>
            <a:r>
              <a:rPr lang="en-US" altLang="en-US" sz="2400" dirty="0">
                <a:solidFill>
                  <a:schemeClr val="accent2"/>
                </a:solidFill>
                <a:latin typeface="Calibri" panose="020F0502020204030204" pitchFamily="34" charset="0"/>
              </a:rPr>
              <a:t>}</a:t>
            </a:r>
          </a:p>
        </p:txBody>
      </p:sp>
    </p:spTree>
    <p:extLst>
      <p:ext uri="{BB962C8B-B14F-4D97-AF65-F5344CB8AC3E}">
        <p14:creationId xmlns:p14="http://schemas.microsoft.com/office/powerpoint/2010/main" val="31188861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D648F80-B0AA-40B2-B28F-AF5C3F7216C6}" type="slidenum">
              <a:rPr lang="en-US" altLang="en-US"/>
              <a:pPr/>
              <a:t>66</a:t>
            </a:fld>
            <a:endParaRPr lang="en-US" altLang="en-US"/>
          </a:p>
        </p:txBody>
      </p:sp>
      <p:sp>
        <p:nvSpPr>
          <p:cNvPr id="21506" name="Rectangle 2"/>
          <p:cNvSpPr>
            <a:spLocks noGrp="1" noChangeArrowheads="1"/>
          </p:cNvSpPr>
          <p:nvPr>
            <p:ph type="title"/>
          </p:nvPr>
        </p:nvSpPr>
        <p:spPr>
          <a:xfrm>
            <a:off x="457200" y="838200"/>
            <a:ext cx="8229600" cy="1066800"/>
          </a:xfrm>
        </p:spPr>
        <p:txBody>
          <a:bodyPr>
            <a:normAutofit/>
          </a:bodyPr>
          <a:lstStyle/>
          <a:p>
            <a:pPr algn="ctr"/>
            <a:r>
              <a:rPr lang="en-US" altLang="en-US" dirty="0">
                <a:latin typeface="Calibri" panose="020F0502020204030204" pitchFamily="34" charset="0"/>
              </a:rPr>
              <a:t>Non Recursive Preorder Traversing</a:t>
            </a:r>
          </a:p>
        </p:txBody>
      </p:sp>
      <p:sp>
        <p:nvSpPr>
          <p:cNvPr id="21507" name="Rectangle 3"/>
          <p:cNvSpPr>
            <a:spLocks noGrp="1" noChangeArrowheads="1"/>
          </p:cNvSpPr>
          <p:nvPr>
            <p:ph type="body" idx="1"/>
          </p:nvPr>
        </p:nvSpPr>
        <p:spPr>
          <a:xfrm>
            <a:off x="609600" y="1828800"/>
            <a:ext cx="7772400" cy="4724400"/>
          </a:xfrm>
        </p:spPr>
        <p:txBody>
          <a:bodyPr/>
          <a:lstStyle/>
          <a:p>
            <a:r>
              <a:rPr lang="en-US" dirty="0">
                <a:latin typeface="Calibri" panose="020F0502020204030204" pitchFamily="34" charset="0"/>
              </a:rPr>
              <a:t>Push root into </a:t>
            </a:r>
            <a:r>
              <a:rPr lang="en-US" dirty="0" err="1">
                <a:latin typeface="Calibri" panose="020F0502020204030204" pitchFamily="34" charset="0"/>
              </a:rPr>
              <a:t>Stack_One</a:t>
            </a:r>
            <a:r>
              <a:rPr lang="en-US" dirty="0">
                <a:latin typeface="Calibri" panose="020F0502020204030204" pitchFamily="34" charset="0"/>
              </a:rPr>
              <a:t>.</a:t>
            </a:r>
          </a:p>
          <a:p>
            <a:r>
              <a:rPr lang="en-US" b="1" dirty="0">
                <a:latin typeface="Calibri" panose="020F0502020204030204" pitchFamily="34" charset="0"/>
              </a:rPr>
              <a:t>while</a:t>
            </a:r>
            <a:r>
              <a:rPr lang="en-US" dirty="0">
                <a:latin typeface="Calibri" panose="020F0502020204030204" pitchFamily="34" charset="0"/>
              </a:rPr>
              <a:t>(</a:t>
            </a:r>
            <a:r>
              <a:rPr lang="en-US" dirty="0" err="1">
                <a:latin typeface="Calibri" panose="020F0502020204030204" pitchFamily="34" charset="0"/>
              </a:rPr>
              <a:t>Stack_One</a:t>
            </a:r>
            <a:r>
              <a:rPr lang="en-US" dirty="0">
                <a:latin typeface="Calibri" panose="020F0502020204030204" pitchFamily="34" charset="0"/>
              </a:rPr>
              <a:t> is not empty) </a:t>
            </a:r>
          </a:p>
          <a:p>
            <a:pPr lvl="1"/>
            <a:r>
              <a:rPr lang="en-US" dirty="0">
                <a:latin typeface="Calibri" panose="020F0502020204030204" pitchFamily="34" charset="0"/>
              </a:rPr>
              <a:t>Pop the node from </a:t>
            </a:r>
            <a:r>
              <a:rPr lang="en-US" dirty="0" err="1">
                <a:latin typeface="Calibri" panose="020F0502020204030204" pitchFamily="34" charset="0"/>
              </a:rPr>
              <a:t>Stack_One</a:t>
            </a:r>
            <a:r>
              <a:rPr lang="en-US" dirty="0">
                <a:latin typeface="Calibri" panose="020F0502020204030204" pitchFamily="34" charset="0"/>
              </a:rPr>
              <a:t> and push it into </a:t>
            </a:r>
            <a:r>
              <a:rPr lang="en-US" dirty="0" err="1">
                <a:latin typeface="Calibri" panose="020F0502020204030204" pitchFamily="34" charset="0"/>
              </a:rPr>
              <a:t>Stack_Two</a:t>
            </a:r>
            <a:r>
              <a:rPr lang="en-US" dirty="0">
                <a:latin typeface="Calibri" panose="020F0502020204030204" pitchFamily="34" charset="0"/>
              </a:rPr>
              <a:t>.</a:t>
            </a:r>
          </a:p>
          <a:p>
            <a:pPr lvl="1"/>
            <a:r>
              <a:rPr lang="en-US" dirty="0">
                <a:latin typeface="Calibri" panose="020F0502020204030204" pitchFamily="34" charset="0"/>
              </a:rPr>
              <a:t>Push the left and right child nodes of popped node into </a:t>
            </a:r>
            <a:r>
              <a:rPr lang="en-US" dirty="0" err="1">
                <a:latin typeface="Calibri" panose="020F0502020204030204" pitchFamily="34" charset="0"/>
              </a:rPr>
              <a:t>Stack_One</a:t>
            </a:r>
            <a:r>
              <a:rPr lang="en-US" dirty="0">
                <a:latin typeface="Calibri" panose="020F0502020204030204" pitchFamily="34" charset="0"/>
              </a:rPr>
              <a:t>.</a:t>
            </a:r>
          </a:p>
          <a:p>
            <a:r>
              <a:rPr lang="en-US" b="1" dirty="0">
                <a:latin typeface="Calibri" panose="020F0502020204030204" pitchFamily="34" charset="0"/>
              </a:rPr>
              <a:t>End</a:t>
            </a:r>
            <a:r>
              <a:rPr lang="en-US" dirty="0">
                <a:latin typeface="Calibri" panose="020F0502020204030204" pitchFamily="34" charset="0"/>
              </a:rPr>
              <a:t> Loop</a:t>
            </a:r>
          </a:p>
          <a:p>
            <a:r>
              <a:rPr lang="en-US" dirty="0">
                <a:latin typeface="Calibri" panose="020F0502020204030204" pitchFamily="34" charset="0"/>
              </a:rPr>
              <a:t>Pop out all the nodes from </a:t>
            </a:r>
            <a:r>
              <a:rPr lang="en-US" dirty="0" err="1">
                <a:latin typeface="Calibri" panose="020F0502020204030204" pitchFamily="34" charset="0"/>
              </a:rPr>
              <a:t>Stack_Two</a:t>
            </a:r>
            <a:r>
              <a:rPr lang="en-US" dirty="0">
                <a:latin typeface="Calibri" panose="020F0502020204030204" pitchFamily="34" charset="0"/>
              </a:rPr>
              <a:t> and print it.</a:t>
            </a:r>
          </a:p>
        </p:txBody>
      </p:sp>
    </p:spTree>
    <p:extLst>
      <p:ext uri="{BB962C8B-B14F-4D97-AF65-F5344CB8AC3E}">
        <p14:creationId xmlns:p14="http://schemas.microsoft.com/office/powerpoint/2010/main" val="13640766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pPr algn="ctr"/>
            <a:r>
              <a:rPr lang="en-US" dirty="0" smtClean="0">
                <a:latin typeface="Calibri" panose="020F0502020204030204" pitchFamily="34" charset="0"/>
              </a:rPr>
              <a:t>Algorithm Analysis</a:t>
            </a:r>
            <a:endParaRPr lang="en-US" dirty="0">
              <a:latin typeface="Calibri" panose="020F0502020204030204" pitchFamily="34" charset="0"/>
            </a:endParaRPr>
          </a:p>
        </p:txBody>
      </p:sp>
      <p:sp>
        <p:nvSpPr>
          <p:cNvPr id="3" name="Content Placeholder 2"/>
          <p:cNvSpPr>
            <a:spLocks noGrp="1"/>
          </p:cNvSpPr>
          <p:nvPr>
            <p:ph idx="1"/>
          </p:nvPr>
        </p:nvSpPr>
        <p:spPr>
          <a:xfrm>
            <a:off x="457200" y="1676400"/>
            <a:ext cx="8686800" cy="5181600"/>
          </a:xfrm>
        </p:spPr>
        <p:txBody>
          <a:bodyPr>
            <a:normAutofit fontScale="55000" lnSpcReduction="20000"/>
          </a:bodyPr>
          <a:lstStyle/>
          <a:p>
            <a:r>
              <a:rPr lang="en-US" b="1" dirty="0">
                <a:latin typeface="Calibri" panose="020F0502020204030204" pitchFamily="34" charset="0"/>
              </a:rPr>
              <a:t>Time Complexity: </a:t>
            </a:r>
            <a:r>
              <a:rPr lang="en-US" dirty="0">
                <a:latin typeface="Calibri" panose="020F0502020204030204" pitchFamily="34" charset="0"/>
              </a:rPr>
              <a:t>O(n)</a:t>
            </a:r>
            <a:br>
              <a:rPr lang="en-US" dirty="0">
                <a:latin typeface="Calibri" panose="020F0502020204030204" pitchFamily="34" charset="0"/>
              </a:rPr>
            </a:br>
            <a:r>
              <a:rPr lang="en-US" dirty="0">
                <a:latin typeface="Calibri" panose="020F0502020204030204" pitchFamily="34" charset="0"/>
              </a:rPr>
              <a:t>Let us see different corner cases.</a:t>
            </a:r>
            <a:br>
              <a:rPr lang="en-US" dirty="0">
                <a:latin typeface="Calibri" panose="020F0502020204030204" pitchFamily="34" charset="0"/>
              </a:rPr>
            </a:br>
            <a:r>
              <a:rPr lang="en-US" dirty="0">
                <a:latin typeface="Calibri" panose="020F0502020204030204" pitchFamily="34" charset="0"/>
              </a:rPr>
              <a:t>Complexity function T(n) — for all problem where tree traversal is involved — can be defined as:</a:t>
            </a:r>
          </a:p>
          <a:p>
            <a:r>
              <a:rPr lang="en-US" dirty="0">
                <a:latin typeface="Calibri" panose="020F0502020204030204" pitchFamily="34" charset="0"/>
              </a:rPr>
              <a:t>T(n) = T(k) + T(n – k – 1) + c</a:t>
            </a:r>
          </a:p>
          <a:p>
            <a:r>
              <a:rPr lang="en-US" dirty="0">
                <a:latin typeface="Calibri" panose="020F0502020204030204" pitchFamily="34" charset="0"/>
              </a:rPr>
              <a:t>Where k is the number of nodes on one side of root and n-k-1 on the other side.</a:t>
            </a:r>
          </a:p>
          <a:p>
            <a:r>
              <a:rPr lang="en-US" dirty="0">
                <a:latin typeface="Calibri" panose="020F0502020204030204" pitchFamily="34" charset="0"/>
              </a:rPr>
              <a:t>Let’s do an analysis of boundary conditions</a:t>
            </a:r>
          </a:p>
          <a:p>
            <a:r>
              <a:rPr lang="en-US" dirty="0">
                <a:latin typeface="Calibri" panose="020F0502020204030204" pitchFamily="34" charset="0"/>
              </a:rPr>
              <a:t>Case 1: Skewed tree (One of the subtrees is empty and other subtree is non-empty )</a:t>
            </a:r>
          </a:p>
          <a:p>
            <a:r>
              <a:rPr lang="en-US" dirty="0">
                <a:latin typeface="Calibri" panose="020F0502020204030204" pitchFamily="34" charset="0"/>
              </a:rPr>
              <a:t>k is 0 in this case.</a:t>
            </a:r>
            <a:br>
              <a:rPr lang="en-US" dirty="0">
                <a:latin typeface="Calibri" panose="020F0502020204030204" pitchFamily="34" charset="0"/>
              </a:rPr>
            </a:br>
            <a:r>
              <a:rPr lang="en-US" dirty="0">
                <a:latin typeface="Calibri" panose="020F0502020204030204" pitchFamily="34" charset="0"/>
              </a:rPr>
              <a:t>T(n) = T(0) + T(n-1) + c</a:t>
            </a:r>
            <a:br>
              <a:rPr lang="en-US" dirty="0">
                <a:latin typeface="Calibri" panose="020F0502020204030204" pitchFamily="34" charset="0"/>
              </a:rPr>
            </a:br>
            <a:r>
              <a:rPr lang="en-US" dirty="0">
                <a:latin typeface="Calibri" panose="020F0502020204030204" pitchFamily="34" charset="0"/>
              </a:rPr>
              <a:t>T(n) = 2T(0) + T(n-2) + 2c</a:t>
            </a:r>
            <a:br>
              <a:rPr lang="en-US" dirty="0">
                <a:latin typeface="Calibri" panose="020F0502020204030204" pitchFamily="34" charset="0"/>
              </a:rPr>
            </a:br>
            <a:r>
              <a:rPr lang="en-US" dirty="0">
                <a:latin typeface="Calibri" panose="020F0502020204030204" pitchFamily="34" charset="0"/>
              </a:rPr>
              <a:t>T(n) = 3T(0) + T(n-3) + 3c</a:t>
            </a:r>
            <a:br>
              <a:rPr lang="en-US" dirty="0">
                <a:latin typeface="Calibri" panose="020F0502020204030204" pitchFamily="34" charset="0"/>
              </a:rPr>
            </a:br>
            <a:r>
              <a:rPr lang="en-US" dirty="0">
                <a:latin typeface="Calibri" panose="020F0502020204030204" pitchFamily="34" charset="0"/>
              </a:rPr>
              <a:t>T(n) = 4T(0) + T(n-4) + 4c</a:t>
            </a:r>
          </a:p>
          <a:p>
            <a:r>
              <a:rPr lang="en-US" dirty="0">
                <a:latin typeface="Calibri" panose="020F0502020204030204" pitchFamily="34" charset="0"/>
              </a:rPr>
              <a:t>…………………………………………</a:t>
            </a:r>
            <a:br>
              <a:rPr lang="en-US" dirty="0">
                <a:latin typeface="Calibri" panose="020F0502020204030204" pitchFamily="34" charset="0"/>
              </a:rPr>
            </a:br>
            <a:r>
              <a:rPr lang="en-US" dirty="0">
                <a:latin typeface="Calibri" panose="020F0502020204030204" pitchFamily="34" charset="0"/>
              </a:rPr>
              <a:t>………………………………………….</a:t>
            </a:r>
            <a:br>
              <a:rPr lang="en-US" dirty="0">
                <a:latin typeface="Calibri" panose="020F0502020204030204" pitchFamily="34" charset="0"/>
              </a:rPr>
            </a:br>
            <a:r>
              <a:rPr lang="en-US" dirty="0">
                <a:latin typeface="Calibri" panose="020F0502020204030204" pitchFamily="34" charset="0"/>
              </a:rPr>
              <a:t>T(n) = (n-1)T(0) + T(1) + (n-1)c</a:t>
            </a:r>
            <a:br>
              <a:rPr lang="en-US" dirty="0">
                <a:latin typeface="Calibri" panose="020F0502020204030204" pitchFamily="34" charset="0"/>
              </a:rPr>
            </a:br>
            <a:r>
              <a:rPr lang="en-US" dirty="0">
                <a:latin typeface="Calibri" panose="020F0502020204030204" pitchFamily="34" charset="0"/>
              </a:rPr>
              <a:t>T(n) = </a:t>
            </a:r>
            <a:r>
              <a:rPr lang="en-US" dirty="0" err="1">
                <a:latin typeface="Calibri" panose="020F0502020204030204" pitchFamily="34" charset="0"/>
              </a:rPr>
              <a:t>nT</a:t>
            </a:r>
            <a:r>
              <a:rPr lang="en-US" dirty="0">
                <a:latin typeface="Calibri" panose="020F0502020204030204" pitchFamily="34" charset="0"/>
              </a:rPr>
              <a:t>(0) + (n)c</a:t>
            </a:r>
          </a:p>
          <a:p>
            <a:r>
              <a:rPr lang="en-US" dirty="0">
                <a:latin typeface="Calibri" panose="020F0502020204030204" pitchFamily="34" charset="0"/>
              </a:rPr>
              <a:t>Value of T(0) will be some constant say d. (traversing a empty tree will take some constants time)</a:t>
            </a:r>
          </a:p>
          <a:p>
            <a:r>
              <a:rPr lang="en-US" dirty="0">
                <a:latin typeface="Calibri" panose="020F0502020204030204" pitchFamily="34" charset="0"/>
              </a:rPr>
              <a:t>T(n) = n(</a:t>
            </a:r>
            <a:r>
              <a:rPr lang="en-US" dirty="0" err="1">
                <a:latin typeface="Calibri" panose="020F0502020204030204" pitchFamily="34" charset="0"/>
              </a:rPr>
              <a:t>c+d</a:t>
            </a:r>
            <a:r>
              <a:rPr lang="en-US" dirty="0">
                <a:latin typeface="Calibri" panose="020F0502020204030204" pitchFamily="34" charset="0"/>
              </a:rPr>
              <a:t>)</a:t>
            </a:r>
            <a:br>
              <a:rPr lang="en-US" dirty="0">
                <a:latin typeface="Calibri" panose="020F0502020204030204" pitchFamily="34" charset="0"/>
              </a:rPr>
            </a:br>
            <a:r>
              <a:rPr lang="en-US" dirty="0">
                <a:latin typeface="Calibri" panose="020F0502020204030204" pitchFamily="34" charset="0"/>
              </a:rPr>
              <a:t>T(n) = Θ(n) (Theta of n)</a:t>
            </a:r>
          </a:p>
          <a:p>
            <a:r>
              <a:rPr lang="en-US" dirty="0">
                <a:latin typeface="Calibri" panose="020F0502020204030204" pitchFamily="34" charset="0"/>
              </a:rPr>
              <a:t>Case 2: Both left and right subtrees have equal number of nodes.</a:t>
            </a:r>
          </a:p>
          <a:p>
            <a:r>
              <a:rPr lang="en-US" dirty="0">
                <a:latin typeface="Calibri" panose="020F0502020204030204" pitchFamily="34" charset="0"/>
              </a:rPr>
              <a:t>T(n) = 2T(|_n/2_|) + c</a:t>
            </a:r>
          </a:p>
          <a:p>
            <a:r>
              <a:rPr lang="en-US" dirty="0">
                <a:latin typeface="Calibri" panose="020F0502020204030204" pitchFamily="34" charset="0"/>
              </a:rPr>
              <a:t>This recursive function is in the standard form (T(n) = </a:t>
            </a:r>
            <a:r>
              <a:rPr lang="en-US" dirty="0" err="1">
                <a:latin typeface="Calibri" panose="020F0502020204030204" pitchFamily="34" charset="0"/>
              </a:rPr>
              <a:t>aT</a:t>
            </a:r>
            <a:r>
              <a:rPr lang="en-US" dirty="0">
                <a:latin typeface="Calibri" panose="020F0502020204030204" pitchFamily="34" charset="0"/>
              </a:rPr>
              <a:t>(n/b) + (-)(n) ) for master </a:t>
            </a:r>
            <a:r>
              <a:rPr lang="en-US" dirty="0" smtClean="0">
                <a:latin typeface="Calibri" panose="020F0502020204030204" pitchFamily="34" charset="0"/>
              </a:rPr>
              <a:t>method. If </a:t>
            </a:r>
            <a:r>
              <a:rPr lang="en-US" dirty="0">
                <a:latin typeface="Calibri" panose="020F0502020204030204" pitchFamily="34" charset="0"/>
              </a:rPr>
              <a:t>we solve it by master method we get (-)(n</a:t>
            </a:r>
            <a:r>
              <a:rPr lang="en-US" dirty="0" smtClean="0">
                <a:latin typeface="Calibri" panose="020F0502020204030204" pitchFamily="34" charset="0"/>
              </a:rPr>
              <a:t>).</a:t>
            </a:r>
            <a:endParaRPr lang="en-US" dirty="0">
              <a:latin typeface="Calibri" panose="020F0502020204030204" pitchFamily="34" charset="0"/>
            </a:endParaRPr>
          </a:p>
          <a:p>
            <a:r>
              <a:rPr lang="en-US" b="1" dirty="0">
                <a:latin typeface="Calibri" panose="020F0502020204030204" pitchFamily="34" charset="0"/>
              </a:rPr>
              <a:t>Auxiliary Space : </a:t>
            </a:r>
            <a:r>
              <a:rPr lang="en-US" dirty="0">
                <a:latin typeface="Calibri" panose="020F0502020204030204" pitchFamily="34" charset="0"/>
              </a:rPr>
              <a:t>If we don’t consider size of stack for function calls then O(1) otherwise O(n).</a:t>
            </a:r>
          </a:p>
          <a:p>
            <a:endParaRPr lang="en-US" dirty="0">
              <a:latin typeface="Calibri" panose="020F0502020204030204" pitchFamily="34" charset="0"/>
            </a:endParaRPr>
          </a:p>
        </p:txBody>
      </p:sp>
    </p:spTree>
    <p:extLst>
      <p:ext uri="{BB962C8B-B14F-4D97-AF65-F5344CB8AC3E}">
        <p14:creationId xmlns:p14="http://schemas.microsoft.com/office/powerpoint/2010/main" val="309224638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Summary</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pPr algn="just"/>
            <a:r>
              <a:rPr lang="en-US" dirty="0">
                <a:latin typeface="Calibri" panose="020F0502020204030204" pitchFamily="34" charset="0"/>
              </a:rPr>
              <a:t>Introduction to AVL tree</a:t>
            </a:r>
          </a:p>
          <a:p>
            <a:pPr algn="just"/>
            <a:r>
              <a:rPr lang="en-US" dirty="0">
                <a:latin typeface="Calibri" panose="020F0502020204030204" pitchFamily="34" charset="0"/>
              </a:rPr>
              <a:t>Insertion and deletion of a node in AVL tree.</a:t>
            </a:r>
          </a:p>
          <a:p>
            <a:pPr algn="just"/>
            <a:r>
              <a:rPr lang="en-US" dirty="0">
                <a:latin typeface="Calibri" panose="020F0502020204030204" pitchFamily="34" charset="0"/>
              </a:rPr>
              <a:t>Balancing of Tree</a:t>
            </a:r>
          </a:p>
          <a:p>
            <a:pPr algn="just"/>
            <a:r>
              <a:rPr lang="en-US" dirty="0">
                <a:latin typeface="Calibri" panose="020F0502020204030204" pitchFamily="34" charset="0"/>
              </a:rPr>
              <a:t>Calculating Height of a particular node in the Tree</a:t>
            </a:r>
          </a:p>
          <a:p>
            <a:pPr algn="just"/>
            <a:r>
              <a:rPr lang="en-US" dirty="0">
                <a:latin typeface="Calibri" panose="020F0502020204030204" pitchFamily="34" charset="0"/>
              </a:rPr>
              <a:t>Calculating balance Factor for a particular Node in the Tree</a:t>
            </a:r>
          </a:p>
          <a:p>
            <a:pPr algn="just"/>
            <a:r>
              <a:rPr lang="en-US" dirty="0">
                <a:latin typeface="Calibri" panose="020F0502020204030204" pitchFamily="34" charset="0"/>
              </a:rPr>
              <a:t>Left Rotation in an AVL Tree</a:t>
            </a:r>
          </a:p>
          <a:p>
            <a:pPr algn="just"/>
            <a:r>
              <a:rPr lang="en-US" dirty="0">
                <a:latin typeface="Calibri" panose="020F0502020204030204" pitchFamily="34" charset="0"/>
              </a:rPr>
              <a:t>Right Rotation in an AVL Tree</a:t>
            </a:r>
          </a:p>
          <a:p>
            <a:pPr algn="just"/>
            <a:r>
              <a:rPr lang="en-US" dirty="0">
                <a:latin typeface="Calibri" panose="020F0502020204030204" pitchFamily="34" charset="0"/>
              </a:rPr>
              <a:t>All types of Traversals in AVL</a:t>
            </a:r>
          </a:p>
          <a:p>
            <a:pPr algn="just"/>
            <a:r>
              <a:rPr lang="en-US" dirty="0">
                <a:latin typeface="Calibri" panose="020F0502020204030204" pitchFamily="34" charset="0"/>
              </a:rPr>
              <a:t>Algorithm Analysis</a:t>
            </a:r>
          </a:p>
          <a:p>
            <a:endParaRPr lang="en-US" dirty="0">
              <a:latin typeface="Calibri" panose="020F0502020204030204" pitchFamily="34" charset="0"/>
            </a:endParaRPr>
          </a:p>
        </p:txBody>
      </p:sp>
    </p:spTree>
    <p:extLst>
      <p:ext uri="{BB962C8B-B14F-4D97-AF65-F5344CB8AC3E}">
        <p14:creationId xmlns:p14="http://schemas.microsoft.com/office/powerpoint/2010/main" val="3952319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References</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pPr algn="just"/>
            <a:r>
              <a:rPr lang="en-US" dirty="0">
                <a:latin typeface="Calibri" panose="020F0502020204030204" pitchFamily="34" charset="0"/>
                <a:hlinkClick r:id="rId2"/>
              </a:rPr>
              <a:t>https://www.geeksforgeeks.org/avl-tree-set-1-insertion</a:t>
            </a:r>
            <a:r>
              <a:rPr lang="en-US" dirty="0" smtClean="0">
                <a:latin typeface="Calibri" panose="020F0502020204030204" pitchFamily="34" charset="0"/>
                <a:hlinkClick r:id="rId2"/>
              </a:rPr>
              <a:t>/</a:t>
            </a:r>
            <a:endParaRPr lang="en-US" dirty="0" smtClean="0">
              <a:latin typeface="Calibri" panose="020F0502020204030204" pitchFamily="34" charset="0"/>
            </a:endParaRPr>
          </a:p>
          <a:p>
            <a:pPr algn="just"/>
            <a:r>
              <a:rPr lang="en-US" dirty="0">
                <a:latin typeface="Calibri" panose="020F0502020204030204" pitchFamily="34" charset="0"/>
                <a:hlinkClick r:id="rId3"/>
              </a:rPr>
              <a:t>https://courses.cs.washington.edu/courses/cse373/13wi/lectures/02.../</a:t>
            </a:r>
            <a:r>
              <a:rPr lang="en-US" dirty="0" smtClean="0">
                <a:latin typeface="Calibri" panose="020F0502020204030204" pitchFamily="34" charset="0"/>
                <a:hlinkClick r:id="rId3"/>
              </a:rPr>
              <a:t>16-avl-trees.ppt</a:t>
            </a:r>
            <a:endParaRPr lang="en-US" dirty="0" smtClean="0">
              <a:latin typeface="Calibri" panose="020F0502020204030204" pitchFamily="34" charset="0"/>
            </a:endParaRPr>
          </a:p>
          <a:p>
            <a:pPr algn="just"/>
            <a:r>
              <a:rPr lang="en-US" dirty="0">
                <a:latin typeface="Calibri" panose="020F0502020204030204" pitchFamily="34" charset="0"/>
                <a:hlinkClick r:id="rId4"/>
              </a:rPr>
              <a:t>https://www.geeksforgeeks.org/avl-tree-set-2-deletion</a:t>
            </a:r>
            <a:r>
              <a:rPr lang="en-US" dirty="0" smtClean="0">
                <a:latin typeface="Calibri" panose="020F0502020204030204" pitchFamily="34" charset="0"/>
                <a:hlinkClick r:id="rId4"/>
              </a:rPr>
              <a:t>/</a:t>
            </a:r>
            <a:endParaRPr lang="en-US" dirty="0" smtClean="0">
              <a:latin typeface="Calibri" panose="020F0502020204030204" pitchFamily="34" charset="0"/>
            </a:endParaRPr>
          </a:p>
          <a:p>
            <a:pPr algn="just"/>
            <a:r>
              <a:rPr lang="en-US" dirty="0">
                <a:latin typeface="Calibri" panose="020F0502020204030204" pitchFamily="34" charset="0"/>
                <a:hlinkClick r:id="rId5"/>
              </a:rPr>
              <a:t>https://crab.rutgers.edu/~</a:t>
            </a:r>
            <a:r>
              <a:rPr lang="en-US" dirty="0" smtClean="0">
                <a:latin typeface="Calibri" panose="020F0502020204030204" pitchFamily="34" charset="0"/>
                <a:hlinkClick r:id="rId5"/>
              </a:rPr>
              <a:t>guyk/avl.ppt</a:t>
            </a:r>
            <a:endParaRPr lang="en-US" dirty="0" smtClean="0">
              <a:latin typeface="Calibri" panose="020F0502020204030204" pitchFamily="34" charset="0"/>
            </a:endParaRPr>
          </a:p>
          <a:p>
            <a:pPr algn="just"/>
            <a:r>
              <a:rPr lang="en-US" dirty="0">
                <a:solidFill>
                  <a:schemeClr val="tx1">
                    <a:lumMod val="95000"/>
                    <a:lumOff val="5000"/>
                  </a:schemeClr>
                </a:solidFill>
                <a:latin typeface="Calibri" panose="020F0502020204030204" pitchFamily="34" charset="0"/>
                <a:hlinkClick r:id="rId6"/>
              </a:rPr>
              <a:t>https://www.geeksforgeeks.org/binary-tree-data-structure/</a:t>
            </a:r>
          </a:p>
          <a:p>
            <a:pPr algn="just"/>
            <a:endParaRPr lang="en-US" dirty="0" smtClean="0">
              <a:latin typeface="Calibri" panose="020F0502020204030204" pitchFamily="34" charset="0"/>
            </a:endParaRPr>
          </a:p>
          <a:p>
            <a:endParaRPr lang="en-US" dirty="0"/>
          </a:p>
        </p:txBody>
      </p:sp>
    </p:spTree>
    <p:extLst>
      <p:ext uri="{BB962C8B-B14F-4D97-AF65-F5344CB8AC3E}">
        <p14:creationId xmlns:p14="http://schemas.microsoft.com/office/powerpoint/2010/main" val="22435579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Why AVL Trees?</a:t>
            </a:r>
          </a:p>
        </p:txBody>
      </p:sp>
      <p:sp>
        <p:nvSpPr>
          <p:cNvPr id="3" name="Content Placeholder 2"/>
          <p:cNvSpPr>
            <a:spLocks noGrp="1"/>
          </p:cNvSpPr>
          <p:nvPr>
            <p:ph idx="1"/>
          </p:nvPr>
        </p:nvSpPr>
        <p:spPr/>
        <p:txBody>
          <a:bodyPr>
            <a:normAutofit/>
          </a:bodyPr>
          <a:lstStyle/>
          <a:p>
            <a:pPr algn="just"/>
            <a:r>
              <a:rPr lang="en-US" dirty="0">
                <a:latin typeface="Calibri" panose="020F0502020204030204" pitchFamily="34" charset="0"/>
              </a:rPr>
              <a:t>Most of the BST operations (e.g., search, max, min, insert, delete.. </a:t>
            </a:r>
            <a:r>
              <a:rPr lang="en-US" dirty="0" err="1">
                <a:latin typeface="Calibri" panose="020F0502020204030204" pitchFamily="34" charset="0"/>
              </a:rPr>
              <a:t>etc</a:t>
            </a:r>
            <a:r>
              <a:rPr lang="en-US" dirty="0">
                <a:latin typeface="Calibri" panose="020F0502020204030204" pitchFamily="34" charset="0"/>
              </a:rPr>
              <a:t>) take O(h) time where h is the height of the BST. The cost of these operations may become O(n) for a skewed Binary tree. If we make sure that height of the tree remains O(</a:t>
            </a:r>
            <a:r>
              <a:rPr lang="en-US" dirty="0" err="1">
                <a:latin typeface="Calibri" panose="020F0502020204030204" pitchFamily="34" charset="0"/>
              </a:rPr>
              <a:t>Logn</a:t>
            </a:r>
            <a:r>
              <a:rPr lang="en-US" dirty="0">
                <a:latin typeface="Calibri" panose="020F0502020204030204" pitchFamily="34" charset="0"/>
              </a:rPr>
              <a:t>) after every insertion and deletion, then we can guarantee an upper bound of O(</a:t>
            </a:r>
            <a:r>
              <a:rPr lang="en-US" dirty="0" err="1">
                <a:latin typeface="Calibri" panose="020F0502020204030204" pitchFamily="34" charset="0"/>
              </a:rPr>
              <a:t>Logn</a:t>
            </a:r>
            <a:r>
              <a:rPr lang="en-US" dirty="0">
                <a:latin typeface="Calibri" panose="020F0502020204030204" pitchFamily="34" charset="0"/>
              </a:rPr>
              <a:t>) for all these operations. The height of an AVL tree is always O(</a:t>
            </a:r>
            <a:r>
              <a:rPr lang="en-US" dirty="0" err="1">
                <a:latin typeface="Calibri" panose="020F0502020204030204" pitchFamily="34" charset="0"/>
              </a:rPr>
              <a:t>Logn</a:t>
            </a:r>
            <a:r>
              <a:rPr lang="en-US" dirty="0">
                <a:latin typeface="Calibri" panose="020F0502020204030204" pitchFamily="34" charset="0"/>
              </a:rPr>
              <a:t>) where n is the number of nodes in the </a:t>
            </a:r>
            <a:r>
              <a:rPr lang="en-US" dirty="0" smtClean="0">
                <a:latin typeface="Calibri" panose="020F0502020204030204" pitchFamily="34" charset="0"/>
              </a:rPr>
              <a:t>tree.</a:t>
            </a:r>
            <a:endParaRPr lang="en-US" dirty="0">
              <a:latin typeface="Calibri" panose="020F0502020204030204" pitchFamily="34" charset="0"/>
            </a:endParaRPr>
          </a:p>
        </p:txBody>
      </p:sp>
    </p:spTree>
    <p:extLst>
      <p:ext uri="{BB962C8B-B14F-4D97-AF65-F5344CB8AC3E}">
        <p14:creationId xmlns:p14="http://schemas.microsoft.com/office/powerpoint/2010/main" val="2048282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066800"/>
          </a:xfrm>
        </p:spPr>
        <p:txBody>
          <a:bodyPr/>
          <a:lstStyle/>
          <a:p>
            <a:pPr algn="ctr"/>
            <a:r>
              <a:rPr lang="en-US" dirty="0" smtClean="0">
                <a:latin typeface="Calibri" panose="020F0502020204030204" pitchFamily="34" charset="0"/>
              </a:rPr>
              <a:t>Insertion in AVL Tree</a:t>
            </a:r>
            <a:endParaRPr lang="en-US" dirty="0">
              <a:latin typeface="Calibri" panose="020F0502020204030204" pitchFamily="34" charset="0"/>
            </a:endParaRPr>
          </a:p>
        </p:txBody>
      </p:sp>
    </p:spTree>
    <p:extLst>
      <p:ext uri="{BB962C8B-B14F-4D97-AF65-F5344CB8AC3E}">
        <p14:creationId xmlns:p14="http://schemas.microsoft.com/office/powerpoint/2010/main" val="3884305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Insertion</a:t>
            </a:r>
          </a:p>
        </p:txBody>
      </p:sp>
      <p:sp>
        <p:nvSpPr>
          <p:cNvPr id="3" name="Content Placeholder 2"/>
          <p:cNvSpPr>
            <a:spLocks noGrp="1"/>
          </p:cNvSpPr>
          <p:nvPr>
            <p:ph idx="1"/>
          </p:nvPr>
        </p:nvSpPr>
        <p:spPr/>
        <p:txBody>
          <a:bodyPr/>
          <a:lstStyle/>
          <a:p>
            <a:pPr marL="109728" indent="0" algn="just">
              <a:buNone/>
            </a:pPr>
            <a:r>
              <a:rPr lang="en-US" dirty="0">
                <a:latin typeface="Calibri" panose="020F0502020204030204" pitchFamily="34" charset="0"/>
              </a:rPr>
              <a:t>To make sure that the given tree remains AVL after every insertion, we must augment the standard BST insert operation to perform some re-balancing. Following are two basic operations that can be performed to re-balance a BST without violating the BST </a:t>
            </a:r>
            <a:r>
              <a:rPr lang="en-US" dirty="0" smtClean="0">
                <a:latin typeface="Calibri" panose="020F0502020204030204" pitchFamily="34" charset="0"/>
              </a:rPr>
              <a:t>property (keys(left</a:t>
            </a:r>
            <a:r>
              <a:rPr lang="en-US" dirty="0">
                <a:latin typeface="Calibri" panose="020F0502020204030204" pitchFamily="34" charset="0"/>
              </a:rPr>
              <a:t>) &lt; key(root) &lt; keys(right)). </a:t>
            </a:r>
            <a:endParaRPr lang="en-US" dirty="0" smtClean="0">
              <a:latin typeface="Calibri" panose="020F0502020204030204" pitchFamily="34" charset="0"/>
            </a:endParaRPr>
          </a:p>
          <a:p>
            <a:pPr marL="624078" indent="-514350" algn="just">
              <a:buFont typeface="+mj-lt"/>
              <a:buAutoNum type="arabicPeriod"/>
            </a:pPr>
            <a:r>
              <a:rPr lang="en-US" dirty="0" smtClean="0">
                <a:latin typeface="Calibri" panose="020F0502020204030204" pitchFamily="34" charset="0"/>
              </a:rPr>
              <a:t>Left </a:t>
            </a:r>
            <a:r>
              <a:rPr lang="en-US" dirty="0">
                <a:latin typeface="Calibri" panose="020F0502020204030204" pitchFamily="34" charset="0"/>
              </a:rPr>
              <a:t>Rotation </a:t>
            </a:r>
            <a:endParaRPr lang="en-US" dirty="0" smtClean="0">
              <a:latin typeface="Calibri" panose="020F0502020204030204" pitchFamily="34" charset="0"/>
            </a:endParaRPr>
          </a:p>
          <a:p>
            <a:pPr marL="624078" indent="-514350" algn="just">
              <a:buFont typeface="+mj-lt"/>
              <a:buAutoNum type="arabicPeriod"/>
            </a:pPr>
            <a:r>
              <a:rPr lang="en-US" dirty="0" smtClean="0">
                <a:latin typeface="Calibri" panose="020F0502020204030204" pitchFamily="34" charset="0"/>
              </a:rPr>
              <a:t>Right </a:t>
            </a:r>
            <a:r>
              <a:rPr lang="en-US" dirty="0">
                <a:latin typeface="Calibri" panose="020F0502020204030204" pitchFamily="34" charset="0"/>
              </a:rPr>
              <a:t>Rotation </a:t>
            </a:r>
          </a:p>
        </p:txBody>
      </p:sp>
    </p:spTree>
    <p:extLst>
      <p:ext uri="{BB962C8B-B14F-4D97-AF65-F5344CB8AC3E}">
        <p14:creationId xmlns:p14="http://schemas.microsoft.com/office/powerpoint/2010/main" val="159876637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23</TotalTime>
  <Words>2358</Words>
  <Application>Microsoft Office PowerPoint</Application>
  <PresentationFormat>On-screen Show (4:3)</PresentationFormat>
  <Paragraphs>418</Paragraphs>
  <Slides>69</Slides>
  <Notes>1</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Urban</vt:lpstr>
      <vt:lpstr>AVL Tree</vt:lpstr>
      <vt:lpstr>Last Lecture Summary</vt:lpstr>
      <vt:lpstr>Objectives Overview</vt:lpstr>
      <vt:lpstr>Definition of an AVL tree </vt:lpstr>
      <vt:lpstr>Example Tree of an AVL Tree</vt:lpstr>
      <vt:lpstr>An Example Tree that is NOT an AVL Tree</vt:lpstr>
      <vt:lpstr>Why AVL Trees?</vt:lpstr>
      <vt:lpstr>Insertion in AVL Tree</vt:lpstr>
      <vt:lpstr>Insertion</vt:lpstr>
      <vt:lpstr>PowerPoint Presentation</vt:lpstr>
      <vt:lpstr>Insertion - Algorithm</vt:lpstr>
      <vt:lpstr>Four Possible Arrangements</vt:lpstr>
      <vt:lpstr>Left-Left Case</vt:lpstr>
      <vt:lpstr>Left-Right Case</vt:lpstr>
      <vt:lpstr>Right-Right Case</vt:lpstr>
      <vt:lpstr>Right-Left Case</vt:lpstr>
      <vt:lpstr>Insertion Examples</vt:lpstr>
      <vt:lpstr>Insertion Examples</vt:lpstr>
      <vt:lpstr>Insertion Examples</vt:lpstr>
      <vt:lpstr>Insertion Examples</vt:lpstr>
      <vt:lpstr>Insertion Examples</vt:lpstr>
      <vt:lpstr>Implementation</vt:lpstr>
      <vt:lpstr>Implementation</vt:lpstr>
      <vt:lpstr>Time Complexity</vt:lpstr>
      <vt:lpstr>Deletion in AVL Tree</vt:lpstr>
      <vt:lpstr>Deletion</vt:lpstr>
      <vt:lpstr>PowerPoint Presentation</vt:lpstr>
      <vt:lpstr>Deletion - Algorithm</vt:lpstr>
      <vt:lpstr>Four Possible Arrangements</vt:lpstr>
      <vt:lpstr>Left-Left Case</vt:lpstr>
      <vt:lpstr>Left-Right Case</vt:lpstr>
      <vt:lpstr>Right-Right Case</vt:lpstr>
      <vt:lpstr>Right-Left Case</vt:lpstr>
      <vt:lpstr>Deletion Examples</vt:lpstr>
      <vt:lpstr>Deletion Examples</vt:lpstr>
      <vt:lpstr>Implementation</vt:lpstr>
      <vt:lpstr>Implementation</vt:lpstr>
      <vt:lpstr>Implementation</vt:lpstr>
      <vt:lpstr>Time Complexity</vt:lpstr>
      <vt:lpstr>Balancing of Tree</vt:lpstr>
      <vt:lpstr>Trees and balance</vt:lpstr>
      <vt:lpstr>Some height numbers</vt:lpstr>
      <vt:lpstr>Calculating tree height</vt:lpstr>
      <vt:lpstr>Balance factor</vt:lpstr>
      <vt:lpstr>PowerPoint Presentation</vt:lpstr>
      <vt:lpstr>PowerPoint Presentation</vt:lpstr>
      <vt:lpstr>Traversing the Tree</vt:lpstr>
      <vt:lpstr>PowerPoint Presentation</vt:lpstr>
      <vt:lpstr>Inorder Traversing using Recursion</vt:lpstr>
      <vt:lpstr>Inorder Traversing</vt:lpstr>
      <vt:lpstr>Inorder Traversal</vt:lpstr>
      <vt:lpstr>Inorder Traversing - Algorithm</vt:lpstr>
      <vt:lpstr>Inorder Traversing - Implementation</vt:lpstr>
      <vt:lpstr>Non Recursive Inorder Traversing</vt:lpstr>
      <vt:lpstr>Preorder Traversing using Recursion</vt:lpstr>
      <vt:lpstr>Preorder Traversing</vt:lpstr>
      <vt:lpstr>Preorder Traversal</vt:lpstr>
      <vt:lpstr>Preorder Traversing - Algorithm</vt:lpstr>
      <vt:lpstr>Preorder Traversing - Implementation</vt:lpstr>
      <vt:lpstr>Non Recursive Preorder Traversing</vt:lpstr>
      <vt:lpstr>Postorder Traversing using Recursion</vt:lpstr>
      <vt:lpstr>Postorder Traversing</vt:lpstr>
      <vt:lpstr>Postorder Traversal</vt:lpstr>
      <vt:lpstr>Postorder traversal - Algorithm</vt:lpstr>
      <vt:lpstr>Postorder traversal - Implementation</vt:lpstr>
      <vt:lpstr>Non Recursive Preorder Traversing</vt:lpstr>
      <vt:lpstr>Algorithm Analysis</vt:lpstr>
      <vt:lpstr>Summary</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Afaq Mansoor</dc:creator>
  <cp:lastModifiedBy>Afaq</cp:lastModifiedBy>
  <cp:revision>31</cp:revision>
  <dcterms:created xsi:type="dcterms:W3CDTF">2006-08-16T00:00:00Z</dcterms:created>
  <dcterms:modified xsi:type="dcterms:W3CDTF">2018-12-02T09:44:07Z</dcterms:modified>
</cp:coreProperties>
</file>