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12/2/2018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12/2/2018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12/2/2018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12/2/2018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data_structures_algorithms/graph_data_structure.htm" TargetMode="External"/><Relationship Id="rId2" Type="http://schemas.openxmlformats.org/officeDocument/2006/relationships/hyperlink" Target="https://www.google.com/url?sa=t&amp;rct=j&amp;q=&amp;esrc=s&amp;source=web&amp;cd=1&amp;ved=2ahUKEwjj4ZTF2vneAhWRSxUIHcqHDgQQFjAAegQIChAC&amp;url=http://www.csie.ntu.edu.tw/~ds/ppt/ch6/chapter6.PPT&amp;usg=AOvVaw3jgUOufVt73tfSfe95w2O2" TargetMode="External"/><Relationship Id="rId1" Type="http://schemas.openxmlformats.org/officeDocument/2006/relationships/slideLayout" Target="../slideLayouts/slideLayout2.xml"/><Relationship Id="rId5" Type="http://schemas.openxmlformats.org/officeDocument/2006/relationships/hyperlink" Target="https://www.google.com/url?sa=t&amp;rct=j&amp;q=&amp;esrc=s&amp;source=web&amp;cd=2&amp;ved=2ahUKEwjj4ZTF2vneAhWRSxUIHcqHDgQQFjABegQIABAC&amp;url=https://www.cse.unr.edu/~bebis/CS308/PowerPoint/Graphs.ppt&amp;usg=AOvVaw2LgoJTDfuT6wHJToSLonTd" TargetMode="External"/><Relationship Id="rId4" Type="http://schemas.openxmlformats.org/officeDocument/2006/relationships/hyperlink" Target="https://www.programiz.com/dsa/grap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2286000"/>
            <a:ext cx="8458200" cy="1470025"/>
          </a:xfrm>
        </p:spPr>
        <p:txBody>
          <a:bodyPr/>
          <a:lstStyle/>
          <a:p>
            <a:r>
              <a:rPr lang="en-US" dirty="0">
                <a:latin typeface="Calibri" panose="020F0502020204030204" pitchFamily="34" charset="0"/>
              </a:rPr>
              <a:t>Graph </a:t>
            </a:r>
            <a:r>
              <a:rPr lang="en-US" dirty="0" smtClean="0">
                <a:latin typeface="Calibri" panose="020F0502020204030204" pitchFamily="34" charset="0"/>
              </a:rPr>
              <a:t>Data Structure</a:t>
            </a:r>
            <a:endParaRPr lang="en-US" dirty="0">
              <a:latin typeface="Calibri" panose="020F0502020204030204" pitchFamily="34" charset="0"/>
            </a:endParaRPr>
          </a:p>
        </p:txBody>
      </p:sp>
      <p:sp>
        <p:nvSpPr>
          <p:cNvPr id="5" name="Subtitle 4"/>
          <p:cNvSpPr>
            <a:spLocks noGrp="1"/>
          </p:cNvSpPr>
          <p:nvPr>
            <p:ph type="subTitle" idx="1"/>
          </p:nvPr>
        </p:nvSpPr>
        <p:spPr/>
        <p:txBody>
          <a:bodyPr>
            <a:normAutofit/>
          </a:bodyPr>
          <a:lstStyle/>
          <a:p>
            <a:r>
              <a:rPr lang="en-US" dirty="0">
                <a:latin typeface="Calibri" panose="020F0502020204030204" pitchFamily="34" charset="0"/>
              </a:rPr>
              <a:t>Prepared by: Afaq </a:t>
            </a:r>
            <a:r>
              <a:rPr lang="en-US" dirty="0" err="1">
                <a:latin typeface="Calibri" panose="020F0502020204030204" pitchFamily="34" charset="0"/>
              </a:rPr>
              <a:t>Mansoor</a:t>
            </a:r>
            <a:r>
              <a:rPr lang="en-US" dirty="0">
                <a:latin typeface="Calibri" panose="020F0502020204030204" pitchFamily="34" charset="0"/>
              </a:rPr>
              <a:t> Khan</a:t>
            </a:r>
          </a:p>
          <a:p>
            <a:r>
              <a:rPr lang="en-US" dirty="0">
                <a:latin typeface="Calibri" panose="020F0502020204030204" pitchFamily="34" charset="0"/>
              </a:rPr>
              <a:t>BSSE III- Group A </a:t>
            </a:r>
          </a:p>
          <a:p>
            <a:r>
              <a:rPr lang="en-US" dirty="0">
                <a:latin typeface="Calibri" panose="020F0502020204030204" pitchFamily="34" charset="0"/>
              </a:rPr>
              <a:t>Session 2017-21</a:t>
            </a:r>
          </a:p>
          <a:p>
            <a:r>
              <a:rPr lang="en-US" dirty="0" err="1">
                <a:latin typeface="Calibri" panose="020F0502020204030204" pitchFamily="34" charset="0"/>
              </a:rPr>
              <a:t>IMSciences</a:t>
            </a:r>
            <a:r>
              <a:rPr lang="en-US" dirty="0">
                <a:latin typeface="Calibri" panose="020F0502020204030204" pitchFamily="34" charset="0"/>
              </a:rPr>
              <a:t>, Peshawar.</a:t>
            </a:r>
          </a:p>
        </p:txBody>
      </p:sp>
    </p:spTree>
    <p:extLst>
      <p:ext uri="{BB962C8B-B14F-4D97-AF65-F5344CB8AC3E}">
        <p14:creationId xmlns:p14="http://schemas.microsoft.com/office/powerpoint/2010/main" val="367729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685800" y="762000"/>
            <a:ext cx="7772400" cy="533400"/>
          </a:xfrm>
          <a:noFill/>
          <a:ln/>
        </p:spPr>
        <p:txBody>
          <a:bodyPr>
            <a:normAutofit fontScale="90000"/>
          </a:bodyPr>
          <a:lstStyle/>
          <a:p>
            <a:pPr algn="ctr"/>
            <a:r>
              <a:rPr lang="en-US" altLang="en-US" sz="4000" dirty="0">
                <a:latin typeface="Calibri" panose="020F0502020204030204" pitchFamily="34" charset="0"/>
                <a:cs typeface="Times New Roman" pitchFamily="18" charset="0"/>
              </a:rPr>
              <a:t>Graph </a:t>
            </a:r>
            <a:r>
              <a:rPr lang="en-US" altLang="en-US" sz="4000" dirty="0" smtClean="0">
                <a:latin typeface="Calibri" panose="020F0502020204030204" pitchFamily="34" charset="0"/>
                <a:cs typeface="Times New Roman" pitchFamily="18" charset="0"/>
              </a:rPr>
              <a:t>terminology</a:t>
            </a:r>
            <a:endParaRPr lang="en-US" altLang="en-US" sz="4000" dirty="0">
              <a:latin typeface="Calibri" panose="020F0502020204030204" pitchFamily="34" charset="0"/>
              <a:cs typeface="Courier New" pitchFamily="49" charset="0"/>
            </a:endParaRPr>
          </a:p>
        </p:txBody>
      </p:sp>
      <p:sp>
        <p:nvSpPr>
          <p:cNvPr id="15363" name="Rectangle 3"/>
          <p:cNvSpPr>
            <a:spLocks noGrp="1" noChangeArrowheads="1"/>
          </p:cNvSpPr>
          <p:nvPr>
            <p:ph idx="1"/>
          </p:nvPr>
        </p:nvSpPr>
        <p:spPr>
          <a:xfrm>
            <a:off x="1143000" y="1371600"/>
            <a:ext cx="6781800" cy="1676400"/>
          </a:xfrm>
        </p:spPr>
        <p:txBody>
          <a:bodyPr>
            <a:normAutofit/>
          </a:bodyPr>
          <a:lstStyle/>
          <a:p>
            <a:pPr algn="just"/>
            <a:r>
              <a:rPr lang="en-US" altLang="en-US" sz="2800" dirty="0">
                <a:latin typeface="Calibri" panose="020F0502020204030204" pitchFamily="34" charset="0"/>
                <a:cs typeface="Times New Roman" pitchFamily="18" charset="0"/>
              </a:rPr>
              <a:t>What is the number of edges in a complete directed graph with N vertices? </a:t>
            </a:r>
            <a:endParaRPr lang="en-US" altLang="en-US" sz="2800" dirty="0">
              <a:latin typeface="Calibri" panose="020F0502020204030204" pitchFamily="34" charset="0"/>
              <a:cs typeface="Courier New" pitchFamily="49" charset="0"/>
            </a:endParaRPr>
          </a:p>
          <a:p>
            <a:pPr algn="just">
              <a:buFontTx/>
              <a:buNone/>
            </a:pPr>
            <a:r>
              <a:rPr lang="en-US" altLang="en-US" sz="2800" dirty="0">
                <a:latin typeface="Calibri" panose="020F0502020204030204" pitchFamily="34" charset="0"/>
                <a:cs typeface="Times New Roman" pitchFamily="18" charset="0"/>
              </a:rPr>
              <a:t>		</a:t>
            </a:r>
            <a:r>
              <a:rPr lang="en-US" altLang="en-US" sz="2400" i="1" dirty="0">
                <a:latin typeface="Calibri" panose="020F0502020204030204" pitchFamily="34" charset="0"/>
                <a:cs typeface="Times New Roman" pitchFamily="18" charset="0"/>
              </a:rPr>
              <a:t>N * (N-1)</a:t>
            </a:r>
          </a:p>
        </p:txBody>
      </p:sp>
      <p:pic>
        <p:nvPicPr>
          <p:cNvPr id="15365" name="Picture 5" descr="C:\My Documents\308 PowerPoint\Figures\MACJOBS\JPEGS\CHAP09\P553a.jpg"/>
          <p:cNvPicPr>
            <a:picLocks noChangeAspect="1" noChangeArrowheads="1"/>
          </p:cNvPicPr>
          <p:nvPr/>
        </p:nvPicPr>
        <p:blipFill>
          <a:blip r:embed="rId3">
            <a:extLst>
              <a:ext uri="{28A0092B-C50C-407E-A947-70E740481C1C}">
                <a14:useLocalDpi xmlns:a14="http://schemas.microsoft.com/office/drawing/2010/main" val="0"/>
              </a:ext>
            </a:extLst>
          </a:blip>
          <a:srcRect t="19006" r="60785"/>
          <a:stretch>
            <a:fillRect/>
          </a:stretch>
        </p:blipFill>
        <p:spPr bwMode="auto">
          <a:xfrm>
            <a:off x="3962400" y="2514600"/>
            <a:ext cx="4038600" cy="38719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367" name="Object 7"/>
          <p:cNvGraphicFramePr>
            <a:graphicFrameLocks noChangeAspect="1"/>
          </p:cNvGraphicFramePr>
          <p:nvPr/>
        </p:nvGraphicFramePr>
        <p:xfrm>
          <a:off x="1752600" y="3124200"/>
          <a:ext cx="1676400" cy="784225"/>
        </p:xfrm>
        <a:graphic>
          <a:graphicData uri="http://schemas.openxmlformats.org/presentationml/2006/ole">
            <mc:AlternateContent xmlns:mc="http://schemas.openxmlformats.org/markup-compatibility/2006">
              <mc:Choice xmlns:v="urn:schemas-microsoft-com:vml" Requires="v">
                <p:oleObj spid="_x0000_s1034" name="Equation" r:id="rId4" imgW="977760" imgH="457200" progId="Equation.DSMT4">
                  <p:embed/>
                </p:oleObj>
              </mc:Choice>
              <mc:Fallback>
                <p:oleObj name="Equation" r:id="rId4" imgW="9777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124200"/>
                        <a:ext cx="16764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0474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685800" y="609600"/>
            <a:ext cx="7772400" cy="609600"/>
          </a:xfrm>
          <a:noFill/>
          <a:ln/>
        </p:spPr>
        <p:txBody>
          <a:bodyPr>
            <a:normAutofit fontScale="90000"/>
          </a:bodyPr>
          <a:lstStyle/>
          <a:p>
            <a:pPr algn="ctr"/>
            <a:r>
              <a:rPr lang="en-US" altLang="en-US" sz="4000" dirty="0">
                <a:latin typeface="Calibri" panose="020F0502020204030204" pitchFamily="34" charset="0"/>
                <a:cs typeface="Times New Roman" pitchFamily="18" charset="0"/>
              </a:rPr>
              <a:t>Graph terminology </a:t>
            </a:r>
            <a:endParaRPr lang="en-US" altLang="en-US" sz="4000" dirty="0">
              <a:latin typeface="Calibri" panose="020F0502020204030204" pitchFamily="34" charset="0"/>
              <a:cs typeface="Courier New" pitchFamily="49" charset="0"/>
            </a:endParaRPr>
          </a:p>
        </p:txBody>
      </p:sp>
      <p:sp>
        <p:nvSpPr>
          <p:cNvPr id="16387" name="Rectangle 3"/>
          <p:cNvSpPr>
            <a:spLocks noGrp="1" noChangeArrowheads="1"/>
          </p:cNvSpPr>
          <p:nvPr>
            <p:ph idx="1"/>
          </p:nvPr>
        </p:nvSpPr>
        <p:spPr>
          <a:xfrm>
            <a:off x="685800" y="1371600"/>
            <a:ext cx="7772400" cy="1524000"/>
          </a:xfrm>
        </p:spPr>
        <p:txBody>
          <a:bodyPr/>
          <a:lstStyle/>
          <a:p>
            <a:pPr algn="just"/>
            <a:r>
              <a:rPr lang="en-US" altLang="en-US" sz="2800" dirty="0">
                <a:latin typeface="Calibri" panose="020F0502020204030204" pitchFamily="34" charset="0"/>
                <a:cs typeface="Times New Roman" pitchFamily="18" charset="0"/>
              </a:rPr>
              <a:t>What is the number of edges in a complete undirected graph with N vertices? </a:t>
            </a:r>
            <a:endParaRPr lang="en-US" altLang="en-US" sz="2800" dirty="0">
              <a:latin typeface="Calibri" panose="020F0502020204030204" pitchFamily="34" charset="0"/>
              <a:cs typeface="Courier New" pitchFamily="49" charset="0"/>
            </a:endParaRPr>
          </a:p>
          <a:p>
            <a:pPr algn="just">
              <a:buFontTx/>
              <a:buNone/>
            </a:pPr>
            <a:r>
              <a:rPr lang="en-US" altLang="en-US" sz="2800" dirty="0">
                <a:latin typeface="Calibri" panose="020F0502020204030204" pitchFamily="34" charset="0"/>
                <a:ea typeface="MS Mincho" charset="-128"/>
              </a:rPr>
              <a:t>		</a:t>
            </a:r>
            <a:r>
              <a:rPr lang="en-US" altLang="en-US" sz="2400" i="1" dirty="0">
                <a:latin typeface="Calibri" panose="020F0502020204030204" pitchFamily="34" charset="0"/>
                <a:ea typeface="MS Mincho" charset="-128"/>
              </a:rPr>
              <a:t>N * (N-1) / 2</a:t>
            </a:r>
            <a:endParaRPr lang="en-US" altLang="en-US" sz="2800" dirty="0">
              <a:latin typeface="Calibri" panose="020F0502020204030204" pitchFamily="34" charset="0"/>
            </a:endParaRPr>
          </a:p>
        </p:txBody>
      </p:sp>
      <p:pic>
        <p:nvPicPr>
          <p:cNvPr id="16389" name="Picture 5" descr="C:\My Documents\308 PowerPoint\Figures\MACJOBS\JPEGS\CHAP09\P553a.jpg"/>
          <p:cNvPicPr>
            <a:picLocks noChangeAspect="1" noChangeArrowheads="1"/>
          </p:cNvPicPr>
          <p:nvPr/>
        </p:nvPicPr>
        <p:blipFill>
          <a:blip r:embed="rId3" cstate="print">
            <a:extLst>
              <a:ext uri="{28A0092B-C50C-407E-A947-70E740481C1C}">
                <a14:useLocalDpi xmlns:a14="http://schemas.microsoft.com/office/drawing/2010/main" val="0"/>
              </a:ext>
            </a:extLst>
          </a:blip>
          <a:srcRect l="54903"/>
          <a:stretch>
            <a:fillRect/>
          </a:stretch>
        </p:blipFill>
        <p:spPr bwMode="auto">
          <a:xfrm>
            <a:off x="4038600" y="2514600"/>
            <a:ext cx="3775075" cy="3886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390" name="Object 6"/>
          <p:cNvGraphicFramePr>
            <a:graphicFrameLocks noChangeAspect="1"/>
          </p:cNvGraphicFramePr>
          <p:nvPr/>
        </p:nvGraphicFramePr>
        <p:xfrm>
          <a:off x="1752600" y="2971800"/>
          <a:ext cx="1219200" cy="685800"/>
        </p:xfrm>
        <a:graphic>
          <a:graphicData uri="http://schemas.openxmlformats.org/presentationml/2006/ole">
            <mc:AlternateContent xmlns:mc="http://schemas.openxmlformats.org/markup-compatibility/2006">
              <mc:Choice xmlns:v="urn:schemas-microsoft-com:vml" Requires="v">
                <p:oleObj spid="_x0000_s2058" name="Equation" r:id="rId4" imgW="977760" imgH="457200" progId="Equation.DSMT4">
                  <p:embed/>
                </p:oleObj>
              </mc:Choice>
              <mc:Fallback>
                <p:oleObj name="Equation" r:id="rId4" imgW="9777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971800"/>
                        <a:ext cx="1219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590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685800" y="762000"/>
            <a:ext cx="7772400" cy="533400"/>
          </a:xfrm>
          <a:noFill/>
          <a:ln/>
        </p:spPr>
        <p:txBody>
          <a:bodyPr>
            <a:normAutofit fontScale="90000"/>
          </a:bodyPr>
          <a:lstStyle/>
          <a:p>
            <a:pPr algn="ctr"/>
            <a:r>
              <a:rPr lang="en-US" altLang="en-US" sz="4000" dirty="0">
                <a:latin typeface="Calibri" panose="020F0502020204030204" pitchFamily="34" charset="0"/>
                <a:cs typeface="Times New Roman" pitchFamily="18" charset="0"/>
              </a:rPr>
              <a:t>Graph terminology </a:t>
            </a:r>
            <a:endParaRPr lang="en-US" altLang="en-US" sz="4000" dirty="0">
              <a:latin typeface="Calibri" panose="020F0502020204030204" pitchFamily="34" charset="0"/>
              <a:cs typeface="Courier New" pitchFamily="49" charset="0"/>
            </a:endParaRPr>
          </a:p>
        </p:txBody>
      </p:sp>
      <p:sp>
        <p:nvSpPr>
          <p:cNvPr id="10243" name="Rectangle 3"/>
          <p:cNvSpPr>
            <a:spLocks noGrp="1" noChangeArrowheads="1"/>
          </p:cNvSpPr>
          <p:nvPr>
            <p:ph idx="1"/>
          </p:nvPr>
        </p:nvSpPr>
        <p:spPr>
          <a:xfrm>
            <a:off x="609600" y="1524000"/>
            <a:ext cx="7772400" cy="1066800"/>
          </a:xfrm>
        </p:spPr>
        <p:txBody>
          <a:bodyPr/>
          <a:lstStyle/>
          <a:p>
            <a:pPr algn="just"/>
            <a:r>
              <a:rPr lang="en-US" altLang="en-US" sz="2800" dirty="0">
                <a:latin typeface="Calibri" panose="020F0502020204030204" pitchFamily="34" charset="0"/>
                <a:ea typeface="MS Mincho" charset="-128"/>
              </a:rPr>
              <a:t>Weighted graph: a graph in which each edge carries a value</a:t>
            </a:r>
            <a:r>
              <a:rPr lang="en-US" altLang="en-US" sz="2800" dirty="0">
                <a:latin typeface="Calibri" panose="020F0502020204030204" pitchFamily="34" charset="0"/>
              </a:rPr>
              <a:t> </a:t>
            </a:r>
          </a:p>
        </p:txBody>
      </p:sp>
      <p:pic>
        <p:nvPicPr>
          <p:cNvPr id="10245" name="Picture 5"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1371600" y="2667000"/>
            <a:ext cx="6400800"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695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81000"/>
            <a:ext cx="7772400" cy="1143000"/>
          </a:xfrm>
        </p:spPr>
        <p:txBody>
          <a:bodyPr/>
          <a:lstStyle/>
          <a:p>
            <a:pPr algn="ctr"/>
            <a:r>
              <a:rPr lang="en-US" altLang="en-US" dirty="0">
                <a:latin typeface="Calibri" panose="020F0502020204030204" pitchFamily="34" charset="0"/>
                <a:cs typeface="Times New Roman" pitchFamily="18" charset="0"/>
              </a:rPr>
              <a:t>Graph implementation</a:t>
            </a:r>
            <a:endParaRPr lang="en-US" altLang="en-US" dirty="0">
              <a:latin typeface="Calibri" panose="020F0502020204030204" pitchFamily="34" charset="0"/>
              <a:cs typeface="Courier New" pitchFamily="49" charset="0"/>
            </a:endParaRPr>
          </a:p>
        </p:txBody>
      </p:sp>
      <p:sp>
        <p:nvSpPr>
          <p:cNvPr id="11267" name="Rectangle 3"/>
          <p:cNvSpPr>
            <a:spLocks noGrp="1" noChangeArrowheads="1"/>
          </p:cNvSpPr>
          <p:nvPr>
            <p:ph idx="1"/>
          </p:nvPr>
        </p:nvSpPr>
        <p:spPr>
          <a:xfrm>
            <a:off x="685800" y="1524000"/>
            <a:ext cx="7772400" cy="4114800"/>
          </a:xfrm>
        </p:spPr>
        <p:txBody>
          <a:bodyPr/>
          <a:lstStyle/>
          <a:p>
            <a:pPr algn="just"/>
            <a:r>
              <a:rPr lang="en-US" altLang="en-US" dirty="0">
                <a:latin typeface="Calibri" panose="020F0502020204030204" pitchFamily="34" charset="0"/>
                <a:cs typeface="Times New Roman" pitchFamily="18" charset="0"/>
              </a:rPr>
              <a:t>Array-based implementation</a:t>
            </a:r>
            <a:endParaRPr lang="en-US" altLang="en-US" dirty="0">
              <a:latin typeface="Calibri" panose="020F0502020204030204" pitchFamily="34" charset="0"/>
              <a:cs typeface="Courier New" pitchFamily="49" charset="0"/>
            </a:endParaRPr>
          </a:p>
          <a:p>
            <a:pPr lvl="1" algn="just"/>
            <a:r>
              <a:rPr lang="en-US" altLang="en-US" dirty="0">
                <a:latin typeface="Calibri" panose="020F0502020204030204" pitchFamily="34" charset="0"/>
                <a:cs typeface="Times New Roman" pitchFamily="18" charset="0"/>
              </a:rPr>
              <a:t>A 1D array is used to represent the vertices</a:t>
            </a:r>
            <a:endParaRPr lang="en-US" altLang="en-US" dirty="0">
              <a:latin typeface="Calibri" panose="020F0502020204030204" pitchFamily="34" charset="0"/>
              <a:cs typeface="Courier New" pitchFamily="49" charset="0"/>
            </a:endParaRPr>
          </a:p>
          <a:p>
            <a:pPr lvl="1" algn="just"/>
            <a:r>
              <a:rPr lang="en-US" altLang="en-US" dirty="0">
                <a:latin typeface="Calibri" panose="020F0502020204030204" pitchFamily="34" charset="0"/>
                <a:ea typeface="MS Mincho" charset="-128"/>
              </a:rPr>
              <a:t>A 2D array (adjacency matrix) is used to represent the edges</a:t>
            </a:r>
            <a:r>
              <a:rPr lang="en-US" altLang="en-US" dirty="0">
                <a:latin typeface="Calibri" panose="020F0502020204030204" pitchFamily="34" charset="0"/>
              </a:rPr>
              <a:t> </a:t>
            </a:r>
          </a:p>
        </p:txBody>
      </p:sp>
      <p:pic>
        <p:nvPicPr>
          <p:cNvPr id="11268" name="Picture 4"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2514600" y="3733800"/>
            <a:ext cx="4876800" cy="278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463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609600"/>
            <a:ext cx="7772400" cy="457200"/>
          </a:xfrm>
        </p:spPr>
        <p:txBody>
          <a:bodyPr>
            <a:normAutofit fontScale="90000"/>
          </a:bodyPr>
          <a:lstStyle/>
          <a:p>
            <a:r>
              <a:rPr lang="en-US" altLang="en-US" dirty="0">
                <a:solidFill>
                  <a:schemeClr val="bg1"/>
                </a:solidFill>
                <a:latin typeface="Calibri" panose="020F0502020204030204" pitchFamily="34" charset="0"/>
                <a:cs typeface="Times New Roman" pitchFamily="18" charset="0"/>
              </a:rPr>
              <a:t>Array-based implementation</a:t>
            </a:r>
            <a:endParaRPr lang="en-US" altLang="en-US" dirty="0">
              <a:solidFill>
                <a:schemeClr val="bg1"/>
              </a:solidFill>
              <a:latin typeface="Calibri" panose="020F0502020204030204" pitchFamily="34" charset="0"/>
            </a:endParaRPr>
          </a:p>
        </p:txBody>
      </p:sp>
      <p:pic>
        <p:nvPicPr>
          <p:cNvPr id="12291" name="Picture 3" descr="C:\My Documents\308 PowerPoint\Figures\MACJOBS\JPEGS\CHAP09\P567.jpg"/>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066800" y="1295400"/>
            <a:ext cx="7239000" cy="519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36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7700" y="457200"/>
            <a:ext cx="7772400" cy="1143000"/>
          </a:xfrm>
        </p:spPr>
        <p:txBody>
          <a:bodyPr/>
          <a:lstStyle/>
          <a:p>
            <a:pPr algn="ctr"/>
            <a:r>
              <a:rPr lang="en-US" altLang="en-US" dirty="0">
                <a:latin typeface="Calibri" panose="020F0502020204030204" pitchFamily="34" charset="0"/>
                <a:ea typeface="MS Mincho" charset="-128"/>
              </a:rPr>
              <a:t>Graph implementation</a:t>
            </a:r>
            <a:r>
              <a:rPr lang="en-US" altLang="en-US" dirty="0">
                <a:latin typeface="Calibri" panose="020F0502020204030204" pitchFamily="34" charset="0"/>
              </a:rPr>
              <a:t> </a:t>
            </a:r>
          </a:p>
        </p:txBody>
      </p:sp>
      <p:sp>
        <p:nvSpPr>
          <p:cNvPr id="13315" name="Rectangle 3"/>
          <p:cNvSpPr>
            <a:spLocks noGrp="1" noChangeArrowheads="1"/>
          </p:cNvSpPr>
          <p:nvPr>
            <p:ph idx="1"/>
          </p:nvPr>
        </p:nvSpPr>
        <p:spPr>
          <a:xfrm>
            <a:off x="685800" y="1524000"/>
            <a:ext cx="7772400" cy="3505200"/>
          </a:xfrm>
        </p:spPr>
        <p:txBody>
          <a:bodyPr/>
          <a:lstStyle/>
          <a:p>
            <a:pPr algn="just"/>
            <a:r>
              <a:rPr lang="en-US" altLang="en-US" dirty="0">
                <a:latin typeface="Calibri" panose="020F0502020204030204" pitchFamily="34" charset="0"/>
                <a:cs typeface="Times New Roman" pitchFamily="18" charset="0"/>
              </a:rPr>
              <a:t>Linked-list implementation</a:t>
            </a:r>
            <a:endParaRPr lang="en-US" altLang="en-US" dirty="0">
              <a:latin typeface="Calibri" panose="020F0502020204030204" pitchFamily="34" charset="0"/>
              <a:cs typeface="Courier New" pitchFamily="49" charset="0"/>
            </a:endParaRPr>
          </a:p>
          <a:p>
            <a:pPr lvl="1" algn="just"/>
            <a:r>
              <a:rPr lang="en-US" altLang="en-US" sz="2600" dirty="0">
                <a:latin typeface="Calibri" panose="020F0502020204030204" pitchFamily="34" charset="0"/>
                <a:cs typeface="Times New Roman" pitchFamily="18" charset="0"/>
              </a:rPr>
              <a:t>A 1D array is used to represent the vertices </a:t>
            </a:r>
          </a:p>
          <a:p>
            <a:pPr lvl="1" algn="just"/>
            <a:r>
              <a:rPr lang="en-US" altLang="en-US" sz="2600" dirty="0">
                <a:latin typeface="Calibri" panose="020F0502020204030204" pitchFamily="34" charset="0"/>
                <a:cs typeface="Times New Roman" pitchFamily="18" charset="0"/>
              </a:rPr>
              <a:t>A list is used for each vertex </a:t>
            </a:r>
            <a:r>
              <a:rPr lang="en-US" altLang="en-US" sz="2600" i="1" dirty="0">
                <a:latin typeface="Calibri" panose="020F0502020204030204" pitchFamily="34" charset="0"/>
                <a:ea typeface="MS Mincho" charset="-128"/>
              </a:rPr>
              <a:t>v</a:t>
            </a:r>
            <a:r>
              <a:rPr lang="en-US" altLang="en-US" sz="2600" dirty="0">
                <a:latin typeface="Calibri" panose="020F0502020204030204" pitchFamily="34" charset="0"/>
                <a:ea typeface="MS Mincho" charset="-128"/>
              </a:rPr>
              <a:t> which contains the vertices which are adjacent from </a:t>
            </a:r>
            <a:r>
              <a:rPr lang="en-US" altLang="en-US" sz="2600" i="1" dirty="0">
                <a:latin typeface="Calibri" panose="020F0502020204030204" pitchFamily="34" charset="0"/>
                <a:ea typeface="MS Mincho" charset="-128"/>
              </a:rPr>
              <a:t>v </a:t>
            </a:r>
            <a:r>
              <a:rPr lang="en-US" altLang="en-US" sz="2600" dirty="0">
                <a:latin typeface="Calibri" panose="020F0502020204030204" pitchFamily="34" charset="0"/>
                <a:ea typeface="MS Mincho" charset="-128"/>
              </a:rPr>
              <a:t>(adjacency list)</a:t>
            </a:r>
            <a:r>
              <a:rPr lang="en-US" altLang="en-US" dirty="0">
                <a:latin typeface="Calibri" panose="020F0502020204030204" pitchFamily="34" charset="0"/>
              </a:rPr>
              <a:t> </a:t>
            </a:r>
          </a:p>
        </p:txBody>
      </p:sp>
      <p:pic>
        <p:nvPicPr>
          <p:cNvPr id="13316" name="Picture 4" descr="C:\My Documents\308 PowerPoint\Figures\MACJOBS\JPEGS\CHAP09\P553b.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a:stretch>
            <a:fillRect/>
          </a:stretch>
        </p:blipFill>
        <p:spPr bwMode="auto">
          <a:xfrm>
            <a:off x="2057400" y="3657600"/>
            <a:ext cx="4953000" cy="282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920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81000"/>
            <a:ext cx="7772400" cy="685800"/>
          </a:xfrm>
        </p:spPr>
        <p:txBody>
          <a:bodyPr>
            <a:normAutofit fontScale="90000"/>
          </a:bodyPr>
          <a:lstStyle/>
          <a:p>
            <a:r>
              <a:rPr lang="en-US" altLang="en-US">
                <a:solidFill>
                  <a:schemeClr val="bg1"/>
                </a:solidFill>
                <a:latin typeface="Calibri" panose="020F0502020204030204" pitchFamily="34" charset="0"/>
                <a:ea typeface="MS Mincho" charset="-128"/>
              </a:rPr>
              <a:t>Linked-list implementation</a:t>
            </a:r>
            <a:r>
              <a:rPr lang="en-US" altLang="en-US">
                <a:solidFill>
                  <a:schemeClr val="bg1"/>
                </a:solidFill>
                <a:latin typeface="Calibri" panose="020F0502020204030204" pitchFamily="34" charset="0"/>
              </a:rPr>
              <a:t> </a:t>
            </a:r>
          </a:p>
        </p:txBody>
      </p:sp>
      <p:pic>
        <p:nvPicPr>
          <p:cNvPr id="14339" name="Picture 3" descr="C:\My Documents\308 PowerPoint\Figures\MACJOBS\JPEGS\CHAP09\P57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19200"/>
            <a:ext cx="6324600" cy="524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45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lnSpc>
                <a:spcPct val="75000"/>
              </a:lnSpc>
            </a:pPr>
            <a:r>
              <a:rPr lang="en-US" altLang="en-US" sz="4000" dirty="0">
                <a:latin typeface="Calibri" panose="020F0502020204030204" pitchFamily="34" charset="0"/>
                <a:ea typeface="MS Mincho" charset="-128"/>
              </a:rPr>
              <a:t>Adjacency matrix vs. adjacency list representation</a:t>
            </a:r>
            <a:r>
              <a:rPr lang="en-US" altLang="en-US" sz="4000" dirty="0">
                <a:latin typeface="Calibri" panose="020F0502020204030204" pitchFamily="34" charset="0"/>
              </a:rPr>
              <a:t> </a:t>
            </a:r>
          </a:p>
        </p:txBody>
      </p:sp>
      <p:sp>
        <p:nvSpPr>
          <p:cNvPr id="17411" name="Rectangle 3"/>
          <p:cNvSpPr>
            <a:spLocks noGrp="1" noChangeArrowheads="1"/>
          </p:cNvSpPr>
          <p:nvPr>
            <p:ph idx="1"/>
          </p:nvPr>
        </p:nvSpPr>
        <p:spPr>
          <a:xfrm>
            <a:off x="685800" y="2362200"/>
            <a:ext cx="8001000" cy="4495800"/>
          </a:xfrm>
        </p:spPr>
        <p:txBody>
          <a:bodyPr/>
          <a:lstStyle/>
          <a:p>
            <a:pPr algn="just">
              <a:lnSpc>
                <a:spcPct val="85000"/>
              </a:lnSpc>
            </a:pPr>
            <a:r>
              <a:rPr lang="en-US" altLang="en-US" b="1" dirty="0">
                <a:solidFill>
                  <a:srgbClr val="FF9933"/>
                </a:solidFill>
                <a:latin typeface="Calibri" panose="020F0502020204030204" pitchFamily="34" charset="0"/>
                <a:ea typeface="MS Mincho" charset="-128"/>
              </a:rPr>
              <a:t>Adjacency matrix</a:t>
            </a:r>
            <a:endParaRPr lang="en-US" altLang="en-US" b="1" dirty="0">
              <a:solidFill>
                <a:srgbClr val="FF9933"/>
              </a:solidFill>
              <a:latin typeface="Calibri" panose="020F0502020204030204" pitchFamily="34" charset="0"/>
              <a:cs typeface="Times New Roman" pitchFamily="18" charset="0"/>
            </a:endParaRPr>
          </a:p>
          <a:p>
            <a:pPr lvl="1" algn="just">
              <a:lnSpc>
                <a:spcPct val="85000"/>
              </a:lnSpc>
            </a:pPr>
            <a:r>
              <a:rPr lang="en-US" altLang="en-US" dirty="0">
                <a:latin typeface="Calibri" panose="020F0502020204030204" pitchFamily="34" charset="0"/>
                <a:ea typeface="MS Mincho" charset="-128"/>
              </a:rPr>
              <a:t>Good for dense graphs --|</a:t>
            </a:r>
            <a:r>
              <a:rPr lang="en-US" altLang="en-US" i="1" dirty="0">
                <a:latin typeface="Calibri" panose="020F0502020204030204" pitchFamily="34" charset="0"/>
                <a:ea typeface="MS Mincho" charset="-128"/>
              </a:rPr>
              <a:t>E</a:t>
            </a:r>
            <a:r>
              <a:rPr lang="en-US" altLang="en-US" dirty="0">
                <a:latin typeface="Calibri" panose="020F0502020204030204" pitchFamily="34" charset="0"/>
                <a:ea typeface="MS Mincho" charset="-128"/>
              </a:rPr>
              <a:t>|~</a:t>
            </a:r>
            <a:r>
              <a:rPr lang="en-US" altLang="en-US" i="1" dirty="0">
                <a:latin typeface="Calibri" panose="020F0502020204030204" pitchFamily="34" charset="0"/>
                <a:ea typeface="MS Mincho" charset="-128"/>
              </a:rPr>
              <a:t>O</a:t>
            </a:r>
            <a:r>
              <a:rPr lang="en-US" altLang="en-US" dirty="0">
                <a:latin typeface="Calibri" panose="020F0502020204030204" pitchFamily="34" charset="0"/>
                <a:ea typeface="MS Mincho" charset="-128"/>
              </a:rPr>
              <a:t>(|</a:t>
            </a:r>
            <a:r>
              <a:rPr lang="en-US" altLang="en-US" i="1" dirty="0">
                <a:latin typeface="Calibri" panose="020F0502020204030204" pitchFamily="34" charset="0"/>
                <a:ea typeface="MS Mincho" charset="-128"/>
              </a:rPr>
              <a:t>V</a:t>
            </a:r>
            <a:r>
              <a:rPr lang="en-US" altLang="en-US" dirty="0">
                <a:latin typeface="Calibri" panose="020F0502020204030204" pitchFamily="34" charset="0"/>
                <a:ea typeface="MS Mincho" charset="-128"/>
              </a:rPr>
              <a:t>|</a:t>
            </a:r>
            <a:r>
              <a:rPr lang="en-US" altLang="en-US" baseline="30000" dirty="0">
                <a:latin typeface="Calibri" panose="020F0502020204030204" pitchFamily="34" charset="0"/>
                <a:ea typeface="MS Mincho" charset="-128"/>
              </a:rPr>
              <a:t>2</a:t>
            </a:r>
            <a:r>
              <a:rPr lang="en-US" altLang="en-US" dirty="0">
                <a:latin typeface="Calibri" panose="020F0502020204030204" pitchFamily="34" charset="0"/>
                <a:ea typeface="MS Mincho" charset="-128"/>
              </a:rPr>
              <a:t>)</a:t>
            </a:r>
            <a:endParaRPr lang="en-US" altLang="en-US" dirty="0">
              <a:latin typeface="Calibri" panose="020F0502020204030204" pitchFamily="34" charset="0"/>
              <a:cs typeface="Times New Roman" pitchFamily="18" charset="0"/>
            </a:endParaRPr>
          </a:p>
          <a:p>
            <a:pPr lvl="1" algn="just">
              <a:lnSpc>
                <a:spcPct val="85000"/>
              </a:lnSpc>
            </a:pPr>
            <a:r>
              <a:rPr lang="en-US" altLang="en-US" dirty="0">
                <a:latin typeface="Calibri" panose="020F0502020204030204" pitchFamily="34" charset="0"/>
                <a:ea typeface="MS Mincho" charset="-128"/>
              </a:rPr>
              <a:t>Memory requirements: </a:t>
            </a:r>
            <a:r>
              <a:rPr lang="en-US" altLang="en-US" i="1" dirty="0">
                <a:latin typeface="Calibri" panose="020F0502020204030204" pitchFamily="34" charset="0"/>
                <a:ea typeface="MS Mincho" charset="-128"/>
              </a:rPr>
              <a:t>O</a:t>
            </a:r>
            <a:r>
              <a:rPr lang="en-US" altLang="en-US" dirty="0">
                <a:latin typeface="Calibri" panose="020F0502020204030204" pitchFamily="34" charset="0"/>
                <a:ea typeface="MS Mincho" charset="-128"/>
              </a:rPr>
              <a:t>(|V| + |</a:t>
            </a:r>
            <a:r>
              <a:rPr lang="en-US" altLang="en-US" i="1" dirty="0">
                <a:latin typeface="Calibri" panose="020F0502020204030204" pitchFamily="34" charset="0"/>
                <a:ea typeface="MS Mincho" charset="-128"/>
              </a:rPr>
              <a:t>E|</a:t>
            </a:r>
            <a:r>
              <a:rPr lang="en-US" altLang="en-US" baseline="30000" dirty="0">
                <a:latin typeface="Calibri" panose="020F0502020204030204" pitchFamily="34" charset="0"/>
                <a:ea typeface="MS Mincho" charset="-128"/>
              </a:rPr>
              <a:t> </a:t>
            </a:r>
            <a:r>
              <a:rPr lang="en-US" altLang="en-US" dirty="0">
                <a:latin typeface="Calibri" panose="020F0502020204030204" pitchFamily="34" charset="0"/>
                <a:ea typeface="MS Mincho" charset="-128"/>
              </a:rPr>
              <a:t>) = O(|</a:t>
            </a:r>
            <a:r>
              <a:rPr lang="en-US" altLang="en-US" i="1" dirty="0">
                <a:latin typeface="Calibri" panose="020F0502020204030204" pitchFamily="34" charset="0"/>
                <a:ea typeface="MS Mincho" charset="-128"/>
              </a:rPr>
              <a:t>V</a:t>
            </a:r>
            <a:r>
              <a:rPr lang="en-US" altLang="en-US" dirty="0">
                <a:latin typeface="Calibri" panose="020F0502020204030204" pitchFamily="34" charset="0"/>
                <a:ea typeface="MS Mincho" charset="-128"/>
              </a:rPr>
              <a:t>|</a:t>
            </a:r>
            <a:r>
              <a:rPr lang="en-US" altLang="en-US" baseline="30000" dirty="0">
                <a:latin typeface="Calibri" panose="020F0502020204030204" pitchFamily="34" charset="0"/>
                <a:ea typeface="MS Mincho" charset="-128"/>
              </a:rPr>
              <a:t>2 </a:t>
            </a:r>
            <a:r>
              <a:rPr lang="en-US" altLang="en-US" dirty="0">
                <a:latin typeface="Calibri" panose="020F0502020204030204" pitchFamily="34" charset="0"/>
                <a:ea typeface="MS Mincho" charset="-128"/>
              </a:rPr>
              <a:t>)</a:t>
            </a:r>
          </a:p>
          <a:p>
            <a:pPr lvl="1" algn="just">
              <a:lnSpc>
                <a:spcPct val="85000"/>
              </a:lnSpc>
            </a:pPr>
            <a:r>
              <a:rPr lang="en-US" altLang="en-US" dirty="0">
                <a:latin typeface="Calibri" panose="020F0502020204030204" pitchFamily="34" charset="0"/>
                <a:ea typeface="MS Mincho" charset="-128"/>
              </a:rPr>
              <a:t>Connectivity between two vertices can be tested quickly</a:t>
            </a:r>
          </a:p>
          <a:p>
            <a:pPr algn="just">
              <a:lnSpc>
                <a:spcPct val="85000"/>
              </a:lnSpc>
            </a:pPr>
            <a:r>
              <a:rPr lang="en-US" altLang="en-US" b="1" dirty="0">
                <a:solidFill>
                  <a:srgbClr val="FF9933"/>
                </a:solidFill>
                <a:latin typeface="Calibri" panose="020F0502020204030204" pitchFamily="34" charset="0"/>
                <a:ea typeface="MS Mincho" charset="-128"/>
              </a:rPr>
              <a:t>Adjacency list</a:t>
            </a:r>
            <a:endParaRPr lang="en-US" altLang="en-US" b="1" dirty="0">
              <a:solidFill>
                <a:srgbClr val="FF9933"/>
              </a:solidFill>
              <a:latin typeface="Calibri" panose="020F0502020204030204" pitchFamily="34" charset="0"/>
              <a:cs typeface="Times New Roman" pitchFamily="18" charset="0"/>
            </a:endParaRPr>
          </a:p>
          <a:p>
            <a:pPr lvl="1" algn="just">
              <a:lnSpc>
                <a:spcPct val="85000"/>
              </a:lnSpc>
            </a:pPr>
            <a:r>
              <a:rPr lang="en-US" altLang="en-US" dirty="0">
                <a:latin typeface="Calibri" panose="020F0502020204030204" pitchFamily="34" charset="0"/>
                <a:ea typeface="MS Mincho" charset="-128"/>
              </a:rPr>
              <a:t>Good for sparse graphs -- |</a:t>
            </a:r>
            <a:r>
              <a:rPr lang="en-US" altLang="en-US" i="1" dirty="0">
                <a:latin typeface="Calibri" panose="020F0502020204030204" pitchFamily="34" charset="0"/>
                <a:ea typeface="MS Mincho" charset="-128"/>
              </a:rPr>
              <a:t>E</a:t>
            </a:r>
            <a:r>
              <a:rPr lang="en-US" altLang="en-US" dirty="0">
                <a:latin typeface="Calibri" panose="020F0502020204030204" pitchFamily="34" charset="0"/>
                <a:ea typeface="MS Mincho" charset="-128"/>
              </a:rPr>
              <a:t>|~</a:t>
            </a:r>
            <a:r>
              <a:rPr lang="en-US" altLang="en-US" i="1" dirty="0">
                <a:latin typeface="Calibri" panose="020F0502020204030204" pitchFamily="34" charset="0"/>
                <a:ea typeface="MS Mincho" charset="-128"/>
              </a:rPr>
              <a:t>O</a:t>
            </a:r>
            <a:r>
              <a:rPr lang="en-US" altLang="en-US" dirty="0">
                <a:latin typeface="Calibri" panose="020F0502020204030204" pitchFamily="34" charset="0"/>
                <a:ea typeface="MS Mincho" charset="-128"/>
              </a:rPr>
              <a:t>(|</a:t>
            </a:r>
            <a:r>
              <a:rPr lang="en-US" altLang="en-US" i="1" dirty="0">
                <a:latin typeface="Calibri" panose="020F0502020204030204" pitchFamily="34" charset="0"/>
                <a:ea typeface="MS Mincho" charset="-128"/>
              </a:rPr>
              <a:t>V</a:t>
            </a:r>
            <a:r>
              <a:rPr lang="en-US" altLang="en-US" dirty="0">
                <a:latin typeface="Calibri" panose="020F0502020204030204" pitchFamily="34" charset="0"/>
                <a:ea typeface="MS Mincho" charset="-128"/>
              </a:rPr>
              <a:t>|)</a:t>
            </a:r>
            <a:endParaRPr lang="en-US" altLang="en-US" dirty="0">
              <a:latin typeface="Calibri" panose="020F0502020204030204" pitchFamily="34" charset="0"/>
              <a:cs typeface="Times New Roman" pitchFamily="18" charset="0"/>
            </a:endParaRPr>
          </a:p>
          <a:p>
            <a:pPr lvl="1" algn="just">
              <a:lnSpc>
                <a:spcPct val="85000"/>
              </a:lnSpc>
            </a:pPr>
            <a:r>
              <a:rPr lang="en-US" altLang="en-US" dirty="0">
                <a:latin typeface="Calibri" panose="020F0502020204030204" pitchFamily="34" charset="0"/>
                <a:ea typeface="MS Mincho" charset="-128"/>
              </a:rPr>
              <a:t>Memory requirements: </a:t>
            </a:r>
            <a:r>
              <a:rPr lang="en-US" altLang="en-US" i="1" dirty="0">
                <a:latin typeface="Calibri" panose="020F0502020204030204" pitchFamily="34" charset="0"/>
                <a:ea typeface="MS Mincho" charset="-128"/>
              </a:rPr>
              <a:t>O(|V| + |E|)=O(|V|) </a:t>
            </a:r>
          </a:p>
          <a:p>
            <a:pPr lvl="1" algn="just">
              <a:lnSpc>
                <a:spcPct val="85000"/>
              </a:lnSpc>
            </a:pPr>
            <a:r>
              <a:rPr lang="en-US" altLang="en-US" dirty="0">
                <a:latin typeface="Calibri" panose="020F0502020204030204" pitchFamily="34" charset="0"/>
                <a:ea typeface="MS Mincho" charset="-128"/>
              </a:rPr>
              <a:t>Vertices adjacent to another vertex can be found quickly</a:t>
            </a:r>
          </a:p>
        </p:txBody>
      </p:sp>
    </p:spTree>
    <p:extLst>
      <p:ext uri="{BB962C8B-B14F-4D97-AF65-F5344CB8AC3E}">
        <p14:creationId xmlns:p14="http://schemas.microsoft.com/office/powerpoint/2010/main" val="981713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1219200"/>
            <a:ext cx="7772400" cy="1143000"/>
          </a:xfrm>
        </p:spPr>
        <p:txBody>
          <a:bodyPr/>
          <a:lstStyle/>
          <a:p>
            <a:pPr algn="ctr"/>
            <a:r>
              <a:rPr lang="en-US" altLang="en-US" dirty="0">
                <a:latin typeface="Calibri" panose="020F0502020204030204" pitchFamily="34" charset="0"/>
                <a:ea typeface="MS Mincho" charset="-128"/>
              </a:rPr>
              <a:t>Graph searching</a:t>
            </a:r>
            <a:r>
              <a:rPr lang="en-US" altLang="en-US" dirty="0">
                <a:latin typeface="Calibri" panose="020F0502020204030204" pitchFamily="34" charset="0"/>
              </a:rPr>
              <a:t> </a:t>
            </a:r>
          </a:p>
        </p:txBody>
      </p:sp>
      <p:sp>
        <p:nvSpPr>
          <p:cNvPr id="22531" name="Rectangle 3"/>
          <p:cNvSpPr>
            <a:spLocks noGrp="1" noChangeArrowheads="1"/>
          </p:cNvSpPr>
          <p:nvPr>
            <p:ph idx="1"/>
          </p:nvPr>
        </p:nvSpPr>
        <p:spPr>
          <a:xfrm>
            <a:off x="685800" y="2667000"/>
            <a:ext cx="7772400" cy="3429000"/>
          </a:xfrm>
        </p:spPr>
        <p:txBody>
          <a:bodyPr/>
          <a:lstStyle/>
          <a:p>
            <a:pPr algn="just"/>
            <a:r>
              <a:rPr lang="en-US" altLang="en-US" dirty="0">
                <a:latin typeface="Calibri" panose="020F0502020204030204" pitchFamily="34" charset="0"/>
                <a:cs typeface="Times New Roman" pitchFamily="18" charset="0"/>
              </a:rPr>
              <a:t>Problem: find a path between two nodes of the graph (e.g., Austin  and Washington)</a:t>
            </a:r>
            <a:endParaRPr lang="en-US" altLang="en-US" dirty="0">
              <a:latin typeface="Calibri" panose="020F0502020204030204" pitchFamily="34" charset="0"/>
              <a:cs typeface="Courier New" pitchFamily="49" charset="0"/>
            </a:endParaRPr>
          </a:p>
          <a:p>
            <a:pPr algn="just"/>
            <a:r>
              <a:rPr lang="en-US" altLang="en-US" dirty="0">
                <a:latin typeface="Calibri" panose="020F0502020204030204" pitchFamily="34" charset="0"/>
                <a:ea typeface="MS Mincho" charset="-128"/>
              </a:rPr>
              <a:t>Methods: Depth-First-Search </a:t>
            </a:r>
            <a:r>
              <a:rPr lang="en-US" altLang="en-US" dirty="0">
                <a:solidFill>
                  <a:srgbClr val="FF9933"/>
                </a:solidFill>
                <a:latin typeface="Calibri" panose="020F0502020204030204" pitchFamily="34" charset="0"/>
                <a:ea typeface="MS Mincho" charset="-128"/>
              </a:rPr>
              <a:t>(DFS)</a:t>
            </a:r>
            <a:r>
              <a:rPr lang="en-US" altLang="en-US" dirty="0">
                <a:latin typeface="Calibri" panose="020F0502020204030204" pitchFamily="34" charset="0"/>
                <a:ea typeface="MS Mincho" charset="-128"/>
              </a:rPr>
              <a:t> or Breadth-First-Search </a:t>
            </a:r>
            <a:r>
              <a:rPr lang="en-US" altLang="en-US" dirty="0">
                <a:solidFill>
                  <a:srgbClr val="FF9933"/>
                </a:solidFill>
                <a:latin typeface="Calibri" panose="020F0502020204030204" pitchFamily="34" charset="0"/>
                <a:ea typeface="MS Mincho" charset="-128"/>
              </a:rPr>
              <a:t>(BFS)</a:t>
            </a:r>
            <a:r>
              <a:rPr lang="en-US" altLang="en-US" dirty="0">
                <a:latin typeface="Calibri" panose="020F0502020204030204" pitchFamily="34" charset="0"/>
              </a:rPr>
              <a:t> </a:t>
            </a:r>
          </a:p>
        </p:txBody>
      </p:sp>
    </p:spTree>
    <p:extLst>
      <p:ext uri="{BB962C8B-B14F-4D97-AF65-F5344CB8AC3E}">
        <p14:creationId xmlns:p14="http://schemas.microsoft.com/office/powerpoint/2010/main" val="117510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tLang="en-US" dirty="0">
                <a:latin typeface="Calibri" panose="020F0502020204030204" pitchFamily="34" charset="0"/>
                <a:cs typeface="Times New Roman" pitchFamily="18" charset="0"/>
              </a:rPr>
              <a:t>Depth-First-Search (DFS)</a:t>
            </a:r>
            <a:endParaRPr lang="en-US" altLang="en-US" dirty="0">
              <a:latin typeface="Calibri" panose="020F0502020204030204" pitchFamily="34" charset="0"/>
              <a:cs typeface="Courier New" pitchFamily="49" charset="0"/>
            </a:endParaRPr>
          </a:p>
        </p:txBody>
      </p:sp>
      <p:sp>
        <p:nvSpPr>
          <p:cNvPr id="23555" name="Rectangle 3"/>
          <p:cNvSpPr>
            <a:spLocks noGrp="1" noChangeArrowheads="1"/>
          </p:cNvSpPr>
          <p:nvPr>
            <p:ph idx="1"/>
          </p:nvPr>
        </p:nvSpPr>
        <p:spPr/>
        <p:txBody>
          <a:bodyPr/>
          <a:lstStyle/>
          <a:p>
            <a:pPr algn="just"/>
            <a:r>
              <a:rPr lang="en-US" altLang="en-US" dirty="0">
                <a:latin typeface="Calibri" panose="020F0502020204030204" pitchFamily="34" charset="0"/>
                <a:cs typeface="Times New Roman" pitchFamily="18" charset="0"/>
              </a:rPr>
              <a:t>What is the idea behind DFS?</a:t>
            </a:r>
            <a:endParaRPr lang="en-US" altLang="en-US" dirty="0">
              <a:latin typeface="Calibri" panose="020F0502020204030204" pitchFamily="34" charset="0"/>
              <a:cs typeface="Courier New" pitchFamily="49" charset="0"/>
            </a:endParaRPr>
          </a:p>
          <a:p>
            <a:pPr lvl="1" algn="just"/>
            <a:r>
              <a:rPr lang="en-US" altLang="en-US" dirty="0">
                <a:latin typeface="Calibri" panose="020F0502020204030204" pitchFamily="34" charset="0"/>
                <a:cs typeface="Times New Roman" pitchFamily="18" charset="0"/>
              </a:rPr>
              <a:t>Travel as far as you can down a path </a:t>
            </a:r>
            <a:endParaRPr lang="en-US" altLang="en-US" dirty="0">
              <a:latin typeface="Calibri" panose="020F0502020204030204" pitchFamily="34" charset="0"/>
              <a:cs typeface="Courier New" pitchFamily="49" charset="0"/>
            </a:endParaRPr>
          </a:p>
          <a:p>
            <a:pPr lvl="1" algn="just"/>
            <a:r>
              <a:rPr lang="en-US" altLang="en-US" dirty="0">
                <a:latin typeface="Calibri" panose="020F0502020204030204" pitchFamily="34" charset="0"/>
                <a:cs typeface="Times New Roman" pitchFamily="18" charset="0"/>
              </a:rPr>
              <a:t>Back up </a:t>
            </a:r>
            <a:r>
              <a:rPr lang="en-US" altLang="en-US" i="1" dirty="0">
                <a:latin typeface="Calibri" panose="020F0502020204030204" pitchFamily="34" charset="0"/>
                <a:cs typeface="Times New Roman" pitchFamily="18" charset="0"/>
              </a:rPr>
              <a:t>as little as possible</a:t>
            </a:r>
            <a:r>
              <a:rPr lang="en-US" altLang="en-US" dirty="0">
                <a:latin typeface="Calibri" panose="020F0502020204030204" pitchFamily="34" charset="0"/>
                <a:cs typeface="Times New Roman" pitchFamily="18" charset="0"/>
              </a:rPr>
              <a:t> when you reach a "dead end" (i.e.,  next vertex has been "marked" or there is no next vertex)</a:t>
            </a:r>
            <a:endParaRPr lang="en-US" altLang="en-US" dirty="0">
              <a:latin typeface="Calibri" panose="020F0502020204030204" pitchFamily="34" charset="0"/>
              <a:cs typeface="Courier New" pitchFamily="49" charset="0"/>
            </a:endParaRPr>
          </a:p>
          <a:p>
            <a:pPr algn="just"/>
            <a:r>
              <a:rPr lang="en-US" altLang="en-US" dirty="0">
                <a:latin typeface="Calibri" panose="020F0502020204030204" pitchFamily="34" charset="0"/>
                <a:ea typeface="MS Mincho" charset="-128"/>
              </a:rPr>
              <a:t>DFS can be implemented efficiently using </a:t>
            </a:r>
            <a:r>
              <a:rPr lang="en-US" altLang="en-US" dirty="0" smtClean="0">
                <a:latin typeface="Calibri" panose="020F0502020204030204" pitchFamily="34" charset="0"/>
                <a:ea typeface="MS Mincho" charset="-128"/>
              </a:rPr>
              <a:t>a </a:t>
            </a:r>
            <a:r>
              <a:rPr lang="en-US" altLang="en-US" i="1" dirty="0" smtClean="0">
                <a:solidFill>
                  <a:srgbClr val="FF9933"/>
                </a:solidFill>
                <a:latin typeface="Calibri" panose="020F0502020204030204" pitchFamily="34" charset="0"/>
                <a:ea typeface="MS Mincho" charset="-128"/>
              </a:rPr>
              <a:t>stack</a:t>
            </a:r>
            <a:r>
              <a:rPr lang="en-US" altLang="en-US" dirty="0" smtClean="0">
                <a:latin typeface="Calibri" panose="020F0502020204030204" pitchFamily="34" charset="0"/>
              </a:rPr>
              <a:t> </a:t>
            </a:r>
            <a:endParaRPr lang="en-US" altLang="en-US" dirty="0">
              <a:latin typeface="Calibri" panose="020F0502020204030204" pitchFamily="34" charset="0"/>
            </a:endParaRPr>
          </a:p>
        </p:txBody>
      </p:sp>
    </p:spTree>
    <p:extLst>
      <p:ext uri="{BB962C8B-B14F-4D97-AF65-F5344CB8AC3E}">
        <p14:creationId xmlns:p14="http://schemas.microsoft.com/office/powerpoint/2010/main" val="2406865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Calibri" panose="020F0502020204030204" pitchFamily="34" charset="0"/>
              </a:rPr>
              <a:t>Last Lecture Summary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algn="just"/>
            <a:r>
              <a:rPr lang="en-US" dirty="0">
                <a:latin typeface="Calibri" panose="020F0502020204030204" pitchFamily="34" charset="0"/>
              </a:rPr>
              <a:t>Introduction to AVL tree</a:t>
            </a:r>
          </a:p>
          <a:p>
            <a:pPr algn="just"/>
            <a:r>
              <a:rPr lang="en-US" dirty="0">
                <a:latin typeface="Calibri" panose="020F0502020204030204" pitchFamily="34" charset="0"/>
              </a:rPr>
              <a:t>Insertion and deletion of a node in AVL tree.</a:t>
            </a:r>
          </a:p>
          <a:p>
            <a:pPr algn="just"/>
            <a:r>
              <a:rPr lang="en-US" dirty="0">
                <a:latin typeface="Calibri" panose="020F0502020204030204" pitchFamily="34" charset="0"/>
              </a:rPr>
              <a:t>Balancing of Tree</a:t>
            </a:r>
          </a:p>
          <a:p>
            <a:pPr algn="just"/>
            <a:r>
              <a:rPr lang="en-US" dirty="0">
                <a:latin typeface="Calibri" panose="020F0502020204030204" pitchFamily="34" charset="0"/>
              </a:rPr>
              <a:t>Calculating Height of a particular node in the Tree</a:t>
            </a:r>
          </a:p>
          <a:p>
            <a:pPr algn="just"/>
            <a:r>
              <a:rPr lang="en-US" dirty="0">
                <a:latin typeface="Calibri" panose="020F0502020204030204" pitchFamily="34" charset="0"/>
              </a:rPr>
              <a:t>Calculating balance Factor for a particular Node in the Tree</a:t>
            </a:r>
          </a:p>
          <a:p>
            <a:pPr algn="just"/>
            <a:r>
              <a:rPr lang="en-US" dirty="0">
                <a:latin typeface="Calibri" panose="020F0502020204030204" pitchFamily="34" charset="0"/>
              </a:rPr>
              <a:t>Left Rotation in an AVL Tree</a:t>
            </a:r>
          </a:p>
          <a:p>
            <a:pPr algn="just"/>
            <a:r>
              <a:rPr lang="en-US" dirty="0">
                <a:latin typeface="Calibri" panose="020F0502020204030204" pitchFamily="34" charset="0"/>
              </a:rPr>
              <a:t>Right Rotation in an AVL Tree</a:t>
            </a:r>
          </a:p>
          <a:p>
            <a:pPr algn="just"/>
            <a:r>
              <a:rPr lang="en-US" dirty="0">
                <a:latin typeface="Calibri" panose="020F0502020204030204" pitchFamily="34" charset="0"/>
              </a:rPr>
              <a:t>All types of Traversals in AVL</a:t>
            </a:r>
          </a:p>
          <a:p>
            <a:pPr algn="just"/>
            <a:r>
              <a:rPr lang="en-US" dirty="0">
                <a:latin typeface="Calibri" panose="020F0502020204030204" pitchFamily="34" charset="0"/>
              </a:rPr>
              <a:t>Algorithm Analysis</a:t>
            </a:r>
          </a:p>
          <a:p>
            <a:endParaRPr lang="en-US" dirty="0">
              <a:latin typeface="Calibri" panose="020F0502020204030204" pitchFamily="34" charset="0"/>
            </a:endParaRPr>
          </a:p>
        </p:txBody>
      </p:sp>
    </p:spTree>
    <p:extLst>
      <p:ext uri="{BB962C8B-B14F-4D97-AF65-F5344CB8AC3E}">
        <p14:creationId xmlns:p14="http://schemas.microsoft.com/office/powerpoint/2010/main" val="1025645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457200" y="914400"/>
            <a:ext cx="8229600" cy="1066800"/>
          </a:xfrm>
          <a:noFill/>
          <a:ln/>
        </p:spPr>
        <p:txBody>
          <a:bodyPr/>
          <a:lstStyle/>
          <a:p>
            <a:pPr algn="ctr"/>
            <a:r>
              <a:rPr lang="en-US" altLang="en-US" dirty="0">
                <a:latin typeface="Calibri" panose="020F0502020204030204" pitchFamily="34" charset="0"/>
                <a:cs typeface="Times New Roman" pitchFamily="18" charset="0"/>
              </a:rPr>
              <a:t>Depth-First-Search (DFS</a:t>
            </a:r>
            <a:r>
              <a:rPr lang="en-US" altLang="en-US" dirty="0" smtClean="0">
                <a:latin typeface="Calibri" panose="020F0502020204030204" pitchFamily="34" charset="0"/>
                <a:cs typeface="Times New Roman" pitchFamily="18" charset="0"/>
              </a:rPr>
              <a:t>)</a:t>
            </a:r>
            <a:endParaRPr lang="en-US" altLang="en-US" i="1" dirty="0">
              <a:latin typeface="Calibri" panose="020F0502020204030204" pitchFamily="34" charset="0"/>
              <a:cs typeface="Courier New" pitchFamily="49" charset="0"/>
            </a:endParaRPr>
          </a:p>
        </p:txBody>
      </p:sp>
      <p:sp>
        <p:nvSpPr>
          <p:cNvPr id="24579" name="Rectangle 3"/>
          <p:cNvSpPr>
            <a:spLocks noGrp="1" noChangeArrowheads="1"/>
          </p:cNvSpPr>
          <p:nvPr>
            <p:ph idx="1"/>
          </p:nvPr>
        </p:nvSpPr>
        <p:spPr>
          <a:xfrm>
            <a:off x="609600" y="2133600"/>
            <a:ext cx="5638800" cy="4419600"/>
          </a:xfrm>
        </p:spPr>
        <p:txBody>
          <a:bodyPr/>
          <a:lstStyle/>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Set found to false</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err="1">
                <a:latin typeface="Calibri" panose="020F0502020204030204" pitchFamily="34" charset="0"/>
                <a:cs typeface="Times New Roman" pitchFamily="18" charset="0"/>
              </a:rPr>
              <a:t>stack.Push</a:t>
            </a:r>
            <a:r>
              <a:rPr lang="en-US" altLang="en-US" sz="2400" dirty="0">
                <a:latin typeface="Calibri" panose="020F0502020204030204" pitchFamily="34" charset="0"/>
                <a:cs typeface="Times New Roman" pitchFamily="18" charset="0"/>
              </a:rPr>
              <a:t>(</a:t>
            </a:r>
            <a:r>
              <a:rPr lang="en-US" altLang="en-US" sz="2400" dirty="0" err="1">
                <a:latin typeface="Calibri" panose="020F0502020204030204" pitchFamily="34" charset="0"/>
                <a:cs typeface="Times New Roman" pitchFamily="18" charset="0"/>
              </a:rPr>
              <a:t>startVertex</a:t>
            </a:r>
            <a:r>
              <a:rPr lang="en-US" altLang="en-US" sz="2400" dirty="0">
                <a:latin typeface="Calibri" panose="020F0502020204030204" pitchFamily="34" charset="0"/>
                <a:cs typeface="Times New Roman" pitchFamily="18" charset="0"/>
              </a:rPr>
              <a:t>)</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DO</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a:t>
            </a:r>
            <a:r>
              <a:rPr lang="en-US" altLang="en-US" sz="2400" dirty="0" err="1">
                <a:latin typeface="Calibri" panose="020F0502020204030204" pitchFamily="34" charset="0"/>
                <a:cs typeface="Times New Roman" pitchFamily="18" charset="0"/>
              </a:rPr>
              <a:t>stack.Pop</a:t>
            </a:r>
            <a:r>
              <a:rPr lang="en-US" altLang="en-US" sz="2400" dirty="0">
                <a:latin typeface="Calibri" panose="020F0502020204030204" pitchFamily="34" charset="0"/>
                <a:cs typeface="Times New Roman" pitchFamily="18" charset="0"/>
              </a:rPr>
              <a:t>(vertex)</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IF vertex == </a:t>
            </a:r>
            <a:r>
              <a:rPr lang="en-US" altLang="en-US" sz="2400" dirty="0" err="1">
                <a:latin typeface="Calibri" panose="020F0502020204030204" pitchFamily="34" charset="0"/>
                <a:cs typeface="Times New Roman" pitchFamily="18" charset="0"/>
              </a:rPr>
              <a:t>endVertex</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Set found to true</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ELSE</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Push all adjacent vertices onto stack</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WHILE !</a:t>
            </a:r>
            <a:r>
              <a:rPr lang="en-US" altLang="en-US" sz="2400" dirty="0" err="1">
                <a:latin typeface="Calibri" panose="020F0502020204030204" pitchFamily="34" charset="0"/>
                <a:cs typeface="Times New Roman" pitchFamily="18" charset="0"/>
              </a:rPr>
              <a:t>stack.IsEmpty</a:t>
            </a:r>
            <a:r>
              <a:rPr lang="en-US" altLang="en-US" sz="2400" dirty="0">
                <a:latin typeface="Calibri" panose="020F0502020204030204" pitchFamily="34" charset="0"/>
                <a:cs typeface="Times New Roman" pitchFamily="18" charset="0"/>
              </a:rPr>
              <a:t>() AND !found</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IF(!found)</a:t>
            </a:r>
            <a:endParaRPr lang="en-US" altLang="en-US" sz="2400" dirty="0">
              <a:latin typeface="Calibri" panose="020F0502020204030204" pitchFamily="34" charset="0"/>
              <a:cs typeface="Courier New" pitchFamily="49" charset="0"/>
            </a:endParaRPr>
          </a:p>
          <a:p>
            <a:pPr marL="566928" indent="-457200">
              <a:lnSpc>
                <a:spcPct val="70000"/>
              </a:lnSpc>
              <a:buFont typeface="+mj-lt"/>
              <a:buAutoNum type="arabicPeriod"/>
            </a:pPr>
            <a:r>
              <a:rPr lang="en-US" altLang="en-US" sz="2400" dirty="0">
                <a:latin typeface="Calibri" panose="020F0502020204030204" pitchFamily="34" charset="0"/>
                <a:cs typeface="Times New Roman" pitchFamily="18" charset="0"/>
              </a:rPr>
              <a:t>  Write "Path does not exist"</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2555559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WINDOWS\Desktop\Graphs_fig1.jpg"/>
          <p:cNvPicPr>
            <a:picLocks noChangeAspect="1" noChangeArrowheads="1"/>
          </p:cNvPicPr>
          <p:nvPr/>
        </p:nvPicPr>
        <p:blipFill>
          <a:blip r:embed="rId2">
            <a:extLst>
              <a:ext uri="{28A0092B-C50C-407E-A947-70E740481C1C}">
                <a14:useLocalDpi xmlns:a14="http://schemas.microsoft.com/office/drawing/2010/main" val="0"/>
              </a:ext>
            </a:extLst>
          </a:blip>
          <a:srcRect b="65082"/>
          <a:stretch>
            <a:fillRect/>
          </a:stretch>
        </p:blipFill>
        <p:spPr bwMode="auto">
          <a:xfrm>
            <a:off x="304800" y="1676400"/>
            <a:ext cx="8458200" cy="3167063"/>
          </a:xfrm>
          <a:prstGeom prst="rect">
            <a:avLst/>
          </a:prstGeom>
          <a:noFill/>
          <a:extLst>
            <a:ext uri="{909E8E84-426E-40DD-AFC4-6F175D3DCCD1}">
              <a14:hiddenFill xmlns:a14="http://schemas.microsoft.com/office/drawing/2010/main">
                <a:solidFill>
                  <a:srgbClr val="FFFFFF"/>
                </a:solidFill>
              </a14:hiddenFill>
            </a:ext>
          </a:extLst>
        </p:spPr>
      </p:pic>
      <p:sp>
        <p:nvSpPr>
          <p:cNvPr id="25603" name="Text Box 3"/>
          <p:cNvSpPr txBox="1">
            <a:spLocks noChangeArrowheads="1"/>
          </p:cNvSpPr>
          <p:nvPr/>
        </p:nvSpPr>
        <p:spPr bwMode="auto">
          <a:xfrm>
            <a:off x="304800" y="1143000"/>
            <a:ext cx="676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start</a:t>
            </a:r>
            <a:endParaRPr lang="en-US" altLang="en-US"/>
          </a:p>
        </p:txBody>
      </p:sp>
      <p:sp>
        <p:nvSpPr>
          <p:cNvPr id="25604" name="Text Box 4"/>
          <p:cNvSpPr txBox="1">
            <a:spLocks noChangeArrowheads="1"/>
          </p:cNvSpPr>
          <p:nvPr/>
        </p:nvSpPr>
        <p:spPr bwMode="auto">
          <a:xfrm>
            <a:off x="3692525" y="1219200"/>
            <a:ext cx="608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end</a:t>
            </a:r>
            <a:endParaRPr lang="en-US" altLang="en-US"/>
          </a:p>
        </p:txBody>
      </p:sp>
      <p:sp>
        <p:nvSpPr>
          <p:cNvPr id="25605" name="Text Box 5"/>
          <p:cNvSpPr txBox="1">
            <a:spLocks noChangeArrowheads="1"/>
          </p:cNvSpPr>
          <p:nvPr/>
        </p:nvSpPr>
        <p:spPr bwMode="auto">
          <a:xfrm>
            <a:off x="2667000" y="4038600"/>
            <a:ext cx="1668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(initialization)</a:t>
            </a:r>
          </a:p>
        </p:txBody>
      </p:sp>
    </p:spTree>
    <p:extLst>
      <p:ext uri="{BB962C8B-B14F-4D97-AF65-F5344CB8AC3E}">
        <p14:creationId xmlns:p14="http://schemas.microsoft.com/office/powerpoint/2010/main" val="524911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WINDOWS\Desktop\Graphs_fig1.jpg"/>
          <p:cNvPicPr>
            <a:picLocks noChangeAspect="1" noChangeArrowheads="1"/>
          </p:cNvPicPr>
          <p:nvPr/>
        </p:nvPicPr>
        <p:blipFill>
          <a:blip r:embed="rId2">
            <a:extLst>
              <a:ext uri="{28A0092B-C50C-407E-A947-70E740481C1C}">
                <a14:useLocalDpi xmlns:a14="http://schemas.microsoft.com/office/drawing/2010/main" val="0"/>
              </a:ext>
            </a:extLst>
          </a:blip>
          <a:srcRect t="35349" b="31441"/>
          <a:stretch>
            <a:fillRect/>
          </a:stretch>
        </p:blipFill>
        <p:spPr bwMode="auto">
          <a:xfrm>
            <a:off x="457200" y="1828800"/>
            <a:ext cx="8229600" cy="293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6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WINDOWS\Desktop\Graphs_fig1.jpg"/>
          <p:cNvPicPr>
            <a:picLocks noChangeAspect="1" noChangeArrowheads="1"/>
          </p:cNvPicPr>
          <p:nvPr/>
        </p:nvPicPr>
        <p:blipFill>
          <a:blip r:embed="rId2">
            <a:extLst>
              <a:ext uri="{28A0092B-C50C-407E-A947-70E740481C1C}">
                <a14:useLocalDpi xmlns:a14="http://schemas.microsoft.com/office/drawing/2010/main" val="0"/>
              </a:ext>
            </a:extLst>
          </a:blip>
          <a:srcRect l="27225" t="69536" r="24608"/>
          <a:stretch>
            <a:fillRect/>
          </a:stretch>
        </p:blipFill>
        <p:spPr bwMode="auto">
          <a:xfrm>
            <a:off x="2133600" y="1752600"/>
            <a:ext cx="5105400" cy="34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972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143000"/>
            <a:ext cx="7772400" cy="1143000"/>
          </a:xfrm>
        </p:spPr>
        <p:txBody>
          <a:bodyPr/>
          <a:lstStyle/>
          <a:p>
            <a:pPr algn="ctr"/>
            <a:r>
              <a:rPr lang="en-US" altLang="en-US" dirty="0">
                <a:latin typeface="Calibri" panose="020F0502020204030204" pitchFamily="34" charset="0"/>
                <a:cs typeface="Times New Roman" pitchFamily="18" charset="0"/>
              </a:rPr>
              <a:t>Breadth-First-Searching (BFS)</a:t>
            </a:r>
            <a:endParaRPr lang="en-US" altLang="en-US" dirty="0">
              <a:latin typeface="Calibri" panose="020F0502020204030204" pitchFamily="34" charset="0"/>
              <a:cs typeface="Courier New" pitchFamily="49" charset="0"/>
            </a:endParaRPr>
          </a:p>
        </p:txBody>
      </p:sp>
      <p:sp>
        <p:nvSpPr>
          <p:cNvPr id="31747" name="Rectangle 3"/>
          <p:cNvSpPr>
            <a:spLocks noGrp="1" noChangeArrowheads="1"/>
          </p:cNvSpPr>
          <p:nvPr>
            <p:ph idx="1"/>
          </p:nvPr>
        </p:nvSpPr>
        <p:spPr>
          <a:xfrm>
            <a:off x="685800" y="2438400"/>
            <a:ext cx="7772400" cy="3657600"/>
          </a:xfrm>
        </p:spPr>
        <p:txBody>
          <a:bodyPr/>
          <a:lstStyle/>
          <a:p>
            <a:pPr algn="just"/>
            <a:r>
              <a:rPr lang="en-US" altLang="en-US" dirty="0">
                <a:latin typeface="Calibri" panose="020F0502020204030204" pitchFamily="34" charset="0"/>
                <a:cs typeface="Times New Roman" pitchFamily="18" charset="0"/>
              </a:rPr>
              <a:t>What is the idea behind BFS?</a:t>
            </a:r>
            <a:endParaRPr lang="en-US" altLang="en-US" dirty="0">
              <a:latin typeface="Calibri" panose="020F0502020204030204" pitchFamily="34" charset="0"/>
              <a:cs typeface="Courier New" pitchFamily="49" charset="0"/>
            </a:endParaRPr>
          </a:p>
          <a:p>
            <a:pPr lvl="1" algn="just"/>
            <a:r>
              <a:rPr lang="en-US" altLang="en-US" dirty="0">
                <a:latin typeface="Calibri" panose="020F0502020204030204" pitchFamily="34" charset="0"/>
                <a:cs typeface="Times New Roman" pitchFamily="18" charset="0"/>
              </a:rPr>
              <a:t>Look at all possible paths at the same depth before you go at a deeper level</a:t>
            </a:r>
            <a:endParaRPr lang="en-US" altLang="en-US" dirty="0">
              <a:latin typeface="Calibri" panose="020F0502020204030204" pitchFamily="34" charset="0"/>
              <a:cs typeface="Courier New" pitchFamily="49" charset="0"/>
            </a:endParaRPr>
          </a:p>
          <a:p>
            <a:pPr lvl="1" algn="just"/>
            <a:r>
              <a:rPr lang="en-US" altLang="en-US" dirty="0">
                <a:latin typeface="Calibri" panose="020F0502020204030204" pitchFamily="34" charset="0"/>
                <a:cs typeface="Times New Roman" pitchFamily="18" charset="0"/>
              </a:rPr>
              <a:t>Back up </a:t>
            </a:r>
            <a:r>
              <a:rPr lang="en-US" altLang="en-US" i="1" dirty="0">
                <a:latin typeface="Calibri" panose="020F0502020204030204" pitchFamily="34" charset="0"/>
                <a:cs typeface="Times New Roman" pitchFamily="18" charset="0"/>
              </a:rPr>
              <a:t>as far as possible</a:t>
            </a:r>
            <a:r>
              <a:rPr lang="en-US" altLang="en-US" dirty="0">
                <a:latin typeface="Calibri" panose="020F0502020204030204" pitchFamily="34" charset="0"/>
                <a:cs typeface="Times New Roman" pitchFamily="18" charset="0"/>
              </a:rPr>
              <a:t> when you reach a "dead end" (i.e.,  next vertex has been "marked" or there is no next vertex)</a:t>
            </a:r>
            <a:endParaRPr lang="en-US" altLang="en-US" dirty="0">
              <a:latin typeface="Calibri" panose="020F0502020204030204" pitchFamily="34" charset="0"/>
            </a:endParaRPr>
          </a:p>
        </p:txBody>
      </p:sp>
    </p:spTree>
    <p:extLst>
      <p:ext uri="{BB962C8B-B14F-4D97-AF65-F5344CB8AC3E}">
        <p14:creationId xmlns:p14="http://schemas.microsoft.com/office/powerpoint/2010/main" val="518771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xfrm>
            <a:off x="685800" y="838200"/>
            <a:ext cx="8001000" cy="457200"/>
          </a:xfrm>
          <a:noFill/>
          <a:ln/>
        </p:spPr>
        <p:txBody>
          <a:bodyPr>
            <a:normAutofit fontScale="90000"/>
          </a:bodyPr>
          <a:lstStyle/>
          <a:p>
            <a:pPr algn="ctr"/>
            <a:r>
              <a:rPr lang="en-US" altLang="en-US" sz="4000" dirty="0">
                <a:latin typeface="Calibri" panose="020F0502020204030204" pitchFamily="34" charset="0"/>
                <a:cs typeface="Times New Roman" pitchFamily="18" charset="0"/>
              </a:rPr>
              <a:t>Breadth-First-Searching (BFS) </a:t>
            </a:r>
            <a:endParaRPr lang="en-US" altLang="en-US" sz="4000" dirty="0">
              <a:latin typeface="Calibri" panose="020F0502020204030204" pitchFamily="34" charset="0"/>
              <a:cs typeface="Courier New" pitchFamily="49" charset="0"/>
            </a:endParaRPr>
          </a:p>
        </p:txBody>
      </p:sp>
      <p:sp>
        <p:nvSpPr>
          <p:cNvPr id="32771" name="Rectangle 3"/>
          <p:cNvSpPr>
            <a:spLocks noGrp="1" noChangeArrowheads="1"/>
          </p:cNvSpPr>
          <p:nvPr>
            <p:ph idx="1"/>
          </p:nvPr>
        </p:nvSpPr>
        <p:spPr>
          <a:xfrm>
            <a:off x="685800" y="1906137"/>
            <a:ext cx="7772400" cy="4800600"/>
          </a:xfrm>
        </p:spPr>
        <p:txBody>
          <a:bodyPr/>
          <a:lstStyle/>
          <a:p>
            <a:pPr>
              <a:lnSpc>
                <a:spcPct val="70000"/>
              </a:lnSpc>
            </a:pPr>
            <a:r>
              <a:rPr lang="en-US" altLang="en-US" sz="2800" dirty="0">
                <a:latin typeface="Calibri" panose="020F0502020204030204" pitchFamily="34" charset="0"/>
                <a:ea typeface="MS Mincho" charset="-128"/>
              </a:rPr>
              <a:t>BFS can be implemented efficiently using a </a:t>
            </a:r>
            <a:r>
              <a:rPr lang="en-US" altLang="en-US" sz="2800" i="1" dirty="0">
                <a:latin typeface="Calibri" panose="020F0502020204030204" pitchFamily="34" charset="0"/>
                <a:ea typeface="MS Mincho" charset="-128"/>
              </a:rPr>
              <a:t>queue</a:t>
            </a:r>
            <a:endParaRPr lang="en-US" altLang="en-US" sz="2000" dirty="0">
              <a:latin typeface="Calibri" panose="020F0502020204030204" pitchFamily="34" charset="0"/>
              <a:cs typeface="Times New Roman" pitchFamily="18" charset="0"/>
            </a:endParaRPr>
          </a:p>
          <a:p>
            <a:pPr>
              <a:lnSpc>
                <a:spcPct val="70000"/>
              </a:lnSpc>
              <a:buFontTx/>
              <a:buNone/>
            </a:pPr>
            <a:endParaRPr lang="en-US" altLang="en-US" sz="2000" dirty="0">
              <a:latin typeface="Calibri" panose="020F0502020204030204" pitchFamily="34" charset="0"/>
              <a:cs typeface="Times New Roman" pitchFamily="18" charset="0"/>
            </a:endParaRPr>
          </a:p>
          <a:p>
            <a:pPr lvl="1">
              <a:lnSpc>
                <a:spcPct val="70000"/>
              </a:lnSpc>
              <a:buFontTx/>
              <a:buNone/>
            </a:pPr>
            <a:r>
              <a:rPr lang="en-US" altLang="en-US" sz="2000" dirty="0">
                <a:latin typeface="Calibri" panose="020F0502020204030204" pitchFamily="34" charset="0"/>
                <a:cs typeface="Times New Roman" pitchFamily="18" charset="0"/>
              </a:rPr>
              <a:t>Set found to false</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err="1">
                <a:latin typeface="Calibri" panose="020F0502020204030204" pitchFamily="34" charset="0"/>
                <a:cs typeface="Times New Roman" pitchFamily="18" charset="0"/>
              </a:rPr>
              <a:t>queue.Enqueue</a:t>
            </a:r>
            <a:r>
              <a:rPr lang="en-US" altLang="en-US" sz="2000" dirty="0">
                <a:latin typeface="Calibri" panose="020F0502020204030204" pitchFamily="34" charset="0"/>
                <a:cs typeface="Times New Roman" pitchFamily="18" charset="0"/>
              </a:rPr>
              <a:t>(</a:t>
            </a:r>
            <a:r>
              <a:rPr lang="en-US" altLang="en-US" sz="2000" dirty="0" err="1">
                <a:latin typeface="Calibri" panose="020F0502020204030204" pitchFamily="34" charset="0"/>
                <a:cs typeface="Times New Roman" pitchFamily="18" charset="0"/>
              </a:rPr>
              <a:t>startVertex</a:t>
            </a:r>
            <a:r>
              <a:rPr lang="en-US" altLang="en-US" sz="2000" dirty="0">
                <a:latin typeface="Calibri" panose="020F0502020204030204" pitchFamily="34" charset="0"/>
                <a:cs typeface="Times New Roman" pitchFamily="18" charset="0"/>
              </a:rPr>
              <a:t>)</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a:latin typeface="Calibri" panose="020F0502020204030204" pitchFamily="34" charset="0"/>
                <a:cs typeface="Times New Roman" pitchFamily="18" charset="0"/>
              </a:rPr>
              <a:t>DO</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a:latin typeface="Calibri" panose="020F0502020204030204" pitchFamily="34" charset="0"/>
                <a:cs typeface="Times New Roman" pitchFamily="18" charset="0"/>
              </a:rPr>
              <a:t>  </a:t>
            </a:r>
            <a:r>
              <a:rPr lang="es-ES_tradnl" altLang="en-US" sz="2000" dirty="0" err="1">
                <a:latin typeface="Calibri" panose="020F0502020204030204" pitchFamily="34" charset="0"/>
                <a:cs typeface="Times New Roman" pitchFamily="18" charset="0"/>
              </a:rPr>
              <a:t>queue.Dequeue</a:t>
            </a:r>
            <a:r>
              <a:rPr lang="es-ES_tradnl" altLang="en-US" sz="2000" dirty="0">
                <a:latin typeface="Calibri" panose="020F0502020204030204" pitchFamily="34" charset="0"/>
                <a:cs typeface="Times New Roman" pitchFamily="18" charset="0"/>
              </a:rPr>
              <a:t>(</a:t>
            </a:r>
            <a:r>
              <a:rPr lang="es-ES_tradnl" altLang="en-US" sz="2000" dirty="0" err="1">
                <a:latin typeface="Calibri" panose="020F0502020204030204" pitchFamily="34" charset="0"/>
                <a:cs typeface="Times New Roman" pitchFamily="18" charset="0"/>
              </a:rPr>
              <a:t>vertex</a:t>
            </a:r>
            <a:r>
              <a:rPr lang="es-ES_tradnl" altLang="en-US" sz="2000" dirty="0">
                <a:latin typeface="Calibri" panose="020F0502020204030204" pitchFamily="34" charset="0"/>
                <a:cs typeface="Times New Roman" pitchFamily="18" charset="0"/>
              </a:rPr>
              <a:t>)</a:t>
            </a:r>
            <a:endParaRPr lang="en-US" altLang="en-US" sz="2000" dirty="0">
              <a:latin typeface="Calibri" panose="020F0502020204030204" pitchFamily="34" charset="0"/>
              <a:cs typeface="Courier New" pitchFamily="49" charset="0"/>
            </a:endParaRPr>
          </a:p>
          <a:p>
            <a:pPr lvl="1">
              <a:lnSpc>
                <a:spcPct val="70000"/>
              </a:lnSpc>
              <a:buFontTx/>
              <a:buNone/>
            </a:pPr>
            <a:r>
              <a:rPr lang="es-ES_tradnl" altLang="en-US" sz="2000" dirty="0">
                <a:latin typeface="Calibri" panose="020F0502020204030204" pitchFamily="34" charset="0"/>
                <a:cs typeface="Times New Roman" pitchFamily="18" charset="0"/>
              </a:rPr>
              <a:t>  </a:t>
            </a:r>
            <a:r>
              <a:rPr lang="en-US" altLang="en-US" sz="2000" dirty="0">
                <a:latin typeface="Calibri" panose="020F0502020204030204" pitchFamily="34" charset="0"/>
                <a:cs typeface="Times New Roman" pitchFamily="18" charset="0"/>
              </a:rPr>
              <a:t>IF vertex == </a:t>
            </a:r>
            <a:r>
              <a:rPr lang="en-US" altLang="en-US" sz="2000" dirty="0" err="1">
                <a:latin typeface="Calibri" panose="020F0502020204030204" pitchFamily="34" charset="0"/>
                <a:cs typeface="Times New Roman" pitchFamily="18" charset="0"/>
              </a:rPr>
              <a:t>endVertex</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a:latin typeface="Calibri" panose="020F0502020204030204" pitchFamily="34" charset="0"/>
                <a:cs typeface="Times New Roman" pitchFamily="18" charset="0"/>
              </a:rPr>
              <a:t>    Set found to true</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a:latin typeface="Calibri" panose="020F0502020204030204" pitchFamily="34" charset="0"/>
                <a:cs typeface="Times New Roman" pitchFamily="18" charset="0"/>
              </a:rPr>
              <a:t>  ELSE</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a:latin typeface="Calibri" panose="020F0502020204030204" pitchFamily="34" charset="0"/>
                <a:cs typeface="Times New Roman" pitchFamily="18" charset="0"/>
              </a:rPr>
              <a:t>    </a:t>
            </a:r>
            <a:r>
              <a:rPr lang="en-US" altLang="en-US" sz="2000" dirty="0" err="1">
                <a:latin typeface="Calibri" panose="020F0502020204030204" pitchFamily="34" charset="0"/>
                <a:cs typeface="Times New Roman" pitchFamily="18" charset="0"/>
              </a:rPr>
              <a:t>Enqueue</a:t>
            </a:r>
            <a:r>
              <a:rPr lang="en-US" altLang="en-US" sz="2000" dirty="0">
                <a:latin typeface="Calibri" panose="020F0502020204030204" pitchFamily="34" charset="0"/>
                <a:cs typeface="Times New Roman" pitchFamily="18" charset="0"/>
              </a:rPr>
              <a:t> all adjacent vertices onto queue</a:t>
            </a:r>
            <a:endParaRPr lang="en-US" altLang="en-US" sz="2000" dirty="0">
              <a:latin typeface="Calibri" panose="020F0502020204030204" pitchFamily="34" charset="0"/>
              <a:cs typeface="Courier New" pitchFamily="49" charset="0"/>
            </a:endParaRPr>
          </a:p>
          <a:p>
            <a:pPr lvl="1">
              <a:lnSpc>
                <a:spcPct val="70000"/>
              </a:lnSpc>
              <a:buFontTx/>
              <a:buNone/>
            </a:pPr>
            <a:r>
              <a:rPr lang="en-US" altLang="en-US" sz="2000" dirty="0">
                <a:latin typeface="Calibri" panose="020F0502020204030204" pitchFamily="34" charset="0"/>
                <a:cs typeface="Times New Roman" pitchFamily="18" charset="0"/>
              </a:rPr>
              <a:t>WHILE !</a:t>
            </a:r>
            <a:r>
              <a:rPr lang="en-US" altLang="en-US" sz="2000" dirty="0" err="1">
                <a:latin typeface="Calibri" panose="020F0502020204030204" pitchFamily="34" charset="0"/>
                <a:cs typeface="Times New Roman" pitchFamily="18" charset="0"/>
              </a:rPr>
              <a:t>queue.IsEmpty</a:t>
            </a:r>
            <a:r>
              <a:rPr lang="en-US" altLang="en-US" sz="2000" dirty="0">
                <a:latin typeface="Calibri" panose="020F0502020204030204" pitchFamily="34" charset="0"/>
                <a:cs typeface="Times New Roman" pitchFamily="18" charset="0"/>
              </a:rPr>
              <a:t>() AND !found</a:t>
            </a:r>
            <a:endParaRPr lang="en-US" altLang="en-US" sz="2000" dirty="0">
              <a:latin typeface="Calibri" panose="020F0502020204030204" pitchFamily="34" charset="0"/>
              <a:cs typeface="Courier New" pitchFamily="49" charset="0"/>
            </a:endParaRPr>
          </a:p>
          <a:p>
            <a:pPr>
              <a:lnSpc>
                <a:spcPct val="70000"/>
              </a:lnSpc>
              <a:buFontTx/>
              <a:buNone/>
            </a:pPr>
            <a:r>
              <a:rPr lang="en-US" altLang="en-US" sz="2000" dirty="0">
                <a:latin typeface="Calibri" panose="020F0502020204030204" pitchFamily="34" charset="0"/>
                <a:cs typeface="Times New Roman" pitchFamily="18" charset="0"/>
              </a:rPr>
              <a:t> </a:t>
            </a:r>
            <a:endParaRPr lang="en-US" altLang="en-US" sz="2000" dirty="0">
              <a:latin typeface="Calibri" panose="020F0502020204030204" pitchFamily="34" charset="0"/>
              <a:cs typeface="Courier New" pitchFamily="49" charset="0"/>
            </a:endParaRPr>
          </a:p>
          <a:p>
            <a:pPr>
              <a:lnSpc>
                <a:spcPct val="90000"/>
              </a:lnSpc>
            </a:pPr>
            <a:r>
              <a:rPr lang="en-US" altLang="en-US" sz="2800" dirty="0">
                <a:latin typeface="Calibri" panose="020F0502020204030204" pitchFamily="34" charset="0"/>
                <a:ea typeface="MS Mincho" charset="-128"/>
              </a:rPr>
              <a:t>Should we mark a vertex when it is </a:t>
            </a:r>
            <a:r>
              <a:rPr lang="en-US" altLang="en-US" sz="2800" dirty="0" err="1">
                <a:latin typeface="Calibri" panose="020F0502020204030204" pitchFamily="34" charset="0"/>
                <a:ea typeface="MS Mincho" charset="-128"/>
              </a:rPr>
              <a:t>enqueued</a:t>
            </a:r>
            <a:r>
              <a:rPr lang="en-US" altLang="en-US" sz="2800" dirty="0">
                <a:latin typeface="Calibri" panose="020F0502020204030204" pitchFamily="34" charset="0"/>
                <a:ea typeface="MS Mincho" charset="-128"/>
              </a:rPr>
              <a:t> or when it is </a:t>
            </a:r>
            <a:r>
              <a:rPr lang="en-US" altLang="en-US" sz="2800" dirty="0" err="1">
                <a:latin typeface="Calibri" panose="020F0502020204030204" pitchFamily="34" charset="0"/>
                <a:ea typeface="MS Mincho" charset="-128"/>
              </a:rPr>
              <a:t>dequeued</a:t>
            </a:r>
            <a:r>
              <a:rPr lang="en-US" altLang="en-US" sz="2800" dirty="0">
                <a:latin typeface="Calibri" panose="020F0502020204030204" pitchFamily="34" charset="0"/>
                <a:ea typeface="MS Mincho" charset="-128"/>
              </a:rPr>
              <a:t> ?</a:t>
            </a:r>
            <a:r>
              <a:rPr lang="en-US" altLang="en-US" sz="2800" dirty="0">
                <a:latin typeface="Calibri" panose="020F0502020204030204" pitchFamily="34" charset="0"/>
              </a:rPr>
              <a:t> </a:t>
            </a:r>
          </a:p>
        </p:txBody>
      </p:sp>
      <p:sp>
        <p:nvSpPr>
          <p:cNvPr id="32773" name="Text Box 5"/>
          <p:cNvSpPr txBox="1">
            <a:spLocks noChangeArrowheads="1"/>
          </p:cNvSpPr>
          <p:nvPr/>
        </p:nvSpPr>
        <p:spPr bwMode="auto">
          <a:xfrm>
            <a:off x="5270310" y="2505959"/>
            <a:ext cx="3429000" cy="104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20000"/>
              </a:spcBef>
              <a:buClr>
                <a:srgbClr val="FF0000"/>
              </a:buClr>
              <a:buSzPct val="150000"/>
            </a:pPr>
            <a:r>
              <a:rPr lang="en-US" altLang="en-US" dirty="0">
                <a:solidFill>
                  <a:srgbClr val="FF0000"/>
                </a:solidFill>
                <a:cs typeface="Times New Roman" pitchFamily="18" charset="0"/>
              </a:rPr>
              <a:t>IF(!found)</a:t>
            </a:r>
            <a:endParaRPr lang="en-US" altLang="en-US" dirty="0">
              <a:solidFill>
                <a:srgbClr val="FF0000"/>
              </a:solidFill>
              <a:cs typeface="Courier New" pitchFamily="49" charset="0"/>
            </a:endParaRPr>
          </a:p>
          <a:p>
            <a:pPr algn="l">
              <a:lnSpc>
                <a:spcPct val="70000"/>
              </a:lnSpc>
              <a:spcBef>
                <a:spcPct val="20000"/>
              </a:spcBef>
              <a:buClr>
                <a:srgbClr val="FF0000"/>
              </a:buClr>
              <a:buSzPct val="150000"/>
            </a:pPr>
            <a:r>
              <a:rPr lang="en-US" altLang="en-US" dirty="0">
                <a:solidFill>
                  <a:srgbClr val="FF0000"/>
                </a:solidFill>
                <a:cs typeface="Times New Roman" pitchFamily="18" charset="0"/>
              </a:rPr>
              <a:t>  Write "Path does not exist"</a:t>
            </a:r>
            <a:endParaRPr lang="en-US" altLang="en-US" dirty="0">
              <a:solidFill>
                <a:srgbClr val="FF0000"/>
              </a:solidFill>
              <a:cs typeface="Courier New" pitchFamily="49" charset="0"/>
            </a:endParaRPr>
          </a:p>
          <a:p>
            <a:pPr algn="l">
              <a:lnSpc>
                <a:spcPct val="90000"/>
              </a:lnSpc>
              <a:spcBef>
                <a:spcPct val="20000"/>
              </a:spcBef>
              <a:buClr>
                <a:srgbClr val="FF0000"/>
              </a:buClr>
              <a:buSzPct val="150000"/>
            </a:pPr>
            <a:r>
              <a:rPr lang="en-US" altLang="en-US" sz="1400" dirty="0">
                <a:solidFill>
                  <a:srgbClr val="FF0000"/>
                </a:solidFill>
                <a:latin typeface="Times New Roman" pitchFamily="18" charset="0"/>
                <a:cs typeface="Times New Roman" pitchFamily="18" charset="0"/>
              </a:rPr>
              <a:t> </a:t>
            </a:r>
            <a:endParaRPr lang="en-US" altLang="en-US" sz="1400" dirty="0">
              <a:solidFill>
                <a:srgbClr val="FF0000"/>
              </a:solidFill>
              <a:latin typeface="Courier New" pitchFamily="49" charset="0"/>
              <a:cs typeface="Courier New" pitchFamily="49" charset="0"/>
            </a:endParaRPr>
          </a:p>
          <a:p>
            <a:endParaRPr lang="en-US" altLang="en-US" dirty="0"/>
          </a:p>
        </p:txBody>
      </p:sp>
      <p:sp>
        <p:nvSpPr>
          <p:cNvPr id="32774" name="Line 6"/>
          <p:cNvSpPr>
            <a:spLocks noChangeShapeType="1"/>
          </p:cNvSpPr>
          <p:nvPr/>
        </p:nvSpPr>
        <p:spPr bwMode="auto">
          <a:xfrm>
            <a:off x="4951863" y="2381547"/>
            <a:ext cx="0" cy="1730076"/>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09355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WINDOWS\Desktop\Graphs_fig2.jpg"/>
          <p:cNvPicPr>
            <a:picLocks noChangeAspect="1" noChangeArrowheads="1"/>
          </p:cNvPicPr>
          <p:nvPr/>
        </p:nvPicPr>
        <p:blipFill>
          <a:blip r:embed="rId2">
            <a:extLst>
              <a:ext uri="{28A0092B-C50C-407E-A947-70E740481C1C}">
                <a14:useLocalDpi xmlns:a14="http://schemas.microsoft.com/office/drawing/2010/main" val="0"/>
              </a:ext>
            </a:extLst>
          </a:blip>
          <a:srcRect b="59036"/>
          <a:stretch>
            <a:fillRect/>
          </a:stretch>
        </p:blipFill>
        <p:spPr bwMode="auto">
          <a:xfrm>
            <a:off x="457200" y="838200"/>
            <a:ext cx="8248650" cy="5181600"/>
          </a:xfrm>
          <a:prstGeom prst="rect">
            <a:avLst/>
          </a:prstGeom>
          <a:noFill/>
          <a:extLst>
            <a:ext uri="{909E8E84-426E-40DD-AFC4-6F175D3DCCD1}">
              <a14:hiddenFill xmlns:a14="http://schemas.microsoft.com/office/drawing/2010/main">
                <a:solidFill>
                  <a:srgbClr val="FFFFFF"/>
                </a:solidFill>
              </a14:hiddenFill>
            </a:ext>
          </a:extLst>
        </p:spPr>
      </p:pic>
      <p:sp>
        <p:nvSpPr>
          <p:cNvPr id="33795" name="Text Box 3"/>
          <p:cNvSpPr txBox="1">
            <a:spLocks noChangeArrowheads="1"/>
          </p:cNvSpPr>
          <p:nvPr/>
        </p:nvSpPr>
        <p:spPr bwMode="auto">
          <a:xfrm>
            <a:off x="381000" y="304800"/>
            <a:ext cx="676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start</a:t>
            </a:r>
            <a:endParaRPr lang="en-US" altLang="en-US"/>
          </a:p>
        </p:txBody>
      </p:sp>
      <p:sp>
        <p:nvSpPr>
          <p:cNvPr id="33796" name="Text Box 4"/>
          <p:cNvSpPr txBox="1">
            <a:spLocks noChangeArrowheads="1"/>
          </p:cNvSpPr>
          <p:nvPr/>
        </p:nvSpPr>
        <p:spPr bwMode="auto">
          <a:xfrm>
            <a:off x="3387725" y="304800"/>
            <a:ext cx="608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end</a:t>
            </a:r>
            <a:endParaRPr lang="en-US" altLang="en-US"/>
          </a:p>
        </p:txBody>
      </p:sp>
      <p:sp>
        <p:nvSpPr>
          <p:cNvPr id="33797" name="Rectangle 5"/>
          <p:cNvSpPr>
            <a:spLocks noChangeArrowheads="1"/>
          </p:cNvSpPr>
          <p:nvPr/>
        </p:nvSpPr>
        <p:spPr bwMode="auto">
          <a:xfrm>
            <a:off x="2903538" y="2514600"/>
            <a:ext cx="1668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(initialization)</a:t>
            </a:r>
          </a:p>
        </p:txBody>
      </p:sp>
    </p:spTree>
    <p:extLst>
      <p:ext uri="{BB962C8B-B14F-4D97-AF65-F5344CB8AC3E}">
        <p14:creationId xmlns:p14="http://schemas.microsoft.com/office/powerpoint/2010/main" val="3881303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WINDOWS\Desktop\Graphs_fig2.jpg"/>
          <p:cNvPicPr>
            <a:picLocks noChangeAspect="1" noChangeArrowheads="1"/>
          </p:cNvPicPr>
          <p:nvPr/>
        </p:nvPicPr>
        <p:blipFill>
          <a:blip r:embed="rId2">
            <a:extLst>
              <a:ext uri="{28A0092B-C50C-407E-A947-70E740481C1C}">
                <a14:useLocalDpi xmlns:a14="http://schemas.microsoft.com/office/drawing/2010/main" val="0"/>
              </a:ext>
            </a:extLst>
          </a:blip>
          <a:srcRect t="43373" b="18073"/>
          <a:stretch>
            <a:fillRect/>
          </a:stretch>
        </p:blipFill>
        <p:spPr bwMode="auto">
          <a:xfrm>
            <a:off x="457200" y="1066800"/>
            <a:ext cx="8248650" cy="4876800"/>
          </a:xfrm>
          <a:prstGeom prst="rect">
            <a:avLst/>
          </a:prstGeom>
          <a:noFill/>
          <a:extLst>
            <a:ext uri="{909E8E84-426E-40DD-AFC4-6F175D3DCCD1}">
              <a14:hiddenFill xmlns:a14="http://schemas.microsoft.com/office/drawing/2010/main">
                <a:solidFill>
                  <a:srgbClr val="FFFFFF"/>
                </a:solidFill>
              </a14:hiddenFill>
            </a:ext>
          </a:extLst>
        </p:spPr>
      </p:pic>
      <p:sp>
        <p:nvSpPr>
          <p:cNvPr id="34819" name="Text Box 3"/>
          <p:cNvSpPr txBox="1">
            <a:spLocks noChangeArrowheads="1"/>
          </p:cNvSpPr>
          <p:nvPr/>
        </p:nvSpPr>
        <p:spPr bwMode="auto">
          <a:xfrm>
            <a:off x="4572000" y="5562600"/>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rgbClr val="FF9933"/>
                </a:solidFill>
              </a:rPr>
              <a:t>next:</a:t>
            </a:r>
          </a:p>
        </p:txBody>
      </p:sp>
    </p:spTree>
    <p:extLst>
      <p:ext uri="{BB962C8B-B14F-4D97-AF65-F5344CB8AC3E}">
        <p14:creationId xmlns:p14="http://schemas.microsoft.com/office/powerpoint/2010/main" val="2044481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WINDOWS\Desktop\Graphs_fig2.jpg"/>
          <p:cNvPicPr>
            <a:picLocks noChangeAspect="1" noChangeArrowheads="1"/>
          </p:cNvPicPr>
          <p:nvPr/>
        </p:nvPicPr>
        <p:blipFill>
          <a:blip r:embed="rId2">
            <a:extLst>
              <a:ext uri="{28A0092B-C50C-407E-A947-70E740481C1C}">
                <a14:useLocalDpi xmlns:a14="http://schemas.microsoft.com/office/drawing/2010/main" val="0"/>
              </a:ext>
            </a:extLst>
          </a:blip>
          <a:srcRect l="24942" t="81927" r="19630"/>
          <a:stretch>
            <a:fillRect/>
          </a:stretch>
        </p:blipFill>
        <p:spPr bwMode="auto">
          <a:xfrm>
            <a:off x="1143000" y="1905000"/>
            <a:ext cx="6858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6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838200"/>
            <a:ext cx="7772400" cy="762000"/>
          </a:xfrm>
        </p:spPr>
        <p:txBody>
          <a:bodyPr>
            <a:normAutofit/>
          </a:bodyPr>
          <a:lstStyle/>
          <a:p>
            <a:pPr algn="ctr"/>
            <a:r>
              <a:rPr lang="en-US" altLang="en-US" sz="4000" dirty="0">
                <a:latin typeface="Calibri" panose="020F0502020204030204" pitchFamily="34" charset="0"/>
                <a:cs typeface="Times New Roman" pitchFamily="18" charset="0"/>
              </a:rPr>
              <a:t>Single-source shortest-path problem</a:t>
            </a:r>
            <a:endParaRPr lang="en-US" altLang="en-US" sz="4000" dirty="0">
              <a:latin typeface="Calibri" panose="020F0502020204030204" pitchFamily="34" charset="0"/>
              <a:cs typeface="Courier New" pitchFamily="49" charset="0"/>
            </a:endParaRPr>
          </a:p>
        </p:txBody>
      </p:sp>
      <p:sp>
        <p:nvSpPr>
          <p:cNvPr id="38915" name="Rectangle 3"/>
          <p:cNvSpPr>
            <a:spLocks noGrp="1" noChangeArrowheads="1"/>
          </p:cNvSpPr>
          <p:nvPr>
            <p:ph idx="1"/>
          </p:nvPr>
        </p:nvSpPr>
        <p:spPr>
          <a:xfrm>
            <a:off x="685800" y="2057400"/>
            <a:ext cx="8001000" cy="4572000"/>
          </a:xfrm>
        </p:spPr>
        <p:txBody>
          <a:bodyPr/>
          <a:lstStyle/>
          <a:p>
            <a:pPr>
              <a:lnSpc>
                <a:spcPct val="90000"/>
              </a:lnSpc>
            </a:pPr>
            <a:r>
              <a:rPr lang="en-US" altLang="en-US" dirty="0">
                <a:latin typeface="Calibri" panose="020F0502020204030204" pitchFamily="34" charset="0"/>
                <a:cs typeface="Times New Roman" pitchFamily="18" charset="0"/>
              </a:rPr>
              <a:t>There are multiple paths from a source vertex to a destination vertex</a:t>
            </a:r>
            <a:endParaRPr lang="en-US" altLang="en-US" dirty="0">
              <a:latin typeface="Calibri" panose="020F0502020204030204" pitchFamily="34" charset="0"/>
              <a:cs typeface="Courier New" pitchFamily="49" charset="0"/>
            </a:endParaRPr>
          </a:p>
          <a:p>
            <a:pPr>
              <a:lnSpc>
                <a:spcPct val="90000"/>
              </a:lnSpc>
            </a:pPr>
            <a:r>
              <a:rPr lang="en-US" altLang="en-US" dirty="0">
                <a:latin typeface="Calibri" panose="020F0502020204030204" pitchFamily="34" charset="0"/>
                <a:cs typeface="Times New Roman" pitchFamily="18" charset="0"/>
              </a:rPr>
              <a:t>Shortest path</a:t>
            </a:r>
            <a:r>
              <a:rPr lang="en-US" altLang="en-US" u="sng" dirty="0">
                <a:latin typeface="Calibri" panose="020F0502020204030204" pitchFamily="34" charset="0"/>
                <a:cs typeface="Times New Roman" pitchFamily="18" charset="0"/>
              </a:rPr>
              <a:t>:</a:t>
            </a:r>
            <a:r>
              <a:rPr lang="en-US" altLang="en-US" dirty="0">
                <a:latin typeface="Calibri" panose="020F0502020204030204" pitchFamily="34" charset="0"/>
                <a:cs typeface="Times New Roman" pitchFamily="18" charset="0"/>
              </a:rPr>
              <a:t> the path whose total weight (i.e., sum of edge weights) is minimum</a:t>
            </a:r>
            <a:endParaRPr lang="en-US" altLang="en-US" dirty="0">
              <a:latin typeface="Calibri" panose="020F0502020204030204" pitchFamily="34" charset="0"/>
              <a:cs typeface="Courier New" pitchFamily="49" charset="0"/>
            </a:endParaRPr>
          </a:p>
          <a:p>
            <a:pPr>
              <a:lnSpc>
                <a:spcPct val="90000"/>
              </a:lnSpc>
            </a:pPr>
            <a:r>
              <a:rPr lang="en-US" altLang="en-US" dirty="0">
                <a:latin typeface="Calibri" panose="020F0502020204030204" pitchFamily="34" charset="0"/>
                <a:cs typeface="Times New Roman" pitchFamily="18" charset="0"/>
              </a:rPr>
              <a:t>Examples: </a:t>
            </a:r>
            <a:endParaRPr lang="en-US" altLang="en-US" dirty="0">
              <a:latin typeface="Calibri" panose="020F0502020204030204" pitchFamily="34" charset="0"/>
              <a:cs typeface="Courier New" pitchFamily="49" charset="0"/>
            </a:endParaRPr>
          </a:p>
          <a:p>
            <a:pPr lvl="1">
              <a:lnSpc>
                <a:spcPct val="90000"/>
              </a:lnSpc>
            </a:pPr>
            <a:r>
              <a:rPr lang="en-US" altLang="en-US" dirty="0">
                <a:latin typeface="Calibri" panose="020F0502020204030204" pitchFamily="34" charset="0"/>
                <a:cs typeface="Times New Roman" pitchFamily="18" charset="0"/>
              </a:rPr>
              <a:t>Austin-&gt;Houston-&gt;Atlanta-&gt;Washington:     1560 miles</a:t>
            </a:r>
            <a:endParaRPr lang="en-US" altLang="en-US" dirty="0">
              <a:latin typeface="Calibri" panose="020F0502020204030204" pitchFamily="34" charset="0"/>
              <a:cs typeface="Courier New" pitchFamily="49" charset="0"/>
            </a:endParaRPr>
          </a:p>
          <a:p>
            <a:pPr lvl="1">
              <a:lnSpc>
                <a:spcPct val="90000"/>
              </a:lnSpc>
            </a:pPr>
            <a:r>
              <a:rPr lang="en-US" altLang="en-US" dirty="0">
                <a:latin typeface="Calibri" panose="020F0502020204030204" pitchFamily="34" charset="0"/>
                <a:cs typeface="Times New Roman" pitchFamily="18" charset="0"/>
              </a:rPr>
              <a:t>Austin-&gt;Dallas-&gt;Denver-&gt;Atlanta-&gt;Washington: 2980 miles</a:t>
            </a:r>
            <a:endParaRPr lang="en-US" altLang="en-US" dirty="0">
              <a:latin typeface="Calibri" panose="020F0502020204030204" pitchFamily="34" charset="0"/>
              <a:cs typeface="Courier New" pitchFamily="49" charset="0"/>
            </a:endParaRPr>
          </a:p>
        </p:txBody>
      </p:sp>
    </p:spTree>
    <p:extLst>
      <p:ext uri="{BB962C8B-B14F-4D97-AF65-F5344CB8AC3E}">
        <p14:creationId xmlns:p14="http://schemas.microsoft.com/office/powerpoint/2010/main" val="2360129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Objectives Overview</a:t>
            </a: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Introduction to Graph Data Structure.</a:t>
            </a:r>
          </a:p>
          <a:p>
            <a:pPr algn="just"/>
            <a:r>
              <a:rPr lang="en-US" dirty="0" smtClean="0">
                <a:latin typeface="Calibri" panose="020F0502020204030204" pitchFamily="34" charset="0"/>
              </a:rPr>
              <a:t>Depth </a:t>
            </a:r>
            <a:r>
              <a:rPr lang="en-US" dirty="0">
                <a:latin typeface="Calibri" panose="020F0502020204030204" pitchFamily="34" charset="0"/>
              </a:rPr>
              <a:t>First Traversal In Graph</a:t>
            </a:r>
          </a:p>
          <a:p>
            <a:pPr algn="just"/>
            <a:r>
              <a:rPr lang="en-US" dirty="0" smtClean="0">
                <a:latin typeface="Calibri" panose="020F0502020204030204" pitchFamily="34" charset="0"/>
              </a:rPr>
              <a:t>Breadth </a:t>
            </a:r>
            <a:r>
              <a:rPr lang="en-US" dirty="0">
                <a:latin typeface="Calibri" panose="020F0502020204030204" pitchFamily="34" charset="0"/>
              </a:rPr>
              <a:t>First Traversal in Graph</a:t>
            </a:r>
          </a:p>
        </p:txBody>
      </p:sp>
    </p:spTree>
    <p:extLst>
      <p:ext uri="{BB962C8B-B14F-4D97-AF65-F5344CB8AC3E}">
        <p14:creationId xmlns:p14="http://schemas.microsoft.com/office/powerpoint/2010/main" val="699883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685800" y="1295400"/>
            <a:ext cx="7772400" cy="1143000"/>
          </a:xfrm>
          <a:noFill/>
          <a:ln/>
        </p:spPr>
        <p:txBody>
          <a:bodyPr>
            <a:normAutofit/>
          </a:bodyPr>
          <a:lstStyle/>
          <a:p>
            <a:r>
              <a:rPr lang="en-US" altLang="en-US" sz="4000" dirty="0">
                <a:latin typeface="Calibri" panose="020F0502020204030204" pitchFamily="34" charset="0"/>
                <a:cs typeface="Times New Roman" pitchFamily="18" charset="0"/>
              </a:rPr>
              <a:t>Single-source shortest-path </a:t>
            </a:r>
            <a:r>
              <a:rPr lang="en-US" altLang="en-US" sz="4000" dirty="0" smtClean="0">
                <a:latin typeface="Calibri" panose="020F0502020204030204" pitchFamily="34" charset="0"/>
                <a:cs typeface="Times New Roman" pitchFamily="18" charset="0"/>
              </a:rPr>
              <a:t>problem</a:t>
            </a:r>
            <a:endParaRPr lang="en-US" altLang="en-US" sz="4000" dirty="0">
              <a:latin typeface="Calibri" panose="020F0502020204030204" pitchFamily="34" charset="0"/>
              <a:cs typeface="Courier New" pitchFamily="49" charset="0"/>
            </a:endParaRPr>
          </a:p>
        </p:txBody>
      </p:sp>
      <p:sp>
        <p:nvSpPr>
          <p:cNvPr id="39939" name="Rectangle 3"/>
          <p:cNvSpPr>
            <a:spLocks noGrp="1" noChangeArrowheads="1"/>
          </p:cNvSpPr>
          <p:nvPr>
            <p:ph idx="1"/>
          </p:nvPr>
        </p:nvSpPr>
        <p:spPr>
          <a:xfrm>
            <a:off x="685800" y="2590800"/>
            <a:ext cx="7772400" cy="3505200"/>
          </a:xfrm>
        </p:spPr>
        <p:txBody>
          <a:bodyPr/>
          <a:lstStyle/>
          <a:p>
            <a:r>
              <a:rPr lang="en-US" altLang="en-US" dirty="0">
                <a:latin typeface="Calibri" panose="020F0502020204030204" pitchFamily="34" charset="0"/>
                <a:cs typeface="Times New Roman" pitchFamily="18" charset="0"/>
              </a:rPr>
              <a:t>Common algorithms: </a:t>
            </a:r>
            <a:r>
              <a:rPr lang="en-US" altLang="en-US" i="1" dirty="0">
                <a:latin typeface="Calibri" panose="020F0502020204030204" pitchFamily="34" charset="0"/>
                <a:cs typeface="Times New Roman" pitchFamily="18" charset="0"/>
              </a:rPr>
              <a:t>Dijkstra's</a:t>
            </a:r>
            <a:r>
              <a:rPr lang="en-US" altLang="en-US" dirty="0">
                <a:latin typeface="Calibri" panose="020F0502020204030204" pitchFamily="34" charset="0"/>
                <a:cs typeface="Times New Roman" pitchFamily="18" charset="0"/>
              </a:rPr>
              <a:t> algorithm, </a:t>
            </a:r>
            <a:r>
              <a:rPr lang="en-US" altLang="en-US" i="1" dirty="0">
                <a:latin typeface="Calibri" panose="020F0502020204030204" pitchFamily="34" charset="0"/>
                <a:cs typeface="Times New Roman" pitchFamily="18" charset="0"/>
              </a:rPr>
              <a:t>Bellman-Ford</a:t>
            </a:r>
            <a:r>
              <a:rPr lang="en-US" altLang="en-US" dirty="0">
                <a:latin typeface="Calibri" panose="020F0502020204030204" pitchFamily="34" charset="0"/>
                <a:cs typeface="Times New Roman" pitchFamily="18" charset="0"/>
              </a:rPr>
              <a:t> algorithm</a:t>
            </a:r>
            <a:endParaRPr lang="en-US" altLang="en-US" dirty="0">
              <a:latin typeface="Calibri" panose="020F0502020204030204" pitchFamily="34" charset="0"/>
              <a:cs typeface="Courier New" pitchFamily="49" charset="0"/>
            </a:endParaRPr>
          </a:p>
          <a:p>
            <a:r>
              <a:rPr lang="en-US" altLang="en-US" dirty="0">
                <a:latin typeface="Calibri" panose="020F0502020204030204" pitchFamily="34" charset="0"/>
                <a:ea typeface="MS Mincho" charset="-128"/>
              </a:rPr>
              <a:t>BFS can be used to solve the shortest graph problem when the graph is </a:t>
            </a:r>
            <a:r>
              <a:rPr lang="en-US" altLang="en-US" u="sng" dirty="0">
                <a:effectLst>
                  <a:outerShdw blurRad="38100" dist="38100" dir="2700000" algn="tl">
                    <a:srgbClr val="000000"/>
                  </a:outerShdw>
                </a:effectLst>
                <a:latin typeface="Calibri" panose="020F0502020204030204" pitchFamily="34" charset="0"/>
                <a:ea typeface="MS Mincho" charset="-128"/>
              </a:rPr>
              <a:t>weightless</a:t>
            </a:r>
            <a:r>
              <a:rPr lang="en-US" altLang="en-US" dirty="0">
                <a:latin typeface="Calibri" panose="020F0502020204030204" pitchFamily="34" charset="0"/>
                <a:ea typeface="MS Mincho" charset="-128"/>
              </a:rPr>
              <a:t> or all the weights are the same</a:t>
            </a:r>
            <a:r>
              <a:rPr lang="en-US" altLang="en-US" dirty="0">
                <a:latin typeface="Calibri" panose="020F0502020204030204" pitchFamily="34" charset="0"/>
              </a:rPr>
              <a:t> </a:t>
            </a:r>
          </a:p>
          <a:p>
            <a:pPr lvl="4">
              <a:buFontTx/>
              <a:buChar char=" "/>
            </a:pPr>
            <a:r>
              <a:rPr lang="en-US" altLang="en-US" sz="2400" dirty="0">
                <a:latin typeface="Calibri" panose="020F0502020204030204" pitchFamily="34" charset="0"/>
              </a:rPr>
              <a:t>(mark vertices before </a:t>
            </a:r>
            <a:r>
              <a:rPr lang="en-US" altLang="en-US" sz="2400" dirty="0" err="1">
                <a:latin typeface="Calibri" panose="020F0502020204030204" pitchFamily="34" charset="0"/>
              </a:rPr>
              <a:t>Enqueue</a:t>
            </a:r>
            <a:r>
              <a:rPr lang="en-US" altLang="en-US" sz="2400" dirty="0">
                <a:latin typeface="Calibri" panose="020F0502020204030204" pitchFamily="34" charset="0"/>
              </a:rPr>
              <a:t>)</a:t>
            </a:r>
            <a:endParaRPr lang="en-US" altLang="en-US" dirty="0">
              <a:latin typeface="Calibri" panose="020F0502020204030204" pitchFamily="34" charset="0"/>
            </a:endParaRPr>
          </a:p>
        </p:txBody>
      </p:sp>
    </p:spTree>
    <p:extLst>
      <p:ext uri="{BB962C8B-B14F-4D97-AF65-F5344CB8AC3E}">
        <p14:creationId xmlns:p14="http://schemas.microsoft.com/office/powerpoint/2010/main" val="1563539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Summary</a:t>
            </a: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Introduction to Graph Data </a:t>
            </a:r>
            <a:r>
              <a:rPr lang="en-US" dirty="0" smtClean="0">
                <a:latin typeface="Calibri" panose="020F0502020204030204" pitchFamily="34" charset="0"/>
              </a:rPr>
              <a:t>Structure</a:t>
            </a:r>
          </a:p>
          <a:p>
            <a:pPr lvl="1" algn="just"/>
            <a:r>
              <a:rPr lang="en-US" dirty="0" smtClean="0">
                <a:latin typeface="Calibri" panose="020F0502020204030204" pitchFamily="34" charset="0"/>
              </a:rPr>
              <a:t>Terminology</a:t>
            </a:r>
          </a:p>
          <a:p>
            <a:pPr lvl="1" algn="just"/>
            <a:r>
              <a:rPr lang="en-US" dirty="0" smtClean="0">
                <a:latin typeface="Calibri" panose="020F0502020204030204" pitchFamily="34" charset="0"/>
              </a:rPr>
              <a:t>Implementation</a:t>
            </a:r>
          </a:p>
          <a:p>
            <a:pPr lvl="1" algn="just"/>
            <a:r>
              <a:rPr lang="en-US" altLang="en-US" dirty="0">
                <a:latin typeface="Calibri" panose="020F0502020204030204" pitchFamily="34" charset="0"/>
                <a:ea typeface="MS Mincho" charset="-128"/>
              </a:rPr>
              <a:t>Directed </a:t>
            </a:r>
            <a:r>
              <a:rPr lang="en-US" altLang="en-US" dirty="0" smtClean="0">
                <a:latin typeface="Calibri" panose="020F0502020204030204" pitchFamily="34" charset="0"/>
                <a:ea typeface="MS Mincho" charset="-128"/>
              </a:rPr>
              <a:t>graphs</a:t>
            </a:r>
          </a:p>
          <a:p>
            <a:pPr lvl="1" algn="just"/>
            <a:r>
              <a:rPr lang="en-US" altLang="en-US" dirty="0">
                <a:latin typeface="Calibri" panose="020F0502020204030204" pitchFamily="34" charset="0"/>
                <a:ea typeface="MS Mincho" charset="-128"/>
              </a:rPr>
              <a:t>U</a:t>
            </a:r>
            <a:r>
              <a:rPr lang="en-US" altLang="en-US" dirty="0" smtClean="0">
                <a:latin typeface="Calibri" panose="020F0502020204030204" pitchFamily="34" charset="0"/>
                <a:ea typeface="MS Mincho" charset="-128"/>
              </a:rPr>
              <a:t>ndirected </a:t>
            </a:r>
            <a:r>
              <a:rPr lang="en-US" altLang="en-US" dirty="0">
                <a:latin typeface="Calibri" panose="020F0502020204030204" pitchFamily="34" charset="0"/>
                <a:ea typeface="MS Mincho" charset="-128"/>
              </a:rPr>
              <a:t>graphs</a:t>
            </a:r>
            <a:endParaRPr lang="en-US" dirty="0">
              <a:latin typeface="Calibri" panose="020F0502020204030204" pitchFamily="34" charset="0"/>
            </a:endParaRPr>
          </a:p>
          <a:p>
            <a:pPr algn="just"/>
            <a:r>
              <a:rPr lang="en-US" dirty="0" smtClean="0">
                <a:latin typeface="Calibri" panose="020F0502020204030204" pitchFamily="34" charset="0"/>
              </a:rPr>
              <a:t>Depth </a:t>
            </a:r>
            <a:r>
              <a:rPr lang="en-US" dirty="0">
                <a:latin typeface="Calibri" panose="020F0502020204030204" pitchFamily="34" charset="0"/>
              </a:rPr>
              <a:t>First Traversal In </a:t>
            </a:r>
            <a:r>
              <a:rPr lang="en-US" dirty="0" smtClean="0">
                <a:latin typeface="Calibri" panose="020F0502020204030204" pitchFamily="34" charset="0"/>
              </a:rPr>
              <a:t>Graph</a:t>
            </a:r>
            <a:endParaRPr lang="en-US" dirty="0">
              <a:latin typeface="Calibri" panose="020F0502020204030204" pitchFamily="34" charset="0"/>
            </a:endParaRPr>
          </a:p>
          <a:p>
            <a:pPr algn="just"/>
            <a:r>
              <a:rPr lang="en-US" dirty="0" smtClean="0">
                <a:latin typeface="Calibri" panose="020F0502020204030204" pitchFamily="34" charset="0"/>
              </a:rPr>
              <a:t>Breadth </a:t>
            </a:r>
            <a:r>
              <a:rPr lang="en-US" dirty="0">
                <a:latin typeface="Calibri" panose="020F0502020204030204" pitchFamily="34" charset="0"/>
              </a:rPr>
              <a:t>First Traversal in Graph</a:t>
            </a:r>
          </a:p>
        </p:txBody>
      </p:sp>
    </p:spTree>
    <p:extLst>
      <p:ext uri="{BB962C8B-B14F-4D97-AF65-F5344CB8AC3E}">
        <p14:creationId xmlns:p14="http://schemas.microsoft.com/office/powerpoint/2010/main" val="545609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rPr>
              <a:t>References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hlinkClick r:id="rId2"/>
              </a:rPr>
              <a:t>https://www.geeksforgeeks.org/graph-data-structure-and-algorithms/</a:t>
            </a:r>
          </a:p>
          <a:p>
            <a:pPr algn="just"/>
            <a:r>
              <a:rPr lang="en-US" dirty="0" smtClean="0">
                <a:latin typeface="Calibri" panose="020F0502020204030204" pitchFamily="34" charset="0"/>
                <a:hlinkClick r:id="rId2"/>
              </a:rPr>
              <a:t>www.csie.ntu.edu.tw</a:t>
            </a:r>
            <a:r>
              <a:rPr lang="en-US" dirty="0">
                <a:latin typeface="Calibri" panose="020F0502020204030204" pitchFamily="34" charset="0"/>
                <a:hlinkClick r:id="rId2"/>
              </a:rPr>
              <a:t>/~ds/ppt/ch6/chapter6.PPT</a:t>
            </a:r>
          </a:p>
          <a:p>
            <a:pPr algn="just"/>
            <a:r>
              <a:rPr lang="en-US" dirty="0">
                <a:solidFill>
                  <a:schemeClr val="accent6">
                    <a:lumMod val="75000"/>
                  </a:schemeClr>
                </a:solidFill>
                <a:latin typeface="Calibri" panose="020F0502020204030204" pitchFamily="34" charset="0"/>
                <a:hlinkClick r:id="rId3"/>
              </a:rPr>
              <a:t>https://</a:t>
            </a:r>
            <a:r>
              <a:rPr lang="en-US" dirty="0" smtClean="0">
                <a:solidFill>
                  <a:schemeClr val="accent6">
                    <a:lumMod val="75000"/>
                  </a:schemeClr>
                </a:solidFill>
                <a:latin typeface="Calibri" panose="020F0502020204030204" pitchFamily="34" charset="0"/>
                <a:hlinkClick r:id="rId3"/>
              </a:rPr>
              <a:t>www.tutorialspoint.com/data_structures_algorithms/graph_data_structure.htm</a:t>
            </a:r>
            <a:endParaRPr lang="en-US" dirty="0" smtClean="0">
              <a:solidFill>
                <a:schemeClr val="accent6">
                  <a:lumMod val="75000"/>
                </a:schemeClr>
              </a:solidFill>
              <a:latin typeface="Calibri" panose="020F0502020204030204" pitchFamily="34" charset="0"/>
            </a:endParaRPr>
          </a:p>
          <a:p>
            <a:pPr algn="just"/>
            <a:r>
              <a:rPr lang="en-US" dirty="0">
                <a:solidFill>
                  <a:schemeClr val="accent6">
                    <a:lumMod val="75000"/>
                  </a:schemeClr>
                </a:solidFill>
                <a:latin typeface="Calibri" panose="020F0502020204030204" pitchFamily="34" charset="0"/>
                <a:hlinkClick r:id="rId4"/>
              </a:rPr>
              <a:t>https://</a:t>
            </a:r>
            <a:r>
              <a:rPr lang="en-US" dirty="0" smtClean="0">
                <a:solidFill>
                  <a:schemeClr val="accent6">
                    <a:lumMod val="75000"/>
                  </a:schemeClr>
                </a:solidFill>
                <a:latin typeface="Calibri" panose="020F0502020204030204" pitchFamily="34" charset="0"/>
                <a:hlinkClick r:id="rId4"/>
              </a:rPr>
              <a:t>www.programiz.com/dsa/graph</a:t>
            </a:r>
            <a:endParaRPr lang="en-US" dirty="0" smtClean="0">
              <a:solidFill>
                <a:schemeClr val="accent6">
                  <a:lumMod val="75000"/>
                </a:schemeClr>
              </a:solidFill>
              <a:latin typeface="Calibri" panose="020F0502020204030204" pitchFamily="34" charset="0"/>
            </a:endParaRPr>
          </a:p>
          <a:p>
            <a:pPr algn="just"/>
            <a:r>
              <a:rPr lang="en-US" dirty="0">
                <a:latin typeface="Calibri" panose="020F0502020204030204" pitchFamily="34" charset="0"/>
                <a:hlinkClick r:id="rId5"/>
              </a:rPr>
              <a:t>https://www.cse.unr.edu/~bebis/CS308/PowerPoint/Graphs.ppt</a:t>
            </a:r>
          </a:p>
          <a:p>
            <a:endParaRPr lang="en-US" dirty="0">
              <a:solidFill>
                <a:schemeClr val="accent6">
                  <a:lumMod val="75000"/>
                </a:schemeClr>
              </a:solidFill>
              <a:latin typeface="Calibri" panose="020F0502020204030204" pitchFamily="34" charset="0"/>
            </a:endParaRPr>
          </a:p>
        </p:txBody>
      </p:sp>
    </p:spTree>
    <p:extLst>
      <p:ext uri="{BB962C8B-B14F-4D97-AF65-F5344CB8AC3E}">
        <p14:creationId xmlns:p14="http://schemas.microsoft.com/office/powerpoint/2010/main" val="3126928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Calibri" panose="020F0502020204030204" pitchFamily="34" charset="0"/>
              </a:rPr>
              <a:t>Graph Data Structure</a:t>
            </a:r>
            <a:br>
              <a:rPr lang="en-US" b="1"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gn="just"/>
            <a:r>
              <a:rPr lang="en-US" dirty="0">
                <a:latin typeface="Calibri" panose="020F0502020204030204" pitchFamily="34" charset="0"/>
              </a:rPr>
              <a:t>A Graph is a non-linear data structure consisting of nodes and edges. The nodes are sometimes also referred to as vertices and the edges are lines or arcs that connect any two nodes in the graph. More formally a Graph can be defined </a:t>
            </a:r>
            <a:r>
              <a:rPr lang="en-US" dirty="0" smtClean="0">
                <a:latin typeface="Calibri" panose="020F0502020204030204" pitchFamily="34" charset="0"/>
              </a:rPr>
              <a:t>as: </a:t>
            </a:r>
            <a:endParaRPr lang="en-US" dirty="0">
              <a:latin typeface="Calibri" panose="020F0502020204030204" pitchFamily="34" charset="0"/>
            </a:endParaRPr>
          </a:p>
          <a:p>
            <a:pPr lvl="1" algn="just"/>
            <a:r>
              <a:rPr lang="en-US" dirty="0">
                <a:latin typeface="Calibri" panose="020F0502020204030204" pitchFamily="34" charset="0"/>
              </a:rPr>
              <a:t>A Graph consists of a finite set of vertices(or nodes) and set of Edges which connect a pair of nodes. </a:t>
            </a:r>
          </a:p>
          <a:p>
            <a:endParaRPr lang="en-US" dirty="0">
              <a:latin typeface="Calibri" panose="020F0502020204030204" pitchFamily="34" charset="0"/>
            </a:endParaRPr>
          </a:p>
        </p:txBody>
      </p:sp>
    </p:spTree>
    <p:extLst>
      <p:ext uri="{BB962C8B-B14F-4D97-AF65-F5344CB8AC3E}">
        <p14:creationId xmlns:p14="http://schemas.microsoft.com/office/powerpoint/2010/main" val="347610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anullah\Desktop\undirected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14" y="1371600"/>
            <a:ext cx="9000586"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3414" y="5584208"/>
            <a:ext cx="9000586" cy="830997"/>
          </a:xfrm>
          <a:prstGeom prst="rect">
            <a:avLst/>
          </a:prstGeom>
        </p:spPr>
        <p:txBody>
          <a:bodyPr wrap="square">
            <a:spAutoFit/>
          </a:bodyPr>
          <a:lstStyle/>
          <a:p>
            <a:r>
              <a:rPr lang="en-US" sz="2400" dirty="0">
                <a:latin typeface="Calibri" panose="020F0502020204030204" pitchFamily="34" charset="0"/>
              </a:rPr>
              <a:t>In the above Graph, the set of vertices V = {0,1,2,3,4} and the set of edges E = {01, 12, 23, 34, 04, 14, 13}.</a:t>
            </a:r>
          </a:p>
        </p:txBody>
      </p:sp>
    </p:spTree>
    <p:extLst>
      <p:ext uri="{BB962C8B-B14F-4D97-AF65-F5344CB8AC3E}">
        <p14:creationId xmlns:p14="http://schemas.microsoft.com/office/powerpoint/2010/main" val="2191201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419100" y="838200"/>
            <a:ext cx="8229600" cy="1066800"/>
          </a:xfrm>
        </p:spPr>
        <p:txBody>
          <a:bodyPr/>
          <a:lstStyle/>
          <a:p>
            <a:pPr algn="ctr"/>
            <a:r>
              <a:rPr lang="en-US" altLang="en-US" dirty="0">
                <a:latin typeface="Calibri" panose="020F0502020204030204" pitchFamily="34" charset="0"/>
                <a:ea typeface="MS Mincho" charset="-128"/>
              </a:rPr>
              <a:t>Directed vs. undirected graphs</a:t>
            </a:r>
            <a:endParaRPr lang="en-US" altLang="en-US" dirty="0">
              <a:latin typeface="Calibri" panose="020F0502020204030204" pitchFamily="34" charset="0"/>
            </a:endParaRPr>
          </a:p>
        </p:txBody>
      </p:sp>
      <p:sp>
        <p:nvSpPr>
          <p:cNvPr id="1027" name="Rectangle 3"/>
          <p:cNvSpPr>
            <a:spLocks noGrp="1" noChangeArrowheads="1"/>
          </p:cNvSpPr>
          <p:nvPr>
            <p:ph idx="1"/>
          </p:nvPr>
        </p:nvSpPr>
        <p:spPr>
          <a:xfrm>
            <a:off x="685800" y="1981200"/>
            <a:ext cx="7772400" cy="1066800"/>
          </a:xfrm>
        </p:spPr>
        <p:txBody>
          <a:bodyPr/>
          <a:lstStyle/>
          <a:p>
            <a:pPr algn="just"/>
            <a:r>
              <a:rPr lang="en-US" altLang="en-US" dirty="0">
                <a:latin typeface="Calibri" panose="020F0502020204030204" pitchFamily="34" charset="0"/>
                <a:ea typeface="MS Mincho" charset="-128"/>
              </a:rPr>
              <a:t>When the edges in a graph have no direction, the graph is called </a:t>
            </a:r>
            <a:r>
              <a:rPr lang="en-US" altLang="en-US" i="1" dirty="0">
                <a:latin typeface="Calibri" panose="020F0502020204030204" pitchFamily="34" charset="0"/>
                <a:ea typeface="MS Mincho" charset="-128"/>
              </a:rPr>
              <a:t>undirected</a:t>
            </a:r>
            <a:endParaRPr lang="en-US" altLang="en-US" dirty="0">
              <a:latin typeface="Calibri" panose="020F0502020204030204" pitchFamily="34" charset="0"/>
            </a:endParaRPr>
          </a:p>
        </p:txBody>
      </p:sp>
      <p:pic>
        <p:nvPicPr>
          <p:cNvPr id="1028" name="Picture 4" descr="C:\My Documents\308 PowerPoint\Figures\MACJOBS\JPEGS\CHAP09\P551.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r="36243" b="71895"/>
          <a:stretch>
            <a:fillRect/>
          </a:stretch>
        </p:blipFill>
        <p:spPr bwMode="auto">
          <a:xfrm>
            <a:off x="2590800" y="3200400"/>
            <a:ext cx="3886200" cy="319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402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457200" y="914400"/>
            <a:ext cx="8229600" cy="1066800"/>
          </a:xfrm>
          <a:noFill/>
          <a:ln/>
        </p:spPr>
        <p:txBody>
          <a:bodyPr>
            <a:normAutofit/>
          </a:bodyPr>
          <a:lstStyle/>
          <a:p>
            <a:pPr algn="ctr"/>
            <a:r>
              <a:rPr lang="en-US" altLang="en-US" dirty="0">
                <a:latin typeface="Calibri" panose="020F0502020204030204" pitchFamily="34" charset="0"/>
                <a:ea typeface="MS Mincho" charset="-128"/>
              </a:rPr>
              <a:t>Directed vs. undirected </a:t>
            </a:r>
            <a:r>
              <a:rPr lang="en-US" altLang="en-US" dirty="0" smtClean="0">
                <a:latin typeface="Calibri" panose="020F0502020204030204" pitchFamily="34" charset="0"/>
                <a:ea typeface="MS Mincho" charset="-128"/>
              </a:rPr>
              <a:t>graphs</a:t>
            </a:r>
            <a:endParaRPr lang="en-US" altLang="en-US" dirty="0">
              <a:latin typeface="Calibri" panose="020F0502020204030204" pitchFamily="34" charset="0"/>
            </a:endParaRPr>
          </a:p>
        </p:txBody>
      </p:sp>
      <p:sp>
        <p:nvSpPr>
          <p:cNvPr id="5123" name="Rectangle 3"/>
          <p:cNvSpPr>
            <a:spLocks noGrp="1" noChangeArrowheads="1"/>
          </p:cNvSpPr>
          <p:nvPr>
            <p:ph idx="1"/>
          </p:nvPr>
        </p:nvSpPr>
        <p:spPr>
          <a:xfrm>
            <a:off x="685800" y="1981200"/>
            <a:ext cx="7772400" cy="1219200"/>
          </a:xfrm>
        </p:spPr>
        <p:txBody>
          <a:bodyPr/>
          <a:lstStyle/>
          <a:p>
            <a:pPr algn="just"/>
            <a:r>
              <a:rPr lang="en-US" altLang="en-US" dirty="0">
                <a:latin typeface="Calibri" panose="020F0502020204030204" pitchFamily="34" charset="0"/>
                <a:ea typeface="MS Mincho" charset="-128"/>
              </a:rPr>
              <a:t>When the edges in a graph have a direction, the graph is called </a:t>
            </a:r>
            <a:r>
              <a:rPr lang="en-US" altLang="en-US" i="1" dirty="0">
                <a:latin typeface="Calibri" panose="020F0502020204030204" pitchFamily="34" charset="0"/>
                <a:ea typeface="MS Mincho" charset="-128"/>
              </a:rPr>
              <a:t>directed</a:t>
            </a:r>
            <a:r>
              <a:rPr lang="en-US" altLang="en-US" dirty="0">
                <a:latin typeface="Calibri" panose="020F0502020204030204" pitchFamily="34" charset="0"/>
                <a:ea typeface="MS Mincho" charset="-128"/>
              </a:rPr>
              <a:t> (or </a:t>
            </a:r>
            <a:r>
              <a:rPr lang="en-US" altLang="en-US" i="1" dirty="0">
                <a:latin typeface="Calibri" panose="020F0502020204030204" pitchFamily="34" charset="0"/>
                <a:ea typeface="MS Mincho" charset="-128"/>
              </a:rPr>
              <a:t>digraph</a:t>
            </a:r>
            <a:r>
              <a:rPr lang="en-US" altLang="en-US" dirty="0">
                <a:latin typeface="Calibri" panose="020F0502020204030204" pitchFamily="34" charset="0"/>
                <a:ea typeface="MS Mincho" charset="-128"/>
              </a:rPr>
              <a:t>)</a:t>
            </a:r>
            <a:r>
              <a:rPr lang="en-US" altLang="en-US" dirty="0">
                <a:latin typeface="Calibri" panose="020F0502020204030204" pitchFamily="34" charset="0"/>
              </a:rPr>
              <a:t> </a:t>
            </a:r>
          </a:p>
        </p:txBody>
      </p:sp>
      <p:pic>
        <p:nvPicPr>
          <p:cNvPr id="5124" name="Picture 4" descr="C:\My Documents\308 PowerPoint\Figures\MACJOBS\JPEGS\CHAP09\P551.jpg"/>
          <p:cNvPicPr>
            <a:picLocks noChangeAspect="1" noChangeArrowheads="1"/>
          </p:cNvPicPr>
          <p:nvPr/>
        </p:nvPicPr>
        <p:blipFill>
          <a:blip r:embed="rId2" cstate="print">
            <a:lum bright="-18000"/>
            <a:extLst>
              <a:ext uri="{28A0092B-C50C-407E-A947-70E740481C1C}">
                <a14:useLocalDpi xmlns:a14="http://schemas.microsoft.com/office/drawing/2010/main" val="0"/>
              </a:ext>
            </a:extLst>
          </a:blip>
          <a:srcRect t="29227" r="13568" b="34114"/>
          <a:stretch>
            <a:fillRect/>
          </a:stretch>
        </p:blipFill>
        <p:spPr bwMode="auto">
          <a:xfrm>
            <a:off x="685800" y="3200400"/>
            <a:ext cx="4114800" cy="3252788"/>
          </a:xfrm>
          <a:prstGeom prst="rect">
            <a:avLst/>
          </a:prstGeom>
          <a:noFill/>
          <a:extLst>
            <a:ext uri="{909E8E84-426E-40DD-AFC4-6F175D3DCCD1}">
              <a14:hiddenFill xmlns:a14="http://schemas.microsoft.com/office/drawing/2010/main">
                <a:solidFill>
                  <a:srgbClr val="FFFFFF"/>
                </a:solidFill>
              </a14:hiddenFill>
            </a:ext>
          </a:extLst>
        </p:spPr>
      </p:pic>
      <p:sp>
        <p:nvSpPr>
          <p:cNvPr id="5126" name="Text Box 6"/>
          <p:cNvSpPr txBox="1">
            <a:spLocks noChangeArrowheads="1"/>
          </p:cNvSpPr>
          <p:nvPr/>
        </p:nvSpPr>
        <p:spPr bwMode="auto">
          <a:xfrm>
            <a:off x="762000" y="6172200"/>
            <a:ext cx="2938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E(Graph2) = {(1,3) (3,1) (5,9) (9,11) (5,7)</a:t>
            </a:r>
            <a:endParaRPr lang="en-US" altLang="en-US" sz="1400"/>
          </a:p>
        </p:txBody>
      </p:sp>
      <p:sp>
        <p:nvSpPr>
          <p:cNvPr id="5127" name="Rectangle 7"/>
          <p:cNvSpPr>
            <a:spLocks noChangeArrowheads="1"/>
          </p:cNvSpPr>
          <p:nvPr/>
        </p:nvSpPr>
        <p:spPr bwMode="auto">
          <a:xfrm>
            <a:off x="4876800" y="4038600"/>
            <a:ext cx="403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dirty="0">
                <a:solidFill>
                  <a:schemeClr val="bg2">
                    <a:lumMod val="10000"/>
                  </a:schemeClr>
                </a:solidFill>
                <a:latin typeface="Times New Roman" pitchFamily="18" charset="0"/>
                <a:ea typeface="MS Mincho" charset="-128"/>
              </a:rPr>
              <a:t>Warning</a:t>
            </a:r>
            <a:r>
              <a:rPr lang="en-US" altLang="en-US" sz="2400" dirty="0">
                <a:solidFill>
                  <a:schemeClr val="bg2">
                    <a:lumMod val="10000"/>
                  </a:schemeClr>
                </a:solidFill>
                <a:latin typeface="Times New Roman" pitchFamily="18" charset="0"/>
                <a:ea typeface="MS Mincho" charset="-128"/>
              </a:rPr>
              <a:t>: if the graph is directed, the order of the vertices in each edge is important !!</a:t>
            </a:r>
          </a:p>
        </p:txBody>
      </p:sp>
    </p:spTree>
    <p:extLst>
      <p:ext uri="{BB962C8B-B14F-4D97-AF65-F5344CB8AC3E}">
        <p14:creationId xmlns:p14="http://schemas.microsoft.com/office/powerpoint/2010/main" val="239850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Grp="1" noChangeArrowheads="1"/>
          </p:cNvSpPr>
          <p:nvPr>
            <p:ph type="title"/>
          </p:nvPr>
        </p:nvSpPr>
        <p:spPr>
          <a:xfrm>
            <a:off x="419100" y="838200"/>
            <a:ext cx="8229600" cy="1066800"/>
          </a:xfrm>
          <a:noFill/>
          <a:ln/>
        </p:spPr>
        <p:txBody>
          <a:bodyPr/>
          <a:lstStyle/>
          <a:p>
            <a:pPr algn="ctr"/>
            <a:r>
              <a:rPr lang="en-US" altLang="en-US" dirty="0">
                <a:latin typeface="Calibri" panose="020F0502020204030204" pitchFamily="34" charset="0"/>
                <a:ea typeface="MS Mincho" charset="-128"/>
              </a:rPr>
              <a:t>Trees vs graphs</a:t>
            </a:r>
            <a:endParaRPr lang="en-US" altLang="en-US" dirty="0">
              <a:latin typeface="Calibri" panose="020F0502020204030204" pitchFamily="34" charset="0"/>
            </a:endParaRPr>
          </a:p>
        </p:txBody>
      </p:sp>
      <p:sp>
        <p:nvSpPr>
          <p:cNvPr id="6147" name="Rectangle 3"/>
          <p:cNvSpPr>
            <a:spLocks noGrp="1" noChangeArrowheads="1"/>
          </p:cNvSpPr>
          <p:nvPr>
            <p:ph idx="1"/>
          </p:nvPr>
        </p:nvSpPr>
        <p:spPr>
          <a:xfrm>
            <a:off x="685800" y="1981200"/>
            <a:ext cx="7772400" cy="685800"/>
          </a:xfrm>
        </p:spPr>
        <p:txBody>
          <a:bodyPr/>
          <a:lstStyle/>
          <a:p>
            <a:pPr algn="just"/>
            <a:r>
              <a:rPr lang="en-US" altLang="en-US" dirty="0">
                <a:latin typeface="Calibri" panose="020F0502020204030204" pitchFamily="34" charset="0"/>
                <a:ea typeface="MS Mincho" charset="-128"/>
              </a:rPr>
              <a:t>Trees are special cases of graphs!!</a:t>
            </a:r>
            <a:r>
              <a:rPr lang="en-US" altLang="en-US" dirty="0">
                <a:latin typeface="Calibri" panose="020F0502020204030204" pitchFamily="34" charset="0"/>
              </a:rPr>
              <a:t> </a:t>
            </a:r>
          </a:p>
        </p:txBody>
      </p:sp>
      <p:pic>
        <p:nvPicPr>
          <p:cNvPr id="6148" name="Picture 4" descr="C:\My Documents\308 PowerPoint\Figures\MACJOBS\JPEGS\CHAP09\P551.jpg"/>
          <p:cNvPicPr>
            <a:picLocks noChangeAspect="1" noChangeArrowheads="1"/>
          </p:cNvPicPr>
          <p:nvPr/>
        </p:nvPicPr>
        <p:blipFill>
          <a:blip r:embed="rId2" cstate="print">
            <a:lum bright="-12000"/>
            <a:extLst>
              <a:ext uri="{28A0092B-C50C-407E-A947-70E740481C1C}">
                <a14:useLocalDpi xmlns:a14="http://schemas.microsoft.com/office/drawing/2010/main" val="0"/>
              </a:ext>
            </a:extLst>
          </a:blip>
          <a:srcRect t="67108"/>
          <a:stretch>
            <a:fillRect/>
          </a:stretch>
        </p:blipFill>
        <p:spPr bwMode="auto">
          <a:xfrm>
            <a:off x="1600200" y="2819400"/>
            <a:ext cx="5867400" cy="359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24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838200"/>
            <a:ext cx="7772400" cy="381000"/>
          </a:xfrm>
        </p:spPr>
        <p:txBody>
          <a:bodyPr>
            <a:normAutofit fontScale="90000"/>
          </a:bodyPr>
          <a:lstStyle/>
          <a:p>
            <a:pPr algn="ctr"/>
            <a:r>
              <a:rPr lang="en-US" altLang="en-US" dirty="0">
                <a:latin typeface="Calibri" panose="020F0502020204030204" pitchFamily="34" charset="0"/>
                <a:cs typeface="Times New Roman" pitchFamily="18" charset="0"/>
              </a:rPr>
              <a:t>Graph terminology</a:t>
            </a:r>
            <a:endParaRPr lang="en-US" altLang="en-US" dirty="0">
              <a:latin typeface="Calibri" panose="020F0502020204030204" pitchFamily="34" charset="0"/>
              <a:cs typeface="Courier New" pitchFamily="49" charset="0"/>
            </a:endParaRPr>
          </a:p>
        </p:txBody>
      </p:sp>
      <p:sp>
        <p:nvSpPr>
          <p:cNvPr id="8195" name="Rectangle 3"/>
          <p:cNvSpPr>
            <a:spLocks noGrp="1" noChangeArrowheads="1"/>
          </p:cNvSpPr>
          <p:nvPr>
            <p:ph idx="1"/>
          </p:nvPr>
        </p:nvSpPr>
        <p:spPr>
          <a:xfrm>
            <a:off x="762000" y="1524000"/>
            <a:ext cx="7772400" cy="3886200"/>
          </a:xfrm>
        </p:spPr>
        <p:txBody>
          <a:bodyPr>
            <a:normAutofit fontScale="92500" lnSpcReduction="10000"/>
          </a:bodyPr>
          <a:lstStyle/>
          <a:p>
            <a:pPr algn="just"/>
            <a:r>
              <a:rPr lang="en-US" altLang="en-US" dirty="0">
                <a:latin typeface="Calibri" panose="020F0502020204030204" pitchFamily="34" charset="0"/>
                <a:cs typeface="Times New Roman" pitchFamily="18" charset="0"/>
              </a:rPr>
              <a:t>Adjacent</a:t>
            </a:r>
            <a:r>
              <a:rPr lang="en-US" altLang="en-US" u="sng" dirty="0">
                <a:latin typeface="Calibri" panose="020F0502020204030204" pitchFamily="34" charset="0"/>
                <a:cs typeface="Times New Roman" pitchFamily="18" charset="0"/>
              </a:rPr>
              <a:t> </a:t>
            </a:r>
            <a:r>
              <a:rPr lang="en-US" altLang="en-US" dirty="0">
                <a:latin typeface="Calibri" panose="020F0502020204030204" pitchFamily="34" charset="0"/>
                <a:cs typeface="Times New Roman" pitchFamily="18" charset="0"/>
              </a:rPr>
              <a:t>nodes: two nodes are adjacent if they are connected by an edge</a:t>
            </a:r>
            <a:endParaRPr lang="en-US" altLang="en-US" dirty="0">
              <a:latin typeface="Calibri" panose="020F0502020204030204" pitchFamily="34" charset="0"/>
              <a:cs typeface="Courier New" pitchFamily="49" charset="0"/>
            </a:endParaRPr>
          </a:p>
          <a:p>
            <a:pPr algn="just"/>
            <a:endParaRPr lang="en-US" altLang="en-US" u="sng" dirty="0">
              <a:latin typeface="Calibri" panose="020F0502020204030204" pitchFamily="34" charset="0"/>
              <a:cs typeface="Times New Roman" pitchFamily="18" charset="0"/>
            </a:endParaRPr>
          </a:p>
          <a:p>
            <a:pPr algn="just"/>
            <a:endParaRPr lang="en-US" altLang="en-US" u="sng" dirty="0">
              <a:latin typeface="Calibri" panose="020F0502020204030204" pitchFamily="34" charset="0"/>
              <a:cs typeface="Times New Roman" pitchFamily="18" charset="0"/>
            </a:endParaRPr>
          </a:p>
          <a:p>
            <a:pPr algn="just"/>
            <a:endParaRPr lang="en-US" altLang="en-US" u="sng" dirty="0" smtClean="0">
              <a:latin typeface="Calibri" panose="020F0502020204030204" pitchFamily="34" charset="0"/>
              <a:cs typeface="Times New Roman" pitchFamily="18" charset="0"/>
            </a:endParaRPr>
          </a:p>
          <a:p>
            <a:pPr algn="just"/>
            <a:endParaRPr lang="en-US" altLang="en-US" u="sng" dirty="0">
              <a:latin typeface="Calibri" panose="020F0502020204030204" pitchFamily="34" charset="0"/>
              <a:cs typeface="Times New Roman" pitchFamily="18" charset="0"/>
            </a:endParaRPr>
          </a:p>
          <a:p>
            <a:pPr algn="just"/>
            <a:r>
              <a:rPr lang="en-US" altLang="en-US" dirty="0" smtClean="0">
                <a:latin typeface="Calibri" panose="020F0502020204030204" pitchFamily="34" charset="0"/>
                <a:cs typeface="Times New Roman" pitchFamily="18" charset="0"/>
              </a:rPr>
              <a:t>Path</a:t>
            </a:r>
            <a:r>
              <a:rPr lang="en-US" altLang="en-US" dirty="0">
                <a:latin typeface="Calibri" panose="020F0502020204030204" pitchFamily="34" charset="0"/>
                <a:cs typeface="Times New Roman" pitchFamily="18" charset="0"/>
              </a:rPr>
              <a:t>: a sequence of vertices that connect two nodes in a graph</a:t>
            </a:r>
            <a:endParaRPr lang="en-US" altLang="en-US" dirty="0">
              <a:latin typeface="Calibri" panose="020F0502020204030204" pitchFamily="34" charset="0"/>
              <a:cs typeface="Courier New" pitchFamily="49" charset="0"/>
            </a:endParaRPr>
          </a:p>
          <a:p>
            <a:pPr algn="just"/>
            <a:r>
              <a:rPr lang="en-US" altLang="en-US" dirty="0">
                <a:latin typeface="Calibri" panose="020F0502020204030204" pitchFamily="34" charset="0"/>
                <a:cs typeface="Times New Roman" pitchFamily="18" charset="0"/>
              </a:rPr>
              <a:t>Complete graph: a graph in which every vertex is directly connected to every other vertex</a:t>
            </a:r>
            <a:endParaRPr lang="en-US" altLang="en-US" sz="2800" dirty="0">
              <a:latin typeface="Calibri" panose="020F0502020204030204" pitchFamily="34" charset="0"/>
              <a:cs typeface="Courier New" pitchFamily="49" charset="0"/>
            </a:endParaRPr>
          </a:p>
        </p:txBody>
      </p:sp>
      <p:pic>
        <p:nvPicPr>
          <p:cNvPr id="8196" name="Picture 4" descr="C:\My Documents\308 PowerPoint\Figures\MACJOBS\JPEGS\CHAP09\P551.jpg"/>
          <p:cNvPicPr>
            <a:picLocks noChangeAspect="1" noChangeArrowheads="1"/>
          </p:cNvPicPr>
          <p:nvPr/>
        </p:nvPicPr>
        <p:blipFill>
          <a:blip r:embed="rId2" cstate="print">
            <a:lum bright="-18000"/>
            <a:extLst>
              <a:ext uri="{28A0092B-C50C-407E-A947-70E740481C1C}">
                <a14:useLocalDpi xmlns:a14="http://schemas.microsoft.com/office/drawing/2010/main" val="0"/>
              </a:ext>
            </a:extLst>
          </a:blip>
          <a:srcRect l="40015" t="41249" r="13568" b="49304"/>
          <a:stretch>
            <a:fillRect/>
          </a:stretch>
        </p:blipFill>
        <p:spPr bwMode="auto">
          <a:xfrm>
            <a:off x="2133600" y="2743200"/>
            <a:ext cx="2438400" cy="925513"/>
          </a:xfrm>
          <a:prstGeom prst="rect">
            <a:avLst/>
          </a:prstGeom>
          <a:noFill/>
          <a:extLst>
            <a:ext uri="{909E8E84-426E-40DD-AFC4-6F175D3DCCD1}">
              <a14:hiddenFill xmlns:a14="http://schemas.microsoft.com/office/drawing/2010/main">
                <a:solidFill>
                  <a:srgbClr val="FFFFFF"/>
                </a:solidFill>
              </a14:hiddenFill>
            </a:ext>
          </a:extLst>
        </p:spPr>
      </p:pic>
      <p:sp>
        <p:nvSpPr>
          <p:cNvPr id="8197" name="Text Box 5"/>
          <p:cNvSpPr txBox="1">
            <a:spLocks noChangeArrowheads="1"/>
          </p:cNvSpPr>
          <p:nvPr/>
        </p:nvSpPr>
        <p:spPr bwMode="auto">
          <a:xfrm>
            <a:off x="5257800" y="2855118"/>
            <a:ext cx="21788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tx1">
                    <a:lumMod val="95000"/>
                    <a:lumOff val="5000"/>
                  </a:schemeClr>
                </a:solidFill>
              </a:rPr>
              <a:t>5 is adjacent </a:t>
            </a:r>
            <a:r>
              <a:rPr lang="en-US" altLang="en-US" dirty="0">
                <a:solidFill>
                  <a:srgbClr val="FF0000"/>
                </a:solidFill>
              </a:rPr>
              <a:t>to</a:t>
            </a:r>
            <a:r>
              <a:rPr lang="en-US" altLang="en-US" dirty="0">
                <a:solidFill>
                  <a:schemeClr val="tx1">
                    <a:lumMod val="95000"/>
                    <a:lumOff val="5000"/>
                  </a:schemeClr>
                </a:solidFill>
              </a:rPr>
              <a:t> 7</a:t>
            </a:r>
          </a:p>
          <a:p>
            <a:r>
              <a:rPr lang="en-US" altLang="en-US" dirty="0">
                <a:solidFill>
                  <a:schemeClr val="tx1">
                    <a:lumMod val="95000"/>
                    <a:lumOff val="5000"/>
                  </a:schemeClr>
                </a:solidFill>
              </a:rPr>
              <a:t>7 is adjacent </a:t>
            </a:r>
            <a:r>
              <a:rPr lang="en-US" altLang="en-US" dirty="0">
                <a:solidFill>
                  <a:srgbClr val="FF0000"/>
                </a:solidFill>
              </a:rPr>
              <a:t>from</a:t>
            </a:r>
            <a:r>
              <a:rPr lang="en-US" altLang="en-US" dirty="0">
                <a:solidFill>
                  <a:schemeClr val="tx1">
                    <a:lumMod val="95000"/>
                    <a:lumOff val="5000"/>
                  </a:schemeClr>
                </a:solidFill>
              </a:rPr>
              <a:t> 5</a:t>
            </a:r>
          </a:p>
        </p:txBody>
      </p:sp>
    </p:spTree>
    <p:extLst>
      <p:ext uri="{BB962C8B-B14F-4D97-AF65-F5344CB8AC3E}">
        <p14:creationId xmlns:p14="http://schemas.microsoft.com/office/powerpoint/2010/main" val="30945089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TotalTime>
  <Words>920</Words>
  <Application>Microsoft Office PowerPoint</Application>
  <PresentationFormat>On-screen Show (4:3)</PresentationFormat>
  <Paragraphs>141</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Urban</vt:lpstr>
      <vt:lpstr>Equation</vt:lpstr>
      <vt:lpstr>Graph Data Structure</vt:lpstr>
      <vt:lpstr>Last Lecture Summary</vt:lpstr>
      <vt:lpstr>Objectives Overview</vt:lpstr>
      <vt:lpstr>Graph Data Structure </vt:lpstr>
      <vt:lpstr>PowerPoint Presentation</vt:lpstr>
      <vt:lpstr>Directed vs. undirected graphs</vt:lpstr>
      <vt:lpstr>Directed vs. undirected graphs</vt:lpstr>
      <vt:lpstr>Trees vs graphs</vt:lpstr>
      <vt:lpstr>Graph terminology</vt:lpstr>
      <vt:lpstr>Graph terminology</vt:lpstr>
      <vt:lpstr>Graph terminology </vt:lpstr>
      <vt:lpstr>Graph terminology </vt:lpstr>
      <vt:lpstr>Graph implementation</vt:lpstr>
      <vt:lpstr>Array-based implementation</vt:lpstr>
      <vt:lpstr>Graph implementation </vt:lpstr>
      <vt:lpstr>Linked-list implementation </vt:lpstr>
      <vt:lpstr>Adjacency matrix vs. adjacency list representation </vt:lpstr>
      <vt:lpstr>Graph searching </vt:lpstr>
      <vt:lpstr>Depth-First-Search (DFS)</vt:lpstr>
      <vt:lpstr>Depth-First-Search (DFS)</vt:lpstr>
      <vt:lpstr>PowerPoint Presentation</vt:lpstr>
      <vt:lpstr>PowerPoint Presentation</vt:lpstr>
      <vt:lpstr>PowerPoint Presentation</vt:lpstr>
      <vt:lpstr>Breadth-First-Searching (BFS)</vt:lpstr>
      <vt:lpstr>Breadth-First-Searching (BFS) </vt:lpstr>
      <vt:lpstr>PowerPoint Presentation</vt:lpstr>
      <vt:lpstr>PowerPoint Presentation</vt:lpstr>
      <vt:lpstr>PowerPoint Presentation</vt:lpstr>
      <vt:lpstr>Single-source shortest-path problem</vt:lpstr>
      <vt:lpstr>Single-source shortest-path problem</vt:lpstr>
      <vt:lpstr>Summary</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 Structure</dc:title>
  <dc:creator>Afaq Mansoor</dc:creator>
  <cp:lastModifiedBy>Afaq</cp:lastModifiedBy>
  <cp:revision>5</cp:revision>
  <dcterms:created xsi:type="dcterms:W3CDTF">2006-08-16T00:00:00Z</dcterms:created>
  <dcterms:modified xsi:type="dcterms:W3CDTF">2018-12-02T09:44:33Z</dcterms:modified>
</cp:coreProperties>
</file>