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56" r:id="rId3"/>
    <p:sldId id="257" r:id="rId4"/>
    <p:sldId id="259" r:id="rId5"/>
    <p:sldId id="260" r:id="rId6"/>
    <p:sldId id="261" r:id="rId7"/>
    <p:sldId id="262" r:id="rId8"/>
    <p:sldId id="263" r:id="rId9"/>
    <p:sldId id="264" r:id="rId10"/>
    <p:sldId id="269" r:id="rId11"/>
    <p:sldId id="270" r:id="rId12"/>
    <p:sldId id="272" r:id="rId13"/>
    <p:sldId id="273" r:id="rId14"/>
    <p:sldId id="274" r:id="rId15"/>
    <p:sldId id="275" r:id="rId16"/>
    <p:sldId id="276" r:id="rId17"/>
    <p:sldId id="277" r:id="rId18"/>
    <p:sldId id="278" r:id="rId19"/>
    <p:sldId id="279" r:id="rId20"/>
    <p:sldId id="282" r:id="rId21"/>
    <p:sldId id="283" r:id="rId22"/>
    <p:sldId id="286" r:id="rId23"/>
    <p:sldId id="287" r:id="rId24"/>
    <p:sldId id="289" r:id="rId25"/>
    <p:sldId id="290" r:id="rId26"/>
    <p:sldId id="292" r:id="rId27"/>
    <p:sldId id="293" r:id="rId28"/>
    <p:sldId id="294" r:id="rId29"/>
    <p:sldId id="295" r:id="rId30"/>
    <p:sldId id="296" r:id="rId31"/>
    <p:sldId id="298" r:id="rId32"/>
    <p:sldId id="299" r:id="rId33"/>
    <p:sldId id="300" r:id="rId34"/>
    <p:sldId id="332" r:id="rId35"/>
    <p:sldId id="301" r:id="rId36"/>
    <p:sldId id="302" r:id="rId37"/>
    <p:sldId id="303" r:id="rId38"/>
    <p:sldId id="304" r:id="rId39"/>
    <p:sldId id="305" r:id="rId40"/>
    <p:sldId id="306" r:id="rId41"/>
    <p:sldId id="309" r:id="rId42"/>
    <p:sldId id="310" r:id="rId43"/>
    <p:sldId id="311" r:id="rId44"/>
    <p:sldId id="312" r:id="rId45"/>
    <p:sldId id="313" r:id="rId46"/>
    <p:sldId id="314" r:id="rId47"/>
    <p:sldId id="315" r:id="rId48"/>
    <p:sldId id="351" r:id="rId49"/>
    <p:sldId id="352" r:id="rId50"/>
    <p:sldId id="353" r:id="rId51"/>
    <p:sldId id="316" r:id="rId52"/>
    <p:sldId id="331" r:id="rId53"/>
    <p:sldId id="328" r:id="rId54"/>
    <p:sldId id="329" r:id="rId55"/>
    <p:sldId id="330" r:id="rId56"/>
    <p:sldId id="339" r:id="rId57"/>
    <p:sldId id="341" r:id="rId58"/>
    <p:sldId id="317" r:id="rId59"/>
    <p:sldId id="318" r:id="rId60"/>
    <p:sldId id="319" r:id="rId61"/>
    <p:sldId id="320" r:id="rId62"/>
    <p:sldId id="321" r:id="rId63"/>
    <p:sldId id="322" r:id="rId64"/>
    <p:sldId id="323" r:id="rId65"/>
    <p:sldId id="324" r:id="rId66"/>
    <p:sldId id="325" r:id="rId67"/>
    <p:sldId id="326" r:id="rId68"/>
    <p:sldId id="327" r:id="rId69"/>
    <p:sldId id="335" r:id="rId70"/>
    <p:sldId id="336" r:id="rId71"/>
    <p:sldId id="338" r:id="rId72"/>
    <p:sldId id="340" r:id="rId73"/>
    <p:sldId id="342" r:id="rId74"/>
    <p:sldId id="343" r:id="rId75"/>
    <p:sldId id="344" r:id="rId76"/>
    <p:sldId id="348" r:id="rId77"/>
    <p:sldId id="349" r:id="rId78"/>
    <p:sldId id="350" r:id="rId79"/>
    <p:sldId id="258" r:id="rId80"/>
    <p:sldId id="354"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varScale="1">
        <p:scale>
          <a:sx n="70" d="100"/>
          <a:sy n="70" d="100"/>
        </p:scale>
        <p:origin x="-1350" y="-90"/>
      </p:cViewPr>
      <p:guideLst>
        <p:guide orient="horz" pos="2160"/>
        <p:guide pos="2880"/>
      </p:guideLst>
    </p:cSldViewPr>
  </p:slideViewPr>
  <p:outlineViewPr>
    <p:cViewPr>
      <p:scale>
        <a:sx n="33" d="100"/>
        <a:sy n="33" d="100"/>
      </p:scale>
      <p:origin x="0" y="390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169AB-2042-46E9-A7CD-6C75084A9888}" type="datetimeFigureOut">
              <a:rPr lang="en-US" smtClean="0"/>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CD9F-9EC4-41CF-8121-A854092EFC6F}" type="slidenum">
              <a:rPr lang="en-US" smtClean="0"/>
              <a:t>‹#›</a:t>
            </a:fld>
            <a:endParaRPr lang="en-US"/>
          </a:p>
        </p:txBody>
      </p:sp>
    </p:spTree>
    <p:extLst>
      <p:ext uri="{BB962C8B-B14F-4D97-AF65-F5344CB8AC3E}">
        <p14:creationId xmlns:p14="http://schemas.microsoft.com/office/powerpoint/2010/main" val="775237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smtClean="0"/>
          </a:p>
        </p:txBody>
      </p:sp>
      <p:sp>
        <p:nvSpPr>
          <p:cNvPr id="51204" name="Slide Number Placeholder 3"/>
          <p:cNvSpPr>
            <a:spLocks noGrp="1"/>
          </p:cNvSpPr>
          <p:nvPr>
            <p:ph type="sldNum" sz="quarter" idx="5"/>
          </p:nvPr>
        </p:nvSpPr>
        <p:spPr>
          <a:noFill/>
        </p:spPr>
        <p:txBody>
          <a:bodyPr/>
          <a:lstStyle/>
          <a:p>
            <a:fld id="{37C337C8-84CF-4B55-B6A9-809DF2489D92}" type="slidenum">
              <a:rPr lang="en-US"/>
              <a:pPr/>
              <a:t>45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Slide Number Placeholder 3"/>
          <p:cNvSpPr>
            <a:spLocks noGrp="1"/>
          </p:cNvSpPr>
          <p:nvPr>
            <p:ph type="sldNum" sz="quarter" idx="5"/>
          </p:nvPr>
        </p:nvSpPr>
        <p:spPr>
          <a:noFill/>
        </p:spPr>
        <p:txBody>
          <a:bodyPr/>
          <a:lstStyle/>
          <a:p>
            <a:fld id="{376F4878-AA5C-4691-BA07-13CEBD1BF7F9}" type="slidenum">
              <a:rPr lang="en-US"/>
              <a:pPr/>
              <a:t>61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p>
        </p:txBody>
      </p:sp>
      <p:sp>
        <p:nvSpPr>
          <p:cNvPr id="72708" name="Slide Number Placeholder 3"/>
          <p:cNvSpPr>
            <a:spLocks noGrp="1"/>
          </p:cNvSpPr>
          <p:nvPr>
            <p:ph type="sldNum" sz="quarter" idx="5"/>
          </p:nvPr>
        </p:nvSpPr>
        <p:spPr>
          <a:noFill/>
        </p:spPr>
        <p:txBody>
          <a:bodyPr/>
          <a:lstStyle/>
          <a:p>
            <a:fld id="{4B8A2898-F5B3-4360-9BD5-02D5EA55769F}" type="slidenum">
              <a:rPr lang="en-US"/>
              <a:pPr/>
              <a:t>62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Slide Number Placeholder 3"/>
          <p:cNvSpPr>
            <a:spLocks noGrp="1"/>
          </p:cNvSpPr>
          <p:nvPr>
            <p:ph type="sldNum" sz="quarter" idx="5"/>
          </p:nvPr>
        </p:nvSpPr>
        <p:spPr>
          <a:noFill/>
        </p:spPr>
        <p:txBody>
          <a:bodyPr/>
          <a:lstStyle/>
          <a:p>
            <a:fld id="{BE51AE48-50CF-4423-963A-C89C619F8A11}" type="slidenum">
              <a:rPr lang="en-US"/>
              <a:pPr/>
              <a:t>63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Slide Number Placeholder 3"/>
          <p:cNvSpPr>
            <a:spLocks noGrp="1"/>
          </p:cNvSpPr>
          <p:nvPr>
            <p:ph type="sldNum" sz="quarter" idx="5"/>
          </p:nvPr>
        </p:nvSpPr>
        <p:spPr>
          <a:noFill/>
        </p:spPr>
        <p:txBody>
          <a:bodyPr/>
          <a:lstStyle/>
          <a:p>
            <a:fld id="{C2BBB786-D40E-4B8A-8FF6-E1E6E828FA46}" type="slidenum">
              <a:rPr lang="en-US"/>
              <a:pPr/>
              <a:t>64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F2E0ADB2-9152-46EF-B715-174F59B0C38C}" type="slidenum">
              <a:rPr lang="en-US"/>
              <a:pPr/>
              <a:t>65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p>
        </p:txBody>
      </p:sp>
      <p:sp>
        <p:nvSpPr>
          <p:cNvPr id="76804" name="Slide Number Placeholder 3"/>
          <p:cNvSpPr>
            <a:spLocks noGrp="1"/>
          </p:cNvSpPr>
          <p:nvPr>
            <p:ph type="sldNum" sz="quarter" idx="5"/>
          </p:nvPr>
        </p:nvSpPr>
        <p:spPr>
          <a:noFill/>
        </p:spPr>
        <p:txBody>
          <a:bodyPr/>
          <a:lstStyle/>
          <a:p>
            <a:fld id="{8663FCDE-35DE-472D-AC9E-947C20967EAD}" type="slidenum">
              <a:rPr lang="en-US"/>
              <a:pPr/>
              <a:t>66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p>
        </p:txBody>
      </p:sp>
      <p:sp>
        <p:nvSpPr>
          <p:cNvPr id="77828" name="Slide Number Placeholder 3"/>
          <p:cNvSpPr>
            <a:spLocks noGrp="1"/>
          </p:cNvSpPr>
          <p:nvPr>
            <p:ph type="sldNum" sz="quarter" idx="5"/>
          </p:nvPr>
        </p:nvSpPr>
        <p:spPr>
          <a:noFill/>
        </p:spPr>
        <p:txBody>
          <a:bodyPr/>
          <a:lstStyle/>
          <a:p>
            <a:fld id="{11399C2B-041C-4FC4-B8B6-815B79F81463}" type="slidenum">
              <a:rPr lang="en-US"/>
              <a:pPr/>
              <a:t>67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Slide Number Placeholder 3"/>
          <p:cNvSpPr>
            <a:spLocks noGrp="1"/>
          </p:cNvSpPr>
          <p:nvPr>
            <p:ph type="sldNum" sz="quarter" idx="5"/>
          </p:nvPr>
        </p:nvSpPr>
        <p:spPr>
          <a:noFill/>
        </p:spPr>
        <p:txBody>
          <a:bodyPr/>
          <a:lstStyle/>
          <a:p>
            <a:fld id="{F03BD9BA-9BE9-46C5-B791-05C9BCFBAD9D}" type="slidenum">
              <a:rPr lang="en-US"/>
              <a:pPr/>
              <a:t>68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defTabSz="922320">
              <a:defRPr sz="2400" b="1">
                <a:solidFill>
                  <a:schemeClr val="tx1"/>
                </a:solidFill>
                <a:latin typeface="Arial" pitchFamily="34" charset="0"/>
                <a:ea typeface="ＭＳ Ｐゴシック" pitchFamily="34" charset="-128"/>
              </a:defRPr>
            </a:lvl1pPr>
            <a:lvl2pPr marL="729131" indent="-280435" defTabSz="922320">
              <a:defRPr sz="2400" b="1">
                <a:solidFill>
                  <a:schemeClr val="tx1"/>
                </a:solidFill>
                <a:latin typeface="Arial" pitchFamily="34" charset="0"/>
                <a:ea typeface="ＭＳ Ｐゴシック" pitchFamily="34" charset="-128"/>
              </a:defRPr>
            </a:lvl2pPr>
            <a:lvl3pPr marL="1121740" indent="-224348" defTabSz="922320">
              <a:defRPr sz="2400" b="1">
                <a:solidFill>
                  <a:schemeClr val="tx1"/>
                </a:solidFill>
                <a:latin typeface="Arial" pitchFamily="34" charset="0"/>
                <a:ea typeface="ＭＳ Ｐゴシック" pitchFamily="34" charset="-128"/>
              </a:defRPr>
            </a:lvl3pPr>
            <a:lvl4pPr marL="1570436" indent="-224348" defTabSz="922320">
              <a:defRPr sz="2400" b="1">
                <a:solidFill>
                  <a:schemeClr val="tx1"/>
                </a:solidFill>
                <a:latin typeface="Arial" pitchFamily="34" charset="0"/>
                <a:ea typeface="ＭＳ Ｐゴシック" pitchFamily="34" charset="-128"/>
              </a:defRPr>
            </a:lvl4pPr>
            <a:lvl5pPr marL="2019132" indent="-224348" defTabSz="922320">
              <a:defRPr sz="2400" b="1">
                <a:solidFill>
                  <a:schemeClr val="tx1"/>
                </a:solidFill>
                <a:latin typeface="Arial" pitchFamily="34" charset="0"/>
                <a:ea typeface="ＭＳ Ｐゴシック" pitchFamily="34" charset="-128"/>
              </a:defRPr>
            </a:lvl5pPr>
            <a:lvl6pPr marL="2467828"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16525"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365221"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13917"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fld id="{DC482A10-C121-4C89-8BE9-B919C04E4EEC}" type="slidenum">
              <a:rPr lang="en-US" altLang="en-US" sz="1000" b="0"/>
              <a:pPr/>
              <a:t>72</a:t>
            </a:fld>
            <a:endParaRPr lang="en-US" altLang="en-US" sz="1000" b="0"/>
          </a:p>
        </p:txBody>
      </p:sp>
      <p:sp>
        <p:nvSpPr>
          <p:cNvPr id="7239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2397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305673E8-0014-4DB0-A185-EE8EE036AE8F}" type="slidenum">
              <a:rPr lang="en-US"/>
              <a:pPr/>
              <a:t>46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defTabSz="922320">
              <a:defRPr sz="2400" b="1">
                <a:solidFill>
                  <a:schemeClr val="tx1"/>
                </a:solidFill>
                <a:latin typeface="Arial" pitchFamily="34" charset="0"/>
                <a:ea typeface="ＭＳ Ｐゴシック" pitchFamily="34" charset="-128"/>
              </a:defRPr>
            </a:lvl1pPr>
            <a:lvl2pPr marL="729131" indent="-280435" defTabSz="922320">
              <a:defRPr sz="2400" b="1">
                <a:solidFill>
                  <a:schemeClr val="tx1"/>
                </a:solidFill>
                <a:latin typeface="Arial" pitchFamily="34" charset="0"/>
                <a:ea typeface="ＭＳ Ｐゴシック" pitchFamily="34" charset="-128"/>
              </a:defRPr>
            </a:lvl2pPr>
            <a:lvl3pPr marL="1121740" indent="-224348" defTabSz="922320">
              <a:defRPr sz="2400" b="1">
                <a:solidFill>
                  <a:schemeClr val="tx1"/>
                </a:solidFill>
                <a:latin typeface="Arial" pitchFamily="34" charset="0"/>
                <a:ea typeface="ＭＳ Ｐゴシック" pitchFamily="34" charset="-128"/>
              </a:defRPr>
            </a:lvl3pPr>
            <a:lvl4pPr marL="1570436" indent="-224348" defTabSz="922320">
              <a:defRPr sz="2400" b="1">
                <a:solidFill>
                  <a:schemeClr val="tx1"/>
                </a:solidFill>
                <a:latin typeface="Arial" pitchFamily="34" charset="0"/>
                <a:ea typeface="ＭＳ Ｐゴシック" pitchFamily="34" charset="-128"/>
              </a:defRPr>
            </a:lvl4pPr>
            <a:lvl5pPr marL="2019132" indent="-224348" defTabSz="922320">
              <a:defRPr sz="2400" b="1">
                <a:solidFill>
                  <a:schemeClr val="tx1"/>
                </a:solidFill>
                <a:latin typeface="Arial" pitchFamily="34" charset="0"/>
                <a:ea typeface="ＭＳ Ｐゴシック" pitchFamily="34" charset="-128"/>
              </a:defRPr>
            </a:lvl5pPr>
            <a:lvl6pPr marL="2467828"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16525"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365221"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13917"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fld id="{F3154CD9-1481-464B-B757-691D9575005F}" type="slidenum">
              <a:rPr lang="en-US" altLang="en-US" sz="1000" b="0"/>
              <a:pPr/>
              <a:t>53</a:t>
            </a:fld>
            <a:endParaRPr lang="en-US" altLang="en-US" sz="1000" b="0"/>
          </a:p>
        </p:txBody>
      </p:sp>
      <p:sp>
        <p:nvSpPr>
          <p:cNvPr id="68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505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defTabSz="922320">
              <a:defRPr sz="2400" b="1">
                <a:solidFill>
                  <a:schemeClr val="tx1"/>
                </a:solidFill>
                <a:latin typeface="Arial" pitchFamily="34" charset="0"/>
                <a:ea typeface="ＭＳ Ｐゴシック" pitchFamily="34" charset="-128"/>
              </a:defRPr>
            </a:lvl1pPr>
            <a:lvl2pPr marL="729131" indent="-280435" defTabSz="922320">
              <a:defRPr sz="2400" b="1">
                <a:solidFill>
                  <a:schemeClr val="tx1"/>
                </a:solidFill>
                <a:latin typeface="Arial" pitchFamily="34" charset="0"/>
                <a:ea typeface="ＭＳ Ｐゴシック" pitchFamily="34" charset="-128"/>
              </a:defRPr>
            </a:lvl2pPr>
            <a:lvl3pPr marL="1121740" indent="-224348" defTabSz="922320">
              <a:defRPr sz="2400" b="1">
                <a:solidFill>
                  <a:schemeClr val="tx1"/>
                </a:solidFill>
                <a:latin typeface="Arial" pitchFamily="34" charset="0"/>
                <a:ea typeface="ＭＳ Ｐゴシック" pitchFamily="34" charset="-128"/>
              </a:defRPr>
            </a:lvl3pPr>
            <a:lvl4pPr marL="1570436" indent="-224348" defTabSz="922320">
              <a:defRPr sz="2400" b="1">
                <a:solidFill>
                  <a:schemeClr val="tx1"/>
                </a:solidFill>
                <a:latin typeface="Arial" pitchFamily="34" charset="0"/>
                <a:ea typeface="ＭＳ Ｐゴシック" pitchFamily="34" charset="-128"/>
              </a:defRPr>
            </a:lvl4pPr>
            <a:lvl5pPr marL="2019132" indent="-224348" defTabSz="922320">
              <a:defRPr sz="2400" b="1">
                <a:solidFill>
                  <a:schemeClr val="tx1"/>
                </a:solidFill>
                <a:latin typeface="Arial" pitchFamily="34" charset="0"/>
                <a:ea typeface="ＭＳ Ｐゴシック" pitchFamily="34" charset="-128"/>
              </a:defRPr>
            </a:lvl5pPr>
            <a:lvl6pPr marL="2467828"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16525"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365221"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13917"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fld id="{7E0B1A32-379A-45BD-ABF1-254FDD7422D5}" type="slidenum">
              <a:rPr lang="en-US" altLang="en-US" sz="1000" b="0"/>
              <a:pPr/>
              <a:t>54</a:t>
            </a:fld>
            <a:endParaRPr lang="en-US" altLang="en-US" sz="1000" b="0"/>
          </a:p>
        </p:txBody>
      </p:sp>
      <p:sp>
        <p:nvSpPr>
          <p:cNvPr id="68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710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defTabSz="922320">
              <a:defRPr sz="2400" b="1">
                <a:solidFill>
                  <a:schemeClr val="tx1"/>
                </a:solidFill>
                <a:latin typeface="Arial" pitchFamily="34" charset="0"/>
                <a:ea typeface="ＭＳ Ｐゴシック" pitchFamily="34" charset="-128"/>
              </a:defRPr>
            </a:lvl1pPr>
            <a:lvl2pPr marL="729131" indent="-280435" defTabSz="922320">
              <a:defRPr sz="2400" b="1">
                <a:solidFill>
                  <a:schemeClr val="tx1"/>
                </a:solidFill>
                <a:latin typeface="Arial" pitchFamily="34" charset="0"/>
                <a:ea typeface="ＭＳ Ｐゴシック" pitchFamily="34" charset="-128"/>
              </a:defRPr>
            </a:lvl2pPr>
            <a:lvl3pPr marL="1121740" indent="-224348" defTabSz="922320">
              <a:defRPr sz="2400" b="1">
                <a:solidFill>
                  <a:schemeClr val="tx1"/>
                </a:solidFill>
                <a:latin typeface="Arial" pitchFamily="34" charset="0"/>
                <a:ea typeface="ＭＳ Ｐゴシック" pitchFamily="34" charset="-128"/>
              </a:defRPr>
            </a:lvl3pPr>
            <a:lvl4pPr marL="1570436" indent="-224348" defTabSz="922320">
              <a:defRPr sz="2400" b="1">
                <a:solidFill>
                  <a:schemeClr val="tx1"/>
                </a:solidFill>
                <a:latin typeface="Arial" pitchFamily="34" charset="0"/>
                <a:ea typeface="ＭＳ Ｐゴシック" pitchFamily="34" charset="-128"/>
              </a:defRPr>
            </a:lvl4pPr>
            <a:lvl5pPr marL="2019132" indent="-224348" defTabSz="922320">
              <a:defRPr sz="2400" b="1">
                <a:solidFill>
                  <a:schemeClr val="tx1"/>
                </a:solidFill>
                <a:latin typeface="Arial" pitchFamily="34" charset="0"/>
                <a:ea typeface="ＭＳ Ｐゴシック" pitchFamily="34" charset="-128"/>
              </a:defRPr>
            </a:lvl5pPr>
            <a:lvl6pPr marL="2467828"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16525"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365221"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13917"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fld id="{129F7F86-39B3-42EE-8156-1F90B961A752}" type="slidenum">
              <a:rPr lang="en-US" altLang="en-US" sz="1000" b="0"/>
              <a:pPr/>
              <a:t>55</a:t>
            </a:fld>
            <a:endParaRPr lang="en-US" altLang="en-US" sz="1000" b="0"/>
          </a:p>
        </p:txBody>
      </p:sp>
      <p:sp>
        <p:nvSpPr>
          <p:cNvPr id="68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915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defTabSz="922320">
              <a:defRPr sz="2400" b="1">
                <a:solidFill>
                  <a:schemeClr val="tx1"/>
                </a:solidFill>
                <a:latin typeface="Arial" pitchFamily="34" charset="0"/>
                <a:ea typeface="ＭＳ Ｐゴシック" pitchFamily="34" charset="-128"/>
              </a:defRPr>
            </a:lvl1pPr>
            <a:lvl2pPr marL="729131" indent="-280435" defTabSz="922320">
              <a:defRPr sz="2400" b="1">
                <a:solidFill>
                  <a:schemeClr val="tx1"/>
                </a:solidFill>
                <a:latin typeface="Arial" pitchFamily="34" charset="0"/>
                <a:ea typeface="ＭＳ Ｐゴシック" pitchFamily="34" charset="-128"/>
              </a:defRPr>
            </a:lvl2pPr>
            <a:lvl3pPr marL="1121740" indent="-224348" defTabSz="922320">
              <a:defRPr sz="2400" b="1">
                <a:solidFill>
                  <a:schemeClr val="tx1"/>
                </a:solidFill>
                <a:latin typeface="Arial" pitchFamily="34" charset="0"/>
                <a:ea typeface="ＭＳ Ｐゴシック" pitchFamily="34" charset="-128"/>
              </a:defRPr>
            </a:lvl3pPr>
            <a:lvl4pPr marL="1570436" indent="-224348" defTabSz="922320">
              <a:defRPr sz="2400" b="1">
                <a:solidFill>
                  <a:schemeClr val="tx1"/>
                </a:solidFill>
                <a:latin typeface="Arial" pitchFamily="34" charset="0"/>
                <a:ea typeface="ＭＳ Ｐゴシック" pitchFamily="34" charset="-128"/>
              </a:defRPr>
            </a:lvl4pPr>
            <a:lvl5pPr marL="2019132" indent="-224348" defTabSz="922320">
              <a:defRPr sz="2400" b="1">
                <a:solidFill>
                  <a:schemeClr val="tx1"/>
                </a:solidFill>
                <a:latin typeface="Arial" pitchFamily="34" charset="0"/>
                <a:ea typeface="ＭＳ Ｐゴシック" pitchFamily="34" charset="-128"/>
              </a:defRPr>
            </a:lvl5pPr>
            <a:lvl6pPr marL="2467828"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16525"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365221"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13917" indent="-224348" algn="ctr" defTabSz="92232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fld id="{274FCB2C-5E71-4733-B8DE-DFB43B95B776}" type="slidenum">
              <a:rPr lang="en-US" altLang="en-US" sz="1000" b="0"/>
              <a:pPr/>
              <a:t>56</a:t>
            </a:fld>
            <a:endParaRPr lang="en-US" altLang="en-US" sz="1000" b="0"/>
          </a:p>
        </p:txBody>
      </p:sp>
      <p:sp>
        <p:nvSpPr>
          <p:cNvPr id="70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144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56FF7E8D-C031-417B-85B1-0FAD0DD0FAEC}" type="slidenum">
              <a:rPr lang="en-US"/>
              <a:pPr/>
              <a:t>58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FB6EFADB-25B2-47D8-9EAF-324906CF782C}" type="slidenum">
              <a:rPr lang="en-US"/>
              <a:pPr/>
              <a:t>59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63BC3A3B-77BB-45BC-B3B7-D801F4ACA7A3}" type="slidenum">
              <a:rPr lang="en-US"/>
              <a:pPr/>
              <a:t>60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0"/>
          </p:nvPr>
        </p:nvSpPr>
        <p:spPr>
          <a:xfrm>
            <a:off x="6718300" y="6248400"/>
            <a:ext cx="1905000" cy="457200"/>
          </a:xfrm>
          <a:prstGeom prst="rect">
            <a:avLst/>
          </a:prstGeom>
          <a:ln/>
        </p:spPr>
        <p:txBody>
          <a:bodyPr/>
          <a:lstStyle>
            <a:lvl1pPr>
              <a:defRPr/>
            </a:lvl1pPr>
          </a:lstStyle>
          <a:p>
            <a:pPr>
              <a:defRPr/>
            </a:pPr>
            <a:fld id="{F52CCEAA-0554-46C4-9CDF-CE72C90AD027}" type="slidenum">
              <a:rPr lang="en-US"/>
              <a:pPr>
                <a:defRPr/>
              </a:pPr>
              <a:t>‹#›</a:t>
            </a:fld>
            <a:endParaRPr lang="en-US"/>
          </a:p>
        </p:txBody>
      </p:sp>
    </p:spTree>
    <p:extLst>
      <p:ext uri="{BB962C8B-B14F-4D97-AF65-F5344CB8AC3E}">
        <p14:creationId xmlns:p14="http://schemas.microsoft.com/office/powerpoint/2010/main" val="1107042714"/>
      </p:ext>
    </p:extLst>
  </p:cSld>
  <p:clrMapOvr>
    <a:masterClrMapping/>
  </p:clrMapOvr>
  <p:transition spd="med">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63057134"/>
      </p:ext>
    </p:extLst>
  </p:cSld>
  <p:clrMapOvr>
    <a:masterClrMapping/>
  </p:clrMapOvr>
  <p:transition>
    <p:fade/>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file:///D:/Shakya/MSIT127/sequential%20%26%20binary%20search_files/fig4.jpg" TargetMode="External"/><Relationship Id="rId7" Type="http://schemas.openxmlformats.org/officeDocument/2006/relationships/image" Target="file:///D:/Shakya/MSIT127/sequential%20%26%20binary%20search_files/fig6.jpg"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file:///D:/Shakya/MSIT127/sequential%20%26%20binary%20search_files/fig5.jpg" TargetMode="Externa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studytonight.com/data-structures/search-algorithms" TargetMode="External"/><Relationship Id="rId2" Type="http://schemas.openxmlformats.org/officeDocument/2006/relationships/hyperlink" Target="https://www.geeksforgeeks.org/searching-algorithms/" TargetMode="External"/><Relationship Id="rId1" Type="http://schemas.openxmlformats.org/officeDocument/2006/relationships/slideLayout" Target="../slideLayouts/slideLayout2.xml"/><Relationship Id="rId4" Type="http://schemas.openxmlformats.org/officeDocument/2006/relationships/hyperlink" Target="https://www.tutorialspoint.com/data_structures_algorithms/linear_search_algorithm.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2286000"/>
            <a:ext cx="8458200" cy="1470025"/>
          </a:xfrm>
        </p:spPr>
        <p:txBody>
          <a:bodyPr/>
          <a:lstStyle/>
          <a:p>
            <a:r>
              <a:rPr lang="en-US" dirty="0">
                <a:latin typeface="Calibri" panose="020F0502020204030204" pitchFamily="34" charset="0"/>
              </a:rPr>
              <a:t>Search Algorithms</a:t>
            </a:r>
          </a:p>
        </p:txBody>
      </p:sp>
      <p:sp>
        <p:nvSpPr>
          <p:cNvPr id="5" name="Subtitle 4"/>
          <p:cNvSpPr>
            <a:spLocks noGrp="1"/>
          </p:cNvSpPr>
          <p:nvPr>
            <p:ph type="subTitle" idx="1"/>
          </p:nvPr>
        </p:nvSpPr>
        <p:spPr/>
        <p:txBody>
          <a:bodyPr/>
          <a:lstStyle/>
          <a:p>
            <a:r>
              <a:rPr lang="en-US" dirty="0">
                <a:latin typeface="Calibri" panose="020F0502020204030204" pitchFamily="34" charset="0"/>
              </a:rPr>
              <a:t>Prepared by: Afaq </a:t>
            </a:r>
            <a:r>
              <a:rPr lang="en-US" dirty="0" err="1">
                <a:latin typeface="Calibri" panose="020F0502020204030204" pitchFamily="34" charset="0"/>
              </a:rPr>
              <a:t>Mansoor</a:t>
            </a:r>
            <a:r>
              <a:rPr lang="en-US" dirty="0">
                <a:latin typeface="Calibri" panose="020F0502020204030204" pitchFamily="34" charset="0"/>
              </a:rPr>
              <a:t> Khan</a:t>
            </a:r>
          </a:p>
          <a:p>
            <a:r>
              <a:rPr lang="en-US" dirty="0">
                <a:latin typeface="Calibri" panose="020F0502020204030204" pitchFamily="34" charset="0"/>
              </a:rPr>
              <a:t>BSSE III- Group A </a:t>
            </a:r>
          </a:p>
          <a:p>
            <a:r>
              <a:rPr lang="en-US" dirty="0">
                <a:latin typeface="Calibri" panose="020F0502020204030204" pitchFamily="34" charset="0"/>
              </a:rPr>
              <a:t>Session 2017-21</a:t>
            </a:r>
          </a:p>
          <a:p>
            <a:r>
              <a:rPr lang="en-US" dirty="0" err="1">
                <a:latin typeface="Calibri" panose="020F0502020204030204" pitchFamily="34" charset="0"/>
              </a:rPr>
              <a:t>IMSciences</a:t>
            </a:r>
            <a:r>
              <a:rPr lang="en-US">
                <a:latin typeface="Calibri" panose="020F0502020204030204" pitchFamily="34" charset="0"/>
              </a:rPr>
              <a:t>, Peshawar.</a:t>
            </a:r>
            <a:endParaRPr lang="en-US" dirty="0">
              <a:latin typeface="Calibri" panose="020F0502020204030204" pitchFamily="34" charset="0"/>
            </a:endParaRPr>
          </a:p>
        </p:txBody>
      </p:sp>
    </p:spTree>
    <p:extLst>
      <p:ext uri="{BB962C8B-B14F-4D97-AF65-F5344CB8AC3E}">
        <p14:creationId xmlns:p14="http://schemas.microsoft.com/office/powerpoint/2010/main" val="586999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Measuring Efficiency?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Ways of measuring efficiency:</a:t>
            </a:r>
          </a:p>
          <a:p>
            <a:pPr lvl="1"/>
            <a:r>
              <a:rPr lang="en-US" dirty="0" smtClean="0">
                <a:latin typeface="Calibri" panose="020F0502020204030204" pitchFamily="34" charset="0"/>
              </a:rPr>
              <a:t> Run the program and see how long it takes</a:t>
            </a:r>
          </a:p>
          <a:p>
            <a:pPr lvl="1"/>
            <a:r>
              <a:rPr lang="en-US" dirty="0" smtClean="0">
                <a:latin typeface="Calibri" panose="020F0502020204030204" pitchFamily="34" charset="0"/>
              </a:rPr>
              <a:t> Run the program and see how much memory it uses</a:t>
            </a:r>
          </a:p>
          <a:p>
            <a:r>
              <a:rPr lang="en-US" dirty="0" smtClean="0">
                <a:latin typeface="Calibri" panose="020F0502020204030204" pitchFamily="34" charset="0"/>
              </a:rPr>
              <a:t>Lots of variables to control:</a:t>
            </a:r>
          </a:p>
          <a:p>
            <a:pPr lvl="1"/>
            <a:r>
              <a:rPr lang="en-US" dirty="0" smtClean="0">
                <a:latin typeface="Calibri" panose="020F0502020204030204" pitchFamily="34" charset="0"/>
              </a:rPr>
              <a:t>What is the input data?</a:t>
            </a:r>
          </a:p>
          <a:p>
            <a:pPr lvl="1"/>
            <a:r>
              <a:rPr lang="en-US" dirty="0" smtClean="0">
                <a:latin typeface="Calibri" panose="020F0502020204030204" pitchFamily="34" charset="0"/>
              </a:rPr>
              <a:t>What is the hardware platform?</a:t>
            </a:r>
          </a:p>
          <a:p>
            <a:pPr lvl="1"/>
            <a:r>
              <a:rPr lang="en-US" dirty="0" smtClean="0">
                <a:latin typeface="Calibri" panose="020F0502020204030204" pitchFamily="34" charset="0"/>
              </a:rPr>
              <a:t>What is the programming language/compiler?</a:t>
            </a:r>
          </a:p>
          <a:p>
            <a:pPr lvl="1"/>
            <a:r>
              <a:rPr lang="en-US" dirty="0" smtClean="0">
                <a:latin typeface="Calibri" panose="020F0502020204030204" pitchFamily="34" charset="0"/>
              </a:rPr>
              <a:t>Just because one program is faster than another right now, means it  will always be faster?</a:t>
            </a:r>
          </a:p>
          <a:p>
            <a:endParaRPr lang="en-US" dirty="0">
              <a:latin typeface="Calibri" panose="020F0502020204030204" pitchFamily="34" charset="0"/>
            </a:endParaRPr>
          </a:p>
        </p:txBody>
      </p:sp>
    </p:spTree>
    <p:extLst>
      <p:ext uri="{BB962C8B-B14F-4D97-AF65-F5344CB8AC3E}">
        <p14:creationId xmlns:p14="http://schemas.microsoft.com/office/powerpoint/2010/main" val="372338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Measuring Efficiency?</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Want to achieve platform-independence</a:t>
            </a:r>
          </a:p>
          <a:p>
            <a:endParaRPr lang="en-US" dirty="0" smtClean="0">
              <a:latin typeface="Calibri" panose="020F0502020204030204" pitchFamily="34" charset="0"/>
            </a:endParaRPr>
          </a:p>
          <a:p>
            <a:r>
              <a:rPr lang="en-US" dirty="0" smtClean="0">
                <a:latin typeface="Calibri" panose="020F0502020204030204" pitchFamily="34" charset="0"/>
              </a:rPr>
              <a:t> Use an abstract machine that uses </a:t>
            </a:r>
            <a:r>
              <a:rPr lang="en-US" i="1" dirty="0" smtClean="0">
                <a:solidFill>
                  <a:srgbClr val="0000CC"/>
                </a:solidFill>
                <a:latin typeface="Calibri" panose="020F0502020204030204" pitchFamily="34" charset="0"/>
              </a:rPr>
              <a:t>steps</a:t>
            </a:r>
            <a:r>
              <a:rPr lang="en-US" dirty="0" smtClean="0">
                <a:latin typeface="Calibri" panose="020F0502020204030204" pitchFamily="34" charset="0"/>
              </a:rPr>
              <a:t> of time and </a:t>
            </a:r>
            <a:r>
              <a:rPr lang="en-US" i="1" dirty="0" smtClean="0">
                <a:solidFill>
                  <a:srgbClr val="0000CC"/>
                </a:solidFill>
                <a:latin typeface="Calibri" panose="020F0502020204030204" pitchFamily="34" charset="0"/>
              </a:rPr>
              <a:t>units</a:t>
            </a:r>
            <a:r>
              <a:rPr lang="en-US" dirty="0" smtClean="0">
                <a:latin typeface="Calibri" panose="020F0502020204030204" pitchFamily="34" charset="0"/>
              </a:rPr>
              <a:t> of memory, instead of seconds or bytes</a:t>
            </a:r>
          </a:p>
          <a:p>
            <a:pPr lvl="1"/>
            <a:r>
              <a:rPr lang="en-US" dirty="0" smtClean="0">
                <a:latin typeface="Calibri" panose="020F0502020204030204" pitchFamily="34" charset="0"/>
              </a:rPr>
              <a:t> each elementary operation takes 1 step</a:t>
            </a:r>
          </a:p>
          <a:p>
            <a:pPr lvl="1"/>
            <a:r>
              <a:rPr lang="en-US" dirty="0" smtClean="0">
                <a:latin typeface="Calibri" panose="020F0502020204030204" pitchFamily="34" charset="0"/>
              </a:rPr>
              <a:t> each elementary instance occupies 1 unit of memory</a:t>
            </a:r>
          </a:p>
          <a:p>
            <a:endParaRPr lang="en-US" dirty="0">
              <a:latin typeface="Calibri" panose="020F0502020204030204" pitchFamily="34" charset="0"/>
            </a:endParaRPr>
          </a:p>
        </p:txBody>
      </p:sp>
    </p:spTree>
    <p:extLst>
      <p:ext uri="{BB962C8B-B14F-4D97-AF65-F5344CB8AC3E}">
        <p14:creationId xmlns:p14="http://schemas.microsoft.com/office/powerpoint/2010/main" val="260242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ctr"/>
            <a:r>
              <a:rPr lang="en-US" dirty="0" smtClean="0">
                <a:latin typeface="Calibri" panose="020F0502020204030204" pitchFamily="34" charset="0"/>
              </a:rPr>
              <a:t>Running Time </a:t>
            </a:r>
            <a:endParaRPr lang="en-US" dirty="0">
              <a:latin typeface="Calibri" panose="020F0502020204030204" pitchFamily="34" charset="0"/>
            </a:endParaRPr>
          </a:p>
        </p:txBody>
      </p:sp>
      <p:sp>
        <p:nvSpPr>
          <p:cNvPr id="5" name="Content Placeholder 4"/>
          <p:cNvSpPr>
            <a:spLocks noGrp="1"/>
          </p:cNvSpPr>
          <p:nvPr>
            <p:ph sz="quarter" idx="1"/>
          </p:nvPr>
        </p:nvSpPr>
        <p:spPr/>
        <p:txBody>
          <a:bodyPr>
            <a:normAutofit fontScale="92500" lnSpcReduction="20000"/>
          </a:bodyPr>
          <a:lstStyle/>
          <a:p>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smtClean="0">
              <a:latin typeface="Calibri" panose="020F0502020204030204" pitchFamily="34" charset="0"/>
            </a:endParaRPr>
          </a:p>
          <a:p>
            <a:r>
              <a:rPr lang="en-US" sz="2800" dirty="0" smtClean="0">
                <a:latin typeface="Calibri" panose="020F0502020204030204" pitchFamily="34" charset="0"/>
              </a:rPr>
              <a:t>Suppose the program includes an </a:t>
            </a:r>
            <a:r>
              <a:rPr lang="en-US" sz="2800" i="1" dirty="0" smtClean="0">
                <a:latin typeface="Calibri" panose="020F0502020204030204" pitchFamily="34" charset="0"/>
              </a:rPr>
              <a:t>if-then </a:t>
            </a:r>
            <a:r>
              <a:rPr lang="en-US" sz="2800" dirty="0" smtClean="0">
                <a:latin typeface="Calibri" panose="020F0502020204030204" pitchFamily="34" charset="0"/>
              </a:rPr>
              <a:t>statement that may execute or not: </a:t>
            </a:r>
            <a:r>
              <a:rPr lang="en-US" sz="2800" dirty="0" smtClean="0">
                <a:latin typeface="Calibri" panose="020F0502020204030204" pitchFamily="34" charset="0"/>
                <a:sym typeface="Wingdings" pitchFamily="2" charset="2"/>
              </a:rPr>
              <a:t> variable running time</a:t>
            </a:r>
          </a:p>
          <a:p>
            <a:r>
              <a:rPr lang="en-US" sz="2800" dirty="0" smtClean="0">
                <a:latin typeface="Calibri" panose="020F0502020204030204" pitchFamily="34" charset="0"/>
                <a:sym typeface="Wingdings" pitchFamily="2" charset="2"/>
              </a:rPr>
              <a:t>Typically algorithms are measured by their </a:t>
            </a:r>
            <a:r>
              <a:rPr lang="en-US" sz="2800" b="1" i="1" dirty="0" smtClean="0">
                <a:solidFill>
                  <a:srgbClr val="0070C0"/>
                </a:solidFill>
                <a:latin typeface="Calibri" panose="020F0502020204030204" pitchFamily="34" charset="0"/>
                <a:sym typeface="Wingdings" pitchFamily="2" charset="2"/>
              </a:rPr>
              <a:t>worst case </a:t>
            </a:r>
            <a:endParaRPr lang="en-US" dirty="0">
              <a:latin typeface="Calibri" panose="020F0502020204030204" pitchFamily="34" charset="0"/>
            </a:endParaRPr>
          </a:p>
        </p:txBody>
      </p:sp>
      <p:pic>
        <p:nvPicPr>
          <p:cNvPr id="7" name="Picture 3"/>
          <p:cNvPicPr>
            <a:picLocks noChangeAspect="1" noChangeArrowheads="1"/>
          </p:cNvPicPr>
          <p:nvPr/>
        </p:nvPicPr>
        <p:blipFill>
          <a:blip r:embed="rId2" cstate="print"/>
          <a:srcRect/>
          <a:stretch>
            <a:fillRect/>
          </a:stretch>
        </p:blipFill>
        <p:spPr>
          <a:xfrm>
            <a:off x="1981200" y="1905000"/>
            <a:ext cx="5181600" cy="2735263"/>
          </a:xfrm>
          <a:prstGeom prst="rect">
            <a:avLst/>
          </a:prstGeom>
          <a:noFill/>
          <a:ln/>
        </p:spPr>
      </p:pic>
    </p:spTree>
    <p:extLst>
      <p:ext uri="{BB962C8B-B14F-4D97-AF65-F5344CB8AC3E}">
        <p14:creationId xmlns:p14="http://schemas.microsoft.com/office/powerpoint/2010/main" val="2648912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smtClean="0">
                <a:latin typeface="Calibri" panose="020F0502020204030204" pitchFamily="34" charset="0"/>
              </a:rPr>
              <a:t>A Simple Example</a:t>
            </a:r>
            <a:endParaRPr lang="en-US" dirty="0">
              <a:latin typeface="Calibri" panose="020F0502020204030204" pitchFamily="34" charset="0"/>
            </a:endParaRPr>
          </a:p>
        </p:txBody>
      </p:sp>
      <p:sp>
        <p:nvSpPr>
          <p:cNvPr id="3" name="Content Placeholder 2"/>
          <p:cNvSpPr>
            <a:spLocks noGrp="1"/>
          </p:cNvSpPr>
          <p:nvPr>
            <p:ph idx="1"/>
          </p:nvPr>
        </p:nvSpPr>
        <p:spPr>
          <a:xfrm>
            <a:off x="533400" y="1981200"/>
            <a:ext cx="8382000" cy="4572000"/>
          </a:xfrm>
        </p:spPr>
        <p:txBody>
          <a:bodyPr/>
          <a:lstStyle/>
          <a:p>
            <a:pPr>
              <a:buNone/>
            </a:pPr>
            <a:r>
              <a:rPr lang="en-US" dirty="0" smtClean="0">
                <a:solidFill>
                  <a:srgbClr val="0000CC"/>
                </a:solidFill>
                <a:latin typeface="Calibri" panose="020F0502020204030204" pitchFamily="34" charset="0"/>
              </a:rPr>
              <a:t>  // Input: </a:t>
            </a:r>
            <a:r>
              <a:rPr lang="en-US" dirty="0" err="1" smtClean="0">
                <a:solidFill>
                  <a:srgbClr val="0000CC"/>
                </a:solidFill>
                <a:latin typeface="Calibri" panose="020F0502020204030204" pitchFamily="34" charset="0"/>
              </a:rPr>
              <a:t>int</a:t>
            </a:r>
            <a:r>
              <a:rPr lang="en-US" dirty="0" smtClean="0">
                <a:solidFill>
                  <a:srgbClr val="0000CC"/>
                </a:solidFill>
                <a:latin typeface="Calibri" panose="020F0502020204030204" pitchFamily="34" charset="0"/>
              </a:rPr>
              <a:t> A[N], array of N integers</a:t>
            </a:r>
          </a:p>
          <a:p>
            <a:pPr>
              <a:buNone/>
            </a:pPr>
            <a:r>
              <a:rPr lang="en-US" dirty="0" smtClean="0">
                <a:solidFill>
                  <a:srgbClr val="0000CC"/>
                </a:solidFill>
                <a:latin typeface="Calibri" panose="020F0502020204030204" pitchFamily="34" charset="0"/>
              </a:rPr>
              <a:t>  // Output: Sum of all numbers in array A</a:t>
            </a:r>
          </a:p>
          <a:p>
            <a:pPr>
              <a:buNone/>
            </a:pPr>
            <a:r>
              <a:rPr lang="en-US" dirty="0" smtClean="0">
                <a:latin typeface="Calibri" panose="020F0502020204030204" pitchFamily="34" charset="0"/>
              </a:rPr>
              <a:t>  </a:t>
            </a:r>
            <a:r>
              <a:rPr lang="en-US" dirty="0" err="1" smtClean="0">
                <a:latin typeface="Calibri" panose="020F0502020204030204" pitchFamily="34" charset="0"/>
              </a:rPr>
              <a:t>int</a:t>
            </a:r>
            <a:r>
              <a:rPr lang="en-US" dirty="0" smtClean="0">
                <a:latin typeface="Calibri" panose="020F0502020204030204" pitchFamily="34" charset="0"/>
              </a:rPr>
              <a:t> Sum(</a:t>
            </a:r>
            <a:r>
              <a:rPr lang="en-US" dirty="0" err="1" smtClean="0">
                <a:latin typeface="Calibri" panose="020F0502020204030204" pitchFamily="34" charset="0"/>
              </a:rPr>
              <a:t>int</a:t>
            </a:r>
            <a:r>
              <a:rPr lang="en-US" dirty="0" smtClean="0">
                <a:latin typeface="Calibri" panose="020F0502020204030204" pitchFamily="34" charset="0"/>
              </a:rPr>
              <a:t> A[], </a:t>
            </a:r>
            <a:r>
              <a:rPr lang="en-US" dirty="0" err="1" smtClean="0">
                <a:latin typeface="Calibri" panose="020F0502020204030204" pitchFamily="34" charset="0"/>
              </a:rPr>
              <a:t>int</a:t>
            </a:r>
            <a:r>
              <a:rPr lang="en-US" dirty="0" smtClean="0">
                <a:latin typeface="Calibri" panose="020F0502020204030204" pitchFamily="34" charset="0"/>
              </a:rPr>
              <a:t> N) {</a:t>
            </a:r>
          </a:p>
          <a:p>
            <a:pPr>
              <a:buNone/>
            </a:pPr>
            <a:r>
              <a:rPr lang="en-US" dirty="0" smtClean="0">
                <a:latin typeface="Calibri" panose="020F0502020204030204" pitchFamily="34" charset="0"/>
              </a:rPr>
              <a:t>    </a:t>
            </a:r>
            <a:r>
              <a:rPr lang="en-US" dirty="0" err="1" smtClean="0">
                <a:latin typeface="Calibri" panose="020F0502020204030204" pitchFamily="34" charset="0"/>
              </a:rPr>
              <a:t>int</a:t>
            </a:r>
            <a:r>
              <a:rPr lang="en-US" dirty="0" smtClean="0">
                <a:latin typeface="Calibri" panose="020F0502020204030204" pitchFamily="34" charset="0"/>
              </a:rPr>
              <a:t> s=0;</a:t>
            </a:r>
          </a:p>
          <a:p>
            <a:pPr>
              <a:buNone/>
            </a:pPr>
            <a:r>
              <a:rPr lang="en-US" dirty="0" smtClean="0">
                <a:latin typeface="Calibri" panose="020F0502020204030204" pitchFamily="34" charset="0"/>
              </a:rPr>
              <a:t>    for (</a:t>
            </a:r>
            <a:r>
              <a:rPr lang="en-US" dirty="0" err="1" smtClean="0">
                <a:latin typeface="Calibri" panose="020F0502020204030204" pitchFamily="34" charset="0"/>
              </a:rPr>
              <a:t>int</a:t>
            </a:r>
            <a:r>
              <a:rPr lang="en-US" dirty="0" smtClean="0">
                <a:latin typeface="Calibri" panose="020F0502020204030204" pitchFamily="34" charset="0"/>
              </a:rPr>
              <a:t> </a:t>
            </a:r>
            <a:r>
              <a:rPr lang="en-US" dirty="0" err="1" smtClean="0">
                <a:latin typeface="Calibri" panose="020F0502020204030204" pitchFamily="34" charset="0"/>
              </a:rPr>
              <a:t>i</a:t>
            </a:r>
            <a:r>
              <a:rPr lang="en-US" dirty="0" smtClean="0">
                <a:latin typeface="Calibri" panose="020F0502020204030204" pitchFamily="34" charset="0"/>
              </a:rPr>
              <a:t>=0; </a:t>
            </a:r>
            <a:r>
              <a:rPr lang="en-US" dirty="0" err="1" smtClean="0">
                <a:latin typeface="Calibri" panose="020F0502020204030204" pitchFamily="34" charset="0"/>
              </a:rPr>
              <a:t>i</a:t>
            </a:r>
            <a:r>
              <a:rPr lang="en-US" dirty="0" smtClean="0">
                <a:latin typeface="Calibri" panose="020F0502020204030204" pitchFamily="34" charset="0"/>
              </a:rPr>
              <a:t>&lt; N; </a:t>
            </a:r>
            <a:r>
              <a:rPr lang="en-US" dirty="0" err="1" smtClean="0">
                <a:latin typeface="Calibri" panose="020F0502020204030204" pitchFamily="34" charset="0"/>
              </a:rPr>
              <a:t>i</a:t>
            </a:r>
            <a:r>
              <a:rPr lang="en-US" dirty="0" smtClean="0">
                <a:latin typeface="Calibri" panose="020F0502020204030204" pitchFamily="34" charset="0"/>
              </a:rPr>
              <a:t>++)</a:t>
            </a:r>
          </a:p>
          <a:p>
            <a:pPr>
              <a:buNone/>
            </a:pPr>
            <a:r>
              <a:rPr lang="en-US" dirty="0" smtClean="0">
                <a:latin typeface="Calibri" panose="020F0502020204030204" pitchFamily="34" charset="0"/>
              </a:rPr>
              <a:t>      s = s + A[</a:t>
            </a:r>
            <a:r>
              <a:rPr lang="en-US" dirty="0" err="1" smtClean="0">
                <a:latin typeface="Calibri" panose="020F0502020204030204" pitchFamily="34" charset="0"/>
              </a:rPr>
              <a:t>i</a:t>
            </a:r>
            <a:r>
              <a:rPr lang="en-US" dirty="0" smtClean="0">
                <a:latin typeface="Calibri" panose="020F0502020204030204" pitchFamily="34" charset="0"/>
              </a:rPr>
              <a:t>];</a:t>
            </a:r>
          </a:p>
          <a:p>
            <a:pPr>
              <a:buNone/>
            </a:pPr>
            <a:r>
              <a:rPr lang="en-US" dirty="0" smtClean="0">
                <a:latin typeface="Calibri" panose="020F0502020204030204" pitchFamily="34" charset="0"/>
              </a:rPr>
              <a:t>   return s;</a:t>
            </a:r>
          </a:p>
          <a:p>
            <a:pPr>
              <a:buNone/>
            </a:pPr>
            <a:r>
              <a:rPr lang="en-US" dirty="0" smtClean="0">
                <a:latin typeface="Calibri" panose="020F0502020204030204" pitchFamily="34" charset="0"/>
              </a:rPr>
              <a:t> }</a:t>
            </a:r>
          </a:p>
          <a:p>
            <a:r>
              <a:rPr lang="en-US" dirty="0" smtClean="0">
                <a:solidFill>
                  <a:srgbClr val="0000CC"/>
                </a:solidFill>
                <a:latin typeface="Calibri" panose="020F0502020204030204" pitchFamily="34" charset="0"/>
              </a:rPr>
              <a:t>How should we analyze this?</a:t>
            </a:r>
            <a:endParaRPr lang="en-US" dirty="0" smtClean="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2537496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A Simple Example</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Analysis of </a:t>
            </a:r>
            <a:r>
              <a:rPr lang="en-US" dirty="0" smtClean="0">
                <a:solidFill>
                  <a:srgbClr val="0000CC"/>
                </a:solidFill>
                <a:latin typeface="Calibri" panose="020F0502020204030204" pitchFamily="34" charset="0"/>
              </a:rPr>
              <a:t>Sum</a:t>
            </a:r>
          </a:p>
          <a:p>
            <a:r>
              <a:rPr lang="en-US" dirty="0" smtClean="0">
                <a:latin typeface="Calibri" panose="020F0502020204030204" pitchFamily="34" charset="0"/>
              </a:rPr>
              <a:t>1.) Describe the size of the input in terms of one ore more parameters:</a:t>
            </a:r>
          </a:p>
          <a:p>
            <a:pPr lvl="1"/>
            <a:r>
              <a:rPr lang="en-US" dirty="0" smtClean="0">
                <a:latin typeface="Calibri" panose="020F0502020204030204" pitchFamily="34" charset="0"/>
              </a:rPr>
              <a:t>Input to Sum is an array of N </a:t>
            </a:r>
            <a:r>
              <a:rPr lang="en-US" dirty="0" err="1" smtClean="0">
                <a:latin typeface="Calibri" panose="020F0502020204030204" pitchFamily="34" charset="0"/>
              </a:rPr>
              <a:t>ints</a:t>
            </a:r>
            <a:r>
              <a:rPr lang="en-US" dirty="0" smtClean="0">
                <a:latin typeface="Calibri" panose="020F0502020204030204" pitchFamily="34" charset="0"/>
              </a:rPr>
              <a:t>, so size is N.</a:t>
            </a:r>
          </a:p>
          <a:p>
            <a:endParaRPr lang="en-US" dirty="0" smtClean="0">
              <a:latin typeface="Calibri" panose="020F0502020204030204" pitchFamily="34" charset="0"/>
            </a:endParaRPr>
          </a:p>
          <a:p>
            <a:r>
              <a:rPr lang="en-US" dirty="0" smtClean="0">
                <a:latin typeface="Calibri" panose="020F0502020204030204" pitchFamily="34" charset="0"/>
              </a:rPr>
              <a:t>2.) Then, count how many steps are used for an input of that size:</a:t>
            </a:r>
          </a:p>
          <a:p>
            <a:pPr lvl="1"/>
            <a:r>
              <a:rPr lang="en-US" dirty="0" smtClean="0">
                <a:latin typeface="Calibri" panose="020F0502020204030204" pitchFamily="34" charset="0"/>
              </a:rPr>
              <a:t> A step is an elementary operation such as </a:t>
            </a:r>
          </a:p>
          <a:p>
            <a:pPr lvl="1">
              <a:buNone/>
            </a:pPr>
            <a:r>
              <a:rPr lang="en-US" dirty="0" smtClean="0">
                <a:latin typeface="Calibri" panose="020F0502020204030204" pitchFamily="34" charset="0"/>
              </a:rPr>
              <a:t>    +, &lt;, =, A[</a:t>
            </a:r>
            <a:r>
              <a:rPr lang="en-US" dirty="0" err="1" smtClean="0">
                <a:latin typeface="Calibri" panose="020F0502020204030204" pitchFamily="34" charset="0"/>
              </a:rPr>
              <a:t>i</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1549740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57200" y="685800"/>
            <a:ext cx="8229600" cy="1066800"/>
          </a:xfrm>
        </p:spPr>
        <p:txBody>
          <a:bodyPr/>
          <a:lstStyle/>
          <a:p>
            <a:pPr algn="ctr"/>
            <a:r>
              <a:rPr lang="en-US" dirty="0" smtClean="0">
                <a:latin typeface="Calibri" panose="020F0502020204030204" pitchFamily="34" charset="0"/>
              </a:rPr>
              <a:t>The Big O Notation</a:t>
            </a:r>
            <a:endParaRPr lang="en-US" dirty="0">
              <a:latin typeface="Calibri" panose="020F0502020204030204" pitchFamily="34" charset="0"/>
            </a:endParaRPr>
          </a:p>
        </p:txBody>
      </p:sp>
      <p:sp>
        <p:nvSpPr>
          <p:cNvPr id="8195" name="Rectangle 3"/>
          <p:cNvSpPr>
            <a:spLocks noGrp="1" noChangeArrowheads="1"/>
          </p:cNvSpPr>
          <p:nvPr>
            <p:ph sz="quarter" idx="1"/>
          </p:nvPr>
        </p:nvSpPr>
        <p:spPr/>
        <p:txBody>
          <a:bodyPr>
            <a:normAutofit lnSpcReduction="10000"/>
          </a:bodyPr>
          <a:lstStyle/>
          <a:p>
            <a:r>
              <a:rPr lang="en-US" dirty="0" smtClean="0">
                <a:latin typeface="Calibri" panose="020F0502020204030204" pitchFamily="34" charset="0"/>
              </a:rPr>
              <a:t>Used </a:t>
            </a:r>
            <a:r>
              <a:rPr lang="en-US" dirty="0">
                <a:latin typeface="Calibri" panose="020F0502020204030204" pitchFamily="34" charset="0"/>
              </a:rPr>
              <a:t>in Computer Science to describe the performance or complexity of an algorithm. </a:t>
            </a:r>
          </a:p>
          <a:p>
            <a:r>
              <a:rPr lang="en-US" dirty="0" smtClean="0">
                <a:latin typeface="Calibri" panose="020F0502020204030204" pitchFamily="34" charset="0"/>
              </a:rPr>
              <a:t>Specifically </a:t>
            </a:r>
            <a:r>
              <a:rPr lang="en-US" dirty="0">
                <a:latin typeface="Calibri" panose="020F0502020204030204" pitchFamily="34" charset="0"/>
              </a:rPr>
              <a:t>describes the </a:t>
            </a:r>
            <a:r>
              <a:rPr lang="en-US" b="1" dirty="0">
                <a:solidFill>
                  <a:srgbClr val="0000CC"/>
                </a:solidFill>
                <a:latin typeface="Calibri" panose="020F0502020204030204" pitchFamily="34" charset="0"/>
              </a:rPr>
              <a:t>worst-case scenario</a:t>
            </a:r>
            <a:r>
              <a:rPr lang="en-US" dirty="0">
                <a:latin typeface="Calibri" panose="020F0502020204030204" pitchFamily="34" charset="0"/>
              </a:rPr>
              <a:t>, and </a:t>
            </a:r>
            <a:endParaRPr lang="en-US" dirty="0" smtClean="0">
              <a:latin typeface="Calibri" panose="020F0502020204030204" pitchFamily="34" charset="0"/>
            </a:endParaRPr>
          </a:p>
          <a:p>
            <a:r>
              <a:rPr lang="en-US" dirty="0" smtClean="0">
                <a:latin typeface="Calibri" panose="020F0502020204030204" pitchFamily="34" charset="0"/>
              </a:rPr>
              <a:t>can </a:t>
            </a:r>
            <a:r>
              <a:rPr lang="en-US" dirty="0">
                <a:latin typeface="Calibri" panose="020F0502020204030204" pitchFamily="34" charset="0"/>
              </a:rPr>
              <a:t>be used to describe the </a:t>
            </a:r>
            <a:r>
              <a:rPr lang="en-US" dirty="0">
                <a:solidFill>
                  <a:srgbClr val="0000CC"/>
                </a:solidFill>
                <a:latin typeface="Calibri" panose="020F0502020204030204" pitchFamily="34" charset="0"/>
              </a:rPr>
              <a:t>execution time </a:t>
            </a:r>
            <a:r>
              <a:rPr lang="en-US" dirty="0">
                <a:latin typeface="Calibri" panose="020F0502020204030204" pitchFamily="34" charset="0"/>
              </a:rPr>
              <a:t>required or the space used (e.g. in memory or on disk) by an </a:t>
            </a:r>
            <a:r>
              <a:rPr lang="en-US" dirty="0" smtClean="0">
                <a:latin typeface="Calibri" panose="020F0502020204030204" pitchFamily="34" charset="0"/>
              </a:rPr>
              <a:t>algorithm </a:t>
            </a:r>
          </a:p>
          <a:p>
            <a:r>
              <a:rPr lang="en-US" dirty="0" smtClean="0">
                <a:latin typeface="Calibri" panose="020F0502020204030204" pitchFamily="34" charset="0"/>
              </a:rPr>
              <a:t>Characterizes functions according to their growth rates: </a:t>
            </a:r>
          </a:p>
          <a:p>
            <a:pPr lvl="1"/>
            <a:r>
              <a:rPr lang="en-US" dirty="0" smtClean="0">
                <a:latin typeface="Calibri" panose="020F0502020204030204" pitchFamily="34" charset="0"/>
              </a:rPr>
              <a:t>different functions with the same growth rate may be represented using the same O notation</a:t>
            </a:r>
            <a:endParaRPr lang="en-US" dirty="0">
              <a:latin typeface="Calibri" panose="020F0502020204030204" pitchFamily="34" charset="0"/>
            </a:endParaRPr>
          </a:p>
        </p:txBody>
      </p:sp>
    </p:spTree>
    <p:extLst>
      <p:ext uri="{BB962C8B-B14F-4D97-AF65-F5344CB8AC3E}">
        <p14:creationId xmlns:p14="http://schemas.microsoft.com/office/powerpoint/2010/main" val="3791126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algn="ctr"/>
            <a:r>
              <a:rPr lang="en-US" dirty="0" smtClean="0">
                <a:latin typeface="Calibri" panose="020F0502020204030204" pitchFamily="34" charset="0"/>
              </a:rPr>
              <a:t>The Big O Notation</a:t>
            </a:r>
            <a:endParaRPr lang="en-US" dirty="0">
              <a:latin typeface="Calibri" panose="020F0502020204030204" pitchFamily="34" charset="0"/>
            </a:endParaRPr>
          </a:p>
        </p:txBody>
      </p:sp>
      <p:sp>
        <p:nvSpPr>
          <p:cNvPr id="10243" name="Rectangle 3"/>
          <p:cNvSpPr>
            <a:spLocks noGrp="1" noChangeArrowheads="1"/>
          </p:cNvSpPr>
          <p:nvPr>
            <p:ph sz="quarter" idx="1"/>
          </p:nvPr>
        </p:nvSpPr>
        <p:spPr/>
        <p:txBody>
          <a:bodyPr>
            <a:normAutofit/>
          </a:bodyPr>
          <a:lstStyle/>
          <a:p>
            <a:r>
              <a:rPr lang="en-US" dirty="0">
                <a:latin typeface="Calibri" panose="020F0502020204030204" pitchFamily="34" charset="0"/>
              </a:rPr>
              <a:t>It is used to describe an algorithm's usage of computational resources</a:t>
            </a:r>
            <a:r>
              <a:rPr lang="en-US" dirty="0" smtClean="0">
                <a:latin typeface="Calibri" panose="020F0502020204030204" pitchFamily="34" charset="0"/>
              </a:rPr>
              <a:t>:</a:t>
            </a:r>
          </a:p>
          <a:p>
            <a:pPr lvl="1"/>
            <a:r>
              <a:rPr lang="en-US" dirty="0" smtClean="0">
                <a:latin typeface="Calibri" panose="020F0502020204030204" pitchFamily="34" charset="0"/>
              </a:rPr>
              <a:t>the</a:t>
            </a:r>
            <a:r>
              <a:rPr lang="en-US" dirty="0">
                <a:latin typeface="Calibri" panose="020F0502020204030204" pitchFamily="34" charset="0"/>
              </a:rPr>
              <a:t> </a:t>
            </a:r>
            <a:r>
              <a:rPr lang="en-US" dirty="0">
                <a:solidFill>
                  <a:srgbClr val="0000CC"/>
                </a:solidFill>
                <a:latin typeface="Calibri" panose="020F0502020204030204" pitchFamily="34" charset="0"/>
              </a:rPr>
              <a:t>worst case</a:t>
            </a:r>
            <a:r>
              <a:rPr lang="en-US" dirty="0">
                <a:latin typeface="Calibri" panose="020F0502020204030204" pitchFamily="34" charset="0"/>
              </a:rPr>
              <a:t> </a:t>
            </a:r>
            <a:r>
              <a:rPr lang="en-US" dirty="0" smtClean="0">
                <a:latin typeface="Calibri" panose="020F0502020204030204" pitchFamily="34" charset="0"/>
              </a:rPr>
              <a:t> or </a:t>
            </a:r>
            <a:r>
              <a:rPr lang="en-US" dirty="0">
                <a:latin typeface="Calibri" panose="020F0502020204030204" pitchFamily="34" charset="0"/>
              </a:rPr>
              <a:t>running time or memory usage of an algorithm is often expressed as a function of the length of its input using </a:t>
            </a:r>
            <a:r>
              <a:rPr lang="en-US" dirty="0" smtClean="0">
                <a:latin typeface="Calibri" panose="020F0502020204030204" pitchFamily="34" charset="0"/>
              </a:rPr>
              <a:t>Big </a:t>
            </a:r>
            <a:r>
              <a:rPr lang="en-US" dirty="0">
                <a:latin typeface="Calibri" panose="020F0502020204030204" pitchFamily="34" charset="0"/>
              </a:rPr>
              <a:t>O </a:t>
            </a:r>
            <a:r>
              <a:rPr lang="en-US" dirty="0" smtClean="0">
                <a:latin typeface="Calibri" panose="020F0502020204030204" pitchFamily="34" charset="0"/>
              </a:rPr>
              <a:t>notation</a:t>
            </a:r>
          </a:p>
          <a:p>
            <a:endParaRPr lang="en-US" dirty="0" smtClean="0">
              <a:latin typeface="Calibri" panose="020F0502020204030204" pitchFamily="34" charset="0"/>
            </a:endParaRPr>
          </a:p>
          <a:p>
            <a:r>
              <a:rPr lang="en-US" dirty="0" smtClean="0">
                <a:latin typeface="Calibri" panose="020F0502020204030204" pitchFamily="34" charset="0"/>
              </a:rPr>
              <a:t>Simply, it describes how the algorithm scales </a:t>
            </a:r>
            <a:r>
              <a:rPr lang="en-US" dirty="0" smtClean="0">
                <a:solidFill>
                  <a:srgbClr val="0000CC"/>
                </a:solidFill>
                <a:latin typeface="Calibri" panose="020F0502020204030204" pitchFamily="34" charset="0"/>
              </a:rPr>
              <a:t>(</a:t>
            </a:r>
            <a:r>
              <a:rPr lang="en-US" i="1" dirty="0" smtClean="0">
                <a:solidFill>
                  <a:srgbClr val="0000CC"/>
                </a:solidFill>
                <a:latin typeface="Calibri" panose="020F0502020204030204" pitchFamily="34" charset="0"/>
              </a:rPr>
              <a:t>performs</a:t>
            </a:r>
            <a:r>
              <a:rPr lang="en-US" dirty="0" smtClean="0">
                <a:solidFill>
                  <a:srgbClr val="0000CC"/>
                </a:solidFill>
                <a:latin typeface="Calibri" panose="020F0502020204030204" pitchFamily="34" charset="0"/>
              </a:rPr>
              <a:t>) </a:t>
            </a:r>
            <a:r>
              <a:rPr lang="en-US" dirty="0" smtClean="0">
                <a:latin typeface="Calibri" panose="020F0502020204030204" pitchFamily="34" charset="0"/>
              </a:rPr>
              <a:t>in the </a:t>
            </a:r>
            <a:r>
              <a:rPr lang="en-US" dirty="0" smtClean="0">
                <a:solidFill>
                  <a:srgbClr val="0000CC"/>
                </a:solidFill>
                <a:latin typeface="Calibri" panose="020F0502020204030204" pitchFamily="34" charset="0"/>
              </a:rPr>
              <a:t>worst case scenario </a:t>
            </a:r>
            <a:r>
              <a:rPr lang="en-US" dirty="0" smtClean="0">
                <a:latin typeface="Calibri" panose="020F0502020204030204" pitchFamily="34" charset="0"/>
              </a:rPr>
              <a:t>as it is run with more input</a:t>
            </a:r>
          </a:p>
          <a:p>
            <a:pPr algn="just"/>
            <a:endParaRPr lang="en-US" dirty="0">
              <a:latin typeface="Calibri" panose="020F0502020204030204" pitchFamily="34" charset="0"/>
            </a:endParaRPr>
          </a:p>
        </p:txBody>
      </p:sp>
    </p:spTree>
    <p:extLst>
      <p:ext uri="{BB962C8B-B14F-4D97-AF65-F5344CB8AC3E}">
        <p14:creationId xmlns:p14="http://schemas.microsoft.com/office/powerpoint/2010/main" val="1885856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ctr"/>
            <a:r>
              <a:rPr lang="en-US" dirty="0">
                <a:latin typeface="Calibri" panose="020F0502020204030204" pitchFamily="34" charset="0"/>
              </a:rPr>
              <a:t>For example</a:t>
            </a:r>
          </a:p>
        </p:txBody>
      </p:sp>
      <p:sp>
        <p:nvSpPr>
          <p:cNvPr id="36867" name="Rectangle 3"/>
          <p:cNvSpPr>
            <a:spLocks noGrp="1" noChangeArrowheads="1"/>
          </p:cNvSpPr>
          <p:nvPr>
            <p:ph sz="quarter" idx="1"/>
          </p:nvPr>
        </p:nvSpPr>
        <p:spPr/>
        <p:txBody>
          <a:bodyPr/>
          <a:lstStyle/>
          <a:p>
            <a:r>
              <a:rPr lang="en-US" dirty="0">
                <a:latin typeface="Calibri" panose="020F0502020204030204" pitchFamily="34" charset="0"/>
              </a:rPr>
              <a:t>If we have a </a:t>
            </a:r>
            <a:r>
              <a:rPr lang="en-US" dirty="0">
                <a:solidFill>
                  <a:srgbClr val="0000CC"/>
                </a:solidFill>
                <a:latin typeface="Calibri" panose="020F0502020204030204" pitchFamily="34" charset="0"/>
              </a:rPr>
              <a:t>sub routine </a:t>
            </a:r>
            <a:r>
              <a:rPr lang="en-US" dirty="0">
                <a:latin typeface="Calibri" panose="020F0502020204030204" pitchFamily="34" charset="0"/>
              </a:rPr>
              <a:t>that searches an array item by item looking for a given </a:t>
            </a:r>
            <a:r>
              <a:rPr lang="en-US" dirty="0" smtClean="0">
                <a:latin typeface="Calibri" panose="020F0502020204030204" pitchFamily="34" charset="0"/>
              </a:rPr>
              <a:t>element</a:t>
            </a:r>
          </a:p>
          <a:p>
            <a:r>
              <a:rPr lang="en-US" dirty="0" smtClean="0">
                <a:latin typeface="Calibri" panose="020F0502020204030204" pitchFamily="34" charset="0"/>
              </a:rPr>
              <a:t>The </a:t>
            </a:r>
            <a:r>
              <a:rPr lang="en-US" dirty="0">
                <a:latin typeface="Calibri" panose="020F0502020204030204" pitchFamily="34" charset="0"/>
              </a:rPr>
              <a:t>scenario that the Big-O describes is </a:t>
            </a:r>
            <a:endParaRPr lang="en-US" dirty="0" smtClean="0">
              <a:latin typeface="Calibri" panose="020F0502020204030204" pitchFamily="34" charset="0"/>
            </a:endParaRPr>
          </a:p>
          <a:p>
            <a:pPr lvl="1"/>
            <a:r>
              <a:rPr lang="en-US" dirty="0" smtClean="0">
                <a:latin typeface="Calibri" panose="020F0502020204030204" pitchFamily="34" charset="0"/>
              </a:rPr>
              <a:t>when </a:t>
            </a:r>
            <a:r>
              <a:rPr lang="en-US" dirty="0">
                <a:latin typeface="Calibri" panose="020F0502020204030204" pitchFamily="34" charset="0"/>
              </a:rPr>
              <a:t>the target element is last (or not present at all). </a:t>
            </a:r>
            <a:endParaRPr lang="en-US" dirty="0" smtClean="0">
              <a:latin typeface="Calibri" panose="020F0502020204030204" pitchFamily="34" charset="0"/>
            </a:endParaRPr>
          </a:p>
          <a:p>
            <a:r>
              <a:rPr lang="en-US" dirty="0" smtClean="0">
                <a:latin typeface="Calibri" panose="020F0502020204030204" pitchFamily="34" charset="0"/>
              </a:rPr>
              <a:t>This </a:t>
            </a:r>
            <a:r>
              <a:rPr lang="en-US" dirty="0">
                <a:latin typeface="Calibri" panose="020F0502020204030204" pitchFamily="34" charset="0"/>
              </a:rPr>
              <a:t>particular algorithm is O(N) so the same algorithm working on an array with 25 elements should take approximately 5 times longer than an array with 5 </a:t>
            </a:r>
            <a:r>
              <a:rPr lang="en-US" dirty="0" smtClean="0">
                <a:latin typeface="Calibri" panose="020F0502020204030204" pitchFamily="34" charset="0"/>
              </a:rPr>
              <a:t>elements</a:t>
            </a:r>
            <a:endParaRPr lang="en-US" dirty="0">
              <a:latin typeface="Calibri" panose="020F0502020204030204" pitchFamily="34" charset="0"/>
            </a:endParaRPr>
          </a:p>
        </p:txBody>
      </p:sp>
    </p:spTree>
    <p:extLst>
      <p:ext uri="{BB962C8B-B14F-4D97-AF65-F5344CB8AC3E}">
        <p14:creationId xmlns:p14="http://schemas.microsoft.com/office/powerpoint/2010/main" val="3819469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algn="ctr"/>
            <a:r>
              <a:rPr lang="en-US" dirty="0" smtClean="0">
                <a:latin typeface="Calibri" panose="020F0502020204030204" pitchFamily="34" charset="0"/>
              </a:rPr>
              <a:t>Big O Notation </a:t>
            </a:r>
            <a:endParaRPr lang="en-US" dirty="0">
              <a:latin typeface="Calibri" panose="020F0502020204030204" pitchFamily="34" charset="0"/>
            </a:endParaRPr>
          </a:p>
        </p:txBody>
      </p:sp>
      <p:sp>
        <p:nvSpPr>
          <p:cNvPr id="11267" name="Rectangle 3"/>
          <p:cNvSpPr>
            <a:spLocks noGrp="1" noChangeArrowheads="1"/>
          </p:cNvSpPr>
          <p:nvPr>
            <p:ph sz="quarter" idx="1"/>
          </p:nvPr>
        </p:nvSpPr>
        <p:spPr/>
        <p:txBody>
          <a:bodyPr/>
          <a:lstStyle/>
          <a:p>
            <a:r>
              <a:rPr lang="en-US" dirty="0">
                <a:latin typeface="Calibri" panose="020F0502020204030204" pitchFamily="34" charset="0"/>
              </a:rPr>
              <a:t>This allows algorithm designers to predict the behavior of their algorithms and to determine which of multiple algorithms to use, in a way that is independent of computer architecture or clock </a:t>
            </a:r>
            <a:r>
              <a:rPr lang="en-US" dirty="0" smtClean="0">
                <a:latin typeface="Calibri" panose="020F0502020204030204" pitchFamily="34" charset="0"/>
              </a:rPr>
              <a:t>rate</a:t>
            </a:r>
          </a:p>
          <a:p>
            <a:endParaRPr lang="en-US" dirty="0" smtClean="0">
              <a:latin typeface="Calibri" panose="020F0502020204030204" pitchFamily="34" charset="0"/>
            </a:endParaRPr>
          </a:p>
          <a:p>
            <a:r>
              <a:rPr lang="en-US" dirty="0" smtClean="0">
                <a:latin typeface="Calibri" panose="020F0502020204030204" pitchFamily="34" charset="0"/>
              </a:rPr>
              <a:t>A description of a function in terms of big O notation usually only provides an </a:t>
            </a:r>
            <a:r>
              <a:rPr lang="en-US" dirty="0" smtClean="0">
                <a:solidFill>
                  <a:srgbClr val="0000CC"/>
                </a:solidFill>
                <a:latin typeface="Calibri" panose="020F0502020204030204" pitchFamily="34" charset="0"/>
              </a:rPr>
              <a:t>upper bound</a:t>
            </a:r>
            <a:r>
              <a:rPr lang="en-US" dirty="0" smtClean="0">
                <a:latin typeface="Calibri" panose="020F0502020204030204" pitchFamily="34" charset="0"/>
              </a:rPr>
              <a:t> on the growth rate of the function</a:t>
            </a:r>
          </a:p>
        </p:txBody>
      </p:sp>
    </p:spTree>
    <p:extLst>
      <p:ext uri="{BB962C8B-B14F-4D97-AF65-F5344CB8AC3E}">
        <p14:creationId xmlns:p14="http://schemas.microsoft.com/office/powerpoint/2010/main" val="197615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algn="ctr"/>
            <a:r>
              <a:rPr lang="en-US" dirty="0" smtClean="0">
                <a:latin typeface="Calibri" panose="020F0502020204030204" pitchFamily="34" charset="0"/>
              </a:rPr>
              <a:t>Big O Notation</a:t>
            </a:r>
            <a:endParaRPr lang="en-US" dirty="0">
              <a:latin typeface="Calibri" panose="020F0502020204030204" pitchFamily="34" charset="0"/>
            </a:endParaRPr>
          </a:p>
        </p:txBody>
      </p:sp>
      <p:sp>
        <p:nvSpPr>
          <p:cNvPr id="13315" name="Rectangle 3"/>
          <p:cNvSpPr>
            <a:spLocks noGrp="1" noChangeArrowheads="1"/>
          </p:cNvSpPr>
          <p:nvPr>
            <p:ph sz="quarter" idx="1"/>
          </p:nvPr>
        </p:nvSpPr>
        <p:spPr/>
        <p:txBody>
          <a:bodyPr/>
          <a:lstStyle/>
          <a:p>
            <a:r>
              <a:rPr lang="en-US" dirty="0">
                <a:latin typeface="Calibri" panose="020F0502020204030204" pitchFamily="34" charset="0"/>
              </a:rPr>
              <a:t>In typical usage, the formal definition of O notation is not used directly; rather, the O notation for a </a:t>
            </a:r>
            <a:r>
              <a:rPr lang="en-US" dirty="0">
                <a:solidFill>
                  <a:srgbClr val="0000CC"/>
                </a:solidFill>
                <a:latin typeface="Calibri" panose="020F0502020204030204" pitchFamily="34" charset="0"/>
              </a:rPr>
              <a:t>function </a:t>
            </a:r>
            <a:r>
              <a:rPr lang="en-US" i="1" dirty="0">
                <a:solidFill>
                  <a:srgbClr val="0000CC"/>
                </a:solidFill>
                <a:latin typeface="Calibri" panose="020F0502020204030204" pitchFamily="34" charset="0"/>
              </a:rPr>
              <a:t>f</a:t>
            </a:r>
            <a:r>
              <a:rPr lang="en-US" dirty="0">
                <a:solidFill>
                  <a:srgbClr val="0000CC"/>
                </a:solidFill>
                <a:latin typeface="Calibri" panose="020F0502020204030204" pitchFamily="34" charset="0"/>
              </a:rPr>
              <a:t>(</a:t>
            </a:r>
            <a:r>
              <a:rPr lang="en-US" i="1" dirty="0">
                <a:solidFill>
                  <a:srgbClr val="0000CC"/>
                </a:solidFill>
                <a:latin typeface="Calibri" panose="020F0502020204030204" pitchFamily="34" charset="0"/>
              </a:rPr>
              <a:t>x</a:t>
            </a:r>
            <a:r>
              <a:rPr lang="en-US" dirty="0">
                <a:solidFill>
                  <a:srgbClr val="0000CC"/>
                </a:solidFill>
                <a:latin typeface="Calibri" panose="020F0502020204030204" pitchFamily="34" charset="0"/>
              </a:rPr>
              <a:t>) </a:t>
            </a:r>
            <a:r>
              <a:rPr lang="en-US" dirty="0">
                <a:latin typeface="Calibri" panose="020F0502020204030204" pitchFamily="34" charset="0"/>
              </a:rPr>
              <a:t>is derived by the following simplification rules:</a:t>
            </a:r>
          </a:p>
          <a:p>
            <a:pPr lvl="1"/>
            <a:r>
              <a:rPr lang="en-US" dirty="0">
                <a:latin typeface="Calibri" panose="020F0502020204030204" pitchFamily="34" charset="0"/>
              </a:rPr>
              <a:t>If </a:t>
            </a:r>
            <a:r>
              <a:rPr lang="en-US" i="1" dirty="0">
                <a:solidFill>
                  <a:srgbClr val="0000CC"/>
                </a:solidFill>
                <a:latin typeface="Calibri" panose="020F0502020204030204" pitchFamily="34" charset="0"/>
              </a:rPr>
              <a:t>f</a:t>
            </a:r>
            <a:r>
              <a:rPr lang="en-US" dirty="0">
                <a:solidFill>
                  <a:srgbClr val="0000CC"/>
                </a:solidFill>
                <a:latin typeface="Calibri" panose="020F0502020204030204" pitchFamily="34" charset="0"/>
              </a:rPr>
              <a:t>(</a:t>
            </a:r>
            <a:r>
              <a:rPr lang="en-US" i="1" dirty="0">
                <a:solidFill>
                  <a:srgbClr val="0000CC"/>
                </a:solidFill>
                <a:latin typeface="Calibri" panose="020F0502020204030204" pitchFamily="34" charset="0"/>
              </a:rPr>
              <a:t>x</a:t>
            </a:r>
            <a:r>
              <a:rPr lang="en-US" dirty="0">
                <a:solidFill>
                  <a:srgbClr val="0000CC"/>
                </a:solidFill>
                <a:latin typeface="Calibri" panose="020F0502020204030204" pitchFamily="34" charset="0"/>
              </a:rPr>
              <a:t>) </a:t>
            </a:r>
            <a:r>
              <a:rPr lang="en-US" dirty="0">
                <a:latin typeface="Calibri" panose="020F0502020204030204" pitchFamily="34" charset="0"/>
              </a:rPr>
              <a:t>is a sum of several terms, the one with the largest growth rate is kept, and all </a:t>
            </a:r>
            <a:r>
              <a:rPr lang="en-US" dirty="0" smtClean="0">
                <a:latin typeface="Calibri" panose="020F0502020204030204" pitchFamily="34" charset="0"/>
              </a:rPr>
              <a:t>others are omitted</a:t>
            </a:r>
            <a:endParaRPr lang="en-US" dirty="0">
              <a:latin typeface="Calibri" panose="020F0502020204030204" pitchFamily="34" charset="0"/>
            </a:endParaRPr>
          </a:p>
          <a:p>
            <a:pPr lvl="1"/>
            <a:r>
              <a:rPr lang="en-US" dirty="0">
                <a:latin typeface="Calibri" panose="020F0502020204030204" pitchFamily="34" charset="0"/>
              </a:rPr>
              <a:t>If </a:t>
            </a:r>
            <a:r>
              <a:rPr lang="en-US" i="1" dirty="0">
                <a:solidFill>
                  <a:srgbClr val="0000CC"/>
                </a:solidFill>
                <a:latin typeface="Calibri" panose="020F0502020204030204" pitchFamily="34" charset="0"/>
              </a:rPr>
              <a:t>f</a:t>
            </a:r>
            <a:r>
              <a:rPr lang="en-US" dirty="0">
                <a:solidFill>
                  <a:srgbClr val="0000CC"/>
                </a:solidFill>
                <a:latin typeface="Calibri" panose="020F0502020204030204" pitchFamily="34" charset="0"/>
              </a:rPr>
              <a:t>(</a:t>
            </a:r>
            <a:r>
              <a:rPr lang="en-US" i="1" dirty="0">
                <a:solidFill>
                  <a:srgbClr val="0000CC"/>
                </a:solidFill>
                <a:latin typeface="Calibri" panose="020F0502020204030204" pitchFamily="34" charset="0"/>
              </a:rPr>
              <a:t>x</a:t>
            </a:r>
            <a:r>
              <a:rPr lang="en-US" dirty="0">
                <a:solidFill>
                  <a:srgbClr val="0000CC"/>
                </a:solidFill>
                <a:latin typeface="Calibri" panose="020F0502020204030204" pitchFamily="34" charset="0"/>
              </a:rPr>
              <a:t>)</a:t>
            </a:r>
            <a:r>
              <a:rPr lang="en-US" dirty="0">
                <a:latin typeface="Calibri" panose="020F0502020204030204" pitchFamily="34" charset="0"/>
              </a:rPr>
              <a:t> is a product of several factors, any constants (terms in the product that do not depend on </a:t>
            </a:r>
            <a:r>
              <a:rPr lang="en-US" i="1" dirty="0">
                <a:latin typeface="Calibri" panose="020F0502020204030204" pitchFamily="34" charset="0"/>
              </a:rPr>
              <a:t>x</a:t>
            </a:r>
            <a:r>
              <a:rPr lang="en-US" dirty="0">
                <a:latin typeface="Calibri" panose="020F0502020204030204" pitchFamily="34" charset="0"/>
              </a:rPr>
              <a:t>) are </a:t>
            </a:r>
            <a:r>
              <a:rPr lang="en-US" dirty="0" smtClean="0">
                <a:latin typeface="Calibri" panose="020F0502020204030204" pitchFamily="34" charset="0"/>
              </a:rPr>
              <a:t>omitted</a:t>
            </a:r>
            <a:endParaRPr lang="en-US" dirty="0">
              <a:latin typeface="Calibri" panose="020F0502020204030204" pitchFamily="34" charset="0"/>
            </a:endParaRPr>
          </a:p>
        </p:txBody>
      </p:sp>
    </p:spTree>
    <p:extLst>
      <p:ext uri="{BB962C8B-B14F-4D97-AF65-F5344CB8AC3E}">
        <p14:creationId xmlns:p14="http://schemas.microsoft.com/office/powerpoint/2010/main" val="391257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a:bodyPr>
          <a:lstStyle/>
          <a:p>
            <a:pPr algn="ctr"/>
            <a:r>
              <a:rPr lang="en-US" dirty="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a:xfrm>
            <a:off x="457200" y="1905000"/>
            <a:ext cx="8229600" cy="4325112"/>
          </a:xfrm>
        </p:spPr>
        <p:txBody>
          <a:bodyPr>
            <a:normAutofit fontScale="92500" lnSpcReduction="10000"/>
          </a:bodyPr>
          <a:lstStyle/>
          <a:p>
            <a:pPr algn="just"/>
            <a:r>
              <a:rPr lang="en-US" dirty="0">
                <a:latin typeface="Calibri" panose="020F0502020204030204" pitchFamily="34" charset="0"/>
              </a:rPr>
              <a:t>Introduction to Data Structures &amp; </a:t>
            </a:r>
            <a:r>
              <a:rPr lang="en-US" dirty="0" smtClean="0">
                <a:latin typeface="Calibri" panose="020F0502020204030204" pitchFamily="34" charset="0"/>
              </a:rPr>
              <a:t>Algorithms</a:t>
            </a:r>
            <a:endParaRPr lang="en-US" dirty="0">
              <a:latin typeface="Calibri" panose="020F0502020204030204" pitchFamily="34" charset="0"/>
            </a:endParaRPr>
          </a:p>
          <a:p>
            <a:pPr algn="just"/>
            <a:r>
              <a:rPr lang="en-US" dirty="0" smtClean="0">
                <a:latin typeface="Calibri" panose="020F0502020204030204" pitchFamily="34" charset="0"/>
              </a:rPr>
              <a:t>One </a:t>
            </a:r>
            <a:r>
              <a:rPr lang="en-US" dirty="0">
                <a:latin typeface="Calibri" panose="020F0502020204030204" pitchFamily="34" charset="0"/>
              </a:rPr>
              <a:t>Dimensional </a:t>
            </a:r>
            <a:r>
              <a:rPr lang="en-US" dirty="0" smtClean="0">
                <a:latin typeface="Calibri" panose="020F0502020204030204" pitchFamily="34" charset="0"/>
              </a:rPr>
              <a:t>Arrays:</a:t>
            </a:r>
            <a:endParaRPr lang="en-US" dirty="0">
              <a:latin typeface="Calibri" panose="020F0502020204030204" pitchFamily="34" charset="0"/>
            </a:endParaRPr>
          </a:p>
          <a:p>
            <a:pPr algn="just"/>
            <a:r>
              <a:rPr lang="en-US" dirty="0" smtClean="0">
                <a:latin typeface="Calibri" panose="020F0502020204030204" pitchFamily="34" charset="0"/>
              </a:rPr>
              <a:t>Multi </a:t>
            </a:r>
            <a:r>
              <a:rPr lang="en-US" dirty="0">
                <a:latin typeface="Calibri" panose="020F0502020204030204" pitchFamily="34" charset="0"/>
              </a:rPr>
              <a:t>Dimensional </a:t>
            </a:r>
            <a:r>
              <a:rPr lang="en-US" dirty="0" smtClean="0">
                <a:latin typeface="Calibri" panose="020F0502020204030204" pitchFamily="34" charset="0"/>
              </a:rPr>
              <a:t>Arrays:</a:t>
            </a:r>
          </a:p>
          <a:p>
            <a:pPr lvl="1" algn="just"/>
            <a:r>
              <a:rPr lang="en-US" dirty="0" smtClean="0">
                <a:latin typeface="Calibri" panose="020F0502020204030204" pitchFamily="34" charset="0"/>
              </a:rPr>
              <a:t>Declaration</a:t>
            </a:r>
            <a:endParaRPr lang="en-US" dirty="0">
              <a:latin typeface="Calibri" panose="020F0502020204030204" pitchFamily="34" charset="0"/>
            </a:endParaRPr>
          </a:p>
          <a:p>
            <a:pPr lvl="1" algn="just"/>
            <a:r>
              <a:rPr lang="en-US" dirty="0">
                <a:latin typeface="Calibri" panose="020F0502020204030204" pitchFamily="34" charset="0"/>
              </a:rPr>
              <a:t>Initialization</a:t>
            </a:r>
          </a:p>
          <a:p>
            <a:pPr lvl="1" algn="just"/>
            <a:r>
              <a:rPr lang="en-US" dirty="0">
                <a:latin typeface="Calibri" panose="020F0502020204030204" pitchFamily="34" charset="0"/>
              </a:rPr>
              <a:t>Representation</a:t>
            </a:r>
          </a:p>
          <a:p>
            <a:pPr lvl="1" algn="just"/>
            <a:r>
              <a:rPr lang="en-US" dirty="0">
                <a:latin typeface="Calibri" panose="020F0502020204030204" pitchFamily="34" charset="0"/>
              </a:rPr>
              <a:t>Operations</a:t>
            </a:r>
          </a:p>
          <a:p>
            <a:pPr lvl="1" algn="just"/>
            <a:r>
              <a:rPr lang="en-US" dirty="0">
                <a:latin typeface="Calibri" panose="020F0502020204030204" pitchFamily="34" charset="0"/>
              </a:rPr>
              <a:t>Arrays and functions</a:t>
            </a:r>
          </a:p>
          <a:p>
            <a:pPr algn="just"/>
            <a:r>
              <a:rPr lang="en-US" dirty="0">
                <a:latin typeface="Calibri" panose="020F0502020204030204" pitchFamily="34" charset="0"/>
              </a:rPr>
              <a:t>Pointers</a:t>
            </a:r>
          </a:p>
          <a:p>
            <a:pPr lvl="1" algn="just"/>
            <a:r>
              <a:rPr lang="en-US" dirty="0">
                <a:latin typeface="Calibri" panose="020F0502020204030204" pitchFamily="34" charset="0"/>
              </a:rPr>
              <a:t>Declaration, Initialization</a:t>
            </a:r>
          </a:p>
          <a:p>
            <a:pPr lvl="1" algn="just"/>
            <a:r>
              <a:rPr lang="en-US" dirty="0">
                <a:latin typeface="Calibri" panose="020F0502020204030204" pitchFamily="34" charset="0"/>
              </a:rPr>
              <a:t>Arrays and pointers</a:t>
            </a:r>
          </a:p>
          <a:p>
            <a:pPr algn="just"/>
            <a:endParaRPr lang="en-US" dirty="0">
              <a:latin typeface="Calibri" panose="020F0502020204030204" pitchFamily="34" charset="0"/>
            </a:endParaRPr>
          </a:p>
        </p:txBody>
      </p:sp>
    </p:spTree>
    <p:extLst>
      <p:ext uri="{BB962C8B-B14F-4D97-AF65-F5344CB8AC3E}">
        <p14:creationId xmlns:p14="http://schemas.microsoft.com/office/powerpoint/2010/main" val="1834926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algn="ctr"/>
            <a:r>
              <a:rPr lang="en-US" dirty="0">
                <a:latin typeface="Calibri" panose="020F0502020204030204" pitchFamily="34" charset="0"/>
              </a:rPr>
              <a:t>O(1)</a:t>
            </a:r>
          </a:p>
        </p:txBody>
      </p:sp>
      <p:sp>
        <p:nvSpPr>
          <p:cNvPr id="16387" name="Rectangle 3"/>
          <p:cNvSpPr>
            <a:spLocks noGrp="1" noChangeArrowheads="1"/>
          </p:cNvSpPr>
          <p:nvPr>
            <p:ph sz="quarter" idx="1"/>
          </p:nvPr>
        </p:nvSpPr>
        <p:spPr/>
        <p:txBody>
          <a:bodyPr/>
          <a:lstStyle/>
          <a:p>
            <a:r>
              <a:rPr lang="en-US" sz="2800" dirty="0">
                <a:latin typeface="Calibri" panose="020F0502020204030204" pitchFamily="34" charset="0"/>
              </a:rPr>
              <a:t>It describes an algorithm that will always execute in the same time (or space) regardless of the size of the input data set. </a:t>
            </a:r>
          </a:p>
          <a:p>
            <a:r>
              <a:rPr lang="en-US" sz="2800" dirty="0" smtClean="0">
                <a:latin typeface="Calibri" panose="020F0502020204030204" pitchFamily="34" charset="0"/>
              </a:rPr>
              <a:t>e.g.</a:t>
            </a:r>
            <a:endParaRPr lang="en-US" sz="2800" dirty="0">
              <a:latin typeface="Calibri" panose="020F0502020204030204" pitchFamily="34" charset="0"/>
            </a:endParaRPr>
          </a:p>
          <a:p>
            <a:pPr lvl="1"/>
            <a:r>
              <a:rPr lang="en-US" dirty="0">
                <a:latin typeface="Calibri" panose="020F0502020204030204" pitchFamily="34" charset="0"/>
              </a:rPr>
              <a:t>Determining if a number is even or odd </a:t>
            </a:r>
            <a:endParaRPr lang="en-US" dirty="0" smtClean="0">
              <a:latin typeface="Calibri" panose="020F0502020204030204" pitchFamily="34" charset="0"/>
            </a:endParaRPr>
          </a:p>
          <a:p>
            <a:pPr lvl="1"/>
            <a:r>
              <a:rPr lang="en-US" dirty="0" smtClean="0">
                <a:latin typeface="Calibri" panose="020F0502020204030204" pitchFamily="34" charset="0"/>
              </a:rPr>
              <a:t>Push and Pop operations for a stack</a:t>
            </a:r>
          </a:p>
          <a:p>
            <a:pPr lvl="1"/>
            <a:r>
              <a:rPr lang="en-US" dirty="0" smtClean="0">
                <a:latin typeface="Calibri" panose="020F0502020204030204" pitchFamily="34" charset="0"/>
              </a:rPr>
              <a:t>Insert and Remove operations for a queue</a:t>
            </a:r>
            <a:endParaRPr lang="en-US" dirty="0">
              <a:latin typeface="Calibri" panose="020F0502020204030204" pitchFamily="34" charset="0"/>
            </a:endParaRPr>
          </a:p>
        </p:txBody>
      </p:sp>
    </p:spTree>
    <p:extLst>
      <p:ext uri="{BB962C8B-B14F-4D97-AF65-F5344CB8AC3E}">
        <p14:creationId xmlns:p14="http://schemas.microsoft.com/office/powerpoint/2010/main" val="3378655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algn="ctr"/>
            <a:r>
              <a:rPr lang="en-US" dirty="0">
                <a:latin typeface="Calibri" panose="020F0502020204030204" pitchFamily="34" charset="0"/>
              </a:rPr>
              <a:t>O(N)</a:t>
            </a:r>
          </a:p>
        </p:txBody>
      </p:sp>
      <p:sp>
        <p:nvSpPr>
          <p:cNvPr id="17411" name="Rectangle 3"/>
          <p:cNvSpPr>
            <a:spLocks noGrp="1" noChangeArrowheads="1"/>
          </p:cNvSpPr>
          <p:nvPr>
            <p:ph sz="quarter" idx="1"/>
          </p:nvPr>
        </p:nvSpPr>
        <p:spPr/>
        <p:txBody>
          <a:bodyPr>
            <a:normAutofit/>
          </a:bodyPr>
          <a:lstStyle/>
          <a:p>
            <a:pPr algn="just"/>
            <a:r>
              <a:rPr lang="en-US" dirty="0">
                <a:latin typeface="Calibri" panose="020F0502020204030204" pitchFamily="34" charset="0"/>
              </a:rPr>
              <a:t>O(N) describes an algorithm whose performance will grow linearly and in direct proportion to the size of the input data set. </a:t>
            </a:r>
          </a:p>
          <a:p>
            <a:pPr algn="just"/>
            <a:r>
              <a:rPr lang="en-US" dirty="0">
                <a:latin typeface="Calibri" panose="020F0502020204030204" pitchFamily="34" charset="0"/>
              </a:rPr>
              <a:t>Example </a:t>
            </a:r>
          </a:p>
          <a:p>
            <a:pPr lvl="1" algn="just"/>
            <a:r>
              <a:rPr lang="en-US" dirty="0" smtClean="0">
                <a:latin typeface="Calibri" panose="020F0502020204030204" pitchFamily="34" charset="0"/>
              </a:rPr>
              <a:t>Finding the maximum or minimum element in a list, or sequential search in an unsorted list of n elements</a:t>
            </a:r>
          </a:p>
          <a:p>
            <a:pPr lvl="1" algn="just"/>
            <a:r>
              <a:rPr lang="en-US" dirty="0" smtClean="0">
                <a:latin typeface="Calibri" panose="020F0502020204030204" pitchFamily="34" charset="0"/>
              </a:rPr>
              <a:t>Traversal of a list (a linked list or an array) with n elements</a:t>
            </a:r>
            <a:endParaRPr lang="en-US" dirty="0">
              <a:latin typeface="Calibri" panose="020F0502020204030204" pitchFamily="34" charset="0"/>
            </a:endParaRPr>
          </a:p>
          <a:p>
            <a:pPr lvl="1" algn="just"/>
            <a:r>
              <a:rPr lang="en-US" dirty="0">
                <a:latin typeface="Calibri" panose="020F0502020204030204" pitchFamily="34" charset="0"/>
              </a:rPr>
              <a:t>Example follows as well</a:t>
            </a:r>
          </a:p>
        </p:txBody>
      </p:sp>
    </p:spTree>
    <p:extLst>
      <p:ext uri="{BB962C8B-B14F-4D97-AF65-F5344CB8AC3E}">
        <p14:creationId xmlns:p14="http://schemas.microsoft.com/office/powerpoint/2010/main" val="164090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algn="ctr"/>
            <a:r>
              <a:rPr lang="en-US" dirty="0">
                <a:latin typeface="Calibri" panose="020F0502020204030204" pitchFamily="34" charset="0"/>
              </a:rPr>
              <a:t>O(N</a:t>
            </a:r>
            <a:r>
              <a:rPr lang="en-US" baseline="30000" dirty="0">
                <a:latin typeface="Calibri" panose="020F0502020204030204" pitchFamily="34" charset="0"/>
              </a:rPr>
              <a:t>2</a:t>
            </a:r>
            <a:r>
              <a:rPr lang="en-US" dirty="0">
                <a:latin typeface="Calibri" panose="020F0502020204030204" pitchFamily="34" charset="0"/>
              </a:rPr>
              <a:t>)</a:t>
            </a:r>
          </a:p>
        </p:txBody>
      </p:sp>
      <p:sp>
        <p:nvSpPr>
          <p:cNvPr id="20483" name="Rectangle 3"/>
          <p:cNvSpPr>
            <a:spLocks noGrp="1" noChangeArrowheads="1"/>
          </p:cNvSpPr>
          <p:nvPr>
            <p:ph sz="quarter" idx="1"/>
          </p:nvPr>
        </p:nvSpPr>
        <p:spPr/>
        <p:txBody>
          <a:bodyPr>
            <a:normAutofit lnSpcReduction="10000"/>
          </a:bodyPr>
          <a:lstStyle/>
          <a:p>
            <a:pPr algn="just">
              <a:lnSpc>
                <a:spcPct val="90000"/>
              </a:lnSpc>
            </a:pPr>
            <a:r>
              <a:rPr lang="en-US" dirty="0">
                <a:latin typeface="Calibri" panose="020F0502020204030204" pitchFamily="34" charset="0"/>
              </a:rPr>
              <a:t>O(N</a:t>
            </a:r>
            <a:r>
              <a:rPr lang="en-US" baseline="30000" dirty="0">
                <a:latin typeface="Calibri" panose="020F0502020204030204" pitchFamily="34" charset="0"/>
              </a:rPr>
              <a:t>2</a:t>
            </a:r>
            <a:r>
              <a:rPr lang="en-US" dirty="0">
                <a:latin typeface="Calibri" panose="020F0502020204030204" pitchFamily="34" charset="0"/>
              </a:rPr>
              <a:t>) represents an algorithm whose performance is directly proportional to the square of the size of the input data set. </a:t>
            </a:r>
          </a:p>
          <a:p>
            <a:pPr algn="just">
              <a:lnSpc>
                <a:spcPct val="90000"/>
              </a:lnSpc>
            </a:pPr>
            <a:r>
              <a:rPr lang="en-US" dirty="0">
                <a:latin typeface="Calibri" panose="020F0502020204030204" pitchFamily="34" charset="0"/>
              </a:rPr>
              <a:t>Example</a:t>
            </a:r>
          </a:p>
          <a:p>
            <a:pPr lvl="1" algn="just">
              <a:lnSpc>
                <a:spcPct val="90000"/>
              </a:lnSpc>
            </a:pPr>
            <a:r>
              <a:rPr lang="en-US" dirty="0">
                <a:latin typeface="Calibri" panose="020F0502020204030204" pitchFamily="34" charset="0"/>
              </a:rPr>
              <a:t>Bubble </a:t>
            </a:r>
            <a:r>
              <a:rPr lang="en-US" dirty="0" smtClean="0">
                <a:latin typeface="Calibri" panose="020F0502020204030204" pitchFamily="34" charset="0"/>
              </a:rPr>
              <a:t>sort</a:t>
            </a:r>
          </a:p>
          <a:p>
            <a:pPr lvl="1" algn="just">
              <a:lnSpc>
                <a:spcPct val="90000"/>
              </a:lnSpc>
            </a:pPr>
            <a:r>
              <a:rPr lang="en-US" dirty="0" smtClean="0">
                <a:latin typeface="Calibri" panose="020F0502020204030204" pitchFamily="34" charset="0"/>
              </a:rPr>
              <a:t>Comparing two 2-dimensional arrays of size n by n</a:t>
            </a:r>
          </a:p>
          <a:p>
            <a:pPr lvl="1" algn="just">
              <a:lnSpc>
                <a:spcPct val="90000"/>
              </a:lnSpc>
            </a:pPr>
            <a:r>
              <a:rPr lang="en-US" dirty="0" smtClean="0">
                <a:latin typeface="Calibri" panose="020F0502020204030204" pitchFamily="34" charset="0"/>
              </a:rPr>
              <a:t>Finding duplicates in an unsorted list of n elements (implemented with two nested loops)</a:t>
            </a:r>
            <a:endParaRPr lang="en-US" dirty="0">
              <a:latin typeface="Calibri" panose="020F0502020204030204" pitchFamily="34" charset="0"/>
            </a:endParaRPr>
          </a:p>
          <a:p>
            <a:pPr algn="just">
              <a:lnSpc>
                <a:spcPct val="90000"/>
              </a:lnSpc>
            </a:pPr>
            <a:r>
              <a:rPr lang="en-US" dirty="0">
                <a:latin typeface="Calibri" panose="020F0502020204030204" pitchFamily="34" charset="0"/>
              </a:rPr>
              <a:t>This is common with algorithms that involve nested iterations over the data set. </a:t>
            </a:r>
          </a:p>
          <a:p>
            <a:pPr algn="just">
              <a:lnSpc>
                <a:spcPct val="90000"/>
              </a:lnSpc>
            </a:pPr>
            <a:r>
              <a:rPr lang="en-US" dirty="0">
                <a:latin typeface="Calibri" panose="020F0502020204030204" pitchFamily="34" charset="0"/>
              </a:rPr>
              <a:t>Deeper nested iterations will result in O(N</a:t>
            </a:r>
            <a:r>
              <a:rPr lang="en-US" baseline="30000" dirty="0">
                <a:latin typeface="Calibri" panose="020F0502020204030204" pitchFamily="34" charset="0"/>
              </a:rPr>
              <a:t>3</a:t>
            </a:r>
            <a:r>
              <a:rPr lang="en-US" dirty="0">
                <a:latin typeface="Calibri" panose="020F0502020204030204" pitchFamily="34" charset="0"/>
              </a:rPr>
              <a:t>), O(N</a:t>
            </a:r>
            <a:r>
              <a:rPr lang="en-US" baseline="30000" dirty="0">
                <a:latin typeface="Calibri" panose="020F0502020204030204" pitchFamily="34" charset="0"/>
              </a:rPr>
              <a:t>4</a:t>
            </a:r>
            <a:r>
              <a:rPr lang="en-US" dirty="0">
                <a:latin typeface="Calibri" panose="020F0502020204030204" pitchFamily="34" charset="0"/>
              </a:rPr>
              <a:t>) etc. </a:t>
            </a:r>
          </a:p>
        </p:txBody>
      </p:sp>
    </p:spTree>
    <p:extLst>
      <p:ext uri="{BB962C8B-B14F-4D97-AF65-F5344CB8AC3E}">
        <p14:creationId xmlns:p14="http://schemas.microsoft.com/office/powerpoint/2010/main" val="3220512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algn="ctr"/>
            <a:r>
              <a:rPr lang="en-US" dirty="0">
                <a:latin typeface="Calibri" panose="020F0502020204030204" pitchFamily="34" charset="0"/>
              </a:rPr>
              <a:t>O(2</a:t>
            </a:r>
            <a:r>
              <a:rPr lang="en-US" baseline="30000" dirty="0">
                <a:latin typeface="Calibri" panose="020F0502020204030204" pitchFamily="34" charset="0"/>
              </a:rPr>
              <a:t>N</a:t>
            </a:r>
            <a:r>
              <a:rPr lang="en-US" dirty="0">
                <a:latin typeface="Calibri" panose="020F0502020204030204" pitchFamily="34" charset="0"/>
              </a:rPr>
              <a:t>)</a:t>
            </a:r>
          </a:p>
        </p:txBody>
      </p:sp>
      <p:sp>
        <p:nvSpPr>
          <p:cNvPr id="22531" name="Rectangle 3"/>
          <p:cNvSpPr>
            <a:spLocks noGrp="1" noChangeArrowheads="1"/>
          </p:cNvSpPr>
          <p:nvPr>
            <p:ph sz="quarter" idx="1"/>
          </p:nvPr>
        </p:nvSpPr>
        <p:spPr/>
        <p:txBody>
          <a:bodyPr/>
          <a:lstStyle/>
          <a:p>
            <a:r>
              <a:rPr lang="en-US" dirty="0">
                <a:latin typeface="Calibri" panose="020F0502020204030204" pitchFamily="34" charset="0"/>
              </a:rPr>
              <a:t>O(2</a:t>
            </a:r>
            <a:r>
              <a:rPr lang="en-US" baseline="30000" dirty="0">
                <a:latin typeface="Calibri" panose="020F0502020204030204" pitchFamily="34" charset="0"/>
              </a:rPr>
              <a:t>N</a:t>
            </a:r>
            <a:r>
              <a:rPr lang="en-US" dirty="0">
                <a:latin typeface="Calibri" panose="020F0502020204030204" pitchFamily="34" charset="0"/>
              </a:rPr>
              <a:t>) denotes an algorithm whose growth will double with each additional element in the input data set. The execution time of an O(2</a:t>
            </a:r>
            <a:r>
              <a:rPr lang="en-US" baseline="30000" dirty="0">
                <a:latin typeface="Calibri" panose="020F0502020204030204" pitchFamily="34" charset="0"/>
              </a:rPr>
              <a:t>N</a:t>
            </a:r>
            <a:r>
              <a:rPr lang="en-US" dirty="0">
                <a:latin typeface="Calibri" panose="020F0502020204030204" pitchFamily="34" charset="0"/>
              </a:rPr>
              <a:t>) function will quickly become very large</a:t>
            </a:r>
            <a:r>
              <a:rPr lang="en-US" dirty="0" smtClean="0">
                <a:latin typeface="Calibri" panose="020F0502020204030204" pitchFamily="34" charset="0"/>
              </a:rPr>
              <a:t>.</a:t>
            </a:r>
          </a:p>
          <a:p>
            <a:endParaRPr lang="en-US" dirty="0" smtClean="0">
              <a:latin typeface="Calibri" panose="020F0502020204030204" pitchFamily="34" charset="0"/>
            </a:endParaRPr>
          </a:p>
          <a:p>
            <a:r>
              <a:rPr lang="en-US" dirty="0" smtClean="0">
                <a:latin typeface="Calibri" panose="020F0502020204030204" pitchFamily="34" charset="0"/>
              </a:rPr>
              <a:t>Big O gives the upper bound for time complexity of an algorithm. It is usually used in conjunction with processing data sets (lists) but can be used elsewhere.</a:t>
            </a:r>
          </a:p>
          <a:p>
            <a:endParaRPr lang="en-US" dirty="0">
              <a:latin typeface="Calibri" panose="020F0502020204030204" pitchFamily="34" charset="0"/>
            </a:endParaRPr>
          </a:p>
        </p:txBody>
      </p:sp>
    </p:spTree>
    <p:extLst>
      <p:ext uri="{BB962C8B-B14F-4D97-AF65-F5344CB8AC3E}">
        <p14:creationId xmlns:p14="http://schemas.microsoft.com/office/powerpoint/2010/main" val="2796148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17" y="1066800"/>
            <a:ext cx="8229600" cy="1066800"/>
          </a:xfrm>
        </p:spPr>
        <p:txBody>
          <a:bodyPr/>
          <a:lstStyle/>
          <a:p>
            <a:pPr algn="ctr"/>
            <a:r>
              <a:rPr lang="en-US" dirty="0" smtClean="0">
                <a:latin typeface="Calibri" panose="020F0502020204030204" pitchFamily="34" charset="0"/>
              </a:rPr>
              <a:t>Comparing Functions</a:t>
            </a:r>
            <a:endParaRPr lang="en-US" dirty="0">
              <a:latin typeface="Calibri" panose="020F0502020204030204" pitchFamily="34" charset="0"/>
            </a:endParaRPr>
          </a:p>
        </p:txBody>
      </p:sp>
      <p:grpSp>
        <p:nvGrpSpPr>
          <p:cNvPr id="4" name="Group 3"/>
          <p:cNvGrpSpPr/>
          <p:nvPr/>
        </p:nvGrpSpPr>
        <p:grpSpPr>
          <a:xfrm>
            <a:off x="943125" y="3272135"/>
            <a:ext cx="6844519" cy="2976265"/>
            <a:chOff x="943125" y="3048000"/>
            <a:chExt cx="6844519" cy="2976265"/>
          </a:xfrm>
        </p:grpSpPr>
        <p:sp>
          <p:nvSpPr>
            <p:cNvPr id="5" name="Line 4"/>
            <p:cNvSpPr>
              <a:spLocks noChangeShapeType="1"/>
            </p:cNvSpPr>
            <p:nvPr/>
          </p:nvSpPr>
          <p:spPr bwMode="auto">
            <a:xfrm flipV="1">
              <a:off x="1447800" y="3200400"/>
              <a:ext cx="0" cy="2133600"/>
            </a:xfrm>
            <a:prstGeom prst="line">
              <a:avLst/>
            </a:prstGeom>
            <a:noFill/>
            <a:ln w="9525">
              <a:solidFill>
                <a:schemeClr val="tx1"/>
              </a:solidFill>
              <a:round/>
              <a:headEnd/>
              <a:tailEnd type="triangle" w="med" len="med"/>
            </a:ln>
            <a:effectLst/>
          </p:spPr>
          <p:txBody>
            <a:bodyPr wrap="none" anchor="ctr"/>
            <a:lstStyle/>
            <a:p>
              <a:endParaRPr lang="en-US" sz="2400">
                <a:effectLst/>
              </a:endParaRPr>
            </a:p>
          </p:txBody>
        </p:sp>
        <p:sp>
          <p:nvSpPr>
            <p:cNvPr id="6" name="Line 5"/>
            <p:cNvSpPr>
              <a:spLocks noChangeShapeType="1"/>
            </p:cNvSpPr>
            <p:nvPr/>
          </p:nvSpPr>
          <p:spPr bwMode="auto">
            <a:xfrm>
              <a:off x="1447800" y="5334000"/>
              <a:ext cx="5105400" cy="0"/>
            </a:xfrm>
            <a:prstGeom prst="line">
              <a:avLst/>
            </a:prstGeom>
            <a:noFill/>
            <a:ln w="9525">
              <a:solidFill>
                <a:schemeClr val="tx1"/>
              </a:solidFill>
              <a:round/>
              <a:headEnd/>
              <a:tailEnd type="triangle" w="med" len="med"/>
            </a:ln>
            <a:effectLst/>
          </p:spPr>
          <p:txBody>
            <a:bodyPr wrap="none" anchor="ctr"/>
            <a:lstStyle/>
            <a:p>
              <a:endParaRPr lang="en-US" sz="2400">
                <a:effectLst/>
              </a:endParaRPr>
            </a:p>
          </p:txBody>
        </p:sp>
        <p:sp>
          <p:nvSpPr>
            <p:cNvPr id="7" name="Line 6"/>
            <p:cNvSpPr>
              <a:spLocks noChangeShapeType="1"/>
            </p:cNvSpPr>
            <p:nvPr/>
          </p:nvSpPr>
          <p:spPr bwMode="auto">
            <a:xfrm flipV="1">
              <a:off x="1447800" y="3810000"/>
              <a:ext cx="3810000" cy="1524000"/>
            </a:xfrm>
            <a:prstGeom prst="line">
              <a:avLst/>
            </a:prstGeom>
            <a:noFill/>
            <a:ln w="9525">
              <a:solidFill>
                <a:schemeClr val="tx1"/>
              </a:solidFill>
              <a:round/>
              <a:headEnd/>
              <a:tailEnd type="triangle" w="med" len="med"/>
            </a:ln>
            <a:effectLst/>
          </p:spPr>
          <p:txBody>
            <a:bodyPr wrap="none" anchor="ctr"/>
            <a:lstStyle/>
            <a:p>
              <a:endParaRPr lang="en-US" sz="2400">
                <a:effectLst/>
              </a:endParaRPr>
            </a:p>
          </p:txBody>
        </p:sp>
        <p:sp>
          <p:nvSpPr>
            <p:cNvPr id="8" name="Arc 7"/>
            <p:cNvSpPr>
              <a:spLocks/>
            </p:cNvSpPr>
            <p:nvPr/>
          </p:nvSpPr>
          <p:spPr bwMode="auto">
            <a:xfrm flipV="1">
              <a:off x="1447800" y="3276600"/>
              <a:ext cx="3167063" cy="2057400"/>
            </a:xfrm>
            <a:custGeom>
              <a:avLst/>
              <a:gdLst>
                <a:gd name="G0" fmla="+- 0 0 0"/>
                <a:gd name="G1" fmla="+- 21600 0 0"/>
                <a:gd name="G2" fmla="+- 21600 0 0"/>
                <a:gd name="T0" fmla="*/ 0 w 21592"/>
                <a:gd name="T1" fmla="*/ 0 h 21600"/>
                <a:gd name="T2" fmla="*/ 21592 w 21592"/>
                <a:gd name="T3" fmla="*/ 20998 h 21600"/>
                <a:gd name="T4" fmla="*/ 0 w 21592"/>
                <a:gd name="T5" fmla="*/ 21600 h 21600"/>
              </a:gdLst>
              <a:ahLst/>
              <a:cxnLst>
                <a:cxn ang="0">
                  <a:pos x="T0" y="T1"/>
                </a:cxn>
                <a:cxn ang="0">
                  <a:pos x="T2" y="T3"/>
                </a:cxn>
                <a:cxn ang="0">
                  <a:pos x="T4" y="T5"/>
                </a:cxn>
              </a:cxnLst>
              <a:rect l="0" t="0" r="r" b="b"/>
              <a:pathLst>
                <a:path w="21592" h="21600" fill="none" extrusionOk="0">
                  <a:moveTo>
                    <a:pt x="-1" y="0"/>
                  </a:moveTo>
                  <a:cubicBezTo>
                    <a:pt x="11694" y="0"/>
                    <a:pt x="21265" y="9307"/>
                    <a:pt x="21591" y="20998"/>
                  </a:cubicBezTo>
                </a:path>
                <a:path w="21592" h="21600" stroke="0" extrusionOk="0">
                  <a:moveTo>
                    <a:pt x="-1" y="0"/>
                  </a:moveTo>
                  <a:cubicBezTo>
                    <a:pt x="11694" y="0"/>
                    <a:pt x="21265" y="9307"/>
                    <a:pt x="21591" y="20998"/>
                  </a:cubicBezTo>
                  <a:lnTo>
                    <a:pt x="0" y="21600"/>
                  </a:lnTo>
                  <a:close/>
                </a:path>
              </a:pathLst>
            </a:custGeom>
            <a:noFill/>
            <a:ln w="9525">
              <a:solidFill>
                <a:schemeClr val="tx1"/>
              </a:solidFill>
              <a:round/>
              <a:headEnd/>
              <a:tailEnd type="triangle" w="med" len="med"/>
            </a:ln>
            <a:effectLst/>
          </p:spPr>
          <p:txBody>
            <a:bodyPr wrap="none" anchor="ctr"/>
            <a:lstStyle/>
            <a:p>
              <a:endParaRPr lang="en-US" sz="2400">
                <a:effectLst/>
              </a:endParaRPr>
            </a:p>
          </p:txBody>
        </p:sp>
        <p:sp>
          <p:nvSpPr>
            <p:cNvPr id="9" name="Text Box 9"/>
            <p:cNvSpPr txBox="1">
              <a:spLocks noChangeArrowheads="1"/>
            </p:cNvSpPr>
            <p:nvPr/>
          </p:nvSpPr>
          <p:spPr bwMode="auto">
            <a:xfrm rot="16200000">
              <a:off x="232129" y="4093518"/>
              <a:ext cx="1883657" cy="461665"/>
            </a:xfrm>
            <a:prstGeom prst="rect">
              <a:avLst/>
            </a:prstGeom>
            <a:noFill/>
            <a:ln w="9525">
              <a:noFill/>
              <a:miter lim="800000"/>
              <a:headEnd/>
              <a:tailEnd/>
            </a:ln>
            <a:effectLst/>
          </p:spPr>
          <p:txBody>
            <a:bodyPr wrap="none">
              <a:spAutoFit/>
            </a:bodyPr>
            <a:lstStyle/>
            <a:p>
              <a:pPr eaLnBrk="0" hangingPunct="0"/>
              <a:r>
                <a:rPr lang="en-GB" sz="2400" dirty="0">
                  <a:effectLst/>
                </a:rPr>
                <a:t>Time (steps)</a:t>
              </a:r>
            </a:p>
          </p:txBody>
        </p:sp>
        <p:sp>
          <p:nvSpPr>
            <p:cNvPr id="10" name="Text Box 10"/>
            <p:cNvSpPr txBox="1">
              <a:spLocks noChangeArrowheads="1"/>
            </p:cNvSpPr>
            <p:nvPr/>
          </p:nvSpPr>
          <p:spPr bwMode="auto">
            <a:xfrm>
              <a:off x="6080125" y="5448300"/>
              <a:ext cx="1707519" cy="461665"/>
            </a:xfrm>
            <a:prstGeom prst="rect">
              <a:avLst/>
            </a:prstGeom>
            <a:noFill/>
            <a:ln w="9525">
              <a:noFill/>
              <a:miter lim="800000"/>
              <a:headEnd/>
              <a:tailEnd/>
            </a:ln>
            <a:effectLst/>
          </p:spPr>
          <p:txBody>
            <a:bodyPr wrap="none">
              <a:spAutoFit/>
            </a:bodyPr>
            <a:lstStyle/>
            <a:p>
              <a:pPr eaLnBrk="0" hangingPunct="0"/>
              <a:r>
                <a:rPr lang="en-GB" sz="2400">
                  <a:effectLst/>
                </a:rPr>
                <a:t>Input (size)</a:t>
              </a:r>
            </a:p>
          </p:txBody>
        </p:sp>
        <p:sp>
          <p:nvSpPr>
            <p:cNvPr id="11" name="Text Box 11"/>
            <p:cNvSpPr txBox="1">
              <a:spLocks noChangeArrowheads="1"/>
            </p:cNvSpPr>
            <p:nvPr/>
          </p:nvSpPr>
          <p:spPr bwMode="auto">
            <a:xfrm>
              <a:off x="5318125" y="3695700"/>
              <a:ext cx="1595309" cy="461665"/>
            </a:xfrm>
            <a:prstGeom prst="rect">
              <a:avLst/>
            </a:prstGeom>
            <a:noFill/>
            <a:ln w="9525">
              <a:noFill/>
              <a:miter lim="800000"/>
              <a:headEnd/>
              <a:tailEnd/>
            </a:ln>
            <a:effectLst/>
          </p:spPr>
          <p:txBody>
            <a:bodyPr wrap="none">
              <a:spAutoFit/>
            </a:bodyPr>
            <a:lstStyle/>
            <a:p>
              <a:pPr eaLnBrk="0" hangingPunct="0"/>
              <a:r>
                <a:rPr lang="en-GB" sz="2400" dirty="0">
                  <a:effectLst/>
                </a:rPr>
                <a:t>3N = O(N)</a:t>
              </a:r>
              <a:endParaRPr lang="en-GB" sz="2800" dirty="0">
                <a:effectLst/>
              </a:endParaRPr>
            </a:p>
          </p:txBody>
        </p:sp>
        <p:sp>
          <p:nvSpPr>
            <p:cNvPr id="12" name="Text Box 12"/>
            <p:cNvSpPr txBox="1">
              <a:spLocks noChangeArrowheads="1"/>
            </p:cNvSpPr>
            <p:nvPr/>
          </p:nvSpPr>
          <p:spPr bwMode="auto">
            <a:xfrm>
              <a:off x="4724400" y="3048000"/>
              <a:ext cx="2335896" cy="461665"/>
            </a:xfrm>
            <a:prstGeom prst="rect">
              <a:avLst/>
            </a:prstGeom>
            <a:noFill/>
            <a:ln w="9525">
              <a:noFill/>
              <a:miter lim="800000"/>
              <a:headEnd/>
              <a:tailEnd/>
            </a:ln>
            <a:effectLst/>
          </p:spPr>
          <p:txBody>
            <a:bodyPr wrap="none">
              <a:spAutoFit/>
            </a:bodyPr>
            <a:lstStyle/>
            <a:p>
              <a:pPr eaLnBrk="0" hangingPunct="0"/>
              <a:r>
                <a:rPr lang="en-GB" sz="2400">
                  <a:effectLst/>
                </a:rPr>
                <a:t>0.05 N</a:t>
              </a:r>
              <a:r>
                <a:rPr lang="en-GB" sz="2400" baseline="30000">
                  <a:effectLst/>
                </a:rPr>
                <a:t>2</a:t>
              </a:r>
              <a:r>
                <a:rPr lang="en-GB" sz="2400">
                  <a:effectLst/>
                </a:rPr>
                <a:t> = O(N</a:t>
              </a:r>
              <a:r>
                <a:rPr lang="en-GB" sz="2400" baseline="30000">
                  <a:effectLst/>
                </a:rPr>
                <a:t>2</a:t>
              </a:r>
              <a:r>
                <a:rPr lang="en-GB" sz="2400">
                  <a:effectLst/>
                </a:rPr>
                <a:t>)</a:t>
              </a:r>
            </a:p>
          </p:txBody>
        </p:sp>
        <p:sp>
          <p:nvSpPr>
            <p:cNvPr id="13" name="Text Box 13"/>
            <p:cNvSpPr txBox="1">
              <a:spLocks noChangeArrowheads="1"/>
            </p:cNvSpPr>
            <p:nvPr/>
          </p:nvSpPr>
          <p:spPr bwMode="auto">
            <a:xfrm>
              <a:off x="3886200" y="5562600"/>
              <a:ext cx="1099981" cy="461665"/>
            </a:xfrm>
            <a:prstGeom prst="rect">
              <a:avLst/>
            </a:prstGeom>
            <a:noFill/>
            <a:ln w="9525">
              <a:noFill/>
              <a:miter lim="800000"/>
              <a:headEnd/>
              <a:tailEnd/>
            </a:ln>
            <a:effectLst/>
          </p:spPr>
          <p:txBody>
            <a:bodyPr wrap="none">
              <a:spAutoFit/>
            </a:bodyPr>
            <a:lstStyle/>
            <a:p>
              <a:pPr eaLnBrk="0" hangingPunct="0"/>
              <a:r>
                <a:rPr lang="en-GB" sz="2400">
                  <a:effectLst/>
                </a:rPr>
                <a:t>N = 60</a:t>
              </a:r>
            </a:p>
          </p:txBody>
        </p:sp>
        <p:sp>
          <p:nvSpPr>
            <p:cNvPr id="14" name="Line 15"/>
            <p:cNvSpPr>
              <a:spLocks noChangeShapeType="1"/>
            </p:cNvSpPr>
            <p:nvPr/>
          </p:nvSpPr>
          <p:spPr bwMode="auto">
            <a:xfrm flipV="1">
              <a:off x="4267200" y="4114800"/>
              <a:ext cx="0" cy="1219200"/>
            </a:xfrm>
            <a:prstGeom prst="line">
              <a:avLst/>
            </a:prstGeom>
            <a:noFill/>
            <a:ln w="9525">
              <a:solidFill>
                <a:schemeClr val="tx1"/>
              </a:solidFill>
              <a:prstDash val="dash"/>
              <a:round/>
              <a:headEnd/>
              <a:tailEnd/>
            </a:ln>
            <a:effectLst/>
          </p:spPr>
          <p:txBody>
            <a:bodyPr wrap="none"/>
            <a:lstStyle/>
            <a:p>
              <a:endParaRPr lang="en-US" sz="2400">
                <a:effectLst/>
              </a:endParaRPr>
            </a:p>
          </p:txBody>
        </p:sp>
      </p:grpSp>
      <p:sp>
        <p:nvSpPr>
          <p:cNvPr id="15" name="Text Box 3"/>
          <p:cNvSpPr txBox="1">
            <a:spLocks noChangeArrowheads="1"/>
          </p:cNvSpPr>
          <p:nvPr/>
        </p:nvSpPr>
        <p:spPr bwMode="auto">
          <a:xfrm>
            <a:off x="375946" y="2133600"/>
            <a:ext cx="8477834" cy="892552"/>
          </a:xfrm>
          <a:prstGeom prst="rect">
            <a:avLst/>
          </a:prstGeom>
          <a:noFill/>
          <a:ln w="9525">
            <a:noFill/>
            <a:miter lim="800000"/>
            <a:headEnd/>
            <a:tailEnd/>
          </a:ln>
          <a:effectLst/>
        </p:spPr>
        <p:txBody>
          <a:bodyPr wrap="none">
            <a:spAutoFit/>
          </a:bodyPr>
          <a:lstStyle/>
          <a:p>
            <a:pPr eaLnBrk="0" hangingPunct="0"/>
            <a:r>
              <a:rPr lang="en-GB" sz="2600" dirty="0">
                <a:effectLst/>
              </a:rPr>
              <a:t>As inputs get larger, any algorithm of a smaller order will</a:t>
            </a:r>
          </a:p>
          <a:p>
            <a:pPr eaLnBrk="0" hangingPunct="0"/>
            <a:r>
              <a:rPr lang="en-GB" sz="2600" dirty="0">
                <a:effectLst/>
              </a:rPr>
              <a:t>be more efficient than an algorithm of a larger order</a:t>
            </a:r>
          </a:p>
        </p:txBody>
      </p:sp>
    </p:spTree>
    <p:extLst>
      <p:ext uri="{BB962C8B-B14F-4D97-AF65-F5344CB8AC3E}">
        <p14:creationId xmlns:p14="http://schemas.microsoft.com/office/powerpoint/2010/main" val="3548190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1836"/>
            <a:ext cx="8229600" cy="1066800"/>
          </a:xfrm>
        </p:spPr>
        <p:txBody>
          <a:bodyPr/>
          <a:lstStyle/>
          <a:p>
            <a:pPr algn="ctr"/>
            <a:r>
              <a:rPr lang="en-US" dirty="0" smtClean="0">
                <a:latin typeface="Calibri" panose="020F0502020204030204" pitchFamily="34" charset="0"/>
              </a:rPr>
              <a:t>Big – O Notation</a:t>
            </a:r>
            <a:endParaRPr lang="en-US" dirty="0">
              <a:latin typeface="Calibri" panose="020F0502020204030204" pitchFamily="34" charset="0"/>
            </a:endParaRPr>
          </a:p>
        </p:txBody>
      </p:sp>
      <p:sp>
        <p:nvSpPr>
          <p:cNvPr id="4" name="Text Box 4"/>
          <p:cNvSpPr txBox="1">
            <a:spLocks noChangeArrowheads="1"/>
          </p:cNvSpPr>
          <p:nvPr/>
        </p:nvSpPr>
        <p:spPr bwMode="auto">
          <a:xfrm>
            <a:off x="457200" y="1524000"/>
            <a:ext cx="7848600" cy="4832092"/>
          </a:xfrm>
          <a:prstGeom prst="rect">
            <a:avLst/>
          </a:prstGeom>
          <a:noFill/>
          <a:ln w="9525">
            <a:noFill/>
            <a:miter lim="800000"/>
            <a:headEnd/>
            <a:tailEnd/>
          </a:ln>
          <a:effectLst/>
        </p:spPr>
        <p:txBody>
          <a:bodyPr wrap="square">
            <a:spAutoFit/>
          </a:bodyPr>
          <a:lstStyle/>
          <a:p>
            <a:pPr eaLnBrk="0" hangingPunct="0">
              <a:buFontTx/>
              <a:buChar char="•"/>
            </a:pPr>
            <a:r>
              <a:rPr lang="en-GB" sz="2800" dirty="0">
                <a:effectLst/>
              </a:rPr>
              <a:t> Think of f(N) = O(g(N)) as </a:t>
            </a:r>
          </a:p>
          <a:p>
            <a:pPr eaLnBrk="0" hangingPunct="0"/>
            <a:r>
              <a:rPr lang="en-GB" sz="2800" dirty="0">
                <a:effectLst/>
              </a:rPr>
              <a:t>   " f(N) grows at most like g(N)" or</a:t>
            </a:r>
          </a:p>
          <a:p>
            <a:pPr eaLnBrk="0" hangingPunct="0"/>
            <a:r>
              <a:rPr lang="en-GB" sz="2800" dirty="0">
                <a:effectLst/>
              </a:rPr>
              <a:t>   " f grows no faster than g"</a:t>
            </a:r>
          </a:p>
          <a:p>
            <a:pPr eaLnBrk="0" hangingPunct="0"/>
            <a:r>
              <a:rPr lang="en-GB" sz="2800" dirty="0">
                <a:effectLst/>
              </a:rPr>
              <a:t>   (ignoring constant factors, and for large N)</a:t>
            </a:r>
          </a:p>
          <a:p>
            <a:pPr eaLnBrk="0" hangingPunct="0"/>
            <a:endParaRPr lang="en-GB" sz="2800" dirty="0">
              <a:effectLst/>
            </a:endParaRPr>
          </a:p>
          <a:p>
            <a:pPr eaLnBrk="0" hangingPunct="0"/>
            <a:r>
              <a:rPr lang="en-GB" sz="2800" dirty="0">
                <a:effectLst/>
              </a:rPr>
              <a:t>Important:</a:t>
            </a:r>
          </a:p>
          <a:p>
            <a:pPr eaLnBrk="0" hangingPunct="0">
              <a:buFontTx/>
              <a:buChar char="•"/>
            </a:pPr>
            <a:r>
              <a:rPr lang="en-GB" sz="2800" dirty="0">
                <a:effectLst/>
              </a:rPr>
              <a:t> </a:t>
            </a:r>
            <a:r>
              <a:rPr lang="en-GB" sz="2800" dirty="0">
                <a:solidFill>
                  <a:srgbClr val="0000CC"/>
                </a:solidFill>
                <a:effectLst/>
              </a:rPr>
              <a:t>Big-O is not a function!</a:t>
            </a:r>
          </a:p>
          <a:p>
            <a:pPr eaLnBrk="0" hangingPunct="0">
              <a:buFontTx/>
              <a:buChar char="•"/>
            </a:pPr>
            <a:r>
              <a:rPr lang="en-GB" sz="2800" dirty="0">
                <a:effectLst/>
              </a:rPr>
              <a:t> Never read = as "equals"</a:t>
            </a:r>
          </a:p>
          <a:p>
            <a:pPr eaLnBrk="0" hangingPunct="0">
              <a:buFontTx/>
              <a:buChar char="•"/>
            </a:pPr>
            <a:r>
              <a:rPr lang="en-GB" sz="2800" dirty="0">
                <a:effectLst/>
              </a:rPr>
              <a:t> Examples:</a:t>
            </a:r>
            <a:br>
              <a:rPr lang="en-GB" sz="2800" dirty="0">
                <a:effectLst/>
              </a:rPr>
            </a:br>
            <a:r>
              <a:rPr lang="en-GB" sz="2800" dirty="0">
                <a:effectLst/>
              </a:rPr>
              <a:t>     5N + 3 = O(N)</a:t>
            </a:r>
            <a:br>
              <a:rPr lang="en-GB" sz="2800" dirty="0">
                <a:effectLst/>
              </a:rPr>
            </a:br>
            <a:r>
              <a:rPr lang="en-GB" sz="2800" dirty="0">
                <a:effectLst/>
              </a:rPr>
              <a:t>     37N</a:t>
            </a:r>
            <a:r>
              <a:rPr lang="en-GB" sz="2800" baseline="30000" dirty="0">
                <a:effectLst/>
              </a:rPr>
              <a:t>5</a:t>
            </a:r>
            <a:r>
              <a:rPr lang="en-GB" sz="2800" dirty="0">
                <a:effectLst/>
              </a:rPr>
              <a:t> + 7N</a:t>
            </a:r>
            <a:r>
              <a:rPr lang="en-GB" sz="2800" baseline="30000" dirty="0">
                <a:effectLst/>
              </a:rPr>
              <a:t>2</a:t>
            </a:r>
            <a:r>
              <a:rPr lang="en-GB" sz="2800" dirty="0">
                <a:effectLst/>
              </a:rPr>
              <a:t> - 2N + 1 = O(N</a:t>
            </a:r>
            <a:r>
              <a:rPr lang="en-GB" sz="2800" baseline="30000" dirty="0">
                <a:effectLst/>
              </a:rPr>
              <a:t>5</a:t>
            </a:r>
            <a:r>
              <a:rPr lang="en-GB" sz="2800" dirty="0">
                <a:effectLst/>
              </a:rPr>
              <a:t>)</a:t>
            </a:r>
          </a:p>
        </p:txBody>
      </p:sp>
    </p:spTree>
    <p:extLst>
      <p:ext uri="{BB962C8B-B14F-4D97-AF65-F5344CB8AC3E}">
        <p14:creationId xmlns:p14="http://schemas.microsoft.com/office/powerpoint/2010/main" val="3429263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pPr algn="ctr"/>
            <a:r>
              <a:rPr lang="en-US" dirty="0" smtClean="0">
                <a:latin typeface="Calibri" panose="020F0502020204030204" pitchFamily="34" charset="0"/>
              </a:rPr>
              <a:t>Size Does Matter?</a:t>
            </a:r>
            <a:endParaRPr lang="en-US" dirty="0">
              <a:latin typeface="Calibri" panose="020F0502020204030204" pitchFamily="34" charset="0"/>
            </a:endParaRPr>
          </a:p>
        </p:txBody>
      </p:sp>
      <p:sp>
        <p:nvSpPr>
          <p:cNvPr id="3" name="Content Placeholder 2"/>
          <p:cNvSpPr>
            <a:spLocks noGrp="1"/>
          </p:cNvSpPr>
          <p:nvPr>
            <p:ph idx="1"/>
          </p:nvPr>
        </p:nvSpPr>
        <p:spPr>
          <a:xfrm>
            <a:off x="322329" y="1371600"/>
            <a:ext cx="8153400" cy="838200"/>
          </a:xfrm>
        </p:spPr>
        <p:txBody>
          <a:bodyPr/>
          <a:lstStyle/>
          <a:p>
            <a:r>
              <a:rPr lang="en-US" dirty="0" smtClean="0">
                <a:latin typeface="Calibri" panose="020F0502020204030204" pitchFamily="34" charset="0"/>
              </a:rPr>
              <a:t>Common Orders of Growth</a:t>
            </a:r>
            <a:endParaRPr lang="en-US" dirty="0">
              <a:latin typeface="Calibri" panose="020F0502020204030204" pitchFamily="34" charset="0"/>
            </a:endParaRPr>
          </a:p>
        </p:txBody>
      </p:sp>
      <p:graphicFrame>
        <p:nvGraphicFramePr>
          <p:cNvPr id="33" name="Table 32"/>
          <p:cNvGraphicFramePr>
            <a:graphicFrameLocks noGrp="1"/>
          </p:cNvGraphicFramePr>
          <p:nvPr/>
        </p:nvGraphicFramePr>
        <p:xfrm>
          <a:off x="685800" y="1981200"/>
          <a:ext cx="6705600" cy="3886200"/>
        </p:xfrm>
        <a:graphic>
          <a:graphicData uri="http://schemas.openxmlformats.org/drawingml/2006/table">
            <a:tbl>
              <a:tblPr firstRow="1" bandRow="1">
                <a:tableStyleId>{F5AB1C69-6EDB-4FF4-983F-18BD219EF322}</a:tableStyleId>
              </a:tblPr>
              <a:tblGrid>
                <a:gridCol w="3810000"/>
                <a:gridCol w="2895600"/>
              </a:tblGrid>
              <a:tr h="485775">
                <a:tc>
                  <a:txBody>
                    <a:bodyPr/>
                    <a:lstStyle/>
                    <a:p>
                      <a:r>
                        <a:rPr lang="en-US" sz="2400" b="0" dirty="0" smtClean="0">
                          <a:solidFill>
                            <a:sysClr val="windowText" lastClr="000000"/>
                          </a:solidFill>
                        </a:rPr>
                        <a:t>O</a:t>
                      </a:r>
                      <a:r>
                        <a:rPr lang="en-US" sz="2400" b="0" baseline="0" dirty="0" smtClean="0">
                          <a:solidFill>
                            <a:sysClr val="windowText" lastClr="000000"/>
                          </a:solidFill>
                        </a:rPr>
                        <a:t> (k) = O (1)</a:t>
                      </a:r>
                      <a:endParaRPr lang="en-US" sz="24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smtClean="0">
                          <a:solidFill>
                            <a:schemeClr val="tx1"/>
                          </a:solidFill>
                        </a:rPr>
                        <a:t>Constant  Time</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775">
                <a:tc>
                  <a:txBody>
                    <a:bodyPr/>
                    <a:lstStyle/>
                    <a:p>
                      <a:r>
                        <a:rPr lang="en-US" sz="2400" dirty="0" smtClean="0"/>
                        <a:t>O(</a:t>
                      </a:r>
                      <a:r>
                        <a:rPr lang="en-GB" sz="2400" dirty="0" err="1" smtClean="0"/>
                        <a:t>log</a:t>
                      </a:r>
                      <a:r>
                        <a:rPr lang="en-GB" sz="2400" baseline="-25000" dirty="0" err="1" smtClean="0"/>
                        <a:t>b</a:t>
                      </a:r>
                      <a:r>
                        <a:rPr lang="en-GB" sz="2400" dirty="0" err="1" smtClean="0"/>
                        <a:t>N</a:t>
                      </a:r>
                      <a:r>
                        <a:rPr lang="en-US" sz="2400" dirty="0" smtClean="0"/>
                        <a:t>) =</a:t>
                      </a:r>
                      <a:r>
                        <a:rPr lang="en-US" sz="2400" baseline="0" dirty="0" smtClean="0"/>
                        <a:t> O(log 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solidFill>
                            <a:schemeClr val="tx1"/>
                          </a:solidFill>
                        </a:rPr>
                        <a:t>Logarithmic Time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775">
                <a:tc>
                  <a:txBody>
                    <a:bodyPr/>
                    <a:lstStyle/>
                    <a:p>
                      <a:r>
                        <a:rPr lang="en-US" sz="2400" dirty="0" smtClean="0"/>
                        <a:t>O</a:t>
                      </a:r>
                      <a:r>
                        <a:rPr lang="en-US" sz="2400" baseline="0" dirty="0" smtClean="0"/>
                        <a:t>(N)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solidFill>
                            <a:schemeClr val="tx1"/>
                          </a:solidFill>
                        </a:rPr>
                        <a:t>Linear Time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775">
                <a:tc>
                  <a:txBody>
                    <a:bodyPr/>
                    <a:lstStyle/>
                    <a:p>
                      <a:r>
                        <a:rPr lang="en-US" sz="2400" dirty="0" smtClean="0"/>
                        <a:t>O(N log 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775">
                <a:tc>
                  <a:txBody>
                    <a:bodyPr/>
                    <a:lstStyle/>
                    <a:p>
                      <a:r>
                        <a:rPr lang="en-US" sz="2400" dirty="0" smtClean="0"/>
                        <a:t>O(N</a:t>
                      </a:r>
                      <a:r>
                        <a:rPr lang="en-US" sz="2400" baseline="30000" dirty="0" smtClean="0"/>
                        <a:t>2</a:t>
                      </a:r>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solidFill>
                            <a:schemeClr val="tx1"/>
                          </a:solidFill>
                        </a:rPr>
                        <a:t>Quadratic Time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775">
                <a:tc>
                  <a:txBody>
                    <a:bodyPr/>
                    <a:lstStyle/>
                    <a:p>
                      <a:r>
                        <a:rPr lang="en-US" sz="2400" dirty="0" smtClean="0"/>
                        <a:t>O(N</a:t>
                      </a:r>
                      <a:r>
                        <a:rPr lang="en-US" sz="2400" baseline="30000" dirty="0" smtClean="0"/>
                        <a:t>3</a:t>
                      </a:r>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solidFill>
                            <a:schemeClr val="tx1"/>
                          </a:solidFill>
                        </a:rPr>
                        <a:t>Cubic Time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775">
                <a:tc>
                  <a:txBody>
                    <a:bodyPr/>
                    <a:lstStyle/>
                    <a:p>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dirty="0" err="1" smtClean="0"/>
                        <a:t>k</a:t>
                      </a:r>
                      <a:r>
                        <a:rPr lang="en-US" sz="2400" baseline="30000" dirty="0" err="1" smtClean="0"/>
                        <a:t>N</a:t>
                      </a:r>
                      <a:r>
                        <a:rPr lang="en-US" sz="24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solidFill>
                            <a:schemeClr val="tx1"/>
                          </a:solidFill>
                        </a:rPr>
                        <a:t>Exponential Time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4" name="Line 5"/>
          <p:cNvSpPr>
            <a:spLocks noChangeShapeType="1"/>
          </p:cNvSpPr>
          <p:nvPr/>
        </p:nvSpPr>
        <p:spPr bwMode="auto">
          <a:xfrm flipH="1">
            <a:off x="7620000" y="1981200"/>
            <a:ext cx="0" cy="3886200"/>
          </a:xfrm>
          <a:prstGeom prst="line">
            <a:avLst/>
          </a:prstGeom>
          <a:noFill/>
          <a:ln w="9525">
            <a:solidFill>
              <a:schemeClr val="tx1"/>
            </a:solidFill>
            <a:round/>
            <a:headEnd/>
            <a:tailEnd type="triangle" w="lg" len="lg"/>
          </a:ln>
          <a:effectLst/>
        </p:spPr>
        <p:txBody>
          <a:bodyPr wrap="none" anchor="ctr"/>
          <a:lstStyle/>
          <a:p>
            <a:endParaRPr lang="en-US"/>
          </a:p>
        </p:txBody>
      </p:sp>
      <p:sp>
        <p:nvSpPr>
          <p:cNvPr id="35" name="Text Box 6"/>
          <p:cNvSpPr txBox="1">
            <a:spLocks noChangeArrowheads="1"/>
          </p:cNvSpPr>
          <p:nvPr/>
        </p:nvSpPr>
        <p:spPr bwMode="auto">
          <a:xfrm rot="5400000">
            <a:off x="6324362" y="3667542"/>
            <a:ext cx="3724096" cy="523220"/>
          </a:xfrm>
          <a:prstGeom prst="rect">
            <a:avLst/>
          </a:prstGeom>
          <a:noFill/>
          <a:ln w="9525">
            <a:noFill/>
            <a:miter lim="800000"/>
            <a:headEnd/>
            <a:tailEnd/>
          </a:ln>
          <a:effectLst/>
        </p:spPr>
        <p:txBody>
          <a:bodyPr wrap="none">
            <a:spAutoFit/>
          </a:bodyPr>
          <a:lstStyle/>
          <a:p>
            <a:pPr eaLnBrk="0" hangingPunct="0"/>
            <a:r>
              <a:rPr lang="en-GB" sz="2800" dirty="0">
                <a:effectLst/>
              </a:rPr>
              <a:t>Increasing Complexity</a:t>
            </a:r>
            <a:endParaRPr lang="en-GB" sz="2400" dirty="0">
              <a:effectLst/>
            </a:endParaRPr>
          </a:p>
        </p:txBody>
      </p:sp>
    </p:spTree>
    <p:extLst>
      <p:ext uri="{BB962C8B-B14F-4D97-AF65-F5344CB8AC3E}">
        <p14:creationId xmlns:p14="http://schemas.microsoft.com/office/powerpoint/2010/main" val="878560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pPr algn="ctr"/>
            <a:r>
              <a:rPr lang="en-US" dirty="0" smtClean="0">
                <a:latin typeface="Calibri" panose="020F0502020204030204" pitchFamily="34" charset="0"/>
              </a:rPr>
              <a:t>Size Does Matter</a:t>
            </a:r>
            <a:endParaRPr lang="en-US" dirty="0">
              <a:latin typeface="Calibri" panose="020F0502020204030204" pitchFamily="34" charset="0"/>
            </a:endParaRPr>
          </a:p>
        </p:txBody>
      </p:sp>
      <p:sp>
        <p:nvSpPr>
          <p:cNvPr id="3" name="Content Placeholder 2"/>
          <p:cNvSpPr>
            <a:spLocks noGrp="1"/>
          </p:cNvSpPr>
          <p:nvPr>
            <p:ph idx="1"/>
          </p:nvPr>
        </p:nvSpPr>
        <p:spPr>
          <a:xfrm>
            <a:off x="228600" y="1600200"/>
            <a:ext cx="8534400" cy="914400"/>
          </a:xfrm>
        </p:spPr>
        <p:txBody>
          <a:bodyPr/>
          <a:lstStyle/>
          <a:p>
            <a:r>
              <a:rPr lang="en-US" dirty="0" smtClean="0">
                <a:latin typeface="Calibri" panose="020F0502020204030204" pitchFamily="34" charset="0"/>
              </a:rPr>
              <a:t>What happens if we double the input size N?</a:t>
            </a:r>
            <a:endParaRPr lang="en-US" dirty="0">
              <a:latin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29783833"/>
              </p:ext>
            </p:extLst>
          </p:nvPr>
        </p:nvGraphicFramePr>
        <p:xfrm>
          <a:off x="533400" y="2209800"/>
          <a:ext cx="7620000" cy="4284618"/>
        </p:xfrm>
        <a:graphic>
          <a:graphicData uri="http://schemas.openxmlformats.org/drawingml/2006/table">
            <a:tbl>
              <a:tblPr firstRow="1" bandRow="1">
                <a:tableStyleId>{F5AB1C69-6EDB-4FF4-983F-18BD219EF322}</a:tableStyleId>
              </a:tblPr>
              <a:tblGrid>
                <a:gridCol w="1270000"/>
                <a:gridCol w="1270000"/>
                <a:gridCol w="1270000"/>
                <a:gridCol w="1270000"/>
                <a:gridCol w="1270000"/>
                <a:gridCol w="1270000"/>
              </a:tblGrid>
              <a:tr h="576943">
                <a:tc>
                  <a:txBody>
                    <a:bodyPr/>
                    <a:lstStyle/>
                    <a:p>
                      <a:pPr algn="ctr"/>
                      <a:r>
                        <a:rPr lang="en-US" sz="2400" dirty="0" smtClean="0">
                          <a:solidFill>
                            <a:sysClr val="windowText" lastClr="000000"/>
                          </a:solidFill>
                        </a:rPr>
                        <a:t>N</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ysClr val="windowText" lastClr="000000"/>
                          </a:solidFill>
                        </a:rPr>
                        <a:t>log</a:t>
                      </a:r>
                      <a:r>
                        <a:rPr lang="en-US" sz="2400" baseline="-25000" dirty="0" smtClean="0">
                          <a:solidFill>
                            <a:sysClr val="windowText" lastClr="000000"/>
                          </a:solidFill>
                        </a:rPr>
                        <a:t>2</a:t>
                      </a:r>
                      <a:r>
                        <a:rPr lang="en-US" sz="2400" dirty="0" smtClean="0">
                          <a:solidFill>
                            <a:sysClr val="windowText" lastClr="000000"/>
                          </a:solidFill>
                        </a:rPr>
                        <a:t>N</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ysClr val="windowText" lastClr="000000"/>
                          </a:solidFill>
                        </a:rPr>
                        <a:t>5N</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ysClr val="windowText" lastClr="000000"/>
                          </a:solidFill>
                        </a:rPr>
                        <a:t>Nlog</a:t>
                      </a:r>
                      <a:r>
                        <a:rPr lang="en-US" sz="2400" baseline="-25000" dirty="0" smtClean="0">
                          <a:solidFill>
                            <a:sysClr val="windowText" lastClr="000000"/>
                          </a:solidFill>
                        </a:rPr>
                        <a:t>2</a:t>
                      </a:r>
                      <a:r>
                        <a:rPr lang="en-US" sz="2400" dirty="0" smtClean="0">
                          <a:solidFill>
                            <a:sysClr val="windowText" lastClr="000000"/>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ysClr val="windowText" lastClr="000000"/>
                          </a:solidFill>
                        </a:rPr>
                        <a:t>N</a:t>
                      </a:r>
                      <a:r>
                        <a:rPr lang="en-US" sz="2400" baseline="30000" dirty="0" smtClean="0">
                          <a:solidFill>
                            <a:sysClr val="windowText" lastClr="000000"/>
                          </a:solidFill>
                        </a:rPr>
                        <a:t>2</a:t>
                      </a:r>
                      <a:endParaRPr lang="en-US" sz="2400" baseline="30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ysClr val="windowText" lastClr="000000"/>
                          </a:solidFill>
                        </a:rPr>
                        <a:t>2</a:t>
                      </a:r>
                      <a:r>
                        <a:rPr lang="en-US" sz="2400" baseline="30000" dirty="0" smtClean="0">
                          <a:solidFill>
                            <a:sysClr val="windowText" lastClr="000000"/>
                          </a:solidFill>
                        </a:rPr>
                        <a:t>N</a:t>
                      </a:r>
                      <a:endParaRPr lang="en-US" sz="2400" baseline="30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943">
                <a:tc>
                  <a:txBody>
                    <a:bodyPr/>
                    <a:lstStyle/>
                    <a:p>
                      <a:pPr algn="r"/>
                      <a:r>
                        <a:rPr lang="en-US" sz="2800" dirty="0" smtClean="0">
                          <a:solidFill>
                            <a:sysClr val="windowText" lastClr="000000"/>
                          </a:solidFill>
                        </a:rPr>
                        <a:t>8</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3</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40</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24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64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256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943">
                <a:tc>
                  <a:txBody>
                    <a:bodyPr/>
                    <a:lstStyle/>
                    <a:p>
                      <a:pPr algn="r"/>
                      <a:r>
                        <a:rPr lang="en-US" sz="2800" dirty="0" smtClean="0">
                          <a:solidFill>
                            <a:sysClr val="windowText" lastClr="000000"/>
                          </a:solidFill>
                        </a:rPr>
                        <a:t>16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80</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64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256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65536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943">
                <a:tc>
                  <a:txBody>
                    <a:bodyPr/>
                    <a:lstStyle/>
                    <a:p>
                      <a:pPr algn="r"/>
                      <a:r>
                        <a:rPr lang="en-US" sz="2800" dirty="0" smtClean="0">
                          <a:solidFill>
                            <a:sysClr val="windowText" lastClr="000000"/>
                          </a:solidFill>
                        </a:rPr>
                        <a:t>32</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5</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160</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160</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1024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~10</a:t>
                      </a:r>
                      <a:r>
                        <a:rPr lang="en-US" sz="2800" baseline="30000" dirty="0" smtClean="0">
                          <a:solidFill>
                            <a:sysClr val="windowText" lastClr="000000"/>
                          </a:solidFill>
                        </a:rPr>
                        <a:t>9</a:t>
                      </a:r>
                      <a:endParaRPr lang="en-US" sz="2800" baseline="30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943">
                <a:tc>
                  <a:txBody>
                    <a:bodyPr/>
                    <a:lstStyle/>
                    <a:p>
                      <a:pPr algn="r"/>
                      <a:r>
                        <a:rPr lang="en-US" sz="2800" dirty="0" smtClean="0">
                          <a:solidFill>
                            <a:sysClr val="windowText" lastClr="000000"/>
                          </a:solidFill>
                        </a:rPr>
                        <a:t>64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320</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384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4096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ysClr val="windowText" lastClr="000000"/>
                          </a:solidFill>
                        </a:rPr>
                        <a:t>~10</a:t>
                      </a:r>
                      <a:r>
                        <a:rPr lang="en-US" sz="2800" baseline="30000" dirty="0" smtClean="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943">
                <a:tc>
                  <a:txBody>
                    <a:bodyPr/>
                    <a:lstStyle/>
                    <a:p>
                      <a:pPr algn="r"/>
                      <a:r>
                        <a:rPr lang="en-US" sz="2800" dirty="0" smtClean="0">
                          <a:solidFill>
                            <a:sysClr val="windowText" lastClr="000000"/>
                          </a:solidFill>
                        </a:rPr>
                        <a:t>128</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7</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640</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896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16384</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ysClr val="windowText" lastClr="000000"/>
                          </a:solidFill>
                        </a:rPr>
                        <a:t>~10</a:t>
                      </a:r>
                      <a:r>
                        <a:rPr lang="en-US" sz="2800" baseline="30000" dirty="0" smtClean="0">
                          <a:solidFill>
                            <a:sysClr val="windowText" lastClr="000000"/>
                          </a:solidFill>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943">
                <a:tc>
                  <a:txBody>
                    <a:bodyPr/>
                    <a:lstStyle/>
                    <a:p>
                      <a:pPr algn="r"/>
                      <a:r>
                        <a:rPr lang="en-US" sz="2800" dirty="0" smtClean="0">
                          <a:solidFill>
                            <a:sysClr val="windowText" lastClr="000000"/>
                          </a:solidFill>
                        </a:rPr>
                        <a:t>256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8</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1280</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2048</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800" dirty="0" smtClean="0">
                          <a:solidFill>
                            <a:sysClr val="windowText" lastClr="000000"/>
                          </a:solidFill>
                        </a:rPr>
                        <a:t>65536</a:t>
                      </a:r>
                      <a:endParaRPr lang="en-US" sz="2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ysClr val="windowText" lastClr="000000"/>
                          </a:solidFill>
                        </a:rPr>
                        <a:t>~10</a:t>
                      </a:r>
                      <a:r>
                        <a:rPr lang="en-US" sz="2800" baseline="30000" dirty="0" smtClean="0">
                          <a:solidFill>
                            <a:sysClr val="windowText" lastClr="000000"/>
                          </a:solidFill>
                        </a:rPr>
                        <a:t>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8227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48" y="685800"/>
            <a:ext cx="8229600" cy="1066800"/>
          </a:xfrm>
        </p:spPr>
        <p:txBody>
          <a:bodyPr/>
          <a:lstStyle/>
          <a:p>
            <a:pPr algn="ctr"/>
            <a:r>
              <a:rPr lang="en-US" dirty="0" smtClean="0">
                <a:latin typeface="Calibri" panose="020F0502020204030204" pitchFamily="34" charset="0"/>
              </a:rPr>
              <a:t>Standard Analysis Techniques</a:t>
            </a:r>
            <a:endParaRPr lang="en-US" dirty="0">
              <a:latin typeface="Calibri" panose="020F0502020204030204" pitchFamily="34" charset="0"/>
            </a:endParaRPr>
          </a:p>
        </p:txBody>
      </p:sp>
      <p:sp>
        <p:nvSpPr>
          <p:cNvPr id="4" name="Text Box 4"/>
          <p:cNvSpPr txBox="1">
            <a:spLocks noChangeArrowheads="1"/>
          </p:cNvSpPr>
          <p:nvPr/>
        </p:nvSpPr>
        <p:spPr bwMode="auto">
          <a:xfrm>
            <a:off x="464448" y="2106948"/>
            <a:ext cx="7917552" cy="3416320"/>
          </a:xfrm>
          <a:prstGeom prst="rect">
            <a:avLst/>
          </a:prstGeom>
          <a:noFill/>
          <a:ln w="9525">
            <a:noFill/>
            <a:miter lim="800000"/>
            <a:headEnd/>
            <a:tailEnd/>
          </a:ln>
          <a:effectLst/>
        </p:spPr>
        <p:txBody>
          <a:bodyPr wrap="none">
            <a:spAutoFit/>
          </a:bodyPr>
          <a:lstStyle/>
          <a:p>
            <a:pPr eaLnBrk="0" hangingPunct="0"/>
            <a:r>
              <a:rPr lang="en-GB" sz="2400" dirty="0">
                <a:effectLst/>
              </a:rPr>
              <a:t>For a sequence of statements, compute their complexity </a:t>
            </a:r>
            <a:endParaRPr lang="en-GB" sz="2400" dirty="0" smtClean="0">
              <a:effectLst/>
            </a:endParaRPr>
          </a:p>
          <a:p>
            <a:pPr eaLnBrk="0" hangingPunct="0"/>
            <a:r>
              <a:rPr lang="en-GB" sz="2400" dirty="0" smtClean="0">
                <a:effectLst/>
              </a:rPr>
              <a:t>Functions individually </a:t>
            </a:r>
            <a:r>
              <a:rPr lang="en-GB" sz="2400" dirty="0">
                <a:effectLst/>
              </a:rPr>
              <a:t>and add them up</a:t>
            </a:r>
          </a:p>
          <a:p>
            <a:pPr eaLnBrk="0" hangingPunct="0"/>
            <a:r>
              <a:rPr lang="en-GB" sz="2800" dirty="0" smtClean="0">
                <a:effectLst/>
                <a:latin typeface="Courier New" pitchFamily="49" charset="0"/>
              </a:rPr>
              <a:t>  </a:t>
            </a:r>
            <a:r>
              <a:rPr lang="en-GB" sz="2800" b="1" dirty="0" smtClean="0">
                <a:effectLst/>
                <a:latin typeface="Courier New" pitchFamily="49" charset="0"/>
              </a:rPr>
              <a:t> </a:t>
            </a:r>
            <a:r>
              <a:rPr lang="en-GB" sz="2800" b="1" dirty="0">
                <a:effectLst/>
                <a:latin typeface="Courier New" pitchFamily="49" charset="0"/>
              </a:rPr>
              <a:t>for (j=0; j &lt; N; j++)</a:t>
            </a:r>
          </a:p>
          <a:p>
            <a:pPr eaLnBrk="0" hangingPunct="0"/>
            <a:r>
              <a:rPr lang="en-GB" sz="2800" b="1" dirty="0">
                <a:effectLst/>
                <a:latin typeface="Courier New" pitchFamily="49" charset="0"/>
              </a:rPr>
              <a:t>      for (k =0; k &lt; j; k++)</a:t>
            </a:r>
          </a:p>
          <a:p>
            <a:pPr eaLnBrk="0" hangingPunct="0"/>
            <a:r>
              <a:rPr lang="en-GB" sz="2800" b="1" dirty="0">
                <a:effectLst/>
                <a:latin typeface="Courier New" pitchFamily="49" charset="0"/>
              </a:rPr>
              <a:t>         sum = sum + j*k;</a:t>
            </a:r>
          </a:p>
          <a:p>
            <a:pPr eaLnBrk="0" hangingPunct="0"/>
            <a:r>
              <a:rPr lang="en-GB" sz="2800" b="1" dirty="0">
                <a:effectLst/>
                <a:latin typeface="Courier New" pitchFamily="49" charset="0"/>
              </a:rPr>
              <a:t>   for (l=0; l &lt; N; l++)</a:t>
            </a:r>
          </a:p>
          <a:p>
            <a:pPr eaLnBrk="0" hangingPunct="0"/>
            <a:r>
              <a:rPr lang="en-GB" sz="2800" b="1" dirty="0">
                <a:effectLst/>
                <a:latin typeface="Courier New" pitchFamily="49" charset="0"/>
              </a:rPr>
              <a:t>      sum = sum -l;</a:t>
            </a:r>
          </a:p>
          <a:p>
            <a:pPr eaLnBrk="0" hangingPunct="0"/>
            <a:r>
              <a:rPr lang="en-GB" sz="2800" b="1" dirty="0">
                <a:effectLst/>
                <a:latin typeface="Courier New" pitchFamily="49" charset="0"/>
              </a:rPr>
              <a:t>   </a:t>
            </a:r>
            <a:r>
              <a:rPr lang="en-GB" sz="2800" b="1" dirty="0" err="1">
                <a:effectLst/>
                <a:latin typeface="Courier New" pitchFamily="49" charset="0"/>
              </a:rPr>
              <a:t>printf</a:t>
            </a:r>
            <a:r>
              <a:rPr lang="en-GB" sz="2800" b="1" dirty="0">
                <a:effectLst/>
                <a:latin typeface="Courier New" pitchFamily="49" charset="0"/>
              </a:rPr>
              <a:t>("sum is now %f", sum);</a:t>
            </a:r>
            <a:endParaRPr lang="en-GB" sz="2400" dirty="0">
              <a:effectLst/>
            </a:endParaRPr>
          </a:p>
        </p:txBody>
      </p:sp>
      <p:sp>
        <p:nvSpPr>
          <p:cNvPr id="5" name="Text Box 11"/>
          <p:cNvSpPr txBox="1">
            <a:spLocks noChangeArrowheads="1"/>
          </p:cNvSpPr>
          <p:nvPr/>
        </p:nvSpPr>
        <p:spPr bwMode="auto">
          <a:xfrm>
            <a:off x="533400" y="5523268"/>
            <a:ext cx="5684120" cy="461665"/>
          </a:xfrm>
          <a:prstGeom prst="rect">
            <a:avLst/>
          </a:prstGeom>
          <a:noFill/>
          <a:ln w="9525">
            <a:noFill/>
            <a:miter lim="800000"/>
            <a:headEnd/>
            <a:tailEnd/>
          </a:ln>
          <a:effectLst/>
        </p:spPr>
        <p:txBody>
          <a:bodyPr wrap="none">
            <a:spAutoFit/>
          </a:bodyPr>
          <a:lstStyle/>
          <a:p>
            <a:pPr eaLnBrk="0" hangingPunct="0"/>
            <a:r>
              <a:rPr lang="en-GB" sz="2400" dirty="0">
                <a:effectLst/>
              </a:rPr>
              <a:t>Total cost is O(N</a:t>
            </a:r>
            <a:r>
              <a:rPr lang="en-GB" sz="2400" baseline="30000" dirty="0">
                <a:effectLst/>
              </a:rPr>
              <a:t>2</a:t>
            </a:r>
            <a:r>
              <a:rPr lang="en-GB" sz="2400" dirty="0">
                <a:effectLst/>
              </a:rPr>
              <a:t>) + O(N) +O(1) = O(N</a:t>
            </a:r>
            <a:r>
              <a:rPr lang="en-GB" sz="2400" baseline="30000" dirty="0">
                <a:effectLst/>
              </a:rPr>
              <a:t>2</a:t>
            </a:r>
            <a:r>
              <a:rPr lang="en-GB" sz="2400" dirty="0">
                <a:effectLst/>
              </a:rPr>
              <a:t>)</a:t>
            </a:r>
          </a:p>
        </p:txBody>
      </p:sp>
      <p:sp>
        <p:nvSpPr>
          <p:cNvPr id="6" name="Text Box 13"/>
          <p:cNvSpPr txBox="1">
            <a:spLocks noChangeArrowheads="1"/>
          </p:cNvSpPr>
          <p:nvPr/>
        </p:nvSpPr>
        <p:spPr bwMode="auto">
          <a:xfrm>
            <a:off x="2050473" y="6114365"/>
            <a:ext cx="2590800" cy="646331"/>
          </a:xfrm>
          <a:prstGeom prst="rect">
            <a:avLst/>
          </a:prstGeom>
          <a:noFill/>
          <a:ln w="9525">
            <a:noFill/>
            <a:miter lim="800000"/>
            <a:headEnd/>
            <a:tailEnd/>
          </a:ln>
          <a:effectLst/>
        </p:spPr>
        <p:txBody>
          <a:bodyPr wrap="square">
            <a:spAutoFit/>
          </a:bodyPr>
          <a:lstStyle/>
          <a:p>
            <a:pPr>
              <a:spcBef>
                <a:spcPct val="50000"/>
              </a:spcBef>
            </a:pPr>
            <a:r>
              <a:rPr lang="en-US" sz="3600" dirty="0">
                <a:solidFill>
                  <a:srgbClr val="0000CC"/>
                </a:solidFill>
                <a:effectLst/>
              </a:rPr>
              <a:t>SUM RULE</a:t>
            </a:r>
          </a:p>
        </p:txBody>
      </p:sp>
      <p:sp>
        <p:nvSpPr>
          <p:cNvPr id="8" name="Content Placeholder 2"/>
          <p:cNvSpPr>
            <a:spLocks noGrp="1"/>
          </p:cNvSpPr>
          <p:nvPr>
            <p:ph idx="1"/>
          </p:nvPr>
        </p:nvSpPr>
        <p:spPr>
          <a:xfrm>
            <a:off x="374073" y="1600200"/>
            <a:ext cx="8534400" cy="762000"/>
          </a:xfrm>
        </p:spPr>
        <p:txBody>
          <a:bodyPr/>
          <a:lstStyle/>
          <a:p>
            <a:r>
              <a:rPr lang="en-US" dirty="0" smtClean="0">
                <a:solidFill>
                  <a:srgbClr val="0000CC"/>
                </a:solidFill>
                <a:latin typeface="Calibri" panose="020F0502020204030204" pitchFamily="34" charset="0"/>
              </a:rPr>
              <a:t>Sequence of Statements</a:t>
            </a:r>
            <a:endParaRPr lang="en-US" dirty="0">
              <a:solidFill>
                <a:srgbClr val="0000CC"/>
              </a:solidFill>
              <a:latin typeface="Calibri" panose="020F0502020204030204" pitchFamily="34" charset="0"/>
            </a:endParaRPr>
          </a:p>
        </p:txBody>
      </p:sp>
    </p:spTree>
    <p:extLst>
      <p:ext uri="{BB962C8B-B14F-4D97-AF65-F5344CB8AC3E}">
        <p14:creationId xmlns:p14="http://schemas.microsoft.com/office/powerpoint/2010/main" val="3438953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256" y="838200"/>
            <a:ext cx="8229600" cy="1066800"/>
          </a:xfrm>
        </p:spPr>
        <p:txBody>
          <a:bodyPr/>
          <a:lstStyle/>
          <a:p>
            <a:pPr algn="ctr"/>
            <a:r>
              <a:rPr lang="en-US" dirty="0" smtClean="0">
                <a:latin typeface="Calibri" panose="020F0502020204030204" pitchFamily="34" charset="0"/>
              </a:rPr>
              <a:t>Standard Analysis Techniques</a:t>
            </a:r>
            <a:endParaRPr lang="en-US" dirty="0">
              <a:latin typeface="Calibri" panose="020F0502020204030204" pitchFamily="34" charset="0"/>
            </a:endParaRPr>
          </a:p>
        </p:txBody>
      </p:sp>
      <p:sp>
        <p:nvSpPr>
          <p:cNvPr id="3" name="Content Placeholder 2"/>
          <p:cNvSpPr>
            <a:spLocks noGrp="1"/>
          </p:cNvSpPr>
          <p:nvPr>
            <p:ph idx="1"/>
          </p:nvPr>
        </p:nvSpPr>
        <p:spPr>
          <a:xfrm>
            <a:off x="237628" y="1981200"/>
            <a:ext cx="8534400" cy="762000"/>
          </a:xfrm>
        </p:spPr>
        <p:txBody>
          <a:bodyPr/>
          <a:lstStyle/>
          <a:p>
            <a:r>
              <a:rPr lang="en-US" dirty="0" smtClean="0">
                <a:solidFill>
                  <a:srgbClr val="0000CC"/>
                </a:solidFill>
                <a:latin typeface="Calibri" panose="020F0502020204030204" pitchFamily="34" charset="0"/>
              </a:rPr>
              <a:t>Digression</a:t>
            </a:r>
            <a:endParaRPr lang="en-US" dirty="0">
              <a:solidFill>
                <a:srgbClr val="0000CC"/>
              </a:solidFill>
              <a:latin typeface="Calibri" panose="020F0502020204030204" pitchFamily="34" charset="0"/>
            </a:endParaRPr>
          </a:p>
        </p:txBody>
      </p:sp>
      <p:sp>
        <p:nvSpPr>
          <p:cNvPr id="8" name="Text Box 4"/>
          <p:cNvSpPr txBox="1">
            <a:spLocks noChangeArrowheads="1"/>
          </p:cNvSpPr>
          <p:nvPr/>
        </p:nvSpPr>
        <p:spPr bwMode="auto">
          <a:xfrm>
            <a:off x="304800" y="2743200"/>
            <a:ext cx="8400056" cy="3508653"/>
          </a:xfrm>
          <a:prstGeom prst="rect">
            <a:avLst/>
          </a:prstGeom>
          <a:noFill/>
          <a:ln w="9525">
            <a:noFill/>
            <a:miter lim="800000"/>
            <a:headEnd/>
            <a:tailEnd/>
          </a:ln>
          <a:effectLst/>
        </p:spPr>
        <p:txBody>
          <a:bodyPr wrap="none">
            <a:spAutoFit/>
          </a:bodyPr>
          <a:lstStyle/>
          <a:p>
            <a:pPr eaLnBrk="0" hangingPunct="0"/>
            <a:r>
              <a:rPr lang="en-GB" sz="2400" dirty="0">
                <a:effectLst/>
              </a:rPr>
              <a:t>When doing Big-O analysis, we sometimes have to compute</a:t>
            </a:r>
          </a:p>
          <a:p>
            <a:pPr eaLnBrk="0" hangingPunct="0"/>
            <a:r>
              <a:rPr lang="en-GB" sz="2400" dirty="0">
                <a:effectLst/>
              </a:rPr>
              <a:t>a series like:</a:t>
            </a:r>
          </a:p>
          <a:p>
            <a:pPr eaLnBrk="0" hangingPunct="0"/>
            <a:r>
              <a:rPr lang="en-GB" sz="2400" dirty="0">
                <a:effectLst/>
              </a:rPr>
              <a:t>   1 + 2 + 3 + ... + (N-1) + N</a:t>
            </a:r>
          </a:p>
          <a:p>
            <a:pPr eaLnBrk="0" hangingPunct="0"/>
            <a:endParaRPr lang="en-GB" sz="2400" dirty="0">
              <a:effectLst/>
            </a:endParaRPr>
          </a:p>
          <a:p>
            <a:pPr eaLnBrk="0" hangingPunct="0"/>
            <a:r>
              <a:rPr lang="en-GB" sz="2400" dirty="0">
                <a:effectLst/>
              </a:rPr>
              <a:t>What is the complexity of this? </a:t>
            </a:r>
          </a:p>
          <a:p>
            <a:pPr eaLnBrk="0" hangingPunct="0"/>
            <a:r>
              <a:rPr lang="en-GB" sz="2400" dirty="0">
                <a:effectLst/>
              </a:rPr>
              <a:t>Remember Gauss:       </a:t>
            </a:r>
          </a:p>
          <a:p>
            <a:pPr eaLnBrk="0" hangingPunct="0"/>
            <a:r>
              <a:rPr lang="en-GB" sz="2400" dirty="0">
                <a:effectLst/>
              </a:rPr>
              <a:t>			</a:t>
            </a:r>
            <a:r>
              <a:rPr lang="en-GB" sz="5400" dirty="0">
                <a:effectLst/>
                <a:latin typeface="Symbol" pitchFamily="18" charset="2"/>
              </a:rPr>
              <a:t>S</a:t>
            </a:r>
            <a:r>
              <a:rPr lang="en-GB" sz="2800" dirty="0">
                <a:effectLst/>
                <a:latin typeface="Symbol" pitchFamily="18" charset="2"/>
              </a:rPr>
              <a:t> </a:t>
            </a:r>
            <a:r>
              <a:rPr lang="en-GB" sz="2400" dirty="0" err="1">
                <a:effectLst/>
              </a:rPr>
              <a:t>i</a:t>
            </a:r>
            <a:r>
              <a:rPr lang="en-GB" sz="2400" dirty="0">
                <a:effectLst/>
              </a:rPr>
              <a:t> =                    =             = O(N</a:t>
            </a:r>
            <a:r>
              <a:rPr lang="en-GB" sz="2400" baseline="30000" dirty="0">
                <a:effectLst/>
              </a:rPr>
              <a:t>2</a:t>
            </a:r>
            <a:r>
              <a:rPr lang="en-GB" sz="2400" dirty="0">
                <a:effectLst/>
              </a:rPr>
              <a:t>)</a:t>
            </a:r>
            <a:br>
              <a:rPr lang="en-GB" sz="2400" dirty="0">
                <a:effectLst/>
              </a:rPr>
            </a:br>
            <a:r>
              <a:rPr lang="en-GB" sz="2400" dirty="0">
                <a:effectLst/>
              </a:rPr>
              <a:t>                                </a:t>
            </a:r>
            <a:r>
              <a:rPr lang="en-GB" sz="2400" dirty="0" smtClean="0">
                <a:effectLst/>
              </a:rPr>
              <a:t> </a:t>
            </a:r>
            <a:r>
              <a:rPr lang="en-GB" sz="2800" baseline="50000" dirty="0" err="1">
                <a:effectLst/>
              </a:rPr>
              <a:t>i</a:t>
            </a:r>
            <a:r>
              <a:rPr lang="en-GB" sz="2800" baseline="50000" dirty="0">
                <a:effectLst/>
              </a:rPr>
              <a:t>=1 </a:t>
            </a:r>
            <a:endParaRPr lang="en-GB" sz="2800" baseline="50000" dirty="0">
              <a:effectLst/>
              <a:latin typeface="Symbol" pitchFamily="18" charset="2"/>
            </a:endParaRPr>
          </a:p>
        </p:txBody>
      </p:sp>
      <p:sp>
        <p:nvSpPr>
          <p:cNvPr id="9" name="Line 6"/>
          <p:cNvSpPr>
            <a:spLocks noChangeShapeType="1"/>
          </p:cNvSpPr>
          <p:nvPr/>
        </p:nvSpPr>
        <p:spPr bwMode="auto">
          <a:xfrm>
            <a:off x="4191000" y="4648200"/>
            <a:ext cx="1066800" cy="0"/>
          </a:xfrm>
          <a:prstGeom prst="line">
            <a:avLst/>
          </a:prstGeom>
          <a:noFill/>
          <a:ln w="9525">
            <a:solidFill>
              <a:schemeClr val="tx1"/>
            </a:solidFill>
            <a:round/>
            <a:headEnd/>
            <a:tailEnd/>
          </a:ln>
          <a:effectLst/>
        </p:spPr>
        <p:txBody>
          <a:bodyPr wrap="none" anchor="ctr"/>
          <a:lstStyle/>
          <a:p>
            <a:endParaRPr lang="en-US" sz="2400">
              <a:effectLst/>
            </a:endParaRPr>
          </a:p>
        </p:txBody>
      </p:sp>
      <p:sp>
        <p:nvSpPr>
          <p:cNvPr id="10" name="Text Box 7"/>
          <p:cNvSpPr txBox="1">
            <a:spLocks noChangeArrowheads="1"/>
          </p:cNvSpPr>
          <p:nvPr/>
        </p:nvSpPr>
        <p:spPr bwMode="auto">
          <a:xfrm>
            <a:off x="3962400" y="4048780"/>
            <a:ext cx="1574470" cy="523220"/>
          </a:xfrm>
          <a:prstGeom prst="rect">
            <a:avLst/>
          </a:prstGeom>
          <a:noFill/>
          <a:ln w="9525">
            <a:noFill/>
            <a:miter lim="800000"/>
            <a:headEnd/>
            <a:tailEnd/>
          </a:ln>
          <a:effectLst/>
        </p:spPr>
        <p:txBody>
          <a:bodyPr wrap="none">
            <a:spAutoFit/>
          </a:bodyPr>
          <a:lstStyle/>
          <a:p>
            <a:pPr eaLnBrk="0" hangingPunct="0"/>
            <a:r>
              <a:rPr lang="en-GB" sz="2800" dirty="0">
                <a:effectLst/>
              </a:rPr>
              <a:t>n * (n+1)</a:t>
            </a:r>
            <a:endParaRPr lang="en-GB" sz="2400" dirty="0">
              <a:effectLst/>
            </a:endParaRPr>
          </a:p>
        </p:txBody>
      </p:sp>
      <p:sp>
        <p:nvSpPr>
          <p:cNvPr id="11" name="Text Box 8"/>
          <p:cNvSpPr txBox="1">
            <a:spLocks noChangeArrowheads="1"/>
          </p:cNvSpPr>
          <p:nvPr/>
        </p:nvSpPr>
        <p:spPr bwMode="auto">
          <a:xfrm>
            <a:off x="4419600" y="4648200"/>
            <a:ext cx="385042" cy="523220"/>
          </a:xfrm>
          <a:prstGeom prst="rect">
            <a:avLst/>
          </a:prstGeom>
          <a:noFill/>
          <a:ln w="9525">
            <a:noFill/>
            <a:miter lim="800000"/>
            <a:headEnd/>
            <a:tailEnd/>
          </a:ln>
          <a:effectLst/>
        </p:spPr>
        <p:txBody>
          <a:bodyPr wrap="none">
            <a:spAutoFit/>
          </a:bodyPr>
          <a:lstStyle/>
          <a:p>
            <a:pPr eaLnBrk="0" hangingPunct="0"/>
            <a:r>
              <a:rPr lang="en-GB" sz="2800" dirty="0">
                <a:effectLst/>
              </a:rPr>
              <a:t>2</a:t>
            </a:r>
            <a:endParaRPr lang="en-GB" sz="2400" dirty="0">
              <a:effectLst/>
            </a:endParaRPr>
          </a:p>
        </p:txBody>
      </p:sp>
      <p:sp>
        <p:nvSpPr>
          <p:cNvPr id="12" name="Text Box 9"/>
          <p:cNvSpPr txBox="1">
            <a:spLocks noChangeArrowheads="1"/>
          </p:cNvSpPr>
          <p:nvPr/>
        </p:nvSpPr>
        <p:spPr bwMode="auto">
          <a:xfrm>
            <a:off x="5806968" y="4048780"/>
            <a:ext cx="1127232" cy="523220"/>
          </a:xfrm>
          <a:prstGeom prst="rect">
            <a:avLst/>
          </a:prstGeom>
          <a:noFill/>
          <a:ln w="9525">
            <a:noFill/>
            <a:miter lim="800000"/>
            <a:headEnd/>
            <a:tailEnd/>
          </a:ln>
          <a:effectLst/>
        </p:spPr>
        <p:txBody>
          <a:bodyPr wrap="none">
            <a:spAutoFit/>
          </a:bodyPr>
          <a:lstStyle/>
          <a:p>
            <a:pPr eaLnBrk="0" hangingPunct="0"/>
            <a:r>
              <a:rPr lang="en-GB" sz="2800" dirty="0">
                <a:effectLst/>
              </a:rPr>
              <a:t>n</a:t>
            </a:r>
            <a:r>
              <a:rPr lang="en-GB" sz="2800" baseline="30000" dirty="0">
                <a:effectLst/>
              </a:rPr>
              <a:t>2</a:t>
            </a:r>
            <a:r>
              <a:rPr lang="en-GB" sz="2800" dirty="0">
                <a:effectLst/>
              </a:rPr>
              <a:t> + n</a:t>
            </a:r>
            <a:endParaRPr lang="en-GB" sz="2400" dirty="0">
              <a:effectLst/>
            </a:endParaRPr>
          </a:p>
        </p:txBody>
      </p:sp>
      <p:sp>
        <p:nvSpPr>
          <p:cNvPr id="13" name="Line 10"/>
          <p:cNvSpPr>
            <a:spLocks noChangeShapeType="1"/>
          </p:cNvSpPr>
          <p:nvPr/>
        </p:nvSpPr>
        <p:spPr bwMode="auto">
          <a:xfrm>
            <a:off x="5943600" y="4648200"/>
            <a:ext cx="838200" cy="0"/>
          </a:xfrm>
          <a:prstGeom prst="line">
            <a:avLst/>
          </a:prstGeom>
          <a:noFill/>
          <a:ln w="9525">
            <a:solidFill>
              <a:schemeClr val="tx1"/>
            </a:solidFill>
            <a:round/>
            <a:headEnd/>
            <a:tailEnd/>
          </a:ln>
          <a:effectLst/>
        </p:spPr>
        <p:txBody>
          <a:bodyPr wrap="none" anchor="ctr"/>
          <a:lstStyle/>
          <a:p>
            <a:endParaRPr lang="en-US" sz="2400">
              <a:effectLst/>
            </a:endParaRPr>
          </a:p>
        </p:txBody>
      </p:sp>
      <p:sp>
        <p:nvSpPr>
          <p:cNvPr id="14" name="Text Box 11"/>
          <p:cNvSpPr txBox="1">
            <a:spLocks noChangeArrowheads="1"/>
          </p:cNvSpPr>
          <p:nvPr/>
        </p:nvSpPr>
        <p:spPr bwMode="auto">
          <a:xfrm>
            <a:off x="6244358" y="4658380"/>
            <a:ext cx="385042" cy="523220"/>
          </a:xfrm>
          <a:prstGeom prst="rect">
            <a:avLst/>
          </a:prstGeom>
          <a:noFill/>
          <a:ln w="9525">
            <a:noFill/>
            <a:miter lim="800000"/>
            <a:headEnd/>
            <a:tailEnd/>
          </a:ln>
          <a:effectLst/>
        </p:spPr>
        <p:txBody>
          <a:bodyPr wrap="none">
            <a:spAutoFit/>
          </a:bodyPr>
          <a:lstStyle/>
          <a:p>
            <a:pPr eaLnBrk="0" hangingPunct="0"/>
            <a:r>
              <a:rPr lang="en-GB" sz="2800" dirty="0">
                <a:effectLst/>
              </a:rPr>
              <a:t>2</a:t>
            </a:r>
            <a:endParaRPr lang="en-GB" sz="2400" dirty="0">
              <a:effectLst/>
            </a:endParaRPr>
          </a:p>
        </p:txBody>
      </p:sp>
      <p:sp>
        <p:nvSpPr>
          <p:cNvPr id="15" name="Text Box 5"/>
          <p:cNvSpPr txBox="1">
            <a:spLocks noChangeArrowheads="1"/>
          </p:cNvSpPr>
          <p:nvPr/>
        </p:nvSpPr>
        <p:spPr bwMode="auto">
          <a:xfrm>
            <a:off x="3200400" y="3859213"/>
            <a:ext cx="311150" cy="396875"/>
          </a:xfrm>
          <a:prstGeom prst="rect">
            <a:avLst/>
          </a:prstGeom>
          <a:noFill/>
          <a:ln w="9525">
            <a:noFill/>
            <a:miter lim="800000"/>
            <a:headEnd/>
            <a:tailEnd/>
          </a:ln>
          <a:effectLst/>
        </p:spPr>
        <p:txBody>
          <a:bodyPr wrap="none">
            <a:spAutoFit/>
          </a:bodyPr>
          <a:lstStyle/>
          <a:p>
            <a:pPr eaLnBrk="0" hangingPunct="0"/>
            <a:r>
              <a:rPr lang="en-GB" sz="2000" dirty="0"/>
              <a:t>n</a:t>
            </a:r>
            <a:endParaRPr lang="en-GB" dirty="0"/>
          </a:p>
        </p:txBody>
      </p:sp>
    </p:spTree>
    <p:extLst>
      <p:ext uri="{BB962C8B-B14F-4D97-AF65-F5344CB8AC3E}">
        <p14:creationId xmlns:p14="http://schemas.microsoft.com/office/powerpoint/2010/main" val="4221061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Overview of Search </a:t>
            </a:r>
            <a:r>
              <a:rPr lang="en-US" dirty="0" smtClean="0">
                <a:latin typeface="Calibri" panose="020F0502020204030204" pitchFamily="34" charset="0"/>
              </a:rPr>
              <a:t>Algorithms</a:t>
            </a:r>
          </a:p>
          <a:p>
            <a:r>
              <a:rPr lang="en-US" dirty="0" smtClean="0">
                <a:latin typeface="Calibri" panose="020F0502020204030204" pitchFamily="34" charset="0"/>
              </a:rPr>
              <a:t>Time </a:t>
            </a:r>
            <a:r>
              <a:rPr lang="en-US" dirty="0">
                <a:latin typeface="Calibri" panose="020F0502020204030204" pitchFamily="34" charset="0"/>
              </a:rPr>
              <a:t>and Space Complexity</a:t>
            </a:r>
          </a:p>
          <a:p>
            <a:r>
              <a:rPr lang="en-US" dirty="0" smtClean="0">
                <a:latin typeface="Calibri" panose="020F0502020204030204" pitchFamily="34" charset="0"/>
              </a:rPr>
              <a:t>Introduction </a:t>
            </a:r>
            <a:r>
              <a:rPr lang="en-US" dirty="0">
                <a:latin typeface="Calibri" panose="020F0502020204030204" pitchFamily="34" charset="0"/>
              </a:rPr>
              <a:t>of Linear Searching</a:t>
            </a:r>
          </a:p>
          <a:p>
            <a:r>
              <a:rPr lang="en-US" dirty="0" smtClean="0">
                <a:latin typeface="Calibri" panose="020F0502020204030204" pitchFamily="34" charset="0"/>
              </a:rPr>
              <a:t>Introduction </a:t>
            </a:r>
            <a:r>
              <a:rPr lang="en-US" dirty="0">
                <a:latin typeface="Calibri" panose="020F0502020204030204" pitchFamily="34" charset="0"/>
              </a:rPr>
              <a:t>to Binary Search,</a:t>
            </a:r>
          </a:p>
          <a:p>
            <a:r>
              <a:rPr lang="en-US" dirty="0" smtClean="0">
                <a:latin typeface="Calibri" panose="020F0502020204030204" pitchFamily="34" charset="0"/>
              </a:rPr>
              <a:t>Comparison </a:t>
            </a:r>
            <a:r>
              <a:rPr lang="en-US" dirty="0">
                <a:latin typeface="Calibri" panose="020F0502020204030204" pitchFamily="34" charset="0"/>
              </a:rPr>
              <a:t>of Linear and Binary Search</a:t>
            </a:r>
          </a:p>
        </p:txBody>
      </p:sp>
    </p:spTree>
    <p:extLst>
      <p:ext uri="{BB962C8B-B14F-4D97-AF65-F5344CB8AC3E}">
        <p14:creationId xmlns:p14="http://schemas.microsoft.com/office/powerpoint/2010/main" val="409283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20" y="533400"/>
            <a:ext cx="8229600" cy="1066800"/>
          </a:xfrm>
        </p:spPr>
        <p:txBody>
          <a:bodyPr/>
          <a:lstStyle/>
          <a:p>
            <a:pPr algn="ctr"/>
            <a:r>
              <a:rPr lang="en-US" dirty="0" smtClean="0">
                <a:latin typeface="Calibri" panose="020F0502020204030204" pitchFamily="34" charset="0"/>
              </a:rPr>
              <a:t>Standard Analysis Techniques</a:t>
            </a:r>
            <a:endParaRPr lang="en-US" dirty="0">
              <a:latin typeface="Calibri" panose="020F0502020204030204" pitchFamily="34" charset="0"/>
            </a:endParaRPr>
          </a:p>
        </p:txBody>
      </p:sp>
      <p:sp>
        <p:nvSpPr>
          <p:cNvPr id="3" name="Content Placeholder 2"/>
          <p:cNvSpPr>
            <a:spLocks noGrp="1"/>
          </p:cNvSpPr>
          <p:nvPr>
            <p:ph idx="1"/>
          </p:nvPr>
        </p:nvSpPr>
        <p:spPr>
          <a:xfrm>
            <a:off x="304799" y="1524000"/>
            <a:ext cx="8534400" cy="762000"/>
          </a:xfrm>
        </p:spPr>
        <p:txBody>
          <a:bodyPr/>
          <a:lstStyle/>
          <a:p>
            <a:r>
              <a:rPr lang="en-US" dirty="0" smtClean="0">
                <a:solidFill>
                  <a:srgbClr val="0000CC"/>
                </a:solidFill>
                <a:latin typeface="Calibri" panose="020F0502020204030204" pitchFamily="34" charset="0"/>
              </a:rPr>
              <a:t>Conditional Statements</a:t>
            </a:r>
            <a:endParaRPr lang="en-US" dirty="0">
              <a:solidFill>
                <a:srgbClr val="0000CC"/>
              </a:solidFill>
              <a:latin typeface="Calibri" panose="020F0502020204030204" pitchFamily="34" charset="0"/>
            </a:endParaRPr>
          </a:p>
        </p:txBody>
      </p:sp>
      <p:sp>
        <p:nvSpPr>
          <p:cNvPr id="16" name="Text Box 3"/>
          <p:cNvSpPr txBox="1">
            <a:spLocks noChangeArrowheads="1"/>
          </p:cNvSpPr>
          <p:nvPr/>
        </p:nvSpPr>
        <p:spPr bwMode="auto">
          <a:xfrm>
            <a:off x="351042" y="2142092"/>
            <a:ext cx="8488157" cy="4708981"/>
          </a:xfrm>
          <a:prstGeom prst="rect">
            <a:avLst/>
          </a:prstGeom>
          <a:noFill/>
          <a:ln w="9525">
            <a:noFill/>
            <a:miter lim="800000"/>
            <a:headEnd/>
            <a:tailEnd/>
          </a:ln>
          <a:effectLst/>
        </p:spPr>
        <p:txBody>
          <a:bodyPr wrap="none">
            <a:spAutoFit/>
          </a:bodyPr>
          <a:lstStyle/>
          <a:p>
            <a:pPr eaLnBrk="0" hangingPunct="0"/>
            <a:r>
              <a:rPr lang="en-GB" sz="2400" dirty="0">
                <a:effectLst/>
              </a:rPr>
              <a:t>What about conditional statements such as</a:t>
            </a:r>
          </a:p>
          <a:p>
            <a:pPr eaLnBrk="0" hangingPunct="0"/>
            <a:endParaRPr lang="en-GB" sz="2400" dirty="0">
              <a:effectLst/>
            </a:endParaRPr>
          </a:p>
          <a:p>
            <a:pPr eaLnBrk="0" hangingPunct="0"/>
            <a:r>
              <a:rPr lang="en-GB" sz="2800" dirty="0">
                <a:effectLst/>
                <a:latin typeface="Courier New" pitchFamily="49" charset="0"/>
              </a:rPr>
              <a:t>  </a:t>
            </a:r>
            <a:r>
              <a:rPr lang="en-GB" sz="2800" b="1" dirty="0">
                <a:effectLst/>
                <a:latin typeface="Courier New" pitchFamily="49" charset="0"/>
              </a:rPr>
              <a:t> if (condition) </a:t>
            </a:r>
          </a:p>
          <a:p>
            <a:pPr eaLnBrk="0" hangingPunct="0"/>
            <a:r>
              <a:rPr lang="en-GB" sz="2800" b="1" dirty="0">
                <a:effectLst/>
                <a:latin typeface="Courier New" pitchFamily="49" charset="0"/>
              </a:rPr>
              <a:t>      statement1;</a:t>
            </a:r>
          </a:p>
          <a:p>
            <a:pPr eaLnBrk="0" hangingPunct="0"/>
            <a:r>
              <a:rPr lang="en-GB" sz="2800" b="1" dirty="0">
                <a:effectLst/>
                <a:latin typeface="Courier New" pitchFamily="49" charset="0"/>
              </a:rPr>
              <a:t>   else</a:t>
            </a:r>
          </a:p>
          <a:p>
            <a:pPr eaLnBrk="0" hangingPunct="0"/>
            <a:r>
              <a:rPr lang="en-GB" sz="2800" b="1" dirty="0">
                <a:effectLst/>
                <a:latin typeface="Courier New" pitchFamily="49" charset="0"/>
              </a:rPr>
              <a:t>      statement2;</a:t>
            </a:r>
          </a:p>
          <a:p>
            <a:pPr eaLnBrk="0" hangingPunct="0"/>
            <a:r>
              <a:rPr lang="en-GB" sz="2800" dirty="0">
                <a:effectLst/>
              </a:rPr>
              <a:t>where </a:t>
            </a:r>
            <a:r>
              <a:rPr lang="en-GB" sz="2800" dirty="0">
                <a:effectLst/>
                <a:latin typeface="Courier New" pitchFamily="49" charset="0"/>
              </a:rPr>
              <a:t>statement1</a:t>
            </a:r>
            <a:r>
              <a:rPr lang="en-GB" sz="2800" dirty="0">
                <a:effectLst/>
              </a:rPr>
              <a:t> runs in O(N) time and </a:t>
            </a:r>
            <a:endParaRPr lang="en-GB" sz="2800" dirty="0" smtClean="0">
              <a:effectLst/>
            </a:endParaRPr>
          </a:p>
          <a:p>
            <a:pPr eaLnBrk="0" hangingPunct="0"/>
            <a:r>
              <a:rPr lang="en-GB" sz="2800" dirty="0" smtClean="0">
                <a:effectLst/>
                <a:latin typeface="Courier New" pitchFamily="49" charset="0"/>
              </a:rPr>
              <a:t>     statement2</a:t>
            </a:r>
            <a:r>
              <a:rPr lang="en-GB" sz="2800" dirty="0" smtClean="0">
                <a:effectLst/>
              </a:rPr>
              <a:t> </a:t>
            </a:r>
            <a:r>
              <a:rPr lang="en-GB" sz="2800" dirty="0">
                <a:effectLst/>
              </a:rPr>
              <a:t>runs in O(N</a:t>
            </a:r>
            <a:r>
              <a:rPr lang="en-GB" sz="2800" baseline="30000" dirty="0">
                <a:effectLst/>
              </a:rPr>
              <a:t>2</a:t>
            </a:r>
            <a:r>
              <a:rPr lang="en-GB" sz="2800" dirty="0">
                <a:effectLst/>
              </a:rPr>
              <a:t>) time?</a:t>
            </a:r>
          </a:p>
          <a:p>
            <a:pPr eaLnBrk="0" hangingPunct="0"/>
            <a:r>
              <a:rPr lang="en-GB" sz="2800" dirty="0" smtClean="0">
                <a:effectLst/>
              </a:rPr>
              <a:t>We </a:t>
            </a:r>
            <a:r>
              <a:rPr lang="en-GB" sz="2800" dirty="0">
                <a:effectLst/>
              </a:rPr>
              <a:t>use </a:t>
            </a:r>
            <a:r>
              <a:rPr lang="en-GB" sz="2800" dirty="0">
                <a:solidFill>
                  <a:srgbClr val="0000CC"/>
                </a:solidFill>
                <a:effectLst/>
              </a:rPr>
              <a:t>"worst case" </a:t>
            </a:r>
            <a:r>
              <a:rPr lang="en-GB" sz="2800" dirty="0">
                <a:effectLst/>
              </a:rPr>
              <a:t>complexity: among all inputs </a:t>
            </a:r>
            <a:r>
              <a:rPr lang="en-GB" sz="2800" dirty="0" smtClean="0">
                <a:effectLst/>
              </a:rPr>
              <a:t>of</a:t>
            </a:r>
          </a:p>
          <a:p>
            <a:pPr eaLnBrk="0" hangingPunct="0"/>
            <a:r>
              <a:rPr lang="en-GB" sz="2800" dirty="0" smtClean="0">
                <a:effectLst/>
              </a:rPr>
              <a:t>size </a:t>
            </a:r>
            <a:r>
              <a:rPr lang="en-GB" sz="2800" dirty="0">
                <a:effectLst/>
              </a:rPr>
              <a:t>N, what is </a:t>
            </a:r>
            <a:r>
              <a:rPr lang="en-GB" sz="2800" dirty="0" smtClean="0">
                <a:effectLst/>
              </a:rPr>
              <a:t>the maximum </a:t>
            </a:r>
            <a:r>
              <a:rPr lang="en-GB" sz="2800" dirty="0">
                <a:effectLst/>
              </a:rPr>
              <a:t>running time?</a:t>
            </a:r>
          </a:p>
          <a:p>
            <a:pPr eaLnBrk="0" hangingPunct="0"/>
            <a:r>
              <a:rPr lang="en-GB" sz="2800" dirty="0">
                <a:effectLst/>
              </a:rPr>
              <a:t>The analysis for the example above is O(N</a:t>
            </a:r>
            <a:r>
              <a:rPr lang="en-GB" sz="2800" baseline="30000" dirty="0">
                <a:effectLst/>
              </a:rPr>
              <a:t>2</a:t>
            </a:r>
            <a:r>
              <a:rPr lang="en-GB" sz="2800" dirty="0">
                <a:effectLst/>
              </a:rPr>
              <a:t>)</a:t>
            </a:r>
            <a:endParaRPr lang="en-GB" sz="2400" dirty="0">
              <a:effectLst/>
            </a:endParaRPr>
          </a:p>
        </p:txBody>
      </p:sp>
    </p:spTree>
    <p:extLst>
      <p:ext uri="{BB962C8B-B14F-4D97-AF65-F5344CB8AC3E}">
        <p14:creationId xmlns:p14="http://schemas.microsoft.com/office/powerpoint/2010/main" val="3260883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ctr"/>
            <a:r>
              <a:rPr lang="en-US" dirty="0" smtClean="0">
                <a:latin typeface="Calibri" panose="020F0502020204030204" pitchFamily="34" charset="0"/>
              </a:rPr>
              <a:t>Searching</a:t>
            </a:r>
            <a:endParaRPr lang="en-US" dirty="0">
              <a:latin typeface="Calibri" panose="020F0502020204030204" pitchFamily="34" charset="0"/>
            </a:endParaRPr>
          </a:p>
        </p:txBody>
      </p:sp>
      <p:sp>
        <p:nvSpPr>
          <p:cNvPr id="3" name="Content Placeholder 2"/>
          <p:cNvSpPr>
            <a:spLocks noGrp="1"/>
          </p:cNvSpPr>
          <p:nvPr>
            <p:ph idx="1"/>
          </p:nvPr>
        </p:nvSpPr>
        <p:spPr>
          <a:xfrm>
            <a:off x="381000" y="1905000"/>
            <a:ext cx="8229600" cy="4325112"/>
          </a:xfrm>
        </p:spPr>
        <p:txBody>
          <a:bodyPr>
            <a:normAutofit fontScale="92500" lnSpcReduction="10000"/>
          </a:bodyPr>
          <a:lstStyle/>
          <a:p>
            <a:r>
              <a:rPr lang="en-US" sz="2800" dirty="0" smtClean="0">
                <a:latin typeface="Calibri" panose="020F0502020204030204" pitchFamily="34" charset="0"/>
              </a:rPr>
              <a:t>A question you should always ask when selecting a search algorithm is</a:t>
            </a:r>
          </a:p>
          <a:p>
            <a:r>
              <a:rPr lang="en-US" sz="2800" dirty="0" smtClean="0">
                <a:latin typeface="Calibri" panose="020F0502020204030204" pitchFamily="34" charset="0"/>
              </a:rPr>
              <a:t> </a:t>
            </a:r>
            <a:r>
              <a:rPr lang="en-US" sz="2800" b="1" dirty="0" smtClean="0">
                <a:solidFill>
                  <a:srgbClr val="0000CC"/>
                </a:solidFill>
                <a:latin typeface="Calibri" panose="020F0502020204030204" pitchFamily="34" charset="0"/>
              </a:rPr>
              <a:t>“How fast does the search have to be?”  </a:t>
            </a:r>
          </a:p>
          <a:p>
            <a:r>
              <a:rPr lang="en-US" sz="2800" dirty="0" smtClean="0">
                <a:latin typeface="Calibri" panose="020F0502020204030204" pitchFamily="34" charset="0"/>
              </a:rPr>
              <a:t>The reason is that, in general, the faster the algorithm is, the more complex it is.</a:t>
            </a:r>
          </a:p>
          <a:p>
            <a:r>
              <a:rPr lang="en-US" sz="2800" dirty="0" smtClean="0">
                <a:solidFill>
                  <a:srgbClr val="0000CC"/>
                </a:solidFill>
                <a:latin typeface="Calibri" panose="020F0502020204030204" pitchFamily="34" charset="0"/>
              </a:rPr>
              <a:t>Bottom line:  </a:t>
            </a:r>
            <a:r>
              <a:rPr lang="en-US" sz="2800" dirty="0" smtClean="0">
                <a:latin typeface="Calibri" panose="020F0502020204030204" pitchFamily="34" charset="0"/>
              </a:rPr>
              <a:t>you don’t always need to use or should use the fastest algorithm.</a:t>
            </a:r>
          </a:p>
          <a:p>
            <a:r>
              <a:rPr lang="en-US" sz="2800" dirty="0" smtClean="0">
                <a:latin typeface="Calibri" panose="020F0502020204030204" pitchFamily="34" charset="0"/>
              </a:rPr>
              <a:t>Let’s explore the following search algorithms, keeping speed in mind.</a:t>
            </a:r>
          </a:p>
          <a:p>
            <a:pPr lvl="1"/>
            <a:r>
              <a:rPr lang="en-US" dirty="0" smtClean="0">
                <a:latin typeface="Calibri" panose="020F0502020204030204" pitchFamily="34" charset="0"/>
              </a:rPr>
              <a:t>Sequential (linear) search</a:t>
            </a:r>
          </a:p>
          <a:p>
            <a:pPr lvl="1"/>
            <a:r>
              <a:rPr lang="en-US" dirty="0" smtClean="0">
                <a:latin typeface="Calibri" panose="020F0502020204030204" pitchFamily="34" charset="0"/>
              </a:rPr>
              <a:t>Binary search</a:t>
            </a:r>
          </a:p>
          <a:p>
            <a:endParaRPr lang="en-US" dirty="0">
              <a:latin typeface="Calibri" panose="020F0502020204030204" pitchFamily="34" charset="0"/>
            </a:endParaRPr>
          </a:p>
        </p:txBody>
      </p:sp>
    </p:spTree>
    <p:extLst>
      <p:ext uri="{BB962C8B-B14F-4D97-AF65-F5344CB8AC3E}">
        <p14:creationId xmlns:p14="http://schemas.microsoft.com/office/powerpoint/2010/main" val="1720523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pPr algn="ctr"/>
            <a:r>
              <a:rPr lang="en-US" dirty="0" smtClean="0">
                <a:latin typeface="Calibri" panose="020F0502020204030204" pitchFamily="34" charset="0"/>
              </a:rPr>
              <a:t>Searching</a:t>
            </a:r>
            <a:endParaRPr lang="en-US" dirty="0">
              <a:latin typeface="Calibri" panose="020F0502020204030204" pitchFamily="34" charset="0"/>
            </a:endParaRPr>
          </a:p>
        </p:txBody>
      </p:sp>
      <p:sp>
        <p:nvSpPr>
          <p:cNvPr id="3" name="Content Placeholder 2"/>
          <p:cNvSpPr>
            <a:spLocks noGrp="1"/>
          </p:cNvSpPr>
          <p:nvPr>
            <p:ph idx="1"/>
          </p:nvPr>
        </p:nvSpPr>
        <p:spPr>
          <a:xfrm>
            <a:off x="457200" y="1981200"/>
            <a:ext cx="8229600" cy="4325112"/>
          </a:xfrm>
        </p:spPr>
        <p:txBody>
          <a:bodyPr>
            <a:normAutofit/>
          </a:bodyPr>
          <a:lstStyle/>
          <a:p>
            <a:r>
              <a:rPr lang="en-US" dirty="0" smtClean="0">
                <a:latin typeface="Calibri" panose="020F0502020204030204" pitchFamily="34" charset="0"/>
              </a:rPr>
              <a:t>A search algorithm is a method of locating a specific item of information in a larger collection of data</a:t>
            </a:r>
          </a:p>
          <a:p>
            <a:r>
              <a:rPr lang="en-US" dirty="0" smtClean="0">
                <a:latin typeface="Calibri" panose="020F0502020204030204" pitchFamily="34" charset="0"/>
              </a:rPr>
              <a:t>Search Algorithms</a:t>
            </a:r>
          </a:p>
          <a:p>
            <a:pPr lvl="1"/>
            <a:r>
              <a:rPr lang="en-US" dirty="0" smtClean="0">
                <a:latin typeface="Calibri" panose="020F0502020204030204" pitchFamily="34" charset="0"/>
              </a:rPr>
              <a:t>Computer has organized data into computer memory. </a:t>
            </a:r>
          </a:p>
          <a:p>
            <a:pPr lvl="1"/>
            <a:r>
              <a:rPr lang="en-US" dirty="0" smtClean="0">
                <a:latin typeface="Calibri" panose="020F0502020204030204" pitchFamily="34" charset="0"/>
              </a:rPr>
              <a:t>Now we look at various ways of searching for a specific piece of data or for where to place a specific piece of data.</a:t>
            </a:r>
          </a:p>
          <a:p>
            <a:pPr lvl="1"/>
            <a:r>
              <a:rPr lang="en-US" dirty="0" smtClean="0">
                <a:latin typeface="Calibri" panose="020F0502020204030204" pitchFamily="34" charset="0"/>
              </a:rPr>
              <a:t>Each data item in memory has a unique identification called its </a:t>
            </a:r>
            <a:r>
              <a:rPr lang="en-US" dirty="0" smtClean="0">
                <a:solidFill>
                  <a:srgbClr val="0000CC"/>
                </a:solidFill>
                <a:latin typeface="Calibri" panose="020F0502020204030204" pitchFamily="34" charset="0"/>
              </a:rPr>
              <a:t>key</a:t>
            </a:r>
            <a:r>
              <a:rPr lang="en-US" dirty="0" smtClean="0">
                <a:latin typeface="Calibri" panose="020F0502020204030204" pitchFamily="34" charset="0"/>
              </a:rPr>
              <a:t> of the item.</a:t>
            </a:r>
          </a:p>
          <a:p>
            <a:pPr lvl="1"/>
            <a:endParaRPr lang="en-US" dirty="0">
              <a:latin typeface="Calibri" panose="020F0502020204030204" pitchFamily="34" charset="0"/>
            </a:endParaRPr>
          </a:p>
        </p:txBody>
      </p:sp>
    </p:spTree>
    <p:extLst>
      <p:ext uri="{BB962C8B-B14F-4D97-AF65-F5344CB8AC3E}">
        <p14:creationId xmlns:p14="http://schemas.microsoft.com/office/powerpoint/2010/main" val="2117728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What is Searching</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Finding the location of the record with a given </a:t>
            </a:r>
            <a:r>
              <a:rPr lang="en-US" dirty="0" smtClean="0">
                <a:solidFill>
                  <a:srgbClr val="0000CC"/>
                </a:solidFill>
                <a:latin typeface="Calibri" panose="020F0502020204030204" pitchFamily="34" charset="0"/>
              </a:rPr>
              <a:t>key value</a:t>
            </a:r>
            <a:r>
              <a:rPr lang="en-US" dirty="0" smtClean="0">
                <a:latin typeface="Calibri" panose="020F0502020204030204" pitchFamily="34" charset="0"/>
              </a:rPr>
              <a:t>, or finding the locations of some or all records which satisfy one or more conditions.</a:t>
            </a:r>
          </a:p>
          <a:p>
            <a:endParaRPr lang="en-US" dirty="0" smtClean="0">
              <a:latin typeface="Calibri" panose="020F0502020204030204" pitchFamily="34" charset="0"/>
            </a:endParaRPr>
          </a:p>
          <a:p>
            <a:r>
              <a:rPr lang="en-US" dirty="0" smtClean="0">
                <a:latin typeface="Calibri" panose="020F0502020204030204" pitchFamily="34" charset="0"/>
              </a:rPr>
              <a:t>Search algorithms start with a </a:t>
            </a:r>
            <a:r>
              <a:rPr lang="en-US" dirty="0" smtClean="0">
                <a:solidFill>
                  <a:srgbClr val="0000CC"/>
                </a:solidFill>
                <a:latin typeface="Calibri" panose="020F0502020204030204" pitchFamily="34" charset="0"/>
              </a:rPr>
              <a:t>target value </a:t>
            </a:r>
            <a:r>
              <a:rPr lang="en-US" dirty="0" smtClean="0">
                <a:latin typeface="Calibri" panose="020F0502020204030204" pitchFamily="34" charset="0"/>
              </a:rPr>
              <a:t>and employ some strategy to visit the elements looking for a match.</a:t>
            </a:r>
          </a:p>
          <a:p>
            <a:r>
              <a:rPr lang="en-US" dirty="0" smtClean="0">
                <a:latin typeface="Calibri" panose="020F0502020204030204" pitchFamily="34" charset="0"/>
              </a:rPr>
              <a:t>If </a:t>
            </a:r>
            <a:r>
              <a:rPr lang="en-US" dirty="0" smtClean="0">
                <a:solidFill>
                  <a:srgbClr val="0000CC"/>
                </a:solidFill>
                <a:latin typeface="Calibri" panose="020F0502020204030204" pitchFamily="34" charset="0"/>
              </a:rPr>
              <a:t>target </a:t>
            </a:r>
            <a:r>
              <a:rPr lang="en-US" dirty="0" smtClean="0">
                <a:latin typeface="Calibri" panose="020F0502020204030204" pitchFamily="34" charset="0"/>
              </a:rPr>
              <a:t>is found, the </a:t>
            </a:r>
            <a:r>
              <a:rPr lang="en-US" dirty="0" smtClean="0">
                <a:solidFill>
                  <a:srgbClr val="0000CC"/>
                </a:solidFill>
                <a:latin typeface="Calibri" panose="020F0502020204030204" pitchFamily="34" charset="0"/>
              </a:rPr>
              <a:t>index</a:t>
            </a:r>
            <a:r>
              <a:rPr lang="en-US" dirty="0" smtClean="0">
                <a:latin typeface="Calibri" panose="020F0502020204030204" pitchFamily="34" charset="0"/>
              </a:rPr>
              <a:t> of the matching element becomes the return value.</a:t>
            </a:r>
            <a:endParaRPr lang="en-US" dirty="0">
              <a:latin typeface="Calibri" panose="020F0502020204030204" pitchFamily="34" charset="0"/>
            </a:endParaRPr>
          </a:p>
        </p:txBody>
      </p:sp>
    </p:spTree>
    <p:extLst>
      <p:ext uri="{BB962C8B-B14F-4D97-AF65-F5344CB8AC3E}">
        <p14:creationId xmlns:p14="http://schemas.microsoft.com/office/powerpoint/2010/main" val="3911824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066800"/>
          </a:xfrm>
        </p:spPr>
        <p:txBody>
          <a:bodyPr/>
          <a:lstStyle/>
          <a:p>
            <a:pPr algn="ctr"/>
            <a:r>
              <a:rPr lang="en-US" dirty="0">
                <a:latin typeface="Calibri" panose="020F0502020204030204" pitchFamily="34" charset="0"/>
              </a:rPr>
              <a:t>Linear Search</a:t>
            </a:r>
          </a:p>
        </p:txBody>
      </p:sp>
    </p:spTree>
    <p:extLst>
      <p:ext uri="{BB962C8B-B14F-4D97-AF65-F5344CB8AC3E}">
        <p14:creationId xmlns:p14="http://schemas.microsoft.com/office/powerpoint/2010/main" val="3413692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Linear Search</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In computer science, </a:t>
            </a:r>
            <a:r>
              <a:rPr lang="en-US" dirty="0" smtClean="0">
                <a:solidFill>
                  <a:srgbClr val="0000CC"/>
                </a:solidFill>
                <a:latin typeface="Calibri" panose="020F0502020204030204" pitchFamily="34" charset="0"/>
              </a:rPr>
              <a:t>linear search or sequential search</a:t>
            </a:r>
            <a:r>
              <a:rPr lang="en-US" dirty="0" smtClean="0">
                <a:latin typeface="Calibri" panose="020F0502020204030204" pitchFamily="34" charset="0"/>
              </a:rPr>
              <a:t> is a method for finding a particular value in a list, that consists of checking every one of its elements, one at a time and in sequence, until the desired one is found</a:t>
            </a:r>
          </a:p>
          <a:p>
            <a:r>
              <a:rPr lang="en-US" dirty="0" smtClean="0">
                <a:solidFill>
                  <a:srgbClr val="0000CC"/>
                </a:solidFill>
                <a:latin typeface="Calibri" panose="020F0502020204030204" pitchFamily="34" charset="0"/>
              </a:rPr>
              <a:t>Linear search </a:t>
            </a:r>
            <a:r>
              <a:rPr lang="en-US" dirty="0" smtClean="0">
                <a:latin typeface="Calibri" panose="020F0502020204030204" pitchFamily="34" charset="0"/>
              </a:rPr>
              <a:t>is the simplest search algorithm</a:t>
            </a:r>
          </a:p>
          <a:p>
            <a:r>
              <a:rPr lang="en-US" dirty="0" smtClean="0">
                <a:latin typeface="Calibri" panose="020F0502020204030204" pitchFamily="34" charset="0"/>
              </a:rPr>
              <a:t>Its </a:t>
            </a:r>
            <a:r>
              <a:rPr lang="en-US" dirty="0" smtClean="0">
                <a:solidFill>
                  <a:srgbClr val="0000CC"/>
                </a:solidFill>
                <a:latin typeface="Calibri" panose="020F0502020204030204" pitchFamily="34" charset="0"/>
              </a:rPr>
              <a:t>worst case cost </a:t>
            </a:r>
            <a:r>
              <a:rPr lang="en-US" dirty="0" smtClean="0">
                <a:latin typeface="Calibri" panose="020F0502020204030204" pitchFamily="34" charset="0"/>
              </a:rPr>
              <a:t>is proportional to the number of elements in the list; and so is its expected cost, if all list elements are equally likely to be searched for.</a:t>
            </a:r>
          </a:p>
          <a:p>
            <a:r>
              <a:rPr lang="en-US" dirty="0" smtClean="0">
                <a:latin typeface="Calibri" panose="020F0502020204030204" pitchFamily="34" charset="0"/>
              </a:rPr>
              <a:t>Therefore, if the list has more than a few elements, other methods (such as binary search or hashing) will be faster, but they also impose additional requirements.</a:t>
            </a:r>
            <a:endParaRPr lang="en-US" dirty="0">
              <a:latin typeface="Calibri" panose="020F0502020204030204" pitchFamily="34" charset="0"/>
            </a:endParaRPr>
          </a:p>
        </p:txBody>
      </p:sp>
    </p:spTree>
    <p:extLst>
      <p:ext uri="{BB962C8B-B14F-4D97-AF65-F5344CB8AC3E}">
        <p14:creationId xmlns:p14="http://schemas.microsoft.com/office/powerpoint/2010/main" val="1397882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Properties of Linear Search</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It is easy to implement.</a:t>
            </a:r>
          </a:p>
          <a:p>
            <a:r>
              <a:rPr lang="en-US" dirty="0" smtClean="0">
                <a:latin typeface="Calibri" panose="020F0502020204030204" pitchFamily="34" charset="0"/>
              </a:rPr>
              <a:t>It can be applied on random as well as sorted arrays.</a:t>
            </a:r>
          </a:p>
          <a:p>
            <a:r>
              <a:rPr lang="en-US" dirty="0" smtClean="0">
                <a:latin typeface="Calibri" panose="020F0502020204030204" pitchFamily="34" charset="0"/>
              </a:rPr>
              <a:t>It has more number of comparisons.</a:t>
            </a:r>
          </a:p>
          <a:p>
            <a:r>
              <a:rPr lang="en-US" dirty="0" smtClean="0">
                <a:latin typeface="Calibri" panose="020F0502020204030204" pitchFamily="34" charset="0"/>
              </a:rPr>
              <a:t>It is better for small inputs not for long inputs.</a:t>
            </a:r>
            <a:endParaRPr lang="en-US" dirty="0">
              <a:latin typeface="Calibri" panose="020F0502020204030204" pitchFamily="34" charset="0"/>
            </a:endParaRPr>
          </a:p>
        </p:txBody>
      </p:sp>
    </p:spTree>
    <p:extLst>
      <p:ext uri="{BB962C8B-B14F-4D97-AF65-F5344CB8AC3E}">
        <p14:creationId xmlns:p14="http://schemas.microsoft.com/office/powerpoint/2010/main" val="3796314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Linear Search</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V</a:t>
            </a:r>
            <a:r>
              <a:rPr lang="en-US" dirty="0" smtClean="0">
                <a:latin typeface="Calibri" panose="020F0502020204030204" pitchFamily="34" charset="0"/>
              </a:rPr>
              <a:t>ery simple algorithm.</a:t>
            </a:r>
          </a:p>
          <a:p>
            <a:r>
              <a:rPr lang="en-US" dirty="0" smtClean="0">
                <a:latin typeface="Calibri" panose="020F0502020204030204" pitchFamily="34" charset="0"/>
              </a:rPr>
              <a:t>It uses a loop to sequentially step through an array, starting with the first element.</a:t>
            </a:r>
          </a:p>
          <a:p>
            <a:r>
              <a:rPr lang="en-US" dirty="0" smtClean="0">
                <a:latin typeface="Calibri" panose="020F0502020204030204" pitchFamily="34" charset="0"/>
              </a:rPr>
              <a:t>It compares each element with the value being searched for (key) and stops when that value is found or the end of the array is reached.</a:t>
            </a:r>
          </a:p>
          <a:p>
            <a:r>
              <a:rPr lang="en-US" dirty="0" smtClean="0">
                <a:latin typeface="Calibri" panose="020F0502020204030204" pitchFamily="34" charset="0"/>
              </a:rPr>
              <a:t>Can be applied to both sorted and unsorted list</a:t>
            </a:r>
          </a:p>
          <a:p>
            <a:endParaRPr lang="en-US" dirty="0">
              <a:latin typeface="Calibri" panose="020F0502020204030204" pitchFamily="34" charset="0"/>
            </a:endParaRPr>
          </a:p>
        </p:txBody>
      </p:sp>
    </p:spTree>
    <p:extLst>
      <p:ext uri="{BB962C8B-B14F-4D97-AF65-F5344CB8AC3E}">
        <p14:creationId xmlns:p14="http://schemas.microsoft.com/office/powerpoint/2010/main" val="589971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Linear Search -  Algorithm</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pPr lvl="1">
              <a:lnSpc>
                <a:spcPct val="90000"/>
              </a:lnSpc>
              <a:buFontTx/>
              <a:buNone/>
            </a:pPr>
            <a:r>
              <a:rPr lang="en-US" sz="2800" dirty="0" smtClean="0">
                <a:latin typeface="Calibri" panose="020F0502020204030204" pitchFamily="34" charset="0"/>
              </a:rPr>
              <a:t>set found to false; </a:t>
            </a:r>
          </a:p>
          <a:p>
            <a:pPr lvl="1">
              <a:lnSpc>
                <a:spcPct val="90000"/>
              </a:lnSpc>
              <a:buFontTx/>
              <a:buNone/>
            </a:pPr>
            <a:r>
              <a:rPr lang="en-US" sz="2800" dirty="0" smtClean="0">
                <a:latin typeface="Calibri" panose="020F0502020204030204" pitchFamily="34" charset="0"/>
              </a:rPr>
              <a:t>set position to –1; </a:t>
            </a:r>
          </a:p>
          <a:p>
            <a:pPr lvl="1">
              <a:lnSpc>
                <a:spcPct val="90000"/>
              </a:lnSpc>
              <a:buFontTx/>
              <a:buNone/>
            </a:pPr>
            <a:r>
              <a:rPr lang="en-US" sz="2800" dirty="0" smtClean="0">
                <a:latin typeface="Calibri" panose="020F0502020204030204" pitchFamily="34" charset="0"/>
              </a:rPr>
              <a:t>set index to 0</a:t>
            </a:r>
          </a:p>
          <a:p>
            <a:pPr lvl="1">
              <a:lnSpc>
                <a:spcPct val="90000"/>
              </a:lnSpc>
              <a:buFontTx/>
              <a:buNone/>
            </a:pPr>
            <a:r>
              <a:rPr lang="en-US" sz="2800" dirty="0" smtClean="0">
                <a:latin typeface="Calibri" panose="020F0502020204030204" pitchFamily="34" charset="0"/>
              </a:rPr>
              <a:t>	while (index &lt; number of elements) and (found is false)</a:t>
            </a:r>
          </a:p>
          <a:p>
            <a:pPr lvl="1">
              <a:lnSpc>
                <a:spcPct val="90000"/>
              </a:lnSpc>
              <a:buFontTx/>
              <a:buNone/>
            </a:pPr>
            <a:r>
              <a:rPr lang="en-US" sz="2800" dirty="0" smtClean="0">
                <a:latin typeface="Calibri" panose="020F0502020204030204" pitchFamily="34" charset="0"/>
              </a:rPr>
              <a:t>		  if list[index] is equal to search value</a:t>
            </a:r>
          </a:p>
          <a:p>
            <a:pPr lvl="1">
              <a:lnSpc>
                <a:spcPct val="90000"/>
              </a:lnSpc>
              <a:buFontTx/>
              <a:buNone/>
            </a:pPr>
            <a:r>
              <a:rPr lang="en-US" sz="2800" dirty="0" smtClean="0">
                <a:latin typeface="Calibri" panose="020F0502020204030204" pitchFamily="34" charset="0"/>
              </a:rPr>
              <a:t>   		     found = true</a:t>
            </a:r>
          </a:p>
          <a:p>
            <a:pPr lvl="1">
              <a:lnSpc>
                <a:spcPct val="90000"/>
              </a:lnSpc>
              <a:buFontTx/>
              <a:buNone/>
            </a:pPr>
            <a:r>
              <a:rPr lang="en-US" sz="2800" dirty="0" smtClean="0">
                <a:latin typeface="Calibri" panose="020F0502020204030204" pitchFamily="34" charset="0"/>
              </a:rPr>
              <a:t>		     position = index</a:t>
            </a:r>
          </a:p>
          <a:p>
            <a:pPr lvl="1">
              <a:lnSpc>
                <a:spcPct val="90000"/>
              </a:lnSpc>
              <a:buFontTx/>
              <a:buNone/>
            </a:pPr>
            <a:r>
              <a:rPr lang="en-US" sz="2800" dirty="0" smtClean="0">
                <a:latin typeface="Calibri" panose="020F0502020204030204" pitchFamily="34" charset="0"/>
              </a:rPr>
              <a:t>		  end if</a:t>
            </a:r>
          </a:p>
          <a:p>
            <a:pPr lvl="1">
              <a:lnSpc>
                <a:spcPct val="90000"/>
              </a:lnSpc>
              <a:buFontTx/>
              <a:buNone/>
            </a:pPr>
            <a:r>
              <a:rPr lang="en-US" sz="2800" dirty="0" smtClean="0">
                <a:latin typeface="Calibri" panose="020F0502020204030204" pitchFamily="34" charset="0"/>
              </a:rPr>
              <a:t>		  add 1 to index</a:t>
            </a:r>
          </a:p>
          <a:p>
            <a:pPr lvl="1">
              <a:lnSpc>
                <a:spcPct val="90000"/>
              </a:lnSpc>
              <a:buFontTx/>
              <a:buNone/>
            </a:pPr>
            <a:r>
              <a:rPr lang="en-US" sz="2800" dirty="0" smtClean="0">
                <a:latin typeface="Calibri" panose="020F0502020204030204" pitchFamily="34" charset="0"/>
              </a:rPr>
              <a:t>	end while</a:t>
            </a:r>
          </a:p>
          <a:p>
            <a:pPr lvl="1">
              <a:lnSpc>
                <a:spcPct val="90000"/>
              </a:lnSpc>
              <a:buFontTx/>
              <a:buNone/>
            </a:pPr>
            <a:r>
              <a:rPr lang="en-US" sz="2800" dirty="0" smtClean="0">
                <a:latin typeface="Calibri" panose="020F0502020204030204" pitchFamily="34" charset="0"/>
              </a:rPr>
              <a:t>	return position</a:t>
            </a:r>
          </a:p>
          <a:p>
            <a:endParaRPr lang="en-US" dirty="0">
              <a:latin typeface="Calibri" panose="020F0502020204030204" pitchFamily="34" charset="0"/>
            </a:endParaRPr>
          </a:p>
        </p:txBody>
      </p:sp>
    </p:spTree>
    <p:extLst>
      <p:ext uri="{BB962C8B-B14F-4D97-AF65-F5344CB8AC3E}">
        <p14:creationId xmlns:p14="http://schemas.microsoft.com/office/powerpoint/2010/main" val="2375830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Linear Search - Program</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pPr>
              <a:spcBef>
                <a:spcPts val="0"/>
              </a:spcBef>
              <a:buNone/>
            </a:pPr>
            <a:r>
              <a:rPr lang="en-US" sz="2400" dirty="0" err="1" smtClean="0">
                <a:latin typeface="Calibri" panose="020F0502020204030204" pitchFamily="34" charset="0"/>
              </a:rPr>
              <a:t>Int</a:t>
            </a:r>
            <a:r>
              <a:rPr lang="en-US" sz="2400" dirty="0" smtClean="0">
                <a:latin typeface="Calibri" panose="020F0502020204030204" pitchFamily="34" charset="0"/>
              </a:rPr>
              <a:t>  </a:t>
            </a:r>
            <a:r>
              <a:rPr lang="en-US" sz="2400" dirty="0" err="1" smtClean="0">
                <a:latin typeface="Calibri" panose="020F0502020204030204" pitchFamily="34" charset="0"/>
              </a:rPr>
              <a:t>LinSearch</a:t>
            </a:r>
            <a:r>
              <a:rPr lang="en-US" sz="2400" dirty="0" smtClean="0">
                <a:latin typeface="Calibri" panose="020F0502020204030204" pitchFamily="34" charset="0"/>
              </a:rPr>
              <a:t>(</a:t>
            </a:r>
            <a:r>
              <a:rPr lang="en-US" sz="2400" dirty="0" err="1" smtClean="0">
                <a:latin typeface="Calibri" panose="020F0502020204030204" pitchFamily="34" charset="0"/>
              </a:rPr>
              <a:t>int</a:t>
            </a:r>
            <a:r>
              <a:rPr lang="en-US" sz="2400" dirty="0" smtClean="0">
                <a:latin typeface="Calibri" panose="020F0502020204030204" pitchFamily="34" charset="0"/>
              </a:rPr>
              <a:t> [] list, </a:t>
            </a:r>
            <a:r>
              <a:rPr lang="en-US" sz="2400" dirty="0" err="1" smtClean="0">
                <a:latin typeface="Calibri" panose="020F0502020204030204" pitchFamily="34" charset="0"/>
              </a:rPr>
              <a:t>int</a:t>
            </a:r>
            <a:r>
              <a:rPr lang="en-US" sz="2400" dirty="0" smtClean="0">
                <a:latin typeface="Calibri" panose="020F0502020204030204" pitchFamily="34" charset="0"/>
              </a:rPr>
              <a:t> item, </a:t>
            </a:r>
            <a:r>
              <a:rPr lang="en-US" sz="2400" dirty="0" err="1" smtClean="0">
                <a:latin typeface="Calibri" panose="020F0502020204030204" pitchFamily="34" charset="0"/>
              </a:rPr>
              <a:t>int</a:t>
            </a:r>
            <a:r>
              <a:rPr lang="en-US" sz="2400" dirty="0" smtClean="0">
                <a:latin typeface="Calibri" panose="020F0502020204030204" pitchFamily="34" charset="0"/>
              </a:rPr>
              <a:t> size) {</a:t>
            </a:r>
          </a:p>
          <a:p>
            <a:pPr>
              <a:spcBef>
                <a:spcPts val="0"/>
              </a:spcBef>
              <a:buNone/>
            </a:pPr>
            <a:r>
              <a:rPr lang="en-US" sz="2400" dirty="0" smtClean="0">
                <a:latin typeface="Calibri" panose="020F0502020204030204" pitchFamily="34" charset="0"/>
              </a:rPr>
              <a:t>      </a:t>
            </a:r>
            <a:r>
              <a:rPr lang="en-US" sz="2400" dirty="0" err="1" smtClean="0">
                <a:latin typeface="Calibri" panose="020F0502020204030204" pitchFamily="34" charset="0"/>
              </a:rPr>
              <a:t>int</a:t>
            </a:r>
            <a:r>
              <a:rPr lang="en-US" sz="2400" dirty="0" smtClean="0">
                <a:latin typeface="Calibri" panose="020F0502020204030204" pitchFamily="34" charset="0"/>
              </a:rPr>
              <a:t> found  = 0;</a:t>
            </a:r>
          </a:p>
          <a:p>
            <a:pPr>
              <a:spcBef>
                <a:spcPts val="0"/>
              </a:spcBef>
              <a:buNone/>
            </a:pPr>
            <a:r>
              <a:rPr lang="en-US" sz="2400" dirty="0" smtClean="0">
                <a:latin typeface="Calibri" panose="020F0502020204030204" pitchFamily="34" charset="0"/>
              </a:rPr>
              <a:t>	  </a:t>
            </a:r>
            <a:r>
              <a:rPr lang="en-US" sz="2400" dirty="0" err="1" smtClean="0">
                <a:latin typeface="Calibri" panose="020F0502020204030204" pitchFamily="34" charset="0"/>
              </a:rPr>
              <a:t>int</a:t>
            </a:r>
            <a:r>
              <a:rPr lang="en-US" sz="2400" dirty="0" smtClean="0">
                <a:latin typeface="Calibri" panose="020F0502020204030204" pitchFamily="34" charset="0"/>
              </a:rPr>
              <a:t> position = -1;</a:t>
            </a:r>
          </a:p>
          <a:p>
            <a:pPr>
              <a:spcBef>
                <a:spcPts val="0"/>
              </a:spcBef>
              <a:buNone/>
            </a:pPr>
            <a:r>
              <a:rPr lang="en-US" sz="2400" dirty="0" smtClean="0">
                <a:latin typeface="Calibri" panose="020F0502020204030204" pitchFamily="34" charset="0"/>
              </a:rPr>
              <a:t>	  </a:t>
            </a:r>
            <a:r>
              <a:rPr lang="en-US" sz="2400" dirty="0" err="1" smtClean="0">
                <a:latin typeface="Calibri" panose="020F0502020204030204" pitchFamily="34" charset="0"/>
              </a:rPr>
              <a:t>int</a:t>
            </a:r>
            <a:r>
              <a:rPr lang="en-US" sz="2400" dirty="0" smtClean="0">
                <a:latin typeface="Calibri" panose="020F0502020204030204" pitchFamily="34" charset="0"/>
              </a:rPr>
              <a:t> index = 0;	</a:t>
            </a:r>
          </a:p>
          <a:p>
            <a:pPr>
              <a:spcBef>
                <a:spcPts val="0"/>
              </a:spcBef>
              <a:buNone/>
            </a:pPr>
            <a:r>
              <a:rPr lang="en-US" sz="2400" dirty="0" smtClean="0">
                <a:latin typeface="Calibri" panose="020F0502020204030204" pitchFamily="34" charset="0"/>
              </a:rPr>
              <a:t>     while (index &lt; size) &amp;&amp; (found == 0) {</a:t>
            </a:r>
          </a:p>
          <a:p>
            <a:pPr>
              <a:spcBef>
                <a:spcPts val="0"/>
              </a:spcBef>
              <a:buNone/>
            </a:pPr>
            <a:r>
              <a:rPr lang="en-US" sz="2400" dirty="0" smtClean="0">
                <a:latin typeface="Calibri" panose="020F0502020204030204" pitchFamily="34" charset="0"/>
              </a:rPr>
              <a:t>         if (list[index] == item ) {</a:t>
            </a:r>
          </a:p>
          <a:p>
            <a:pPr>
              <a:spcBef>
                <a:spcPts val="0"/>
              </a:spcBef>
              <a:buNone/>
            </a:pPr>
            <a:r>
              <a:rPr lang="en-US" sz="2400" dirty="0" smtClean="0">
                <a:latin typeface="Calibri" panose="020F0502020204030204" pitchFamily="34" charset="0"/>
              </a:rPr>
              <a:t>              found = 1;</a:t>
            </a:r>
          </a:p>
          <a:p>
            <a:pPr>
              <a:spcBef>
                <a:spcPts val="0"/>
              </a:spcBef>
              <a:buNone/>
            </a:pPr>
            <a:r>
              <a:rPr lang="en-US" sz="2400" dirty="0" smtClean="0">
                <a:latin typeface="Calibri" panose="020F0502020204030204" pitchFamily="34" charset="0"/>
              </a:rPr>
              <a:t>		      position = index;</a:t>
            </a:r>
          </a:p>
          <a:p>
            <a:pPr>
              <a:spcBef>
                <a:spcPts val="0"/>
              </a:spcBef>
              <a:buNone/>
            </a:pPr>
            <a:r>
              <a:rPr lang="en-US" sz="2400" dirty="0" smtClean="0">
                <a:latin typeface="Calibri" panose="020F0502020204030204" pitchFamily="34" charset="0"/>
              </a:rPr>
              <a:t>         } </a:t>
            </a:r>
            <a:r>
              <a:rPr lang="en-US" sz="2400" dirty="0" smtClean="0">
                <a:solidFill>
                  <a:srgbClr val="006600"/>
                </a:solidFill>
                <a:latin typeface="Calibri" panose="020F0502020204030204" pitchFamily="34" charset="0"/>
              </a:rPr>
              <a:t>// end if</a:t>
            </a:r>
          </a:p>
          <a:p>
            <a:pPr>
              <a:spcBef>
                <a:spcPts val="0"/>
              </a:spcBef>
              <a:buNone/>
            </a:pPr>
            <a:r>
              <a:rPr lang="en-US" sz="2400" dirty="0" smtClean="0">
                <a:latin typeface="Calibri" panose="020F0502020204030204" pitchFamily="34" charset="0"/>
              </a:rPr>
              <a:t>         index++;</a:t>
            </a:r>
          </a:p>
          <a:p>
            <a:pPr>
              <a:spcBef>
                <a:spcPts val="0"/>
              </a:spcBef>
              <a:buNone/>
            </a:pPr>
            <a:r>
              <a:rPr lang="en-US" sz="2400" dirty="0" smtClean="0">
                <a:latin typeface="Calibri" panose="020F0502020204030204" pitchFamily="34" charset="0"/>
              </a:rPr>
              <a:t>     }  </a:t>
            </a:r>
            <a:r>
              <a:rPr lang="en-US" sz="2400" dirty="0" smtClean="0">
                <a:solidFill>
                  <a:srgbClr val="006600"/>
                </a:solidFill>
                <a:latin typeface="Calibri" panose="020F0502020204030204" pitchFamily="34" charset="0"/>
              </a:rPr>
              <a:t>// end of while</a:t>
            </a:r>
          </a:p>
          <a:p>
            <a:pPr>
              <a:spcBef>
                <a:spcPts val="0"/>
              </a:spcBef>
              <a:buNone/>
            </a:pPr>
            <a:r>
              <a:rPr lang="en-US" sz="2400" dirty="0" smtClean="0">
                <a:latin typeface="Calibri" panose="020F0502020204030204" pitchFamily="34" charset="0"/>
              </a:rPr>
              <a:t>     return position;</a:t>
            </a:r>
          </a:p>
          <a:p>
            <a:pPr>
              <a:spcBef>
                <a:spcPts val="0"/>
              </a:spcBef>
              <a:buNone/>
            </a:pPr>
            <a:r>
              <a:rPr lang="en-US" sz="2400" dirty="0" smtClean="0">
                <a:latin typeface="Calibri" panose="020F0502020204030204" pitchFamily="34" charset="0"/>
              </a:rPr>
              <a:t>} </a:t>
            </a:r>
            <a:r>
              <a:rPr lang="en-US" sz="2400" dirty="0" smtClean="0">
                <a:solidFill>
                  <a:srgbClr val="006600"/>
                </a:solidFill>
                <a:latin typeface="Calibri" panose="020F0502020204030204" pitchFamily="34" charset="0"/>
              </a:rPr>
              <a:t>// end of function </a:t>
            </a:r>
            <a:r>
              <a:rPr lang="en-US" sz="2400" dirty="0" err="1" smtClean="0">
                <a:solidFill>
                  <a:srgbClr val="006600"/>
                </a:solidFill>
                <a:latin typeface="Calibri" panose="020F0502020204030204" pitchFamily="34" charset="0"/>
              </a:rPr>
              <a:t>LinSearch</a:t>
            </a:r>
            <a:endParaRPr lang="en-US" dirty="0" smtClean="0">
              <a:solidFill>
                <a:srgbClr val="006600"/>
              </a:solidFill>
              <a:latin typeface="Calibri" panose="020F0502020204030204" pitchFamily="34" charset="0"/>
            </a:endParaRPr>
          </a:p>
          <a:p>
            <a:pPr>
              <a:spcBef>
                <a:spcPts val="0"/>
              </a:spcBef>
              <a:buNone/>
            </a:pPr>
            <a:endParaRPr lang="en-US" dirty="0">
              <a:latin typeface="Calibri" panose="020F0502020204030204" pitchFamily="34" charset="0"/>
            </a:endParaRPr>
          </a:p>
        </p:txBody>
      </p:sp>
    </p:spTree>
    <p:extLst>
      <p:ext uri="{BB962C8B-B14F-4D97-AF65-F5344CB8AC3E}">
        <p14:creationId xmlns:p14="http://schemas.microsoft.com/office/powerpoint/2010/main" val="708817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Algorithms and Complexity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An </a:t>
            </a:r>
            <a:r>
              <a:rPr lang="en-US" dirty="0" smtClean="0">
                <a:solidFill>
                  <a:srgbClr val="0000CC"/>
                </a:solidFill>
                <a:latin typeface="Calibri" panose="020F0502020204030204" pitchFamily="34" charset="0"/>
              </a:rPr>
              <a:t>algorithm</a:t>
            </a:r>
            <a:r>
              <a:rPr lang="en-US" dirty="0" smtClean="0">
                <a:latin typeface="Calibri" panose="020F0502020204030204" pitchFamily="34" charset="0"/>
              </a:rPr>
              <a:t> is a well-defined list of steps for solving a particular problem</a:t>
            </a:r>
          </a:p>
          <a:p>
            <a:r>
              <a:rPr lang="en-US" dirty="0" smtClean="0">
                <a:latin typeface="Calibri" panose="020F0502020204030204" pitchFamily="34" charset="0"/>
              </a:rPr>
              <a:t>One major challenge of programming is to develop </a:t>
            </a:r>
            <a:r>
              <a:rPr lang="en-US" dirty="0" smtClean="0">
                <a:solidFill>
                  <a:srgbClr val="0000CC"/>
                </a:solidFill>
                <a:latin typeface="Calibri" panose="020F0502020204030204" pitchFamily="34" charset="0"/>
              </a:rPr>
              <a:t>efficient algorithms </a:t>
            </a:r>
            <a:r>
              <a:rPr lang="en-US" dirty="0" smtClean="0">
                <a:latin typeface="Calibri" panose="020F0502020204030204" pitchFamily="34" charset="0"/>
              </a:rPr>
              <a:t>for the processing of our data</a:t>
            </a:r>
          </a:p>
          <a:p>
            <a:r>
              <a:rPr lang="en-US" dirty="0" smtClean="0">
                <a:latin typeface="Calibri" panose="020F0502020204030204" pitchFamily="34" charset="0"/>
              </a:rPr>
              <a:t>The </a:t>
            </a:r>
            <a:r>
              <a:rPr lang="en-US" dirty="0" smtClean="0">
                <a:solidFill>
                  <a:srgbClr val="0000CC"/>
                </a:solidFill>
                <a:latin typeface="Calibri" panose="020F0502020204030204" pitchFamily="34" charset="0"/>
              </a:rPr>
              <a:t>time and space </a:t>
            </a:r>
            <a:r>
              <a:rPr lang="en-US" dirty="0" smtClean="0">
                <a:latin typeface="Calibri" panose="020F0502020204030204" pitchFamily="34" charset="0"/>
              </a:rPr>
              <a:t>it uses are two major measures of the efficiency of an algorithm</a:t>
            </a:r>
          </a:p>
          <a:p>
            <a:r>
              <a:rPr lang="en-US" dirty="0" smtClean="0">
                <a:latin typeface="Calibri" panose="020F0502020204030204" pitchFamily="34" charset="0"/>
              </a:rPr>
              <a:t>The </a:t>
            </a:r>
            <a:r>
              <a:rPr lang="en-US" dirty="0" smtClean="0">
                <a:solidFill>
                  <a:srgbClr val="0000CC"/>
                </a:solidFill>
                <a:latin typeface="Calibri" panose="020F0502020204030204" pitchFamily="34" charset="0"/>
              </a:rPr>
              <a:t>complexity</a:t>
            </a:r>
            <a:r>
              <a:rPr lang="en-US" dirty="0" smtClean="0">
                <a:latin typeface="Calibri" panose="020F0502020204030204" pitchFamily="34" charset="0"/>
              </a:rPr>
              <a:t> of an algorithm is the function, which gives the running time and/or space in terms of the </a:t>
            </a:r>
            <a:r>
              <a:rPr lang="en-US" dirty="0" smtClean="0">
                <a:solidFill>
                  <a:srgbClr val="0000CC"/>
                </a:solidFill>
                <a:latin typeface="Calibri" panose="020F0502020204030204" pitchFamily="34" charset="0"/>
              </a:rPr>
              <a:t>input size </a:t>
            </a:r>
            <a:endParaRPr lang="en-US" dirty="0">
              <a:solidFill>
                <a:srgbClr val="0000CC"/>
              </a:solidFill>
              <a:latin typeface="Calibri" panose="020F0502020204030204" pitchFamily="34" charset="0"/>
            </a:endParaRPr>
          </a:p>
        </p:txBody>
      </p:sp>
    </p:spTree>
    <p:extLst>
      <p:ext uri="{BB962C8B-B14F-4D97-AF65-F5344CB8AC3E}">
        <p14:creationId xmlns:p14="http://schemas.microsoft.com/office/powerpoint/2010/main" val="295922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Linear Search - Example</a:t>
            </a:r>
            <a:endParaRPr lang="en-US" dirty="0">
              <a:latin typeface="Calibri" panose="020F0502020204030204" pitchFamily="34" charset="0"/>
            </a:endParaRPr>
          </a:p>
        </p:txBody>
      </p:sp>
      <p:sp>
        <p:nvSpPr>
          <p:cNvPr id="3" name="Content Placeholder 2"/>
          <p:cNvSpPr>
            <a:spLocks noGrp="1"/>
          </p:cNvSpPr>
          <p:nvPr>
            <p:ph idx="1"/>
          </p:nvPr>
        </p:nvSpPr>
        <p:spPr>
          <a:xfrm>
            <a:off x="381000" y="2743200"/>
            <a:ext cx="8534400" cy="3810000"/>
          </a:xfrm>
        </p:spPr>
        <p:txBody>
          <a:bodyPr/>
          <a:lstStyle/>
          <a:p>
            <a:r>
              <a:rPr lang="en-US" dirty="0" smtClean="0">
                <a:latin typeface="Calibri" panose="020F0502020204030204" pitchFamily="34" charset="0"/>
              </a:rPr>
              <a:t>Array </a:t>
            </a:r>
            <a:r>
              <a:rPr lang="en-US" dirty="0" err="1" smtClean="0">
                <a:latin typeface="Calibri" panose="020F0502020204030204" pitchFamily="34" charset="0"/>
              </a:rPr>
              <a:t>numlist</a:t>
            </a:r>
            <a:r>
              <a:rPr lang="en-US" dirty="0" smtClean="0">
                <a:latin typeface="Calibri" panose="020F0502020204030204" pitchFamily="34" charset="0"/>
              </a:rPr>
              <a:t> contains:</a:t>
            </a:r>
          </a:p>
          <a:p>
            <a:endParaRPr lang="en-US" dirty="0" smtClean="0">
              <a:latin typeface="Calibri" panose="020F0502020204030204" pitchFamily="34" charset="0"/>
            </a:endParaRPr>
          </a:p>
          <a:p>
            <a:endParaRPr lang="en-US" dirty="0" smtClean="0">
              <a:latin typeface="Calibri" panose="020F0502020204030204" pitchFamily="34" charset="0"/>
            </a:endParaRPr>
          </a:p>
          <a:p>
            <a:r>
              <a:rPr lang="en-US" dirty="0" smtClean="0">
                <a:latin typeface="Calibri" panose="020F0502020204030204" pitchFamily="34" charset="0"/>
              </a:rPr>
              <a:t>Searching for the </a:t>
            </a:r>
            <a:r>
              <a:rPr lang="en-US" dirty="0" err="1" smtClean="0">
                <a:latin typeface="Calibri" panose="020F0502020204030204" pitchFamily="34" charset="0"/>
              </a:rPr>
              <a:t>the</a:t>
            </a:r>
            <a:r>
              <a:rPr lang="en-US" dirty="0" smtClean="0">
                <a:latin typeface="Calibri" panose="020F0502020204030204" pitchFamily="34" charset="0"/>
              </a:rPr>
              <a:t> value 11, linear search examines 17, 23, 5, and 11</a:t>
            </a:r>
          </a:p>
          <a:p>
            <a:r>
              <a:rPr lang="en-US" dirty="0" smtClean="0">
                <a:latin typeface="Calibri" panose="020F0502020204030204" pitchFamily="34" charset="0"/>
              </a:rPr>
              <a:t>Searching for the </a:t>
            </a:r>
            <a:r>
              <a:rPr lang="en-US" dirty="0" err="1" smtClean="0">
                <a:latin typeface="Calibri" panose="020F0502020204030204" pitchFamily="34" charset="0"/>
              </a:rPr>
              <a:t>the</a:t>
            </a:r>
            <a:r>
              <a:rPr lang="en-US" dirty="0" smtClean="0">
                <a:latin typeface="Calibri" panose="020F0502020204030204" pitchFamily="34" charset="0"/>
              </a:rPr>
              <a:t> value 7, linear search examines 17, 23, 5, 11, 2, 29, and 3</a:t>
            </a:r>
          </a:p>
          <a:p>
            <a:endParaRPr lang="en-US" dirty="0">
              <a:latin typeface="Calibri" panose="020F0502020204030204" pitchFamily="34" charset="0"/>
            </a:endParaRPr>
          </a:p>
        </p:txBody>
      </p:sp>
      <p:graphicFrame>
        <p:nvGraphicFramePr>
          <p:cNvPr id="4" name="Group 4"/>
          <p:cNvGraphicFramePr>
            <a:graphicFrameLocks noGrp="1"/>
          </p:cNvGraphicFramePr>
          <p:nvPr>
            <p:extLst>
              <p:ext uri="{D42A27DB-BD31-4B8C-83A1-F6EECF244321}">
                <p14:modId xmlns:p14="http://schemas.microsoft.com/office/powerpoint/2010/main" val="3359203839"/>
              </p:ext>
            </p:extLst>
          </p:nvPr>
        </p:nvGraphicFramePr>
        <p:xfrm>
          <a:off x="1219200" y="3429000"/>
          <a:ext cx="6096000" cy="646176"/>
        </p:xfrm>
        <a:graphic>
          <a:graphicData uri="http://schemas.openxmlformats.org/drawingml/2006/table">
            <a:tbl>
              <a:tblPr/>
              <a:tblGrid>
                <a:gridCol w="871538"/>
                <a:gridCol w="869950"/>
                <a:gridCol w="871537"/>
                <a:gridCol w="869950"/>
                <a:gridCol w="871538"/>
                <a:gridCol w="869950"/>
                <a:gridCol w="871537"/>
              </a:tblGrid>
              <a:tr h="152400">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dirty="0" smtClean="0">
                          <a:ln>
                            <a:noFill/>
                          </a:ln>
                          <a:solidFill>
                            <a:schemeClr val="tx1"/>
                          </a:solidFill>
                          <a:effectLst/>
                          <a:latin typeface="Courier New" pitchFamily="49"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dirty="0" smtClean="0">
                          <a:ln>
                            <a:noFill/>
                          </a:ln>
                          <a:solidFill>
                            <a:schemeClr val="tx1"/>
                          </a:solidFill>
                          <a:effectLst/>
                          <a:latin typeface="Courier New" pitchFamily="49"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smtClean="0">
                          <a:ln>
                            <a:noFill/>
                          </a:ln>
                          <a:solidFill>
                            <a:schemeClr val="tx1"/>
                          </a:solidFill>
                          <a:effectLst/>
                          <a:latin typeface="Courier New"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smtClean="0">
                          <a:ln>
                            <a:noFill/>
                          </a:ln>
                          <a:solidFill>
                            <a:schemeClr val="tx1"/>
                          </a:solidFill>
                          <a:effectLst/>
                          <a:latin typeface="Courier New" pitchFamily="49"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smtClean="0">
                          <a:ln>
                            <a:noFill/>
                          </a:ln>
                          <a:solidFill>
                            <a:schemeClr val="tx1"/>
                          </a:solidFill>
                          <a:effectLst/>
                          <a:latin typeface="Courier New" pitchFamily="49"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dirty="0" smtClean="0">
                          <a:ln>
                            <a:noFill/>
                          </a:ln>
                          <a:solidFill>
                            <a:schemeClr val="tx1"/>
                          </a:solidFill>
                          <a:effectLst/>
                          <a:latin typeface="Courier New" pitchFamily="49"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30000"/>
                        </a:lnSpc>
                        <a:spcBef>
                          <a:spcPct val="20000"/>
                        </a:spcBef>
                        <a:spcAft>
                          <a:spcPct val="0"/>
                        </a:spcAft>
                        <a:buClrTx/>
                        <a:buSzPct val="125000"/>
                        <a:buFontTx/>
                        <a:buNone/>
                        <a:tabLst/>
                      </a:pPr>
                      <a:r>
                        <a:rPr kumimoji="0" lang="en-US" sz="2800" b="0" i="0" u="none" strike="noStrike" cap="none" normalizeH="0" baseline="0" dirty="0" smtClean="0">
                          <a:ln>
                            <a:noFill/>
                          </a:ln>
                          <a:solidFill>
                            <a:schemeClr val="tx1"/>
                          </a:solidFill>
                          <a:effectLst/>
                          <a:latin typeface="Courier New" pitchFamily="49"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430290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Calibri" panose="020F0502020204030204" pitchFamily="34" charset="0"/>
              </a:rPr>
              <a:t>Sequential Search of  Ordered </a:t>
            </a:r>
            <a:r>
              <a:rPr lang="en-US" sz="3200" dirty="0" err="1" smtClean="0">
                <a:latin typeface="Calibri" panose="020F0502020204030204" pitchFamily="34" charset="0"/>
              </a:rPr>
              <a:t>vs..Unordered</a:t>
            </a:r>
            <a:r>
              <a:rPr lang="en-US" sz="3200" dirty="0" smtClean="0">
                <a:latin typeface="Calibri" panose="020F0502020204030204" pitchFamily="34" charset="0"/>
              </a:rPr>
              <a:t> List</a:t>
            </a:r>
            <a:endParaRPr lang="en-US" sz="3200"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Let’s do a comparison.</a:t>
            </a:r>
          </a:p>
          <a:p>
            <a:r>
              <a:rPr lang="en-US" sz="2800" dirty="0" smtClean="0">
                <a:latin typeface="Calibri" panose="020F0502020204030204" pitchFamily="34" charset="0"/>
              </a:rPr>
              <a:t>If the order was ascending alphabetical on customer’s last names, how would the search for John Adams on the ordered list compare with the search on the unordered list?</a:t>
            </a:r>
          </a:p>
          <a:p>
            <a:pPr lvl="1"/>
            <a:r>
              <a:rPr lang="en-US" dirty="0" smtClean="0">
                <a:latin typeface="Calibri" panose="020F0502020204030204" pitchFamily="34" charset="0"/>
              </a:rPr>
              <a:t>Unordered list</a:t>
            </a:r>
          </a:p>
          <a:p>
            <a:pPr lvl="2"/>
            <a:r>
              <a:rPr lang="en-US" dirty="0" smtClean="0">
                <a:latin typeface="Calibri" panose="020F0502020204030204" pitchFamily="34" charset="0"/>
              </a:rPr>
              <a:t>if John Adams was in the list?</a:t>
            </a:r>
          </a:p>
          <a:p>
            <a:pPr lvl="2"/>
            <a:r>
              <a:rPr lang="en-US" dirty="0" smtClean="0">
                <a:latin typeface="Calibri" panose="020F0502020204030204" pitchFamily="34" charset="0"/>
              </a:rPr>
              <a:t>if John Adams was not in the list?</a:t>
            </a:r>
          </a:p>
          <a:p>
            <a:pPr lvl="1"/>
            <a:r>
              <a:rPr lang="en-US" dirty="0" smtClean="0">
                <a:latin typeface="Calibri" panose="020F0502020204030204" pitchFamily="34" charset="0"/>
              </a:rPr>
              <a:t>Ordered list</a:t>
            </a:r>
          </a:p>
          <a:p>
            <a:pPr lvl="2"/>
            <a:r>
              <a:rPr lang="en-US" dirty="0" smtClean="0">
                <a:latin typeface="Calibri" panose="020F0502020204030204" pitchFamily="34" charset="0"/>
              </a:rPr>
              <a:t>if John Adams was in the list?</a:t>
            </a:r>
          </a:p>
          <a:p>
            <a:pPr lvl="2"/>
            <a:r>
              <a:rPr lang="en-US" dirty="0" smtClean="0">
                <a:latin typeface="Calibri" panose="020F0502020204030204" pitchFamily="34" charset="0"/>
              </a:rPr>
              <a:t>if John Adams was not in the list?</a:t>
            </a:r>
          </a:p>
          <a:p>
            <a:endParaRPr lang="en-US" dirty="0">
              <a:latin typeface="Calibri" panose="020F0502020204030204" pitchFamily="34" charset="0"/>
            </a:endParaRPr>
          </a:p>
        </p:txBody>
      </p:sp>
    </p:spTree>
    <p:extLst>
      <p:ext uri="{BB962C8B-B14F-4D97-AF65-F5344CB8AC3E}">
        <p14:creationId xmlns:p14="http://schemas.microsoft.com/office/powerpoint/2010/main" val="1805948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Ordered Vs. Unordered (Cont…)</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How about George Washington?</a:t>
            </a:r>
          </a:p>
          <a:p>
            <a:pPr lvl="1"/>
            <a:r>
              <a:rPr lang="en-US" dirty="0" smtClean="0">
                <a:latin typeface="Calibri" panose="020F0502020204030204" pitchFamily="34" charset="0"/>
              </a:rPr>
              <a:t>Unordered</a:t>
            </a:r>
          </a:p>
          <a:p>
            <a:pPr lvl="2"/>
            <a:r>
              <a:rPr lang="en-US" dirty="0" smtClean="0">
                <a:latin typeface="Calibri" panose="020F0502020204030204" pitchFamily="34" charset="0"/>
              </a:rPr>
              <a:t> if George Washington was in the list?</a:t>
            </a:r>
          </a:p>
          <a:p>
            <a:pPr lvl="2"/>
            <a:r>
              <a:rPr lang="en-US" dirty="0" smtClean="0">
                <a:latin typeface="Calibri" panose="020F0502020204030204" pitchFamily="34" charset="0"/>
              </a:rPr>
              <a:t> If George Washington was not in the list?</a:t>
            </a:r>
          </a:p>
          <a:p>
            <a:pPr lvl="1"/>
            <a:r>
              <a:rPr lang="en-US" dirty="0" smtClean="0">
                <a:latin typeface="Calibri" panose="020F0502020204030204" pitchFamily="34" charset="0"/>
              </a:rPr>
              <a:t>Ordered</a:t>
            </a:r>
          </a:p>
          <a:p>
            <a:pPr lvl="2"/>
            <a:r>
              <a:rPr lang="en-US" dirty="0" smtClean="0">
                <a:latin typeface="Calibri" panose="020F0502020204030204" pitchFamily="34" charset="0"/>
              </a:rPr>
              <a:t> if George Washington was in the list?</a:t>
            </a:r>
          </a:p>
          <a:p>
            <a:pPr lvl="2"/>
            <a:r>
              <a:rPr lang="en-US" dirty="0" smtClean="0">
                <a:latin typeface="Calibri" panose="020F0502020204030204" pitchFamily="34" charset="0"/>
              </a:rPr>
              <a:t> If George Washington was not in the list?</a:t>
            </a:r>
          </a:p>
          <a:p>
            <a:r>
              <a:rPr lang="en-US" dirty="0" smtClean="0">
                <a:latin typeface="Calibri" panose="020F0502020204030204" pitchFamily="34" charset="0"/>
              </a:rPr>
              <a:t>How about James Madison?</a:t>
            </a:r>
            <a:endParaRPr lang="en-US" dirty="0">
              <a:latin typeface="Calibri" panose="020F0502020204030204" pitchFamily="34" charset="0"/>
            </a:endParaRPr>
          </a:p>
        </p:txBody>
      </p:sp>
    </p:spTree>
    <p:extLst>
      <p:ext uri="{BB962C8B-B14F-4D97-AF65-F5344CB8AC3E}">
        <p14:creationId xmlns:p14="http://schemas.microsoft.com/office/powerpoint/2010/main" val="484377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3" name="Rectangle 3"/>
          <p:cNvSpPr>
            <a:spLocks noGrp="1" noChangeArrowheads="1"/>
          </p:cNvSpPr>
          <p:nvPr>
            <p:ph type="title"/>
          </p:nvPr>
        </p:nvSpPr>
        <p:spPr>
          <a:xfrm>
            <a:off x="457200" y="685800"/>
            <a:ext cx="8229600" cy="1066800"/>
          </a:xfrm>
          <a:noFill/>
          <a:ln/>
        </p:spPr>
        <p:txBody>
          <a:bodyPr/>
          <a:lstStyle/>
          <a:p>
            <a:pPr algn="ctr"/>
            <a:r>
              <a:rPr lang="en-US" dirty="0" smtClean="0">
                <a:latin typeface="Calibri" panose="020F0502020204030204" pitchFamily="34" charset="0"/>
              </a:rPr>
              <a:t>Sequential/Linear </a:t>
            </a:r>
            <a:r>
              <a:rPr lang="en-US" dirty="0">
                <a:latin typeface="Calibri" panose="020F0502020204030204" pitchFamily="34" charset="0"/>
              </a:rPr>
              <a:t>Search</a:t>
            </a:r>
          </a:p>
        </p:txBody>
      </p:sp>
      <p:sp>
        <p:nvSpPr>
          <p:cNvPr id="215042" name="Rectangle 2"/>
          <p:cNvSpPr>
            <a:spLocks noGrp="1" noChangeArrowheads="1"/>
          </p:cNvSpPr>
          <p:nvPr>
            <p:ph idx="1"/>
          </p:nvPr>
        </p:nvSpPr>
        <p:spPr>
          <a:xfrm>
            <a:off x="381000" y="1828800"/>
            <a:ext cx="8542337" cy="4627418"/>
          </a:xfrm>
        </p:spPr>
        <p:txBody>
          <a:bodyPr/>
          <a:lstStyle/>
          <a:p>
            <a:r>
              <a:rPr lang="en-US" dirty="0" smtClean="0">
                <a:latin typeface="Calibri" panose="020F0502020204030204" pitchFamily="34" charset="0"/>
              </a:rPr>
              <a:t>If the item we are looking for is the first item, the search is O(1).</a:t>
            </a:r>
            <a:endParaRPr lang="en-US" dirty="0">
              <a:latin typeface="Calibri" panose="020F0502020204030204" pitchFamily="34" charset="0"/>
            </a:endParaRPr>
          </a:p>
          <a:p>
            <a:pPr lvl="1"/>
            <a:r>
              <a:rPr lang="en-US" sz="2800" dirty="0">
                <a:latin typeface="Calibri" panose="020F0502020204030204" pitchFamily="34" charset="0"/>
              </a:rPr>
              <a:t>This is the </a:t>
            </a:r>
            <a:r>
              <a:rPr lang="en-US" sz="2800" dirty="0">
                <a:solidFill>
                  <a:srgbClr val="0000CC"/>
                </a:solidFill>
                <a:latin typeface="Calibri" panose="020F0502020204030204" pitchFamily="34" charset="0"/>
              </a:rPr>
              <a:t>best-case</a:t>
            </a:r>
            <a:r>
              <a:rPr lang="en-US" sz="2800" dirty="0">
                <a:latin typeface="Calibri" panose="020F0502020204030204" pitchFamily="34" charset="0"/>
              </a:rPr>
              <a:t> scenario</a:t>
            </a:r>
          </a:p>
          <a:p>
            <a:r>
              <a:rPr lang="en-US" dirty="0">
                <a:latin typeface="Calibri" panose="020F0502020204030204" pitchFamily="34" charset="0"/>
              </a:rPr>
              <a:t>If the target item is the last item (item n), the search takes O(n).</a:t>
            </a:r>
          </a:p>
          <a:p>
            <a:pPr lvl="1"/>
            <a:r>
              <a:rPr lang="en-US" sz="2800" dirty="0">
                <a:latin typeface="Calibri" panose="020F0502020204030204" pitchFamily="34" charset="0"/>
              </a:rPr>
              <a:t>This is the </a:t>
            </a:r>
            <a:r>
              <a:rPr lang="en-US" sz="2800" dirty="0">
                <a:solidFill>
                  <a:srgbClr val="0000CC"/>
                </a:solidFill>
                <a:latin typeface="Calibri" panose="020F0502020204030204" pitchFamily="34" charset="0"/>
              </a:rPr>
              <a:t>worst-case</a:t>
            </a:r>
            <a:r>
              <a:rPr lang="en-US" sz="2800" dirty="0">
                <a:latin typeface="Calibri" panose="020F0502020204030204" pitchFamily="34" charset="0"/>
              </a:rPr>
              <a:t> scenario.</a:t>
            </a:r>
          </a:p>
          <a:p>
            <a:r>
              <a:rPr lang="en-US" dirty="0">
                <a:latin typeface="Calibri" panose="020F0502020204030204" pitchFamily="34" charset="0"/>
              </a:rPr>
              <a:t>On average, the item will tend to be near the middle (n/2) but this can be written (</a:t>
            </a:r>
            <a:r>
              <a:rPr lang="en-US" dirty="0">
                <a:latin typeface="Calibri" panose="020F0502020204030204" pitchFamily="34" charset="0"/>
                <a:cs typeface="Arial" charset="0"/>
              </a:rPr>
              <a:t>½*n), and as we will see, we can ignore multiplicative coefficients. Thus, the </a:t>
            </a:r>
            <a:r>
              <a:rPr lang="en-US" dirty="0">
                <a:solidFill>
                  <a:srgbClr val="0000CC"/>
                </a:solidFill>
                <a:latin typeface="Calibri" panose="020F0502020204030204" pitchFamily="34" charset="0"/>
                <a:cs typeface="Arial" charset="0"/>
              </a:rPr>
              <a:t>average-case</a:t>
            </a:r>
            <a:r>
              <a:rPr lang="en-US" dirty="0">
                <a:latin typeface="Calibri" panose="020F0502020204030204" pitchFamily="34" charset="0"/>
                <a:cs typeface="Arial" charset="0"/>
              </a:rPr>
              <a:t> is still O(n)</a:t>
            </a:r>
          </a:p>
        </p:txBody>
      </p:sp>
    </p:spTree>
    <p:extLst>
      <p:ext uri="{BB962C8B-B14F-4D97-AF65-F5344CB8AC3E}">
        <p14:creationId xmlns:p14="http://schemas.microsoft.com/office/powerpoint/2010/main" val="1779586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ctr"/>
            <a:r>
              <a:rPr lang="en-US" dirty="0" smtClean="0">
                <a:latin typeface="Calibri" panose="020F0502020204030204" pitchFamily="34" charset="0"/>
              </a:rPr>
              <a:t>Sequential Search - Analysis</a:t>
            </a:r>
            <a:endParaRPr lang="en-US" dirty="0">
              <a:latin typeface="Calibri" panose="020F0502020204030204" pitchFamily="34" charset="0"/>
            </a:endParaRPr>
          </a:p>
        </p:txBody>
      </p:sp>
      <p:sp>
        <p:nvSpPr>
          <p:cNvPr id="3" name="Content Placeholder 2"/>
          <p:cNvSpPr>
            <a:spLocks noGrp="1"/>
          </p:cNvSpPr>
          <p:nvPr>
            <p:ph idx="1"/>
          </p:nvPr>
        </p:nvSpPr>
        <p:spPr>
          <a:xfrm>
            <a:off x="228600" y="1752600"/>
            <a:ext cx="8534400" cy="4572000"/>
          </a:xfrm>
        </p:spPr>
        <p:txBody>
          <a:bodyPr/>
          <a:lstStyle/>
          <a:p>
            <a:r>
              <a:rPr lang="en-US" dirty="0" smtClean="0">
                <a:latin typeface="Calibri" panose="020F0502020204030204" pitchFamily="34" charset="0"/>
              </a:rPr>
              <a:t>The following expression gives the average number of comparisons to find an item in a list size of n: </a:t>
            </a:r>
          </a:p>
          <a:p>
            <a:endParaRPr lang="en-US" dirty="0" smtClean="0">
              <a:latin typeface="Calibri" panose="020F0502020204030204" pitchFamily="34" charset="0"/>
            </a:endParaRPr>
          </a:p>
          <a:p>
            <a:r>
              <a:rPr lang="en-US" dirty="0" smtClean="0">
                <a:latin typeface="Calibri" panose="020F0502020204030204" pitchFamily="34" charset="0"/>
              </a:rPr>
              <a:t>It is known that:</a:t>
            </a:r>
          </a:p>
          <a:p>
            <a:endParaRPr lang="en-US" dirty="0" smtClean="0">
              <a:latin typeface="Calibri" panose="020F0502020204030204" pitchFamily="34" charset="0"/>
            </a:endParaRPr>
          </a:p>
          <a:p>
            <a:r>
              <a:rPr lang="en-US" dirty="0" smtClean="0">
                <a:latin typeface="Calibri" panose="020F0502020204030204" pitchFamily="34" charset="0"/>
              </a:rPr>
              <a:t>Therefore, the following expression gives the average  number of comparisons made by the sequential search in the successful case:</a:t>
            </a:r>
          </a:p>
        </p:txBody>
      </p:sp>
      <p:pic>
        <p:nvPicPr>
          <p:cNvPr id="4" name="Picture 2" descr="file:///D:/Shakya/MSIT127/sequential%20%26%20binary%20search_files/fig4.jpg"/>
          <p:cNvPicPr>
            <a:picLocks noChangeAspect="1" noChangeArrowheads="1"/>
          </p:cNvPicPr>
          <p:nvPr/>
        </p:nvPicPr>
        <p:blipFill>
          <a:blip r:embed="rId2" r:link="rId3" cstate="print"/>
          <a:srcRect/>
          <a:stretch>
            <a:fillRect/>
          </a:stretch>
        </p:blipFill>
        <p:spPr bwMode="auto">
          <a:xfrm>
            <a:off x="3200400" y="2678474"/>
            <a:ext cx="2133600" cy="909638"/>
          </a:xfrm>
          <a:prstGeom prst="rect">
            <a:avLst/>
          </a:prstGeom>
          <a:noFill/>
        </p:spPr>
      </p:pic>
      <p:pic>
        <p:nvPicPr>
          <p:cNvPr id="5" name="Picture 5" descr="file:///D:/Shakya/MSIT127/sequential%20%26%20binary%20search_files/fig5.jpg"/>
          <p:cNvPicPr>
            <a:picLocks noChangeAspect="1" noChangeArrowheads="1"/>
          </p:cNvPicPr>
          <p:nvPr/>
        </p:nvPicPr>
        <p:blipFill>
          <a:blip r:embed="rId4" r:link="rId5" cstate="print"/>
          <a:srcRect/>
          <a:stretch>
            <a:fillRect/>
          </a:stretch>
        </p:blipFill>
        <p:spPr bwMode="auto">
          <a:xfrm>
            <a:off x="3429000" y="3548929"/>
            <a:ext cx="3429000" cy="908050"/>
          </a:xfrm>
          <a:prstGeom prst="rect">
            <a:avLst/>
          </a:prstGeom>
          <a:noFill/>
        </p:spPr>
      </p:pic>
      <p:pic>
        <p:nvPicPr>
          <p:cNvPr id="6" name="Picture 8" descr="file:///D:/Shakya/MSIT127/sequential%20%26%20binary%20search_files/fig6.jpg"/>
          <p:cNvPicPr>
            <a:picLocks noChangeAspect="1" noChangeArrowheads="1"/>
          </p:cNvPicPr>
          <p:nvPr/>
        </p:nvPicPr>
        <p:blipFill>
          <a:blip r:embed="rId6" r:link="rId7" cstate="print"/>
          <a:srcRect/>
          <a:stretch>
            <a:fillRect/>
          </a:stretch>
        </p:blipFill>
        <p:spPr bwMode="auto">
          <a:xfrm>
            <a:off x="2057400" y="5899150"/>
            <a:ext cx="4191000" cy="869950"/>
          </a:xfrm>
          <a:prstGeom prst="rect">
            <a:avLst/>
          </a:prstGeom>
          <a:noFill/>
        </p:spPr>
      </p:pic>
    </p:spTree>
    <p:extLst>
      <p:ext uri="{BB962C8B-B14F-4D97-AF65-F5344CB8AC3E}">
        <p14:creationId xmlns:p14="http://schemas.microsoft.com/office/powerpoint/2010/main" val="3827781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09600" y="762000"/>
            <a:ext cx="7467600" cy="685800"/>
          </a:xfrm>
        </p:spPr>
        <p:txBody>
          <a:bodyPr>
            <a:normAutofit fontScale="90000"/>
          </a:bodyPr>
          <a:lstStyle/>
          <a:p>
            <a:pPr algn="ctr" eaLnBrk="1" hangingPunct="1">
              <a:defRPr/>
            </a:pPr>
            <a:r>
              <a:rPr lang="en-US" sz="3600" dirty="0" smtClean="0">
                <a:latin typeface="Calibri" panose="020F0502020204030204" pitchFamily="34" charset="0"/>
              </a:rPr>
              <a:t>Linear Search </a:t>
            </a:r>
            <a:r>
              <a:rPr lang="en-US" dirty="0" smtClean="0">
                <a:latin typeface="Calibri" panose="020F0502020204030204" pitchFamily="34" charset="0"/>
              </a:rPr>
              <a:t>Tracing</a:t>
            </a:r>
          </a:p>
        </p:txBody>
      </p:sp>
      <p:sp>
        <p:nvSpPr>
          <p:cNvPr id="16388" name="Rectangle 3"/>
          <p:cNvSpPr>
            <a:spLocks noGrp="1" noChangeArrowheads="1"/>
          </p:cNvSpPr>
          <p:nvPr>
            <p:ph type="body" sz="half" idx="1"/>
          </p:nvPr>
        </p:nvSpPr>
        <p:spPr>
          <a:xfrm>
            <a:off x="457200" y="1600200"/>
            <a:ext cx="8458200" cy="4530725"/>
          </a:xfrm>
        </p:spPr>
        <p:txBody>
          <a:bodyPr/>
          <a:lstStyle/>
          <a:p>
            <a:pPr marL="457200" indent="-457200" eaLnBrk="1" hangingPunct="1">
              <a:buClr>
                <a:srgbClr val="0066FF"/>
              </a:buClr>
              <a:buFont typeface="Wingdings" pitchFamily="2" charset="2"/>
              <a:buNone/>
            </a:pPr>
            <a:endParaRPr lang="en-US" sz="2400" dirty="0" smtClean="0">
              <a:latin typeface="Calibri" panose="020F0502020204030204" pitchFamily="34" charset="0"/>
            </a:endParaRPr>
          </a:p>
          <a:p>
            <a:pPr marL="457200" indent="-457200" eaLnBrk="1" hangingPunct="1">
              <a:buClr>
                <a:srgbClr val="0066FF"/>
              </a:buClr>
              <a:buFont typeface="Wingdings" pitchFamily="2" charset="2"/>
              <a:buNone/>
            </a:pPr>
            <a:endParaRPr lang="en-US" sz="2400" dirty="0" smtClean="0">
              <a:latin typeface="Calibri" panose="020F0502020204030204" pitchFamily="34" charset="0"/>
            </a:endParaRPr>
          </a:p>
          <a:p>
            <a:pPr marL="457200" indent="-457200" eaLnBrk="1" hangingPunct="1">
              <a:buClr>
                <a:srgbClr val="0066FF"/>
              </a:buClr>
              <a:buFont typeface="Wingdings" pitchFamily="2" charset="2"/>
              <a:buNone/>
            </a:pPr>
            <a:r>
              <a:rPr lang="en-US" sz="2000" dirty="0" smtClean="0">
                <a:latin typeface="Calibri" panose="020F0502020204030204" pitchFamily="34" charset="0"/>
              </a:rPr>
              <a:t>Lets search for the number 3. We start at the beginning and check the first element in the array. Is it 3? </a:t>
            </a:r>
          </a:p>
          <a:p>
            <a:pPr marL="457200" indent="-457200" eaLnBrk="1" hangingPunct="1">
              <a:buClr>
                <a:srgbClr val="0066FF"/>
              </a:buClr>
              <a:buFont typeface="Wingdings" pitchFamily="2" charset="2"/>
              <a:buNone/>
            </a:pPr>
            <a:endParaRPr lang="en-US" sz="2000" dirty="0" smtClean="0">
              <a:latin typeface="Calibri" panose="020F0502020204030204" pitchFamily="34" charset="0"/>
            </a:endParaRPr>
          </a:p>
          <a:p>
            <a:pPr marL="457200" indent="-457200" eaLnBrk="1" hangingPunct="1">
              <a:buClr>
                <a:srgbClr val="0066FF"/>
              </a:buClr>
              <a:buFont typeface="Wingdings" pitchFamily="2" charset="2"/>
              <a:buNone/>
            </a:pPr>
            <a:endParaRPr lang="en-US" sz="1800" dirty="0" smtClean="0">
              <a:latin typeface="Calibri" panose="020F0502020204030204" pitchFamily="34" charset="0"/>
            </a:endParaRPr>
          </a:p>
          <a:p>
            <a:pPr marL="457200" indent="-457200" eaLnBrk="1" hangingPunct="1">
              <a:buFontTx/>
              <a:buNone/>
            </a:pPr>
            <a:endParaRPr lang="en-US" sz="1800" dirty="0" smtClean="0">
              <a:latin typeface="Calibri" panose="020F0502020204030204" pitchFamily="34" charset="0"/>
            </a:endParaRPr>
          </a:p>
        </p:txBody>
      </p:sp>
      <p:pic>
        <p:nvPicPr>
          <p:cNvPr id="16389" name="Picture 4" descr="array0"/>
          <p:cNvPicPr>
            <a:picLocks noGrp="1" noChangeAspect="1" noChangeArrowheads="1"/>
          </p:cNvPicPr>
          <p:nvPr>
            <p:ph sz="quarter" idx="2"/>
          </p:nvPr>
        </p:nvPicPr>
        <p:blipFill>
          <a:blip r:embed="rId3" cstate="print"/>
          <a:srcRect/>
          <a:stretch>
            <a:fillRect/>
          </a:stretch>
        </p:blipFill>
        <p:spPr>
          <a:xfrm>
            <a:off x="2362200" y="1522413"/>
            <a:ext cx="3733800" cy="892175"/>
          </a:xfrm>
          <a:noFill/>
        </p:spPr>
      </p:pic>
      <p:sp>
        <p:nvSpPr>
          <p:cNvPr id="16390" name="Rectangle 5"/>
          <p:cNvSpPr>
            <a:spLocks noChangeArrowheads="1"/>
          </p:cNvSpPr>
          <p:nvPr/>
        </p:nvSpPr>
        <p:spPr bwMode="auto">
          <a:xfrm>
            <a:off x="685800" y="1600200"/>
            <a:ext cx="7696200" cy="5105400"/>
          </a:xfrm>
          <a:prstGeom prst="rect">
            <a:avLst/>
          </a:prstGeom>
          <a:noFill/>
          <a:ln w="9525">
            <a:noFill/>
            <a:miter lim="800000"/>
            <a:headEnd/>
            <a:tailEnd/>
          </a:ln>
        </p:spPr>
        <p:txBody>
          <a:bodyPr lIns="90488" tIns="44450" rIns="90488" bIns="44450"/>
          <a:lstStyle/>
          <a:p>
            <a:pPr marL="342900" indent="-342900" eaLnBrk="1" hangingPunct="1">
              <a:spcBef>
                <a:spcPct val="20000"/>
              </a:spcBef>
              <a:buFont typeface="Wingdings" pitchFamily="2" charset="2"/>
              <a:buNone/>
            </a:pPr>
            <a:endParaRPr lang="en-US" sz="3600">
              <a:latin typeface="Tahoma" charset="0"/>
            </a:endParaRPr>
          </a:p>
        </p:txBody>
      </p:sp>
      <p:pic>
        <p:nvPicPr>
          <p:cNvPr id="16391" name="Picture 6" descr="array1"/>
          <p:cNvPicPr>
            <a:picLocks noGrp="1" noChangeAspect="1" noChangeArrowheads="1"/>
          </p:cNvPicPr>
          <p:nvPr>
            <p:ph sz="quarter" idx="3"/>
          </p:nvPr>
        </p:nvPicPr>
        <p:blipFill>
          <a:blip r:embed="rId4" cstate="print"/>
          <a:srcRect/>
          <a:stretch>
            <a:fillRect/>
          </a:stretch>
        </p:blipFill>
        <p:spPr>
          <a:xfrm>
            <a:off x="2381250" y="3232150"/>
            <a:ext cx="3790950" cy="1114425"/>
          </a:xfrm>
          <a:noFill/>
        </p:spPr>
      </p:pic>
      <p:sp>
        <p:nvSpPr>
          <p:cNvPr id="16392" name="Rectangle 7"/>
          <p:cNvSpPr>
            <a:spLocks noChangeArrowheads="1"/>
          </p:cNvSpPr>
          <p:nvPr/>
        </p:nvSpPr>
        <p:spPr bwMode="auto">
          <a:xfrm>
            <a:off x="838200" y="4710113"/>
            <a:ext cx="4557713" cy="396875"/>
          </a:xfrm>
          <a:prstGeom prst="rect">
            <a:avLst/>
          </a:prstGeom>
          <a:noFill/>
          <a:ln w="9525">
            <a:noFill/>
            <a:miter lim="800000"/>
            <a:headEnd/>
            <a:tailEnd/>
          </a:ln>
        </p:spPr>
        <p:txBody>
          <a:bodyPr wrap="none" anchor="ctr">
            <a:spAutoFit/>
          </a:bodyPr>
          <a:lstStyle/>
          <a:p>
            <a:pPr eaLnBrk="1" hangingPunct="1"/>
            <a:r>
              <a:rPr lang="en-US" sz="2000" dirty="0">
                <a:effectLst/>
                <a:latin typeface="Verdana" pitchFamily="34" charset="0"/>
                <a:cs typeface="Arial" charset="0"/>
              </a:rPr>
              <a:t>No, not it. Is it the next </a:t>
            </a:r>
            <a:r>
              <a:rPr lang="en-US" sz="2000" dirty="0">
                <a:effectLst/>
                <a:latin typeface="+mn-lt"/>
                <a:cs typeface="Arial" charset="0"/>
              </a:rPr>
              <a:t>element</a:t>
            </a:r>
            <a:r>
              <a:rPr lang="en-US" sz="2000" dirty="0">
                <a:effectLst/>
                <a:latin typeface="Verdana" pitchFamily="34" charset="0"/>
                <a:cs typeface="Arial" charset="0"/>
              </a:rPr>
              <a:t>? </a:t>
            </a:r>
          </a:p>
        </p:txBody>
      </p:sp>
      <p:pic>
        <p:nvPicPr>
          <p:cNvPr id="16393" name="Picture 8" descr="array2"/>
          <p:cNvPicPr>
            <a:picLocks noChangeAspect="1" noChangeArrowheads="1"/>
          </p:cNvPicPr>
          <p:nvPr/>
        </p:nvPicPr>
        <p:blipFill>
          <a:blip r:embed="rId5" cstate="print"/>
          <a:srcRect/>
          <a:stretch>
            <a:fillRect/>
          </a:stretch>
        </p:blipFill>
        <p:spPr bwMode="auto">
          <a:xfrm>
            <a:off x="2286000" y="5105400"/>
            <a:ext cx="4114800" cy="1143000"/>
          </a:xfrm>
          <a:prstGeom prst="rect">
            <a:avLst/>
          </a:prstGeom>
          <a:noFill/>
          <a:ln w="9525">
            <a:noFill/>
            <a:miter lim="800000"/>
            <a:headEnd/>
            <a:tailEnd/>
          </a:ln>
        </p:spPr>
      </p:pic>
      <p:sp>
        <p:nvSpPr>
          <p:cNvPr id="16394" name="Rectangle 9"/>
          <p:cNvSpPr>
            <a:spLocks noChangeArrowheads="1"/>
          </p:cNvSpPr>
          <p:nvPr/>
        </p:nvSpPr>
        <p:spPr bwMode="auto">
          <a:xfrm>
            <a:off x="2438400" y="6172200"/>
            <a:ext cx="4410075" cy="366713"/>
          </a:xfrm>
          <a:prstGeom prst="rect">
            <a:avLst/>
          </a:prstGeom>
          <a:noFill/>
          <a:ln w="9525">
            <a:noFill/>
            <a:miter lim="800000"/>
            <a:headEnd/>
            <a:tailEnd/>
          </a:ln>
        </p:spPr>
        <p:txBody>
          <a:bodyPr wrap="none" anchor="ctr">
            <a:spAutoFit/>
          </a:bodyPr>
          <a:lstStyle/>
          <a:p>
            <a:pPr eaLnBrk="1" hangingPunct="1"/>
            <a:r>
              <a:rPr lang="en-US" dirty="0">
                <a:effectLst/>
                <a:latin typeface="Verdana" pitchFamily="34" charset="0"/>
                <a:cs typeface="Arial" charset="0"/>
              </a:rPr>
              <a:t>Not there </a:t>
            </a:r>
            <a:r>
              <a:rPr lang="en-US" dirty="0">
                <a:effectLst/>
                <a:latin typeface="+mn-lt"/>
                <a:cs typeface="Arial" charset="0"/>
              </a:rPr>
              <a:t>either</a:t>
            </a:r>
            <a:r>
              <a:rPr lang="en-US" dirty="0">
                <a:effectLst/>
                <a:latin typeface="Verdana" pitchFamily="34" charset="0"/>
                <a:cs typeface="Arial" charset="0"/>
              </a:rPr>
              <a:t>. The next element? </a:t>
            </a:r>
          </a:p>
        </p:txBody>
      </p:sp>
    </p:spTree>
    <p:extLst>
      <p:ext uri="{BB962C8B-B14F-4D97-AF65-F5344CB8AC3E}">
        <p14:creationId xmlns:p14="http://schemas.microsoft.com/office/powerpoint/2010/main" val="3099898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0"/>
          </p:nvPr>
        </p:nvSpPr>
        <p:spPr>
          <a:noFill/>
        </p:spPr>
        <p:txBody>
          <a:bodyPr/>
          <a:lstStyle/>
          <a:p>
            <a:fld id="{050525F4-D0C9-407A-B61C-A7D0213E1247}" type="slidenum">
              <a:rPr lang="en-US"/>
              <a:pPr/>
              <a:t>46</a:t>
            </a:fld>
            <a:endParaRPr lang="en-US"/>
          </a:p>
        </p:txBody>
      </p:sp>
      <p:sp>
        <p:nvSpPr>
          <p:cNvPr id="126978" name="Rectangle 2"/>
          <p:cNvSpPr>
            <a:spLocks noGrp="1" noChangeArrowheads="1"/>
          </p:cNvSpPr>
          <p:nvPr>
            <p:ph type="title"/>
          </p:nvPr>
        </p:nvSpPr>
        <p:spPr>
          <a:xfrm>
            <a:off x="394855" y="838200"/>
            <a:ext cx="7543800" cy="685800"/>
          </a:xfrm>
        </p:spPr>
        <p:txBody>
          <a:bodyPr/>
          <a:lstStyle/>
          <a:p>
            <a:pPr algn="ctr" eaLnBrk="1" hangingPunct="1">
              <a:defRPr/>
            </a:pPr>
            <a:r>
              <a:rPr lang="en-US" sz="3600" dirty="0" smtClean="0">
                <a:latin typeface="Calibri" panose="020F0502020204030204" pitchFamily="34" charset="0"/>
              </a:rPr>
              <a:t>Linear Search Tracing</a:t>
            </a:r>
          </a:p>
        </p:txBody>
      </p:sp>
      <p:sp>
        <p:nvSpPr>
          <p:cNvPr id="17412" name="Rectangle 3"/>
          <p:cNvSpPr>
            <a:spLocks noGrp="1" noChangeArrowheads="1"/>
          </p:cNvSpPr>
          <p:nvPr>
            <p:ph type="body" sz="half" idx="1"/>
          </p:nvPr>
        </p:nvSpPr>
        <p:spPr/>
        <p:txBody>
          <a:bodyPr/>
          <a:lstStyle/>
          <a:p>
            <a:pPr marL="457200" indent="-457200" eaLnBrk="1" hangingPunct="1">
              <a:buClr>
                <a:srgbClr val="0066FF"/>
              </a:buClr>
              <a:buFont typeface="Wingdings" pitchFamily="2" charset="2"/>
              <a:buNone/>
            </a:pPr>
            <a:endParaRPr lang="en-US" sz="2400" dirty="0" smtClean="0">
              <a:latin typeface="Calibri" panose="020F0502020204030204" pitchFamily="34" charset="0"/>
            </a:endParaRPr>
          </a:p>
          <a:p>
            <a:pPr marL="457200" indent="-457200" eaLnBrk="1" hangingPunct="1">
              <a:buClr>
                <a:srgbClr val="0066FF"/>
              </a:buClr>
              <a:buFont typeface="Wingdings" pitchFamily="2" charset="2"/>
              <a:buNone/>
            </a:pPr>
            <a:endParaRPr lang="en-US" sz="2400" dirty="0" smtClean="0">
              <a:latin typeface="Calibri" panose="020F0502020204030204" pitchFamily="34" charset="0"/>
            </a:endParaRPr>
          </a:p>
          <a:p>
            <a:pPr marL="457200" indent="-457200" eaLnBrk="1" hangingPunct="1">
              <a:buClr>
                <a:srgbClr val="0066FF"/>
              </a:buClr>
              <a:buFont typeface="Wingdings" pitchFamily="2" charset="2"/>
              <a:buNone/>
            </a:pPr>
            <a:endParaRPr lang="en-US" sz="2400" dirty="0" smtClean="0">
              <a:latin typeface="Calibri" panose="020F0502020204030204" pitchFamily="34" charset="0"/>
            </a:endParaRPr>
          </a:p>
          <a:p>
            <a:pPr marL="457200" indent="-457200" eaLnBrk="1" hangingPunct="1">
              <a:buFontTx/>
              <a:buNone/>
            </a:pPr>
            <a:endParaRPr lang="en-US" sz="2400" dirty="0" smtClean="0">
              <a:latin typeface="Calibri" panose="020F0502020204030204" pitchFamily="34" charset="0"/>
            </a:endParaRPr>
          </a:p>
        </p:txBody>
      </p:sp>
      <p:pic>
        <p:nvPicPr>
          <p:cNvPr id="17413" name="Picture 4" descr="array3"/>
          <p:cNvPicPr>
            <a:picLocks noGrp="1" noChangeAspect="1" noChangeArrowheads="1"/>
          </p:cNvPicPr>
          <p:nvPr>
            <p:ph sz="quarter" idx="2"/>
          </p:nvPr>
        </p:nvPicPr>
        <p:blipFill>
          <a:blip r:embed="rId3" cstate="print"/>
          <a:srcRect/>
          <a:stretch>
            <a:fillRect/>
          </a:stretch>
        </p:blipFill>
        <p:spPr>
          <a:xfrm>
            <a:off x="2438400" y="1447800"/>
            <a:ext cx="3486150" cy="1039813"/>
          </a:xfrm>
          <a:noFill/>
        </p:spPr>
      </p:pic>
      <p:sp>
        <p:nvSpPr>
          <p:cNvPr id="17414" name="Rectangle 5"/>
          <p:cNvSpPr>
            <a:spLocks noChangeArrowheads="1"/>
          </p:cNvSpPr>
          <p:nvPr/>
        </p:nvSpPr>
        <p:spPr bwMode="auto">
          <a:xfrm>
            <a:off x="381000" y="1600200"/>
            <a:ext cx="8001000" cy="5029200"/>
          </a:xfrm>
          <a:prstGeom prst="rect">
            <a:avLst/>
          </a:prstGeom>
          <a:noFill/>
          <a:ln w="9525">
            <a:noFill/>
            <a:miter lim="800000"/>
            <a:headEnd/>
            <a:tailEnd/>
          </a:ln>
        </p:spPr>
        <p:txBody>
          <a:bodyPr lIns="90488" tIns="44450" rIns="90488" bIns="44450"/>
          <a:lstStyle/>
          <a:p>
            <a:pPr marL="342900" indent="-342900" eaLnBrk="1" hangingPunct="1">
              <a:spcBef>
                <a:spcPct val="20000"/>
              </a:spcBef>
              <a:buFont typeface="Wingdings" pitchFamily="2" charset="2"/>
              <a:buNone/>
            </a:pPr>
            <a:endParaRPr lang="en-US" sz="3600">
              <a:latin typeface="Tahoma" charset="0"/>
            </a:endParaRPr>
          </a:p>
        </p:txBody>
      </p:sp>
      <p:sp>
        <p:nvSpPr>
          <p:cNvPr id="17415" name="Rectangle 6"/>
          <p:cNvSpPr>
            <a:spLocks noChangeArrowheads="1"/>
          </p:cNvSpPr>
          <p:nvPr/>
        </p:nvSpPr>
        <p:spPr bwMode="auto">
          <a:xfrm>
            <a:off x="914400" y="2741583"/>
            <a:ext cx="2817053" cy="400110"/>
          </a:xfrm>
          <a:prstGeom prst="rect">
            <a:avLst/>
          </a:prstGeom>
          <a:noFill/>
          <a:ln w="9525">
            <a:noFill/>
            <a:miter lim="800000"/>
            <a:headEnd/>
            <a:tailEnd/>
          </a:ln>
        </p:spPr>
        <p:txBody>
          <a:bodyPr wrap="none" anchor="ctr">
            <a:spAutoFit/>
          </a:bodyPr>
          <a:lstStyle/>
          <a:p>
            <a:pPr eaLnBrk="1" hangingPunct="1"/>
            <a:r>
              <a:rPr lang="en-US" sz="2000">
                <a:effectLst/>
                <a:latin typeface="+mn-lt"/>
                <a:cs typeface="Arial" charset="0"/>
              </a:rPr>
              <a:t>Not there either. Next? </a:t>
            </a:r>
          </a:p>
        </p:txBody>
      </p:sp>
      <p:pic>
        <p:nvPicPr>
          <p:cNvPr id="17416" name="Picture 7" descr="array4"/>
          <p:cNvPicPr>
            <a:picLocks noGrp="1" noChangeAspect="1" noChangeArrowheads="1"/>
          </p:cNvPicPr>
          <p:nvPr>
            <p:ph sz="quarter" idx="3"/>
          </p:nvPr>
        </p:nvPicPr>
        <p:blipFill>
          <a:blip r:embed="rId4" cstate="print"/>
          <a:srcRect/>
          <a:stretch>
            <a:fillRect/>
          </a:stretch>
        </p:blipFill>
        <p:spPr>
          <a:xfrm>
            <a:off x="2514600" y="3200400"/>
            <a:ext cx="3810000" cy="1041400"/>
          </a:xfrm>
          <a:noFill/>
        </p:spPr>
      </p:pic>
      <p:sp>
        <p:nvSpPr>
          <p:cNvPr id="17417" name="Rectangle 8"/>
          <p:cNvSpPr>
            <a:spLocks noChangeArrowheads="1"/>
          </p:cNvSpPr>
          <p:nvPr/>
        </p:nvSpPr>
        <p:spPr bwMode="auto">
          <a:xfrm>
            <a:off x="304800" y="4648200"/>
            <a:ext cx="8534400" cy="1006475"/>
          </a:xfrm>
          <a:prstGeom prst="rect">
            <a:avLst/>
          </a:prstGeom>
          <a:noFill/>
          <a:ln w="9525">
            <a:noFill/>
            <a:miter lim="800000"/>
            <a:headEnd/>
            <a:tailEnd/>
          </a:ln>
        </p:spPr>
        <p:txBody>
          <a:bodyPr anchor="ctr">
            <a:spAutoFit/>
          </a:bodyPr>
          <a:lstStyle/>
          <a:p>
            <a:pPr eaLnBrk="1" hangingPunct="1"/>
            <a:r>
              <a:rPr lang="en-US" sz="2000" dirty="0">
                <a:effectLst/>
                <a:latin typeface="+mn-lt"/>
                <a:cs typeface="Arial" charset="0"/>
              </a:rPr>
              <a:t>We found it!!! Now you understand the idea of linear searching;</a:t>
            </a:r>
          </a:p>
          <a:p>
            <a:pPr eaLnBrk="1" hangingPunct="1"/>
            <a:r>
              <a:rPr lang="en-US" sz="2000" dirty="0">
                <a:effectLst/>
                <a:latin typeface="+mn-lt"/>
                <a:cs typeface="Arial" charset="0"/>
              </a:rPr>
              <a:t> we go through each element, in order, until we find the correct value or we don’t till the very end.</a:t>
            </a:r>
          </a:p>
        </p:txBody>
      </p:sp>
    </p:spTree>
    <p:extLst>
      <p:ext uri="{BB962C8B-B14F-4D97-AF65-F5344CB8AC3E}">
        <p14:creationId xmlns:p14="http://schemas.microsoft.com/office/powerpoint/2010/main" val="1179132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Linear Search Complexity</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First of all, it is clear that the time required to execute the algorithm is proportional to the number of comparisons. </a:t>
            </a:r>
          </a:p>
          <a:p>
            <a:r>
              <a:rPr lang="en-US" dirty="0" smtClean="0">
                <a:latin typeface="Calibri" panose="020F0502020204030204" pitchFamily="34" charset="0"/>
              </a:rPr>
              <a:t>Also, assuming that each name in the file is equally likely to be picked, it is intuitively clear that the average number of comparisons for a file with n records is equal to n/2; </a:t>
            </a:r>
          </a:p>
          <a:p>
            <a:r>
              <a:rPr lang="en-US" dirty="0" smtClean="0">
                <a:latin typeface="Calibri" panose="020F0502020204030204" pitchFamily="34" charset="0"/>
              </a:rPr>
              <a:t>that is, the complexity of the linear search algorithm is given by </a:t>
            </a:r>
            <a:r>
              <a:rPr lang="en-US" dirty="0" smtClean="0">
                <a:solidFill>
                  <a:srgbClr val="0000CC"/>
                </a:solidFill>
                <a:latin typeface="Calibri" panose="020F0502020204030204" pitchFamily="34" charset="0"/>
              </a:rPr>
              <a:t>O(n)</a:t>
            </a:r>
            <a:r>
              <a:rPr lang="en-US" dirty="0" smtClean="0">
                <a:latin typeface="Calibri" panose="020F0502020204030204" pitchFamily="34" charset="0"/>
              </a:rPr>
              <a:t> for average case</a:t>
            </a:r>
          </a:p>
        </p:txBody>
      </p:sp>
    </p:spTree>
    <p:extLst>
      <p:ext uri="{BB962C8B-B14F-4D97-AF65-F5344CB8AC3E}">
        <p14:creationId xmlns:p14="http://schemas.microsoft.com/office/powerpoint/2010/main" val="3491663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0307" y="685800"/>
            <a:ext cx="8229600" cy="762000"/>
          </a:xfrm>
        </p:spPr>
        <p:txBody>
          <a:bodyPr>
            <a:normAutofit fontScale="90000"/>
          </a:bodyPr>
          <a:lstStyle/>
          <a:p>
            <a:pPr algn="l"/>
            <a:r>
              <a:rPr lang="en-US" sz="3600" dirty="0"/>
              <a:t>Worst Case Efficiency for </a:t>
            </a:r>
            <a:r>
              <a:rPr lang="en-US" sz="3600" dirty="0" smtClean="0"/>
              <a:t>Linear </a:t>
            </a:r>
            <a:r>
              <a:rPr lang="en-US" sz="3600" dirty="0"/>
              <a:t>Search</a:t>
            </a:r>
            <a:r>
              <a:rPr lang="en-US" sz="2800" b="1" i="1" dirty="0"/>
              <a:t>	</a:t>
            </a:r>
            <a:endParaRPr lang="en-US" dirty="0"/>
          </a:p>
        </p:txBody>
      </p:sp>
      <p:sp>
        <p:nvSpPr>
          <p:cNvPr id="21507" name="Rectangle 3"/>
          <p:cNvSpPr>
            <a:spLocks noChangeArrowheads="1"/>
          </p:cNvSpPr>
          <p:nvPr/>
        </p:nvSpPr>
        <p:spPr bwMode="auto">
          <a:xfrm>
            <a:off x="457200" y="1752600"/>
            <a:ext cx="8382000" cy="5410200"/>
          </a:xfrm>
          <a:prstGeom prst="rect">
            <a:avLst/>
          </a:prstGeom>
          <a:noFill/>
          <a:ln w="9525">
            <a:noFill/>
            <a:miter lim="800000"/>
            <a:headEnd/>
            <a:tailEnd/>
          </a:ln>
          <a:effectLst/>
        </p:spPr>
        <p:txBody>
          <a:bodyPr/>
          <a:lstStyle/>
          <a:p>
            <a:pPr marL="609600" indent="-609600" eaLnBrk="1" hangingPunct="1">
              <a:spcBef>
                <a:spcPct val="20000"/>
              </a:spcBef>
              <a:buFont typeface="Times" charset="0"/>
              <a:buAutoNum type="arabicPeriod"/>
            </a:pPr>
            <a:r>
              <a:rPr lang="en-US" sz="2000" dirty="0">
                <a:effectLst/>
              </a:rPr>
              <a:t>Get the value of  </a:t>
            </a:r>
            <a:r>
              <a:rPr lang="en-US" sz="2000" i="1" dirty="0">
                <a:effectLst/>
              </a:rPr>
              <a:t>target</a:t>
            </a:r>
            <a:r>
              <a:rPr lang="en-US" sz="2000" dirty="0">
                <a:effectLst/>
              </a:rPr>
              <a:t>, </a:t>
            </a:r>
            <a:r>
              <a:rPr lang="en-US" sz="2000" i="1" dirty="0">
                <a:effectLst/>
              </a:rPr>
              <a:t>n</a:t>
            </a:r>
            <a:r>
              <a:rPr lang="en-US" sz="2000" dirty="0">
                <a:effectLst/>
              </a:rPr>
              <a:t>, and the </a:t>
            </a:r>
            <a:r>
              <a:rPr lang="en-US" sz="2000" i="1" dirty="0">
                <a:effectLst/>
              </a:rPr>
              <a:t>list </a:t>
            </a:r>
            <a:r>
              <a:rPr lang="en-US" sz="2000" dirty="0">
                <a:effectLst/>
              </a:rPr>
              <a:t>of </a:t>
            </a:r>
            <a:r>
              <a:rPr lang="en-US" sz="2000" i="1" dirty="0">
                <a:effectLst/>
              </a:rPr>
              <a:t>n</a:t>
            </a:r>
            <a:r>
              <a:rPr lang="en-US" sz="2000" dirty="0">
                <a:effectLst/>
              </a:rPr>
              <a:t> values	</a:t>
            </a:r>
            <a:r>
              <a:rPr lang="en-US" sz="2000" dirty="0" smtClean="0">
                <a:effectLst/>
              </a:rPr>
              <a:t>	1</a:t>
            </a:r>
            <a:endParaRPr lang="en-US" sz="2000" i="1" dirty="0">
              <a:effectLst/>
            </a:endParaRPr>
          </a:p>
          <a:p>
            <a:pPr marL="609600" indent="-609600" eaLnBrk="1" hangingPunct="1">
              <a:spcBef>
                <a:spcPct val="20000"/>
              </a:spcBef>
              <a:buFont typeface="Times" charset="0"/>
              <a:buAutoNum type="arabicPeriod"/>
            </a:pPr>
            <a:r>
              <a:rPr lang="en-US" sz="2000" dirty="0">
                <a:effectLst/>
              </a:rPr>
              <a:t>Set </a:t>
            </a:r>
            <a:r>
              <a:rPr lang="en-US" sz="2000" i="1" dirty="0">
                <a:effectLst/>
              </a:rPr>
              <a:t>index</a:t>
            </a:r>
            <a:r>
              <a:rPr lang="en-US" sz="2000" dirty="0">
                <a:effectLst/>
              </a:rPr>
              <a:t> to 1						1</a:t>
            </a:r>
          </a:p>
          <a:p>
            <a:pPr marL="609600" indent="-609600" eaLnBrk="1" hangingPunct="1">
              <a:spcBef>
                <a:spcPct val="20000"/>
              </a:spcBef>
              <a:buFont typeface="Times" charset="0"/>
              <a:buAutoNum type="arabicPeriod"/>
            </a:pPr>
            <a:r>
              <a:rPr lang="en-US" sz="2000" dirty="0">
                <a:effectLst/>
              </a:rPr>
              <a:t>Set </a:t>
            </a:r>
            <a:r>
              <a:rPr lang="en-US" sz="2000" i="1" dirty="0">
                <a:effectLst/>
              </a:rPr>
              <a:t>found</a:t>
            </a:r>
            <a:r>
              <a:rPr lang="en-US" sz="2000" dirty="0">
                <a:effectLst/>
              </a:rPr>
              <a:t> to false						1</a:t>
            </a:r>
          </a:p>
          <a:p>
            <a:pPr marL="609600" indent="-609600" eaLnBrk="1" hangingPunct="1">
              <a:spcBef>
                <a:spcPct val="20000"/>
              </a:spcBef>
              <a:buFont typeface="Times" charset="0"/>
              <a:buAutoNum type="arabicPeriod"/>
            </a:pPr>
            <a:r>
              <a:rPr lang="en-US" sz="2000" dirty="0">
                <a:effectLst/>
              </a:rPr>
              <a:t>Repeat steps 5-8 until </a:t>
            </a:r>
            <a:r>
              <a:rPr lang="en-US" sz="2000" i="1" dirty="0">
                <a:effectLst/>
              </a:rPr>
              <a:t>found = </a:t>
            </a:r>
            <a:r>
              <a:rPr lang="en-US" sz="2000" dirty="0">
                <a:effectLst/>
              </a:rPr>
              <a:t>true or</a:t>
            </a:r>
            <a:r>
              <a:rPr lang="en-US" sz="2000" i="1" dirty="0">
                <a:effectLst/>
              </a:rPr>
              <a:t> index &gt; n	</a:t>
            </a:r>
            <a:r>
              <a:rPr lang="en-US" sz="2000" i="1" dirty="0" smtClean="0">
                <a:effectLst/>
              </a:rPr>
              <a:t>	</a:t>
            </a:r>
            <a:r>
              <a:rPr lang="en-US" sz="2000" i="1" dirty="0" err="1" smtClean="0">
                <a:effectLst/>
              </a:rPr>
              <a:t>n</a:t>
            </a:r>
            <a:endParaRPr lang="en-US" sz="2000" dirty="0">
              <a:effectLst/>
            </a:endParaRPr>
          </a:p>
          <a:p>
            <a:pPr marL="990600" lvl="1" indent="-533400" eaLnBrk="1" hangingPunct="1">
              <a:spcBef>
                <a:spcPct val="20000"/>
              </a:spcBef>
              <a:buFont typeface="Times" charset="0"/>
              <a:buNone/>
            </a:pPr>
            <a:r>
              <a:rPr lang="en-US" sz="2000" dirty="0">
                <a:effectLst/>
              </a:rPr>
              <a:t>5	if the value of </a:t>
            </a:r>
            <a:r>
              <a:rPr lang="en-US" sz="2000" i="1" dirty="0" err="1">
                <a:effectLst/>
              </a:rPr>
              <a:t>list</a:t>
            </a:r>
            <a:r>
              <a:rPr lang="en-US" sz="2000" i="1" baseline="-25000" dirty="0" err="1">
                <a:effectLst/>
              </a:rPr>
              <a:t>index</a:t>
            </a:r>
            <a:r>
              <a:rPr lang="en-US" sz="2000" dirty="0">
                <a:effectLst/>
              </a:rPr>
              <a:t> = </a:t>
            </a:r>
            <a:r>
              <a:rPr lang="en-US" sz="2000" i="1" dirty="0">
                <a:effectLst/>
              </a:rPr>
              <a:t>target </a:t>
            </a:r>
            <a:r>
              <a:rPr lang="en-US" sz="2000" dirty="0">
                <a:effectLst/>
              </a:rPr>
              <a:t>then</a:t>
            </a:r>
            <a:r>
              <a:rPr lang="en-US" sz="2000" i="1" dirty="0">
                <a:effectLst/>
              </a:rPr>
              <a:t>	 		n</a:t>
            </a:r>
            <a:endParaRPr lang="en-US" sz="2000" dirty="0">
              <a:effectLst/>
            </a:endParaRPr>
          </a:p>
          <a:p>
            <a:pPr marL="1752600" lvl="3" indent="-381000" eaLnBrk="1" hangingPunct="1">
              <a:spcBef>
                <a:spcPct val="20000"/>
              </a:spcBef>
              <a:buFontTx/>
              <a:buAutoNum type="arabicPlain" startAt="6"/>
            </a:pPr>
            <a:r>
              <a:rPr lang="en-US" sz="2000" dirty="0">
                <a:effectLst/>
              </a:rPr>
              <a:t>Output the </a:t>
            </a:r>
            <a:r>
              <a:rPr lang="en-US" sz="2000" i="1" dirty="0">
                <a:effectLst/>
              </a:rPr>
              <a:t>index			</a:t>
            </a:r>
            <a:r>
              <a:rPr lang="en-US" sz="2000" i="1" dirty="0" smtClean="0">
                <a:effectLst/>
              </a:rPr>
              <a:t>	              </a:t>
            </a:r>
            <a:r>
              <a:rPr lang="en-US" sz="2000" dirty="0">
                <a:effectLst/>
              </a:rPr>
              <a:t>0</a:t>
            </a:r>
          </a:p>
          <a:p>
            <a:pPr marL="1752600" lvl="3" indent="-381000" eaLnBrk="1" hangingPunct="1">
              <a:spcBef>
                <a:spcPct val="20000"/>
              </a:spcBef>
              <a:buFontTx/>
              <a:buAutoNum type="arabicPlain" startAt="6"/>
            </a:pPr>
            <a:r>
              <a:rPr lang="en-US" sz="2000" dirty="0">
                <a:effectLst/>
              </a:rPr>
              <a:t>Set </a:t>
            </a:r>
            <a:r>
              <a:rPr lang="en-US" sz="2000" i="1" dirty="0">
                <a:effectLst/>
              </a:rPr>
              <a:t>found</a:t>
            </a:r>
            <a:r>
              <a:rPr lang="en-US" sz="2000" dirty="0">
                <a:effectLst/>
              </a:rPr>
              <a:t> to true					0</a:t>
            </a:r>
          </a:p>
          <a:p>
            <a:pPr marL="990600" lvl="1" indent="-533400" eaLnBrk="1" hangingPunct="1">
              <a:spcBef>
                <a:spcPct val="20000"/>
              </a:spcBef>
            </a:pPr>
            <a:r>
              <a:rPr lang="en-US" sz="2000" dirty="0">
                <a:effectLst/>
              </a:rPr>
              <a:t>8   </a:t>
            </a:r>
            <a:r>
              <a:rPr lang="en-US" sz="3200" dirty="0">
                <a:effectLst/>
              </a:rPr>
              <a:t> </a:t>
            </a:r>
            <a:r>
              <a:rPr lang="en-US" sz="2000" dirty="0">
                <a:effectLst/>
              </a:rPr>
              <a:t>else Increment the </a:t>
            </a:r>
            <a:r>
              <a:rPr lang="en-US" sz="2000" i="1" dirty="0">
                <a:effectLst/>
              </a:rPr>
              <a:t>index</a:t>
            </a:r>
            <a:r>
              <a:rPr lang="en-US" sz="2000" dirty="0">
                <a:effectLst/>
              </a:rPr>
              <a:t> by </a:t>
            </a:r>
            <a:r>
              <a:rPr lang="en-US" sz="2000" dirty="0" smtClean="0">
                <a:effectLst/>
              </a:rPr>
              <a:t>1				</a:t>
            </a:r>
            <a:r>
              <a:rPr lang="en-US" sz="2000" i="1" dirty="0" smtClean="0">
                <a:effectLst/>
              </a:rPr>
              <a:t>n</a:t>
            </a:r>
            <a:endParaRPr lang="en-US" sz="2000" dirty="0">
              <a:effectLst/>
            </a:endParaRPr>
          </a:p>
          <a:p>
            <a:pPr marL="609600" indent="-609600" eaLnBrk="1" hangingPunct="1">
              <a:spcBef>
                <a:spcPct val="20000"/>
              </a:spcBef>
              <a:buFont typeface="Times" charset="0"/>
              <a:buNone/>
            </a:pPr>
            <a:r>
              <a:rPr lang="en-US" sz="2000" dirty="0">
                <a:effectLst/>
              </a:rPr>
              <a:t>9	if not </a:t>
            </a:r>
            <a:r>
              <a:rPr lang="en-US" sz="2000" i="1" dirty="0">
                <a:effectLst/>
              </a:rPr>
              <a:t>found</a:t>
            </a:r>
            <a:r>
              <a:rPr lang="en-US" sz="2000" dirty="0">
                <a:effectLst/>
              </a:rPr>
              <a:t> then						1</a:t>
            </a:r>
          </a:p>
          <a:p>
            <a:pPr marL="990600" lvl="1" indent="-533400" eaLnBrk="1" hangingPunct="1">
              <a:spcBef>
                <a:spcPct val="20000"/>
              </a:spcBef>
              <a:buFont typeface="Times" charset="0"/>
              <a:buNone/>
            </a:pPr>
            <a:r>
              <a:rPr lang="en-US" sz="2000" dirty="0">
                <a:effectLst/>
              </a:rPr>
              <a:t>10	Print a message that </a:t>
            </a:r>
            <a:r>
              <a:rPr lang="en-US" sz="2000" i="1" dirty="0">
                <a:effectLst/>
              </a:rPr>
              <a:t>target</a:t>
            </a:r>
            <a:r>
              <a:rPr lang="en-US" sz="2000" dirty="0">
                <a:effectLst/>
              </a:rPr>
              <a:t> was not found		0</a:t>
            </a:r>
          </a:p>
          <a:p>
            <a:pPr marL="609600" indent="-609600" eaLnBrk="1" hangingPunct="1">
              <a:spcBef>
                <a:spcPct val="20000"/>
              </a:spcBef>
              <a:buFont typeface="Times" charset="0"/>
              <a:buAutoNum type="arabicPlain" startAt="11"/>
            </a:pPr>
            <a:r>
              <a:rPr lang="en-US" sz="2000" dirty="0">
                <a:effectLst/>
              </a:rPr>
              <a:t>Stop						      </a:t>
            </a:r>
            <a:r>
              <a:rPr lang="en-US" sz="2000" u="sng" dirty="0">
                <a:effectLst/>
              </a:rPr>
              <a:t>    </a:t>
            </a:r>
            <a:r>
              <a:rPr lang="en-US" sz="2000" u="sng" dirty="0" smtClean="0">
                <a:effectLst/>
              </a:rPr>
              <a:t>   </a:t>
            </a:r>
            <a:r>
              <a:rPr lang="en-US" sz="2000" u="sng" dirty="0">
                <a:effectLst/>
              </a:rPr>
              <a:t>1</a:t>
            </a:r>
            <a:endParaRPr lang="en-US" sz="2000" dirty="0">
              <a:effectLst/>
            </a:endParaRPr>
          </a:p>
          <a:p>
            <a:pPr marL="2209800" lvl="4" indent="-381000" eaLnBrk="1" hangingPunct="1">
              <a:spcBef>
                <a:spcPct val="20000"/>
              </a:spcBef>
              <a:buFont typeface="Times" charset="0"/>
              <a:buNone/>
            </a:pPr>
            <a:r>
              <a:rPr lang="en-US" dirty="0">
                <a:effectLst/>
                <a:sym typeface="Symbol" charset="2"/>
              </a:rPr>
              <a:t>					</a:t>
            </a:r>
            <a:r>
              <a:rPr lang="en-US" sz="2000" dirty="0">
                <a:effectLst/>
                <a:sym typeface="Symbol" charset="2"/>
              </a:rPr>
              <a:t>Total 	      3</a:t>
            </a:r>
            <a:r>
              <a:rPr lang="en-US" sz="2000" i="1" dirty="0">
                <a:effectLst/>
                <a:sym typeface="Symbol" charset="2"/>
              </a:rPr>
              <a:t>n</a:t>
            </a:r>
            <a:r>
              <a:rPr lang="en-US" sz="2000" dirty="0">
                <a:effectLst/>
                <a:sym typeface="Symbol" charset="2"/>
              </a:rPr>
              <a:t>+5</a:t>
            </a:r>
          </a:p>
        </p:txBody>
      </p:sp>
    </p:spTree>
    <p:extLst>
      <p:ext uri="{BB962C8B-B14F-4D97-AF65-F5344CB8AC3E}">
        <p14:creationId xmlns:p14="http://schemas.microsoft.com/office/powerpoint/2010/main" val="3215038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US" dirty="0"/>
              <a:t>Analysis of Sequential Search</a:t>
            </a:r>
          </a:p>
        </p:txBody>
      </p:sp>
      <p:sp>
        <p:nvSpPr>
          <p:cNvPr id="22531" name="Rectangle 3"/>
          <p:cNvSpPr>
            <a:spLocks noGrp="1" noChangeArrowheads="1"/>
          </p:cNvSpPr>
          <p:nvPr>
            <p:ph idx="1"/>
          </p:nvPr>
        </p:nvSpPr>
        <p:spPr/>
        <p:txBody>
          <a:bodyPr>
            <a:normAutofit lnSpcReduction="10000"/>
          </a:bodyPr>
          <a:lstStyle/>
          <a:p>
            <a:r>
              <a:rPr lang="en-US" sz="3200" dirty="0"/>
              <a:t>Time efficiency</a:t>
            </a:r>
          </a:p>
          <a:p>
            <a:pPr lvl="1"/>
            <a:r>
              <a:rPr lang="en-US" sz="2800" dirty="0"/>
              <a:t>Best-case : </a:t>
            </a:r>
            <a:r>
              <a:rPr lang="en-US" sz="2800" dirty="0">
                <a:solidFill>
                  <a:srgbClr val="FF0000"/>
                </a:solidFill>
              </a:rPr>
              <a:t>1 comparison</a:t>
            </a:r>
            <a:endParaRPr lang="en-US" sz="2800" dirty="0"/>
          </a:p>
          <a:p>
            <a:pPr lvl="2"/>
            <a:r>
              <a:rPr lang="en-US" sz="2400" dirty="0"/>
              <a:t>target is found immediately</a:t>
            </a:r>
          </a:p>
          <a:p>
            <a:pPr lvl="1"/>
            <a:r>
              <a:rPr lang="en-US" sz="2800" dirty="0"/>
              <a:t>Worst-case: </a:t>
            </a:r>
            <a:r>
              <a:rPr lang="en-US" sz="2800" dirty="0">
                <a:solidFill>
                  <a:srgbClr val="FF0000"/>
                </a:solidFill>
              </a:rPr>
              <a:t>3n + 5 comparisons</a:t>
            </a:r>
            <a:endParaRPr lang="en-US" sz="2800" dirty="0"/>
          </a:p>
          <a:p>
            <a:pPr lvl="2"/>
            <a:r>
              <a:rPr lang="en-US" sz="2400" dirty="0"/>
              <a:t>Target is not found</a:t>
            </a:r>
          </a:p>
          <a:p>
            <a:pPr lvl="1"/>
            <a:r>
              <a:rPr lang="en-US" sz="2800" dirty="0"/>
              <a:t>Average-case: </a:t>
            </a:r>
            <a:r>
              <a:rPr lang="en-US" sz="2800" dirty="0">
                <a:solidFill>
                  <a:srgbClr val="FF0000"/>
                </a:solidFill>
              </a:rPr>
              <a:t>3n/2+4</a:t>
            </a:r>
            <a:r>
              <a:rPr lang="en-US" sz="2800" dirty="0"/>
              <a:t> </a:t>
            </a:r>
            <a:r>
              <a:rPr lang="en-US" sz="2800" dirty="0">
                <a:solidFill>
                  <a:srgbClr val="FF0000"/>
                </a:solidFill>
              </a:rPr>
              <a:t>comparisons</a:t>
            </a:r>
            <a:endParaRPr lang="en-US" sz="2800" dirty="0"/>
          </a:p>
          <a:p>
            <a:pPr lvl="2"/>
            <a:r>
              <a:rPr lang="en-US" sz="2400" dirty="0"/>
              <a:t>Target is found in the middle</a:t>
            </a:r>
          </a:p>
          <a:p>
            <a:r>
              <a:rPr lang="en-US" sz="3200" dirty="0" smtClean="0"/>
              <a:t>Space </a:t>
            </a:r>
            <a:r>
              <a:rPr lang="en-US" sz="3200" dirty="0"/>
              <a:t>efficiency</a:t>
            </a:r>
          </a:p>
          <a:p>
            <a:pPr lvl="1"/>
            <a:r>
              <a:rPr lang="en-US" sz="2800" dirty="0"/>
              <a:t>How much space is used in addition to the input? </a:t>
            </a:r>
          </a:p>
        </p:txBody>
      </p:sp>
    </p:spTree>
    <p:extLst>
      <p:ext uri="{BB962C8B-B14F-4D97-AF65-F5344CB8AC3E}">
        <p14:creationId xmlns:p14="http://schemas.microsoft.com/office/powerpoint/2010/main" val="3733302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Algorithm Analysis</a:t>
            </a:r>
            <a:endParaRPr lang="en-US" dirty="0">
              <a:latin typeface="Calibri" panose="020F0502020204030204" pitchFamily="34" charset="0"/>
            </a:endParaRPr>
          </a:p>
        </p:txBody>
      </p:sp>
      <p:sp>
        <p:nvSpPr>
          <p:cNvPr id="5" name="Content Placeholder 4"/>
          <p:cNvSpPr>
            <a:spLocks noGrp="1"/>
          </p:cNvSpPr>
          <p:nvPr>
            <p:ph sz="quarter" idx="1"/>
          </p:nvPr>
        </p:nvSpPr>
        <p:spPr/>
        <p:txBody>
          <a:bodyPr>
            <a:normAutofit/>
          </a:bodyPr>
          <a:lstStyle/>
          <a:p>
            <a:r>
              <a:rPr lang="en-US" altLang="en-US" sz="2800" dirty="0" smtClean="0">
                <a:latin typeface="Calibri" panose="020F0502020204030204" pitchFamily="34" charset="0"/>
              </a:rPr>
              <a:t>Space complexity</a:t>
            </a:r>
          </a:p>
          <a:p>
            <a:pPr lvl="1"/>
            <a:r>
              <a:rPr lang="en-US" sz="2800" dirty="0" smtClean="0">
                <a:latin typeface="Calibri" panose="020F0502020204030204" pitchFamily="34" charset="0"/>
              </a:rPr>
              <a:t>How much space is required</a:t>
            </a:r>
          </a:p>
          <a:p>
            <a:r>
              <a:rPr lang="en-US" sz="2800" dirty="0" smtClean="0">
                <a:latin typeface="Calibri" panose="020F0502020204030204" pitchFamily="34" charset="0"/>
              </a:rPr>
              <a:t>Time complexity</a:t>
            </a:r>
          </a:p>
          <a:p>
            <a:pPr lvl="1"/>
            <a:r>
              <a:rPr lang="en-US" sz="2800" dirty="0" smtClean="0">
                <a:latin typeface="Calibri" panose="020F0502020204030204" pitchFamily="34" charset="0"/>
              </a:rPr>
              <a:t>How much time does it take to run the algorithm</a:t>
            </a:r>
          </a:p>
          <a:p>
            <a:endParaRPr lang="en-US" sz="2800" dirty="0" smtClean="0">
              <a:latin typeface="Calibri" panose="020F0502020204030204" pitchFamily="34" charset="0"/>
            </a:endParaRPr>
          </a:p>
          <a:p>
            <a:pPr>
              <a:buNone/>
            </a:pPr>
            <a:endParaRPr lang="en-US" sz="2800" dirty="0" smtClean="0">
              <a:latin typeface="Calibri" panose="020F0502020204030204" pitchFamily="34" charset="0"/>
            </a:endParaRPr>
          </a:p>
          <a:p>
            <a:endParaRPr lang="en-US" sz="2800" dirty="0">
              <a:latin typeface="Calibri" panose="020F0502020204030204" pitchFamily="34" charset="0"/>
            </a:endParaRPr>
          </a:p>
        </p:txBody>
      </p:sp>
    </p:spTree>
    <p:extLst>
      <p:ext uri="{BB962C8B-B14F-4D97-AF65-F5344CB8AC3E}">
        <p14:creationId xmlns:p14="http://schemas.microsoft.com/office/powerpoint/2010/main" val="3960604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dirty="0"/>
              <a:t>Order of Magnitude</a:t>
            </a:r>
          </a:p>
        </p:txBody>
      </p:sp>
      <p:sp>
        <p:nvSpPr>
          <p:cNvPr id="23555" name="Rectangle 3"/>
          <p:cNvSpPr>
            <a:spLocks noGrp="1" noChangeArrowheads="1"/>
          </p:cNvSpPr>
          <p:nvPr>
            <p:ph type="body" idx="1"/>
          </p:nvPr>
        </p:nvSpPr>
        <p:spPr/>
        <p:txBody>
          <a:bodyPr>
            <a:normAutofit fontScale="92500" lnSpcReduction="20000"/>
          </a:bodyPr>
          <a:lstStyle/>
          <a:p>
            <a:pPr>
              <a:lnSpc>
                <a:spcPct val="90000"/>
              </a:lnSpc>
            </a:pPr>
            <a:r>
              <a:rPr lang="en-US" dirty="0">
                <a:solidFill>
                  <a:srgbClr val="C00000"/>
                </a:solidFill>
              </a:rPr>
              <a:t>Worst-case </a:t>
            </a:r>
            <a:r>
              <a:rPr lang="en-US" dirty="0"/>
              <a:t>of </a:t>
            </a:r>
            <a:r>
              <a:rPr lang="en-US" dirty="0" smtClean="0"/>
              <a:t>Linear search</a:t>
            </a:r>
            <a:r>
              <a:rPr lang="en-US" dirty="0"/>
              <a:t>: </a:t>
            </a:r>
          </a:p>
          <a:p>
            <a:pPr lvl="1">
              <a:lnSpc>
                <a:spcPct val="90000"/>
              </a:lnSpc>
            </a:pPr>
            <a:r>
              <a:rPr lang="en-US" sz="2800" dirty="0"/>
              <a:t>3n+5 comparisons</a:t>
            </a:r>
          </a:p>
          <a:p>
            <a:pPr lvl="1">
              <a:lnSpc>
                <a:spcPct val="90000"/>
              </a:lnSpc>
            </a:pPr>
            <a:r>
              <a:rPr lang="en-US" sz="2800" dirty="0"/>
              <a:t>Are these constants accurate? Can we ignore them? </a:t>
            </a:r>
          </a:p>
          <a:p>
            <a:pPr>
              <a:lnSpc>
                <a:spcPct val="90000"/>
              </a:lnSpc>
            </a:pPr>
            <a:r>
              <a:rPr lang="en-US" dirty="0" smtClean="0"/>
              <a:t>Simplification</a:t>
            </a:r>
            <a:r>
              <a:rPr lang="en-US" dirty="0"/>
              <a:t>: </a:t>
            </a:r>
          </a:p>
          <a:p>
            <a:pPr lvl="1">
              <a:lnSpc>
                <a:spcPct val="90000"/>
              </a:lnSpc>
            </a:pPr>
            <a:r>
              <a:rPr lang="en-US" sz="2800" dirty="0">
                <a:solidFill>
                  <a:srgbClr val="0000CC"/>
                </a:solidFill>
              </a:rPr>
              <a:t>ignore the constants, look only at the order of magnitude</a:t>
            </a:r>
          </a:p>
          <a:p>
            <a:pPr lvl="1">
              <a:lnSpc>
                <a:spcPct val="90000"/>
              </a:lnSpc>
            </a:pPr>
            <a:r>
              <a:rPr lang="en-US" sz="2800" dirty="0"/>
              <a:t>n, 0.5n, 2n, </a:t>
            </a:r>
            <a:r>
              <a:rPr lang="en-US" sz="2800" dirty="0" smtClean="0"/>
              <a:t>4n</a:t>
            </a:r>
            <a:r>
              <a:rPr lang="en-US" sz="2800" dirty="0"/>
              <a:t>, 3n+5, 2n+100, 0.1n+3 </a:t>
            </a:r>
            <a:r>
              <a:rPr lang="en-US" sz="2800" dirty="0" smtClean="0"/>
              <a:t>are </a:t>
            </a:r>
            <a:r>
              <a:rPr lang="en-US" sz="2800" dirty="0"/>
              <a:t>all linear</a:t>
            </a:r>
          </a:p>
          <a:p>
            <a:pPr lvl="1">
              <a:lnSpc>
                <a:spcPct val="90000"/>
              </a:lnSpc>
            </a:pPr>
            <a:r>
              <a:rPr lang="en-US" sz="2800" dirty="0"/>
              <a:t>we say that their order of magnitude is n</a:t>
            </a:r>
          </a:p>
          <a:p>
            <a:pPr lvl="2">
              <a:lnSpc>
                <a:spcPct val="90000"/>
              </a:lnSpc>
            </a:pPr>
            <a:r>
              <a:rPr lang="en-US" sz="2400" dirty="0"/>
              <a:t>3n+5 is order of magnitude n:      </a:t>
            </a:r>
            <a:r>
              <a:rPr lang="en-US" sz="2400" dirty="0">
                <a:solidFill>
                  <a:srgbClr val="0000CC"/>
                </a:solidFill>
              </a:rPr>
              <a:t>3n+5 = </a:t>
            </a:r>
            <a:r>
              <a:rPr lang="en-US" sz="2400" dirty="0">
                <a:solidFill>
                  <a:srgbClr val="0000CC"/>
                </a:solidFill>
                <a:sym typeface="Symbol" charset="2"/>
              </a:rPr>
              <a:t>(n)</a:t>
            </a:r>
            <a:endParaRPr lang="en-US" sz="2400" dirty="0">
              <a:solidFill>
                <a:srgbClr val="0000CC"/>
              </a:solidFill>
            </a:endParaRPr>
          </a:p>
          <a:p>
            <a:pPr lvl="2">
              <a:lnSpc>
                <a:spcPct val="90000"/>
              </a:lnSpc>
            </a:pPr>
            <a:r>
              <a:rPr lang="en-US" sz="2400" dirty="0"/>
              <a:t>2n +100 is order of magnitude n: </a:t>
            </a:r>
            <a:r>
              <a:rPr lang="en-US" sz="2400" dirty="0">
                <a:solidFill>
                  <a:srgbClr val="0000CC"/>
                </a:solidFill>
              </a:rPr>
              <a:t>2n+100=</a:t>
            </a:r>
            <a:r>
              <a:rPr lang="en-US" sz="2400" dirty="0">
                <a:solidFill>
                  <a:srgbClr val="0000CC"/>
                </a:solidFill>
                <a:sym typeface="Symbol" charset="2"/>
              </a:rPr>
              <a:t>(n)</a:t>
            </a:r>
            <a:endParaRPr lang="en-US" sz="2400" dirty="0">
              <a:solidFill>
                <a:srgbClr val="0000CC"/>
              </a:solidFill>
            </a:endParaRPr>
          </a:p>
          <a:p>
            <a:pPr lvl="2">
              <a:lnSpc>
                <a:spcPct val="90000"/>
              </a:lnSpc>
            </a:pPr>
            <a:r>
              <a:rPr lang="en-US" sz="2400" dirty="0"/>
              <a:t>0.1n+3 is order of magnitude n:   </a:t>
            </a:r>
            <a:r>
              <a:rPr lang="en-US" sz="2400" dirty="0">
                <a:solidFill>
                  <a:srgbClr val="0000CC"/>
                </a:solidFill>
              </a:rPr>
              <a:t>0.1n+3=</a:t>
            </a:r>
            <a:r>
              <a:rPr lang="en-US" sz="2400" dirty="0">
                <a:solidFill>
                  <a:srgbClr val="0000CC"/>
                </a:solidFill>
                <a:sym typeface="Symbol" charset="2"/>
              </a:rPr>
              <a:t>(n)</a:t>
            </a:r>
          </a:p>
          <a:p>
            <a:pPr lvl="2">
              <a:lnSpc>
                <a:spcPct val="90000"/>
              </a:lnSpc>
            </a:pPr>
            <a:r>
              <a:rPr lang="en-US" sz="2400" dirty="0">
                <a:sym typeface="Symbol" charset="2"/>
              </a:rPr>
              <a:t>….</a:t>
            </a:r>
          </a:p>
        </p:txBody>
      </p:sp>
    </p:spTree>
    <p:extLst>
      <p:ext uri="{BB962C8B-B14F-4D97-AF65-F5344CB8AC3E}">
        <p14:creationId xmlns:p14="http://schemas.microsoft.com/office/powerpoint/2010/main" val="3925508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Linear Search</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Linear Search algorithm would be impossible in practice if we were searching through a list consisting of thousands of names, as in a telephone book.</a:t>
            </a:r>
          </a:p>
          <a:p>
            <a:r>
              <a:rPr lang="en-US" dirty="0" smtClean="0">
                <a:latin typeface="Calibri" panose="020F0502020204030204" pitchFamily="34" charset="0"/>
              </a:rPr>
              <a:t>However, if the names are sorted alphabetically, as in telephone books, then we can use an efficient algorithm called binary search. </a:t>
            </a:r>
          </a:p>
          <a:p>
            <a:r>
              <a:rPr lang="en-US" dirty="0" smtClean="0">
                <a:latin typeface="Calibri" panose="020F0502020204030204" pitchFamily="34" charset="0"/>
              </a:rPr>
              <a:t>We may have to use </a:t>
            </a:r>
            <a:r>
              <a:rPr lang="en-US" dirty="0" smtClean="0">
                <a:solidFill>
                  <a:srgbClr val="0000CC"/>
                </a:solidFill>
                <a:latin typeface="Calibri" panose="020F0502020204030204" pitchFamily="34" charset="0"/>
              </a:rPr>
              <a:t>binary search</a:t>
            </a:r>
            <a:r>
              <a:rPr lang="en-US" dirty="0" smtClean="0">
                <a:latin typeface="Calibri" panose="020F0502020204030204" pitchFamily="34" charset="0"/>
              </a:rPr>
              <a:t>.</a:t>
            </a:r>
            <a:endParaRPr lang="en-US" b="1" u="sng" dirty="0" smtClean="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42503196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533400" y="2895600"/>
            <a:ext cx="8229600" cy="1066800"/>
          </a:xfrm>
        </p:spPr>
        <p:txBody>
          <a:bodyPr/>
          <a:lstStyle/>
          <a:p>
            <a:pPr algn="ctr"/>
            <a:r>
              <a:rPr lang="en-US" dirty="0" smtClean="0">
                <a:latin typeface="Calibri" panose="020F0502020204030204" pitchFamily="34" charset="0"/>
              </a:rPr>
              <a:t>Binary Search</a:t>
            </a:r>
            <a:endParaRPr lang="en-US" dirty="0">
              <a:latin typeface="Calibri" panose="020F0502020204030204" pitchFamily="34" charset="0"/>
            </a:endParaRPr>
          </a:p>
        </p:txBody>
      </p:sp>
    </p:spTree>
    <p:extLst>
      <p:ext uri="{BB962C8B-B14F-4D97-AF65-F5344CB8AC3E}">
        <p14:creationId xmlns:p14="http://schemas.microsoft.com/office/powerpoint/2010/main" val="611786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685800" y="609600"/>
            <a:ext cx="7772400" cy="838200"/>
          </a:xfrm>
        </p:spPr>
        <p:txBody>
          <a:bodyPr/>
          <a:lstStyle/>
          <a:p>
            <a:pPr algn="ctr">
              <a:defRPr/>
            </a:pPr>
            <a:r>
              <a:rPr lang="en-US" dirty="0" smtClean="0">
                <a:latin typeface="Calibri" panose="020F0502020204030204" pitchFamily="34" charset="0"/>
                <a:cs typeface="+mj-cs"/>
              </a:rPr>
              <a:t>The Scenario</a:t>
            </a:r>
          </a:p>
        </p:txBody>
      </p:sp>
      <p:sp>
        <p:nvSpPr>
          <p:cNvPr id="684035" name="Rectangle 3"/>
          <p:cNvSpPr>
            <a:spLocks noGrp="1" noChangeArrowheads="1"/>
          </p:cNvSpPr>
          <p:nvPr>
            <p:ph type="body" idx="1"/>
          </p:nvPr>
        </p:nvSpPr>
        <p:spPr>
          <a:xfrm>
            <a:off x="762000" y="1447800"/>
            <a:ext cx="8001000" cy="2819400"/>
          </a:xfrm>
        </p:spPr>
        <p:txBody>
          <a:bodyPr/>
          <a:lstStyle/>
          <a:p>
            <a:pPr>
              <a:defRPr/>
            </a:pPr>
            <a:r>
              <a:rPr lang="en-US" sz="2000" b="1" dirty="0" smtClean="0">
                <a:latin typeface="Calibri" panose="020F0502020204030204" pitchFamily="34" charset="0"/>
                <a:cs typeface="+mn-cs"/>
              </a:rPr>
              <a:t>We have a </a:t>
            </a:r>
            <a:r>
              <a:rPr lang="en-US" sz="2000" b="1" dirty="0" smtClean="0">
                <a:solidFill>
                  <a:srgbClr val="3333FF"/>
                </a:solidFill>
                <a:latin typeface="Calibri" panose="020F0502020204030204" pitchFamily="34" charset="0"/>
                <a:cs typeface="+mn-cs"/>
              </a:rPr>
              <a:t>sorted array</a:t>
            </a:r>
          </a:p>
          <a:p>
            <a:pPr>
              <a:defRPr/>
            </a:pPr>
            <a:endParaRPr lang="en-US" sz="2000" b="1" dirty="0" smtClean="0">
              <a:solidFill>
                <a:srgbClr val="3333FF"/>
              </a:solidFill>
              <a:latin typeface="Calibri" panose="020F0502020204030204" pitchFamily="34" charset="0"/>
              <a:cs typeface="+mn-cs"/>
            </a:endParaRPr>
          </a:p>
          <a:p>
            <a:pPr>
              <a:defRPr/>
            </a:pPr>
            <a:r>
              <a:rPr lang="en-US" sz="2000" b="1" dirty="0" smtClean="0">
                <a:latin typeface="Calibri" panose="020F0502020204030204" pitchFamily="34" charset="0"/>
                <a:cs typeface="+mn-cs"/>
              </a:rPr>
              <a:t>We want to determine if a </a:t>
            </a:r>
            <a:r>
              <a:rPr lang="en-US" sz="2000" b="1" dirty="0" smtClean="0">
                <a:solidFill>
                  <a:srgbClr val="3333FF"/>
                </a:solidFill>
                <a:latin typeface="Calibri" panose="020F0502020204030204" pitchFamily="34" charset="0"/>
                <a:cs typeface="+mn-cs"/>
              </a:rPr>
              <a:t>particular element</a:t>
            </a:r>
            <a:r>
              <a:rPr lang="en-US" sz="2000" b="1" dirty="0" smtClean="0">
                <a:latin typeface="Calibri" panose="020F0502020204030204" pitchFamily="34" charset="0"/>
                <a:cs typeface="+mn-cs"/>
              </a:rPr>
              <a:t> is in the array</a:t>
            </a:r>
          </a:p>
          <a:p>
            <a:pPr lvl="1">
              <a:defRPr/>
            </a:pPr>
            <a:r>
              <a:rPr lang="en-US" sz="2000" b="1" dirty="0" smtClean="0">
                <a:latin typeface="Calibri" panose="020F0502020204030204" pitchFamily="34" charset="0"/>
              </a:rPr>
              <a:t>Once </a:t>
            </a:r>
            <a:r>
              <a:rPr lang="en-US" sz="2000" b="1" dirty="0" smtClean="0">
                <a:solidFill>
                  <a:srgbClr val="FF0033"/>
                </a:solidFill>
                <a:latin typeface="Calibri" panose="020F0502020204030204" pitchFamily="34" charset="0"/>
              </a:rPr>
              <a:t>found</a:t>
            </a:r>
            <a:r>
              <a:rPr lang="en-US" sz="2000" b="1" dirty="0" smtClean="0">
                <a:latin typeface="Calibri" panose="020F0502020204030204" pitchFamily="34" charset="0"/>
              </a:rPr>
              <a:t>, print or return (index, </a:t>
            </a:r>
            <a:r>
              <a:rPr lang="en-US" sz="2000" b="1" dirty="0" err="1" smtClean="0">
                <a:latin typeface="Calibri" panose="020F0502020204030204" pitchFamily="34" charset="0"/>
              </a:rPr>
              <a:t>boolean</a:t>
            </a:r>
            <a:r>
              <a:rPr lang="en-US" sz="2000" b="1" dirty="0" smtClean="0">
                <a:latin typeface="Calibri" panose="020F0502020204030204" pitchFamily="34" charset="0"/>
              </a:rPr>
              <a:t>, etc.)</a:t>
            </a:r>
          </a:p>
          <a:p>
            <a:pPr lvl="1">
              <a:defRPr/>
            </a:pPr>
            <a:r>
              <a:rPr lang="en-US" sz="2000" b="1" dirty="0" smtClean="0">
                <a:latin typeface="Calibri" panose="020F0502020204030204" pitchFamily="34" charset="0"/>
              </a:rPr>
              <a:t>If </a:t>
            </a:r>
            <a:r>
              <a:rPr lang="en-US" sz="2000" b="1" dirty="0" smtClean="0">
                <a:solidFill>
                  <a:srgbClr val="FF0033"/>
                </a:solidFill>
                <a:latin typeface="Calibri" panose="020F0502020204030204" pitchFamily="34" charset="0"/>
              </a:rPr>
              <a:t>not found</a:t>
            </a:r>
            <a:r>
              <a:rPr lang="en-US" sz="2000" b="1" dirty="0" smtClean="0">
                <a:latin typeface="Calibri" panose="020F0502020204030204" pitchFamily="34" charset="0"/>
              </a:rPr>
              <a:t>, indicate the element is not in the collection</a:t>
            </a:r>
          </a:p>
          <a:p>
            <a:pPr>
              <a:defRPr/>
            </a:pPr>
            <a:endParaRPr lang="en-US" sz="2000" b="1" dirty="0" smtClean="0">
              <a:latin typeface="Calibri" panose="020F0502020204030204" pitchFamily="34" charset="0"/>
              <a:cs typeface="+mn-cs"/>
            </a:endParaRPr>
          </a:p>
        </p:txBody>
      </p:sp>
      <p:grpSp>
        <p:nvGrpSpPr>
          <p:cNvPr id="44035" name="Group 4"/>
          <p:cNvGrpSpPr>
            <a:grpSpLocks/>
          </p:cNvGrpSpPr>
          <p:nvPr/>
        </p:nvGrpSpPr>
        <p:grpSpPr bwMode="auto">
          <a:xfrm>
            <a:off x="914400" y="4419600"/>
            <a:ext cx="7315200" cy="1155700"/>
            <a:chOff x="576" y="1330"/>
            <a:chExt cx="4608" cy="728"/>
          </a:xfrm>
        </p:grpSpPr>
        <p:sp>
          <p:nvSpPr>
            <p:cNvPr id="684037" name="Rectangle 5"/>
            <p:cNvSpPr>
              <a:spLocks noChangeArrowheads="1"/>
            </p:cNvSpPr>
            <p:nvPr/>
          </p:nvSpPr>
          <p:spPr bwMode="auto">
            <a:xfrm>
              <a:off x="576" y="1344"/>
              <a:ext cx="4608" cy="69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38" name="Line 6"/>
            <p:cNvSpPr>
              <a:spLocks noChangeShapeType="1"/>
            </p:cNvSpPr>
            <p:nvPr/>
          </p:nvSpPr>
          <p:spPr bwMode="auto">
            <a:xfrm>
              <a:off x="2819" y="1353"/>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39" name="Line 7"/>
            <p:cNvSpPr>
              <a:spLocks noChangeShapeType="1"/>
            </p:cNvSpPr>
            <p:nvPr/>
          </p:nvSpPr>
          <p:spPr bwMode="auto">
            <a:xfrm>
              <a:off x="1673" y="1330"/>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0" name="Line 8"/>
            <p:cNvSpPr>
              <a:spLocks noChangeShapeType="1"/>
            </p:cNvSpPr>
            <p:nvPr/>
          </p:nvSpPr>
          <p:spPr bwMode="auto">
            <a:xfrm>
              <a:off x="4066" y="1330"/>
              <a:ext cx="0" cy="72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1" name="Line 9"/>
            <p:cNvSpPr>
              <a:spLocks noChangeShapeType="1"/>
            </p:cNvSpPr>
            <p:nvPr/>
          </p:nvSpPr>
          <p:spPr bwMode="auto">
            <a:xfrm>
              <a:off x="1092" y="1353"/>
              <a:ext cx="0" cy="68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2" name="Line 10"/>
            <p:cNvSpPr>
              <a:spLocks noChangeShapeType="1"/>
            </p:cNvSpPr>
            <p:nvPr/>
          </p:nvSpPr>
          <p:spPr bwMode="auto">
            <a:xfrm>
              <a:off x="2205" y="1330"/>
              <a:ext cx="0" cy="7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3" name="Line 11"/>
            <p:cNvSpPr>
              <a:spLocks noChangeShapeType="1"/>
            </p:cNvSpPr>
            <p:nvPr/>
          </p:nvSpPr>
          <p:spPr bwMode="auto">
            <a:xfrm>
              <a:off x="3401" y="1334"/>
              <a:ext cx="0" cy="72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4" name="Line 12"/>
            <p:cNvSpPr>
              <a:spLocks noChangeShapeType="1"/>
            </p:cNvSpPr>
            <p:nvPr/>
          </p:nvSpPr>
          <p:spPr bwMode="auto">
            <a:xfrm>
              <a:off x="4615" y="1344"/>
              <a:ext cx="0" cy="7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4045" name="Text Box 13"/>
            <p:cNvSpPr txBox="1">
              <a:spLocks noChangeArrowheads="1"/>
            </p:cNvSpPr>
            <p:nvPr/>
          </p:nvSpPr>
          <p:spPr bwMode="auto">
            <a:xfrm>
              <a:off x="662" y="1546"/>
              <a:ext cx="4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a:latin typeface="Arial" charset="0"/>
                  <a:ea typeface="ＭＳ Ｐゴシック" charset="0"/>
                </a:rPr>
                <a:t> 7	12	42	59	71	86	104	212</a:t>
              </a:r>
            </a:p>
          </p:txBody>
        </p:sp>
      </p:grpSp>
    </p:spTree>
    <p:extLst>
      <p:ext uri="{BB962C8B-B14F-4D97-AF65-F5344CB8AC3E}">
        <p14:creationId xmlns:p14="http://schemas.microsoft.com/office/powerpoint/2010/main" val="3134995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85800" y="838200"/>
            <a:ext cx="7772400" cy="762000"/>
          </a:xfrm>
        </p:spPr>
        <p:txBody>
          <a:bodyPr/>
          <a:lstStyle/>
          <a:p>
            <a:pPr algn="ctr">
              <a:defRPr/>
            </a:pPr>
            <a:r>
              <a:rPr lang="en-US" dirty="0" smtClean="0">
                <a:latin typeface="Calibri" panose="020F0502020204030204" pitchFamily="34" charset="0"/>
                <a:cs typeface="+mj-cs"/>
              </a:rPr>
              <a:t>A Better Search Algorithm</a:t>
            </a:r>
          </a:p>
        </p:txBody>
      </p:sp>
      <p:sp>
        <p:nvSpPr>
          <p:cNvPr id="686083" name="Rectangle 3"/>
          <p:cNvSpPr>
            <a:spLocks noGrp="1" noChangeArrowheads="1"/>
          </p:cNvSpPr>
          <p:nvPr>
            <p:ph type="body" idx="1"/>
          </p:nvPr>
        </p:nvSpPr>
        <p:spPr>
          <a:xfrm>
            <a:off x="533400" y="1752600"/>
            <a:ext cx="8077200" cy="4343400"/>
          </a:xfrm>
        </p:spPr>
        <p:txBody>
          <a:bodyPr/>
          <a:lstStyle/>
          <a:p>
            <a:pPr>
              <a:defRPr/>
            </a:pPr>
            <a:r>
              <a:rPr lang="en-US" sz="2800" dirty="0" smtClean="0">
                <a:latin typeface="Calibri" panose="020F0502020204030204" pitchFamily="34" charset="0"/>
                <a:cs typeface="+mn-cs"/>
              </a:rPr>
              <a:t>Of course we </a:t>
            </a:r>
            <a:r>
              <a:rPr lang="en-US" sz="2800" dirty="0" smtClean="0">
                <a:solidFill>
                  <a:srgbClr val="3333FF"/>
                </a:solidFill>
                <a:latin typeface="Calibri" panose="020F0502020204030204" pitchFamily="34" charset="0"/>
                <a:cs typeface="+mn-cs"/>
              </a:rPr>
              <a:t>could use our simpler search</a:t>
            </a:r>
            <a:r>
              <a:rPr lang="en-US" sz="2800" dirty="0" smtClean="0">
                <a:latin typeface="Calibri" panose="020F0502020204030204" pitchFamily="34" charset="0"/>
                <a:cs typeface="+mn-cs"/>
              </a:rPr>
              <a:t> and traverse the array</a:t>
            </a:r>
          </a:p>
          <a:p>
            <a:pPr>
              <a:defRPr/>
            </a:pPr>
            <a:endParaRPr lang="en-US" sz="2800" dirty="0" smtClean="0">
              <a:latin typeface="Calibri" panose="020F0502020204030204" pitchFamily="34" charset="0"/>
              <a:cs typeface="+mn-cs"/>
            </a:endParaRPr>
          </a:p>
          <a:p>
            <a:pPr>
              <a:defRPr/>
            </a:pPr>
            <a:r>
              <a:rPr lang="en-US" sz="2800" dirty="0" smtClean="0">
                <a:latin typeface="Calibri" panose="020F0502020204030204" pitchFamily="34" charset="0"/>
                <a:cs typeface="+mn-cs"/>
              </a:rPr>
              <a:t>But we can use the fact that </a:t>
            </a:r>
            <a:r>
              <a:rPr lang="en-US" sz="2800" dirty="0" smtClean="0">
                <a:solidFill>
                  <a:srgbClr val="3333FF"/>
                </a:solidFill>
                <a:latin typeface="Calibri" panose="020F0502020204030204" pitchFamily="34" charset="0"/>
                <a:cs typeface="+mn-cs"/>
              </a:rPr>
              <a:t>the array is sorted</a:t>
            </a:r>
            <a:r>
              <a:rPr lang="en-US" sz="2800" dirty="0" smtClean="0">
                <a:latin typeface="Calibri" panose="020F0502020204030204" pitchFamily="34" charset="0"/>
                <a:cs typeface="+mn-cs"/>
              </a:rPr>
              <a:t> to our advantage</a:t>
            </a:r>
          </a:p>
          <a:p>
            <a:pPr>
              <a:defRPr/>
            </a:pPr>
            <a:endParaRPr lang="en-US" sz="2800" dirty="0" smtClean="0">
              <a:latin typeface="Calibri" panose="020F0502020204030204" pitchFamily="34" charset="0"/>
              <a:cs typeface="+mn-cs"/>
            </a:endParaRPr>
          </a:p>
          <a:p>
            <a:pPr>
              <a:defRPr/>
            </a:pPr>
            <a:r>
              <a:rPr lang="en-US" sz="2800" dirty="0" smtClean="0">
                <a:latin typeface="Calibri" panose="020F0502020204030204" pitchFamily="34" charset="0"/>
                <a:cs typeface="+mn-cs"/>
              </a:rPr>
              <a:t>This will allow us to </a:t>
            </a:r>
            <a:r>
              <a:rPr lang="en-US" sz="2800" dirty="0" smtClean="0">
                <a:solidFill>
                  <a:srgbClr val="3333FF"/>
                </a:solidFill>
                <a:latin typeface="Calibri" panose="020F0502020204030204" pitchFamily="34" charset="0"/>
                <a:cs typeface="+mn-cs"/>
              </a:rPr>
              <a:t>reduce the number of comparisons</a:t>
            </a:r>
          </a:p>
        </p:txBody>
      </p:sp>
    </p:spTree>
    <p:extLst>
      <p:ext uri="{BB962C8B-B14F-4D97-AF65-F5344CB8AC3E}">
        <p14:creationId xmlns:p14="http://schemas.microsoft.com/office/powerpoint/2010/main" val="6425342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85800" y="685800"/>
            <a:ext cx="7772400" cy="1143000"/>
          </a:xfrm>
        </p:spPr>
        <p:txBody>
          <a:bodyPr/>
          <a:lstStyle/>
          <a:p>
            <a:pPr algn="ctr">
              <a:defRPr/>
            </a:pPr>
            <a:r>
              <a:rPr lang="en-US" dirty="0" smtClean="0">
                <a:latin typeface="Calibri" panose="020F0502020204030204" pitchFamily="34" charset="0"/>
                <a:cs typeface="+mj-cs"/>
              </a:rPr>
              <a:t>Binary Search</a:t>
            </a:r>
          </a:p>
        </p:txBody>
      </p:sp>
      <p:sp>
        <p:nvSpPr>
          <p:cNvPr id="688131" name="Rectangle 3"/>
          <p:cNvSpPr>
            <a:spLocks noGrp="1" noChangeArrowheads="1"/>
          </p:cNvSpPr>
          <p:nvPr>
            <p:ph type="body" idx="1"/>
          </p:nvPr>
        </p:nvSpPr>
        <p:spPr>
          <a:xfrm>
            <a:off x="685800" y="1752600"/>
            <a:ext cx="7772400" cy="4114800"/>
          </a:xfrm>
        </p:spPr>
        <p:txBody>
          <a:bodyPr/>
          <a:lstStyle/>
          <a:p>
            <a:r>
              <a:rPr lang="en-US" altLang="en-US" dirty="0" smtClean="0">
                <a:latin typeface="Calibri" panose="020F0502020204030204" pitchFamily="34" charset="0"/>
              </a:rPr>
              <a:t>Requires a </a:t>
            </a:r>
            <a:r>
              <a:rPr lang="en-US" altLang="en-US" dirty="0" smtClean="0">
                <a:solidFill>
                  <a:srgbClr val="3333FF"/>
                </a:solidFill>
                <a:latin typeface="Calibri" panose="020F0502020204030204" pitchFamily="34" charset="0"/>
              </a:rPr>
              <a:t>sorted array</a:t>
            </a:r>
            <a:r>
              <a:rPr lang="en-US" altLang="en-US" dirty="0" smtClean="0">
                <a:latin typeface="Calibri" panose="020F0502020204030204" pitchFamily="34" charset="0"/>
              </a:rPr>
              <a:t> or a </a:t>
            </a:r>
            <a:r>
              <a:rPr lang="en-US" altLang="en-US" dirty="0" smtClean="0">
                <a:solidFill>
                  <a:srgbClr val="800000"/>
                </a:solidFill>
                <a:latin typeface="Calibri" panose="020F0502020204030204" pitchFamily="34" charset="0"/>
              </a:rPr>
              <a:t>binary search tree</a:t>
            </a:r>
            <a:r>
              <a:rPr lang="en-US" altLang="en-US" dirty="0" smtClean="0">
                <a:solidFill>
                  <a:srgbClr val="3333FF"/>
                </a:solidFill>
                <a:latin typeface="Calibri" panose="020F0502020204030204" pitchFamily="34" charset="0"/>
              </a:rPr>
              <a:t>.</a:t>
            </a:r>
          </a:p>
          <a:p>
            <a:endParaRPr lang="en-US" altLang="en-US" dirty="0" smtClean="0">
              <a:latin typeface="Calibri" panose="020F0502020204030204" pitchFamily="34" charset="0"/>
            </a:endParaRPr>
          </a:p>
          <a:p>
            <a:r>
              <a:rPr lang="en-US" altLang="en-US" dirty="0" smtClean="0">
                <a:latin typeface="Calibri" panose="020F0502020204030204" pitchFamily="34" charset="0"/>
              </a:rPr>
              <a:t>Cuts the </a:t>
            </a:r>
            <a:r>
              <a:rPr lang="ja-JP" altLang="en-US" dirty="0" smtClean="0">
                <a:latin typeface="Calibri" panose="020F0502020204030204" pitchFamily="34" charset="0"/>
              </a:rPr>
              <a:t>“</a:t>
            </a:r>
            <a:r>
              <a:rPr lang="en-US" altLang="ja-JP" dirty="0" smtClean="0">
                <a:latin typeface="Calibri" panose="020F0502020204030204" pitchFamily="34" charset="0"/>
              </a:rPr>
              <a:t>search space</a:t>
            </a:r>
            <a:r>
              <a:rPr lang="ja-JP" altLang="en-US" dirty="0" smtClean="0">
                <a:latin typeface="Calibri" panose="020F0502020204030204" pitchFamily="34" charset="0"/>
              </a:rPr>
              <a:t>”</a:t>
            </a:r>
            <a:r>
              <a:rPr lang="en-US" altLang="ja-JP" dirty="0" smtClean="0">
                <a:latin typeface="Calibri" panose="020F0502020204030204" pitchFamily="34" charset="0"/>
              </a:rPr>
              <a:t> </a:t>
            </a:r>
            <a:r>
              <a:rPr lang="en-US" altLang="ja-JP" dirty="0" smtClean="0">
                <a:solidFill>
                  <a:srgbClr val="3333FF"/>
                </a:solidFill>
                <a:latin typeface="Calibri" panose="020F0502020204030204" pitchFamily="34" charset="0"/>
              </a:rPr>
              <a:t>in half</a:t>
            </a:r>
            <a:r>
              <a:rPr lang="en-US" altLang="ja-JP" dirty="0" smtClean="0">
                <a:latin typeface="Calibri" panose="020F0502020204030204" pitchFamily="34" charset="0"/>
              </a:rPr>
              <a:t> each time.</a:t>
            </a:r>
          </a:p>
          <a:p>
            <a:endParaRPr lang="en-US" altLang="en-US" dirty="0" smtClean="0">
              <a:latin typeface="Calibri" panose="020F0502020204030204" pitchFamily="34" charset="0"/>
            </a:endParaRPr>
          </a:p>
          <a:p>
            <a:r>
              <a:rPr lang="en-US" altLang="en-US" dirty="0" smtClean="0">
                <a:latin typeface="Calibri" panose="020F0502020204030204" pitchFamily="34" charset="0"/>
              </a:rPr>
              <a:t>Keeps cutting the search space in half until the </a:t>
            </a:r>
            <a:r>
              <a:rPr lang="en-US" altLang="en-US" dirty="0" smtClean="0">
                <a:solidFill>
                  <a:srgbClr val="3333FF"/>
                </a:solidFill>
                <a:latin typeface="Calibri" panose="020F0502020204030204" pitchFamily="34" charset="0"/>
              </a:rPr>
              <a:t>target is found</a:t>
            </a:r>
            <a:r>
              <a:rPr lang="en-US" altLang="en-US" dirty="0" smtClean="0">
                <a:latin typeface="Calibri" panose="020F0502020204030204" pitchFamily="34" charset="0"/>
              </a:rPr>
              <a:t> or has </a:t>
            </a:r>
            <a:r>
              <a:rPr lang="en-US" altLang="en-US" dirty="0" smtClean="0">
                <a:solidFill>
                  <a:srgbClr val="3333FF"/>
                </a:solidFill>
                <a:latin typeface="Calibri" panose="020F0502020204030204" pitchFamily="34" charset="0"/>
              </a:rPr>
              <a:t>exhausted the all possible locations.</a:t>
            </a:r>
          </a:p>
        </p:txBody>
      </p:sp>
    </p:spTree>
    <p:extLst>
      <p:ext uri="{BB962C8B-B14F-4D97-AF65-F5344CB8AC3E}">
        <p14:creationId xmlns:p14="http://schemas.microsoft.com/office/powerpoint/2010/main" val="4772900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85800" y="457200"/>
            <a:ext cx="7772400" cy="1143000"/>
          </a:xfrm>
        </p:spPr>
        <p:txBody>
          <a:bodyPr/>
          <a:lstStyle/>
          <a:p>
            <a:pPr algn="ctr">
              <a:defRPr/>
            </a:pPr>
            <a:r>
              <a:rPr lang="en-US" dirty="0" smtClean="0">
                <a:latin typeface="Calibri" panose="020F0502020204030204" pitchFamily="34" charset="0"/>
                <a:cs typeface="+mj-cs"/>
              </a:rPr>
              <a:t>The Binary Search Algorithm</a:t>
            </a:r>
          </a:p>
        </p:txBody>
      </p:sp>
      <p:sp>
        <p:nvSpPr>
          <p:cNvPr id="700419" name="Rectangle 3"/>
          <p:cNvSpPr>
            <a:spLocks noGrp="1" noChangeArrowheads="1"/>
          </p:cNvSpPr>
          <p:nvPr>
            <p:ph type="body" idx="1"/>
          </p:nvPr>
        </p:nvSpPr>
        <p:spPr>
          <a:xfrm>
            <a:off x="533400" y="1524000"/>
            <a:ext cx="7772400" cy="4800600"/>
          </a:xfrm>
        </p:spPr>
        <p:txBody>
          <a:bodyPr/>
          <a:lstStyle/>
          <a:p>
            <a:pPr>
              <a:buFontTx/>
              <a:buNone/>
            </a:pPr>
            <a:r>
              <a:rPr lang="en-US" altLang="en-US" sz="2000" b="1" dirty="0" smtClean="0">
                <a:latin typeface="Calibri" panose="020F0502020204030204" pitchFamily="34" charset="0"/>
              </a:rPr>
              <a:t>calculate middle position</a:t>
            </a:r>
          </a:p>
          <a:p>
            <a:pPr>
              <a:buFontTx/>
              <a:buNone/>
            </a:pPr>
            <a:endParaRPr lang="en-US" altLang="en-US" sz="2000" b="1" dirty="0" smtClean="0">
              <a:latin typeface="Calibri" panose="020F0502020204030204" pitchFamily="34" charset="0"/>
            </a:endParaRPr>
          </a:p>
          <a:p>
            <a:pPr>
              <a:buFontTx/>
              <a:buNone/>
            </a:pPr>
            <a:r>
              <a:rPr lang="en-US" altLang="en-US" sz="2000" b="1" dirty="0" smtClean="0">
                <a:latin typeface="Calibri" panose="020F0502020204030204" pitchFamily="34" charset="0"/>
              </a:rPr>
              <a:t>if (first and last have </a:t>
            </a:r>
            <a:r>
              <a:rPr lang="ja-JP" altLang="en-US" sz="2000" b="1" dirty="0" smtClean="0">
                <a:latin typeface="Calibri" panose="020F0502020204030204" pitchFamily="34" charset="0"/>
              </a:rPr>
              <a:t>“</a:t>
            </a:r>
            <a:r>
              <a:rPr lang="en-US" altLang="ja-JP" sz="2000" b="1" dirty="0" smtClean="0">
                <a:latin typeface="Calibri" panose="020F0502020204030204" pitchFamily="34" charset="0"/>
              </a:rPr>
              <a:t>crossed</a:t>
            </a:r>
            <a:r>
              <a:rPr lang="ja-JP" altLang="en-US" sz="2000" b="1" dirty="0" smtClean="0">
                <a:latin typeface="Calibri" panose="020F0502020204030204" pitchFamily="34" charset="0"/>
              </a:rPr>
              <a:t>”</a:t>
            </a:r>
            <a:r>
              <a:rPr lang="en-US" altLang="ja-JP" sz="2000" b="1" dirty="0" smtClean="0">
                <a:latin typeface="Calibri" panose="020F0502020204030204" pitchFamily="34" charset="0"/>
              </a:rPr>
              <a:t>) then</a:t>
            </a:r>
          </a:p>
          <a:p>
            <a:pPr>
              <a:buFontTx/>
              <a:buNone/>
            </a:pPr>
            <a:r>
              <a:rPr lang="en-US" altLang="en-US" sz="2000" b="1" dirty="0" smtClean="0">
                <a:latin typeface="Calibri" panose="020F0502020204030204" pitchFamily="34" charset="0"/>
              </a:rPr>
              <a:t>  “Item not found”</a:t>
            </a:r>
          </a:p>
          <a:p>
            <a:pPr>
              <a:buFontTx/>
              <a:buNone/>
            </a:pPr>
            <a:endParaRPr lang="en-US" altLang="en-US" sz="2000" b="1" dirty="0" smtClean="0">
              <a:latin typeface="Calibri" panose="020F0502020204030204" pitchFamily="34" charset="0"/>
            </a:endParaRPr>
          </a:p>
          <a:p>
            <a:pPr>
              <a:buFontTx/>
              <a:buNone/>
            </a:pPr>
            <a:r>
              <a:rPr lang="en-US" altLang="en-US" sz="2000" b="1" dirty="0" smtClean="0">
                <a:latin typeface="Calibri" panose="020F0502020204030204" pitchFamily="34" charset="0"/>
              </a:rPr>
              <a:t>Else if (element at middle = </a:t>
            </a:r>
            <a:r>
              <a:rPr lang="en-US" altLang="en-US" sz="2000" b="1" dirty="0" err="1" smtClean="0">
                <a:latin typeface="Calibri" panose="020F0502020204030204" pitchFamily="34" charset="0"/>
              </a:rPr>
              <a:t>to_find</a:t>
            </a:r>
            <a:r>
              <a:rPr lang="en-US" altLang="en-US" sz="2000" b="1" dirty="0" smtClean="0">
                <a:latin typeface="Calibri" panose="020F0502020204030204" pitchFamily="34" charset="0"/>
              </a:rPr>
              <a:t>) then</a:t>
            </a:r>
          </a:p>
          <a:p>
            <a:pPr>
              <a:buFontTx/>
              <a:buNone/>
            </a:pPr>
            <a:r>
              <a:rPr lang="en-US" altLang="en-US" sz="2000" b="1" dirty="0" smtClean="0">
                <a:latin typeface="Calibri" panose="020F0502020204030204" pitchFamily="34" charset="0"/>
              </a:rPr>
              <a:t>  “Item Found”</a:t>
            </a:r>
          </a:p>
          <a:p>
            <a:pPr>
              <a:buFontTx/>
              <a:buNone/>
            </a:pPr>
            <a:endParaRPr lang="en-US" altLang="en-US" sz="2000" b="1" dirty="0" smtClean="0">
              <a:latin typeface="Calibri" panose="020F0502020204030204" pitchFamily="34" charset="0"/>
            </a:endParaRPr>
          </a:p>
          <a:p>
            <a:pPr>
              <a:buFontTx/>
              <a:buNone/>
            </a:pPr>
            <a:r>
              <a:rPr lang="en-US" altLang="en-US" sz="2000" b="1" dirty="0" smtClean="0">
                <a:solidFill>
                  <a:srgbClr val="3333FF"/>
                </a:solidFill>
                <a:latin typeface="Calibri" panose="020F0502020204030204" pitchFamily="34" charset="0"/>
              </a:rPr>
              <a:t>Else if </a:t>
            </a:r>
            <a:r>
              <a:rPr lang="en-US" altLang="en-US" sz="2000" b="1" dirty="0" err="1" smtClean="0">
                <a:solidFill>
                  <a:srgbClr val="3333FF"/>
                </a:solidFill>
                <a:latin typeface="Calibri" panose="020F0502020204030204" pitchFamily="34" charset="0"/>
              </a:rPr>
              <a:t>to_find</a:t>
            </a:r>
            <a:r>
              <a:rPr lang="en-US" altLang="en-US" sz="2000" b="1" dirty="0" smtClean="0">
                <a:solidFill>
                  <a:srgbClr val="3333FF"/>
                </a:solidFill>
                <a:latin typeface="Calibri" panose="020F0502020204030204" pitchFamily="34" charset="0"/>
              </a:rPr>
              <a:t> &lt; element at middle then</a:t>
            </a:r>
          </a:p>
          <a:p>
            <a:pPr>
              <a:buFontTx/>
              <a:buNone/>
            </a:pPr>
            <a:r>
              <a:rPr lang="en-US" altLang="en-US" sz="2000" b="1" dirty="0" smtClean="0">
                <a:solidFill>
                  <a:srgbClr val="3333FF"/>
                </a:solidFill>
                <a:latin typeface="Calibri" panose="020F0502020204030204" pitchFamily="34" charset="0"/>
              </a:rPr>
              <a:t>  Look to the left</a:t>
            </a:r>
          </a:p>
          <a:p>
            <a:pPr>
              <a:buFontTx/>
              <a:buNone/>
            </a:pPr>
            <a:endParaRPr lang="en-US" altLang="en-US" sz="2000" b="1" dirty="0" smtClean="0">
              <a:solidFill>
                <a:srgbClr val="3333FF"/>
              </a:solidFill>
              <a:latin typeface="Calibri" panose="020F0502020204030204" pitchFamily="34" charset="0"/>
            </a:endParaRPr>
          </a:p>
          <a:p>
            <a:pPr>
              <a:buFontTx/>
              <a:buNone/>
            </a:pPr>
            <a:r>
              <a:rPr lang="en-US" altLang="en-US" sz="2000" b="1" dirty="0" smtClean="0">
                <a:solidFill>
                  <a:srgbClr val="FF0033"/>
                </a:solidFill>
                <a:latin typeface="Calibri" panose="020F0502020204030204" pitchFamily="34" charset="0"/>
              </a:rPr>
              <a:t>else</a:t>
            </a:r>
          </a:p>
          <a:p>
            <a:pPr>
              <a:buFontTx/>
              <a:buNone/>
            </a:pPr>
            <a:r>
              <a:rPr lang="en-US" altLang="en-US" sz="2000" b="1" dirty="0" smtClean="0">
                <a:solidFill>
                  <a:srgbClr val="FF0033"/>
                </a:solidFill>
                <a:latin typeface="Calibri" panose="020F0502020204030204" pitchFamily="34" charset="0"/>
              </a:rPr>
              <a:t>  Look to the right</a:t>
            </a:r>
          </a:p>
        </p:txBody>
      </p:sp>
    </p:spTree>
    <p:extLst>
      <p:ext uri="{BB962C8B-B14F-4D97-AF65-F5344CB8AC3E}">
        <p14:creationId xmlns:p14="http://schemas.microsoft.com/office/powerpoint/2010/main" val="15774361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609600"/>
            <a:ext cx="8229600" cy="1066800"/>
          </a:xfrm>
        </p:spPr>
        <p:txBody>
          <a:bodyPr/>
          <a:lstStyle/>
          <a:p>
            <a:pPr algn="ctr">
              <a:lnSpc>
                <a:spcPct val="80000"/>
              </a:lnSpc>
            </a:pPr>
            <a:r>
              <a:rPr lang="en-US" dirty="0"/>
              <a:t>Binary Search Program</a:t>
            </a:r>
            <a:endParaRPr lang="en-US" noProof="1"/>
          </a:p>
        </p:txBody>
      </p:sp>
      <p:sp>
        <p:nvSpPr>
          <p:cNvPr id="222211" name="Rectangle 3"/>
          <p:cNvSpPr>
            <a:spLocks noGrp="1" noChangeArrowheads="1"/>
          </p:cNvSpPr>
          <p:nvPr>
            <p:ph idx="1"/>
          </p:nvPr>
        </p:nvSpPr>
        <p:spPr>
          <a:xfrm>
            <a:off x="381000" y="1524000"/>
            <a:ext cx="8382000" cy="5334000"/>
          </a:xfrm>
        </p:spPr>
        <p:txBody>
          <a:bodyPr/>
          <a:lstStyle/>
          <a:p>
            <a:pPr>
              <a:lnSpc>
                <a:spcPct val="80000"/>
              </a:lnSpc>
              <a:buFontTx/>
              <a:buNone/>
            </a:pPr>
            <a:r>
              <a:rPr lang="en-US" sz="2000" noProof="1"/>
              <a:t>int </a:t>
            </a:r>
            <a:r>
              <a:rPr lang="en-US" sz="2000" noProof="1" smtClean="0"/>
              <a:t>binarySearch (</a:t>
            </a:r>
            <a:r>
              <a:rPr lang="en-US" sz="2000" noProof="1"/>
              <a:t>int </a:t>
            </a:r>
            <a:r>
              <a:rPr lang="en-US" sz="2000" noProof="1" smtClean="0"/>
              <a:t>list[], </a:t>
            </a:r>
            <a:r>
              <a:rPr lang="en-US" sz="2000" noProof="1"/>
              <a:t>int </a:t>
            </a:r>
            <a:r>
              <a:rPr lang="en-US" sz="2000" noProof="1" smtClean="0"/>
              <a:t>size, </a:t>
            </a:r>
            <a:r>
              <a:rPr lang="en-US" sz="2000" noProof="1"/>
              <a:t>int </a:t>
            </a:r>
            <a:r>
              <a:rPr lang="en-US" sz="2000" noProof="1" smtClean="0"/>
              <a:t> key)   {</a:t>
            </a:r>
            <a:endParaRPr lang="en-US" sz="2000" noProof="1"/>
          </a:p>
          <a:p>
            <a:pPr>
              <a:lnSpc>
                <a:spcPct val="80000"/>
              </a:lnSpc>
              <a:buFontTx/>
              <a:buNone/>
            </a:pPr>
            <a:r>
              <a:rPr lang="en-US" sz="2000" noProof="1"/>
              <a:t>	int first = 0, last </a:t>
            </a:r>
            <a:r>
              <a:rPr lang="en-US" sz="2000" noProof="1" smtClean="0"/>
              <a:t>, mid</a:t>
            </a:r>
            <a:r>
              <a:rPr lang="en-US" sz="2000" dirty="0" smtClean="0"/>
              <a:t>, </a:t>
            </a:r>
            <a:r>
              <a:rPr lang="en-US" sz="2000" dirty="0"/>
              <a:t>position = -1</a:t>
            </a:r>
            <a:r>
              <a:rPr lang="en-US" sz="2000" dirty="0" smtClean="0"/>
              <a:t>;</a:t>
            </a:r>
          </a:p>
          <a:p>
            <a:pPr>
              <a:lnSpc>
                <a:spcPct val="80000"/>
              </a:lnSpc>
              <a:buFontTx/>
              <a:buNone/>
            </a:pPr>
            <a:r>
              <a:rPr lang="en-US" sz="2000" dirty="0" smtClean="0"/>
              <a:t>	last = size - 1</a:t>
            </a:r>
            <a:endParaRPr lang="en-US" sz="2000" dirty="0"/>
          </a:p>
          <a:p>
            <a:pPr>
              <a:lnSpc>
                <a:spcPct val="80000"/>
              </a:lnSpc>
              <a:buFontTx/>
              <a:buNone/>
            </a:pPr>
            <a:r>
              <a:rPr lang="en-US" sz="2000" dirty="0"/>
              <a:t>     </a:t>
            </a:r>
            <a:r>
              <a:rPr lang="en-US" sz="2000" dirty="0" err="1"/>
              <a:t>int</a:t>
            </a:r>
            <a:r>
              <a:rPr lang="en-US" sz="2000" dirty="0"/>
              <a:t> found = 0;</a:t>
            </a:r>
            <a:endParaRPr lang="en-US" sz="2000" noProof="1"/>
          </a:p>
          <a:p>
            <a:pPr>
              <a:lnSpc>
                <a:spcPct val="80000"/>
              </a:lnSpc>
              <a:buFontTx/>
              <a:buNone/>
            </a:pPr>
            <a:r>
              <a:rPr lang="en-US" sz="2000" noProof="1"/>
              <a:t>	while (</a:t>
            </a:r>
            <a:r>
              <a:rPr lang="en-US" sz="2000" dirty="0"/>
              <a:t>!found &amp;&amp; first &lt;= last</a:t>
            </a:r>
            <a:r>
              <a:rPr lang="en-US" sz="2000" noProof="1" smtClean="0"/>
              <a:t>)  {</a:t>
            </a:r>
            <a:r>
              <a:rPr lang="en-US" sz="2000" noProof="1"/>
              <a:t>	</a:t>
            </a:r>
            <a:endParaRPr lang="en-US" sz="2000" noProof="1" smtClean="0"/>
          </a:p>
          <a:p>
            <a:pPr>
              <a:lnSpc>
                <a:spcPct val="80000"/>
              </a:lnSpc>
              <a:buFontTx/>
              <a:buNone/>
            </a:pPr>
            <a:r>
              <a:rPr lang="en-US" sz="2000" noProof="1" smtClean="0"/>
              <a:t>             middle </a:t>
            </a:r>
            <a:r>
              <a:rPr lang="en-US" sz="2000" noProof="1"/>
              <a:t>= </a:t>
            </a:r>
            <a:r>
              <a:rPr lang="en-US" sz="2000" dirty="0"/>
              <a:t>(</a:t>
            </a:r>
            <a:r>
              <a:rPr lang="en-US" sz="2000" noProof="1"/>
              <a:t>first + last</a:t>
            </a:r>
            <a:r>
              <a:rPr lang="en-US" sz="2000" dirty="0"/>
              <a:t>)</a:t>
            </a:r>
            <a:r>
              <a:rPr lang="en-US" sz="2000" noProof="1"/>
              <a:t> / 2;</a:t>
            </a:r>
            <a:r>
              <a:rPr lang="en-US" sz="2000" dirty="0"/>
              <a:t>        </a:t>
            </a:r>
            <a:r>
              <a:rPr lang="en-US" sz="2000" dirty="0" smtClean="0">
                <a:solidFill>
                  <a:srgbClr val="006600"/>
                </a:solidFill>
              </a:rPr>
              <a:t>/* </a:t>
            </a:r>
            <a:r>
              <a:rPr lang="en-US" sz="2000" dirty="0">
                <a:solidFill>
                  <a:srgbClr val="006600"/>
                </a:solidFill>
              </a:rPr>
              <a:t>Calculate mid point */</a:t>
            </a:r>
            <a:endParaRPr lang="en-US" sz="2000" noProof="1">
              <a:solidFill>
                <a:srgbClr val="006600"/>
              </a:solidFill>
            </a:endParaRPr>
          </a:p>
          <a:p>
            <a:pPr>
              <a:lnSpc>
                <a:spcPct val="80000"/>
              </a:lnSpc>
              <a:buFontTx/>
              <a:buNone/>
            </a:pPr>
            <a:r>
              <a:rPr lang="en-US" sz="2000" noProof="1"/>
              <a:t>	</a:t>
            </a:r>
            <a:r>
              <a:rPr lang="en-US" sz="2000" noProof="1" smtClean="0"/>
              <a:t>        if (list[mid] </a:t>
            </a:r>
            <a:r>
              <a:rPr lang="en-US" sz="2000" noProof="1"/>
              <a:t>== </a:t>
            </a:r>
            <a:r>
              <a:rPr lang="en-US" sz="2000" noProof="1" smtClean="0"/>
              <a:t>key)</a:t>
            </a:r>
            <a:r>
              <a:rPr lang="en-US" sz="2000" dirty="0" smtClean="0"/>
              <a:t>  {      </a:t>
            </a:r>
            <a:r>
              <a:rPr lang="en-US" sz="2000" dirty="0" smtClean="0">
                <a:solidFill>
                  <a:srgbClr val="006600"/>
                </a:solidFill>
              </a:rPr>
              <a:t> </a:t>
            </a:r>
            <a:r>
              <a:rPr lang="en-US" sz="2000" dirty="0">
                <a:solidFill>
                  <a:srgbClr val="006600"/>
                </a:solidFill>
              </a:rPr>
              <a:t>/* If value is found at mid */</a:t>
            </a:r>
          </a:p>
          <a:p>
            <a:pPr>
              <a:lnSpc>
                <a:spcPct val="80000"/>
              </a:lnSpc>
              <a:buFontTx/>
              <a:buNone/>
            </a:pPr>
            <a:r>
              <a:rPr lang="en-US" sz="2000" dirty="0"/>
              <a:t>           </a:t>
            </a:r>
            <a:r>
              <a:rPr lang="en-US" sz="2000" dirty="0" smtClean="0"/>
              <a:t>       </a:t>
            </a:r>
            <a:r>
              <a:rPr lang="en-US" sz="2000" dirty="0"/>
              <a:t>found = 1;</a:t>
            </a:r>
            <a:endParaRPr lang="en-US" sz="2000" noProof="1"/>
          </a:p>
          <a:p>
            <a:pPr>
              <a:lnSpc>
                <a:spcPct val="80000"/>
              </a:lnSpc>
              <a:buFontTx/>
              <a:buNone/>
            </a:pPr>
            <a:r>
              <a:rPr lang="en-US" sz="2000" noProof="1"/>
              <a:t>		</a:t>
            </a:r>
            <a:r>
              <a:rPr lang="en-US" sz="2000" dirty="0"/>
              <a:t>    position = </a:t>
            </a:r>
            <a:r>
              <a:rPr lang="en-US" sz="2000" noProof="1" smtClean="0"/>
              <a:t>mid;</a:t>
            </a:r>
            <a:endParaRPr lang="en-US" sz="2000" dirty="0"/>
          </a:p>
          <a:p>
            <a:pPr>
              <a:lnSpc>
                <a:spcPct val="80000"/>
              </a:lnSpc>
              <a:buFontTx/>
              <a:buNone/>
            </a:pPr>
            <a:r>
              <a:rPr lang="en-US" sz="2000" dirty="0"/>
              <a:t>             }</a:t>
            </a:r>
            <a:endParaRPr lang="en-US" sz="2000" noProof="1"/>
          </a:p>
          <a:p>
            <a:pPr>
              <a:lnSpc>
                <a:spcPct val="80000"/>
              </a:lnSpc>
              <a:buFontTx/>
              <a:buNone/>
            </a:pPr>
            <a:r>
              <a:rPr lang="en-US" sz="2000" noProof="1"/>
              <a:t>		else if </a:t>
            </a:r>
            <a:r>
              <a:rPr lang="en-US" sz="2000" noProof="1" smtClean="0"/>
              <a:t>(list[mid] </a:t>
            </a:r>
            <a:r>
              <a:rPr lang="en-US" sz="2000" noProof="1"/>
              <a:t>&gt; </a:t>
            </a:r>
            <a:r>
              <a:rPr lang="en-US" sz="2000" noProof="1" smtClean="0"/>
              <a:t>key)</a:t>
            </a:r>
            <a:r>
              <a:rPr lang="en-US" sz="2000" dirty="0" smtClean="0"/>
              <a:t>     </a:t>
            </a:r>
            <a:r>
              <a:rPr lang="en-US" sz="2000" dirty="0">
                <a:solidFill>
                  <a:srgbClr val="006600"/>
                </a:solidFill>
              </a:rPr>
              <a:t>/* If value is in lower half */</a:t>
            </a:r>
          </a:p>
          <a:p>
            <a:pPr>
              <a:lnSpc>
                <a:spcPct val="80000"/>
              </a:lnSpc>
              <a:buFontTx/>
              <a:buNone/>
            </a:pPr>
            <a:r>
              <a:rPr lang="en-US" sz="2000" dirty="0"/>
              <a:t>                   </a:t>
            </a:r>
            <a:r>
              <a:rPr lang="en-US" sz="2000" dirty="0" smtClean="0"/>
              <a:t>         </a:t>
            </a:r>
            <a:r>
              <a:rPr lang="en-US" sz="2000" noProof="1" smtClean="0"/>
              <a:t>last </a:t>
            </a:r>
            <a:r>
              <a:rPr lang="en-US" sz="2000" noProof="1"/>
              <a:t>= </a:t>
            </a:r>
            <a:r>
              <a:rPr lang="en-US" sz="2000" noProof="1" smtClean="0"/>
              <a:t>mid </a:t>
            </a:r>
            <a:r>
              <a:rPr lang="en-US" sz="2000" noProof="1"/>
              <a:t>- 1;</a:t>
            </a:r>
          </a:p>
          <a:p>
            <a:pPr>
              <a:lnSpc>
                <a:spcPct val="80000"/>
              </a:lnSpc>
              <a:buFontTx/>
              <a:buNone/>
            </a:pPr>
            <a:r>
              <a:rPr lang="en-US" sz="2000" noProof="1"/>
              <a:t>		</a:t>
            </a:r>
            <a:r>
              <a:rPr lang="en-US" sz="2000" noProof="1" smtClean="0"/>
              <a:t>         else</a:t>
            </a:r>
            <a:endParaRPr lang="en-US" sz="2000" noProof="1"/>
          </a:p>
          <a:p>
            <a:pPr>
              <a:lnSpc>
                <a:spcPct val="80000"/>
              </a:lnSpc>
              <a:buFontTx/>
              <a:buNone/>
            </a:pPr>
            <a:r>
              <a:rPr lang="en-US" sz="2000" noProof="1"/>
              <a:t>		</a:t>
            </a:r>
            <a:r>
              <a:rPr lang="en-US" sz="2000" dirty="0"/>
              <a:t>     </a:t>
            </a:r>
            <a:r>
              <a:rPr lang="en-US" sz="2000" dirty="0" smtClean="0"/>
              <a:t>         </a:t>
            </a:r>
            <a:r>
              <a:rPr lang="en-US" sz="2000" noProof="1" smtClean="0"/>
              <a:t>first </a:t>
            </a:r>
            <a:r>
              <a:rPr lang="en-US" sz="2000" noProof="1"/>
              <a:t>= </a:t>
            </a:r>
            <a:r>
              <a:rPr lang="en-US" sz="2000" noProof="1" smtClean="0"/>
              <a:t>mid </a:t>
            </a:r>
            <a:r>
              <a:rPr lang="en-US" sz="2000" noProof="1"/>
              <a:t>+ 1;</a:t>
            </a:r>
            <a:r>
              <a:rPr lang="en-US" sz="2000" dirty="0"/>
              <a:t>	         </a:t>
            </a:r>
            <a:r>
              <a:rPr lang="en-US" sz="2000" dirty="0">
                <a:solidFill>
                  <a:srgbClr val="006600"/>
                </a:solidFill>
              </a:rPr>
              <a:t> /* If value is in upper half */</a:t>
            </a:r>
            <a:endParaRPr lang="en-US" sz="2000" noProof="1">
              <a:solidFill>
                <a:srgbClr val="006600"/>
              </a:solidFill>
            </a:endParaRPr>
          </a:p>
          <a:p>
            <a:pPr>
              <a:lnSpc>
                <a:spcPct val="80000"/>
              </a:lnSpc>
              <a:buFontTx/>
              <a:buNone/>
            </a:pPr>
            <a:r>
              <a:rPr lang="en-US" sz="2000" noProof="1"/>
              <a:t>	</a:t>
            </a:r>
            <a:r>
              <a:rPr lang="en-US" sz="2000" noProof="1" smtClean="0"/>
              <a:t>} </a:t>
            </a:r>
            <a:r>
              <a:rPr lang="en-US" sz="2000" noProof="1" smtClean="0">
                <a:solidFill>
                  <a:srgbClr val="006600"/>
                </a:solidFill>
              </a:rPr>
              <a:t>// end while loop</a:t>
            </a:r>
            <a:endParaRPr lang="en-US" sz="2000" noProof="1">
              <a:solidFill>
                <a:srgbClr val="006600"/>
              </a:solidFill>
            </a:endParaRPr>
          </a:p>
          <a:p>
            <a:pPr>
              <a:lnSpc>
                <a:spcPct val="80000"/>
              </a:lnSpc>
              <a:buFontTx/>
              <a:buNone/>
            </a:pPr>
            <a:r>
              <a:rPr lang="en-US" sz="2000" noProof="1"/>
              <a:t>	return </a:t>
            </a:r>
            <a:r>
              <a:rPr lang="en-US" sz="2000" dirty="0"/>
              <a:t>position</a:t>
            </a:r>
            <a:r>
              <a:rPr lang="en-US" sz="2000" noProof="1"/>
              <a:t>;  </a:t>
            </a:r>
          </a:p>
          <a:p>
            <a:pPr>
              <a:lnSpc>
                <a:spcPct val="80000"/>
              </a:lnSpc>
              <a:buFontTx/>
              <a:buNone/>
            </a:pPr>
            <a:r>
              <a:rPr lang="en-US" sz="2000" noProof="1"/>
              <a:t>}	</a:t>
            </a:r>
            <a:r>
              <a:rPr lang="en-US" sz="2000" noProof="1" smtClean="0">
                <a:solidFill>
                  <a:srgbClr val="006600"/>
                </a:solidFill>
              </a:rPr>
              <a:t>// end of function</a:t>
            </a:r>
            <a:endParaRPr lang="en-US" sz="2000" noProof="1">
              <a:solidFill>
                <a:srgbClr val="006600"/>
              </a:solidFill>
            </a:endParaRPr>
          </a:p>
        </p:txBody>
      </p:sp>
    </p:spTree>
    <p:extLst>
      <p:ext uri="{BB962C8B-B14F-4D97-AF65-F5344CB8AC3E}">
        <p14:creationId xmlns:p14="http://schemas.microsoft.com/office/powerpoint/2010/main" val="181161071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959225"/>
            <a:ext cx="7848600" cy="841375"/>
            <a:chOff x="240" y="2183"/>
            <a:chExt cx="4944" cy="530"/>
          </a:xfrm>
        </p:grpSpPr>
        <p:sp>
          <p:nvSpPr>
            <p:cNvPr id="30724"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0725"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0726"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0727"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0728"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0729"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0730"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0731"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0732"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0733"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0734"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0735"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0736"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0737"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0738"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0739"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0740"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0741"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0742"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0743"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0744"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0745"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0746"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0747"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0748"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0749"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0750"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0751"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0752"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0753"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0754"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0755"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6" name="Content Placeholder 2"/>
          <p:cNvSpPr txBox="1">
            <a:spLocks/>
          </p:cNvSpPr>
          <p:nvPr/>
        </p:nvSpPr>
        <p:spPr>
          <a:xfrm>
            <a:off x="304800" y="1828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37" name="Title 38"/>
          <p:cNvSpPr txBox="1">
            <a:spLocks/>
          </p:cNvSpPr>
          <p:nvPr/>
        </p:nvSpPr>
        <p:spPr>
          <a:xfrm>
            <a:off x="571500" y="838200"/>
            <a:ext cx="8305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dirty="0" smtClean="0">
                <a:ln>
                  <a:noFill/>
                </a:ln>
                <a:solidFill>
                  <a:srgbClr val="0000CC"/>
                </a:solidFill>
                <a:effectLst/>
                <a:uLnTx/>
                <a:uFillTx/>
                <a:latin typeface="+mj-lt"/>
                <a:ea typeface="+mj-ea"/>
                <a:cs typeface="+mj-cs"/>
              </a:rPr>
              <a:t>Binary Search Demo</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Tree>
    <p:extLst>
      <p:ext uri="{BB962C8B-B14F-4D97-AF65-F5344CB8AC3E}">
        <p14:creationId xmlns:p14="http://schemas.microsoft.com/office/powerpoint/2010/main" val="129524511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614737"/>
            <a:ext cx="7848600" cy="841375"/>
            <a:chOff x="240" y="2183"/>
            <a:chExt cx="4944" cy="530"/>
          </a:xfrm>
        </p:grpSpPr>
        <p:sp>
          <p:nvSpPr>
            <p:cNvPr id="31751"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1752"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1753"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1754"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1755"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1756"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1757"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1758"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1759"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1760"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1761"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1762"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1763"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1764"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1765"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1766"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1767"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1768"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1769"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1770"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1771"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1772"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1773"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1774"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1775"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1776"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1777"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1778"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1779"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1780"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1781"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1782"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1748" name="AutoShape 35"/>
          <p:cNvSpPr>
            <a:spLocks noChangeArrowheads="1"/>
          </p:cNvSpPr>
          <p:nvPr/>
        </p:nvSpPr>
        <p:spPr bwMode="auto">
          <a:xfrm>
            <a:off x="77724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right</a:t>
            </a:r>
            <a:endParaRPr kumimoji="1" lang="en-US">
              <a:latin typeface="Arial" charset="0"/>
            </a:endParaRPr>
          </a:p>
        </p:txBody>
      </p:sp>
      <p:sp>
        <p:nvSpPr>
          <p:cNvPr id="31749" name="AutoShape 36"/>
          <p:cNvSpPr>
            <a:spLocks noChangeArrowheads="1"/>
          </p:cNvSpPr>
          <p:nvPr/>
        </p:nvSpPr>
        <p:spPr bwMode="auto">
          <a:xfrm>
            <a:off x="13716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left</a:t>
            </a:r>
            <a:endParaRPr kumimoji="1" lang="en-US">
              <a:latin typeface="Arial" charset="0"/>
            </a:endParaRPr>
          </a:p>
        </p:txBody>
      </p:sp>
      <p:sp>
        <p:nvSpPr>
          <p:cNvPr id="31750" name="AutoShape 37"/>
          <p:cNvSpPr>
            <a:spLocks noChangeArrowheads="1"/>
          </p:cNvSpPr>
          <p:nvPr/>
        </p:nvSpPr>
        <p:spPr bwMode="auto">
          <a:xfrm>
            <a:off x="3200400" y="50625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if </a:t>
            </a:r>
            <a:r>
              <a:rPr kumimoji="1" lang="en-US">
                <a:effectLst/>
                <a:latin typeface="Courier New" pitchFamily="49" charset="0"/>
              </a:rPr>
              <a:t>Key v</a:t>
            </a:r>
            <a:r>
              <a:rPr kumimoji="1" lang="en-US">
                <a:effectLst/>
                <a:latin typeface="Arial" charset="0"/>
              </a:rPr>
              <a:t> is in array, it is has index between </a:t>
            </a:r>
            <a:r>
              <a:rPr kumimoji="1" lang="en-US">
                <a:effectLst/>
                <a:latin typeface="Courier New" pitchFamily="49" charset="0"/>
              </a:rPr>
              <a:t>left</a:t>
            </a:r>
            <a:r>
              <a:rPr kumimoji="1" lang="en-US">
                <a:effectLst/>
                <a:latin typeface="Arial" charset="0"/>
              </a:rPr>
              <a:t> and </a:t>
            </a:r>
            <a:r>
              <a:rPr kumimoji="1" lang="en-US">
                <a:effectLst/>
                <a:latin typeface="Courier New" pitchFamily="49" charset="0"/>
              </a:rPr>
              <a:t>right.</a:t>
            </a:r>
            <a:endParaRPr kumimoji="1" lang="en-US">
              <a:effectLst/>
              <a:latin typeface="Arial" charset="0"/>
            </a:endParaRPr>
          </a:p>
        </p:txBody>
      </p:sp>
      <p:sp>
        <p:nvSpPr>
          <p:cNvPr id="41" name="Content Placeholder 2"/>
          <p:cNvSpPr>
            <a:spLocks noGrp="1"/>
          </p:cNvSpPr>
          <p:nvPr>
            <p:ph idx="1"/>
          </p:nvPr>
        </p:nvSpPr>
        <p:spPr>
          <a:xfrm>
            <a:off x="228600" y="1023937"/>
            <a:ext cx="8534400" cy="1600200"/>
          </a:xfrm>
        </p:spPr>
        <p:txBody>
          <a:bodyPr/>
          <a:lstStyle/>
          <a:p>
            <a:r>
              <a:rPr lang="en-US" sz="2400" dirty="0" smtClean="0">
                <a:latin typeface="Calibri" panose="020F0502020204030204" pitchFamily="34" charset="0"/>
              </a:rPr>
              <a:t>Maintain array of Items</a:t>
            </a:r>
          </a:p>
          <a:p>
            <a:r>
              <a:rPr lang="en-US" sz="2400" dirty="0" smtClean="0">
                <a:latin typeface="Calibri" panose="020F0502020204030204" pitchFamily="34" charset="0"/>
              </a:rPr>
              <a:t>Store in sorted order</a:t>
            </a:r>
          </a:p>
          <a:p>
            <a:r>
              <a:rPr lang="en-US" sz="2400" dirty="0" smtClean="0">
                <a:latin typeface="Calibri" panose="020F0502020204030204" pitchFamily="34" charset="0"/>
              </a:rPr>
              <a:t>Use binary search to find Item with key = 33</a:t>
            </a:r>
            <a:endParaRPr lang="en-US" sz="2400" dirty="0">
              <a:latin typeface="Calibri" panose="020F0502020204030204" pitchFamily="34" charset="0"/>
            </a:endParaRPr>
          </a:p>
        </p:txBody>
      </p:sp>
    </p:spTree>
    <p:extLst>
      <p:ext uri="{BB962C8B-B14F-4D97-AF65-F5344CB8AC3E}">
        <p14:creationId xmlns:p14="http://schemas.microsoft.com/office/powerpoint/2010/main" val="41307251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Space Complexity</a:t>
            </a:r>
            <a:endParaRPr lang="en-US" dirty="0">
              <a:latin typeface="Calibri" panose="020F0502020204030204" pitchFamily="34" charset="0"/>
            </a:endParaRPr>
          </a:p>
        </p:txBody>
      </p:sp>
      <p:sp>
        <p:nvSpPr>
          <p:cNvPr id="5" name="Content Placeholder 4"/>
          <p:cNvSpPr>
            <a:spLocks noGrp="1"/>
          </p:cNvSpPr>
          <p:nvPr>
            <p:ph sz="quarter" idx="1"/>
          </p:nvPr>
        </p:nvSpPr>
        <p:spPr/>
        <p:txBody>
          <a:bodyPr>
            <a:normAutofit lnSpcReduction="10000"/>
          </a:bodyPr>
          <a:lstStyle/>
          <a:p>
            <a:r>
              <a:rPr lang="en-US" sz="2800" dirty="0" smtClean="0">
                <a:latin typeface="Calibri" panose="020F0502020204030204" pitchFamily="34" charset="0"/>
              </a:rPr>
              <a:t>Space complexity = The amount of memory required by an algorithm to run to completion</a:t>
            </a:r>
          </a:p>
          <a:p>
            <a:pPr lvl="1"/>
            <a:r>
              <a:rPr lang="en-US" dirty="0" smtClean="0">
                <a:latin typeface="Calibri" panose="020F0502020204030204" pitchFamily="34" charset="0"/>
              </a:rPr>
              <a:t>the most often encountered cause is “memory leaks” – the amount of memory required larger than the memory available on a given system</a:t>
            </a:r>
          </a:p>
          <a:p>
            <a:r>
              <a:rPr lang="en-US" sz="2800" dirty="0" smtClean="0">
                <a:latin typeface="Calibri" panose="020F0502020204030204" pitchFamily="34" charset="0"/>
              </a:rPr>
              <a:t>Some algorithms may be more efficient if data completely loaded into memory </a:t>
            </a:r>
          </a:p>
          <a:p>
            <a:pPr lvl="1"/>
            <a:r>
              <a:rPr lang="en-US" dirty="0" smtClean="0">
                <a:latin typeface="Calibri" panose="020F0502020204030204" pitchFamily="34" charset="0"/>
              </a:rPr>
              <a:t>Need to look also at system limitations</a:t>
            </a:r>
          </a:p>
          <a:p>
            <a:pPr lvl="1"/>
            <a:r>
              <a:rPr lang="en-US" dirty="0" smtClean="0">
                <a:latin typeface="Calibri" panose="020F0502020204030204" pitchFamily="34" charset="0"/>
              </a:rPr>
              <a:t>e.g. Classify 2GB of text in various categories  – can I afford to load the entire collection?</a:t>
            </a:r>
          </a:p>
          <a:p>
            <a:endParaRPr lang="en-US" sz="2800" dirty="0">
              <a:latin typeface="Calibri" panose="020F0502020204030204" pitchFamily="34" charset="0"/>
            </a:endParaRPr>
          </a:p>
        </p:txBody>
      </p:sp>
    </p:spTree>
    <p:extLst>
      <p:ext uri="{BB962C8B-B14F-4D97-AF65-F5344CB8AC3E}">
        <p14:creationId xmlns:p14="http://schemas.microsoft.com/office/powerpoint/2010/main" val="7685755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614737"/>
            <a:ext cx="7848600" cy="841375"/>
            <a:chOff x="240" y="2183"/>
            <a:chExt cx="4944" cy="530"/>
          </a:xfrm>
        </p:grpSpPr>
        <p:sp>
          <p:nvSpPr>
            <p:cNvPr id="32776"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2777"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2778"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2779"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2780"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2781"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2782"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2783"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2784"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dirty="0">
                  <a:solidFill>
                    <a:schemeClr val="bg1"/>
                  </a:solidFill>
                  <a:latin typeface="Arial" charset="0"/>
                </a:rPr>
                <a:t>index</a:t>
              </a:r>
              <a:endParaRPr lang="en-US" dirty="0">
                <a:latin typeface="Arial" charset="0"/>
              </a:endParaRPr>
            </a:p>
          </p:txBody>
        </p:sp>
        <p:sp>
          <p:nvSpPr>
            <p:cNvPr id="32785"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2786"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2787"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2788"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2789"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2790"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2791"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2792"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2793"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2794"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2795"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2796"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2797"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2798"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2799"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2800"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2801"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2802"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2803"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2804"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2805"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2806"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2807"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2772" name="AutoShape 35"/>
          <p:cNvSpPr>
            <a:spLocks noChangeArrowheads="1"/>
          </p:cNvSpPr>
          <p:nvPr/>
        </p:nvSpPr>
        <p:spPr bwMode="auto">
          <a:xfrm>
            <a:off x="77724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right</a:t>
            </a:r>
            <a:endParaRPr kumimoji="1" lang="en-US">
              <a:latin typeface="Arial" charset="0"/>
            </a:endParaRPr>
          </a:p>
        </p:txBody>
      </p:sp>
      <p:sp>
        <p:nvSpPr>
          <p:cNvPr id="32773" name="AutoShape 36"/>
          <p:cNvSpPr>
            <a:spLocks noChangeArrowheads="1"/>
          </p:cNvSpPr>
          <p:nvPr/>
        </p:nvSpPr>
        <p:spPr bwMode="auto">
          <a:xfrm>
            <a:off x="13716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left</a:t>
            </a:r>
            <a:endParaRPr kumimoji="1" lang="en-US">
              <a:latin typeface="Arial" charset="0"/>
            </a:endParaRPr>
          </a:p>
        </p:txBody>
      </p:sp>
      <p:sp>
        <p:nvSpPr>
          <p:cNvPr id="32774" name="AutoShape 37"/>
          <p:cNvSpPr>
            <a:spLocks noChangeArrowheads="1"/>
          </p:cNvSpPr>
          <p:nvPr/>
        </p:nvSpPr>
        <p:spPr bwMode="auto">
          <a:xfrm>
            <a:off x="4572000" y="26241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2775" name="AutoShape 38"/>
          <p:cNvSpPr>
            <a:spLocks noChangeArrowheads="1"/>
          </p:cNvSpPr>
          <p:nvPr/>
        </p:nvSpPr>
        <p:spPr bwMode="auto">
          <a:xfrm>
            <a:off x="3200400" y="50625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Compute midpoint and check if matching Key is in that position.</a:t>
            </a:r>
          </a:p>
        </p:txBody>
      </p:sp>
      <p:sp>
        <p:nvSpPr>
          <p:cNvPr id="41"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00198220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3767137"/>
            <a:ext cx="7848600" cy="841375"/>
            <a:chOff x="240" y="2183"/>
            <a:chExt cx="4944" cy="530"/>
          </a:xfrm>
        </p:grpSpPr>
        <p:sp>
          <p:nvSpPr>
            <p:cNvPr id="33800" name="Rectangle 3"/>
            <p:cNvSpPr>
              <a:spLocks noChangeArrowheads="1"/>
            </p:cNvSpPr>
            <p:nvPr/>
          </p:nvSpPr>
          <p:spPr bwMode="auto">
            <a:xfrm>
              <a:off x="316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3801" name="Rectangle 4"/>
            <p:cNvSpPr>
              <a:spLocks noChangeArrowheads="1"/>
            </p:cNvSpPr>
            <p:nvPr/>
          </p:nvSpPr>
          <p:spPr bwMode="auto">
            <a:xfrm>
              <a:off x="144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3802" name="Rectangle 5"/>
            <p:cNvSpPr>
              <a:spLocks noChangeArrowheads="1"/>
            </p:cNvSpPr>
            <p:nvPr/>
          </p:nvSpPr>
          <p:spPr bwMode="auto">
            <a:xfrm>
              <a:off x="115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3803" name="Rectangle 6"/>
            <p:cNvSpPr>
              <a:spLocks noChangeArrowheads="1"/>
            </p:cNvSpPr>
            <p:nvPr/>
          </p:nvSpPr>
          <p:spPr bwMode="auto">
            <a:xfrm>
              <a:off x="172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3804" name="Rectangle 7"/>
            <p:cNvSpPr>
              <a:spLocks noChangeArrowheads="1"/>
            </p:cNvSpPr>
            <p:nvPr/>
          </p:nvSpPr>
          <p:spPr bwMode="auto">
            <a:xfrm>
              <a:off x="201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3805" name="Rectangle 8"/>
            <p:cNvSpPr>
              <a:spLocks noChangeArrowheads="1"/>
            </p:cNvSpPr>
            <p:nvPr/>
          </p:nvSpPr>
          <p:spPr bwMode="auto">
            <a:xfrm>
              <a:off x="259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3806" name="Rectangle 9"/>
            <p:cNvSpPr>
              <a:spLocks noChangeArrowheads="1"/>
            </p:cNvSpPr>
            <p:nvPr/>
          </p:nvSpPr>
          <p:spPr bwMode="auto">
            <a:xfrm>
              <a:off x="230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3807" name="Rectangle 10"/>
            <p:cNvSpPr>
              <a:spLocks noChangeArrowheads="1"/>
            </p:cNvSpPr>
            <p:nvPr/>
          </p:nvSpPr>
          <p:spPr bwMode="auto">
            <a:xfrm>
              <a:off x="288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3808" name="Rectangle 11"/>
            <p:cNvSpPr>
              <a:spLocks noChangeArrowheads="1"/>
            </p:cNvSpPr>
            <p:nvPr/>
          </p:nvSpPr>
          <p:spPr bwMode="auto">
            <a:xfrm>
              <a:off x="240" y="2183"/>
              <a:ext cx="624"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3809" name="Rectangle 12"/>
            <p:cNvSpPr>
              <a:spLocks noChangeArrowheads="1"/>
            </p:cNvSpPr>
            <p:nvPr/>
          </p:nvSpPr>
          <p:spPr bwMode="auto">
            <a:xfrm>
              <a:off x="374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3810" name="Rectangle 13"/>
            <p:cNvSpPr>
              <a:spLocks noChangeArrowheads="1"/>
            </p:cNvSpPr>
            <p:nvPr/>
          </p:nvSpPr>
          <p:spPr bwMode="auto">
            <a:xfrm>
              <a:off x="345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3811" name="Rectangle 14"/>
            <p:cNvSpPr>
              <a:spLocks noChangeArrowheads="1"/>
            </p:cNvSpPr>
            <p:nvPr/>
          </p:nvSpPr>
          <p:spPr bwMode="auto">
            <a:xfrm>
              <a:off x="4032"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3812" name="Rectangle 15"/>
            <p:cNvSpPr>
              <a:spLocks noChangeArrowheads="1"/>
            </p:cNvSpPr>
            <p:nvPr/>
          </p:nvSpPr>
          <p:spPr bwMode="auto">
            <a:xfrm>
              <a:off x="4320"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3813" name="Rectangle 16"/>
            <p:cNvSpPr>
              <a:spLocks noChangeArrowheads="1"/>
            </p:cNvSpPr>
            <p:nvPr/>
          </p:nvSpPr>
          <p:spPr bwMode="auto">
            <a:xfrm>
              <a:off x="4896"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3814" name="Rectangle 17"/>
            <p:cNvSpPr>
              <a:spLocks noChangeArrowheads="1"/>
            </p:cNvSpPr>
            <p:nvPr/>
          </p:nvSpPr>
          <p:spPr bwMode="auto">
            <a:xfrm>
              <a:off x="4608"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3815" name="Rectangle 18"/>
            <p:cNvSpPr>
              <a:spLocks noChangeArrowheads="1"/>
            </p:cNvSpPr>
            <p:nvPr/>
          </p:nvSpPr>
          <p:spPr bwMode="auto">
            <a:xfrm>
              <a:off x="864" y="2183"/>
              <a:ext cx="288" cy="265"/>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3816" name="Rectangle 19"/>
            <p:cNvSpPr>
              <a:spLocks noChangeArrowheads="1"/>
            </p:cNvSpPr>
            <p:nvPr/>
          </p:nvSpPr>
          <p:spPr bwMode="auto">
            <a:xfrm>
              <a:off x="316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3817" name="Rectangle 20"/>
            <p:cNvSpPr>
              <a:spLocks noChangeArrowheads="1"/>
            </p:cNvSpPr>
            <p:nvPr/>
          </p:nvSpPr>
          <p:spPr bwMode="auto">
            <a:xfrm>
              <a:off x="144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3818" name="Rectangle 21"/>
            <p:cNvSpPr>
              <a:spLocks noChangeArrowheads="1"/>
            </p:cNvSpPr>
            <p:nvPr/>
          </p:nvSpPr>
          <p:spPr bwMode="auto">
            <a:xfrm>
              <a:off x="115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3819" name="Rectangle 22"/>
            <p:cNvSpPr>
              <a:spLocks noChangeArrowheads="1"/>
            </p:cNvSpPr>
            <p:nvPr/>
          </p:nvSpPr>
          <p:spPr bwMode="auto">
            <a:xfrm>
              <a:off x="172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3820" name="Rectangle 23"/>
            <p:cNvSpPr>
              <a:spLocks noChangeArrowheads="1"/>
            </p:cNvSpPr>
            <p:nvPr/>
          </p:nvSpPr>
          <p:spPr bwMode="auto">
            <a:xfrm>
              <a:off x="201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3821" name="Rectangle 24"/>
            <p:cNvSpPr>
              <a:spLocks noChangeArrowheads="1"/>
            </p:cNvSpPr>
            <p:nvPr/>
          </p:nvSpPr>
          <p:spPr bwMode="auto">
            <a:xfrm>
              <a:off x="259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3822" name="Rectangle 25"/>
            <p:cNvSpPr>
              <a:spLocks noChangeArrowheads="1"/>
            </p:cNvSpPr>
            <p:nvPr/>
          </p:nvSpPr>
          <p:spPr bwMode="auto">
            <a:xfrm>
              <a:off x="230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3823" name="Rectangle 26"/>
            <p:cNvSpPr>
              <a:spLocks noChangeArrowheads="1"/>
            </p:cNvSpPr>
            <p:nvPr/>
          </p:nvSpPr>
          <p:spPr bwMode="auto">
            <a:xfrm>
              <a:off x="288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3824" name="Rectangle 27"/>
            <p:cNvSpPr>
              <a:spLocks noChangeArrowheads="1"/>
            </p:cNvSpPr>
            <p:nvPr/>
          </p:nvSpPr>
          <p:spPr bwMode="auto">
            <a:xfrm>
              <a:off x="240" y="2448"/>
              <a:ext cx="624" cy="265"/>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3825" name="Rectangle 28"/>
            <p:cNvSpPr>
              <a:spLocks noChangeArrowheads="1"/>
            </p:cNvSpPr>
            <p:nvPr/>
          </p:nvSpPr>
          <p:spPr bwMode="auto">
            <a:xfrm>
              <a:off x="374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3826" name="Rectangle 29"/>
            <p:cNvSpPr>
              <a:spLocks noChangeArrowheads="1"/>
            </p:cNvSpPr>
            <p:nvPr/>
          </p:nvSpPr>
          <p:spPr bwMode="auto">
            <a:xfrm>
              <a:off x="345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3827" name="Rectangle 30"/>
            <p:cNvSpPr>
              <a:spLocks noChangeArrowheads="1"/>
            </p:cNvSpPr>
            <p:nvPr/>
          </p:nvSpPr>
          <p:spPr bwMode="auto">
            <a:xfrm>
              <a:off x="4032"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3828" name="Rectangle 31"/>
            <p:cNvSpPr>
              <a:spLocks noChangeArrowheads="1"/>
            </p:cNvSpPr>
            <p:nvPr/>
          </p:nvSpPr>
          <p:spPr bwMode="auto">
            <a:xfrm>
              <a:off x="4320"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3829" name="Rectangle 32"/>
            <p:cNvSpPr>
              <a:spLocks noChangeArrowheads="1"/>
            </p:cNvSpPr>
            <p:nvPr/>
          </p:nvSpPr>
          <p:spPr bwMode="auto">
            <a:xfrm>
              <a:off x="4896"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3830" name="Rectangle 33"/>
            <p:cNvSpPr>
              <a:spLocks noChangeArrowheads="1"/>
            </p:cNvSpPr>
            <p:nvPr/>
          </p:nvSpPr>
          <p:spPr bwMode="auto">
            <a:xfrm>
              <a:off x="4608"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3831" name="Rectangle 34"/>
            <p:cNvSpPr>
              <a:spLocks noChangeArrowheads="1"/>
            </p:cNvSpPr>
            <p:nvPr/>
          </p:nvSpPr>
          <p:spPr bwMode="auto">
            <a:xfrm>
              <a:off x="864" y="2448"/>
              <a:ext cx="288" cy="265"/>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grpSp>
      <p:sp>
        <p:nvSpPr>
          <p:cNvPr id="33796" name="AutoShape 35"/>
          <p:cNvSpPr>
            <a:spLocks noChangeArrowheads="1"/>
          </p:cNvSpPr>
          <p:nvPr/>
        </p:nvSpPr>
        <p:spPr bwMode="auto">
          <a:xfrm>
            <a:off x="7772400" y="27765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3797" name="AutoShape 36"/>
          <p:cNvSpPr>
            <a:spLocks noChangeArrowheads="1"/>
          </p:cNvSpPr>
          <p:nvPr/>
        </p:nvSpPr>
        <p:spPr bwMode="auto">
          <a:xfrm>
            <a:off x="1371600" y="27765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3798" name="AutoShape 37"/>
          <p:cNvSpPr>
            <a:spLocks noChangeArrowheads="1"/>
          </p:cNvSpPr>
          <p:nvPr/>
        </p:nvSpPr>
        <p:spPr bwMode="auto">
          <a:xfrm>
            <a:off x="4572000" y="2776537"/>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3799" name="AutoShape 38"/>
          <p:cNvSpPr>
            <a:spLocks noChangeArrowheads="1"/>
          </p:cNvSpPr>
          <p:nvPr/>
        </p:nvSpPr>
        <p:spPr bwMode="auto">
          <a:xfrm>
            <a:off x="3200400" y="52149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Since 33 &lt; 53, can reduce search interval.</a:t>
            </a:r>
          </a:p>
        </p:txBody>
      </p:sp>
      <p:sp>
        <p:nvSpPr>
          <p:cNvPr id="41"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5360425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51816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4820" name="Rectangle 3"/>
          <p:cNvSpPr>
            <a:spLocks noChangeArrowheads="1"/>
          </p:cNvSpPr>
          <p:nvPr/>
        </p:nvSpPr>
        <p:spPr bwMode="auto">
          <a:xfrm>
            <a:off x="24384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4821" name="Rectangle 4"/>
          <p:cNvSpPr>
            <a:spLocks noChangeArrowheads="1"/>
          </p:cNvSpPr>
          <p:nvPr/>
        </p:nvSpPr>
        <p:spPr bwMode="auto">
          <a:xfrm>
            <a:off x="19812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4822" name="Rectangle 5"/>
          <p:cNvSpPr>
            <a:spLocks noChangeArrowheads="1"/>
          </p:cNvSpPr>
          <p:nvPr/>
        </p:nvSpPr>
        <p:spPr bwMode="auto">
          <a:xfrm>
            <a:off x="28956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4823" name="Rectangle 6"/>
          <p:cNvSpPr>
            <a:spLocks noChangeArrowheads="1"/>
          </p:cNvSpPr>
          <p:nvPr/>
        </p:nvSpPr>
        <p:spPr bwMode="auto">
          <a:xfrm>
            <a:off x="33528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4824" name="Rectangle 7"/>
          <p:cNvSpPr>
            <a:spLocks noChangeArrowheads="1"/>
          </p:cNvSpPr>
          <p:nvPr/>
        </p:nvSpPr>
        <p:spPr bwMode="auto">
          <a:xfrm>
            <a:off x="42672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4825" name="Rectangle 8"/>
          <p:cNvSpPr>
            <a:spLocks noChangeArrowheads="1"/>
          </p:cNvSpPr>
          <p:nvPr/>
        </p:nvSpPr>
        <p:spPr bwMode="auto">
          <a:xfrm>
            <a:off x="38100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4826" name="Rectangle 9"/>
          <p:cNvSpPr>
            <a:spLocks noChangeArrowheads="1"/>
          </p:cNvSpPr>
          <p:nvPr/>
        </p:nvSpPr>
        <p:spPr bwMode="auto">
          <a:xfrm>
            <a:off x="47244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4827" name="Rectangle 10"/>
          <p:cNvSpPr>
            <a:spLocks noChangeArrowheads="1"/>
          </p:cNvSpPr>
          <p:nvPr/>
        </p:nvSpPr>
        <p:spPr bwMode="auto">
          <a:xfrm>
            <a:off x="533400" y="3614737"/>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4828" name="Rectangle 11"/>
          <p:cNvSpPr>
            <a:spLocks noChangeArrowheads="1"/>
          </p:cNvSpPr>
          <p:nvPr/>
        </p:nvSpPr>
        <p:spPr bwMode="auto">
          <a:xfrm>
            <a:off x="60960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4829" name="Rectangle 12"/>
          <p:cNvSpPr>
            <a:spLocks noChangeArrowheads="1"/>
          </p:cNvSpPr>
          <p:nvPr/>
        </p:nvSpPr>
        <p:spPr bwMode="auto">
          <a:xfrm>
            <a:off x="56388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4830" name="Rectangle 13"/>
          <p:cNvSpPr>
            <a:spLocks noChangeArrowheads="1"/>
          </p:cNvSpPr>
          <p:nvPr/>
        </p:nvSpPr>
        <p:spPr bwMode="auto">
          <a:xfrm>
            <a:off x="65532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4831" name="Rectangle 14"/>
          <p:cNvSpPr>
            <a:spLocks noChangeArrowheads="1"/>
          </p:cNvSpPr>
          <p:nvPr/>
        </p:nvSpPr>
        <p:spPr bwMode="auto">
          <a:xfrm>
            <a:off x="70104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4832" name="Rectangle 15"/>
          <p:cNvSpPr>
            <a:spLocks noChangeArrowheads="1"/>
          </p:cNvSpPr>
          <p:nvPr/>
        </p:nvSpPr>
        <p:spPr bwMode="auto">
          <a:xfrm>
            <a:off x="79248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4833" name="Rectangle 16"/>
          <p:cNvSpPr>
            <a:spLocks noChangeArrowheads="1"/>
          </p:cNvSpPr>
          <p:nvPr/>
        </p:nvSpPr>
        <p:spPr bwMode="auto">
          <a:xfrm>
            <a:off x="74676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4834" name="Rectangle 17"/>
          <p:cNvSpPr>
            <a:spLocks noChangeArrowheads="1"/>
          </p:cNvSpPr>
          <p:nvPr/>
        </p:nvSpPr>
        <p:spPr bwMode="auto">
          <a:xfrm>
            <a:off x="1524000" y="3614737"/>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4835" name="Rectangle 18" descr="Outlined diamond"/>
          <p:cNvSpPr>
            <a:spLocks noChangeArrowheads="1"/>
          </p:cNvSpPr>
          <p:nvPr/>
        </p:nvSpPr>
        <p:spPr bwMode="auto">
          <a:xfrm>
            <a:off x="51816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4836" name="Rectangle 19"/>
          <p:cNvSpPr>
            <a:spLocks noChangeArrowheads="1"/>
          </p:cNvSpPr>
          <p:nvPr/>
        </p:nvSpPr>
        <p:spPr bwMode="auto">
          <a:xfrm>
            <a:off x="24384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4837" name="Rectangle 20"/>
          <p:cNvSpPr>
            <a:spLocks noChangeArrowheads="1"/>
          </p:cNvSpPr>
          <p:nvPr/>
        </p:nvSpPr>
        <p:spPr bwMode="auto">
          <a:xfrm>
            <a:off x="19812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4838" name="Rectangle 21"/>
          <p:cNvSpPr>
            <a:spLocks noChangeArrowheads="1"/>
          </p:cNvSpPr>
          <p:nvPr/>
        </p:nvSpPr>
        <p:spPr bwMode="auto">
          <a:xfrm>
            <a:off x="28956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4839" name="Rectangle 22"/>
          <p:cNvSpPr>
            <a:spLocks noChangeArrowheads="1"/>
          </p:cNvSpPr>
          <p:nvPr/>
        </p:nvSpPr>
        <p:spPr bwMode="auto">
          <a:xfrm>
            <a:off x="33528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4840" name="Rectangle 23"/>
          <p:cNvSpPr>
            <a:spLocks noChangeArrowheads="1"/>
          </p:cNvSpPr>
          <p:nvPr/>
        </p:nvSpPr>
        <p:spPr bwMode="auto">
          <a:xfrm>
            <a:off x="42672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4841" name="Rectangle 24"/>
          <p:cNvSpPr>
            <a:spLocks noChangeArrowheads="1"/>
          </p:cNvSpPr>
          <p:nvPr/>
        </p:nvSpPr>
        <p:spPr bwMode="auto">
          <a:xfrm>
            <a:off x="38100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4842" name="Rectangle 25" descr="Outlined diamond"/>
          <p:cNvSpPr>
            <a:spLocks noChangeArrowheads="1"/>
          </p:cNvSpPr>
          <p:nvPr/>
        </p:nvSpPr>
        <p:spPr bwMode="auto">
          <a:xfrm>
            <a:off x="47244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4843" name="Rectangle 26"/>
          <p:cNvSpPr>
            <a:spLocks noChangeArrowheads="1"/>
          </p:cNvSpPr>
          <p:nvPr/>
        </p:nvSpPr>
        <p:spPr bwMode="auto">
          <a:xfrm>
            <a:off x="533400" y="4035425"/>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4844" name="Rectangle 27" descr="Outlined diamond"/>
          <p:cNvSpPr>
            <a:spLocks noChangeArrowheads="1"/>
          </p:cNvSpPr>
          <p:nvPr/>
        </p:nvSpPr>
        <p:spPr bwMode="auto">
          <a:xfrm>
            <a:off x="60960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4845" name="Rectangle 28" descr="Outlined diamond"/>
          <p:cNvSpPr>
            <a:spLocks noChangeArrowheads="1"/>
          </p:cNvSpPr>
          <p:nvPr/>
        </p:nvSpPr>
        <p:spPr bwMode="auto">
          <a:xfrm>
            <a:off x="56388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4846" name="Rectangle 29" descr="Outlined diamond"/>
          <p:cNvSpPr>
            <a:spLocks noChangeArrowheads="1"/>
          </p:cNvSpPr>
          <p:nvPr/>
        </p:nvSpPr>
        <p:spPr bwMode="auto">
          <a:xfrm>
            <a:off x="65532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4847" name="Rectangle 30" descr="Outlined diamond"/>
          <p:cNvSpPr>
            <a:spLocks noChangeArrowheads="1"/>
          </p:cNvSpPr>
          <p:nvPr/>
        </p:nvSpPr>
        <p:spPr bwMode="auto">
          <a:xfrm>
            <a:off x="70104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4848" name="Rectangle 31" descr="Outlined diamond"/>
          <p:cNvSpPr>
            <a:spLocks noChangeArrowheads="1"/>
          </p:cNvSpPr>
          <p:nvPr/>
        </p:nvSpPr>
        <p:spPr bwMode="auto">
          <a:xfrm>
            <a:off x="79248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4849" name="Rectangle 32" descr="Outlined diamond"/>
          <p:cNvSpPr>
            <a:spLocks noChangeArrowheads="1"/>
          </p:cNvSpPr>
          <p:nvPr/>
        </p:nvSpPr>
        <p:spPr bwMode="auto">
          <a:xfrm>
            <a:off x="7467600" y="4035425"/>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4850" name="Rectangle 33"/>
          <p:cNvSpPr>
            <a:spLocks noChangeArrowheads="1"/>
          </p:cNvSpPr>
          <p:nvPr/>
        </p:nvSpPr>
        <p:spPr bwMode="auto">
          <a:xfrm>
            <a:off x="1524000" y="4035425"/>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4851" name="AutoShape 34"/>
          <p:cNvSpPr>
            <a:spLocks noChangeArrowheads="1"/>
          </p:cNvSpPr>
          <p:nvPr/>
        </p:nvSpPr>
        <p:spPr bwMode="auto">
          <a:xfrm>
            <a:off x="4114800" y="26670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4852" name="AutoShape 35"/>
          <p:cNvSpPr>
            <a:spLocks noChangeArrowheads="1"/>
          </p:cNvSpPr>
          <p:nvPr/>
        </p:nvSpPr>
        <p:spPr bwMode="auto">
          <a:xfrm>
            <a:off x="1371600" y="26670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4853" name="AutoShape 36"/>
          <p:cNvSpPr>
            <a:spLocks noChangeArrowheads="1"/>
          </p:cNvSpPr>
          <p:nvPr/>
        </p:nvSpPr>
        <p:spPr bwMode="auto">
          <a:xfrm>
            <a:off x="3200400" y="5062537"/>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Since 33 &lt; 53, can reduce search interval.</a:t>
            </a: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1376968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5844"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5845"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5846"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5847"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5848"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5849"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5850"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5851"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5852"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5853"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dirty="0">
                <a:solidFill>
                  <a:schemeClr val="bg1"/>
                </a:solidFill>
                <a:latin typeface="Courier New" pitchFamily="49" charset="0"/>
              </a:rPr>
              <a:t>9</a:t>
            </a:r>
            <a:endParaRPr lang="en-US" dirty="0">
              <a:solidFill>
                <a:schemeClr val="bg1"/>
              </a:solidFill>
              <a:latin typeface="Courier New" pitchFamily="49" charset="0"/>
            </a:endParaRPr>
          </a:p>
        </p:txBody>
      </p:sp>
      <p:sp>
        <p:nvSpPr>
          <p:cNvPr id="35854"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5855"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5856"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5857"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5858"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5859"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5860" name="Rectangle 19"/>
          <p:cNvSpPr>
            <a:spLocks noChangeArrowheads="1"/>
          </p:cNvSpPr>
          <p:nvPr/>
        </p:nvSpPr>
        <p:spPr bwMode="auto">
          <a:xfrm>
            <a:off x="24384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5861" name="Rectangle 20"/>
          <p:cNvSpPr>
            <a:spLocks noChangeArrowheads="1"/>
          </p:cNvSpPr>
          <p:nvPr/>
        </p:nvSpPr>
        <p:spPr bwMode="auto">
          <a:xfrm>
            <a:off x="1981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5862" name="Rectangle 21"/>
          <p:cNvSpPr>
            <a:spLocks noChangeArrowheads="1"/>
          </p:cNvSpPr>
          <p:nvPr/>
        </p:nvSpPr>
        <p:spPr bwMode="auto">
          <a:xfrm>
            <a:off x="28956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5863"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5864"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5865"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5866"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5867"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5868"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5869"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5870"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5871"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5872"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5873"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5874" name="Rectangle 33"/>
          <p:cNvSpPr>
            <a:spLocks noChangeArrowheads="1"/>
          </p:cNvSpPr>
          <p:nvPr/>
        </p:nvSpPr>
        <p:spPr bwMode="auto">
          <a:xfrm>
            <a:off x="1524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5875"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5876" name="AutoShape 35"/>
          <p:cNvSpPr>
            <a:spLocks noChangeArrowheads="1"/>
          </p:cNvSpPr>
          <p:nvPr/>
        </p:nvSpPr>
        <p:spPr bwMode="auto">
          <a:xfrm>
            <a:off x="13716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5877" name="AutoShape 36"/>
          <p:cNvSpPr>
            <a:spLocks noChangeArrowheads="1"/>
          </p:cNvSpPr>
          <p:nvPr/>
        </p:nvSpPr>
        <p:spPr bwMode="auto">
          <a:xfrm>
            <a:off x="27432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5878" name="AutoShape 37"/>
          <p:cNvSpPr>
            <a:spLocks noChangeArrowheads="1"/>
          </p:cNvSpPr>
          <p:nvPr/>
        </p:nvSpPr>
        <p:spPr bwMode="auto">
          <a:xfrm>
            <a:off x="3200400" y="4800600"/>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Compute midpoint and check if matching Key is in that position.</a:t>
            </a:r>
          </a:p>
        </p:txBody>
      </p:sp>
      <p:sp>
        <p:nvSpPr>
          <p:cNvPr id="40"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4961779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6868"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6869"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6870"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6871"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6872"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6873"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6874"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6875"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6876"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6877"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6878"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6879"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6880"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6881"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6882"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6883"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6884" name="Rectangle 19"/>
          <p:cNvSpPr>
            <a:spLocks noChangeArrowheads="1"/>
          </p:cNvSpPr>
          <p:nvPr/>
        </p:nvSpPr>
        <p:spPr bwMode="auto">
          <a:xfrm>
            <a:off x="24384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6885" name="Rectangle 20"/>
          <p:cNvSpPr>
            <a:spLocks noChangeArrowheads="1"/>
          </p:cNvSpPr>
          <p:nvPr/>
        </p:nvSpPr>
        <p:spPr bwMode="auto">
          <a:xfrm>
            <a:off x="1981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6886" name="Rectangle 21"/>
          <p:cNvSpPr>
            <a:spLocks noChangeArrowheads="1"/>
          </p:cNvSpPr>
          <p:nvPr/>
        </p:nvSpPr>
        <p:spPr bwMode="auto">
          <a:xfrm>
            <a:off x="28956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6887"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6888"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6889"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6890"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6891"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6892"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6893"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6894"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6895"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6896"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6897"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6898" name="Rectangle 33"/>
          <p:cNvSpPr>
            <a:spLocks noChangeArrowheads="1"/>
          </p:cNvSpPr>
          <p:nvPr/>
        </p:nvSpPr>
        <p:spPr bwMode="auto">
          <a:xfrm>
            <a:off x="1524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6899"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dirty="0" smtClean="0">
                <a:latin typeface="Courier New" pitchFamily="49" charset="0"/>
                <a:cs typeface="Courier New" pitchFamily="49" charset="0"/>
              </a:rPr>
              <a:t>last</a:t>
            </a:r>
            <a:endParaRPr kumimoji="1" lang="en-US" dirty="0">
              <a:latin typeface="Courier New" pitchFamily="49" charset="0"/>
              <a:cs typeface="Courier New" pitchFamily="49" charset="0"/>
            </a:endParaRPr>
          </a:p>
        </p:txBody>
      </p:sp>
      <p:sp>
        <p:nvSpPr>
          <p:cNvPr id="36900" name="AutoShape 35"/>
          <p:cNvSpPr>
            <a:spLocks noChangeArrowheads="1"/>
          </p:cNvSpPr>
          <p:nvPr/>
        </p:nvSpPr>
        <p:spPr bwMode="auto">
          <a:xfrm>
            <a:off x="13716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6901" name="AutoShape 36"/>
          <p:cNvSpPr>
            <a:spLocks noChangeArrowheads="1"/>
          </p:cNvSpPr>
          <p:nvPr/>
        </p:nvSpPr>
        <p:spPr bwMode="auto">
          <a:xfrm>
            <a:off x="27432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a:latin typeface="Courier New" pitchFamily="49" charset="0"/>
              </a:rPr>
              <a:t>mid</a:t>
            </a:r>
            <a:endParaRPr kumimoji="1" lang="en-US" dirty="0">
              <a:latin typeface="Arial" charset="0"/>
            </a:endParaRPr>
          </a:p>
        </p:txBody>
      </p:sp>
      <p:sp>
        <p:nvSpPr>
          <p:cNvPr id="36902" name="AutoShape 37"/>
          <p:cNvSpPr>
            <a:spLocks noChangeArrowheads="1"/>
          </p:cNvSpPr>
          <p:nvPr/>
        </p:nvSpPr>
        <p:spPr bwMode="auto">
          <a:xfrm>
            <a:off x="3200400" y="4800600"/>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Since 33 &gt; 25, can reduce search interval.</a:t>
            </a:r>
          </a:p>
        </p:txBody>
      </p:sp>
      <p:sp>
        <p:nvSpPr>
          <p:cNvPr id="40"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5890427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7892"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7893"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7894"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7895"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7896"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7897"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7898"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7899"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7900"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7901"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7902"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7903"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7904"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7905"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7906"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7907"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7908"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7909"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7910"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7911"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7912"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7913"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7914"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7915"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7916"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7917"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7918"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7919"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7920"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7921"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7922"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7923"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7924" name="AutoShape 35"/>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7925" name="AutoShape 36"/>
          <p:cNvSpPr>
            <a:spLocks noChangeArrowheads="1"/>
          </p:cNvSpPr>
          <p:nvPr/>
        </p:nvSpPr>
        <p:spPr bwMode="auto">
          <a:xfrm>
            <a:off x="3200400" y="4800600"/>
            <a:ext cx="2971800" cy="1109663"/>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a:effectLst/>
                <a:latin typeface="Arial" charset="0"/>
              </a:rPr>
              <a:t>Since 33 &gt; 25, can reduce search interval.</a:t>
            </a: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8637480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8916"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8917"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8918"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8919"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8920"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8921"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8922"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8923"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8924"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8925"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8926"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8927"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8928"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8929"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8930"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8931"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8932"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8933"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8934"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8935"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8936" name="Rectangle 23"/>
          <p:cNvSpPr>
            <a:spLocks noChangeArrowheads="1"/>
          </p:cNvSpPr>
          <p:nvPr/>
        </p:nvSpPr>
        <p:spPr bwMode="auto">
          <a:xfrm>
            <a:off x="42672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8937" name="Rectangle 24"/>
          <p:cNvSpPr>
            <a:spLocks noChangeArrowheads="1"/>
          </p:cNvSpPr>
          <p:nvPr/>
        </p:nvSpPr>
        <p:spPr bwMode="auto">
          <a:xfrm>
            <a:off x="38100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8938"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8939"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8940"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8941"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8942"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8943"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8944"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8945"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8946"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8947" name="AutoShape 34"/>
          <p:cNvSpPr>
            <a:spLocks noChangeArrowheads="1"/>
          </p:cNvSpPr>
          <p:nvPr/>
        </p:nvSpPr>
        <p:spPr bwMode="auto">
          <a:xfrm>
            <a:off x="41148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8948" name="AutoShape 35"/>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8949" name="AutoShape 36"/>
          <p:cNvSpPr>
            <a:spLocks noChangeArrowheads="1"/>
          </p:cNvSpPr>
          <p:nvPr/>
        </p:nvSpPr>
        <p:spPr bwMode="auto">
          <a:xfrm rot="10800000">
            <a:off x="3657600" y="44196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a:latin typeface="Courier New" pitchFamily="49" charset="0"/>
              </a:rPr>
              <a:t>mid</a:t>
            </a:r>
            <a:endParaRPr kumimoji="1" lang="en-US">
              <a:latin typeface="Arial" charset="0"/>
            </a:endParaRP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4251729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39940"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39941"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39942"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39943"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39944"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39945"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39946"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39947"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Arial" charset="0"/>
              </a:rPr>
              <a:t>index</a:t>
            </a:r>
            <a:endParaRPr lang="en-US">
              <a:latin typeface="Arial" charset="0"/>
            </a:endParaRPr>
          </a:p>
        </p:txBody>
      </p:sp>
      <p:sp>
        <p:nvSpPr>
          <p:cNvPr id="39948"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39949"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39950"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39951"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39952"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39953"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39954"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39955"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39956"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39957"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39958"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39959"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39960" name="Rectangle 23" descr="Outlined diamond"/>
          <p:cNvSpPr>
            <a:spLocks noChangeArrowheads="1"/>
          </p:cNvSpPr>
          <p:nvPr/>
        </p:nvSpPr>
        <p:spPr bwMode="auto">
          <a:xfrm>
            <a:off x="4267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39961" name="Rectangle 24" descr="Outlined diamond"/>
          <p:cNvSpPr>
            <a:spLocks noChangeArrowheads="1"/>
          </p:cNvSpPr>
          <p:nvPr/>
        </p:nvSpPr>
        <p:spPr bwMode="auto">
          <a:xfrm>
            <a:off x="3810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39962"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39963"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a:latin typeface="Arial" charset="0"/>
              </a:rPr>
              <a:t>value</a:t>
            </a:r>
            <a:endParaRPr lang="en-US">
              <a:latin typeface="Arial" charset="0"/>
            </a:endParaRPr>
          </a:p>
        </p:txBody>
      </p:sp>
      <p:sp>
        <p:nvSpPr>
          <p:cNvPr id="39964"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39965"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39966"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39967"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39968"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39969"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96</a:t>
            </a:r>
          </a:p>
        </p:txBody>
      </p:sp>
      <p:sp>
        <p:nvSpPr>
          <p:cNvPr id="39970"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39971" name="AutoShape 34"/>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first</a:t>
            </a:r>
            <a:endParaRPr kumimoji="1" lang="en-US" dirty="0">
              <a:latin typeface="Arial" charset="0"/>
            </a:endParaRPr>
          </a:p>
        </p:txBody>
      </p:sp>
      <p:sp>
        <p:nvSpPr>
          <p:cNvPr id="39972" name="AutoShape 35"/>
          <p:cNvSpPr>
            <a:spLocks noChangeArrowheads="1"/>
          </p:cNvSpPr>
          <p:nvPr/>
        </p:nvSpPr>
        <p:spPr bwMode="auto">
          <a:xfrm rot="10800000">
            <a:off x="3200400" y="44196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latin typeface="Courier New" pitchFamily="49" charset="0"/>
              </a:rPr>
              <a:t>last</a:t>
            </a:r>
            <a:endParaRPr kumimoji="1" lang="en-US" dirty="0">
              <a:latin typeface="Arial" charset="0"/>
            </a:endParaRPr>
          </a:p>
        </p:txBody>
      </p:sp>
      <p:sp>
        <p:nvSpPr>
          <p:cNvPr id="39973" name="AutoShape 36"/>
          <p:cNvSpPr>
            <a:spLocks noChangeArrowheads="1"/>
          </p:cNvSpPr>
          <p:nvPr/>
        </p:nvSpPr>
        <p:spPr bwMode="auto">
          <a:xfrm>
            <a:off x="4572000" y="4681538"/>
            <a:ext cx="2971800" cy="1109662"/>
          </a:xfrm>
          <a:prstGeom prst="wedgeRectCallout">
            <a:avLst>
              <a:gd name="adj1" fmla="val -41079"/>
              <a:gd name="adj2" fmla="val 75324"/>
            </a:avLst>
          </a:prstGeom>
          <a:solidFill>
            <a:schemeClr val="accent2">
              <a:lumMod val="20000"/>
              <a:lumOff val="80000"/>
            </a:schemeClr>
          </a:solidFill>
          <a:ln w="15875">
            <a:solidFill>
              <a:schemeClr val="tx1"/>
            </a:solidFill>
            <a:miter lim="800000"/>
            <a:headEnd/>
            <a:tailEnd/>
          </a:ln>
        </p:spPr>
        <p:txBody>
          <a:bodyPr lIns="92075" tIns="46038" rIns="92075" bIns="46038" anchor="ctr"/>
          <a:lstStyle/>
          <a:p>
            <a:pPr>
              <a:spcBef>
                <a:spcPct val="50000"/>
              </a:spcBef>
            </a:pPr>
            <a:r>
              <a:rPr kumimoji="1" lang="en-US" dirty="0">
                <a:effectLst/>
                <a:latin typeface="Arial" charset="0"/>
              </a:rPr>
              <a:t>Compute midpoint and check if matching Key is in that position.</a:t>
            </a:r>
          </a:p>
        </p:txBody>
      </p:sp>
      <p:sp>
        <p:nvSpPr>
          <p:cNvPr id="39"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3540262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1"/>
          <p:cNvSpPr>
            <a:spLocks noGrp="1"/>
          </p:cNvSpPr>
          <p:nvPr>
            <p:ph type="sldNum" sz="quarter" idx="4294967295"/>
          </p:nvPr>
        </p:nvSpPr>
        <p:spPr>
          <a:xfrm>
            <a:off x="7239000" y="6629400"/>
            <a:ext cx="1905000" cy="228600"/>
          </a:xfrm>
          <a:prstGeom prst="rect">
            <a:avLst/>
          </a:prstGeom>
        </p:spPr>
        <p:txBody>
          <a:bodyPr/>
          <a:lstStyle/>
          <a:p>
            <a:pPr>
              <a:defRPr/>
            </a:pPr>
            <a:fld id="{53DDDC48-AA7B-416B-B352-B7AADABC3AD7}" type="slidenum">
              <a:rPr lang="en-US"/>
              <a:pPr>
                <a:defRPr/>
              </a:pPr>
              <a:t>68</a:t>
            </a:fld>
            <a:endParaRPr lang="en-US" sz="1400"/>
          </a:p>
        </p:txBody>
      </p:sp>
      <p:sp>
        <p:nvSpPr>
          <p:cNvPr id="40963" name="Rectangle 2"/>
          <p:cNvSpPr>
            <a:spLocks noChangeArrowheads="1"/>
          </p:cNvSpPr>
          <p:nvPr/>
        </p:nvSpPr>
        <p:spPr bwMode="auto">
          <a:xfrm>
            <a:off x="5181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8</a:t>
            </a:r>
            <a:endParaRPr lang="en-US">
              <a:solidFill>
                <a:schemeClr val="bg1"/>
              </a:solidFill>
              <a:latin typeface="Courier New" pitchFamily="49" charset="0"/>
            </a:endParaRPr>
          </a:p>
        </p:txBody>
      </p:sp>
      <p:sp>
        <p:nvSpPr>
          <p:cNvPr id="40964" name="Rectangle 3"/>
          <p:cNvSpPr>
            <a:spLocks noChangeArrowheads="1"/>
          </p:cNvSpPr>
          <p:nvPr/>
        </p:nvSpPr>
        <p:spPr bwMode="auto">
          <a:xfrm>
            <a:off x="2438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2</a:t>
            </a:r>
            <a:endParaRPr lang="en-US">
              <a:solidFill>
                <a:schemeClr val="bg1"/>
              </a:solidFill>
              <a:latin typeface="Courier New" pitchFamily="49" charset="0"/>
            </a:endParaRPr>
          </a:p>
        </p:txBody>
      </p:sp>
      <p:sp>
        <p:nvSpPr>
          <p:cNvPr id="40965" name="Rectangle 4"/>
          <p:cNvSpPr>
            <a:spLocks noChangeArrowheads="1"/>
          </p:cNvSpPr>
          <p:nvPr/>
        </p:nvSpPr>
        <p:spPr bwMode="auto">
          <a:xfrm>
            <a:off x="1981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a:t>
            </a:r>
            <a:endParaRPr lang="en-US">
              <a:solidFill>
                <a:schemeClr val="bg1"/>
              </a:solidFill>
              <a:latin typeface="Courier New" pitchFamily="49" charset="0"/>
            </a:endParaRPr>
          </a:p>
        </p:txBody>
      </p:sp>
      <p:sp>
        <p:nvSpPr>
          <p:cNvPr id="40966" name="Rectangle 5"/>
          <p:cNvSpPr>
            <a:spLocks noChangeArrowheads="1"/>
          </p:cNvSpPr>
          <p:nvPr/>
        </p:nvSpPr>
        <p:spPr bwMode="auto">
          <a:xfrm>
            <a:off x="2895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3</a:t>
            </a:r>
            <a:endParaRPr lang="en-US">
              <a:solidFill>
                <a:schemeClr val="bg1"/>
              </a:solidFill>
              <a:latin typeface="Courier New" pitchFamily="49" charset="0"/>
            </a:endParaRPr>
          </a:p>
        </p:txBody>
      </p:sp>
      <p:sp>
        <p:nvSpPr>
          <p:cNvPr id="40967" name="Rectangle 6"/>
          <p:cNvSpPr>
            <a:spLocks noChangeArrowheads="1"/>
          </p:cNvSpPr>
          <p:nvPr/>
        </p:nvSpPr>
        <p:spPr bwMode="auto">
          <a:xfrm>
            <a:off x="3352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4</a:t>
            </a:r>
            <a:endParaRPr lang="en-US">
              <a:solidFill>
                <a:schemeClr val="bg1"/>
              </a:solidFill>
              <a:latin typeface="Courier New" pitchFamily="49" charset="0"/>
            </a:endParaRPr>
          </a:p>
        </p:txBody>
      </p:sp>
      <p:sp>
        <p:nvSpPr>
          <p:cNvPr id="40968" name="Rectangle 7"/>
          <p:cNvSpPr>
            <a:spLocks noChangeArrowheads="1"/>
          </p:cNvSpPr>
          <p:nvPr/>
        </p:nvSpPr>
        <p:spPr bwMode="auto">
          <a:xfrm>
            <a:off x="4267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6</a:t>
            </a:r>
            <a:endParaRPr lang="en-US">
              <a:solidFill>
                <a:schemeClr val="bg1"/>
              </a:solidFill>
              <a:latin typeface="Courier New" pitchFamily="49" charset="0"/>
            </a:endParaRPr>
          </a:p>
        </p:txBody>
      </p:sp>
      <p:sp>
        <p:nvSpPr>
          <p:cNvPr id="40969" name="Rectangle 8"/>
          <p:cNvSpPr>
            <a:spLocks noChangeArrowheads="1"/>
          </p:cNvSpPr>
          <p:nvPr/>
        </p:nvSpPr>
        <p:spPr bwMode="auto">
          <a:xfrm>
            <a:off x="3810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5</a:t>
            </a:r>
          </a:p>
        </p:txBody>
      </p:sp>
      <p:sp>
        <p:nvSpPr>
          <p:cNvPr id="40970" name="Rectangle 9"/>
          <p:cNvSpPr>
            <a:spLocks noChangeArrowheads="1"/>
          </p:cNvSpPr>
          <p:nvPr/>
        </p:nvSpPr>
        <p:spPr bwMode="auto">
          <a:xfrm>
            <a:off x="4724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7</a:t>
            </a:r>
            <a:endParaRPr lang="en-US">
              <a:solidFill>
                <a:schemeClr val="bg1"/>
              </a:solidFill>
              <a:latin typeface="Courier New" pitchFamily="49" charset="0"/>
            </a:endParaRPr>
          </a:p>
        </p:txBody>
      </p:sp>
      <p:sp>
        <p:nvSpPr>
          <p:cNvPr id="40971" name="Rectangle 10"/>
          <p:cNvSpPr>
            <a:spLocks noChangeArrowheads="1"/>
          </p:cNvSpPr>
          <p:nvPr/>
        </p:nvSpPr>
        <p:spPr bwMode="auto">
          <a:xfrm>
            <a:off x="533400" y="3352800"/>
            <a:ext cx="9906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dirty="0">
                <a:solidFill>
                  <a:schemeClr val="bg1"/>
                </a:solidFill>
                <a:latin typeface="Arial" charset="0"/>
              </a:rPr>
              <a:t>index</a:t>
            </a:r>
            <a:endParaRPr lang="en-US" dirty="0">
              <a:latin typeface="Arial" charset="0"/>
            </a:endParaRPr>
          </a:p>
        </p:txBody>
      </p:sp>
      <p:sp>
        <p:nvSpPr>
          <p:cNvPr id="40972" name="Rectangle 11"/>
          <p:cNvSpPr>
            <a:spLocks noChangeArrowheads="1"/>
          </p:cNvSpPr>
          <p:nvPr/>
        </p:nvSpPr>
        <p:spPr bwMode="auto">
          <a:xfrm>
            <a:off x="6096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10</a:t>
            </a:r>
            <a:endParaRPr lang="en-US">
              <a:solidFill>
                <a:schemeClr val="bg1"/>
              </a:solidFill>
              <a:latin typeface="Courier New" pitchFamily="49" charset="0"/>
            </a:endParaRPr>
          </a:p>
        </p:txBody>
      </p:sp>
      <p:sp>
        <p:nvSpPr>
          <p:cNvPr id="40973" name="Rectangle 12"/>
          <p:cNvSpPr>
            <a:spLocks noChangeArrowheads="1"/>
          </p:cNvSpPr>
          <p:nvPr/>
        </p:nvSpPr>
        <p:spPr bwMode="auto">
          <a:xfrm>
            <a:off x="5638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9</a:t>
            </a:r>
            <a:endParaRPr lang="en-US">
              <a:solidFill>
                <a:schemeClr val="bg1"/>
              </a:solidFill>
              <a:latin typeface="Courier New" pitchFamily="49" charset="0"/>
            </a:endParaRPr>
          </a:p>
        </p:txBody>
      </p:sp>
      <p:sp>
        <p:nvSpPr>
          <p:cNvPr id="40974" name="Rectangle 13"/>
          <p:cNvSpPr>
            <a:spLocks noChangeArrowheads="1"/>
          </p:cNvSpPr>
          <p:nvPr/>
        </p:nvSpPr>
        <p:spPr bwMode="auto">
          <a:xfrm>
            <a:off x="65532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11</a:t>
            </a:r>
            <a:endParaRPr lang="en-US">
              <a:solidFill>
                <a:schemeClr val="bg1"/>
              </a:solidFill>
              <a:latin typeface="Courier New" pitchFamily="49" charset="0"/>
            </a:endParaRPr>
          </a:p>
        </p:txBody>
      </p:sp>
      <p:sp>
        <p:nvSpPr>
          <p:cNvPr id="40975" name="Rectangle 14"/>
          <p:cNvSpPr>
            <a:spLocks noChangeArrowheads="1"/>
          </p:cNvSpPr>
          <p:nvPr/>
        </p:nvSpPr>
        <p:spPr bwMode="auto">
          <a:xfrm>
            <a:off x="70104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12</a:t>
            </a:r>
            <a:endParaRPr lang="en-US">
              <a:solidFill>
                <a:schemeClr val="bg1"/>
              </a:solidFill>
              <a:latin typeface="Courier New" pitchFamily="49" charset="0"/>
            </a:endParaRPr>
          </a:p>
        </p:txBody>
      </p:sp>
      <p:sp>
        <p:nvSpPr>
          <p:cNvPr id="40976" name="Rectangle 15"/>
          <p:cNvSpPr>
            <a:spLocks noChangeArrowheads="1"/>
          </p:cNvSpPr>
          <p:nvPr/>
        </p:nvSpPr>
        <p:spPr bwMode="auto">
          <a:xfrm>
            <a:off x="79248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14</a:t>
            </a:r>
            <a:endParaRPr lang="en-US">
              <a:solidFill>
                <a:schemeClr val="bg1"/>
              </a:solidFill>
              <a:latin typeface="Courier New" pitchFamily="49" charset="0"/>
            </a:endParaRPr>
          </a:p>
        </p:txBody>
      </p:sp>
      <p:sp>
        <p:nvSpPr>
          <p:cNvPr id="40977" name="Rectangle 16"/>
          <p:cNvSpPr>
            <a:spLocks noChangeArrowheads="1"/>
          </p:cNvSpPr>
          <p:nvPr/>
        </p:nvSpPr>
        <p:spPr bwMode="auto">
          <a:xfrm>
            <a:off x="74676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13</a:t>
            </a:r>
          </a:p>
        </p:txBody>
      </p:sp>
      <p:sp>
        <p:nvSpPr>
          <p:cNvPr id="40978" name="Rectangle 17"/>
          <p:cNvSpPr>
            <a:spLocks noChangeArrowheads="1"/>
          </p:cNvSpPr>
          <p:nvPr/>
        </p:nvSpPr>
        <p:spPr bwMode="auto">
          <a:xfrm>
            <a:off x="1524000" y="3352800"/>
            <a:ext cx="457200" cy="420688"/>
          </a:xfrm>
          <a:prstGeom prst="rect">
            <a:avLst/>
          </a:prstGeom>
          <a:solidFill>
            <a:srgbClr val="003399"/>
          </a:solidFill>
          <a:ln w="9525">
            <a:solidFill>
              <a:schemeClr val="tx1"/>
            </a:solidFill>
            <a:miter lim="800000"/>
            <a:headEnd/>
            <a:tailEnd/>
          </a:ln>
        </p:spPr>
        <p:txBody>
          <a:bodyPr wrap="none" lIns="92075" tIns="46038" rIns="92075" bIns="46038" anchor="ctr"/>
          <a:lstStyle/>
          <a:p>
            <a:pPr algn="ctr"/>
            <a:r>
              <a:rPr lang="en-US" b="1">
                <a:solidFill>
                  <a:schemeClr val="bg1"/>
                </a:solidFill>
                <a:latin typeface="Courier New" pitchFamily="49" charset="0"/>
              </a:rPr>
              <a:t>0</a:t>
            </a:r>
            <a:endParaRPr lang="en-US">
              <a:solidFill>
                <a:schemeClr val="bg1"/>
              </a:solidFill>
              <a:latin typeface="Courier New" pitchFamily="49" charset="0"/>
            </a:endParaRPr>
          </a:p>
        </p:txBody>
      </p:sp>
      <p:sp>
        <p:nvSpPr>
          <p:cNvPr id="40979" name="Rectangle 18" descr="Outlined diamond"/>
          <p:cNvSpPr>
            <a:spLocks noChangeArrowheads="1"/>
          </p:cNvSpPr>
          <p:nvPr/>
        </p:nvSpPr>
        <p:spPr bwMode="auto">
          <a:xfrm>
            <a:off x="5181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64</a:t>
            </a:r>
            <a:endParaRPr lang="en-US">
              <a:latin typeface="Courier New" pitchFamily="49" charset="0"/>
            </a:endParaRPr>
          </a:p>
        </p:txBody>
      </p:sp>
      <p:sp>
        <p:nvSpPr>
          <p:cNvPr id="40980" name="Rectangle 19" descr="Outlined diamond"/>
          <p:cNvSpPr>
            <a:spLocks noChangeArrowheads="1"/>
          </p:cNvSpPr>
          <p:nvPr/>
        </p:nvSpPr>
        <p:spPr bwMode="auto">
          <a:xfrm>
            <a:off x="2438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14</a:t>
            </a:r>
            <a:endParaRPr lang="en-US">
              <a:latin typeface="Courier New" pitchFamily="49" charset="0"/>
            </a:endParaRPr>
          </a:p>
        </p:txBody>
      </p:sp>
      <p:sp>
        <p:nvSpPr>
          <p:cNvPr id="40981" name="Rectangle 20" descr="Outlined diamond"/>
          <p:cNvSpPr>
            <a:spLocks noChangeArrowheads="1"/>
          </p:cNvSpPr>
          <p:nvPr/>
        </p:nvSpPr>
        <p:spPr bwMode="auto">
          <a:xfrm>
            <a:off x="1981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13</a:t>
            </a:r>
            <a:endParaRPr lang="en-US">
              <a:latin typeface="Courier New" pitchFamily="49" charset="0"/>
            </a:endParaRPr>
          </a:p>
        </p:txBody>
      </p:sp>
      <p:sp>
        <p:nvSpPr>
          <p:cNvPr id="40982" name="Rectangle 21" descr="Outlined diamond"/>
          <p:cNvSpPr>
            <a:spLocks noChangeArrowheads="1"/>
          </p:cNvSpPr>
          <p:nvPr/>
        </p:nvSpPr>
        <p:spPr bwMode="auto">
          <a:xfrm>
            <a:off x="2895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25</a:t>
            </a:r>
            <a:endParaRPr lang="en-US">
              <a:latin typeface="Courier New" pitchFamily="49" charset="0"/>
            </a:endParaRPr>
          </a:p>
        </p:txBody>
      </p:sp>
      <p:sp>
        <p:nvSpPr>
          <p:cNvPr id="40983" name="Rectangle 22"/>
          <p:cNvSpPr>
            <a:spLocks noChangeArrowheads="1"/>
          </p:cNvSpPr>
          <p:nvPr/>
        </p:nvSpPr>
        <p:spPr bwMode="auto">
          <a:xfrm>
            <a:off x="3352800" y="3773488"/>
            <a:ext cx="457200" cy="420687"/>
          </a:xfrm>
          <a:prstGeom prst="rect">
            <a:avLst/>
          </a:prstGeom>
          <a:solidFill>
            <a:schemeClr val="folHlink"/>
          </a:solidFill>
          <a:ln w="9525">
            <a:solidFill>
              <a:schemeClr val="tx1"/>
            </a:solidFill>
            <a:miter lim="800000"/>
            <a:headEnd/>
            <a:tailEnd/>
          </a:ln>
        </p:spPr>
        <p:txBody>
          <a:bodyPr wrap="none" lIns="92075" tIns="46038" rIns="92075" bIns="46038" anchor="ctr"/>
          <a:lstStyle/>
          <a:p>
            <a:pPr algn="ctr"/>
            <a:r>
              <a:rPr lang="en-US" b="1">
                <a:latin typeface="Courier New" pitchFamily="49" charset="0"/>
              </a:rPr>
              <a:t>33</a:t>
            </a:r>
            <a:endParaRPr lang="en-US">
              <a:latin typeface="Courier New" pitchFamily="49" charset="0"/>
            </a:endParaRPr>
          </a:p>
        </p:txBody>
      </p:sp>
      <p:sp>
        <p:nvSpPr>
          <p:cNvPr id="40984" name="Rectangle 23" descr="Outlined diamond"/>
          <p:cNvSpPr>
            <a:spLocks noChangeArrowheads="1"/>
          </p:cNvSpPr>
          <p:nvPr/>
        </p:nvSpPr>
        <p:spPr bwMode="auto">
          <a:xfrm>
            <a:off x="4267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51</a:t>
            </a:r>
            <a:endParaRPr lang="en-US">
              <a:latin typeface="Courier New" pitchFamily="49" charset="0"/>
            </a:endParaRPr>
          </a:p>
        </p:txBody>
      </p:sp>
      <p:sp>
        <p:nvSpPr>
          <p:cNvPr id="40985" name="Rectangle 24" descr="Outlined diamond"/>
          <p:cNvSpPr>
            <a:spLocks noChangeArrowheads="1"/>
          </p:cNvSpPr>
          <p:nvPr/>
        </p:nvSpPr>
        <p:spPr bwMode="auto">
          <a:xfrm>
            <a:off x="3810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43</a:t>
            </a:r>
          </a:p>
        </p:txBody>
      </p:sp>
      <p:sp>
        <p:nvSpPr>
          <p:cNvPr id="40986" name="Rectangle 25" descr="Outlined diamond"/>
          <p:cNvSpPr>
            <a:spLocks noChangeArrowheads="1"/>
          </p:cNvSpPr>
          <p:nvPr/>
        </p:nvSpPr>
        <p:spPr bwMode="auto">
          <a:xfrm>
            <a:off x="4724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53</a:t>
            </a:r>
            <a:endParaRPr lang="en-US">
              <a:latin typeface="Courier New" pitchFamily="49" charset="0"/>
            </a:endParaRPr>
          </a:p>
        </p:txBody>
      </p:sp>
      <p:sp>
        <p:nvSpPr>
          <p:cNvPr id="40987" name="Rectangle 26"/>
          <p:cNvSpPr>
            <a:spLocks noChangeArrowheads="1"/>
          </p:cNvSpPr>
          <p:nvPr/>
        </p:nvSpPr>
        <p:spPr bwMode="auto">
          <a:xfrm>
            <a:off x="533400" y="3773488"/>
            <a:ext cx="990600" cy="420687"/>
          </a:xfrm>
          <a:prstGeom prst="rect">
            <a:avLst/>
          </a:prstGeom>
          <a:solidFill>
            <a:schemeClr val="accent2"/>
          </a:solidFill>
          <a:ln w="9525">
            <a:solidFill>
              <a:schemeClr val="tx1"/>
            </a:solidFill>
            <a:miter lim="800000"/>
            <a:headEnd/>
            <a:tailEnd/>
          </a:ln>
        </p:spPr>
        <p:txBody>
          <a:bodyPr wrap="none" lIns="92075" tIns="46038" rIns="92075" bIns="46038" anchor="ctr"/>
          <a:lstStyle/>
          <a:p>
            <a:pPr algn="ctr"/>
            <a:r>
              <a:rPr lang="en-US" b="1" dirty="0">
                <a:latin typeface="Arial" charset="0"/>
              </a:rPr>
              <a:t>value</a:t>
            </a:r>
            <a:endParaRPr lang="en-US" dirty="0">
              <a:latin typeface="Arial" charset="0"/>
            </a:endParaRPr>
          </a:p>
        </p:txBody>
      </p:sp>
      <p:sp>
        <p:nvSpPr>
          <p:cNvPr id="40988" name="Rectangle 27" descr="Outlined diamond"/>
          <p:cNvSpPr>
            <a:spLocks noChangeArrowheads="1"/>
          </p:cNvSpPr>
          <p:nvPr/>
        </p:nvSpPr>
        <p:spPr bwMode="auto">
          <a:xfrm>
            <a:off x="6096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84</a:t>
            </a:r>
            <a:endParaRPr lang="en-US">
              <a:latin typeface="Courier New" pitchFamily="49" charset="0"/>
            </a:endParaRPr>
          </a:p>
        </p:txBody>
      </p:sp>
      <p:sp>
        <p:nvSpPr>
          <p:cNvPr id="40989" name="Rectangle 28" descr="Outlined diamond"/>
          <p:cNvSpPr>
            <a:spLocks noChangeArrowheads="1"/>
          </p:cNvSpPr>
          <p:nvPr/>
        </p:nvSpPr>
        <p:spPr bwMode="auto">
          <a:xfrm>
            <a:off x="5638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72</a:t>
            </a:r>
            <a:endParaRPr lang="en-US">
              <a:latin typeface="Courier New" pitchFamily="49" charset="0"/>
            </a:endParaRPr>
          </a:p>
        </p:txBody>
      </p:sp>
      <p:sp>
        <p:nvSpPr>
          <p:cNvPr id="40990" name="Rectangle 29" descr="Outlined diamond"/>
          <p:cNvSpPr>
            <a:spLocks noChangeArrowheads="1"/>
          </p:cNvSpPr>
          <p:nvPr/>
        </p:nvSpPr>
        <p:spPr bwMode="auto">
          <a:xfrm>
            <a:off x="65532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93</a:t>
            </a:r>
            <a:endParaRPr lang="en-US">
              <a:latin typeface="Courier New" pitchFamily="49" charset="0"/>
            </a:endParaRPr>
          </a:p>
        </p:txBody>
      </p:sp>
      <p:sp>
        <p:nvSpPr>
          <p:cNvPr id="40991" name="Rectangle 30" descr="Outlined diamond"/>
          <p:cNvSpPr>
            <a:spLocks noChangeArrowheads="1"/>
          </p:cNvSpPr>
          <p:nvPr/>
        </p:nvSpPr>
        <p:spPr bwMode="auto">
          <a:xfrm>
            <a:off x="70104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95</a:t>
            </a:r>
            <a:endParaRPr lang="en-US">
              <a:latin typeface="Courier New" pitchFamily="49" charset="0"/>
            </a:endParaRPr>
          </a:p>
        </p:txBody>
      </p:sp>
      <p:sp>
        <p:nvSpPr>
          <p:cNvPr id="40992" name="Rectangle 31" descr="Outlined diamond"/>
          <p:cNvSpPr>
            <a:spLocks noChangeArrowheads="1"/>
          </p:cNvSpPr>
          <p:nvPr/>
        </p:nvSpPr>
        <p:spPr bwMode="auto">
          <a:xfrm>
            <a:off x="79248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97</a:t>
            </a:r>
            <a:endParaRPr lang="en-US">
              <a:latin typeface="Courier New" pitchFamily="49" charset="0"/>
            </a:endParaRPr>
          </a:p>
        </p:txBody>
      </p:sp>
      <p:sp>
        <p:nvSpPr>
          <p:cNvPr id="40993" name="Rectangle 32" descr="Outlined diamond"/>
          <p:cNvSpPr>
            <a:spLocks noChangeArrowheads="1"/>
          </p:cNvSpPr>
          <p:nvPr/>
        </p:nvSpPr>
        <p:spPr bwMode="auto">
          <a:xfrm>
            <a:off x="74676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dirty="0">
                <a:latin typeface="Courier New" pitchFamily="49" charset="0"/>
              </a:rPr>
              <a:t>96</a:t>
            </a:r>
          </a:p>
        </p:txBody>
      </p:sp>
      <p:sp>
        <p:nvSpPr>
          <p:cNvPr id="40994" name="Rectangle 33" descr="Outlined diamond"/>
          <p:cNvSpPr>
            <a:spLocks noChangeArrowheads="1"/>
          </p:cNvSpPr>
          <p:nvPr/>
        </p:nvSpPr>
        <p:spPr bwMode="auto">
          <a:xfrm>
            <a:off x="1524000" y="3773488"/>
            <a:ext cx="457200" cy="420687"/>
          </a:xfrm>
          <a:prstGeom prst="rect">
            <a:avLst/>
          </a:prstGeom>
          <a:pattFill prst="openDmnd">
            <a:fgClr>
              <a:schemeClr val="bg2"/>
            </a:fgClr>
            <a:bgClr>
              <a:schemeClr val="accent2"/>
            </a:bgClr>
          </a:pattFill>
          <a:ln w="9525">
            <a:solidFill>
              <a:schemeClr val="tx1"/>
            </a:solidFill>
            <a:miter lim="800000"/>
            <a:headEnd/>
            <a:tailEnd/>
          </a:ln>
        </p:spPr>
        <p:txBody>
          <a:bodyPr wrap="none" lIns="92075" tIns="46038" rIns="92075" bIns="46038" anchor="ctr"/>
          <a:lstStyle/>
          <a:p>
            <a:pPr algn="ctr"/>
            <a:r>
              <a:rPr lang="en-US" b="1">
                <a:latin typeface="Courier New" pitchFamily="49" charset="0"/>
              </a:rPr>
              <a:t>6</a:t>
            </a:r>
            <a:endParaRPr lang="en-US">
              <a:latin typeface="Courier New" pitchFamily="49" charset="0"/>
            </a:endParaRPr>
          </a:p>
        </p:txBody>
      </p:sp>
      <p:sp>
        <p:nvSpPr>
          <p:cNvPr id="40995" name="AutoShape 34"/>
          <p:cNvSpPr>
            <a:spLocks noChangeArrowheads="1"/>
          </p:cNvSpPr>
          <p:nvPr/>
        </p:nvSpPr>
        <p:spPr bwMode="auto">
          <a:xfrm>
            <a:off x="3200400" y="23622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effectLst/>
                <a:latin typeface="Courier New" pitchFamily="49" charset="0"/>
              </a:rPr>
              <a:t>first</a:t>
            </a:r>
            <a:endParaRPr kumimoji="1" lang="en-US" dirty="0">
              <a:effectLst/>
              <a:latin typeface="Arial" charset="0"/>
            </a:endParaRPr>
          </a:p>
        </p:txBody>
      </p:sp>
      <p:sp>
        <p:nvSpPr>
          <p:cNvPr id="40996" name="AutoShape 35"/>
          <p:cNvSpPr>
            <a:spLocks noChangeArrowheads="1"/>
          </p:cNvSpPr>
          <p:nvPr/>
        </p:nvSpPr>
        <p:spPr bwMode="auto">
          <a:xfrm rot="10800000">
            <a:off x="3200400" y="4419600"/>
            <a:ext cx="762000" cy="838200"/>
          </a:xfrm>
          <a:prstGeom prst="downArrowCallout">
            <a:avLst>
              <a:gd name="adj1" fmla="val 25000"/>
              <a:gd name="adj2" fmla="val 25000"/>
              <a:gd name="adj3" fmla="val 18333"/>
              <a:gd name="adj4" fmla="val 60227"/>
            </a:avLst>
          </a:prstGeom>
          <a:solidFill>
            <a:srgbClr val="C0C0C0"/>
          </a:solidFill>
          <a:ln w="15875">
            <a:solidFill>
              <a:schemeClr val="tx1"/>
            </a:solidFill>
            <a:miter lim="800000"/>
            <a:headEnd/>
            <a:tailEnd/>
          </a:ln>
        </p:spPr>
        <p:txBody>
          <a:bodyPr wrap="none" lIns="92075" tIns="46038" rIns="92075" bIns="46038" anchor="ctr"/>
          <a:lstStyle/>
          <a:p>
            <a:pPr algn="ctr">
              <a:spcBef>
                <a:spcPct val="50000"/>
              </a:spcBef>
            </a:pPr>
            <a:r>
              <a:rPr kumimoji="1" lang="en-US" b="1" dirty="0" smtClean="0">
                <a:effectLst/>
                <a:latin typeface="Courier New" pitchFamily="49" charset="0"/>
              </a:rPr>
              <a:t>last</a:t>
            </a:r>
            <a:endParaRPr kumimoji="1" lang="en-US" dirty="0">
              <a:effectLst/>
              <a:latin typeface="Arial" charset="0"/>
            </a:endParaRPr>
          </a:p>
        </p:txBody>
      </p:sp>
      <p:sp>
        <p:nvSpPr>
          <p:cNvPr id="40997" name="AutoShape 36"/>
          <p:cNvSpPr>
            <a:spLocks noChangeArrowheads="1"/>
          </p:cNvSpPr>
          <p:nvPr/>
        </p:nvSpPr>
        <p:spPr bwMode="auto">
          <a:xfrm>
            <a:off x="4572000" y="4681538"/>
            <a:ext cx="2971800" cy="1109662"/>
          </a:xfrm>
          <a:prstGeom prst="wedgeRectCallout">
            <a:avLst>
              <a:gd name="adj1" fmla="val -41079"/>
              <a:gd name="adj2" fmla="val 75324"/>
            </a:avLst>
          </a:prstGeom>
          <a:solidFill>
            <a:srgbClr val="00B0F0"/>
          </a:solidFill>
          <a:ln w="15875">
            <a:solidFill>
              <a:schemeClr val="tx1"/>
            </a:solidFill>
            <a:miter lim="800000"/>
            <a:headEnd/>
            <a:tailEnd/>
          </a:ln>
        </p:spPr>
        <p:txBody>
          <a:bodyPr lIns="92075" tIns="46038" rIns="92075" bIns="46038" anchor="ctr"/>
          <a:lstStyle/>
          <a:p>
            <a:pPr>
              <a:spcBef>
                <a:spcPct val="50000"/>
              </a:spcBef>
            </a:pPr>
            <a:r>
              <a:rPr kumimoji="1" lang="en-US" b="1" dirty="0">
                <a:solidFill>
                  <a:schemeClr val="bg1"/>
                </a:solidFill>
                <a:effectLst/>
                <a:latin typeface="Arial" charset="0"/>
              </a:rPr>
              <a:t>Matching Key found. Return </a:t>
            </a:r>
            <a:r>
              <a:rPr kumimoji="1" lang="en-US" b="1" dirty="0" smtClean="0">
                <a:solidFill>
                  <a:schemeClr val="bg1"/>
                </a:solidFill>
                <a:effectLst/>
                <a:latin typeface="Arial" charset="0"/>
              </a:rPr>
              <a:t>index </a:t>
            </a:r>
            <a:r>
              <a:rPr kumimoji="1" lang="en-US" b="1" dirty="0">
                <a:solidFill>
                  <a:schemeClr val="bg1"/>
                </a:solidFill>
                <a:effectLst/>
                <a:latin typeface="Arial" charset="0"/>
              </a:rPr>
              <a:t>4.</a:t>
            </a:r>
            <a:endParaRPr kumimoji="1" lang="en-US" b="1" dirty="0">
              <a:effectLst/>
              <a:latin typeface="Arial" charset="0"/>
            </a:endParaRPr>
          </a:p>
        </p:txBody>
      </p:sp>
      <p:sp>
        <p:nvSpPr>
          <p:cNvPr id="38" name="Content Placeholder 2"/>
          <p:cNvSpPr txBox="1">
            <a:spLocks/>
          </p:cNvSpPr>
          <p:nvPr/>
        </p:nvSpPr>
        <p:spPr>
          <a:xfrm>
            <a:off x="304800" y="1066800"/>
            <a:ext cx="8534400"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Maintain array of Items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Store in sorted order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Use binary search to find Item with key = 33</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0087518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685800"/>
            <a:ext cx="8229600" cy="1066800"/>
          </a:xfrm>
          <a:noFill/>
          <a:ln/>
        </p:spPr>
        <p:txBody>
          <a:bodyPr/>
          <a:lstStyle/>
          <a:p>
            <a:pPr algn="ctr"/>
            <a:r>
              <a:rPr lang="en-US" dirty="0">
                <a:latin typeface="Calibri" panose="020F0502020204030204" pitchFamily="34" charset="0"/>
              </a:rPr>
              <a:t>How Fast is a Binary Search?</a:t>
            </a:r>
          </a:p>
        </p:txBody>
      </p:sp>
      <p:sp>
        <p:nvSpPr>
          <p:cNvPr id="16387" name="Rectangle 3"/>
          <p:cNvSpPr>
            <a:spLocks noGrp="1" noChangeArrowheads="1"/>
          </p:cNvSpPr>
          <p:nvPr>
            <p:ph type="body" idx="1"/>
          </p:nvPr>
        </p:nvSpPr>
        <p:spPr>
          <a:xfrm>
            <a:off x="381000" y="1828800"/>
            <a:ext cx="8229600" cy="4114800"/>
          </a:xfrm>
          <a:noFill/>
          <a:ln/>
        </p:spPr>
        <p:txBody>
          <a:bodyPr/>
          <a:lstStyle/>
          <a:p>
            <a:r>
              <a:rPr lang="en-US" dirty="0">
                <a:solidFill>
                  <a:srgbClr val="0000CC"/>
                </a:solidFill>
                <a:latin typeface="Calibri" panose="020F0502020204030204" pitchFamily="34" charset="0"/>
              </a:rPr>
              <a:t>Worst case: </a:t>
            </a:r>
            <a:r>
              <a:rPr lang="en-US" dirty="0">
                <a:latin typeface="Calibri" panose="020F0502020204030204" pitchFamily="34" charset="0"/>
              </a:rPr>
              <a:t>11 items in the list took 4 tries</a:t>
            </a:r>
          </a:p>
          <a:p>
            <a:r>
              <a:rPr lang="en-US" dirty="0">
                <a:latin typeface="Calibri" panose="020F0502020204030204" pitchFamily="34" charset="0"/>
              </a:rPr>
              <a:t>How about the worst case for a list with 32 items ?</a:t>
            </a:r>
          </a:p>
          <a:p>
            <a:pPr lvl="1"/>
            <a:r>
              <a:rPr lang="en-US" dirty="0">
                <a:latin typeface="Calibri" panose="020F0502020204030204" pitchFamily="34" charset="0"/>
              </a:rPr>
              <a:t>1st try - list has 16 items</a:t>
            </a:r>
          </a:p>
          <a:p>
            <a:pPr lvl="1"/>
            <a:r>
              <a:rPr lang="en-US" dirty="0">
                <a:latin typeface="Calibri" panose="020F0502020204030204" pitchFamily="34" charset="0"/>
              </a:rPr>
              <a:t>2nd try - list has 8 items</a:t>
            </a:r>
          </a:p>
          <a:p>
            <a:pPr lvl="1"/>
            <a:r>
              <a:rPr lang="en-US" dirty="0">
                <a:latin typeface="Calibri" panose="020F0502020204030204" pitchFamily="34" charset="0"/>
              </a:rPr>
              <a:t>3rd try - list has 4 items</a:t>
            </a:r>
          </a:p>
          <a:p>
            <a:pPr lvl="1"/>
            <a:r>
              <a:rPr lang="en-US" dirty="0">
                <a:latin typeface="Calibri" panose="020F0502020204030204" pitchFamily="34" charset="0"/>
              </a:rPr>
              <a:t>4th try - list has 2 items</a:t>
            </a:r>
          </a:p>
          <a:p>
            <a:pPr lvl="1"/>
            <a:r>
              <a:rPr lang="en-US" dirty="0">
                <a:latin typeface="Calibri" panose="020F0502020204030204" pitchFamily="34" charset="0"/>
              </a:rPr>
              <a:t>5th try - list has 1 item</a:t>
            </a:r>
          </a:p>
        </p:txBody>
      </p:sp>
    </p:spTree>
    <p:extLst>
      <p:ext uri="{BB962C8B-B14F-4D97-AF65-F5344CB8AC3E}">
        <p14:creationId xmlns:p14="http://schemas.microsoft.com/office/powerpoint/2010/main" val="416365302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pPr algn="ctr"/>
            <a:r>
              <a:rPr lang="en-US" dirty="0" smtClean="0">
                <a:latin typeface="Calibri" panose="020F0502020204030204" pitchFamily="34" charset="0"/>
              </a:rPr>
              <a:t>Space Complexity (cont…)</a:t>
            </a:r>
            <a:endParaRPr lang="en-US" dirty="0">
              <a:latin typeface="Calibri" panose="020F0502020204030204" pitchFamily="34" charset="0"/>
            </a:endParaRPr>
          </a:p>
        </p:txBody>
      </p:sp>
      <p:sp>
        <p:nvSpPr>
          <p:cNvPr id="5" name="Content Placeholder 4"/>
          <p:cNvSpPr>
            <a:spLocks noGrp="1"/>
          </p:cNvSpPr>
          <p:nvPr>
            <p:ph sz="quarter" idx="1"/>
          </p:nvPr>
        </p:nvSpPr>
        <p:spPr>
          <a:xfrm>
            <a:off x="304800" y="1752600"/>
            <a:ext cx="8534400" cy="5334000"/>
          </a:xfrm>
        </p:spPr>
        <p:txBody>
          <a:bodyPr>
            <a:normAutofit/>
          </a:bodyPr>
          <a:lstStyle/>
          <a:p>
            <a:pPr marL="457200" indent="-457200">
              <a:buSzPct val="80000"/>
              <a:buFont typeface="Wingdings" pitchFamily="2" charset="2"/>
              <a:buAutoNum type="arabicPeriod"/>
            </a:pPr>
            <a:r>
              <a:rPr lang="en-US" sz="2800" dirty="0" smtClean="0">
                <a:solidFill>
                  <a:srgbClr val="0000CC"/>
                </a:solidFill>
                <a:latin typeface="Calibri" panose="020F0502020204030204" pitchFamily="34" charset="0"/>
              </a:rPr>
              <a:t>Fixed part:</a:t>
            </a:r>
            <a:r>
              <a:rPr lang="en-US" sz="2800" dirty="0" smtClean="0">
                <a:latin typeface="Calibri" panose="020F0502020204030204" pitchFamily="34" charset="0"/>
              </a:rPr>
              <a:t> The size required to store certain data/variables, that is independent of the size of the problem:</a:t>
            </a:r>
          </a:p>
          <a:p>
            <a:pPr marL="838200" lvl="1" indent="-381000">
              <a:buFontTx/>
              <a:buChar char="-"/>
            </a:pPr>
            <a:r>
              <a:rPr lang="en-US" dirty="0" smtClean="0">
                <a:latin typeface="Calibri" panose="020F0502020204030204" pitchFamily="34" charset="0"/>
              </a:rPr>
              <a:t>e.g. name of the data collection</a:t>
            </a:r>
          </a:p>
          <a:p>
            <a:pPr marL="457200" indent="-457200">
              <a:buFontTx/>
              <a:buChar char="-"/>
            </a:pPr>
            <a:endParaRPr lang="en-US" sz="2800" dirty="0" smtClean="0">
              <a:latin typeface="Calibri" panose="020F0502020204030204" pitchFamily="34" charset="0"/>
            </a:endParaRPr>
          </a:p>
          <a:p>
            <a:pPr marL="457200" indent="-457200">
              <a:buSzPct val="80000"/>
              <a:buFont typeface="Wingdings" pitchFamily="2" charset="2"/>
              <a:buAutoNum type="arabicPeriod"/>
            </a:pPr>
            <a:r>
              <a:rPr lang="en-US" sz="2800" dirty="0" smtClean="0">
                <a:solidFill>
                  <a:srgbClr val="0000CC"/>
                </a:solidFill>
                <a:latin typeface="Calibri" panose="020F0502020204030204" pitchFamily="34" charset="0"/>
              </a:rPr>
              <a:t>Variable part: </a:t>
            </a:r>
            <a:r>
              <a:rPr lang="en-US" sz="2800" dirty="0" smtClean="0">
                <a:latin typeface="Calibri" panose="020F0502020204030204" pitchFamily="34" charset="0"/>
              </a:rPr>
              <a:t>Space needed by variables, whose size is dependent on the size of the problem:</a:t>
            </a:r>
          </a:p>
          <a:p>
            <a:pPr marL="838200" lvl="1" indent="-381000">
              <a:buFont typeface="Wingdings" pitchFamily="2" charset="2"/>
              <a:buNone/>
            </a:pPr>
            <a:r>
              <a:rPr lang="en-US" dirty="0" smtClean="0">
                <a:latin typeface="Calibri" panose="020F0502020204030204" pitchFamily="34" charset="0"/>
              </a:rPr>
              <a:t>- e.g. actual text </a:t>
            </a:r>
          </a:p>
          <a:p>
            <a:pPr marL="838200" lvl="1" indent="-381000">
              <a:buFont typeface="Wingdings" pitchFamily="2" charset="2"/>
              <a:buNone/>
            </a:pPr>
            <a:r>
              <a:rPr lang="en-US" dirty="0" smtClean="0">
                <a:latin typeface="Calibri" panose="020F0502020204030204" pitchFamily="34" charset="0"/>
              </a:rPr>
              <a:t>- load 2GB of text VS. load 1MB of text</a:t>
            </a:r>
            <a:endParaRPr lang="en-US" sz="2800" dirty="0">
              <a:latin typeface="Calibri" panose="020F0502020204030204" pitchFamily="34" charset="0"/>
            </a:endParaRPr>
          </a:p>
        </p:txBody>
      </p:sp>
    </p:spTree>
    <p:extLst>
      <p:ext uri="{BB962C8B-B14F-4D97-AF65-F5344CB8AC3E}">
        <p14:creationId xmlns:p14="http://schemas.microsoft.com/office/powerpoint/2010/main" val="17978802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33400"/>
            <a:ext cx="8229600" cy="1066800"/>
          </a:xfrm>
          <a:noFill/>
          <a:ln/>
        </p:spPr>
        <p:txBody>
          <a:bodyPr>
            <a:normAutofit/>
          </a:bodyPr>
          <a:lstStyle/>
          <a:p>
            <a:pPr algn="ctr"/>
            <a:r>
              <a:rPr lang="en-US" dirty="0">
                <a:latin typeface="Calibri" panose="020F0502020204030204" pitchFamily="34" charset="0"/>
              </a:rPr>
              <a:t>How Fast is a Binary Search? </a:t>
            </a:r>
          </a:p>
        </p:txBody>
      </p:sp>
      <p:sp>
        <p:nvSpPr>
          <p:cNvPr id="17411" name="Rectangle 3"/>
          <p:cNvSpPr>
            <a:spLocks noGrp="1" noChangeArrowheads="1"/>
          </p:cNvSpPr>
          <p:nvPr>
            <p:ph type="body" sz="half" idx="1"/>
          </p:nvPr>
        </p:nvSpPr>
        <p:spPr>
          <a:xfrm>
            <a:off x="457200" y="1905000"/>
            <a:ext cx="3810000" cy="4114800"/>
          </a:xfrm>
          <a:noFill/>
          <a:ln/>
        </p:spPr>
        <p:txBody>
          <a:bodyPr/>
          <a:lstStyle/>
          <a:p>
            <a:pPr>
              <a:lnSpc>
                <a:spcPct val="90000"/>
              </a:lnSpc>
              <a:buFont typeface="Monotype Sorts" pitchFamily="2" charset="2"/>
              <a:buChar char=" "/>
            </a:pPr>
            <a:r>
              <a:rPr lang="en-US" u="sng" dirty="0">
                <a:latin typeface="Calibri" panose="020F0502020204030204" pitchFamily="34" charset="0"/>
              </a:rPr>
              <a:t>List has 250 items</a:t>
            </a:r>
            <a:endParaRPr lang="en-US" dirty="0">
              <a:latin typeface="Calibri" panose="020F0502020204030204" pitchFamily="34" charset="0"/>
            </a:endParaRPr>
          </a:p>
          <a:p>
            <a:pPr>
              <a:lnSpc>
                <a:spcPct val="90000"/>
              </a:lnSpc>
              <a:buFont typeface="Monotype Sorts" pitchFamily="2" charset="2"/>
              <a:buChar char=" "/>
            </a:pPr>
            <a:endParaRPr lang="en-US" sz="1000" dirty="0">
              <a:latin typeface="Calibri" panose="020F0502020204030204" pitchFamily="34" charset="0"/>
            </a:endParaRPr>
          </a:p>
          <a:p>
            <a:pPr>
              <a:lnSpc>
                <a:spcPct val="90000"/>
              </a:lnSpc>
              <a:buFont typeface="Monotype Sorts" pitchFamily="2" charset="2"/>
              <a:buChar char=" "/>
            </a:pPr>
            <a:r>
              <a:rPr lang="en-US" sz="2400" dirty="0">
                <a:latin typeface="Calibri" panose="020F0502020204030204" pitchFamily="34" charset="0"/>
              </a:rPr>
              <a:t>1st try </a:t>
            </a:r>
            <a:r>
              <a:rPr lang="en-US" sz="2400" dirty="0" smtClean="0">
                <a:latin typeface="Calibri" panose="020F0502020204030204" pitchFamily="34" charset="0"/>
              </a:rPr>
              <a:t> - </a:t>
            </a:r>
            <a:r>
              <a:rPr lang="en-US" sz="2400" dirty="0">
                <a:latin typeface="Calibri" panose="020F0502020204030204" pitchFamily="34" charset="0"/>
              </a:rPr>
              <a:t>125 items</a:t>
            </a:r>
          </a:p>
          <a:p>
            <a:pPr>
              <a:lnSpc>
                <a:spcPct val="90000"/>
              </a:lnSpc>
              <a:buFont typeface="Monotype Sorts" pitchFamily="2" charset="2"/>
              <a:buChar char=" "/>
            </a:pPr>
            <a:r>
              <a:rPr lang="en-US" sz="2400" dirty="0">
                <a:latin typeface="Calibri" panose="020F0502020204030204" pitchFamily="34" charset="0"/>
              </a:rPr>
              <a:t>2nd try - </a:t>
            </a:r>
            <a:r>
              <a:rPr lang="en-US" sz="2400" dirty="0" smtClean="0">
                <a:latin typeface="Calibri" panose="020F0502020204030204" pitchFamily="34" charset="0"/>
              </a:rPr>
              <a:t>  63 </a:t>
            </a:r>
            <a:r>
              <a:rPr lang="en-US" sz="2400" dirty="0">
                <a:latin typeface="Calibri" panose="020F0502020204030204" pitchFamily="34" charset="0"/>
              </a:rPr>
              <a:t>items</a:t>
            </a:r>
          </a:p>
          <a:p>
            <a:pPr>
              <a:lnSpc>
                <a:spcPct val="90000"/>
              </a:lnSpc>
              <a:buFont typeface="Monotype Sorts" pitchFamily="2" charset="2"/>
              <a:buChar char=" "/>
            </a:pPr>
            <a:r>
              <a:rPr lang="en-US" sz="2400" dirty="0">
                <a:latin typeface="Calibri" panose="020F0502020204030204" pitchFamily="34" charset="0"/>
              </a:rPr>
              <a:t>3rd </a:t>
            </a:r>
            <a:r>
              <a:rPr lang="en-US" sz="2400" dirty="0" smtClean="0">
                <a:latin typeface="Calibri" panose="020F0502020204030204" pitchFamily="34" charset="0"/>
              </a:rPr>
              <a:t>try  </a:t>
            </a:r>
            <a:r>
              <a:rPr lang="en-US" sz="2400" dirty="0">
                <a:latin typeface="Calibri" panose="020F0502020204030204" pitchFamily="34" charset="0"/>
              </a:rPr>
              <a:t>- </a:t>
            </a:r>
            <a:r>
              <a:rPr lang="en-US" sz="2400" dirty="0" smtClean="0">
                <a:latin typeface="Calibri" panose="020F0502020204030204" pitchFamily="34" charset="0"/>
              </a:rPr>
              <a:t>  32 </a:t>
            </a:r>
            <a:r>
              <a:rPr lang="en-US" sz="2400" dirty="0">
                <a:latin typeface="Calibri" panose="020F0502020204030204" pitchFamily="34" charset="0"/>
              </a:rPr>
              <a:t>items</a:t>
            </a:r>
          </a:p>
          <a:p>
            <a:pPr>
              <a:lnSpc>
                <a:spcPct val="90000"/>
              </a:lnSpc>
              <a:buFont typeface="Monotype Sorts" pitchFamily="2" charset="2"/>
              <a:buChar char=" "/>
            </a:pPr>
            <a:r>
              <a:rPr lang="en-US" sz="2400" dirty="0">
                <a:latin typeface="Calibri" panose="020F0502020204030204" pitchFamily="34" charset="0"/>
              </a:rPr>
              <a:t>4th try </a:t>
            </a:r>
            <a:r>
              <a:rPr lang="en-US" sz="2400" dirty="0" smtClean="0">
                <a:latin typeface="Calibri" panose="020F0502020204030204" pitchFamily="34" charset="0"/>
              </a:rPr>
              <a:t> -   16 </a:t>
            </a:r>
            <a:r>
              <a:rPr lang="en-US" sz="2400" dirty="0">
                <a:latin typeface="Calibri" panose="020F0502020204030204" pitchFamily="34" charset="0"/>
              </a:rPr>
              <a:t>items</a:t>
            </a:r>
          </a:p>
          <a:p>
            <a:pPr>
              <a:lnSpc>
                <a:spcPct val="90000"/>
              </a:lnSpc>
              <a:buFont typeface="Monotype Sorts" pitchFamily="2" charset="2"/>
              <a:buChar char=" "/>
            </a:pPr>
            <a:r>
              <a:rPr lang="en-US" sz="2400" dirty="0">
                <a:latin typeface="Calibri" panose="020F0502020204030204" pitchFamily="34" charset="0"/>
              </a:rPr>
              <a:t>5th try </a:t>
            </a:r>
            <a:r>
              <a:rPr lang="en-US" sz="2400" dirty="0" smtClean="0">
                <a:latin typeface="Calibri" panose="020F0502020204030204" pitchFamily="34" charset="0"/>
              </a:rPr>
              <a:t> -     8 </a:t>
            </a:r>
            <a:r>
              <a:rPr lang="en-US" sz="2400" dirty="0">
                <a:latin typeface="Calibri" panose="020F0502020204030204" pitchFamily="34" charset="0"/>
              </a:rPr>
              <a:t>items</a:t>
            </a:r>
          </a:p>
          <a:p>
            <a:pPr>
              <a:lnSpc>
                <a:spcPct val="90000"/>
              </a:lnSpc>
              <a:buFont typeface="Monotype Sorts" pitchFamily="2" charset="2"/>
              <a:buChar char=" "/>
            </a:pPr>
            <a:r>
              <a:rPr lang="en-US" sz="2400" dirty="0">
                <a:latin typeface="Calibri" panose="020F0502020204030204" pitchFamily="34" charset="0"/>
              </a:rPr>
              <a:t>6th try </a:t>
            </a:r>
            <a:r>
              <a:rPr lang="en-US" sz="2400" dirty="0" smtClean="0">
                <a:latin typeface="Calibri" panose="020F0502020204030204" pitchFamily="34" charset="0"/>
              </a:rPr>
              <a:t> -     4 </a:t>
            </a:r>
            <a:r>
              <a:rPr lang="en-US" sz="2400" dirty="0">
                <a:latin typeface="Calibri" panose="020F0502020204030204" pitchFamily="34" charset="0"/>
              </a:rPr>
              <a:t>items</a:t>
            </a:r>
          </a:p>
          <a:p>
            <a:pPr>
              <a:lnSpc>
                <a:spcPct val="90000"/>
              </a:lnSpc>
              <a:buFont typeface="Monotype Sorts" pitchFamily="2" charset="2"/>
              <a:buChar char=" "/>
            </a:pPr>
            <a:r>
              <a:rPr lang="en-US" sz="2400" dirty="0">
                <a:latin typeface="Calibri" panose="020F0502020204030204" pitchFamily="34" charset="0"/>
              </a:rPr>
              <a:t>7th try </a:t>
            </a:r>
            <a:r>
              <a:rPr lang="en-US" sz="2400" dirty="0" smtClean="0">
                <a:latin typeface="Calibri" panose="020F0502020204030204" pitchFamily="34" charset="0"/>
              </a:rPr>
              <a:t> -     2 </a:t>
            </a:r>
            <a:r>
              <a:rPr lang="en-US" sz="2400" dirty="0">
                <a:latin typeface="Calibri" panose="020F0502020204030204" pitchFamily="34" charset="0"/>
              </a:rPr>
              <a:t>items</a:t>
            </a:r>
          </a:p>
          <a:p>
            <a:pPr>
              <a:lnSpc>
                <a:spcPct val="90000"/>
              </a:lnSpc>
              <a:buFont typeface="Monotype Sorts" pitchFamily="2" charset="2"/>
              <a:buChar char=" "/>
            </a:pPr>
            <a:r>
              <a:rPr lang="en-US" sz="2400" dirty="0">
                <a:latin typeface="Calibri" panose="020F0502020204030204" pitchFamily="34" charset="0"/>
              </a:rPr>
              <a:t>8th try </a:t>
            </a:r>
            <a:r>
              <a:rPr lang="en-US" sz="2400" dirty="0" smtClean="0">
                <a:latin typeface="Calibri" panose="020F0502020204030204" pitchFamily="34" charset="0"/>
              </a:rPr>
              <a:t> -     1 </a:t>
            </a:r>
            <a:r>
              <a:rPr lang="en-US" sz="2400" dirty="0">
                <a:latin typeface="Calibri" panose="020F0502020204030204" pitchFamily="34" charset="0"/>
              </a:rPr>
              <a:t>item</a:t>
            </a:r>
          </a:p>
        </p:txBody>
      </p:sp>
      <p:sp>
        <p:nvSpPr>
          <p:cNvPr id="17412" name="Rectangle 4"/>
          <p:cNvSpPr>
            <a:spLocks noGrp="1" noChangeArrowheads="1"/>
          </p:cNvSpPr>
          <p:nvPr>
            <p:ph type="body" sz="half" idx="2"/>
          </p:nvPr>
        </p:nvSpPr>
        <p:spPr>
          <a:xfrm>
            <a:off x="4419600" y="1828800"/>
            <a:ext cx="3810000" cy="4876800"/>
          </a:xfrm>
          <a:noFill/>
          <a:ln/>
        </p:spPr>
        <p:txBody>
          <a:bodyPr/>
          <a:lstStyle/>
          <a:p>
            <a:pPr>
              <a:buFont typeface="Monotype Sorts" pitchFamily="2" charset="2"/>
              <a:buChar char=" "/>
            </a:pPr>
            <a:r>
              <a:rPr lang="en-US" u="sng" dirty="0">
                <a:latin typeface="Calibri" panose="020F0502020204030204" pitchFamily="34" charset="0"/>
              </a:rPr>
              <a:t>List has 512 items</a:t>
            </a:r>
            <a:endParaRPr lang="en-US" dirty="0">
              <a:latin typeface="Calibri" panose="020F0502020204030204" pitchFamily="34" charset="0"/>
            </a:endParaRPr>
          </a:p>
          <a:p>
            <a:pPr>
              <a:buFont typeface="Monotype Sorts" pitchFamily="2" charset="2"/>
              <a:buChar char=" "/>
            </a:pPr>
            <a:endParaRPr lang="en-US" sz="900" dirty="0">
              <a:latin typeface="Calibri" panose="020F0502020204030204" pitchFamily="34" charset="0"/>
            </a:endParaRPr>
          </a:p>
          <a:p>
            <a:pPr>
              <a:buFont typeface="Monotype Sorts" pitchFamily="2" charset="2"/>
              <a:buChar char=" "/>
            </a:pPr>
            <a:r>
              <a:rPr lang="en-US" sz="2400" dirty="0">
                <a:latin typeface="Calibri" panose="020F0502020204030204" pitchFamily="34" charset="0"/>
              </a:rPr>
              <a:t>1st try </a:t>
            </a:r>
            <a:r>
              <a:rPr lang="en-US" sz="2400" dirty="0" smtClean="0">
                <a:latin typeface="Calibri" panose="020F0502020204030204" pitchFamily="34" charset="0"/>
              </a:rPr>
              <a:t> - </a:t>
            </a:r>
            <a:r>
              <a:rPr lang="en-US" sz="2400" dirty="0">
                <a:latin typeface="Calibri" panose="020F0502020204030204" pitchFamily="34" charset="0"/>
              </a:rPr>
              <a:t>256 items</a:t>
            </a:r>
          </a:p>
          <a:p>
            <a:pPr>
              <a:buFont typeface="Monotype Sorts" pitchFamily="2" charset="2"/>
              <a:buChar char=" "/>
            </a:pPr>
            <a:r>
              <a:rPr lang="en-US" sz="2400" dirty="0">
                <a:latin typeface="Calibri" panose="020F0502020204030204" pitchFamily="34" charset="0"/>
              </a:rPr>
              <a:t>2nd try - 128 items</a:t>
            </a:r>
          </a:p>
          <a:p>
            <a:pPr>
              <a:buFont typeface="Monotype Sorts" pitchFamily="2" charset="2"/>
              <a:buChar char=" "/>
            </a:pPr>
            <a:r>
              <a:rPr lang="en-US" sz="2400" dirty="0">
                <a:latin typeface="Calibri" panose="020F0502020204030204" pitchFamily="34" charset="0"/>
              </a:rPr>
              <a:t>3rd try </a:t>
            </a:r>
            <a:r>
              <a:rPr lang="en-US" sz="2400" dirty="0" smtClean="0">
                <a:latin typeface="Calibri" panose="020F0502020204030204" pitchFamily="34" charset="0"/>
              </a:rPr>
              <a:t> -   64 </a:t>
            </a:r>
            <a:r>
              <a:rPr lang="en-US" sz="2400" dirty="0">
                <a:latin typeface="Calibri" panose="020F0502020204030204" pitchFamily="34" charset="0"/>
              </a:rPr>
              <a:t>items</a:t>
            </a:r>
          </a:p>
          <a:p>
            <a:pPr>
              <a:buFont typeface="Monotype Sorts" pitchFamily="2" charset="2"/>
              <a:buChar char=" "/>
            </a:pPr>
            <a:r>
              <a:rPr lang="en-US" sz="2400" dirty="0">
                <a:latin typeface="Calibri" panose="020F0502020204030204" pitchFamily="34" charset="0"/>
              </a:rPr>
              <a:t>4th try </a:t>
            </a:r>
            <a:r>
              <a:rPr lang="en-US" sz="2400" dirty="0" smtClean="0">
                <a:latin typeface="Calibri" panose="020F0502020204030204" pitchFamily="34" charset="0"/>
              </a:rPr>
              <a:t> -   32 </a:t>
            </a:r>
            <a:r>
              <a:rPr lang="en-US" sz="2400" dirty="0">
                <a:latin typeface="Calibri" panose="020F0502020204030204" pitchFamily="34" charset="0"/>
              </a:rPr>
              <a:t>items</a:t>
            </a:r>
          </a:p>
          <a:p>
            <a:pPr>
              <a:buFont typeface="Monotype Sorts" pitchFamily="2" charset="2"/>
              <a:buChar char=" "/>
            </a:pPr>
            <a:r>
              <a:rPr lang="en-US" sz="2400" dirty="0">
                <a:latin typeface="Calibri" panose="020F0502020204030204" pitchFamily="34" charset="0"/>
              </a:rPr>
              <a:t>5th try </a:t>
            </a:r>
            <a:r>
              <a:rPr lang="en-US" sz="2400" dirty="0" smtClean="0">
                <a:latin typeface="Calibri" panose="020F0502020204030204" pitchFamily="34" charset="0"/>
              </a:rPr>
              <a:t> -   16 </a:t>
            </a:r>
            <a:r>
              <a:rPr lang="en-US" sz="2400" dirty="0">
                <a:latin typeface="Calibri" panose="020F0502020204030204" pitchFamily="34" charset="0"/>
              </a:rPr>
              <a:t>items</a:t>
            </a:r>
          </a:p>
          <a:p>
            <a:pPr>
              <a:buFont typeface="Monotype Sorts" pitchFamily="2" charset="2"/>
              <a:buChar char=" "/>
            </a:pPr>
            <a:r>
              <a:rPr lang="en-US" sz="2400" dirty="0">
                <a:latin typeface="Calibri" panose="020F0502020204030204" pitchFamily="34" charset="0"/>
              </a:rPr>
              <a:t>6th </a:t>
            </a:r>
            <a:r>
              <a:rPr lang="en-US" sz="2400" dirty="0" smtClean="0">
                <a:latin typeface="Calibri" panose="020F0502020204030204" pitchFamily="34" charset="0"/>
              </a:rPr>
              <a:t>try  </a:t>
            </a:r>
            <a:r>
              <a:rPr lang="en-US" sz="2400" dirty="0">
                <a:latin typeface="Calibri" panose="020F0502020204030204" pitchFamily="34" charset="0"/>
              </a:rPr>
              <a:t>- </a:t>
            </a:r>
            <a:r>
              <a:rPr lang="en-US" sz="2400" dirty="0" smtClean="0">
                <a:latin typeface="Calibri" panose="020F0502020204030204" pitchFamily="34" charset="0"/>
              </a:rPr>
              <a:t>    8 </a:t>
            </a:r>
            <a:r>
              <a:rPr lang="en-US" sz="2400" dirty="0">
                <a:latin typeface="Calibri" panose="020F0502020204030204" pitchFamily="34" charset="0"/>
              </a:rPr>
              <a:t>items</a:t>
            </a:r>
          </a:p>
          <a:p>
            <a:pPr>
              <a:buFont typeface="Monotype Sorts" pitchFamily="2" charset="2"/>
              <a:buChar char=" "/>
            </a:pPr>
            <a:r>
              <a:rPr lang="en-US" sz="2400" dirty="0">
                <a:latin typeface="Calibri" panose="020F0502020204030204" pitchFamily="34" charset="0"/>
              </a:rPr>
              <a:t>7th </a:t>
            </a:r>
            <a:r>
              <a:rPr lang="en-US" sz="2400" dirty="0" smtClean="0">
                <a:latin typeface="Calibri" panose="020F0502020204030204" pitchFamily="34" charset="0"/>
              </a:rPr>
              <a:t>try  </a:t>
            </a:r>
            <a:r>
              <a:rPr lang="en-US" sz="2400" dirty="0">
                <a:latin typeface="Calibri" panose="020F0502020204030204" pitchFamily="34" charset="0"/>
              </a:rPr>
              <a:t>- </a:t>
            </a:r>
            <a:r>
              <a:rPr lang="en-US" sz="2400" dirty="0" smtClean="0">
                <a:latin typeface="Calibri" panose="020F0502020204030204" pitchFamily="34" charset="0"/>
              </a:rPr>
              <a:t>    4 </a:t>
            </a:r>
            <a:r>
              <a:rPr lang="en-US" sz="2400" dirty="0">
                <a:latin typeface="Calibri" panose="020F0502020204030204" pitchFamily="34" charset="0"/>
              </a:rPr>
              <a:t>items</a:t>
            </a:r>
          </a:p>
          <a:p>
            <a:pPr>
              <a:buFont typeface="Monotype Sorts" pitchFamily="2" charset="2"/>
              <a:buChar char=" "/>
            </a:pPr>
            <a:r>
              <a:rPr lang="en-US" sz="2400" dirty="0">
                <a:latin typeface="Calibri" panose="020F0502020204030204" pitchFamily="34" charset="0"/>
              </a:rPr>
              <a:t>8th </a:t>
            </a:r>
            <a:r>
              <a:rPr lang="en-US" sz="2400" dirty="0" smtClean="0">
                <a:latin typeface="Calibri" panose="020F0502020204030204" pitchFamily="34" charset="0"/>
              </a:rPr>
              <a:t>try  </a:t>
            </a:r>
            <a:r>
              <a:rPr lang="en-US" sz="2400" dirty="0">
                <a:latin typeface="Calibri" panose="020F0502020204030204" pitchFamily="34" charset="0"/>
              </a:rPr>
              <a:t>- </a:t>
            </a:r>
            <a:r>
              <a:rPr lang="en-US" sz="2400" dirty="0" smtClean="0">
                <a:latin typeface="Calibri" panose="020F0502020204030204" pitchFamily="34" charset="0"/>
              </a:rPr>
              <a:t>    2 </a:t>
            </a:r>
            <a:r>
              <a:rPr lang="en-US" sz="2400" dirty="0">
                <a:latin typeface="Calibri" panose="020F0502020204030204" pitchFamily="34" charset="0"/>
              </a:rPr>
              <a:t>items</a:t>
            </a:r>
          </a:p>
          <a:p>
            <a:pPr>
              <a:buFont typeface="Monotype Sorts" pitchFamily="2" charset="2"/>
              <a:buChar char=" "/>
            </a:pPr>
            <a:r>
              <a:rPr lang="en-US" sz="2400" dirty="0">
                <a:latin typeface="Calibri" panose="020F0502020204030204" pitchFamily="34" charset="0"/>
              </a:rPr>
              <a:t>9th try </a:t>
            </a:r>
            <a:r>
              <a:rPr lang="en-US" sz="2400" dirty="0" smtClean="0">
                <a:latin typeface="Calibri" panose="020F0502020204030204" pitchFamily="34" charset="0"/>
              </a:rPr>
              <a:t> -     1 </a:t>
            </a:r>
            <a:r>
              <a:rPr lang="en-US" sz="2400" dirty="0">
                <a:latin typeface="Calibri" panose="020F0502020204030204" pitchFamily="34" charset="0"/>
              </a:rPr>
              <a:t>item</a:t>
            </a:r>
          </a:p>
        </p:txBody>
      </p:sp>
    </p:spTree>
    <p:extLst>
      <p:ext uri="{BB962C8B-B14F-4D97-AF65-F5344CB8AC3E}">
        <p14:creationId xmlns:p14="http://schemas.microsoft.com/office/powerpoint/2010/main" val="413737560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0"/>
            <a:ext cx="8229600" cy="1066800"/>
          </a:xfrm>
          <a:noFill/>
          <a:ln/>
        </p:spPr>
        <p:txBody>
          <a:bodyPr/>
          <a:lstStyle/>
          <a:p>
            <a:pPr algn="ctr"/>
            <a:r>
              <a:rPr lang="en-US" dirty="0">
                <a:latin typeface="Calibri" panose="020F0502020204030204" pitchFamily="34" charset="0"/>
              </a:rPr>
              <a:t>A Very Fast Algorithm!</a:t>
            </a:r>
          </a:p>
        </p:txBody>
      </p:sp>
      <p:sp>
        <p:nvSpPr>
          <p:cNvPr id="19459" name="Rectangle 3"/>
          <p:cNvSpPr>
            <a:spLocks noGrp="1" noChangeArrowheads="1"/>
          </p:cNvSpPr>
          <p:nvPr>
            <p:ph type="body" idx="1"/>
          </p:nvPr>
        </p:nvSpPr>
        <p:spPr>
          <a:xfrm>
            <a:off x="381000" y="1905000"/>
            <a:ext cx="8305800" cy="4419600"/>
          </a:xfrm>
          <a:noFill/>
          <a:ln/>
        </p:spPr>
        <p:txBody>
          <a:bodyPr/>
          <a:lstStyle/>
          <a:p>
            <a:r>
              <a:rPr lang="en-US" dirty="0">
                <a:latin typeface="Calibri" panose="020F0502020204030204" pitchFamily="34" charset="0"/>
              </a:rPr>
              <a:t>How long (worst case) will it take to find an item in a list 30,000 items long?</a:t>
            </a:r>
          </a:p>
          <a:p>
            <a:pPr>
              <a:buFontTx/>
              <a:buNone/>
            </a:pPr>
            <a:endParaRPr lang="en-US" sz="1000" dirty="0">
              <a:latin typeface="Calibri" panose="020F0502020204030204" pitchFamily="34" charset="0"/>
            </a:endParaRPr>
          </a:p>
          <a:p>
            <a:pPr lvl="1">
              <a:buFontTx/>
              <a:buChar char=" "/>
            </a:pPr>
            <a:r>
              <a:rPr lang="en-US" sz="2800" dirty="0">
                <a:latin typeface="Calibri" panose="020F0502020204030204" pitchFamily="34" charset="0"/>
              </a:rPr>
              <a:t>2</a:t>
            </a:r>
            <a:r>
              <a:rPr lang="en-US" sz="2800" baseline="30000" dirty="0">
                <a:latin typeface="Calibri" panose="020F0502020204030204" pitchFamily="34" charset="0"/>
              </a:rPr>
              <a:t>10</a:t>
            </a:r>
            <a:r>
              <a:rPr lang="en-US" sz="2800" dirty="0">
                <a:latin typeface="Calibri" panose="020F0502020204030204" pitchFamily="34" charset="0"/>
              </a:rPr>
              <a:t> = 1024			2</a:t>
            </a:r>
            <a:r>
              <a:rPr lang="en-US" sz="2800" baseline="30000" dirty="0">
                <a:latin typeface="Calibri" panose="020F0502020204030204" pitchFamily="34" charset="0"/>
              </a:rPr>
              <a:t>13</a:t>
            </a:r>
            <a:r>
              <a:rPr lang="en-US" sz="2800" dirty="0">
                <a:latin typeface="Calibri" panose="020F0502020204030204" pitchFamily="34" charset="0"/>
              </a:rPr>
              <a:t> = 8192</a:t>
            </a:r>
          </a:p>
          <a:p>
            <a:pPr lvl="1">
              <a:buFontTx/>
              <a:buChar char=" "/>
            </a:pPr>
            <a:r>
              <a:rPr lang="en-US" sz="2800" dirty="0">
                <a:latin typeface="Calibri" panose="020F0502020204030204" pitchFamily="34" charset="0"/>
              </a:rPr>
              <a:t>2</a:t>
            </a:r>
            <a:r>
              <a:rPr lang="en-US" sz="2800" baseline="30000" dirty="0">
                <a:latin typeface="Calibri" panose="020F0502020204030204" pitchFamily="34" charset="0"/>
              </a:rPr>
              <a:t>11</a:t>
            </a:r>
            <a:r>
              <a:rPr lang="en-US" sz="2800" dirty="0">
                <a:latin typeface="Calibri" panose="020F0502020204030204" pitchFamily="34" charset="0"/>
              </a:rPr>
              <a:t> = 2048			2</a:t>
            </a:r>
            <a:r>
              <a:rPr lang="en-US" sz="2800" baseline="30000" dirty="0">
                <a:latin typeface="Calibri" panose="020F0502020204030204" pitchFamily="34" charset="0"/>
              </a:rPr>
              <a:t>14</a:t>
            </a:r>
            <a:r>
              <a:rPr lang="en-US" sz="2800" dirty="0">
                <a:latin typeface="Calibri" panose="020F0502020204030204" pitchFamily="34" charset="0"/>
              </a:rPr>
              <a:t> = 16384</a:t>
            </a:r>
          </a:p>
          <a:p>
            <a:pPr lvl="1">
              <a:buFontTx/>
              <a:buChar char=" "/>
            </a:pPr>
            <a:r>
              <a:rPr lang="en-US" sz="2800" dirty="0">
                <a:latin typeface="Calibri" panose="020F0502020204030204" pitchFamily="34" charset="0"/>
              </a:rPr>
              <a:t>2</a:t>
            </a:r>
            <a:r>
              <a:rPr lang="en-US" sz="2800" baseline="30000" dirty="0">
                <a:latin typeface="Calibri" panose="020F0502020204030204" pitchFamily="34" charset="0"/>
              </a:rPr>
              <a:t>12</a:t>
            </a:r>
            <a:r>
              <a:rPr lang="en-US" sz="2800" dirty="0">
                <a:latin typeface="Calibri" panose="020F0502020204030204" pitchFamily="34" charset="0"/>
              </a:rPr>
              <a:t> = 4096			2</a:t>
            </a:r>
            <a:r>
              <a:rPr lang="en-US" sz="2800" baseline="30000" dirty="0">
                <a:latin typeface="Calibri" panose="020F0502020204030204" pitchFamily="34" charset="0"/>
              </a:rPr>
              <a:t>15</a:t>
            </a:r>
            <a:r>
              <a:rPr lang="en-US" sz="2800" dirty="0">
                <a:latin typeface="Calibri" panose="020F0502020204030204" pitchFamily="34" charset="0"/>
              </a:rPr>
              <a:t> = 32768</a:t>
            </a:r>
          </a:p>
          <a:p>
            <a:pPr lvl="1">
              <a:buFontTx/>
              <a:buChar char=" "/>
            </a:pPr>
            <a:endParaRPr lang="en-US" dirty="0">
              <a:latin typeface="Calibri" panose="020F0502020204030204" pitchFamily="34" charset="0"/>
            </a:endParaRPr>
          </a:p>
          <a:p>
            <a:r>
              <a:rPr lang="en-US" dirty="0">
                <a:latin typeface="Calibri" panose="020F0502020204030204" pitchFamily="34" charset="0"/>
              </a:rPr>
              <a:t>So, it will take only 15 tries!</a:t>
            </a:r>
          </a:p>
        </p:txBody>
      </p:sp>
    </p:spTree>
    <p:extLst>
      <p:ext uri="{BB962C8B-B14F-4D97-AF65-F5344CB8AC3E}">
        <p14:creationId xmlns:p14="http://schemas.microsoft.com/office/powerpoint/2010/main" val="250128385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p:cNvSpPr>
            <a:spLocks noGrp="1" noChangeArrowheads="1"/>
          </p:cNvSpPr>
          <p:nvPr>
            <p:ph type="body" idx="1"/>
          </p:nvPr>
        </p:nvSpPr>
        <p:spPr>
          <a:xfrm>
            <a:off x="685800" y="1524000"/>
            <a:ext cx="7924800" cy="4191000"/>
          </a:xfrm>
        </p:spPr>
        <p:txBody>
          <a:bodyPr>
            <a:normAutofit lnSpcReduction="10000"/>
          </a:bodyPr>
          <a:lstStyle/>
          <a:p>
            <a:pPr>
              <a:defRPr/>
            </a:pPr>
            <a:r>
              <a:rPr lang="en-US" dirty="0" smtClean="0">
                <a:latin typeface="Calibri" panose="020F0502020204030204" pitchFamily="34" charset="0"/>
                <a:cs typeface="+mn-cs"/>
              </a:rPr>
              <a:t>Binary search </a:t>
            </a:r>
            <a:r>
              <a:rPr lang="en-US" dirty="0" smtClean="0">
                <a:solidFill>
                  <a:srgbClr val="3333FF"/>
                </a:solidFill>
                <a:latin typeface="Calibri" panose="020F0502020204030204" pitchFamily="34" charset="0"/>
                <a:cs typeface="+mn-cs"/>
              </a:rPr>
              <a:t>reduces the work by half</a:t>
            </a:r>
            <a:r>
              <a:rPr lang="en-US" dirty="0" smtClean="0">
                <a:latin typeface="Calibri" panose="020F0502020204030204" pitchFamily="34" charset="0"/>
                <a:cs typeface="+mn-cs"/>
              </a:rPr>
              <a:t> at each comparison</a:t>
            </a:r>
          </a:p>
          <a:p>
            <a:pPr>
              <a:defRPr/>
            </a:pPr>
            <a:endParaRPr lang="en-US" dirty="0" smtClean="0">
              <a:latin typeface="Calibri" panose="020F0502020204030204" pitchFamily="34" charset="0"/>
              <a:cs typeface="+mn-cs"/>
            </a:endParaRPr>
          </a:p>
          <a:p>
            <a:pPr>
              <a:defRPr/>
            </a:pPr>
            <a:r>
              <a:rPr lang="en-US" dirty="0" smtClean="0">
                <a:latin typeface="Calibri" panose="020F0502020204030204" pitchFamily="34" charset="0"/>
                <a:cs typeface="+mn-cs"/>
              </a:rPr>
              <a:t>If array is not sorted </a:t>
            </a:r>
            <a:r>
              <a:rPr lang="en-US" dirty="0" smtClean="0">
                <a:latin typeface="Calibri" panose="020F0502020204030204" pitchFamily="34" charset="0"/>
                <a:cs typeface="+mn-cs"/>
                <a:sym typeface="Wingdings"/>
              </a:rPr>
              <a:t> Linear Search</a:t>
            </a:r>
          </a:p>
          <a:p>
            <a:pPr lvl="1">
              <a:defRPr/>
            </a:pPr>
            <a:r>
              <a:rPr lang="en-US" dirty="0" smtClean="0">
                <a:solidFill>
                  <a:srgbClr val="3333FF"/>
                </a:solidFill>
                <a:latin typeface="Calibri" panose="020F0502020204030204" pitchFamily="34" charset="0"/>
                <a:cs typeface="+mn-cs"/>
                <a:sym typeface="Wingdings"/>
              </a:rPr>
              <a:t>Best Case O(1)</a:t>
            </a:r>
          </a:p>
          <a:p>
            <a:pPr lvl="1">
              <a:defRPr/>
            </a:pPr>
            <a:r>
              <a:rPr lang="en-US" dirty="0" smtClean="0">
                <a:solidFill>
                  <a:srgbClr val="3333FF"/>
                </a:solidFill>
                <a:latin typeface="Calibri" panose="020F0502020204030204" pitchFamily="34" charset="0"/>
                <a:cs typeface="+mn-cs"/>
                <a:sym typeface="Wingdings"/>
              </a:rPr>
              <a:t>Worst Case O(N)</a:t>
            </a:r>
          </a:p>
          <a:p>
            <a:pPr>
              <a:defRPr/>
            </a:pPr>
            <a:endParaRPr lang="en-US" dirty="0">
              <a:solidFill>
                <a:srgbClr val="3333FF"/>
              </a:solidFill>
              <a:latin typeface="Calibri" panose="020F0502020204030204" pitchFamily="34" charset="0"/>
              <a:cs typeface="+mn-cs"/>
              <a:sym typeface="Wingdings"/>
            </a:endParaRPr>
          </a:p>
          <a:p>
            <a:pPr>
              <a:defRPr/>
            </a:pPr>
            <a:r>
              <a:rPr lang="en-US" dirty="0" smtClean="0">
                <a:latin typeface="Calibri" panose="020F0502020204030204" pitchFamily="34" charset="0"/>
                <a:cs typeface="+mn-cs"/>
                <a:sym typeface="Wingdings"/>
              </a:rPr>
              <a:t>If array is sorted  Binary search</a:t>
            </a:r>
          </a:p>
          <a:p>
            <a:pPr lvl="1">
              <a:defRPr/>
            </a:pPr>
            <a:r>
              <a:rPr lang="en-US" dirty="0" smtClean="0">
                <a:solidFill>
                  <a:srgbClr val="3333FF"/>
                </a:solidFill>
                <a:latin typeface="Calibri" panose="020F0502020204030204" pitchFamily="34" charset="0"/>
                <a:cs typeface="+mn-cs"/>
                <a:sym typeface="Wingdings"/>
              </a:rPr>
              <a:t>Best Case O(1)</a:t>
            </a:r>
          </a:p>
          <a:p>
            <a:pPr lvl="1">
              <a:defRPr/>
            </a:pPr>
            <a:r>
              <a:rPr lang="en-US" dirty="0" smtClean="0">
                <a:solidFill>
                  <a:srgbClr val="3333FF"/>
                </a:solidFill>
                <a:latin typeface="Calibri" panose="020F0502020204030204" pitchFamily="34" charset="0"/>
                <a:cs typeface="+mn-cs"/>
                <a:sym typeface="Wingdings"/>
              </a:rPr>
              <a:t>Worst Case O(Log</a:t>
            </a:r>
            <a:r>
              <a:rPr lang="en-US" baseline="-25000" dirty="0" smtClean="0">
                <a:solidFill>
                  <a:srgbClr val="3333FF"/>
                </a:solidFill>
                <a:latin typeface="Calibri" panose="020F0502020204030204" pitchFamily="34" charset="0"/>
                <a:cs typeface="+mn-cs"/>
                <a:sym typeface="Wingdings"/>
              </a:rPr>
              <a:t>2</a:t>
            </a:r>
            <a:r>
              <a:rPr lang="en-US" dirty="0" smtClean="0">
                <a:solidFill>
                  <a:srgbClr val="3333FF"/>
                </a:solidFill>
                <a:latin typeface="Calibri" panose="020F0502020204030204" pitchFamily="34" charset="0"/>
                <a:cs typeface="+mn-cs"/>
                <a:sym typeface="Wingdings"/>
              </a:rPr>
              <a:t>N)</a:t>
            </a:r>
            <a:endParaRPr lang="en-US" dirty="0" smtClean="0">
              <a:solidFill>
                <a:srgbClr val="3333FF"/>
              </a:solidFill>
              <a:latin typeface="Calibri" panose="020F0502020204030204" pitchFamily="34" charset="0"/>
              <a:cs typeface="+mn-cs"/>
            </a:endParaRPr>
          </a:p>
        </p:txBody>
      </p:sp>
    </p:spTree>
    <p:extLst>
      <p:ext uri="{BB962C8B-B14F-4D97-AF65-F5344CB8AC3E}">
        <p14:creationId xmlns:p14="http://schemas.microsoft.com/office/powerpoint/2010/main" val="42485602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066800"/>
          </a:xfrm>
        </p:spPr>
        <p:txBody>
          <a:bodyPr/>
          <a:lstStyle/>
          <a:p>
            <a:pPr algn="ctr"/>
            <a:r>
              <a:rPr lang="en-US" dirty="0"/>
              <a:t>Comparing Search Algorithms</a:t>
            </a:r>
          </a:p>
        </p:txBody>
      </p:sp>
    </p:spTree>
    <p:extLst>
      <p:ext uri="{BB962C8B-B14F-4D97-AF65-F5344CB8AC3E}">
        <p14:creationId xmlns:p14="http://schemas.microsoft.com/office/powerpoint/2010/main" val="8062239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8"/>
            <a:ext cx="8229600" cy="1066800"/>
          </a:xfrm>
        </p:spPr>
        <p:txBody>
          <a:bodyPr/>
          <a:lstStyle/>
          <a:p>
            <a:pPr algn="ctr"/>
            <a:r>
              <a:rPr lang="en-US" dirty="0" smtClean="0"/>
              <a:t>Binary Search</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1525137" y="1447800"/>
            <a:ext cx="6124575" cy="5286375"/>
          </a:xfrm>
          <a:prstGeom prst="rect">
            <a:avLst/>
          </a:prstGeom>
          <a:noFill/>
          <a:ln w="9525">
            <a:noFill/>
            <a:miter lim="800000"/>
            <a:headEnd/>
            <a:tailEnd/>
          </a:ln>
          <a:effectLst/>
        </p:spPr>
      </p:pic>
    </p:spTree>
    <p:extLst>
      <p:ext uri="{BB962C8B-B14F-4D97-AF65-F5344CB8AC3E}">
        <p14:creationId xmlns:p14="http://schemas.microsoft.com/office/powerpoint/2010/main" val="33550677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normAutofit/>
          </a:bodyPr>
          <a:lstStyle/>
          <a:p>
            <a:pPr algn="ctr"/>
            <a:r>
              <a:rPr lang="en-US" sz="3200" dirty="0" smtClean="0"/>
              <a:t>Linear (Sequential) Search</a:t>
            </a:r>
            <a:endParaRPr lang="en-US" sz="3200" dirty="0"/>
          </a:p>
        </p:txBody>
      </p:sp>
      <p:pic>
        <p:nvPicPr>
          <p:cNvPr id="4" name="Picture 4"/>
          <p:cNvPicPr>
            <a:picLocks noChangeAspect="1" noChangeArrowheads="1"/>
          </p:cNvPicPr>
          <p:nvPr/>
        </p:nvPicPr>
        <p:blipFill>
          <a:blip r:embed="rId2" cstate="print"/>
          <a:srcRect/>
          <a:stretch>
            <a:fillRect/>
          </a:stretch>
        </p:blipFill>
        <p:spPr bwMode="auto">
          <a:xfrm>
            <a:off x="685800" y="1371600"/>
            <a:ext cx="7651750" cy="5173663"/>
          </a:xfrm>
          <a:prstGeom prst="rect">
            <a:avLst/>
          </a:prstGeom>
          <a:noFill/>
          <a:ln w="9525">
            <a:noFill/>
            <a:miter lim="800000"/>
            <a:headEnd/>
            <a:tailEnd/>
          </a:ln>
          <a:effectLst/>
        </p:spPr>
      </p:pic>
    </p:spTree>
    <p:extLst>
      <p:ext uri="{BB962C8B-B14F-4D97-AF65-F5344CB8AC3E}">
        <p14:creationId xmlns:p14="http://schemas.microsoft.com/office/powerpoint/2010/main" val="24735715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228600" y="1447800"/>
            <a:ext cx="8763000" cy="5410200"/>
          </a:xfrm>
        </p:spPr>
        <p:txBody>
          <a:bodyPr/>
          <a:lstStyle/>
          <a:p>
            <a:pPr>
              <a:lnSpc>
                <a:spcPct val="90000"/>
              </a:lnSpc>
            </a:pPr>
            <a:r>
              <a:rPr lang="en-US" sz="2800" dirty="0"/>
              <a:t>We know</a:t>
            </a:r>
          </a:p>
          <a:p>
            <a:pPr lvl="1">
              <a:lnSpc>
                <a:spcPct val="90000"/>
              </a:lnSpc>
            </a:pPr>
            <a:r>
              <a:rPr lang="en-US" sz="2400" dirty="0"/>
              <a:t>sequential search is O(n) worst-case</a:t>
            </a:r>
          </a:p>
          <a:p>
            <a:pPr lvl="1">
              <a:lnSpc>
                <a:spcPct val="90000"/>
              </a:lnSpc>
            </a:pPr>
            <a:r>
              <a:rPr lang="en-US" sz="2400" dirty="0"/>
              <a:t>binary search is O(log</a:t>
            </a:r>
            <a:r>
              <a:rPr lang="en-US" sz="2400" baseline="-25000" dirty="0"/>
              <a:t>2</a:t>
            </a:r>
            <a:r>
              <a:rPr lang="en-US" sz="2400" dirty="0"/>
              <a:t> n) worst-case</a:t>
            </a:r>
          </a:p>
          <a:p>
            <a:pPr>
              <a:lnSpc>
                <a:spcPct val="90000"/>
              </a:lnSpc>
            </a:pPr>
            <a:r>
              <a:rPr lang="en-US" sz="2800" dirty="0"/>
              <a:t>Which is better?</a:t>
            </a:r>
          </a:p>
          <a:p>
            <a:pPr>
              <a:lnSpc>
                <a:spcPct val="90000"/>
              </a:lnSpc>
            </a:pPr>
            <a:r>
              <a:rPr lang="en-US" sz="2800" dirty="0"/>
              <a:t>Given n = 1,000,000 items</a:t>
            </a:r>
          </a:p>
          <a:p>
            <a:pPr lvl="1">
              <a:lnSpc>
                <a:spcPct val="90000"/>
              </a:lnSpc>
            </a:pPr>
            <a:r>
              <a:rPr lang="en-US" sz="2400" dirty="0"/>
              <a:t>O(n) = O(1,000,000)  </a:t>
            </a:r>
            <a:r>
              <a:rPr lang="en-US" sz="2400" dirty="0">
                <a:solidFill>
                  <a:srgbClr val="0000CC"/>
                </a:solidFill>
              </a:rPr>
              <a:t>/* sequential */</a:t>
            </a:r>
          </a:p>
          <a:p>
            <a:pPr lvl="1">
              <a:lnSpc>
                <a:spcPct val="90000"/>
              </a:lnSpc>
            </a:pPr>
            <a:r>
              <a:rPr lang="en-US" sz="2400" dirty="0"/>
              <a:t>O(log</a:t>
            </a:r>
            <a:r>
              <a:rPr lang="en-US" sz="2400" baseline="-25000" dirty="0"/>
              <a:t>2</a:t>
            </a:r>
            <a:r>
              <a:rPr lang="en-US" sz="2400" dirty="0"/>
              <a:t> n) = O(19)      </a:t>
            </a:r>
            <a:r>
              <a:rPr lang="en-US" sz="2400" dirty="0">
                <a:solidFill>
                  <a:srgbClr val="0000CC"/>
                </a:solidFill>
              </a:rPr>
              <a:t> /* binary */</a:t>
            </a:r>
          </a:p>
          <a:p>
            <a:pPr>
              <a:lnSpc>
                <a:spcPct val="90000"/>
              </a:lnSpc>
            </a:pPr>
            <a:r>
              <a:rPr lang="en-US" sz="2800" dirty="0"/>
              <a:t>Clearly </a:t>
            </a:r>
            <a:r>
              <a:rPr lang="en-US" sz="2800" dirty="0">
                <a:solidFill>
                  <a:srgbClr val="C00000"/>
                </a:solidFill>
              </a:rPr>
              <a:t>binary search </a:t>
            </a:r>
            <a:r>
              <a:rPr lang="en-US" sz="2800" dirty="0"/>
              <a:t>is better in worst-case for large values of n, but there is always trade-offs that must be considered</a:t>
            </a:r>
          </a:p>
          <a:p>
            <a:pPr lvl="1">
              <a:lnSpc>
                <a:spcPct val="90000"/>
              </a:lnSpc>
            </a:pPr>
            <a:r>
              <a:rPr lang="en-US" sz="2400" dirty="0"/>
              <a:t>Binary search requires the array to be sorted</a:t>
            </a:r>
          </a:p>
          <a:p>
            <a:pPr lvl="1">
              <a:lnSpc>
                <a:spcPct val="90000"/>
              </a:lnSpc>
            </a:pPr>
            <a:r>
              <a:rPr lang="en-US" sz="2400" dirty="0"/>
              <a:t>If the item to be found is near the extremes of the array, sequential may be faster</a:t>
            </a:r>
          </a:p>
        </p:txBody>
      </p:sp>
      <p:sp>
        <p:nvSpPr>
          <p:cNvPr id="219139" name="Rectangle 3"/>
          <p:cNvSpPr>
            <a:spLocks noGrp="1" noChangeArrowheads="1"/>
          </p:cNvSpPr>
          <p:nvPr>
            <p:ph type="title"/>
          </p:nvPr>
        </p:nvSpPr>
        <p:spPr>
          <a:xfrm>
            <a:off x="457200" y="533400"/>
            <a:ext cx="8229600" cy="1066800"/>
          </a:xfrm>
          <a:noFill/>
          <a:ln/>
        </p:spPr>
        <p:txBody>
          <a:bodyPr/>
          <a:lstStyle/>
          <a:p>
            <a:pPr algn="ctr"/>
            <a:r>
              <a:rPr lang="en-US" dirty="0"/>
              <a:t>Comparing Search Algorithms</a:t>
            </a:r>
          </a:p>
        </p:txBody>
      </p:sp>
    </p:spTree>
    <p:extLst>
      <p:ext uri="{BB962C8B-B14F-4D97-AF65-F5344CB8AC3E}">
        <p14:creationId xmlns:p14="http://schemas.microsoft.com/office/powerpoint/2010/main" val="15821996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399" y="813179"/>
            <a:ext cx="8229600" cy="1066800"/>
          </a:xfrm>
        </p:spPr>
        <p:txBody>
          <a:bodyPr/>
          <a:lstStyle/>
          <a:p>
            <a:pPr algn="ctr"/>
            <a:r>
              <a:rPr lang="en-US" dirty="0" smtClean="0"/>
              <a:t>Binary Search Tradeoffs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2912" y="1905000"/>
            <a:ext cx="8656575" cy="3733800"/>
          </a:xfrm>
          <a:prstGeom prst="rect">
            <a:avLst/>
          </a:prstGeom>
          <a:noFill/>
          <a:ln w="9525">
            <a:noFill/>
            <a:miter lim="800000"/>
            <a:headEnd/>
            <a:tailEnd/>
          </a:ln>
        </p:spPr>
      </p:pic>
    </p:spTree>
    <p:extLst>
      <p:ext uri="{BB962C8B-B14F-4D97-AF65-F5344CB8AC3E}">
        <p14:creationId xmlns:p14="http://schemas.microsoft.com/office/powerpoint/2010/main" val="10321191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Comparing Sequential and Binary</a:t>
            </a:r>
            <a:endParaRPr lang="en-US" dirty="0"/>
          </a:p>
        </p:txBody>
      </p:sp>
      <p:sp>
        <p:nvSpPr>
          <p:cNvPr id="5" name="Content Placeholder 4"/>
          <p:cNvSpPr>
            <a:spLocks noGrp="1"/>
          </p:cNvSpPr>
          <p:nvPr>
            <p:ph sz="half" idx="2"/>
          </p:nvPr>
        </p:nvSpPr>
        <p:spPr>
          <a:xfrm>
            <a:off x="304800" y="1506940"/>
            <a:ext cx="4114800" cy="5334000"/>
          </a:xfrm>
        </p:spPr>
        <p:txBody>
          <a:bodyPr/>
          <a:lstStyle/>
          <a:p>
            <a:r>
              <a:rPr lang="en-US" dirty="0" smtClean="0"/>
              <a:t>The </a:t>
            </a:r>
            <a:r>
              <a:rPr lang="en-US" dirty="0" smtClean="0">
                <a:solidFill>
                  <a:srgbClr val="0000CC"/>
                </a:solidFill>
              </a:rPr>
              <a:t>sequential search </a:t>
            </a:r>
            <a:r>
              <a:rPr lang="en-US" dirty="0" smtClean="0"/>
              <a:t>starts at the first element in the list and continues down the list until either the item is found or the entire list has been searched. If the wanted item is found, its index is returned. So it is </a:t>
            </a:r>
            <a:r>
              <a:rPr lang="en-US" dirty="0" smtClean="0">
                <a:solidFill>
                  <a:srgbClr val="0000CC"/>
                </a:solidFill>
              </a:rPr>
              <a:t>slow.</a:t>
            </a:r>
          </a:p>
          <a:p>
            <a:r>
              <a:rPr lang="en-US" dirty="0" smtClean="0">
                <a:solidFill>
                  <a:srgbClr val="0000CC"/>
                </a:solidFill>
              </a:rPr>
              <a:t>Sequential search </a:t>
            </a:r>
            <a:r>
              <a:rPr lang="en-US" dirty="0" smtClean="0"/>
              <a:t>is not efficient because on the average it needs to search half a list to find an item.</a:t>
            </a:r>
          </a:p>
          <a:p>
            <a:endParaRPr lang="en-US" dirty="0"/>
          </a:p>
        </p:txBody>
      </p:sp>
      <p:sp>
        <p:nvSpPr>
          <p:cNvPr id="7" name="Content Placeholder 6"/>
          <p:cNvSpPr>
            <a:spLocks noGrp="1"/>
          </p:cNvSpPr>
          <p:nvPr>
            <p:ph sz="quarter" idx="4"/>
          </p:nvPr>
        </p:nvSpPr>
        <p:spPr>
          <a:xfrm>
            <a:off x="4572000" y="1514901"/>
            <a:ext cx="4267199" cy="5334000"/>
          </a:xfrm>
        </p:spPr>
        <p:txBody>
          <a:bodyPr/>
          <a:lstStyle/>
          <a:p>
            <a:r>
              <a:rPr lang="en-US" dirty="0" smtClean="0"/>
              <a:t>A </a:t>
            </a:r>
            <a:r>
              <a:rPr lang="en-US" dirty="0" smtClean="0">
                <a:solidFill>
                  <a:srgbClr val="0000CC"/>
                </a:solidFill>
              </a:rPr>
              <a:t>Binary search </a:t>
            </a:r>
            <a:r>
              <a:rPr lang="en-US" dirty="0" smtClean="0"/>
              <a:t>is much faster than a sequential search. </a:t>
            </a:r>
          </a:p>
          <a:p>
            <a:endParaRPr lang="en-US" dirty="0" smtClean="0"/>
          </a:p>
          <a:p>
            <a:endParaRPr lang="en-US" dirty="0" smtClean="0"/>
          </a:p>
          <a:p>
            <a:r>
              <a:rPr lang="en-US" dirty="0" smtClean="0">
                <a:solidFill>
                  <a:srgbClr val="0000CC"/>
                </a:solidFill>
              </a:rPr>
              <a:t>Binary search </a:t>
            </a:r>
            <a:r>
              <a:rPr lang="en-US" dirty="0" smtClean="0"/>
              <a:t>works only on an ordered list.</a:t>
            </a:r>
          </a:p>
          <a:p>
            <a:endParaRPr lang="en-US" dirty="0" smtClean="0"/>
          </a:p>
          <a:p>
            <a:r>
              <a:rPr lang="en-US" dirty="0" smtClean="0">
                <a:solidFill>
                  <a:srgbClr val="0000CC"/>
                </a:solidFill>
              </a:rPr>
              <a:t>Binary search </a:t>
            </a:r>
            <a:r>
              <a:rPr lang="en-US" dirty="0" smtClean="0"/>
              <a:t>is efficient as it disregards lower half after a comparison. </a:t>
            </a:r>
          </a:p>
        </p:txBody>
      </p:sp>
    </p:spTree>
    <p:extLst>
      <p:ext uri="{BB962C8B-B14F-4D97-AF65-F5344CB8AC3E}">
        <p14:creationId xmlns:p14="http://schemas.microsoft.com/office/powerpoint/2010/main" val="958891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Overview of Search </a:t>
            </a:r>
            <a:r>
              <a:rPr lang="en-US" dirty="0" smtClean="0">
                <a:latin typeface="Calibri" panose="020F0502020204030204" pitchFamily="34" charset="0"/>
              </a:rPr>
              <a:t>Algorithms</a:t>
            </a:r>
          </a:p>
          <a:p>
            <a:r>
              <a:rPr lang="en-US" dirty="0">
                <a:latin typeface="Calibri" panose="020F0502020204030204" pitchFamily="34" charset="0"/>
              </a:rPr>
              <a:t>Algorithm Analysis</a:t>
            </a:r>
          </a:p>
          <a:p>
            <a:r>
              <a:rPr lang="en-US" dirty="0">
                <a:latin typeface="Calibri" panose="020F0502020204030204" pitchFamily="34" charset="0"/>
              </a:rPr>
              <a:t>Time and Space </a:t>
            </a:r>
            <a:r>
              <a:rPr lang="en-US" dirty="0" smtClean="0">
                <a:latin typeface="Calibri" panose="020F0502020204030204" pitchFamily="34" charset="0"/>
              </a:rPr>
              <a:t>Complexity</a:t>
            </a:r>
          </a:p>
          <a:p>
            <a:r>
              <a:rPr lang="en-US" dirty="0" smtClean="0">
                <a:latin typeface="Calibri" panose="020F0502020204030204" pitchFamily="34" charset="0"/>
              </a:rPr>
              <a:t>Big </a:t>
            </a:r>
            <a:r>
              <a:rPr lang="en-US" dirty="0">
                <a:latin typeface="Calibri" panose="020F0502020204030204" pitchFamily="34" charset="0"/>
              </a:rPr>
              <a:t>O Notation</a:t>
            </a:r>
          </a:p>
          <a:p>
            <a:r>
              <a:rPr lang="en-US" dirty="0" smtClean="0">
                <a:latin typeface="Calibri" panose="020F0502020204030204" pitchFamily="34" charset="0"/>
              </a:rPr>
              <a:t>Introduction </a:t>
            </a:r>
            <a:r>
              <a:rPr lang="en-US" dirty="0">
                <a:latin typeface="Calibri" panose="020F0502020204030204" pitchFamily="34" charset="0"/>
              </a:rPr>
              <a:t>of Linear Searching</a:t>
            </a:r>
          </a:p>
          <a:p>
            <a:r>
              <a:rPr lang="en-US" dirty="0">
                <a:latin typeface="Calibri" panose="020F0502020204030204" pitchFamily="34" charset="0"/>
              </a:rPr>
              <a:t>Introduction to Binary Search,</a:t>
            </a:r>
          </a:p>
          <a:p>
            <a:r>
              <a:rPr lang="en-US" dirty="0">
                <a:latin typeface="Calibri" panose="020F0502020204030204" pitchFamily="34" charset="0"/>
              </a:rPr>
              <a:t>Comparison of Linear and Binary Search</a:t>
            </a:r>
          </a:p>
        </p:txBody>
      </p:sp>
    </p:spTree>
    <p:extLst>
      <p:ext uri="{BB962C8B-B14F-4D97-AF65-F5344CB8AC3E}">
        <p14:creationId xmlns:p14="http://schemas.microsoft.com/office/powerpoint/2010/main" val="2040495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ctr"/>
            <a:r>
              <a:rPr lang="en-US" dirty="0" smtClean="0">
                <a:latin typeface="Calibri" panose="020F0502020204030204" pitchFamily="34" charset="0"/>
              </a:rPr>
              <a:t>Time Complexity</a:t>
            </a:r>
            <a:endParaRPr lang="en-US" dirty="0">
              <a:latin typeface="Calibri" panose="020F0502020204030204" pitchFamily="34" charset="0"/>
            </a:endParaRPr>
          </a:p>
        </p:txBody>
      </p:sp>
      <p:sp>
        <p:nvSpPr>
          <p:cNvPr id="5" name="Content Placeholder 4"/>
          <p:cNvSpPr>
            <a:spLocks noGrp="1"/>
          </p:cNvSpPr>
          <p:nvPr>
            <p:ph sz="quarter" idx="1"/>
          </p:nvPr>
        </p:nvSpPr>
        <p:spPr>
          <a:xfrm>
            <a:off x="304800" y="1752600"/>
            <a:ext cx="8534400" cy="5334000"/>
          </a:xfrm>
        </p:spPr>
        <p:txBody>
          <a:bodyPr>
            <a:normAutofit/>
          </a:bodyPr>
          <a:lstStyle/>
          <a:p>
            <a:pPr>
              <a:lnSpc>
                <a:spcPct val="90000"/>
              </a:lnSpc>
            </a:pPr>
            <a:r>
              <a:rPr lang="en-US" sz="2800" dirty="0" smtClean="0">
                <a:latin typeface="Calibri" panose="020F0502020204030204" pitchFamily="34" charset="0"/>
              </a:rPr>
              <a:t>Often more important than space complexity</a:t>
            </a:r>
          </a:p>
          <a:p>
            <a:pPr lvl="1">
              <a:lnSpc>
                <a:spcPct val="90000"/>
              </a:lnSpc>
            </a:pPr>
            <a:r>
              <a:rPr lang="en-US" dirty="0" smtClean="0">
                <a:latin typeface="Calibri" panose="020F0502020204030204" pitchFamily="34" charset="0"/>
              </a:rPr>
              <a:t>space available tends to be larger and larger</a:t>
            </a:r>
          </a:p>
          <a:p>
            <a:pPr lvl="1">
              <a:lnSpc>
                <a:spcPct val="90000"/>
              </a:lnSpc>
            </a:pPr>
            <a:r>
              <a:rPr lang="en-US" dirty="0" smtClean="0">
                <a:latin typeface="Calibri" panose="020F0502020204030204" pitchFamily="34" charset="0"/>
              </a:rPr>
              <a:t>time is still a problem for all of us </a:t>
            </a:r>
            <a:endParaRPr lang="en-US" dirty="0" smtClean="0">
              <a:latin typeface="Calibri" panose="020F0502020204030204" pitchFamily="34" charset="0"/>
              <a:sym typeface="Wingdings" pitchFamily="2" charset="2"/>
            </a:endParaRPr>
          </a:p>
          <a:p>
            <a:pPr>
              <a:lnSpc>
                <a:spcPct val="90000"/>
              </a:lnSpc>
            </a:pPr>
            <a:endParaRPr lang="en-US" sz="2800" dirty="0" smtClean="0">
              <a:latin typeface="Calibri" panose="020F0502020204030204" pitchFamily="34" charset="0"/>
              <a:sym typeface="Wingdings" pitchFamily="2" charset="2"/>
            </a:endParaRPr>
          </a:p>
          <a:p>
            <a:pPr>
              <a:lnSpc>
                <a:spcPct val="90000"/>
              </a:lnSpc>
            </a:pPr>
            <a:r>
              <a:rPr lang="en-US" sz="2800" dirty="0" smtClean="0">
                <a:latin typeface="Calibri" panose="020F0502020204030204" pitchFamily="34" charset="0"/>
                <a:sym typeface="Wingdings" pitchFamily="2" charset="2"/>
              </a:rPr>
              <a:t>3-4GHz processors on the market </a:t>
            </a:r>
          </a:p>
          <a:p>
            <a:pPr lvl="1">
              <a:lnSpc>
                <a:spcPct val="90000"/>
              </a:lnSpc>
            </a:pPr>
            <a:r>
              <a:rPr lang="en-US" dirty="0" smtClean="0">
                <a:latin typeface="Calibri" panose="020F0502020204030204" pitchFamily="34" charset="0"/>
                <a:sym typeface="Wingdings" pitchFamily="2" charset="2"/>
              </a:rPr>
              <a:t>still … </a:t>
            </a:r>
          </a:p>
          <a:p>
            <a:pPr lvl="1">
              <a:lnSpc>
                <a:spcPct val="90000"/>
              </a:lnSpc>
            </a:pPr>
            <a:r>
              <a:rPr lang="en-US" dirty="0" smtClean="0">
                <a:latin typeface="Calibri" panose="020F0502020204030204" pitchFamily="34" charset="0"/>
                <a:sym typeface="Wingdings" pitchFamily="2" charset="2"/>
              </a:rPr>
              <a:t>researchers estimate that the computation of various transformations for 1 single DNA chain for one single protein on 1 </a:t>
            </a:r>
            <a:r>
              <a:rPr lang="en-US" dirty="0" err="1" smtClean="0">
                <a:latin typeface="Calibri" panose="020F0502020204030204" pitchFamily="34" charset="0"/>
                <a:sym typeface="Wingdings" pitchFamily="2" charset="2"/>
              </a:rPr>
              <a:t>TerraHZ</a:t>
            </a:r>
            <a:r>
              <a:rPr lang="en-US" dirty="0" smtClean="0">
                <a:latin typeface="Calibri" panose="020F0502020204030204" pitchFamily="34" charset="0"/>
                <a:sym typeface="Wingdings" pitchFamily="2" charset="2"/>
              </a:rPr>
              <a:t> computer would take about 1 year to run to completion</a:t>
            </a:r>
          </a:p>
          <a:p>
            <a:pPr>
              <a:lnSpc>
                <a:spcPct val="90000"/>
              </a:lnSpc>
            </a:pPr>
            <a:r>
              <a:rPr lang="en-US" sz="2800" dirty="0" smtClean="0">
                <a:latin typeface="Calibri" panose="020F0502020204030204" pitchFamily="34" charset="0"/>
              </a:rPr>
              <a:t>Algorithms running time </a:t>
            </a:r>
            <a:r>
              <a:rPr lang="en-US" sz="2800" dirty="0" smtClean="0">
                <a:solidFill>
                  <a:srgbClr val="FF0000"/>
                </a:solidFill>
                <a:latin typeface="Calibri" panose="020F0502020204030204" pitchFamily="34" charset="0"/>
              </a:rPr>
              <a:t>is</a:t>
            </a:r>
            <a:r>
              <a:rPr lang="en-US" sz="2800" dirty="0" smtClean="0">
                <a:latin typeface="Calibri" panose="020F0502020204030204" pitchFamily="34" charset="0"/>
              </a:rPr>
              <a:t> an important issue</a:t>
            </a:r>
          </a:p>
          <a:p>
            <a:endParaRPr lang="en-US" sz="2800" dirty="0">
              <a:latin typeface="Calibri" panose="020F0502020204030204" pitchFamily="34" charset="0"/>
            </a:endParaRPr>
          </a:p>
        </p:txBody>
      </p:sp>
    </p:spTree>
    <p:extLst>
      <p:ext uri="{BB962C8B-B14F-4D97-AF65-F5344CB8AC3E}">
        <p14:creationId xmlns:p14="http://schemas.microsoft.com/office/powerpoint/2010/main" val="36839865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https://www.geeksforgeeks.org/searching-algorithms</a:t>
            </a:r>
            <a:r>
              <a:rPr lang="en-US" dirty="0" smtClean="0">
                <a:hlinkClick r:id="rId2"/>
              </a:rPr>
              <a:t>/</a:t>
            </a:r>
            <a:endParaRPr lang="en-US" dirty="0" smtClean="0"/>
          </a:p>
          <a:p>
            <a:r>
              <a:rPr lang="en-US" dirty="0">
                <a:hlinkClick r:id="rId3"/>
              </a:rPr>
              <a:t>https://</a:t>
            </a:r>
            <a:r>
              <a:rPr lang="en-US" dirty="0" smtClean="0">
                <a:hlinkClick r:id="rId3"/>
              </a:rPr>
              <a:t>www.studytonight.com/data-structures/search-algorithms</a:t>
            </a:r>
            <a:endParaRPr lang="en-US" dirty="0" smtClean="0"/>
          </a:p>
          <a:p>
            <a:r>
              <a:rPr lang="en-US" dirty="0">
                <a:hlinkClick r:id="rId4"/>
              </a:rPr>
              <a:t>https://</a:t>
            </a:r>
            <a:r>
              <a:rPr lang="en-US" dirty="0" smtClean="0">
                <a:hlinkClick r:id="rId4"/>
              </a:rPr>
              <a:t>www.tutorialspoint.com/data_structures_algorithms/linear_search_algorithm.htm</a:t>
            </a:r>
            <a:endParaRPr lang="en-US" dirty="0" smtClean="0"/>
          </a:p>
          <a:p>
            <a:endParaRPr lang="en-US" dirty="0"/>
          </a:p>
        </p:txBody>
      </p:sp>
    </p:spTree>
    <p:extLst>
      <p:ext uri="{BB962C8B-B14F-4D97-AF65-F5344CB8AC3E}">
        <p14:creationId xmlns:p14="http://schemas.microsoft.com/office/powerpoint/2010/main" val="214535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ctr"/>
            <a:r>
              <a:rPr lang="en-US" dirty="0" smtClean="0">
                <a:latin typeface="Calibri" panose="020F0502020204030204" pitchFamily="34" charset="0"/>
              </a:rPr>
              <a:t>Time-Space Tradeoff</a:t>
            </a:r>
            <a:endParaRPr lang="en-US" dirty="0">
              <a:latin typeface="Calibri" panose="020F0502020204030204" pitchFamily="34" charset="0"/>
            </a:endParaRPr>
          </a:p>
        </p:txBody>
      </p:sp>
      <p:sp>
        <p:nvSpPr>
          <p:cNvPr id="3" name="Content Placeholder 2"/>
          <p:cNvSpPr>
            <a:spLocks noGrp="1"/>
          </p:cNvSpPr>
          <p:nvPr>
            <p:ph idx="1"/>
          </p:nvPr>
        </p:nvSpPr>
        <p:spPr>
          <a:xfrm>
            <a:off x="304800" y="1600200"/>
            <a:ext cx="8534400" cy="5334000"/>
          </a:xfrm>
        </p:spPr>
        <p:txBody>
          <a:bodyPr>
            <a:normAutofit lnSpcReduction="10000"/>
          </a:bodyPr>
          <a:lstStyle/>
          <a:p>
            <a:r>
              <a:rPr lang="en-US" dirty="0" smtClean="0">
                <a:latin typeface="Calibri" panose="020F0502020204030204" pitchFamily="34" charset="0"/>
              </a:rPr>
              <a:t>Each of our algorithms involves a particular data structure</a:t>
            </a:r>
          </a:p>
          <a:p>
            <a:r>
              <a:rPr lang="en-US" dirty="0" smtClean="0">
                <a:latin typeface="Calibri" panose="020F0502020204030204" pitchFamily="34" charset="0"/>
              </a:rPr>
              <a:t>Accordingly, we may not always be able to use the most efficient algorithm, since the choice of data structure depends on many things</a:t>
            </a:r>
          </a:p>
          <a:p>
            <a:pPr lvl="1"/>
            <a:r>
              <a:rPr lang="en-US" dirty="0" smtClean="0">
                <a:latin typeface="Calibri" panose="020F0502020204030204" pitchFamily="34" charset="0"/>
              </a:rPr>
              <a:t>including the </a:t>
            </a:r>
            <a:r>
              <a:rPr lang="en-US" dirty="0" smtClean="0">
                <a:solidFill>
                  <a:srgbClr val="0000CC"/>
                </a:solidFill>
                <a:latin typeface="Calibri" panose="020F0502020204030204" pitchFamily="34" charset="0"/>
              </a:rPr>
              <a:t>type</a:t>
            </a:r>
            <a:r>
              <a:rPr lang="en-US" dirty="0" smtClean="0">
                <a:latin typeface="Calibri" panose="020F0502020204030204" pitchFamily="34" charset="0"/>
              </a:rPr>
              <a:t> of data and </a:t>
            </a:r>
          </a:p>
          <a:p>
            <a:pPr lvl="1"/>
            <a:r>
              <a:rPr lang="en-US" dirty="0" smtClean="0">
                <a:solidFill>
                  <a:srgbClr val="0000CC"/>
                </a:solidFill>
                <a:latin typeface="Calibri" panose="020F0502020204030204" pitchFamily="34" charset="0"/>
              </a:rPr>
              <a:t>frequency</a:t>
            </a:r>
            <a:r>
              <a:rPr lang="en-US" dirty="0" smtClean="0">
                <a:latin typeface="Calibri" panose="020F0502020204030204" pitchFamily="34" charset="0"/>
              </a:rPr>
              <a:t> with which various data operations are applied</a:t>
            </a:r>
          </a:p>
          <a:p>
            <a:r>
              <a:rPr lang="en-US" dirty="0" smtClean="0">
                <a:latin typeface="Calibri" panose="020F0502020204030204" pitchFamily="34" charset="0"/>
              </a:rPr>
              <a:t>Sometimes the choice of data structure involves a </a:t>
            </a:r>
            <a:r>
              <a:rPr lang="en-US" dirty="0" smtClean="0">
                <a:solidFill>
                  <a:srgbClr val="0000CC"/>
                </a:solidFill>
                <a:latin typeface="Calibri" panose="020F0502020204030204" pitchFamily="34" charset="0"/>
              </a:rPr>
              <a:t>time-space tradeoff</a:t>
            </a:r>
            <a:r>
              <a:rPr lang="en-US" dirty="0" smtClean="0">
                <a:latin typeface="Calibri" panose="020F0502020204030204" pitchFamily="34" charset="0"/>
              </a:rPr>
              <a:t>: </a:t>
            </a:r>
          </a:p>
          <a:p>
            <a:pPr lvl="1"/>
            <a:r>
              <a:rPr lang="en-US" dirty="0" smtClean="0">
                <a:latin typeface="Calibri" panose="020F0502020204030204" pitchFamily="34" charset="0"/>
              </a:rPr>
              <a:t>by </a:t>
            </a:r>
            <a:r>
              <a:rPr lang="en-US" dirty="0" smtClean="0">
                <a:solidFill>
                  <a:srgbClr val="0000CC"/>
                </a:solidFill>
                <a:latin typeface="Calibri" panose="020F0502020204030204" pitchFamily="34" charset="0"/>
              </a:rPr>
              <a:t>increasing</a:t>
            </a:r>
            <a:r>
              <a:rPr lang="en-US" dirty="0" smtClean="0">
                <a:latin typeface="Calibri" panose="020F0502020204030204" pitchFamily="34" charset="0"/>
              </a:rPr>
              <a:t> the amount of space for storing the data, one may be able to </a:t>
            </a:r>
            <a:r>
              <a:rPr lang="en-US" dirty="0" smtClean="0">
                <a:solidFill>
                  <a:srgbClr val="0000CC"/>
                </a:solidFill>
                <a:latin typeface="Calibri" panose="020F0502020204030204" pitchFamily="34" charset="0"/>
              </a:rPr>
              <a:t>reduce</a:t>
            </a:r>
            <a:r>
              <a:rPr lang="en-US" dirty="0" smtClean="0">
                <a:latin typeface="Calibri" panose="020F0502020204030204" pitchFamily="34" charset="0"/>
              </a:rPr>
              <a:t> the time needed for processing the data, or vice versa </a:t>
            </a:r>
            <a:endParaRPr lang="en-US" dirty="0">
              <a:latin typeface="Calibri" panose="020F0502020204030204" pitchFamily="34" charset="0"/>
            </a:endParaRPr>
          </a:p>
        </p:txBody>
      </p:sp>
    </p:spTree>
    <p:extLst>
      <p:ext uri="{BB962C8B-B14F-4D97-AF65-F5344CB8AC3E}">
        <p14:creationId xmlns:p14="http://schemas.microsoft.com/office/powerpoint/2010/main" val="3051952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65</TotalTime>
  <Words>4217</Words>
  <Application>Microsoft Office PowerPoint</Application>
  <PresentationFormat>On-screen Show (4:3)</PresentationFormat>
  <Paragraphs>1008</Paragraphs>
  <Slides>80</Slides>
  <Notes>18</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Urban</vt:lpstr>
      <vt:lpstr>Search Algorithms</vt:lpstr>
      <vt:lpstr>Last Lecture Summary</vt:lpstr>
      <vt:lpstr>Objectives Overview</vt:lpstr>
      <vt:lpstr>Algorithms and Complexity</vt:lpstr>
      <vt:lpstr>Algorithm Analysis</vt:lpstr>
      <vt:lpstr>Space Complexity</vt:lpstr>
      <vt:lpstr>Space Complexity (cont…)</vt:lpstr>
      <vt:lpstr>Time Complexity</vt:lpstr>
      <vt:lpstr>Time-Space Tradeoff</vt:lpstr>
      <vt:lpstr>Measuring Efficiency?</vt:lpstr>
      <vt:lpstr>Measuring Efficiency?</vt:lpstr>
      <vt:lpstr>Running Time </vt:lpstr>
      <vt:lpstr>A Simple Example</vt:lpstr>
      <vt:lpstr>A Simple Example</vt:lpstr>
      <vt:lpstr>The Big O Notation</vt:lpstr>
      <vt:lpstr>The Big O Notation</vt:lpstr>
      <vt:lpstr>For example</vt:lpstr>
      <vt:lpstr>Big O Notation </vt:lpstr>
      <vt:lpstr>Big O Notation</vt:lpstr>
      <vt:lpstr>O(1)</vt:lpstr>
      <vt:lpstr>O(N)</vt:lpstr>
      <vt:lpstr>O(N2)</vt:lpstr>
      <vt:lpstr>O(2N)</vt:lpstr>
      <vt:lpstr>Comparing Functions</vt:lpstr>
      <vt:lpstr>Big – O Notation</vt:lpstr>
      <vt:lpstr>Size Does Matter?</vt:lpstr>
      <vt:lpstr>Size Does Matter</vt:lpstr>
      <vt:lpstr>Standard Analysis Techniques</vt:lpstr>
      <vt:lpstr>Standard Analysis Techniques</vt:lpstr>
      <vt:lpstr>Standard Analysis Techniques</vt:lpstr>
      <vt:lpstr>Searching</vt:lpstr>
      <vt:lpstr>Searching</vt:lpstr>
      <vt:lpstr>What is Searching</vt:lpstr>
      <vt:lpstr>Linear Search</vt:lpstr>
      <vt:lpstr>Linear Search</vt:lpstr>
      <vt:lpstr>Properties of Linear Search</vt:lpstr>
      <vt:lpstr>Linear Search</vt:lpstr>
      <vt:lpstr>Linear Search -  Algorithm</vt:lpstr>
      <vt:lpstr>Linear Search - Program</vt:lpstr>
      <vt:lpstr>Linear Search - Example</vt:lpstr>
      <vt:lpstr>Sequential Search of  Ordered vs..Unordered List</vt:lpstr>
      <vt:lpstr>Ordered Vs. Unordered (Cont…)</vt:lpstr>
      <vt:lpstr>Sequential/Linear Search</vt:lpstr>
      <vt:lpstr>Sequential Search - Analysis</vt:lpstr>
      <vt:lpstr>Linear Search Tracing</vt:lpstr>
      <vt:lpstr>Linear Search Tracing</vt:lpstr>
      <vt:lpstr>Linear Search Complexity</vt:lpstr>
      <vt:lpstr>Worst Case Efficiency for Linear Search </vt:lpstr>
      <vt:lpstr>Analysis of Sequential Search</vt:lpstr>
      <vt:lpstr>Order of Magnitude</vt:lpstr>
      <vt:lpstr>Linear Search</vt:lpstr>
      <vt:lpstr>Binary Search</vt:lpstr>
      <vt:lpstr>The Scenario</vt:lpstr>
      <vt:lpstr>A Better Search Algorithm</vt:lpstr>
      <vt:lpstr>Binary Search</vt:lpstr>
      <vt:lpstr>The Binary Search Algorithm</vt:lpstr>
      <vt:lpstr>Binary Search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Fast is a Binary Search?</vt:lpstr>
      <vt:lpstr>How Fast is a Binary Search? </vt:lpstr>
      <vt:lpstr>A Very Fast Algorithm!</vt:lpstr>
      <vt:lpstr>PowerPoint Presentation</vt:lpstr>
      <vt:lpstr>Comparing Search Algorithms</vt:lpstr>
      <vt:lpstr>Binary Search</vt:lpstr>
      <vt:lpstr>Linear (Sequential) Search</vt:lpstr>
      <vt:lpstr>Comparing Search Algorithms</vt:lpstr>
      <vt:lpstr>Binary Search Tradeoffs</vt:lpstr>
      <vt:lpstr>Comparing Sequential and Binary</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Data Structure</dc:title>
  <dc:creator>Afaq Mansoor</dc:creator>
  <cp:lastModifiedBy>Afaq</cp:lastModifiedBy>
  <cp:revision>88</cp:revision>
  <dcterms:created xsi:type="dcterms:W3CDTF">2006-08-16T00:00:00Z</dcterms:created>
  <dcterms:modified xsi:type="dcterms:W3CDTF">2018-12-02T09:45:00Z</dcterms:modified>
</cp:coreProperties>
</file>