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323"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258" r:id="rId68"/>
    <p:sldId id="322"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 Id="rId4" Type="http://schemas.openxmlformats.org/officeDocument/2006/relationships/image" Target="../media/image55.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 Id="rId4" Type="http://schemas.openxmlformats.org/officeDocument/2006/relationships/image" Target="../media/image59.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 Id="rId4" Type="http://schemas.openxmlformats.org/officeDocument/2006/relationships/image" Target="../media/image63.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emf"/><Relationship Id="rId4" Type="http://schemas.openxmlformats.org/officeDocument/2006/relationships/image" Target="../media/image67.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FFD0CC-9C50-4349-A14E-463ADF602247}" type="datetimeFigureOut">
              <a:rPr lang="en-US" smtClean="0"/>
              <a:t>12/2/2018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DDCD65-58FB-44B8-9F77-ED74CCD26C9F}" type="slidenum">
              <a:rPr lang="en-US" smtClean="0"/>
              <a:t>‹#›</a:t>
            </a:fld>
            <a:endParaRPr lang="en-US"/>
          </a:p>
        </p:txBody>
      </p:sp>
    </p:spTree>
    <p:extLst>
      <p:ext uri="{BB962C8B-B14F-4D97-AF65-F5344CB8AC3E}">
        <p14:creationId xmlns:p14="http://schemas.microsoft.com/office/powerpoint/2010/main" val="170583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p:spPr>
        <p:txBody>
          <a:bodyPr/>
          <a:lstStyle/>
          <a:p>
            <a:r>
              <a:rPr lang="en-US" smtClean="0"/>
              <a:t>The picture shows a graphical representation of an array which we will sort so that the smallest element ends up at the front, and the other elements increase to the largest at the end. The bar graph indicates the values which are in the array before sorting--for example the first element of the array contains the integer 45.</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p:spPr>
        <p:txBody>
          <a:bodyPr/>
          <a:lstStyle/>
          <a:p>
            <a:r>
              <a:rPr lang="en-US" smtClean="0"/>
              <a:t>...and swap this element with the front of the unsorted side.</a:t>
            </a:r>
          </a:p>
        </p:txBody>
      </p:sp>
      <p:sp>
        <p:nvSpPr>
          <p:cNvPr id="491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p:spPr>
        <p:txBody>
          <a:bodyPr/>
          <a:lstStyle/>
          <a:p>
            <a:r>
              <a:rPr lang="en-US" smtClean="0"/>
              <a:t>The sorted side now contains the three smallest elements of the array.</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p:spPr>
        <p:txBody>
          <a:bodyPr/>
          <a:lstStyle/>
          <a:p>
            <a:r>
              <a:rPr lang="en-US" smtClean="0"/>
              <a:t>Here is the array after increasing the sorted side to four elements.</a:t>
            </a:r>
          </a:p>
        </p:txBody>
      </p:sp>
      <p:sp>
        <p:nvSpPr>
          <p:cNvPr id="512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p:spPr>
        <p:txBody>
          <a:bodyPr/>
          <a:lstStyle/>
          <a:p>
            <a:r>
              <a:rPr lang="en-US" smtClean="0"/>
              <a:t>And now the sorted side has five elements.</a:t>
            </a:r>
          </a:p>
          <a:p>
            <a:r>
              <a:rPr lang="en-US" smtClean="0"/>
              <a:t>In fact, once the unsorted side is down to a single element, the sort is completed. At this point the 5 smallest elements are in the sorted side, and so the the one largest element is left in the unsorted side.</a:t>
            </a:r>
          </a:p>
          <a:p>
            <a:r>
              <a:rPr lang="en-US" smtClean="0"/>
              <a:t>We are done...</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p:spPr>
        <p:txBody>
          <a:bodyPr/>
          <a:lstStyle/>
          <a:p>
            <a:r>
              <a:rPr lang="en-US" dirty="0" smtClean="0"/>
              <a:t>...The array is sorted.</a:t>
            </a:r>
          </a:p>
          <a:p>
            <a:endParaRPr lang="en-US" dirty="0" smtClean="0"/>
          </a:p>
          <a:p>
            <a:r>
              <a:rPr lang="en-US" dirty="0" smtClean="0"/>
              <a:t>The basic algorithm is easy to state and also easy to program.</a:t>
            </a:r>
          </a:p>
        </p:txBody>
      </p:sp>
      <p:sp>
        <p:nvSpPr>
          <p:cNvPr id="532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8ECB248-76F6-40FC-8692-D873FFCDA878}" type="slidenum">
              <a:rPr lang="en-US" smtClean="0"/>
              <a:pPr/>
              <a:t>25</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w="9525"/>
        </p:spPr>
        <p:txBody>
          <a:bodyPr/>
          <a:lstStyle/>
          <a:p>
            <a:r>
              <a:rPr lang="en-US" smtClean="0"/>
              <a:t>Now we'll look at another sorting method called Insertionsort. The end result will be the same: The array will be sorted from smallest to largest. But the sorting method is different.</a:t>
            </a:r>
          </a:p>
          <a:p>
            <a:endParaRPr lang="en-US" smtClean="0"/>
          </a:p>
          <a:p>
            <a:r>
              <a:rPr lang="en-US" smtClean="0"/>
              <a:t>However, there are some common features. As with the Selectionsort, the Insertionsort algorithm also views the array as having a sorted side and an unsorted side, ...</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p:spPr>
        <p:txBody>
          <a:bodyPr/>
          <a:lstStyle/>
          <a:p>
            <a:r>
              <a:rPr lang="en-US" smtClean="0"/>
              <a:t>...like this.</a:t>
            </a:r>
          </a:p>
          <a:p>
            <a:endParaRPr lang="en-US" smtClean="0"/>
          </a:p>
          <a:p>
            <a:r>
              <a:rPr lang="en-US" smtClean="0"/>
              <a:t>However, in the Selectionsort, the sorted side always contained the smallest elements of the array. In the Insertionsort, the sorted side will be sorted from small to large, but the elements in the sorted side will not necessarily be the smallest entries of the array.</a:t>
            </a:r>
          </a:p>
          <a:p>
            <a:endParaRPr lang="en-US" smtClean="0"/>
          </a:p>
          <a:p>
            <a:r>
              <a:rPr lang="en-US" smtClean="0"/>
              <a:t>Because the sorted side does not need to have the smallest entries, we can start by placing one element in the sorted side--we don't need to worry about sorting just one element. But we do need to worry about how to increase the number of elements that are in the sorted side.</a:t>
            </a:r>
          </a:p>
        </p:txBody>
      </p:sp>
      <p:sp>
        <p:nvSpPr>
          <p:cNvPr id="552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p:spPr>
        <p:txBody>
          <a:bodyPr/>
          <a:lstStyle/>
          <a:p>
            <a:r>
              <a:rPr lang="en-US" smtClean="0"/>
              <a:t>The basic approach is to take the front element from the unsorted side...</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ln w="9525"/>
        </p:spPr>
        <p:txBody>
          <a:bodyPr/>
          <a:lstStyle/>
          <a:p>
            <a:r>
              <a:rPr lang="en-US" smtClean="0"/>
              <a:t>...and insert this element at the correct spot of the sorted side.</a:t>
            </a:r>
          </a:p>
          <a:p>
            <a:endParaRPr lang="en-US" smtClean="0"/>
          </a:p>
          <a:p>
            <a:r>
              <a:rPr lang="en-US" smtClean="0"/>
              <a:t>In this example, the front element of the unsorted side is 20. So the 20 must be inserted before the number 45 which is already in the sorted side.</a:t>
            </a:r>
          </a:p>
        </p:txBody>
      </p:sp>
      <p:sp>
        <p:nvSpPr>
          <p:cNvPr id="573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w="9525"/>
        </p:spPr>
        <p:txBody>
          <a:bodyPr/>
          <a:lstStyle/>
          <a:p>
            <a:r>
              <a:rPr lang="en-US" smtClean="0"/>
              <a:t>The first sorting algorithm that we'll examine is called Selectionsort. It begins by going through the entire array and finding the smallest element. In this example, the smallest element is the number 8 at location [4] of the array.</a:t>
            </a:r>
          </a:p>
        </p:txBody>
      </p:sp>
      <p:sp>
        <p:nvSpPr>
          <p:cNvPr id="409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w="9525"/>
        </p:spPr>
        <p:txBody>
          <a:bodyPr/>
          <a:lstStyle/>
          <a:p>
            <a:r>
              <a:rPr lang="en-US" smtClean="0"/>
              <a:t>After the insertion, the sorted side contains two elements. These two elements are in order from small to large, although they are not the smallest elements in the array.</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a:ln w="9525"/>
        </p:spPr>
        <p:txBody>
          <a:bodyPr/>
          <a:lstStyle/>
          <a:p>
            <a:r>
              <a:rPr lang="en-US" smtClean="0"/>
              <a:t>Sometimes we are lucky and the newly inserted element is already in the right spot. This happens if the new element is larger than anything that's already in the array.</a:t>
            </a:r>
          </a:p>
        </p:txBody>
      </p:sp>
      <p:sp>
        <p:nvSpPr>
          <p:cNvPr id="593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w="9525"/>
        </p:spPr>
        <p:txBody>
          <a:bodyPr/>
          <a:lstStyle/>
          <a:p>
            <a:r>
              <a:rPr lang="en-US" smtClean="0"/>
              <a:t>Sometimes we are lucky twice in a row.</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w="9525"/>
        </p:spPr>
        <p:txBody>
          <a:bodyPr/>
          <a:lstStyle/>
          <a:p>
            <a:r>
              <a:rPr lang="en-US" smtClean="0"/>
              <a:t>The actual insertion process requires a bit of work that is shown here. The first step of the insertion is to make a copy of the new element. Usually this copy is stored in a local variable. It just sits off to the side, ready for us to use whenever we need it.</a:t>
            </a:r>
          </a:p>
        </p:txBody>
      </p:sp>
      <p:sp>
        <p:nvSpPr>
          <p:cNvPr id="614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w="9525"/>
        </p:spPr>
        <p:txBody>
          <a:bodyPr/>
          <a:lstStyle/>
          <a:p>
            <a:r>
              <a:rPr lang="en-US" smtClean="0"/>
              <a:t>After we have safely made a copy of the new element, we start shifting elements from the end of the sorted side. These elements are shifted rightward, to create an "empty spot" for our new element to be placed.</a:t>
            </a:r>
          </a:p>
          <a:p>
            <a:r>
              <a:rPr lang="en-US" smtClean="0"/>
              <a:t>In this example we take the last element of the sorted side and shift it rightward one spot...</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w="9525"/>
        </p:spPr>
        <p:txBody>
          <a:bodyPr/>
          <a:lstStyle/>
          <a:p>
            <a:r>
              <a:rPr lang="en-US" smtClean="0"/>
              <a:t>...like this.</a:t>
            </a:r>
          </a:p>
          <a:p>
            <a:endParaRPr lang="en-US" smtClean="0"/>
          </a:p>
          <a:p>
            <a:r>
              <a:rPr lang="en-US" smtClean="0"/>
              <a:t>Is this the correct spot for the new element?  No, because the new element is smaller than the next element in the sorted section. So we continue shifting elements rightward...</a:t>
            </a:r>
          </a:p>
        </p:txBody>
      </p:sp>
      <p:sp>
        <p:nvSpPr>
          <p:cNvPr id="634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w="9525"/>
        </p:spPr>
        <p:txBody>
          <a:bodyPr/>
          <a:lstStyle/>
          <a:p>
            <a:r>
              <a:rPr lang="en-US" smtClean="0"/>
              <a:t>This is still not the correct spot for our new element, so we shift again...</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w="9525"/>
        </p:spPr>
        <p:txBody>
          <a:bodyPr/>
          <a:lstStyle/>
          <a:p>
            <a:r>
              <a:rPr lang="en-US" smtClean="0"/>
              <a:t>...and shift one more time...</a:t>
            </a:r>
          </a:p>
        </p:txBody>
      </p:sp>
      <p:sp>
        <p:nvSpPr>
          <p:cNvPr id="655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p:spPr>
        <p:txBody>
          <a:bodyPr/>
          <a:lstStyle/>
          <a:p>
            <a:r>
              <a:rPr lang="en-US" smtClean="0"/>
              <a:t>Finally, this is the correct location for the new element. In general there are two situations that indicate the "correct location" has been found:</a:t>
            </a:r>
          </a:p>
          <a:p>
            <a:endParaRPr lang="en-US" smtClean="0"/>
          </a:p>
          <a:p>
            <a:r>
              <a:rPr lang="en-US" smtClean="0"/>
              <a:t>1. We reach the front of the array (as happened here), or</a:t>
            </a:r>
          </a:p>
          <a:p>
            <a:endParaRPr lang="en-US" smtClean="0"/>
          </a:p>
          <a:p>
            <a:r>
              <a:rPr lang="en-US" smtClean="0"/>
              <a:t>2. We reached an element that is less than or equal to the new element. </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w="9525"/>
        </p:spPr>
        <p:txBody>
          <a:bodyPr/>
          <a:lstStyle/>
          <a:p>
            <a:r>
              <a:rPr lang="en-US" smtClean="0"/>
              <a:t>Once the correct spot is found, we copy the new element back into the array.  The number of elements in the sorted side has increased by one.</a:t>
            </a:r>
          </a:p>
        </p:txBody>
      </p:sp>
      <p:sp>
        <p:nvSpPr>
          <p:cNvPr id="675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p:spPr>
        <p:txBody>
          <a:bodyPr/>
          <a:lstStyle/>
          <a:p>
            <a:r>
              <a:rPr lang="en-US" smtClean="0"/>
              <a:t>Once we have found the smallest element, that element is swapped with the first element of the array...</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p:spPr>
        <p:txBody>
          <a:bodyPr/>
          <a:lstStyle/>
          <a:p>
            <a:r>
              <a:rPr lang="en-US" smtClean="0"/>
              <a:t>The last element of the array also needs to be inserted. Start by copying it to a safe location.</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w="9525"/>
        </p:spPr>
        <p:txBody>
          <a:bodyPr/>
          <a:lstStyle/>
          <a:p>
            <a:r>
              <a:rPr lang="en-US" smtClean="0"/>
              <a:t>Now we will shift elements rightward. How many shifts will be done?</a:t>
            </a:r>
          </a:p>
        </p:txBody>
      </p:sp>
      <p:sp>
        <p:nvSpPr>
          <p:cNvPr id="696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w="9525"/>
        </p:spPr>
        <p:txBody>
          <a:bodyPr/>
          <a:lstStyle/>
          <a:p>
            <a:r>
              <a:rPr lang="en-US" smtClean="0"/>
              <a:t>These four elements are shifted. But the 7 at location [0] is not shifted since it is smaller than the new element.</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w="9525"/>
        </p:spPr>
        <p:txBody>
          <a:bodyPr/>
          <a:lstStyle/>
          <a:p>
            <a:r>
              <a:rPr lang="en-US" smtClean="0"/>
              <a:t>The new element is inserted into the array.</a:t>
            </a:r>
          </a:p>
        </p:txBody>
      </p:sp>
      <p:sp>
        <p:nvSpPr>
          <p:cNvPr id="716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8ECB248-76F6-40FC-8692-D873FFCDA878}" type="slidenum">
              <a:rPr lang="en-US" smtClean="0"/>
              <a:pPr/>
              <a:t>55</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w="9525"/>
        </p:spPr>
        <p:txBody>
          <a:bodyPr/>
          <a:lstStyle/>
          <a:p>
            <a:r>
              <a:rPr lang="en-US" smtClean="0"/>
              <a:t>...like this.</a:t>
            </a:r>
          </a:p>
          <a:p>
            <a:endParaRPr lang="en-US" smtClean="0"/>
          </a:p>
          <a:p>
            <a:r>
              <a:rPr lang="en-US" smtClean="0"/>
              <a:t>The smallest element is now at the front of the array, and we have taken one small step toward producing a sorted array.</a:t>
            </a:r>
          </a:p>
        </p:txBody>
      </p:sp>
      <p:sp>
        <p:nvSpPr>
          <p:cNvPr id="430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w="9525"/>
        </p:spPr>
        <p:txBody>
          <a:bodyPr/>
          <a:lstStyle/>
          <a:p>
            <a:r>
              <a:rPr lang="en-US" smtClean="0"/>
              <a:t>At this point, we can view the array as being split into two sides: To the left of the dotted line is the "sorted side", and to the right of the dotted line is the "unsorted side". Our goal is to push the dotted line forward, increasing the number of elements in the sorted side, until the entire array is sorted.</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w="9525"/>
        </p:spPr>
        <p:txBody>
          <a:bodyPr/>
          <a:lstStyle/>
          <a:p>
            <a:r>
              <a:rPr lang="en-US" smtClean="0"/>
              <a:t>Each step of the Selectionsort works by finding the smallest element in the unsorted side. At this point, we would find the number 15 at location [5] in the unsorted side.</a:t>
            </a:r>
          </a:p>
        </p:txBody>
      </p:sp>
      <p:sp>
        <p:nvSpPr>
          <p:cNvPr id="450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r>
              <a:rPr lang="en-US" smtClean="0"/>
              <a:t>This small element is swapped with the number at the front of the unsorted side, as shown here...</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w="9525"/>
        </p:spPr>
        <p:txBody>
          <a:bodyPr/>
          <a:lstStyle/>
          <a:p>
            <a:r>
              <a:rPr lang="en-US" smtClean="0"/>
              <a:t>...and the effect is to increase the size of the sorted side by one element.</a:t>
            </a:r>
          </a:p>
          <a:p>
            <a:endParaRPr lang="en-US" smtClean="0"/>
          </a:p>
          <a:p>
            <a:r>
              <a:rPr lang="en-US" smtClean="0"/>
              <a:t>As you can see, the sorted side always contains the smallest numbers, and those numbers are sorted from small to large. The unsorted side contains the rest of the numbers, and those numbers are in no particular order.</a:t>
            </a:r>
          </a:p>
        </p:txBody>
      </p:sp>
      <p:sp>
        <p:nvSpPr>
          <p:cNvPr id="471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p:spPr>
        <p:txBody>
          <a:bodyPr/>
          <a:lstStyle/>
          <a:p>
            <a:r>
              <a:rPr lang="en-US" smtClean="0"/>
              <a:t>Again, we find the smallest entry in the unsorted side...</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12/2/2018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12/2/2018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12/2/2018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12/2/2018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e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9.e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2.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4.e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3.e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6.e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5.e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8.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17.e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0.e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19.emf"/><Relationship Id="rId4"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2.e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21.emf"/><Relationship Id="rId4" Type="http://schemas.openxmlformats.org/officeDocument/2006/relationships/oleObject" Target="../embeddings/oleObject2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4.e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23.emf"/><Relationship Id="rId4"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6.emf"/><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25.emf"/><Relationship Id="rId4"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27.emf"/><Relationship Id="rId4"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15.vml"/><Relationship Id="rId5" Type="http://schemas.openxmlformats.org/officeDocument/2006/relationships/image" Target="../media/image33.e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5.emf"/><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oleObject" Target="../embeddings/oleObject29.bin"/><Relationship Id="rId5" Type="http://schemas.openxmlformats.org/officeDocument/2006/relationships/image" Target="../media/image34.e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7.e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31.bin"/><Relationship Id="rId5" Type="http://schemas.openxmlformats.org/officeDocument/2006/relationships/image" Target="../media/image36.emf"/><Relationship Id="rId4" Type="http://schemas.openxmlformats.org/officeDocument/2006/relationships/oleObject" Target="../embeddings/oleObject30.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9.emf"/><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38.emf"/><Relationship Id="rId4"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41.emf"/><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oleObject" Target="../embeddings/oleObject35.bin"/><Relationship Id="rId5" Type="http://schemas.openxmlformats.org/officeDocument/2006/relationships/image" Target="../media/image40.emf"/><Relationship Id="rId4" Type="http://schemas.openxmlformats.org/officeDocument/2006/relationships/oleObject" Target="../embeddings/oleObject3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43.emf"/><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oleObject" Target="../embeddings/oleObject37.bin"/><Relationship Id="rId5" Type="http://schemas.openxmlformats.org/officeDocument/2006/relationships/image" Target="../media/image42.emf"/><Relationship Id="rId4" Type="http://schemas.openxmlformats.org/officeDocument/2006/relationships/oleObject" Target="../embeddings/oleObject3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5.emf"/><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oleObject" Target="../embeddings/oleObject39.bin"/><Relationship Id="rId5" Type="http://schemas.openxmlformats.org/officeDocument/2006/relationships/image" Target="../media/image44.emf"/><Relationship Id="rId4" Type="http://schemas.openxmlformats.org/officeDocument/2006/relationships/oleObject" Target="../embeddings/oleObject38.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23.xml"/><Relationship Id="rId7" Type="http://schemas.openxmlformats.org/officeDocument/2006/relationships/image" Target="../media/image47.emf"/><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oleObject" Target="../embeddings/oleObject41.bin"/><Relationship Id="rId5" Type="http://schemas.openxmlformats.org/officeDocument/2006/relationships/image" Target="../media/image46.emf"/><Relationship Id="rId4" Type="http://schemas.openxmlformats.org/officeDocument/2006/relationships/oleObject" Target="../embeddings/oleObject40.bin"/><Relationship Id="rId9" Type="http://schemas.openxmlformats.org/officeDocument/2006/relationships/image" Target="../media/image48.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24.xml"/><Relationship Id="rId7" Type="http://schemas.openxmlformats.org/officeDocument/2006/relationships/image" Target="../media/image50.emf"/><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oleObject" Target="../embeddings/oleObject44.bin"/><Relationship Id="rId5" Type="http://schemas.openxmlformats.org/officeDocument/2006/relationships/image" Target="../media/image49.emf"/><Relationship Id="rId4" Type="http://schemas.openxmlformats.org/officeDocument/2006/relationships/oleObject" Target="../embeddings/oleObject43.bin"/><Relationship Id="rId9" Type="http://schemas.openxmlformats.org/officeDocument/2006/relationships/image" Target="../media/image51.e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25.xml"/><Relationship Id="rId7" Type="http://schemas.openxmlformats.org/officeDocument/2006/relationships/image" Target="../media/image53.e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oleObject" Target="../embeddings/oleObject47.bin"/><Relationship Id="rId11" Type="http://schemas.openxmlformats.org/officeDocument/2006/relationships/image" Target="../media/image55.emf"/><Relationship Id="rId5" Type="http://schemas.openxmlformats.org/officeDocument/2006/relationships/image" Target="../media/image52.e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54.e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26.xml"/><Relationship Id="rId7" Type="http://schemas.openxmlformats.org/officeDocument/2006/relationships/image" Target="../media/image57.emf"/><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oleObject" Target="../embeddings/oleObject51.bin"/><Relationship Id="rId11" Type="http://schemas.openxmlformats.org/officeDocument/2006/relationships/image" Target="../media/image59.emf"/><Relationship Id="rId5" Type="http://schemas.openxmlformats.org/officeDocument/2006/relationships/image" Target="../media/image56.e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58.e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27.xml"/><Relationship Id="rId7" Type="http://schemas.openxmlformats.org/officeDocument/2006/relationships/image" Target="../media/image61.emf"/><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oleObject" Target="../embeddings/oleObject55.bin"/><Relationship Id="rId11" Type="http://schemas.openxmlformats.org/officeDocument/2006/relationships/image" Target="../media/image63.emf"/><Relationship Id="rId5" Type="http://schemas.openxmlformats.org/officeDocument/2006/relationships/image" Target="../media/image60.e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6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28.xml"/><Relationship Id="rId7" Type="http://schemas.openxmlformats.org/officeDocument/2006/relationships/image" Target="../media/image65.emf"/><Relationship Id="rId2" Type="http://schemas.openxmlformats.org/officeDocument/2006/relationships/slideLayout" Target="../slideLayouts/slideLayout4.xml"/><Relationship Id="rId1" Type="http://schemas.openxmlformats.org/officeDocument/2006/relationships/vmlDrawing" Target="../drawings/vmlDrawing27.vml"/><Relationship Id="rId6" Type="http://schemas.openxmlformats.org/officeDocument/2006/relationships/oleObject" Target="../embeddings/oleObject59.bin"/><Relationship Id="rId11" Type="http://schemas.openxmlformats.org/officeDocument/2006/relationships/image" Target="../media/image67.emf"/><Relationship Id="rId5" Type="http://schemas.openxmlformats.org/officeDocument/2006/relationships/image" Target="../media/image64.e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66.e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29.xml"/><Relationship Id="rId7" Type="http://schemas.openxmlformats.org/officeDocument/2006/relationships/image" Target="../media/image69.emf"/><Relationship Id="rId2" Type="http://schemas.openxmlformats.org/officeDocument/2006/relationships/slideLayout" Target="../slideLayouts/slideLayout4.xml"/><Relationship Id="rId1" Type="http://schemas.openxmlformats.org/officeDocument/2006/relationships/vmlDrawing" Target="../drawings/vmlDrawing28.vml"/><Relationship Id="rId6" Type="http://schemas.openxmlformats.org/officeDocument/2006/relationships/oleObject" Target="../embeddings/oleObject63.bin"/><Relationship Id="rId5" Type="http://schemas.openxmlformats.org/officeDocument/2006/relationships/image" Target="../media/image68.emf"/><Relationship Id="rId4" Type="http://schemas.openxmlformats.org/officeDocument/2006/relationships/oleObject" Target="../embeddings/oleObject62.bin"/><Relationship Id="rId9" Type="http://schemas.openxmlformats.org/officeDocument/2006/relationships/image" Target="../media/image70.e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72.emf"/><Relationship Id="rId2" Type="http://schemas.openxmlformats.org/officeDocument/2006/relationships/slideLayout" Target="../slideLayouts/slideLayout4.xml"/><Relationship Id="rId1" Type="http://schemas.openxmlformats.org/officeDocument/2006/relationships/vmlDrawing" Target="../drawings/vmlDrawing29.vml"/><Relationship Id="rId6" Type="http://schemas.openxmlformats.org/officeDocument/2006/relationships/oleObject" Target="../embeddings/oleObject66.bin"/><Relationship Id="rId5" Type="http://schemas.openxmlformats.org/officeDocument/2006/relationships/image" Target="../media/image71.emf"/><Relationship Id="rId4" Type="http://schemas.openxmlformats.org/officeDocument/2006/relationships/oleObject" Target="../embeddings/oleObject65.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notesSlide" Target="../notesSlides/notesSlide31.xml"/><Relationship Id="rId7" Type="http://schemas.openxmlformats.org/officeDocument/2006/relationships/image" Target="../media/image74.emf"/><Relationship Id="rId2" Type="http://schemas.openxmlformats.org/officeDocument/2006/relationships/slideLayout" Target="../slideLayouts/slideLayout4.xml"/><Relationship Id="rId1" Type="http://schemas.openxmlformats.org/officeDocument/2006/relationships/vmlDrawing" Target="../drawings/vmlDrawing30.vml"/><Relationship Id="rId6" Type="http://schemas.openxmlformats.org/officeDocument/2006/relationships/oleObject" Target="../embeddings/oleObject68.bin"/><Relationship Id="rId5" Type="http://schemas.openxmlformats.org/officeDocument/2006/relationships/image" Target="../media/image73.emf"/><Relationship Id="rId4" Type="http://schemas.openxmlformats.org/officeDocument/2006/relationships/oleObject" Target="../embeddings/oleObject67.bin"/><Relationship Id="rId9" Type="http://schemas.openxmlformats.org/officeDocument/2006/relationships/image" Target="../media/image75.e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notesSlide" Target="../notesSlides/notesSlide32.xml"/><Relationship Id="rId7" Type="http://schemas.openxmlformats.org/officeDocument/2006/relationships/image" Target="../media/image77.emf"/><Relationship Id="rId2" Type="http://schemas.openxmlformats.org/officeDocument/2006/relationships/slideLayout" Target="../slideLayouts/slideLayout4.xml"/><Relationship Id="rId1" Type="http://schemas.openxmlformats.org/officeDocument/2006/relationships/vmlDrawing" Target="../drawings/vmlDrawing31.vml"/><Relationship Id="rId6" Type="http://schemas.openxmlformats.org/officeDocument/2006/relationships/oleObject" Target="../embeddings/oleObject71.bin"/><Relationship Id="rId5" Type="http://schemas.openxmlformats.org/officeDocument/2006/relationships/image" Target="../media/image76.emf"/><Relationship Id="rId4" Type="http://schemas.openxmlformats.org/officeDocument/2006/relationships/oleObject" Target="../embeddings/oleObject70.bin"/><Relationship Id="rId9" Type="http://schemas.openxmlformats.org/officeDocument/2006/relationships/image" Target="../media/image78.e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80.emf"/><Relationship Id="rId2" Type="http://schemas.openxmlformats.org/officeDocument/2006/relationships/slideLayout" Target="../slideLayouts/slideLayout4.xml"/><Relationship Id="rId1" Type="http://schemas.openxmlformats.org/officeDocument/2006/relationships/vmlDrawing" Target="../drawings/vmlDrawing32.vml"/><Relationship Id="rId6" Type="http://schemas.openxmlformats.org/officeDocument/2006/relationships/oleObject" Target="../embeddings/oleObject74.bin"/><Relationship Id="rId5" Type="http://schemas.openxmlformats.org/officeDocument/2006/relationships/image" Target="../media/image79.emf"/><Relationship Id="rId4" Type="http://schemas.openxmlformats.org/officeDocument/2006/relationships/oleObject" Target="../embeddings/oleObject73.bin"/></Relationships>
</file>

<file path=ppt/slides/_rels/slide4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brilliant.org/wiki/sorting-algorithms/" TargetMode="External"/><Relationship Id="rId2" Type="http://schemas.openxmlformats.org/officeDocument/2006/relationships/hyperlink" Target="https://www.geeksforgeeks.org/sorting-algorithms/" TargetMode="External"/><Relationship Id="rId1" Type="http://schemas.openxmlformats.org/officeDocument/2006/relationships/slideLayout" Target="../slideLayouts/slideLayout2.xml"/><Relationship Id="rId5" Type="http://schemas.openxmlformats.org/officeDocument/2006/relationships/hyperlink" Target="https://codeburst.io/algorithms-i-searching-and-sorting-algorithms-56497dbaef20" TargetMode="External"/><Relationship Id="rId4" Type="http://schemas.openxmlformats.org/officeDocument/2006/relationships/hyperlink" Target="https://betterexplained.com/articles/sorting-algorithms/"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8.e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7.e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286000"/>
            <a:ext cx="8458200" cy="1470025"/>
          </a:xfrm>
        </p:spPr>
        <p:txBody>
          <a:bodyPr/>
          <a:lstStyle/>
          <a:p>
            <a:r>
              <a:rPr lang="en-US" dirty="0" smtClean="0">
                <a:latin typeface="Calibri" panose="020F0502020204030204" pitchFamily="34" charset="0"/>
              </a:rPr>
              <a:t>Sorting</a:t>
            </a:r>
            <a:endParaRPr lang="en-US" dirty="0">
              <a:latin typeface="Calibri" panose="020F0502020204030204" pitchFamily="34" charset="0"/>
            </a:endParaRPr>
          </a:p>
        </p:txBody>
      </p:sp>
      <p:sp>
        <p:nvSpPr>
          <p:cNvPr id="5" name="Subtitle 4"/>
          <p:cNvSpPr>
            <a:spLocks noGrp="1"/>
          </p:cNvSpPr>
          <p:nvPr>
            <p:ph type="subTitle" idx="1"/>
          </p:nvPr>
        </p:nvSpPr>
        <p:spPr/>
        <p:txBody>
          <a:bodyPr>
            <a:normAutofit/>
          </a:bodyPr>
          <a:lstStyle/>
          <a:p>
            <a:r>
              <a:rPr lang="en-US" dirty="0">
                <a:latin typeface="Calibri" panose="020F0502020204030204" pitchFamily="34" charset="0"/>
              </a:rPr>
              <a:t>Prepared by: Afaq </a:t>
            </a:r>
            <a:r>
              <a:rPr lang="en-US" dirty="0" err="1">
                <a:latin typeface="Calibri" panose="020F0502020204030204" pitchFamily="34" charset="0"/>
              </a:rPr>
              <a:t>Mansoor</a:t>
            </a:r>
            <a:r>
              <a:rPr lang="en-US" dirty="0">
                <a:latin typeface="Calibri" panose="020F0502020204030204" pitchFamily="34" charset="0"/>
              </a:rPr>
              <a:t> Khan</a:t>
            </a:r>
          </a:p>
          <a:p>
            <a:r>
              <a:rPr lang="en-US" dirty="0">
                <a:latin typeface="Calibri" panose="020F0502020204030204" pitchFamily="34" charset="0"/>
              </a:rPr>
              <a:t>BSSE III- Group A </a:t>
            </a:r>
          </a:p>
          <a:p>
            <a:r>
              <a:rPr lang="en-US" dirty="0">
                <a:latin typeface="Calibri" panose="020F0502020204030204" pitchFamily="34" charset="0"/>
              </a:rPr>
              <a:t>Session 2017-21</a:t>
            </a:r>
          </a:p>
          <a:p>
            <a:r>
              <a:rPr lang="en-US" dirty="0" err="1">
                <a:latin typeface="Calibri" panose="020F0502020204030204" pitchFamily="34" charset="0"/>
              </a:rPr>
              <a:t>IMSciences</a:t>
            </a:r>
            <a:r>
              <a:rPr lang="en-US">
                <a:latin typeface="Calibri" panose="020F0502020204030204" pitchFamily="34" charset="0"/>
              </a:rPr>
              <a:t>, Peshawar.</a:t>
            </a:r>
            <a:endParaRPr lang="en-US" dirty="0">
              <a:latin typeface="Calibri" panose="020F0502020204030204" pitchFamily="34" charset="0"/>
            </a:endParaRPr>
          </a:p>
        </p:txBody>
      </p:sp>
    </p:spTree>
    <p:extLst>
      <p:ext uri="{BB962C8B-B14F-4D97-AF65-F5344CB8AC3E}">
        <p14:creationId xmlns:p14="http://schemas.microsoft.com/office/powerpoint/2010/main" val="2239997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5136"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9" name="Rectangle 3"/>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
        <p:nvSpPr>
          <p:cNvPr id="5125" name="Rectangle 4"/>
          <p:cNvSpPr>
            <a:spLocks noGrp="1" noChangeArrowheads="1"/>
          </p:cNvSpPr>
          <p:nvPr>
            <p:ph type="body" sz="half" idx="1"/>
          </p:nvPr>
        </p:nvSpPr>
        <p:spPr>
          <a:xfrm>
            <a:off x="228600" y="2514600"/>
            <a:ext cx="2435225" cy="2057400"/>
          </a:xfrm>
          <a:noFill/>
        </p:spPr>
        <p:txBody>
          <a:bodyPr/>
          <a:lstStyle/>
          <a:p>
            <a:r>
              <a:rPr lang="en-US" dirty="0" smtClean="0">
                <a:effectLst/>
                <a:latin typeface="Calibri" panose="020F0502020204030204" pitchFamily="34" charset="0"/>
              </a:rPr>
              <a:t>Part of the array is now sorted.</a:t>
            </a:r>
          </a:p>
        </p:txBody>
      </p:sp>
      <p:graphicFrame>
        <p:nvGraphicFramePr>
          <p:cNvPr id="5123" name="Object 5"/>
          <p:cNvGraphicFramePr>
            <a:graphicFrameLocks/>
          </p:cNvGraphicFramePr>
          <p:nvPr/>
        </p:nvGraphicFramePr>
        <p:xfrm>
          <a:off x="2903538" y="2428875"/>
          <a:ext cx="1397000" cy="4043363"/>
        </p:xfrm>
        <a:graphic>
          <a:graphicData uri="http://schemas.openxmlformats.org/presentationml/2006/ole">
            <mc:AlternateContent xmlns:mc="http://schemas.openxmlformats.org/markup-compatibility/2006">
              <mc:Choice xmlns:v="urn:schemas-microsoft-com:vml" Requires="v">
                <p:oleObj spid="_x0000_s5137"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2402" r="74615"/>
                      <a:stretch>
                        <a:fillRect/>
                      </a:stretch>
                    </p:blipFill>
                    <p:spPr bwMode="auto">
                      <a:xfrm>
                        <a:off x="2903538" y="2428875"/>
                        <a:ext cx="1397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5127" name="Rectangle 7"/>
          <p:cNvSpPr>
            <a:spLocks noChangeArrowheads="1"/>
          </p:cNvSpPr>
          <p:nvPr/>
        </p:nvSpPr>
        <p:spPr bwMode="auto">
          <a:xfrm>
            <a:off x="4313238" y="1936750"/>
            <a:ext cx="2128837"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5128"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p:spPr>
        <p:txBody>
          <a:bodyPr/>
          <a:lstStyle/>
          <a:p>
            <a:endParaRPr lang="en-US"/>
          </a:p>
        </p:txBody>
      </p:sp>
      <p:sp>
        <p:nvSpPr>
          <p:cNvPr id="5129" name="Rectangle 9"/>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extLst>
      <p:ext uri="{BB962C8B-B14F-4D97-AF65-F5344CB8AC3E}">
        <p14:creationId xmlns:p14="http://schemas.microsoft.com/office/powerpoint/2010/main" val="1631134915"/>
      </p:ext>
    </p:extLst>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6160"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3"/>
          <p:cNvGraphicFramePr>
            <a:graphicFrameLocks/>
          </p:cNvGraphicFramePr>
          <p:nvPr/>
        </p:nvGraphicFramePr>
        <p:xfrm>
          <a:off x="4354513" y="2428875"/>
          <a:ext cx="2974975" cy="4043363"/>
        </p:xfrm>
        <a:graphic>
          <a:graphicData uri="http://schemas.openxmlformats.org/presentationml/2006/ole">
            <mc:AlternateContent xmlns:mc="http://schemas.openxmlformats.org/markup-compatibility/2006">
              <mc:Choice xmlns:v="urn:schemas-microsoft-com:vml" Requires="v">
                <p:oleObj spid="_x0000_s6161"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26273" r="24785"/>
                      <a:stretch>
                        <a:fillRect/>
                      </a:stretch>
                    </p:blipFill>
                    <p:spPr bwMode="auto">
                      <a:xfrm>
                        <a:off x="4354513" y="2428875"/>
                        <a:ext cx="297497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Rectangle 4"/>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
        <p:nvSpPr>
          <p:cNvPr id="6149" name="Rectangle 5"/>
          <p:cNvSpPr>
            <a:spLocks noGrp="1" noChangeArrowheads="1"/>
          </p:cNvSpPr>
          <p:nvPr>
            <p:ph type="body" sz="half" idx="1"/>
          </p:nvPr>
        </p:nvSpPr>
        <p:spPr>
          <a:xfrm>
            <a:off x="685800" y="2811463"/>
            <a:ext cx="2435225" cy="3846512"/>
          </a:xfrm>
          <a:noFill/>
        </p:spPr>
        <p:txBody>
          <a:bodyPr/>
          <a:lstStyle/>
          <a:p>
            <a:r>
              <a:rPr lang="en-US" smtClean="0">
                <a:effectLst/>
                <a:latin typeface="Calibri" panose="020F0502020204030204" pitchFamily="34" charset="0"/>
              </a:rPr>
              <a:t>Find the smallest element in the unsorted side.</a:t>
            </a:r>
          </a:p>
        </p:txBody>
      </p:sp>
      <p:sp>
        <p:nvSpPr>
          <p:cNvPr id="6150"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6151" name="Rectangle 7"/>
          <p:cNvSpPr>
            <a:spLocks noChangeArrowheads="1"/>
          </p:cNvSpPr>
          <p:nvPr/>
        </p:nvSpPr>
        <p:spPr bwMode="auto">
          <a:xfrm>
            <a:off x="4313238" y="1936750"/>
            <a:ext cx="2128837"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6152"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p:spPr>
        <p:txBody>
          <a:bodyPr/>
          <a:lstStyle/>
          <a:p>
            <a:endParaRPr lang="en-US"/>
          </a:p>
        </p:txBody>
      </p:sp>
      <p:sp>
        <p:nvSpPr>
          <p:cNvPr id="6153" name="Rectangle 9"/>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extLst>
      <p:ext uri="{BB962C8B-B14F-4D97-AF65-F5344CB8AC3E}">
        <p14:creationId xmlns:p14="http://schemas.microsoft.com/office/powerpoint/2010/main" val="419290127"/>
      </p:ext>
    </p:extLst>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7184"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3"/>
          <p:cNvGraphicFramePr>
            <a:graphicFrameLocks/>
          </p:cNvGraphicFramePr>
          <p:nvPr/>
        </p:nvGraphicFramePr>
        <p:xfrm>
          <a:off x="4953000" y="2428875"/>
          <a:ext cx="3446463" cy="4043363"/>
        </p:xfrm>
        <a:graphic>
          <a:graphicData uri="http://schemas.openxmlformats.org/presentationml/2006/ole">
            <mc:AlternateContent xmlns:mc="http://schemas.openxmlformats.org/markup-compatibility/2006">
              <mc:Choice xmlns:v="urn:schemas-microsoft-com:vml" Requires="v">
                <p:oleObj spid="_x0000_s7185"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36118" r="7182"/>
                      <a:stretch>
                        <a:fillRect/>
                      </a:stretch>
                    </p:blipFill>
                    <p:spPr bwMode="auto">
                      <a:xfrm>
                        <a:off x="4953000" y="2428875"/>
                        <a:ext cx="344646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Rectangle 4"/>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
        <p:nvSpPr>
          <p:cNvPr id="7173" name="Rectangle 5"/>
          <p:cNvSpPr>
            <a:spLocks noGrp="1" noChangeArrowheads="1"/>
          </p:cNvSpPr>
          <p:nvPr>
            <p:ph type="body" sz="half" idx="1"/>
          </p:nvPr>
        </p:nvSpPr>
        <p:spPr>
          <a:xfrm>
            <a:off x="228600" y="2209800"/>
            <a:ext cx="2667000" cy="4419600"/>
          </a:xfrm>
          <a:noFill/>
        </p:spPr>
        <p:txBody>
          <a:bodyPr/>
          <a:lstStyle/>
          <a:p>
            <a:r>
              <a:rPr lang="en-US" dirty="0" smtClean="0">
                <a:effectLst/>
                <a:latin typeface="Calibri" panose="020F0502020204030204" pitchFamily="34" charset="0"/>
              </a:rPr>
              <a:t>Find the smallest element in the unsorted side.</a:t>
            </a:r>
          </a:p>
          <a:p>
            <a:r>
              <a:rPr lang="en-US" dirty="0" smtClean="0">
                <a:effectLst/>
                <a:latin typeface="Calibri" panose="020F0502020204030204" pitchFamily="34" charset="0"/>
              </a:rPr>
              <a:t>Swap with the front of the unsorted side.</a:t>
            </a:r>
          </a:p>
        </p:txBody>
      </p:sp>
      <p:sp>
        <p:nvSpPr>
          <p:cNvPr id="7174"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7175" name="Rectangle 7"/>
          <p:cNvSpPr>
            <a:spLocks noChangeArrowheads="1"/>
          </p:cNvSpPr>
          <p:nvPr/>
        </p:nvSpPr>
        <p:spPr bwMode="auto">
          <a:xfrm>
            <a:off x="4313238" y="1936750"/>
            <a:ext cx="2128837"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7176"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p:spPr>
        <p:txBody>
          <a:bodyPr/>
          <a:lstStyle/>
          <a:p>
            <a:endParaRPr lang="en-US"/>
          </a:p>
        </p:txBody>
      </p:sp>
      <p:sp>
        <p:nvSpPr>
          <p:cNvPr id="7177" name="Rectangle 9"/>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Tree>
    <p:extLst>
      <p:ext uri="{BB962C8B-B14F-4D97-AF65-F5344CB8AC3E}">
        <p14:creationId xmlns:p14="http://schemas.microsoft.com/office/powerpoint/2010/main" val="888997535"/>
      </p:ext>
    </p:extLst>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8208"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3"/>
          <p:cNvGraphicFramePr>
            <a:graphicFrameLocks/>
          </p:cNvGraphicFramePr>
          <p:nvPr/>
        </p:nvGraphicFramePr>
        <p:xfrm>
          <a:off x="4953000" y="2428875"/>
          <a:ext cx="3446463" cy="4043363"/>
        </p:xfrm>
        <a:graphic>
          <a:graphicData uri="http://schemas.openxmlformats.org/presentationml/2006/ole">
            <mc:AlternateContent xmlns:mc="http://schemas.openxmlformats.org/markup-compatibility/2006">
              <mc:Choice xmlns:v="urn:schemas-microsoft-com:vml" Requires="v">
                <p:oleObj spid="_x0000_s8209"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36118" r="7182"/>
                      <a:stretch>
                        <a:fillRect/>
                      </a:stretch>
                    </p:blipFill>
                    <p:spPr bwMode="auto">
                      <a:xfrm>
                        <a:off x="4953000" y="2428875"/>
                        <a:ext cx="344646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Rectangle 4"/>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
        <p:nvSpPr>
          <p:cNvPr id="8197" name="Rectangle 5"/>
          <p:cNvSpPr>
            <a:spLocks noGrp="1" noChangeArrowheads="1"/>
          </p:cNvSpPr>
          <p:nvPr>
            <p:ph type="body" sz="half" idx="1"/>
          </p:nvPr>
        </p:nvSpPr>
        <p:spPr>
          <a:xfrm>
            <a:off x="685800" y="2811463"/>
            <a:ext cx="2435225" cy="3846512"/>
          </a:xfrm>
          <a:noFill/>
        </p:spPr>
        <p:txBody>
          <a:bodyPr/>
          <a:lstStyle/>
          <a:p>
            <a:r>
              <a:rPr lang="en-US" smtClean="0">
                <a:effectLst/>
                <a:latin typeface="Calibri" panose="020F0502020204030204" pitchFamily="34" charset="0"/>
              </a:rPr>
              <a:t>We have increased the size of the sorted side by one element.</a:t>
            </a:r>
          </a:p>
        </p:txBody>
      </p:sp>
      <p:sp>
        <p:nvSpPr>
          <p:cNvPr id="8198"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8199" name="Rectangle 7"/>
          <p:cNvSpPr>
            <a:spLocks noChangeArrowheads="1"/>
          </p:cNvSpPr>
          <p:nvPr/>
        </p:nvSpPr>
        <p:spPr bwMode="auto">
          <a:xfrm>
            <a:off x="5099050" y="1936750"/>
            <a:ext cx="2128838"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a:t>
            </a:r>
            <a:r>
              <a:rPr lang="en-US" b="1" dirty="0">
                <a:solidFill>
                  <a:srgbClr val="FFFFFF"/>
                </a:solidFill>
              </a:rPr>
              <a:t> side</a:t>
            </a:r>
          </a:p>
        </p:txBody>
      </p:sp>
      <p:sp>
        <p:nvSpPr>
          <p:cNvPr id="8200" name="Rectangle 8"/>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8201" name="Line 9"/>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p:spPr>
        <p:txBody>
          <a:bodyPr/>
          <a:lstStyle/>
          <a:p>
            <a:endParaRPr lang="en-US"/>
          </a:p>
        </p:txBody>
      </p:sp>
    </p:spTree>
    <p:extLst>
      <p:ext uri="{BB962C8B-B14F-4D97-AF65-F5344CB8AC3E}">
        <p14:creationId xmlns:p14="http://schemas.microsoft.com/office/powerpoint/2010/main" val="58559979"/>
      </p:ext>
    </p:extLst>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9232"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3"/>
          <p:cNvGraphicFramePr>
            <a:graphicFrameLocks/>
          </p:cNvGraphicFramePr>
          <p:nvPr/>
        </p:nvGraphicFramePr>
        <p:xfrm>
          <a:off x="4953000" y="2428875"/>
          <a:ext cx="2395538" cy="4043363"/>
        </p:xfrm>
        <a:graphic>
          <a:graphicData uri="http://schemas.openxmlformats.org/presentationml/2006/ole">
            <mc:AlternateContent xmlns:mc="http://schemas.openxmlformats.org/markup-compatibility/2006">
              <mc:Choice xmlns:v="urn:schemas-microsoft-com:vml" Requires="v">
                <p:oleObj spid="_x0000_s9233"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36118" r="24472"/>
                      <a:stretch>
                        <a:fillRect/>
                      </a:stretch>
                    </p:blipFill>
                    <p:spPr bwMode="auto">
                      <a:xfrm>
                        <a:off x="4953000" y="2428875"/>
                        <a:ext cx="2395538"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2" name="Rectangle 4"/>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
        <p:nvSpPr>
          <p:cNvPr id="9221" name="Rectangle 5"/>
          <p:cNvSpPr>
            <a:spLocks noGrp="1" noChangeArrowheads="1"/>
          </p:cNvSpPr>
          <p:nvPr>
            <p:ph type="body" sz="half" idx="1"/>
          </p:nvPr>
        </p:nvSpPr>
        <p:spPr>
          <a:xfrm>
            <a:off x="685800" y="2811463"/>
            <a:ext cx="2435225" cy="3846512"/>
          </a:xfrm>
          <a:noFill/>
        </p:spPr>
        <p:txBody>
          <a:bodyPr/>
          <a:lstStyle/>
          <a:p>
            <a:r>
              <a:rPr lang="en-US" smtClean="0">
                <a:effectLst/>
                <a:latin typeface="Calibri" panose="020F0502020204030204" pitchFamily="34" charset="0"/>
              </a:rPr>
              <a:t>The process continues...</a:t>
            </a:r>
          </a:p>
        </p:txBody>
      </p:sp>
      <p:sp>
        <p:nvSpPr>
          <p:cNvPr id="9222"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9223" name="Rectangle 7"/>
          <p:cNvSpPr>
            <a:spLocks noChangeArrowheads="1"/>
          </p:cNvSpPr>
          <p:nvPr/>
        </p:nvSpPr>
        <p:spPr bwMode="auto">
          <a:xfrm>
            <a:off x="5099050" y="1936750"/>
            <a:ext cx="2128838"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22536" name="AutoShape 8"/>
          <p:cNvSpPr>
            <a:spLocks noChangeArrowheads="1"/>
          </p:cNvSpPr>
          <p:nvPr/>
        </p:nvSpPr>
        <p:spPr bwMode="auto">
          <a:xfrm rot="16200000" flipH="1">
            <a:off x="7085012" y="2670176"/>
            <a:ext cx="1419225" cy="2476500"/>
          </a:xfrm>
          <a:prstGeom prst="rightArrow">
            <a:avLst>
              <a:gd name="adj1" fmla="val 50000"/>
              <a:gd name="adj2" fmla="val 50005"/>
            </a:avLst>
          </a:prstGeom>
          <a:solidFill>
            <a:srgbClr val="00B0F0"/>
          </a:solidFill>
          <a:ln w="12700">
            <a:solidFill>
              <a:srgbClr val="000000"/>
            </a:solidFill>
            <a:miter lim="800000"/>
            <a:headEnd/>
            <a:tailEnd/>
          </a:ln>
          <a:effectLst>
            <a:outerShdw dist="107763" dir="2700000" algn="ctr" rotWithShape="0">
              <a:srgbClr val="000000">
                <a:alpha val="50000"/>
              </a:srgbClr>
            </a:outerShdw>
          </a:effectLst>
        </p:spPr>
        <p:txBody>
          <a:bodyPr vert="eaVert" wrap="none" lIns="90488" tIns="44450" rIns="90488" bIns="44450" anchor="ctr"/>
          <a:lstStyle/>
          <a:p>
            <a:pPr algn="ctr">
              <a:defRPr/>
            </a:pPr>
            <a:r>
              <a:rPr lang="en-US" sz="2000" b="1" dirty="0">
                <a:solidFill>
                  <a:schemeClr val="accent3"/>
                </a:solidFill>
                <a:effectLst/>
                <a:latin typeface="Arial" charset="0"/>
              </a:rPr>
              <a:t>Smallest</a:t>
            </a:r>
          </a:p>
          <a:p>
            <a:pPr algn="ctr">
              <a:defRPr/>
            </a:pPr>
            <a:r>
              <a:rPr lang="en-US" sz="2000" b="1" dirty="0">
                <a:solidFill>
                  <a:schemeClr val="accent3"/>
                </a:solidFill>
                <a:effectLst/>
                <a:latin typeface="Arial" charset="0"/>
              </a:rPr>
              <a:t>from</a:t>
            </a:r>
          </a:p>
          <a:p>
            <a:pPr algn="ctr">
              <a:defRPr/>
            </a:pPr>
            <a:r>
              <a:rPr lang="en-US" sz="2000" b="1" dirty="0">
                <a:solidFill>
                  <a:schemeClr val="accent3"/>
                </a:solidFill>
                <a:effectLst/>
                <a:latin typeface="Arial" charset="0"/>
              </a:rPr>
              <a:t>unsorted</a:t>
            </a:r>
          </a:p>
        </p:txBody>
      </p:sp>
      <p:sp>
        <p:nvSpPr>
          <p:cNvPr id="9225" name="Rectangle 9"/>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9226" name="Line 10"/>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p:spPr>
        <p:txBody>
          <a:bodyPr/>
          <a:lstStyle/>
          <a:p>
            <a:endParaRPr lang="en-US"/>
          </a:p>
        </p:txBody>
      </p:sp>
    </p:spTree>
    <p:extLst>
      <p:ext uri="{BB962C8B-B14F-4D97-AF65-F5344CB8AC3E}">
        <p14:creationId xmlns:p14="http://schemas.microsoft.com/office/powerpoint/2010/main" val="2667267198"/>
      </p:ext>
    </p:extLst>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0256"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3"/>
          <p:cNvGraphicFramePr>
            <a:graphicFrameLocks/>
          </p:cNvGraphicFramePr>
          <p:nvPr/>
        </p:nvGraphicFramePr>
        <p:xfrm>
          <a:off x="5768975" y="2428875"/>
          <a:ext cx="2576513" cy="4043363"/>
        </p:xfrm>
        <a:graphic>
          <a:graphicData uri="http://schemas.openxmlformats.org/presentationml/2006/ole">
            <mc:AlternateContent xmlns:mc="http://schemas.openxmlformats.org/markup-compatibility/2006">
              <mc:Choice xmlns:v="urn:schemas-microsoft-com:vml" Requires="v">
                <p:oleObj spid="_x0000_s10257"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49541" r="8070"/>
                      <a:stretch>
                        <a:fillRect/>
                      </a:stretch>
                    </p:blipFill>
                    <p:spPr bwMode="auto">
                      <a:xfrm>
                        <a:off x="5768975" y="2428875"/>
                        <a:ext cx="2576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Rectangle 4"/>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
        <p:nvSpPr>
          <p:cNvPr id="10245" name="Rectangle 5"/>
          <p:cNvSpPr>
            <a:spLocks noGrp="1" noChangeArrowheads="1"/>
          </p:cNvSpPr>
          <p:nvPr>
            <p:ph type="body" sz="half" idx="1"/>
          </p:nvPr>
        </p:nvSpPr>
        <p:spPr>
          <a:xfrm>
            <a:off x="685800" y="2811463"/>
            <a:ext cx="2435225" cy="3846512"/>
          </a:xfrm>
          <a:noFill/>
        </p:spPr>
        <p:txBody>
          <a:bodyPr/>
          <a:lstStyle/>
          <a:p>
            <a:r>
              <a:rPr lang="en-US" smtClean="0">
                <a:effectLst/>
                <a:latin typeface="Calibri" panose="020F0502020204030204" pitchFamily="34" charset="0"/>
              </a:rPr>
              <a:t>The process continues...</a:t>
            </a:r>
          </a:p>
        </p:txBody>
      </p:sp>
      <p:sp>
        <p:nvSpPr>
          <p:cNvPr id="10246"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10247" name="Rectangle 7"/>
          <p:cNvSpPr>
            <a:spLocks noChangeArrowheads="1"/>
          </p:cNvSpPr>
          <p:nvPr/>
        </p:nvSpPr>
        <p:spPr bwMode="auto">
          <a:xfrm>
            <a:off x="5099050" y="1936750"/>
            <a:ext cx="2128838"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10248" name="Rectangle 8"/>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0249" name="Line 9"/>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p:spPr>
        <p:txBody>
          <a:bodyPr/>
          <a:lstStyle/>
          <a:p>
            <a:endParaRPr lang="en-US"/>
          </a:p>
        </p:txBody>
      </p:sp>
      <p:sp>
        <p:nvSpPr>
          <p:cNvPr id="24586" name="AutoShape 10"/>
          <p:cNvSpPr>
            <a:spLocks noChangeArrowheads="1"/>
          </p:cNvSpPr>
          <p:nvPr/>
        </p:nvSpPr>
        <p:spPr bwMode="auto">
          <a:xfrm rot="14580000" flipH="1">
            <a:off x="4183062" y="2743201"/>
            <a:ext cx="1419225" cy="2476500"/>
          </a:xfrm>
          <a:prstGeom prst="rightArrow">
            <a:avLst>
              <a:gd name="adj1" fmla="val 50000"/>
              <a:gd name="adj2" fmla="val 50005"/>
            </a:avLst>
          </a:prstGeom>
          <a:solidFill>
            <a:srgbClr val="00B0F0"/>
          </a:solidFill>
          <a:ln w="12700">
            <a:solidFill>
              <a:srgbClr val="000000"/>
            </a:solidFill>
            <a:miter lim="800000"/>
            <a:headEnd/>
            <a:tailEnd/>
          </a:ln>
          <a:effectLst>
            <a:outerShdw dist="107763" dir="2700000" algn="ctr" rotWithShape="0">
              <a:srgbClr val="000000">
                <a:alpha val="50000"/>
              </a:srgbClr>
            </a:outerShdw>
          </a:effectLst>
        </p:spPr>
        <p:txBody>
          <a:bodyPr vert="eaVert" wrap="none" lIns="90488" tIns="44450" rIns="90488" bIns="44450" anchor="ctr"/>
          <a:lstStyle/>
          <a:p>
            <a:pPr algn="ctr">
              <a:defRPr/>
            </a:pPr>
            <a:r>
              <a:rPr lang="en-US" sz="2000" b="1" dirty="0">
                <a:solidFill>
                  <a:schemeClr val="accent3"/>
                </a:solidFill>
                <a:effectLst/>
                <a:latin typeface="Arial" charset="0"/>
              </a:rPr>
              <a:t>Swap</a:t>
            </a:r>
          </a:p>
          <a:p>
            <a:pPr algn="ctr">
              <a:defRPr/>
            </a:pPr>
            <a:r>
              <a:rPr lang="en-US" sz="2000" b="1" dirty="0">
                <a:solidFill>
                  <a:schemeClr val="accent3"/>
                </a:solidFill>
                <a:effectLst/>
                <a:latin typeface="Arial" charset="0"/>
              </a:rPr>
              <a:t>with</a:t>
            </a:r>
          </a:p>
          <a:p>
            <a:pPr algn="ctr">
              <a:defRPr/>
            </a:pPr>
            <a:r>
              <a:rPr lang="en-US" sz="2000" b="1" dirty="0">
                <a:solidFill>
                  <a:schemeClr val="accent3"/>
                </a:solidFill>
                <a:effectLst/>
                <a:latin typeface="Arial" charset="0"/>
              </a:rPr>
              <a:t>front</a:t>
            </a:r>
          </a:p>
        </p:txBody>
      </p:sp>
    </p:spTree>
    <p:extLst>
      <p:ext uri="{BB962C8B-B14F-4D97-AF65-F5344CB8AC3E}">
        <p14:creationId xmlns:p14="http://schemas.microsoft.com/office/powerpoint/2010/main" val="1907335448"/>
      </p:ext>
    </p:extLst>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1280"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3"/>
          <p:cNvGraphicFramePr>
            <a:graphicFrameLocks/>
          </p:cNvGraphicFramePr>
          <p:nvPr/>
        </p:nvGraphicFramePr>
        <p:xfrm>
          <a:off x="5768975" y="2428875"/>
          <a:ext cx="2576513" cy="4043363"/>
        </p:xfrm>
        <a:graphic>
          <a:graphicData uri="http://schemas.openxmlformats.org/presentationml/2006/ole">
            <mc:AlternateContent xmlns:mc="http://schemas.openxmlformats.org/markup-compatibility/2006">
              <mc:Choice xmlns:v="urn:schemas-microsoft-com:vml" Requires="v">
                <p:oleObj spid="_x0000_s11281"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49541" r="8070"/>
                      <a:stretch>
                        <a:fillRect/>
                      </a:stretch>
                    </p:blipFill>
                    <p:spPr bwMode="auto">
                      <a:xfrm>
                        <a:off x="5768975" y="2428875"/>
                        <a:ext cx="2576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Rectangle 5"/>
          <p:cNvSpPr>
            <a:spLocks noGrp="1" noChangeArrowheads="1"/>
          </p:cNvSpPr>
          <p:nvPr>
            <p:ph type="body" sz="half" idx="1"/>
          </p:nvPr>
        </p:nvSpPr>
        <p:spPr>
          <a:xfrm>
            <a:off x="228600" y="2811463"/>
            <a:ext cx="2435225" cy="3846512"/>
          </a:xfrm>
          <a:noFill/>
        </p:spPr>
        <p:txBody>
          <a:bodyPr/>
          <a:lstStyle/>
          <a:p>
            <a:r>
              <a:rPr lang="en-US" dirty="0" smtClean="0">
                <a:effectLst/>
                <a:latin typeface="Calibri" panose="020F0502020204030204" pitchFamily="34" charset="0"/>
              </a:rPr>
              <a:t>The process continues...</a:t>
            </a:r>
          </a:p>
        </p:txBody>
      </p:sp>
      <p:sp>
        <p:nvSpPr>
          <p:cNvPr id="11270" name="Rectangle 6"/>
          <p:cNvSpPr>
            <a:spLocks noChangeArrowheads="1"/>
          </p:cNvSpPr>
          <p:nvPr/>
        </p:nvSpPr>
        <p:spPr bwMode="auto">
          <a:xfrm>
            <a:off x="36655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11271" name="Rectangle 7"/>
          <p:cNvSpPr>
            <a:spLocks noChangeArrowheads="1"/>
          </p:cNvSpPr>
          <p:nvPr/>
        </p:nvSpPr>
        <p:spPr bwMode="auto">
          <a:xfrm>
            <a:off x="5849938" y="1936750"/>
            <a:ext cx="2128837"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26632" name="AutoShape 8"/>
          <p:cNvSpPr>
            <a:spLocks noChangeArrowheads="1"/>
          </p:cNvSpPr>
          <p:nvPr/>
        </p:nvSpPr>
        <p:spPr bwMode="auto">
          <a:xfrm>
            <a:off x="1330325" y="1295400"/>
            <a:ext cx="2163763" cy="1620838"/>
          </a:xfrm>
          <a:prstGeom prst="rightArrow">
            <a:avLst>
              <a:gd name="adj1" fmla="val 50000"/>
              <a:gd name="adj2" fmla="val 66754"/>
            </a:avLst>
          </a:prstGeom>
          <a:solidFill>
            <a:srgbClr val="00B0F0"/>
          </a:solidFill>
          <a:ln w="12700">
            <a:solidFill>
              <a:srgbClr val="000000"/>
            </a:solidFill>
            <a:miter lim="800000"/>
            <a:headEnd/>
            <a:tailEnd/>
          </a:ln>
          <a:effectLst>
            <a:outerShdw dist="107763" dir="2700000" algn="ctr" rotWithShape="0">
              <a:srgbClr val="000000">
                <a:alpha val="50000"/>
              </a:srgbClr>
            </a:outerShdw>
          </a:effectLst>
        </p:spPr>
        <p:txBody>
          <a:bodyPr wrap="none" lIns="90488" tIns="44450" rIns="90488" bIns="44450" anchor="ctr"/>
          <a:lstStyle/>
          <a:p>
            <a:pPr algn="ctr">
              <a:defRPr/>
            </a:pPr>
            <a:r>
              <a:rPr lang="en-US" sz="2000" b="1" dirty="0">
                <a:solidFill>
                  <a:schemeClr val="accent3"/>
                </a:solidFill>
                <a:effectLst/>
                <a:latin typeface="Arial" charset="0"/>
              </a:rPr>
              <a:t>Sorted side</a:t>
            </a:r>
          </a:p>
          <a:p>
            <a:pPr algn="ctr">
              <a:defRPr/>
            </a:pPr>
            <a:r>
              <a:rPr lang="en-US" sz="2000" b="1" dirty="0">
                <a:solidFill>
                  <a:schemeClr val="accent3"/>
                </a:solidFill>
                <a:effectLst/>
                <a:latin typeface="Arial" charset="0"/>
              </a:rPr>
              <a:t>is bigger</a:t>
            </a:r>
          </a:p>
        </p:txBody>
      </p:sp>
      <p:sp>
        <p:nvSpPr>
          <p:cNvPr id="11273" name="Rectangle 9"/>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1274" name="Line 10"/>
          <p:cNvSpPr>
            <a:spLocks noChangeShapeType="1"/>
          </p:cNvSpPr>
          <p:nvPr/>
        </p:nvSpPr>
        <p:spPr bwMode="auto">
          <a:xfrm>
            <a:off x="5818188" y="2049463"/>
            <a:ext cx="0" cy="4554537"/>
          </a:xfrm>
          <a:prstGeom prst="line">
            <a:avLst/>
          </a:prstGeom>
          <a:noFill/>
          <a:ln w="12700">
            <a:solidFill>
              <a:schemeClr val="accent2"/>
            </a:solidFill>
            <a:prstDash val="lgDash"/>
            <a:round/>
            <a:headEnd/>
            <a:tailEnd/>
          </a:ln>
        </p:spPr>
        <p:txBody>
          <a:bodyPr/>
          <a:lstStyle/>
          <a:p>
            <a:endParaRPr lang="en-US"/>
          </a:p>
        </p:txBody>
      </p:sp>
      <p:sp>
        <p:nvSpPr>
          <p:cNvPr id="2" name="Title 1"/>
          <p:cNvSpPr>
            <a:spLocks noGrp="1"/>
          </p:cNvSpPr>
          <p:nvPr>
            <p:ph type="title"/>
          </p:nvPr>
        </p:nvSpPr>
        <p:spPr/>
        <p:txBody>
          <a:bodyPr/>
          <a:lstStyle/>
          <a:p>
            <a:endParaRPr lang="en-US">
              <a:latin typeface="Calibri" panose="020F0502020204030204" pitchFamily="34" charset="0"/>
            </a:endParaRPr>
          </a:p>
        </p:txBody>
      </p:sp>
    </p:spTree>
    <p:extLst>
      <p:ext uri="{BB962C8B-B14F-4D97-AF65-F5344CB8AC3E}">
        <p14:creationId xmlns:p14="http://schemas.microsoft.com/office/powerpoint/2010/main" val="1162723931"/>
      </p:ext>
    </p:extLst>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2304"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3"/>
          <p:cNvGraphicFramePr>
            <a:graphicFrameLocks/>
          </p:cNvGraphicFramePr>
          <p:nvPr/>
        </p:nvGraphicFramePr>
        <p:xfrm>
          <a:off x="6586538" y="2428875"/>
          <a:ext cx="1758950" cy="4043363"/>
        </p:xfrm>
        <a:graphic>
          <a:graphicData uri="http://schemas.openxmlformats.org/presentationml/2006/ole">
            <mc:AlternateContent xmlns:mc="http://schemas.openxmlformats.org/markup-compatibility/2006">
              <mc:Choice xmlns:v="urn:schemas-microsoft-com:vml" Requires="v">
                <p:oleObj spid="_x0000_s12305"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62993" r="8070"/>
                      <a:stretch>
                        <a:fillRect/>
                      </a:stretch>
                    </p:blipFill>
                    <p:spPr bwMode="auto">
                      <a:xfrm>
                        <a:off x="6586538" y="2428875"/>
                        <a:ext cx="175895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6" name="Rectangle 4"/>
          <p:cNvSpPr>
            <a:spLocks noGrp="1" noChangeArrowheads="1"/>
          </p:cNvSpPr>
          <p:nvPr>
            <p:ph type="title"/>
          </p:nvPr>
        </p:nvSpPr>
        <p:spPr>
          <a:xfrm>
            <a:off x="517525" y="609600"/>
            <a:ext cx="8229600" cy="1066800"/>
          </a:xfrm>
        </p:spPr>
        <p:txBody>
          <a:bodyPr/>
          <a:lstStyle/>
          <a:p>
            <a:pPr algn="ctr">
              <a:defRPr/>
            </a:pPr>
            <a:endParaRPr lang="en-US" dirty="0" smtClean="0">
              <a:latin typeface="Calibri" panose="020F0502020204030204" pitchFamily="34" charset="0"/>
            </a:endParaRPr>
          </a:p>
        </p:txBody>
      </p:sp>
      <p:sp>
        <p:nvSpPr>
          <p:cNvPr id="12293" name="Rectangle 5"/>
          <p:cNvSpPr>
            <a:spLocks noGrp="1" noChangeArrowheads="1"/>
          </p:cNvSpPr>
          <p:nvPr>
            <p:ph type="body" sz="half" idx="1"/>
          </p:nvPr>
        </p:nvSpPr>
        <p:spPr>
          <a:xfrm>
            <a:off x="304800" y="2049462"/>
            <a:ext cx="2667000" cy="4503737"/>
          </a:xfrm>
          <a:noFill/>
        </p:spPr>
        <p:txBody>
          <a:bodyPr>
            <a:normAutofit/>
          </a:bodyPr>
          <a:lstStyle/>
          <a:p>
            <a:r>
              <a:rPr lang="en-US" dirty="0" smtClean="0">
                <a:effectLst/>
                <a:latin typeface="Calibri" panose="020F0502020204030204" pitchFamily="34" charset="0"/>
              </a:rPr>
              <a:t>The process keeps adding one more number to the sorted side.</a:t>
            </a:r>
          </a:p>
          <a:p>
            <a:r>
              <a:rPr lang="en-US" dirty="0" smtClean="0">
                <a:effectLst/>
                <a:latin typeface="Calibri" panose="020F0502020204030204" pitchFamily="34" charset="0"/>
              </a:rPr>
              <a:t>The sorted side has the smallest numbers, arranged from small to large.</a:t>
            </a:r>
          </a:p>
        </p:txBody>
      </p:sp>
      <p:sp>
        <p:nvSpPr>
          <p:cNvPr id="12294" name="Rectangle 6"/>
          <p:cNvSpPr>
            <a:spLocks noChangeArrowheads="1"/>
          </p:cNvSpPr>
          <p:nvPr/>
        </p:nvSpPr>
        <p:spPr bwMode="auto">
          <a:xfrm>
            <a:off x="443388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dirty="0">
                <a:solidFill>
                  <a:srgbClr val="000000"/>
                </a:solidFill>
                <a:effectLst/>
              </a:rPr>
              <a:t>Sorted side</a:t>
            </a:r>
          </a:p>
        </p:txBody>
      </p:sp>
      <p:sp>
        <p:nvSpPr>
          <p:cNvPr id="12295" name="Rectangle 7"/>
          <p:cNvSpPr>
            <a:spLocks noChangeArrowheads="1"/>
          </p:cNvSpPr>
          <p:nvPr/>
        </p:nvSpPr>
        <p:spPr bwMode="auto">
          <a:xfrm>
            <a:off x="6618288" y="1936750"/>
            <a:ext cx="2128837"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12296" name="Rectangle 8"/>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2297" name="Line 9"/>
          <p:cNvSpPr>
            <a:spLocks noChangeShapeType="1"/>
          </p:cNvSpPr>
          <p:nvPr/>
        </p:nvSpPr>
        <p:spPr bwMode="auto">
          <a:xfrm>
            <a:off x="6586538" y="2049463"/>
            <a:ext cx="0" cy="4554537"/>
          </a:xfrm>
          <a:prstGeom prst="line">
            <a:avLst/>
          </a:prstGeom>
          <a:noFill/>
          <a:ln w="12700">
            <a:solidFill>
              <a:schemeClr val="accent2"/>
            </a:solidFill>
            <a:prstDash val="lgDash"/>
            <a:round/>
            <a:headEnd/>
            <a:tailEnd/>
          </a:ln>
        </p:spPr>
        <p:txBody>
          <a:bodyPr/>
          <a:lstStyle/>
          <a:p>
            <a:endParaRPr lang="en-US"/>
          </a:p>
        </p:txBody>
      </p:sp>
    </p:spTree>
    <p:extLst>
      <p:ext uri="{BB962C8B-B14F-4D97-AF65-F5344CB8AC3E}">
        <p14:creationId xmlns:p14="http://schemas.microsoft.com/office/powerpoint/2010/main" val="4188486514"/>
      </p:ext>
    </p:extLst>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3328"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3"/>
          <p:cNvGraphicFramePr>
            <a:graphicFrameLocks/>
          </p:cNvGraphicFramePr>
          <p:nvPr/>
        </p:nvGraphicFramePr>
        <p:xfrm>
          <a:off x="7348538" y="2428875"/>
          <a:ext cx="996950" cy="4043363"/>
        </p:xfrm>
        <a:graphic>
          <a:graphicData uri="http://schemas.openxmlformats.org/presentationml/2006/ole">
            <mc:AlternateContent xmlns:mc="http://schemas.openxmlformats.org/markup-compatibility/2006">
              <mc:Choice xmlns:v="urn:schemas-microsoft-com:vml" Requires="v">
                <p:oleObj spid="_x0000_s13329"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75528" r="8070"/>
                      <a:stretch>
                        <a:fillRect/>
                      </a:stretch>
                    </p:blipFill>
                    <p:spPr bwMode="auto">
                      <a:xfrm>
                        <a:off x="7348538" y="2428875"/>
                        <a:ext cx="99695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4" name="Rectangle 4"/>
          <p:cNvSpPr>
            <a:spLocks noGrp="1" noChangeArrowheads="1"/>
          </p:cNvSpPr>
          <p:nvPr>
            <p:ph type="title"/>
          </p:nvPr>
        </p:nvSpPr>
        <p:spPr>
          <a:xfrm>
            <a:off x="457200" y="533400"/>
            <a:ext cx="8229600" cy="1066800"/>
          </a:xfrm>
        </p:spPr>
        <p:txBody>
          <a:bodyPr/>
          <a:lstStyle/>
          <a:p>
            <a:pPr algn="ctr">
              <a:defRPr/>
            </a:pPr>
            <a:endParaRPr lang="en-US" dirty="0" smtClean="0">
              <a:latin typeface="Calibri" panose="020F0502020204030204" pitchFamily="34" charset="0"/>
            </a:endParaRPr>
          </a:p>
        </p:txBody>
      </p:sp>
      <p:sp>
        <p:nvSpPr>
          <p:cNvPr id="13317" name="Rectangle 5"/>
          <p:cNvSpPr>
            <a:spLocks noGrp="1" noChangeArrowheads="1"/>
          </p:cNvSpPr>
          <p:nvPr>
            <p:ph type="body" sz="half" idx="1"/>
          </p:nvPr>
        </p:nvSpPr>
        <p:spPr>
          <a:xfrm>
            <a:off x="152400" y="1829203"/>
            <a:ext cx="2921000" cy="4191000"/>
          </a:xfrm>
          <a:noFill/>
        </p:spPr>
        <p:txBody>
          <a:bodyPr/>
          <a:lstStyle/>
          <a:p>
            <a:r>
              <a:rPr lang="en-US" dirty="0" smtClean="0">
                <a:effectLst/>
                <a:latin typeface="Calibri" panose="020F0502020204030204" pitchFamily="34" charset="0"/>
              </a:rPr>
              <a:t>We can stop when the unsorted side has just one number, since that number must be the largest number.</a:t>
            </a:r>
          </a:p>
        </p:txBody>
      </p:sp>
      <p:sp>
        <p:nvSpPr>
          <p:cNvPr id="13318"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grpSp>
        <p:nvGrpSpPr>
          <p:cNvPr id="2" name="Group 10"/>
          <p:cNvGrpSpPr>
            <a:grpSpLocks/>
          </p:cNvGrpSpPr>
          <p:nvPr/>
        </p:nvGrpSpPr>
        <p:grpSpPr bwMode="auto">
          <a:xfrm>
            <a:off x="5195889" y="1928813"/>
            <a:ext cx="3867150" cy="4675187"/>
            <a:chOff x="3273" y="1215"/>
            <a:chExt cx="2436" cy="2945"/>
          </a:xfrm>
        </p:grpSpPr>
        <p:sp>
          <p:nvSpPr>
            <p:cNvPr id="13320" name="Rectangle 7"/>
            <p:cNvSpPr>
              <a:spLocks noChangeArrowheads="1"/>
            </p:cNvSpPr>
            <p:nvPr/>
          </p:nvSpPr>
          <p:spPr bwMode="auto">
            <a:xfrm>
              <a:off x="3273"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13321" name="Rectangle 8"/>
            <p:cNvSpPr>
              <a:spLocks noChangeArrowheads="1"/>
            </p:cNvSpPr>
            <p:nvPr/>
          </p:nvSpPr>
          <p:spPr bwMode="auto">
            <a:xfrm>
              <a:off x="4608" y="1224"/>
              <a:ext cx="110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13322" name="Line 9"/>
            <p:cNvSpPr>
              <a:spLocks noChangeShapeType="1"/>
            </p:cNvSpPr>
            <p:nvPr/>
          </p:nvSpPr>
          <p:spPr bwMode="auto">
            <a:xfrm>
              <a:off x="4629" y="1291"/>
              <a:ext cx="0" cy="2869"/>
            </a:xfrm>
            <a:prstGeom prst="line">
              <a:avLst/>
            </a:prstGeom>
            <a:noFill/>
            <a:ln w="12700">
              <a:solidFill>
                <a:schemeClr val="accent2"/>
              </a:solidFill>
              <a:prstDash val="lgDash"/>
              <a:round/>
              <a:headEnd/>
              <a:tailEnd/>
            </a:ln>
          </p:spPr>
          <p:txBody>
            <a:bodyPr/>
            <a:lstStyle/>
            <a:p>
              <a:endParaRPr lang="en-US"/>
            </a:p>
          </p:txBody>
        </p:sp>
      </p:grpSp>
    </p:spTree>
    <p:extLst>
      <p:ext uri="{BB962C8B-B14F-4D97-AF65-F5344CB8AC3E}">
        <p14:creationId xmlns:p14="http://schemas.microsoft.com/office/powerpoint/2010/main" val="3759508661"/>
      </p:ext>
    </p:extLst>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4345"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1" name="Rectangle 3"/>
          <p:cNvSpPr>
            <a:spLocks noGrp="1" noChangeArrowheads="1"/>
          </p:cNvSpPr>
          <p:nvPr>
            <p:ph type="title"/>
          </p:nvPr>
        </p:nvSpPr>
        <p:spPr>
          <a:xfrm>
            <a:off x="457200" y="457200"/>
            <a:ext cx="8229600" cy="1066800"/>
          </a:xfrm>
        </p:spPr>
        <p:txBody>
          <a:bodyPr/>
          <a:lstStyle/>
          <a:p>
            <a:pPr algn="ctr">
              <a:defRPr/>
            </a:pPr>
            <a:r>
              <a:rPr lang="en-US" dirty="0" smtClean="0">
                <a:latin typeface="Calibri" panose="020F0502020204030204" pitchFamily="34" charset="0"/>
              </a:rPr>
              <a:t>The Selection Sort Algorithm</a:t>
            </a:r>
          </a:p>
        </p:txBody>
      </p:sp>
      <p:sp>
        <p:nvSpPr>
          <p:cNvPr id="14340" name="Rectangle 4"/>
          <p:cNvSpPr>
            <a:spLocks noGrp="1" noChangeArrowheads="1"/>
          </p:cNvSpPr>
          <p:nvPr>
            <p:ph type="body" sz="half" idx="1"/>
          </p:nvPr>
        </p:nvSpPr>
        <p:spPr>
          <a:xfrm>
            <a:off x="228600" y="1419225"/>
            <a:ext cx="2921000" cy="5438775"/>
          </a:xfrm>
          <a:noFill/>
        </p:spPr>
        <p:txBody>
          <a:bodyPr/>
          <a:lstStyle/>
          <a:p>
            <a:r>
              <a:rPr lang="en-US" dirty="0" smtClean="0">
                <a:effectLst/>
                <a:latin typeface="Calibri" panose="020F0502020204030204" pitchFamily="34" charset="0"/>
              </a:rPr>
              <a:t>The array is </a:t>
            </a:r>
            <a:r>
              <a:rPr lang="en-US" dirty="0" smtClean="0">
                <a:solidFill>
                  <a:srgbClr val="0000CC"/>
                </a:solidFill>
                <a:effectLst/>
                <a:latin typeface="Calibri" panose="020F0502020204030204" pitchFamily="34" charset="0"/>
              </a:rPr>
              <a:t>now sorted.</a:t>
            </a:r>
          </a:p>
          <a:p>
            <a:r>
              <a:rPr lang="en-US" dirty="0" smtClean="0">
                <a:effectLst/>
                <a:latin typeface="Calibri" panose="020F0502020204030204" pitchFamily="34" charset="0"/>
              </a:rPr>
              <a:t>We repeatedly </a:t>
            </a:r>
            <a:r>
              <a:rPr lang="en-US" b="1" u="sng" dirty="0" smtClean="0">
                <a:solidFill>
                  <a:srgbClr val="0000CC"/>
                </a:solidFill>
                <a:effectLst/>
                <a:latin typeface="Calibri" panose="020F0502020204030204" pitchFamily="34" charset="0"/>
              </a:rPr>
              <a:t>selected</a:t>
            </a:r>
            <a:r>
              <a:rPr lang="en-US" dirty="0" smtClean="0">
                <a:effectLst/>
                <a:latin typeface="Calibri" panose="020F0502020204030204" pitchFamily="34" charset="0"/>
              </a:rPr>
              <a:t> the smallest element, and moved this element to the front of the unsorted side.</a:t>
            </a:r>
          </a:p>
        </p:txBody>
      </p:sp>
      <p:sp>
        <p:nvSpPr>
          <p:cNvPr id="14341" name="Rectangle 5"/>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extLst>
      <p:ext uri="{BB962C8B-B14F-4D97-AF65-F5344CB8AC3E}">
        <p14:creationId xmlns:p14="http://schemas.microsoft.com/office/powerpoint/2010/main" val="469201643"/>
      </p:ext>
    </p:extLst>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Calibri" panose="020F0502020204030204" pitchFamily="34" charset="0"/>
              </a:rPr>
              <a:t>Last Lecture Summary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rPr>
              <a:t>Recursion and Types, Space and Time Complexity</a:t>
            </a:r>
          </a:p>
          <a:p>
            <a:r>
              <a:rPr lang="en-US" dirty="0">
                <a:latin typeface="Calibri" panose="020F0502020204030204" pitchFamily="34" charset="0"/>
              </a:rPr>
              <a:t>Introduction to Sorting </a:t>
            </a:r>
            <a:r>
              <a:rPr lang="en-US" dirty="0" smtClean="0">
                <a:latin typeface="Calibri" panose="020F0502020204030204" pitchFamily="34" charset="0"/>
              </a:rPr>
              <a:t>Algorithms</a:t>
            </a:r>
            <a:endParaRPr lang="en-US" dirty="0">
              <a:latin typeface="Calibri" panose="020F0502020204030204" pitchFamily="34" charset="0"/>
            </a:endParaRPr>
          </a:p>
          <a:p>
            <a:r>
              <a:rPr lang="en-US" dirty="0">
                <a:latin typeface="Calibri" panose="020F0502020204030204" pitchFamily="34" charset="0"/>
              </a:rPr>
              <a:t>Bubble Sort Algorithm, Algorithm Analysis</a:t>
            </a:r>
          </a:p>
        </p:txBody>
      </p:sp>
    </p:spTree>
    <p:extLst>
      <p:ext uri="{BB962C8B-B14F-4D97-AF65-F5344CB8AC3E}">
        <p14:creationId xmlns:p14="http://schemas.microsoft.com/office/powerpoint/2010/main" val="2871872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F:\Afaq\Uni\University Work\Semester 3\Data Structures (Theory Class)\Sorting\done\Selection Sort Algorith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90800"/>
            <a:ext cx="8915400" cy="209774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457200" y="914400"/>
            <a:ext cx="8229600" cy="1066800"/>
          </a:xfrm>
        </p:spPr>
        <p:txBody>
          <a:bodyPr/>
          <a:lstStyle/>
          <a:p>
            <a:pPr algn="ctr"/>
            <a:r>
              <a:rPr lang="en-US" dirty="0" smtClean="0">
                <a:latin typeface="Calibri" panose="020F0502020204030204" pitchFamily="34" charset="0"/>
              </a:rPr>
              <a:t>Selection Sort – Algorithm</a:t>
            </a:r>
            <a:endParaRPr lang="en-US" dirty="0">
              <a:latin typeface="Calibri" panose="020F0502020204030204" pitchFamily="34" charset="0"/>
            </a:endParaRPr>
          </a:p>
        </p:txBody>
      </p:sp>
    </p:spTree>
    <p:extLst>
      <p:ext uri="{BB962C8B-B14F-4D97-AF65-F5344CB8AC3E}">
        <p14:creationId xmlns:p14="http://schemas.microsoft.com/office/powerpoint/2010/main" val="3878584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latin typeface="Calibri" panose="020F0502020204030204" pitchFamily="34" charset="0"/>
              </a:rPr>
              <a:t>Selection Sort – </a:t>
            </a:r>
            <a:r>
              <a:rPr lang="en-US" dirty="0" err="1" smtClean="0">
                <a:latin typeface="Calibri" panose="020F0502020204030204" pitchFamily="34" charset="0"/>
              </a:rPr>
              <a:t>Pseudocode</a:t>
            </a:r>
            <a:endParaRPr lang="en-US" dirty="0">
              <a:latin typeface="Calibri" panose="020F0502020204030204" pitchFamily="34" charset="0"/>
            </a:endParaRPr>
          </a:p>
        </p:txBody>
      </p:sp>
      <p:sp>
        <p:nvSpPr>
          <p:cNvPr id="3" name="Content Placeholder 2"/>
          <p:cNvSpPr>
            <a:spLocks noGrp="1"/>
          </p:cNvSpPr>
          <p:nvPr>
            <p:ph idx="1"/>
          </p:nvPr>
        </p:nvSpPr>
        <p:spPr>
          <a:xfrm>
            <a:off x="304800" y="1524000"/>
            <a:ext cx="8534400" cy="5181600"/>
          </a:xfrm>
        </p:spPr>
        <p:txBody>
          <a:bodyPr>
            <a:normAutofit lnSpcReduction="10000"/>
          </a:bodyPr>
          <a:lstStyle/>
          <a:p>
            <a:pPr>
              <a:lnSpc>
                <a:spcPct val="90000"/>
              </a:lnSpc>
              <a:buFontTx/>
              <a:buNone/>
            </a:pPr>
            <a:r>
              <a:rPr lang="en-US" sz="3200" dirty="0" smtClean="0">
                <a:solidFill>
                  <a:srgbClr val="0000CC"/>
                </a:solidFill>
                <a:latin typeface="Calibri" panose="020F0502020204030204" pitchFamily="34" charset="0"/>
              </a:rPr>
              <a:t>Input:</a:t>
            </a:r>
            <a:r>
              <a:rPr lang="en-US" sz="3200" dirty="0" smtClean="0">
                <a:latin typeface="Calibri" panose="020F0502020204030204" pitchFamily="34" charset="0"/>
              </a:rPr>
              <a:t> An array </a:t>
            </a:r>
            <a:r>
              <a:rPr lang="en-US" sz="3200" i="1" dirty="0" smtClean="0">
                <a:latin typeface="Calibri" panose="020F0502020204030204" pitchFamily="34" charset="0"/>
              </a:rPr>
              <a:t>A</a:t>
            </a:r>
            <a:r>
              <a:rPr lang="en-US" sz="3200" dirty="0" smtClean="0">
                <a:latin typeface="Calibri" panose="020F0502020204030204" pitchFamily="34" charset="0"/>
              </a:rPr>
              <a:t>[1..</a:t>
            </a:r>
            <a:r>
              <a:rPr lang="en-US" sz="3200" i="1" dirty="0" smtClean="0">
                <a:latin typeface="Calibri" panose="020F0502020204030204" pitchFamily="34" charset="0"/>
              </a:rPr>
              <a:t>n</a:t>
            </a:r>
            <a:r>
              <a:rPr lang="en-US" sz="3200" dirty="0" smtClean="0">
                <a:latin typeface="Calibri" panose="020F0502020204030204" pitchFamily="34" charset="0"/>
              </a:rPr>
              <a:t>] of </a:t>
            </a:r>
            <a:r>
              <a:rPr lang="en-US" sz="3200" i="1" dirty="0" smtClean="0">
                <a:latin typeface="Calibri" panose="020F0502020204030204" pitchFamily="34" charset="0"/>
              </a:rPr>
              <a:t>n </a:t>
            </a:r>
            <a:r>
              <a:rPr lang="en-US" sz="3200" dirty="0" smtClean="0">
                <a:latin typeface="Calibri" panose="020F0502020204030204" pitchFamily="34" charset="0"/>
              </a:rPr>
              <a:t>elements.</a:t>
            </a:r>
          </a:p>
          <a:p>
            <a:pPr>
              <a:lnSpc>
                <a:spcPct val="90000"/>
              </a:lnSpc>
              <a:buFontTx/>
              <a:buNone/>
            </a:pPr>
            <a:r>
              <a:rPr lang="en-US" sz="3200" dirty="0" smtClean="0">
                <a:solidFill>
                  <a:srgbClr val="0000CC"/>
                </a:solidFill>
                <a:latin typeface="Calibri" panose="020F0502020204030204" pitchFamily="34" charset="0"/>
              </a:rPr>
              <a:t>Output: </a:t>
            </a:r>
            <a:r>
              <a:rPr lang="en-US" sz="3200" i="1" dirty="0" smtClean="0">
                <a:latin typeface="Calibri" panose="020F0502020204030204" pitchFamily="34" charset="0"/>
              </a:rPr>
              <a:t>A</a:t>
            </a:r>
            <a:r>
              <a:rPr lang="en-US" sz="3200" dirty="0" smtClean="0">
                <a:latin typeface="Calibri" panose="020F0502020204030204" pitchFamily="34" charset="0"/>
              </a:rPr>
              <a:t>[1</a:t>
            </a:r>
            <a:r>
              <a:rPr lang="en-US" sz="3200" i="1" dirty="0" smtClean="0">
                <a:latin typeface="Calibri" panose="020F0502020204030204" pitchFamily="34" charset="0"/>
              </a:rPr>
              <a:t>..n</a:t>
            </a:r>
            <a:r>
              <a:rPr lang="en-US" sz="3200" dirty="0" smtClean="0">
                <a:latin typeface="Calibri" panose="020F0502020204030204" pitchFamily="34" charset="0"/>
              </a:rPr>
              <a:t>] sorted in descending order</a:t>
            </a:r>
          </a:p>
          <a:p>
            <a:pPr>
              <a:lnSpc>
                <a:spcPct val="90000"/>
              </a:lnSpc>
              <a:buFontTx/>
              <a:buNone/>
            </a:pPr>
            <a:endParaRPr lang="en-US" sz="3200" dirty="0" smtClean="0">
              <a:latin typeface="Calibri" panose="020F0502020204030204" pitchFamily="34" charset="0"/>
            </a:endParaRPr>
          </a:p>
          <a:p>
            <a:pPr>
              <a:lnSpc>
                <a:spcPct val="90000"/>
              </a:lnSpc>
              <a:buFontTx/>
              <a:buNone/>
            </a:pPr>
            <a:r>
              <a:rPr lang="en-US" sz="3200" dirty="0" smtClean="0">
                <a:latin typeface="Calibri" panose="020F0502020204030204" pitchFamily="34" charset="0"/>
              </a:rPr>
              <a:t>	1. for </a:t>
            </a:r>
            <a:r>
              <a:rPr lang="en-US" sz="3200" i="1" dirty="0" err="1" smtClean="0">
                <a:latin typeface="Calibri" panose="020F0502020204030204" pitchFamily="34" charset="0"/>
              </a:rPr>
              <a:t>i</a:t>
            </a:r>
            <a:r>
              <a:rPr lang="en-US" sz="3200" i="1" dirty="0" smtClean="0">
                <a:latin typeface="Calibri" panose="020F0502020204030204" pitchFamily="34" charset="0"/>
              </a:rPr>
              <a:t> </a:t>
            </a:r>
            <a:r>
              <a:rPr lang="en-US" sz="3200" dirty="0" smtClean="0">
                <a:latin typeface="Calibri" panose="020F0502020204030204" pitchFamily="34" charset="0"/>
                <a:sym typeface="Symbol" pitchFamily="18" charset="2"/>
              </a:rPr>
              <a:t></a:t>
            </a:r>
            <a:r>
              <a:rPr lang="en-US" sz="3200" dirty="0" smtClean="0">
                <a:latin typeface="Calibri" panose="020F0502020204030204" pitchFamily="34" charset="0"/>
              </a:rPr>
              <a:t> 1 to </a:t>
            </a:r>
            <a:r>
              <a:rPr lang="en-US" sz="3200" i="1" dirty="0" smtClean="0">
                <a:latin typeface="Calibri" panose="020F0502020204030204" pitchFamily="34" charset="0"/>
              </a:rPr>
              <a:t>n - </a:t>
            </a:r>
            <a:r>
              <a:rPr lang="en-US" sz="3200" dirty="0" smtClean="0">
                <a:latin typeface="Calibri" panose="020F0502020204030204" pitchFamily="34" charset="0"/>
              </a:rPr>
              <a:t>1</a:t>
            </a:r>
          </a:p>
          <a:p>
            <a:pPr>
              <a:lnSpc>
                <a:spcPct val="90000"/>
              </a:lnSpc>
              <a:buFontTx/>
              <a:buNone/>
            </a:pPr>
            <a:r>
              <a:rPr lang="en-US" sz="3200" dirty="0" smtClean="0">
                <a:latin typeface="Calibri" panose="020F0502020204030204" pitchFamily="34" charset="0"/>
              </a:rPr>
              <a:t>	2. 	min</a:t>
            </a:r>
            <a:r>
              <a:rPr lang="en-US" sz="3200" i="1" dirty="0" smtClean="0">
                <a:latin typeface="Calibri" panose="020F0502020204030204" pitchFamily="34" charset="0"/>
              </a:rPr>
              <a:t> </a:t>
            </a:r>
            <a:r>
              <a:rPr lang="en-US" sz="3200" dirty="0" smtClean="0">
                <a:latin typeface="Calibri" panose="020F0502020204030204" pitchFamily="34" charset="0"/>
                <a:sym typeface="Symbol" pitchFamily="18" charset="2"/>
              </a:rPr>
              <a:t></a:t>
            </a:r>
            <a:r>
              <a:rPr lang="en-US" sz="3200" dirty="0" smtClean="0">
                <a:latin typeface="Calibri" panose="020F0502020204030204" pitchFamily="34" charset="0"/>
              </a:rPr>
              <a:t> </a:t>
            </a:r>
            <a:r>
              <a:rPr lang="en-US" sz="3200" i="1" dirty="0" err="1" smtClean="0">
                <a:latin typeface="Calibri" panose="020F0502020204030204" pitchFamily="34" charset="0"/>
              </a:rPr>
              <a:t>i</a:t>
            </a:r>
            <a:endParaRPr lang="en-US" sz="3200" dirty="0" smtClean="0">
              <a:latin typeface="Calibri" panose="020F0502020204030204" pitchFamily="34" charset="0"/>
            </a:endParaRPr>
          </a:p>
          <a:p>
            <a:pPr>
              <a:lnSpc>
                <a:spcPct val="90000"/>
              </a:lnSpc>
              <a:buFontTx/>
              <a:buNone/>
            </a:pPr>
            <a:r>
              <a:rPr lang="en-US" sz="3200" dirty="0" smtClean="0">
                <a:latin typeface="Calibri" panose="020F0502020204030204" pitchFamily="34" charset="0"/>
              </a:rPr>
              <a:t>	3. 	for </a:t>
            </a:r>
            <a:r>
              <a:rPr lang="en-US" sz="3200" i="1" dirty="0" smtClean="0">
                <a:latin typeface="Calibri" panose="020F0502020204030204" pitchFamily="34" charset="0"/>
              </a:rPr>
              <a:t>j </a:t>
            </a:r>
            <a:r>
              <a:rPr lang="en-US" sz="3200" dirty="0" smtClean="0">
                <a:latin typeface="Calibri" panose="020F0502020204030204" pitchFamily="34" charset="0"/>
                <a:sym typeface="Symbol" pitchFamily="18" charset="2"/>
              </a:rPr>
              <a:t></a:t>
            </a:r>
            <a:r>
              <a:rPr lang="en-US" sz="3200" dirty="0" smtClean="0">
                <a:latin typeface="Calibri" panose="020F0502020204030204" pitchFamily="34" charset="0"/>
              </a:rPr>
              <a:t> </a:t>
            </a:r>
            <a:r>
              <a:rPr lang="en-US" sz="3200" i="1" dirty="0" err="1" smtClean="0">
                <a:latin typeface="Calibri" panose="020F0502020204030204" pitchFamily="34" charset="0"/>
              </a:rPr>
              <a:t>i</a:t>
            </a:r>
            <a:r>
              <a:rPr lang="en-US" sz="3200" i="1" dirty="0" smtClean="0">
                <a:latin typeface="Calibri" panose="020F0502020204030204" pitchFamily="34" charset="0"/>
              </a:rPr>
              <a:t> </a:t>
            </a:r>
            <a:r>
              <a:rPr lang="en-US" sz="3200" dirty="0" smtClean="0">
                <a:latin typeface="Calibri" panose="020F0502020204030204" pitchFamily="34" charset="0"/>
              </a:rPr>
              <a:t>+ 1 to </a:t>
            </a:r>
            <a:r>
              <a:rPr lang="en-US" sz="3200" i="1" dirty="0" smtClean="0">
                <a:latin typeface="Calibri" panose="020F0502020204030204" pitchFamily="34" charset="0"/>
              </a:rPr>
              <a:t>n  </a:t>
            </a:r>
            <a:r>
              <a:rPr lang="en-US" sz="2000" dirty="0" smtClean="0">
                <a:solidFill>
                  <a:srgbClr val="0000CC"/>
                </a:solidFill>
                <a:latin typeface="Calibri" panose="020F0502020204030204" pitchFamily="34" charset="0"/>
              </a:rPr>
              <a:t>{Find the </a:t>
            </a:r>
            <a:r>
              <a:rPr lang="en-US" sz="2000" i="1" dirty="0" err="1" smtClean="0">
                <a:solidFill>
                  <a:srgbClr val="0000CC"/>
                </a:solidFill>
                <a:latin typeface="Calibri" panose="020F0502020204030204" pitchFamily="34" charset="0"/>
              </a:rPr>
              <a:t>i</a:t>
            </a:r>
            <a:r>
              <a:rPr lang="en-US" sz="2000" i="1" dirty="0" smtClean="0">
                <a:solidFill>
                  <a:srgbClr val="0000CC"/>
                </a:solidFill>
                <a:latin typeface="Calibri" panose="020F0502020204030204" pitchFamily="34" charset="0"/>
              </a:rPr>
              <a:t> </a:t>
            </a:r>
            <a:r>
              <a:rPr lang="en-US" sz="2000" i="1" dirty="0" err="1" smtClean="0">
                <a:solidFill>
                  <a:srgbClr val="0000CC"/>
                </a:solidFill>
                <a:latin typeface="Calibri" panose="020F0502020204030204" pitchFamily="34" charset="0"/>
              </a:rPr>
              <a:t>th</a:t>
            </a:r>
            <a:r>
              <a:rPr lang="en-US" sz="2000" i="1" dirty="0" smtClean="0">
                <a:solidFill>
                  <a:srgbClr val="0000CC"/>
                </a:solidFill>
                <a:latin typeface="Calibri" panose="020F0502020204030204" pitchFamily="34" charset="0"/>
              </a:rPr>
              <a:t> </a:t>
            </a:r>
            <a:r>
              <a:rPr lang="en-US" sz="2000" dirty="0" smtClean="0">
                <a:solidFill>
                  <a:srgbClr val="0000CC"/>
                </a:solidFill>
                <a:latin typeface="Calibri" panose="020F0502020204030204" pitchFamily="34" charset="0"/>
              </a:rPr>
              <a:t>smallest element.}</a:t>
            </a:r>
            <a:endParaRPr lang="en-US" sz="2000" i="1" dirty="0" smtClean="0">
              <a:solidFill>
                <a:srgbClr val="0000CC"/>
              </a:solidFill>
              <a:latin typeface="Calibri" panose="020F0502020204030204" pitchFamily="34" charset="0"/>
            </a:endParaRPr>
          </a:p>
          <a:p>
            <a:pPr>
              <a:lnSpc>
                <a:spcPct val="90000"/>
              </a:lnSpc>
              <a:buFontTx/>
              <a:buNone/>
            </a:pPr>
            <a:r>
              <a:rPr lang="en-US" sz="3200" i="1" dirty="0" smtClean="0">
                <a:latin typeface="Calibri" panose="020F0502020204030204" pitchFamily="34" charset="0"/>
              </a:rPr>
              <a:t>	4.	     </a:t>
            </a:r>
            <a:r>
              <a:rPr lang="en-US" sz="3200" dirty="0" smtClean="0">
                <a:latin typeface="Calibri" panose="020F0502020204030204" pitchFamily="34" charset="0"/>
              </a:rPr>
              <a:t>if </a:t>
            </a:r>
            <a:r>
              <a:rPr lang="en-US" sz="3200" i="1" dirty="0" smtClean="0">
                <a:latin typeface="Calibri" panose="020F0502020204030204" pitchFamily="34" charset="0"/>
              </a:rPr>
              <a:t>A</a:t>
            </a:r>
            <a:r>
              <a:rPr lang="en-US" sz="3200" dirty="0" smtClean="0">
                <a:latin typeface="Calibri" panose="020F0502020204030204" pitchFamily="34" charset="0"/>
              </a:rPr>
              <a:t>[</a:t>
            </a:r>
            <a:r>
              <a:rPr lang="en-US" sz="3200" i="1" dirty="0" smtClean="0">
                <a:latin typeface="Calibri" panose="020F0502020204030204" pitchFamily="34" charset="0"/>
              </a:rPr>
              <a:t>j</a:t>
            </a:r>
            <a:r>
              <a:rPr lang="en-US" sz="3200" dirty="0" smtClean="0">
                <a:latin typeface="Calibri" panose="020F0502020204030204" pitchFamily="34" charset="0"/>
              </a:rPr>
              <a:t>] </a:t>
            </a:r>
            <a:r>
              <a:rPr lang="en-US" sz="3200" i="1" dirty="0" smtClean="0">
                <a:latin typeface="Calibri" panose="020F0502020204030204" pitchFamily="34" charset="0"/>
              </a:rPr>
              <a:t>&lt; A</a:t>
            </a:r>
            <a:r>
              <a:rPr lang="en-US" sz="3200" dirty="0" smtClean="0">
                <a:latin typeface="Calibri" panose="020F0502020204030204" pitchFamily="34" charset="0"/>
              </a:rPr>
              <a:t>[</a:t>
            </a:r>
            <a:r>
              <a:rPr lang="en-US" sz="3200" i="1" dirty="0" smtClean="0">
                <a:latin typeface="Calibri" panose="020F0502020204030204" pitchFamily="34" charset="0"/>
              </a:rPr>
              <a:t>min</a:t>
            </a:r>
            <a:r>
              <a:rPr lang="en-US" sz="3200" dirty="0" smtClean="0">
                <a:latin typeface="Calibri" panose="020F0502020204030204" pitchFamily="34" charset="0"/>
              </a:rPr>
              <a:t>] then </a:t>
            </a:r>
          </a:p>
          <a:p>
            <a:pPr>
              <a:lnSpc>
                <a:spcPct val="90000"/>
              </a:lnSpc>
              <a:buFontTx/>
              <a:buNone/>
            </a:pPr>
            <a:r>
              <a:rPr lang="en-US" sz="3200" dirty="0" smtClean="0">
                <a:latin typeface="Calibri" panose="020F0502020204030204" pitchFamily="34" charset="0"/>
              </a:rPr>
              <a:t>	5.		min</a:t>
            </a:r>
            <a:r>
              <a:rPr lang="en-US" sz="3200" i="1" dirty="0" smtClean="0">
                <a:latin typeface="Calibri" panose="020F0502020204030204" pitchFamily="34" charset="0"/>
              </a:rPr>
              <a:t> </a:t>
            </a:r>
            <a:r>
              <a:rPr lang="en-US" sz="3200" dirty="0" smtClean="0">
                <a:latin typeface="Calibri" panose="020F0502020204030204" pitchFamily="34" charset="0"/>
                <a:sym typeface="Symbol" pitchFamily="18" charset="2"/>
              </a:rPr>
              <a:t></a:t>
            </a:r>
            <a:r>
              <a:rPr lang="en-US" sz="3200" dirty="0" smtClean="0">
                <a:latin typeface="Calibri" panose="020F0502020204030204" pitchFamily="34" charset="0"/>
              </a:rPr>
              <a:t> </a:t>
            </a:r>
            <a:r>
              <a:rPr lang="en-US" sz="3200" i="1" dirty="0" smtClean="0">
                <a:latin typeface="Calibri" panose="020F0502020204030204" pitchFamily="34" charset="0"/>
              </a:rPr>
              <a:t>j</a:t>
            </a:r>
            <a:endParaRPr lang="en-US" sz="3200" dirty="0" smtClean="0">
              <a:latin typeface="Calibri" panose="020F0502020204030204" pitchFamily="34" charset="0"/>
            </a:endParaRPr>
          </a:p>
          <a:p>
            <a:pPr>
              <a:lnSpc>
                <a:spcPct val="90000"/>
              </a:lnSpc>
              <a:buFontTx/>
              <a:buNone/>
            </a:pPr>
            <a:r>
              <a:rPr lang="en-US" sz="3200" dirty="0" smtClean="0">
                <a:latin typeface="Calibri" panose="020F0502020204030204" pitchFamily="34" charset="0"/>
              </a:rPr>
              <a:t>	6. 	end for</a:t>
            </a:r>
          </a:p>
          <a:p>
            <a:pPr>
              <a:lnSpc>
                <a:spcPct val="90000"/>
              </a:lnSpc>
              <a:buFontTx/>
              <a:buNone/>
            </a:pPr>
            <a:r>
              <a:rPr lang="en-US" sz="3200" dirty="0" smtClean="0">
                <a:latin typeface="Calibri" panose="020F0502020204030204" pitchFamily="34" charset="0"/>
              </a:rPr>
              <a:t>	7. 	if min</a:t>
            </a:r>
            <a:r>
              <a:rPr lang="en-US" sz="3200" i="1" dirty="0" smtClean="0">
                <a:latin typeface="Calibri" panose="020F0502020204030204" pitchFamily="34" charset="0"/>
              </a:rPr>
              <a:t> </a:t>
            </a:r>
            <a:r>
              <a:rPr lang="en-US" sz="3200" dirty="0" smtClean="0">
                <a:latin typeface="Calibri" panose="020F0502020204030204" pitchFamily="34" charset="0"/>
                <a:sym typeface="Symbol" pitchFamily="18" charset="2"/>
              </a:rPr>
              <a:t></a:t>
            </a:r>
            <a:r>
              <a:rPr lang="en-US" sz="3200" dirty="0" smtClean="0">
                <a:latin typeface="Calibri" panose="020F0502020204030204" pitchFamily="34" charset="0"/>
              </a:rPr>
              <a:t> </a:t>
            </a:r>
            <a:r>
              <a:rPr lang="en-US" sz="3200" i="1" dirty="0" err="1" smtClean="0">
                <a:latin typeface="Calibri" panose="020F0502020204030204" pitchFamily="34" charset="0"/>
              </a:rPr>
              <a:t>i</a:t>
            </a:r>
            <a:r>
              <a:rPr lang="en-US" sz="3200" i="1" dirty="0" smtClean="0">
                <a:latin typeface="Calibri" panose="020F0502020204030204" pitchFamily="34" charset="0"/>
              </a:rPr>
              <a:t> </a:t>
            </a:r>
            <a:r>
              <a:rPr lang="en-US" sz="3200" dirty="0" smtClean="0">
                <a:latin typeface="Calibri" panose="020F0502020204030204" pitchFamily="34" charset="0"/>
              </a:rPr>
              <a:t>then interchange </a:t>
            </a:r>
            <a:r>
              <a:rPr lang="en-US" sz="3200" i="1" dirty="0" smtClean="0">
                <a:latin typeface="Calibri" panose="020F0502020204030204" pitchFamily="34" charset="0"/>
              </a:rPr>
              <a:t>A</a:t>
            </a:r>
            <a:r>
              <a:rPr lang="en-US" sz="3200" dirty="0" smtClean="0">
                <a:latin typeface="Calibri" panose="020F0502020204030204" pitchFamily="34" charset="0"/>
              </a:rPr>
              <a:t>[</a:t>
            </a:r>
            <a:r>
              <a:rPr lang="en-US" sz="3200" i="1" dirty="0" err="1" smtClean="0">
                <a:latin typeface="Calibri" panose="020F0502020204030204" pitchFamily="34" charset="0"/>
              </a:rPr>
              <a:t>i</a:t>
            </a:r>
            <a:r>
              <a:rPr lang="en-US" sz="3200" dirty="0" smtClean="0">
                <a:latin typeface="Calibri" panose="020F0502020204030204" pitchFamily="34" charset="0"/>
              </a:rPr>
              <a:t>] and </a:t>
            </a:r>
            <a:r>
              <a:rPr lang="en-US" sz="3200" i="1" dirty="0" smtClean="0">
                <a:latin typeface="Calibri" panose="020F0502020204030204" pitchFamily="34" charset="0"/>
              </a:rPr>
              <a:t>A</a:t>
            </a:r>
            <a:r>
              <a:rPr lang="en-US" sz="3200" dirty="0" smtClean="0">
                <a:latin typeface="Calibri" panose="020F0502020204030204" pitchFamily="34" charset="0"/>
              </a:rPr>
              <a:t>[min]</a:t>
            </a:r>
          </a:p>
          <a:p>
            <a:pPr>
              <a:lnSpc>
                <a:spcPct val="90000"/>
              </a:lnSpc>
              <a:buFontTx/>
              <a:buNone/>
            </a:pPr>
            <a:r>
              <a:rPr lang="en-US" sz="3200" dirty="0" smtClean="0">
                <a:latin typeface="Calibri" panose="020F0502020204030204" pitchFamily="34" charset="0"/>
              </a:rPr>
              <a:t>	8. end for</a:t>
            </a:r>
          </a:p>
        </p:txBody>
      </p:sp>
    </p:spTree>
    <p:extLst>
      <p:ext uri="{BB962C8B-B14F-4D97-AF65-F5344CB8AC3E}">
        <p14:creationId xmlns:p14="http://schemas.microsoft.com/office/powerpoint/2010/main" val="964187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8472"/>
            <a:ext cx="8229600" cy="1066800"/>
          </a:xfrm>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Selection Sort – Implementation</a:t>
            </a:r>
            <a:br>
              <a:rPr lang="en-US" dirty="0" smtClean="0">
                <a:latin typeface="Calibri" panose="020F0502020204030204" pitchFamily="34" charset="0"/>
              </a:rPr>
            </a:br>
            <a:endParaRPr lang="en-US" dirty="0">
              <a:latin typeface="Calibri" panose="020F0502020204030204" pitchFamily="34" charset="0"/>
            </a:endParaRPr>
          </a:p>
        </p:txBody>
      </p:sp>
      <p:pic>
        <p:nvPicPr>
          <p:cNvPr id="33794" name="Picture 2"/>
          <p:cNvPicPr>
            <a:picLocks noChangeAspect="1" noChangeArrowheads="1"/>
          </p:cNvPicPr>
          <p:nvPr/>
        </p:nvPicPr>
        <p:blipFill>
          <a:blip r:embed="rId2" cstate="print"/>
          <a:srcRect/>
          <a:stretch>
            <a:fillRect/>
          </a:stretch>
        </p:blipFill>
        <p:spPr bwMode="auto">
          <a:xfrm>
            <a:off x="685800" y="1775272"/>
            <a:ext cx="7086600" cy="5058844"/>
          </a:xfrm>
          <a:prstGeom prst="rect">
            <a:avLst/>
          </a:prstGeom>
          <a:noFill/>
          <a:ln w="9525">
            <a:noFill/>
            <a:miter lim="800000"/>
            <a:headEnd/>
            <a:tailEnd/>
          </a:ln>
        </p:spPr>
      </p:pic>
    </p:spTree>
    <p:extLst>
      <p:ext uri="{BB962C8B-B14F-4D97-AF65-F5344CB8AC3E}">
        <p14:creationId xmlns:p14="http://schemas.microsoft.com/office/powerpoint/2010/main" val="1844942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Complexity of Selection Sort</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rPr>
              <a:t>An </a:t>
            </a:r>
            <a:r>
              <a:rPr lang="en-US" dirty="0" smtClean="0">
                <a:solidFill>
                  <a:srgbClr val="0000CC"/>
                </a:solidFill>
                <a:latin typeface="Calibri" panose="020F0502020204030204" pitchFamily="34" charset="0"/>
              </a:rPr>
              <a:t>in-place comparison sort</a:t>
            </a:r>
          </a:p>
          <a:p>
            <a:r>
              <a:rPr lang="en-US" dirty="0" smtClean="0">
                <a:solidFill>
                  <a:srgbClr val="0000CC"/>
                </a:solidFill>
                <a:latin typeface="Calibri" panose="020F0502020204030204" pitchFamily="34" charset="0"/>
              </a:rPr>
              <a:t>O(n</a:t>
            </a:r>
            <a:r>
              <a:rPr lang="en-US" baseline="30000" dirty="0" smtClean="0">
                <a:solidFill>
                  <a:srgbClr val="0000CC"/>
                </a:solidFill>
                <a:latin typeface="Calibri" panose="020F0502020204030204" pitchFamily="34" charset="0"/>
              </a:rPr>
              <a:t>2</a:t>
            </a:r>
            <a:r>
              <a:rPr lang="en-US" dirty="0" smtClean="0">
                <a:solidFill>
                  <a:srgbClr val="0000CC"/>
                </a:solidFill>
                <a:latin typeface="Calibri" panose="020F0502020204030204" pitchFamily="34" charset="0"/>
              </a:rPr>
              <a:t>)</a:t>
            </a:r>
            <a:r>
              <a:rPr lang="en-US" dirty="0" smtClean="0">
                <a:latin typeface="Calibri" panose="020F0502020204030204" pitchFamily="34" charset="0"/>
              </a:rPr>
              <a:t> complexity, making it inefficient on large lists, and generally performs worse than the similar insertion sort. </a:t>
            </a:r>
          </a:p>
          <a:p>
            <a:r>
              <a:rPr lang="en-US" dirty="0" smtClean="0">
                <a:latin typeface="Calibri" panose="020F0502020204030204" pitchFamily="34" charset="0"/>
              </a:rPr>
              <a:t>Selection sort is not difficult to analyze compared to other sorting algorithms since none of the loops depend on the data in the array</a:t>
            </a:r>
          </a:p>
          <a:p>
            <a:endParaRPr lang="en-US" dirty="0" smtClean="0">
              <a:latin typeface="Calibri" panose="020F0502020204030204" pitchFamily="34" charset="0"/>
            </a:endParaRPr>
          </a:p>
          <a:p>
            <a:endParaRPr lang="en-US" dirty="0">
              <a:latin typeface="Calibri" panose="020F0502020204030204" pitchFamily="34" charset="0"/>
            </a:endParaRPr>
          </a:p>
        </p:txBody>
      </p:sp>
    </p:spTree>
    <p:extLst>
      <p:ext uri="{BB962C8B-B14F-4D97-AF65-F5344CB8AC3E}">
        <p14:creationId xmlns:p14="http://schemas.microsoft.com/office/powerpoint/2010/main" val="3277346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Complexity of Selection Sort</a:t>
            </a:r>
            <a:endParaRPr lang="en-US" dirty="0">
              <a:latin typeface="Calibri" panose="020F0502020204030204" pitchFamily="34" charset="0"/>
            </a:endParaRPr>
          </a:p>
        </p:txBody>
      </p:sp>
      <p:sp>
        <p:nvSpPr>
          <p:cNvPr id="3" name="Content Placeholder 2"/>
          <p:cNvSpPr>
            <a:spLocks noGrp="1"/>
          </p:cNvSpPr>
          <p:nvPr>
            <p:ph idx="1"/>
          </p:nvPr>
        </p:nvSpPr>
        <p:spPr>
          <a:xfrm>
            <a:off x="228600" y="2514600"/>
            <a:ext cx="8610600" cy="4191000"/>
          </a:xfrm>
        </p:spPr>
        <p:txBody>
          <a:bodyPr>
            <a:normAutofit/>
          </a:bodyPr>
          <a:lstStyle/>
          <a:p>
            <a:r>
              <a:rPr lang="en-US" dirty="0" smtClean="0">
                <a:latin typeface="Calibri" panose="020F0502020204030204" pitchFamily="34" charset="0"/>
              </a:rPr>
              <a:t>Selecting the lowest element requires scanning all n elements (this takes n − 1 comparisons) and then swapping it into the first position</a:t>
            </a:r>
          </a:p>
          <a:p>
            <a:r>
              <a:rPr lang="en-US" dirty="0" smtClean="0">
                <a:latin typeface="Calibri" panose="020F0502020204030204" pitchFamily="34" charset="0"/>
              </a:rPr>
              <a:t>Finding the next lowest element requires scanning the remaining n − 1 elements and so on, </a:t>
            </a:r>
          </a:p>
          <a:p>
            <a:r>
              <a:rPr lang="en-US" dirty="0" smtClean="0">
                <a:latin typeface="Calibri" panose="020F0502020204030204" pitchFamily="34" charset="0"/>
              </a:rPr>
              <a:t>for </a:t>
            </a:r>
            <a:r>
              <a:rPr lang="en-US" dirty="0" smtClean="0">
                <a:solidFill>
                  <a:srgbClr val="0000CC"/>
                </a:solidFill>
                <a:latin typeface="Calibri" panose="020F0502020204030204" pitchFamily="34" charset="0"/>
              </a:rPr>
              <a:t>(n − 1) + (n − 2) + ... + 2 + 1 = n(n − 1) / 2 ∈ O(n</a:t>
            </a:r>
            <a:r>
              <a:rPr lang="en-US" baseline="30000" dirty="0" smtClean="0">
                <a:solidFill>
                  <a:srgbClr val="0000CC"/>
                </a:solidFill>
                <a:latin typeface="Calibri" panose="020F0502020204030204" pitchFamily="34" charset="0"/>
              </a:rPr>
              <a:t>2</a:t>
            </a:r>
            <a:r>
              <a:rPr lang="en-US" dirty="0" smtClean="0">
                <a:solidFill>
                  <a:srgbClr val="0000CC"/>
                </a:solidFill>
                <a:latin typeface="Calibri" panose="020F0502020204030204" pitchFamily="34" charset="0"/>
              </a:rPr>
              <a:t>) </a:t>
            </a:r>
            <a:r>
              <a:rPr lang="en-US" dirty="0" smtClean="0">
                <a:latin typeface="Calibri" panose="020F0502020204030204" pitchFamily="34" charset="0"/>
              </a:rPr>
              <a:t>comparisons</a:t>
            </a:r>
          </a:p>
          <a:p>
            <a:r>
              <a:rPr lang="en-US" dirty="0" smtClean="0">
                <a:latin typeface="Calibri" panose="020F0502020204030204" pitchFamily="34" charset="0"/>
              </a:rPr>
              <a:t>Each of these scans requires </a:t>
            </a:r>
            <a:r>
              <a:rPr lang="en-US" dirty="0" smtClean="0">
                <a:solidFill>
                  <a:srgbClr val="0000CC"/>
                </a:solidFill>
                <a:latin typeface="Calibri" panose="020F0502020204030204" pitchFamily="34" charset="0"/>
              </a:rPr>
              <a:t>one swap </a:t>
            </a:r>
            <a:r>
              <a:rPr lang="en-US" dirty="0" smtClean="0">
                <a:latin typeface="Calibri" panose="020F0502020204030204" pitchFamily="34" charset="0"/>
              </a:rPr>
              <a:t>for n − 1 elements (</a:t>
            </a:r>
            <a:r>
              <a:rPr lang="en-US" dirty="0" smtClean="0">
                <a:solidFill>
                  <a:srgbClr val="990000"/>
                </a:solidFill>
                <a:latin typeface="Calibri" panose="020F0502020204030204" pitchFamily="34" charset="0"/>
              </a:rPr>
              <a:t>the final element is already in place</a:t>
            </a:r>
            <a:r>
              <a:rPr lang="en-US" dirty="0" smtClean="0">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3454928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spect="1" noChangeArrowheads="1"/>
          </p:cNvSpPr>
          <p:nvPr>
            <p:ph type="title"/>
          </p:nvPr>
        </p:nvSpPr>
        <p:spPr>
          <a:xfrm>
            <a:off x="533400" y="624954"/>
            <a:ext cx="8229600" cy="1066800"/>
          </a:xfrm>
        </p:spPr>
        <p:txBody>
          <a:bodyPr/>
          <a:lstStyle/>
          <a:p>
            <a:pPr algn="ctr" eaLnBrk="1" hangingPunct="1"/>
            <a:r>
              <a:rPr lang="en-US" dirty="0" smtClean="0">
                <a:latin typeface="Calibri" panose="020F0502020204030204" pitchFamily="34" charset="0"/>
              </a:rPr>
              <a:t>Complexity of Selection Sort</a:t>
            </a:r>
          </a:p>
        </p:txBody>
      </p:sp>
      <p:sp>
        <p:nvSpPr>
          <p:cNvPr id="24579" name="Rectangle 3"/>
          <p:cNvSpPr>
            <a:spLocks noGrp="1" noChangeArrowheads="1"/>
          </p:cNvSpPr>
          <p:nvPr>
            <p:ph idx="1"/>
          </p:nvPr>
        </p:nvSpPr>
        <p:spPr>
          <a:xfrm>
            <a:off x="304800" y="1608162"/>
            <a:ext cx="8686800" cy="5257800"/>
          </a:xfrm>
        </p:spPr>
        <p:txBody>
          <a:bodyPr/>
          <a:lstStyle/>
          <a:p>
            <a:r>
              <a:rPr lang="en-US" dirty="0" smtClean="0">
                <a:latin typeface="Calibri" panose="020F0502020204030204" pitchFamily="34" charset="0"/>
              </a:rPr>
              <a:t>Worst case performance  </a:t>
            </a:r>
          </a:p>
          <a:p>
            <a:endParaRPr lang="en-US" dirty="0" smtClean="0">
              <a:latin typeface="Calibri" panose="020F0502020204030204" pitchFamily="34" charset="0"/>
            </a:endParaRPr>
          </a:p>
          <a:p>
            <a:r>
              <a:rPr lang="en-US" dirty="0" smtClean="0">
                <a:latin typeface="Calibri" panose="020F0502020204030204" pitchFamily="34" charset="0"/>
              </a:rPr>
              <a:t>Best case performance </a:t>
            </a:r>
          </a:p>
          <a:p>
            <a:endParaRPr lang="en-US" dirty="0" smtClean="0">
              <a:latin typeface="Calibri" panose="020F0502020204030204" pitchFamily="34" charset="0"/>
            </a:endParaRPr>
          </a:p>
          <a:p>
            <a:r>
              <a:rPr lang="en-US" dirty="0" smtClean="0">
                <a:latin typeface="Calibri" panose="020F0502020204030204" pitchFamily="34" charset="0"/>
              </a:rPr>
              <a:t>Average case performance </a:t>
            </a:r>
          </a:p>
          <a:p>
            <a:endParaRPr lang="en-US" dirty="0" smtClean="0">
              <a:latin typeface="Calibri" panose="020F0502020204030204" pitchFamily="34" charset="0"/>
            </a:endParaRPr>
          </a:p>
          <a:p>
            <a:r>
              <a:rPr lang="en-US" dirty="0" smtClean="0">
                <a:latin typeface="Calibri" panose="020F0502020204030204" pitchFamily="34" charset="0"/>
              </a:rPr>
              <a:t>Worst case space complexity Total: </a:t>
            </a:r>
          </a:p>
          <a:p>
            <a:endParaRPr lang="en-US" dirty="0" smtClean="0">
              <a:latin typeface="Calibri" panose="020F0502020204030204" pitchFamily="34" charset="0"/>
            </a:endParaRPr>
          </a:p>
          <a:p>
            <a:r>
              <a:rPr lang="en-US" dirty="0" smtClean="0">
                <a:latin typeface="Calibri" panose="020F0502020204030204" pitchFamily="34" charset="0"/>
              </a:rPr>
              <a:t>Worst case space complexity auxiliary:</a:t>
            </a:r>
          </a:p>
          <a:p>
            <a:endParaRPr lang="en-US" dirty="0" smtClean="0">
              <a:latin typeface="Calibri" panose="020F0502020204030204" pitchFamily="34" charset="0"/>
            </a:endParaRPr>
          </a:p>
          <a:p>
            <a:r>
              <a:rPr lang="en-US" dirty="0" smtClean="0">
                <a:latin typeface="Calibri" panose="020F0502020204030204" pitchFamily="34" charset="0"/>
              </a:rPr>
              <a:t>Where </a:t>
            </a:r>
            <a:r>
              <a:rPr lang="en-US" b="1" dirty="0" smtClean="0">
                <a:solidFill>
                  <a:srgbClr val="0000CC"/>
                </a:solidFill>
                <a:latin typeface="Calibri" panose="020F0502020204030204" pitchFamily="34" charset="0"/>
              </a:rPr>
              <a:t>n</a:t>
            </a:r>
            <a:r>
              <a:rPr lang="en-US" dirty="0" smtClean="0">
                <a:latin typeface="Calibri" panose="020F0502020204030204" pitchFamily="34" charset="0"/>
              </a:rPr>
              <a:t> is the number of elements being sorted</a:t>
            </a:r>
          </a:p>
        </p:txBody>
      </p:sp>
      <p:sp>
        <p:nvSpPr>
          <p:cNvPr id="6"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pic>
        <p:nvPicPr>
          <p:cNvPr id="5" name="Picture 4" descr="O(n^2)"/>
          <p:cNvPicPr/>
          <p:nvPr/>
        </p:nvPicPr>
        <p:blipFill>
          <a:blip r:embed="rId3" cstate="print"/>
          <a:srcRect/>
          <a:stretch>
            <a:fillRect/>
          </a:stretch>
        </p:blipFill>
        <p:spPr bwMode="auto">
          <a:xfrm>
            <a:off x="5256871" y="1732129"/>
            <a:ext cx="999490" cy="533400"/>
          </a:xfrm>
          <a:prstGeom prst="rect">
            <a:avLst/>
          </a:prstGeom>
          <a:noFill/>
          <a:ln w="9525">
            <a:noFill/>
            <a:miter lim="800000"/>
            <a:headEnd/>
            <a:tailEnd/>
          </a:ln>
        </p:spPr>
      </p:pic>
      <p:pic>
        <p:nvPicPr>
          <p:cNvPr id="7" name="Picture 6" descr="O(n^2)"/>
          <p:cNvPicPr/>
          <p:nvPr/>
        </p:nvPicPr>
        <p:blipFill>
          <a:blip r:embed="rId3" cstate="print"/>
          <a:srcRect/>
          <a:stretch>
            <a:fillRect/>
          </a:stretch>
        </p:blipFill>
        <p:spPr bwMode="auto">
          <a:xfrm>
            <a:off x="5362433" y="3505200"/>
            <a:ext cx="1066800" cy="533400"/>
          </a:xfrm>
          <a:prstGeom prst="rect">
            <a:avLst/>
          </a:prstGeom>
          <a:noFill/>
          <a:ln w="9525">
            <a:noFill/>
            <a:miter lim="800000"/>
            <a:headEnd/>
            <a:tailEnd/>
          </a:ln>
        </p:spPr>
      </p:pic>
      <p:pic>
        <p:nvPicPr>
          <p:cNvPr id="9" name="Picture 8" descr="O(n)"/>
          <p:cNvPicPr/>
          <p:nvPr/>
        </p:nvPicPr>
        <p:blipFill>
          <a:blip r:embed="rId4" cstate="print"/>
          <a:srcRect/>
          <a:stretch>
            <a:fillRect/>
          </a:stretch>
        </p:blipFill>
        <p:spPr bwMode="auto">
          <a:xfrm>
            <a:off x="6587320" y="4495800"/>
            <a:ext cx="1066800" cy="381000"/>
          </a:xfrm>
          <a:prstGeom prst="rect">
            <a:avLst/>
          </a:prstGeom>
          <a:noFill/>
          <a:ln w="9525">
            <a:noFill/>
            <a:miter lim="800000"/>
            <a:headEnd/>
            <a:tailEnd/>
          </a:ln>
        </p:spPr>
      </p:pic>
      <p:pic>
        <p:nvPicPr>
          <p:cNvPr id="10" name="Picture 9" descr="O(1)"/>
          <p:cNvPicPr/>
          <p:nvPr/>
        </p:nvPicPr>
        <p:blipFill>
          <a:blip r:embed="rId5" cstate="print"/>
          <a:srcRect/>
          <a:stretch>
            <a:fillRect/>
          </a:stretch>
        </p:blipFill>
        <p:spPr bwMode="auto">
          <a:xfrm>
            <a:off x="7120720" y="5410200"/>
            <a:ext cx="880280" cy="457200"/>
          </a:xfrm>
          <a:prstGeom prst="rect">
            <a:avLst/>
          </a:prstGeom>
          <a:noFill/>
          <a:ln w="9525">
            <a:noFill/>
            <a:miter lim="800000"/>
            <a:headEnd/>
            <a:tailEnd/>
          </a:ln>
        </p:spPr>
      </p:pic>
      <p:pic>
        <p:nvPicPr>
          <p:cNvPr id="12" name="Picture 11" descr="O(n^2)"/>
          <p:cNvPicPr/>
          <p:nvPr/>
        </p:nvPicPr>
        <p:blipFill>
          <a:blip r:embed="rId3" cstate="print"/>
          <a:srcRect/>
          <a:stretch>
            <a:fillRect/>
          </a:stretch>
        </p:blipFill>
        <p:spPr bwMode="auto">
          <a:xfrm>
            <a:off x="5341961" y="2667000"/>
            <a:ext cx="914400" cy="457200"/>
          </a:xfrm>
          <a:prstGeom prst="rect">
            <a:avLst/>
          </a:prstGeom>
          <a:noFill/>
          <a:ln w="9525">
            <a:noFill/>
            <a:miter lim="800000"/>
            <a:headEnd/>
            <a:tailEnd/>
          </a:ln>
        </p:spPr>
      </p:pic>
    </p:spTree>
    <p:extLst>
      <p:ext uri="{BB962C8B-B14F-4D97-AF65-F5344CB8AC3E}">
        <p14:creationId xmlns:p14="http://schemas.microsoft.com/office/powerpoint/2010/main" val="3625145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438400"/>
            <a:ext cx="8229600" cy="1066800"/>
          </a:xfrm>
          <a:noFill/>
          <a:ln/>
        </p:spPr>
        <p:txBody>
          <a:bodyPr/>
          <a:lstStyle/>
          <a:p>
            <a:pPr algn="ctr"/>
            <a:r>
              <a:rPr lang="en-US" dirty="0">
                <a:latin typeface="Calibri" panose="020F0502020204030204" pitchFamily="34" charset="0"/>
              </a:rPr>
              <a:t>Insertion Sort</a:t>
            </a:r>
          </a:p>
        </p:txBody>
      </p:sp>
    </p:spTree>
    <p:extLst>
      <p:ext uri="{BB962C8B-B14F-4D97-AF65-F5344CB8AC3E}">
        <p14:creationId xmlns:p14="http://schemas.microsoft.com/office/powerpoint/2010/main" val="27649630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838200"/>
            <a:ext cx="8229600" cy="1066800"/>
          </a:xfrm>
          <a:noFill/>
          <a:ln/>
        </p:spPr>
        <p:txBody>
          <a:bodyPr/>
          <a:lstStyle/>
          <a:p>
            <a:pPr algn="ctr"/>
            <a:r>
              <a:rPr lang="en-US" dirty="0">
                <a:latin typeface="Calibri" panose="020F0502020204030204" pitchFamily="34" charset="0"/>
              </a:rPr>
              <a:t>Insertion Sort</a:t>
            </a:r>
          </a:p>
        </p:txBody>
      </p:sp>
      <p:sp>
        <p:nvSpPr>
          <p:cNvPr id="26627" name="Rectangle 3"/>
          <p:cNvSpPr>
            <a:spLocks noGrp="1" noChangeArrowheads="1"/>
          </p:cNvSpPr>
          <p:nvPr>
            <p:ph type="body" idx="1"/>
          </p:nvPr>
        </p:nvSpPr>
        <p:spPr>
          <a:xfrm>
            <a:off x="381000" y="1981200"/>
            <a:ext cx="8382000" cy="4572000"/>
          </a:xfrm>
          <a:noFill/>
          <a:ln/>
        </p:spPr>
        <p:txBody>
          <a:bodyPr/>
          <a:lstStyle/>
          <a:p>
            <a:r>
              <a:rPr lang="en-US" dirty="0">
                <a:latin typeface="Calibri" panose="020F0502020204030204" pitchFamily="34" charset="0"/>
              </a:rPr>
              <a:t>Insertion sort is </a:t>
            </a:r>
            <a:r>
              <a:rPr lang="en-US" dirty="0" smtClean="0">
                <a:latin typeface="Calibri" panose="020F0502020204030204" pitchFamily="34" charset="0"/>
              </a:rPr>
              <a:t>not </a:t>
            </a:r>
            <a:r>
              <a:rPr lang="en-US" dirty="0">
                <a:latin typeface="Calibri" panose="020F0502020204030204" pitchFamily="34" charset="0"/>
              </a:rPr>
              <a:t>as slow as bubble sort, and it is easy to understand.</a:t>
            </a:r>
          </a:p>
          <a:p>
            <a:r>
              <a:rPr lang="en-US" dirty="0" smtClean="0">
                <a:latin typeface="Calibri" panose="020F0502020204030204" pitchFamily="34" charset="0"/>
              </a:rPr>
              <a:t>Insertion sort keeps making the </a:t>
            </a:r>
            <a:r>
              <a:rPr lang="en-US" b="1" dirty="0" smtClean="0">
                <a:latin typeface="Calibri" panose="020F0502020204030204" pitchFamily="34" charset="0"/>
              </a:rPr>
              <a:t>left side</a:t>
            </a:r>
            <a:r>
              <a:rPr lang="en-US" dirty="0" smtClean="0">
                <a:latin typeface="Calibri" panose="020F0502020204030204" pitchFamily="34" charset="0"/>
              </a:rPr>
              <a:t> of the array sorted until the whole array is sorted.</a:t>
            </a:r>
          </a:p>
          <a:p>
            <a:r>
              <a:rPr lang="en-US" dirty="0" smtClean="0">
                <a:solidFill>
                  <a:srgbClr val="0000CC"/>
                </a:solidFill>
                <a:latin typeface="Calibri" panose="020F0502020204030204" pitchFamily="34" charset="0"/>
              </a:rPr>
              <a:t>Real life example: </a:t>
            </a:r>
          </a:p>
          <a:p>
            <a:pPr lvl="1"/>
            <a:r>
              <a:rPr lang="en-US" dirty="0" smtClean="0">
                <a:latin typeface="Calibri" panose="020F0502020204030204" pitchFamily="34" charset="0"/>
              </a:rPr>
              <a:t>Insertion sort works the same way as arranging your hand when playing cards.</a:t>
            </a:r>
          </a:p>
          <a:p>
            <a:pPr lvl="1"/>
            <a:r>
              <a:rPr lang="en-US" dirty="0" smtClean="0">
                <a:latin typeface="Calibri" panose="020F0502020204030204" pitchFamily="34" charset="0"/>
              </a:rPr>
              <a:t>To sort the cards in your hand you extract a card, shift the remaining cards, and then insert the extracted card in the correct place.</a:t>
            </a:r>
          </a:p>
        </p:txBody>
      </p:sp>
    </p:spTree>
    <p:extLst>
      <p:ext uri="{BB962C8B-B14F-4D97-AF65-F5344CB8AC3E}">
        <p14:creationId xmlns:p14="http://schemas.microsoft.com/office/powerpoint/2010/main" val="43253939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5369"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 name="Rectangle 3"/>
          <p:cNvSpPr>
            <a:spLocks noGrp="1" noChangeArrowheads="1"/>
          </p:cNvSpPr>
          <p:nvPr>
            <p:ph type="title"/>
          </p:nvPr>
        </p:nvSpPr>
        <p:spPr>
          <a:xfrm>
            <a:off x="457200" y="914400"/>
            <a:ext cx="8229600" cy="1066800"/>
          </a:xfrm>
        </p:spPr>
        <p:txBody>
          <a:bodyPr/>
          <a:lstStyle/>
          <a:p>
            <a:pPr algn="ctr">
              <a:defRPr/>
            </a:pPr>
            <a:r>
              <a:rPr lang="en-US" dirty="0" smtClean="0">
                <a:latin typeface="Calibri" panose="020F0502020204030204" pitchFamily="34" charset="0"/>
              </a:rPr>
              <a:t>The Insertion Sort Algorithm</a:t>
            </a:r>
          </a:p>
        </p:txBody>
      </p:sp>
      <p:sp>
        <p:nvSpPr>
          <p:cNvPr id="15364" name="Rectangle 4"/>
          <p:cNvSpPr>
            <a:spLocks noGrp="1" noChangeArrowheads="1"/>
          </p:cNvSpPr>
          <p:nvPr>
            <p:ph type="body" sz="half" idx="1"/>
          </p:nvPr>
        </p:nvSpPr>
        <p:spPr>
          <a:xfrm>
            <a:off x="304800" y="2286000"/>
            <a:ext cx="2816225" cy="4371975"/>
          </a:xfrm>
          <a:noFill/>
        </p:spPr>
        <p:txBody>
          <a:bodyPr/>
          <a:lstStyle/>
          <a:p>
            <a:r>
              <a:rPr lang="en-US" dirty="0" smtClean="0">
                <a:effectLst/>
                <a:latin typeface="Calibri" panose="020F0502020204030204" pitchFamily="34" charset="0"/>
              </a:rPr>
              <a:t>Views the array as having two sides</a:t>
            </a:r>
          </a:p>
          <a:p>
            <a:r>
              <a:rPr lang="en-US" dirty="0" smtClean="0">
                <a:effectLst/>
                <a:latin typeface="Calibri" panose="020F0502020204030204" pitchFamily="34" charset="0"/>
              </a:rPr>
              <a:t>a sorted side and </a:t>
            </a:r>
          </a:p>
          <a:p>
            <a:r>
              <a:rPr lang="en-US" dirty="0" smtClean="0">
                <a:effectLst/>
                <a:latin typeface="Calibri" panose="020F0502020204030204" pitchFamily="34" charset="0"/>
              </a:rPr>
              <a:t>an unsorted side.</a:t>
            </a:r>
          </a:p>
        </p:txBody>
      </p:sp>
      <p:sp>
        <p:nvSpPr>
          <p:cNvPr id="15365" name="Rectangle 5"/>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Tree>
    <p:extLst>
      <p:ext uri="{BB962C8B-B14F-4D97-AF65-F5344CB8AC3E}">
        <p14:creationId xmlns:p14="http://schemas.microsoft.com/office/powerpoint/2010/main" val="1962328525"/>
      </p:ext>
    </p:extLst>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6400"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9" name="Rectangle 4"/>
          <p:cNvSpPr>
            <a:spLocks noGrp="1" noChangeArrowheads="1"/>
          </p:cNvSpPr>
          <p:nvPr>
            <p:ph type="body" sz="half" idx="1"/>
          </p:nvPr>
        </p:nvSpPr>
        <p:spPr>
          <a:xfrm>
            <a:off x="228600" y="1981200"/>
            <a:ext cx="2619375" cy="4676775"/>
          </a:xfrm>
          <a:noFill/>
        </p:spPr>
        <p:txBody>
          <a:bodyPr/>
          <a:lstStyle/>
          <a:p>
            <a:r>
              <a:rPr lang="en-US" dirty="0" smtClean="0">
                <a:effectLst/>
                <a:latin typeface="Calibri" panose="020F0502020204030204" pitchFamily="34" charset="0"/>
              </a:rPr>
              <a:t>The sorted side starts with just the first element, which is not necessarily the smallest element.</a:t>
            </a:r>
          </a:p>
        </p:txBody>
      </p:sp>
      <p:graphicFrame>
        <p:nvGraphicFramePr>
          <p:cNvPr id="16387" name="Object 5"/>
          <p:cNvGraphicFramePr>
            <a:graphicFrameLocks/>
          </p:cNvGraphicFramePr>
          <p:nvPr/>
        </p:nvGraphicFramePr>
        <p:xfrm>
          <a:off x="3519488" y="2428875"/>
          <a:ext cx="762000" cy="4043363"/>
        </p:xfrm>
        <a:graphic>
          <a:graphicData uri="http://schemas.openxmlformats.org/presentationml/2006/ole">
            <mc:AlternateContent xmlns:mc="http://schemas.openxmlformats.org/markup-compatibility/2006">
              <mc:Choice xmlns:v="urn:schemas-microsoft-com:vml" Requires="v">
                <p:oleObj spid="_x0000_s16401"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12535" r="74930"/>
                      <a:stretch>
                        <a:fillRect/>
                      </a:stretch>
                    </p:blipFill>
                    <p:spPr bwMode="auto">
                      <a:xfrm>
                        <a:off x="3519488" y="2428875"/>
                        <a:ext cx="762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grpSp>
        <p:nvGrpSpPr>
          <p:cNvPr id="2" name="Group 10"/>
          <p:cNvGrpSpPr>
            <a:grpSpLocks/>
          </p:cNvGrpSpPr>
          <p:nvPr/>
        </p:nvGrpSpPr>
        <p:grpSpPr bwMode="auto">
          <a:xfrm>
            <a:off x="2166938" y="1295401"/>
            <a:ext cx="4313237" cy="5308600"/>
            <a:chOff x="1365" y="1215"/>
            <a:chExt cx="2717" cy="2945"/>
          </a:xfrm>
        </p:grpSpPr>
        <p:sp>
          <p:nvSpPr>
            <p:cNvPr id="16392" name="Rectangle 7"/>
            <p:cNvSpPr>
              <a:spLocks noChangeArrowheads="1"/>
            </p:cNvSpPr>
            <p:nvPr/>
          </p:nvSpPr>
          <p:spPr bwMode="auto">
            <a:xfrm>
              <a:off x="136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16393" name="Rectangle 8"/>
            <p:cNvSpPr>
              <a:spLocks noChangeArrowheads="1"/>
            </p:cNvSpPr>
            <p:nvPr/>
          </p:nvSpPr>
          <p:spPr bwMode="auto">
            <a:xfrm>
              <a:off x="2741" y="1220"/>
              <a:ext cx="134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16394" name="Line 9"/>
            <p:cNvSpPr>
              <a:spLocks noChangeShapeType="1"/>
            </p:cNvSpPr>
            <p:nvPr/>
          </p:nvSpPr>
          <p:spPr bwMode="auto">
            <a:xfrm>
              <a:off x="2721" y="1291"/>
              <a:ext cx="0" cy="2869"/>
            </a:xfrm>
            <a:prstGeom prst="line">
              <a:avLst/>
            </a:prstGeom>
            <a:noFill/>
            <a:ln w="12700">
              <a:solidFill>
                <a:schemeClr val="accent2"/>
              </a:solidFill>
              <a:prstDash val="lgDash"/>
              <a:round/>
              <a:headEnd/>
              <a:tailEnd/>
            </a:ln>
          </p:spPr>
          <p:txBody>
            <a:bodyPr/>
            <a:lstStyle/>
            <a:p>
              <a:endParaRPr lang="en-US"/>
            </a:p>
          </p:txBody>
        </p:sp>
      </p:grpSp>
    </p:spTree>
    <p:extLst>
      <p:ext uri="{BB962C8B-B14F-4D97-AF65-F5344CB8AC3E}">
        <p14:creationId xmlns:p14="http://schemas.microsoft.com/office/powerpoint/2010/main" val="3128022288"/>
      </p:ext>
    </p:extLst>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Objectives Overview</a:t>
            </a: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rPr>
              <a:t>Selection Sort,</a:t>
            </a:r>
          </a:p>
          <a:p>
            <a:r>
              <a:rPr lang="en-US" dirty="0" smtClean="0">
                <a:latin typeface="Calibri" panose="020F0502020204030204" pitchFamily="34" charset="0"/>
              </a:rPr>
              <a:t>Insertion </a:t>
            </a:r>
            <a:r>
              <a:rPr lang="en-US" dirty="0">
                <a:latin typeface="Calibri" panose="020F0502020204030204" pitchFamily="34" charset="0"/>
              </a:rPr>
              <a:t>Sort,</a:t>
            </a:r>
          </a:p>
          <a:p>
            <a:r>
              <a:rPr lang="en-US" dirty="0" smtClean="0">
                <a:latin typeface="Calibri" panose="020F0502020204030204" pitchFamily="34" charset="0"/>
              </a:rPr>
              <a:t>Algorithms </a:t>
            </a:r>
            <a:r>
              <a:rPr lang="en-US" dirty="0">
                <a:latin typeface="Calibri" panose="020F0502020204030204" pitchFamily="34" charset="0"/>
              </a:rPr>
              <a:t>Analysis</a:t>
            </a:r>
          </a:p>
          <a:p>
            <a:r>
              <a:rPr lang="en-US" dirty="0" smtClean="0">
                <a:latin typeface="Calibri" panose="020F0502020204030204" pitchFamily="34" charset="0"/>
              </a:rPr>
              <a:t>Merge </a:t>
            </a:r>
            <a:r>
              <a:rPr lang="en-US" dirty="0">
                <a:latin typeface="Calibri" panose="020F0502020204030204" pitchFamily="34" charset="0"/>
              </a:rPr>
              <a:t>Sort Algorithm,</a:t>
            </a:r>
          </a:p>
          <a:p>
            <a:r>
              <a:rPr lang="en-US" dirty="0" smtClean="0">
                <a:latin typeface="Calibri" panose="020F0502020204030204" pitchFamily="34" charset="0"/>
              </a:rPr>
              <a:t>Merge </a:t>
            </a:r>
            <a:r>
              <a:rPr lang="en-US" dirty="0">
                <a:latin typeface="Calibri" panose="020F0502020204030204" pitchFamily="34" charset="0"/>
              </a:rPr>
              <a:t>Sort Analysis</a:t>
            </a:r>
          </a:p>
        </p:txBody>
      </p:sp>
    </p:spTree>
    <p:extLst>
      <p:ext uri="{BB962C8B-B14F-4D97-AF65-F5344CB8AC3E}">
        <p14:creationId xmlns:p14="http://schemas.microsoft.com/office/powerpoint/2010/main" val="37221001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7424"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3" name="Rectangle 4"/>
          <p:cNvSpPr>
            <a:spLocks noGrp="1" noChangeArrowheads="1"/>
          </p:cNvSpPr>
          <p:nvPr>
            <p:ph type="body" sz="half" idx="1"/>
          </p:nvPr>
        </p:nvSpPr>
        <p:spPr>
          <a:xfrm>
            <a:off x="454025" y="2557463"/>
            <a:ext cx="2393950" cy="3614737"/>
          </a:xfrm>
          <a:noFill/>
        </p:spPr>
        <p:txBody>
          <a:bodyPr/>
          <a:lstStyle/>
          <a:p>
            <a:r>
              <a:rPr lang="en-US" dirty="0" smtClean="0">
                <a:effectLst/>
                <a:latin typeface="Calibri" panose="020F0502020204030204" pitchFamily="34" charset="0"/>
              </a:rPr>
              <a:t>The sorted side grows by taking the front element from the unsorted side...</a:t>
            </a:r>
          </a:p>
        </p:txBody>
      </p:sp>
      <p:graphicFrame>
        <p:nvGraphicFramePr>
          <p:cNvPr id="17411" name="Object 5"/>
          <p:cNvGraphicFramePr>
            <a:graphicFrameLocks/>
          </p:cNvGraphicFramePr>
          <p:nvPr/>
        </p:nvGraphicFramePr>
        <p:xfrm>
          <a:off x="3519488" y="2428875"/>
          <a:ext cx="1506537" cy="4043363"/>
        </p:xfrm>
        <a:graphic>
          <a:graphicData uri="http://schemas.openxmlformats.org/presentationml/2006/ole">
            <mc:AlternateContent xmlns:mc="http://schemas.openxmlformats.org/markup-compatibility/2006">
              <mc:Choice xmlns:v="urn:schemas-microsoft-com:vml" Requires="v">
                <p:oleObj spid="_x0000_s17425"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12535" r="62682"/>
                      <a:stretch>
                        <a:fillRect/>
                      </a:stretch>
                    </p:blipFill>
                    <p:spPr bwMode="auto">
                      <a:xfrm>
                        <a:off x="3519488" y="2428875"/>
                        <a:ext cx="1506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grpSp>
        <p:nvGrpSpPr>
          <p:cNvPr id="2" name="Group 10"/>
          <p:cNvGrpSpPr>
            <a:grpSpLocks/>
          </p:cNvGrpSpPr>
          <p:nvPr/>
        </p:nvGrpSpPr>
        <p:grpSpPr bwMode="auto">
          <a:xfrm>
            <a:off x="2166938" y="1928813"/>
            <a:ext cx="4313237" cy="4675187"/>
            <a:chOff x="1365" y="1215"/>
            <a:chExt cx="2717" cy="2945"/>
          </a:xfrm>
        </p:grpSpPr>
        <p:sp>
          <p:nvSpPr>
            <p:cNvPr id="17416" name="Rectangle 7"/>
            <p:cNvSpPr>
              <a:spLocks noChangeArrowheads="1"/>
            </p:cNvSpPr>
            <p:nvPr/>
          </p:nvSpPr>
          <p:spPr bwMode="auto">
            <a:xfrm>
              <a:off x="136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dirty="0">
                  <a:solidFill>
                    <a:srgbClr val="000000"/>
                  </a:solidFill>
                  <a:effectLst/>
                </a:rPr>
                <a:t>Sorted side</a:t>
              </a:r>
            </a:p>
          </p:txBody>
        </p:sp>
        <p:sp>
          <p:nvSpPr>
            <p:cNvPr id="17417" name="Rectangle 8"/>
            <p:cNvSpPr>
              <a:spLocks noChangeArrowheads="1"/>
            </p:cNvSpPr>
            <p:nvPr/>
          </p:nvSpPr>
          <p:spPr bwMode="auto">
            <a:xfrm>
              <a:off x="2741" y="1220"/>
              <a:ext cx="134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17418" name="Line 9"/>
            <p:cNvSpPr>
              <a:spLocks noChangeShapeType="1"/>
            </p:cNvSpPr>
            <p:nvPr/>
          </p:nvSpPr>
          <p:spPr bwMode="auto">
            <a:xfrm>
              <a:off x="2721" y="1291"/>
              <a:ext cx="0" cy="2869"/>
            </a:xfrm>
            <a:prstGeom prst="line">
              <a:avLst/>
            </a:prstGeom>
            <a:noFill/>
            <a:ln w="12700">
              <a:solidFill>
                <a:schemeClr val="accent2"/>
              </a:solidFill>
              <a:prstDash val="lgDash"/>
              <a:round/>
              <a:headEnd/>
              <a:tailEnd/>
            </a:ln>
          </p:spPr>
          <p:txBody>
            <a:bodyPr/>
            <a:lstStyle/>
            <a:p>
              <a:endParaRPr lang="en-US"/>
            </a:p>
          </p:txBody>
        </p:sp>
      </p:grpSp>
      <p:sp>
        <p:nvSpPr>
          <p:cNvPr id="12" name="Rectangle 3"/>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Tree>
    <p:extLst>
      <p:ext uri="{BB962C8B-B14F-4D97-AF65-F5344CB8AC3E}">
        <p14:creationId xmlns:p14="http://schemas.microsoft.com/office/powerpoint/2010/main" val="1851631298"/>
      </p:ext>
    </p:extLst>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8448"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7" name="Rectangle 4"/>
          <p:cNvSpPr>
            <a:spLocks noGrp="1" noChangeArrowheads="1"/>
          </p:cNvSpPr>
          <p:nvPr>
            <p:ph type="body" sz="half" idx="1"/>
          </p:nvPr>
        </p:nvSpPr>
        <p:spPr>
          <a:xfrm>
            <a:off x="454025" y="2362200"/>
            <a:ext cx="2393950" cy="4295775"/>
          </a:xfrm>
          <a:noFill/>
        </p:spPr>
        <p:txBody>
          <a:bodyPr/>
          <a:lstStyle/>
          <a:p>
            <a:r>
              <a:rPr lang="en-US" dirty="0" smtClean="0">
                <a:effectLst/>
                <a:latin typeface="Calibri" panose="020F0502020204030204" pitchFamily="34" charset="0"/>
              </a:rPr>
              <a:t>...and inserting it in the place that keeps the sorted side arranged from small to large.</a:t>
            </a:r>
          </a:p>
        </p:txBody>
      </p:sp>
      <p:graphicFrame>
        <p:nvGraphicFramePr>
          <p:cNvPr id="18435" name="Object 5"/>
          <p:cNvGraphicFramePr>
            <a:graphicFrameLocks/>
          </p:cNvGraphicFramePr>
          <p:nvPr/>
        </p:nvGraphicFramePr>
        <p:xfrm>
          <a:off x="3519488" y="2428875"/>
          <a:ext cx="1506537" cy="4043363"/>
        </p:xfrm>
        <a:graphic>
          <a:graphicData uri="http://schemas.openxmlformats.org/presentationml/2006/ole">
            <mc:AlternateContent xmlns:mc="http://schemas.openxmlformats.org/markup-compatibility/2006">
              <mc:Choice xmlns:v="urn:schemas-microsoft-com:vml" Requires="v">
                <p:oleObj spid="_x0000_s18449"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12535" r="62682"/>
                      <a:stretch>
                        <a:fillRect/>
                      </a:stretch>
                    </p:blipFill>
                    <p:spPr bwMode="auto">
                      <a:xfrm>
                        <a:off x="3519488" y="2428875"/>
                        <a:ext cx="1506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Arc 6"/>
          <p:cNvSpPr>
            <a:spLocks/>
          </p:cNvSpPr>
          <p:nvPr/>
        </p:nvSpPr>
        <p:spPr bwMode="auto">
          <a:xfrm>
            <a:off x="3937000" y="2794000"/>
            <a:ext cx="725488" cy="1887538"/>
          </a:xfrm>
          <a:custGeom>
            <a:avLst/>
            <a:gdLst>
              <a:gd name="T0" fmla="*/ 0 w 21600"/>
              <a:gd name="T1" fmla="*/ 0 h 21600"/>
              <a:gd name="T2" fmla="*/ 725488 w 21600"/>
              <a:gd name="T3" fmla="*/ 1887538 h 21600"/>
              <a:gd name="T4" fmla="*/ 0 w 21600"/>
              <a:gd name="T5" fmla="*/ 188753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CC"/>
            </a:solidFill>
            <a:round/>
            <a:headEnd/>
            <a:tailEnd/>
          </a:ln>
        </p:spPr>
        <p:txBody>
          <a:bodyPr/>
          <a:lstStyle/>
          <a:p>
            <a:endParaRPr lang="en-US"/>
          </a:p>
        </p:txBody>
      </p:sp>
      <p:sp>
        <p:nvSpPr>
          <p:cNvPr id="18439" name="Arc 7"/>
          <p:cNvSpPr>
            <a:spLocks/>
          </p:cNvSpPr>
          <p:nvPr/>
        </p:nvSpPr>
        <p:spPr bwMode="auto">
          <a:xfrm>
            <a:off x="3355975" y="2792413"/>
            <a:ext cx="635000" cy="1035050"/>
          </a:xfrm>
          <a:custGeom>
            <a:avLst/>
            <a:gdLst>
              <a:gd name="T0" fmla="*/ 0 w 21600"/>
              <a:gd name="T1" fmla="*/ 1035050 h 21600"/>
              <a:gd name="T2" fmla="*/ 633413 w 21600"/>
              <a:gd name="T3" fmla="*/ 0 h 21600"/>
              <a:gd name="T4" fmla="*/ 635000 w 21600"/>
              <a:gd name="T5" fmla="*/ 10350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1"/>
                  <a:pt x="9637" y="29"/>
                  <a:pt x="21546" y="0"/>
                </a:cubicBezTo>
              </a:path>
              <a:path w="21600" h="21600" stroke="0" extrusionOk="0">
                <a:moveTo>
                  <a:pt x="0" y="21600"/>
                </a:moveTo>
                <a:cubicBezTo>
                  <a:pt x="0" y="9691"/>
                  <a:pt x="9637" y="29"/>
                  <a:pt x="21546" y="0"/>
                </a:cubicBezTo>
                <a:lnTo>
                  <a:pt x="21600" y="21600"/>
                </a:lnTo>
                <a:close/>
              </a:path>
            </a:pathLst>
          </a:custGeom>
          <a:noFill/>
          <a:ln w="50800" cap="rnd">
            <a:solidFill>
              <a:srgbClr val="0000CC"/>
            </a:solidFill>
            <a:round/>
            <a:headEnd type="triangle" w="med" len="med"/>
            <a:tailEnd/>
          </a:ln>
        </p:spPr>
        <p:txBody>
          <a:bodyPr/>
          <a:lstStyle/>
          <a:p>
            <a:endParaRPr lang="en-US"/>
          </a:p>
        </p:txBody>
      </p:sp>
      <p:sp>
        <p:nvSpPr>
          <p:cNvPr id="18440" name="Rectangle 8"/>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grpSp>
        <p:nvGrpSpPr>
          <p:cNvPr id="2" name="Group 12"/>
          <p:cNvGrpSpPr>
            <a:grpSpLocks/>
          </p:cNvGrpSpPr>
          <p:nvPr/>
        </p:nvGrpSpPr>
        <p:grpSpPr bwMode="auto">
          <a:xfrm>
            <a:off x="2166938" y="1928813"/>
            <a:ext cx="4313237" cy="4675187"/>
            <a:chOff x="1365" y="1215"/>
            <a:chExt cx="2717" cy="2945"/>
          </a:xfrm>
        </p:grpSpPr>
        <p:sp>
          <p:nvSpPr>
            <p:cNvPr id="18442" name="Rectangle 9"/>
            <p:cNvSpPr>
              <a:spLocks noChangeArrowheads="1"/>
            </p:cNvSpPr>
            <p:nvPr/>
          </p:nvSpPr>
          <p:spPr bwMode="auto">
            <a:xfrm>
              <a:off x="136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18443" name="Rectangle 10"/>
            <p:cNvSpPr>
              <a:spLocks noChangeArrowheads="1"/>
            </p:cNvSpPr>
            <p:nvPr/>
          </p:nvSpPr>
          <p:spPr bwMode="auto">
            <a:xfrm>
              <a:off x="2741" y="1220"/>
              <a:ext cx="134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18444" name="Line 11"/>
            <p:cNvSpPr>
              <a:spLocks noChangeShapeType="1"/>
            </p:cNvSpPr>
            <p:nvPr/>
          </p:nvSpPr>
          <p:spPr bwMode="auto">
            <a:xfrm>
              <a:off x="2721" y="1291"/>
              <a:ext cx="0" cy="2869"/>
            </a:xfrm>
            <a:prstGeom prst="line">
              <a:avLst/>
            </a:prstGeom>
            <a:noFill/>
            <a:ln w="12700">
              <a:solidFill>
                <a:schemeClr val="accent2"/>
              </a:solidFill>
              <a:prstDash val="lgDash"/>
              <a:round/>
              <a:headEnd/>
              <a:tailEnd/>
            </a:ln>
          </p:spPr>
          <p:txBody>
            <a:bodyPr/>
            <a:lstStyle/>
            <a:p>
              <a:endParaRPr lang="en-US"/>
            </a:p>
          </p:txBody>
        </p:sp>
      </p:grpSp>
      <p:sp>
        <p:nvSpPr>
          <p:cNvPr id="13" name="Rectangle 3"/>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Tree>
    <p:extLst>
      <p:ext uri="{BB962C8B-B14F-4D97-AF65-F5344CB8AC3E}">
        <p14:creationId xmlns:p14="http://schemas.microsoft.com/office/powerpoint/2010/main" val="968972850"/>
      </p:ext>
    </p:extLst>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9472"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1" name="Rectangle 4"/>
          <p:cNvSpPr>
            <a:spLocks noGrp="1" noChangeArrowheads="1"/>
          </p:cNvSpPr>
          <p:nvPr>
            <p:ph type="body" sz="half" idx="1"/>
          </p:nvPr>
        </p:nvSpPr>
        <p:spPr>
          <a:xfrm>
            <a:off x="304800" y="1219200"/>
            <a:ext cx="2438400" cy="5257800"/>
          </a:xfrm>
          <a:noFill/>
        </p:spPr>
        <p:txBody>
          <a:bodyPr/>
          <a:lstStyle/>
          <a:p>
            <a:r>
              <a:rPr lang="en-US" dirty="0" smtClean="0">
                <a:effectLst/>
                <a:latin typeface="Calibri" panose="020F0502020204030204" pitchFamily="34" charset="0"/>
              </a:rPr>
              <a:t>In this example, the new element goes in front of the element that was already in the sorted side.</a:t>
            </a:r>
          </a:p>
        </p:txBody>
      </p:sp>
      <p:graphicFrame>
        <p:nvGraphicFramePr>
          <p:cNvPr id="19459" name="Object 5"/>
          <p:cNvGraphicFramePr>
            <a:graphicFrameLocks/>
          </p:cNvGraphicFramePr>
          <p:nvPr/>
        </p:nvGraphicFramePr>
        <p:xfrm>
          <a:off x="3519488" y="2428875"/>
          <a:ext cx="1506537" cy="4043363"/>
        </p:xfrm>
        <a:graphic>
          <a:graphicData uri="http://schemas.openxmlformats.org/presentationml/2006/ole">
            <mc:AlternateContent xmlns:mc="http://schemas.openxmlformats.org/markup-compatibility/2006">
              <mc:Choice xmlns:v="urn:schemas-microsoft-com:vml" Requires="v">
                <p:oleObj spid="_x0000_s19473"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12535" r="62682"/>
                      <a:stretch>
                        <a:fillRect/>
                      </a:stretch>
                    </p:blipFill>
                    <p:spPr bwMode="auto">
                      <a:xfrm>
                        <a:off x="3519488" y="2428875"/>
                        <a:ext cx="1506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grpSp>
        <p:nvGrpSpPr>
          <p:cNvPr id="2" name="Group 10"/>
          <p:cNvGrpSpPr>
            <a:grpSpLocks/>
          </p:cNvGrpSpPr>
          <p:nvPr/>
        </p:nvGrpSpPr>
        <p:grpSpPr bwMode="auto">
          <a:xfrm>
            <a:off x="2882900" y="1928813"/>
            <a:ext cx="4313238" cy="4675187"/>
            <a:chOff x="1816" y="1215"/>
            <a:chExt cx="2717" cy="2945"/>
          </a:xfrm>
        </p:grpSpPr>
        <p:sp>
          <p:nvSpPr>
            <p:cNvPr id="19464" name="Rectangle 7"/>
            <p:cNvSpPr>
              <a:spLocks noChangeArrowheads="1"/>
            </p:cNvSpPr>
            <p:nvPr/>
          </p:nvSpPr>
          <p:spPr bwMode="auto">
            <a:xfrm>
              <a:off x="1816"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dirty="0">
                  <a:solidFill>
                    <a:srgbClr val="000000"/>
                  </a:solidFill>
                  <a:effectLst/>
                </a:rPr>
                <a:t>Sorted side</a:t>
              </a:r>
            </a:p>
          </p:txBody>
        </p:sp>
        <p:sp>
          <p:nvSpPr>
            <p:cNvPr id="19465" name="Rectangle 8"/>
            <p:cNvSpPr>
              <a:spLocks noChangeArrowheads="1"/>
            </p:cNvSpPr>
            <p:nvPr/>
          </p:nvSpPr>
          <p:spPr bwMode="auto">
            <a:xfrm>
              <a:off x="3192" y="1220"/>
              <a:ext cx="134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19466" name="Line 9"/>
            <p:cNvSpPr>
              <a:spLocks noChangeShapeType="1"/>
            </p:cNvSpPr>
            <p:nvPr/>
          </p:nvSpPr>
          <p:spPr bwMode="auto">
            <a:xfrm>
              <a:off x="3172" y="1291"/>
              <a:ext cx="0" cy="2869"/>
            </a:xfrm>
            <a:prstGeom prst="line">
              <a:avLst/>
            </a:prstGeom>
            <a:noFill/>
            <a:ln w="12700">
              <a:solidFill>
                <a:schemeClr val="accent2"/>
              </a:solidFill>
              <a:prstDash val="lgDash"/>
              <a:round/>
              <a:headEnd/>
              <a:tailEnd/>
            </a:ln>
          </p:spPr>
          <p:txBody>
            <a:bodyPr/>
            <a:lstStyle/>
            <a:p>
              <a:endParaRPr lang="en-US"/>
            </a:p>
          </p:txBody>
        </p:sp>
      </p:grpSp>
    </p:spTree>
    <p:extLst>
      <p:ext uri="{BB962C8B-B14F-4D97-AF65-F5344CB8AC3E}">
        <p14:creationId xmlns:p14="http://schemas.microsoft.com/office/powerpoint/2010/main" val="2724423923"/>
      </p:ext>
    </p:extLst>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0496"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5" name="Rectangle 4"/>
          <p:cNvSpPr>
            <a:spLocks noGrp="1" noChangeArrowheads="1"/>
          </p:cNvSpPr>
          <p:nvPr>
            <p:ph type="body" sz="half" idx="1"/>
          </p:nvPr>
        </p:nvSpPr>
        <p:spPr>
          <a:xfrm>
            <a:off x="454025" y="1295400"/>
            <a:ext cx="2393950" cy="5362575"/>
          </a:xfrm>
          <a:noFill/>
        </p:spPr>
        <p:txBody>
          <a:bodyPr/>
          <a:lstStyle/>
          <a:p>
            <a:r>
              <a:rPr lang="en-US" dirty="0" smtClean="0">
                <a:effectLst/>
                <a:latin typeface="Calibri" panose="020F0502020204030204" pitchFamily="34" charset="0"/>
              </a:rPr>
              <a:t>Sometimes we are lucky and the new inserted item doesn't need to move at all.</a:t>
            </a:r>
          </a:p>
        </p:txBody>
      </p:sp>
      <p:graphicFrame>
        <p:nvGraphicFramePr>
          <p:cNvPr id="20483" name="Object 5"/>
          <p:cNvGraphicFramePr>
            <a:graphicFrameLocks/>
          </p:cNvGraphicFramePr>
          <p:nvPr/>
        </p:nvGraphicFramePr>
        <p:xfrm>
          <a:off x="3519488" y="2428875"/>
          <a:ext cx="2286000" cy="4043363"/>
        </p:xfrm>
        <a:graphic>
          <a:graphicData uri="http://schemas.openxmlformats.org/presentationml/2006/ole">
            <mc:AlternateContent xmlns:mc="http://schemas.openxmlformats.org/markup-compatibility/2006">
              <mc:Choice xmlns:v="urn:schemas-microsoft-com:vml" Requires="v">
                <p:oleObj spid="_x0000_s20497"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12535" r="49857"/>
                      <a:stretch>
                        <a:fillRect/>
                      </a:stretch>
                    </p:blipFill>
                    <p:spPr bwMode="auto">
                      <a:xfrm>
                        <a:off x="3519488" y="2428875"/>
                        <a:ext cx="2286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6"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grpSp>
        <p:nvGrpSpPr>
          <p:cNvPr id="2" name="Group 10"/>
          <p:cNvGrpSpPr>
            <a:grpSpLocks/>
          </p:cNvGrpSpPr>
          <p:nvPr/>
        </p:nvGrpSpPr>
        <p:grpSpPr bwMode="auto">
          <a:xfrm>
            <a:off x="3668713" y="1928813"/>
            <a:ext cx="4313237" cy="4675187"/>
            <a:chOff x="2311" y="1215"/>
            <a:chExt cx="2717" cy="2945"/>
          </a:xfrm>
        </p:grpSpPr>
        <p:sp>
          <p:nvSpPr>
            <p:cNvPr id="20488" name="Rectangle 7"/>
            <p:cNvSpPr>
              <a:spLocks noChangeArrowheads="1"/>
            </p:cNvSpPr>
            <p:nvPr/>
          </p:nvSpPr>
          <p:spPr bwMode="auto">
            <a:xfrm>
              <a:off x="2311"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dirty="0">
                  <a:solidFill>
                    <a:srgbClr val="000000"/>
                  </a:solidFill>
                  <a:effectLst/>
                </a:rPr>
                <a:t>Sorted side</a:t>
              </a:r>
            </a:p>
          </p:txBody>
        </p:sp>
        <p:sp>
          <p:nvSpPr>
            <p:cNvPr id="20489" name="Rectangle 8"/>
            <p:cNvSpPr>
              <a:spLocks noChangeArrowheads="1"/>
            </p:cNvSpPr>
            <p:nvPr/>
          </p:nvSpPr>
          <p:spPr bwMode="auto">
            <a:xfrm>
              <a:off x="3687" y="1220"/>
              <a:ext cx="134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20490" name="Line 9"/>
            <p:cNvSpPr>
              <a:spLocks noChangeShapeType="1"/>
            </p:cNvSpPr>
            <p:nvPr/>
          </p:nvSpPr>
          <p:spPr bwMode="auto">
            <a:xfrm>
              <a:off x="3667" y="1291"/>
              <a:ext cx="0" cy="2869"/>
            </a:xfrm>
            <a:prstGeom prst="line">
              <a:avLst/>
            </a:prstGeom>
            <a:noFill/>
            <a:ln w="12700">
              <a:solidFill>
                <a:schemeClr val="accent2"/>
              </a:solidFill>
              <a:prstDash val="lgDash"/>
              <a:round/>
              <a:headEnd/>
              <a:tailEnd/>
            </a:ln>
          </p:spPr>
          <p:txBody>
            <a:bodyPr/>
            <a:lstStyle/>
            <a:p>
              <a:endParaRPr lang="en-US"/>
            </a:p>
          </p:txBody>
        </p:sp>
      </p:grpSp>
    </p:spTree>
    <p:extLst>
      <p:ext uri="{BB962C8B-B14F-4D97-AF65-F5344CB8AC3E}">
        <p14:creationId xmlns:p14="http://schemas.microsoft.com/office/powerpoint/2010/main" val="321394288"/>
      </p:ext>
    </p:extLst>
  </p:cSld>
  <p:clrMapOvr>
    <a:masterClrMapping/>
  </p:clrMapOvr>
  <p:transition>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1520"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9" name="Rectangle 4"/>
          <p:cNvSpPr>
            <a:spLocks noGrp="1" noChangeArrowheads="1"/>
          </p:cNvSpPr>
          <p:nvPr>
            <p:ph type="body" sz="half" idx="1"/>
          </p:nvPr>
        </p:nvSpPr>
        <p:spPr>
          <a:xfrm>
            <a:off x="454025" y="2557463"/>
            <a:ext cx="2393950" cy="4100512"/>
          </a:xfrm>
          <a:noFill/>
        </p:spPr>
        <p:txBody>
          <a:bodyPr/>
          <a:lstStyle/>
          <a:p>
            <a:r>
              <a:rPr lang="en-US" smtClean="0">
                <a:effectLst/>
                <a:latin typeface="Calibri" panose="020F0502020204030204" pitchFamily="34" charset="0"/>
              </a:rPr>
              <a:t>Sometimes we are lucky twice in a row.</a:t>
            </a:r>
          </a:p>
        </p:txBody>
      </p:sp>
      <p:graphicFrame>
        <p:nvGraphicFramePr>
          <p:cNvPr id="21507" name="Object 5"/>
          <p:cNvGraphicFramePr>
            <a:graphicFrameLocks/>
          </p:cNvGraphicFramePr>
          <p:nvPr/>
        </p:nvGraphicFramePr>
        <p:xfrm>
          <a:off x="3519488" y="2428875"/>
          <a:ext cx="3011487" cy="4043363"/>
        </p:xfrm>
        <a:graphic>
          <a:graphicData uri="http://schemas.openxmlformats.org/presentationml/2006/ole">
            <mc:AlternateContent xmlns:mc="http://schemas.openxmlformats.org/markup-compatibility/2006">
              <mc:Choice xmlns:v="urn:schemas-microsoft-com:vml" Requires="v">
                <p:oleObj spid="_x0000_s21521"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12535" r="37921"/>
                      <a:stretch>
                        <a:fillRect/>
                      </a:stretch>
                    </p:blipFill>
                    <p:spPr bwMode="auto">
                      <a:xfrm>
                        <a:off x="3519488" y="2428875"/>
                        <a:ext cx="3011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0"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grpSp>
        <p:nvGrpSpPr>
          <p:cNvPr id="2" name="Group 10"/>
          <p:cNvGrpSpPr>
            <a:grpSpLocks/>
          </p:cNvGrpSpPr>
          <p:nvPr/>
        </p:nvGrpSpPr>
        <p:grpSpPr bwMode="auto">
          <a:xfrm>
            <a:off x="4437063" y="1928813"/>
            <a:ext cx="4313237" cy="4675187"/>
            <a:chOff x="2795" y="1215"/>
            <a:chExt cx="2717" cy="2945"/>
          </a:xfrm>
        </p:grpSpPr>
        <p:sp>
          <p:nvSpPr>
            <p:cNvPr id="21512" name="Rectangle 7"/>
            <p:cNvSpPr>
              <a:spLocks noChangeArrowheads="1"/>
            </p:cNvSpPr>
            <p:nvPr/>
          </p:nvSpPr>
          <p:spPr bwMode="auto">
            <a:xfrm>
              <a:off x="279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21513" name="Rectangle 8"/>
            <p:cNvSpPr>
              <a:spLocks noChangeArrowheads="1"/>
            </p:cNvSpPr>
            <p:nvPr/>
          </p:nvSpPr>
          <p:spPr bwMode="auto">
            <a:xfrm>
              <a:off x="4171" y="1220"/>
              <a:ext cx="134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21514" name="Line 9"/>
            <p:cNvSpPr>
              <a:spLocks noChangeShapeType="1"/>
            </p:cNvSpPr>
            <p:nvPr/>
          </p:nvSpPr>
          <p:spPr bwMode="auto">
            <a:xfrm>
              <a:off x="4151" y="1291"/>
              <a:ext cx="0" cy="2869"/>
            </a:xfrm>
            <a:prstGeom prst="line">
              <a:avLst/>
            </a:prstGeom>
            <a:noFill/>
            <a:ln w="12700">
              <a:solidFill>
                <a:schemeClr val="accent2"/>
              </a:solidFill>
              <a:prstDash val="lgDash"/>
              <a:round/>
              <a:headEnd/>
              <a:tailEnd/>
            </a:ln>
          </p:spPr>
          <p:txBody>
            <a:bodyPr/>
            <a:lstStyle/>
            <a:p>
              <a:endParaRPr lang="en-US"/>
            </a:p>
          </p:txBody>
        </p:sp>
      </p:grpSp>
      <p:sp>
        <p:nvSpPr>
          <p:cNvPr id="11" name="Rectangle 3"/>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Tree>
    <p:extLst>
      <p:ext uri="{BB962C8B-B14F-4D97-AF65-F5344CB8AC3E}">
        <p14:creationId xmlns:p14="http://schemas.microsoft.com/office/powerpoint/2010/main" val="327320423"/>
      </p:ext>
    </p:extLst>
  </p:cSld>
  <p:clrMapOvr>
    <a:masterClrMapping/>
  </p:clrMapOvr>
  <p:transition>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2551"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4" name="Rectangle 4"/>
          <p:cNvSpPr>
            <a:spLocks noGrp="1" noChangeArrowheads="1"/>
          </p:cNvSpPr>
          <p:nvPr>
            <p:ph type="body" sz="half" idx="1"/>
          </p:nvPr>
        </p:nvSpPr>
        <p:spPr>
          <a:xfrm>
            <a:off x="434975" y="1851025"/>
            <a:ext cx="2413000" cy="4806950"/>
          </a:xfrm>
          <a:noFill/>
        </p:spPr>
        <p:txBody>
          <a:bodyPr/>
          <a:lstStyle/>
          <a:p>
            <a:pPr>
              <a:buFont typeface="Monotype Sorts" pitchFamily="2" charset="2"/>
              <a:buChar char="¶"/>
            </a:pPr>
            <a:r>
              <a:rPr lang="en-US" smtClean="0">
                <a:effectLst/>
                <a:latin typeface="Calibri" panose="020F0502020204030204" pitchFamily="34" charset="0"/>
              </a:rPr>
              <a:t>Copy the new element to a separate location. </a:t>
            </a:r>
          </a:p>
        </p:txBody>
      </p:sp>
      <p:graphicFrame>
        <p:nvGraphicFramePr>
          <p:cNvPr id="22531" name="Object 5"/>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2552"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3"/>
          <p:cNvGrpSpPr>
            <a:grpSpLocks/>
          </p:cNvGrpSpPr>
          <p:nvPr/>
        </p:nvGrpSpPr>
        <p:grpSpPr bwMode="auto">
          <a:xfrm>
            <a:off x="1166813" y="5557838"/>
            <a:ext cx="938212" cy="969962"/>
            <a:chOff x="735" y="3501"/>
            <a:chExt cx="591" cy="611"/>
          </a:xfrm>
          <a:solidFill>
            <a:srgbClr val="00B0F0"/>
          </a:solidFill>
        </p:grpSpPr>
        <p:sp>
          <p:nvSpPr>
            <p:cNvPr id="22543" name="AutoShape 6"/>
            <p:cNvSpPr>
              <a:spLocks noChangeArrowheads="1"/>
            </p:cNvSpPr>
            <p:nvPr/>
          </p:nvSpPr>
          <p:spPr bwMode="auto">
            <a:xfrm>
              <a:off x="735" y="3501"/>
              <a:ext cx="591" cy="61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22532"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2553" name="Chart" r:id="rId8" imgW="6095927" imgH="4057904" progId="MSGraph.Chart.8">
                    <p:embed followColorScheme="full"/>
                  </p:oleObj>
                </mc:Choice>
                <mc:Fallback>
                  <p:oleObj name="Chart" r:id="rId8" imgW="6095927" imgH="4057904" progId="MSGraph.Chart.8">
                    <p:embed followColorScheme="full"/>
                    <p:pic>
                      <p:nvPicPr>
                        <p:cNvPr id="0" name=""/>
                        <p:cNvPicPr>
                          <a:picLocks noChangeArrowheads="1"/>
                        </p:cNvPicPr>
                        <p:nvPr/>
                      </p:nvPicPr>
                      <p:blipFill>
                        <a:blip r:embed="rId9"/>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4"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22545"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22546"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22547" name="Rectangle 11"/>
            <p:cNvSpPr>
              <a:spLocks noChangeArrowheads="1"/>
            </p:cNvSpPr>
            <p:nvPr/>
          </p:nvSpPr>
          <p:spPr bwMode="auto">
            <a:xfrm rot="3180000">
              <a:off x="1098" y="3841"/>
              <a:ext cx="110" cy="199"/>
            </a:xfrm>
            <a:prstGeom prst="rect">
              <a:avLst/>
            </a:prstGeom>
            <a:grpFill/>
            <a:ln w="12700">
              <a:noFill/>
              <a:miter lim="800000"/>
              <a:headEnd/>
              <a:tailEnd/>
            </a:ln>
          </p:spPr>
          <p:txBody>
            <a:bodyPr wrap="none" anchor="ctr"/>
            <a:lstStyle/>
            <a:p>
              <a:endParaRPr lang="en-US"/>
            </a:p>
          </p:txBody>
        </p:sp>
        <p:sp>
          <p:nvSpPr>
            <p:cNvPr id="22548"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sp>
        <p:nvSpPr>
          <p:cNvPr id="22536" name="Rectangle 14"/>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grpSp>
        <p:nvGrpSpPr>
          <p:cNvPr id="3" name="Group 18"/>
          <p:cNvGrpSpPr>
            <a:grpSpLocks/>
          </p:cNvGrpSpPr>
          <p:nvPr/>
        </p:nvGrpSpPr>
        <p:grpSpPr bwMode="auto">
          <a:xfrm>
            <a:off x="4437063" y="1928813"/>
            <a:ext cx="4313237" cy="4675187"/>
            <a:chOff x="2795" y="1215"/>
            <a:chExt cx="2717" cy="2945"/>
          </a:xfrm>
        </p:grpSpPr>
        <p:sp>
          <p:nvSpPr>
            <p:cNvPr id="22540" name="Rectangle 15"/>
            <p:cNvSpPr>
              <a:spLocks noChangeArrowheads="1"/>
            </p:cNvSpPr>
            <p:nvPr/>
          </p:nvSpPr>
          <p:spPr bwMode="auto">
            <a:xfrm>
              <a:off x="279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22541" name="Rectangle 16"/>
            <p:cNvSpPr>
              <a:spLocks noChangeArrowheads="1"/>
            </p:cNvSpPr>
            <p:nvPr/>
          </p:nvSpPr>
          <p:spPr bwMode="auto">
            <a:xfrm>
              <a:off x="4171" y="1220"/>
              <a:ext cx="134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22542" name="Line 17"/>
            <p:cNvSpPr>
              <a:spLocks noChangeShapeType="1"/>
            </p:cNvSpPr>
            <p:nvPr/>
          </p:nvSpPr>
          <p:spPr bwMode="auto">
            <a:xfrm>
              <a:off x="4151" y="1291"/>
              <a:ext cx="0" cy="2869"/>
            </a:xfrm>
            <a:prstGeom prst="line">
              <a:avLst/>
            </a:prstGeom>
            <a:noFill/>
            <a:ln w="12700">
              <a:solidFill>
                <a:schemeClr val="accent2"/>
              </a:solidFill>
              <a:prstDash val="lgDash"/>
              <a:round/>
              <a:headEnd/>
              <a:tailEnd/>
            </a:ln>
          </p:spPr>
          <p:txBody>
            <a:bodyPr/>
            <a:lstStyle/>
            <a:p>
              <a:endParaRPr lang="en-US"/>
            </a:p>
          </p:txBody>
        </p:sp>
      </p:grpSp>
      <p:sp>
        <p:nvSpPr>
          <p:cNvPr id="22538" name="Oval 19"/>
          <p:cNvSpPr>
            <a:spLocks noChangeArrowheads="1"/>
          </p:cNvSpPr>
          <p:nvPr/>
        </p:nvSpPr>
        <p:spPr bwMode="auto">
          <a:xfrm>
            <a:off x="6503988" y="4924425"/>
            <a:ext cx="928687" cy="1328738"/>
          </a:xfrm>
          <a:prstGeom prst="ellipse">
            <a:avLst/>
          </a:prstGeom>
          <a:noFill/>
          <a:ln w="50800">
            <a:solidFill>
              <a:srgbClr val="0000CC"/>
            </a:solidFill>
            <a:round/>
            <a:headEnd/>
            <a:tailEnd/>
          </a:ln>
        </p:spPr>
        <p:txBody>
          <a:bodyPr wrap="none" anchor="ctr"/>
          <a:lstStyle/>
          <a:p>
            <a:endParaRPr lang="en-US"/>
          </a:p>
        </p:txBody>
      </p:sp>
      <p:sp>
        <p:nvSpPr>
          <p:cNvPr id="22539" name="Arc 20"/>
          <p:cNvSpPr>
            <a:spLocks/>
          </p:cNvSpPr>
          <p:nvPr/>
        </p:nvSpPr>
        <p:spPr bwMode="auto">
          <a:xfrm>
            <a:off x="2192338" y="5788025"/>
            <a:ext cx="4391025" cy="381000"/>
          </a:xfrm>
          <a:custGeom>
            <a:avLst/>
            <a:gdLst>
              <a:gd name="T0" fmla="*/ 4391025 w 21600"/>
              <a:gd name="T1" fmla="*/ 0 h 21600"/>
              <a:gd name="T2" fmla="*/ 0 w 21600"/>
              <a:gd name="T3" fmla="*/ 3810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0000CC"/>
            </a:solidFill>
            <a:round/>
            <a:headEnd/>
            <a:tailEnd type="triangle" w="med" len="med"/>
          </a:ln>
        </p:spPr>
        <p:txBody>
          <a:bodyPr/>
          <a:lstStyle/>
          <a:p>
            <a:endParaRPr lang="en-US"/>
          </a:p>
        </p:txBody>
      </p:sp>
      <p:sp>
        <p:nvSpPr>
          <p:cNvPr id="22" name="Rectangle 3"/>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Tree>
    <p:extLst>
      <p:ext uri="{BB962C8B-B14F-4D97-AF65-F5344CB8AC3E}">
        <p14:creationId xmlns:p14="http://schemas.microsoft.com/office/powerpoint/2010/main" val="4194411507"/>
      </p:ext>
    </p:extLst>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3575"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8" name="Rectangle 4"/>
          <p:cNvSpPr>
            <a:spLocks noGrp="1" noChangeArrowheads="1"/>
          </p:cNvSpPr>
          <p:nvPr>
            <p:ph type="body" sz="half" idx="1"/>
          </p:nvPr>
        </p:nvSpPr>
        <p:spPr>
          <a:xfrm>
            <a:off x="434975" y="1851025"/>
            <a:ext cx="2413000" cy="4806950"/>
          </a:xfrm>
          <a:noFill/>
        </p:spPr>
        <p:txBody>
          <a:bodyPr/>
          <a:lstStyle/>
          <a:p>
            <a:pPr>
              <a:buFont typeface="Monotype Sorts" pitchFamily="2" charset="2"/>
              <a:buChar char="·"/>
            </a:pPr>
            <a:r>
              <a:rPr lang="en-US" dirty="0" smtClean="0">
                <a:effectLst/>
                <a:latin typeface="Calibri" panose="020F0502020204030204" pitchFamily="34" charset="0"/>
              </a:rPr>
              <a:t>Shift elements in the sorted side, creating an open space for the new element.</a:t>
            </a:r>
          </a:p>
        </p:txBody>
      </p:sp>
      <p:graphicFrame>
        <p:nvGraphicFramePr>
          <p:cNvPr id="23555" name="Object 5"/>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3576"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3"/>
          <p:cNvGrpSpPr>
            <a:grpSpLocks/>
          </p:cNvGrpSpPr>
          <p:nvPr/>
        </p:nvGrpSpPr>
        <p:grpSpPr bwMode="auto">
          <a:xfrm>
            <a:off x="1166813" y="5557838"/>
            <a:ext cx="938212" cy="969962"/>
            <a:chOff x="735" y="3501"/>
            <a:chExt cx="591" cy="611"/>
          </a:xfrm>
          <a:solidFill>
            <a:srgbClr val="00B0F0"/>
          </a:solidFill>
        </p:grpSpPr>
        <p:sp>
          <p:nvSpPr>
            <p:cNvPr id="23562" name="AutoShape 6"/>
            <p:cNvSpPr>
              <a:spLocks noChangeArrowheads="1"/>
            </p:cNvSpPr>
            <p:nvPr/>
          </p:nvSpPr>
          <p:spPr bwMode="auto">
            <a:xfrm>
              <a:off x="735" y="3501"/>
              <a:ext cx="591" cy="61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23556"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3577" name="Chart" r:id="rId8" imgW="6095927" imgH="4057904" progId="MSGraph.Chart.8">
                    <p:embed followColorScheme="full"/>
                  </p:oleObj>
                </mc:Choice>
                <mc:Fallback>
                  <p:oleObj name="Chart" r:id="rId8" imgW="6095927" imgH="4057904" progId="MSGraph.Chart.8">
                    <p:embed followColorScheme="full"/>
                    <p:pic>
                      <p:nvPicPr>
                        <p:cNvPr id="0" name=""/>
                        <p:cNvPicPr>
                          <a:picLocks noChangeArrowheads="1"/>
                        </p:cNvPicPr>
                        <p:nvPr/>
                      </p:nvPicPr>
                      <p:blipFill>
                        <a:blip r:embed="rId9"/>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3"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23564"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23565"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23566" name="Rectangle 11"/>
            <p:cNvSpPr>
              <a:spLocks noChangeArrowheads="1"/>
            </p:cNvSpPr>
            <p:nvPr/>
          </p:nvSpPr>
          <p:spPr bwMode="auto">
            <a:xfrm rot="3180000">
              <a:off x="1098" y="3841"/>
              <a:ext cx="110" cy="199"/>
            </a:xfrm>
            <a:prstGeom prst="rect">
              <a:avLst/>
            </a:prstGeom>
            <a:grpFill/>
            <a:ln w="12700">
              <a:noFill/>
              <a:miter lim="800000"/>
              <a:headEnd/>
              <a:tailEnd/>
            </a:ln>
          </p:spPr>
          <p:txBody>
            <a:bodyPr wrap="none" anchor="ctr"/>
            <a:lstStyle/>
            <a:p>
              <a:endParaRPr lang="en-US"/>
            </a:p>
          </p:txBody>
        </p:sp>
        <p:sp>
          <p:nvSpPr>
            <p:cNvPr id="23567"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sp>
        <p:nvSpPr>
          <p:cNvPr id="23560" name="AutoShape 14"/>
          <p:cNvSpPr>
            <a:spLocks noChangeArrowheads="1"/>
          </p:cNvSpPr>
          <p:nvPr/>
        </p:nvSpPr>
        <p:spPr bwMode="auto">
          <a:xfrm>
            <a:off x="6189663" y="4154488"/>
            <a:ext cx="762000" cy="400050"/>
          </a:xfrm>
          <a:prstGeom prst="rightArrow">
            <a:avLst>
              <a:gd name="adj1" fmla="val 50000"/>
              <a:gd name="adj2" fmla="val 95247"/>
            </a:avLst>
          </a:prstGeom>
          <a:solidFill>
            <a:srgbClr val="0000CC"/>
          </a:solidFill>
          <a:ln w="12700">
            <a:noFill/>
            <a:miter lim="800000"/>
            <a:headEnd/>
            <a:tailEnd/>
          </a:ln>
        </p:spPr>
        <p:txBody>
          <a:bodyPr wrap="none" anchor="ctr"/>
          <a:lstStyle/>
          <a:p>
            <a:endParaRPr lang="en-US"/>
          </a:p>
        </p:txBody>
      </p:sp>
      <p:sp>
        <p:nvSpPr>
          <p:cNvPr id="23561" name="Rectangle 15"/>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7" name="Rectangle 3"/>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Tree>
    <p:extLst>
      <p:ext uri="{BB962C8B-B14F-4D97-AF65-F5344CB8AC3E}">
        <p14:creationId xmlns:p14="http://schemas.microsoft.com/office/powerpoint/2010/main" val="667696362"/>
      </p:ext>
    </p:extLst>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4606"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3"/>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4607"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3" name="Rectangle 5"/>
          <p:cNvSpPr>
            <a:spLocks noGrp="1" noChangeArrowheads="1"/>
          </p:cNvSpPr>
          <p:nvPr>
            <p:ph type="body" sz="half" idx="1"/>
          </p:nvPr>
        </p:nvSpPr>
        <p:spPr>
          <a:xfrm>
            <a:off x="434975" y="1851025"/>
            <a:ext cx="2413000" cy="4806950"/>
          </a:xfrm>
          <a:noFill/>
        </p:spPr>
        <p:txBody>
          <a:bodyPr/>
          <a:lstStyle/>
          <a:p>
            <a:pPr>
              <a:buFont typeface="Monotype Sorts" pitchFamily="2" charset="2"/>
              <a:buChar char="·"/>
            </a:pPr>
            <a:r>
              <a:rPr lang="en-US" dirty="0" smtClean="0">
                <a:effectLst/>
                <a:latin typeface="Calibri" panose="020F0502020204030204" pitchFamily="34" charset="0"/>
              </a:rPr>
              <a:t>Shift elements in the sorted side, creating an open space for the new element.</a:t>
            </a:r>
          </a:p>
        </p:txBody>
      </p:sp>
      <p:grpSp>
        <p:nvGrpSpPr>
          <p:cNvPr id="2" name="Group 13"/>
          <p:cNvGrpSpPr>
            <a:grpSpLocks/>
          </p:cNvGrpSpPr>
          <p:nvPr/>
        </p:nvGrpSpPr>
        <p:grpSpPr bwMode="auto">
          <a:xfrm>
            <a:off x="1166813" y="5557838"/>
            <a:ext cx="938212" cy="969962"/>
            <a:chOff x="735" y="3501"/>
            <a:chExt cx="591" cy="611"/>
          </a:xfrm>
          <a:solidFill>
            <a:srgbClr val="00B0F0"/>
          </a:solidFill>
        </p:grpSpPr>
        <p:sp>
          <p:nvSpPr>
            <p:cNvPr id="24587" name="AutoShape 6"/>
            <p:cNvSpPr>
              <a:spLocks noChangeArrowheads="1"/>
            </p:cNvSpPr>
            <p:nvPr/>
          </p:nvSpPr>
          <p:spPr bwMode="auto">
            <a:xfrm>
              <a:off x="735" y="3501"/>
              <a:ext cx="591" cy="61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24581"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4608" name="Chart" r:id="rId8" imgW="6095927" imgH="4057904" progId="MSGraph.Chart.8">
                    <p:embed followColorScheme="full"/>
                  </p:oleObj>
                </mc:Choice>
                <mc:Fallback>
                  <p:oleObj name="Chart" r:id="rId8" imgW="6095927" imgH="4057904" progId="MSGraph.Chart.8">
                    <p:embed followColorScheme="full"/>
                    <p:pic>
                      <p:nvPicPr>
                        <p:cNvPr id="0" name=""/>
                        <p:cNvPicPr>
                          <a:picLocks noChangeArrowheads="1"/>
                        </p:cNvPicPr>
                        <p:nvPr/>
                      </p:nvPicPr>
                      <p:blipFill>
                        <a:blip r:embed="rId9"/>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8"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24589"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24590"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24591" name="Rectangle 11"/>
            <p:cNvSpPr>
              <a:spLocks noChangeArrowheads="1"/>
            </p:cNvSpPr>
            <p:nvPr/>
          </p:nvSpPr>
          <p:spPr bwMode="auto">
            <a:xfrm rot="3180000">
              <a:off x="1098" y="3841"/>
              <a:ext cx="110" cy="199"/>
            </a:xfrm>
            <a:prstGeom prst="rect">
              <a:avLst/>
            </a:prstGeom>
            <a:grpFill/>
            <a:ln w="12700">
              <a:noFill/>
              <a:miter lim="800000"/>
              <a:headEnd/>
              <a:tailEnd/>
            </a:ln>
          </p:spPr>
          <p:txBody>
            <a:bodyPr wrap="none" anchor="ctr"/>
            <a:lstStyle/>
            <a:p>
              <a:endParaRPr lang="en-US"/>
            </a:p>
          </p:txBody>
        </p:sp>
        <p:sp>
          <p:nvSpPr>
            <p:cNvPr id="24592"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graphicFrame>
        <p:nvGraphicFramePr>
          <p:cNvPr id="24580" name="Object 14"/>
          <p:cNvGraphicFramePr>
            <a:graphicFrameLocks/>
          </p:cNvGraphicFramePr>
          <p:nvPr/>
        </p:nvGraphicFramePr>
        <p:xfrm>
          <a:off x="5878513" y="2428875"/>
          <a:ext cx="652462" cy="4043363"/>
        </p:xfrm>
        <a:graphic>
          <a:graphicData uri="http://schemas.openxmlformats.org/presentationml/2006/ole">
            <mc:AlternateContent xmlns:mc="http://schemas.openxmlformats.org/markup-compatibility/2006">
              <mc:Choice xmlns:v="urn:schemas-microsoft-com:vml" Requires="v">
                <p:oleObj spid="_x0000_s24609" name="Chart" r:id="rId10" imgW="6095927" imgH="4057904" progId="MSGraph.Chart.8">
                  <p:embed followColorScheme="full"/>
                </p:oleObj>
              </mc:Choice>
              <mc:Fallback>
                <p:oleObj name="Chart" r:id="rId10" imgW="6095927" imgH="4057904" progId="MSGraph.Chart.8">
                  <p:embed followColorScheme="full"/>
                  <p:pic>
                    <p:nvPicPr>
                      <p:cNvPr id="0" name=""/>
                      <p:cNvPicPr>
                        <a:picLocks noChangeArrowheads="1"/>
                      </p:cNvPicPr>
                      <p:nvPr/>
                    </p:nvPicPr>
                    <p:blipFill>
                      <a:blip r:embed="rId11"/>
                      <a:srcRect l="51344" r="37921"/>
                      <a:stretch>
                        <a:fillRect/>
                      </a:stretch>
                    </p:blipFill>
                    <p:spPr bwMode="auto">
                      <a:xfrm>
                        <a:off x="5878513" y="2428875"/>
                        <a:ext cx="652462"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5" name="AutoShape 15"/>
          <p:cNvSpPr>
            <a:spLocks noChangeArrowheads="1"/>
          </p:cNvSpPr>
          <p:nvPr/>
        </p:nvSpPr>
        <p:spPr bwMode="auto">
          <a:xfrm>
            <a:off x="6189663" y="4154488"/>
            <a:ext cx="762000" cy="400050"/>
          </a:xfrm>
          <a:prstGeom prst="rightArrow">
            <a:avLst>
              <a:gd name="adj1" fmla="val 50000"/>
              <a:gd name="adj2" fmla="val 95247"/>
            </a:avLst>
          </a:prstGeom>
          <a:solidFill>
            <a:srgbClr val="0000CC"/>
          </a:solidFill>
          <a:ln w="12700">
            <a:noFill/>
            <a:miter lim="800000"/>
            <a:headEnd/>
            <a:tailEnd/>
          </a:ln>
        </p:spPr>
        <p:txBody>
          <a:bodyPr wrap="none" anchor="ctr"/>
          <a:lstStyle/>
          <a:p>
            <a:endParaRPr lang="en-US"/>
          </a:p>
        </p:txBody>
      </p:sp>
      <p:sp>
        <p:nvSpPr>
          <p:cNvPr id="24586" name="Rectangle 1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Tree>
    <p:extLst>
      <p:ext uri="{BB962C8B-B14F-4D97-AF65-F5344CB8AC3E}">
        <p14:creationId xmlns:p14="http://schemas.microsoft.com/office/powerpoint/2010/main" val="2829784437"/>
      </p:ext>
    </p:extLst>
  </p:cSld>
  <p:clrMapOvr>
    <a:masterClrMapping/>
  </p:clrMapOvr>
  <p:transition>
    <p:strips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5630"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3"/>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5631"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7" name="Rectangle 5"/>
          <p:cNvSpPr>
            <a:spLocks noGrp="1" noChangeArrowheads="1"/>
          </p:cNvSpPr>
          <p:nvPr>
            <p:ph type="body" sz="half" idx="1"/>
          </p:nvPr>
        </p:nvSpPr>
        <p:spPr>
          <a:xfrm>
            <a:off x="434975" y="1851025"/>
            <a:ext cx="2413000" cy="4806950"/>
          </a:xfrm>
          <a:noFill/>
        </p:spPr>
        <p:txBody>
          <a:bodyPr/>
          <a:lstStyle/>
          <a:p>
            <a:pPr>
              <a:buFont typeface="Monotype Sorts" pitchFamily="2" charset="2"/>
              <a:buChar char="·"/>
            </a:pPr>
            <a:r>
              <a:rPr lang="en-US" smtClean="0">
                <a:effectLst/>
                <a:latin typeface="Calibri" panose="020F0502020204030204" pitchFamily="34" charset="0"/>
              </a:rPr>
              <a:t>Continue shifting elements...</a:t>
            </a:r>
          </a:p>
        </p:txBody>
      </p:sp>
      <p:grpSp>
        <p:nvGrpSpPr>
          <p:cNvPr id="2" name="Group 13"/>
          <p:cNvGrpSpPr>
            <a:grpSpLocks/>
          </p:cNvGrpSpPr>
          <p:nvPr/>
        </p:nvGrpSpPr>
        <p:grpSpPr bwMode="auto">
          <a:xfrm>
            <a:off x="1166813" y="5557838"/>
            <a:ext cx="938212" cy="969962"/>
            <a:chOff x="735" y="3501"/>
            <a:chExt cx="591" cy="611"/>
          </a:xfrm>
          <a:solidFill>
            <a:srgbClr val="00B0F0"/>
          </a:solidFill>
        </p:grpSpPr>
        <p:sp>
          <p:nvSpPr>
            <p:cNvPr id="25611" name="AutoShape 6"/>
            <p:cNvSpPr>
              <a:spLocks noChangeArrowheads="1"/>
            </p:cNvSpPr>
            <p:nvPr/>
          </p:nvSpPr>
          <p:spPr bwMode="auto">
            <a:xfrm>
              <a:off x="735" y="3501"/>
              <a:ext cx="591" cy="61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25605"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5632" name="Chart" r:id="rId8" imgW="6095927" imgH="4057904" progId="MSGraph.Chart.8">
                    <p:embed followColorScheme="full"/>
                  </p:oleObj>
                </mc:Choice>
                <mc:Fallback>
                  <p:oleObj name="Chart" r:id="rId8" imgW="6095927" imgH="4057904" progId="MSGraph.Chart.8">
                    <p:embed followColorScheme="full"/>
                    <p:pic>
                      <p:nvPicPr>
                        <p:cNvPr id="0" name=""/>
                        <p:cNvPicPr>
                          <a:picLocks noChangeArrowheads="1"/>
                        </p:cNvPicPr>
                        <p:nvPr/>
                      </p:nvPicPr>
                      <p:blipFill>
                        <a:blip r:embed="rId9"/>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2"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25613"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25614"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25615" name="Rectangle 11"/>
            <p:cNvSpPr>
              <a:spLocks noChangeArrowheads="1"/>
            </p:cNvSpPr>
            <p:nvPr/>
          </p:nvSpPr>
          <p:spPr bwMode="auto">
            <a:xfrm rot="3180000">
              <a:off x="1098" y="3841"/>
              <a:ext cx="110" cy="199"/>
            </a:xfrm>
            <a:prstGeom prst="rect">
              <a:avLst/>
            </a:prstGeom>
            <a:grpFill/>
            <a:ln w="12700">
              <a:noFill/>
              <a:miter lim="800000"/>
              <a:headEnd/>
              <a:tailEnd/>
            </a:ln>
          </p:spPr>
          <p:txBody>
            <a:bodyPr wrap="none" anchor="ctr"/>
            <a:lstStyle/>
            <a:p>
              <a:endParaRPr lang="en-US"/>
            </a:p>
          </p:txBody>
        </p:sp>
        <p:sp>
          <p:nvSpPr>
            <p:cNvPr id="25616"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graphicFrame>
        <p:nvGraphicFramePr>
          <p:cNvPr id="25604" name="Object 14"/>
          <p:cNvGraphicFramePr>
            <a:graphicFrameLocks/>
          </p:cNvGraphicFramePr>
          <p:nvPr/>
        </p:nvGraphicFramePr>
        <p:xfrm>
          <a:off x="5062538" y="2428875"/>
          <a:ext cx="796925" cy="4043363"/>
        </p:xfrm>
        <a:graphic>
          <a:graphicData uri="http://schemas.openxmlformats.org/presentationml/2006/ole">
            <mc:AlternateContent xmlns:mc="http://schemas.openxmlformats.org/markup-compatibility/2006">
              <mc:Choice xmlns:v="urn:schemas-microsoft-com:vml" Requires="v">
                <p:oleObj spid="_x0000_s25633" name="Chart" r:id="rId10" imgW="6095927" imgH="4057904" progId="MSGraph.Chart.8">
                  <p:embed followColorScheme="full"/>
                </p:oleObj>
              </mc:Choice>
              <mc:Fallback>
                <p:oleObj name="Chart" r:id="rId10" imgW="6095927" imgH="4057904" progId="MSGraph.Chart.8">
                  <p:embed followColorScheme="full"/>
                  <p:pic>
                    <p:nvPicPr>
                      <p:cNvPr id="0" name=""/>
                      <p:cNvPicPr>
                        <a:picLocks noChangeArrowheads="1"/>
                      </p:cNvPicPr>
                      <p:nvPr/>
                    </p:nvPicPr>
                    <p:blipFill>
                      <a:blip r:embed="rId11"/>
                      <a:srcRect l="37920" r="48969"/>
                      <a:stretch>
                        <a:fillRect/>
                      </a:stretch>
                    </p:blipFill>
                    <p:spPr bwMode="auto">
                      <a:xfrm>
                        <a:off x="5062538" y="2428875"/>
                        <a:ext cx="79692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9" name="AutoShape 15"/>
          <p:cNvSpPr>
            <a:spLocks noChangeArrowheads="1"/>
          </p:cNvSpPr>
          <p:nvPr/>
        </p:nvSpPr>
        <p:spPr bwMode="auto">
          <a:xfrm>
            <a:off x="5297488" y="4583113"/>
            <a:ext cx="762000" cy="400050"/>
          </a:xfrm>
          <a:prstGeom prst="rightArrow">
            <a:avLst>
              <a:gd name="adj1" fmla="val 50000"/>
              <a:gd name="adj2" fmla="val 95247"/>
            </a:avLst>
          </a:prstGeom>
          <a:solidFill>
            <a:srgbClr val="0000CC"/>
          </a:solidFill>
          <a:ln w="12700">
            <a:noFill/>
            <a:miter lim="800000"/>
            <a:headEnd/>
            <a:tailEnd/>
          </a:ln>
        </p:spPr>
        <p:txBody>
          <a:bodyPr wrap="none" anchor="ctr"/>
          <a:lstStyle/>
          <a:p>
            <a:endParaRPr lang="en-US"/>
          </a:p>
        </p:txBody>
      </p:sp>
      <p:sp>
        <p:nvSpPr>
          <p:cNvPr id="25610" name="Rectangle 1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7" name="Rectangle 3"/>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Tree>
    <p:extLst>
      <p:ext uri="{BB962C8B-B14F-4D97-AF65-F5344CB8AC3E}">
        <p14:creationId xmlns:p14="http://schemas.microsoft.com/office/powerpoint/2010/main" val="557786320"/>
      </p:ext>
    </p:extLst>
  </p:cSld>
  <p:clrMapOvr>
    <a:masterClrMapping/>
  </p:clrMapOvr>
  <p:transition>
    <p:strips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6654"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7" name="Object 3"/>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6655"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1" name="Rectangle 5"/>
          <p:cNvSpPr>
            <a:spLocks noGrp="1" noChangeArrowheads="1"/>
          </p:cNvSpPr>
          <p:nvPr>
            <p:ph type="body" sz="half" idx="1"/>
          </p:nvPr>
        </p:nvSpPr>
        <p:spPr>
          <a:xfrm>
            <a:off x="434975" y="1851025"/>
            <a:ext cx="2413000" cy="4806950"/>
          </a:xfrm>
          <a:noFill/>
        </p:spPr>
        <p:txBody>
          <a:bodyPr/>
          <a:lstStyle/>
          <a:p>
            <a:pPr>
              <a:buFont typeface="Monotype Sorts" pitchFamily="2" charset="2"/>
              <a:buChar char="·"/>
            </a:pPr>
            <a:r>
              <a:rPr lang="en-US" smtClean="0">
                <a:effectLst/>
                <a:latin typeface="Calibri" panose="020F0502020204030204" pitchFamily="34" charset="0"/>
              </a:rPr>
              <a:t>Continue shifting elements...</a:t>
            </a:r>
          </a:p>
        </p:txBody>
      </p:sp>
      <p:grpSp>
        <p:nvGrpSpPr>
          <p:cNvPr id="2" name="Group 13"/>
          <p:cNvGrpSpPr>
            <a:grpSpLocks/>
          </p:cNvGrpSpPr>
          <p:nvPr/>
        </p:nvGrpSpPr>
        <p:grpSpPr bwMode="auto">
          <a:xfrm>
            <a:off x="1166813" y="5557838"/>
            <a:ext cx="938212" cy="969962"/>
            <a:chOff x="735" y="3501"/>
            <a:chExt cx="591" cy="611"/>
          </a:xfrm>
          <a:solidFill>
            <a:srgbClr val="00B0F0"/>
          </a:solidFill>
        </p:grpSpPr>
        <p:sp>
          <p:nvSpPr>
            <p:cNvPr id="26635" name="AutoShape 6"/>
            <p:cNvSpPr>
              <a:spLocks noChangeArrowheads="1"/>
            </p:cNvSpPr>
            <p:nvPr/>
          </p:nvSpPr>
          <p:spPr bwMode="auto">
            <a:xfrm>
              <a:off x="735" y="3501"/>
              <a:ext cx="591" cy="611"/>
            </a:xfrm>
            <a:prstGeom prst="roundRect">
              <a:avLst>
                <a:gd name="adj" fmla="val 12495"/>
              </a:avLst>
            </a:prstGeom>
            <a:grpFill/>
            <a:ln w="12700">
              <a:solidFill>
                <a:schemeClr val="tx1"/>
              </a:solidFill>
              <a:round/>
              <a:headEnd/>
              <a:tailEnd/>
            </a:ln>
          </p:spPr>
          <p:txBody>
            <a:bodyPr wrap="none" anchor="ctr"/>
            <a:lstStyle/>
            <a:p>
              <a:endParaRPr lang="en-US">
                <a:effectLst/>
              </a:endParaRPr>
            </a:p>
          </p:txBody>
        </p:sp>
        <p:graphicFrame>
          <p:nvGraphicFramePr>
            <p:cNvPr id="26629"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6656" name="Chart" r:id="rId8" imgW="6095927" imgH="4057904" progId="MSGraph.Chart.8">
                    <p:embed followColorScheme="full"/>
                  </p:oleObj>
                </mc:Choice>
                <mc:Fallback>
                  <p:oleObj name="Chart" r:id="rId8" imgW="6095927" imgH="4057904" progId="MSGraph.Chart.8">
                    <p:embed followColorScheme="full"/>
                    <p:pic>
                      <p:nvPicPr>
                        <p:cNvPr id="0" name=""/>
                        <p:cNvPicPr>
                          <a:picLocks noChangeArrowheads="1"/>
                        </p:cNvPicPr>
                        <p:nvPr/>
                      </p:nvPicPr>
                      <p:blipFill>
                        <a:blip r:embed="rId9"/>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6"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effectLst/>
              </a:endParaRPr>
            </a:p>
          </p:txBody>
        </p:sp>
        <p:sp>
          <p:nvSpPr>
            <p:cNvPr id="26637"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effectLst/>
              </a:endParaRPr>
            </a:p>
          </p:txBody>
        </p:sp>
        <p:sp>
          <p:nvSpPr>
            <p:cNvPr id="26638"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effectLst/>
              </a:endParaRPr>
            </a:p>
          </p:txBody>
        </p:sp>
        <p:sp>
          <p:nvSpPr>
            <p:cNvPr id="26639" name="Rectangle 11"/>
            <p:cNvSpPr>
              <a:spLocks noChangeArrowheads="1"/>
            </p:cNvSpPr>
            <p:nvPr/>
          </p:nvSpPr>
          <p:spPr bwMode="auto">
            <a:xfrm rot="3180000">
              <a:off x="1098" y="3841"/>
              <a:ext cx="110" cy="199"/>
            </a:xfrm>
            <a:prstGeom prst="rect">
              <a:avLst/>
            </a:prstGeom>
            <a:grpFill/>
            <a:ln w="12700">
              <a:noFill/>
              <a:miter lim="800000"/>
              <a:headEnd/>
              <a:tailEnd/>
            </a:ln>
          </p:spPr>
          <p:txBody>
            <a:bodyPr wrap="none" anchor="ctr"/>
            <a:lstStyle/>
            <a:p>
              <a:endParaRPr lang="en-US">
                <a:effectLst/>
              </a:endParaRPr>
            </a:p>
          </p:txBody>
        </p:sp>
        <p:sp>
          <p:nvSpPr>
            <p:cNvPr id="26640"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effectLst/>
              </a:endParaRPr>
            </a:p>
          </p:txBody>
        </p:sp>
      </p:grpSp>
      <p:graphicFrame>
        <p:nvGraphicFramePr>
          <p:cNvPr id="26628" name="Object 14"/>
          <p:cNvGraphicFramePr>
            <a:graphicFrameLocks/>
          </p:cNvGraphicFramePr>
          <p:nvPr/>
        </p:nvGraphicFramePr>
        <p:xfrm>
          <a:off x="4318000" y="2428875"/>
          <a:ext cx="708025" cy="4043363"/>
        </p:xfrm>
        <a:graphic>
          <a:graphicData uri="http://schemas.openxmlformats.org/presentationml/2006/ole">
            <mc:AlternateContent xmlns:mc="http://schemas.openxmlformats.org/markup-compatibility/2006">
              <mc:Choice xmlns:v="urn:schemas-microsoft-com:vml" Requires="v">
                <p:oleObj spid="_x0000_s26657" name="Chart" r:id="rId10" imgW="6095927" imgH="4057904" progId="MSGraph.Chart.8">
                  <p:embed followColorScheme="full"/>
                </p:oleObj>
              </mc:Choice>
              <mc:Fallback>
                <p:oleObj name="Chart" r:id="rId10" imgW="6095927" imgH="4057904" progId="MSGraph.Chart.8">
                  <p:embed followColorScheme="full"/>
                  <p:pic>
                    <p:nvPicPr>
                      <p:cNvPr id="0" name=""/>
                      <p:cNvPicPr>
                        <a:picLocks noChangeArrowheads="1"/>
                      </p:cNvPicPr>
                      <p:nvPr/>
                    </p:nvPicPr>
                    <p:blipFill>
                      <a:blip r:embed="rId11"/>
                      <a:srcRect l="25671" r="62682"/>
                      <a:stretch>
                        <a:fillRect/>
                      </a:stretch>
                    </p:blipFill>
                    <p:spPr bwMode="auto">
                      <a:xfrm>
                        <a:off x="4318000" y="2428875"/>
                        <a:ext cx="70802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3" name="AutoShape 15"/>
          <p:cNvSpPr>
            <a:spLocks noChangeArrowheads="1"/>
          </p:cNvSpPr>
          <p:nvPr/>
        </p:nvSpPr>
        <p:spPr bwMode="auto">
          <a:xfrm>
            <a:off x="4572000" y="4837113"/>
            <a:ext cx="762000" cy="400050"/>
          </a:xfrm>
          <a:prstGeom prst="rightArrow">
            <a:avLst>
              <a:gd name="adj1" fmla="val 50000"/>
              <a:gd name="adj2" fmla="val 95247"/>
            </a:avLst>
          </a:prstGeom>
          <a:solidFill>
            <a:srgbClr val="0000CC"/>
          </a:solidFill>
          <a:ln w="12700">
            <a:noFill/>
            <a:miter lim="800000"/>
            <a:headEnd/>
            <a:tailEnd/>
          </a:ln>
        </p:spPr>
        <p:txBody>
          <a:bodyPr wrap="none" anchor="ctr"/>
          <a:lstStyle/>
          <a:p>
            <a:endParaRPr lang="en-US"/>
          </a:p>
        </p:txBody>
      </p:sp>
      <p:sp>
        <p:nvSpPr>
          <p:cNvPr id="26634" name="Rectangle 1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
        <p:nvSpPr>
          <p:cNvPr id="17" name="Rectangle 3"/>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Tree>
    <p:extLst>
      <p:ext uri="{BB962C8B-B14F-4D97-AF65-F5344CB8AC3E}">
        <p14:creationId xmlns:p14="http://schemas.microsoft.com/office/powerpoint/2010/main" val="1552630374"/>
      </p:ext>
    </p:extLst>
  </p:cSld>
  <p:clrMapOvr>
    <a:masterClrMapping/>
  </p:clrMapOvr>
  <p:transition>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438400"/>
            <a:ext cx="8229600" cy="1066800"/>
          </a:xfrm>
          <a:noFill/>
          <a:ln/>
        </p:spPr>
        <p:txBody>
          <a:bodyPr/>
          <a:lstStyle/>
          <a:p>
            <a:pPr algn="ctr"/>
            <a:r>
              <a:rPr lang="en-US" dirty="0" smtClean="0">
                <a:latin typeface="Calibri" panose="020F0502020204030204" pitchFamily="34" charset="0"/>
              </a:rPr>
              <a:t>Selection </a:t>
            </a:r>
            <a:r>
              <a:rPr lang="en-US" dirty="0">
                <a:latin typeface="Calibri" panose="020F0502020204030204" pitchFamily="34" charset="0"/>
              </a:rPr>
              <a:t>Sort</a:t>
            </a:r>
          </a:p>
        </p:txBody>
      </p:sp>
    </p:spTree>
    <p:extLst>
      <p:ext uri="{BB962C8B-B14F-4D97-AF65-F5344CB8AC3E}">
        <p14:creationId xmlns:p14="http://schemas.microsoft.com/office/powerpoint/2010/main" val="41858862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7678"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3"/>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7679"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5" name="Rectangle 5"/>
          <p:cNvSpPr>
            <a:spLocks noGrp="1" noChangeArrowheads="1"/>
          </p:cNvSpPr>
          <p:nvPr>
            <p:ph type="body" sz="half" idx="1"/>
          </p:nvPr>
        </p:nvSpPr>
        <p:spPr>
          <a:xfrm>
            <a:off x="434975" y="1851025"/>
            <a:ext cx="2413000" cy="4806950"/>
          </a:xfrm>
          <a:noFill/>
        </p:spPr>
        <p:txBody>
          <a:bodyPr/>
          <a:lstStyle/>
          <a:p>
            <a:pPr>
              <a:buFont typeface="Monotype Sorts" pitchFamily="2" charset="2"/>
              <a:buChar char="·"/>
            </a:pPr>
            <a:r>
              <a:rPr lang="en-US" smtClean="0">
                <a:effectLst/>
                <a:latin typeface="Calibri" panose="020F0502020204030204" pitchFamily="34" charset="0"/>
              </a:rPr>
              <a:t>...until you reach the location for the new element.</a:t>
            </a:r>
          </a:p>
        </p:txBody>
      </p:sp>
      <p:grpSp>
        <p:nvGrpSpPr>
          <p:cNvPr id="2" name="Group 13"/>
          <p:cNvGrpSpPr>
            <a:grpSpLocks/>
          </p:cNvGrpSpPr>
          <p:nvPr/>
        </p:nvGrpSpPr>
        <p:grpSpPr bwMode="auto">
          <a:xfrm>
            <a:off x="1166813" y="5557838"/>
            <a:ext cx="938212" cy="969962"/>
            <a:chOff x="735" y="3501"/>
            <a:chExt cx="591" cy="611"/>
          </a:xfrm>
          <a:solidFill>
            <a:srgbClr val="00B0F0"/>
          </a:solidFill>
        </p:grpSpPr>
        <p:sp>
          <p:nvSpPr>
            <p:cNvPr id="27659" name="AutoShape 6"/>
            <p:cNvSpPr>
              <a:spLocks noChangeArrowheads="1"/>
            </p:cNvSpPr>
            <p:nvPr/>
          </p:nvSpPr>
          <p:spPr bwMode="auto">
            <a:xfrm>
              <a:off x="735" y="3501"/>
              <a:ext cx="591" cy="61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27653"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7680" name="Chart" r:id="rId8" imgW="6095927" imgH="4057904" progId="MSGraph.Chart.8">
                    <p:embed followColorScheme="full"/>
                  </p:oleObj>
                </mc:Choice>
                <mc:Fallback>
                  <p:oleObj name="Chart" r:id="rId8" imgW="6095927" imgH="4057904" progId="MSGraph.Chart.8">
                    <p:embed followColorScheme="full"/>
                    <p:pic>
                      <p:nvPicPr>
                        <p:cNvPr id="0" name=""/>
                        <p:cNvPicPr>
                          <a:picLocks noChangeArrowheads="1"/>
                        </p:cNvPicPr>
                        <p:nvPr/>
                      </p:nvPicPr>
                      <p:blipFill>
                        <a:blip r:embed="rId9"/>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0"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27661"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27662"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27663" name="Rectangle 11"/>
            <p:cNvSpPr>
              <a:spLocks noChangeArrowheads="1"/>
            </p:cNvSpPr>
            <p:nvPr/>
          </p:nvSpPr>
          <p:spPr bwMode="auto">
            <a:xfrm rot="3180000">
              <a:off x="1098" y="3841"/>
              <a:ext cx="110" cy="199"/>
            </a:xfrm>
            <a:prstGeom prst="rect">
              <a:avLst/>
            </a:prstGeom>
            <a:grpFill/>
            <a:ln w="12700">
              <a:noFill/>
              <a:miter lim="800000"/>
              <a:headEnd/>
              <a:tailEnd/>
            </a:ln>
          </p:spPr>
          <p:txBody>
            <a:bodyPr wrap="none" anchor="ctr"/>
            <a:lstStyle/>
            <a:p>
              <a:endParaRPr lang="en-US"/>
            </a:p>
          </p:txBody>
        </p:sp>
        <p:sp>
          <p:nvSpPr>
            <p:cNvPr id="27664"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graphicFrame>
        <p:nvGraphicFramePr>
          <p:cNvPr id="27652" name="Object 14"/>
          <p:cNvGraphicFramePr>
            <a:graphicFrameLocks/>
          </p:cNvGraphicFramePr>
          <p:nvPr/>
        </p:nvGraphicFramePr>
        <p:xfrm>
          <a:off x="3538538" y="2428875"/>
          <a:ext cx="762000" cy="4043363"/>
        </p:xfrm>
        <a:graphic>
          <a:graphicData uri="http://schemas.openxmlformats.org/presentationml/2006/ole">
            <mc:AlternateContent xmlns:mc="http://schemas.openxmlformats.org/markup-compatibility/2006">
              <mc:Choice xmlns:v="urn:schemas-microsoft-com:vml" Requires="v">
                <p:oleObj spid="_x0000_s27681" name="Chart" r:id="rId10" imgW="6095927" imgH="4057904" progId="MSGraph.Chart.8">
                  <p:embed followColorScheme="full"/>
                </p:oleObj>
              </mc:Choice>
              <mc:Fallback>
                <p:oleObj name="Chart" r:id="rId10" imgW="6095927" imgH="4057904" progId="MSGraph.Chart.8">
                  <p:embed followColorScheme="full"/>
                  <p:pic>
                    <p:nvPicPr>
                      <p:cNvPr id="0" name=""/>
                      <p:cNvPicPr>
                        <a:picLocks noChangeArrowheads="1"/>
                      </p:cNvPicPr>
                      <p:nvPr/>
                    </p:nvPicPr>
                    <p:blipFill>
                      <a:blip r:embed="rId11"/>
                      <a:srcRect l="12848" r="74615"/>
                      <a:stretch>
                        <a:fillRect/>
                      </a:stretch>
                    </p:blipFill>
                    <p:spPr bwMode="auto">
                      <a:xfrm>
                        <a:off x="3538538" y="2428875"/>
                        <a:ext cx="762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7" name="AutoShape 15"/>
          <p:cNvSpPr>
            <a:spLocks noChangeArrowheads="1"/>
          </p:cNvSpPr>
          <p:nvPr/>
        </p:nvSpPr>
        <p:spPr bwMode="auto">
          <a:xfrm>
            <a:off x="3844925" y="5054600"/>
            <a:ext cx="762000" cy="400050"/>
          </a:xfrm>
          <a:prstGeom prst="rightArrow">
            <a:avLst>
              <a:gd name="adj1" fmla="val 50000"/>
              <a:gd name="adj2" fmla="val 95247"/>
            </a:avLst>
          </a:prstGeom>
          <a:solidFill>
            <a:srgbClr val="0000CC"/>
          </a:solidFill>
          <a:ln w="12700">
            <a:noFill/>
            <a:miter lim="800000"/>
            <a:headEnd/>
            <a:tailEnd/>
          </a:ln>
        </p:spPr>
        <p:txBody>
          <a:bodyPr wrap="none" anchor="ctr"/>
          <a:lstStyle/>
          <a:p>
            <a:endParaRPr lang="en-US"/>
          </a:p>
        </p:txBody>
      </p:sp>
      <p:sp>
        <p:nvSpPr>
          <p:cNvPr id="27658" name="Rectangle 1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7" name="Rectangle 3"/>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Tree>
    <p:extLst>
      <p:ext uri="{BB962C8B-B14F-4D97-AF65-F5344CB8AC3E}">
        <p14:creationId xmlns:p14="http://schemas.microsoft.com/office/powerpoint/2010/main" val="1339189752"/>
      </p:ext>
    </p:extLst>
  </p:cSld>
  <p:clrMapOvr>
    <a:masterClrMapping/>
  </p:clrMapOvr>
  <p:transition>
    <p:strips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8695"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5" name="Object 3"/>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8696"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8" name="Rectangle 5"/>
          <p:cNvSpPr>
            <a:spLocks noGrp="1" noChangeArrowheads="1"/>
          </p:cNvSpPr>
          <p:nvPr>
            <p:ph type="body" sz="half" idx="1"/>
          </p:nvPr>
        </p:nvSpPr>
        <p:spPr>
          <a:xfrm>
            <a:off x="434975" y="1851025"/>
            <a:ext cx="2413000" cy="4806950"/>
          </a:xfrm>
          <a:noFill/>
        </p:spPr>
        <p:txBody>
          <a:bodyPr/>
          <a:lstStyle/>
          <a:p>
            <a:pPr>
              <a:buFont typeface="Monotype Sorts" pitchFamily="2" charset="2"/>
              <a:buChar char="¸"/>
            </a:pPr>
            <a:r>
              <a:rPr lang="en-US" dirty="0" smtClean="0">
                <a:effectLst/>
                <a:latin typeface="Calibri" panose="020F0502020204030204" pitchFamily="34" charset="0"/>
              </a:rPr>
              <a:t>Copy the new element back into the array, at the correct location.</a:t>
            </a:r>
          </a:p>
        </p:txBody>
      </p:sp>
      <p:grpSp>
        <p:nvGrpSpPr>
          <p:cNvPr id="2" name="Group 13"/>
          <p:cNvGrpSpPr>
            <a:grpSpLocks/>
          </p:cNvGrpSpPr>
          <p:nvPr/>
        </p:nvGrpSpPr>
        <p:grpSpPr bwMode="auto">
          <a:xfrm>
            <a:off x="1166813" y="5557838"/>
            <a:ext cx="938212" cy="969962"/>
            <a:chOff x="735" y="3501"/>
            <a:chExt cx="591" cy="611"/>
          </a:xfrm>
          <a:solidFill>
            <a:srgbClr val="00B0F0"/>
          </a:solidFill>
        </p:grpSpPr>
        <p:sp>
          <p:nvSpPr>
            <p:cNvPr id="28686" name="AutoShape 6"/>
            <p:cNvSpPr>
              <a:spLocks noChangeArrowheads="1"/>
            </p:cNvSpPr>
            <p:nvPr/>
          </p:nvSpPr>
          <p:spPr bwMode="auto">
            <a:xfrm>
              <a:off x="735" y="3501"/>
              <a:ext cx="591" cy="61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28676"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8697" name="Chart" r:id="rId8" imgW="6095927" imgH="4057904" progId="MSGraph.Chart.8">
                    <p:embed followColorScheme="full"/>
                  </p:oleObj>
                </mc:Choice>
                <mc:Fallback>
                  <p:oleObj name="Chart" r:id="rId8" imgW="6095927" imgH="4057904" progId="MSGraph.Chart.8">
                    <p:embed followColorScheme="full"/>
                    <p:pic>
                      <p:nvPicPr>
                        <p:cNvPr id="0" name=""/>
                        <p:cNvPicPr>
                          <a:picLocks noChangeArrowheads="1"/>
                        </p:cNvPicPr>
                        <p:nvPr/>
                      </p:nvPicPr>
                      <p:blipFill>
                        <a:blip r:embed="rId9"/>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7"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28688"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28689"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28690" name="Rectangle 11"/>
            <p:cNvSpPr>
              <a:spLocks noChangeArrowheads="1"/>
            </p:cNvSpPr>
            <p:nvPr/>
          </p:nvSpPr>
          <p:spPr bwMode="auto">
            <a:xfrm rot="3180000">
              <a:off x="1098" y="3841"/>
              <a:ext cx="110" cy="199"/>
            </a:xfrm>
            <a:prstGeom prst="rect">
              <a:avLst/>
            </a:prstGeom>
            <a:grpFill/>
            <a:ln w="12700">
              <a:noFill/>
              <a:miter lim="800000"/>
              <a:headEnd/>
              <a:tailEnd/>
            </a:ln>
          </p:spPr>
          <p:txBody>
            <a:bodyPr wrap="none" anchor="ctr"/>
            <a:lstStyle/>
            <a:p>
              <a:endParaRPr lang="en-US"/>
            </a:p>
          </p:txBody>
        </p:sp>
        <p:sp>
          <p:nvSpPr>
            <p:cNvPr id="28691"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sp>
        <p:nvSpPr>
          <p:cNvPr id="28680" name="Line 14"/>
          <p:cNvSpPr>
            <a:spLocks noChangeShapeType="1"/>
          </p:cNvSpPr>
          <p:nvPr/>
        </p:nvSpPr>
        <p:spPr bwMode="auto">
          <a:xfrm flipV="1">
            <a:off x="2032000" y="5661025"/>
            <a:ext cx="1633538" cy="254000"/>
          </a:xfrm>
          <a:prstGeom prst="line">
            <a:avLst/>
          </a:prstGeom>
          <a:noFill/>
          <a:ln w="50800">
            <a:solidFill>
              <a:srgbClr val="0000CC"/>
            </a:solidFill>
            <a:round/>
            <a:headEnd/>
            <a:tailEnd type="triangle" w="med" len="med"/>
          </a:ln>
        </p:spPr>
        <p:txBody>
          <a:bodyPr/>
          <a:lstStyle/>
          <a:p>
            <a:endParaRPr lang="en-US"/>
          </a:p>
        </p:txBody>
      </p:sp>
      <p:sp>
        <p:nvSpPr>
          <p:cNvPr id="28681" name="Rectangle 15"/>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grpSp>
        <p:nvGrpSpPr>
          <p:cNvPr id="3" name="Group 19"/>
          <p:cNvGrpSpPr>
            <a:grpSpLocks/>
          </p:cNvGrpSpPr>
          <p:nvPr/>
        </p:nvGrpSpPr>
        <p:grpSpPr bwMode="auto">
          <a:xfrm>
            <a:off x="5168900" y="1928813"/>
            <a:ext cx="3898900" cy="4675187"/>
            <a:chOff x="3304" y="1215"/>
            <a:chExt cx="2456" cy="2945"/>
          </a:xfrm>
        </p:grpSpPr>
        <p:sp>
          <p:nvSpPr>
            <p:cNvPr id="28683" name="Rectangle 16"/>
            <p:cNvSpPr>
              <a:spLocks noChangeArrowheads="1"/>
            </p:cNvSpPr>
            <p:nvPr/>
          </p:nvSpPr>
          <p:spPr bwMode="auto">
            <a:xfrm>
              <a:off x="3304"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28684" name="Rectangle 17"/>
            <p:cNvSpPr>
              <a:spLocks noChangeArrowheads="1"/>
            </p:cNvSpPr>
            <p:nvPr/>
          </p:nvSpPr>
          <p:spPr bwMode="auto">
            <a:xfrm>
              <a:off x="4680" y="1220"/>
              <a:ext cx="1080"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28685" name="Line 18"/>
            <p:cNvSpPr>
              <a:spLocks noChangeShapeType="1"/>
            </p:cNvSpPr>
            <p:nvPr/>
          </p:nvSpPr>
          <p:spPr bwMode="auto">
            <a:xfrm>
              <a:off x="4660" y="1291"/>
              <a:ext cx="0" cy="2869"/>
            </a:xfrm>
            <a:prstGeom prst="line">
              <a:avLst/>
            </a:prstGeom>
            <a:noFill/>
            <a:ln w="12700">
              <a:solidFill>
                <a:schemeClr val="accent2"/>
              </a:solidFill>
              <a:prstDash val="lgDash"/>
              <a:round/>
              <a:headEnd/>
              <a:tailEnd/>
            </a:ln>
          </p:spPr>
          <p:txBody>
            <a:bodyPr/>
            <a:lstStyle/>
            <a:p>
              <a:endParaRPr lang="en-US"/>
            </a:p>
          </p:txBody>
        </p:sp>
      </p:grpSp>
      <p:sp>
        <p:nvSpPr>
          <p:cNvPr id="20" name="Rectangle 3"/>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Tree>
    <p:extLst>
      <p:ext uri="{BB962C8B-B14F-4D97-AF65-F5344CB8AC3E}">
        <p14:creationId xmlns:p14="http://schemas.microsoft.com/office/powerpoint/2010/main" val="3057828427"/>
      </p:ext>
    </p:extLst>
  </p:cSld>
  <p:clrMapOvr>
    <a:masterClrMapping/>
  </p:clrMapOvr>
  <p:transition>
    <p:strips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p:cNvGraphicFramePr>
          <p:nvPr/>
        </p:nvGraphicFramePr>
        <p:xfrm>
          <a:off x="2963863" y="2428875"/>
          <a:ext cx="5872162" cy="4043363"/>
        </p:xfrm>
        <a:graphic>
          <a:graphicData uri="http://schemas.openxmlformats.org/presentationml/2006/ole">
            <mc:AlternateContent xmlns:mc="http://schemas.openxmlformats.org/markup-compatibility/2006">
              <mc:Choice xmlns:v="urn:schemas-microsoft-com:vml" Requires="v">
                <p:oleObj spid="_x0000_s29712"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l="3395"/>
                      <a:stretch>
                        <a:fillRect/>
                      </a:stretch>
                    </p:blipFill>
                    <p:spPr bwMode="auto">
                      <a:xfrm>
                        <a:off x="2963863" y="2428875"/>
                        <a:ext cx="5872162"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1"/>
          <p:cNvGrpSpPr>
            <a:grpSpLocks/>
          </p:cNvGrpSpPr>
          <p:nvPr/>
        </p:nvGrpSpPr>
        <p:grpSpPr bwMode="auto">
          <a:xfrm>
            <a:off x="1166813" y="5049838"/>
            <a:ext cx="938212" cy="1477962"/>
            <a:chOff x="735" y="3181"/>
            <a:chExt cx="591" cy="931"/>
          </a:xfrm>
          <a:solidFill>
            <a:srgbClr val="00B0F0"/>
          </a:solidFill>
        </p:grpSpPr>
        <p:sp>
          <p:nvSpPr>
            <p:cNvPr id="29711" name="AutoShape 4"/>
            <p:cNvSpPr>
              <a:spLocks noChangeArrowheads="1"/>
            </p:cNvSpPr>
            <p:nvPr/>
          </p:nvSpPr>
          <p:spPr bwMode="auto">
            <a:xfrm>
              <a:off x="735" y="3181"/>
              <a:ext cx="591" cy="93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29699" name="Object 5"/>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spid="_x0000_s29713"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64403" t="62505" r="26979" b="12643"/>
                        <a:stretch>
                          <a:fillRect/>
                        </a:stretch>
                      </p:blipFill>
                      <p:spPr bwMode="auto">
                        <a:xfrm>
                          <a:off x="867" y="3326"/>
                          <a:ext cx="330" cy="6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2" name="Line 6"/>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29713" name="Rectangle 7"/>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29714" name="Rectangle 8"/>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29715" name="Rectangle 9"/>
            <p:cNvSpPr>
              <a:spLocks noChangeArrowheads="1"/>
            </p:cNvSpPr>
            <p:nvPr/>
          </p:nvSpPr>
          <p:spPr bwMode="auto">
            <a:xfrm rot="3180000">
              <a:off x="1098" y="3829"/>
              <a:ext cx="110" cy="199"/>
            </a:xfrm>
            <a:prstGeom prst="rect">
              <a:avLst/>
            </a:prstGeom>
            <a:grpFill/>
            <a:ln w="12700">
              <a:noFill/>
              <a:miter lim="800000"/>
              <a:headEnd/>
              <a:tailEnd/>
            </a:ln>
          </p:spPr>
          <p:txBody>
            <a:bodyPr wrap="none" anchor="ctr"/>
            <a:lstStyle/>
            <a:p>
              <a:endParaRPr lang="en-US"/>
            </a:p>
          </p:txBody>
        </p:sp>
        <p:sp>
          <p:nvSpPr>
            <p:cNvPr id="29716" name="Rectangle 10"/>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sp>
        <p:nvSpPr>
          <p:cNvPr id="63500" name="Rectangle 12"/>
          <p:cNvSpPr>
            <a:spLocks noGrp="1" noChangeArrowheads="1"/>
          </p:cNvSpPr>
          <p:nvPr>
            <p:ph type="body" sz="half" idx="1"/>
          </p:nvPr>
        </p:nvSpPr>
        <p:spPr>
          <a:xfrm>
            <a:off x="685800" y="1447800"/>
            <a:ext cx="2344738" cy="4114800"/>
          </a:xfrm>
        </p:spPr>
        <p:txBody>
          <a:bodyPr/>
          <a:lstStyle/>
          <a:p>
            <a:pPr>
              <a:defRPr/>
            </a:pPr>
            <a:r>
              <a:rPr lang="en-US" dirty="0" smtClean="0">
                <a:latin typeface="Calibri" panose="020F0502020204030204" pitchFamily="34" charset="0"/>
              </a:rPr>
              <a:t>The last element must also be inserted. Start by copying it...</a:t>
            </a:r>
          </a:p>
        </p:txBody>
      </p:sp>
      <p:sp>
        <p:nvSpPr>
          <p:cNvPr id="29703" name="Rectangle 13"/>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grpSp>
        <p:nvGrpSpPr>
          <p:cNvPr id="3" name="Group 16"/>
          <p:cNvGrpSpPr>
            <a:grpSpLocks/>
          </p:cNvGrpSpPr>
          <p:nvPr/>
        </p:nvGrpSpPr>
        <p:grpSpPr bwMode="auto">
          <a:xfrm>
            <a:off x="1963738" y="4924425"/>
            <a:ext cx="6308725" cy="1239838"/>
            <a:chOff x="1237" y="3102"/>
            <a:chExt cx="3974" cy="781"/>
          </a:xfrm>
        </p:grpSpPr>
        <p:sp>
          <p:nvSpPr>
            <p:cNvPr id="29709" name="Oval 14"/>
            <p:cNvSpPr>
              <a:spLocks noChangeArrowheads="1"/>
            </p:cNvSpPr>
            <p:nvPr/>
          </p:nvSpPr>
          <p:spPr bwMode="auto">
            <a:xfrm>
              <a:off x="4502" y="3102"/>
              <a:ext cx="709" cy="781"/>
            </a:xfrm>
            <a:prstGeom prst="ellipse">
              <a:avLst/>
            </a:prstGeom>
            <a:noFill/>
            <a:ln w="50800">
              <a:solidFill>
                <a:srgbClr val="0000CC"/>
              </a:solidFill>
              <a:round/>
              <a:headEnd/>
              <a:tailEnd/>
            </a:ln>
          </p:spPr>
          <p:txBody>
            <a:bodyPr wrap="none" anchor="ctr"/>
            <a:lstStyle/>
            <a:p>
              <a:endParaRPr lang="en-US">
                <a:effectLst/>
              </a:endParaRPr>
            </a:p>
          </p:txBody>
        </p:sp>
        <p:sp>
          <p:nvSpPr>
            <p:cNvPr id="29710" name="Arc 15"/>
            <p:cNvSpPr>
              <a:spLocks/>
            </p:cNvSpPr>
            <p:nvPr/>
          </p:nvSpPr>
          <p:spPr bwMode="auto">
            <a:xfrm>
              <a:off x="1237" y="3610"/>
              <a:ext cx="3327" cy="225"/>
            </a:xfrm>
            <a:custGeom>
              <a:avLst/>
              <a:gdLst>
                <a:gd name="T0" fmla="*/ 3327 w 21600"/>
                <a:gd name="T1" fmla="*/ 0 h 21600"/>
                <a:gd name="T2" fmla="*/ 0 w 21600"/>
                <a:gd name="T3" fmla="*/ 225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0000CC"/>
              </a:solidFill>
              <a:round/>
              <a:headEnd/>
              <a:tailEnd type="triangle" w="med" len="med"/>
            </a:ln>
          </p:spPr>
          <p:txBody>
            <a:bodyPr/>
            <a:lstStyle/>
            <a:p>
              <a:endParaRPr lang="en-US">
                <a:effectLst/>
              </a:endParaRPr>
            </a:p>
          </p:txBody>
        </p:sp>
      </p:grpSp>
      <p:grpSp>
        <p:nvGrpSpPr>
          <p:cNvPr id="4" name="Group 20"/>
          <p:cNvGrpSpPr>
            <a:grpSpLocks/>
          </p:cNvGrpSpPr>
          <p:nvPr/>
        </p:nvGrpSpPr>
        <p:grpSpPr bwMode="auto">
          <a:xfrm>
            <a:off x="5105400" y="1928813"/>
            <a:ext cx="3898900" cy="4675187"/>
            <a:chOff x="3304" y="1215"/>
            <a:chExt cx="2456" cy="2945"/>
          </a:xfrm>
        </p:grpSpPr>
        <p:sp>
          <p:nvSpPr>
            <p:cNvPr id="29706" name="Rectangle 17"/>
            <p:cNvSpPr>
              <a:spLocks noChangeArrowheads="1"/>
            </p:cNvSpPr>
            <p:nvPr/>
          </p:nvSpPr>
          <p:spPr bwMode="auto">
            <a:xfrm>
              <a:off x="3304"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29707" name="Rectangle 18"/>
            <p:cNvSpPr>
              <a:spLocks noChangeArrowheads="1"/>
            </p:cNvSpPr>
            <p:nvPr/>
          </p:nvSpPr>
          <p:spPr bwMode="auto">
            <a:xfrm>
              <a:off x="4680" y="1220"/>
              <a:ext cx="1080"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29708" name="Line 19"/>
            <p:cNvSpPr>
              <a:spLocks noChangeShapeType="1"/>
            </p:cNvSpPr>
            <p:nvPr/>
          </p:nvSpPr>
          <p:spPr bwMode="auto">
            <a:xfrm>
              <a:off x="4660" y="1291"/>
              <a:ext cx="0" cy="2869"/>
            </a:xfrm>
            <a:prstGeom prst="line">
              <a:avLst/>
            </a:prstGeom>
            <a:noFill/>
            <a:ln w="12700">
              <a:solidFill>
                <a:schemeClr val="accent2"/>
              </a:solidFill>
              <a:prstDash val="lgDash"/>
              <a:round/>
              <a:headEnd/>
              <a:tailEnd/>
            </a:ln>
          </p:spPr>
          <p:txBody>
            <a:bodyPr/>
            <a:lstStyle/>
            <a:p>
              <a:endParaRPr lang="en-US"/>
            </a:p>
          </p:txBody>
        </p:sp>
      </p:grpSp>
    </p:spTree>
    <p:extLst>
      <p:ext uri="{BB962C8B-B14F-4D97-AF65-F5344CB8AC3E}">
        <p14:creationId xmlns:p14="http://schemas.microsoft.com/office/powerpoint/2010/main" val="3157954593"/>
      </p:ext>
    </p:extLst>
  </p:cSld>
  <p:clrMapOvr>
    <a:masterClrMapping/>
  </p:clrMapOvr>
  <p:transition>
    <p:strips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p:cNvGraphicFramePr>
            <a:graphicFrameLocks/>
          </p:cNvGraphicFramePr>
          <p:nvPr/>
        </p:nvGraphicFramePr>
        <p:xfrm>
          <a:off x="2946400" y="2428875"/>
          <a:ext cx="5889625" cy="4043363"/>
        </p:xfrm>
        <a:graphic>
          <a:graphicData uri="http://schemas.openxmlformats.org/presentationml/2006/ole">
            <mc:AlternateContent xmlns:mc="http://schemas.openxmlformats.org/markup-compatibility/2006">
              <mc:Choice xmlns:v="urn:schemas-microsoft-com:vml" Requires="v">
                <p:oleObj spid="_x0000_s30743"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l="3107"/>
                      <a:stretch>
                        <a:fillRect/>
                      </a:stretch>
                    </p:blipFill>
                    <p:spPr bwMode="auto">
                      <a:xfrm>
                        <a:off x="2946400" y="2428875"/>
                        <a:ext cx="588962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3" name="Object 4"/>
          <p:cNvGraphicFramePr>
            <a:graphicFrameLocks/>
          </p:cNvGraphicFramePr>
          <p:nvPr/>
        </p:nvGraphicFramePr>
        <p:xfrm>
          <a:off x="7366000" y="2428875"/>
          <a:ext cx="1470025" cy="4043363"/>
        </p:xfrm>
        <a:graphic>
          <a:graphicData uri="http://schemas.openxmlformats.org/presentationml/2006/ole">
            <mc:AlternateContent xmlns:mc="http://schemas.openxmlformats.org/markup-compatibility/2006">
              <mc:Choice xmlns:v="urn:schemas-microsoft-com:vml" Requires="v">
                <p:oleObj spid="_x0000_s30744"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75816"/>
                      <a:stretch>
                        <a:fillRect/>
                      </a:stretch>
                    </p:blipFill>
                    <p:spPr bwMode="auto">
                      <a:xfrm>
                        <a:off x="7366000" y="2428875"/>
                        <a:ext cx="147002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6" name="Rectangle 5"/>
          <p:cNvSpPr>
            <a:spLocks noGrp="1" noChangeArrowheads="1"/>
          </p:cNvSpPr>
          <p:nvPr>
            <p:ph type="body" sz="half" idx="1"/>
          </p:nvPr>
        </p:nvSpPr>
        <p:spPr>
          <a:xfrm>
            <a:off x="685800" y="1219200"/>
            <a:ext cx="2159000" cy="5122863"/>
          </a:xfrm>
          <a:noFill/>
        </p:spPr>
        <p:txBody>
          <a:bodyPr/>
          <a:lstStyle/>
          <a:p>
            <a:pPr marL="0" indent="0">
              <a:buFont typeface="Monotype Sorts" pitchFamily="2" charset="2"/>
              <a:buNone/>
            </a:pPr>
            <a:r>
              <a:rPr lang="en-US" dirty="0" smtClean="0">
                <a:effectLst/>
                <a:latin typeface="Calibri" panose="020F0502020204030204" pitchFamily="34" charset="0"/>
              </a:rPr>
              <a:t>How many shifts will occur before we copy this element back into the array?</a:t>
            </a:r>
          </a:p>
        </p:txBody>
      </p:sp>
      <p:grpSp>
        <p:nvGrpSpPr>
          <p:cNvPr id="2" name="Group 13"/>
          <p:cNvGrpSpPr>
            <a:grpSpLocks/>
          </p:cNvGrpSpPr>
          <p:nvPr/>
        </p:nvGrpSpPr>
        <p:grpSpPr bwMode="auto">
          <a:xfrm>
            <a:off x="1166813" y="5049838"/>
            <a:ext cx="938212" cy="1477962"/>
            <a:chOff x="735" y="3181"/>
            <a:chExt cx="591" cy="931"/>
          </a:xfrm>
          <a:solidFill>
            <a:srgbClr val="00B0F0"/>
          </a:solidFill>
        </p:grpSpPr>
        <p:sp>
          <p:nvSpPr>
            <p:cNvPr id="30729" name="AutoShape 6"/>
            <p:cNvSpPr>
              <a:spLocks noChangeArrowheads="1"/>
            </p:cNvSpPr>
            <p:nvPr/>
          </p:nvSpPr>
          <p:spPr bwMode="auto">
            <a:xfrm>
              <a:off x="735" y="3181"/>
              <a:ext cx="591" cy="931"/>
            </a:xfrm>
            <a:prstGeom prst="roundRect">
              <a:avLst>
                <a:gd name="adj" fmla="val 12495"/>
              </a:avLst>
            </a:prstGeom>
            <a:grpFill/>
            <a:ln w="12700">
              <a:solidFill>
                <a:schemeClr val="tx1"/>
              </a:solidFill>
              <a:round/>
              <a:headEnd/>
              <a:tailEnd/>
            </a:ln>
          </p:spPr>
          <p:txBody>
            <a:bodyPr wrap="none" anchor="ctr"/>
            <a:lstStyle/>
            <a:p>
              <a:endParaRPr lang="en-US">
                <a:effectLst/>
              </a:endParaRPr>
            </a:p>
          </p:txBody>
        </p:sp>
        <p:graphicFrame>
          <p:nvGraphicFramePr>
            <p:cNvPr id="30724" name="Object 7"/>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spid="_x0000_s30745" name="Chart" r:id="rId8" imgW="6095927" imgH="4057904" progId="MSGraph.Chart.8">
                    <p:embed followColorScheme="full"/>
                  </p:oleObj>
                </mc:Choice>
                <mc:Fallback>
                  <p:oleObj name="Chart" r:id="rId8" imgW="6095927" imgH="4057904" progId="MSGraph.Chart.8">
                    <p:embed followColorScheme="full"/>
                    <p:pic>
                      <p:nvPicPr>
                        <p:cNvPr id="0" name=""/>
                        <p:cNvPicPr>
                          <a:picLocks noChangeArrowheads="1"/>
                        </p:cNvPicPr>
                        <p:nvPr/>
                      </p:nvPicPr>
                      <p:blipFill>
                        <a:blip r:embed="rId9"/>
                        <a:srcRect l="64403" t="62505" r="26979" b="12643"/>
                        <a:stretch>
                          <a:fillRect/>
                        </a:stretch>
                      </p:blipFill>
                      <p:spPr bwMode="auto">
                        <a:xfrm>
                          <a:off x="867" y="3326"/>
                          <a:ext cx="330" cy="6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0"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effectLst/>
              </a:endParaRPr>
            </a:p>
          </p:txBody>
        </p:sp>
        <p:sp>
          <p:nvSpPr>
            <p:cNvPr id="30731"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effectLst/>
              </a:endParaRPr>
            </a:p>
          </p:txBody>
        </p:sp>
        <p:sp>
          <p:nvSpPr>
            <p:cNvPr id="30732"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effectLst/>
              </a:endParaRPr>
            </a:p>
          </p:txBody>
        </p:sp>
        <p:sp>
          <p:nvSpPr>
            <p:cNvPr id="30733" name="Rectangle 11"/>
            <p:cNvSpPr>
              <a:spLocks noChangeArrowheads="1"/>
            </p:cNvSpPr>
            <p:nvPr/>
          </p:nvSpPr>
          <p:spPr bwMode="auto">
            <a:xfrm rot="3180000">
              <a:off x="1098" y="3829"/>
              <a:ext cx="110" cy="199"/>
            </a:xfrm>
            <a:prstGeom prst="rect">
              <a:avLst/>
            </a:prstGeom>
            <a:grpFill/>
            <a:ln w="12700">
              <a:noFill/>
              <a:miter lim="800000"/>
              <a:headEnd/>
              <a:tailEnd/>
            </a:ln>
          </p:spPr>
          <p:txBody>
            <a:bodyPr wrap="none" anchor="ctr"/>
            <a:lstStyle/>
            <a:p>
              <a:endParaRPr lang="en-US">
                <a:effectLst/>
              </a:endParaRPr>
            </a:p>
          </p:txBody>
        </p:sp>
        <p:sp>
          <p:nvSpPr>
            <p:cNvPr id="30734"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effectLst/>
              </a:endParaRPr>
            </a:p>
          </p:txBody>
        </p:sp>
      </p:grpSp>
      <p:sp>
        <p:nvSpPr>
          <p:cNvPr id="30728" name="Rectangle 14"/>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extLst>
      <p:ext uri="{BB962C8B-B14F-4D97-AF65-F5344CB8AC3E}">
        <p14:creationId xmlns:p14="http://schemas.microsoft.com/office/powerpoint/2010/main" val="815246311"/>
      </p:ext>
    </p:extLst>
  </p:cSld>
  <p:clrMapOvr>
    <a:masterClrMapping/>
  </p:clrMapOvr>
  <p:transition>
    <p:strips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p:cNvGraphicFramePr>
          <p:nvPr/>
        </p:nvGraphicFramePr>
        <p:xfrm>
          <a:off x="2946400" y="2428875"/>
          <a:ext cx="5889625" cy="4043363"/>
        </p:xfrm>
        <a:graphic>
          <a:graphicData uri="http://schemas.openxmlformats.org/presentationml/2006/ole">
            <mc:AlternateContent xmlns:mc="http://schemas.openxmlformats.org/markup-compatibility/2006">
              <mc:Choice xmlns:v="urn:schemas-microsoft-com:vml" Requires="v">
                <p:oleObj spid="_x0000_s31767"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l="3107"/>
                      <a:stretch>
                        <a:fillRect/>
                      </a:stretch>
                    </p:blipFill>
                    <p:spPr bwMode="auto">
                      <a:xfrm>
                        <a:off x="2946400" y="2428875"/>
                        <a:ext cx="588962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7" name="Object 4"/>
          <p:cNvGraphicFramePr>
            <a:graphicFrameLocks/>
          </p:cNvGraphicFramePr>
          <p:nvPr/>
        </p:nvGraphicFramePr>
        <p:xfrm>
          <a:off x="4233863" y="2428875"/>
          <a:ext cx="812800" cy="4043363"/>
        </p:xfrm>
        <a:graphic>
          <a:graphicData uri="http://schemas.openxmlformats.org/presentationml/2006/ole">
            <mc:AlternateContent xmlns:mc="http://schemas.openxmlformats.org/markup-compatibility/2006">
              <mc:Choice xmlns:v="urn:schemas-microsoft-com:vml" Requires="v">
                <p:oleObj spid="_x0000_s31768"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24287" r="62341"/>
                      <a:stretch>
                        <a:fillRect/>
                      </a:stretch>
                    </p:blipFill>
                    <p:spPr bwMode="auto">
                      <a:xfrm>
                        <a:off x="4233863" y="2428875"/>
                        <a:ext cx="8128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2"/>
          <p:cNvGrpSpPr>
            <a:grpSpLocks/>
          </p:cNvGrpSpPr>
          <p:nvPr/>
        </p:nvGrpSpPr>
        <p:grpSpPr bwMode="auto">
          <a:xfrm>
            <a:off x="1166813" y="5049838"/>
            <a:ext cx="938212" cy="1477962"/>
            <a:chOff x="735" y="3181"/>
            <a:chExt cx="591" cy="931"/>
          </a:xfrm>
          <a:solidFill>
            <a:srgbClr val="00B0F0"/>
          </a:solidFill>
        </p:grpSpPr>
        <p:sp>
          <p:nvSpPr>
            <p:cNvPr id="31754" name="AutoShape 5"/>
            <p:cNvSpPr>
              <a:spLocks noChangeArrowheads="1"/>
            </p:cNvSpPr>
            <p:nvPr/>
          </p:nvSpPr>
          <p:spPr bwMode="auto">
            <a:xfrm>
              <a:off x="735" y="3181"/>
              <a:ext cx="591" cy="931"/>
            </a:xfrm>
            <a:prstGeom prst="roundRect">
              <a:avLst>
                <a:gd name="adj" fmla="val 12495"/>
              </a:avLst>
            </a:prstGeom>
            <a:grpFill/>
            <a:ln w="12700">
              <a:solidFill>
                <a:schemeClr val="tx1"/>
              </a:solidFill>
              <a:round/>
              <a:headEnd/>
              <a:tailEnd/>
            </a:ln>
          </p:spPr>
          <p:txBody>
            <a:bodyPr wrap="none" anchor="ctr"/>
            <a:lstStyle/>
            <a:p>
              <a:endParaRPr lang="en-US">
                <a:effectLst/>
              </a:endParaRPr>
            </a:p>
          </p:txBody>
        </p:sp>
        <p:graphicFrame>
          <p:nvGraphicFramePr>
            <p:cNvPr id="31748" name="Object 6"/>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spid="_x0000_s31769" name="Chart" r:id="rId8" imgW="6095927" imgH="4057904" progId="MSGraph.Chart.8">
                    <p:embed followColorScheme="full"/>
                  </p:oleObj>
                </mc:Choice>
                <mc:Fallback>
                  <p:oleObj name="Chart" r:id="rId8" imgW="6095927" imgH="4057904" progId="MSGraph.Chart.8">
                    <p:embed followColorScheme="full"/>
                    <p:pic>
                      <p:nvPicPr>
                        <p:cNvPr id="0" name=""/>
                        <p:cNvPicPr>
                          <a:picLocks noChangeArrowheads="1"/>
                        </p:cNvPicPr>
                        <p:nvPr/>
                      </p:nvPicPr>
                      <p:blipFill>
                        <a:blip r:embed="rId9"/>
                        <a:srcRect l="64403" t="62505" r="26979" b="12643"/>
                        <a:stretch>
                          <a:fillRect/>
                        </a:stretch>
                      </p:blipFill>
                      <p:spPr bwMode="auto">
                        <a:xfrm>
                          <a:off x="867" y="3326"/>
                          <a:ext cx="330" cy="6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Line 7"/>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effectLst/>
              </a:endParaRPr>
            </a:p>
          </p:txBody>
        </p:sp>
        <p:sp>
          <p:nvSpPr>
            <p:cNvPr id="31756" name="Rectangle 8"/>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effectLst/>
              </a:endParaRPr>
            </a:p>
          </p:txBody>
        </p:sp>
        <p:sp>
          <p:nvSpPr>
            <p:cNvPr id="31757" name="Rectangle 9"/>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effectLst/>
              </a:endParaRPr>
            </a:p>
          </p:txBody>
        </p:sp>
        <p:sp>
          <p:nvSpPr>
            <p:cNvPr id="31758" name="Rectangle 10"/>
            <p:cNvSpPr>
              <a:spLocks noChangeArrowheads="1"/>
            </p:cNvSpPr>
            <p:nvPr/>
          </p:nvSpPr>
          <p:spPr bwMode="auto">
            <a:xfrm rot="3180000">
              <a:off x="1098" y="3829"/>
              <a:ext cx="110" cy="199"/>
            </a:xfrm>
            <a:prstGeom prst="rect">
              <a:avLst/>
            </a:prstGeom>
            <a:grpFill/>
            <a:ln w="12700">
              <a:noFill/>
              <a:miter lim="800000"/>
              <a:headEnd/>
              <a:tailEnd/>
            </a:ln>
          </p:spPr>
          <p:txBody>
            <a:bodyPr wrap="none" anchor="ctr"/>
            <a:lstStyle/>
            <a:p>
              <a:endParaRPr lang="en-US">
                <a:effectLst/>
              </a:endParaRPr>
            </a:p>
          </p:txBody>
        </p:sp>
        <p:sp>
          <p:nvSpPr>
            <p:cNvPr id="31759" name="Rectangle 11"/>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effectLst/>
              </a:endParaRPr>
            </a:p>
          </p:txBody>
        </p:sp>
      </p:grpSp>
      <p:sp>
        <p:nvSpPr>
          <p:cNvPr id="67597" name="Rectangle 13"/>
          <p:cNvSpPr>
            <a:spLocks noGrp="1" noChangeArrowheads="1"/>
          </p:cNvSpPr>
          <p:nvPr>
            <p:ph type="body" sz="half" idx="1"/>
          </p:nvPr>
        </p:nvSpPr>
        <p:spPr>
          <a:xfrm>
            <a:off x="593725" y="1935163"/>
            <a:ext cx="2179638" cy="946150"/>
          </a:xfrm>
        </p:spPr>
        <p:txBody>
          <a:bodyPr>
            <a:spAutoFit/>
          </a:bodyPr>
          <a:lstStyle/>
          <a:p>
            <a:pPr marL="0" indent="0">
              <a:defRPr/>
            </a:pPr>
            <a:r>
              <a:rPr lang="en-US" dirty="0" smtClean="0">
                <a:latin typeface="Calibri" panose="020F0502020204030204" pitchFamily="34" charset="0"/>
              </a:rPr>
              <a:t> Four items are shifted.</a:t>
            </a:r>
          </a:p>
        </p:txBody>
      </p:sp>
      <p:sp>
        <p:nvSpPr>
          <p:cNvPr id="31752" name="Freeform 14"/>
          <p:cNvSpPr>
            <a:spLocks/>
          </p:cNvSpPr>
          <p:nvPr/>
        </p:nvSpPr>
        <p:spPr bwMode="auto">
          <a:xfrm>
            <a:off x="4503738" y="2463800"/>
            <a:ext cx="3321050" cy="1898650"/>
          </a:xfrm>
          <a:custGeom>
            <a:avLst/>
            <a:gdLst>
              <a:gd name="T0" fmla="*/ 0 w 2092"/>
              <a:gd name="T1" fmla="*/ 1195 h 1196"/>
              <a:gd name="T2" fmla="*/ 150 w 2092"/>
              <a:gd name="T3" fmla="*/ 235 h 1196"/>
              <a:gd name="T4" fmla="*/ 2091 w 2092"/>
              <a:gd name="T5" fmla="*/ 0 h 1196"/>
              <a:gd name="T6" fmla="*/ 0 60000 65536"/>
              <a:gd name="T7" fmla="*/ 0 60000 65536"/>
              <a:gd name="T8" fmla="*/ 0 60000 65536"/>
              <a:gd name="T9" fmla="*/ 0 w 2092"/>
              <a:gd name="T10" fmla="*/ 0 h 1196"/>
              <a:gd name="T11" fmla="*/ 2092 w 2092"/>
              <a:gd name="T12" fmla="*/ 1196 h 1196"/>
            </a:gdLst>
            <a:ahLst/>
            <a:cxnLst>
              <a:cxn ang="T6">
                <a:pos x="T0" y="T1"/>
              </a:cxn>
              <a:cxn ang="T7">
                <a:pos x="T2" y="T3"/>
              </a:cxn>
              <a:cxn ang="T8">
                <a:pos x="T4" y="T5"/>
              </a:cxn>
            </a:cxnLst>
            <a:rect l="T9" t="T10" r="T11" b="T12"/>
            <a:pathLst>
              <a:path w="2092" h="1196">
                <a:moveTo>
                  <a:pt x="0" y="1195"/>
                </a:moveTo>
                <a:lnTo>
                  <a:pt x="150" y="235"/>
                </a:lnTo>
                <a:lnTo>
                  <a:pt x="2091" y="0"/>
                </a:lnTo>
              </a:path>
            </a:pathLst>
          </a:custGeom>
          <a:noFill/>
          <a:ln w="50800" cap="rnd" cmpd="sng">
            <a:solidFill>
              <a:srgbClr val="0000CC"/>
            </a:solidFill>
            <a:prstDash val="solid"/>
            <a:round/>
            <a:headEnd type="none" w="med" len="med"/>
            <a:tailEnd type="triangle" w="med" len="med"/>
          </a:ln>
        </p:spPr>
        <p:txBody>
          <a:bodyPr/>
          <a:lstStyle/>
          <a:p>
            <a:endParaRPr lang="en-US">
              <a:effectLst/>
            </a:endParaRPr>
          </a:p>
        </p:txBody>
      </p:sp>
      <p:sp>
        <p:nvSpPr>
          <p:cNvPr id="31753" name="Rectangle 15"/>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
        <p:nvSpPr>
          <p:cNvPr id="16" name="Rectangle 3"/>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Tree>
    <p:extLst>
      <p:ext uri="{BB962C8B-B14F-4D97-AF65-F5344CB8AC3E}">
        <p14:creationId xmlns:p14="http://schemas.microsoft.com/office/powerpoint/2010/main" val="4259661617"/>
      </p:ext>
    </p:extLst>
  </p:cSld>
  <p:clrMapOvr>
    <a:masterClrMapping/>
  </p:clrMapOvr>
  <p:transition>
    <p:check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p:cNvGraphicFramePr>
          <p:nvPr/>
        </p:nvGraphicFramePr>
        <p:xfrm>
          <a:off x="2946400" y="2428875"/>
          <a:ext cx="5889625" cy="4043363"/>
        </p:xfrm>
        <a:graphic>
          <a:graphicData uri="http://schemas.openxmlformats.org/presentationml/2006/ole">
            <mc:AlternateContent xmlns:mc="http://schemas.openxmlformats.org/markup-compatibility/2006">
              <mc:Choice xmlns:v="urn:schemas-microsoft-com:vml" Requires="v">
                <p:oleObj spid="_x0000_s32784"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l="3107"/>
                      <a:stretch>
                        <a:fillRect/>
                      </a:stretch>
                    </p:blipFill>
                    <p:spPr bwMode="auto">
                      <a:xfrm>
                        <a:off x="2946400" y="2428875"/>
                        <a:ext cx="588962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1"/>
          <p:cNvGrpSpPr>
            <a:grpSpLocks/>
          </p:cNvGrpSpPr>
          <p:nvPr/>
        </p:nvGrpSpPr>
        <p:grpSpPr bwMode="auto">
          <a:xfrm>
            <a:off x="1166813" y="5049838"/>
            <a:ext cx="938212" cy="1477962"/>
            <a:chOff x="735" y="3181"/>
            <a:chExt cx="591" cy="931"/>
          </a:xfrm>
          <a:solidFill>
            <a:srgbClr val="00B0F0"/>
          </a:solidFill>
        </p:grpSpPr>
        <p:sp>
          <p:nvSpPr>
            <p:cNvPr id="32777" name="AutoShape 4"/>
            <p:cNvSpPr>
              <a:spLocks noChangeArrowheads="1"/>
            </p:cNvSpPr>
            <p:nvPr/>
          </p:nvSpPr>
          <p:spPr bwMode="auto">
            <a:xfrm>
              <a:off x="735" y="3181"/>
              <a:ext cx="591" cy="93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32771" name="Object 5"/>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spid="_x0000_s32785"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64403" t="62505" r="26979" b="12643"/>
                        <a:stretch>
                          <a:fillRect/>
                        </a:stretch>
                      </p:blipFill>
                      <p:spPr bwMode="auto">
                        <a:xfrm>
                          <a:off x="867" y="3326"/>
                          <a:ext cx="330" cy="6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8" name="Line 6"/>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32779" name="Rectangle 7"/>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32780" name="Rectangle 8"/>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32781" name="Rectangle 9"/>
            <p:cNvSpPr>
              <a:spLocks noChangeArrowheads="1"/>
            </p:cNvSpPr>
            <p:nvPr/>
          </p:nvSpPr>
          <p:spPr bwMode="auto">
            <a:xfrm rot="3180000">
              <a:off x="1098" y="3829"/>
              <a:ext cx="110" cy="199"/>
            </a:xfrm>
            <a:prstGeom prst="rect">
              <a:avLst/>
            </a:prstGeom>
            <a:grpFill/>
            <a:ln w="12700">
              <a:noFill/>
              <a:miter lim="800000"/>
              <a:headEnd/>
              <a:tailEnd/>
            </a:ln>
          </p:spPr>
          <p:txBody>
            <a:bodyPr wrap="none" anchor="ctr"/>
            <a:lstStyle/>
            <a:p>
              <a:endParaRPr lang="en-US"/>
            </a:p>
          </p:txBody>
        </p:sp>
        <p:sp>
          <p:nvSpPr>
            <p:cNvPr id="32782" name="Rectangle 10"/>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sp>
        <p:nvSpPr>
          <p:cNvPr id="69644" name="Rectangle 12"/>
          <p:cNvSpPr>
            <a:spLocks noGrp="1" noChangeArrowheads="1"/>
          </p:cNvSpPr>
          <p:nvPr>
            <p:ph type="body" sz="half" idx="1"/>
          </p:nvPr>
        </p:nvSpPr>
        <p:spPr>
          <a:xfrm>
            <a:off x="467519" y="2117694"/>
            <a:ext cx="2179638" cy="3194721"/>
          </a:xfrm>
        </p:spPr>
        <p:txBody>
          <a:bodyPr wrap="square">
            <a:spAutoFit/>
          </a:bodyPr>
          <a:lstStyle/>
          <a:p>
            <a:pPr marL="0" indent="0">
              <a:defRPr/>
            </a:pPr>
            <a:r>
              <a:rPr lang="en-US" dirty="0" smtClean="0">
                <a:latin typeface="Calibri" panose="020F0502020204030204" pitchFamily="34" charset="0"/>
              </a:rPr>
              <a:t> Four items are shifted.</a:t>
            </a:r>
          </a:p>
          <a:p>
            <a:pPr marL="0" indent="0">
              <a:defRPr/>
            </a:pPr>
            <a:r>
              <a:rPr lang="en-US" dirty="0" smtClean="0">
                <a:latin typeface="Calibri" panose="020F0502020204030204" pitchFamily="34" charset="0"/>
              </a:rPr>
              <a:t>And then the element is copied back into the array.</a:t>
            </a:r>
          </a:p>
        </p:txBody>
      </p:sp>
      <p:sp>
        <p:nvSpPr>
          <p:cNvPr id="32775" name="Line 13"/>
          <p:cNvSpPr>
            <a:spLocks noChangeShapeType="1"/>
          </p:cNvSpPr>
          <p:nvPr/>
        </p:nvSpPr>
        <p:spPr bwMode="auto">
          <a:xfrm flipV="1">
            <a:off x="2049463" y="5326063"/>
            <a:ext cx="2370137" cy="508000"/>
          </a:xfrm>
          <a:prstGeom prst="line">
            <a:avLst/>
          </a:prstGeom>
          <a:noFill/>
          <a:ln w="50800">
            <a:solidFill>
              <a:srgbClr val="0000CC"/>
            </a:solidFill>
            <a:round/>
            <a:headEnd/>
            <a:tailEnd type="triangle" w="med" len="med"/>
          </a:ln>
        </p:spPr>
        <p:txBody>
          <a:bodyPr/>
          <a:lstStyle/>
          <a:p>
            <a:endParaRPr lang="en-US">
              <a:effectLst/>
            </a:endParaRPr>
          </a:p>
        </p:txBody>
      </p:sp>
      <p:sp>
        <p:nvSpPr>
          <p:cNvPr id="32776" name="Rectangle 14"/>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
        <p:nvSpPr>
          <p:cNvPr id="15" name="Rectangle 3"/>
          <p:cNvSpPr>
            <a:spLocks noGrp="1" noChangeArrowheads="1"/>
          </p:cNvSpPr>
          <p:nvPr>
            <p:ph type="title"/>
          </p:nvPr>
        </p:nvSpPr>
        <p:spPr>
          <a:xfrm>
            <a:off x="457200" y="838200"/>
            <a:ext cx="8229600" cy="1066800"/>
          </a:xfrm>
        </p:spPr>
        <p:txBody>
          <a:bodyPr/>
          <a:lstStyle/>
          <a:p>
            <a:pPr algn="ctr">
              <a:defRPr/>
            </a:pPr>
            <a:r>
              <a:rPr lang="en-US" dirty="0" smtClean="0">
                <a:latin typeface="Calibri" panose="020F0502020204030204" pitchFamily="34" charset="0"/>
              </a:rPr>
              <a:t>The Insertion Sort Algorithm</a:t>
            </a:r>
          </a:p>
        </p:txBody>
      </p:sp>
    </p:spTree>
    <p:extLst>
      <p:ext uri="{BB962C8B-B14F-4D97-AF65-F5344CB8AC3E}">
        <p14:creationId xmlns:p14="http://schemas.microsoft.com/office/powerpoint/2010/main" val="957373278"/>
      </p:ext>
    </p:extLst>
  </p:cSld>
  <p:clrMapOvr>
    <a:masterClrMapping/>
  </p:clrMapOvr>
  <p:transition>
    <p:check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609600"/>
            <a:ext cx="8229600" cy="1066800"/>
          </a:xfrm>
        </p:spPr>
        <p:txBody>
          <a:bodyPr/>
          <a:lstStyle/>
          <a:p>
            <a:pPr algn="ctr"/>
            <a:r>
              <a:rPr lang="en-US" dirty="0" smtClean="0">
                <a:latin typeface="Calibri" panose="020F0502020204030204" pitchFamily="34" charset="0"/>
              </a:rPr>
              <a:t>Insertion Sort Example</a:t>
            </a:r>
            <a:endParaRPr lang="en-US" dirty="0">
              <a:latin typeface="Calibri" panose="020F0502020204030204" pitchFamily="34" charset="0"/>
            </a:endParaRPr>
          </a:p>
        </p:txBody>
      </p:sp>
      <p:sp>
        <p:nvSpPr>
          <p:cNvPr id="3" name="Content Placeholder 2"/>
          <p:cNvSpPr>
            <a:spLocks noGrp="1"/>
          </p:cNvSpPr>
          <p:nvPr>
            <p:ph idx="1"/>
          </p:nvPr>
        </p:nvSpPr>
        <p:spPr>
          <a:xfrm>
            <a:off x="381000" y="1600200"/>
            <a:ext cx="8534400" cy="1600200"/>
          </a:xfrm>
        </p:spPr>
        <p:txBody>
          <a:bodyPr/>
          <a:lstStyle/>
          <a:p>
            <a:r>
              <a:rPr lang="en-US" dirty="0" smtClean="0">
                <a:latin typeface="Calibri" panose="020F0502020204030204" pitchFamily="34" charset="0"/>
              </a:rPr>
              <a:t>To sort an array with k elements, Insertion sort requires k – 1 passes.  </a:t>
            </a:r>
          </a:p>
          <a:p>
            <a:r>
              <a:rPr lang="en-US" dirty="0" smtClean="0">
                <a:latin typeface="Calibri" panose="020F0502020204030204" pitchFamily="34" charset="0"/>
              </a:rPr>
              <a:t>Example:</a:t>
            </a:r>
            <a:endParaRPr lang="en-US" dirty="0">
              <a:latin typeface="Calibri" panose="020F0502020204030204" pitchFamily="34" charset="0"/>
            </a:endParaRPr>
          </a:p>
        </p:txBody>
      </p:sp>
      <p:pic>
        <p:nvPicPr>
          <p:cNvPr id="4" name="Picture 4"/>
          <p:cNvPicPr>
            <a:picLocks noChangeAspect="1" noChangeArrowheads="1"/>
          </p:cNvPicPr>
          <p:nvPr/>
        </p:nvPicPr>
        <p:blipFill>
          <a:blip r:embed="rId2" cstate="print"/>
          <a:srcRect/>
          <a:stretch>
            <a:fillRect/>
          </a:stretch>
        </p:blipFill>
        <p:spPr bwMode="auto">
          <a:xfrm>
            <a:off x="0" y="3352800"/>
            <a:ext cx="9067800" cy="2646390"/>
          </a:xfrm>
          <a:prstGeom prst="rect">
            <a:avLst/>
          </a:prstGeom>
          <a:noFill/>
          <a:ln w="9525">
            <a:noFill/>
            <a:miter lim="800000"/>
            <a:headEnd/>
            <a:tailEnd/>
          </a:ln>
          <a:effectLst/>
        </p:spPr>
      </p:pic>
    </p:spTree>
    <p:extLst>
      <p:ext uri="{BB962C8B-B14F-4D97-AF65-F5344CB8AC3E}">
        <p14:creationId xmlns:p14="http://schemas.microsoft.com/office/powerpoint/2010/main" val="8089930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838200"/>
            <a:ext cx="8229600" cy="1066800"/>
          </a:xfrm>
        </p:spPr>
        <p:txBody>
          <a:bodyPr/>
          <a:lstStyle/>
          <a:p>
            <a:pPr algn="ctr"/>
            <a:r>
              <a:rPr lang="en-US" dirty="0" smtClean="0">
                <a:latin typeface="Calibri" panose="020F0502020204030204" pitchFamily="34" charset="0"/>
              </a:rPr>
              <a:t>Insertion Sort - Algorithm</a:t>
            </a:r>
            <a:endParaRPr lang="en-US" dirty="0">
              <a:latin typeface="Calibri" panose="020F0502020204030204" pitchFamily="34" charset="0"/>
            </a:endParaRPr>
          </a:p>
        </p:txBody>
      </p:sp>
      <p:sp>
        <p:nvSpPr>
          <p:cNvPr id="7" name="Rectangle 3"/>
          <p:cNvSpPr txBox="1">
            <a:spLocks noChangeArrowheads="1"/>
          </p:cNvSpPr>
          <p:nvPr/>
        </p:nvSpPr>
        <p:spPr bwMode="auto">
          <a:xfrm>
            <a:off x="228600" y="2091804"/>
            <a:ext cx="8686800"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For </a:t>
            </a:r>
            <a:r>
              <a:rPr kumimoji="0" lang="en-US" sz="2800" b="1" i="0" u="none" strike="noStrike" kern="0" cap="none" spc="0" normalizeH="0" baseline="0" noProof="0" dirty="0" err="1" smtClean="0">
                <a:ln>
                  <a:noFill/>
                </a:ln>
                <a:solidFill>
                  <a:srgbClr val="6666FF"/>
                </a:solidFill>
                <a:effectLst/>
                <a:uLnTx/>
                <a:uFillTx/>
                <a:latin typeface="Courier New" pitchFamily="49" charset="0"/>
                <a:ea typeface="+mn-ea"/>
                <a:cs typeface="+mn-cs"/>
              </a:rPr>
              <a:t>i</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 = 2</a:t>
            </a:r>
            <a:r>
              <a:rPr kumimoji="0" lang="en-US" sz="2400" b="0" i="0" u="none" strike="noStrike" kern="0" cap="none" spc="0" normalizeH="0" baseline="0" noProof="0" dirty="0" smtClean="0">
                <a:ln>
                  <a:noFill/>
                </a:ln>
                <a:solidFill>
                  <a:schemeClr val="tx1"/>
                </a:solidFill>
                <a:effectLst/>
                <a:uLnTx/>
                <a:uFillTx/>
                <a:latin typeface="+mn-lt"/>
                <a:ea typeface="+mn-ea"/>
                <a:cs typeface="+mn-cs"/>
              </a:rPr>
              <a:t> to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n</a:t>
            </a:r>
            <a:r>
              <a:rPr kumimoji="0" lang="en-US" sz="2400" b="0" i="0" u="none" strike="noStrike" kern="0" cap="none" spc="0" normalizeH="0" baseline="0" noProof="0" dirty="0" smtClean="0">
                <a:ln>
                  <a:noFill/>
                </a:ln>
                <a:solidFill>
                  <a:schemeClr val="tx1"/>
                </a:solidFill>
                <a:effectLst/>
                <a:uLnTx/>
                <a:uFillTx/>
                <a:latin typeface="+mn-lt"/>
                <a:ea typeface="+mn-ea"/>
                <a:cs typeface="+mn-cs"/>
              </a:rPr>
              <a:t> do the following</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 set </a:t>
            </a:r>
            <a:r>
              <a:rPr kumimoji="0" lang="en-US" sz="2800" b="1" i="0" u="none" strike="noStrike" kern="0" cap="none" spc="0" normalizeH="0" baseline="0" noProof="0" dirty="0" err="1" smtClean="0">
                <a:ln>
                  <a:noFill/>
                </a:ln>
                <a:solidFill>
                  <a:srgbClr val="6666FF"/>
                </a:solidFill>
                <a:effectLst/>
                <a:uLnTx/>
                <a:uFillTx/>
                <a:latin typeface="Courier New" pitchFamily="49" charset="0"/>
                <a:ea typeface="+mn-ea"/>
                <a:cs typeface="+mn-cs"/>
              </a:rPr>
              <a:t>NextElement</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 x[</a:t>
            </a:r>
            <a:r>
              <a:rPr kumimoji="0" lang="en-US" sz="2800" b="1" i="0" u="none" strike="noStrike" kern="0" cap="none" spc="0" normalizeH="0" baseline="0" noProof="0" dirty="0" err="1" smtClean="0">
                <a:ln>
                  <a:noFill/>
                </a:ln>
                <a:solidFill>
                  <a:srgbClr val="6666FF"/>
                </a:solidFill>
                <a:effectLst/>
                <a:uLnTx/>
                <a:uFillTx/>
                <a:latin typeface="Courier New" pitchFamily="49" charset="0"/>
                <a:ea typeface="+mn-ea"/>
                <a:cs typeface="+mn-cs"/>
              </a:rPr>
              <a:t>i</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and</a:t>
            </a:r>
            <a:br>
              <a:rPr kumimoji="0" lang="en-US" sz="2400" b="0" i="0" u="none" strike="noStrike" kern="0" cap="none" spc="0" normalizeH="0" baseline="0" noProof="0" dirty="0" smtClean="0">
                <a:ln>
                  <a:noFill/>
                </a:ln>
                <a:solidFill>
                  <a:schemeClr val="tx1"/>
                </a:solidFill>
                <a:effectLst/>
                <a:uLnTx/>
                <a:uFillTx/>
                <a:latin typeface="+mn-lt"/>
                <a:ea typeface="+mn-ea"/>
                <a:cs typeface="+mn-cs"/>
              </a:rPr>
            </a:b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x[0] = </a:t>
            </a:r>
            <a:r>
              <a:rPr kumimoji="0" lang="en-US" sz="2800" b="1" i="0" u="none" strike="noStrike" kern="0" cap="none" spc="0" normalizeH="0" baseline="0" noProof="0" dirty="0" err="1" smtClean="0">
                <a:ln>
                  <a:noFill/>
                </a:ln>
                <a:solidFill>
                  <a:srgbClr val="6666FF"/>
                </a:solidFill>
                <a:effectLst/>
                <a:uLnTx/>
                <a:uFillTx/>
                <a:latin typeface="Courier New" pitchFamily="49" charset="0"/>
                <a:ea typeface="+mn-ea"/>
                <a:cs typeface="+mn-cs"/>
              </a:rPr>
              <a:t>nextElement</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r>
            <a:br>
              <a:rPr kumimoji="0" lang="en-US" sz="2400" b="0" i="0" u="none" strike="noStrike" kern="0" cap="none" spc="0" normalizeH="0" baseline="0" noProof="0" dirty="0" smtClean="0">
                <a:ln>
                  <a:noFill/>
                </a:ln>
                <a:solidFill>
                  <a:schemeClr val="tx1"/>
                </a:solidFill>
                <a:effectLst/>
                <a:uLnTx/>
                <a:uFillTx/>
                <a:latin typeface="+mn-lt"/>
                <a:ea typeface="+mn-ea"/>
                <a:cs typeface="+mn-cs"/>
              </a:rPr>
            </a:br>
            <a:r>
              <a:rPr kumimoji="0" lang="en-US" sz="2400" b="0" i="0" u="none" strike="noStrike" kern="0" cap="none" spc="0" normalizeH="0" baseline="0" noProof="0" dirty="0" smtClean="0">
                <a:ln>
                  <a:noFill/>
                </a:ln>
                <a:solidFill>
                  <a:schemeClr val="tx1"/>
                </a:solidFill>
                <a:effectLst/>
                <a:uLnTx/>
                <a:uFillTx/>
                <a:latin typeface="+mn-lt"/>
                <a:ea typeface="+mn-ea"/>
                <a:cs typeface="+mn-cs"/>
              </a:rPr>
              <a:t>b. set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j = </a:t>
            </a:r>
            <a:r>
              <a:rPr kumimoji="0" lang="en-US" sz="2800" b="1" i="0" u="none" strike="noStrike" kern="0" cap="none" spc="0" normalizeH="0" baseline="0" noProof="0" dirty="0" err="1" smtClean="0">
                <a:ln>
                  <a:noFill/>
                </a:ln>
                <a:solidFill>
                  <a:srgbClr val="6666FF"/>
                </a:solidFill>
                <a:effectLst/>
                <a:uLnTx/>
                <a:uFillTx/>
                <a:latin typeface="Courier New" pitchFamily="49" charset="0"/>
                <a:ea typeface="+mn-ea"/>
                <a:cs typeface="+mn-cs"/>
              </a:rPr>
              <a:t>i</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r>
            <a:br>
              <a:rPr kumimoji="0" lang="en-US" sz="2400" b="0" i="0" u="none" strike="noStrike" kern="0" cap="none" spc="0" normalizeH="0" baseline="0" noProof="0" dirty="0" smtClean="0">
                <a:ln>
                  <a:noFill/>
                </a:ln>
                <a:solidFill>
                  <a:schemeClr val="tx1"/>
                </a:solidFill>
                <a:effectLst/>
                <a:uLnTx/>
                <a:uFillTx/>
                <a:latin typeface="+mn-lt"/>
                <a:ea typeface="+mn-ea"/>
                <a:cs typeface="+mn-cs"/>
              </a:rPr>
            </a:br>
            <a:r>
              <a:rPr kumimoji="0" lang="en-US" sz="2400" b="0" i="0" u="none" strike="noStrike" kern="0" cap="none" spc="0" normalizeH="0" baseline="0" noProof="0" dirty="0" smtClean="0">
                <a:ln>
                  <a:noFill/>
                </a:ln>
                <a:solidFill>
                  <a:schemeClr val="tx1"/>
                </a:solidFill>
                <a:effectLst/>
                <a:uLnTx/>
                <a:uFillTx/>
                <a:latin typeface="+mn-lt"/>
                <a:ea typeface="+mn-ea"/>
                <a:cs typeface="+mn-cs"/>
              </a:rPr>
              <a:t>c. While </a:t>
            </a:r>
            <a:r>
              <a:rPr kumimoji="0" lang="en-US" sz="2800" b="1" i="0" u="none" strike="noStrike" kern="0" cap="none" spc="0" normalizeH="0" baseline="0" noProof="0" dirty="0" err="1" smtClean="0">
                <a:ln>
                  <a:noFill/>
                </a:ln>
                <a:solidFill>
                  <a:srgbClr val="6666FF"/>
                </a:solidFill>
                <a:effectLst/>
                <a:uLnTx/>
                <a:uFillTx/>
                <a:latin typeface="Courier New" pitchFamily="49" charset="0"/>
                <a:ea typeface="+mn-ea"/>
                <a:cs typeface="+mn-cs"/>
              </a:rPr>
              <a:t>nextElement</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 &lt; x[j – 1]</a:t>
            </a:r>
            <a:r>
              <a:rPr kumimoji="0" lang="en-US" sz="2400" b="0" i="0" u="none" strike="noStrike" kern="0" cap="none" spc="0" normalizeH="0" baseline="0" noProof="0" dirty="0" smtClean="0">
                <a:ln>
                  <a:noFill/>
                </a:ln>
                <a:solidFill>
                  <a:schemeClr val="tx1"/>
                </a:solidFill>
                <a:effectLst/>
                <a:uLnTx/>
                <a:uFillTx/>
                <a:latin typeface="+mn-lt"/>
                <a:ea typeface="+mn-ea"/>
                <a:cs typeface="+mn-cs"/>
              </a:rPr>
              <a:t> do following</a:t>
            </a:r>
            <a:br>
              <a:rPr kumimoji="0" lang="en-US" sz="2400" b="0" i="0" u="none" strike="noStrike" kern="0" cap="none" spc="0" normalizeH="0" baseline="0" noProof="0" dirty="0" smtClean="0">
                <a:ln>
                  <a:noFill/>
                </a:ln>
                <a:solidFill>
                  <a:schemeClr val="tx1"/>
                </a:solidFill>
                <a:effectLst/>
                <a:uLnTx/>
                <a:uFillTx/>
                <a:latin typeface="+mn-lt"/>
                <a:ea typeface="+mn-ea"/>
                <a:cs typeface="+mn-cs"/>
              </a:rPr>
            </a:br>
            <a:r>
              <a:rPr kumimoji="0" lang="en-US" sz="2400" b="0" i="0" u="none" strike="noStrike" kern="0" cap="none" spc="0" normalizeH="0" baseline="0" noProof="0" dirty="0" smtClean="0">
                <a:ln>
                  <a:noFill/>
                </a:ln>
                <a:solidFill>
                  <a:schemeClr val="tx1"/>
                </a:solidFill>
                <a:effectLst/>
                <a:uLnTx/>
                <a:uFillTx/>
                <a:latin typeface="+mn-lt"/>
                <a:ea typeface="+mn-ea"/>
                <a:cs typeface="+mn-cs"/>
              </a:rPr>
              <a:t>	set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x[j]</a:t>
            </a:r>
            <a:r>
              <a:rPr kumimoji="0" lang="en-US" sz="2400" b="0" i="0" u="none" strike="noStrike" kern="0" cap="none" spc="0" normalizeH="0" baseline="0" noProof="0" dirty="0" smtClean="0">
                <a:ln>
                  <a:noFill/>
                </a:ln>
                <a:solidFill>
                  <a:schemeClr val="tx1"/>
                </a:solidFill>
                <a:effectLst/>
                <a:uLnTx/>
                <a:uFillTx/>
                <a:latin typeface="+mn-lt"/>
                <a:ea typeface="+mn-ea"/>
                <a:cs typeface="+mn-cs"/>
              </a:rPr>
              <a:t> equal to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x[j – 1]</a:t>
            </a:r>
            <a:b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br>
            <a:r>
              <a:rPr kumimoji="0" lang="en-US" sz="2400" b="0" i="0" u="none" strike="noStrike" kern="0" cap="none" spc="0" normalizeH="0" baseline="0" noProof="0" dirty="0" smtClean="0">
                <a:ln>
                  <a:noFill/>
                </a:ln>
                <a:solidFill>
                  <a:schemeClr val="tx1"/>
                </a:solidFill>
                <a:effectLst/>
                <a:uLnTx/>
                <a:uFillTx/>
                <a:latin typeface="+mn-lt"/>
                <a:ea typeface="+mn-ea"/>
                <a:cs typeface="+mn-cs"/>
              </a:rPr>
              <a:t>	decrement</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 j</a:t>
            </a:r>
            <a:r>
              <a:rPr kumimoji="0" lang="en-US" sz="2400" b="0" i="0" u="none" strike="noStrike" kern="0" cap="none" spc="0" normalizeH="0" baseline="0" noProof="0" dirty="0" smtClean="0">
                <a:ln>
                  <a:noFill/>
                </a:ln>
                <a:solidFill>
                  <a:schemeClr val="tx1"/>
                </a:solidFill>
                <a:effectLst/>
                <a:uLnTx/>
                <a:uFillTx/>
                <a:latin typeface="+mn-lt"/>
                <a:ea typeface="+mn-ea"/>
                <a:cs typeface="+mn-cs"/>
              </a:rPr>
              <a:t> by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1</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r>
            <a:br>
              <a:rPr kumimoji="0" lang="en-US" sz="2400" b="0" i="0" u="none" strike="noStrike" kern="0" cap="none" spc="0" normalizeH="0" baseline="0" noProof="0" dirty="0" smtClean="0">
                <a:ln>
                  <a:noFill/>
                </a:ln>
                <a:solidFill>
                  <a:schemeClr val="tx1"/>
                </a:solidFill>
                <a:effectLst/>
                <a:uLnTx/>
                <a:uFillTx/>
                <a:latin typeface="+mn-lt"/>
                <a:ea typeface="+mn-ea"/>
                <a:cs typeface="+mn-cs"/>
              </a:rPr>
            </a:br>
            <a:r>
              <a:rPr kumimoji="0" lang="en-US" sz="2400" b="0" i="0" u="none" strike="noStrike" kern="0" cap="none" spc="0" normalizeH="0" baseline="0" noProof="0" dirty="0" smtClean="0">
                <a:ln>
                  <a:noFill/>
                </a:ln>
                <a:solidFill>
                  <a:schemeClr val="tx1"/>
                </a:solidFill>
                <a:effectLst/>
                <a:uLnTx/>
                <a:uFillTx/>
                <a:latin typeface="+mn-lt"/>
                <a:ea typeface="+mn-ea"/>
                <a:cs typeface="+mn-cs"/>
              </a:rPr>
              <a:t>	End wile</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d.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set x[j]</a:t>
            </a:r>
            <a:r>
              <a:rPr kumimoji="0" lang="en-US" sz="2400" b="0" i="0" u="none" strike="noStrike" kern="0" cap="none" spc="0" normalizeH="0" baseline="0" noProof="0" dirty="0" smtClean="0">
                <a:ln>
                  <a:noFill/>
                </a:ln>
                <a:solidFill>
                  <a:schemeClr val="tx1"/>
                </a:solidFill>
                <a:effectLst/>
                <a:uLnTx/>
                <a:uFillTx/>
                <a:latin typeface="+mn-lt"/>
                <a:ea typeface="+mn-ea"/>
                <a:cs typeface="+mn-cs"/>
              </a:rPr>
              <a:t> equal to </a:t>
            </a:r>
            <a:r>
              <a:rPr kumimoji="0" lang="en-US" sz="2800" b="1" i="0" u="none" strike="noStrike" kern="0" cap="none" spc="0" normalizeH="0" baseline="0" noProof="0" dirty="0" err="1" smtClean="0">
                <a:ln>
                  <a:noFill/>
                </a:ln>
                <a:solidFill>
                  <a:srgbClr val="6666FF"/>
                </a:solidFill>
                <a:effectLst/>
                <a:uLnTx/>
                <a:uFillTx/>
                <a:latin typeface="Courier New" pitchFamily="49" charset="0"/>
                <a:ea typeface="+mn-ea"/>
                <a:cs typeface="+mn-cs"/>
              </a:rPr>
              <a:t>nextElement</a:t>
            </a:r>
            <a:endPar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End for</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6172763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Insertion Sort - </a:t>
            </a:r>
            <a:r>
              <a:rPr lang="en-US" dirty="0" err="1" smtClean="0">
                <a:latin typeface="Calibri" panose="020F0502020204030204" pitchFamily="34" charset="0"/>
              </a:rPr>
              <a:t>Pseudocode</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20000"/>
          </a:bodyPr>
          <a:lstStyle/>
          <a:p>
            <a:pPr>
              <a:lnSpc>
                <a:spcPct val="90000"/>
              </a:lnSpc>
              <a:buFontTx/>
              <a:buNone/>
            </a:pPr>
            <a:r>
              <a:rPr lang="en-US" sz="3200" dirty="0" smtClean="0">
                <a:solidFill>
                  <a:srgbClr val="0000CC"/>
                </a:solidFill>
                <a:latin typeface="Calibri" panose="020F0502020204030204" pitchFamily="34" charset="0"/>
              </a:rPr>
              <a:t>Input: </a:t>
            </a:r>
            <a:r>
              <a:rPr lang="en-US" sz="3200" dirty="0" smtClean="0">
                <a:latin typeface="Calibri" panose="020F0502020204030204" pitchFamily="34" charset="0"/>
              </a:rPr>
              <a:t>An array </a:t>
            </a:r>
            <a:r>
              <a:rPr lang="en-US" sz="3200" i="1" dirty="0" smtClean="0">
                <a:latin typeface="Calibri" panose="020F0502020204030204" pitchFamily="34" charset="0"/>
              </a:rPr>
              <a:t>A</a:t>
            </a:r>
            <a:r>
              <a:rPr lang="en-US" sz="3200" dirty="0" smtClean="0">
                <a:latin typeface="Calibri" panose="020F0502020204030204" pitchFamily="34" charset="0"/>
              </a:rPr>
              <a:t>[1..</a:t>
            </a:r>
            <a:r>
              <a:rPr lang="en-US" sz="3200" i="1" dirty="0" smtClean="0">
                <a:latin typeface="Calibri" panose="020F0502020204030204" pitchFamily="34" charset="0"/>
              </a:rPr>
              <a:t>n</a:t>
            </a:r>
            <a:r>
              <a:rPr lang="en-US" sz="3200" dirty="0" smtClean="0">
                <a:latin typeface="Calibri" panose="020F0502020204030204" pitchFamily="34" charset="0"/>
              </a:rPr>
              <a:t>] of </a:t>
            </a:r>
            <a:r>
              <a:rPr lang="en-US" sz="3200" i="1" dirty="0" smtClean="0">
                <a:latin typeface="Calibri" panose="020F0502020204030204" pitchFamily="34" charset="0"/>
              </a:rPr>
              <a:t>n </a:t>
            </a:r>
            <a:r>
              <a:rPr lang="en-US" sz="3200" dirty="0" smtClean="0">
                <a:latin typeface="Calibri" panose="020F0502020204030204" pitchFamily="34" charset="0"/>
              </a:rPr>
              <a:t>elements.</a:t>
            </a:r>
          </a:p>
          <a:p>
            <a:pPr>
              <a:lnSpc>
                <a:spcPct val="90000"/>
              </a:lnSpc>
              <a:buFontTx/>
              <a:buNone/>
            </a:pPr>
            <a:r>
              <a:rPr lang="en-US" sz="3200" dirty="0" smtClean="0">
                <a:solidFill>
                  <a:srgbClr val="0000CC"/>
                </a:solidFill>
                <a:latin typeface="Calibri" panose="020F0502020204030204" pitchFamily="34" charset="0"/>
              </a:rPr>
              <a:t>Output: </a:t>
            </a:r>
            <a:r>
              <a:rPr lang="en-US" sz="3200" i="1" dirty="0" smtClean="0">
                <a:latin typeface="Calibri" panose="020F0502020204030204" pitchFamily="34" charset="0"/>
              </a:rPr>
              <a:t>A</a:t>
            </a:r>
            <a:r>
              <a:rPr lang="en-US" sz="3200" dirty="0" smtClean="0">
                <a:latin typeface="Calibri" panose="020F0502020204030204" pitchFamily="34" charset="0"/>
              </a:rPr>
              <a:t>[1</a:t>
            </a:r>
            <a:r>
              <a:rPr lang="en-US" sz="3200" i="1" dirty="0" smtClean="0">
                <a:latin typeface="Calibri" panose="020F0502020204030204" pitchFamily="34" charset="0"/>
              </a:rPr>
              <a:t>..n</a:t>
            </a:r>
            <a:r>
              <a:rPr lang="en-US" sz="3200" dirty="0" smtClean="0">
                <a:latin typeface="Calibri" panose="020F0502020204030204" pitchFamily="34" charset="0"/>
              </a:rPr>
              <a:t>] sorted in </a:t>
            </a:r>
            <a:r>
              <a:rPr lang="en-US" sz="3200" dirty="0" err="1" smtClean="0">
                <a:latin typeface="Calibri" panose="020F0502020204030204" pitchFamily="34" charset="0"/>
              </a:rPr>
              <a:t>nondecreasing</a:t>
            </a:r>
            <a:r>
              <a:rPr lang="en-US" sz="3200" dirty="0" smtClean="0">
                <a:latin typeface="Calibri" panose="020F0502020204030204" pitchFamily="34" charset="0"/>
              </a:rPr>
              <a:t> order.</a:t>
            </a:r>
          </a:p>
          <a:p>
            <a:pPr>
              <a:lnSpc>
                <a:spcPct val="90000"/>
              </a:lnSpc>
              <a:buFontTx/>
              <a:buNone/>
            </a:pPr>
            <a:r>
              <a:rPr lang="en-US" sz="3200" dirty="0" smtClean="0">
                <a:latin typeface="Calibri" panose="020F0502020204030204" pitchFamily="34" charset="0"/>
              </a:rPr>
              <a:t>	1. for 	</a:t>
            </a:r>
            <a:r>
              <a:rPr lang="en-US" sz="3200" i="1" dirty="0" err="1" smtClean="0">
                <a:latin typeface="Calibri" panose="020F0502020204030204" pitchFamily="34" charset="0"/>
              </a:rPr>
              <a:t>i</a:t>
            </a:r>
            <a:r>
              <a:rPr lang="en-US" sz="3200" i="1" dirty="0" smtClean="0">
                <a:latin typeface="Calibri" panose="020F0502020204030204" pitchFamily="34" charset="0"/>
              </a:rPr>
              <a:t> </a:t>
            </a:r>
            <a:r>
              <a:rPr lang="en-US" sz="3200" dirty="0" smtClean="0">
                <a:latin typeface="Calibri" panose="020F0502020204030204" pitchFamily="34" charset="0"/>
                <a:sym typeface="Symbol" pitchFamily="18" charset="2"/>
              </a:rPr>
              <a:t></a:t>
            </a:r>
            <a:r>
              <a:rPr lang="en-US" sz="3200" dirty="0" smtClean="0">
                <a:latin typeface="Calibri" panose="020F0502020204030204" pitchFamily="34" charset="0"/>
              </a:rPr>
              <a:t> 2 to </a:t>
            </a:r>
            <a:r>
              <a:rPr lang="en-US" sz="3200" i="1" dirty="0" smtClean="0">
                <a:latin typeface="Calibri" panose="020F0502020204030204" pitchFamily="34" charset="0"/>
              </a:rPr>
              <a:t>n</a:t>
            </a:r>
            <a:endParaRPr lang="en-US" sz="3200" dirty="0" smtClean="0">
              <a:latin typeface="Calibri" panose="020F0502020204030204" pitchFamily="34" charset="0"/>
            </a:endParaRPr>
          </a:p>
          <a:p>
            <a:pPr>
              <a:lnSpc>
                <a:spcPct val="90000"/>
              </a:lnSpc>
              <a:buFontTx/>
              <a:buNone/>
            </a:pPr>
            <a:r>
              <a:rPr lang="en-US" sz="3200" dirty="0" smtClean="0">
                <a:latin typeface="Calibri" panose="020F0502020204030204" pitchFamily="34" charset="0"/>
              </a:rPr>
              <a:t>	2. 	  </a:t>
            </a:r>
            <a:r>
              <a:rPr lang="en-US" sz="3200" i="1" dirty="0" smtClean="0">
                <a:latin typeface="Calibri" panose="020F0502020204030204" pitchFamily="34" charset="0"/>
              </a:rPr>
              <a:t>x </a:t>
            </a:r>
            <a:r>
              <a:rPr lang="en-US" sz="3200" dirty="0" smtClean="0">
                <a:latin typeface="Calibri" panose="020F0502020204030204" pitchFamily="34" charset="0"/>
                <a:sym typeface="Symbol" pitchFamily="18" charset="2"/>
              </a:rPr>
              <a:t></a:t>
            </a:r>
            <a:r>
              <a:rPr lang="en-US" sz="3200" dirty="0" smtClean="0">
                <a:latin typeface="Calibri" panose="020F0502020204030204" pitchFamily="34" charset="0"/>
              </a:rPr>
              <a:t> </a:t>
            </a:r>
            <a:r>
              <a:rPr lang="en-US" sz="3200" i="1" dirty="0" smtClean="0">
                <a:latin typeface="Calibri" panose="020F0502020204030204" pitchFamily="34" charset="0"/>
              </a:rPr>
              <a:t>A</a:t>
            </a:r>
            <a:r>
              <a:rPr lang="en-US" sz="3200" dirty="0" smtClean="0">
                <a:latin typeface="Calibri" panose="020F0502020204030204" pitchFamily="34" charset="0"/>
              </a:rPr>
              <a:t>[</a:t>
            </a:r>
            <a:r>
              <a:rPr lang="en-US" sz="3200" i="1" dirty="0" err="1" smtClean="0">
                <a:latin typeface="Calibri" panose="020F0502020204030204" pitchFamily="34" charset="0"/>
              </a:rPr>
              <a:t>i</a:t>
            </a:r>
            <a:r>
              <a:rPr lang="en-US" sz="3200" dirty="0" smtClean="0">
                <a:latin typeface="Calibri" panose="020F0502020204030204" pitchFamily="34" charset="0"/>
              </a:rPr>
              <a:t>]</a:t>
            </a:r>
          </a:p>
          <a:p>
            <a:pPr>
              <a:lnSpc>
                <a:spcPct val="90000"/>
              </a:lnSpc>
              <a:buFontTx/>
              <a:buNone/>
            </a:pPr>
            <a:r>
              <a:rPr lang="en-US" sz="3200" dirty="0" smtClean="0">
                <a:latin typeface="Calibri" panose="020F0502020204030204" pitchFamily="34" charset="0"/>
              </a:rPr>
              <a:t>	3. 	  </a:t>
            </a:r>
            <a:r>
              <a:rPr lang="en-US" sz="3200" i="1" dirty="0" smtClean="0">
                <a:latin typeface="Calibri" panose="020F0502020204030204" pitchFamily="34" charset="0"/>
              </a:rPr>
              <a:t>j </a:t>
            </a:r>
            <a:r>
              <a:rPr lang="en-US" sz="3200" dirty="0" smtClean="0">
                <a:latin typeface="Calibri" panose="020F0502020204030204" pitchFamily="34" charset="0"/>
                <a:sym typeface="Symbol" pitchFamily="18" charset="2"/>
              </a:rPr>
              <a:t></a:t>
            </a:r>
            <a:r>
              <a:rPr lang="en-US" sz="3200" dirty="0" smtClean="0">
                <a:latin typeface="Calibri" panose="020F0502020204030204" pitchFamily="34" charset="0"/>
              </a:rPr>
              <a:t> </a:t>
            </a:r>
            <a:r>
              <a:rPr lang="en-US" sz="3200" i="1" dirty="0" err="1" smtClean="0">
                <a:latin typeface="Calibri" panose="020F0502020204030204" pitchFamily="34" charset="0"/>
              </a:rPr>
              <a:t>i</a:t>
            </a:r>
            <a:r>
              <a:rPr lang="en-US" sz="3200" i="1" dirty="0" smtClean="0">
                <a:latin typeface="Calibri" panose="020F0502020204030204" pitchFamily="34" charset="0"/>
              </a:rPr>
              <a:t> - </a:t>
            </a:r>
            <a:r>
              <a:rPr lang="en-US" sz="3200" dirty="0" smtClean="0">
                <a:latin typeface="Calibri" panose="020F0502020204030204" pitchFamily="34" charset="0"/>
              </a:rPr>
              <a:t>1</a:t>
            </a:r>
          </a:p>
          <a:p>
            <a:pPr>
              <a:lnSpc>
                <a:spcPct val="90000"/>
              </a:lnSpc>
              <a:buFontTx/>
              <a:buNone/>
            </a:pPr>
            <a:r>
              <a:rPr lang="en-US" sz="3200" dirty="0" smtClean="0">
                <a:latin typeface="Calibri" panose="020F0502020204030204" pitchFamily="34" charset="0"/>
              </a:rPr>
              <a:t>	4. 	while (</a:t>
            </a:r>
            <a:r>
              <a:rPr lang="en-US" sz="3200" i="1" dirty="0" smtClean="0">
                <a:latin typeface="Calibri" panose="020F0502020204030204" pitchFamily="34" charset="0"/>
              </a:rPr>
              <a:t>j &gt;</a:t>
            </a:r>
            <a:r>
              <a:rPr lang="en-US" sz="3200" dirty="0" smtClean="0">
                <a:latin typeface="Calibri" panose="020F0502020204030204" pitchFamily="34" charset="0"/>
              </a:rPr>
              <a:t>0) and (</a:t>
            </a:r>
            <a:r>
              <a:rPr lang="en-US" sz="3200" i="1" dirty="0" smtClean="0">
                <a:latin typeface="Calibri" panose="020F0502020204030204" pitchFamily="34" charset="0"/>
              </a:rPr>
              <a:t>A</a:t>
            </a:r>
            <a:r>
              <a:rPr lang="en-US" sz="3200" dirty="0" smtClean="0">
                <a:latin typeface="Calibri" panose="020F0502020204030204" pitchFamily="34" charset="0"/>
              </a:rPr>
              <a:t>[</a:t>
            </a:r>
            <a:r>
              <a:rPr lang="en-US" sz="3200" i="1" dirty="0" smtClean="0">
                <a:latin typeface="Calibri" panose="020F0502020204030204" pitchFamily="34" charset="0"/>
              </a:rPr>
              <a:t>j</a:t>
            </a:r>
            <a:r>
              <a:rPr lang="en-US" sz="3200" dirty="0" smtClean="0">
                <a:latin typeface="Calibri" panose="020F0502020204030204" pitchFamily="34" charset="0"/>
              </a:rPr>
              <a:t>] </a:t>
            </a:r>
            <a:r>
              <a:rPr lang="en-US" sz="3200" i="1" dirty="0" smtClean="0">
                <a:latin typeface="Calibri" panose="020F0502020204030204" pitchFamily="34" charset="0"/>
              </a:rPr>
              <a:t>&gt; x</a:t>
            </a:r>
            <a:r>
              <a:rPr lang="en-US" sz="3200" dirty="0" smtClean="0">
                <a:latin typeface="Calibri" panose="020F0502020204030204" pitchFamily="34" charset="0"/>
              </a:rPr>
              <a:t>)</a:t>
            </a:r>
          </a:p>
          <a:p>
            <a:pPr>
              <a:lnSpc>
                <a:spcPct val="90000"/>
              </a:lnSpc>
              <a:buFontTx/>
              <a:buNone/>
            </a:pPr>
            <a:r>
              <a:rPr lang="en-US" sz="3200" dirty="0" smtClean="0">
                <a:latin typeface="Calibri" panose="020F0502020204030204" pitchFamily="34" charset="0"/>
              </a:rPr>
              <a:t>	5.      </a:t>
            </a:r>
            <a:r>
              <a:rPr lang="en-US" sz="3200" i="1" dirty="0" smtClean="0">
                <a:latin typeface="Calibri" panose="020F0502020204030204" pitchFamily="34" charset="0"/>
              </a:rPr>
              <a:t>A</a:t>
            </a:r>
            <a:r>
              <a:rPr lang="en-US" sz="3200" dirty="0" smtClean="0">
                <a:latin typeface="Calibri" panose="020F0502020204030204" pitchFamily="34" charset="0"/>
              </a:rPr>
              <a:t>[</a:t>
            </a:r>
            <a:r>
              <a:rPr lang="en-US" sz="3200" i="1" dirty="0" smtClean="0">
                <a:latin typeface="Calibri" panose="020F0502020204030204" pitchFamily="34" charset="0"/>
              </a:rPr>
              <a:t>j </a:t>
            </a:r>
            <a:r>
              <a:rPr lang="en-US" sz="3200" dirty="0" smtClean="0">
                <a:latin typeface="Calibri" panose="020F0502020204030204" pitchFamily="34" charset="0"/>
              </a:rPr>
              <a:t>+ 1] </a:t>
            </a:r>
            <a:r>
              <a:rPr lang="en-US" sz="3200" dirty="0" smtClean="0">
                <a:latin typeface="Calibri" panose="020F0502020204030204" pitchFamily="34" charset="0"/>
                <a:sym typeface="Symbol" pitchFamily="18" charset="2"/>
              </a:rPr>
              <a:t></a:t>
            </a:r>
            <a:r>
              <a:rPr lang="en-US" sz="3200" dirty="0" smtClean="0">
                <a:latin typeface="Calibri" panose="020F0502020204030204" pitchFamily="34" charset="0"/>
              </a:rPr>
              <a:t> </a:t>
            </a:r>
            <a:r>
              <a:rPr lang="en-US" sz="3200" i="1" dirty="0" smtClean="0">
                <a:latin typeface="Calibri" panose="020F0502020204030204" pitchFamily="34" charset="0"/>
              </a:rPr>
              <a:t>A</a:t>
            </a:r>
            <a:r>
              <a:rPr lang="en-US" sz="3200" dirty="0" smtClean="0">
                <a:latin typeface="Calibri" panose="020F0502020204030204" pitchFamily="34" charset="0"/>
              </a:rPr>
              <a:t>[</a:t>
            </a:r>
            <a:r>
              <a:rPr lang="en-US" sz="3200" i="1" dirty="0" smtClean="0">
                <a:latin typeface="Calibri" panose="020F0502020204030204" pitchFamily="34" charset="0"/>
              </a:rPr>
              <a:t>j</a:t>
            </a:r>
            <a:r>
              <a:rPr lang="en-US" sz="3200" dirty="0" smtClean="0">
                <a:latin typeface="Calibri" panose="020F0502020204030204" pitchFamily="34" charset="0"/>
              </a:rPr>
              <a:t>]</a:t>
            </a:r>
          </a:p>
          <a:p>
            <a:pPr>
              <a:lnSpc>
                <a:spcPct val="90000"/>
              </a:lnSpc>
              <a:buFontTx/>
              <a:buNone/>
            </a:pPr>
            <a:r>
              <a:rPr lang="en-US" sz="3200" dirty="0" smtClean="0">
                <a:latin typeface="Calibri" panose="020F0502020204030204" pitchFamily="34" charset="0"/>
              </a:rPr>
              <a:t>	6.	     </a:t>
            </a:r>
            <a:r>
              <a:rPr lang="en-US" sz="3200" i="1" dirty="0" smtClean="0">
                <a:latin typeface="Calibri" panose="020F0502020204030204" pitchFamily="34" charset="0"/>
              </a:rPr>
              <a:t>j </a:t>
            </a:r>
            <a:r>
              <a:rPr lang="en-US" sz="3200" dirty="0" smtClean="0">
                <a:latin typeface="Calibri" panose="020F0502020204030204" pitchFamily="34" charset="0"/>
                <a:sym typeface="Symbol" pitchFamily="18" charset="2"/>
              </a:rPr>
              <a:t></a:t>
            </a:r>
            <a:r>
              <a:rPr lang="en-US" sz="3200" dirty="0" smtClean="0">
                <a:latin typeface="Calibri" panose="020F0502020204030204" pitchFamily="34" charset="0"/>
              </a:rPr>
              <a:t> </a:t>
            </a:r>
            <a:r>
              <a:rPr lang="en-US" sz="3200" i="1" dirty="0" smtClean="0">
                <a:latin typeface="Calibri" panose="020F0502020204030204" pitchFamily="34" charset="0"/>
              </a:rPr>
              <a:t>j - </a:t>
            </a:r>
            <a:r>
              <a:rPr lang="en-US" sz="3200" dirty="0" smtClean="0">
                <a:latin typeface="Calibri" panose="020F0502020204030204" pitchFamily="34" charset="0"/>
              </a:rPr>
              <a:t>1</a:t>
            </a:r>
          </a:p>
          <a:p>
            <a:pPr>
              <a:lnSpc>
                <a:spcPct val="90000"/>
              </a:lnSpc>
              <a:buFontTx/>
              <a:buNone/>
            </a:pPr>
            <a:r>
              <a:rPr lang="en-US" sz="3200" dirty="0" smtClean="0">
                <a:latin typeface="Calibri" panose="020F0502020204030204" pitchFamily="34" charset="0"/>
              </a:rPr>
              <a:t>	7. 	end while</a:t>
            </a:r>
          </a:p>
          <a:p>
            <a:pPr>
              <a:lnSpc>
                <a:spcPct val="90000"/>
              </a:lnSpc>
              <a:buFontTx/>
              <a:buNone/>
            </a:pPr>
            <a:r>
              <a:rPr lang="en-US" sz="3200" dirty="0" smtClean="0">
                <a:latin typeface="Calibri" panose="020F0502020204030204" pitchFamily="34" charset="0"/>
              </a:rPr>
              <a:t>	8. 	</a:t>
            </a:r>
            <a:r>
              <a:rPr lang="en-US" sz="3200" i="1" dirty="0" smtClean="0">
                <a:latin typeface="Calibri" panose="020F0502020204030204" pitchFamily="34" charset="0"/>
              </a:rPr>
              <a:t>A</a:t>
            </a:r>
            <a:r>
              <a:rPr lang="en-US" sz="3200" dirty="0" smtClean="0">
                <a:latin typeface="Calibri" panose="020F0502020204030204" pitchFamily="34" charset="0"/>
              </a:rPr>
              <a:t>[</a:t>
            </a:r>
            <a:r>
              <a:rPr lang="en-US" sz="3200" i="1" dirty="0" smtClean="0">
                <a:latin typeface="Calibri" panose="020F0502020204030204" pitchFamily="34" charset="0"/>
              </a:rPr>
              <a:t>j </a:t>
            </a:r>
            <a:r>
              <a:rPr lang="en-US" sz="3200" dirty="0" smtClean="0">
                <a:latin typeface="Calibri" panose="020F0502020204030204" pitchFamily="34" charset="0"/>
              </a:rPr>
              <a:t>+ 1] </a:t>
            </a:r>
            <a:r>
              <a:rPr lang="en-US" sz="3200" dirty="0" smtClean="0">
                <a:latin typeface="Calibri" panose="020F0502020204030204" pitchFamily="34" charset="0"/>
                <a:sym typeface="Symbol" pitchFamily="18" charset="2"/>
              </a:rPr>
              <a:t></a:t>
            </a:r>
            <a:r>
              <a:rPr lang="en-US" sz="3200" dirty="0" smtClean="0">
                <a:latin typeface="Calibri" panose="020F0502020204030204" pitchFamily="34" charset="0"/>
              </a:rPr>
              <a:t> </a:t>
            </a:r>
            <a:r>
              <a:rPr lang="en-US" sz="3200" i="1" dirty="0" smtClean="0">
                <a:latin typeface="Calibri" panose="020F0502020204030204" pitchFamily="34" charset="0"/>
              </a:rPr>
              <a:t>x</a:t>
            </a:r>
            <a:endParaRPr lang="en-US" sz="3200" dirty="0" smtClean="0">
              <a:latin typeface="Calibri" panose="020F0502020204030204" pitchFamily="34" charset="0"/>
            </a:endParaRPr>
          </a:p>
          <a:p>
            <a:pPr>
              <a:lnSpc>
                <a:spcPct val="90000"/>
              </a:lnSpc>
              <a:buFontTx/>
              <a:buNone/>
            </a:pPr>
            <a:r>
              <a:rPr lang="en-US" sz="3200" dirty="0" smtClean="0">
                <a:latin typeface="Calibri" panose="020F0502020204030204" pitchFamily="34" charset="0"/>
              </a:rPr>
              <a:t>	9. end for</a:t>
            </a:r>
          </a:p>
        </p:txBody>
      </p:sp>
    </p:spTree>
    <p:extLst>
      <p:ext uri="{BB962C8B-B14F-4D97-AF65-F5344CB8AC3E}">
        <p14:creationId xmlns:p14="http://schemas.microsoft.com/office/powerpoint/2010/main" val="7364395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Insertion Sort - Implementation</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latin typeface="Calibri" panose="020F0502020204030204" pitchFamily="34" charset="0"/>
              </a:rPr>
              <a:t>void </a:t>
            </a:r>
            <a:r>
              <a:rPr lang="en-US" dirty="0" err="1" smtClean="0">
                <a:latin typeface="Calibri" panose="020F0502020204030204" pitchFamily="34" charset="0"/>
              </a:rPr>
              <a:t>InsertionSort</a:t>
            </a:r>
            <a:r>
              <a:rPr lang="en-US" dirty="0" smtClean="0">
                <a:latin typeface="Calibri" panose="020F0502020204030204" pitchFamily="34" charset="0"/>
              </a:rPr>
              <a:t>(</a:t>
            </a:r>
            <a:r>
              <a:rPr lang="en-US" dirty="0" err="1" smtClean="0">
                <a:latin typeface="Calibri" panose="020F0502020204030204" pitchFamily="34" charset="0"/>
              </a:rPr>
              <a:t>int</a:t>
            </a:r>
            <a:r>
              <a:rPr lang="en-US" dirty="0" smtClean="0">
                <a:latin typeface="Calibri" panose="020F0502020204030204" pitchFamily="34" charset="0"/>
              </a:rPr>
              <a:t> s1[], </a:t>
            </a:r>
            <a:r>
              <a:rPr lang="en-US" dirty="0" err="1" smtClean="0">
                <a:latin typeface="Calibri" panose="020F0502020204030204" pitchFamily="34" charset="0"/>
              </a:rPr>
              <a:t>int</a:t>
            </a:r>
            <a:r>
              <a:rPr lang="en-US" dirty="0" smtClean="0">
                <a:latin typeface="Calibri" panose="020F0502020204030204" pitchFamily="34" charset="0"/>
              </a:rPr>
              <a:t> size){</a:t>
            </a:r>
            <a:br>
              <a:rPr lang="en-US" dirty="0" smtClean="0">
                <a:latin typeface="Calibri" panose="020F0502020204030204" pitchFamily="34" charset="0"/>
              </a:rPr>
            </a:br>
            <a:r>
              <a:rPr lang="en-US" dirty="0" err="1" smtClean="0">
                <a:latin typeface="Calibri" panose="020F0502020204030204" pitchFamily="34" charset="0"/>
              </a:rPr>
              <a:t>int</a:t>
            </a:r>
            <a:r>
              <a:rPr lang="en-US" dirty="0" smtClean="0">
                <a:latin typeface="Calibri" panose="020F0502020204030204" pitchFamily="34" charset="0"/>
              </a:rPr>
              <a:t> </a:t>
            </a:r>
            <a:r>
              <a:rPr lang="en-US" dirty="0" err="1" smtClean="0">
                <a:latin typeface="Calibri" panose="020F0502020204030204" pitchFamily="34" charset="0"/>
              </a:rPr>
              <a:t>i,j,k,temp</a:t>
            </a:r>
            <a:r>
              <a:rPr lang="en-US" dirty="0" smtClean="0">
                <a:latin typeface="Calibri" panose="020F0502020204030204" pitchFamily="34" charset="0"/>
              </a:rPr>
              <a:t>;</a:t>
            </a:r>
          </a:p>
          <a:p>
            <a:pPr>
              <a:buNone/>
            </a:pPr>
            <a:r>
              <a:rPr lang="en-US" dirty="0" smtClean="0">
                <a:latin typeface="Calibri" panose="020F0502020204030204" pitchFamily="34" charset="0"/>
              </a:rPr>
              <a:t>	for(</a:t>
            </a:r>
            <a:r>
              <a:rPr lang="en-US" dirty="0" err="1" smtClean="0">
                <a:latin typeface="Calibri" panose="020F0502020204030204" pitchFamily="34" charset="0"/>
              </a:rPr>
              <a:t>i</a:t>
            </a:r>
            <a:r>
              <a:rPr lang="en-US" dirty="0" smtClean="0">
                <a:latin typeface="Calibri" panose="020F0502020204030204" pitchFamily="34" charset="0"/>
              </a:rPr>
              <a:t>=1;i &lt; </a:t>
            </a:r>
            <a:r>
              <a:rPr lang="en-US" dirty="0" err="1" smtClean="0">
                <a:latin typeface="Calibri" panose="020F0502020204030204" pitchFamily="34" charset="0"/>
              </a:rPr>
              <a:t>size;i</a:t>
            </a:r>
            <a:r>
              <a:rPr lang="en-US" dirty="0" smtClean="0">
                <a:latin typeface="Calibri" panose="020F0502020204030204" pitchFamily="34" charset="0"/>
              </a:rPr>
              <a:t>++) {</a:t>
            </a:r>
          </a:p>
          <a:p>
            <a:pPr>
              <a:buNone/>
            </a:pPr>
            <a:r>
              <a:rPr lang="en-US" dirty="0" smtClean="0">
                <a:latin typeface="Calibri" panose="020F0502020204030204" pitchFamily="34" charset="0"/>
              </a:rPr>
              <a:t>       temp=s1[</a:t>
            </a:r>
            <a:r>
              <a:rPr lang="en-US" dirty="0" err="1" smtClean="0">
                <a:latin typeface="Calibri" panose="020F0502020204030204" pitchFamily="34" charset="0"/>
              </a:rPr>
              <a:t>i</a:t>
            </a:r>
            <a:r>
              <a:rPr lang="en-US" dirty="0" smtClean="0">
                <a:latin typeface="Calibri" panose="020F0502020204030204" pitchFamily="34" charset="0"/>
              </a:rPr>
              <a:t>];</a:t>
            </a:r>
            <a:br>
              <a:rPr lang="en-US" dirty="0" smtClean="0">
                <a:latin typeface="Calibri" panose="020F0502020204030204" pitchFamily="34" charset="0"/>
              </a:rPr>
            </a:br>
            <a:r>
              <a:rPr lang="en-US" dirty="0" smtClean="0">
                <a:latin typeface="Calibri" panose="020F0502020204030204" pitchFamily="34" charset="0"/>
              </a:rPr>
              <a:t>    j=</a:t>
            </a:r>
            <a:r>
              <a:rPr lang="en-US" dirty="0" err="1" smtClean="0">
                <a:latin typeface="Calibri" panose="020F0502020204030204" pitchFamily="34" charset="0"/>
              </a:rPr>
              <a:t>i</a:t>
            </a:r>
            <a:r>
              <a:rPr lang="en-US" dirty="0" smtClean="0">
                <a:latin typeface="Calibri" panose="020F0502020204030204" pitchFamily="34" charset="0"/>
              </a:rPr>
              <a:t>;</a:t>
            </a:r>
          </a:p>
          <a:p>
            <a:pPr>
              <a:buNone/>
            </a:pPr>
            <a:r>
              <a:rPr lang="en-US" dirty="0" smtClean="0">
                <a:latin typeface="Calibri" panose="020F0502020204030204" pitchFamily="34" charset="0"/>
              </a:rPr>
              <a:t>	 while((j &gt; 0)&amp;&amp;(temp &lt; s1[j-1]) {</a:t>
            </a:r>
            <a:br>
              <a:rPr lang="en-US" dirty="0" smtClean="0">
                <a:latin typeface="Calibri" panose="020F0502020204030204" pitchFamily="34" charset="0"/>
              </a:rPr>
            </a:br>
            <a:r>
              <a:rPr lang="en-US" dirty="0" smtClean="0">
                <a:latin typeface="Calibri" panose="020F0502020204030204" pitchFamily="34" charset="0"/>
              </a:rPr>
              <a:t>	s1[j]=s1[j-1];</a:t>
            </a:r>
          </a:p>
          <a:p>
            <a:pPr>
              <a:buNone/>
            </a:pPr>
            <a:r>
              <a:rPr lang="en-US" dirty="0" smtClean="0">
                <a:latin typeface="Calibri" panose="020F0502020204030204" pitchFamily="34" charset="0"/>
              </a:rPr>
              <a:t>		 j=j-1;</a:t>
            </a:r>
            <a:br>
              <a:rPr lang="en-US" dirty="0" smtClean="0">
                <a:latin typeface="Calibri" panose="020F0502020204030204" pitchFamily="34" charset="0"/>
              </a:rPr>
            </a:br>
            <a:r>
              <a:rPr lang="en-US" dirty="0" smtClean="0">
                <a:latin typeface="Calibri" panose="020F0502020204030204" pitchFamily="34" charset="0"/>
              </a:rPr>
              <a:t>	} </a:t>
            </a:r>
            <a:r>
              <a:rPr lang="en-US" dirty="0" smtClean="0">
                <a:solidFill>
                  <a:srgbClr val="0000CC"/>
                </a:solidFill>
                <a:latin typeface="Calibri" panose="020F0502020204030204" pitchFamily="34" charset="0"/>
              </a:rPr>
              <a:t>// end of while loop</a:t>
            </a: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	s1[j]=temp;</a:t>
            </a:r>
            <a:br>
              <a:rPr lang="en-US" dirty="0" smtClean="0">
                <a:latin typeface="Calibri" panose="020F0502020204030204" pitchFamily="34" charset="0"/>
              </a:rPr>
            </a:br>
            <a:r>
              <a:rPr lang="en-US" dirty="0" smtClean="0">
                <a:latin typeface="Calibri" panose="020F0502020204030204" pitchFamily="34" charset="0"/>
              </a:rPr>
              <a:t>} </a:t>
            </a:r>
            <a:r>
              <a:rPr lang="en-US" dirty="0" smtClean="0">
                <a:solidFill>
                  <a:srgbClr val="0000CC"/>
                </a:solidFill>
                <a:latin typeface="Calibri" panose="020F0502020204030204" pitchFamily="34" charset="0"/>
              </a:rPr>
              <a:t>// end of for loop</a:t>
            </a:r>
          </a:p>
          <a:p>
            <a:pPr>
              <a:buNone/>
            </a:pPr>
            <a:r>
              <a:rPr lang="en-US" dirty="0" smtClean="0">
                <a:latin typeface="Calibri" panose="020F0502020204030204" pitchFamily="34" charset="0"/>
              </a:rPr>
              <a:t>} </a:t>
            </a:r>
            <a:r>
              <a:rPr lang="en-US" dirty="0" smtClean="0">
                <a:solidFill>
                  <a:srgbClr val="0000CC"/>
                </a:solidFill>
                <a:latin typeface="Calibri" panose="020F0502020204030204" pitchFamily="34" charset="0"/>
              </a:rPr>
              <a:t>// end of function</a:t>
            </a:r>
            <a:endParaRPr lang="en-US" dirty="0">
              <a:solidFill>
                <a:srgbClr val="0000CC"/>
              </a:solidFill>
              <a:latin typeface="Calibri" panose="020F0502020204030204" pitchFamily="34" charset="0"/>
            </a:endParaRPr>
          </a:p>
        </p:txBody>
      </p:sp>
    </p:spTree>
    <p:extLst>
      <p:ext uri="{BB962C8B-B14F-4D97-AF65-F5344CB8AC3E}">
        <p14:creationId xmlns:p14="http://schemas.microsoft.com/office/powerpoint/2010/main" val="2581532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Selection Sort</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Calibri" panose="020F0502020204030204" pitchFamily="34" charset="0"/>
              </a:rPr>
              <a:t>It is specifically an </a:t>
            </a:r>
            <a:r>
              <a:rPr lang="en-US" b="1" dirty="0" smtClean="0">
                <a:solidFill>
                  <a:srgbClr val="0000CC"/>
                </a:solidFill>
                <a:latin typeface="Calibri" panose="020F0502020204030204" pitchFamily="34" charset="0"/>
              </a:rPr>
              <a:t>in-place comparison sort</a:t>
            </a:r>
            <a:r>
              <a:rPr lang="en-US" dirty="0" smtClean="0">
                <a:latin typeface="Calibri" panose="020F0502020204030204" pitchFamily="34" charset="0"/>
              </a:rPr>
              <a:t> </a:t>
            </a:r>
          </a:p>
          <a:p>
            <a:r>
              <a:rPr lang="en-US" dirty="0" smtClean="0">
                <a:latin typeface="Calibri" panose="020F0502020204030204" pitchFamily="34" charset="0"/>
              </a:rPr>
              <a:t>Noted for its simplicity, </a:t>
            </a:r>
          </a:p>
          <a:p>
            <a:r>
              <a:rPr lang="en-US" dirty="0" smtClean="0">
                <a:latin typeface="Calibri" panose="020F0502020204030204" pitchFamily="34" charset="0"/>
              </a:rPr>
              <a:t>It has performance advantages over more complicated algorithms in certain situations, particularly where auxiliary memory is limited</a:t>
            </a:r>
          </a:p>
          <a:p>
            <a:r>
              <a:rPr lang="en-US" dirty="0" smtClean="0">
                <a:latin typeface="Calibri" panose="020F0502020204030204" pitchFamily="34" charset="0"/>
              </a:rPr>
              <a:t>The algorithm </a:t>
            </a:r>
          </a:p>
          <a:p>
            <a:pPr lvl="1"/>
            <a:r>
              <a:rPr lang="en-US" dirty="0" smtClean="0">
                <a:latin typeface="Calibri" panose="020F0502020204030204" pitchFamily="34" charset="0"/>
              </a:rPr>
              <a:t>finds the </a:t>
            </a:r>
            <a:r>
              <a:rPr lang="en-US" dirty="0" smtClean="0">
                <a:solidFill>
                  <a:srgbClr val="0000CC"/>
                </a:solidFill>
                <a:latin typeface="Calibri" panose="020F0502020204030204" pitchFamily="34" charset="0"/>
              </a:rPr>
              <a:t>minimum</a:t>
            </a:r>
            <a:r>
              <a:rPr lang="en-US" dirty="0" smtClean="0">
                <a:latin typeface="Calibri" panose="020F0502020204030204" pitchFamily="34" charset="0"/>
              </a:rPr>
              <a:t> value, </a:t>
            </a:r>
          </a:p>
          <a:p>
            <a:pPr lvl="1"/>
            <a:r>
              <a:rPr lang="en-US" dirty="0" smtClean="0">
                <a:solidFill>
                  <a:srgbClr val="0000CC"/>
                </a:solidFill>
                <a:latin typeface="Calibri" panose="020F0502020204030204" pitchFamily="34" charset="0"/>
              </a:rPr>
              <a:t>swaps</a:t>
            </a:r>
            <a:r>
              <a:rPr lang="en-US" dirty="0" smtClean="0">
                <a:latin typeface="Calibri" panose="020F0502020204030204" pitchFamily="34" charset="0"/>
              </a:rPr>
              <a:t> it with the value in the first position, and</a:t>
            </a:r>
          </a:p>
          <a:p>
            <a:pPr lvl="1"/>
            <a:r>
              <a:rPr lang="en-US" dirty="0" smtClean="0">
                <a:latin typeface="Calibri" panose="020F0502020204030204" pitchFamily="34" charset="0"/>
              </a:rPr>
              <a:t>repeats these steps for the remainder of the list</a:t>
            </a:r>
          </a:p>
          <a:p>
            <a:r>
              <a:rPr lang="en-US" dirty="0" smtClean="0">
                <a:latin typeface="Calibri" panose="020F0502020204030204" pitchFamily="34" charset="0"/>
              </a:rPr>
              <a:t>It does no more than </a:t>
            </a:r>
            <a:r>
              <a:rPr lang="en-US" b="1" i="1" dirty="0" smtClean="0">
                <a:solidFill>
                  <a:srgbClr val="0000CC"/>
                </a:solidFill>
                <a:latin typeface="Calibri" panose="020F0502020204030204" pitchFamily="34" charset="0"/>
              </a:rPr>
              <a:t>n </a:t>
            </a:r>
            <a:r>
              <a:rPr lang="en-US" dirty="0" smtClean="0">
                <a:solidFill>
                  <a:srgbClr val="0000CC"/>
                </a:solidFill>
                <a:latin typeface="Calibri" panose="020F0502020204030204" pitchFamily="34" charset="0"/>
              </a:rPr>
              <a:t>swaps</a:t>
            </a:r>
            <a:r>
              <a:rPr lang="en-US" dirty="0" smtClean="0">
                <a:latin typeface="Calibri" panose="020F0502020204030204" pitchFamily="34" charset="0"/>
              </a:rPr>
              <a:t>, and thus is useful where swapping is very expensive</a:t>
            </a:r>
            <a:endParaRPr lang="en-US" dirty="0">
              <a:latin typeface="Calibri" panose="020F0502020204030204" pitchFamily="34" charset="0"/>
            </a:endParaRPr>
          </a:p>
        </p:txBody>
      </p:sp>
    </p:spTree>
    <p:extLst>
      <p:ext uri="{BB962C8B-B14F-4D97-AF65-F5344CB8AC3E}">
        <p14:creationId xmlns:p14="http://schemas.microsoft.com/office/powerpoint/2010/main" val="3085896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latin typeface="Calibri" panose="020F0502020204030204" pitchFamily="34" charset="0"/>
              </a:rPr>
              <a:t>Complexity of Insertion Sort</a:t>
            </a:r>
            <a:endParaRPr lang="en-US" dirty="0">
              <a:latin typeface="Calibri" panose="020F0502020204030204" pitchFamily="34" charset="0"/>
            </a:endParaRPr>
          </a:p>
        </p:txBody>
      </p:sp>
      <p:sp>
        <p:nvSpPr>
          <p:cNvPr id="6" name="Content Placeholder 5"/>
          <p:cNvSpPr>
            <a:spLocks noGrp="1"/>
          </p:cNvSpPr>
          <p:nvPr>
            <p:ph idx="1"/>
          </p:nvPr>
        </p:nvSpPr>
        <p:spPr/>
        <p:txBody>
          <a:bodyPr/>
          <a:lstStyle/>
          <a:p>
            <a:r>
              <a:rPr lang="en-US" dirty="0" smtClean="0">
                <a:latin typeface="Calibri" panose="020F0502020204030204" pitchFamily="34" charset="0"/>
              </a:rPr>
              <a:t>Let a0, ..., an-1 be the sequence to be sorted. At the beginning and after each iteration of the algorithm the sequence consists of two parts: the first part a0, ..., ai-1 is already sorted, the second part </a:t>
            </a:r>
            <a:r>
              <a:rPr lang="en-US" dirty="0" err="1" smtClean="0">
                <a:latin typeface="Calibri" panose="020F0502020204030204" pitchFamily="34" charset="0"/>
              </a:rPr>
              <a:t>ai</a:t>
            </a:r>
            <a:r>
              <a:rPr lang="en-US" dirty="0" smtClean="0">
                <a:latin typeface="Calibri" panose="020F0502020204030204" pitchFamily="34" charset="0"/>
              </a:rPr>
              <a:t>, ..., an-1 is still unsorted (</a:t>
            </a:r>
            <a:r>
              <a:rPr lang="en-US" dirty="0" err="1" smtClean="0">
                <a:latin typeface="Calibri" panose="020F0502020204030204" pitchFamily="34" charset="0"/>
              </a:rPr>
              <a:t>i</a:t>
            </a:r>
            <a:r>
              <a:rPr lang="en-US" dirty="0" smtClean="0">
                <a:latin typeface="Calibri" panose="020F0502020204030204" pitchFamily="34" charset="0"/>
              </a:rPr>
              <a:t>  in  0, ..., n). </a:t>
            </a:r>
          </a:p>
          <a:p>
            <a:r>
              <a:rPr lang="en-US" dirty="0" smtClean="0">
                <a:latin typeface="Calibri" panose="020F0502020204030204" pitchFamily="34" charset="0"/>
              </a:rPr>
              <a:t>The worst case occurs when in every step the proper position for the element that is inserted is found at the beginning of the sorted part of the sequence.</a:t>
            </a:r>
          </a:p>
          <a:p>
            <a:endParaRPr lang="en-US" dirty="0">
              <a:latin typeface="Calibri" panose="020F0502020204030204" pitchFamily="34" charset="0"/>
            </a:endParaRPr>
          </a:p>
        </p:txBody>
      </p:sp>
    </p:spTree>
    <p:extLst>
      <p:ext uri="{BB962C8B-B14F-4D97-AF65-F5344CB8AC3E}">
        <p14:creationId xmlns:p14="http://schemas.microsoft.com/office/powerpoint/2010/main" val="16925556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609600"/>
            <a:ext cx="8229600" cy="1066800"/>
          </a:xfrm>
        </p:spPr>
        <p:txBody>
          <a:bodyPr/>
          <a:lstStyle/>
          <a:p>
            <a:pPr algn="ctr"/>
            <a:r>
              <a:rPr lang="en-US" dirty="0" smtClean="0">
                <a:latin typeface="Calibri" panose="020F0502020204030204" pitchFamily="34" charset="0"/>
              </a:rPr>
              <a:t>Complexity of Insertion Sort</a:t>
            </a:r>
            <a:endParaRPr lang="en-US" dirty="0">
              <a:latin typeface="Calibri" panose="020F0502020204030204" pitchFamily="34" charset="0"/>
            </a:endParaRPr>
          </a:p>
        </p:txBody>
      </p:sp>
      <p:sp>
        <p:nvSpPr>
          <p:cNvPr id="6" name="Content Placeholder 5"/>
          <p:cNvSpPr>
            <a:spLocks noGrp="1"/>
          </p:cNvSpPr>
          <p:nvPr>
            <p:ph idx="1"/>
          </p:nvPr>
        </p:nvSpPr>
        <p:spPr>
          <a:xfrm>
            <a:off x="304800" y="1472821"/>
            <a:ext cx="8534400" cy="5410200"/>
          </a:xfrm>
        </p:spPr>
        <p:txBody>
          <a:bodyPr/>
          <a:lstStyle/>
          <a:p>
            <a:pPr lvl="0">
              <a:lnSpc>
                <a:spcPct val="80000"/>
              </a:lnSpc>
              <a:buClrTx/>
              <a:buSzTx/>
              <a:buNone/>
            </a:pPr>
            <a:r>
              <a:rPr lang="en-US" sz="2400" dirty="0" smtClean="0">
                <a:solidFill>
                  <a:srgbClr val="000000"/>
                </a:solidFill>
                <a:latin typeface="Calibri" panose="020F0502020204030204" pitchFamily="34" charset="0"/>
                <a:cs typeface="Arial"/>
              </a:rPr>
              <a:t>The minimum # of element comparisons </a:t>
            </a:r>
            <a:r>
              <a:rPr lang="en-US" sz="2400" dirty="0" smtClean="0">
                <a:solidFill>
                  <a:srgbClr val="0000CC"/>
                </a:solidFill>
                <a:latin typeface="Calibri" panose="020F0502020204030204" pitchFamily="34" charset="0"/>
                <a:cs typeface="Arial"/>
              </a:rPr>
              <a:t>(best case) </a:t>
            </a:r>
            <a:r>
              <a:rPr lang="en-US" sz="2400" dirty="0" smtClean="0">
                <a:solidFill>
                  <a:srgbClr val="000000"/>
                </a:solidFill>
                <a:latin typeface="Calibri" panose="020F0502020204030204" pitchFamily="34" charset="0"/>
                <a:cs typeface="Arial"/>
              </a:rPr>
              <a:t>occurs when the array is already sorted in </a:t>
            </a:r>
            <a:r>
              <a:rPr lang="en-US" sz="2400" dirty="0" err="1" smtClean="0">
                <a:solidFill>
                  <a:srgbClr val="000000"/>
                </a:solidFill>
                <a:latin typeface="Calibri" panose="020F0502020204030204" pitchFamily="34" charset="0"/>
                <a:cs typeface="Arial"/>
              </a:rPr>
              <a:t>nondecreasing</a:t>
            </a:r>
            <a:r>
              <a:rPr lang="en-US" sz="2400" dirty="0" smtClean="0">
                <a:solidFill>
                  <a:srgbClr val="000000"/>
                </a:solidFill>
                <a:latin typeface="Calibri" panose="020F0502020204030204" pitchFamily="34" charset="0"/>
                <a:cs typeface="Arial"/>
              </a:rPr>
              <a:t> order. In this case, the # of element comparisons is exactly </a:t>
            </a:r>
            <a:r>
              <a:rPr lang="en-US" sz="2400" i="1" dirty="0" smtClean="0">
                <a:solidFill>
                  <a:srgbClr val="000000"/>
                </a:solidFill>
                <a:latin typeface="Calibri" panose="020F0502020204030204" pitchFamily="34" charset="0"/>
                <a:cs typeface="Arial"/>
              </a:rPr>
              <a:t>n - </a:t>
            </a:r>
            <a:r>
              <a:rPr lang="en-US" sz="2400" dirty="0" smtClean="0">
                <a:solidFill>
                  <a:srgbClr val="000000"/>
                </a:solidFill>
                <a:latin typeface="Calibri" panose="020F0502020204030204" pitchFamily="34" charset="0"/>
                <a:cs typeface="Arial"/>
              </a:rPr>
              <a:t>1, as each element </a:t>
            </a:r>
            <a:r>
              <a:rPr lang="en-US" sz="2400" i="1" dirty="0" smtClean="0">
                <a:solidFill>
                  <a:srgbClr val="000000"/>
                </a:solidFill>
                <a:latin typeface="Calibri" panose="020F0502020204030204" pitchFamily="34" charset="0"/>
                <a:cs typeface="Arial"/>
              </a:rPr>
              <a:t>A</a:t>
            </a:r>
            <a:r>
              <a:rPr lang="en-US" sz="2400" dirty="0" smtClean="0">
                <a:solidFill>
                  <a:srgbClr val="000000"/>
                </a:solidFill>
                <a:latin typeface="Calibri" panose="020F0502020204030204" pitchFamily="34" charset="0"/>
                <a:cs typeface="Arial"/>
              </a:rPr>
              <a:t>[</a:t>
            </a:r>
            <a:r>
              <a:rPr lang="en-US" sz="2400" i="1" dirty="0" err="1" smtClean="0">
                <a:solidFill>
                  <a:srgbClr val="000000"/>
                </a:solidFill>
                <a:latin typeface="Calibri" panose="020F0502020204030204" pitchFamily="34" charset="0"/>
                <a:cs typeface="Arial"/>
              </a:rPr>
              <a:t>i</a:t>
            </a:r>
            <a:r>
              <a:rPr lang="en-US" sz="2400" dirty="0" smtClean="0">
                <a:solidFill>
                  <a:srgbClr val="000000"/>
                </a:solidFill>
                <a:latin typeface="Calibri" panose="020F0502020204030204" pitchFamily="34" charset="0"/>
                <a:cs typeface="Arial"/>
              </a:rPr>
              <a:t>], 2 ≤ </a:t>
            </a:r>
            <a:r>
              <a:rPr lang="en-US" sz="2400" i="1" dirty="0" err="1" smtClean="0">
                <a:solidFill>
                  <a:srgbClr val="000000"/>
                </a:solidFill>
                <a:latin typeface="Calibri" panose="020F0502020204030204" pitchFamily="34" charset="0"/>
                <a:cs typeface="Arial"/>
              </a:rPr>
              <a:t>i</a:t>
            </a:r>
            <a:r>
              <a:rPr lang="en-US" sz="2400" i="1" dirty="0" smtClean="0">
                <a:solidFill>
                  <a:srgbClr val="000000"/>
                </a:solidFill>
                <a:latin typeface="Calibri" panose="020F0502020204030204" pitchFamily="34" charset="0"/>
                <a:cs typeface="Arial"/>
              </a:rPr>
              <a:t> </a:t>
            </a:r>
            <a:r>
              <a:rPr lang="en-US" sz="2400" dirty="0" smtClean="0">
                <a:solidFill>
                  <a:srgbClr val="000000"/>
                </a:solidFill>
                <a:latin typeface="Calibri" panose="020F0502020204030204" pitchFamily="34" charset="0"/>
                <a:cs typeface="Arial"/>
              </a:rPr>
              <a:t>≤ </a:t>
            </a:r>
            <a:r>
              <a:rPr lang="en-US" sz="2400" i="1" dirty="0" smtClean="0">
                <a:solidFill>
                  <a:srgbClr val="000000"/>
                </a:solidFill>
                <a:latin typeface="Calibri" panose="020F0502020204030204" pitchFamily="34" charset="0"/>
                <a:cs typeface="Arial"/>
              </a:rPr>
              <a:t>n</a:t>
            </a:r>
            <a:r>
              <a:rPr lang="en-US" sz="2400" dirty="0" smtClean="0">
                <a:solidFill>
                  <a:srgbClr val="000000"/>
                </a:solidFill>
                <a:latin typeface="Calibri" panose="020F0502020204030204" pitchFamily="34" charset="0"/>
                <a:cs typeface="Arial"/>
              </a:rPr>
              <a:t>, is compared with </a:t>
            </a:r>
            <a:r>
              <a:rPr lang="en-US" sz="2400" i="1" dirty="0" smtClean="0">
                <a:solidFill>
                  <a:srgbClr val="000000"/>
                </a:solidFill>
                <a:latin typeface="Calibri" panose="020F0502020204030204" pitchFamily="34" charset="0"/>
                <a:cs typeface="Arial"/>
              </a:rPr>
              <a:t>A</a:t>
            </a:r>
            <a:r>
              <a:rPr lang="en-US" sz="2400" dirty="0" smtClean="0">
                <a:solidFill>
                  <a:srgbClr val="000000"/>
                </a:solidFill>
                <a:latin typeface="Calibri" panose="020F0502020204030204" pitchFamily="34" charset="0"/>
                <a:cs typeface="Arial"/>
              </a:rPr>
              <a:t>[</a:t>
            </a:r>
            <a:r>
              <a:rPr lang="en-US" sz="2400" i="1" dirty="0" err="1" smtClean="0">
                <a:solidFill>
                  <a:srgbClr val="000000"/>
                </a:solidFill>
                <a:latin typeface="Calibri" panose="020F0502020204030204" pitchFamily="34" charset="0"/>
                <a:cs typeface="Arial"/>
              </a:rPr>
              <a:t>i</a:t>
            </a:r>
            <a:r>
              <a:rPr lang="en-US" sz="2400" i="1" dirty="0" smtClean="0">
                <a:solidFill>
                  <a:srgbClr val="000000"/>
                </a:solidFill>
                <a:latin typeface="Calibri" panose="020F0502020204030204" pitchFamily="34" charset="0"/>
                <a:cs typeface="Arial"/>
              </a:rPr>
              <a:t> - </a:t>
            </a:r>
            <a:r>
              <a:rPr lang="en-US" sz="2400" dirty="0" smtClean="0">
                <a:solidFill>
                  <a:srgbClr val="000000"/>
                </a:solidFill>
                <a:latin typeface="Calibri" panose="020F0502020204030204" pitchFamily="34" charset="0"/>
                <a:cs typeface="Arial"/>
              </a:rPr>
              <a:t>1] only. </a:t>
            </a:r>
          </a:p>
          <a:p>
            <a:pPr lvl="0">
              <a:lnSpc>
                <a:spcPct val="80000"/>
              </a:lnSpc>
              <a:buClrTx/>
              <a:buSzTx/>
              <a:buFontTx/>
              <a:buChar char="•"/>
            </a:pPr>
            <a:endParaRPr lang="en-US" sz="2400" dirty="0" smtClean="0">
              <a:solidFill>
                <a:srgbClr val="000000"/>
              </a:solidFill>
              <a:latin typeface="Calibri" panose="020F0502020204030204" pitchFamily="34" charset="0"/>
              <a:cs typeface="Arial"/>
            </a:endParaRPr>
          </a:p>
          <a:p>
            <a:pPr lvl="0">
              <a:lnSpc>
                <a:spcPct val="80000"/>
              </a:lnSpc>
              <a:buClrTx/>
              <a:buSzTx/>
              <a:buNone/>
            </a:pPr>
            <a:r>
              <a:rPr lang="en-US" sz="2400" dirty="0" smtClean="0">
                <a:solidFill>
                  <a:srgbClr val="000000"/>
                </a:solidFill>
                <a:latin typeface="Calibri" panose="020F0502020204030204" pitchFamily="34" charset="0"/>
                <a:cs typeface="Arial"/>
              </a:rPr>
              <a:t>The maximum # of element comparisons </a:t>
            </a:r>
            <a:r>
              <a:rPr lang="en-US" sz="2400" dirty="0" smtClean="0">
                <a:solidFill>
                  <a:srgbClr val="FF0000"/>
                </a:solidFill>
                <a:latin typeface="Calibri" panose="020F0502020204030204" pitchFamily="34" charset="0"/>
                <a:cs typeface="Arial"/>
              </a:rPr>
              <a:t>(Worst case) </a:t>
            </a:r>
            <a:r>
              <a:rPr lang="en-US" sz="2400" dirty="0" smtClean="0">
                <a:solidFill>
                  <a:srgbClr val="000000"/>
                </a:solidFill>
                <a:latin typeface="Calibri" panose="020F0502020204030204" pitchFamily="34" charset="0"/>
                <a:cs typeface="Arial"/>
              </a:rPr>
              <a:t>occurs if the array is already sorted in decreasing order and all elements are distinct. In this case, the number is</a:t>
            </a:r>
          </a:p>
          <a:p>
            <a:pPr lvl="0">
              <a:lnSpc>
                <a:spcPct val="80000"/>
              </a:lnSpc>
              <a:buClrTx/>
              <a:buSzTx/>
              <a:buNone/>
            </a:pPr>
            <a:r>
              <a:rPr lang="en-US" sz="2400" b="1" dirty="0" smtClean="0">
                <a:solidFill>
                  <a:srgbClr val="000000"/>
                </a:solidFill>
                <a:latin typeface="Calibri" panose="020F0502020204030204" pitchFamily="34" charset="0"/>
                <a:cs typeface="Arial"/>
              </a:rPr>
              <a:t>		</a:t>
            </a:r>
            <a:r>
              <a:rPr lang="en-US" sz="1800" b="1" dirty="0" smtClean="0">
                <a:solidFill>
                  <a:srgbClr val="000000"/>
                </a:solidFill>
                <a:latin typeface="Calibri" panose="020F0502020204030204" pitchFamily="34" charset="0"/>
                <a:cs typeface="Arial"/>
              </a:rPr>
              <a:t>n</a:t>
            </a:r>
            <a:r>
              <a:rPr lang="en-US" sz="2400" b="1" dirty="0" smtClean="0">
                <a:solidFill>
                  <a:srgbClr val="000000"/>
                </a:solidFill>
                <a:latin typeface="Calibri" panose="020F0502020204030204" pitchFamily="34" charset="0"/>
                <a:cs typeface="Arial"/>
              </a:rPr>
              <a:t>	         </a:t>
            </a:r>
            <a:r>
              <a:rPr lang="en-US" sz="1800" b="1" dirty="0" err="1" smtClean="0">
                <a:solidFill>
                  <a:srgbClr val="000000"/>
                </a:solidFill>
                <a:latin typeface="Calibri" panose="020F0502020204030204" pitchFamily="34" charset="0"/>
                <a:cs typeface="Arial"/>
              </a:rPr>
              <a:t>n</a:t>
            </a:r>
            <a:r>
              <a:rPr lang="en-US" sz="1800" b="1" dirty="0" smtClean="0">
                <a:solidFill>
                  <a:srgbClr val="000000"/>
                </a:solidFill>
                <a:latin typeface="Calibri" panose="020F0502020204030204" pitchFamily="34" charset="0"/>
                <a:cs typeface="Arial"/>
              </a:rPr>
              <a:t>-1</a:t>
            </a:r>
            <a:r>
              <a:rPr lang="en-US" sz="2400" b="1" dirty="0" smtClean="0">
                <a:solidFill>
                  <a:srgbClr val="000000"/>
                </a:solidFill>
                <a:latin typeface="Calibri" panose="020F0502020204030204" pitchFamily="34" charset="0"/>
                <a:cs typeface="Arial"/>
              </a:rPr>
              <a:t>	            </a:t>
            </a:r>
          </a:p>
          <a:p>
            <a:pPr lvl="0">
              <a:lnSpc>
                <a:spcPct val="80000"/>
              </a:lnSpc>
              <a:buClrTx/>
              <a:buSzTx/>
              <a:buNone/>
            </a:pPr>
            <a:r>
              <a:rPr lang="en-US" sz="2400" b="1" dirty="0" smtClean="0">
                <a:solidFill>
                  <a:srgbClr val="000000"/>
                </a:solidFill>
                <a:latin typeface="Calibri" panose="020F0502020204030204" pitchFamily="34" charset="0"/>
                <a:cs typeface="Arial"/>
              </a:rPr>
              <a:t>		∑ (</a:t>
            </a:r>
            <a:r>
              <a:rPr lang="en-US" sz="2400" b="1" dirty="0" err="1" smtClean="0">
                <a:solidFill>
                  <a:srgbClr val="000000"/>
                </a:solidFill>
                <a:latin typeface="Calibri" panose="020F0502020204030204" pitchFamily="34" charset="0"/>
                <a:cs typeface="Arial"/>
              </a:rPr>
              <a:t>i</a:t>
            </a:r>
            <a:r>
              <a:rPr lang="en-US" sz="2400" b="1" dirty="0" smtClean="0">
                <a:solidFill>
                  <a:srgbClr val="000000"/>
                </a:solidFill>
                <a:latin typeface="Calibri" panose="020F0502020204030204" pitchFamily="34" charset="0"/>
                <a:cs typeface="Arial"/>
              </a:rPr>
              <a:t> – 1) =    ∑ (</a:t>
            </a:r>
            <a:r>
              <a:rPr lang="en-US" sz="2400" b="1" dirty="0" err="1" smtClean="0">
                <a:solidFill>
                  <a:srgbClr val="000000"/>
                </a:solidFill>
                <a:latin typeface="Calibri" panose="020F0502020204030204" pitchFamily="34" charset="0"/>
                <a:cs typeface="Arial"/>
              </a:rPr>
              <a:t>i</a:t>
            </a:r>
            <a:r>
              <a:rPr lang="en-US" sz="2400" b="1" dirty="0" smtClean="0">
                <a:solidFill>
                  <a:srgbClr val="000000"/>
                </a:solidFill>
                <a:latin typeface="Calibri" panose="020F0502020204030204" pitchFamily="34" charset="0"/>
                <a:cs typeface="Arial"/>
              </a:rPr>
              <a:t> – 1) =  n(n-1)/2</a:t>
            </a:r>
          </a:p>
          <a:p>
            <a:pPr lvl="0">
              <a:lnSpc>
                <a:spcPct val="80000"/>
              </a:lnSpc>
              <a:buClrTx/>
              <a:buSzTx/>
              <a:buNone/>
            </a:pPr>
            <a:r>
              <a:rPr lang="en-US" sz="2400" b="1" dirty="0" smtClean="0">
                <a:solidFill>
                  <a:srgbClr val="000000"/>
                </a:solidFill>
                <a:latin typeface="Calibri" panose="020F0502020204030204" pitchFamily="34" charset="0"/>
                <a:cs typeface="Arial"/>
              </a:rPr>
              <a:t>	      </a:t>
            </a:r>
            <a:r>
              <a:rPr lang="en-US" sz="1800" b="1" dirty="0" err="1" smtClean="0">
                <a:solidFill>
                  <a:srgbClr val="000000"/>
                </a:solidFill>
                <a:latin typeface="Calibri" panose="020F0502020204030204" pitchFamily="34" charset="0"/>
                <a:cs typeface="Arial"/>
              </a:rPr>
              <a:t>i</a:t>
            </a:r>
            <a:r>
              <a:rPr lang="en-US" sz="1800" b="1" dirty="0" smtClean="0">
                <a:solidFill>
                  <a:srgbClr val="000000"/>
                </a:solidFill>
                <a:latin typeface="Calibri" panose="020F0502020204030204" pitchFamily="34" charset="0"/>
                <a:cs typeface="Arial"/>
              </a:rPr>
              <a:t> =2</a:t>
            </a:r>
            <a:r>
              <a:rPr lang="en-US" sz="2400" b="1" dirty="0" smtClean="0">
                <a:solidFill>
                  <a:srgbClr val="000000"/>
                </a:solidFill>
                <a:latin typeface="Calibri" panose="020F0502020204030204" pitchFamily="34" charset="0"/>
                <a:cs typeface="Arial"/>
              </a:rPr>
              <a:t>	         </a:t>
            </a:r>
            <a:r>
              <a:rPr lang="en-US" sz="1800" b="1" dirty="0" err="1" smtClean="0">
                <a:solidFill>
                  <a:srgbClr val="000000"/>
                </a:solidFill>
                <a:latin typeface="Calibri" panose="020F0502020204030204" pitchFamily="34" charset="0"/>
                <a:cs typeface="Arial"/>
              </a:rPr>
              <a:t>i</a:t>
            </a:r>
            <a:r>
              <a:rPr lang="en-US" sz="1800" b="1" dirty="0" smtClean="0">
                <a:solidFill>
                  <a:srgbClr val="000000"/>
                </a:solidFill>
                <a:latin typeface="Calibri" panose="020F0502020204030204" pitchFamily="34" charset="0"/>
                <a:cs typeface="Arial"/>
              </a:rPr>
              <a:t> =1</a:t>
            </a:r>
            <a:r>
              <a:rPr lang="en-US" sz="2400" b="1" dirty="0" smtClean="0">
                <a:solidFill>
                  <a:srgbClr val="000000"/>
                </a:solidFill>
                <a:latin typeface="Calibri" panose="020F0502020204030204" pitchFamily="34" charset="0"/>
                <a:cs typeface="Arial"/>
              </a:rPr>
              <a:t>	              </a:t>
            </a:r>
          </a:p>
          <a:p>
            <a:pPr lvl="0">
              <a:lnSpc>
                <a:spcPct val="80000"/>
              </a:lnSpc>
              <a:buClrTx/>
              <a:buSzTx/>
              <a:buNone/>
            </a:pPr>
            <a:r>
              <a:rPr lang="en-US" sz="2000" dirty="0" smtClean="0">
                <a:solidFill>
                  <a:srgbClr val="000000"/>
                </a:solidFill>
                <a:latin typeface="Calibri" panose="020F0502020204030204" pitchFamily="34" charset="0"/>
                <a:cs typeface="Arial"/>
              </a:rPr>
              <a:t>This is because each element </a:t>
            </a:r>
            <a:r>
              <a:rPr lang="en-US" sz="2000" i="1" dirty="0" smtClean="0">
                <a:solidFill>
                  <a:srgbClr val="000000"/>
                </a:solidFill>
                <a:latin typeface="Calibri" panose="020F0502020204030204" pitchFamily="34" charset="0"/>
                <a:cs typeface="Arial"/>
              </a:rPr>
              <a:t>A</a:t>
            </a:r>
            <a:r>
              <a:rPr lang="en-US" sz="2000" dirty="0" smtClean="0">
                <a:solidFill>
                  <a:srgbClr val="000000"/>
                </a:solidFill>
                <a:latin typeface="Calibri" panose="020F0502020204030204" pitchFamily="34" charset="0"/>
                <a:cs typeface="Arial"/>
              </a:rPr>
              <a:t>[</a:t>
            </a:r>
            <a:r>
              <a:rPr lang="en-US" sz="2000" i="1" dirty="0" err="1" smtClean="0">
                <a:solidFill>
                  <a:srgbClr val="000000"/>
                </a:solidFill>
                <a:latin typeface="Calibri" panose="020F0502020204030204" pitchFamily="34" charset="0"/>
                <a:cs typeface="Arial"/>
              </a:rPr>
              <a:t>i</a:t>
            </a:r>
            <a:r>
              <a:rPr lang="en-US" sz="2000" dirty="0" smtClean="0">
                <a:solidFill>
                  <a:srgbClr val="000000"/>
                </a:solidFill>
                <a:latin typeface="Calibri" panose="020F0502020204030204" pitchFamily="34" charset="0"/>
                <a:cs typeface="Arial"/>
              </a:rPr>
              <a:t>], 2  ≤ </a:t>
            </a:r>
            <a:r>
              <a:rPr lang="en-US" sz="2000" i="1" dirty="0" err="1" smtClean="0">
                <a:solidFill>
                  <a:srgbClr val="000000"/>
                </a:solidFill>
                <a:latin typeface="Calibri" panose="020F0502020204030204" pitchFamily="34" charset="0"/>
                <a:cs typeface="Arial"/>
              </a:rPr>
              <a:t>i</a:t>
            </a:r>
            <a:r>
              <a:rPr lang="en-US" sz="2000" i="1" dirty="0" smtClean="0">
                <a:solidFill>
                  <a:srgbClr val="000000"/>
                </a:solidFill>
                <a:latin typeface="Calibri" panose="020F0502020204030204" pitchFamily="34" charset="0"/>
                <a:cs typeface="Arial"/>
              </a:rPr>
              <a:t> ≤ n</a:t>
            </a:r>
            <a:r>
              <a:rPr lang="en-US" sz="2000" dirty="0" smtClean="0">
                <a:solidFill>
                  <a:srgbClr val="000000"/>
                </a:solidFill>
                <a:latin typeface="Calibri" panose="020F0502020204030204" pitchFamily="34" charset="0"/>
                <a:cs typeface="Arial"/>
              </a:rPr>
              <a:t> is</a:t>
            </a:r>
          </a:p>
          <a:p>
            <a:pPr lvl="0">
              <a:lnSpc>
                <a:spcPct val="80000"/>
              </a:lnSpc>
              <a:buClrTx/>
              <a:buSzTx/>
              <a:buNone/>
            </a:pPr>
            <a:r>
              <a:rPr lang="en-US" sz="2000" dirty="0" smtClean="0">
                <a:solidFill>
                  <a:srgbClr val="000000"/>
                </a:solidFill>
                <a:latin typeface="Calibri" panose="020F0502020204030204" pitchFamily="34" charset="0"/>
                <a:cs typeface="Arial"/>
              </a:rPr>
              <a:t>compared with each entry in </a:t>
            </a:r>
            <a:r>
              <a:rPr lang="en-US" sz="2000" dirty="0" err="1" smtClean="0">
                <a:solidFill>
                  <a:srgbClr val="000000"/>
                </a:solidFill>
                <a:latin typeface="Calibri" panose="020F0502020204030204" pitchFamily="34" charset="0"/>
                <a:cs typeface="Arial"/>
              </a:rPr>
              <a:t>subarray</a:t>
            </a:r>
            <a:r>
              <a:rPr lang="en-US" sz="2000" dirty="0" smtClean="0">
                <a:solidFill>
                  <a:srgbClr val="000000"/>
                </a:solidFill>
                <a:latin typeface="Calibri" panose="020F0502020204030204" pitchFamily="34" charset="0"/>
                <a:cs typeface="Arial"/>
              </a:rPr>
              <a:t> A[1 .. i-1]</a:t>
            </a:r>
          </a:p>
          <a:p>
            <a:pPr lvl="0">
              <a:lnSpc>
                <a:spcPct val="80000"/>
              </a:lnSpc>
              <a:buClrTx/>
              <a:buSzTx/>
              <a:buNone/>
            </a:pPr>
            <a:endParaRPr lang="en-US" sz="2000" dirty="0" smtClean="0">
              <a:solidFill>
                <a:srgbClr val="000000"/>
              </a:solidFill>
              <a:latin typeface="Calibri" panose="020F0502020204030204" pitchFamily="34" charset="0"/>
              <a:cs typeface="Arial"/>
            </a:endParaRPr>
          </a:p>
          <a:p>
            <a:pPr lvl="0">
              <a:lnSpc>
                <a:spcPct val="80000"/>
              </a:lnSpc>
              <a:buClrTx/>
              <a:buSzTx/>
              <a:buNone/>
            </a:pPr>
            <a:r>
              <a:rPr lang="en-US" sz="2000" dirty="0" smtClean="0">
                <a:solidFill>
                  <a:srgbClr val="000000"/>
                </a:solidFill>
                <a:latin typeface="Calibri" panose="020F0502020204030204" pitchFamily="34" charset="0"/>
                <a:cs typeface="Arial"/>
                <a:sym typeface="Wingdings" pitchFamily="2" charset="2"/>
              </a:rPr>
              <a:t> </a:t>
            </a:r>
            <a:r>
              <a:rPr lang="en-US" sz="2400" b="1" dirty="0" smtClean="0">
                <a:solidFill>
                  <a:srgbClr val="000000"/>
                </a:solidFill>
                <a:latin typeface="Calibri" panose="020F0502020204030204" pitchFamily="34" charset="0"/>
                <a:cs typeface="Arial"/>
                <a:sym typeface="Wingdings" pitchFamily="2" charset="2"/>
              </a:rPr>
              <a:t>Pros:</a:t>
            </a:r>
            <a:r>
              <a:rPr lang="en-US" sz="2400" dirty="0" smtClean="0">
                <a:solidFill>
                  <a:srgbClr val="000000"/>
                </a:solidFill>
                <a:latin typeface="Calibri" panose="020F0502020204030204" pitchFamily="34" charset="0"/>
                <a:cs typeface="Arial"/>
                <a:sym typeface="Wingdings" pitchFamily="2" charset="2"/>
              </a:rPr>
              <a:t> Relatively simple and easy to implement.</a:t>
            </a:r>
            <a:br>
              <a:rPr lang="en-US" sz="2400" dirty="0" smtClean="0">
                <a:solidFill>
                  <a:srgbClr val="000000"/>
                </a:solidFill>
                <a:latin typeface="Calibri" panose="020F0502020204030204" pitchFamily="34" charset="0"/>
                <a:cs typeface="Arial"/>
                <a:sym typeface="Wingdings" pitchFamily="2" charset="2"/>
              </a:rPr>
            </a:br>
            <a:r>
              <a:rPr lang="en-US" sz="2400" b="1" dirty="0" smtClean="0">
                <a:solidFill>
                  <a:srgbClr val="000000"/>
                </a:solidFill>
                <a:latin typeface="Calibri" panose="020F0502020204030204" pitchFamily="34" charset="0"/>
                <a:cs typeface="Arial"/>
                <a:sym typeface="Wingdings" pitchFamily="2" charset="2"/>
              </a:rPr>
              <a:t>Cons:</a:t>
            </a:r>
            <a:r>
              <a:rPr lang="en-US" sz="2400" dirty="0" smtClean="0">
                <a:solidFill>
                  <a:srgbClr val="000000"/>
                </a:solidFill>
                <a:latin typeface="Calibri" panose="020F0502020204030204" pitchFamily="34" charset="0"/>
                <a:cs typeface="Arial"/>
                <a:sym typeface="Wingdings" pitchFamily="2" charset="2"/>
              </a:rPr>
              <a:t> Inefficient for large lists. </a:t>
            </a:r>
          </a:p>
        </p:txBody>
      </p:sp>
    </p:spTree>
    <p:extLst>
      <p:ext uri="{BB962C8B-B14F-4D97-AF65-F5344CB8AC3E}">
        <p14:creationId xmlns:p14="http://schemas.microsoft.com/office/powerpoint/2010/main" val="37280753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Complexity of Insertion Sort</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a:bodyPr>
          <a:lstStyle/>
          <a:p>
            <a:r>
              <a:rPr lang="en-US" dirty="0" smtClean="0">
                <a:latin typeface="Calibri" panose="020F0502020204030204" pitchFamily="34" charset="0"/>
              </a:rPr>
              <a:t>In the insertion sort algorithm (n – 1) times the loop will execute for comparisons and interchanging the numbers</a:t>
            </a:r>
          </a:p>
          <a:p>
            <a:r>
              <a:rPr lang="en-US" dirty="0" smtClean="0">
                <a:latin typeface="Calibri" panose="020F0502020204030204" pitchFamily="34" charset="0"/>
              </a:rPr>
              <a:t>The inner while loop iterates maximum of ((n – 1) × (n – 1))/2 times to compute the sorting</a:t>
            </a:r>
          </a:p>
          <a:p>
            <a:r>
              <a:rPr lang="en-US" b="1" dirty="0" smtClean="0">
                <a:solidFill>
                  <a:srgbClr val="0000CC"/>
                </a:solidFill>
                <a:latin typeface="Calibri" panose="020F0502020204030204" pitchFamily="34" charset="0"/>
              </a:rPr>
              <a:t>Best Case</a:t>
            </a:r>
          </a:p>
          <a:p>
            <a:pPr lvl="1"/>
            <a:r>
              <a:rPr lang="en-US" dirty="0" smtClean="0">
                <a:latin typeface="Calibri" panose="020F0502020204030204" pitchFamily="34" charset="0"/>
              </a:rPr>
              <a:t>occurs when the array A is in sorted order and the outer for loop will iterate for (n – 1) times</a:t>
            </a:r>
          </a:p>
          <a:p>
            <a:pPr lvl="1"/>
            <a:r>
              <a:rPr lang="en-US" dirty="0" smtClean="0">
                <a:latin typeface="Calibri" panose="020F0502020204030204" pitchFamily="34" charset="0"/>
              </a:rPr>
              <a:t>And the inner while loop will not execute because the given array is a sorted array</a:t>
            </a:r>
          </a:p>
          <a:p>
            <a:pPr>
              <a:buNone/>
            </a:pPr>
            <a:r>
              <a:rPr lang="en-US" dirty="0" smtClean="0">
                <a:latin typeface="Calibri" panose="020F0502020204030204" pitchFamily="34" charset="0"/>
              </a:rPr>
              <a:t>			i.e.    f(n)=O(n)</a:t>
            </a:r>
            <a:endParaRPr lang="en-US" dirty="0">
              <a:latin typeface="Calibri" panose="020F0502020204030204" pitchFamily="34" charset="0"/>
            </a:endParaRPr>
          </a:p>
        </p:txBody>
      </p:sp>
    </p:spTree>
    <p:extLst>
      <p:ext uri="{BB962C8B-B14F-4D97-AF65-F5344CB8AC3E}">
        <p14:creationId xmlns:p14="http://schemas.microsoft.com/office/powerpoint/2010/main" val="41622751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pPr algn="ctr"/>
            <a:r>
              <a:rPr lang="en-US" dirty="0" smtClean="0">
                <a:latin typeface="Calibri" panose="020F0502020204030204" pitchFamily="34" charset="0"/>
              </a:rPr>
              <a:t>Complexity of Insertion Sort</a:t>
            </a:r>
            <a:endParaRPr lang="en-US" dirty="0">
              <a:latin typeface="Calibri" panose="020F0502020204030204" pitchFamily="34" charset="0"/>
            </a:endParaRPr>
          </a:p>
        </p:txBody>
      </p:sp>
      <p:sp>
        <p:nvSpPr>
          <p:cNvPr id="3" name="Content Placeholder 2"/>
          <p:cNvSpPr>
            <a:spLocks noGrp="1"/>
          </p:cNvSpPr>
          <p:nvPr>
            <p:ph idx="1"/>
          </p:nvPr>
        </p:nvSpPr>
        <p:spPr>
          <a:xfrm>
            <a:off x="609600" y="1620672"/>
            <a:ext cx="7848600" cy="5257800"/>
          </a:xfrm>
        </p:spPr>
        <p:txBody>
          <a:bodyPr>
            <a:normAutofit fontScale="92500" lnSpcReduction="20000"/>
          </a:bodyPr>
          <a:lstStyle/>
          <a:p>
            <a:r>
              <a:rPr lang="en-US" b="1" dirty="0" smtClean="0">
                <a:solidFill>
                  <a:srgbClr val="0000CC"/>
                </a:solidFill>
                <a:latin typeface="Calibri" panose="020F0502020204030204" pitchFamily="34" charset="0"/>
              </a:rPr>
              <a:t>Average Case</a:t>
            </a:r>
            <a:endParaRPr lang="en-US" dirty="0" smtClean="0">
              <a:solidFill>
                <a:srgbClr val="0000CC"/>
              </a:solidFill>
              <a:latin typeface="Calibri" panose="020F0502020204030204" pitchFamily="34" charset="0"/>
            </a:endParaRPr>
          </a:p>
          <a:p>
            <a:pPr lvl="1"/>
            <a:r>
              <a:rPr lang="en-US" sz="2800" dirty="0" smtClean="0">
                <a:latin typeface="Calibri" panose="020F0502020204030204" pitchFamily="34" charset="0"/>
              </a:rPr>
              <a:t>On the average case there will be approximately       (n – 1)/2 comparisons in the inner while loop</a:t>
            </a:r>
          </a:p>
          <a:p>
            <a:pPr lvl="1"/>
            <a:r>
              <a:rPr lang="en-US" sz="2800" dirty="0" smtClean="0">
                <a:latin typeface="Calibri" panose="020F0502020204030204" pitchFamily="34" charset="0"/>
              </a:rPr>
              <a:t>Hence the average case</a:t>
            </a:r>
          </a:p>
          <a:p>
            <a:pPr>
              <a:buNone/>
            </a:pPr>
            <a:r>
              <a:rPr lang="pt-BR" dirty="0" smtClean="0">
                <a:latin typeface="Calibri" panose="020F0502020204030204" pitchFamily="34" charset="0"/>
              </a:rPr>
              <a:t>		f (n)  	= (n – 1)/2 + ...... + 2/2 +1/2</a:t>
            </a:r>
          </a:p>
          <a:p>
            <a:pPr>
              <a:buNone/>
            </a:pPr>
            <a:r>
              <a:rPr lang="en-US" dirty="0" smtClean="0">
                <a:latin typeface="Calibri" panose="020F0502020204030204" pitchFamily="34" charset="0"/>
              </a:rPr>
              <a:t>			= n (n – 1)/4</a:t>
            </a:r>
          </a:p>
          <a:p>
            <a:pPr>
              <a:buNone/>
            </a:pPr>
            <a:r>
              <a:rPr lang="en-US" dirty="0" smtClean="0">
                <a:latin typeface="Calibri" panose="020F0502020204030204" pitchFamily="34" charset="0"/>
              </a:rPr>
              <a:t>			= O(n</a:t>
            </a:r>
            <a:r>
              <a:rPr lang="en-US" baseline="30000" dirty="0" smtClean="0">
                <a:latin typeface="Calibri" panose="020F0502020204030204" pitchFamily="34" charset="0"/>
              </a:rPr>
              <a:t>2</a:t>
            </a:r>
            <a:r>
              <a:rPr lang="en-US" dirty="0" smtClean="0">
                <a:latin typeface="Calibri" panose="020F0502020204030204" pitchFamily="34" charset="0"/>
              </a:rPr>
              <a:t>)</a:t>
            </a:r>
          </a:p>
          <a:p>
            <a:r>
              <a:rPr lang="en-US" b="1" dirty="0" smtClean="0">
                <a:solidFill>
                  <a:srgbClr val="FF0000"/>
                </a:solidFill>
                <a:latin typeface="Calibri" panose="020F0502020204030204" pitchFamily="34" charset="0"/>
              </a:rPr>
              <a:t>Worst Case</a:t>
            </a:r>
          </a:p>
          <a:p>
            <a:pPr lvl="1"/>
            <a:r>
              <a:rPr lang="en-US" sz="2800" dirty="0" smtClean="0">
                <a:latin typeface="Calibri" panose="020F0502020204030204" pitchFamily="34" charset="0"/>
              </a:rPr>
              <a:t>The worst case occurs when the array A is in reverse order and the inner while loop must use the maximum number  (n – 1) of comparisons</a:t>
            </a:r>
          </a:p>
          <a:p>
            <a:pPr>
              <a:buNone/>
            </a:pPr>
            <a:r>
              <a:rPr lang="pt-BR" dirty="0" smtClean="0">
                <a:latin typeface="Calibri" panose="020F0502020204030204" pitchFamily="34" charset="0"/>
              </a:rPr>
              <a:t>		f(n) 	= (n – 1) + ....... 2 + 1</a:t>
            </a:r>
          </a:p>
          <a:p>
            <a:pPr>
              <a:buNone/>
            </a:pPr>
            <a:r>
              <a:rPr lang="en-US" dirty="0" smtClean="0">
                <a:latin typeface="Calibri" panose="020F0502020204030204" pitchFamily="34" charset="0"/>
              </a:rPr>
              <a:t>			= (n (n – 1))/2</a:t>
            </a:r>
          </a:p>
          <a:p>
            <a:pPr>
              <a:buNone/>
            </a:pPr>
            <a:r>
              <a:rPr lang="en-US" dirty="0" smtClean="0">
                <a:latin typeface="Calibri" panose="020F0502020204030204" pitchFamily="34" charset="0"/>
              </a:rPr>
              <a:t>			= O(n</a:t>
            </a:r>
            <a:r>
              <a:rPr lang="en-US" baseline="30000" dirty="0" smtClean="0">
                <a:latin typeface="Calibri" panose="020F0502020204030204" pitchFamily="34" charset="0"/>
              </a:rPr>
              <a:t>2</a:t>
            </a:r>
            <a:r>
              <a:rPr lang="en-US" dirty="0" smtClean="0">
                <a:latin typeface="Calibri" panose="020F0502020204030204" pitchFamily="34" charset="0"/>
              </a:rPr>
              <a:t>)</a:t>
            </a:r>
            <a:endParaRPr lang="en-US" b="1" dirty="0" smtClean="0">
              <a:latin typeface="Calibri" panose="020F0502020204030204" pitchFamily="34" charset="0"/>
            </a:endParaRPr>
          </a:p>
        </p:txBody>
      </p:sp>
    </p:spTree>
    <p:extLst>
      <p:ext uri="{BB962C8B-B14F-4D97-AF65-F5344CB8AC3E}">
        <p14:creationId xmlns:p14="http://schemas.microsoft.com/office/powerpoint/2010/main" val="42234309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latin typeface="Calibri" panose="020F0502020204030204" pitchFamily="34" charset="0"/>
              </a:rPr>
              <a:t>Complexity of Insertion Sort</a:t>
            </a:r>
            <a:endParaRPr lang="en-US" dirty="0">
              <a:latin typeface="Calibri" panose="020F0502020204030204" pitchFamily="34" charset="0"/>
            </a:endParaRPr>
          </a:p>
        </p:txBody>
      </p:sp>
      <p:sp>
        <p:nvSpPr>
          <p:cNvPr id="6" name="Content Placeholder 5"/>
          <p:cNvSpPr>
            <a:spLocks noGrp="1"/>
          </p:cNvSpPr>
          <p:nvPr>
            <p:ph idx="1"/>
          </p:nvPr>
        </p:nvSpPr>
        <p:spPr/>
        <p:txBody>
          <a:bodyPr/>
          <a:lstStyle/>
          <a:p>
            <a:r>
              <a:rPr lang="en-US" b="1" dirty="0" smtClean="0">
                <a:latin typeface="Calibri" panose="020F0502020204030204" pitchFamily="34" charset="0"/>
              </a:rPr>
              <a:t>Best case</a:t>
            </a:r>
            <a:r>
              <a:rPr lang="en-US" dirty="0" smtClean="0">
                <a:latin typeface="Calibri" panose="020F0502020204030204" pitchFamily="34" charset="0"/>
              </a:rPr>
              <a:t>: O(n). It occurs when the data is in sorted order. After making one pass through the data and making no insertions, insertion sort exits. </a:t>
            </a:r>
          </a:p>
          <a:p>
            <a:r>
              <a:rPr lang="en-US" sz="3200" dirty="0" smtClean="0">
                <a:solidFill>
                  <a:srgbClr val="0000CC"/>
                </a:solidFill>
                <a:latin typeface="Calibri" panose="020F0502020204030204" pitchFamily="34" charset="0"/>
              </a:rPr>
              <a:t>Average case</a:t>
            </a:r>
            <a:r>
              <a:rPr lang="en-US" sz="3200" dirty="0" smtClean="0">
                <a:latin typeface="Calibri" panose="020F0502020204030204" pitchFamily="34" charset="0"/>
              </a:rPr>
              <a:t>: </a:t>
            </a:r>
            <a:r>
              <a:rPr lang="el-GR" sz="3200" dirty="0" smtClean="0">
                <a:latin typeface="Calibri" panose="020F0502020204030204" pitchFamily="34" charset="0"/>
              </a:rPr>
              <a:t>θ</a:t>
            </a:r>
            <a:r>
              <a:rPr lang="en-US" sz="3200" dirty="0" smtClean="0">
                <a:latin typeface="Calibri" panose="020F0502020204030204" pitchFamily="34" charset="0"/>
              </a:rPr>
              <a:t>(n</a:t>
            </a:r>
            <a:r>
              <a:rPr lang="en-US" sz="3200" baseline="30000" dirty="0" smtClean="0">
                <a:latin typeface="Calibri" panose="020F0502020204030204" pitchFamily="34" charset="0"/>
              </a:rPr>
              <a:t>2</a:t>
            </a:r>
            <a:r>
              <a:rPr lang="en-US" sz="3200" dirty="0" smtClean="0">
                <a:latin typeface="Calibri" panose="020F0502020204030204" pitchFamily="34" charset="0"/>
              </a:rPr>
              <a:t>)</a:t>
            </a:r>
            <a:r>
              <a:rPr lang="en-US" dirty="0" smtClean="0">
                <a:solidFill>
                  <a:srgbClr val="FFFF00"/>
                </a:solidFill>
                <a:latin typeface="Calibri" panose="020F0502020204030204" pitchFamily="34" charset="0"/>
              </a:rPr>
              <a:t> </a:t>
            </a:r>
            <a:r>
              <a:rPr lang="en-US" dirty="0" smtClean="0">
                <a:latin typeface="Calibri" panose="020F0502020204030204" pitchFamily="34" charset="0"/>
              </a:rPr>
              <a:t>since there is a wide variation with the running time.</a:t>
            </a:r>
          </a:p>
          <a:p>
            <a:r>
              <a:rPr lang="en-US" b="1" dirty="0" smtClean="0">
                <a:solidFill>
                  <a:srgbClr val="FF0000"/>
                </a:solidFill>
                <a:latin typeface="Calibri" panose="020F0502020204030204" pitchFamily="34" charset="0"/>
              </a:rPr>
              <a:t>Worst case</a:t>
            </a:r>
            <a:r>
              <a:rPr lang="en-US" dirty="0" smtClean="0">
                <a:latin typeface="Calibri" panose="020F0502020204030204" pitchFamily="34" charset="0"/>
              </a:rPr>
              <a:t>: O(n</a:t>
            </a:r>
            <a:r>
              <a:rPr lang="en-US" baseline="30000" dirty="0" smtClean="0">
                <a:latin typeface="Calibri" panose="020F0502020204030204" pitchFamily="34" charset="0"/>
              </a:rPr>
              <a:t>2</a:t>
            </a:r>
            <a:r>
              <a:rPr lang="en-US" dirty="0" smtClean="0">
                <a:latin typeface="Calibri" panose="020F0502020204030204" pitchFamily="34" charset="0"/>
              </a:rPr>
              <a:t>)</a:t>
            </a:r>
            <a:r>
              <a:rPr lang="en-US" dirty="0" smtClean="0">
                <a:solidFill>
                  <a:srgbClr val="FFFF00"/>
                </a:solidFill>
                <a:latin typeface="Calibri" panose="020F0502020204030204" pitchFamily="34" charset="0"/>
              </a:rPr>
              <a:t> </a:t>
            </a:r>
            <a:r>
              <a:rPr lang="en-US" dirty="0" smtClean="0">
                <a:latin typeface="Calibri" panose="020F0502020204030204" pitchFamily="34" charset="0"/>
              </a:rPr>
              <a:t>if the numbers were sorted in reverse order.</a:t>
            </a:r>
            <a:endParaRPr lang="el-GR" dirty="0" smtClean="0">
              <a:latin typeface="Calibri" panose="020F0502020204030204" pitchFamily="34" charset="0"/>
            </a:endParaRPr>
          </a:p>
          <a:p>
            <a:endParaRPr lang="en-US" dirty="0">
              <a:latin typeface="Calibri" panose="020F0502020204030204" pitchFamily="34" charset="0"/>
            </a:endParaRPr>
          </a:p>
        </p:txBody>
      </p:sp>
    </p:spTree>
    <p:extLst>
      <p:ext uri="{BB962C8B-B14F-4D97-AF65-F5344CB8AC3E}">
        <p14:creationId xmlns:p14="http://schemas.microsoft.com/office/powerpoint/2010/main" val="10385413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spect="1" noChangeArrowheads="1"/>
          </p:cNvSpPr>
          <p:nvPr>
            <p:ph type="title"/>
          </p:nvPr>
        </p:nvSpPr>
        <p:spPr>
          <a:xfrm>
            <a:off x="533400" y="533400"/>
            <a:ext cx="8229600" cy="1066800"/>
          </a:xfrm>
        </p:spPr>
        <p:txBody>
          <a:bodyPr/>
          <a:lstStyle/>
          <a:p>
            <a:pPr algn="ctr" eaLnBrk="1" hangingPunct="1"/>
            <a:r>
              <a:rPr lang="en-US" dirty="0" smtClean="0">
                <a:latin typeface="Calibri" panose="020F0502020204030204" pitchFamily="34" charset="0"/>
              </a:rPr>
              <a:t>Complexity of Insertion Sort</a:t>
            </a:r>
          </a:p>
        </p:txBody>
      </p:sp>
      <p:sp>
        <p:nvSpPr>
          <p:cNvPr id="24579" name="Rectangle 3"/>
          <p:cNvSpPr>
            <a:spLocks noGrp="1" noChangeArrowheads="1"/>
          </p:cNvSpPr>
          <p:nvPr>
            <p:ph idx="1"/>
          </p:nvPr>
        </p:nvSpPr>
        <p:spPr>
          <a:xfrm>
            <a:off x="228600" y="1964140"/>
            <a:ext cx="8686800" cy="4876800"/>
          </a:xfrm>
        </p:spPr>
        <p:txBody>
          <a:bodyPr/>
          <a:lstStyle/>
          <a:p>
            <a:r>
              <a:rPr lang="en-US" dirty="0" smtClean="0">
                <a:latin typeface="Calibri" panose="020F0502020204030204" pitchFamily="34" charset="0"/>
              </a:rPr>
              <a:t>Best case performance </a:t>
            </a:r>
          </a:p>
          <a:p>
            <a:endParaRPr lang="en-US" dirty="0" smtClean="0">
              <a:latin typeface="Calibri" panose="020F0502020204030204" pitchFamily="34" charset="0"/>
            </a:endParaRPr>
          </a:p>
          <a:p>
            <a:r>
              <a:rPr lang="en-US" dirty="0" smtClean="0">
                <a:latin typeface="Calibri" panose="020F0502020204030204" pitchFamily="34" charset="0"/>
              </a:rPr>
              <a:t>Average case performance </a:t>
            </a:r>
          </a:p>
          <a:p>
            <a:endParaRPr lang="en-US" dirty="0" smtClean="0">
              <a:latin typeface="Calibri" panose="020F0502020204030204" pitchFamily="34" charset="0"/>
            </a:endParaRPr>
          </a:p>
          <a:p>
            <a:r>
              <a:rPr lang="en-US" dirty="0" smtClean="0">
                <a:latin typeface="Calibri" panose="020F0502020204030204" pitchFamily="34" charset="0"/>
              </a:rPr>
              <a:t>Worst case performance  </a:t>
            </a:r>
          </a:p>
          <a:p>
            <a:endParaRPr lang="en-US" dirty="0" smtClean="0">
              <a:latin typeface="Calibri" panose="020F0502020204030204" pitchFamily="34" charset="0"/>
            </a:endParaRPr>
          </a:p>
          <a:p>
            <a:r>
              <a:rPr lang="en-US" dirty="0" smtClean="0">
                <a:latin typeface="Calibri" panose="020F0502020204030204" pitchFamily="34" charset="0"/>
              </a:rPr>
              <a:t>Worst case space complexity auxiliary</a:t>
            </a:r>
          </a:p>
          <a:p>
            <a:r>
              <a:rPr lang="en-US" dirty="0" smtClean="0">
                <a:latin typeface="Calibri" panose="020F0502020204030204" pitchFamily="34" charset="0"/>
              </a:rPr>
              <a:t>Where </a:t>
            </a:r>
            <a:r>
              <a:rPr lang="en-US" b="1" dirty="0" smtClean="0">
                <a:solidFill>
                  <a:srgbClr val="0000CC"/>
                </a:solidFill>
                <a:latin typeface="Calibri" panose="020F0502020204030204" pitchFamily="34" charset="0"/>
              </a:rPr>
              <a:t>n</a:t>
            </a:r>
            <a:r>
              <a:rPr lang="en-US" dirty="0" smtClean="0">
                <a:latin typeface="Calibri" panose="020F0502020204030204" pitchFamily="34" charset="0"/>
              </a:rPr>
              <a:t> is the number of elements being sorted</a:t>
            </a:r>
          </a:p>
          <a:p>
            <a:pPr marL="342900" lvl="1" indent="-342900">
              <a:buClr>
                <a:schemeClr val="accent1"/>
              </a:buClr>
              <a:buSzPct val="65000"/>
              <a:buFont typeface="Wingdings" pitchFamily="2" charset="2"/>
              <a:buChar char="n"/>
            </a:pPr>
            <a:r>
              <a:rPr lang="en-US" sz="3000" dirty="0" smtClean="0">
                <a:solidFill>
                  <a:srgbClr val="0000CC"/>
                </a:solidFill>
                <a:latin typeface="Calibri" panose="020F0502020204030204" pitchFamily="34" charset="0"/>
                <a:sym typeface="Symbol" pitchFamily="18" charset="2"/>
              </a:rPr>
              <a:t> n</a:t>
            </a:r>
            <a:r>
              <a:rPr lang="en-US" sz="3000" baseline="30000" dirty="0" smtClean="0">
                <a:solidFill>
                  <a:srgbClr val="0000CC"/>
                </a:solidFill>
                <a:latin typeface="Calibri" panose="020F0502020204030204" pitchFamily="34" charset="0"/>
                <a:sym typeface="Symbol" pitchFamily="18" charset="2"/>
              </a:rPr>
              <a:t>2</a:t>
            </a:r>
            <a:r>
              <a:rPr lang="en-US" sz="3000" dirty="0" smtClean="0">
                <a:solidFill>
                  <a:srgbClr val="0000CC"/>
                </a:solidFill>
                <a:latin typeface="Calibri" panose="020F0502020204030204" pitchFamily="34" charset="0"/>
                <a:sym typeface="Symbol" pitchFamily="18" charset="2"/>
              </a:rPr>
              <a:t>/2 comparisons </a:t>
            </a:r>
            <a:r>
              <a:rPr lang="en-US" sz="3000" dirty="0" smtClean="0">
                <a:latin typeface="Calibri" panose="020F0502020204030204" pitchFamily="34" charset="0"/>
                <a:sym typeface="Symbol" pitchFamily="18" charset="2"/>
              </a:rPr>
              <a:t>and </a:t>
            </a:r>
            <a:r>
              <a:rPr lang="en-US" sz="3000" dirty="0" smtClean="0">
                <a:solidFill>
                  <a:srgbClr val="0000CC"/>
                </a:solidFill>
                <a:latin typeface="Calibri" panose="020F0502020204030204" pitchFamily="34" charset="0"/>
                <a:sym typeface="Symbol" pitchFamily="18" charset="2"/>
              </a:rPr>
              <a:t>exchanges</a:t>
            </a:r>
            <a:endParaRPr lang="en-US" sz="3000" baseline="30000" dirty="0" smtClean="0">
              <a:solidFill>
                <a:srgbClr val="0000CC"/>
              </a:solidFill>
              <a:latin typeface="Calibri" panose="020F0502020204030204" pitchFamily="34" charset="0"/>
              <a:sym typeface="Symbol" pitchFamily="18" charset="2"/>
            </a:endParaRPr>
          </a:p>
          <a:p>
            <a:pPr>
              <a:buNone/>
            </a:pPr>
            <a:endParaRPr lang="en-US" dirty="0" smtClean="0">
              <a:latin typeface="Calibri" panose="020F0502020204030204" pitchFamily="34" charset="0"/>
            </a:endParaRPr>
          </a:p>
        </p:txBody>
      </p:sp>
      <p:sp>
        <p:nvSpPr>
          <p:cNvPr id="6"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pic>
        <p:nvPicPr>
          <p:cNvPr id="5" name="Picture 4" descr="O(n^2)"/>
          <p:cNvPicPr/>
          <p:nvPr/>
        </p:nvPicPr>
        <p:blipFill>
          <a:blip r:embed="rId3" cstate="print"/>
          <a:srcRect/>
          <a:stretch>
            <a:fillRect/>
          </a:stretch>
        </p:blipFill>
        <p:spPr bwMode="auto">
          <a:xfrm>
            <a:off x="5791200" y="2819400"/>
            <a:ext cx="1066800" cy="533400"/>
          </a:xfrm>
          <a:prstGeom prst="rect">
            <a:avLst/>
          </a:prstGeom>
          <a:noFill/>
          <a:ln w="9525">
            <a:noFill/>
            <a:miter lim="800000"/>
            <a:headEnd/>
            <a:tailEnd/>
          </a:ln>
        </p:spPr>
      </p:pic>
      <p:pic>
        <p:nvPicPr>
          <p:cNvPr id="7" name="Picture 6" descr="O(n^2)"/>
          <p:cNvPicPr/>
          <p:nvPr/>
        </p:nvPicPr>
        <p:blipFill>
          <a:blip r:embed="rId3" cstate="print"/>
          <a:srcRect/>
          <a:stretch>
            <a:fillRect/>
          </a:stretch>
        </p:blipFill>
        <p:spPr bwMode="auto">
          <a:xfrm>
            <a:off x="5809397" y="3810000"/>
            <a:ext cx="1143000" cy="609600"/>
          </a:xfrm>
          <a:prstGeom prst="rect">
            <a:avLst/>
          </a:prstGeom>
          <a:noFill/>
          <a:ln w="9525">
            <a:noFill/>
            <a:miter lim="800000"/>
            <a:headEnd/>
            <a:tailEnd/>
          </a:ln>
        </p:spPr>
      </p:pic>
      <p:pic>
        <p:nvPicPr>
          <p:cNvPr id="9" name="Picture 8" descr="O(n)"/>
          <p:cNvPicPr/>
          <p:nvPr/>
        </p:nvPicPr>
        <p:blipFill>
          <a:blip r:embed="rId4" cstate="print"/>
          <a:srcRect/>
          <a:stretch>
            <a:fillRect/>
          </a:stretch>
        </p:blipFill>
        <p:spPr bwMode="auto">
          <a:xfrm>
            <a:off x="5791200" y="1981200"/>
            <a:ext cx="1143000" cy="533400"/>
          </a:xfrm>
          <a:prstGeom prst="rect">
            <a:avLst/>
          </a:prstGeom>
          <a:noFill/>
          <a:ln w="9525">
            <a:noFill/>
            <a:miter lim="800000"/>
            <a:headEnd/>
            <a:tailEnd/>
          </a:ln>
        </p:spPr>
      </p:pic>
      <p:pic>
        <p:nvPicPr>
          <p:cNvPr id="10" name="Picture 9" descr="O(1)"/>
          <p:cNvPicPr/>
          <p:nvPr/>
        </p:nvPicPr>
        <p:blipFill>
          <a:blip r:embed="rId5" cstate="print"/>
          <a:srcRect/>
          <a:stretch>
            <a:fillRect/>
          </a:stretch>
        </p:blipFill>
        <p:spPr bwMode="auto">
          <a:xfrm>
            <a:off x="7330961" y="4838985"/>
            <a:ext cx="912019" cy="342900"/>
          </a:xfrm>
          <a:prstGeom prst="rect">
            <a:avLst/>
          </a:prstGeom>
          <a:noFill/>
          <a:ln w="9525">
            <a:noFill/>
            <a:miter lim="800000"/>
            <a:headEnd/>
            <a:tailEnd/>
          </a:ln>
        </p:spPr>
      </p:pic>
    </p:spTree>
    <p:extLst>
      <p:ext uri="{BB962C8B-B14F-4D97-AF65-F5344CB8AC3E}">
        <p14:creationId xmlns:p14="http://schemas.microsoft.com/office/powerpoint/2010/main" val="33530349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panose="020F0502020204030204" pitchFamily="34" charset="0"/>
              </a:rPr>
              <a:t>Comparison Bubble and Insertion Sort</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Calibri" panose="020F0502020204030204" pitchFamily="34" charset="0"/>
              </a:rPr>
              <a:t>Bubble sort is </a:t>
            </a:r>
            <a:r>
              <a:rPr lang="en-US" dirty="0" smtClean="0">
                <a:solidFill>
                  <a:srgbClr val="0000CC"/>
                </a:solidFill>
                <a:latin typeface="Calibri" panose="020F0502020204030204" pitchFamily="34" charset="0"/>
              </a:rPr>
              <a:t>asymptotically equivalent </a:t>
            </a:r>
            <a:r>
              <a:rPr lang="en-US" dirty="0" smtClean="0">
                <a:latin typeface="Calibri" panose="020F0502020204030204" pitchFamily="34" charset="0"/>
              </a:rPr>
              <a:t>in running time </a:t>
            </a:r>
            <a:r>
              <a:rPr lang="en-US" b="1" dirty="0" smtClean="0">
                <a:solidFill>
                  <a:srgbClr val="0000CC"/>
                </a:solidFill>
                <a:latin typeface="Calibri" panose="020F0502020204030204" pitchFamily="34" charset="0"/>
              </a:rPr>
              <a:t>O(n</a:t>
            </a:r>
            <a:r>
              <a:rPr lang="en-US" b="1" baseline="30000" dirty="0" smtClean="0">
                <a:solidFill>
                  <a:srgbClr val="0000CC"/>
                </a:solidFill>
                <a:latin typeface="Calibri" panose="020F0502020204030204" pitchFamily="34" charset="0"/>
              </a:rPr>
              <a:t>2</a:t>
            </a:r>
            <a:r>
              <a:rPr lang="en-US" b="1" dirty="0" smtClean="0">
                <a:solidFill>
                  <a:srgbClr val="0000CC"/>
                </a:solidFill>
                <a:latin typeface="Calibri" panose="020F0502020204030204" pitchFamily="34" charset="0"/>
              </a:rPr>
              <a:t>)</a:t>
            </a:r>
            <a:r>
              <a:rPr lang="en-US" dirty="0" smtClean="0">
                <a:latin typeface="Calibri" panose="020F0502020204030204" pitchFamily="34" charset="0"/>
              </a:rPr>
              <a:t> to insertion sort in the worst case</a:t>
            </a:r>
          </a:p>
          <a:p>
            <a:r>
              <a:rPr lang="en-US" dirty="0" smtClean="0">
                <a:latin typeface="Calibri" panose="020F0502020204030204" pitchFamily="34" charset="0"/>
              </a:rPr>
              <a:t>But the two algorithms differ greatly in the number of swaps necessary</a:t>
            </a:r>
          </a:p>
          <a:p>
            <a:r>
              <a:rPr lang="en-US" dirty="0" smtClean="0">
                <a:latin typeface="Calibri" panose="020F0502020204030204" pitchFamily="34" charset="0"/>
              </a:rPr>
              <a:t>Experimental results have also shown that insertion sort performs considerably better even on random lists. </a:t>
            </a:r>
          </a:p>
          <a:p>
            <a:r>
              <a:rPr lang="en-US" dirty="0" smtClean="0">
                <a:latin typeface="Calibri" panose="020F0502020204030204" pitchFamily="34" charset="0"/>
              </a:rPr>
              <a:t>For these reasons many modern algorithm textbooks avoid using the bubble sort algorithm in favor of insertion sort.</a:t>
            </a:r>
            <a:endParaRPr lang="en-US" dirty="0">
              <a:latin typeface="Calibri" panose="020F0502020204030204" pitchFamily="34" charset="0"/>
            </a:endParaRPr>
          </a:p>
        </p:txBody>
      </p:sp>
    </p:spTree>
    <p:extLst>
      <p:ext uri="{BB962C8B-B14F-4D97-AF65-F5344CB8AC3E}">
        <p14:creationId xmlns:p14="http://schemas.microsoft.com/office/powerpoint/2010/main" val="16372848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panose="020F0502020204030204" pitchFamily="34" charset="0"/>
              </a:rPr>
              <a:t>Comparison Bubble and Insertion Sort</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Bubble sort also interacts poorly with modern CPU hardware. It requires </a:t>
            </a:r>
          </a:p>
          <a:p>
            <a:pPr lvl="1"/>
            <a:r>
              <a:rPr lang="en-US" dirty="0" smtClean="0">
                <a:latin typeface="Calibri" panose="020F0502020204030204" pitchFamily="34" charset="0"/>
              </a:rPr>
              <a:t>at least </a:t>
            </a:r>
            <a:r>
              <a:rPr lang="en-US" dirty="0" smtClean="0">
                <a:solidFill>
                  <a:srgbClr val="0000CC"/>
                </a:solidFill>
                <a:latin typeface="Calibri" panose="020F0502020204030204" pitchFamily="34" charset="0"/>
              </a:rPr>
              <a:t>twice</a:t>
            </a:r>
            <a:r>
              <a:rPr lang="en-US" dirty="0" smtClean="0">
                <a:latin typeface="Calibri" panose="020F0502020204030204" pitchFamily="34" charset="0"/>
              </a:rPr>
              <a:t> as many </a:t>
            </a:r>
            <a:r>
              <a:rPr lang="en-US" dirty="0" smtClean="0">
                <a:solidFill>
                  <a:srgbClr val="990000"/>
                </a:solidFill>
                <a:latin typeface="Calibri" panose="020F0502020204030204" pitchFamily="34" charset="0"/>
              </a:rPr>
              <a:t>writes</a:t>
            </a:r>
            <a:r>
              <a:rPr lang="en-US" dirty="0" smtClean="0">
                <a:latin typeface="Calibri" panose="020F0502020204030204" pitchFamily="34" charset="0"/>
              </a:rPr>
              <a:t> as insertion sort, </a:t>
            </a:r>
          </a:p>
          <a:p>
            <a:pPr lvl="1"/>
            <a:r>
              <a:rPr lang="en-US" dirty="0" smtClean="0">
                <a:solidFill>
                  <a:srgbClr val="0000CC"/>
                </a:solidFill>
                <a:latin typeface="Calibri" panose="020F0502020204030204" pitchFamily="34" charset="0"/>
              </a:rPr>
              <a:t>twice</a:t>
            </a:r>
            <a:r>
              <a:rPr lang="en-US" dirty="0" smtClean="0">
                <a:latin typeface="Calibri" panose="020F0502020204030204" pitchFamily="34" charset="0"/>
              </a:rPr>
              <a:t> as many </a:t>
            </a:r>
            <a:r>
              <a:rPr lang="en-US" dirty="0" smtClean="0">
                <a:solidFill>
                  <a:srgbClr val="990000"/>
                </a:solidFill>
                <a:latin typeface="Calibri" panose="020F0502020204030204" pitchFamily="34" charset="0"/>
              </a:rPr>
              <a:t>cache misses</a:t>
            </a:r>
            <a:r>
              <a:rPr lang="en-US" dirty="0" smtClean="0">
                <a:latin typeface="Calibri" panose="020F0502020204030204" pitchFamily="34" charset="0"/>
              </a:rPr>
              <a:t>, and </a:t>
            </a:r>
          </a:p>
          <a:p>
            <a:pPr lvl="1"/>
            <a:r>
              <a:rPr lang="en-US" dirty="0" smtClean="0">
                <a:latin typeface="Calibri" panose="020F0502020204030204" pitchFamily="34" charset="0"/>
              </a:rPr>
              <a:t>asymptotically </a:t>
            </a:r>
            <a:r>
              <a:rPr lang="en-US" dirty="0" smtClean="0">
                <a:solidFill>
                  <a:srgbClr val="0000CC"/>
                </a:solidFill>
                <a:latin typeface="Calibri" panose="020F0502020204030204" pitchFamily="34" charset="0"/>
              </a:rPr>
              <a:t>more</a:t>
            </a:r>
            <a:r>
              <a:rPr lang="en-US" dirty="0" smtClean="0">
                <a:latin typeface="Calibri" panose="020F0502020204030204" pitchFamily="34" charset="0"/>
              </a:rPr>
              <a:t> branch </a:t>
            </a:r>
            <a:r>
              <a:rPr lang="en-US" dirty="0" err="1" smtClean="0">
                <a:latin typeface="Calibri" panose="020F0502020204030204" pitchFamily="34" charset="0"/>
              </a:rPr>
              <a:t>mispredictions</a:t>
            </a:r>
            <a:r>
              <a:rPr lang="en-US" dirty="0" smtClean="0">
                <a:latin typeface="Calibri" panose="020F0502020204030204" pitchFamily="34" charset="0"/>
              </a:rPr>
              <a:t>. </a:t>
            </a:r>
          </a:p>
          <a:p>
            <a:r>
              <a:rPr lang="en-US" dirty="0" smtClean="0">
                <a:latin typeface="Calibri" panose="020F0502020204030204" pitchFamily="34" charset="0"/>
              </a:rPr>
              <a:t>Experiments of sorting strings in Java show bubble sort to be </a:t>
            </a:r>
          </a:p>
          <a:p>
            <a:pPr lvl="1"/>
            <a:r>
              <a:rPr lang="en-US" dirty="0" smtClean="0">
                <a:latin typeface="Calibri" panose="020F0502020204030204" pitchFamily="34" charset="0"/>
              </a:rPr>
              <a:t>roughly </a:t>
            </a:r>
            <a:r>
              <a:rPr lang="en-US" dirty="0" smtClean="0">
                <a:solidFill>
                  <a:srgbClr val="0000CC"/>
                </a:solidFill>
                <a:latin typeface="Calibri" panose="020F0502020204030204" pitchFamily="34" charset="0"/>
              </a:rPr>
              <a:t>5 </a:t>
            </a:r>
            <a:r>
              <a:rPr lang="en-US" dirty="0" smtClean="0">
                <a:latin typeface="Calibri" panose="020F0502020204030204" pitchFamily="34" charset="0"/>
              </a:rPr>
              <a:t>times slower than </a:t>
            </a:r>
            <a:r>
              <a:rPr lang="en-US" dirty="0" smtClean="0">
                <a:solidFill>
                  <a:srgbClr val="990000"/>
                </a:solidFill>
                <a:latin typeface="Calibri" panose="020F0502020204030204" pitchFamily="34" charset="0"/>
              </a:rPr>
              <a:t>insertion sort </a:t>
            </a:r>
            <a:r>
              <a:rPr lang="en-US" dirty="0" smtClean="0">
                <a:latin typeface="Calibri" panose="020F0502020204030204" pitchFamily="34" charset="0"/>
              </a:rPr>
              <a:t>and </a:t>
            </a:r>
          </a:p>
          <a:p>
            <a:pPr lvl="1"/>
            <a:r>
              <a:rPr lang="en-US" dirty="0" smtClean="0">
                <a:solidFill>
                  <a:srgbClr val="0000CC"/>
                </a:solidFill>
                <a:latin typeface="Calibri" panose="020F0502020204030204" pitchFamily="34" charset="0"/>
              </a:rPr>
              <a:t>40%</a:t>
            </a:r>
            <a:r>
              <a:rPr lang="en-US" dirty="0" smtClean="0">
                <a:latin typeface="Calibri" panose="020F0502020204030204" pitchFamily="34" charset="0"/>
              </a:rPr>
              <a:t> slower than </a:t>
            </a:r>
            <a:r>
              <a:rPr lang="en-US" dirty="0" smtClean="0">
                <a:solidFill>
                  <a:srgbClr val="990000"/>
                </a:solidFill>
                <a:latin typeface="Calibri" panose="020F0502020204030204" pitchFamily="34" charset="0"/>
              </a:rPr>
              <a:t>selection sort</a:t>
            </a:r>
            <a:endParaRPr lang="en-US" dirty="0">
              <a:latin typeface="Calibri" panose="020F0502020204030204" pitchFamily="34" charset="0"/>
            </a:endParaRPr>
          </a:p>
        </p:txBody>
      </p:sp>
    </p:spTree>
    <p:extLst>
      <p:ext uri="{BB962C8B-B14F-4D97-AF65-F5344CB8AC3E}">
        <p14:creationId xmlns:p14="http://schemas.microsoft.com/office/powerpoint/2010/main" val="27370719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latin typeface="Calibri" panose="020F0502020204030204" pitchFamily="34" charset="0"/>
              </a:rPr>
              <a:t>Comparison of Sorts</a:t>
            </a:r>
            <a:endParaRPr lang="en-US" dirty="0">
              <a:latin typeface="Calibri" panose="020F050202020403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48498752"/>
              </p:ext>
            </p:extLst>
          </p:nvPr>
        </p:nvGraphicFramePr>
        <p:xfrm>
          <a:off x="342899" y="1207770"/>
          <a:ext cx="8610600" cy="5509260"/>
        </p:xfrm>
        <a:graphic>
          <a:graphicData uri="http://schemas.openxmlformats.org/drawingml/2006/table">
            <a:tbl>
              <a:tblPr firstRow="1" bandRow="1">
                <a:tableStyleId>{5C22544A-7EE6-4342-B048-85BDC9FD1C3A}</a:tableStyleId>
              </a:tblPr>
              <a:tblGrid>
                <a:gridCol w="2819400"/>
                <a:gridCol w="1676400"/>
                <a:gridCol w="2133600"/>
                <a:gridCol w="1981200"/>
              </a:tblGrid>
              <a:tr h="1699260">
                <a:tc>
                  <a:txBody>
                    <a:bodyPr/>
                    <a:lstStyle/>
                    <a:p>
                      <a:endParaRPr lang="en-US" dirty="0">
                        <a:solidFill>
                          <a:srgbClr val="0000CC"/>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0" dirty="0" smtClean="0">
                          <a:solidFill>
                            <a:srgbClr val="0000CC"/>
                          </a:solidFill>
                        </a:rPr>
                        <a:t>Bubble</a:t>
                      </a:r>
                      <a:endParaRPr lang="en-US" sz="3200" b="0" dirty="0">
                        <a:solidFill>
                          <a:srgbClr val="0000CC"/>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0" dirty="0" smtClean="0">
                          <a:solidFill>
                            <a:srgbClr val="0000CC"/>
                          </a:solidFill>
                        </a:rPr>
                        <a:t>Selection</a:t>
                      </a:r>
                      <a:endParaRPr lang="en-US" sz="3200" b="0" dirty="0">
                        <a:solidFill>
                          <a:srgbClr val="0000CC"/>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0" dirty="0" smtClean="0">
                          <a:solidFill>
                            <a:srgbClr val="0000CC"/>
                          </a:solidFill>
                        </a:rPr>
                        <a:t>Insertion</a:t>
                      </a:r>
                      <a:endParaRPr lang="en-US" sz="3200" b="0" dirty="0">
                        <a:solidFill>
                          <a:srgbClr val="0000CC"/>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14400">
                <a:tc>
                  <a:txBody>
                    <a:bodyPr/>
                    <a:lstStyle/>
                    <a:p>
                      <a:r>
                        <a:rPr lang="en-US" sz="3200" dirty="0" smtClean="0"/>
                        <a:t>Best Case</a:t>
                      </a:r>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14400">
                <a:tc>
                  <a:txBody>
                    <a:bodyPr/>
                    <a:lstStyle/>
                    <a:p>
                      <a:r>
                        <a:rPr lang="en-US" sz="3200" dirty="0" smtClean="0"/>
                        <a:t>Average Case</a:t>
                      </a:r>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14400">
                <a:tc>
                  <a:txBody>
                    <a:bodyPr/>
                    <a:lstStyle/>
                    <a:p>
                      <a:r>
                        <a:rPr lang="en-US" sz="3200" dirty="0" smtClean="0"/>
                        <a:t>Worst</a:t>
                      </a:r>
                      <a:r>
                        <a:rPr lang="en-US" sz="3200" baseline="0" dirty="0" smtClean="0"/>
                        <a:t> Case</a:t>
                      </a:r>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14400">
                <a:tc>
                  <a:txBody>
                    <a:bodyPr/>
                    <a:lstStyle/>
                    <a:p>
                      <a:r>
                        <a:rPr lang="en-US" sz="3200" dirty="0" smtClean="0"/>
                        <a:t>Space</a:t>
                      </a:r>
                      <a:r>
                        <a:rPr lang="en-US" sz="3200" baseline="0" dirty="0" smtClean="0"/>
                        <a:t> complexity</a:t>
                      </a:r>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7" name="Picture 6" descr="O(n)"/>
          <p:cNvPicPr/>
          <p:nvPr/>
        </p:nvPicPr>
        <p:blipFill>
          <a:blip r:embed="rId2" cstate="print"/>
          <a:srcRect/>
          <a:stretch>
            <a:fillRect/>
          </a:stretch>
        </p:blipFill>
        <p:spPr bwMode="auto">
          <a:xfrm>
            <a:off x="7239001" y="3121357"/>
            <a:ext cx="1447799" cy="609600"/>
          </a:xfrm>
          <a:prstGeom prst="rect">
            <a:avLst/>
          </a:prstGeom>
          <a:noFill/>
          <a:ln w="9525">
            <a:noFill/>
            <a:miter lim="800000"/>
            <a:headEnd/>
            <a:tailEnd/>
          </a:ln>
        </p:spPr>
      </p:pic>
      <p:pic>
        <p:nvPicPr>
          <p:cNvPr id="8" name="Picture 7" descr="O(n^2)"/>
          <p:cNvPicPr/>
          <p:nvPr/>
        </p:nvPicPr>
        <p:blipFill>
          <a:blip r:embed="rId3" cstate="print"/>
          <a:srcRect/>
          <a:stretch>
            <a:fillRect/>
          </a:stretch>
        </p:blipFill>
        <p:spPr bwMode="auto">
          <a:xfrm>
            <a:off x="7158355" y="3977185"/>
            <a:ext cx="1609090" cy="685800"/>
          </a:xfrm>
          <a:prstGeom prst="rect">
            <a:avLst/>
          </a:prstGeom>
          <a:noFill/>
          <a:ln w="9525">
            <a:noFill/>
            <a:miter lim="800000"/>
            <a:headEnd/>
            <a:tailEnd/>
          </a:ln>
        </p:spPr>
      </p:pic>
      <p:pic>
        <p:nvPicPr>
          <p:cNvPr id="9" name="Picture 8" descr="O(n^2)"/>
          <p:cNvPicPr/>
          <p:nvPr/>
        </p:nvPicPr>
        <p:blipFill>
          <a:blip r:embed="rId3" cstate="print"/>
          <a:srcRect/>
          <a:stretch>
            <a:fillRect/>
          </a:stretch>
        </p:blipFill>
        <p:spPr bwMode="auto">
          <a:xfrm>
            <a:off x="7162800" y="4781835"/>
            <a:ext cx="1609090" cy="685800"/>
          </a:xfrm>
          <a:prstGeom prst="rect">
            <a:avLst/>
          </a:prstGeom>
          <a:noFill/>
          <a:ln w="9525">
            <a:noFill/>
            <a:miter lim="800000"/>
            <a:headEnd/>
            <a:tailEnd/>
          </a:ln>
        </p:spPr>
      </p:pic>
      <p:pic>
        <p:nvPicPr>
          <p:cNvPr id="10" name="Picture 9" descr="O(n^2)"/>
          <p:cNvPicPr/>
          <p:nvPr/>
        </p:nvPicPr>
        <p:blipFill>
          <a:blip r:embed="rId3" cstate="print"/>
          <a:srcRect/>
          <a:stretch>
            <a:fillRect/>
          </a:stretch>
        </p:blipFill>
        <p:spPr bwMode="auto">
          <a:xfrm>
            <a:off x="3191510" y="4766481"/>
            <a:ext cx="1609090" cy="685800"/>
          </a:xfrm>
          <a:prstGeom prst="rect">
            <a:avLst/>
          </a:prstGeom>
          <a:noFill/>
          <a:ln w="9525">
            <a:noFill/>
            <a:miter lim="800000"/>
            <a:headEnd/>
            <a:tailEnd/>
          </a:ln>
        </p:spPr>
      </p:pic>
      <p:pic>
        <p:nvPicPr>
          <p:cNvPr id="11" name="Picture 10" descr="O(n^2)"/>
          <p:cNvPicPr/>
          <p:nvPr/>
        </p:nvPicPr>
        <p:blipFill>
          <a:blip r:embed="rId3" cstate="print"/>
          <a:srcRect/>
          <a:stretch>
            <a:fillRect/>
          </a:stretch>
        </p:blipFill>
        <p:spPr bwMode="auto">
          <a:xfrm>
            <a:off x="3191510" y="3924869"/>
            <a:ext cx="1609090" cy="685800"/>
          </a:xfrm>
          <a:prstGeom prst="rect">
            <a:avLst/>
          </a:prstGeom>
          <a:noFill/>
          <a:ln w="9525">
            <a:noFill/>
            <a:miter lim="800000"/>
            <a:headEnd/>
            <a:tailEnd/>
          </a:ln>
        </p:spPr>
      </p:pic>
      <p:pic>
        <p:nvPicPr>
          <p:cNvPr id="12" name="Picture 11" descr="O(n)"/>
          <p:cNvPicPr/>
          <p:nvPr/>
        </p:nvPicPr>
        <p:blipFill>
          <a:blip r:embed="rId2" cstate="print"/>
          <a:srcRect/>
          <a:stretch>
            <a:fillRect/>
          </a:stretch>
        </p:blipFill>
        <p:spPr bwMode="auto">
          <a:xfrm>
            <a:off x="3238500" y="3045157"/>
            <a:ext cx="1447799" cy="609600"/>
          </a:xfrm>
          <a:prstGeom prst="rect">
            <a:avLst/>
          </a:prstGeom>
          <a:noFill/>
          <a:ln w="9525">
            <a:noFill/>
            <a:miter lim="800000"/>
            <a:headEnd/>
            <a:tailEnd/>
          </a:ln>
        </p:spPr>
      </p:pic>
      <p:pic>
        <p:nvPicPr>
          <p:cNvPr id="13" name="Picture 12" descr="O(n^2)"/>
          <p:cNvPicPr/>
          <p:nvPr/>
        </p:nvPicPr>
        <p:blipFill>
          <a:blip r:embed="rId3" cstate="print"/>
          <a:srcRect/>
          <a:stretch>
            <a:fillRect/>
          </a:stretch>
        </p:blipFill>
        <p:spPr bwMode="auto">
          <a:xfrm>
            <a:off x="5096510" y="3045157"/>
            <a:ext cx="1609090" cy="685800"/>
          </a:xfrm>
          <a:prstGeom prst="rect">
            <a:avLst/>
          </a:prstGeom>
          <a:noFill/>
          <a:ln w="9525">
            <a:noFill/>
            <a:miter lim="800000"/>
            <a:headEnd/>
            <a:tailEnd/>
          </a:ln>
        </p:spPr>
      </p:pic>
      <p:pic>
        <p:nvPicPr>
          <p:cNvPr id="14" name="Picture 13" descr="O(n^2)"/>
          <p:cNvPicPr/>
          <p:nvPr/>
        </p:nvPicPr>
        <p:blipFill>
          <a:blip r:embed="rId3" cstate="print"/>
          <a:srcRect/>
          <a:stretch>
            <a:fillRect/>
          </a:stretch>
        </p:blipFill>
        <p:spPr bwMode="auto">
          <a:xfrm>
            <a:off x="5105400" y="3954439"/>
            <a:ext cx="1609090" cy="685800"/>
          </a:xfrm>
          <a:prstGeom prst="rect">
            <a:avLst/>
          </a:prstGeom>
          <a:noFill/>
          <a:ln w="9525">
            <a:noFill/>
            <a:miter lim="800000"/>
            <a:headEnd/>
            <a:tailEnd/>
          </a:ln>
        </p:spPr>
      </p:pic>
      <p:pic>
        <p:nvPicPr>
          <p:cNvPr id="15" name="Picture 14" descr="O(n^2)"/>
          <p:cNvPicPr/>
          <p:nvPr/>
        </p:nvPicPr>
        <p:blipFill>
          <a:blip r:embed="rId3" cstate="print"/>
          <a:srcRect/>
          <a:stretch>
            <a:fillRect/>
          </a:stretch>
        </p:blipFill>
        <p:spPr bwMode="auto">
          <a:xfrm>
            <a:off x="5096510" y="4781835"/>
            <a:ext cx="1609090" cy="685800"/>
          </a:xfrm>
          <a:prstGeom prst="rect">
            <a:avLst/>
          </a:prstGeom>
          <a:noFill/>
          <a:ln w="9525">
            <a:noFill/>
            <a:miter lim="800000"/>
            <a:headEnd/>
            <a:tailEnd/>
          </a:ln>
        </p:spPr>
      </p:pic>
      <p:pic>
        <p:nvPicPr>
          <p:cNvPr id="16" name="Picture 15" descr="O(1)"/>
          <p:cNvPicPr/>
          <p:nvPr/>
        </p:nvPicPr>
        <p:blipFill>
          <a:blip r:embed="rId4" cstate="print"/>
          <a:srcRect/>
          <a:stretch>
            <a:fillRect/>
          </a:stretch>
        </p:blipFill>
        <p:spPr bwMode="auto">
          <a:xfrm>
            <a:off x="5257800" y="5867400"/>
            <a:ext cx="1371600" cy="685800"/>
          </a:xfrm>
          <a:prstGeom prst="rect">
            <a:avLst/>
          </a:prstGeom>
          <a:noFill/>
          <a:ln w="9525">
            <a:noFill/>
            <a:miter lim="800000"/>
            <a:headEnd/>
            <a:tailEnd/>
          </a:ln>
        </p:spPr>
      </p:pic>
      <p:pic>
        <p:nvPicPr>
          <p:cNvPr id="17" name="Picture 16" descr="O(1)"/>
          <p:cNvPicPr/>
          <p:nvPr/>
        </p:nvPicPr>
        <p:blipFill>
          <a:blip r:embed="rId4" cstate="print"/>
          <a:srcRect/>
          <a:stretch>
            <a:fillRect/>
          </a:stretch>
        </p:blipFill>
        <p:spPr bwMode="auto">
          <a:xfrm>
            <a:off x="7315200" y="5845222"/>
            <a:ext cx="1371600" cy="685800"/>
          </a:xfrm>
          <a:prstGeom prst="rect">
            <a:avLst/>
          </a:prstGeom>
          <a:noFill/>
          <a:ln w="9525">
            <a:noFill/>
            <a:miter lim="800000"/>
            <a:headEnd/>
            <a:tailEnd/>
          </a:ln>
        </p:spPr>
      </p:pic>
      <p:pic>
        <p:nvPicPr>
          <p:cNvPr id="18" name="Picture 17" descr="O(1)"/>
          <p:cNvPicPr/>
          <p:nvPr/>
        </p:nvPicPr>
        <p:blipFill>
          <a:blip r:embed="rId4" cstate="print"/>
          <a:srcRect/>
          <a:stretch>
            <a:fillRect/>
          </a:stretch>
        </p:blipFill>
        <p:spPr bwMode="auto">
          <a:xfrm>
            <a:off x="3276600" y="5867400"/>
            <a:ext cx="1371600" cy="685800"/>
          </a:xfrm>
          <a:prstGeom prst="rect">
            <a:avLst/>
          </a:prstGeom>
          <a:noFill/>
          <a:ln w="9525">
            <a:noFill/>
            <a:miter lim="800000"/>
            <a:headEnd/>
            <a:tailEnd/>
          </a:ln>
        </p:spPr>
      </p:pic>
    </p:spTree>
    <p:extLst>
      <p:ext uri="{BB962C8B-B14F-4D97-AF65-F5344CB8AC3E}">
        <p14:creationId xmlns:p14="http://schemas.microsoft.com/office/powerpoint/2010/main" val="23675671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066800"/>
          </a:xfrm>
        </p:spPr>
        <p:txBody>
          <a:bodyPr/>
          <a:lstStyle/>
          <a:p>
            <a:pPr algn="ctr"/>
            <a:r>
              <a:rPr lang="en-US" dirty="0" smtClean="0">
                <a:latin typeface="Calibri" panose="020F0502020204030204" pitchFamily="34" charset="0"/>
              </a:rPr>
              <a:t>Merge Sort</a:t>
            </a:r>
            <a:endParaRPr lang="en-US" dirty="0">
              <a:latin typeface="Calibri" panose="020F0502020204030204" pitchFamily="34" charset="0"/>
            </a:endParaRPr>
          </a:p>
        </p:txBody>
      </p:sp>
    </p:spTree>
    <p:extLst>
      <p:ext uri="{BB962C8B-B14F-4D97-AF65-F5344CB8AC3E}">
        <p14:creationId xmlns:p14="http://schemas.microsoft.com/office/powerpoint/2010/main" val="1693302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3400" y="762000"/>
            <a:ext cx="8229600" cy="1066800"/>
          </a:xfrm>
        </p:spPr>
        <p:txBody>
          <a:bodyPr/>
          <a:lstStyle/>
          <a:p>
            <a:pPr algn="ctr">
              <a:defRPr/>
            </a:pPr>
            <a:r>
              <a:rPr lang="en-US" dirty="0" smtClean="0">
                <a:latin typeface="Calibri" panose="020F0502020204030204" pitchFamily="34" charset="0"/>
              </a:rPr>
              <a:t>Sorting an Array of Integers</a:t>
            </a:r>
          </a:p>
        </p:txBody>
      </p:sp>
      <p:sp>
        <p:nvSpPr>
          <p:cNvPr id="1028" name="Rectangle 3"/>
          <p:cNvSpPr>
            <a:spLocks noGrp="1" noChangeArrowheads="1"/>
          </p:cNvSpPr>
          <p:nvPr>
            <p:ph type="body" sz="half" idx="1"/>
          </p:nvPr>
        </p:nvSpPr>
        <p:spPr>
          <a:xfrm>
            <a:off x="381000" y="2057400"/>
            <a:ext cx="2740025" cy="4600575"/>
          </a:xfrm>
          <a:noFill/>
        </p:spPr>
        <p:txBody>
          <a:bodyPr/>
          <a:lstStyle/>
          <a:p>
            <a:r>
              <a:rPr lang="en-US" dirty="0" smtClean="0">
                <a:effectLst/>
                <a:latin typeface="Calibri" panose="020F0502020204030204" pitchFamily="34" charset="0"/>
              </a:rPr>
              <a:t>The picture shows an array of six integers that we want to sort from smallest to largest</a:t>
            </a:r>
          </a:p>
        </p:txBody>
      </p:sp>
      <p:graphicFrame>
        <p:nvGraphicFramePr>
          <p:cNvPr id="1026" name="Object 4"/>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033"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extLst>
      <p:ext uri="{BB962C8B-B14F-4D97-AF65-F5344CB8AC3E}">
        <p14:creationId xmlns:p14="http://schemas.microsoft.com/office/powerpoint/2010/main" val="1626775347"/>
      </p:ext>
    </p:extLst>
  </p:cSld>
  <p:clrMapOvr>
    <a:masterClrMapping/>
  </p:clrMapOvr>
  <p:transition>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pPr algn="ctr"/>
            <a:r>
              <a:rPr lang="en-US" dirty="0" smtClean="0">
                <a:latin typeface="Calibri" panose="020F0502020204030204" pitchFamily="34" charset="0"/>
              </a:rPr>
              <a:t>Merge Sort</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a:latin typeface="Calibri" panose="020F0502020204030204" pitchFamily="34" charset="0"/>
              </a:rPr>
              <a:t>Like </a:t>
            </a:r>
            <a:r>
              <a:rPr lang="en-US" dirty="0" err="1">
                <a:latin typeface="Calibri" panose="020F0502020204030204" pitchFamily="34" charset="0"/>
              </a:rPr>
              <a:t>QuickSort</a:t>
            </a:r>
            <a:r>
              <a:rPr lang="en-US" dirty="0">
                <a:latin typeface="Calibri" panose="020F0502020204030204" pitchFamily="34" charset="0"/>
              </a:rPr>
              <a:t>, Merge Sort is a Divide and Conquer algorithm. It divides input array in two halves, calls itself for the two halves and then merges the two sorted halves. </a:t>
            </a:r>
            <a:r>
              <a:rPr lang="en-US" b="1" dirty="0">
                <a:latin typeface="Calibri" panose="020F0502020204030204" pitchFamily="34" charset="0"/>
              </a:rPr>
              <a:t>The merge() function</a:t>
            </a:r>
            <a:r>
              <a:rPr lang="en-US" dirty="0">
                <a:latin typeface="Calibri" panose="020F0502020204030204" pitchFamily="34" charset="0"/>
              </a:rPr>
              <a:t> is used for merging two halves. The merge(</a:t>
            </a:r>
            <a:r>
              <a:rPr lang="en-US" dirty="0" err="1">
                <a:latin typeface="Calibri" panose="020F0502020204030204" pitchFamily="34" charset="0"/>
              </a:rPr>
              <a:t>arr</a:t>
            </a:r>
            <a:r>
              <a:rPr lang="en-US" dirty="0">
                <a:latin typeface="Calibri" panose="020F0502020204030204" pitchFamily="34" charset="0"/>
              </a:rPr>
              <a:t>, l, m, r) is key process that assumes that </a:t>
            </a:r>
            <a:r>
              <a:rPr lang="en-US" dirty="0" err="1">
                <a:latin typeface="Calibri" panose="020F0502020204030204" pitchFamily="34" charset="0"/>
              </a:rPr>
              <a:t>arr</a:t>
            </a:r>
            <a:r>
              <a:rPr lang="en-US" dirty="0">
                <a:latin typeface="Calibri" panose="020F0502020204030204" pitchFamily="34" charset="0"/>
              </a:rPr>
              <a:t>[</a:t>
            </a:r>
            <a:r>
              <a:rPr lang="en-US" dirty="0" err="1">
                <a:latin typeface="Calibri" panose="020F0502020204030204" pitchFamily="34" charset="0"/>
              </a:rPr>
              <a:t>l..m</a:t>
            </a:r>
            <a:r>
              <a:rPr lang="en-US" dirty="0">
                <a:latin typeface="Calibri" panose="020F0502020204030204" pitchFamily="34" charset="0"/>
              </a:rPr>
              <a:t>] and </a:t>
            </a:r>
            <a:r>
              <a:rPr lang="en-US" dirty="0" err="1">
                <a:latin typeface="Calibri" panose="020F0502020204030204" pitchFamily="34" charset="0"/>
              </a:rPr>
              <a:t>arr</a:t>
            </a:r>
            <a:r>
              <a:rPr lang="en-US" dirty="0">
                <a:latin typeface="Calibri" panose="020F0502020204030204" pitchFamily="34" charset="0"/>
              </a:rPr>
              <a:t>[m+1..r] are sorted and merges the two sorted sub-arrays into one.</a:t>
            </a:r>
          </a:p>
        </p:txBody>
      </p:sp>
    </p:spTree>
    <p:extLst>
      <p:ext uri="{BB962C8B-B14F-4D97-AF65-F5344CB8AC3E}">
        <p14:creationId xmlns:p14="http://schemas.microsoft.com/office/powerpoint/2010/main" val="33570174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a:bodyPr>
          <a:lstStyle/>
          <a:p>
            <a:r>
              <a:rPr lang="en-US" sz="2000" dirty="0" smtClean="0">
                <a:latin typeface="Calibri" panose="020F0502020204030204" pitchFamily="34" charset="0"/>
              </a:rPr>
              <a:t>Merge Sort Algorithm</a:t>
            </a:r>
            <a:endParaRPr lang="en-US" sz="2000" dirty="0">
              <a:latin typeface="Calibri" panose="020F0502020204030204" pitchFamily="34" charset="0"/>
            </a:endParaRPr>
          </a:p>
        </p:txBody>
      </p:sp>
      <p:sp>
        <p:nvSpPr>
          <p:cNvPr id="3" name="Content Placeholder 2"/>
          <p:cNvSpPr>
            <a:spLocks noGrp="1"/>
          </p:cNvSpPr>
          <p:nvPr>
            <p:ph idx="1"/>
          </p:nvPr>
        </p:nvSpPr>
        <p:spPr/>
        <p:txBody>
          <a:bodyPr/>
          <a:lstStyle/>
          <a:p>
            <a:endParaRPr lang="en-US"/>
          </a:p>
        </p:txBody>
      </p:sp>
      <p:pic>
        <p:nvPicPr>
          <p:cNvPr id="35842" name="Picture 2" descr="C:\Users\amanullah\Desktop\Merge-Sort-Tutori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1"/>
            <a:ext cx="9144000" cy="591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6723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Calibri" panose="020F0502020204030204" pitchFamily="34" charset="0"/>
            </a:endParaRPr>
          </a:p>
        </p:txBody>
      </p:sp>
      <p:sp>
        <p:nvSpPr>
          <p:cNvPr id="3" name="Content Placeholder 2"/>
          <p:cNvSpPr>
            <a:spLocks noGrp="1"/>
          </p:cNvSpPr>
          <p:nvPr>
            <p:ph idx="1"/>
          </p:nvPr>
        </p:nvSpPr>
        <p:spPr/>
        <p:txBody>
          <a:bodyPr/>
          <a:lstStyle/>
          <a:p>
            <a:endParaRPr lang="en-US" dirty="0"/>
          </a:p>
        </p:txBody>
      </p:sp>
      <p:pic>
        <p:nvPicPr>
          <p:cNvPr id="34818" name="Picture 2" descr="F:\Afaq\Uni\University Work\Semester 3\Data Structures (Theory Class)\Sorting\done\Merge Sort Algorith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424"/>
            <a:ext cx="9144000" cy="693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4321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229600" cy="1066800"/>
          </a:xfrm>
        </p:spPr>
        <p:txBody>
          <a:bodyPr/>
          <a:lstStyle/>
          <a:p>
            <a:r>
              <a:rPr lang="en-US" dirty="0" smtClean="0">
                <a:latin typeface="Calibri" panose="020F0502020204030204" pitchFamily="34" charset="0"/>
              </a:rPr>
              <a:t>Merge Sort - Implementation</a:t>
            </a:r>
            <a:endParaRPr lang="en-US" dirty="0">
              <a:latin typeface="Calibri" panose="020F0502020204030204" pitchFamily="34" charset="0"/>
            </a:endParaRPr>
          </a:p>
        </p:txBody>
      </p:sp>
      <p:sp>
        <p:nvSpPr>
          <p:cNvPr id="3" name="Content Placeholder 2"/>
          <p:cNvSpPr>
            <a:spLocks noGrp="1"/>
          </p:cNvSpPr>
          <p:nvPr>
            <p:ph idx="1"/>
          </p:nvPr>
        </p:nvSpPr>
        <p:spPr>
          <a:xfrm>
            <a:off x="457200" y="1447800"/>
            <a:ext cx="8229600" cy="5410200"/>
          </a:xfrm>
        </p:spPr>
        <p:txBody>
          <a:bodyPr>
            <a:normAutofit fontScale="47500" lnSpcReduction="20000"/>
          </a:bodyPr>
          <a:lstStyle/>
          <a:p>
            <a:r>
              <a:rPr lang="en-US" dirty="0">
                <a:latin typeface="Calibri" panose="020F0502020204030204" pitchFamily="34" charset="0"/>
              </a:rPr>
              <a:t>void </a:t>
            </a:r>
            <a:r>
              <a:rPr lang="en-US" dirty="0" err="1">
                <a:latin typeface="Calibri" panose="020F0502020204030204" pitchFamily="34" charset="0"/>
              </a:rPr>
              <a:t>MergeSort</a:t>
            </a:r>
            <a:r>
              <a:rPr lang="en-US" dirty="0">
                <a:latin typeface="Calibri" panose="020F0502020204030204" pitchFamily="34" charset="0"/>
              </a:rPr>
              <a:t>(</a:t>
            </a:r>
            <a:r>
              <a:rPr lang="en-US" dirty="0" err="1">
                <a:latin typeface="Calibri" panose="020F0502020204030204" pitchFamily="34" charset="0"/>
              </a:rPr>
              <a:t>int</a:t>
            </a:r>
            <a:r>
              <a:rPr lang="en-US" dirty="0">
                <a:latin typeface="Calibri" panose="020F0502020204030204" pitchFamily="34" charset="0"/>
              </a:rPr>
              <a:t> LIST[], </a:t>
            </a:r>
            <a:r>
              <a:rPr lang="en-US" dirty="0" err="1">
                <a:latin typeface="Calibri" panose="020F0502020204030204" pitchFamily="34" charset="0"/>
              </a:rPr>
              <a:t>int</a:t>
            </a:r>
            <a:r>
              <a:rPr lang="en-US" dirty="0">
                <a:latin typeface="Calibri" panose="020F0502020204030204" pitchFamily="34" charset="0"/>
              </a:rPr>
              <a:t> lo, </a:t>
            </a:r>
            <a:r>
              <a:rPr lang="en-US" dirty="0" err="1">
                <a:latin typeface="Calibri" panose="020F0502020204030204" pitchFamily="34" charset="0"/>
              </a:rPr>
              <a:t>int</a:t>
            </a:r>
            <a:r>
              <a:rPr lang="en-US" dirty="0">
                <a:latin typeface="Calibri" panose="020F0502020204030204" pitchFamily="34" charset="0"/>
              </a:rPr>
              <a:t> hi)</a:t>
            </a:r>
          </a:p>
          <a:p>
            <a:r>
              <a:rPr lang="en-US" dirty="0">
                <a:latin typeface="Calibri" panose="020F0502020204030204" pitchFamily="34" charset="0"/>
              </a:rPr>
              <a:t>{</a:t>
            </a:r>
          </a:p>
          <a:p>
            <a:r>
              <a:rPr lang="en-US" dirty="0">
                <a:latin typeface="Calibri" panose="020F0502020204030204" pitchFamily="34" charset="0"/>
              </a:rPr>
              <a:t>    </a:t>
            </a:r>
            <a:r>
              <a:rPr lang="en-US" dirty="0" err="1">
                <a:latin typeface="Calibri" panose="020F0502020204030204" pitchFamily="34" charset="0"/>
              </a:rPr>
              <a:t>int</a:t>
            </a:r>
            <a:r>
              <a:rPr lang="en-US" dirty="0">
                <a:latin typeface="Calibri" panose="020F0502020204030204" pitchFamily="34" charset="0"/>
              </a:rPr>
              <a:t> mid;</a:t>
            </a:r>
          </a:p>
          <a:p>
            <a:r>
              <a:rPr lang="en-US" dirty="0">
                <a:latin typeface="Calibri" panose="020F0502020204030204" pitchFamily="34" charset="0"/>
              </a:rPr>
              <a:t>    if(lo &lt; hi)</a:t>
            </a:r>
          </a:p>
          <a:p>
            <a:r>
              <a:rPr lang="en-US" dirty="0">
                <a:latin typeface="Calibri" panose="020F0502020204030204" pitchFamily="34" charset="0"/>
              </a:rPr>
              <a:t>	{</a:t>
            </a:r>
          </a:p>
          <a:p>
            <a:r>
              <a:rPr lang="en-US" dirty="0">
                <a:latin typeface="Calibri" panose="020F0502020204030204" pitchFamily="34" charset="0"/>
              </a:rPr>
              <a:t>        mid = (lo + hi)/ 2;</a:t>
            </a:r>
          </a:p>
          <a:p>
            <a:r>
              <a:rPr lang="en-US" dirty="0">
                <a:latin typeface="Calibri" panose="020F0502020204030204" pitchFamily="34" charset="0"/>
              </a:rPr>
              <a:t>        </a:t>
            </a:r>
            <a:r>
              <a:rPr lang="en-US" dirty="0" err="1">
                <a:latin typeface="Calibri" panose="020F0502020204030204" pitchFamily="34" charset="0"/>
              </a:rPr>
              <a:t>MergeSort</a:t>
            </a:r>
            <a:r>
              <a:rPr lang="en-US" dirty="0">
                <a:latin typeface="Calibri" panose="020F0502020204030204" pitchFamily="34" charset="0"/>
              </a:rPr>
              <a:t>(LIST, lo, mid);</a:t>
            </a:r>
          </a:p>
          <a:p>
            <a:r>
              <a:rPr lang="en-US" dirty="0">
                <a:latin typeface="Calibri" panose="020F0502020204030204" pitchFamily="34" charset="0"/>
              </a:rPr>
              <a:t>        </a:t>
            </a:r>
            <a:r>
              <a:rPr lang="en-US" dirty="0" err="1">
                <a:latin typeface="Calibri" panose="020F0502020204030204" pitchFamily="34" charset="0"/>
              </a:rPr>
              <a:t>MergeSort</a:t>
            </a:r>
            <a:r>
              <a:rPr lang="en-US" dirty="0">
                <a:latin typeface="Calibri" panose="020F0502020204030204" pitchFamily="34" charset="0"/>
              </a:rPr>
              <a:t>(LIST, mid+1, hi);</a:t>
            </a:r>
          </a:p>
          <a:p>
            <a:r>
              <a:rPr lang="en-US" dirty="0">
                <a:latin typeface="Calibri" panose="020F0502020204030204" pitchFamily="34" charset="0"/>
              </a:rPr>
              <a:t>        </a:t>
            </a:r>
            <a:r>
              <a:rPr lang="en-US" dirty="0" err="1">
                <a:latin typeface="Calibri" panose="020F0502020204030204" pitchFamily="34" charset="0"/>
              </a:rPr>
              <a:t>ListMerger</a:t>
            </a:r>
            <a:r>
              <a:rPr lang="en-US" dirty="0">
                <a:latin typeface="Calibri" panose="020F0502020204030204" pitchFamily="34" charset="0"/>
              </a:rPr>
              <a:t>(LIST, lo, mid, hi);</a:t>
            </a:r>
          </a:p>
          <a:p>
            <a:r>
              <a:rPr lang="en-US" dirty="0">
                <a:latin typeface="Calibri" panose="020F0502020204030204" pitchFamily="34" charset="0"/>
              </a:rPr>
              <a:t>    }</a:t>
            </a:r>
          </a:p>
          <a:p>
            <a:r>
              <a:rPr lang="en-US" dirty="0">
                <a:latin typeface="Calibri" panose="020F0502020204030204" pitchFamily="34" charset="0"/>
              </a:rPr>
              <a:t>}</a:t>
            </a:r>
          </a:p>
          <a:p>
            <a:endParaRPr lang="en-US" dirty="0">
              <a:latin typeface="Calibri" panose="020F0502020204030204" pitchFamily="34" charset="0"/>
            </a:endParaRPr>
          </a:p>
          <a:p>
            <a:r>
              <a:rPr lang="en-US" dirty="0">
                <a:latin typeface="Calibri" panose="020F0502020204030204" pitchFamily="34" charset="0"/>
              </a:rPr>
              <a:t>void </a:t>
            </a:r>
            <a:r>
              <a:rPr lang="en-US" dirty="0" err="1">
                <a:latin typeface="Calibri" panose="020F0502020204030204" pitchFamily="34" charset="0"/>
              </a:rPr>
              <a:t>ListMerger</a:t>
            </a:r>
            <a:r>
              <a:rPr lang="en-US" dirty="0">
                <a:latin typeface="Calibri" panose="020F0502020204030204" pitchFamily="34" charset="0"/>
              </a:rPr>
              <a:t>(</a:t>
            </a:r>
            <a:r>
              <a:rPr lang="en-US" dirty="0" err="1">
                <a:latin typeface="Calibri" panose="020F0502020204030204" pitchFamily="34" charset="0"/>
              </a:rPr>
              <a:t>int</a:t>
            </a:r>
            <a:r>
              <a:rPr lang="en-US" dirty="0">
                <a:latin typeface="Calibri" panose="020F0502020204030204" pitchFamily="34" charset="0"/>
              </a:rPr>
              <a:t> List[], </a:t>
            </a:r>
            <a:r>
              <a:rPr lang="en-US" dirty="0" err="1">
                <a:latin typeface="Calibri" panose="020F0502020204030204" pitchFamily="34" charset="0"/>
              </a:rPr>
              <a:t>int</a:t>
            </a:r>
            <a:r>
              <a:rPr lang="en-US" dirty="0">
                <a:latin typeface="Calibri" panose="020F0502020204030204" pitchFamily="34" charset="0"/>
              </a:rPr>
              <a:t> lo, </a:t>
            </a:r>
            <a:r>
              <a:rPr lang="en-US" dirty="0" err="1">
                <a:latin typeface="Calibri" panose="020F0502020204030204" pitchFamily="34" charset="0"/>
              </a:rPr>
              <a:t>int</a:t>
            </a:r>
            <a:r>
              <a:rPr lang="en-US" dirty="0">
                <a:latin typeface="Calibri" panose="020F0502020204030204" pitchFamily="34" charset="0"/>
              </a:rPr>
              <a:t>  mid, </a:t>
            </a:r>
            <a:r>
              <a:rPr lang="en-US" dirty="0" err="1">
                <a:latin typeface="Calibri" panose="020F0502020204030204" pitchFamily="34" charset="0"/>
              </a:rPr>
              <a:t>int</a:t>
            </a:r>
            <a:r>
              <a:rPr lang="en-US" dirty="0">
                <a:latin typeface="Calibri" panose="020F0502020204030204" pitchFamily="34" charset="0"/>
              </a:rPr>
              <a:t> hi)</a:t>
            </a:r>
          </a:p>
          <a:p>
            <a:r>
              <a:rPr lang="en-US" dirty="0">
                <a:latin typeface="Calibri" panose="020F0502020204030204" pitchFamily="34" charset="0"/>
              </a:rPr>
              <a:t>{</a:t>
            </a:r>
          </a:p>
          <a:p>
            <a:r>
              <a:rPr lang="en-US" dirty="0">
                <a:latin typeface="Calibri" panose="020F0502020204030204" pitchFamily="34" charset="0"/>
              </a:rPr>
              <a:t>    </a:t>
            </a:r>
            <a:r>
              <a:rPr lang="en-US" dirty="0" err="1">
                <a:latin typeface="Calibri" panose="020F0502020204030204" pitchFamily="34" charset="0"/>
              </a:rPr>
              <a:t>int</a:t>
            </a:r>
            <a:r>
              <a:rPr lang="en-US" dirty="0">
                <a:latin typeface="Calibri" panose="020F0502020204030204" pitchFamily="34" charset="0"/>
              </a:rPr>
              <a:t> </a:t>
            </a:r>
            <a:r>
              <a:rPr lang="en-US" dirty="0" err="1">
                <a:latin typeface="Calibri" panose="020F0502020204030204" pitchFamily="34" charset="0"/>
              </a:rPr>
              <a:t>TempList</a:t>
            </a:r>
            <a:r>
              <a:rPr lang="en-US" dirty="0">
                <a:latin typeface="Calibri" panose="020F0502020204030204" pitchFamily="34" charset="0"/>
              </a:rPr>
              <a:t>[hi-lo+1];						//temporary merger array</a:t>
            </a:r>
          </a:p>
          <a:p>
            <a:r>
              <a:rPr lang="en-US" dirty="0">
                <a:latin typeface="Calibri" panose="020F0502020204030204" pitchFamily="34" charset="0"/>
              </a:rPr>
              <a:t>    </a:t>
            </a:r>
            <a:r>
              <a:rPr lang="en-US" dirty="0" err="1">
                <a:latin typeface="Calibri" panose="020F0502020204030204" pitchFamily="34" charset="0"/>
              </a:rPr>
              <a:t>int</a:t>
            </a:r>
            <a:r>
              <a:rPr lang="en-US" dirty="0">
                <a:latin typeface="Calibri" panose="020F0502020204030204" pitchFamily="34" charset="0"/>
              </a:rPr>
              <a:t> </a:t>
            </a:r>
            <a:r>
              <a:rPr lang="en-US" dirty="0" err="1">
                <a:latin typeface="Calibri" panose="020F0502020204030204" pitchFamily="34" charset="0"/>
              </a:rPr>
              <a:t>i</a:t>
            </a:r>
            <a:r>
              <a:rPr lang="en-US" dirty="0">
                <a:latin typeface="Calibri" panose="020F0502020204030204" pitchFamily="34" charset="0"/>
              </a:rPr>
              <a:t> = lo, j = mid + 1;			        //</a:t>
            </a:r>
            <a:r>
              <a:rPr lang="en-US" dirty="0" err="1">
                <a:latin typeface="Calibri" panose="020F0502020204030204" pitchFamily="34" charset="0"/>
              </a:rPr>
              <a:t>i</a:t>
            </a:r>
            <a:r>
              <a:rPr lang="en-US" dirty="0">
                <a:latin typeface="Calibri" panose="020F0502020204030204" pitchFamily="34" charset="0"/>
              </a:rPr>
              <a:t> is for left-</a:t>
            </a:r>
            <a:r>
              <a:rPr lang="en-US" dirty="0" err="1">
                <a:latin typeface="Calibri" panose="020F0502020204030204" pitchFamily="34" charset="0"/>
              </a:rPr>
              <a:t>hand,j</a:t>
            </a:r>
            <a:r>
              <a:rPr lang="en-US" dirty="0">
                <a:latin typeface="Calibri" panose="020F0502020204030204" pitchFamily="34" charset="0"/>
              </a:rPr>
              <a:t> is for right-hand</a:t>
            </a:r>
          </a:p>
          <a:p>
            <a:r>
              <a:rPr lang="en-US" dirty="0">
                <a:latin typeface="Calibri" panose="020F0502020204030204" pitchFamily="34" charset="0"/>
              </a:rPr>
              <a:t>    </a:t>
            </a:r>
            <a:r>
              <a:rPr lang="en-US" dirty="0" err="1">
                <a:latin typeface="Calibri" panose="020F0502020204030204" pitchFamily="34" charset="0"/>
              </a:rPr>
              <a:t>int</a:t>
            </a:r>
            <a:r>
              <a:rPr lang="en-US" dirty="0">
                <a:latin typeface="Calibri" panose="020F0502020204030204" pitchFamily="34" charset="0"/>
              </a:rPr>
              <a:t> k = 0;									//k is for the temporary array</a:t>
            </a:r>
          </a:p>
          <a:p>
            <a:r>
              <a:rPr lang="en-US" dirty="0">
                <a:latin typeface="Calibri" panose="020F0502020204030204" pitchFamily="34" charset="0"/>
              </a:rPr>
              <a:t>    while(</a:t>
            </a:r>
            <a:r>
              <a:rPr lang="en-US" dirty="0" err="1">
                <a:latin typeface="Calibri" panose="020F0502020204030204" pitchFamily="34" charset="0"/>
              </a:rPr>
              <a:t>i</a:t>
            </a:r>
            <a:r>
              <a:rPr lang="en-US" dirty="0">
                <a:latin typeface="Calibri" panose="020F0502020204030204" pitchFamily="34" charset="0"/>
              </a:rPr>
              <a:t> &lt;= mid &amp;&amp; j &lt;=hi)</a:t>
            </a:r>
          </a:p>
          <a:p>
            <a:r>
              <a:rPr lang="en-US" dirty="0">
                <a:latin typeface="Calibri" panose="020F0502020204030204" pitchFamily="34" charset="0"/>
              </a:rPr>
              <a:t>	{</a:t>
            </a:r>
          </a:p>
          <a:p>
            <a:r>
              <a:rPr lang="en-US" dirty="0">
                <a:latin typeface="Calibri" panose="020F0502020204030204" pitchFamily="34" charset="0"/>
              </a:rPr>
              <a:t>        if(List[</a:t>
            </a:r>
            <a:r>
              <a:rPr lang="en-US" dirty="0" err="1">
                <a:latin typeface="Calibri" panose="020F0502020204030204" pitchFamily="34" charset="0"/>
              </a:rPr>
              <a:t>i</a:t>
            </a:r>
            <a:r>
              <a:rPr lang="en-US" dirty="0">
                <a:latin typeface="Calibri" panose="020F0502020204030204" pitchFamily="34" charset="0"/>
              </a:rPr>
              <a:t>] &lt;= List[j])</a:t>
            </a:r>
          </a:p>
          <a:p>
            <a:r>
              <a:rPr lang="en-US" dirty="0">
                <a:latin typeface="Calibri" panose="020F0502020204030204" pitchFamily="34" charset="0"/>
              </a:rPr>
              <a:t>            </a:t>
            </a:r>
            <a:r>
              <a:rPr lang="en-US" dirty="0" err="1">
                <a:latin typeface="Calibri" panose="020F0502020204030204" pitchFamily="34" charset="0"/>
              </a:rPr>
              <a:t>TempList</a:t>
            </a:r>
            <a:r>
              <a:rPr lang="en-US" dirty="0">
                <a:latin typeface="Calibri" panose="020F0502020204030204" pitchFamily="34" charset="0"/>
              </a:rPr>
              <a:t>[k++] = List[</a:t>
            </a:r>
            <a:r>
              <a:rPr lang="en-US" dirty="0" err="1">
                <a:latin typeface="Calibri" panose="020F0502020204030204" pitchFamily="34" charset="0"/>
              </a:rPr>
              <a:t>i</a:t>
            </a:r>
            <a:r>
              <a:rPr lang="en-US" dirty="0">
                <a:latin typeface="Calibri" panose="020F0502020204030204" pitchFamily="34" charset="0"/>
              </a:rPr>
              <a:t>++];</a:t>
            </a:r>
          </a:p>
          <a:p>
            <a:r>
              <a:rPr lang="en-US" dirty="0">
                <a:latin typeface="Calibri" panose="020F0502020204030204" pitchFamily="34" charset="0"/>
              </a:rPr>
              <a:t>        else</a:t>
            </a:r>
          </a:p>
          <a:p>
            <a:r>
              <a:rPr lang="en-US" dirty="0">
                <a:latin typeface="Calibri" panose="020F0502020204030204" pitchFamily="34" charset="0"/>
              </a:rPr>
              <a:t>            </a:t>
            </a:r>
            <a:r>
              <a:rPr lang="en-US" dirty="0" err="1">
                <a:latin typeface="Calibri" panose="020F0502020204030204" pitchFamily="34" charset="0"/>
              </a:rPr>
              <a:t>TempList</a:t>
            </a:r>
            <a:r>
              <a:rPr lang="en-US" dirty="0">
                <a:latin typeface="Calibri" panose="020F0502020204030204" pitchFamily="34" charset="0"/>
              </a:rPr>
              <a:t>[k++] = List[</a:t>
            </a:r>
            <a:r>
              <a:rPr lang="en-US" dirty="0" err="1">
                <a:latin typeface="Calibri" panose="020F0502020204030204" pitchFamily="34" charset="0"/>
              </a:rPr>
              <a:t>j++</a:t>
            </a:r>
            <a:r>
              <a:rPr lang="en-US" dirty="0">
                <a:latin typeface="Calibri" panose="020F0502020204030204" pitchFamily="34" charset="0"/>
              </a:rPr>
              <a:t>];</a:t>
            </a:r>
          </a:p>
          <a:p>
            <a:r>
              <a:rPr lang="en-US" dirty="0">
                <a:latin typeface="Calibri" panose="020F0502020204030204" pitchFamily="34" charset="0"/>
              </a:rPr>
              <a:t>    </a:t>
            </a:r>
            <a:r>
              <a:rPr lang="en-US" dirty="0" smtClean="0">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10590400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8229600" cy="1066800"/>
          </a:xfrm>
        </p:spPr>
        <p:txBody>
          <a:bodyPr/>
          <a:lstStyle/>
          <a:p>
            <a:r>
              <a:rPr lang="en-US" dirty="0">
                <a:latin typeface="Calibri" panose="020F0502020204030204" pitchFamily="34" charset="0"/>
              </a:rPr>
              <a:t>Merge Sort - Implementation</a:t>
            </a:r>
          </a:p>
        </p:txBody>
      </p:sp>
      <p:sp>
        <p:nvSpPr>
          <p:cNvPr id="3" name="Content Placeholder 2"/>
          <p:cNvSpPr>
            <a:spLocks noGrp="1"/>
          </p:cNvSpPr>
          <p:nvPr>
            <p:ph idx="1"/>
          </p:nvPr>
        </p:nvSpPr>
        <p:spPr/>
        <p:txBody>
          <a:bodyPr>
            <a:normAutofit fontScale="77500" lnSpcReduction="20000"/>
          </a:bodyPr>
          <a:lstStyle/>
          <a:p>
            <a:r>
              <a:rPr lang="en-US" dirty="0">
                <a:latin typeface="Calibri" panose="020F0502020204030204" pitchFamily="34" charset="0"/>
              </a:rPr>
              <a:t> </a:t>
            </a:r>
            <a:r>
              <a:rPr lang="en-US" dirty="0" smtClean="0">
                <a:latin typeface="Calibri" panose="020F0502020204030204" pitchFamily="34" charset="0"/>
              </a:rPr>
              <a:t>    </a:t>
            </a:r>
            <a:r>
              <a:rPr lang="en-US" dirty="0">
                <a:latin typeface="Calibri" panose="020F0502020204030204" pitchFamily="34" charset="0"/>
              </a:rPr>
              <a:t>//remaining elements of left-half</a:t>
            </a:r>
          </a:p>
          <a:p>
            <a:r>
              <a:rPr lang="en-US" dirty="0">
                <a:latin typeface="Calibri" panose="020F0502020204030204" pitchFamily="34" charset="0"/>
              </a:rPr>
              <a:t>    while(</a:t>
            </a:r>
            <a:r>
              <a:rPr lang="en-US" dirty="0" err="1">
                <a:latin typeface="Calibri" panose="020F0502020204030204" pitchFamily="34" charset="0"/>
              </a:rPr>
              <a:t>i</a:t>
            </a:r>
            <a:r>
              <a:rPr lang="en-US" dirty="0">
                <a:latin typeface="Calibri" panose="020F0502020204030204" pitchFamily="34" charset="0"/>
              </a:rPr>
              <a:t> &lt;= mid)</a:t>
            </a:r>
          </a:p>
          <a:p>
            <a:r>
              <a:rPr lang="en-US" dirty="0">
                <a:latin typeface="Calibri" panose="020F0502020204030204" pitchFamily="34" charset="0"/>
              </a:rPr>
              <a:t>        </a:t>
            </a:r>
            <a:r>
              <a:rPr lang="en-US" dirty="0" err="1">
                <a:latin typeface="Calibri" panose="020F0502020204030204" pitchFamily="34" charset="0"/>
              </a:rPr>
              <a:t>TempList</a:t>
            </a:r>
            <a:r>
              <a:rPr lang="en-US" dirty="0">
                <a:latin typeface="Calibri" panose="020F0502020204030204" pitchFamily="34" charset="0"/>
              </a:rPr>
              <a:t>[k++] = List[</a:t>
            </a:r>
            <a:r>
              <a:rPr lang="en-US" dirty="0" err="1">
                <a:latin typeface="Calibri" panose="020F0502020204030204" pitchFamily="34" charset="0"/>
              </a:rPr>
              <a:t>i</a:t>
            </a:r>
            <a:r>
              <a:rPr lang="en-US" dirty="0">
                <a:latin typeface="Calibri" panose="020F0502020204030204" pitchFamily="34" charset="0"/>
              </a:rPr>
              <a:t>++];</a:t>
            </a:r>
          </a:p>
          <a:p>
            <a:endParaRPr lang="en-US" dirty="0">
              <a:latin typeface="Calibri" panose="020F0502020204030204" pitchFamily="34" charset="0"/>
            </a:endParaRPr>
          </a:p>
          <a:p>
            <a:r>
              <a:rPr lang="en-US" dirty="0">
                <a:latin typeface="Calibri" panose="020F0502020204030204" pitchFamily="34" charset="0"/>
              </a:rPr>
              <a:t>    //remaining elements of right-half</a:t>
            </a:r>
          </a:p>
          <a:p>
            <a:r>
              <a:rPr lang="en-US" dirty="0">
                <a:latin typeface="Calibri" panose="020F0502020204030204" pitchFamily="34" charset="0"/>
              </a:rPr>
              <a:t>    while(j &lt;= hi)</a:t>
            </a:r>
          </a:p>
          <a:p>
            <a:r>
              <a:rPr lang="en-US" dirty="0">
                <a:latin typeface="Calibri" panose="020F0502020204030204" pitchFamily="34" charset="0"/>
              </a:rPr>
              <a:t>        </a:t>
            </a:r>
            <a:r>
              <a:rPr lang="en-US" dirty="0" err="1">
                <a:latin typeface="Calibri" panose="020F0502020204030204" pitchFamily="34" charset="0"/>
              </a:rPr>
              <a:t>TempList</a:t>
            </a:r>
            <a:r>
              <a:rPr lang="en-US" dirty="0">
                <a:latin typeface="Calibri" panose="020F0502020204030204" pitchFamily="34" charset="0"/>
              </a:rPr>
              <a:t>[k++] = List[</a:t>
            </a:r>
            <a:r>
              <a:rPr lang="en-US" dirty="0" err="1">
                <a:latin typeface="Calibri" panose="020F0502020204030204" pitchFamily="34" charset="0"/>
              </a:rPr>
              <a:t>j++</a:t>
            </a:r>
            <a:r>
              <a:rPr lang="en-US" dirty="0">
                <a:latin typeface="Calibri" panose="020F0502020204030204" pitchFamily="34" charset="0"/>
              </a:rPr>
              <a:t>];</a:t>
            </a:r>
          </a:p>
          <a:p>
            <a:endParaRPr lang="en-US" dirty="0">
              <a:latin typeface="Calibri" panose="020F0502020204030204" pitchFamily="34" charset="0"/>
            </a:endParaRPr>
          </a:p>
          <a:p>
            <a:r>
              <a:rPr lang="en-US" dirty="0">
                <a:latin typeface="Calibri" panose="020F0502020204030204" pitchFamily="34" charset="0"/>
              </a:rPr>
              <a:t>    //copy the </a:t>
            </a:r>
            <a:r>
              <a:rPr lang="en-US" dirty="0" err="1">
                <a:latin typeface="Calibri" panose="020F0502020204030204" pitchFamily="34" charset="0"/>
              </a:rPr>
              <a:t>mergered</a:t>
            </a:r>
            <a:r>
              <a:rPr lang="en-US" dirty="0">
                <a:latin typeface="Calibri" panose="020F0502020204030204" pitchFamily="34" charset="0"/>
              </a:rPr>
              <a:t> temporary List to the original List</a:t>
            </a:r>
          </a:p>
          <a:p>
            <a:r>
              <a:rPr lang="en-US" dirty="0">
                <a:latin typeface="Calibri" panose="020F0502020204030204" pitchFamily="34" charset="0"/>
              </a:rPr>
              <a:t>    for(k = 0, </a:t>
            </a:r>
            <a:r>
              <a:rPr lang="en-US" dirty="0" err="1">
                <a:latin typeface="Calibri" panose="020F0502020204030204" pitchFamily="34" charset="0"/>
              </a:rPr>
              <a:t>i</a:t>
            </a:r>
            <a:r>
              <a:rPr lang="en-US" dirty="0">
                <a:latin typeface="Calibri" panose="020F0502020204030204" pitchFamily="34" charset="0"/>
              </a:rPr>
              <a:t> = lo; </a:t>
            </a:r>
            <a:r>
              <a:rPr lang="en-US" dirty="0" err="1">
                <a:latin typeface="Calibri" panose="020F0502020204030204" pitchFamily="34" charset="0"/>
              </a:rPr>
              <a:t>i</a:t>
            </a:r>
            <a:r>
              <a:rPr lang="en-US" dirty="0">
                <a:latin typeface="Calibri" panose="020F0502020204030204" pitchFamily="34" charset="0"/>
              </a:rPr>
              <a:t> &lt;= hi; ++</a:t>
            </a:r>
            <a:r>
              <a:rPr lang="en-US" dirty="0" err="1">
                <a:latin typeface="Calibri" panose="020F0502020204030204" pitchFamily="34" charset="0"/>
              </a:rPr>
              <a:t>i</a:t>
            </a:r>
            <a:r>
              <a:rPr lang="en-US" dirty="0">
                <a:latin typeface="Calibri" panose="020F0502020204030204" pitchFamily="34" charset="0"/>
              </a:rPr>
              <a:t>, ++k)</a:t>
            </a:r>
          </a:p>
          <a:p>
            <a:r>
              <a:rPr lang="en-US" dirty="0">
                <a:latin typeface="Calibri" panose="020F0502020204030204" pitchFamily="34" charset="0"/>
              </a:rPr>
              <a:t>        List[</a:t>
            </a:r>
            <a:r>
              <a:rPr lang="en-US" dirty="0" err="1">
                <a:latin typeface="Calibri" panose="020F0502020204030204" pitchFamily="34" charset="0"/>
              </a:rPr>
              <a:t>i</a:t>
            </a:r>
            <a:r>
              <a:rPr lang="en-US" dirty="0">
                <a:latin typeface="Calibri" panose="020F0502020204030204" pitchFamily="34" charset="0"/>
              </a:rPr>
              <a:t>] = </a:t>
            </a:r>
            <a:r>
              <a:rPr lang="en-US" dirty="0" err="1">
                <a:latin typeface="Calibri" panose="020F0502020204030204" pitchFamily="34" charset="0"/>
              </a:rPr>
              <a:t>TempList</a:t>
            </a:r>
            <a:r>
              <a:rPr lang="en-US" dirty="0">
                <a:latin typeface="Calibri" panose="020F0502020204030204" pitchFamily="34" charset="0"/>
              </a:rPr>
              <a:t>[k];</a:t>
            </a:r>
          </a:p>
          <a:p>
            <a:r>
              <a:rPr lang="en-US" dirty="0">
                <a:latin typeface="Calibri" panose="020F0502020204030204" pitchFamily="34" charset="0"/>
              </a:rPr>
              <a:t> </a:t>
            </a:r>
          </a:p>
          <a:p>
            <a:r>
              <a:rPr lang="en-US" dirty="0">
                <a:latin typeface="Calibri" panose="020F0502020204030204" pitchFamily="34" charset="0"/>
              </a:rPr>
              <a:t>}</a:t>
            </a:r>
          </a:p>
        </p:txBody>
      </p:sp>
    </p:spTree>
    <p:extLst>
      <p:ext uri="{BB962C8B-B14F-4D97-AF65-F5344CB8AC3E}">
        <p14:creationId xmlns:p14="http://schemas.microsoft.com/office/powerpoint/2010/main" val="35654633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Performance</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20000"/>
          </a:bodyPr>
          <a:lstStyle/>
          <a:p>
            <a:r>
              <a:rPr lang="en-US" b="1" dirty="0">
                <a:latin typeface="Calibri" panose="020F0502020204030204" pitchFamily="34" charset="0"/>
              </a:rPr>
              <a:t>Time Complexity:</a:t>
            </a:r>
            <a:r>
              <a:rPr lang="en-US" dirty="0">
                <a:latin typeface="Calibri" panose="020F0502020204030204" pitchFamily="34" charset="0"/>
              </a:rPr>
              <a:t> Sorting arrays on different machines. Merge Sort is a recursive algorithm and time complexity can be expressed as following recurrence relation</a:t>
            </a:r>
            <a:r>
              <a:rPr lang="en-US" dirty="0" smtClean="0">
                <a:latin typeface="Calibri" panose="020F0502020204030204" pitchFamily="34" charset="0"/>
              </a:rPr>
              <a:t>.</a:t>
            </a:r>
            <a:r>
              <a:rPr lang="en-US" dirty="0">
                <a:latin typeface="Calibri" panose="020F0502020204030204" pitchFamily="34" charset="0"/>
              </a:rPr>
              <a:t/>
            </a:r>
            <a:br>
              <a:rPr lang="en-US" dirty="0">
                <a:latin typeface="Calibri" panose="020F0502020204030204" pitchFamily="34" charset="0"/>
              </a:rPr>
            </a:br>
            <a:r>
              <a:rPr lang="en-US" dirty="0">
                <a:latin typeface="Calibri" panose="020F0502020204030204" pitchFamily="34" charset="0"/>
              </a:rPr>
              <a:t>T(n) = 2T(n/2) + </a:t>
            </a:r>
            <a:r>
              <a:rPr lang="en-US" dirty="0" smtClean="0">
                <a:latin typeface="Calibri" panose="020F0502020204030204" pitchFamily="34" charset="0"/>
              </a:rPr>
              <a:t>O(n)</a:t>
            </a:r>
            <a:r>
              <a:rPr lang="en-US" dirty="0">
                <a:latin typeface="Calibri" panose="020F0502020204030204" pitchFamily="34" charset="0"/>
              </a:rPr>
              <a:t/>
            </a:r>
            <a:br>
              <a:rPr lang="en-US" dirty="0">
                <a:latin typeface="Calibri" panose="020F0502020204030204" pitchFamily="34" charset="0"/>
              </a:rPr>
            </a:br>
            <a:r>
              <a:rPr lang="en-US" dirty="0">
                <a:latin typeface="Calibri" panose="020F0502020204030204" pitchFamily="34" charset="0"/>
              </a:rPr>
              <a:t>The above recurrence can be solved either using Recurrence Tree method or Master method. It falls in case II of Master Method and solution of the recurrence is </a:t>
            </a:r>
            <a:r>
              <a:rPr lang="en-US" dirty="0" smtClean="0">
                <a:latin typeface="Calibri" panose="020F0502020204030204" pitchFamily="34" charset="0"/>
              </a:rPr>
              <a:t>O(</a:t>
            </a:r>
            <a:r>
              <a:rPr lang="en-US" dirty="0" err="1" smtClean="0">
                <a:latin typeface="Calibri" panose="020F0502020204030204" pitchFamily="34" charset="0"/>
              </a:rPr>
              <a:t>nlogn</a:t>
            </a:r>
            <a:r>
              <a:rPr lang="en-US" dirty="0" smtClean="0">
                <a:latin typeface="Calibri" panose="020F0502020204030204" pitchFamily="34" charset="0"/>
              </a:rPr>
              <a:t>).</a:t>
            </a:r>
            <a:r>
              <a:rPr lang="en-US" dirty="0">
                <a:latin typeface="Calibri" panose="020F0502020204030204" pitchFamily="34" charset="0"/>
              </a:rPr>
              <a:t/>
            </a:r>
            <a:br>
              <a:rPr lang="en-US" dirty="0">
                <a:latin typeface="Calibri" panose="020F0502020204030204" pitchFamily="34" charset="0"/>
              </a:rPr>
            </a:br>
            <a:r>
              <a:rPr lang="en-US" dirty="0">
                <a:latin typeface="Calibri" panose="020F0502020204030204" pitchFamily="34" charset="0"/>
              </a:rPr>
              <a:t>Time complexity of Merge Sort is </a:t>
            </a:r>
            <a:r>
              <a:rPr lang="en-US" dirty="0" smtClean="0">
                <a:latin typeface="Calibri" panose="020F0502020204030204" pitchFamily="34" charset="0"/>
              </a:rPr>
              <a:t>O(</a:t>
            </a:r>
            <a:r>
              <a:rPr lang="en-US" dirty="0" err="1" smtClean="0">
                <a:latin typeface="Calibri" panose="020F0502020204030204" pitchFamily="34" charset="0"/>
              </a:rPr>
              <a:t>nlogn</a:t>
            </a:r>
            <a:r>
              <a:rPr lang="en-US" dirty="0" smtClean="0">
                <a:latin typeface="Calibri" panose="020F0502020204030204" pitchFamily="34" charset="0"/>
              </a:rPr>
              <a:t>) in </a:t>
            </a:r>
            <a:r>
              <a:rPr lang="en-US" dirty="0">
                <a:latin typeface="Calibri" panose="020F0502020204030204" pitchFamily="34" charset="0"/>
              </a:rPr>
              <a:t>all 3 cases (worst, average and best) as merge sort always divides the array in two halves and take linear time to merge two halves.</a:t>
            </a:r>
          </a:p>
          <a:p>
            <a:endParaRPr lang="en-US" dirty="0">
              <a:latin typeface="Calibri" panose="020F0502020204030204" pitchFamily="34" charset="0"/>
            </a:endParaRPr>
          </a:p>
        </p:txBody>
      </p:sp>
    </p:spTree>
    <p:extLst>
      <p:ext uri="{BB962C8B-B14F-4D97-AF65-F5344CB8AC3E}">
        <p14:creationId xmlns:p14="http://schemas.microsoft.com/office/powerpoint/2010/main" val="40777866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Performance</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b="1" dirty="0">
                <a:latin typeface="Calibri" panose="020F0502020204030204" pitchFamily="34" charset="0"/>
              </a:rPr>
              <a:t>Auxiliary Space:</a:t>
            </a:r>
            <a:r>
              <a:rPr lang="en-US" dirty="0">
                <a:latin typeface="Calibri" panose="020F0502020204030204" pitchFamily="34" charset="0"/>
              </a:rPr>
              <a:t> O(n)</a:t>
            </a:r>
          </a:p>
          <a:p>
            <a:r>
              <a:rPr lang="en-US" b="1" dirty="0">
                <a:latin typeface="Calibri" panose="020F0502020204030204" pitchFamily="34" charset="0"/>
              </a:rPr>
              <a:t>Algorithmic Paradigm: </a:t>
            </a:r>
            <a:r>
              <a:rPr lang="en-US" dirty="0">
                <a:latin typeface="Calibri" panose="020F0502020204030204" pitchFamily="34" charset="0"/>
              </a:rPr>
              <a:t>Divide and Conquer</a:t>
            </a:r>
          </a:p>
          <a:p>
            <a:r>
              <a:rPr lang="en-US" b="1" dirty="0">
                <a:latin typeface="Calibri" panose="020F0502020204030204" pitchFamily="34" charset="0"/>
              </a:rPr>
              <a:t>Sorting In Place:</a:t>
            </a:r>
            <a:r>
              <a:rPr lang="en-US" dirty="0">
                <a:latin typeface="Calibri" panose="020F0502020204030204" pitchFamily="34" charset="0"/>
              </a:rPr>
              <a:t> No in a typical implementation</a:t>
            </a:r>
          </a:p>
          <a:p>
            <a:r>
              <a:rPr lang="en-US" b="1" dirty="0">
                <a:latin typeface="Calibri" panose="020F0502020204030204" pitchFamily="34" charset="0"/>
              </a:rPr>
              <a:t>Stable:</a:t>
            </a:r>
            <a:r>
              <a:rPr lang="en-US" dirty="0">
                <a:latin typeface="Calibri" panose="020F0502020204030204" pitchFamily="34" charset="0"/>
              </a:rPr>
              <a:t> Yes</a:t>
            </a:r>
          </a:p>
          <a:p>
            <a:endParaRPr lang="en-US" dirty="0">
              <a:latin typeface="Calibri" panose="020F0502020204030204" pitchFamily="34" charset="0"/>
            </a:endParaRPr>
          </a:p>
        </p:txBody>
      </p:sp>
    </p:spTree>
    <p:extLst>
      <p:ext uri="{BB962C8B-B14F-4D97-AF65-F5344CB8AC3E}">
        <p14:creationId xmlns:p14="http://schemas.microsoft.com/office/powerpoint/2010/main" val="15097594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Summary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rPr>
              <a:t>Selection Sort,</a:t>
            </a:r>
          </a:p>
          <a:p>
            <a:r>
              <a:rPr lang="en-US" dirty="0" smtClean="0">
                <a:latin typeface="Calibri" panose="020F0502020204030204" pitchFamily="34" charset="0"/>
              </a:rPr>
              <a:t>Insertion </a:t>
            </a:r>
            <a:r>
              <a:rPr lang="en-US" dirty="0">
                <a:latin typeface="Calibri" panose="020F0502020204030204" pitchFamily="34" charset="0"/>
              </a:rPr>
              <a:t>Sort,</a:t>
            </a:r>
          </a:p>
          <a:p>
            <a:r>
              <a:rPr lang="en-US" dirty="0" smtClean="0">
                <a:latin typeface="Calibri" panose="020F0502020204030204" pitchFamily="34" charset="0"/>
              </a:rPr>
              <a:t>Algorithms </a:t>
            </a:r>
            <a:r>
              <a:rPr lang="en-US" dirty="0">
                <a:latin typeface="Calibri" panose="020F0502020204030204" pitchFamily="34" charset="0"/>
              </a:rPr>
              <a:t>Analysis</a:t>
            </a:r>
          </a:p>
          <a:p>
            <a:r>
              <a:rPr lang="en-US" dirty="0" smtClean="0">
                <a:latin typeface="Calibri" panose="020F0502020204030204" pitchFamily="34" charset="0"/>
              </a:rPr>
              <a:t>Merge </a:t>
            </a:r>
            <a:r>
              <a:rPr lang="en-US" dirty="0">
                <a:latin typeface="Calibri" panose="020F0502020204030204" pitchFamily="34" charset="0"/>
              </a:rPr>
              <a:t>Sort Algorithm,</a:t>
            </a:r>
          </a:p>
          <a:p>
            <a:r>
              <a:rPr lang="en-US" dirty="0" smtClean="0">
                <a:latin typeface="Calibri" panose="020F0502020204030204" pitchFamily="34" charset="0"/>
              </a:rPr>
              <a:t>Merge </a:t>
            </a:r>
            <a:r>
              <a:rPr lang="en-US" dirty="0">
                <a:latin typeface="Calibri" panose="020F0502020204030204" pitchFamily="34" charset="0"/>
              </a:rPr>
              <a:t>Sort Analysis</a:t>
            </a:r>
          </a:p>
        </p:txBody>
      </p:sp>
    </p:spTree>
    <p:extLst>
      <p:ext uri="{BB962C8B-B14F-4D97-AF65-F5344CB8AC3E}">
        <p14:creationId xmlns:p14="http://schemas.microsoft.com/office/powerpoint/2010/main" val="24388737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smtClean="0">
                <a:hlinkClick r:id="rId2"/>
              </a:rPr>
              <a:t>https</a:t>
            </a:r>
            <a:r>
              <a:rPr lang="en-US" dirty="0">
                <a:hlinkClick r:id="rId2"/>
              </a:rPr>
              <a:t>://www.geeksforgeeks.org/sorting-algorithms</a:t>
            </a:r>
            <a:r>
              <a:rPr lang="en-US" dirty="0" smtClean="0">
                <a:hlinkClick r:id="rId2"/>
              </a:rPr>
              <a:t>/</a:t>
            </a:r>
            <a:endParaRPr lang="en-US" dirty="0" smtClean="0"/>
          </a:p>
          <a:p>
            <a:r>
              <a:rPr lang="en-US" dirty="0">
                <a:hlinkClick r:id="rId3"/>
              </a:rPr>
              <a:t>https://brilliant.org/wiki/sorting-algorithms</a:t>
            </a:r>
            <a:r>
              <a:rPr lang="en-US" dirty="0" smtClean="0">
                <a:hlinkClick r:id="rId3"/>
              </a:rPr>
              <a:t>/</a:t>
            </a:r>
            <a:endParaRPr lang="en-US" dirty="0" smtClean="0"/>
          </a:p>
          <a:p>
            <a:r>
              <a:rPr lang="en-US" dirty="0">
                <a:hlinkClick r:id="rId4"/>
              </a:rPr>
              <a:t>https://betterexplained.com/articles/sorting-algorithms</a:t>
            </a:r>
            <a:r>
              <a:rPr lang="en-US" dirty="0" smtClean="0">
                <a:hlinkClick r:id="rId4"/>
              </a:rPr>
              <a:t>/</a:t>
            </a:r>
            <a:endParaRPr lang="en-US" dirty="0" smtClean="0"/>
          </a:p>
          <a:p>
            <a:r>
              <a:rPr lang="en-US" dirty="0">
                <a:hlinkClick r:id="rId5"/>
              </a:rPr>
              <a:t>https://</a:t>
            </a:r>
            <a:r>
              <a:rPr lang="en-US" dirty="0" smtClean="0">
                <a:hlinkClick r:id="rId5"/>
              </a:rPr>
              <a:t>codeburst.io/algorithms-i-searching-and-sorting-algorithms-56497dbaef20</a:t>
            </a:r>
            <a:endParaRPr lang="en-US" dirty="0" smtClean="0"/>
          </a:p>
          <a:p>
            <a:endParaRPr lang="en-US" dirty="0" smtClean="0"/>
          </a:p>
          <a:p>
            <a:endParaRPr lang="en-US" dirty="0"/>
          </a:p>
        </p:txBody>
      </p:sp>
    </p:spTree>
    <p:extLst>
      <p:ext uri="{BB962C8B-B14F-4D97-AF65-F5344CB8AC3E}">
        <p14:creationId xmlns:p14="http://schemas.microsoft.com/office/powerpoint/2010/main" val="279642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064"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p:cNvSpPr>
            <a:spLocks noGrp="1" noChangeArrowheads="1"/>
          </p:cNvSpPr>
          <p:nvPr>
            <p:ph type="title"/>
          </p:nvPr>
        </p:nvSpPr>
        <p:spPr>
          <a:xfrm>
            <a:off x="533400" y="609600"/>
            <a:ext cx="8229600" cy="1066800"/>
          </a:xfrm>
        </p:spPr>
        <p:txBody>
          <a:bodyPr/>
          <a:lstStyle/>
          <a:p>
            <a:pPr algn="ctr">
              <a:defRPr/>
            </a:pPr>
            <a:r>
              <a:rPr lang="en-US" dirty="0" smtClean="0">
                <a:latin typeface="Calibri" panose="020F0502020204030204" pitchFamily="34" charset="0"/>
              </a:rPr>
              <a:t>The Selection Sort Algorithm</a:t>
            </a:r>
          </a:p>
        </p:txBody>
      </p:sp>
      <p:sp>
        <p:nvSpPr>
          <p:cNvPr id="2053" name="Rectangle 4"/>
          <p:cNvSpPr>
            <a:spLocks noGrp="1" noChangeArrowheads="1"/>
          </p:cNvSpPr>
          <p:nvPr>
            <p:ph type="body" sz="half" idx="1"/>
          </p:nvPr>
        </p:nvSpPr>
        <p:spPr>
          <a:xfrm>
            <a:off x="381000" y="2057400"/>
            <a:ext cx="2740025" cy="4600575"/>
          </a:xfrm>
          <a:noFill/>
        </p:spPr>
        <p:txBody>
          <a:bodyPr/>
          <a:lstStyle/>
          <a:p>
            <a:r>
              <a:rPr lang="en-US" dirty="0" smtClean="0">
                <a:effectLst/>
                <a:latin typeface="Calibri" panose="020F0502020204030204" pitchFamily="34" charset="0"/>
              </a:rPr>
              <a:t>Start by finding the </a:t>
            </a:r>
            <a:r>
              <a:rPr lang="en-US" b="1" u="sng" dirty="0" smtClean="0">
                <a:solidFill>
                  <a:srgbClr val="0000CC"/>
                </a:solidFill>
                <a:effectLst/>
                <a:latin typeface="Calibri" panose="020F0502020204030204" pitchFamily="34" charset="0"/>
              </a:rPr>
              <a:t>smallest</a:t>
            </a:r>
            <a:r>
              <a:rPr lang="en-US" dirty="0" smtClean="0">
                <a:solidFill>
                  <a:srgbClr val="0000CC"/>
                </a:solidFill>
                <a:effectLst/>
                <a:latin typeface="Calibri" panose="020F0502020204030204" pitchFamily="34" charset="0"/>
              </a:rPr>
              <a:t> </a:t>
            </a:r>
            <a:r>
              <a:rPr lang="en-US" dirty="0" smtClean="0">
                <a:effectLst/>
                <a:latin typeface="Calibri" panose="020F0502020204030204" pitchFamily="34" charset="0"/>
              </a:rPr>
              <a:t>entry.</a:t>
            </a:r>
          </a:p>
        </p:txBody>
      </p:sp>
      <p:graphicFrame>
        <p:nvGraphicFramePr>
          <p:cNvPr id="2051" name="Object 5"/>
          <p:cNvGraphicFramePr>
            <a:graphicFrameLocks/>
          </p:cNvGraphicFramePr>
          <p:nvPr/>
        </p:nvGraphicFramePr>
        <p:xfrm>
          <a:off x="6550025" y="2428875"/>
          <a:ext cx="798513" cy="4043363"/>
        </p:xfrm>
        <a:graphic>
          <a:graphicData uri="http://schemas.openxmlformats.org/presentationml/2006/ole">
            <mc:AlternateContent xmlns:mc="http://schemas.openxmlformats.org/markup-compatibility/2006">
              <mc:Choice xmlns:v="urn:schemas-microsoft-com:vml" Requires="v">
                <p:oleObj spid="_x0000_s2065"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62392" r="24472"/>
                      <a:stretch>
                        <a:fillRect/>
                      </a:stretch>
                    </p:blipFill>
                    <p:spPr bwMode="auto">
                      <a:xfrm>
                        <a:off x="6550025" y="2428875"/>
                        <a:ext cx="798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a:t>
            </a:r>
            <a:r>
              <a:rPr lang="en-US" sz="1800" b="1" dirty="0" smtClean="0">
                <a:solidFill>
                  <a:schemeClr val="tx1"/>
                </a:solidFill>
                <a:effectLst/>
                <a:latin typeface="Helvetica" pitchFamily="34" charset="0"/>
              </a:rPr>
              <a:t>      </a:t>
            </a:r>
            <a:r>
              <a:rPr lang="en-US" sz="1800" b="1" dirty="0">
                <a:solidFill>
                  <a:schemeClr val="tx1"/>
                </a:solidFill>
                <a:effectLst/>
                <a:latin typeface="Helvetica" pitchFamily="34" charset="0"/>
              </a:rPr>
              <a:t>[4]       [5]  </a:t>
            </a:r>
          </a:p>
        </p:txBody>
      </p:sp>
    </p:spTree>
    <p:extLst>
      <p:ext uri="{BB962C8B-B14F-4D97-AF65-F5344CB8AC3E}">
        <p14:creationId xmlns:p14="http://schemas.microsoft.com/office/powerpoint/2010/main" val="314328333"/>
      </p:ext>
    </p:extLst>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3088"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Rectangle 4"/>
          <p:cNvSpPr>
            <a:spLocks noGrp="1" noChangeArrowheads="1"/>
          </p:cNvSpPr>
          <p:nvPr>
            <p:ph type="body" sz="half" idx="1"/>
          </p:nvPr>
        </p:nvSpPr>
        <p:spPr>
          <a:xfrm>
            <a:off x="457200" y="1219200"/>
            <a:ext cx="2663825" cy="5438775"/>
          </a:xfrm>
          <a:noFill/>
        </p:spPr>
        <p:txBody>
          <a:bodyPr/>
          <a:lstStyle/>
          <a:p>
            <a:r>
              <a:rPr lang="en-US" dirty="0" smtClean="0">
                <a:effectLst/>
                <a:latin typeface="Calibri" panose="020F0502020204030204" pitchFamily="34" charset="0"/>
              </a:rPr>
              <a:t>Start by finding the </a:t>
            </a:r>
            <a:r>
              <a:rPr lang="en-US" b="1" u="sng" dirty="0" smtClean="0">
                <a:solidFill>
                  <a:srgbClr val="0000CC"/>
                </a:solidFill>
                <a:effectLst/>
                <a:latin typeface="Calibri" panose="020F0502020204030204" pitchFamily="34" charset="0"/>
              </a:rPr>
              <a:t>smallest</a:t>
            </a:r>
            <a:r>
              <a:rPr lang="en-US" dirty="0" smtClean="0">
                <a:effectLst/>
                <a:latin typeface="Calibri" panose="020F0502020204030204" pitchFamily="34" charset="0"/>
              </a:rPr>
              <a:t> entry.</a:t>
            </a:r>
          </a:p>
          <a:p>
            <a:r>
              <a:rPr lang="en-US" dirty="0" smtClean="0">
                <a:effectLst/>
                <a:latin typeface="Calibri" panose="020F0502020204030204" pitchFamily="34" charset="0"/>
              </a:rPr>
              <a:t>Swap the smallest entry with the </a:t>
            </a:r>
            <a:r>
              <a:rPr lang="en-US" b="1" u="sng" dirty="0" smtClean="0">
                <a:solidFill>
                  <a:srgbClr val="0000CC"/>
                </a:solidFill>
                <a:effectLst/>
                <a:latin typeface="Calibri" panose="020F0502020204030204" pitchFamily="34" charset="0"/>
              </a:rPr>
              <a:t>first entry</a:t>
            </a:r>
            <a:r>
              <a:rPr lang="en-US" dirty="0" smtClean="0">
                <a:solidFill>
                  <a:srgbClr val="0000CC"/>
                </a:solidFill>
                <a:effectLst/>
                <a:latin typeface="Calibri" panose="020F0502020204030204" pitchFamily="34" charset="0"/>
              </a:rPr>
              <a:t>.</a:t>
            </a:r>
          </a:p>
        </p:txBody>
      </p:sp>
      <p:graphicFrame>
        <p:nvGraphicFramePr>
          <p:cNvPr id="3075" name="Object 5"/>
          <p:cNvGraphicFramePr>
            <a:graphicFrameLocks/>
          </p:cNvGraphicFramePr>
          <p:nvPr/>
        </p:nvGraphicFramePr>
        <p:xfrm>
          <a:off x="6550025" y="2428875"/>
          <a:ext cx="798513" cy="4043363"/>
        </p:xfrm>
        <a:graphic>
          <a:graphicData uri="http://schemas.openxmlformats.org/presentationml/2006/ole">
            <mc:AlternateContent xmlns:mc="http://schemas.openxmlformats.org/markup-compatibility/2006">
              <mc:Choice xmlns:v="urn:schemas-microsoft-com:vml" Requires="v">
                <p:oleObj spid="_x0000_s3089"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62392" r="24472"/>
                      <a:stretch>
                        <a:fillRect/>
                      </a:stretch>
                    </p:blipFill>
                    <p:spPr bwMode="auto">
                      <a:xfrm>
                        <a:off x="6550025" y="2428875"/>
                        <a:ext cx="798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Arc 6"/>
          <p:cNvSpPr>
            <a:spLocks/>
          </p:cNvSpPr>
          <p:nvPr/>
        </p:nvSpPr>
        <p:spPr bwMode="auto">
          <a:xfrm>
            <a:off x="4027488" y="1831975"/>
            <a:ext cx="1597025" cy="835025"/>
          </a:xfrm>
          <a:custGeom>
            <a:avLst/>
            <a:gdLst>
              <a:gd name="T0" fmla="*/ 0 w 21600"/>
              <a:gd name="T1" fmla="*/ 835025 h 21600"/>
              <a:gd name="T2" fmla="*/ 1595472 w 21600"/>
              <a:gd name="T3" fmla="*/ 0 h 21600"/>
              <a:gd name="T4" fmla="*/ 1597025 w 21600"/>
              <a:gd name="T5" fmla="*/ 83502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50800" cap="rnd">
            <a:solidFill>
              <a:srgbClr val="0000CC"/>
            </a:solidFill>
            <a:round/>
            <a:headEnd type="triangle" w="med" len="med"/>
            <a:tailEnd/>
          </a:ln>
        </p:spPr>
        <p:txBody>
          <a:bodyPr/>
          <a:lstStyle/>
          <a:p>
            <a:endParaRPr lang="en-US"/>
          </a:p>
        </p:txBody>
      </p:sp>
      <p:sp>
        <p:nvSpPr>
          <p:cNvPr id="3079" name="Arc 7"/>
          <p:cNvSpPr>
            <a:spLocks/>
          </p:cNvSpPr>
          <p:nvPr/>
        </p:nvSpPr>
        <p:spPr bwMode="auto">
          <a:xfrm>
            <a:off x="5588000" y="1849438"/>
            <a:ext cx="1560513" cy="2430462"/>
          </a:xfrm>
          <a:custGeom>
            <a:avLst/>
            <a:gdLst>
              <a:gd name="T0" fmla="*/ 0 w 21600"/>
              <a:gd name="T1" fmla="*/ 0 h 21600"/>
              <a:gd name="T2" fmla="*/ 1560513 w 21600"/>
              <a:gd name="T3" fmla="*/ 2430462 h 21600"/>
              <a:gd name="T4" fmla="*/ 0 w 21600"/>
              <a:gd name="T5" fmla="*/ 24304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CC"/>
            </a:solidFill>
            <a:round/>
            <a:headEnd/>
            <a:tailEnd type="triangle" w="med" len="med"/>
          </a:ln>
        </p:spPr>
        <p:txBody>
          <a:bodyPr/>
          <a:lstStyle/>
          <a:p>
            <a:endParaRPr lang="en-US"/>
          </a:p>
        </p:txBody>
      </p:sp>
      <p:sp>
        <p:nvSpPr>
          <p:cNvPr id="3080" name="Rectangle 8"/>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Tree>
    <p:extLst>
      <p:ext uri="{BB962C8B-B14F-4D97-AF65-F5344CB8AC3E}">
        <p14:creationId xmlns:p14="http://schemas.microsoft.com/office/powerpoint/2010/main" val="1347286137"/>
      </p:ext>
    </p:extLst>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4112" name="Chart" r:id="rId4" imgW="6095927" imgH="4057904" progId="MSGraph.Chart.8">
                  <p:embed followColorScheme="full"/>
                </p:oleObj>
              </mc:Choice>
              <mc:Fallback>
                <p:oleObj name="Chart" r:id="rId4" imgW="6095927" imgH="405790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1" name="Rectangle 3"/>
          <p:cNvSpPr>
            <a:spLocks noGrp="1" noChangeArrowheads="1"/>
          </p:cNvSpPr>
          <p:nvPr>
            <p:ph type="title"/>
          </p:nvPr>
        </p:nvSpPr>
        <p:spPr/>
        <p:txBody>
          <a:bodyPr/>
          <a:lstStyle/>
          <a:p>
            <a:pPr>
              <a:defRPr/>
            </a:pPr>
            <a:endParaRPr lang="en-US" dirty="0" smtClean="0">
              <a:latin typeface="Calibri" panose="020F0502020204030204" pitchFamily="34" charset="0"/>
            </a:endParaRPr>
          </a:p>
        </p:txBody>
      </p:sp>
      <p:sp>
        <p:nvSpPr>
          <p:cNvPr id="4101" name="Rectangle 4"/>
          <p:cNvSpPr>
            <a:spLocks noGrp="1" noChangeArrowheads="1"/>
          </p:cNvSpPr>
          <p:nvPr>
            <p:ph type="body" sz="half" idx="1"/>
          </p:nvPr>
        </p:nvSpPr>
        <p:spPr>
          <a:xfrm>
            <a:off x="381000" y="1219200"/>
            <a:ext cx="2435225" cy="4676775"/>
          </a:xfrm>
          <a:noFill/>
        </p:spPr>
        <p:txBody>
          <a:bodyPr/>
          <a:lstStyle/>
          <a:p>
            <a:r>
              <a:rPr lang="en-US" dirty="0" smtClean="0">
                <a:effectLst/>
                <a:latin typeface="Calibri" panose="020F0502020204030204" pitchFamily="34" charset="0"/>
              </a:rPr>
              <a:t>Start by finding the </a:t>
            </a:r>
            <a:r>
              <a:rPr lang="en-US" b="1" u="sng" dirty="0" smtClean="0">
                <a:solidFill>
                  <a:srgbClr val="0000CC"/>
                </a:solidFill>
                <a:effectLst/>
                <a:latin typeface="Calibri" panose="020F0502020204030204" pitchFamily="34" charset="0"/>
              </a:rPr>
              <a:t>smallest</a:t>
            </a:r>
            <a:r>
              <a:rPr lang="en-US" dirty="0" smtClean="0">
                <a:solidFill>
                  <a:srgbClr val="0000CC"/>
                </a:solidFill>
                <a:effectLst/>
                <a:latin typeface="Calibri" panose="020F0502020204030204" pitchFamily="34" charset="0"/>
              </a:rPr>
              <a:t> </a:t>
            </a:r>
            <a:r>
              <a:rPr lang="en-US" dirty="0" smtClean="0">
                <a:effectLst/>
                <a:latin typeface="Calibri" panose="020F0502020204030204" pitchFamily="34" charset="0"/>
              </a:rPr>
              <a:t>entry.</a:t>
            </a:r>
          </a:p>
          <a:p>
            <a:r>
              <a:rPr lang="en-US" dirty="0" smtClean="0">
                <a:effectLst/>
                <a:latin typeface="Calibri" panose="020F0502020204030204" pitchFamily="34" charset="0"/>
              </a:rPr>
              <a:t>Swap the smallest entry with the </a:t>
            </a:r>
            <a:r>
              <a:rPr lang="en-US" b="1" u="sng" dirty="0" smtClean="0">
                <a:solidFill>
                  <a:srgbClr val="0000CC"/>
                </a:solidFill>
                <a:effectLst/>
                <a:latin typeface="Calibri" panose="020F0502020204030204" pitchFamily="34" charset="0"/>
              </a:rPr>
              <a:t>first entry</a:t>
            </a:r>
            <a:r>
              <a:rPr lang="en-US" dirty="0" smtClean="0">
                <a:solidFill>
                  <a:srgbClr val="0000CC"/>
                </a:solidFill>
                <a:effectLst/>
                <a:latin typeface="Calibri" panose="020F0502020204030204" pitchFamily="34" charset="0"/>
              </a:rPr>
              <a:t>.</a:t>
            </a:r>
          </a:p>
        </p:txBody>
      </p:sp>
      <p:graphicFrame>
        <p:nvGraphicFramePr>
          <p:cNvPr id="4099" name="Object 5"/>
          <p:cNvGraphicFramePr>
            <a:graphicFrameLocks/>
          </p:cNvGraphicFramePr>
          <p:nvPr/>
        </p:nvGraphicFramePr>
        <p:xfrm>
          <a:off x="2903538" y="2428875"/>
          <a:ext cx="1397000" cy="4043363"/>
        </p:xfrm>
        <a:graphic>
          <a:graphicData uri="http://schemas.openxmlformats.org/presentationml/2006/ole">
            <mc:AlternateContent xmlns:mc="http://schemas.openxmlformats.org/markup-compatibility/2006">
              <mc:Choice xmlns:v="urn:schemas-microsoft-com:vml" Requires="v">
                <p:oleObj spid="_x0000_s4113" name="Chart" r:id="rId6" imgW="6095927" imgH="4057904" progId="MSGraph.Chart.8">
                  <p:embed followColorScheme="full"/>
                </p:oleObj>
              </mc:Choice>
              <mc:Fallback>
                <p:oleObj name="Chart" r:id="rId6" imgW="6095927" imgH="4057904" progId="MSGraph.Chart.8">
                  <p:embed followColorScheme="full"/>
                  <p:pic>
                    <p:nvPicPr>
                      <p:cNvPr id="0" name=""/>
                      <p:cNvPicPr>
                        <a:picLocks noChangeArrowheads="1"/>
                      </p:cNvPicPr>
                      <p:nvPr/>
                    </p:nvPicPr>
                    <p:blipFill>
                      <a:blip r:embed="rId7"/>
                      <a:srcRect l="2402" r="74615"/>
                      <a:stretch>
                        <a:fillRect/>
                      </a:stretch>
                    </p:blipFill>
                    <p:spPr bwMode="auto">
                      <a:xfrm>
                        <a:off x="2903538" y="2428875"/>
                        <a:ext cx="1397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extLst>
      <p:ext uri="{BB962C8B-B14F-4D97-AF65-F5344CB8AC3E}">
        <p14:creationId xmlns:p14="http://schemas.microsoft.com/office/powerpoint/2010/main" val="2238493548"/>
      </p:ext>
    </p:extLst>
  </p:cSld>
  <p:clrMapOvr>
    <a:masterClrMapping/>
  </p:clrMapOvr>
  <p:transition>
    <p:spli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45</TotalTime>
  <Words>3474</Words>
  <Application>Microsoft Office PowerPoint</Application>
  <PresentationFormat>On-screen Show (4:3)</PresentationFormat>
  <Paragraphs>403</Paragraphs>
  <Slides>68</Slides>
  <Notes>34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Urban</vt:lpstr>
      <vt:lpstr>Chart</vt:lpstr>
      <vt:lpstr>Sorting</vt:lpstr>
      <vt:lpstr>Last Lecture Summary</vt:lpstr>
      <vt:lpstr>Objectives Overview</vt:lpstr>
      <vt:lpstr>Selection Sort</vt:lpstr>
      <vt:lpstr>Selection Sort</vt:lpstr>
      <vt:lpstr>Sorting an Array of Integers</vt:lpstr>
      <vt:lpstr>The Selection Sort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Selection Sort Algorithm</vt:lpstr>
      <vt:lpstr>Selection Sort – Algorithm</vt:lpstr>
      <vt:lpstr>Selection Sort – Pseudocode</vt:lpstr>
      <vt:lpstr> Selection Sort – Implementation </vt:lpstr>
      <vt:lpstr>Complexity of Selection Sort</vt:lpstr>
      <vt:lpstr>Complexity of Selection Sort</vt:lpstr>
      <vt:lpstr>Complexity of Selection Sort</vt:lpstr>
      <vt:lpstr>Insertion Sort</vt:lpstr>
      <vt:lpstr>Insertion Sort</vt:lpstr>
      <vt:lpstr>The Insertion Sort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Insertion Sort Algorithm</vt:lpstr>
      <vt:lpstr>Insertion Sort Example</vt:lpstr>
      <vt:lpstr>Insertion Sort - Algorithm</vt:lpstr>
      <vt:lpstr>Insertion Sort - Pseudocode</vt:lpstr>
      <vt:lpstr>Insertion Sort - Implementation</vt:lpstr>
      <vt:lpstr>Complexity of Insertion Sort</vt:lpstr>
      <vt:lpstr>Complexity of Insertion Sort</vt:lpstr>
      <vt:lpstr>Complexity of Insertion Sort</vt:lpstr>
      <vt:lpstr>Complexity of Insertion Sort</vt:lpstr>
      <vt:lpstr>Complexity of Insertion Sort</vt:lpstr>
      <vt:lpstr>Complexity of Insertion Sort</vt:lpstr>
      <vt:lpstr>Comparison Bubble and Insertion Sort</vt:lpstr>
      <vt:lpstr>Comparison Bubble and Insertion Sort</vt:lpstr>
      <vt:lpstr>Comparison of Sorts</vt:lpstr>
      <vt:lpstr>Merge Sort</vt:lpstr>
      <vt:lpstr>Merge Sort</vt:lpstr>
      <vt:lpstr>Merge Sort Algorithm</vt:lpstr>
      <vt:lpstr>PowerPoint Presentation</vt:lpstr>
      <vt:lpstr>Merge Sort - Implementation</vt:lpstr>
      <vt:lpstr>Merge Sort - Implementation</vt:lpstr>
      <vt:lpstr>Performance</vt:lpstr>
      <vt:lpstr>Performance</vt:lpstr>
      <vt:lpstr>Summary</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 and Sorting</dc:title>
  <dc:creator>Afaq Mansoor</dc:creator>
  <cp:lastModifiedBy>Afaq</cp:lastModifiedBy>
  <cp:revision>7</cp:revision>
  <dcterms:created xsi:type="dcterms:W3CDTF">2006-08-16T00:00:00Z</dcterms:created>
  <dcterms:modified xsi:type="dcterms:W3CDTF">2018-12-02T09:40:13Z</dcterms:modified>
</cp:coreProperties>
</file>