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like.in/c/linked-list/" TargetMode="External"/><Relationship Id="rId7" Type="http://schemas.openxmlformats.org/officeDocument/2006/relationships/hyperlink" Target="https://www.slideshare.net/sathasivamr1/team-7-42605180" TargetMode="External"/><Relationship Id="rId2" Type="http://schemas.openxmlformats.org/officeDocument/2006/relationships/hyperlink" Target="https://www.studytonight.com/data-structures/linear-linked-l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hecodegallery.com/DSM/DeleteLast.php" TargetMode="External"/><Relationship Id="rId5" Type="http://schemas.openxmlformats.org/officeDocument/2006/relationships/hyperlink" Target="https://www.slideshare.net/swajahatr/linked-list-c" TargetMode="External"/><Relationship Id="rId4" Type="http://schemas.openxmlformats.org/officeDocument/2006/relationships/hyperlink" Target="http://www.c4learn.com/data-structur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2895600"/>
            <a:ext cx="8458200" cy="8604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</a:rPr>
              <a:t>Linked </a:t>
            </a:r>
            <a:r>
              <a:rPr lang="en-US" sz="3600" dirty="0">
                <a:latin typeface="Calibri" panose="020F0502020204030204" pitchFamily="34" charset="0"/>
              </a:rPr>
              <a:t>List - Insertion </a:t>
            </a:r>
            <a:r>
              <a:rPr lang="en-US" sz="3600" dirty="0" smtClean="0">
                <a:latin typeface="Calibri" panose="020F0502020204030204" pitchFamily="34" charset="0"/>
              </a:rPr>
              <a:t>&amp; Deletion</a:t>
            </a:r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Prepared by: Afaq </a:t>
            </a:r>
            <a:r>
              <a:rPr lang="en-US" dirty="0" err="1">
                <a:latin typeface="Calibri" panose="020F0502020204030204" pitchFamily="34" charset="0"/>
              </a:rPr>
              <a:t>Mansoor</a:t>
            </a:r>
            <a:r>
              <a:rPr lang="en-US" dirty="0">
                <a:latin typeface="Calibri" panose="020F0502020204030204" pitchFamily="34" charset="0"/>
              </a:rPr>
              <a:t> Khan</a:t>
            </a:r>
          </a:p>
          <a:p>
            <a:r>
              <a:rPr lang="en-US" dirty="0">
                <a:latin typeface="Calibri" panose="020F0502020204030204" pitchFamily="34" charset="0"/>
              </a:rPr>
              <a:t>BSSE III- Group A </a:t>
            </a:r>
          </a:p>
          <a:p>
            <a:r>
              <a:rPr lang="en-US" dirty="0">
                <a:latin typeface="Calibri" panose="020F0502020204030204" pitchFamily="34" charset="0"/>
              </a:rPr>
              <a:t>Session 2017-21</a:t>
            </a:r>
          </a:p>
          <a:p>
            <a:r>
              <a:rPr lang="en-US" dirty="0" err="1">
                <a:latin typeface="Calibri" panose="020F0502020204030204" pitchFamily="34" charset="0"/>
              </a:rPr>
              <a:t>IMSciences</a:t>
            </a:r>
            <a:r>
              <a:rPr lang="en-US" dirty="0">
                <a:latin typeface="Calibri" panose="020F0502020204030204" pitchFamily="34" charset="0"/>
              </a:rPr>
              <a:t>, Peshawar.</a:t>
            </a:r>
          </a:p>
        </p:txBody>
      </p:sp>
    </p:spTree>
    <p:extLst>
      <p:ext uri="{BB962C8B-B14F-4D97-AF65-F5344CB8AC3E}">
        <p14:creationId xmlns:p14="http://schemas.microsoft.com/office/powerpoint/2010/main" val="141478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amanullah\Desktop\insert_la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26" y="1600200"/>
            <a:ext cx="9160477" cy="36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2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Implementation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LinkedList</a:t>
            </a:r>
            <a:r>
              <a:rPr lang="en-US" dirty="0">
                <a:latin typeface="Calibri" panose="020F0502020204030204" pitchFamily="34" charset="0"/>
              </a:rPr>
              <a:t> :: </a:t>
            </a:r>
            <a:r>
              <a:rPr lang="en-US" b="1" dirty="0" err="1">
                <a:latin typeface="Calibri" panose="020F0502020204030204" pitchFamily="34" charset="0"/>
              </a:rPr>
              <a:t>addAtEnd</a:t>
            </a:r>
            <a:r>
              <a:rPr lang="en-US" dirty="0">
                <a:latin typeface="Calibri" panose="020F0502020204030204" pitchFamily="34" charset="0"/>
              </a:rPr>
              <a:t>(node *n) {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if(head </a:t>
            </a:r>
            <a:r>
              <a:rPr lang="en-US" dirty="0">
                <a:latin typeface="Calibri" panose="020F0502020204030204" pitchFamily="34" charset="0"/>
              </a:rPr>
              <a:t>== NULL) { </a:t>
            </a:r>
            <a:r>
              <a:rPr lang="en-US" dirty="0" smtClean="0">
                <a:latin typeface="Calibri" panose="020F0502020204030204" pitchFamily="34" charset="0"/>
              </a:rPr>
              <a:t>	</a:t>
            </a:r>
            <a:r>
              <a:rPr lang="en-US" i="1" dirty="0">
                <a:latin typeface="Calibri" panose="020F0502020204030204" pitchFamily="34" charset="0"/>
              </a:rPr>
              <a:t>//If list is empty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head </a:t>
            </a:r>
            <a:r>
              <a:rPr lang="en-US" dirty="0">
                <a:latin typeface="Calibri" panose="020F0502020204030204" pitchFamily="34" charset="0"/>
              </a:rPr>
              <a:t>= n; </a:t>
            </a:r>
            <a:r>
              <a:rPr lang="en-US" dirty="0" smtClean="0">
                <a:latin typeface="Calibri" panose="020F0502020204030204" pitchFamily="34" charset="0"/>
              </a:rPr>
              <a:t>	</a:t>
            </a:r>
            <a:r>
              <a:rPr lang="en-US" i="1" dirty="0">
                <a:latin typeface="Calibri" panose="020F0502020204030204" pitchFamily="34" charset="0"/>
              </a:rPr>
              <a:t>//making the new Node as Head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n</a:t>
            </a:r>
            <a:r>
              <a:rPr lang="en-US" b="1" dirty="0" smtClean="0">
                <a:latin typeface="Calibri" panose="020F0502020204030204" pitchFamily="34" charset="0"/>
              </a:rPr>
              <a:t>-</a:t>
            </a:r>
            <a:r>
              <a:rPr lang="en-US" b="1" dirty="0">
                <a:latin typeface="Calibri" panose="020F0502020204030204" pitchFamily="34" charset="0"/>
              </a:rPr>
              <a:t>&gt;</a:t>
            </a:r>
            <a:r>
              <a:rPr lang="en-US" dirty="0">
                <a:latin typeface="Calibri" panose="020F0502020204030204" pitchFamily="34" charset="0"/>
              </a:rPr>
              <a:t>next = NULL; </a:t>
            </a:r>
            <a:r>
              <a:rPr lang="en-US" dirty="0" smtClean="0">
                <a:latin typeface="Calibri" panose="020F0502020204030204" pitchFamily="34" charset="0"/>
              </a:rPr>
              <a:t>	</a:t>
            </a:r>
            <a:r>
              <a:rPr lang="en-US" i="1" dirty="0">
                <a:latin typeface="Calibri" panose="020F0502020204030204" pitchFamily="34" charset="0"/>
              </a:rPr>
              <a:t>//making the next pointe of the new Node as Null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}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else </a:t>
            </a:r>
            <a:r>
              <a:rPr lang="en-US" dirty="0">
                <a:latin typeface="Calibri" panose="020F0502020204030204" pitchFamily="34" charset="0"/>
              </a:rPr>
              <a:t>{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node </a:t>
            </a:r>
            <a:r>
              <a:rPr lang="en-US" dirty="0">
                <a:latin typeface="Calibri" panose="020F0502020204030204" pitchFamily="34" charset="0"/>
              </a:rPr>
              <a:t>*n2 = </a:t>
            </a:r>
            <a:r>
              <a:rPr lang="en-US" b="1" dirty="0" err="1">
                <a:latin typeface="Calibri" panose="020F0502020204030204" pitchFamily="34" charset="0"/>
              </a:rPr>
              <a:t>getLastNode</a:t>
            </a:r>
            <a:r>
              <a:rPr lang="en-US" dirty="0" smtClean="0">
                <a:latin typeface="Calibri" panose="020F0502020204030204" pitchFamily="34" charset="0"/>
              </a:rPr>
              <a:t>();	</a:t>
            </a:r>
            <a:r>
              <a:rPr lang="en-US" i="1" dirty="0">
                <a:latin typeface="Calibri" panose="020F0502020204030204" pitchFamily="34" charset="0"/>
              </a:rPr>
              <a:t>//getting the last node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n2</a:t>
            </a:r>
            <a:r>
              <a:rPr lang="en-US" b="1" dirty="0" smtClean="0">
                <a:latin typeface="Calibri" panose="020F0502020204030204" pitchFamily="34" charset="0"/>
              </a:rPr>
              <a:t>-</a:t>
            </a:r>
            <a:r>
              <a:rPr lang="en-US" b="1" dirty="0">
                <a:latin typeface="Calibri" panose="020F0502020204030204" pitchFamily="34" charset="0"/>
              </a:rPr>
              <a:t>&gt;</a:t>
            </a:r>
            <a:r>
              <a:rPr lang="en-US" dirty="0">
                <a:latin typeface="Calibri" panose="020F0502020204030204" pitchFamily="34" charset="0"/>
              </a:rPr>
              <a:t>next = n; } }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node</a:t>
            </a:r>
            <a:r>
              <a:rPr lang="en-US" dirty="0">
                <a:latin typeface="Calibri" panose="020F0502020204030204" pitchFamily="34" charset="0"/>
              </a:rPr>
              <a:t>* </a:t>
            </a:r>
            <a:r>
              <a:rPr lang="en-US" dirty="0" err="1">
                <a:latin typeface="Calibri" panose="020F0502020204030204" pitchFamily="34" charset="0"/>
              </a:rPr>
              <a:t>LinkedList</a:t>
            </a:r>
            <a:r>
              <a:rPr lang="en-US" dirty="0">
                <a:latin typeface="Calibri" panose="020F0502020204030204" pitchFamily="34" charset="0"/>
              </a:rPr>
              <a:t> :: </a:t>
            </a:r>
            <a:r>
              <a:rPr lang="en-US" b="1" dirty="0" err="1">
                <a:latin typeface="Calibri" panose="020F0502020204030204" pitchFamily="34" charset="0"/>
              </a:rPr>
              <a:t>getLastNode</a:t>
            </a:r>
            <a:r>
              <a:rPr lang="en-US" dirty="0">
                <a:latin typeface="Calibri" panose="020F0502020204030204" pitchFamily="34" charset="0"/>
              </a:rPr>
              <a:t>() {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node</a:t>
            </a:r>
            <a:r>
              <a:rPr lang="en-US" dirty="0">
                <a:latin typeface="Calibri" panose="020F0502020204030204" pitchFamily="34" charset="0"/>
              </a:rPr>
              <a:t>* </a:t>
            </a:r>
            <a:r>
              <a:rPr lang="en-US" dirty="0" err="1">
                <a:latin typeface="Calibri" panose="020F0502020204030204" pitchFamily="34" charset="0"/>
              </a:rPr>
              <a:t>ptr</a:t>
            </a:r>
            <a:r>
              <a:rPr lang="en-US" dirty="0">
                <a:latin typeface="Calibri" panose="020F0502020204030204" pitchFamily="34" charset="0"/>
              </a:rPr>
              <a:t> = head</a:t>
            </a:r>
            <a:r>
              <a:rPr lang="en-US" dirty="0" smtClean="0">
                <a:latin typeface="Calibri" panose="020F0502020204030204" pitchFamily="34" charset="0"/>
              </a:rPr>
              <a:t>;	</a:t>
            </a:r>
            <a:r>
              <a:rPr lang="en-US" i="1" dirty="0">
                <a:latin typeface="Calibri" panose="020F0502020204030204" pitchFamily="34" charset="0"/>
              </a:rPr>
              <a:t>//creating a pointer pointing to Head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i="1" dirty="0" smtClean="0">
                <a:latin typeface="Calibri" panose="020F0502020204030204" pitchFamily="34" charset="0"/>
              </a:rPr>
              <a:t>//</a:t>
            </a:r>
            <a:r>
              <a:rPr lang="en-US" i="1" dirty="0">
                <a:latin typeface="Calibri" panose="020F0502020204030204" pitchFamily="34" charset="0"/>
              </a:rPr>
              <a:t>Iterating over the list till the node whose Next pointer points to null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i="1" dirty="0" smtClean="0">
                <a:latin typeface="Calibri" panose="020F0502020204030204" pitchFamily="34" charset="0"/>
              </a:rPr>
              <a:t>//</a:t>
            </a:r>
            <a:r>
              <a:rPr lang="en-US" i="1" dirty="0">
                <a:latin typeface="Calibri" panose="020F0502020204030204" pitchFamily="34" charset="0"/>
              </a:rPr>
              <a:t>Return that node, because that will be the last node.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while(</a:t>
            </a:r>
            <a:r>
              <a:rPr lang="en-US" dirty="0" err="1" smtClean="0">
                <a:latin typeface="Calibri" panose="020F0502020204030204" pitchFamily="34" charset="0"/>
              </a:rPr>
              <a:t>ptr</a:t>
            </a:r>
            <a:r>
              <a:rPr lang="en-US" b="1" dirty="0" smtClean="0">
                <a:latin typeface="Calibri" panose="020F0502020204030204" pitchFamily="34" charset="0"/>
              </a:rPr>
              <a:t>-</a:t>
            </a:r>
            <a:r>
              <a:rPr lang="en-US" b="1" dirty="0">
                <a:latin typeface="Calibri" panose="020F0502020204030204" pitchFamily="34" charset="0"/>
              </a:rPr>
              <a:t>&gt;</a:t>
            </a:r>
            <a:r>
              <a:rPr lang="en-US" dirty="0">
                <a:latin typeface="Calibri" panose="020F0502020204030204" pitchFamily="34" charset="0"/>
              </a:rPr>
              <a:t>next!=NULL) {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i="1" dirty="0" smtClean="0">
                <a:latin typeface="Calibri" panose="020F0502020204030204" pitchFamily="34" charset="0"/>
              </a:rPr>
              <a:t>//</a:t>
            </a:r>
            <a:r>
              <a:rPr lang="en-US" i="1" dirty="0">
                <a:latin typeface="Calibri" panose="020F0502020204030204" pitchFamily="34" charset="0"/>
              </a:rPr>
              <a:t>if Next is not Null, take the pointer one step forward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ptr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= </a:t>
            </a:r>
            <a:r>
              <a:rPr lang="en-US" dirty="0" err="1">
                <a:latin typeface="Calibri" panose="020F0502020204030204" pitchFamily="34" charset="0"/>
              </a:rPr>
              <a:t>ptr</a:t>
            </a:r>
            <a:r>
              <a:rPr lang="en-US" b="1" dirty="0">
                <a:latin typeface="Calibri" panose="020F0502020204030204" pitchFamily="34" charset="0"/>
              </a:rPr>
              <a:t>-&gt;</a:t>
            </a:r>
            <a:r>
              <a:rPr lang="en-US" dirty="0">
                <a:latin typeface="Calibri" panose="020F0502020204030204" pitchFamily="34" charset="0"/>
              </a:rPr>
              <a:t>next;  </a:t>
            </a:r>
            <a:r>
              <a:rPr lang="en-US" dirty="0" smtClean="0">
                <a:latin typeface="Calibri" panose="020F0502020204030204" pitchFamily="34" charset="0"/>
              </a:rPr>
              <a:t>}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return </a:t>
            </a:r>
            <a:r>
              <a:rPr lang="en-US" dirty="0" err="1">
                <a:latin typeface="Calibri" panose="020F0502020204030204" pitchFamily="34" charset="0"/>
              </a:rPr>
              <a:t>ptr</a:t>
            </a:r>
            <a:r>
              <a:rPr lang="en-US" dirty="0">
                <a:latin typeface="Calibri" panose="020F0502020204030204" pitchFamily="34" charset="0"/>
              </a:rPr>
              <a:t>;  </a:t>
            </a:r>
            <a:r>
              <a:rPr lang="en-US" dirty="0" smtClean="0">
                <a:latin typeface="Calibri" panose="020F0502020204030204" pitchFamily="34" charset="0"/>
              </a:rPr>
              <a:t>  }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Insertion at the </a:t>
            </a:r>
            <a:r>
              <a:rPr lang="en-US" dirty="0" smtClean="0">
                <a:latin typeface="Calibri" panose="020F0502020204030204" pitchFamily="34" charset="0"/>
              </a:rPr>
              <a:t>Middle - Algorithm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>
                <a:latin typeface="Calibri" panose="020F0502020204030204" pitchFamily="34" charset="0"/>
              </a:rPr>
              <a:t>Steps to insert a Node at </a:t>
            </a:r>
            <a:r>
              <a:rPr lang="en-US" dirty="0" smtClean="0">
                <a:latin typeface="Calibri" panose="020F0502020204030204" pitchFamily="34" charset="0"/>
              </a:rPr>
              <a:t>Middle: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Alloc</a:t>
            </a:r>
            <a:r>
              <a:rPr lang="en-US" dirty="0">
                <a:latin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</a:rPr>
              <a:t>te a new node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Insert new element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Go to node that should follow the one to add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Have that node point to the new node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Have new node point to node next node to the found node.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3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manullah\Desktop\diagram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0268"/>
            <a:ext cx="8534401" cy="625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1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manullah\Desktop\diagram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2892"/>
            <a:ext cx="8585579" cy="624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4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manullah\Desktop\diagram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25223"/>
            <a:ext cx="8686800" cy="623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0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manullah\Desktop\diagram 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" y="635565"/>
            <a:ext cx="8976815" cy="619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8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Insertion at </a:t>
            </a:r>
            <a:r>
              <a:rPr lang="en-US" dirty="0" smtClean="0">
                <a:latin typeface="Calibri" panose="020F0502020204030204" pitchFamily="34" charset="0"/>
              </a:rPr>
              <a:t>a Specific Position - Algorithm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</a:rPr>
              <a:t>Steps to insert a Node at </a:t>
            </a:r>
            <a:r>
              <a:rPr lang="en-US" dirty="0" smtClean="0">
                <a:latin typeface="Calibri" panose="020F0502020204030204" pitchFamily="34" charset="0"/>
              </a:rPr>
              <a:t>Specified Position:</a:t>
            </a:r>
            <a:endParaRPr lang="en-US" dirty="0">
              <a:latin typeface="Calibri" panose="020F050202020403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Traverse </a:t>
            </a:r>
            <a:r>
              <a:rPr lang="en-US" dirty="0">
                <a:latin typeface="Calibri" panose="020F0502020204030204" pitchFamily="34" charset="0"/>
              </a:rPr>
              <a:t>the Linked list </a:t>
            </a:r>
            <a:r>
              <a:rPr lang="en-US" dirty="0" smtClean="0">
                <a:latin typeface="Calibri" panose="020F0502020204030204" pitchFamily="34" charset="0"/>
              </a:rPr>
              <a:t>up to </a:t>
            </a:r>
            <a:r>
              <a:rPr lang="en-US" i="1" dirty="0">
                <a:latin typeface="Calibri" panose="020F0502020204030204" pitchFamily="34" charset="0"/>
              </a:rPr>
              <a:t>position-1</a:t>
            </a:r>
            <a:r>
              <a:rPr lang="en-US" dirty="0">
                <a:latin typeface="Calibri" panose="020F0502020204030204" pitchFamily="34" charset="0"/>
              </a:rPr>
              <a:t> nodes.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Once all the </a:t>
            </a:r>
            <a:r>
              <a:rPr lang="en-US" i="1" dirty="0">
                <a:latin typeface="Calibri" panose="020F0502020204030204" pitchFamily="34" charset="0"/>
              </a:rPr>
              <a:t>position-1</a:t>
            </a:r>
            <a:r>
              <a:rPr lang="en-US" dirty="0">
                <a:latin typeface="Calibri" panose="020F0502020204030204" pitchFamily="34" charset="0"/>
              </a:rPr>
              <a:t> nodes are traversed, allocate memory and the given data to the new node.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Point the next pointer of the new node to the next of current node.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Point the next pointer of current node to the new node.</a:t>
            </a:r>
          </a:p>
          <a:p>
            <a:pPr marL="624078" indent="-51435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Implementation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 panose="020F0502020204030204" pitchFamily="34" charset="0"/>
              </a:rPr>
              <a:t>// function to insert a Node at required </a:t>
            </a:r>
            <a:r>
              <a:rPr lang="en-US" dirty="0" err="1">
                <a:latin typeface="Calibri" panose="020F0502020204030204" pitchFamily="34" charset="0"/>
              </a:rPr>
              <a:t>postion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</a:rPr>
              <a:t>void </a:t>
            </a:r>
            <a:r>
              <a:rPr lang="en-US" dirty="0" err="1">
                <a:latin typeface="Calibri" panose="020F0502020204030204" pitchFamily="34" charset="0"/>
              </a:rPr>
              <a:t>insertPos</a:t>
            </a:r>
            <a:r>
              <a:rPr lang="en-US" dirty="0">
                <a:latin typeface="Calibri" panose="020F0502020204030204" pitchFamily="34" charset="0"/>
              </a:rPr>
              <a:t>(Node** current, 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pos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data) </a:t>
            </a:r>
          </a:p>
          <a:p>
            <a:r>
              <a:rPr lang="en-US" dirty="0">
                <a:latin typeface="Calibri" panose="020F0502020204030204" pitchFamily="34" charset="0"/>
              </a:rPr>
              <a:t>{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if (</a:t>
            </a:r>
            <a:r>
              <a:rPr lang="en-US" dirty="0" err="1">
                <a:latin typeface="Calibri" panose="020F0502020204030204" pitchFamily="34" charset="0"/>
              </a:rPr>
              <a:t>pos</a:t>
            </a:r>
            <a:r>
              <a:rPr lang="en-US" dirty="0">
                <a:latin typeface="Calibri" panose="020F0502020204030204" pitchFamily="34" charset="0"/>
              </a:rPr>
              <a:t> &lt; 1 || </a:t>
            </a:r>
            <a:r>
              <a:rPr lang="en-US" dirty="0" err="1">
                <a:latin typeface="Calibri" panose="020F0502020204030204" pitchFamily="34" charset="0"/>
              </a:rPr>
              <a:t>pos</a:t>
            </a:r>
            <a:r>
              <a:rPr lang="en-US" dirty="0">
                <a:latin typeface="Calibri" panose="020F0502020204030204" pitchFamily="34" charset="0"/>
              </a:rPr>
              <a:t> &gt; size + 1)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</a:t>
            </a:r>
            <a:r>
              <a:rPr lang="en-US" dirty="0" smtClean="0">
                <a:latin typeface="Calibri" panose="020F0502020204030204" pitchFamily="34" charset="0"/>
              </a:rPr>
              <a:t>		</a:t>
            </a:r>
            <a:r>
              <a:rPr lang="en-US" dirty="0" err="1" smtClean="0">
                <a:latin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&lt;&lt; "Invalid </a:t>
            </a:r>
            <a:r>
              <a:rPr lang="en-US" dirty="0" err="1">
                <a:latin typeface="Calibri" panose="020F0502020204030204" pitchFamily="34" charset="0"/>
              </a:rPr>
              <a:t>postion</a:t>
            </a:r>
            <a:r>
              <a:rPr lang="en-US" dirty="0">
                <a:latin typeface="Calibri" panose="020F0502020204030204" pitchFamily="34" charset="0"/>
              </a:rPr>
              <a:t>!" &lt;&lt; </a:t>
            </a:r>
            <a:r>
              <a:rPr lang="en-US" dirty="0" err="1">
                <a:latin typeface="Calibri" panose="020F0502020204030204" pitchFamily="34" charset="0"/>
              </a:rPr>
              <a:t>endl</a:t>
            </a:r>
            <a:r>
              <a:rPr lang="en-US" dirty="0">
                <a:latin typeface="Calibri" panose="020F0502020204030204" pitchFamily="34" charset="0"/>
              </a:rPr>
              <a:t>; </a:t>
            </a:r>
          </a:p>
          <a:p>
            <a:r>
              <a:rPr lang="en-US" dirty="0">
                <a:latin typeface="Calibri" panose="020F0502020204030204" pitchFamily="34" charset="0"/>
              </a:rPr>
              <a:t>    </a:t>
            </a:r>
            <a:r>
              <a:rPr lang="en-US" dirty="0" smtClean="0">
                <a:latin typeface="Calibri" panose="020F0502020204030204" pitchFamily="34" charset="0"/>
              </a:rPr>
              <a:t>	else </a:t>
            </a:r>
            <a:r>
              <a:rPr lang="en-US" dirty="0">
                <a:latin typeface="Calibri" panose="020F0502020204030204" pitchFamily="34" charset="0"/>
              </a:rPr>
              <a:t>{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  </a:t>
            </a:r>
            <a:r>
              <a:rPr lang="en-US" dirty="0" smtClean="0">
                <a:latin typeface="Calibri" panose="020F0502020204030204" pitchFamily="34" charset="0"/>
              </a:rPr>
              <a:t>	while 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pos</a:t>
            </a:r>
            <a:r>
              <a:rPr lang="en-US" dirty="0">
                <a:latin typeface="Calibri" panose="020F0502020204030204" pitchFamily="34" charset="0"/>
              </a:rPr>
              <a:t>--) { </a:t>
            </a:r>
          </a:p>
          <a:p>
            <a:r>
              <a:rPr lang="en-US" dirty="0">
                <a:latin typeface="Calibri" panose="020F0502020204030204" pitchFamily="34" charset="0"/>
              </a:rPr>
              <a:t>  </a:t>
            </a:r>
            <a:r>
              <a:rPr lang="en-US" dirty="0" smtClean="0">
                <a:latin typeface="Calibri" panose="020F0502020204030204" pitchFamily="34" charset="0"/>
              </a:rPr>
              <a:t>			if 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pos</a:t>
            </a:r>
            <a:r>
              <a:rPr lang="en-US" dirty="0">
                <a:latin typeface="Calibri" panose="020F0502020204030204" pitchFamily="34" charset="0"/>
              </a:rPr>
              <a:t> == 0) {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        </a:t>
            </a:r>
            <a:r>
              <a:rPr lang="en-US" dirty="0" smtClean="0">
                <a:latin typeface="Calibri" panose="020F0502020204030204" pitchFamily="34" charset="0"/>
              </a:rPr>
              <a:t>			Node</a:t>
            </a:r>
            <a:r>
              <a:rPr lang="en-US" dirty="0">
                <a:latin typeface="Calibri" panose="020F0502020204030204" pitchFamily="34" charset="0"/>
              </a:rPr>
              <a:t>* temp = </a:t>
            </a:r>
            <a:r>
              <a:rPr lang="en-US" dirty="0" err="1">
                <a:latin typeface="Calibri" panose="020F0502020204030204" pitchFamily="34" charset="0"/>
              </a:rPr>
              <a:t>getNode</a:t>
            </a:r>
            <a:r>
              <a:rPr lang="en-US" dirty="0">
                <a:latin typeface="Calibri" panose="020F0502020204030204" pitchFamily="34" charset="0"/>
              </a:rPr>
              <a:t>(data);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                </a:t>
            </a:r>
            <a:r>
              <a:rPr lang="en-US" dirty="0" smtClean="0">
                <a:latin typeface="Calibri" panose="020F0502020204030204" pitchFamily="34" charset="0"/>
              </a:rPr>
              <a:t>			temp-</a:t>
            </a:r>
            <a:r>
              <a:rPr lang="en-US" dirty="0">
                <a:latin typeface="Calibri" panose="020F0502020204030204" pitchFamily="34" charset="0"/>
              </a:rPr>
              <a:t>&gt;next = *current;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        </a:t>
            </a:r>
            <a:r>
              <a:rPr lang="en-US" dirty="0" smtClean="0">
                <a:latin typeface="Calibri" panose="020F0502020204030204" pitchFamily="34" charset="0"/>
              </a:rPr>
              <a:t> 			*</a:t>
            </a:r>
            <a:r>
              <a:rPr lang="en-US" dirty="0">
                <a:latin typeface="Calibri" panose="020F0502020204030204" pitchFamily="34" charset="0"/>
              </a:rPr>
              <a:t>current = temp;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    </a:t>
            </a:r>
            <a:r>
              <a:rPr lang="en-US" dirty="0" smtClean="0">
                <a:latin typeface="Calibri" panose="020F0502020204030204" pitchFamily="34" charset="0"/>
              </a:rPr>
              <a:t>			}	 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           </a:t>
            </a:r>
            <a:r>
              <a:rPr lang="en-US" dirty="0" smtClean="0">
                <a:latin typeface="Calibri" panose="020F0502020204030204" pitchFamily="34" charset="0"/>
              </a:rPr>
              <a:t>	</a:t>
            </a:r>
            <a:r>
              <a:rPr lang="en-US" dirty="0">
                <a:latin typeface="Calibri" panose="020F0502020204030204" pitchFamily="34" charset="0"/>
              </a:rPr>
              <a:t> </a:t>
            </a:r>
            <a:r>
              <a:rPr lang="en-US" dirty="0" smtClean="0">
                <a:latin typeface="Calibri" panose="020F0502020204030204" pitchFamily="34" charset="0"/>
              </a:rPr>
              <a:t>	else</a:t>
            </a:r>
            <a:r>
              <a:rPr lang="en-US" dirty="0">
                <a:latin typeface="Calibri" panose="020F0502020204030204" pitchFamily="34" charset="0"/>
              </a:rPr>
              <a:t> 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      </a:t>
            </a:r>
            <a:r>
              <a:rPr lang="en-US" dirty="0" smtClean="0">
                <a:latin typeface="Calibri" panose="020F0502020204030204" pitchFamily="34" charset="0"/>
              </a:rPr>
              <a:t>			current </a:t>
            </a:r>
            <a:r>
              <a:rPr lang="en-US" dirty="0">
                <a:latin typeface="Calibri" panose="020F0502020204030204" pitchFamily="34" charset="0"/>
              </a:rPr>
              <a:t>= &amp;(*current)-&gt;next;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	</a:t>
            </a:r>
            <a:r>
              <a:rPr lang="en-US" dirty="0" smtClean="0">
                <a:latin typeface="Calibri" panose="020F0502020204030204" pitchFamily="34" charset="0"/>
              </a:rPr>
              <a:t>		} 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       </a:t>
            </a:r>
            <a:r>
              <a:rPr lang="en-US" dirty="0" smtClean="0">
                <a:latin typeface="Calibri" panose="020F0502020204030204" pitchFamily="34" charset="0"/>
              </a:rPr>
              <a:t>		</a:t>
            </a:r>
            <a:r>
              <a:rPr lang="en-US" dirty="0">
                <a:latin typeface="Calibri" panose="020F0502020204030204" pitchFamily="34" charset="0"/>
              </a:rPr>
              <a:t> size++; </a:t>
            </a:r>
          </a:p>
          <a:p>
            <a:r>
              <a:rPr lang="en-US" dirty="0">
                <a:latin typeface="Calibri" panose="020F0502020204030204" pitchFamily="34" charset="0"/>
              </a:rPr>
              <a:t>   </a:t>
            </a:r>
            <a:r>
              <a:rPr lang="en-US" dirty="0" smtClean="0">
                <a:latin typeface="Calibri" panose="020F0502020204030204" pitchFamily="34" charset="0"/>
              </a:rPr>
              <a:t>	</a:t>
            </a:r>
            <a:r>
              <a:rPr lang="en-US" dirty="0">
                <a:latin typeface="Calibri" panose="020F0502020204030204" pitchFamily="34" charset="0"/>
              </a:rPr>
              <a:t> } </a:t>
            </a:r>
          </a:p>
          <a:p>
            <a:r>
              <a:rPr lang="en-US" dirty="0">
                <a:latin typeface="Calibri" panose="020F050202020403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5029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Deletion </a:t>
            </a:r>
            <a:r>
              <a:rPr lang="en-US" dirty="0" smtClean="0">
                <a:latin typeface="Calibri" panose="020F0502020204030204" pitchFamily="34" charset="0"/>
              </a:rPr>
              <a:t>from Linked </a:t>
            </a:r>
            <a:r>
              <a:rPr lang="en-US" dirty="0">
                <a:latin typeface="Calibri" panose="020F0502020204030204" pitchFamily="34" charset="0"/>
              </a:rPr>
              <a:t>List </a:t>
            </a:r>
          </a:p>
        </p:txBody>
      </p:sp>
    </p:spTree>
    <p:extLst>
      <p:ext uri="{BB962C8B-B14F-4D97-AF65-F5344CB8AC3E}">
        <p14:creationId xmlns:p14="http://schemas.microsoft.com/office/powerpoint/2010/main" val="175625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algn="ctr"/>
            <a:r>
              <a:rPr lang="en-US" smtClean="0">
                <a:latin typeface="Calibri" panose="020F0502020204030204" pitchFamily="34" charset="0"/>
              </a:rPr>
              <a:t>Last Lecture Summary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Dynamic Memory </a:t>
            </a:r>
            <a:r>
              <a:rPr lang="en-US" dirty="0" smtClean="0">
                <a:latin typeface="Calibri" panose="020F0502020204030204" pitchFamily="34" charset="0"/>
              </a:rPr>
              <a:t>Allocation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New Operator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Delete Operator</a:t>
            </a:r>
            <a:endParaRPr lang="en-US" dirty="0">
              <a:latin typeface="Calibri" panose="020F0502020204030204" pitchFamily="34" charset="0"/>
            </a:endParaRP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Heap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dot . and -&gt; operators</a:t>
            </a:r>
            <a:endParaRPr lang="en-US" dirty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Introduction </a:t>
            </a:r>
            <a:r>
              <a:rPr lang="en-US" dirty="0">
                <a:latin typeface="Calibri" panose="020F0502020204030204" pitchFamily="34" charset="0"/>
              </a:rPr>
              <a:t>to Linked </a:t>
            </a:r>
            <a:r>
              <a:rPr lang="en-US" dirty="0" smtClean="0">
                <a:latin typeface="Calibri" panose="020F0502020204030204" pitchFamily="34" charset="0"/>
              </a:rPr>
              <a:t>List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Types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Advantages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Disadvantages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Applications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</a:rPr>
              <a:t>Difference between Array and Linked List</a:t>
            </a:r>
          </a:p>
        </p:txBody>
      </p:sp>
    </p:spTree>
    <p:extLst>
      <p:ext uri="{BB962C8B-B14F-4D97-AF65-F5344CB8AC3E}">
        <p14:creationId xmlns:p14="http://schemas.microsoft.com/office/powerpoint/2010/main" val="21367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US" dirty="0" smtClean="0">
                <a:latin typeface="Calibri" panose="020F0502020204030204" pitchFamily="34" charset="0"/>
              </a:rPr>
              <a:t>A node in the </a:t>
            </a:r>
            <a:r>
              <a:rPr lang="en-US" dirty="0">
                <a:latin typeface="Calibri" panose="020F0502020204030204" pitchFamily="34" charset="0"/>
              </a:rPr>
              <a:t>linked list </a:t>
            </a:r>
            <a:r>
              <a:rPr lang="en-US" dirty="0" smtClean="0">
                <a:latin typeface="Calibri" panose="020F0502020204030204" pitchFamily="34" charset="0"/>
              </a:rPr>
              <a:t>can </a:t>
            </a:r>
            <a:r>
              <a:rPr lang="en-US" dirty="0">
                <a:latin typeface="Calibri" panose="020F0502020204030204" pitchFamily="34" charset="0"/>
              </a:rPr>
              <a:t>be </a:t>
            </a:r>
            <a:r>
              <a:rPr lang="en-US" dirty="0" smtClean="0">
                <a:latin typeface="Calibri" panose="020F0502020204030204" pitchFamily="34" charset="0"/>
              </a:rPr>
              <a:t>Deleted from: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Tail of the List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The Head of the List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A Desired location in the list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Delete node with a particular value</a:t>
            </a:r>
          </a:p>
          <a:p>
            <a:pPr marL="624078" indent="-51435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2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Deletion at the Beginning - Algorithm</a:t>
            </a:r>
            <a:r>
              <a:rPr lang="en-US" b="1" dirty="0" smtClean="0">
                <a:latin typeface="Calibri" panose="020F0502020204030204" pitchFamily="34" charset="0"/>
              </a:rPr>
              <a:t/>
            </a:r>
            <a:br>
              <a:rPr lang="en-US" b="1" dirty="0" smtClean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Steps: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Store </a:t>
            </a:r>
            <a:r>
              <a:rPr lang="en-US" dirty="0">
                <a:latin typeface="Calibri" panose="020F0502020204030204" pitchFamily="34" charset="0"/>
              </a:rPr>
              <a:t>Current Start in Another </a:t>
            </a:r>
            <a:r>
              <a:rPr lang="en-US" dirty="0" smtClean="0">
                <a:latin typeface="Calibri" panose="020F0502020204030204" pitchFamily="34" charset="0"/>
              </a:rPr>
              <a:t>Temporary Pointer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Move Start Pointer One position </a:t>
            </a:r>
            <a:r>
              <a:rPr lang="en-US" dirty="0" smtClean="0">
                <a:latin typeface="Calibri" panose="020F0502020204030204" pitchFamily="34" charset="0"/>
              </a:rPr>
              <a:t>Ahead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Delete temp </a:t>
            </a:r>
            <a:r>
              <a:rPr lang="en-US" dirty="0" smtClean="0">
                <a:latin typeface="Calibri" panose="020F0502020204030204" pitchFamily="34" charset="0"/>
              </a:rPr>
              <a:t>i.e. </a:t>
            </a:r>
            <a:r>
              <a:rPr lang="en-US" dirty="0">
                <a:latin typeface="Calibri" panose="020F0502020204030204" pitchFamily="34" charset="0"/>
              </a:rPr>
              <a:t>Previous Starting Node as we have Updated Version of Start Pointer</a:t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54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manullah\Desktop\delete _Starting Node from Singly Linked Lis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860611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28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manullah\Desktop\delete _Starting Node from Singly Linked Lis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199"/>
            <a:ext cx="8458200" cy="186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0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amanullah\Desktop\delete _Starting Node from Singly Linked Lis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87054"/>
            <a:ext cx="8432801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9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Implementation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Node </a:t>
            </a:r>
            <a:r>
              <a:rPr lang="en-US" dirty="0">
                <a:latin typeface="Calibri" panose="020F0502020204030204" pitchFamily="34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</a:rPr>
              <a:t>removeFirstNode (</a:t>
            </a:r>
            <a:r>
              <a:rPr lang="en-US" dirty="0">
                <a:latin typeface="Calibri" panose="020F0502020204030204" pitchFamily="34" charset="0"/>
              </a:rPr>
              <a:t>struct Node* head) </a:t>
            </a:r>
          </a:p>
          <a:p>
            <a:r>
              <a:rPr lang="en-US" dirty="0">
                <a:latin typeface="Calibri" panose="020F0502020204030204" pitchFamily="34" charset="0"/>
              </a:rPr>
              <a:t>{ </a:t>
            </a:r>
          </a:p>
          <a:p>
            <a:r>
              <a:rPr lang="en-US" dirty="0">
                <a:latin typeface="Calibri" panose="020F0502020204030204" pitchFamily="34" charset="0"/>
              </a:rPr>
              <a:t>    if (head == NULL)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return NULL; </a:t>
            </a:r>
          </a:p>
          <a:p>
            <a:r>
              <a:rPr lang="en-US" dirty="0">
                <a:latin typeface="Calibri" panose="020F0502020204030204" pitchFamily="34" charset="0"/>
              </a:rPr>
              <a:t>  </a:t>
            </a:r>
          </a:p>
          <a:p>
            <a:r>
              <a:rPr lang="en-US" dirty="0">
                <a:latin typeface="Calibri" panose="020F0502020204030204" pitchFamily="34" charset="0"/>
              </a:rPr>
              <a:t>    // Move the head pointer to the next node </a:t>
            </a:r>
          </a:p>
          <a:p>
            <a:r>
              <a:rPr lang="en-US" dirty="0">
                <a:latin typeface="Calibri" panose="020F0502020204030204" pitchFamily="34" charset="0"/>
              </a:rPr>
              <a:t>    Node *temp = head; </a:t>
            </a:r>
          </a:p>
          <a:p>
            <a:r>
              <a:rPr lang="en-US" dirty="0">
                <a:latin typeface="Calibri" panose="020F0502020204030204" pitchFamily="34" charset="0"/>
              </a:rPr>
              <a:t>    head = head-&gt;next; </a:t>
            </a:r>
          </a:p>
          <a:p>
            <a:r>
              <a:rPr lang="en-US" dirty="0">
                <a:latin typeface="Calibri" panose="020F0502020204030204" pitchFamily="34" charset="0"/>
              </a:rPr>
              <a:t>    </a:t>
            </a:r>
          </a:p>
          <a:p>
            <a:r>
              <a:rPr lang="en-US" dirty="0">
                <a:latin typeface="Calibri" panose="020F0502020204030204" pitchFamily="34" charset="0"/>
              </a:rPr>
              <a:t>    delete temp; </a:t>
            </a:r>
          </a:p>
          <a:p>
            <a:r>
              <a:rPr lang="en-US" dirty="0">
                <a:latin typeface="Calibri" panose="020F0502020204030204" pitchFamily="34" charset="0"/>
              </a:rPr>
              <a:t>  </a:t>
            </a:r>
          </a:p>
          <a:p>
            <a:r>
              <a:rPr lang="en-US" dirty="0">
                <a:latin typeface="Calibri" panose="020F0502020204030204" pitchFamily="34" charset="0"/>
              </a:rPr>
              <a:t>    return head; </a:t>
            </a:r>
          </a:p>
          <a:p>
            <a:r>
              <a:rPr lang="en-US" dirty="0">
                <a:latin typeface="Calibri" panose="020F050202020403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534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Deletion at the End - Algorithm</a:t>
            </a:r>
            <a:r>
              <a:rPr lang="en-US" b="1" dirty="0" smtClean="0">
                <a:latin typeface="Calibri" panose="020F0502020204030204" pitchFamily="34" charset="0"/>
              </a:rPr>
              <a:t/>
            </a:r>
            <a:br>
              <a:rPr lang="en-US" b="1" dirty="0" smtClean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</a:rPr>
              <a:t>Steps to </a:t>
            </a:r>
            <a:r>
              <a:rPr lang="en-US" dirty="0" smtClean="0">
                <a:latin typeface="Calibri" panose="020F0502020204030204" pitchFamily="34" charset="0"/>
              </a:rPr>
              <a:t>Delete </a:t>
            </a:r>
            <a:r>
              <a:rPr lang="en-US" dirty="0">
                <a:latin typeface="Calibri" panose="020F0502020204030204" pitchFamily="34" charset="0"/>
              </a:rPr>
              <a:t>a Node at </a:t>
            </a:r>
            <a:r>
              <a:rPr lang="en-US" dirty="0" smtClean="0">
                <a:latin typeface="Calibri" panose="020F0502020204030204" pitchFamily="34" charset="0"/>
              </a:rPr>
              <a:t>End 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</a:rPr>
              <a:t>Step </a:t>
            </a:r>
            <a:r>
              <a:rPr lang="en-US" b="1" dirty="0" smtClean="0">
                <a:latin typeface="Calibri" panose="020F0502020204030204" pitchFamily="34" charset="0"/>
              </a:rPr>
              <a:t>1:</a:t>
            </a:r>
            <a:r>
              <a:rPr lang="en-US" dirty="0" smtClean="0">
                <a:latin typeface="Calibri" panose="020F0502020204030204" pitchFamily="34" charset="0"/>
              </a:rPr>
              <a:t> If </a:t>
            </a:r>
            <a:r>
              <a:rPr lang="en-US" dirty="0">
                <a:latin typeface="Calibri" panose="020F0502020204030204" pitchFamily="34" charset="0"/>
              </a:rPr>
              <a:t>FIRST = NULL then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           </a:t>
            </a:r>
            <a:r>
              <a:rPr lang="en-US" dirty="0" smtClean="0">
                <a:latin typeface="Calibri" panose="020F0502020204030204" pitchFamily="34" charset="0"/>
              </a:rPr>
              <a:t>Write </a:t>
            </a:r>
            <a:r>
              <a:rPr lang="en-US" dirty="0">
                <a:latin typeface="Calibri" panose="020F0502020204030204" pitchFamily="34" charset="0"/>
              </a:rPr>
              <a:t>“Linked List is Empty”</a:t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 smtClean="0">
              <a:latin typeface="Calibri" panose="020F050202020403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Step </a:t>
            </a:r>
            <a:r>
              <a:rPr lang="en-US" b="1" dirty="0">
                <a:latin typeface="Calibri" panose="020F0502020204030204" pitchFamily="34" charset="0"/>
              </a:rPr>
              <a:t>2:</a:t>
            </a:r>
            <a:r>
              <a:rPr lang="en-US" dirty="0">
                <a:latin typeface="Calibri" panose="020F0502020204030204" pitchFamily="34" charset="0"/>
              </a:rPr>
              <a:t> If FIRST-&gt;LINK = NULL then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           Return FIRST-&gt;INFO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           FIRST=NULL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           Else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           SAVE=FIRST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           Repeat while SAVE-&gt;LINK ≠ NULL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           PRED=SAVE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           SAVE=SAVE-&gt;LINK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           Return SAVE-&gt;INFO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</a:rPr>
              <a:t>           PRED-&gt;LINK=NULL</a:t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 smtClean="0">
              <a:latin typeface="Calibri" panose="020F050202020403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>
                <a:latin typeface="Calibri" panose="020F0502020204030204" pitchFamily="34" charset="0"/>
              </a:rPr>
              <a:t>Step </a:t>
            </a:r>
            <a:r>
              <a:rPr lang="en-US" b="1" dirty="0">
                <a:latin typeface="Calibri" panose="020F0502020204030204" pitchFamily="34" charset="0"/>
              </a:rPr>
              <a:t>3:</a:t>
            </a:r>
            <a:r>
              <a:rPr lang="en-US" dirty="0">
                <a:latin typeface="Calibri" panose="020F0502020204030204" pitchFamily="34" charset="0"/>
              </a:rPr>
              <a:t> Exit</a:t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97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manullah\Desktop\lst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144000" cy="206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5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Implementation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</a:rPr>
              <a:t>Node* </a:t>
            </a:r>
            <a:r>
              <a:rPr lang="en-US" dirty="0" err="1">
                <a:latin typeface="Calibri" panose="020F0502020204030204" pitchFamily="34" charset="0"/>
              </a:rPr>
              <a:t>removeLastNode</a:t>
            </a:r>
            <a:r>
              <a:rPr lang="en-US" dirty="0">
                <a:latin typeface="Calibri" panose="020F0502020204030204" pitchFamily="34" charset="0"/>
              </a:rPr>
              <a:t>(struct Node* head) </a:t>
            </a:r>
          </a:p>
          <a:p>
            <a:r>
              <a:rPr lang="en-US" dirty="0">
                <a:latin typeface="Calibri" panose="020F0502020204030204" pitchFamily="34" charset="0"/>
              </a:rPr>
              <a:t>{ </a:t>
            </a:r>
          </a:p>
          <a:p>
            <a:r>
              <a:rPr lang="en-US" dirty="0">
                <a:latin typeface="Calibri" panose="020F0502020204030204" pitchFamily="34" charset="0"/>
              </a:rPr>
              <a:t>    if (head == NULL)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return NULL; </a:t>
            </a:r>
          </a:p>
          <a:p>
            <a:r>
              <a:rPr lang="en-US" dirty="0">
                <a:latin typeface="Calibri" panose="020F0502020204030204" pitchFamily="34" charset="0"/>
              </a:rPr>
              <a:t>  </a:t>
            </a:r>
          </a:p>
          <a:p>
            <a:r>
              <a:rPr lang="en-US" dirty="0">
                <a:latin typeface="Calibri" panose="020F0502020204030204" pitchFamily="34" charset="0"/>
              </a:rPr>
              <a:t>    if (head-&gt;next == NULL) </a:t>
            </a:r>
          </a:p>
          <a:p>
            <a:r>
              <a:rPr lang="en-US" dirty="0">
                <a:latin typeface="Calibri" panose="020F0502020204030204" pitchFamily="34" charset="0"/>
              </a:rPr>
              <a:t>    {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delete head;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return NULL; </a:t>
            </a:r>
          </a:p>
          <a:p>
            <a:r>
              <a:rPr lang="en-US" dirty="0">
                <a:latin typeface="Calibri" panose="020F0502020204030204" pitchFamily="34" charset="0"/>
              </a:rPr>
              <a:t>    } </a:t>
            </a:r>
          </a:p>
          <a:p>
            <a:r>
              <a:rPr lang="en-US" dirty="0">
                <a:latin typeface="Calibri" panose="020F0502020204030204" pitchFamily="34" charset="0"/>
              </a:rPr>
              <a:t>  </a:t>
            </a:r>
          </a:p>
          <a:p>
            <a:r>
              <a:rPr lang="en-US" dirty="0">
                <a:latin typeface="Calibri" panose="020F0502020204030204" pitchFamily="34" charset="0"/>
              </a:rPr>
              <a:t>    // Find the second last node </a:t>
            </a:r>
          </a:p>
          <a:p>
            <a:r>
              <a:rPr lang="en-US" dirty="0">
                <a:latin typeface="Calibri" panose="020F0502020204030204" pitchFamily="34" charset="0"/>
              </a:rPr>
              <a:t>    Node* </a:t>
            </a:r>
            <a:r>
              <a:rPr lang="en-US" dirty="0" err="1">
                <a:latin typeface="Calibri" panose="020F0502020204030204" pitchFamily="34" charset="0"/>
              </a:rPr>
              <a:t>second_last</a:t>
            </a:r>
            <a:r>
              <a:rPr lang="en-US" dirty="0">
                <a:latin typeface="Calibri" panose="020F0502020204030204" pitchFamily="34" charset="0"/>
              </a:rPr>
              <a:t> = head; </a:t>
            </a:r>
          </a:p>
          <a:p>
            <a:r>
              <a:rPr lang="en-US" dirty="0">
                <a:latin typeface="Calibri" panose="020F0502020204030204" pitchFamily="34" charset="0"/>
              </a:rPr>
              <a:t>    while (</a:t>
            </a:r>
            <a:r>
              <a:rPr lang="en-US" dirty="0" err="1">
                <a:latin typeface="Calibri" panose="020F0502020204030204" pitchFamily="34" charset="0"/>
              </a:rPr>
              <a:t>second_last</a:t>
            </a:r>
            <a:r>
              <a:rPr lang="en-US" dirty="0">
                <a:latin typeface="Calibri" panose="020F0502020204030204" pitchFamily="34" charset="0"/>
              </a:rPr>
              <a:t>-&gt;next-&gt;next != NULL)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</a:t>
            </a:r>
            <a:r>
              <a:rPr lang="en-US" dirty="0" err="1">
                <a:latin typeface="Calibri" panose="020F0502020204030204" pitchFamily="34" charset="0"/>
              </a:rPr>
              <a:t>second_last</a:t>
            </a:r>
            <a:r>
              <a:rPr lang="en-US" dirty="0">
                <a:latin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</a:rPr>
              <a:t>second_last</a:t>
            </a:r>
            <a:r>
              <a:rPr lang="en-US" dirty="0">
                <a:latin typeface="Calibri" panose="020F0502020204030204" pitchFamily="34" charset="0"/>
              </a:rPr>
              <a:t>-&gt;next; </a:t>
            </a:r>
          </a:p>
          <a:p>
            <a:r>
              <a:rPr lang="en-US" dirty="0">
                <a:latin typeface="Calibri" panose="020F0502020204030204" pitchFamily="34" charset="0"/>
              </a:rPr>
              <a:t>  </a:t>
            </a:r>
          </a:p>
          <a:p>
            <a:r>
              <a:rPr lang="en-US" dirty="0">
                <a:latin typeface="Calibri" panose="020F0502020204030204" pitchFamily="34" charset="0"/>
              </a:rPr>
              <a:t>    // Delete last node </a:t>
            </a:r>
          </a:p>
          <a:p>
            <a:r>
              <a:rPr lang="en-US" dirty="0">
                <a:latin typeface="Calibri" panose="020F0502020204030204" pitchFamily="34" charset="0"/>
              </a:rPr>
              <a:t>    delete (</a:t>
            </a:r>
            <a:r>
              <a:rPr lang="en-US" dirty="0" err="1">
                <a:latin typeface="Calibri" panose="020F0502020204030204" pitchFamily="34" charset="0"/>
              </a:rPr>
              <a:t>second_last</a:t>
            </a:r>
            <a:r>
              <a:rPr lang="en-US" dirty="0">
                <a:latin typeface="Calibri" panose="020F0502020204030204" pitchFamily="34" charset="0"/>
              </a:rPr>
              <a:t>-&gt;next); </a:t>
            </a:r>
          </a:p>
          <a:p>
            <a:r>
              <a:rPr lang="en-US" dirty="0">
                <a:latin typeface="Calibri" panose="020F0502020204030204" pitchFamily="34" charset="0"/>
              </a:rPr>
              <a:t>  </a:t>
            </a:r>
          </a:p>
          <a:p>
            <a:r>
              <a:rPr lang="en-US" dirty="0">
                <a:latin typeface="Calibri" panose="020F0502020204030204" pitchFamily="34" charset="0"/>
              </a:rPr>
              <a:t>    // Change next of second last </a:t>
            </a:r>
          </a:p>
          <a:p>
            <a:r>
              <a:rPr lang="en-US" dirty="0">
                <a:latin typeface="Calibri" panose="020F0502020204030204" pitchFamily="34" charset="0"/>
              </a:rPr>
              <a:t>    </a:t>
            </a:r>
            <a:r>
              <a:rPr lang="en-US" dirty="0" err="1">
                <a:latin typeface="Calibri" panose="020F0502020204030204" pitchFamily="34" charset="0"/>
              </a:rPr>
              <a:t>second_last</a:t>
            </a:r>
            <a:r>
              <a:rPr lang="en-US" dirty="0">
                <a:latin typeface="Calibri" panose="020F0502020204030204" pitchFamily="34" charset="0"/>
              </a:rPr>
              <a:t>-&gt;next = NULL; </a:t>
            </a:r>
          </a:p>
          <a:p>
            <a:r>
              <a:rPr lang="en-US" dirty="0">
                <a:latin typeface="Calibri" panose="020F0502020204030204" pitchFamily="34" charset="0"/>
              </a:rPr>
              <a:t>  </a:t>
            </a:r>
          </a:p>
          <a:p>
            <a:r>
              <a:rPr lang="en-US" dirty="0">
                <a:latin typeface="Calibri" panose="020F0502020204030204" pitchFamily="34" charset="0"/>
              </a:rPr>
              <a:t>    return head; </a:t>
            </a:r>
          </a:p>
          <a:p>
            <a:r>
              <a:rPr lang="en-US" dirty="0">
                <a:latin typeface="Calibri" panose="020F0502020204030204" pitchFamily="34" charset="0"/>
              </a:rPr>
              <a:t>} 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1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Deletion at a Desired Location - Algorithm</a:t>
            </a:r>
            <a:r>
              <a:rPr lang="en-US" b="1" dirty="0" smtClean="0">
                <a:latin typeface="Calibri" panose="020F0502020204030204" pitchFamily="34" charset="0"/>
              </a:rPr>
              <a:t/>
            </a:r>
            <a:br>
              <a:rPr lang="en-US" b="1" dirty="0" smtClean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Steps:</a:t>
            </a:r>
          </a:p>
          <a:p>
            <a:pPr marL="624078" indent="-514350"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If </a:t>
            </a:r>
            <a:r>
              <a:rPr lang="en-US" dirty="0">
                <a:latin typeface="Calibri" panose="020F0502020204030204" pitchFamily="34" charset="0"/>
              </a:rPr>
              <a:t>start =NULL </a:t>
            </a:r>
            <a:endParaRPr lang="en-US" dirty="0" smtClean="0">
              <a:latin typeface="Calibri" panose="020F0502020204030204" pitchFamily="34" charset="0"/>
            </a:endParaRPr>
          </a:p>
          <a:p>
            <a:pPr marL="624078" indent="-514350">
              <a:buAutoNum type="arabicPeriod"/>
            </a:pPr>
            <a:r>
              <a:rPr lang="en-US" dirty="0" err="1" smtClean="0">
                <a:latin typeface="Calibri" panose="020F0502020204030204" pitchFamily="34" charset="0"/>
              </a:rPr>
              <a:t>Print”over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flow” </a:t>
            </a:r>
            <a:endParaRPr lang="en-US" dirty="0" smtClean="0">
              <a:latin typeface="Calibri" panose="020F0502020204030204" pitchFamily="34" charset="0"/>
            </a:endParaRPr>
          </a:p>
          <a:p>
            <a:pPr marL="624078" indent="-514350"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Return </a:t>
            </a:r>
          </a:p>
          <a:p>
            <a:pPr marL="624078" indent="-514350"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End </a:t>
            </a:r>
            <a:r>
              <a:rPr lang="en-US" dirty="0">
                <a:latin typeface="Calibri" panose="020F0502020204030204" pitchFamily="34" charset="0"/>
              </a:rPr>
              <a:t>if </a:t>
            </a:r>
            <a:endParaRPr lang="en-US" dirty="0" smtClean="0">
              <a:latin typeface="Calibri" panose="020F0502020204030204" pitchFamily="34" charset="0"/>
            </a:endParaRPr>
          </a:p>
          <a:p>
            <a:pPr marL="624078" indent="-514350"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Set </a:t>
            </a:r>
            <a:r>
              <a:rPr lang="en-US" dirty="0" err="1">
                <a:latin typeface="Calibri" panose="020F0502020204030204" pitchFamily="34" charset="0"/>
              </a:rPr>
              <a:t>ptr</a:t>
            </a:r>
            <a:r>
              <a:rPr lang="en-US" dirty="0">
                <a:latin typeface="Calibri" panose="020F0502020204030204" pitchFamily="34" charset="0"/>
              </a:rPr>
              <a:t>=start </a:t>
            </a:r>
            <a:endParaRPr lang="en-US" dirty="0" smtClean="0">
              <a:latin typeface="Calibri" panose="020F0502020204030204" pitchFamily="34" charset="0"/>
            </a:endParaRPr>
          </a:p>
          <a:p>
            <a:pPr marL="624078" indent="-514350"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Assign value=start -&gt; info </a:t>
            </a:r>
          </a:p>
          <a:p>
            <a:pPr marL="624078" indent="-514350"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Set start=start -&gt; next(second </a:t>
            </a:r>
            <a:r>
              <a:rPr lang="en-US" dirty="0">
                <a:latin typeface="Calibri" panose="020F0502020204030204" pitchFamily="34" charset="0"/>
              </a:rPr>
              <a:t>node becomes the first node). </a:t>
            </a:r>
            <a:endParaRPr lang="en-US" dirty="0" smtClean="0">
              <a:latin typeface="Calibri" panose="020F0502020204030204" pitchFamily="34" charset="0"/>
            </a:endParaRPr>
          </a:p>
          <a:p>
            <a:pPr marL="624078" indent="-514350"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Release </a:t>
            </a:r>
            <a:r>
              <a:rPr lang="en-US" dirty="0">
                <a:latin typeface="Calibri" panose="020F0502020204030204" pitchFamily="34" charset="0"/>
              </a:rPr>
              <a:t>the node pointed by </a:t>
            </a:r>
            <a:r>
              <a:rPr lang="en-US" dirty="0" err="1">
                <a:latin typeface="Calibri" panose="020F0502020204030204" pitchFamily="34" charset="0"/>
              </a:rPr>
              <a:t>ptr</a:t>
            </a:r>
            <a:r>
              <a:rPr lang="en-US" dirty="0">
                <a:latin typeface="Calibri" panose="020F0502020204030204" pitchFamily="34" charset="0"/>
              </a:rPr>
              <a:t> to the memory heap. </a:t>
            </a:r>
            <a:endParaRPr lang="en-US" dirty="0" smtClean="0">
              <a:latin typeface="Calibri" panose="020F0502020204030204" pitchFamily="34" charset="0"/>
            </a:endParaRPr>
          </a:p>
          <a:p>
            <a:pPr marL="624078" indent="-514350"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Exit</a:t>
            </a:r>
            <a:r>
              <a:rPr lang="en-US" dirty="0">
                <a:latin typeface="Calibri" panose="020F0502020204030204" pitchFamily="34" charset="0"/>
              </a:rPr>
              <a:t>. </a:t>
            </a:r>
            <a:endParaRPr lang="en-US" dirty="0" smtClean="0">
              <a:latin typeface="Calibri" panose="020F0502020204030204" pitchFamily="34" charset="0"/>
            </a:endParaRPr>
          </a:p>
          <a:p>
            <a:pPr marL="109728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9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Objectives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Insertion in Linked List with following </a:t>
            </a:r>
            <a:r>
              <a:rPr lang="en-US" dirty="0" smtClean="0">
                <a:latin typeface="Calibri" panose="020F0502020204030204" pitchFamily="34" charset="0"/>
              </a:rPr>
              <a:t>criteria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Start </a:t>
            </a:r>
            <a:r>
              <a:rPr lang="en-US" dirty="0">
                <a:latin typeface="Calibri" panose="020F0502020204030204" pitchFamily="34" charset="0"/>
              </a:rPr>
              <a:t>of the </a:t>
            </a:r>
            <a:r>
              <a:rPr lang="en-US" dirty="0" smtClean="0">
                <a:latin typeface="Calibri" panose="020F0502020204030204" pitchFamily="34" charset="0"/>
              </a:rPr>
              <a:t>list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</a:rPr>
              <a:t>End of the list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Middle </a:t>
            </a:r>
            <a:r>
              <a:rPr lang="en-US" dirty="0">
                <a:latin typeface="Calibri" panose="020F0502020204030204" pitchFamily="34" charset="0"/>
              </a:rPr>
              <a:t>of the list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Anywhere </a:t>
            </a:r>
            <a:r>
              <a:rPr lang="en-US" dirty="0">
                <a:latin typeface="Calibri" panose="020F0502020204030204" pitchFamily="34" charset="0"/>
              </a:rPr>
              <a:t>in the list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Deletion of a node from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Tail of the List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Head of the List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</a:rPr>
              <a:t>desired location in the list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Delete </a:t>
            </a:r>
            <a:r>
              <a:rPr lang="en-US" dirty="0">
                <a:latin typeface="Calibri" panose="020F0502020204030204" pitchFamily="34" charset="0"/>
              </a:rPr>
              <a:t>node with a particular value</a:t>
            </a:r>
          </a:p>
        </p:txBody>
      </p:sp>
    </p:spTree>
    <p:extLst>
      <p:ext uri="{BB962C8B-B14F-4D97-AF65-F5344CB8AC3E}">
        <p14:creationId xmlns:p14="http://schemas.microsoft.com/office/powerpoint/2010/main" val="36235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manullah\Desktop\delete-a-particular-nod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2999"/>
            <a:ext cx="9144000" cy="431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140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Implementation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latin typeface="Calibri" panose="020F0502020204030204" pitchFamily="34" charset="0"/>
              </a:rPr>
              <a:t>void </a:t>
            </a:r>
            <a:r>
              <a:rPr lang="en-US" dirty="0" err="1">
                <a:latin typeface="Calibri" panose="020F0502020204030204" pitchFamily="34" charset="0"/>
              </a:rPr>
              <a:t>deleteNode</a:t>
            </a:r>
            <a:r>
              <a:rPr lang="en-US" dirty="0">
                <a:latin typeface="Calibri" panose="020F0502020204030204" pitchFamily="34" charset="0"/>
              </a:rPr>
              <a:t>(struct Node **</a:t>
            </a:r>
            <a:r>
              <a:rPr lang="en-US" dirty="0" err="1">
                <a:latin typeface="Calibri" panose="020F0502020204030204" pitchFamily="34" charset="0"/>
              </a:rPr>
              <a:t>head_ref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position) </a:t>
            </a:r>
          </a:p>
          <a:p>
            <a:r>
              <a:rPr lang="en-US" dirty="0">
                <a:latin typeface="Calibri" panose="020F0502020204030204" pitchFamily="34" charset="0"/>
              </a:rPr>
              <a:t>{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if (*</a:t>
            </a:r>
            <a:r>
              <a:rPr lang="en-US" dirty="0" err="1">
                <a:latin typeface="Calibri" panose="020F0502020204030204" pitchFamily="34" charset="0"/>
              </a:rPr>
              <a:t>head_ref</a:t>
            </a:r>
            <a:r>
              <a:rPr lang="en-US" dirty="0">
                <a:latin typeface="Calibri" panose="020F0502020204030204" pitchFamily="34" charset="0"/>
              </a:rPr>
              <a:t> == NULL) </a:t>
            </a:r>
            <a:r>
              <a:rPr lang="en-US" dirty="0" smtClean="0">
                <a:latin typeface="Calibri" panose="020F0502020204030204" pitchFamily="34" charset="0"/>
              </a:rPr>
              <a:t>	</a:t>
            </a:r>
            <a:r>
              <a:rPr lang="en-US" dirty="0">
                <a:latin typeface="Calibri" panose="020F0502020204030204" pitchFamily="34" charset="0"/>
              </a:rPr>
              <a:t> // If linked list is </a:t>
            </a:r>
            <a:r>
              <a:rPr lang="en-US" dirty="0" smtClean="0">
                <a:latin typeface="Calibri" panose="020F0502020204030204" pitchFamily="34" charset="0"/>
              </a:rPr>
              <a:t>empty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      return; </a:t>
            </a:r>
          </a:p>
          <a:p>
            <a:r>
              <a:rPr lang="en-US" dirty="0">
                <a:latin typeface="Calibri" panose="020F0502020204030204" pitchFamily="34" charset="0"/>
              </a:rPr>
              <a:t>    struct Node* temp = *</a:t>
            </a:r>
            <a:r>
              <a:rPr lang="en-US" dirty="0" err="1">
                <a:latin typeface="Calibri" panose="020F0502020204030204" pitchFamily="34" charset="0"/>
              </a:rPr>
              <a:t>head_ref</a:t>
            </a:r>
            <a:r>
              <a:rPr lang="en-US" dirty="0">
                <a:latin typeface="Calibri" panose="020F0502020204030204" pitchFamily="34" charset="0"/>
              </a:rPr>
              <a:t>; </a:t>
            </a:r>
            <a:r>
              <a:rPr lang="en-US" dirty="0" smtClean="0">
                <a:latin typeface="Calibri" panose="020F0502020204030204" pitchFamily="34" charset="0"/>
              </a:rPr>
              <a:t>	</a:t>
            </a:r>
            <a:r>
              <a:rPr lang="en-US" dirty="0">
                <a:latin typeface="Calibri" panose="020F0502020204030204" pitchFamily="34" charset="0"/>
              </a:rPr>
              <a:t>  // Store head node </a:t>
            </a:r>
          </a:p>
          <a:p>
            <a:r>
              <a:rPr lang="en-US" dirty="0">
                <a:latin typeface="Calibri" panose="020F0502020204030204" pitchFamily="34" charset="0"/>
              </a:rPr>
              <a:t>  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if (position == 0) </a:t>
            </a:r>
            <a:r>
              <a:rPr lang="en-US" dirty="0" smtClean="0">
                <a:latin typeface="Calibri" panose="020F0502020204030204" pitchFamily="34" charset="0"/>
              </a:rPr>
              <a:t>	</a:t>
            </a:r>
            <a:r>
              <a:rPr lang="en-US" dirty="0">
                <a:latin typeface="Calibri" panose="020F0502020204030204" pitchFamily="34" charset="0"/>
              </a:rPr>
              <a:t>  // If head needs to be removed </a:t>
            </a:r>
          </a:p>
          <a:p>
            <a:r>
              <a:rPr lang="en-US" dirty="0">
                <a:latin typeface="Calibri" panose="020F0502020204030204" pitchFamily="34" charset="0"/>
              </a:rPr>
              <a:t>    {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*</a:t>
            </a:r>
            <a:r>
              <a:rPr lang="en-US" dirty="0" err="1">
                <a:latin typeface="Calibri" panose="020F0502020204030204" pitchFamily="34" charset="0"/>
              </a:rPr>
              <a:t>head_ref</a:t>
            </a:r>
            <a:r>
              <a:rPr lang="en-US" dirty="0">
                <a:latin typeface="Calibri" panose="020F0502020204030204" pitchFamily="34" charset="0"/>
              </a:rPr>
              <a:t> = temp-&gt;next;   // Change head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free(temp);               // free old head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return; </a:t>
            </a:r>
          </a:p>
          <a:p>
            <a:r>
              <a:rPr lang="en-US" dirty="0">
                <a:latin typeface="Calibri" panose="020F0502020204030204" pitchFamily="34" charset="0"/>
              </a:rPr>
              <a:t>    }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for (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=0; temp!=NULL &amp;&amp;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&lt;position-1;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++) 	</a:t>
            </a:r>
            <a:r>
              <a:rPr lang="en-US" dirty="0" smtClean="0">
                <a:latin typeface="Calibri" panose="020F0502020204030204" pitchFamily="34" charset="0"/>
              </a:rPr>
              <a:t>// </a:t>
            </a:r>
            <a:r>
              <a:rPr lang="en-US" dirty="0">
                <a:latin typeface="Calibri" panose="020F0502020204030204" pitchFamily="34" charset="0"/>
              </a:rPr>
              <a:t>Find previous node of the node to </a:t>
            </a:r>
            <a:r>
              <a:rPr lang="en-US" dirty="0" smtClean="0">
                <a:latin typeface="Calibri" panose="020F0502020204030204" pitchFamily="34" charset="0"/>
              </a:rPr>
              <a:t>be deleted 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         temp = temp-&gt;next; </a:t>
            </a:r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    </a:t>
            </a:r>
            <a:r>
              <a:rPr lang="en-US" dirty="0" smtClean="0">
                <a:latin typeface="Calibri" panose="020F0502020204030204" pitchFamily="34" charset="0"/>
              </a:rPr>
              <a:t>    if (temp == NULL || temp-&gt;next == NULL) 	</a:t>
            </a:r>
            <a:r>
              <a:rPr lang="en-US" dirty="0">
                <a:latin typeface="Calibri" panose="020F0502020204030204" pitchFamily="34" charset="0"/>
              </a:rPr>
              <a:t>// If position is more than number of </a:t>
            </a:r>
            <a:r>
              <a:rPr lang="en-US" dirty="0" smtClean="0">
                <a:latin typeface="Calibri" panose="020F0502020204030204" pitchFamily="34" charset="0"/>
              </a:rPr>
              <a:t>Nodes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 return; </a:t>
            </a:r>
          </a:p>
          <a:p>
            <a:r>
              <a:rPr lang="en-US" dirty="0">
                <a:latin typeface="Calibri" panose="020F0502020204030204" pitchFamily="34" charset="0"/>
              </a:rPr>
              <a:t>  </a:t>
            </a:r>
          </a:p>
          <a:p>
            <a:r>
              <a:rPr lang="en-US" dirty="0">
                <a:latin typeface="Calibri" panose="020F0502020204030204" pitchFamily="34" charset="0"/>
              </a:rPr>
              <a:t>    // Node temp-&gt;next is the node to be deleted </a:t>
            </a:r>
          </a:p>
          <a:p>
            <a:r>
              <a:rPr lang="en-US" dirty="0">
                <a:latin typeface="Calibri" panose="020F0502020204030204" pitchFamily="34" charset="0"/>
              </a:rPr>
              <a:t>    // Store pointer to the next of node to be deleted </a:t>
            </a:r>
          </a:p>
          <a:p>
            <a:r>
              <a:rPr lang="en-US" dirty="0">
                <a:latin typeface="Calibri" panose="020F0502020204030204" pitchFamily="34" charset="0"/>
              </a:rPr>
              <a:t>    struct Node *next = temp-&gt;next-&gt;next; </a:t>
            </a:r>
          </a:p>
          <a:p>
            <a:r>
              <a:rPr lang="en-US" dirty="0">
                <a:latin typeface="Calibri" panose="020F0502020204030204" pitchFamily="34" charset="0"/>
              </a:rPr>
              <a:t>  </a:t>
            </a:r>
          </a:p>
          <a:p>
            <a:r>
              <a:rPr lang="en-US" dirty="0">
                <a:latin typeface="Calibri" panose="020F0502020204030204" pitchFamily="34" charset="0"/>
              </a:rPr>
              <a:t>    // Unlink the node from linked list </a:t>
            </a:r>
          </a:p>
          <a:p>
            <a:r>
              <a:rPr lang="en-US" dirty="0">
                <a:latin typeface="Calibri" panose="020F0502020204030204" pitchFamily="34" charset="0"/>
              </a:rPr>
              <a:t>    free(temp-&gt;next);  // Free memory </a:t>
            </a:r>
          </a:p>
          <a:p>
            <a:r>
              <a:rPr lang="en-US" dirty="0">
                <a:latin typeface="Calibri" panose="020F0502020204030204" pitchFamily="34" charset="0"/>
              </a:rPr>
              <a:t>  </a:t>
            </a:r>
          </a:p>
          <a:p>
            <a:r>
              <a:rPr lang="en-US" dirty="0">
                <a:latin typeface="Calibri" panose="020F0502020204030204" pitchFamily="34" charset="0"/>
              </a:rPr>
              <a:t>    temp-&gt;next = next;  // Unlink the deleted node from list </a:t>
            </a:r>
          </a:p>
          <a:p>
            <a:r>
              <a:rPr lang="en-US" dirty="0">
                <a:latin typeface="Calibri" panose="020F0502020204030204" pitchFamily="34" charset="0"/>
              </a:rPr>
              <a:t>} 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dirty="0" smtClean="0">
                <a:latin typeface="Calibri" panose="020F0502020204030204" pitchFamily="34" charset="0"/>
              </a:rPr>
              <a:t>Delete Node with a Particular Value - Algorithm</a:t>
            </a:r>
            <a:r>
              <a:rPr lang="en-US" b="1" dirty="0" smtClean="0">
                <a:latin typeface="Calibri" panose="020F0502020204030204" pitchFamily="34" charset="0"/>
              </a:rPr>
              <a:t/>
            </a:r>
            <a:br>
              <a:rPr lang="en-US" b="1" dirty="0" smtClean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>
                <a:latin typeface="Calibri" panose="020F0502020204030204" pitchFamily="34" charset="0"/>
              </a:rPr>
              <a:t>Steps:</a:t>
            </a:r>
          </a:p>
          <a:p>
            <a:pPr marL="624078" indent="-514350"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Store </a:t>
            </a:r>
            <a:r>
              <a:rPr lang="en-US" dirty="0">
                <a:latin typeface="Calibri" panose="020F0502020204030204" pitchFamily="34" charset="0"/>
              </a:rPr>
              <a:t>address of head in a double pointer till we find a non “key” node. This takes care of the 1st while loop to handle the special case of the </a:t>
            </a:r>
            <a:r>
              <a:rPr lang="en-US" dirty="0" smtClean="0">
                <a:latin typeface="Calibri" panose="020F0502020204030204" pitchFamily="34" charset="0"/>
              </a:rPr>
              <a:t>head.</a:t>
            </a:r>
          </a:p>
          <a:p>
            <a:pPr marL="624078" indent="-514350"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If </a:t>
            </a:r>
            <a:r>
              <a:rPr lang="en-US" dirty="0">
                <a:latin typeface="Calibri" panose="020F0502020204030204" pitchFamily="34" charset="0"/>
              </a:rPr>
              <a:t>a node is not “key” node then store the address of node-&gt;next in </a:t>
            </a:r>
            <a:r>
              <a:rPr lang="en-US" dirty="0" smtClean="0">
                <a:latin typeface="Calibri" panose="020F0502020204030204" pitchFamily="34" charset="0"/>
              </a:rPr>
              <a:t>pp.</a:t>
            </a:r>
          </a:p>
          <a:p>
            <a:pPr marL="624078" indent="-514350"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</a:rPr>
              <a:t>f </a:t>
            </a:r>
            <a:r>
              <a:rPr lang="en-US" dirty="0">
                <a:latin typeface="Calibri" panose="020F0502020204030204" pitchFamily="34" charset="0"/>
              </a:rPr>
              <a:t>we find a “key” node later on then change pp (ultimately node-&gt;next) to point to current </a:t>
            </a:r>
            <a:r>
              <a:rPr lang="en-US" dirty="0" smtClean="0">
                <a:latin typeface="Calibri" panose="020F0502020204030204" pitchFamily="34" charset="0"/>
              </a:rPr>
              <a:t>     node-</a:t>
            </a:r>
            <a:r>
              <a:rPr lang="en-US" dirty="0">
                <a:latin typeface="Calibri" panose="020F0502020204030204" pitchFamily="34" charset="0"/>
              </a:rPr>
              <a:t>&gt;next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3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manullah\Desktop\Linked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599"/>
            <a:ext cx="9144000" cy="203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35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Implementation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40000" lnSpcReduction="20000"/>
          </a:bodyPr>
          <a:lstStyle/>
          <a:p>
            <a:r>
              <a:rPr lang="en-US" dirty="0">
                <a:latin typeface="Calibri" panose="020F0502020204030204" pitchFamily="34" charset="0"/>
              </a:rPr>
              <a:t>void </a:t>
            </a:r>
            <a:r>
              <a:rPr lang="en-US" dirty="0" err="1">
                <a:latin typeface="Calibri" panose="020F0502020204030204" pitchFamily="34" charset="0"/>
              </a:rPr>
              <a:t>deleteKey</a:t>
            </a:r>
            <a:r>
              <a:rPr lang="en-US" dirty="0">
                <a:latin typeface="Calibri" panose="020F0502020204030204" pitchFamily="34" charset="0"/>
              </a:rPr>
              <a:t>(struct Node **</a:t>
            </a:r>
            <a:r>
              <a:rPr lang="en-US" dirty="0" err="1">
                <a:latin typeface="Calibri" panose="020F0502020204030204" pitchFamily="34" charset="0"/>
              </a:rPr>
              <a:t>head_ref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key) </a:t>
            </a:r>
          </a:p>
          <a:p>
            <a:r>
              <a:rPr lang="en-US" dirty="0">
                <a:latin typeface="Calibri" panose="020F0502020204030204" pitchFamily="34" charset="0"/>
              </a:rPr>
              <a:t>{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struct Node* temp = *</a:t>
            </a:r>
            <a:r>
              <a:rPr lang="en-US" dirty="0" err="1">
                <a:latin typeface="Calibri" panose="020F0502020204030204" pitchFamily="34" charset="0"/>
              </a:rPr>
              <a:t>head_ref</a:t>
            </a:r>
            <a:r>
              <a:rPr lang="en-US" dirty="0">
                <a:latin typeface="Calibri" panose="020F0502020204030204" pitchFamily="34" charset="0"/>
              </a:rPr>
              <a:t>, *</a:t>
            </a:r>
            <a:r>
              <a:rPr lang="en-US" dirty="0" err="1">
                <a:latin typeface="Calibri" panose="020F0502020204030204" pitchFamily="34" charset="0"/>
              </a:rPr>
              <a:t>prev</a:t>
            </a:r>
            <a:r>
              <a:rPr lang="en-US" dirty="0">
                <a:latin typeface="Calibri" panose="020F0502020204030204" pitchFamily="34" charset="0"/>
              </a:rPr>
              <a:t>; </a:t>
            </a:r>
            <a:r>
              <a:rPr lang="en-US" dirty="0" smtClean="0">
                <a:latin typeface="Calibri" panose="020F0502020204030204" pitchFamily="34" charset="0"/>
              </a:rPr>
              <a:t>	</a:t>
            </a:r>
            <a:r>
              <a:rPr lang="en-US" dirty="0">
                <a:latin typeface="Calibri" panose="020F0502020204030204" pitchFamily="34" charset="0"/>
              </a:rPr>
              <a:t>// Store head node </a:t>
            </a:r>
          </a:p>
          <a:p>
            <a:r>
              <a:rPr lang="en-US" dirty="0">
                <a:latin typeface="Calibri" panose="020F0502020204030204" pitchFamily="34" charset="0"/>
              </a:rPr>
              <a:t>  </a:t>
            </a:r>
          </a:p>
          <a:p>
            <a:r>
              <a:rPr lang="en-US" dirty="0">
                <a:latin typeface="Calibri" panose="020F0502020204030204" pitchFamily="34" charset="0"/>
              </a:rPr>
              <a:t>    </a:t>
            </a:r>
          </a:p>
          <a:p>
            <a:r>
              <a:rPr lang="en-US" dirty="0">
                <a:latin typeface="Calibri" panose="020F0502020204030204" pitchFamily="34" charset="0"/>
              </a:rPr>
              <a:t>    while (temp != NULL &amp;&amp; temp-&gt;data == key) 	 // If head node itself holds the key or multiple occurrences of key </a:t>
            </a:r>
          </a:p>
          <a:p>
            <a:r>
              <a:rPr lang="en-US" dirty="0">
                <a:latin typeface="Calibri" panose="020F0502020204030204" pitchFamily="34" charset="0"/>
              </a:rPr>
              <a:t>    {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*</a:t>
            </a:r>
            <a:r>
              <a:rPr lang="en-US" dirty="0" err="1">
                <a:latin typeface="Calibri" panose="020F0502020204030204" pitchFamily="34" charset="0"/>
              </a:rPr>
              <a:t>head_ref</a:t>
            </a:r>
            <a:r>
              <a:rPr lang="en-US" dirty="0">
                <a:latin typeface="Calibri" panose="020F0502020204030204" pitchFamily="34" charset="0"/>
              </a:rPr>
              <a:t> = temp-&gt;next;   // Changed head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free(temp);               // free old head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temp = *</a:t>
            </a:r>
            <a:r>
              <a:rPr lang="en-US" dirty="0" err="1">
                <a:latin typeface="Calibri" panose="020F0502020204030204" pitchFamily="34" charset="0"/>
              </a:rPr>
              <a:t>head_ref</a:t>
            </a:r>
            <a:r>
              <a:rPr lang="en-US" dirty="0">
                <a:latin typeface="Calibri" panose="020F0502020204030204" pitchFamily="34" charset="0"/>
              </a:rPr>
              <a:t>;         // Change Temp </a:t>
            </a:r>
          </a:p>
          <a:p>
            <a:r>
              <a:rPr lang="en-US" dirty="0">
                <a:latin typeface="Calibri" panose="020F0502020204030204" pitchFamily="34" charset="0"/>
              </a:rPr>
              <a:t>    } </a:t>
            </a:r>
          </a:p>
          <a:p>
            <a:r>
              <a:rPr lang="en-US" dirty="0">
                <a:latin typeface="Calibri" panose="020F0502020204030204" pitchFamily="34" charset="0"/>
              </a:rPr>
              <a:t>  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while (</a:t>
            </a:r>
            <a:r>
              <a:rPr lang="en-US" dirty="0" smtClean="0">
                <a:latin typeface="Calibri" panose="020F0502020204030204" pitchFamily="34" charset="0"/>
              </a:rPr>
              <a:t>temp </a:t>
            </a:r>
            <a:r>
              <a:rPr lang="en-US" dirty="0">
                <a:latin typeface="Calibri" panose="020F0502020204030204" pitchFamily="34" charset="0"/>
              </a:rPr>
              <a:t>!= NULL) </a:t>
            </a:r>
            <a:r>
              <a:rPr lang="en-US" dirty="0" smtClean="0">
                <a:latin typeface="Calibri" panose="020F0502020204030204" pitchFamily="34" charset="0"/>
              </a:rPr>
              <a:t>	</a:t>
            </a:r>
            <a:r>
              <a:rPr lang="en-US" dirty="0">
                <a:latin typeface="Calibri" panose="020F0502020204030204" pitchFamily="34" charset="0"/>
              </a:rPr>
              <a:t>// Delete occurrences other than head </a:t>
            </a:r>
          </a:p>
          <a:p>
            <a:r>
              <a:rPr lang="en-US" dirty="0">
                <a:latin typeface="Calibri" panose="020F0502020204030204" pitchFamily="34" charset="0"/>
              </a:rPr>
              <a:t>    {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// Search for the key to be deleted, keep track of the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// previous node as we need to change '</a:t>
            </a:r>
            <a:r>
              <a:rPr lang="en-US" dirty="0" err="1">
                <a:latin typeface="Calibri" panose="020F0502020204030204" pitchFamily="34" charset="0"/>
              </a:rPr>
              <a:t>prev</a:t>
            </a:r>
            <a:r>
              <a:rPr lang="en-US" dirty="0">
                <a:latin typeface="Calibri" panose="020F0502020204030204" pitchFamily="34" charset="0"/>
              </a:rPr>
              <a:t>-&gt;next'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while (temp != NULL &amp;&amp; temp-&gt;data != key)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{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    </a:t>
            </a:r>
            <a:r>
              <a:rPr lang="en-US" dirty="0" err="1">
                <a:latin typeface="Calibri" panose="020F0502020204030204" pitchFamily="34" charset="0"/>
              </a:rPr>
              <a:t>prev</a:t>
            </a:r>
            <a:r>
              <a:rPr lang="en-US" dirty="0">
                <a:latin typeface="Calibri" panose="020F0502020204030204" pitchFamily="34" charset="0"/>
              </a:rPr>
              <a:t> = temp;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    temp = temp-&gt;next; 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}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  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               if (temp == NULL) return; 	</a:t>
            </a:r>
            <a:r>
              <a:rPr lang="en-US" dirty="0">
                <a:latin typeface="Calibri" panose="020F0502020204030204" pitchFamily="34" charset="0"/>
              </a:rPr>
              <a:t> // If key was not present in linked list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  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        </a:t>
            </a:r>
            <a:r>
              <a:rPr lang="en-US" dirty="0" err="1">
                <a:latin typeface="Calibri" panose="020F0502020204030204" pitchFamily="34" charset="0"/>
              </a:rPr>
              <a:t>prev</a:t>
            </a:r>
            <a:r>
              <a:rPr lang="en-US" dirty="0">
                <a:latin typeface="Calibri" panose="020F0502020204030204" pitchFamily="34" charset="0"/>
              </a:rPr>
              <a:t>-&gt;next = temp-&gt;next; </a:t>
            </a:r>
            <a:r>
              <a:rPr lang="en-US" dirty="0" smtClean="0">
                <a:latin typeface="Calibri" panose="020F0502020204030204" pitchFamily="34" charset="0"/>
              </a:rPr>
              <a:t>	</a:t>
            </a:r>
            <a:r>
              <a:rPr lang="en-US" dirty="0">
                <a:latin typeface="Calibri" panose="020F0502020204030204" pitchFamily="34" charset="0"/>
              </a:rPr>
              <a:t>// Unlink the node from linked list </a:t>
            </a:r>
          </a:p>
          <a:p>
            <a:r>
              <a:rPr lang="en-US" dirty="0">
                <a:latin typeface="Calibri" panose="020F0502020204030204" pitchFamily="34" charset="0"/>
              </a:rPr>
              <a:t>  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free(temp);  // Free memory </a:t>
            </a:r>
          </a:p>
          <a:p>
            <a:r>
              <a:rPr lang="en-US" dirty="0">
                <a:latin typeface="Calibri" panose="020F0502020204030204" pitchFamily="34" charset="0"/>
              </a:rPr>
              <a:t>  </a:t>
            </a:r>
          </a:p>
          <a:p>
            <a:r>
              <a:rPr lang="en-US" dirty="0">
                <a:latin typeface="Calibri" panose="020F0502020204030204" pitchFamily="34" charset="0"/>
              </a:rPr>
              <a:t>                temp = </a:t>
            </a:r>
            <a:r>
              <a:rPr lang="en-US" dirty="0" err="1">
                <a:latin typeface="Calibri" panose="020F0502020204030204" pitchFamily="34" charset="0"/>
              </a:rPr>
              <a:t>prev</a:t>
            </a:r>
            <a:r>
              <a:rPr lang="en-US" dirty="0">
                <a:latin typeface="Calibri" panose="020F0502020204030204" pitchFamily="34" charset="0"/>
              </a:rPr>
              <a:t>-&gt;next; </a:t>
            </a:r>
            <a:r>
              <a:rPr lang="en-US" dirty="0" smtClean="0">
                <a:latin typeface="Calibri" panose="020F0502020204030204" pitchFamily="34" charset="0"/>
              </a:rPr>
              <a:t>	</a:t>
            </a:r>
            <a:r>
              <a:rPr lang="en-US" dirty="0">
                <a:latin typeface="Calibri" panose="020F0502020204030204" pitchFamily="34" charset="0"/>
              </a:rPr>
              <a:t>//Update Temp for next iteration of outer loop </a:t>
            </a:r>
          </a:p>
          <a:p>
            <a:r>
              <a:rPr lang="en-US" dirty="0">
                <a:latin typeface="Calibri" panose="020F0502020204030204" pitchFamily="34" charset="0"/>
              </a:rPr>
              <a:t>    } </a:t>
            </a:r>
          </a:p>
          <a:p>
            <a:r>
              <a:rPr lang="en-US" dirty="0">
                <a:latin typeface="Calibri" panose="020F0502020204030204" pitchFamily="34" charset="0"/>
              </a:rPr>
              <a:t>} 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5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Summary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</a:rPr>
              <a:t>Insertion in Linked List with following </a:t>
            </a:r>
            <a:r>
              <a:rPr lang="en-US" dirty="0" smtClean="0">
                <a:latin typeface="Calibri" panose="020F0502020204030204" pitchFamily="34" charset="0"/>
              </a:rPr>
              <a:t>criteria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Start </a:t>
            </a:r>
            <a:r>
              <a:rPr lang="en-US" dirty="0">
                <a:latin typeface="Calibri" panose="020F0502020204030204" pitchFamily="34" charset="0"/>
              </a:rPr>
              <a:t>of the </a:t>
            </a:r>
            <a:r>
              <a:rPr lang="en-US" dirty="0" smtClean="0">
                <a:latin typeface="Calibri" panose="020F0502020204030204" pitchFamily="34" charset="0"/>
              </a:rPr>
              <a:t>list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</a:rPr>
              <a:t>End of the list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Middle </a:t>
            </a:r>
            <a:r>
              <a:rPr lang="en-US" dirty="0">
                <a:latin typeface="Calibri" panose="020F0502020204030204" pitchFamily="34" charset="0"/>
              </a:rPr>
              <a:t>of the list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Anywhere </a:t>
            </a:r>
            <a:r>
              <a:rPr lang="en-US" dirty="0">
                <a:latin typeface="Calibri" panose="020F0502020204030204" pitchFamily="34" charset="0"/>
              </a:rPr>
              <a:t>in the list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Deletion of a node from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Tail of the List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Head of the List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</a:rPr>
              <a:t>desired location in the list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Delete </a:t>
            </a:r>
            <a:r>
              <a:rPr lang="en-US" dirty="0">
                <a:latin typeface="Calibri" panose="020F0502020204030204" pitchFamily="34" charset="0"/>
              </a:rPr>
              <a:t>node with a particular value</a:t>
            </a:r>
          </a:p>
        </p:txBody>
      </p:sp>
    </p:spTree>
    <p:extLst>
      <p:ext uri="{BB962C8B-B14F-4D97-AF65-F5344CB8AC3E}">
        <p14:creationId xmlns:p14="http://schemas.microsoft.com/office/powerpoint/2010/main" val="29855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References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hlinkClick r:id="rId2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hlinkClick r:id="rId2"/>
              </a:rPr>
              <a:t>www.studytonight.com/data-structures/linear-linked-list</a:t>
            </a:r>
            <a:endParaRPr lang="en-US" dirty="0" smtClean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  <a:hlinkClick r:id="rId3"/>
              </a:rPr>
              <a:t>https://www.codelike.in/c/linked-list/</a:t>
            </a:r>
            <a:endParaRPr lang="en-US" dirty="0" smtClean="0">
              <a:latin typeface="Calibri" panose="020F0502020204030204" pitchFamily="34" charset="0"/>
            </a:endParaRPr>
          </a:p>
          <a:p>
            <a:pPr algn="just"/>
            <a:r>
              <a:rPr lang="en-US" dirty="0" smtClean="0">
                <a:latin typeface="Calibri" panose="020F0502020204030204" pitchFamily="34" charset="0"/>
                <a:hlinkClick r:id="rId4"/>
              </a:rPr>
              <a:t>http</a:t>
            </a:r>
            <a:r>
              <a:rPr lang="en-US" dirty="0">
                <a:latin typeface="Calibri" panose="020F0502020204030204" pitchFamily="34" charset="0"/>
                <a:hlinkClick r:id="rId4"/>
              </a:rPr>
              <a:t>://</a:t>
            </a:r>
            <a:r>
              <a:rPr lang="en-US" dirty="0" smtClean="0">
                <a:latin typeface="Calibri" panose="020F0502020204030204" pitchFamily="34" charset="0"/>
                <a:hlinkClick r:id="rId4"/>
              </a:rPr>
              <a:t>www.c4learn.com/data-structure</a:t>
            </a:r>
            <a:endParaRPr lang="en-US" dirty="0" smtClean="0">
              <a:latin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hlinkClick r:id="rId5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hlinkClick r:id="rId5"/>
              </a:rPr>
              <a:t>www.slideshare.net/swajahatr/linked-list-c</a:t>
            </a:r>
            <a:endParaRPr lang="en-US" dirty="0" smtClean="0">
              <a:latin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hlinkClick r:id="rId6"/>
              </a:rPr>
              <a:t>http://</a:t>
            </a:r>
            <a:r>
              <a:rPr lang="en-US" dirty="0" smtClean="0">
                <a:latin typeface="Calibri" panose="020F0502020204030204" pitchFamily="34" charset="0"/>
                <a:hlinkClick r:id="rId6"/>
              </a:rPr>
              <a:t>www.thecodegallery.com/DSM/DeleteLast.php</a:t>
            </a:r>
            <a:endParaRPr lang="en-US" dirty="0" smtClean="0">
              <a:latin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hlinkClick r:id="rId7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hlinkClick r:id="rId7"/>
              </a:rPr>
              <a:t>www.slideshare.net/sathasivamr1/team-7-42605180</a:t>
            </a:r>
            <a:endParaRPr lang="en-US" dirty="0" smtClean="0">
              <a:latin typeface="Calibri" panose="020F0502020204030204" pitchFamily="34" charset="0"/>
            </a:endParaRPr>
          </a:p>
          <a:p>
            <a:pPr algn="just"/>
            <a:endParaRPr lang="en-US" dirty="0" smtClean="0">
              <a:latin typeface="Calibri" panose="020F0502020204030204" pitchFamily="34" charset="0"/>
            </a:endParaRPr>
          </a:p>
          <a:p>
            <a:pPr algn="just"/>
            <a:endParaRPr lang="en-US" dirty="0" smtClean="0">
              <a:latin typeface="Calibri" panose="020F0502020204030204" pitchFamily="34" charset="0"/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0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066800"/>
          </a:xfrm>
        </p:spPr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Insertion in </a:t>
            </a:r>
            <a:r>
              <a:rPr lang="en-US" dirty="0">
                <a:latin typeface="Calibri" panose="020F0502020204030204" pitchFamily="34" charset="0"/>
              </a:rPr>
              <a:t>Linked List </a:t>
            </a:r>
          </a:p>
        </p:txBody>
      </p:sp>
    </p:spTree>
    <p:extLst>
      <p:ext uri="{BB962C8B-B14F-4D97-AF65-F5344CB8AC3E}">
        <p14:creationId xmlns:p14="http://schemas.microsoft.com/office/powerpoint/2010/main" val="39320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Insertion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US" dirty="0" smtClean="0">
                <a:latin typeface="Calibri" panose="020F0502020204030204" pitchFamily="34" charset="0"/>
              </a:rPr>
              <a:t>A Node in the Linked List can </a:t>
            </a:r>
            <a:r>
              <a:rPr lang="en-US" dirty="0">
                <a:latin typeface="Calibri" panose="020F0502020204030204" pitchFamily="34" charset="0"/>
              </a:rPr>
              <a:t>be inserted </a:t>
            </a:r>
            <a:r>
              <a:rPr lang="en-US" dirty="0" smtClean="0">
                <a:latin typeface="Calibri" panose="020F0502020204030204" pitchFamily="34" charset="0"/>
              </a:rPr>
              <a:t>at:</a:t>
            </a:r>
            <a:endParaRPr lang="en-US" dirty="0">
              <a:latin typeface="Calibri" panose="020F0502020204030204" pitchFamily="34" charset="0"/>
            </a:endParaRPr>
          </a:p>
          <a:p>
            <a:pPr marL="624078" indent="-514350" algn="just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B</a:t>
            </a:r>
            <a:r>
              <a:rPr lang="en-US" dirty="0" smtClean="0">
                <a:latin typeface="Calibri" panose="020F0502020204030204" pitchFamily="34" charset="0"/>
              </a:rPr>
              <a:t>eginning </a:t>
            </a:r>
            <a:r>
              <a:rPr lang="en-US" dirty="0">
                <a:latin typeface="Calibri" panose="020F0502020204030204" pitchFamily="34" charset="0"/>
              </a:rPr>
              <a:t>of the list.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E</a:t>
            </a:r>
            <a:r>
              <a:rPr lang="en-US" dirty="0" smtClean="0">
                <a:latin typeface="Calibri" panose="020F0502020204030204" pitchFamily="34" charset="0"/>
              </a:rPr>
              <a:t>nd </a:t>
            </a:r>
            <a:r>
              <a:rPr lang="en-US" dirty="0">
                <a:latin typeface="Calibri" panose="020F0502020204030204" pitchFamily="34" charset="0"/>
              </a:rPr>
              <a:t>of the </a:t>
            </a:r>
            <a:r>
              <a:rPr lang="en-US" dirty="0" smtClean="0">
                <a:latin typeface="Calibri" panose="020F0502020204030204" pitchFamily="34" charset="0"/>
              </a:rPr>
              <a:t>list.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Middle </a:t>
            </a:r>
            <a:r>
              <a:rPr lang="en-US" dirty="0">
                <a:latin typeface="Calibri" panose="020F0502020204030204" pitchFamily="34" charset="0"/>
              </a:rPr>
              <a:t>of the </a:t>
            </a:r>
            <a:r>
              <a:rPr lang="en-US" dirty="0" smtClean="0">
                <a:latin typeface="Calibri" panose="020F0502020204030204" pitchFamily="34" charset="0"/>
              </a:rPr>
              <a:t>list</a:t>
            </a:r>
          </a:p>
          <a:p>
            <a:pPr marL="624078" indent="-514350" algn="just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Anywhere </a:t>
            </a:r>
            <a:r>
              <a:rPr lang="en-US" dirty="0">
                <a:latin typeface="Calibri" panose="020F0502020204030204" pitchFamily="34" charset="0"/>
              </a:rPr>
              <a:t>in the list</a:t>
            </a:r>
          </a:p>
          <a:p>
            <a:pPr marL="624078" indent="-51435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Insertion at the </a:t>
            </a:r>
            <a:r>
              <a:rPr lang="en-US" dirty="0" smtClean="0">
                <a:latin typeface="Calibri" panose="020F0502020204030204" pitchFamily="34" charset="0"/>
              </a:rPr>
              <a:t>Beginning - Algorithm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>
                <a:latin typeface="Calibri" panose="020F0502020204030204" pitchFamily="34" charset="0"/>
              </a:rPr>
              <a:t>Steps to insert a Node at beginning :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Allocate a new node </a:t>
            </a:r>
            <a:endParaRPr lang="en-US" dirty="0" smtClean="0">
              <a:latin typeface="Calibri" panose="020F050202020403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Insert new </a:t>
            </a:r>
            <a:r>
              <a:rPr lang="en-US" dirty="0">
                <a:latin typeface="Calibri" panose="020F0502020204030204" pitchFamily="34" charset="0"/>
              </a:rPr>
              <a:t>element 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Have </a:t>
            </a:r>
            <a:r>
              <a:rPr lang="en-US" dirty="0">
                <a:latin typeface="Calibri" panose="020F0502020204030204" pitchFamily="34" charset="0"/>
              </a:rPr>
              <a:t>new node point to old head </a:t>
            </a:r>
            <a:endParaRPr lang="en-US" dirty="0" smtClean="0">
              <a:latin typeface="Calibri" panose="020F050202020403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Update </a:t>
            </a:r>
            <a:r>
              <a:rPr lang="en-US" dirty="0">
                <a:latin typeface="Calibri" panose="020F0502020204030204" pitchFamily="34" charset="0"/>
              </a:rPr>
              <a:t>head to point to new node </a:t>
            </a:r>
          </a:p>
        </p:txBody>
      </p:sp>
    </p:spTree>
    <p:extLst>
      <p:ext uri="{BB962C8B-B14F-4D97-AF65-F5344CB8AC3E}">
        <p14:creationId xmlns:p14="http://schemas.microsoft.com/office/powerpoint/2010/main" val="63633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manullah\Desktop\insert_st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25221"/>
            <a:ext cx="8684557" cy="369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8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Implementation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LinkedList</a:t>
            </a:r>
            <a:r>
              <a:rPr lang="en-US" dirty="0">
                <a:latin typeface="Calibri" panose="020F0502020204030204" pitchFamily="34" charset="0"/>
              </a:rPr>
              <a:t> :: </a:t>
            </a:r>
            <a:r>
              <a:rPr lang="en-US" b="1" dirty="0" err="1">
                <a:latin typeface="Calibri" panose="020F0502020204030204" pitchFamily="34" charset="0"/>
              </a:rPr>
              <a:t>addAtFront</a:t>
            </a:r>
            <a:r>
              <a:rPr lang="en-US" dirty="0">
                <a:latin typeface="Calibri" panose="020F0502020204030204" pitchFamily="34" charset="0"/>
              </a:rPr>
              <a:t>(node *n) {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 = 0;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i="1" dirty="0" smtClean="0">
                <a:latin typeface="Calibri" panose="020F0502020204030204" pitchFamily="34" charset="0"/>
              </a:rPr>
              <a:t>//</a:t>
            </a:r>
            <a:r>
              <a:rPr lang="en-US" i="1" dirty="0">
                <a:latin typeface="Calibri" panose="020F0502020204030204" pitchFamily="34" charset="0"/>
              </a:rPr>
              <a:t>making the next of the new Node point to Head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n</a:t>
            </a:r>
            <a:r>
              <a:rPr lang="en-US" b="1" dirty="0" smtClean="0">
                <a:latin typeface="Calibri" panose="020F0502020204030204" pitchFamily="34" charset="0"/>
              </a:rPr>
              <a:t>-</a:t>
            </a:r>
            <a:r>
              <a:rPr lang="en-US" b="1" dirty="0">
                <a:latin typeface="Calibri" panose="020F0502020204030204" pitchFamily="34" charset="0"/>
              </a:rPr>
              <a:t>&gt;</a:t>
            </a:r>
            <a:r>
              <a:rPr lang="en-US" dirty="0">
                <a:latin typeface="Calibri" panose="020F0502020204030204" pitchFamily="34" charset="0"/>
              </a:rPr>
              <a:t>next = head;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i="1" dirty="0" smtClean="0">
                <a:latin typeface="Calibri" panose="020F0502020204030204" pitchFamily="34" charset="0"/>
              </a:rPr>
              <a:t>//</a:t>
            </a:r>
            <a:r>
              <a:rPr lang="en-US" i="1" dirty="0">
                <a:latin typeface="Calibri" panose="020F0502020204030204" pitchFamily="34" charset="0"/>
              </a:rPr>
              <a:t>making the new Node as Head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head </a:t>
            </a:r>
            <a:r>
              <a:rPr lang="en-US" dirty="0">
                <a:latin typeface="Calibri" panose="020F0502020204030204" pitchFamily="34" charset="0"/>
              </a:rPr>
              <a:t>= n;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err="1" smtClean="0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++;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i="1" dirty="0" smtClean="0">
                <a:latin typeface="Calibri" panose="020F0502020204030204" pitchFamily="34" charset="0"/>
              </a:rPr>
              <a:t>//</a:t>
            </a:r>
            <a:r>
              <a:rPr lang="en-US" i="1" dirty="0">
                <a:latin typeface="Calibri" panose="020F0502020204030204" pitchFamily="34" charset="0"/>
              </a:rPr>
              <a:t>returning the position where Node is added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return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;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1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 panose="020F0502020204030204" pitchFamily="34" charset="0"/>
              </a:rPr>
              <a:t>Insertion at the </a:t>
            </a:r>
            <a:r>
              <a:rPr lang="en-US" dirty="0" smtClean="0">
                <a:latin typeface="Calibri" panose="020F0502020204030204" pitchFamily="34" charset="0"/>
              </a:rPr>
              <a:t>End - Algorithm</a:t>
            </a:r>
            <a:r>
              <a:rPr lang="en-US" b="1" dirty="0">
                <a:latin typeface="Calibri" panose="020F0502020204030204" pitchFamily="34" charset="0"/>
              </a:rPr>
              <a:t/>
            </a:r>
            <a:br>
              <a:rPr lang="en-US" b="1" dirty="0">
                <a:latin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>
                <a:latin typeface="Calibri" panose="020F0502020204030204" pitchFamily="34" charset="0"/>
              </a:rPr>
              <a:t>Steps to insert a Node at </a:t>
            </a:r>
            <a:r>
              <a:rPr lang="en-US" dirty="0" smtClean="0">
                <a:latin typeface="Calibri" panose="020F0502020204030204" pitchFamily="34" charset="0"/>
              </a:rPr>
              <a:t>End:</a:t>
            </a:r>
            <a:endParaRPr lang="en-US" dirty="0">
              <a:latin typeface="Calibri" panose="020F050202020403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Allocate </a:t>
            </a:r>
            <a:r>
              <a:rPr lang="en-US" dirty="0">
                <a:latin typeface="Calibri" panose="020F0502020204030204" pitchFamily="34" charset="0"/>
              </a:rPr>
              <a:t>a new node </a:t>
            </a:r>
            <a:endParaRPr lang="en-US" dirty="0" smtClean="0">
              <a:latin typeface="Calibri" panose="020F050202020403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Insert </a:t>
            </a:r>
            <a:r>
              <a:rPr lang="en-US" dirty="0">
                <a:latin typeface="Calibri" panose="020F0502020204030204" pitchFamily="34" charset="0"/>
              </a:rPr>
              <a:t>new element </a:t>
            </a:r>
            <a:endParaRPr lang="en-US" dirty="0" smtClean="0">
              <a:latin typeface="Calibri" panose="020F050202020403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Have </a:t>
            </a:r>
            <a:r>
              <a:rPr lang="en-US" dirty="0">
                <a:latin typeface="Calibri" panose="020F0502020204030204" pitchFamily="34" charset="0"/>
              </a:rPr>
              <a:t>new node point to null </a:t>
            </a:r>
            <a:endParaRPr lang="en-US" dirty="0" smtClean="0">
              <a:latin typeface="Calibri" panose="020F050202020403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Have </a:t>
            </a:r>
            <a:r>
              <a:rPr lang="en-US" dirty="0">
                <a:latin typeface="Calibri" panose="020F0502020204030204" pitchFamily="34" charset="0"/>
              </a:rPr>
              <a:t>old last node point to new node </a:t>
            </a:r>
            <a:endParaRPr lang="en-US" dirty="0" smtClean="0">
              <a:latin typeface="Calibri" panose="020F0502020204030204" pitchFamily="34" charset="0"/>
            </a:endParaRP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</a:rPr>
              <a:t>Update </a:t>
            </a:r>
            <a:r>
              <a:rPr lang="en-US" dirty="0">
                <a:latin typeface="Calibri" panose="020F0502020204030204" pitchFamily="34" charset="0"/>
              </a:rPr>
              <a:t>tail to point to new node</a:t>
            </a:r>
          </a:p>
        </p:txBody>
      </p:sp>
    </p:spTree>
    <p:extLst>
      <p:ext uri="{BB962C8B-B14F-4D97-AF65-F5344CB8AC3E}">
        <p14:creationId xmlns:p14="http://schemas.microsoft.com/office/powerpoint/2010/main" val="5701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</TotalTime>
  <Words>778</Words>
  <Application>Microsoft Office PowerPoint</Application>
  <PresentationFormat>On-screen Show (4:3)</PresentationFormat>
  <Paragraphs>263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Urban</vt:lpstr>
      <vt:lpstr>Linked List - Insertion &amp; Deletion</vt:lpstr>
      <vt:lpstr>Last Lecture Summary</vt:lpstr>
      <vt:lpstr>Objectives Overview</vt:lpstr>
      <vt:lpstr>Insertion in Linked List </vt:lpstr>
      <vt:lpstr>Insertion</vt:lpstr>
      <vt:lpstr>Insertion at the Beginning - Algorithm </vt:lpstr>
      <vt:lpstr>PowerPoint Presentation</vt:lpstr>
      <vt:lpstr>Implementation </vt:lpstr>
      <vt:lpstr>Insertion at the End - Algorithm </vt:lpstr>
      <vt:lpstr>PowerPoint Presentation</vt:lpstr>
      <vt:lpstr>Implementation </vt:lpstr>
      <vt:lpstr>Insertion at the Middle - Algorithm </vt:lpstr>
      <vt:lpstr>PowerPoint Presentation</vt:lpstr>
      <vt:lpstr>PowerPoint Presentation</vt:lpstr>
      <vt:lpstr>PowerPoint Presentation</vt:lpstr>
      <vt:lpstr>PowerPoint Presentation</vt:lpstr>
      <vt:lpstr>Insertion at a Specific Position - Algorithm </vt:lpstr>
      <vt:lpstr>Implementation </vt:lpstr>
      <vt:lpstr>Deletion from Linked List </vt:lpstr>
      <vt:lpstr>Deletion</vt:lpstr>
      <vt:lpstr>Deletion at the Beginning - Algorithm </vt:lpstr>
      <vt:lpstr>PowerPoint Presentation</vt:lpstr>
      <vt:lpstr>PowerPoint Presentation</vt:lpstr>
      <vt:lpstr>PowerPoint Presentation</vt:lpstr>
      <vt:lpstr>Implementation </vt:lpstr>
      <vt:lpstr>Deletion at the End - Algorithm </vt:lpstr>
      <vt:lpstr>PowerPoint Presentation</vt:lpstr>
      <vt:lpstr>Implementation </vt:lpstr>
      <vt:lpstr>Deletion at a Desired Location - Algorithm </vt:lpstr>
      <vt:lpstr>PowerPoint Presentation</vt:lpstr>
      <vt:lpstr>Implementation </vt:lpstr>
      <vt:lpstr>Delete Node with a Particular Value - Algorithm </vt:lpstr>
      <vt:lpstr>PowerPoint Presentation</vt:lpstr>
      <vt:lpstr>Implementation </vt:lpstr>
      <vt:lpstr>Summary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 - Insertion &amp; Deletion</dc:title>
  <dc:creator>Afaq Mansoor</dc:creator>
  <cp:lastModifiedBy>Afaq</cp:lastModifiedBy>
  <cp:revision>2</cp:revision>
  <dcterms:created xsi:type="dcterms:W3CDTF">2006-08-16T00:00:00Z</dcterms:created>
  <dcterms:modified xsi:type="dcterms:W3CDTF">2018-12-02T09:41:12Z</dcterms:modified>
</cp:coreProperties>
</file>