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31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F0272-5822-4D4B-98AF-A8D570751385}" type="datetimeFigureOut">
              <a:rPr lang="en-US" smtClean="0"/>
              <a:t>12/2/2018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7DBACD-D702-4F36-BA54-80E035386589}" type="slidenum">
              <a:rPr lang="en-US" smtClean="0"/>
              <a:t>‹#›</a:t>
            </a:fld>
            <a:endParaRPr lang="en-US"/>
          </a:p>
        </p:txBody>
      </p:sp>
    </p:spTree>
    <p:extLst>
      <p:ext uri="{BB962C8B-B14F-4D97-AF65-F5344CB8AC3E}">
        <p14:creationId xmlns:p14="http://schemas.microsoft.com/office/powerpoint/2010/main" val="154183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5D48E9-1A05-40BB-811E-FF0F2FA00CDA}" type="slidenum">
              <a:rPr lang="en-US" smtClean="0"/>
              <a:t>50</a:t>
            </a:fld>
            <a:endParaRPr lang="en-US"/>
          </a:p>
        </p:txBody>
      </p:sp>
    </p:spTree>
    <p:extLst>
      <p:ext uri="{BB962C8B-B14F-4D97-AF65-F5344CB8AC3E}">
        <p14:creationId xmlns:p14="http://schemas.microsoft.com/office/powerpoint/2010/main" val="397756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12/2/2018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12/2/2018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12/2/2018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12/2/2018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canftree.com/Data_Structure/Deletion-in-circular-linked-list" TargetMode="External"/><Relationship Id="rId2" Type="http://schemas.openxmlformats.org/officeDocument/2006/relationships/hyperlink" Target="https://www.google.com/url?sa=t&amp;rct=j&amp;q=&amp;esrc=s&amp;source=web&amp;cd=1&amp;ved=2ahUKEwjN8-LZo_zeAhViURUIHSEwCAQQFjAAegQIChAC&amp;url=https://www.cse.unr.edu/~bebis/CS308/PowerPoint/LinkedDoublyLists.ppt&amp;usg=AOvVaw0LB9abufPtY0KLVGGkJjTo" TargetMode="External"/><Relationship Id="rId1" Type="http://schemas.openxmlformats.org/officeDocument/2006/relationships/slideLayout" Target="../slideLayouts/slideLayout2.xml"/><Relationship Id="rId5" Type="http://schemas.openxmlformats.org/officeDocument/2006/relationships/hyperlink" Target="https://codeforwin.org/2018/06/c-program-to-delete-element-from-circular-linked-list.html" TargetMode="External"/><Relationship Id="rId4" Type="http://schemas.openxmlformats.org/officeDocument/2006/relationships/hyperlink" Target="https://www.tutorialspoint.com/data_structures_algorithms/circular_linked_list_algorithm.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895600"/>
            <a:ext cx="8458200" cy="860425"/>
          </a:xfrm>
        </p:spPr>
        <p:txBody>
          <a:bodyPr>
            <a:normAutofit/>
          </a:bodyPr>
          <a:lstStyle/>
          <a:p>
            <a:r>
              <a:rPr lang="en-US" sz="3600" dirty="0" smtClean="0">
                <a:latin typeface="Calibri" panose="020F0502020204030204" pitchFamily="34" charset="0"/>
              </a:rPr>
              <a:t>Double &amp; Circular Linked Lists </a:t>
            </a:r>
            <a:endParaRPr lang="en-US" sz="3600" dirty="0">
              <a:latin typeface="Calibri" panose="020F0502020204030204" pitchFamily="34" charset="0"/>
            </a:endParaRPr>
          </a:p>
        </p:txBody>
      </p:sp>
      <p:sp>
        <p:nvSpPr>
          <p:cNvPr id="5" name="Subtitle 4"/>
          <p:cNvSpPr>
            <a:spLocks noGrp="1"/>
          </p:cNvSpPr>
          <p:nvPr>
            <p:ph type="subTitle" idx="1"/>
          </p:nvPr>
        </p:nvSpPr>
        <p:spPr/>
        <p:txBody>
          <a:bodyPr>
            <a:normAutofit/>
          </a:bodyPr>
          <a:lstStyle/>
          <a:p>
            <a:r>
              <a:rPr lang="en-US" dirty="0">
                <a:latin typeface="Calibri" panose="020F0502020204030204" pitchFamily="34" charset="0"/>
              </a:rPr>
              <a:t>Prepared by: Afaq </a:t>
            </a:r>
            <a:r>
              <a:rPr lang="en-US" dirty="0" err="1">
                <a:latin typeface="Calibri" panose="020F0502020204030204" pitchFamily="34" charset="0"/>
              </a:rPr>
              <a:t>Mansoor</a:t>
            </a:r>
            <a:r>
              <a:rPr lang="en-US" dirty="0">
                <a:latin typeface="Calibri" panose="020F0502020204030204" pitchFamily="34" charset="0"/>
              </a:rPr>
              <a:t> Khan</a:t>
            </a:r>
          </a:p>
          <a:p>
            <a:r>
              <a:rPr lang="en-US" dirty="0">
                <a:latin typeface="Calibri" panose="020F0502020204030204" pitchFamily="34" charset="0"/>
              </a:rPr>
              <a:t>BSSE III- Group A </a:t>
            </a:r>
          </a:p>
          <a:p>
            <a:r>
              <a:rPr lang="en-US" dirty="0">
                <a:latin typeface="Calibri" panose="020F0502020204030204" pitchFamily="34" charset="0"/>
              </a:rPr>
              <a:t>Session 2017-21</a:t>
            </a:r>
          </a:p>
          <a:p>
            <a:r>
              <a:rPr lang="en-US" dirty="0" err="1">
                <a:latin typeface="Calibri" panose="020F0502020204030204" pitchFamily="34" charset="0"/>
              </a:rPr>
              <a:t>IMSciences</a:t>
            </a:r>
            <a:r>
              <a:rPr lang="en-US" dirty="0">
                <a:latin typeface="Calibri" panose="020F0502020204030204" pitchFamily="34" charset="0"/>
              </a:rPr>
              <a:t>, Peshawar.</a:t>
            </a:r>
          </a:p>
        </p:txBody>
      </p:sp>
    </p:spTree>
    <p:extLst>
      <p:ext uri="{BB962C8B-B14F-4D97-AF65-F5344CB8AC3E}">
        <p14:creationId xmlns:p14="http://schemas.microsoft.com/office/powerpoint/2010/main" val="3294564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Calibri" panose="020F0502020204030204" pitchFamily="34" charset="0"/>
                <a:ea typeface="MS Mincho" charset="-128"/>
              </a:rPr>
              <a:t>Insertion </a:t>
            </a:r>
            <a:r>
              <a:rPr lang="en-US" altLang="en-US" dirty="0" smtClean="0">
                <a:latin typeface="Calibri" panose="020F0502020204030204" pitchFamily="34" charset="0"/>
              </a:rPr>
              <a:t>a</a:t>
            </a:r>
            <a:r>
              <a:rPr lang="en-US" dirty="0" smtClean="0">
                <a:latin typeface="Calibri" panose="020F0502020204030204" pitchFamily="34" charset="0"/>
              </a:rPr>
              <a:t>t the Front - Implementation</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000" dirty="0">
                <a:latin typeface="Calibri" panose="020F0502020204030204" pitchFamily="34" charset="0"/>
              </a:rPr>
              <a:t>void push(</a:t>
            </a:r>
            <a:r>
              <a:rPr lang="en-US" sz="2000" dirty="0" err="1">
                <a:latin typeface="Calibri" panose="020F0502020204030204" pitchFamily="34" charset="0"/>
              </a:rPr>
              <a:t>struct</a:t>
            </a:r>
            <a:r>
              <a:rPr lang="en-US" sz="2000" dirty="0">
                <a:latin typeface="Calibri" panose="020F0502020204030204" pitchFamily="34" charset="0"/>
              </a:rPr>
              <a:t> Node** </a:t>
            </a:r>
            <a:r>
              <a:rPr lang="en-US" sz="2000" dirty="0" err="1">
                <a:latin typeface="Calibri" panose="020F0502020204030204" pitchFamily="34" charset="0"/>
              </a:rPr>
              <a:t>head_ref</a:t>
            </a:r>
            <a:r>
              <a:rPr lang="en-US" sz="2000" dirty="0">
                <a:latin typeface="Calibri" panose="020F0502020204030204" pitchFamily="34" charset="0"/>
              </a:rPr>
              <a:t>, </a:t>
            </a:r>
            <a:r>
              <a:rPr lang="en-US" sz="2000" dirty="0" err="1">
                <a:latin typeface="Calibri" panose="020F0502020204030204" pitchFamily="34" charset="0"/>
              </a:rPr>
              <a:t>int</a:t>
            </a:r>
            <a:r>
              <a:rPr lang="en-US" sz="2000" dirty="0">
                <a:latin typeface="Calibri" panose="020F0502020204030204" pitchFamily="34" charset="0"/>
              </a:rPr>
              <a:t> </a:t>
            </a:r>
            <a:r>
              <a:rPr lang="en-US" sz="2000" dirty="0" err="1">
                <a:latin typeface="Calibri" panose="020F0502020204030204" pitchFamily="34" charset="0"/>
              </a:rPr>
              <a:t>new_data</a:t>
            </a:r>
            <a:r>
              <a:rPr lang="en-US" sz="2000" dirty="0">
                <a:latin typeface="Calibri" panose="020F0502020204030204" pitchFamily="34" charset="0"/>
              </a:rPr>
              <a:t>) </a:t>
            </a:r>
            <a:r>
              <a:rPr lang="en-US" sz="2000" dirty="0" smtClean="0">
                <a:latin typeface="Calibri" panose="020F0502020204030204" pitchFamily="34" charset="0"/>
              </a:rPr>
              <a:t>{</a:t>
            </a:r>
          </a:p>
          <a:p>
            <a:r>
              <a:rPr lang="en-US" sz="2000" dirty="0" err="1">
                <a:latin typeface="Calibri" panose="020F0502020204030204" pitchFamily="34" charset="0"/>
              </a:rPr>
              <a:t>struct</a:t>
            </a:r>
            <a:r>
              <a:rPr lang="en-US" sz="2000" dirty="0">
                <a:latin typeface="Calibri" panose="020F0502020204030204" pitchFamily="34" charset="0"/>
              </a:rPr>
              <a:t> Node* </a:t>
            </a:r>
            <a:r>
              <a:rPr lang="en-US" sz="2000" dirty="0" err="1">
                <a:latin typeface="Calibri" panose="020F0502020204030204" pitchFamily="34" charset="0"/>
              </a:rPr>
              <a:t>new_node</a:t>
            </a:r>
            <a:r>
              <a:rPr lang="en-US" sz="2000" dirty="0">
                <a:latin typeface="Calibri" panose="020F0502020204030204" pitchFamily="34" charset="0"/>
              </a:rPr>
              <a:t> = (</a:t>
            </a:r>
            <a:r>
              <a:rPr lang="en-US" sz="2000" dirty="0" err="1">
                <a:latin typeface="Calibri" panose="020F0502020204030204" pitchFamily="34" charset="0"/>
              </a:rPr>
              <a:t>struct</a:t>
            </a:r>
            <a:r>
              <a:rPr lang="en-US" sz="2000" dirty="0">
                <a:latin typeface="Calibri" panose="020F0502020204030204" pitchFamily="34" charset="0"/>
              </a:rPr>
              <a:t> Node*)</a:t>
            </a:r>
            <a:r>
              <a:rPr lang="en-US" sz="2000" dirty="0" err="1">
                <a:latin typeface="Calibri" panose="020F0502020204030204" pitchFamily="34" charset="0"/>
              </a:rPr>
              <a:t>malloc</a:t>
            </a:r>
            <a:r>
              <a:rPr lang="en-US" sz="2000" dirty="0">
                <a:latin typeface="Calibri" panose="020F0502020204030204" pitchFamily="34" charset="0"/>
              </a:rPr>
              <a:t>(</a:t>
            </a:r>
            <a:r>
              <a:rPr lang="en-US" sz="2000" dirty="0" err="1">
                <a:latin typeface="Calibri" panose="020F0502020204030204" pitchFamily="34" charset="0"/>
              </a:rPr>
              <a:t>sizeof</a:t>
            </a:r>
            <a:r>
              <a:rPr lang="en-US" sz="2000" dirty="0">
                <a:latin typeface="Calibri" panose="020F0502020204030204" pitchFamily="34" charset="0"/>
              </a:rPr>
              <a:t>(</a:t>
            </a:r>
            <a:r>
              <a:rPr lang="en-US" sz="2000" dirty="0" err="1">
                <a:latin typeface="Calibri" panose="020F0502020204030204" pitchFamily="34" charset="0"/>
              </a:rPr>
              <a:t>struct</a:t>
            </a:r>
            <a:r>
              <a:rPr lang="en-US" sz="2000" dirty="0">
                <a:latin typeface="Calibri" panose="020F0502020204030204" pitchFamily="34" charset="0"/>
              </a:rPr>
              <a:t> Node</a:t>
            </a:r>
            <a:r>
              <a:rPr lang="en-US" sz="2000" dirty="0" smtClean="0">
                <a:latin typeface="Calibri" panose="020F0502020204030204" pitchFamily="34" charset="0"/>
              </a:rPr>
              <a:t>));</a:t>
            </a:r>
          </a:p>
          <a:p>
            <a:r>
              <a:rPr lang="en-US" sz="2000" dirty="0" err="1">
                <a:latin typeface="Calibri" panose="020F0502020204030204" pitchFamily="34" charset="0"/>
              </a:rPr>
              <a:t>new_node</a:t>
            </a:r>
            <a:r>
              <a:rPr lang="en-US" sz="2000" dirty="0">
                <a:latin typeface="Calibri" panose="020F0502020204030204" pitchFamily="34" charset="0"/>
              </a:rPr>
              <a:t>-&gt;data = </a:t>
            </a:r>
            <a:r>
              <a:rPr lang="en-US" sz="2000" dirty="0" err="1">
                <a:latin typeface="Calibri" panose="020F0502020204030204" pitchFamily="34" charset="0"/>
              </a:rPr>
              <a:t>new_data</a:t>
            </a:r>
            <a:r>
              <a:rPr lang="en-US" sz="2000" dirty="0">
                <a:latin typeface="Calibri" panose="020F0502020204030204" pitchFamily="34" charset="0"/>
              </a:rPr>
              <a:t>; </a:t>
            </a:r>
            <a:endParaRPr lang="en-US" sz="2000" dirty="0" smtClean="0">
              <a:latin typeface="Calibri" panose="020F0502020204030204" pitchFamily="34" charset="0"/>
            </a:endParaRPr>
          </a:p>
          <a:p>
            <a:r>
              <a:rPr lang="en-US" sz="2000" dirty="0" err="1" smtClean="0">
                <a:latin typeface="Calibri" panose="020F0502020204030204" pitchFamily="34" charset="0"/>
              </a:rPr>
              <a:t>new_node</a:t>
            </a:r>
            <a:r>
              <a:rPr lang="en-US" sz="2000" dirty="0" smtClean="0">
                <a:latin typeface="Calibri" panose="020F0502020204030204" pitchFamily="34" charset="0"/>
              </a:rPr>
              <a:t>-</a:t>
            </a:r>
            <a:r>
              <a:rPr lang="en-US" sz="2000" dirty="0">
                <a:latin typeface="Calibri" panose="020F0502020204030204" pitchFamily="34" charset="0"/>
              </a:rPr>
              <a:t>&gt;next = (*</a:t>
            </a:r>
            <a:r>
              <a:rPr lang="en-US" sz="2000" dirty="0" err="1">
                <a:latin typeface="Calibri" panose="020F0502020204030204" pitchFamily="34" charset="0"/>
              </a:rPr>
              <a:t>head_ref</a:t>
            </a:r>
            <a:r>
              <a:rPr lang="en-US" sz="2000" dirty="0">
                <a:latin typeface="Calibri" panose="020F0502020204030204" pitchFamily="34" charset="0"/>
              </a:rPr>
              <a:t>); </a:t>
            </a:r>
          </a:p>
          <a:p>
            <a:r>
              <a:rPr lang="en-US" sz="2000" dirty="0" err="1" smtClean="0">
                <a:latin typeface="Calibri" panose="020F0502020204030204" pitchFamily="34" charset="0"/>
              </a:rPr>
              <a:t>new_node</a:t>
            </a:r>
            <a:r>
              <a:rPr lang="en-US" sz="2000" dirty="0" smtClean="0">
                <a:latin typeface="Calibri" panose="020F0502020204030204" pitchFamily="34" charset="0"/>
              </a:rPr>
              <a:t>-</a:t>
            </a:r>
            <a:r>
              <a:rPr lang="en-US" sz="2000" dirty="0">
                <a:latin typeface="Calibri" panose="020F0502020204030204" pitchFamily="34" charset="0"/>
              </a:rPr>
              <a:t>&gt;</a:t>
            </a:r>
            <a:r>
              <a:rPr lang="en-US" sz="2000" dirty="0" err="1">
                <a:latin typeface="Calibri" panose="020F0502020204030204" pitchFamily="34" charset="0"/>
              </a:rPr>
              <a:t>prev</a:t>
            </a:r>
            <a:r>
              <a:rPr lang="en-US" sz="2000" dirty="0">
                <a:latin typeface="Calibri" panose="020F0502020204030204" pitchFamily="34" charset="0"/>
              </a:rPr>
              <a:t> = NULL; </a:t>
            </a:r>
          </a:p>
          <a:p>
            <a:r>
              <a:rPr lang="en-US" sz="2000" dirty="0" smtClean="0">
                <a:latin typeface="Calibri" panose="020F0502020204030204" pitchFamily="34" charset="0"/>
              </a:rPr>
              <a:t>if </a:t>
            </a:r>
            <a:r>
              <a:rPr lang="en-US" sz="2000" dirty="0">
                <a:latin typeface="Calibri" panose="020F0502020204030204" pitchFamily="34" charset="0"/>
              </a:rPr>
              <a:t>((*</a:t>
            </a:r>
            <a:r>
              <a:rPr lang="en-US" sz="2000" dirty="0" err="1">
                <a:latin typeface="Calibri" panose="020F0502020204030204" pitchFamily="34" charset="0"/>
              </a:rPr>
              <a:t>head_ref</a:t>
            </a:r>
            <a:r>
              <a:rPr lang="en-US" sz="2000" dirty="0">
                <a:latin typeface="Calibri" panose="020F0502020204030204" pitchFamily="34" charset="0"/>
              </a:rPr>
              <a:t>) != NULL) </a:t>
            </a:r>
          </a:p>
          <a:p>
            <a:pPr lvl="1"/>
            <a:r>
              <a:rPr lang="en-US" sz="1800" dirty="0" smtClean="0">
                <a:latin typeface="Calibri" panose="020F0502020204030204" pitchFamily="34" charset="0"/>
              </a:rPr>
              <a:t>(*</a:t>
            </a:r>
            <a:r>
              <a:rPr lang="en-US" sz="1800" dirty="0" err="1">
                <a:latin typeface="Calibri" panose="020F0502020204030204" pitchFamily="34" charset="0"/>
              </a:rPr>
              <a:t>head_ref</a:t>
            </a:r>
            <a:r>
              <a:rPr lang="en-US" sz="1800" dirty="0">
                <a:latin typeface="Calibri" panose="020F0502020204030204" pitchFamily="34" charset="0"/>
              </a:rPr>
              <a:t>)-&gt;</a:t>
            </a:r>
            <a:r>
              <a:rPr lang="en-US" sz="1800" dirty="0" err="1">
                <a:latin typeface="Calibri" panose="020F0502020204030204" pitchFamily="34" charset="0"/>
              </a:rPr>
              <a:t>prev</a:t>
            </a:r>
            <a:r>
              <a:rPr lang="en-US" sz="1800" dirty="0">
                <a:latin typeface="Calibri" panose="020F0502020204030204" pitchFamily="34" charset="0"/>
              </a:rPr>
              <a:t> = </a:t>
            </a:r>
            <a:r>
              <a:rPr lang="en-US" sz="1800" dirty="0" err="1">
                <a:latin typeface="Calibri" panose="020F0502020204030204" pitchFamily="34" charset="0"/>
              </a:rPr>
              <a:t>new_node</a:t>
            </a:r>
            <a:r>
              <a:rPr lang="en-US" sz="1800" dirty="0">
                <a:latin typeface="Calibri" panose="020F0502020204030204" pitchFamily="34" charset="0"/>
              </a:rPr>
              <a:t>; </a:t>
            </a:r>
          </a:p>
          <a:p>
            <a:r>
              <a:rPr lang="en-US" sz="2000" dirty="0">
                <a:latin typeface="Calibri" panose="020F0502020204030204" pitchFamily="34" charset="0"/>
              </a:rPr>
              <a:t>(*</a:t>
            </a:r>
            <a:r>
              <a:rPr lang="en-US" sz="2000" dirty="0" err="1">
                <a:latin typeface="Calibri" panose="020F0502020204030204" pitchFamily="34" charset="0"/>
              </a:rPr>
              <a:t>head_ref</a:t>
            </a:r>
            <a:r>
              <a:rPr lang="en-US" sz="2000" dirty="0">
                <a:latin typeface="Calibri" panose="020F0502020204030204" pitchFamily="34" charset="0"/>
              </a:rPr>
              <a:t>) = </a:t>
            </a:r>
            <a:r>
              <a:rPr lang="en-US" sz="2000" dirty="0" err="1">
                <a:latin typeface="Calibri" panose="020F0502020204030204" pitchFamily="34" charset="0"/>
              </a:rPr>
              <a:t>new_node</a:t>
            </a:r>
            <a:r>
              <a:rPr lang="en-US" sz="2000" dirty="0" smtClean="0">
                <a:latin typeface="Calibri" panose="020F0502020204030204" pitchFamily="34" charset="0"/>
              </a:rPr>
              <a:t>;</a:t>
            </a:r>
          </a:p>
          <a:p>
            <a:r>
              <a:rPr lang="en-US" sz="2000" dirty="0">
                <a:latin typeface="Calibri" panose="020F0502020204030204" pitchFamily="34" charset="0"/>
              </a:rPr>
              <a:t>}</a:t>
            </a:r>
          </a:p>
          <a:p>
            <a:endParaRPr lang="en-US" dirty="0">
              <a:latin typeface="Calibri" panose="020F0502020204030204" pitchFamily="34" charset="0"/>
            </a:endParaRPr>
          </a:p>
        </p:txBody>
      </p:sp>
    </p:spTree>
    <p:extLst>
      <p:ext uri="{BB962C8B-B14F-4D97-AF65-F5344CB8AC3E}">
        <p14:creationId xmlns:p14="http://schemas.microsoft.com/office/powerpoint/2010/main" val="1893957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790433" y="685800"/>
            <a:ext cx="7772400" cy="838200"/>
          </a:xfrm>
        </p:spPr>
        <p:txBody>
          <a:bodyPr>
            <a:noAutofit/>
          </a:bodyPr>
          <a:lstStyle/>
          <a:p>
            <a:pPr algn="ctr"/>
            <a:r>
              <a:rPr lang="en-US" altLang="en-US" sz="3600" dirty="0" smtClean="0">
                <a:latin typeface="Calibri" panose="020F0502020204030204" pitchFamily="34" charset="0"/>
                <a:ea typeface="MS Mincho" charset="-128"/>
              </a:rPr>
              <a:t>Insertion </a:t>
            </a:r>
            <a:r>
              <a:rPr lang="en-US" altLang="en-US" sz="3600" dirty="0" smtClean="0">
                <a:latin typeface="Calibri" panose="020F0502020204030204" pitchFamily="34" charset="0"/>
              </a:rPr>
              <a:t>a</a:t>
            </a:r>
            <a:r>
              <a:rPr lang="en-US" sz="3600" dirty="0" smtClean="0">
                <a:latin typeface="Calibri" panose="020F0502020204030204" pitchFamily="34" charset="0"/>
              </a:rPr>
              <a:t>fter </a:t>
            </a:r>
            <a:r>
              <a:rPr lang="en-US" sz="3600" dirty="0">
                <a:latin typeface="Calibri" panose="020F0502020204030204" pitchFamily="34" charset="0"/>
              </a:rPr>
              <a:t>a given </a:t>
            </a:r>
            <a:r>
              <a:rPr lang="en-US" sz="3600" dirty="0" smtClean="0">
                <a:latin typeface="Calibri" panose="020F0502020204030204" pitchFamily="34" charset="0"/>
              </a:rPr>
              <a:t>Node - Algorithm</a:t>
            </a:r>
            <a:endParaRPr lang="en-US" altLang="en-US" sz="3600" dirty="0">
              <a:latin typeface="Calibri" panose="020F0502020204030204" pitchFamily="34" charset="0"/>
            </a:endParaRPr>
          </a:p>
        </p:txBody>
      </p:sp>
      <p:sp>
        <p:nvSpPr>
          <p:cNvPr id="2" name="Rectangle 1"/>
          <p:cNvSpPr/>
          <p:nvPr/>
        </p:nvSpPr>
        <p:spPr>
          <a:xfrm>
            <a:off x="838200" y="1828800"/>
            <a:ext cx="7086600" cy="4832092"/>
          </a:xfrm>
          <a:prstGeom prst="rect">
            <a:avLst/>
          </a:prstGeom>
        </p:spPr>
        <p:txBody>
          <a:bodyPr wrap="square">
            <a:spAutoFit/>
          </a:bodyPr>
          <a:lstStyle/>
          <a:p>
            <a:pPr algn="just"/>
            <a:r>
              <a:rPr lang="en-US" sz="2800" dirty="0" smtClean="0">
                <a:latin typeface="Calibri" panose="020F0502020204030204" pitchFamily="34" charset="0"/>
              </a:rPr>
              <a:t>Steps: </a:t>
            </a:r>
          </a:p>
          <a:p>
            <a:pPr marL="514350" indent="-514350" algn="just">
              <a:buFont typeface="+mj-lt"/>
              <a:buAutoNum type="arabicPeriod"/>
            </a:pPr>
            <a:r>
              <a:rPr lang="en-US" sz="2800" dirty="0" smtClean="0">
                <a:latin typeface="Calibri" panose="020F0502020204030204" pitchFamily="34" charset="0"/>
              </a:rPr>
              <a:t>Check </a:t>
            </a:r>
            <a:r>
              <a:rPr lang="en-US" sz="2800" dirty="0">
                <a:latin typeface="Calibri" panose="020F0502020204030204" pitchFamily="34" charset="0"/>
              </a:rPr>
              <a:t>if the given </a:t>
            </a:r>
            <a:r>
              <a:rPr lang="en-US" sz="2800" dirty="0" smtClean="0">
                <a:latin typeface="Calibri" panose="020F0502020204030204" pitchFamily="34" charset="0"/>
              </a:rPr>
              <a:t>previous node </a:t>
            </a:r>
            <a:r>
              <a:rPr lang="en-US" sz="2800" dirty="0">
                <a:latin typeface="Calibri" panose="020F0502020204030204" pitchFamily="34" charset="0"/>
              </a:rPr>
              <a:t>is </a:t>
            </a:r>
            <a:r>
              <a:rPr lang="en-US" sz="2800" dirty="0" smtClean="0">
                <a:latin typeface="Calibri" panose="020F0502020204030204" pitchFamily="34" charset="0"/>
              </a:rPr>
              <a:t>NULL</a:t>
            </a:r>
          </a:p>
          <a:p>
            <a:pPr marL="514350" indent="-514350" algn="just">
              <a:buFont typeface="+mj-lt"/>
              <a:buAutoNum type="arabicPeriod"/>
            </a:pPr>
            <a:r>
              <a:rPr lang="en-US" sz="2800" dirty="0" smtClean="0">
                <a:latin typeface="Calibri" panose="020F0502020204030204" pitchFamily="34" charset="0"/>
              </a:rPr>
              <a:t>Allocate </a:t>
            </a:r>
            <a:r>
              <a:rPr lang="en-US" sz="2800" dirty="0">
                <a:latin typeface="Calibri" panose="020F0502020204030204" pitchFamily="34" charset="0"/>
              </a:rPr>
              <a:t>new </a:t>
            </a:r>
            <a:r>
              <a:rPr lang="en-US" sz="2800" dirty="0" smtClean="0">
                <a:latin typeface="Calibri" panose="020F0502020204030204" pitchFamily="34" charset="0"/>
              </a:rPr>
              <a:t>node</a:t>
            </a:r>
          </a:p>
          <a:p>
            <a:pPr marL="514350" indent="-514350" algn="just">
              <a:buFont typeface="+mj-lt"/>
              <a:buAutoNum type="arabicPeriod"/>
            </a:pPr>
            <a:r>
              <a:rPr lang="en-US" sz="2800" dirty="0" smtClean="0">
                <a:latin typeface="Calibri" panose="020F0502020204030204" pitchFamily="34" charset="0"/>
              </a:rPr>
              <a:t>Put </a:t>
            </a:r>
            <a:r>
              <a:rPr lang="en-US" sz="2800" dirty="0">
                <a:latin typeface="Calibri" panose="020F0502020204030204" pitchFamily="34" charset="0"/>
              </a:rPr>
              <a:t>in the data </a:t>
            </a:r>
            <a:endParaRPr lang="en-US" sz="2800" dirty="0" smtClean="0">
              <a:latin typeface="Calibri" panose="020F0502020204030204" pitchFamily="34" charset="0"/>
            </a:endParaRPr>
          </a:p>
          <a:p>
            <a:pPr marL="514350" indent="-514350" algn="just">
              <a:buFont typeface="+mj-lt"/>
              <a:buAutoNum type="arabicPeriod"/>
            </a:pPr>
            <a:r>
              <a:rPr lang="en-US" sz="2800" dirty="0">
                <a:latin typeface="Calibri" panose="020F0502020204030204" pitchFamily="34" charset="0"/>
              </a:rPr>
              <a:t>Make next of new node as next of </a:t>
            </a:r>
            <a:r>
              <a:rPr lang="en-US" sz="2800" dirty="0" smtClean="0">
                <a:latin typeface="Calibri" panose="020F0502020204030204" pitchFamily="34" charset="0"/>
              </a:rPr>
              <a:t>previous node </a:t>
            </a:r>
          </a:p>
          <a:p>
            <a:pPr marL="514350" indent="-514350" algn="just">
              <a:buFont typeface="+mj-lt"/>
              <a:buAutoNum type="arabicPeriod"/>
            </a:pPr>
            <a:r>
              <a:rPr lang="en-US" sz="2800" dirty="0" smtClean="0">
                <a:latin typeface="Calibri" panose="020F0502020204030204" pitchFamily="34" charset="0"/>
              </a:rPr>
              <a:t>Make </a:t>
            </a:r>
            <a:r>
              <a:rPr lang="en-US" sz="2800" dirty="0">
                <a:latin typeface="Calibri" panose="020F0502020204030204" pitchFamily="34" charset="0"/>
              </a:rPr>
              <a:t>the next of previous node</a:t>
            </a:r>
            <a:r>
              <a:rPr lang="en-US" sz="2800" dirty="0" smtClean="0">
                <a:latin typeface="Calibri" panose="020F0502020204030204" pitchFamily="34" charset="0"/>
              </a:rPr>
              <a:t> </a:t>
            </a:r>
            <a:r>
              <a:rPr lang="en-US" sz="2800" dirty="0">
                <a:latin typeface="Calibri" panose="020F0502020204030204" pitchFamily="34" charset="0"/>
              </a:rPr>
              <a:t>as </a:t>
            </a:r>
            <a:r>
              <a:rPr lang="en-US" sz="2800" dirty="0" smtClean="0">
                <a:latin typeface="Calibri" panose="020F0502020204030204" pitchFamily="34" charset="0"/>
              </a:rPr>
              <a:t>new node</a:t>
            </a:r>
          </a:p>
          <a:p>
            <a:pPr marL="514350" indent="-514350" algn="just">
              <a:buFont typeface="+mj-lt"/>
              <a:buAutoNum type="arabicPeriod"/>
            </a:pPr>
            <a:r>
              <a:rPr lang="en-US" sz="2800" dirty="0">
                <a:latin typeface="Calibri" panose="020F0502020204030204" pitchFamily="34" charset="0"/>
              </a:rPr>
              <a:t>Make previous node</a:t>
            </a:r>
            <a:r>
              <a:rPr lang="en-US" sz="2800" dirty="0" smtClean="0">
                <a:latin typeface="Calibri" panose="020F0502020204030204" pitchFamily="34" charset="0"/>
              </a:rPr>
              <a:t> </a:t>
            </a:r>
            <a:r>
              <a:rPr lang="en-US" sz="2800" dirty="0">
                <a:latin typeface="Calibri" panose="020F0502020204030204" pitchFamily="34" charset="0"/>
              </a:rPr>
              <a:t>as previous of </a:t>
            </a:r>
            <a:r>
              <a:rPr lang="en-US" sz="2800" dirty="0" smtClean="0">
                <a:latin typeface="Calibri" panose="020F0502020204030204" pitchFamily="34" charset="0"/>
              </a:rPr>
              <a:t>new node</a:t>
            </a:r>
          </a:p>
          <a:p>
            <a:pPr marL="514350" indent="-514350" algn="just">
              <a:buFont typeface="+mj-lt"/>
              <a:buAutoNum type="arabicPeriod"/>
            </a:pPr>
            <a:r>
              <a:rPr lang="en-US" sz="2800" dirty="0">
                <a:latin typeface="Calibri" panose="020F0502020204030204" pitchFamily="34" charset="0"/>
              </a:rPr>
              <a:t>Change previous of </a:t>
            </a:r>
            <a:r>
              <a:rPr lang="en-US" sz="2800" dirty="0" smtClean="0">
                <a:latin typeface="Calibri" panose="020F0502020204030204" pitchFamily="34" charset="0"/>
              </a:rPr>
              <a:t>new node's </a:t>
            </a:r>
            <a:r>
              <a:rPr lang="en-US" sz="2800" dirty="0">
                <a:latin typeface="Calibri" panose="020F0502020204030204" pitchFamily="34" charset="0"/>
              </a:rPr>
              <a:t>next node </a:t>
            </a:r>
          </a:p>
        </p:txBody>
      </p:sp>
    </p:spTree>
    <p:extLst>
      <p:ext uri="{BB962C8B-B14F-4D97-AF65-F5344CB8AC3E}">
        <p14:creationId xmlns:p14="http://schemas.microsoft.com/office/powerpoint/2010/main" val="2474464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790433" y="685800"/>
            <a:ext cx="7772400" cy="838200"/>
          </a:xfrm>
        </p:spPr>
        <p:txBody>
          <a:bodyPr>
            <a:normAutofit/>
          </a:bodyPr>
          <a:lstStyle/>
          <a:p>
            <a:pPr algn="ctr"/>
            <a:r>
              <a:rPr lang="en-US" altLang="en-US" sz="3200" dirty="0">
                <a:latin typeface="Calibri" panose="020F0502020204030204" pitchFamily="34" charset="0"/>
                <a:ea typeface="MS Mincho" charset="-128"/>
              </a:rPr>
              <a:t>Insertion </a:t>
            </a:r>
            <a:r>
              <a:rPr lang="en-US" altLang="en-US" sz="3200" dirty="0">
                <a:latin typeface="Calibri" panose="020F0502020204030204" pitchFamily="34" charset="0"/>
              </a:rPr>
              <a:t>a</a:t>
            </a:r>
            <a:r>
              <a:rPr lang="en-US" sz="3200" dirty="0">
                <a:latin typeface="Calibri" panose="020F0502020204030204" pitchFamily="34" charset="0"/>
              </a:rPr>
              <a:t>fter a given Node </a:t>
            </a:r>
            <a:r>
              <a:rPr lang="en-US" sz="3200" dirty="0" smtClean="0">
                <a:latin typeface="Calibri" panose="020F0502020204030204" pitchFamily="34" charset="0"/>
              </a:rPr>
              <a:t>- Representation</a:t>
            </a:r>
            <a:endParaRPr lang="en-US" altLang="en-US" sz="3200" dirty="0">
              <a:latin typeface="Calibri" panose="020F0502020204030204" pitchFamily="34" charset="0"/>
            </a:endParaRPr>
          </a:p>
        </p:txBody>
      </p:sp>
      <p:pic>
        <p:nvPicPr>
          <p:cNvPr id="3074" name="Picture 2" descr="C:\Users\amanullah\Desktop\DLL_add_middl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1023"/>
            <a:ext cx="8610600" cy="2584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728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200" dirty="0">
                <a:latin typeface="Calibri" panose="020F0502020204030204" pitchFamily="34" charset="0"/>
                <a:ea typeface="MS Mincho" charset="-128"/>
              </a:rPr>
              <a:t>Insertion </a:t>
            </a:r>
            <a:r>
              <a:rPr lang="en-US" altLang="en-US" sz="3200" dirty="0">
                <a:latin typeface="Calibri" panose="020F0502020204030204" pitchFamily="34" charset="0"/>
              </a:rPr>
              <a:t>a</a:t>
            </a:r>
            <a:r>
              <a:rPr lang="en-US" sz="3200" dirty="0">
                <a:latin typeface="Calibri" panose="020F0502020204030204" pitchFamily="34" charset="0"/>
              </a:rPr>
              <a:t>fter a given Node </a:t>
            </a:r>
            <a:r>
              <a:rPr lang="en-US" sz="3200" dirty="0" smtClean="0">
                <a:latin typeface="Calibri" panose="020F0502020204030204" pitchFamily="34" charset="0"/>
              </a:rPr>
              <a:t>- Implementation</a:t>
            </a:r>
            <a:endParaRPr lang="en-US" sz="3200" dirty="0">
              <a:latin typeface="Calibri" panose="020F0502020204030204" pitchFamily="34" charset="0"/>
            </a:endParaRPr>
          </a:p>
        </p:txBody>
      </p:sp>
      <p:sp>
        <p:nvSpPr>
          <p:cNvPr id="3" name="Content Placeholder 2"/>
          <p:cNvSpPr>
            <a:spLocks noGrp="1"/>
          </p:cNvSpPr>
          <p:nvPr>
            <p:ph idx="1"/>
          </p:nvPr>
        </p:nvSpPr>
        <p:spPr/>
        <p:txBody>
          <a:bodyPr>
            <a:normAutofit fontScale="70000" lnSpcReduction="20000"/>
          </a:bodyPr>
          <a:lstStyle/>
          <a:p>
            <a:r>
              <a:rPr lang="en-US" dirty="0">
                <a:latin typeface="Calibri" panose="020F0502020204030204" pitchFamily="34" charset="0"/>
              </a:rPr>
              <a:t>void </a:t>
            </a:r>
            <a:r>
              <a:rPr lang="en-US" dirty="0" err="1">
                <a:latin typeface="Calibri" panose="020F0502020204030204" pitchFamily="34" charset="0"/>
              </a:rPr>
              <a:t>insertAfter</a:t>
            </a:r>
            <a:r>
              <a:rPr lang="en-US" dirty="0">
                <a:latin typeface="Calibri" panose="020F0502020204030204" pitchFamily="34" charset="0"/>
              </a:rPr>
              <a:t>(</a:t>
            </a:r>
            <a:r>
              <a:rPr lang="en-US" dirty="0" err="1">
                <a:latin typeface="Calibri" panose="020F0502020204030204" pitchFamily="34" charset="0"/>
              </a:rPr>
              <a:t>struct</a:t>
            </a:r>
            <a:r>
              <a:rPr lang="en-US" dirty="0">
                <a:latin typeface="Calibri" panose="020F0502020204030204" pitchFamily="34" charset="0"/>
              </a:rPr>
              <a:t> Node* </a:t>
            </a:r>
            <a:r>
              <a:rPr lang="en-US" dirty="0" err="1">
                <a:latin typeface="Calibri" panose="020F0502020204030204" pitchFamily="34" charset="0"/>
              </a:rPr>
              <a:t>prev_node</a:t>
            </a:r>
            <a:r>
              <a:rPr lang="en-US" dirty="0">
                <a:latin typeface="Calibri" panose="020F0502020204030204" pitchFamily="34" charset="0"/>
              </a:rPr>
              <a:t>, </a:t>
            </a:r>
            <a:r>
              <a:rPr lang="en-US" dirty="0" err="1">
                <a:latin typeface="Calibri" panose="020F0502020204030204" pitchFamily="34" charset="0"/>
              </a:rPr>
              <a:t>int</a:t>
            </a:r>
            <a:r>
              <a:rPr lang="en-US" dirty="0">
                <a:latin typeface="Calibri" panose="020F0502020204030204" pitchFamily="34" charset="0"/>
              </a:rPr>
              <a:t> </a:t>
            </a:r>
            <a:r>
              <a:rPr lang="en-US" dirty="0" err="1">
                <a:latin typeface="Calibri" panose="020F0502020204030204" pitchFamily="34" charset="0"/>
              </a:rPr>
              <a:t>new_data</a:t>
            </a:r>
            <a:r>
              <a:rPr lang="en-US" dirty="0">
                <a:latin typeface="Calibri" panose="020F0502020204030204" pitchFamily="34" charset="0"/>
              </a:rPr>
              <a:t>) </a:t>
            </a:r>
          </a:p>
          <a:p>
            <a:r>
              <a:rPr lang="en-US" dirty="0">
                <a:latin typeface="Calibri" panose="020F0502020204030204" pitchFamily="34" charset="0"/>
              </a:rPr>
              <a:t>{ </a:t>
            </a:r>
          </a:p>
          <a:p>
            <a:r>
              <a:rPr lang="en-US" dirty="0">
                <a:latin typeface="Calibri" panose="020F0502020204030204" pitchFamily="34" charset="0"/>
              </a:rPr>
              <a:t>       if (</a:t>
            </a:r>
            <a:r>
              <a:rPr lang="en-US" dirty="0" err="1">
                <a:latin typeface="Calibri" panose="020F0502020204030204" pitchFamily="34" charset="0"/>
              </a:rPr>
              <a:t>prev_node</a:t>
            </a:r>
            <a:r>
              <a:rPr lang="en-US" dirty="0">
                <a:latin typeface="Calibri" panose="020F0502020204030204" pitchFamily="34" charset="0"/>
              </a:rPr>
              <a:t> == NULL) { </a:t>
            </a:r>
          </a:p>
          <a:p>
            <a:r>
              <a:rPr lang="en-US" dirty="0">
                <a:latin typeface="Calibri" panose="020F0502020204030204" pitchFamily="34" charset="0"/>
              </a:rPr>
              <a:t>        </a:t>
            </a:r>
            <a:r>
              <a:rPr lang="en-US" dirty="0" err="1">
                <a:latin typeface="Calibri" panose="020F0502020204030204" pitchFamily="34" charset="0"/>
              </a:rPr>
              <a:t>printf</a:t>
            </a:r>
            <a:r>
              <a:rPr lang="en-US" dirty="0">
                <a:latin typeface="Calibri" panose="020F0502020204030204" pitchFamily="34" charset="0"/>
              </a:rPr>
              <a:t>("the given previous node cannot be NULL"); </a:t>
            </a:r>
          </a:p>
          <a:p>
            <a:r>
              <a:rPr lang="en-US" dirty="0">
                <a:latin typeface="Calibri" panose="020F0502020204030204" pitchFamily="34" charset="0"/>
              </a:rPr>
              <a:t>        return; </a:t>
            </a:r>
          </a:p>
          <a:p>
            <a:r>
              <a:rPr lang="en-US" dirty="0">
                <a:latin typeface="Calibri" panose="020F0502020204030204" pitchFamily="34" charset="0"/>
              </a:rPr>
              <a:t>    } </a:t>
            </a:r>
          </a:p>
          <a:p>
            <a:r>
              <a:rPr lang="en-US" dirty="0">
                <a:latin typeface="Calibri" panose="020F0502020204030204" pitchFamily="34" charset="0"/>
              </a:rPr>
              <a:t>      </a:t>
            </a:r>
            <a:r>
              <a:rPr lang="en-US" dirty="0" err="1">
                <a:latin typeface="Calibri" panose="020F0502020204030204" pitchFamily="34" charset="0"/>
              </a:rPr>
              <a:t>struct</a:t>
            </a:r>
            <a:r>
              <a:rPr lang="en-US" dirty="0">
                <a:latin typeface="Calibri" panose="020F0502020204030204" pitchFamily="34" charset="0"/>
              </a:rPr>
              <a:t> Node* </a:t>
            </a:r>
            <a:r>
              <a:rPr lang="en-US" dirty="0" err="1">
                <a:latin typeface="Calibri" panose="020F0502020204030204" pitchFamily="34" charset="0"/>
              </a:rPr>
              <a:t>new_node</a:t>
            </a:r>
            <a:r>
              <a:rPr lang="en-US" dirty="0">
                <a:latin typeface="Calibri" panose="020F0502020204030204" pitchFamily="34" charset="0"/>
              </a:rPr>
              <a:t> = (</a:t>
            </a:r>
            <a:r>
              <a:rPr lang="en-US" dirty="0" err="1">
                <a:latin typeface="Calibri" panose="020F0502020204030204" pitchFamily="34" charset="0"/>
              </a:rPr>
              <a:t>struct</a:t>
            </a:r>
            <a:r>
              <a:rPr lang="en-US" dirty="0">
                <a:latin typeface="Calibri" panose="020F0502020204030204" pitchFamily="34" charset="0"/>
              </a:rPr>
              <a:t> Node*)</a:t>
            </a:r>
            <a:r>
              <a:rPr lang="en-US" dirty="0" err="1">
                <a:latin typeface="Calibri" panose="020F0502020204030204" pitchFamily="34" charset="0"/>
              </a:rPr>
              <a:t>malloc</a:t>
            </a:r>
            <a:r>
              <a:rPr lang="en-US" dirty="0">
                <a:latin typeface="Calibri" panose="020F0502020204030204" pitchFamily="34" charset="0"/>
              </a:rPr>
              <a:t>(</a:t>
            </a:r>
            <a:r>
              <a:rPr lang="en-US" dirty="0" err="1">
                <a:latin typeface="Calibri" panose="020F0502020204030204" pitchFamily="34" charset="0"/>
              </a:rPr>
              <a:t>sizeof</a:t>
            </a:r>
            <a:r>
              <a:rPr lang="en-US" dirty="0">
                <a:latin typeface="Calibri" panose="020F0502020204030204" pitchFamily="34" charset="0"/>
              </a:rPr>
              <a:t>(</a:t>
            </a:r>
            <a:r>
              <a:rPr lang="en-US" dirty="0" err="1">
                <a:latin typeface="Calibri" panose="020F0502020204030204" pitchFamily="34" charset="0"/>
              </a:rPr>
              <a:t>struct</a:t>
            </a:r>
            <a:r>
              <a:rPr lang="en-US" dirty="0">
                <a:latin typeface="Calibri" panose="020F0502020204030204" pitchFamily="34" charset="0"/>
              </a:rPr>
              <a:t> </a:t>
            </a:r>
            <a:r>
              <a:rPr lang="en-US" dirty="0" smtClean="0">
                <a:latin typeface="Calibri" panose="020F0502020204030204" pitchFamily="34" charset="0"/>
              </a:rPr>
              <a:t>    Node</a:t>
            </a:r>
            <a:r>
              <a:rPr lang="en-US" dirty="0">
                <a:latin typeface="Calibri" panose="020F0502020204030204" pitchFamily="34" charset="0"/>
              </a:rPr>
              <a:t>)); </a:t>
            </a:r>
          </a:p>
          <a:p>
            <a:r>
              <a:rPr lang="en-US" dirty="0">
                <a:latin typeface="Calibri" panose="020F0502020204030204" pitchFamily="34" charset="0"/>
              </a:rPr>
              <a:t>      </a:t>
            </a:r>
            <a:r>
              <a:rPr lang="en-US" dirty="0" err="1">
                <a:latin typeface="Calibri" panose="020F0502020204030204" pitchFamily="34" charset="0"/>
              </a:rPr>
              <a:t>new_node</a:t>
            </a:r>
            <a:r>
              <a:rPr lang="en-US" dirty="0">
                <a:latin typeface="Calibri" panose="020F0502020204030204" pitchFamily="34" charset="0"/>
              </a:rPr>
              <a:t>-&gt;data = </a:t>
            </a:r>
            <a:r>
              <a:rPr lang="en-US" dirty="0" err="1">
                <a:latin typeface="Calibri" panose="020F0502020204030204" pitchFamily="34" charset="0"/>
              </a:rPr>
              <a:t>new_data</a:t>
            </a:r>
            <a:r>
              <a:rPr lang="en-US" dirty="0">
                <a:latin typeface="Calibri" panose="020F0502020204030204" pitchFamily="34" charset="0"/>
              </a:rPr>
              <a:t>; </a:t>
            </a:r>
          </a:p>
          <a:p>
            <a:r>
              <a:rPr lang="en-US" dirty="0">
                <a:latin typeface="Calibri" panose="020F0502020204030204" pitchFamily="34" charset="0"/>
              </a:rPr>
              <a:t>      </a:t>
            </a:r>
            <a:r>
              <a:rPr lang="en-US" dirty="0" err="1">
                <a:latin typeface="Calibri" panose="020F0502020204030204" pitchFamily="34" charset="0"/>
              </a:rPr>
              <a:t>new_node</a:t>
            </a:r>
            <a:r>
              <a:rPr lang="en-US" dirty="0">
                <a:latin typeface="Calibri" panose="020F0502020204030204" pitchFamily="34" charset="0"/>
              </a:rPr>
              <a:t>-&gt;next = </a:t>
            </a:r>
            <a:r>
              <a:rPr lang="en-US" dirty="0" err="1">
                <a:latin typeface="Calibri" panose="020F0502020204030204" pitchFamily="34" charset="0"/>
              </a:rPr>
              <a:t>prev_node</a:t>
            </a:r>
            <a:r>
              <a:rPr lang="en-US" dirty="0">
                <a:latin typeface="Calibri" panose="020F0502020204030204" pitchFamily="34" charset="0"/>
              </a:rPr>
              <a:t>-&gt;next; </a:t>
            </a:r>
          </a:p>
          <a:p>
            <a:r>
              <a:rPr lang="en-US" dirty="0">
                <a:latin typeface="Calibri" panose="020F0502020204030204" pitchFamily="34" charset="0"/>
              </a:rPr>
              <a:t>      </a:t>
            </a:r>
            <a:r>
              <a:rPr lang="en-US" dirty="0" err="1">
                <a:latin typeface="Calibri" panose="020F0502020204030204" pitchFamily="34" charset="0"/>
              </a:rPr>
              <a:t>prev_node</a:t>
            </a:r>
            <a:r>
              <a:rPr lang="en-US" dirty="0">
                <a:latin typeface="Calibri" panose="020F0502020204030204" pitchFamily="34" charset="0"/>
              </a:rPr>
              <a:t>-&gt;next = </a:t>
            </a:r>
            <a:r>
              <a:rPr lang="en-US" dirty="0" err="1">
                <a:latin typeface="Calibri" panose="020F0502020204030204" pitchFamily="34" charset="0"/>
              </a:rPr>
              <a:t>new_node</a:t>
            </a:r>
            <a:r>
              <a:rPr lang="en-US" dirty="0">
                <a:latin typeface="Calibri" panose="020F0502020204030204" pitchFamily="34" charset="0"/>
              </a:rPr>
              <a:t>; </a:t>
            </a:r>
          </a:p>
          <a:p>
            <a:r>
              <a:rPr lang="en-US" dirty="0">
                <a:latin typeface="Calibri" panose="020F0502020204030204" pitchFamily="34" charset="0"/>
              </a:rPr>
              <a:t>      </a:t>
            </a:r>
            <a:r>
              <a:rPr lang="en-US" dirty="0" err="1">
                <a:latin typeface="Calibri" panose="020F0502020204030204" pitchFamily="34" charset="0"/>
              </a:rPr>
              <a:t>new_node</a:t>
            </a:r>
            <a:r>
              <a:rPr lang="en-US" dirty="0">
                <a:latin typeface="Calibri" panose="020F0502020204030204" pitchFamily="34" charset="0"/>
              </a:rPr>
              <a:t>-&gt;</a:t>
            </a:r>
            <a:r>
              <a:rPr lang="en-US" dirty="0" err="1">
                <a:latin typeface="Calibri" panose="020F0502020204030204" pitchFamily="34" charset="0"/>
              </a:rPr>
              <a:t>prev</a:t>
            </a:r>
            <a:r>
              <a:rPr lang="en-US" dirty="0">
                <a:latin typeface="Calibri" panose="020F0502020204030204" pitchFamily="34" charset="0"/>
              </a:rPr>
              <a:t> = </a:t>
            </a:r>
            <a:r>
              <a:rPr lang="en-US" dirty="0" err="1">
                <a:latin typeface="Calibri" panose="020F0502020204030204" pitchFamily="34" charset="0"/>
              </a:rPr>
              <a:t>prev_node</a:t>
            </a:r>
            <a:r>
              <a:rPr lang="en-US" dirty="0">
                <a:latin typeface="Calibri" panose="020F0502020204030204" pitchFamily="34" charset="0"/>
              </a:rPr>
              <a:t>; </a:t>
            </a:r>
          </a:p>
          <a:p>
            <a:r>
              <a:rPr lang="en-US" dirty="0">
                <a:latin typeface="Calibri" panose="020F0502020204030204" pitchFamily="34" charset="0"/>
              </a:rPr>
              <a:t>      if (</a:t>
            </a:r>
            <a:r>
              <a:rPr lang="en-US" dirty="0" err="1">
                <a:latin typeface="Calibri" panose="020F0502020204030204" pitchFamily="34" charset="0"/>
              </a:rPr>
              <a:t>new_node</a:t>
            </a:r>
            <a:r>
              <a:rPr lang="en-US" dirty="0">
                <a:latin typeface="Calibri" panose="020F0502020204030204" pitchFamily="34" charset="0"/>
              </a:rPr>
              <a:t>-&gt;next != NULL) </a:t>
            </a:r>
          </a:p>
          <a:p>
            <a:r>
              <a:rPr lang="en-US" dirty="0">
                <a:latin typeface="Calibri" panose="020F0502020204030204" pitchFamily="34" charset="0"/>
              </a:rPr>
              <a:t>        </a:t>
            </a:r>
            <a:r>
              <a:rPr lang="en-US" dirty="0" err="1">
                <a:latin typeface="Calibri" panose="020F0502020204030204" pitchFamily="34" charset="0"/>
              </a:rPr>
              <a:t>new_node</a:t>
            </a:r>
            <a:r>
              <a:rPr lang="en-US" dirty="0">
                <a:latin typeface="Calibri" panose="020F0502020204030204" pitchFamily="34" charset="0"/>
              </a:rPr>
              <a:t>-&gt;next-&gt;</a:t>
            </a:r>
            <a:r>
              <a:rPr lang="en-US" dirty="0" err="1">
                <a:latin typeface="Calibri" panose="020F0502020204030204" pitchFamily="34" charset="0"/>
              </a:rPr>
              <a:t>prev</a:t>
            </a:r>
            <a:r>
              <a:rPr lang="en-US" dirty="0">
                <a:latin typeface="Calibri" panose="020F0502020204030204" pitchFamily="34" charset="0"/>
              </a:rPr>
              <a:t> = </a:t>
            </a:r>
            <a:r>
              <a:rPr lang="en-US" dirty="0" err="1">
                <a:latin typeface="Calibri" panose="020F0502020204030204" pitchFamily="34" charset="0"/>
              </a:rPr>
              <a:t>new_node</a:t>
            </a:r>
            <a:r>
              <a:rPr lang="en-US" dirty="0">
                <a:latin typeface="Calibri" panose="020F0502020204030204" pitchFamily="34" charset="0"/>
              </a:rPr>
              <a:t>; </a:t>
            </a:r>
          </a:p>
          <a:p>
            <a:r>
              <a:rPr lang="en-US" dirty="0">
                <a:latin typeface="Calibri" panose="020F0502020204030204" pitchFamily="34" charset="0"/>
              </a:rPr>
              <a:t>} </a:t>
            </a:r>
          </a:p>
          <a:p>
            <a:endParaRPr lang="en-US" dirty="0">
              <a:latin typeface="Calibri" panose="020F0502020204030204" pitchFamily="34" charset="0"/>
            </a:endParaRPr>
          </a:p>
        </p:txBody>
      </p:sp>
    </p:spTree>
    <p:extLst>
      <p:ext uri="{BB962C8B-B14F-4D97-AF65-F5344CB8AC3E}">
        <p14:creationId xmlns:p14="http://schemas.microsoft.com/office/powerpoint/2010/main" val="615539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790433" y="685800"/>
            <a:ext cx="7772400" cy="838200"/>
          </a:xfrm>
        </p:spPr>
        <p:txBody>
          <a:bodyPr>
            <a:noAutofit/>
          </a:bodyPr>
          <a:lstStyle/>
          <a:p>
            <a:pPr algn="ctr"/>
            <a:r>
              <a:rPr lang="en-US" altLang="en-US" sz="3600" dirty="0" smtClean="0">
                <a:latin typeface="Calibri" panose="020F0502020204030204" pitchFamily="34" charset="0"/>
                <a:ea typeface="MS Mincho" charset="-128"/>
              </a:rPr>
              <a:t>Insertion </a:t>
            </a:r>
            <a:r>
              <a:rPr lang="en-US" sz="3600" dirty="0" smtClean="0">
                <a:latin typeface="Calibri" panose="020F0502020204030204" pitchFamily="34" charset="0"/>
              </a:rPr>
              <a:t>at </a:t>
            </a:r>
            <a:r>
              <a:rPr lang="en-US" sz="3600" dirty="0">
                <a:latin typeface="Calibri" panose="020F0502020204030204" pitchFamily="34" charset="0"/>
              </a:rPr>
              <a:t>the </a:t>
            </a:r>
            <a:r>
              <a:rPr lang="en-US" sz="3600" dirty="0" smtClean="0">
                <a:latin typeface="Calibri" panose="020F0502020204030204" pitchFamily="34" charset="0"/>
              </a:rPr>
              <a:t>End - Algorithm</a:t>
            </a:r>
            <a:endParaRPr lang="en-US" altLang="en-US" sz="3600" dirty="0">
              <a:latin typeface="Calibri" panose="020F0502020204030204" pitchFamily="34" charset="0"/>
            </a:endParaRPr>
          </a:p>
        </p:txBody>
      </p:sp>
      <p:sp>
        <p:nvSpPr>
          <p:cNvPr id="2" name="Rectangle 1"/>
          <p:cNvSpPr/>
          <p:nvPr/>
        </p:nvSpPr>
        <p:spPr>
          <a:xfrm>
            <a:off x="838200" y="2133600"/>
            <a:ext cx="7924800" cy="4401205"/>
          </a:xfrm>
          <a:prstGeom prst="rect">
            <a:avLst/>
          </a:prstGeom>
        </p:spPr>
        <p:txBody>
          <a:bodyPr wrap="square">
            <a:spAutoFit/>
          </a:bodyPr>
          <a:lstStyle/>
          <a:p>
            <a:pPr algn="just"/>
            <a:r>
              <a:rPr lang="en-US" sz="2800" dirty="0" smtClean="0">
                <a:latin typeface="Calibri" panose="020F0502020204030204" pitchFamily="34" charset="0"/>
              </a:rPr>
              <a:t>Steps: </a:t>
            </a:r>
          </a:p>
          <a:p>
            <a:pPr marL="457200" indent="-457200" algn="just">
              <a:buFont typeface="+mj-lt"/>
              <a:buAutoNum type="arabicPeriod"/>
            </a:pPr>
            <a:r>
              <a:rPr lang="en-US" sz="2800" dirty="0" smtClean="0">
                <a:latin typeface="Calibri" panose="020F0502020204030204" pitchFamily="34" charset="0"/>
              </a:rPr>
              <a:t>Allocate node</a:t>
            </a:r>
          </a:p>
          <a:p>
            <a:pPr marL="457200" indent="-457200" algn="just">
              <a:buFont typeface="+mj-lt"/>
              <a:buAutoNum type="arabicPeriod"/>
            </a:pPr>
            <a:r>
              <a:rPr lang="en-US" sz="2800" dirty="0" smtClean="0">
                <a:latin typeface="Calibri" panose="020F0502020204030204" pitchFamily="34" charset="0"/>
              </a:rPr>
              <a:t>Put </a:t>
            </a:r>
            <a:r>
              <a:rPr lang="en-US" sz="2800" dirty="0">
                <a:latin typeface="Calibri" panose="020F0502020204030204" pitchFamily="34" charset="0"/>
              </a:rPr>
              <a:t>in the </a:t>
            </a:r>
            <a:r>
              <a:rPr lang="en-US" sz="2800" dirty="0" smtClean="0">
                <a:latin typeface="Calibri" panose="020F0502020204030204" pitchFamily="34" charset="0"/>
              </a:rPr>
              <a:t>data</a:t>
            </a:r>
          </a:p>
          <a:p>
            <a:pPr marL="457200" indent="-457200" algn="just">
              <a:buFont typeface="+mj-lt"/>
              <a:buAutoNum type="arabicPeriod"/>
            </a:pPr>
            <a:r>
              <a:rPr lang="en-US" sz="2800" dirty="0" smtClean="0">
                <a:latin typeface="Calibri" panose="020F0502020204030204" pitchFamily="34" charset="0"/>
              </a:rPr>
              <a:t>This </a:t>
            </a:r>
            <a:r>
              <a:rPr lang="en-US" sz="2800" dirty="0">
                <a:latin typeface="Calibri" panose="020F0502020204030204" pitchFamily="34" charset="0"/>
              </a:rPr>
              <a:t>new node is going to be the last node, </a:t>
            </a:r>
            <a:r>
              <a:rPr lang="en-US" sz="2800" dirty="0" smtClean="0">
                <a:latin typeface="Calibri" panose="020F0502020204030204" pitchFamily="34" charset="0"/>
              </a:rPr>
              <a:t>so make </a:t>
            </a:r>
            <a:r>
              <a:rPr lang="en-US" sz="2800" dirty="0">
                <a:latin typeface="Calibri" panose="020F0502020204030204" pitchFamily="34" charset="0"/>
              </a:rPr>
              <a:t>next of it as </a:t>
            </a:r>
            <a:r>
              <a:rPr lang="en-US" sz="2800" dirty="0" smtClean="0">
                <a:latin typeface="Calibri" panose="020F0502020204030204" pitchFamily="34" charset="0"/>
              </a:rPr>
              <a:t>NULL</a:t>
            </a:r>
          </a:p>
          <a:p>
            <a:pPr marL="457200" indent="-457200" algn="just">
              <a:buFont typeface="+mj-lt"/>
              <a:buAutoNum type="arabicPeriod"/>
            </a:pPr>
            <a:r>
              <a:rPr lang="en-US" sz="2800" dirty="0" smtClean="0">
                <a:latin typeface="Calibri" panose="020F0502020204030204" pitchFamily="34" charset="0"/>
              </a:rPr>
              <a:t>If the </a:t>
            </a:r>
            <a:r>
              <a:rPr lang="en-US" sz="2800" dirty="0">
                <a:latin typeface="Calibri" panose="020F0502020204030204" pitchFamily="34" charset="0"/>
              </a:rPr>
              <a:t>Linked List is empty, then make the </a:t>
            </a:r>
            <a:r>
              <a:rPr lang="en-US" sz="2800" dirty="0" smtClean="0">
                <a:latin typeface="Calibri" panose="020F0502020204030204" pitchFamily="34" charset="0"/>
              </a:rPr>
              <a:t>new node </a:t>
            </a:r>
            <a:r>
              <a:rPr lang="en-US" sz="2800" dirty="0">
                <a:latin typeface="Calibri" panose="020F0502020204030204" pitchFamily="34" charset="0"/>
              </a:rPr>
              <a:t>as head</a:t>
            </a:r>
          </a:p>
          <a:p>
            <a:pPr marL="457200" indent="-457200" algn="just">
              <a:buFont typeface="+mj-lt"/>
              <a:buAutoNum type="arabicPeriod"/>
            </a:pPr>
            <a:r>
              <a:rPr lang="en-US" sz="2800" dirty="0" smtClean="0">
                <a:latin typeface="Calibri" panose="020F0502020204030204" pitchFamily="34" charset="0"/>
              </a:rPr>
              <a:t>Else traverse </a:t>
            </a:r>
            <a:r>
              <a:rPr lang="en-US" sz="2800" dirty="0">
                <a:latin typeface="Calibri" panose="020F0502020204030204" pitchFamily="34" charset="0"/>
              </a:rPr>
              <a:t>till the last </a:t>
            </a:r>
            <a:r>
              <a:rPr lang="en-US" sz="2800" dirty="0" smtClean="0">
                <a:latin typeface="Calibri" panose="020F0502020204030204" pitchFamily="34" charset="0"/>
              </a:rPr>
              <a:t>node</a:t>
            </a:r>
          </a:p>
          <a:p>
            <a:pPr marL="457200" indent="-457200" algn="just">
              <a:buFont typeface="+mj-lt"/>
              <a:buAutoNum type="arabicPeriod"/>
            </a:pPr>
            <a:r>
              <a:rPr lang="en-US" sz="2800" dirty="0">
                <a:latin typeface="Calibri" panose="020F0502020204030204" pitchFamily="34" charset="0"/>
              </a:rPr>
              <a:t>Change the next of last </a:t>
            </a:r>
            <a:r>
              <a:rPr lang="en-US" sz="2800" dirty="0" smtClean="0">
                <a:latin typeface="Calibri" panose="020F0502020204030204" pitchFamily="34" charset="0"/>
              </a:rPr>
              <a:t>node</a:t>
            </a:r>
          </a:p>
          <a:p>
            <a:pPr marL="457200" indent="-457200" algn="just">
              <a:buFont typeface="+mj-lt"/>
              <a:buAutoNum type="arabicPeriod"/>
            </a:pPr>
            <a:r>
              <a:rPr lang="en-US" sz="2800" dirty="0">
                <a:latin typeface="Calibri" panose="020F0502020204030204" pitchFamily="34" charset="0"/>
              </a:rPr>
              <a:t>Make last node as previous of new node</a:t>
            </a:r>
            <a:endParaRPr lang="en-US" sz="2800" dirty="0" smtClean="0">
              <a:latin typeface="Calibri" panose="020F0502020204030204" pitchFamily="34" charset="0"/>
            </a:endParaRPr>
          </a:p>
        </p:txBody>
      </p:sp>
    </p:spTree>
    <p:extLst>
      <p:ext uri="{BB962C8B-B14F-4D97-AF65-F5344CB8AC3E}">
        <p14:creationId xmlns:p14="http://schemas.microsoft.com/office/powerpoint/2010/main" val="920094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790433" y="685800"/>
            <a:ext cx="7772400" cy="838200"/>
          </a:xfrm>
        </p:spPr>
        <p:txBody>
          <a:bodyPr>
            <a:normAutofit/>
          </a:bodyPr>
          <a:lstStyle/>
          <a:p>
            <a:pPr algn="ctr"/>
            <a:r>
              <a:rPr lang="en-US" altLang="en-US" sz="3200" dirty="0">
                <a:latin typeface="Calibri" panose="020F0502020204030204" pitchFamily="34" charset="0"/>
                <a:ea typeface="MS Mincho" charset="-128"/>
              </a:rPr>
              <a:t>Insertion </a:t>
            </a:r>
            <a:r>
              <a:rPr lang="en-US" sz="3200" dirty="0">
                <a:latin typeface="Calibri" panose="020F0502020204030204" pitchFamily="34" charset="0"/>
              </a:rPr>
              <a:t>at the End </a:t>
            </a:r>
            <a:r>
              <a:rPr lang="en-US" sz="3200" dirty="0" smtClean="0">
                <a:latin typeface="Calibri" panose="020F0502020204030204" pitchFamily="34" charset="0"/>
              </a:rPr>
              <a:t>- Representation</a:t>
            </a:r>
            <a:endParaRPr lang="en-US" altLang="en-US" sz="3200" dirty="0">
              <a:latin typeface="Calibri" panose="020F0502020204030204" pitchFamily="34" charset="0"/>
            </a:endParaRPr>
          </a:p>
        </p:txBody>
      </p:sp>
      <p:pic>
        <p:nvPicPr>
          <p:cNvPr id="4098" name="Picture 2" descr="C:\Users\amanullah\Desktop\DLL_add_en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69" y="2696372"/>
            <a:ext cx="8800531" cy="225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474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200" dirty="0">
                <a:latin typeface="Calibri" panose="020F0502020204030204" pitchFamily="34" charset="0"/>
                <a:ea typeface="MS Mincho" charset="-128"/>
              </a:rPr>
              <a:t>Insertion </a:t>
            </a:r>
            <a:r>
              <a:rPr lang="en-US" sz="3200" dirty="0">
                <a:latin typeface="Calibri" panose="020F0502020204030204" pitchFamily="34" charset="0"/>
              </a:rPr>
              <a:t>at the End </a:t>
            </a:r>
            <a:r>
              <a:rPr lang="en-US" sz="3200" dirty="0" smtClean="0">
                <a:latin typeface="Calibri" panose="020F0502020204030204" pitchFamily="34" charset="0"/>
              </a:rPr>
              <a:t>- Implementation</a:t>
            </a:r>
            <a:endParaRPr lang="en-US" sz="3200" dirty="0">
              <a:latin typeface="Calibri" panose="020F0502020204030204" pitchFamily="34" charset="0"/>
            </a:endParaRPr>
          </a:p>
        </p:txBody>
      </p:sp>
      <p:sp>
        <p:nvSpPr>
          <p:cNvPr id="3" name="Content Placeholder 2"/>
          <p:cNvSpPr>
            <a:spLocks noGrp="1"/>
          </p:cNvSpPr>
          <p:nvPr>
            <p:ph idx="1"/>
          </p:nvPr>
        </p:nvSpPr>
        <p:spPr/>
        <p:txBody>
          <a:bodyPr>
            <a:normAutofit fontScale="47500" lnSpcReduction="20000"/>
          </a:bodyPr>
          <a:lstStyle/>
          <a:p>
            <a:r>
              <a:rPr lang="en-US" dirty="0">
                <a:latin typeface="Calibri" panose="020F0502020204030204" pitchFamily="34" charset="0"/>
              </a:rPr>
              <a:t>void append(</a:t>
            </a:r>
            <a:r>
              <a:rPr lang="en-US" dirty="0" err="1">
                <a:latin typeface="Calibri" panose="020F0502020204030204" pitchFamily="34" charset="0"/>
              </a:rPr>
              <a:t>struct</a:t>
            </a:r>
            <a:r>
              <a:rPr lang="en-US" dirty="0">
                <a:latin typeface="Calibri" panose="020F0502020204030204" pitchFamily="34" charset="0"/>
              </a:rPr>
              <a:t> Node** </a:t>
            </a:r>
            <a:r>
              <a:rPr lang="en-US" dirty="0" err="1">
                <a:latin typeface="Calibri" panose="020F0502020204030204" pitchFamily="34" charset="0"/>
              </a:rPr>
              <a:t>head_ref</a:t>
            </a:r>
            <a:r>
              <a:rPr lang="en-US" dirty="0">
                <a:latin typeface="Calibri" panose="020F0502020204030204" pitchFamily="34" charset="0"/>
              </a:rPr>
              <a:t>, </a:t>
            </a:r>
            <a:r>
              <a:rPr lang="en-US" dirty="0" err="1">
                <a:latin typeface="Calibri" panose="020F0502020204030204" pitchFamily="34" charset="0"/>
              </a:rPr>
              <a:t>int</a:t>
            </a:r>
            <a:r>
              <a:rPr lang="en-US" dirty="0">
                <a:latin typeface="Calibri" panose="020F0502020204030204" pitchFamily="34" charset="0"/>
              </a:rPr>
              <a:t> </a:t>
            </a:r>
            <a:r>
              <a:rPr lang="en-US" dirty="0" err="1">
                <a:latin typeface="Calibri" panose="020F0502020204030204" pitchFamily="34" charset="0"/>
              </a:rPr>
              <a:t>new_data</a:t>
            </a:r>
            <a:r>
              <a:rPr lang="en-US" dirty="0">
                <a:latin typeface="Calibri" panose="020F0502020204030204" pitchFamily="34" charset="0"/>
              </a:rPr>
              <a:t>) </a:t>
            </a:r>
          </a:p>
          <a:p>
            <a:r>
              <a:rPr lang="en-US" dirty="0" smtClean="0">
                <a:latin typeface="Calibri" panose="020F0502020204030204" pitchFamily="34" charset="0"/>
              </a:rPr>
              <a:t>{</a:t>
            </a:r>
          </a:p>
          <a:p>
            <a:r>
              <a:rPr lang="en-US" dirty="0">
                <a:latin typeface="Calibri" panose="020F0502020204030204" pitchFamily="34" charset="0"/>
              </a:rPr>
              <a:t>    </a:t>
            </a:r>
            <a:r>
              <a:rPr lang="en-US" dirty="0" err="1">
                <a:latin typeface="Calibri" panose="020F0502020204030204" pitchFamily="34" charset="0"/>
              </a:rPr>
              <a:t>struct</a:t>
            </a:r>
            <a:r>
              <a:rPr lang="en-US" dirty="0">
                <a:latin typeface="Calibri" panose="020F0502020204030204" pitchFamily="34" charset="0"/>
              </a:rPr>
              <a:t> Node* </a:t>
            </a:r>
            <a:r>
              <a:rPr lang="en-US" dirty="0" err="1">
                <a:latin typeface="Calibri" panose="020F0502020204030204" pitchFamily="34" charset="0"/>
              </a:rPr>
              <a:t>new_node</a:t>
            </a:r>
            <a:r>
              <a:rPr lang="en-US" dirty="0">
                <a:latin typeface="Calibri" panose="020F0502020204030204" pitchFamily="34" charset="0"/>
              </a:rPr>
              <a:t> = (</a:t>
            </a:r>
            <a:r>
              <a:rPr lang="en-US" dirty="0" err="1">
                <a:latin typeface="Calibri" panose="020F0502020204030204" pitchFamily="34" charset="0"/>
              </a:rPr>
              <a:t>struct</a:t>
            </a:r>
            <a:r>
              <a:rPr lang="en-US" dirty="0">
                <a:latin typeface="Calibri" panose="020F0502020204030204" pitchFamily="34" charset="0"/>
              </a:rPr>
              <a:t> Node*)</a:t>
            </a:r>
            <a:r>
              <a:rPr lang="en-US" dirty="0" err="1">
                <a:latin typeface="Calibri" panose="020F0502020204030204" pitchFamily="34" charset="0"/>
              </a:rPr>
              <a:t>malloc</a:t>
            </a:r>
            <a:r>
              <a:rPr lang="en-US" dirty="0">
                <a:latin typeface="Calibri" panose="020F0502020204030204" pitchFamily="34" charset="0"/>
              </a:rPr>
              <a:t>(</a:t>
            </a:r>
            <a:r>
              <a:rPr lang="en-US" dirty="0" err="1">
                <a:latin typeface="Calibri" panose="020F0502020204030204" pitchFamily="34" charset="0"/>
              </a:rPr>
              <a:t>sizeof</a:t>
            </a:r>
            <a:r>
              <a:rPr lang="en-US" dirty="0">
                <a:latin typeface="Calibri" panose="020F0502020204030204" pitchFamily="34" charset="0"/>
              </a:rPr>
              <a:t>(</a:t>
            </a:r>
            <a:r>
              <a:rPr lang="en-US" dirty="0" err="1">
                <a:latin typeface="Calibri" panose="020F0502020204030204" pitchFamily="34" charset="0"/>
              </a:rPr>
              <a:t>struct</a:t>
            </a:r>
            <a:r>
              <a:rPr lang="en-US" dirty="0">
                <a:latin typeface="Calibri" panose="020F0502020204030204" pitchFamily="34" charset="0"/>
              </a:rPr>
              <a:t> Node)); </a:t>
            </a:r>
          </a:p>
          <a:p>
            <a:r>
              <a:rPr lang="en-US" dirty="0">
                <a:latin typeface="Calibri" panose="020F0502020204030204" pitchFamily="34" charset="0"/>
              </a:rPr>
              <a:t>  </a:t>
            </a:r>
          </a:p>
          <a:p>
            <a:r>
              <a:rPr lang="en-US" dirty="0">
                <a:latin typeface="Calibri" panose="020F0502020204030204" pitchFamily="34" charset="0"/>
              </a:rPr>
              <a:t>    </a:t>
            </a:r>
            <a:r>
              <a:rPr lang="en-US" dirty="0" err="1">
                <a:latin typeface="Calibri" panose="020F0502020204030204" pitchFamily="34" charset="0"/>
              </a:rPr>
              <a:t>struct</a:t>
            </a:r>
            <a:r>
              <a:rPr lang="en-US" dirty="0">
                <a:latin typeface="Calibri" panose="020F0502020204030204" pitchFamily="34" charset="0"/>
              </a:rPr>
              <a:t> Node* last = *</a:t>
            </a:r>
            <a:r>
              <a:rPr lang="en-US" dirty="0" err="1">
                <a:latin typeface="Calibri" panose="020F0502020204030204" pitchFamily="34" charset="0"/>
              </a:rPr>
              <a:t>head_ref</a:t>
            </a:r>
            <a:r>
              <a:rPr lang="en-US" dirty="0">
                <a:latin typeface="Calibri" panose="020F0502020204030204" pitchFamily="34" charset="0"/>
              </a:rPr>
              <a:t>; /* used in step 5*/</a:t>
            </a:r>
          </a:p>
          <a:p>
            <a:r>
              <a:rPr lang="en-US" dirty="0">
                <a:latin typeface="Calibri" panose="020F0502020204030204" pitchFamily="34" charset="0"/>
              </a:rPr>
              <a:t>      </a:t>
            </a:r>
            <a:r>
              <a:rPr lang="en-US" dirty="0" err="1">
                <a:latin typeface="Calibri" panose="020F0502020204030204" pitchFamily="34" charset="0"/>
              </a:rPr>
              <a:t>new_node</a:t>
            </a:r>
            <a:r>
              <a:rPr lang="en-US" dirty="0">
                <a:latin typeface="Calibri" panose="020F0502020204030204" pitchFamily="34" charset="0"/>
              </a:rPr>
              <a:t>-&gt;data = </a:t>
            </a:r>
            <a:r>
              <a:rPr lang="en-US" dirty="0" err="1">
                <a:latin typeface="Calibri" panose="020F0502020204030204" pitchFamily="34" charset="0"/>
              </a:rPr>
              <a:t>new_data</a:t>
            </a:r>
            <a:r>
              <a:rPr lang="en-US" dirty="0">
                <a:latin typeface="Calibri" panose="020F0502020204030204" pitchFamily="34" charset="0"/>
              </a:rPr>
              <a:t>; </a:t>
            </a:r>
          </a:p>
          <a:p>
            <a:r>
              <a:rPr lang="en-US" dirty="0">
                <a:latin typeface="Calibri" panose="020F0502020204030204" pitchFamily="34" charset="0"/>
              </a:rPr>
              <a:t>      </a:t>
            </a:r>
            <a:r>
              <a:rPr lang="en-US" dirty="0" err="1">
                <a:latin typeface="Calibri" panose="020F0502020204030204" pitchFamily="34" charset="0"/>
              </a:rPr>
              <a:t>new_node</a:t>
            </a:r>
            <a:r>
              <a:rPr lang="en-US" dirty="0">
                <a:latin typeface="Calibri" panose="020F0502020204030204" pitchFamily="34" charset="0"/>
              </a:rPr>
              <a:t>-&gt;next = NULL; </a:t>
            </a:r>
          </a:p>
          <a:p>
            <a:r>
              <a:rPr lang="en-US" dirty="0">
                <a:latin typeface="Calibri" panose="020F0502020204030204" pitchFamily="34" charset="0"/>
              </a:rPr>
              <a:t>  </a:t>
            </a:r>
          </a:p>
          <a:p>
            <a:r>
              <a:rPr lang="en-US" dirty="0">
                <a:latin typeface="Calibri" panose="020F0502020204030204" pitchFamily="34" charset="0"/>
              </a:rPr>
              <a:t>       if (*</a:t>
            </a:r>
            <a:r>
              <a:rPr lang="en-US" dirty="0" err="1">
                <a:latin typeface="Calibri" panose="020F0502020204030204" pitchFamily="34" charset="0"/>
              </a:rPr>
              <a:t>head_ref</a:t>
            </a:r>
            <a:r>
              <a:rPr lang="en-US" dirty="0">
                <a:latin typeface="Calibri" panose="020F0502020204030204" pitchFamily="34" charset="0"/>
              </a:rPr>
              <a:t> == NULL) { </a:t>
            </a:r>
          </a:p>
          <a:p>
            <a:r>
              <a:rPr lang="en-US" dirty="0">
                <a:latin typeface="Calibri" panose="020F0502020204030204" pitchFamily="34" charset="0"/>
              </a:rPr>
              <a:t>        </a:t>
            </a:r>
            <a:r>
              <a:rPr lang="en-US" dirty="0" err="1">
                <a:latin typeface="Calibri" panose="020F0502020204030204" pitchFamily="34" charset="0"/>
              </a:rPr>
              <a:t>new_node</a:t>
            </a:r>
            <a:r>
              <a:rPr lang="en-US" dirty="0">
                <a:latin typeface="Calibri" panose="020F0502020204030204" pitchFamily="34" charset="0"/>
              </a:rPr>
              <a:t>-&gt;</a:t>
            </a:r>
            <a:r>
              <a:rPr lang="en-US" dirty="0" err="1">
                <a:latin typeface="Calibri" panose="020F0502020204030204" pitchFamily="34" charset="0"/>
              </a:rPr>
              <a:t>prev</a:t>
            </a:r>
            <a:r>
              <a:rPr lang="en-US" dirty="0">
                <a:latin typeface="Calibri" panose="020F0502020204030204" pitchFamily="34" charset="0"/>
              </a:rPr>
              <a:t> = NULL; </a:t>
            </a:r>
          </a:p>
          <a:p>
            <a:r>
              <a:rPr lang="en-US" dirty="0">
                <a:latin typeface="Calibri" panose="020F0502020204030204" pitchFamily="34" charset="0"/>
              </a:rPr>
              <a:t>        *</a:t>
            </a:r>
            <a:r>
              <a:rPr lang="en-US" dirty="0" err="1">
                <a:latin typeface="Calibri" panose="020F0502020204030204" pitchFamily="34" charset="0"/>
              </a:rPr>
              <a:t>head_ref</a:t>
            </a:r>
            <a:r>
              <a:rPr lang="en-US" dirty="0">
                <a:latin typeface="Calibri" panose="020F0502020204030204" pitchFamily="34" charset="0"/>
              </a:rPr>
              <a:t> = </a:t>
            </a:r>
            <a:r>
              <a:rPr lang="en-US" dirty="0" err="1">
                <a:latin typeface="Calibri" panose="020F0502020204030204" pitchFamily="34" charset="0"/>
              </a:rPr>
              <a:t>new_node</a:t>
            </a:r>
            <a:r>
              <a:rPr lang="en-US" dirty="0">
                <a:latin typeface="Calibri" panose="020F0502020204030204" pitchFamily="34" charset="0"/>
              </a:rPr>
              <a:t>; </a:t>
            </a:r>
          </a:p>
          <a:p>
            <a:r>
              <a:rPr lang="en-US" dirty="0">
                <a:latin typeface="Calibri" panose="020F0502020204030204" pitchFamily="34" charset="0"/>
              </a:rPr>
              <a:t>        return; </a:t>
            </a:r>
          </a:p>
          <a:p>
            <a:r>
              <a:rPr lang="en-US" dirty="0">
                <a:latin typeface="Calibri" panose="020F0502020204030204" pitchFamily="34" charset="0"/>
              </a:rPr>
              <a:t>    } </a:t>
            </a:r>
          </a:p>
          <a:p>
            <a:r>
              <a:rPr lang="en-US" dirty="0">
                <a:latin typeface="Calibri" panose="020F0502020204030204" pitchFamily="34" charset="0"/>
              </a:rPr>
              <a:t>      while (last-&gt;next != NULL) </a:t>
            </a:r>
          </a:p>
          <a:p>
            <a:r>
              <a:rPr lang="en-US" dirty="0">
                <a:latin typeface="Calibri" panose="020F0502020204030204" pitchFamily="34" charset="0"/>
              </a:rPr>
              <a:t>        last = last-&gt;next; </a:t>
            </a:r>
          </a:p>
          <a:p>
            <a:r>
              <a:rPr lang="en-US" dirty="0">
                <a:latin typeface="Calibri" panose="020F0502020204030204" pitchFamily="34" charset="0"/>
              </a:rPr>
              <a:t>      last-&gt;next = </a:t>
            </a:r>
            <a:r>
              <a:rPr lang="en-US" dirty="0" err="1" smtClean="0">
                <a:latin typeface="Calibri" panose="020F0502020204030204" pitchFamily="34" charset="0"/>
              </a:rPr>
              <a:t>new_node</a:t>
            </a:r>
            <a:r>
              <a:rPr lang="en-US" dirty="0" smtClean="0">
                <a:latin typeface="Calibri" panose="020F0502020204030204" pitchFamily="34" charset="0"/>
              </a:rPr>
              <a:t>; </a:t>
            </a:r>
          </a:p>
          <a:p>
            <a:r>
              <a:rPr lang="en-US" dirty="0" err="1" smtClean="0">
                <a:latin typeface="Calibri" panose="020F0502020204030204" pitchFamily="34" charset="0"/>
              </a:rPr>
              <a:t>new_node</a:t>
            </a:r>
            <a:r>
              <a:rPr lang="en-US" dirty="0" smtClean="0">
                <a:latin typeface="Calibri" panose="020F0502020204030204" pitchFamily="34" charset="0"/>
              </a:rPr>
              <a:t>-&gt;</a:t>
            </a:r>
            <a:r>
              <a:rPr lang="en-US" dirty="0" err="1" smtClean="0">
                <a:latin typeface="Calibri" panose="020F0502020204030204" pitchFamily="34" charset="0"/>
              </a:rPr>
              <a:t>prev</a:t>
            </a:r>
            <a:r>
              <a:rPr lang="en-US" dirty="0" smtClean="0">
                <a:latin typeface="Calibri" panose="020F0502020204030204" pitchFamily="34" charset="0"/>
              </a:rPr>
              <a:t> = last; </a:t>
            </a:r>
          </a:p>
          <a:p>
            <a:r>
              <a:rPr lang="en-US" dirty="0">
                <a:latin typeface="Calibri" panose="020F0502020204030204" pitchFamily="34" charset="0"/>
              </a:rPr>
              <a:t>  </a:t>
            </a:r>
          </a:p>
          <a:p>
            <a:r>
              <a:rPr lang="en-US" dirty="0">
                <a:latin typeface="Calibri" panose="020F0502020204030204" pitchFamily="34" charset="0"/>
              </a:rPr>
              <a:t>    return; </a:t>
            </a:r>
          </a:p>
          <a:p>
            <a:r>
              <a:rPr lang="en-US" dirty="0">
                <a:latin typeface="Calibri" panose="020F0502020204030204" pitchFamily="34" charset="0"/>
              </a:rPr>
              <a:t>} </a:t>
            </a:r>
          </a:p>
          <a:p>
            <a:endParaRPr lang="en-US" dirty="0">
              <a:latin typeface="Calibri" panose="020F0502020204030204" pitchFamily="34" charset="0"/>
            </a:endParaRPr>
          </a:p>
        </p:txBody>
      </p:sp>
    </p:spTree>
    <p:extLst>
      <p:ext uri="{BB962C8B-B14F-4D97-AF65-F5344CB8AC3E}">
        <p14:creationId xmlns:p14="http://schemas.microsoft.com/office/powerpoint/2010/main" val="1705055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790433" y="685800"/>
            <a:ext cx="7772400" cy="838200"/>
          </a:xfrm>
        </p:spPr>
        <p:txBody>
          <a:bodyPr>
            <a:noAutofit/>
          </a:bodyPr>
          <a:lstStyle/>
          <a:p>
            <a:pPr algn="ctr"/>
            <a:r>
              <a:rPr lang="en-US" altLang="en-US" sz="3200" dirty="0" smtClean="0">
                <a:latin typeface="Calibri" panose="020F0502020204030204" pitchFamily="34" charset="0"/>
                <a:ea typeface="MS Mincho" charset="-128"/>
              </a:rPr>
              <a:t>Insertion </a:t>
            </a:r>
            <a:r>
              <a:rPr lang="en-US" altLang="en-US" sz="3200" dirty="0" smtClean="0">
                <a:latin typeface="Calibri" panose="020F0502020204030204" pitchFamily="34" charset="0"/>
              </a:rPr>
              <a:t>b</a:t>
            </a:r>
            <a:r>
              <a:rPr lang="en-US" sz="3200" dirty="0" smtClean="0">
                <a:latin typeface="Calibri" panose="020F0502020204030204" pitchFamily="34" charset="0"/>
              </a:rPr>
              <a:t>efore </a:t>
            </a:r>
            <a:r>
              <a:rPr lang="en-US" sz="3200" dirty="0">
                <a:latin typeface="Calibri" panose="020F0502020204030204" pitchFamily="34" charset="0"/>
              </a:rPr>
              <a:t>a given </a:t>
            </a:r>
            <a:r>
              <a:rPr lang="en-US" sz="3200" dirty="0" smtClean="0">
                <a:latin typeface="Calibri" panose="020F0502020204030204" pitchFamily="34" charset="0"/>
              </a:rPr>
              <a:t>Node - Algorithm</a:t>
            </a:r>
            <a:endParaRPr lang="en-US" altLang="en-US" sz="3200" dirty="0">
              <a:latin typeface="Calibri" panose="020F0502020204030204" pitchFamily="34" charset="0"/>
            </a:endParaRPr>
          </a:p>
        </p:txBody>
      </p:sp>
      <p:sp>
        <p:nvSpPr>
          <p:cNvPr id="2" name="Rectangle 1"/>
          <p:cNvSpPr/>
          <p:nvPr/>
        </p:nvSpPr>
        <p:spPr>
          <a:xfrm>
            <a:off x="457200" y="2133600"/>
            <a:ext cx="8534400" cy="3046988"/>
          </a:xfrm>
          <a:prstGeom prst="rect">
            <a:avLst/>
          </a:prstGeom>
        </p:spPr>
        <p:txBody>
          <a:bodyPr wrap="square">
            <a:spAutoFit/>
          </a:bodyPr>
          <a:lstStyle/>
          <a:p>
            <a:r>
              <a:rPr lang="en-US" sz="2400" dirty="0" smtClean="0">
                <a:latin typeface="Calibri" panose="020F0502020204030204" pitchFamily="34" charset="0"/>
              </a:rPr>
              <a:t>Steps: </a:t>
            </a:r>
          </a:p>
          <a:p>
            <a:pPr marL="457200" indent="-457200">
              <a:buFont typeface="+mj-lt"/>
              <a:buAutoNum type="arabicPeriod"/>
            </a:pPr>
            <a:r>
              <a:rPr lang="en-US" sz="2400" dirty="0" smtClean="0">
                <a:latin typeface="Calibri" panose="020F0502020204030204" pitchFamily="34" charset="0"/>
              </a:rPr>
              <a:t>Check </a:t>
            </a:r>
            <a:r>
              <a:rPr lang="en-US" sz="2400" dirty="0">
                <a:latin typeface="Calibri" panose="020F0502020204030204" pitchFamily="34" charset="0"/>
              </a:rPr>
              <a:t>if the given </a:t>
            </a:r>
            <a:r>
              <a:rPr lang="en-US" sz="2400" dirty="0" smtClean="0">
                <a:latin typeface="Calibri" panose="020F0502020204030204" pitchFamily="34" charset="0"/>
              </a:rPr>
              <a:t>new node </a:t>
            </a:r>
            <a:r>
              <a:rPr lang="en-US" sz="2400" dirty="0">
                <a:latin typeface="Calibri" panose="020F0502020204030204" pitchFamily="34" charset="0"/>
              </a:rPr>
              <a:t>is </a:t>
            </a:r>
            <a:r>
              <a:rPr lang="en-US" sz="2400" dirty="0" smtClean="0">
                <a:latin typeface="Calibri" panose="020F0502020204030204" pitchFamily="34" charset="0"/>
              </a:rPr>
              <a:t>NULL</a:t>
            </a:r>
          </a:p>
          <a:p>
            <a:pPr marL="457200" indent="-457200">
              <a:buFont typeface="+mj-lt"/>
              <a:buAutoNum type="arabicPeriod"/>
            </a:pPr>
            <a:r>
              <a:rPr lang="en-US" sz="2400" dirty="0" smtClean="0">
                <a:latin typeface="Calibri" panose="020F0502020204030204" pitchFamily="34" charset="0"/>
              </a:rPr>
              <a:t>Allocate </a:t>
            </a:r>
            <a:r>
              <a:rPr lang="en-US" sz="2400" dirty="0">
                <a:latin typeface="Calibri" panose="020F0502020204030204" pitchFamily="34" charset="0"/>
              </a:rPr>
              <a:t>new </a:t>
            </a:r>
            <a:r>
              <a:rPr lang="en-US" sz="2400" dirty="0" smtClean="0">
                <a:latin typeface="Calibri" panose="020F0502020204030204" pitchFamily="34" charset="0"/>
              </a:rPr>
              <a:t>node</a:t>
            </a:r>
          </a:p>
          <a:p>
            <a:pPr marL="457200" indent="-457200">
              <a:buFont typeface="+mj-lt"/>
              <a:buAutoNum type="arabicPeriod"/>
            </a:pPr>
            <a:r>
              <a:rPr lang="en-US" sz="2400" dirty="0" smtClean="0">
                <a:latin typeface="Calibri" panose="020F0502020204030204" pitchFamily="34" charset="0"/>
              </a:rPr>
              <a:t>Put </a:t>
            </a:r>
            <a:r>
              <a:rPr lang="en-US" sz="2400" dirty="0">
                <a:latin typeface="Calibri" panose="020F0502020204030204" pitchFamily="34" charset="0"/>
              </a:rPr>
              <a:t>in the </a:t>
            </a:r>
            <a:r>
              <a:rPr lang="en-US" sz="2400" dirty="0" smtClean="0">
                <a:latin typeface="Calibri" panose="020F0502020204030204" pitchFamily="34" charset="0"/>
              </a:rPr>
              <a:t>data</a:t>
            </a:r>
          </a:p>
          <a:p>
            <a:pPr marL="457200" indent="-457200">
              <a:buFont typeface="+mj-lt"/>
              <a:buAutoNum type="arabicPeriod"/>
            </a:pPr>
            <a:r>
              <a:rPr lang="en-US" sz="2400" dirty="0">
                <a:latin typeface="Calibri" panose="020F0502020204030204" pitchFamily="34" charset="0"/>
              </a:rPr>
              <a:t>Make </a:t>
            </a:r>
            <a:r>
              <a:rPr lang="en-US" sz="2400" dirty="0" smtClean="0">
                <a:latin typeface="Calibri" panose="020F0502020204030204" pitchFamily="34" charset="0"/>
              </a:rPr>
              <a:t>previous </a:t>
            </a:r>
            <a:r>
              <a:rPr lang="en-US" sz="2400" dirty="0">
                <a:latin typeface="Calibri" panose="020F0502020204030204" pitchFamily="34" charset="0"/>
              </a:rPr>
              <a:t>of new node as previous</a:t>
            </a:r>
            <a:r>
              <a:rPr lang="en-US" sz="2400" dirty="0" smtClean="0">
                <a:latin typeface="Calibri" panose="020F0502020204030204" pitchFamily="34" charset="0"/>
              </a:rPr>
              <a:t> </a:t>
            </a:r>
            <a:r>
              <a:rPr lang="en-US" sz="2400" dirty="0">
                <a:latin typeface="Calibri" panose="020F0502020204030204" pitchFamily="34" charset="0"/>
              </a:rPr>
              <a:t>of </a:t>
            </a:r>
            <a:r>
              <a:rPr lang="en-US" sz="2400" dirty="0" smtClean="0">
                <a:latin typeface="Calibri" panose="020F0502020204030204" pitchFamily="34" charset="0"/>
              </a:rPr>
              <a:t>next node</a:t>
            </a:r>
          </a:p>
          <a:p>
            <a:pPr marL="457200" indent="-457200">
              <a:buFont typeface="+mj-lt"/>
              <a:buAutoNum type="arabicPeriod"/>
            </a:pPr>
            <a:r>
              <a:rPr lang="en-US" sz="2400" dirty="0">
                <a:latin typeface="Calibri" panose="020F0502020204030204" pitchFamily="34" charset="0"/>
              </a:rPr>
              <a:t>Make the previous</a:t>
            </a:r>
            <a:r>
              <a:rPr lang="en-US" sz="2400" dirty="0" smtClean="0">
                <a:latin typeface="Calibri" panose="020F0502020204030204" pitchFamily="34" charset="0"/>
              </a:rPr>
              <a:t> </a:t>
            </a:r>
            <a:r>
              <a:rPr lang="en-US" sz="2400" dirty="0">
                <a:latin typeface="Calibri" panose="020F0502020204030204" pitchFamily="34" charset="0"/>
              </a:rPr>
              <a:t>of </a:t>
            </a:r>
            <a:r>
              <a:rPr lang="en-US" sz="2400" dirty="0" smtClean="0">
                <a:latin typeface="Calibri" panose="020F0502020204030204" pitchFamily="34" charset="0"/>
              </a:rPr>
              <a:t>next node </a:t>
            </a:r>
            <a:r>
              <a:rPr lang="en-US" sz="2400" dirty="0">
                <a:latin typeface="Calibri" panose="020F0502020204030204" pitchFamily="34" charset="0"/>
              </a:rPr>
              <a:t>as </a:t>
            </a:r>
            <a:r>
              <a:rPr lang="en-US" sz="2400" dirty="0" smtClean="0">
                <a:latin typeface="Calibri" panose="020F0502020204030204" pitchFamily="34" charset="0"/>
              </a:rPr>
              <a:t>new node</a:t>
            </a:r>
          </a:p>
          <a:p>
            <a:pPr marL="457200" indent="-457200">
              <a:buFont typeface="+mj-lt"/>
              <a:buAutoNum type="arabicPeriod"/>
            </a:pPr>
            <a:r>
              <a:rPr lang="en-US" sz="2400" dirty="0">
                <a:latin typeface="Calibri" panose="020F0502020204030204" pitchFamily="34" charset="0"/>
              </a:rPr>
              <a:t>Make </a:t>
            </a:r>
            <a:r>
              <a:rPr lang="en-US" sz="2400" dirty="0" smtClean="0">
                <a:latin typeface="Calibri" panose="020F0502020204030204" pitchFamily="34" charset="0"/>
              </a:rPr>
              <a:t>next node </a:t>
            </a:r>
            <a:r>
              <a:rPr lang="en-US" sz="2400" dirty="0">
                <a:latin typeface="Calibri" panose="020F0502020204030204" pitchFamily="34" charset="0"/>
              </a:rPr>
              <a:t>as next of </a:t>
            </a:r>
            <a:r>
              <a:rPr lang="en-US" sz="2400" dirty="0" smtClean="0">
                <a:latin typeface="Calibri" panose="020F0502020204030204" pitchFamily="34" charset="0"/>
              </a:rPr>
              <a:t>new node</a:t>
            </a:r>
          </a:p>
          <a:p>
            <a:pPr marL="457200" indent="-457200">
              <a:buFont typeface="+mj-lt"/>
              <a:buAutoNum type="arabicPeriod"/>
            </a:pPr>
            <a:r>
              <a:rPr lang="en-US" sz="2400" dirty="0">
                <a:latin typeface="Calibri" panose="020F0502020204030204" pitchFamily="34" charset="0"/>
              </a:rPr>
              <a:t>Change next of </a:t>
            </a:r>
            <a:r>
              <a:rPr lang="en-US" sz="2400" dirty="0" smtClean="0">
                <a:latin typeface="Calibri" panose="020F0502020204030204" pitchFamily="34" charset="0"/>
              </a:rPr>
              <a:t>new node's </a:t>
            </a:r>
            <a:r>
              <a:rPr lang="en-US" sz="2400" dirty="0">
                <a:latin typeface="Calibri" panose="020F0502020204030204" pitchFamily="34" charset="0"/>
              </a:rPr>
              <a:t>previous node</a:t>
            </a:r>
            <a:endParaRPr lang="en-US" sz="2400" dirty="0" smtClean="0">
              <a:latin typeface="Calibri" panose="020F0502020204030204" pitchFamily="34" charset="0"/>
            </a:endParaRPr>
          </a:p>
        </p:txBody>
      </p:sp>
    </p:spTree>
    <p:extLst>
      <p:ext uri="{BB962C8B-B14F-4D97-AF65-F5344CB8AC3E}">
        <p14:creationId xmlns:p14="http://schemas.microsoft.com/office/powerpoint/2010/main" val="316877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790433" y="685800"/>
            <a:ext cx="7772400" cy="838200"/>
          </a:xfrm>
        </p:spPr>
        <p:txBody>
          <a:bodyPr>
            <a:normAutofit fontScale="90000"/>
          </a:bodyPr>
          <a:lstStyle/>
          <a:p>
            <a:pPr algn="ctr"/>
            <a:r>
              <a:rPr lang="en-US" altLang="en-US" sz="3200" dirty="0">
                <a:latin typeface="Calibri" panose="020F0502020204030204" pitchFamily="34" charset="0"/>
                <a:ea typeface="MS Mincho" charset="-128"/>
              </a:rPr>
              <a:t>Insertion </a:t>
            </a:r>
            <a:r>
              <a:rPr lang="en-US" altLang="en-US" sz="3200" dirty="0">
                <a:latin typeface="Calibri" panose="020F0502020204030204" pitchFamily="34" charset="0"/>
              </a:rPr>
              <a:t>b</a:t>
            </a:r>
            <a:r>
              <a:rPr lang="en-US" sz="3200" dirty="0">
                <a:latin typeface="Calibri" panose="020F0502020204030204" pitchFamily="34" charset="0"/>
              </a:rPr>
              <a:t>efore a given Node </a:t>
            </a:r>
            <a:r>
              <a:rPr lang="en-US" sz="3200" dirty="0" smtClean="0">
                <a:latin typeface="Calibri" panose="020F0502020204030204" pitchFamily="34" charset="0"/>
              </a:rPr>
              <a:t>- Representation</a:t>
            </a:r>
            <a:endParaRPr lang="en-US" altLang="en-US" sz="3200" dirty="0">
              <a:latin typeface="Calibri" panose="020F0502020204030204" pitchFamily="34" charset="0"/>
            </a:endParaRPr>
          </a:p>
        </p:txBody>
      </p:sp>
      <p:pic>
        <p:nvPicPr>
          <p:cNvPr id="5122" name="Picture 2" descr="C:\Users\amanullah\Desktop\5-55-300x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19400"/>
            <a:ext cx="59436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386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200" dirty="0">
                <a:latin typeface="Calibri" panose="020F0502020204030204" pitchFamily="34" charset="0"/>
                <a:ea typeface="MS Mincho" charset="-128"/>
              </a:rPr>
              <a:t>Insertion </a:t>
            </a:r>
            <a:r>
              <a:rPr lang="en-US" altLang="en-US" sz="3200" dirty="0">
                <a:latin typeface="Calibri" panose="020F0502020204030204" pitchFamily="34" charset="0"/>
              </a:rPr>
              <a:t>b</a:t>
            </a:r>
            <a:r>
              <a:rPr lang="en-US" sz="3200" dirty="0">
                <a:latin typeface="Calibri" panose="020F0502020204030204" pitchFamily="34" charset="0"/>
              </a:rPr>
              <a:t>efore a given Node </a:t>
            </a:r>
            <a:r>
              <a:rPr lang="en-US" sz="3200" dirty="0" smtClean="0">
                <a:latin typeface="Calibri" panose="020F0502020204030204" pitchFamily="34" charset="0"/>
              </a:rPr>
              <a:t>- Implementation</a:t>
            </a:r>
            <a:endParaRPr lang="en-US" sz="3200" dirty="0">
              <a:latin typeface="Calibri" panose="020F0502020204030204" pitchFamily="34" charset="0"/>
            </a:endParaRPr>
          </a:p>
        </p:txBody>
      </p:sp>
      <p:sp>
        <p:nvSpPr>
          <p:cNvPr id="3" name="Content Placeholder 2"/>
          <p:cNvSpPr>
            <a:spLocks noGrp="1"/>
          </p:cNvSpPr>
          <p:nvPr>
            <p:ph idx="1"/>
          </p:nvPr>
        </p:nvSpPr>
        <p:spPr/>
        <p:txBody>
          <a:bodyPr>
            <a:normAutofit fontScale="62500" lnSpcReduction="20000"/>
          </a:bodyPr>
          <a:lstStyle/>
          <a:p>
            <a:r>
              <a:rPr lang="en-US" dirty="0">
                <a:latin typeface="Calibri" panose="020F0502020204030204" pitchFamily="34" charset="0"/>
              </a:rPr>
              <a:t>void </a:t>
            </a:r>
            <a:r>
              <a:rPr lang="en-US" dirty="0" err="1">
                <a:latin typeface="Calibri" panose="020F0502020204030204" pitchFamily="34" charset="0"/>
              </a:rPr>
              <a:t>insertBefore</a:t>
            </a:r>
            <a:r>
              <a:rPr lang="en-US" dirty="0">
                <a:latin typeface="Calibri" panose="020F0502020204030204" pitchFamily="34" charset="0"/>
              </a:rPr>
              <a:t>(</a:t>
            </a:r>
            <a:r>
              <a:rPr lang="en-US" dirty="0" err="1">
                <a:latin typeface="Calibri" panose="020F0502020204030204" pitchFamily="34" charset="0"/>
              </a:rPr>
              <a:t>struct</a:t>
            </a:r>
            <a:r>
              <a:rPr lang="en-US" dirty="0">
                <a:latin typeface="Calibri" panose="020F0502020204030204" pitchFamily="34" charset="0"/>
              </a:rPr>
              <a:t> Node* </a:t>
            </a:r>
            <a:r>
              <a:rPr lang="en-US" dirty="0" err="1">
                <a:latin typeface="Calibri" panose="020F0502020204030204" pitchFamily="34" charset="0"/>
              </a:rPr>
              <a:t>next_node</a:t>
            </a:r>
            <a:r>
              <a:rPr lang="en-US" dirty="0">
                <a:latin typeface="Calibri" panose="020F0502020204030204" pitchFamily="34" charset="0"/>
              </a:rPr>
              <a:t>, </a:t>
            </a:r>
            <a:r>
              <a:rPr lang="en-US" dirty="0" err="1">
                <a:latin typeface="Calibri" panose="020F0502020204030204" pitchFamily="34" charset="0"/>
              </a:rPr>
              <a:t>int</a:t>
            </a:r>
            <a:r>
              <a:rPr lang="en-US" dirty="0">
                <a:latin typeface="Calibri" panose="020F0502020204030204" pitchFamily="34" charset="0"/>
              </a:rPr>
              <a:t> </a:t>
            </a:r>
            <a:r>
              <a:rPr lang="en-US" dirty="0" err="1">
                <a:latin typeface="Calibri" panose="020F0502020204030204" pitchFamily="34" charset="0"/>
              </a:rPr>
              <a:t>new_data</a:t>
            </a:r>
            <a:r>
              <a:rPr lang="en-US" dirty="0">
                <a:latin typeface="Calibri" panose="020F0502020204030204" pitchFamily="34" charset="0"/>
              </a:rPr>
              <a:t>) </a:t>
            </a:r>
          </a:p>
          <a:p>
            <a:r>
              <a:rPr lang="en-US" dirty="0" smtClean="0">
                <a:latin typeface="Calibri" panose="020F0502020204030204" pitchFamily="34" charset="0"/>
              </a:rPr>
              <a:t>{</a:t>
            </a:r>
          </a:p>
          <a:p>
            <a:r>
              <a:rPr lang="en-US" dirty="0">
                <a:latin typeface="Calibri" panose="020F0502020204030204" pitchFamily="34" charset="0"/>
              </a:rPr>
              <a:t>    if (</a:t>
            </a:r>
            <a:r>
              <a:rPr lang="en-US" dirty="0" err="1">
                <a:latin typeface="Calibri" panose="020F0502020204030204" pitchFamily="34" charset="0"/>
              </a:rPr>
              <a:t>next_node</a:t>
            </a:r>
            <a:r>
              <a:rPr lang="en-US" dirty="0">
                <a:latin typeface="Calibri" panose="020F0502020204030204" pitchFamily="34" charset="0"/>
              </a:rPr>
              <a:t> == NULL) { </a:t>
            </a:r>
          </a:p>
          <a:p>
            <a:r>
              <a:rPr lang="en-US" dirty="0">
                <a:latin typeface="Calibri" panose="020F0502020204030204" pitchFamily="34" charset="0"/>
              </a:rPr>
              <a:t>        </a:t>
            </a:r>
            <a:r>
              <a:rPr lang="en-US" dirty="0" err="1">
                <a:latin typeface="Calibri" panose="020F0502020204030204" pitchFamily="34" charset="0"/>
              </a:rPr>
              <a:t>printf</a:t>
            </a:r>
            <a:r>
              <a:rPr lang="en-US" dirty="0">
                <a:latin typeface="Calibri" panose="020F0502020204030204" pitchFamily="34" charset="0"/>
              </a:rPr>
              <a:t>("the given next node cannot be NULL"); </a:t>
            </a:r>
          </a:p>
          <a:p>
            <a:r>
              <a:rPr lang="en-US" dirty="0">
                <a:latin typeface="Calibri" panose="020F0502020204030204" pitchFamily="34" charset="0"/>
              </a:rPr>
              <a:t>        return; </a:t>
            </a:r>
          </a:p>
          <a:p>
            <a:r>
              <a:rPr lang="en-US" dirty="0">
                <a:latin typeface="Calibri" panose="020F0502020204030204" pitchFamily="34" charset="0"/>
              </a:rPr>
              <a:t>    } </a:t>
            </a:r>
          </a:p>
          <a:p>
            <a:r>
              <a:rPr lang="en-US" dirty="0">
                <a:latin typeface="Calibri" panose="020F0502020204030204" pitchFamily="34" charset="0"/>
              </a:rPr>
              <a:t>      </a:t>
            </a:r>
            <a:r>
              <a:rPr lang="en-US" dirty="0" err="1">
                <a:latin typeface="Calibri" panose="020F0502020204030204" pitchFamily="34" charset="0"/>
              </a:rPr>
              <a:t>struct</a:t>
            </a:r>
            <a:r>
              <a:rPr lang="en-US" dirty="0">
                <a:latin typeface="Calibri" panose="020F0502020204030204" pitchFamily="34" charset="0"/>
              </a:rPr>
              <a:t> Node* </a:t>
            </a:r>
            <a:r>
              <a:rPr lang="en-US" dirty="0" err="1">
                <a:latin typeface="Calibri" panose="020F0502020204030204" pitchFamily="34" charset="0"/>
              </a:rPr>
              <a:t>new_node</a:t>
            </a:r>
            <a:r>
              <a:rPr lang="en-US" dirty="0">
                <a:latin typeface="Calibri" panose="020F0502020204030204" pitchFamily="34" charset="0"/>
              </a:rPr>
              <a:t> = (</a:t>
            </a:r>
            <a:r>
              <a:rPr lang="en-US" dirty="0" err="1">
                <a:latin typeface="Calibri" panose="020F0502020204030204" pitchFamily="34" charset="0"/>
              </a:rPr>
              <a:t>struct</a:t>
            </a:r>
            <a:r>
              <a:rPr lang="en-US" dirty="0">
                <a:latin typeface="Calibri" panose="020F0502020204030204" pitchFamily="34" charset="0"/>
              </a:rPr>
              <a:t> Node*)</a:t>
            </a:r>
            <a:r>
              <a:rPr lang="en-US" dirty="0" err="1">
                <a:latin typeface="Calibri" panose="020F0502020204030204" pitchFamily="34" charset="0"/>
              </a:rPr>
              <a:t>malloc</a:t>
            </a:r>
            <a:r>
              <a:rPr lang="en-US" dirty="0">
                <a:latin typeface="Calibri" panose="020F0502020204030204" pitchFamily="34" charset="0"/>
              </a:rPr>
              <a:t>(</a:t>
            </a:r>
            <a:r>
              <a:rPr lang="en-US" dirty="0" err="1">
                <a:latin typeface="Calibri" panose="020F0502020204030204" pitchFamily="34" charset="0"/>
              </a:rPr>
              <a:t>sizeof</a:t>
            </a:r>
            <a:r>
              <a:rPr lang="en-US" dirty="0">
                <a:latin typeface="Calibri" panose="020F0502020204030204" pitchFamily="34" charset="0"/>
              </a:rPr>
              <a:t>(</a:t>
            </a:r>
            <a:r>
              <a:rPr lang="en-US" dirty="0" err="1">
                <a:latin typeface="Calibri" panose="020F0502020204030204" pitchFamily="34" charset="0"/>
              </a:rPr>
              <a:t>struct</a:t>
            </a:r>
            <a:r>
              <a:rPr lang="en-US" dirty="0">
                <a:latin typeface="Calibri" panose="020F0502020204030204" pitchFamily="34" charset="0"/>
              </a:rPr>
              <a:t> Node)); </a:t>
            </a:r>
            <a:endParaRPr lang="en-US" dirty="0" smtClean="0">
              <a:latin typeface="Calibri" panose="020F0502020204030204" pitchFamily="34" charset="0"/>
            </a:endParaRPr>
          </a:p>
          <a:p>
            <a:endParaRPr lang="en-US" dirty="0">
              <a:latin typeface="Calibri" panose="020F0502020204030204" pitchFamily="34" charset="0"/>
            </a:endParaRPr>
          </a:p>
          <a:p>
            <a:r>
              <a:rPr lang="en-US" dirty="0">
                <a:latin typeface="Calibri" panose="020F0502020204030204" pitchFamily="34" charset="0"/>
              </a:rPr>
              <a:t>  </a:t>
            </a:r>
            <a:r>
              <a:rPr lang="en-US" dirty="0" smtClean="0">
                <a:latin typeface="Calibri" panose="020F0502020204030204" pitchFamily="34" charset="0"/>
              </a:rPr>
              <a:t> </a:t>
            </a:r>
            <a:r>
              <a:rPr lang="en-US" dirty="0">
                <a:latin typeface="Calibri" panose="020F0502020204030204" pitchFamily="34" charset="0"/>
              </a:rPr>
              <a:t>   </a:t>
            </a:r>
            <a:r>
              <a:rPr lang="en-US" dirty="0" err="1" smtClean="0">
                <a:latin typeface="Calibri" panose="020F0502020204030204" pitchFamily="34" charset="0"/>
              </a:rPr>
              <a:t>new_node</a:t>
            </a:r>
            <a:r>
              <a:rPr lang="en-US" dirty="0" smtClean="0">
                <a:latin typeface="Calibri" panose="020F0502020204030204" pitchFamily="34" charset="0"/>
              </a:rPr>
              <a:t>-</a:t>
            </a:r>
            <a:r>
              <a:rPr lang="en-US" dirty="0">
                <a:latin typeface="Calibri" panose="020F0502020204030204" pitchFamily="34" charset="0"/>
              </a:rPr>
              <a:t>&gt;data = </a:t>
            </a:r>
            <a:r>
              <a:rPr lang="en-US" dirty="0" err="1">
                <a:latin typeface="Calibri" panose="020F0502020204030204" pitchFamily="34" charset="0"/>
              </a:rPr>
              <a:t>new_data</a:t>
            </a:r>
            <a:r>
              <a:rPr lang="en-US" dirty="0">
                <a:latin typeface="Calibri" panose="020F0502020204030204" pitchFamily="34" charset="0"/>
              </a:rPr>
              <a:t>; </a:t>
            </a:r>
          </a:p>
          <a:p>
            <a:r>
              <a:rPr lang="en-US" dirty="0">
                <a:latin typeface="Calibri" panose="020F0502020204030204" pitchFamily="34" charset="0"/>
              </a:rPr>
              <a:t>      </a:t>
            </a:r>
            <a:r>
              <a:rPr lang="en-US" dirty="0" err="1">
                <a:latin typeface="Calibri" panose="020F0502020204030204" pitchFamily="34" charset="0"/>
              </a:rPr>
              <a:t>new_node</a:t>
            </a:r>
            <a:r>
              <a:rPr lang="en-US" dirty="0">
                <a:latin typeface="Calibri" panose="020F0502020204030204" pitchFamily="34" charset="0"/>
              </a:rPr>
              <a:t>-&gt;</a:t>
            </a:r>
            <a:r>
              <a:rPr lang="en-US" dirty="0" err="1">
                <a:latin typeface="Calibri" panose="020F0502020204030204" pitchFamily="34" charset="0"/>
              </a:rPr>
              <a:t>prev</a:t>
            </a:r>
            <a:r>
              <a:rPr lang="en-US" dirty="0">
                <a:latin typeface="Calibri" panose="020F0502020204030204" pitchFamily="34" charset="0"/>
              </a:rPr>
              <a:t> = </a:t>
            </a:r>
            <a:r>
              <a:rPr lang="en-US" dirty="0" err="1">
                <a:latin typeface="Calibri" panose="020F0502020204030204" pitchFamily="34" charset="0"/>
              </a:rPr>
              <a:t>next_node</a:t>
            </a:r>
            <a:r>
              <a:rPr lang="en-US" dirty="0">
                <a:latin typeface="Calibri" panose="020F0502020204030204" pitchFamily="34" charset="0"/>
              </a:rPr>
              <a:t>-&gt;</a:t>
            </a:r>
            <a:r>
              <a:rPr lang="en-US" dirty="0" err="1">
                <a:latin typeface="Calibri" panose="020F0502020204030204" pitchFamily="34" charset="0"/>
              </a:rPr>
              <a:t>prev</a:t>
            </a:r>
            <a:r>
              <a:rPr lang="en-US" dirty="0">
                <a:latin typeface="Calibri" panose="020F0502020204030204" pitchFamily="34" charset="0"/>
              </a:rPr>
              <a:t>; </a:t>
            </a:r>
          </a:p>
          <a:p>
            <a:r>
              <a:rPr lang="en-US" dirty="0">
                <a:latin typeface="Calibri" panose="020F0502020204030204" pitchFamily="34" charset="0"/>
              </a:rPr>
              <a:t>      </a:t>
            </a:r>
            <a:r>
              <a:rPr lang="en-US" dirty="0" err="1">
                <a:latin typeface="Calibri" panose="020F0502020204030204" pitchFamily="34" charset="0"/>
              </a:rPr>
              <a:t>next_node</a:t>
            </a:r>
            <a:r>
              <a:rPr lang="en-US" dirty="0">
                <a:latin typeface="Calibri" panose="020F0502020204030204" pitchFamily="34" charset="0"/>
              </a:rPr>
              <a:t>-&gt;</a:t>
            </a:r>
            <a:r>
              <a:rPr lang="en-US" dirty="0" err="1">
                <a:latin typeface="Calibri" panose="020F0502020204030204" pitchFamily="34" charset="0"/>
              </a:rPr>
              <a:t>prev</a:t>
            </a:r>
            <a:r>
              <a:rPr lang="en-US" dirty="0">
                <a:latin typeface="Calibri" panose="020F0502020204030204" pitchFamily="34" charset="0"/>
              </a:rPr>
              <a:t> = </a:t>
            </a:r>
            <a:r>
              <a:rPr lang="en-US" dirty="0" err="1">
                <a:latin typeface="Calibri" panose="020F0502020204030204" pitchFamily="34" charset="0"/>
              </a:rPr>
              <a:t>new_node</a:t>
            </a:r>
            <a:r>
              <a:rPr lang="en-US" dirty="0">
                <a:latin typeface="Calibri" panose="020F0502020204030204" pitchFamily="34" charset="0"/>
              </a:rPr>
              <a:t>; </a:t>
            </a:r>
          </a:p>
          <a:p>
            <a:r>
              <a:rPr lang="en-US" dirty="0">
                <a:latin typeface="Calibri" panose="020F0502020204030204" pitchFamily="34" charset="0"/>
              </a:rPr>
              <a:t>      </a:t>
            </a:r>
            <a:r>
              <a:rPr lang="en-US" dirty="0" err="1">
                <a:latin typeface="Calibri" panose="020F0502020204030204" pitchFamily="34" charset="0"/>
              </a:rPr>
              <a:t>new_node</a:t>
            </a:r>
            <a:r>
              <a:rPr lang="en-US" dirty="0">
                <a:latin typeface="Calibri" panose="020F0502020204030204" pitchFamily="34" charset="0"/>
              </a:rPr>
              <a:t>-&gt;next = </a:t>
            </a:r>
            <a:r>
              <a:rPr lang="en-US" dirty="0" err="1">
                <a:latin typeface="Calibri" panose="020F0502020204030204" pitchFamily="34" charset="0"/>
              </a:rPr>
              <a:t>next_node</a:t>
            </a:r>
            <a:r>
              <a:rPr lang="en-US" dirty="0">
                <a:latin typeface="Calibri" panose="020F0502020204030204" pitchFamily="34" charset="0"/>
              </a:rPr>
              <a:t>; </a:t>
            </a:r>
            <a:endParaRPr lang="en-US" dirty="0" smtClean="0">
              <a:latin typeface="Calibri" panose="020F0502020204030204" pitchFamily="34" charset="0"/>
            </a:endParaRPr>
          </a:p>
          <a:p>
            <a:endParaRPr lang="en-US" dirty="0">
              <a:latin typeface="Calibri" panose="020F0502020204030204" pitchFamily="34" charset="0"/>
            </a:endParaRPr>
          </a:p>
          <a:p>
            <a:r>
              <a:rPr lang="en-US" dirty="0">
                <a:latin typeface="Calibri" panose="020F0502020204030204" pitchFamily="34" charset="0"/>
              </a:rPr>
              <a:t>      if (</a:t>
            </a:r>
            <a:r>
              <a:rPr lang="en-US" dirty="0" err="1">
                <a:latin typeface="Calibri" panose="020F0502020204030204" pitchFamily="34" charset="0"/>
              </a:rPr>
              <a:t>new_node</a:t>
            </a:r>
            <a:r>
              <a:rPr lang="en-US" dirty="0">
                <a:latin typeface="Calibri" panose="020F0502020204030204" pitchFamily="34" charset="0"/>
              </a:rPr>
              <a:t>-&gt;</a:t>
            </a:r>
            <a:r>
              <a:rPr lang="en-US" dirty="0" err="1">
                <a:latin typeface="Calibri" panose="020F0502020204030204" pitchFamily="34" charset="0"/>
              </a:rPr>
              <a:t>prev</a:t>
            </a:r>
            <a:r>
              <a:rPr lang="en-US" dirty="0">
                <a:latin typeface="Calibri" panose="020F0502020204030204" pitchFamily="34" charset="0"/>
              </a:rPr>
              <a:t> != NULL) </a:t>
            </a:r>
          </a:p>
          <a:p>
            <a:r>
              <a:rPr lang="en-US" dirty="0">
                <a:latin typeface="Calibri" panose="020F0502020204030204" pitchFamily="34" charset="0"/>
              </a:rPr>
              <a:t>        </a:t>
            </a:r>
            <a:r>
              <a:rPr lang="en-US" dirty="0" err="1">
                <a:latin typeface="Calibri" panose="020F0502020204030204" pitchFamily="34" charset="0"/>
              </a:rPr>
              <a:t>new_node</a:t>
            </a:r>
            <a:r>
              <a:rPr lang="en-US" dirty="0">
                <a:latin typeface="Calibri" panose="020F0502020204030204" pitchFamily="34" charset="0"/>
              </a:rPr>
              <a:t>-&gt;</a:t>
            </a:r>
            <a:r>
              <a:rPr lang="en-US" dirty="0" err="1">
                <a:latin typeface="Calibri" panose="020F0502020204030204" pitchFamily="34" charset="0"/>
              </a:rPr>
              <a:t>prev</a:t>
            </a:r>
            <a:r>
              <a:rPr lang="en-US" dirty="0">
                <a:latin typeface="Calibri" panose="020F0502020204030204" pitchFamily="34" charset="0"/>
              </a:rPr>
              <a:t>-&gt;next = </a:t>
            </a:r>
            <a:r>
              <a:rPr lang="en-US" dirty="0" err="1">
                <a:latin typeface="Calibri" panose="020F0502020204030204" pitchFamily="34" charset="0"/>
              </a:rPr>
              <a:t>new_node</a:t>
            </a:r>
            <a:r>
              <a:rPr lang="en-US" dirty="0">
                <a:latin typeface="Calibri" panose="020F0502020204030204" pitchFamily="34" charset="0"/>
              </a:rPr>
              <a:t>; </a:t>
            </a:r>
          </a:p>
          <a:p>
            <a:r>
              <a:rPr lang="en-US" dirty="0">
                <a:latin typeface="Calibri" panose="020F0502020204030204" pitchFamily="34" charset="0"/>
              </a:rPr>
              <a:t>} </a:t>
            </a:r>
          </a:p>
          <a:p>
            <a:endParaRPr lang="en-US" dirty="0">
              <a:latin typeface="Calibri" panose="020F0502020204030204" pitchFamily="34" charset="0"/>
            </a:endParaRPr>
          </a:p>
        </p:txBody>
      </p:sp>
    </p:spTree>
    <p:extLst>
      <p:ext uri="{BB962C8B-B14F-4D97-AF65-F5344CB8AC3E}">
        <p14:creationId xmlns:p14="http://schemas.microsoft.com/office/powerpoint/2010/main" val="169095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Calibri" panose="020F0502020204030204" pitchFamily="34" charset="0"/>
              </a:rPr>
              <a:t>Last Lecture Summary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pPr algn="just"/>
            <a:r>
              <a:rPr lang="en-US" dirty="0">
                <a:latin typeface="Calibri" panose="020F0502020204030204" pitchFamily="34" charset="0"/>
              </a:rPr>
              <a:t>Insertion in Linked List with following </a:t>
            </a:r>
            <a:r>
              <a:rPr lang="en-US" dirty="0" smtClean="0">
                <a:latin typeface="Calibri" panose="020F0502020204030204" pitchFamily="34" charset="0"/>
              </a:rPr>
              <a:t>criteria</a:t>
            </a:r>
          </a:p>
          <a:p>
            <a:pPr lvl="1" algn="just"/>
            <a:r>
              <a:rPr lang="en-US" dirty="0" smtClean="0">
                <a:latin typeface="Calibri" panose="020F0502020204030204" pitchFamily="34" charset="0"/>
              </a:rPr>
              <a:t>Start </a:t>
            </a:r>
            <a:r>
              <a:rPr lang="en-US" dirty="0">
                <a:latin typeface="Calibri" panose="020F0502020204030204" pitchFamily="34" charset="0"/>
              </a:rPr>
              <a:t>of the </a:t>
            </a:r>
            <a:r>
              <a:rPr lang="en-US" dirty="0" smtClean="0">
                <a:latin typeface="Calibri" panose="020F0502020204030204" pitchFamily="34" charset="0"/>
              </a:rPr>
              <a:t>list</a:t>
            </a:r>
          </a:p>
          <a:p>
            <a:pPr lvl="1" algn="just"/>
            <a:r>
              <a:rPr lang="en-US" dirty="0">
                <a:latin typeface="Calibri" panose="020F0502020204030204" pitchFamily="34" charset="0"/>
              </a:rPr>
              <a:t>End of the list</a:t>
            </a:r>
          </a:p>
          <a:p>
            <a:pPr lvl="1" algn="just"/>
            <a:r>
              <a:rPr lang="en-US" dirty="0" smtClean="0">
                <a:latin typeface="Calibri" panose="020F0502020204030204" pitchFamily="34" charset="0"/>
              </a:rPr>
              <a:t>Middle </a:t>
            </a:r>
            <a:r>
              <a:rPr lang="en-US" dirty="0">
                <a:latin typeface="Calibri" panose="020F0502020204030204" pitchFamily="34" charset="0"/>
              </a:rPr>
              <a:t>of the list</a:t>
            </a:r>
          </a:p>
          <a:p>
            <a:pPr lvl="1" algn="just"/>
            <a:r>
              <a:rPr lang="en-US" dirty="0" smtClean="0">
                <a:latin typeface="Calibri" panose="020F0502020204030204" pitchFamily="34" charset="0"/>
              </a:rPr>
              <a:t>Anywhere </a:t>
            </a:r>
            <a:r>
              <a:rPr lang="en-US" dirty="0">
                <a:latin typeface="Calibri" panose="020F0502020204030204" pitchFamily="34" charset="0"/>
              </a:rPr>
              <a:t>in the list</a:t>
            </a:r>
          </a:p>
          <a:p>
            <a:pPr algn="just"/>
            <a:r>
              <a:rPr lang="en-US" dirty="0">
                <a:latin typeface="Calibri" panose="020F0502020204030204" pitchFamily="34" charset="0"/>
              </a:rPr>
              <a:t>Deletion of a node from</a:t>
            </a:r>
          </a:p>
          <a:p>
            <a:pPr lvl="1" algn="just"/>
            <a:r>
              <a:rPr lang="en-US" dirty="0" smtClean="0">
                <a:latin typeface="Calibri" panose="020F0502020204030204" pitchFamily="34" charset="0"/>
              </a:rPr>
              <a:t>The </a:t>
            </a:r>
            <a:r>
              <a:rPr lang="en-US" dirty="0">
                <a:latin typeface="Calibri" panose="020F0502020204030204" pitchFamily="34" charset="0"/>
              </a:rPr>
              <a:t>Tail of the List</a:t>
            </a:r>
          </a:p>
          <a:p>
            <a:pPr lvl="1" algn="just"/>
            <a:r>
              <a:rPr lang="en-US" dirty="0" smtClean="0">
                <a:latin typeface="Calibri" panose="020F0502020204030204" pitchFamily="34" charset="0"/>
              </a:rPr>
              <a:t>The </a:t>
            </a:r>
            <a:r>
              <a:rPr lang="en-US" dirty="0">
                <a:latin typeface="Calibri" panose="020F0502020204030204" pitchFamily="34" charset="0"/>
              </a:rPr>
              <a:t>Head of the List</a:t>
            </a:r>
          </a:p>
          <a:p>
            <a:pPr lvl="1" algn="just"/>
            <a:r>
              <a:rPr lang="en-US" dirty="0" smtClean="0">
                <a:latin typeface="Calibri" panose="020F0502020204030204" pitchFamily="34" charset="0"/>
              </a:rPr>
              <a:t>A </a:t>
            </a:r>
            <a:r>
              <a:rPr lang="en-US" dirty="0">
                <a:latin typeface="Calibri" panose="020F0502020204030204" pitchFamily="34" charset="0"/>
              </a:rPr>
              <a:t>desired location in the list</a:t>
            </a:r>
          </a:p>
          <a:p>
            <a:pPr lvl="1" algn="just"/>
            <a:r>
              <a:rPr lang="en-US" dirty="0" smtClean="0">
                <a:latin typeface="Calibri" panose="020F0502020204030204" pitchFamily="34" charset="0"/>
              </a:rPr>
              <a:t>Delete </a:t>
            </a:r>
            <a:r>
              <a:rPr lang="en-US" dirty="0">
                <a:latin typeface="Calibri" panose="020F0502020204030204" pitchFamily="34" charset="0"/>
              </a:rPr>
              <a:t>node with a particular value</a:t>
            </a:r>
          </a:p>
        </p:txBody>
      </p:sp>
    </p:spTree>
    <p:extLst>
      <p:ext uri="{BB962C8B-B14F-4D97-AF65-F5344CB8AC3E}">
        <p14:creationId xmlns:p14="http://schemas.microsoft.com/office/powerpoint/2010/main" val="1175677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lstStyle/>
          <a:p>
            <a:pPr algn="ctr"/>
            <a:r>
              <a:rPr lang="en-US" dirty="0" smtClean="0">
                <a:latin typeface="Calibri" panose="020F0502020204030204" pitchFamily="34" charset="0"/>
              </a:rPr>
              <a:t>Deletion in Double Linked List</a:t>
            </a:r>
            <a:endParaRPr lang="en-US" dirty="0">
              <a:latin typeface="Calibri" panose="020F0502020204030204" pitchFamily="34" charset="0"/>
            </a:endParaRPr>
          </a:p>
        </p:txBody>
      </p:sp>
    </p:spTree>
    <p:extLst>
      <p:ext uri="{BB962C8B-B14F-4D97-AF65-F5344CB8AC3E}">
        <p14:creationId xmlns:p14="http://schemas.microsoft.com/office/powerpoint/2010/main" val="2751372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Algorithm</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marL="109728" indent="0">
              <a:buNone/>
            </a:pPr>
            <a:r>
              <a:rPr lang="en-US" dirty="0">
                <a:latin typeface="Calibri" panose="020F0502020204030204" pitchFamily="34" charset="0"/>
              </a:rPr>
              <a:t>Let the node to be deleted is </a:t>
            </a:r>
            <a:r>
              <a:rPr lang="en-US" i="1" dirty="0">
                <a:latin typeface="Calibri" panose="020F0502020204030204" pitchFamily="34" charset="0"/>
              </a:rPr>
              <a:t>del</a:t>
            </a:r>
            <a:r>
              <a:rPr lang="en-US" dirty="0">
                <a:latin typeface="Calibri" panose="020F0502020204030204" pitchFamily="34" charset="0"/>
              </a:rPr>
              <a:t>.</a:t>
            </a:r>
            <a:br>
              <a:rPr lang="en-US" dirty="0">
                <a:latin typeface="Calibri" panose="020F0502020204030204" pitchFamily="34" charset="0"/>
              </a:rPr>
            </a:br>
            <a:r>
              <a:rPr lang="en-US" dirty="0">
                <a:latin typeface="Calibri" panose="020F0502020204030204" pitchFamily="34" charset="0"/>
              </a:rPr>
              <a:t>1) If node to be deleted is head node, then change the head pointer to next current head.</a:t>
            </a:r>
            <a:br>
              <a:rPr lang="en-US" dirty="0">
                <a:latin typeface="Calibri" panose="020F0502020204030204" pitchFamily="34" charset="0"/>
              </a:rPr>
            </a:br>
            <a:r>
              <a:rPr lang="en-US" dirty="0">
                <a:latin typeface="Calibri" panose="020F0502020204030204" pitchFamily="34" charset="0"/>
              </a:rPr>
              <a:t>2) Set </a:t>
            </a:r>
            <a:r>
              <a:rPr lang="en-US" i="1" dirty="0">
                <a:latin typeface="Calibri" panose="020F0502020204030204" pitchFamily="34" charset="0"/>
              </a:rPr>
              <a:t>next </a:t>
            </a:r>
            <a:r>
              <a:rPr lang="en-US" dirty="0">
                <a:latin typeface="Calibri" panose="020F0502020204030204" pitchFamily="34" charset="0"/>
              </a:rPr>
              <a:t>of previous to </a:t>
            </a:r>
            <a:r>
              <a:rPr lang="en-US" i="1" dirty="0">
                <a:latin typeface="Calibri" panose="020F0502020204030204" pitchFamily="34" charset="0"/>
              </a:rPr>
              <a:t>del</a:t>
            </a:r>
            <a:r>
              <a:rPr lang="en-US" dirty="0">
                <a:latin typeface="Calibri" panose="020F0502020204030204" pitchFamily="34" charset="0"/>
              </a:rPr>
              <a:t>, if previous to </a:t>
            </a:r>
            <a:r>
              <a:rPr lang="en-US" i="1" dirty="0">
                <a:latin typeface="Calibri" panose="020F0502020204030204" pitchFamily="34" charset="0"/>
              </a:rPr>
              <a:t>del</a:t>
            </a:r>
            <a:r>
              <a:rPr lang="en-US" dirty="0">
                <a:latin typeface="Calibri" panose="020F0502020204030204" pitchFamily="34" charset="0"/>
              </a:rPr>
              <a:t> exists.</a:t>
            </a:r>
            <a:br>
              <a:rPr lang="en-US" dirty="0">
                <a:latin typeface="Calibri" panose="020F0502020204030204" pitchFamily="34" charset="0"/>
              </a:rPr>
            </a:br>
            <a:r>
              <a:rPr lang="en-US" dirty="0">
                <a:latin typeface="Calibri" panose="020F0502020204030204" pitchFamily="34" charset="0"/>
              </a:rPr>
              <a:t>3) Set </a:t>
            </a:r>
            <a:r>
              <a:rPr lang="en-US" i="1" dirty="0" err="1">
                <a:latin typeface="Calibri" panose="020F0502020204030204" pitchFamily="34" charset="0"/>
              </a:rPr>
              <a:t>prev</a:t>
            </a:r>
            <a:r>
              <a:rPr lang="en-US" i="1" dirty="0">
                <a:latin typeface="Calibri" panose="020F0502020204030204" pitchFamily="34" charset="0"/>
              </a:rPr>
              <a:t> </a:t>
            </a:r>
            <a:r>
              <a:rPr lang="en-US" dirty="0">
                <a:latin typeface="Calibri" panose="020F0502020204030204" pitchFamily="34" charset="0"/>
              </a:rPr>
              <a:t>of next to </a:t>
            </a:r>
            <a:r>
              <a:rPr lang="en-US" i="1" dirty="0">
                <a:latin typeface="Calibri" panose="020F0502020204030204" pitchFamily="34" charset="0"/>
              </a:rPr>
              <a:t>del</a:t>
            </a:r>
            <a:r>
              <a:rPr lang="en-US" dirty="0">
                <a:latin typeface="Calibri" panose="020F0502020204030204" pitchFamily="34" charset="0"/>
              </a:rPr>
              <a:t>, if next to </a:t>
            </a:r>
            <a:r>
              <a:rPr lang="en-US" i="1" dirty="0">
                <a:latin typeface="Calibri" panose="020F0502020204030204" pitchFamily="34" charset="0"/>
              </a:rPr>
              <a:t>del</a:t>
            </a:r>
            <a:r>
              <a:rPr lang="en-US" dirty="0">
                <a:latin typeface="Calibri" panose="020F0502020204030204" pitchFamily="34" charset="0"/>
              </a:rPr>
              <a:t> exists.</a:t>
            </a:r>
          </a:p>
        </p:txBody>
      </p:sp>
    </p:spTree>
    <p:extLst>
      <p:ext uri="{BB962C8B-B14F-4D97-AF65-F5344CB8AC3E}">
        <p14:creationId xmlns:p14="http://schemas.microsoft.com/office/powerpoint/2010/main" val="2168941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Original Doubly Linked List</a:t>
            </a:r>
          </a:p>
        </p:txBody>
      </p:sp>
      <p:pic>
        <p:nvPicPr>
          <p:cNvPr id="6146" name="Picture 2" descr="C:\Users\amanullah\Desktop\Delete_lincked_li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81325"/>
            <a:ext cx="76581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2583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After deletion of head node</a:t>
            </a:r>
          </a:p>
        </p:txBody>
      </p:sp>
      <p:pic>
        <p:nvPicPr>
          <p:cNvPr id="7170" name="Picture 2" descr="C:\Users\amanullah\Desktop\Delete_lincked_lis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0"/>
            <a:ext cx="62579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063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After deletion of middle node</a:t>
            </a:r>
          </a:p>
        </p:txBody>
      </p:sp>
      <p:pic>
        <p:nvPicPr>
          <p:cNvPr id="8194" name="Picture 2" descr="C:\Users\amanullah\Desktop\Delete_lincked_list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28950"/>
            <a:ext cx="45529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171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After deletion of last node</a:t>
            </a:r>
          </a:p>
        </p:txBody>
      </p:sp>
      <p:pic>
        <p:nvPicPr>
          <p:cNvPr id="9218" name="Picture 2" descr="C:\Users\amanullah\Desktop\Delete_lincked_list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67075"/>
            <a:ext cx="399097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465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Advantages over </a:t>
            </a:r>
            <a:r>
              <a:rPr lang="en-US" dirty="0" smtClean="0">
                <a:latin typeface="Calibri" panose="020F0502020204030204" pitchFamily="34" charset="0"/>
              </a:rPr>
              <a:t>Singly Linked List</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b="1" dirty="0">
                <a:latin typeface="Calibri" panose="020F0502020204030204" pitchFamily="34" charset="0"/>
              </a:rPr>
              <a:t>1)</a:t>
            </a:r>
            <a:r>
              <a:rPr lang="en-US" sz="2400" dirty="0">
                <a:latin typeface="Calibri" panose="020F0502020204030204" pitchFamily="34" charset="0"/>
              </a:rPr>
              <a:t> A DLL can be traversed in both forward and backward direction.</a:t>
            </a:r>
            <a:br>
              <a:rPr lang="en-US" sz="2400" dirty="0">
                <a:latin typeface="Calibri" panose="020F0502020204030204" pitchFamily="34" charset="0"/>
              </a:rPr>
            </a:br>
            <a:r>
              <a:rPr lang="en-US" sz="2400" b="1" dirty="0">
                <a:latin typeface="Calibri" panose="020F0502020204030204" pitchFamily="34" charset="0"/>
              </a:rPr>
              <a:t>2)</a:t>
            </a:r>
            <a:r>
              <a:rPr lang="en-US" sz="2400" dirty="0">
                <a:latin typeface="Calibri" panose="020F0502020204030204" pitchFamily="34" charset="0"/>
              </a:rPr>
              <a:t> The delete operation in DLL is more efficient if pointer to the node to be deleted is given.</a:t>
            </a:r>
            <a:br>
              <a:rPr lang="en-US" sz="2400" dirty="0">
                <a:latin typeface="Calibri" panose="020F0502020204030204" pitchFamily="34" charset="0"/>
              </a:rPr>
            </a:br>
            <a:r>
              <a:rPr lang="en-US" sz="2400" b="1" dirty="0">
                <a:latin typeface="Calibri" panose="020F0502020204030204" pitchFamily="34" charset="0"/>
              </a:rPr>
              <a:t>3) </a:t>
            </a:r>
            <a:r>
              <a:rPr lang="en-US" sz="2400" dirty="0">
                <a:latin typeface="Calibri" panose="020F0502020204030204" pitchFamily="34" charset="0"/>
              </a:rPr>
              <a:t>We can quickly insert a new node before a given node.</a:t>
            </a:r>
            <a:br>
              <a:rPr lang="en-US" sz="2400" dirty="0">
                <a:latin typeface="Calibri" panose="020F0502020204030204" pitchFamily="34" charset="0"/>
              </a:rPr>
            </a:br>
            <a:r>
              <a:rPr lang="en-US" sz="2400" dirty="0">
                <a:latin typeface="Calibri" panose="020F0502020204030204" pitchFamily="34" charset="0"/>
              </a:rPr>
              <a:t>In singly linked list, to delete a node, pointer to the previous node is needed. To get this previous node, sometimes the list is traversed. In DLL, we can get the previous node using previous pointer.</a:t>
            </a:r>
          </a:p>
        </p:txBody>
      </p:sp>
    </p:spTree>
    <p:extLst>
      <p:ext uri="{BB962C8B-B14F-4D97-AF65-F5344CB8AC3E}">
        <p14:creationId xmlns:p14="http://schemas.microsoft.com/office/powerpoint/2010/main" val="1451857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Disadvantages </a:t>
            </a:r>
            <a:r>
              <a:rPr lang="en-US" dirty="0">
                <a:latin typeface="Calibri" panose="020F0502020204030204" pitchFamily="34" charset="0"/>
              </a:rPr>
              <a:t>over </a:t>
            </a:r>
            <a:r>
              <a:rPr lang="en-US" dirty="0" smtClean="0">
                <a:latin typeface="Calibri" panose="020F0502020204030204" pitchFamily="34" charset="0"/>
              </a:rPr>
              <a:t>Singly Linked List</a:t>
            </a:r>
            <a:endParaRPr lang="en-US" dirty="0">
              <a:latin typeface="Calibri" panose="020F0502020204030204" pitchFamily="34" charset="0"/>
            </a:endParaRPr>
          </a:p>
        </p:txBody>
      </p:sp>
      <p:sp>
        <p:nvSpPr>
          <p:cNvPr id="3" name="Content Placeholder 2"/>
          <p:cNvSpPr>
            <a:spLocks noGrp="1"/>
          </p:cNvSpPr>
          <p:nvPr>
            <p:ph idx="1"/>
          </p:nvPr>
        </p:nvSpPr>
        <p:spPr/>
        <p:txBody>
          <a:bodyPr>
            <a:noAutofit/>
          </a:bodyPr>
          <a:lstStyle/>
          <a:p>
            <a:r>
              <a:rPr lang="en-US" sz="2400" b="1" dirty="0">
                <a:latin typeface="Calibri" panose="020F0502020204030204" pitchFamily="34" charset="0"/>
              </a:rPr>
              <a:t>1)</a:t>
            </a:r>
            <a:r>
              <a:rPr lang="en-US" sz="2400" dirty="0">
                <a:latin typeface="Calibri" panose="020F0502020204030204" pitchFamily="34" charset="0"/>
              </a:rPr>
              <a:t> Every node of DLL Require extra space for an previous pointer. It is possible to implement DLL with single pointer </a:t>
            </a:r>
            <a:r>
              <a:rPr lang="en-US" sz="2400" dirty="0" smtClean="0">
                <a:latin typeface="Calibri" panose="020F0502020204030204" pitchFamily="34" charset="0"/>
              </a:rPr>
              <a:t>though.</a:t>
            </a:r>
            <a:r>
              <a:rPr lang="en-US" sz="2400" dirty="0">
                <a:latin typeface="Calibri" panose="020F0502020204030204" pitchFamily="34" charset="0"/>
              </a:rPr>
              <a:t/>
            </a:r>
            <a:br>
              <a:rPr lang="en-US" sz="2400" dirty="0">
                <a:latin typeface="Calibri" panose="020F0502020204030204" pitchFamily="34" charset="0"/>
              </a:rPr>
            </a:br>
            <a:r>
              <a:rPr lang="en-US" sz="2400" b="1" dirty="0">
                <a:latin typeface="Calibri" panose="020F0502020204030204" pitchFamily="34" charset="0"/>
              </a:rPr>
              <a:t>2)</a:t>
            </a:r>
            <a:r>
              <a:rPr lang="en-US" sz="2400" dirty="0">
                <a:latin typeface="Calibri" panose="020F0502020204030204" pitchFamily="34" charset="0"/>
              </a:rPr>
              <a:t> All operations require an extra pointer previous to be maintained. For example, in insertion, we need to modify previous pointers together with next pointers. For example in following functions for insertions at different positions, we need 1 or 2 extra steps to set previous pointer.</a:t>
            </a:r>
          </a:p>
        </p:txBody>
      </p:sp>
    </p:spTree>
    <p:extLst>
      <p:ext uri="{BB962C8B-B14F-4D97-AF65-F5344CB8AC3E}">
        <p14:creationId xmlns:p14="http://schemas.microsoft.com/office/powerpoint/2010/main" val="3599208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066800"/>
          </a:xfrm>
        </p:spPr>
        <p:txBody>
          <a:bodyPr/>
          <a:lstStyle/>
          <a:p>
            <a:pPr algn="ctr"/>
            <a:r>
              <a:rPr lang="en-US" dirty="0" smtClean="0">
                <a:latin typeface="Calibri" panose="020F0502020204030204" pitchFamily="34" charset="0"/>
              </a:rPr>
              <a:t>Circular Linked List</a:t>
            </a:r>
            <a:endParaRPr lang="en-US" dirty="0">
              <a:latin typeface="Calibri" panose="020F0502020204030204" pitchFamily="34" charset="0"/>
            </a:endParaRPr>
          </a:p>
        </p:txBody>
      </p:sp>
    </p:spTree>
    <p:extLst>
      <p:ext uri="{BB962C8B-B14F-4D97-AF65-F5344CB8AC3E}">
        <p14:creationId xmlns:p14="http://schemas.microsoft.com/office/powerpoint/2010/main" val="577251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Calibri" panose="020F0502020204030204" pitchFamily="34" charset="0"/>
              </a:rPr>
              <a:t>Circular Linked List</a:t>
            </a:r>
            <a:r>
              <a:rPr lang="en-US" b="1" dirty="0">
                <a:latin typeface="Calibri" panose="020F0502020204030204" pitchFamily="34" charset="0"/>
              </a:rPr>
              <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In circular linked list the last node of the list holds the address of the first node hence forming a circular </a:t>
            </a:r>
            <a:r>
              <a:rPr lang="en-US" dirty="0" smtClean="0">
                <a:latin typeface="Calibri" panose="020F0502020204030204" pitchFamily="34" charset="0"/>
              </a:rPr>
              <a:t>chain.</a:t>
            </a:r>
            <a:endParaRPr lang="en-US" dirty="0">
              <a:latin typeface="Calibri" panose="020F0502020204030204" pitchFamily="34" charset="0"/>
            </a:endParaRPr>
          </a:p>
        </p:txBody>
      </p:sp>
    </p:spTree>
    <p:extLst>
      <p:ext uri="{BB962C8B-B14F-4D97-AF65-F5344CB8AC3E}">
        <p14:creationId xmlns:p14="http://schemas.microsoft.com/office/powerpoint/2010/main" val="339535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Objectives Overview</a:t>
            </a:r>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rPr>
              <a:t>Introduction to Double Linked </a:t>
            </a:r>
            <a:r>
              <a:rPr lang="en-US" dirty="0" smtClean="0">
                <a:latin typeface="Calibri" panose="020F0502020204030204" pitchFamily="34" charset="0"/>
              </a:rPr>
              <a:t>List</a:t>
            </a:r>
          </a:p>
          <a:p>
            <a:pPr algn="just"/>
            <a:r>
              <a:rPr lang="en-US" dirty="0" smtClean="0">
                <a:latin typeface="Calibri" panose="020F0502020204030204" pitchFamily="34" charset="0"/>
              </a:rPr>
              <a:t>Insertions </a:t>
            </a:r>
            <a:r>
              <a:rPr lang="en-US" dirty="0">
                <a:latin typeface="Calibri" panose="020F0502020204030204" pitchFamily="34" charset="0"/>
              </a:rPr>
              <a:t>and Deletions in Doubly Linked List</a:t>
            </a:r>
          </a:p>
          <a:p>
            <a:pPr algn="just"/>
            <a:r>
              <a:rPr lang="en-US" dirty="0">
                <a:latin typeface="Calibri" panose="020F0502020204030204" pitchFamily="34" charset="0"/>
              </a:rPr>
              <a:t>Introduction to </a:t>
            </a:r>
            <a:r>
              <a:rPr lang="en-US" dirty="0" smtClean="0">
                <a:latin typeface="Calibri" panose="020F0502020204030204" pitchFamily="34" charset="0"/>
              </a:rPr>
              <a:t>Circular Linked List</a:t>
            </a:r>
            <a:endParaRPr lang="en-US" dirty="0">
              <a:latin typeface="Calibri" panose="020F0502020204030204" pitchFamily="34" charset="0"/>
            </a:endParaRPr>
          </a:p>
          <a:p>
            <a:pPr algn="just"/>
            <a:r>
              <a:rPr lang="en-US" dirty="0">
                <a:latin typeface="Calibri" panose="020F0502020204030204" pitchFamily="34" charset="0"/>
              </a:rPr>
              <a:t>Insertion and Deletion in Circular Linked List</a:t>
            </a:r>
          </a:p>
        </p:txBody>
      </p:sp>
    </p:spTree>
    <p:extLst>
      <p:ext uri="{BB962C8B-B14F-4D97-AF65-F5344CB8AC3E}">
        <p14:creationId xmlns:p14="http://schemas.microsoft.com/office/powerpoint/2010/main" val="2694059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manullah\Desktop\linked-list-circul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8763000" cy="26289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1143000"/>
            <a:ext cx="8229600" cy="1066800"/>
          </a:xfrm>
        </p:spPr>
        <p:txBody>
          <a:bodyPr>
            <a:normAutofit fontScale="90000"/>
          </a:bodyPr>
          <a:lstStyle/>
          <a:p>
            <a:pPr algn="ctr"/>
            <a:r>
              <a:rPr lang="en-US" dirty="0">
                <a:latin typeface="Calibri" panose="020F0502020204030204" pitchFamily="34" charset="0"/>
              </a:rPr>
              <a:t>Circular Linked </a:t>
            </a:r>
            <a:r>
              <a:rPr lang="en-US" dirty="0" smtClean="0">
                <a:latin typeface="Calibri" panose="020F0502020204030204" pitchFamily="34" charset="0"/>
              </a:rPr>
              <a:t>List - Representation</a:t>
            </a:r>
            <a:r>
              <a:rPr lang="en-US" b="1" dirty="0">
                <a:latin typeface="Calibri" panose="020F0502020204030204" pitchFamily="34" charset="0"/>
              </a:rPr>
              <a:t/>
            </a:r>
            <a:br>
              <a:rPr lang="en-US" b="1"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4279359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a:xfrm>
            <a:off x="457200" y="2514600"/>
            <a:ext cx="8229600" cy="1066800"/>
          </a:xfrm>
        </p:spPr>
        <p:txBody>
          <a:bodyPr/>
          <a:lstStyle/>
          <a:p>
            <a:pPr algn="ctr"/>
            <a:r>
              <a:rPr lang="en-US" altLang="en-US" dirty="0">
                <a:latin typeface="Calibri" panose="020F0502020204030204" pitchFamily="34" charset="0"/>
                <a:ea typeface="MS Mincho" charset="-128"/>
              </a:rPr>
              <a:t>Inserting into a </a:t>
            </a:r>
            <a:r>
              <a:rPr lang="en-US" altLang="en-US" dirty="0" smtClean="0">
                <a:latin typeface="Calibri" panose="020F0502020204030204" pitchFamily="34" charset="0"/>
                <a:ea typeface="MS Mincho" charset="-128"/>
              </a:rPr>
              <a:t>Circular </a:t>
            </a:r>
            <a:r>
              <a:rPr lang="en-US" altLang="en-US" dirty="0">
                <a:latin typeface="Calibri" panose="020F0502020204030204" pitchFamily="34" charset="0"/>
                <a:ea typeface="MS Mincho" charset="-128"/>
              </a:rPr>
              <a:t>Linked List</a:t>
            </a:r>
            <a:r>
              <a:rPr lang="en-US" altLang="en-US" dirty="0">
                <a:latin typeface="Calibri" panose="020F0502020204030204" pitchFamily="34" charset="0"/>
              </a:rPr>
              <a:t> </a:t>
            </a:r>
            <a:endParaRPr lang="en-US" dirty="0">
              <a:latin typeface="Calibri" panose="020F0502020204030204" pitchFamily="34" charset="0"/>
            </a:endParaRPr>
          </a:p>
        </p:txBody>
      </p:sp>
    </p:spTree>
    <p:extLst>
      <p:ext uri="{BB962C8B-B14F-4D97-AF65-F5344CB8AC3E}">
        <p14:creationId xmlns:p14="http://schemas.microsoft.com/office/powerpoint/2010/main" val="2643701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790433" y="685800"/>
            <a:ext cx="7772400" cy="838200"/>
          </a:xfrm>
        </p:spPr>
        <p:txBody>
          <a:bodyPr>
            <a:normAutofit/>
          </a:bodyPr>
          <a:lstStyle/>
          <a:p>
            <a:pPr algn="ctr"/>
            <a:r>
              <a:rPr lang="en-US" altLang="en-US" dirty="0" smtClean="0">
                <a:latin typeface="Calibri" panose="020F0502020204030204" pitchFamily="34" charset="0"/>
                <a:ea typeface="MS Mincho" charset="-128"/>
              </a:rPr>
              <a:t>Insertion</a:t>
            </a:r>
            <a:endParaRPr lang="en-US" altLang="en-US" sz="4000" dirty="0">
              <a:latin typeface="Calibri" panose="020F0502020204030204" pitchFamily="34" charset="0"/>
            </a:endParaRPr>
          </a:p>
        </p:txBody>
      </p:sp>
      <p:sp>
        <p:nvSpPr>
          <p:cNvPr id="2" name="Rectangle 1"/>
          <p:cNvSpPr/>
          <p:nvPr/>
        </p:nvSpPr>
        <p:spPr>
          <a:xfrm>
            <a:off x="838200" y="2133600"/>
            <a:ext cx="6400800" cy="3046988"/>
          </a:xfrm>
          <a:prstGeom prst="rect">
            <a:avLst/>
          </a:prstGeom>
        </p:spPr>
        <p:txBody>
          <a:bodyPr wrap="square">
            <a:spAutoFit/>
          </a:bodyPr>
          <a:lstStyle/>
          <a:p>
            <a:r>
              <a:rPr lang="en-US" sz="3200" dirty="0">
                <a:latin typeface="Calibri" panose="020F0502020204030204" pitchFamily="34" charset="0"/>
              </a:rPr>
              <a:t>A </a:t>
            </a:r>
            <a:r>
              <a:rPr lang="en-US" sz="3200" dirty="0" smtClean="0">
                <a:latin typeface="Calibri" panose="020F0502020204030204" pitchFamily="34" charset="0"/>
              </a:rPr>
              <a:t>Node </a:t>
            </a:r>
            <a:r>
              <a:rPr lang="en-US" sz="3200" dirty="0">
                <a:latin typeface="Calibri" panose="020F0502020204030204" pitchFamily="34" charset="0"/>
              </a:rPr>
              <a:t>can be </a:t>
            </a:r>
            <a:r>
              <a:rPr lang="en-US" sz="3200" dirty="0" smtClean="0">
                <a:latin typeface="Calibri" panose="020F0502020204030204" pitchFamily="34" charset="0"/>
              </a:rPr>
              <a:t>inserted </a:t>
            </a:r>
            <a:r>
              <a:rPr lang="en-US" sz="3200" dirty="0">
                <a:latin typeface="Calibri" panose="020F0502020204030204" pitchFamily="34" charset="0"/>
              </a:rPr>
              <a:t>in four </a:t>
            </a:r>
            <a:r>
              <a:rPr lang="en-US" sz="3200" dirty="0" smtClean="0">
                <a:latin typeface="Calibri" panose="020F0502020204030204" pitchFamily="34" charset="0"/>
              </a:rPr>
              <a:t>ways:</a:t>
            </a:r>
            <a:endParaRPr lang="en-US" sz="3200" dirty="0">
              <a:latin typeface="Calibri" panose="020F0502020204030204" pitchFamily="34" charset="0"/>
            </a:endParaRPr>
          </a:p>
          <a:p>
            <a:pPr marL="514350" indent="-514350">
              <a:buFont typeface="+mj-lt"/>
              <a:buAutoNum type="arabicPeriod"/>
            </a:pPr>
            <a:r>
              <a:rPr lang="en-US" sz="3200" dirty="0" smtClean="0">
                <a:latin typeface="Calibri" panose="020F0502020204030204" pitchFamily="34" charset="0"/>
              </a:rPr>
              <a:t>Insertion </a:t>
            </a:r>
            <a:r>
              <a:rPr lang="en-US" sz="3200" dirty="0">
                <a:latin typeface="Calibri" panose="020F0502020204030204" pitchFamily="34" charset="0"/>
              </a:rPr>
              <a:t>in an empty </a:t>
            </a:r>
            <a:r>
              <a:rPr lang="en-US" sz="3200" dirty="0" smtClean="0">
                <a:latin typeface="Calibri" panose="020F0502020204030204" pitchFamily="34" charset="0"/>
              </a:rPr>
              <a:t>list</a:t>
            </a:r>
          </a:p>
          <a:p>
            <a:pPr marL="514350" indent="-514350">
              <a:buFont typeface="+mj-lt"/>
              <a:buAutoNum type="arabicPeriod"/>
            </a:pPr>
            <a:r>
              <a:rPr lang="en-US" sz="3200" dirty="0" smtClean="0">
                <a:latin typeface="Calibri" panose="020F0502020204030204" pitchFamily="34" charset="0"/>
              </a:rPr>
              <a:t>Insertion </a:t>
            </a:r>
            <a:r>
              <a:rPr lang="en-US" sz="3200" dirty="0">
                <a:latin typeface="Calibri" panose="020F0502020204030204" pitchFamily="34" charset="0"/>
              </a:rPr>
              <a:t>at the beginning of the list</a:t>
            </a:r>
          </a:p>
          <a:p>
            <a:pPr marL="514350" indent="-514350">
              <a:buFont typeface="+mj-lt"/>
              <a:buAutoNum type="arabicPeriod"/>
            </a:pPr>
            <a:r>
              <a:rPr lang="en-US" sz="3200" dirty="0">
                <a:latin typeface="Calibri" panose="020F0502020204030204" pitchFamily="34" charset="0"/>
              </a:rPr>
              <a:t>Insertion at the end of the list</a:t>
            </a:r>
          </a:p>
          <a:p>
            <a:pPr marL="514350" indent="-514350">
              <a:buFont typeface="+mj-lt"/>
              <a:buAutoNum type="arabicPeriod"/>
            </a:pPr>
            <a:r>
              <a:rPr lang="en-US" sz="3200" dirty="0">
                <a:latin typeface="Calibri" panose="020F0502020204030204" pitchFamily="34" charset="0"/>
              </a:rPr>
              <a:t>Insertion in between the nodes</a:t>
            </a:r>
          </a:p>
        </p:txBody>
      </p:sp>
    </p:spTree>
    <p:extLst>
      <p:ext uri="{BB962C8B-B14F-4D97-AF65-F5344CB8AC3E}">
        <p14:creationId xmlns:p14="http://schemas.microsoft.com/office/powerpoint/2010/main" val="2718592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normAutofit/>
          </a:bodyPr>
          <a:lstStyle/>
          <a:p>
            <a:pPr algn="ctr"/>
            <a:r>
              <a:rPr lang="en-US" dirty="0" smtClean="0">
                <a:latin typeface="Calibri" panose="020F0502020204030204" pitchFamily="34" charset="0"/>
              </a:rPr>
              <a:t>Insertion </a:t>
            </a:r>
            <a:r>
              <a:rPr lang="en-US" dirty="0">
                <a:latin typeface="Calibri" panose="020F0502020204030204" pitchFamily="34" charset="0"/>
              </a:rPr>
              <a:t>in an </a:t>
            </a:r>
            <a:r>
              <a:rPr lang="en-US" dirty="0" smtClean="0">
                <a:latin typeface="Calibri" panose="020F0502020204030204" pitchFamily="34" charset="0"/>
              </a:rPr>
              <a:t>Empty List - Algorithm</a:t>
            </a:r>
            <a:endParaRPr lang="en-US" dirty="0">
              <a:latin typeface="Calibri" panose="020F0502020204030204" pitchFamily="34" charset="0"/>
            </a:endParaRPr>
          </a:p>
        </p:txBody>
      </p:sp>
      <p:sp>
        <p:nvSpPr>
          <p:cNvPr id="4" name="Content Placeholder 2"/>
          <p:cNvSpPr txBox="1">
            <a:spLocks/>
          </p:cNvSpPr>
          <p:nvPr/>
        </p:nvSpPr>
        <p:spPr>
          <a:xfrm>
            <a:off x="457200" y="2133600"/>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just"/>
            <a:r>
              <a:rPr lang="en-US" dirty="0">
                <a:latin typeface="Calibri" panose="020F0502020204030204" pitchFamily="34" charset="0"/>
              </a:rPr>
              <a:t>Initially when the list is empty, </a:t>
            </a:r>
            <a:r>
              <a:rPr lang="en-US" i="1" dirty="0">
                <a:latin typeface="Calibri" panose="020F0502020204030204" pitchFamily="34" charset="0"/>
              </a:rPr>
              <a:t>last</a:t>
            </a:r>
            <a:r>
              <a:rPr lang="en-US" dirty="0">
                <a:latin typeface="Calibri" panose="020F0502020204030204" pitchFamily="34" charset="0"/>
              </a:rPr>
              <a:t> pointer will be NULL</a:t>
            </a:r>
            <a:r>
              <a:rPr lang="en-US" dirty="0" smtClean="0">
                <a:latin typeface="Calibri" panose="020F0502020204030204" pitchFamily="34" charset="0"/>
              </a:rPr>
              <a:t>.</a:t>
            </a:r>
          </a:p>
          <a:p>
            <a:pPr algn="just"/>
            <a:r>
              <a:rPr lang="en-US" dirty="0" smtClean="0">
                <a:latin typeface="Calibri" panose="020F0502020204030204" pitchFamily="34" charset="0"/>
              </a:rPr>
              <a:t>Insert </a:t>
            </a:r>
            <a:r>
              <a:rPr lang="en-US" dirty="0">
                <a:latin typeface="Calibri" panose="020F0502020204030204" pitchFamily="34" charset="0"/>
              </a:rPr>
              <a:t>a node T</a:t>
            </a:r>
            <a:r>
              <a:rPr lang="en-US" dirty="0" smtClean="0">
                <a:latin typeface="Calibri" panose="020F0502020204030204" pitchFamily="34" charset="0"/>
              </a:rPr>
              <a:t>,</a:t>
            </a:r>
          </a:p>
          <a:p>
            <a:pPr algn="just"/>
            <a:r>
              <a:rPr lang="en-US" dirty="0">
                <a:latin typeface="Calibri" panose="020F0502020204030204" pitchFamily="34" charset="0"/>
              </a:rPr>
              <a:t>After insertion, T is the last node so pointer </a:t>
            </a:r>
            <a:r>
              <a:rPr lang="en-US" i="1" dirty="0">
                <a:latin typeface="Calibri" panose="020F0502020204030204" pitchFamily="34" charset="0"/>
              </a:rPr>
              <a:t>last</a:t>
            </a:r>
            <a:r>
              <a:rPr lang="en-US" dirty="0">
                <a:latin typeface="Calibri" panose="020F0502020204030204" pitchFamily="34" charset="0"/>
              </a:rPr>
              <a:t> points to node T. </a:t>
            </a:r>
          </a:p>
          <a:p>
            <a:pPr algn="just"/>
            <a:r>
              <a:rPr lang="en-US" dirty="0" smtClean="0">
                <a:latin typeface="Calibri" panose="020F0502020204030204" pitchFamily="34" charset="0"/>
              </a:rPr>
              <a:t>Node </a:t>
            </a:r>
            <a:r>
              <a:rPr lang="en-US" dirty="0">
                <a:latin typeface="Calibri" panose="020F0502020204030204" pitchFamily="34" charset="0"/>
              </a:rPr>
              <a:t>T is first and last node, so T is pointing to itself.</a:t>
            </a:r>
          </a:p>
        </p:txBody>
      </p:sp>
    </p:spTree>
    <p:extLst>
      <p:ext uri="{BB962C8B-B14F-4D97-AF65-F5344CB8AC3E}">
        <p14:creationId xmlns:p14="http://schemas.microsoft.com/office/powerpoint/2010/main" val="2000988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9848"/>
          </a:xfrm>
        </p:spPr>
        <p:txBody>
          <a:bodyPr>
            <a:normAutofit/>
          </a:bodyPr>
          <a:lstStyle/>
          <a:p>
            <a:pPr algn="ctr"/>
            <a:r>
              <a:rPr lang="en-US" sz="3200" dirty="0">
                <a:latin typeface="Calibri" panose="020F0502020204030204" pitchFamily="34" charset="0"/>
              </a:rPr>
              <a:t>Insertion in an </a:t>
            </a:r>
            <a:r>
              <a:rPr lang="en-US" sz="3200" dirty="0" smtClean="0">
                <a:latin typeface="Calibri" panose="020F0502020204030204" pitchFamily="34" charset="0"/>
              </a:rPr>
              <a:t>Empty List - Representation</a:t>
            </a:r>
            <a:endParaRPr lang="en-US" sz="3200" dirty="0">
              <a:latin typeface="Calibri" panose="020F0502020204030204" pitchFamily="34" charset="0"/>
            </a:endParaRPr>
          </a:p>
        </p:txBody>
      </p:sp>
      <p:pic>
        <p:nvPicPr>
          <p:cNvPr id="10242" name="Picture 2" descr="C:\Users\amanullah\Desktop\CircularSinglyLinkedLis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2017712" cy="1457236"/>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amanullah\Desktop\CircularSinglyLinkedList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7106" y="3371335"/>
            <a:ext cx="3221891" cy="328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047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9848"/>
          </a:xfrm>
        </p:spPr>
        <p:txBody>
          <a:bodyPr>
            <a:normAutofit/>
          </a:bodyPr>
          <a:lstStyle/>
          <a:p>
            <a:pPr algn="ctr"/>
            <a:r>
              <a:rPr lang="en-US" dirty="0" smtClean="0">
                <a:latin typeface="Calibri" panose="020F0502020204030204" pitchFamily="34" charset="0"/>
              </a:rPr>
              <a:t>Implementation</a:t>
            </a:r>
            <a:endParaRPr lang="en-US" dirty="0">
              <a:latin typeface="Calibri" panose="020F0502020204030204" pitchFamily="34" charset="0"/>
            </a:endParaRPr>
          </a:p>
        </p:txBody>
      </p:sp>
      <p:sp>
        <p:nvSpPr>
          <p:cNvPr id="3" name="Rectangle 1"/>
          <p:cNvSpPr>
            <a:spLocks noChangeArrowheads="1"/>
          </p:cNvSpPr>
          <p:nvPr/>
        </p:nvSpPr>
        <p:spPr bwMode="auto">
          <a:xfrm>
            <a:off x="457200" y="2056469"/>
            <a:ext cx="78486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Calibri" panose="020F0502020204030204" pitchFamily="34" charset="0"/>
                <a:cs typeface="Arial" pitchFamily="34" charset="0"/>
              </a:rPr>
              <a:t>struct</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Node *</a:t>
            </a:r>
            <a:r>
              <a:rPr kumimoji="0" lang="en-US" altLang="en-US" sz="1600" b="0" i="0" u="none" strike="noStrike" cap="none" normalizeH="0" baseline="0" dirty="0" err="1" smtClean="0">
                <a:ln>
                  <a:noFill/>
                </a:ln>
                <a:solidFill>
                  <a:schemeClr val="tx1"/>
                </a:solidFill>
                <a:effectLst/>
                <a:latin typeface="Calibri" panose="020F0502020204030204" pitchFamily="34" charset="0"/>
                <a:cs typeface="Arial" pitchFamily="34" charset="0"/>
              </a:rPr>
              <a:t>addToEmpty</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a:t>
            </a:r>
            <a:r>
              <a:rPr kumimoji="0" lang="en-US" altLang="en-US" sz="1600" b="0" i="0" u="none" strike="noStrike" cap="none" normalizeH="0" baseline="0" dirty="0" err="1" smtClean="0">
                <a:ln>
                  <a:noFill/>
                </a:ln>
                <a:solidFill>
                  <a:schemeClr val="tx1"/>
                </a:solidFill>
                <a:effectLst/>
                <a:latin typeface="Calibri" panose="020F0502020204030204" pitchFamily="34" charset="0"/>
                <a:cs typeface="Arial" pitchFamily="34" charset="0"/>
              </a:rPr>
              <a:t>struct</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Node *last, </a:t>
            </a:r>
            <a:r>
              <a:rPr kumimoji="0" lang="en-US" altLang="en-US" sz="1600" b="0" i="0" u="none" strike="noStrike" cap="none" normalizeH="0" baseline="0" dirty="0" err="1" smtClean="0">
                <a:ln>
                  <a:noFill/>
                </a:ln>
                <a:solidFill>
                  <a:schemeClr val="tx1"/>
                </a:solidFill>
                <a:effectLst/>
                <a:latin typeface="Calibri" panose="020F0502020204030204" pitchFamily="34" charset="0"/>
                <a:cs typeface="Arial" pitchFamily="34" charset="0"/>
              </a:rPr>
              <a:t>int</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data)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 This function is only for empty list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if</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(last != NULL)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return</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last;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endParaRPr kumimoji="0" lang="en-US" altLang="en-US" sz="36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 Creating a node dynamically.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600" b="0" i="0" u="none" strike="noStrike" cap="none" normalizeH="0" baseline="0" dirty="0" err="1" smtClean="0">
                <a:ln>
                  <a:noFill/>
                </a:ln>
                <a:solidFill>
                  <a:schemeClr val="tx1"/>
                </a:solidFill>
                <a:effectLst/>
                <a:latin typeface="Calibri" panose="020F0502020204030204" pitchFamily="34" charset="0"/>
                <a:cs typeface="Arial" pitchFamily="34" charset="0"/>
              </a:rPr>
              <a:t>struct</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Node *last =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600" b="0" i="0" u="none" strike="noStrike" cap="none" normalizeH="0" baseline="0" dirty="0" err="1" smtClean="0">
                <a:ln>
                  <a:noFill/>
                </a:ln>
                <a:solidFill>
                  <a:schemeClr val="tx1"/>
                </a:solidFill>
                <a:effectLst/>
                <a:latin typeface="Calibri" panose="020F0502020204030204" pitchFamily="34" charset="0"/>
                <a:cs typeface="Arial" pitchFamily="34" charset="0"/>
              </a:rPr>
              <a:t>struct</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Node*)</a:t>
            </a:r>
            <a:r>
              <a:rPr kumimoji="0" lang="en-US" altLang="en-US" sz="1600" b="0" i="0" u="none" strike="noStrike" cap="none" normalizeH="0" baseline="0" dirty="0" err="1" smtClean="0">
                <a:ln>
                  <a:noFill/>
                </a:ln>
                <a:solidFill>
                  <a:schemeClr val="tx1"/>
                </a:solidFill>
                <a:effectLst/>
                <a:latin typeface="Calibri" panose="020F0502020204030204" pitchFamily="34" charset="0"/>
                <a:cs typeface="Arial" pitchFamily="34" charset="0"/>
              </a:rPr>
              <a:t>malloc</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a:t>
            </a:r>
            <a:r>
              <a:rPr kumimoji="0" lang="en-US" altLang="en-US" sz="1600" b="0" i="0" u="none" strike="noStrike" cap="none" normalizeH="0" baseline="0" dirty="0" err="1" smtClean="0">
                <a:ln>
                  <a:noFill/>
                </a:ln>
                <a:solidFill>
                  <a:schemeClr val="tx1"/>
                </a:solidFill>
                <a:effectLst/>
                <a:latin typeface="Calibri" panose="020F0502020204030204" pitchFamily="34" charset="0"/>
                <a:cs typeface="Arial" pitchFamily="34" charset="0"/>
              </a:rPr>
              <a:t>sizeof</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a:t>
            </a:r>
            <a:r>
              <a:rPr kumimoji="0" lang="en-US" altLang="en-US" sz="1600" b="0" i="0" u="none" strike="noStrike" cap="none" normalizeH="0" baseline="0" dirty="0" err="1" smtClean="0">
                <a:ln>
                  <a:noFill/>
                </a:ln>
                <a:solidFill>
                  <a:schemeClr val="tx1"/>
                </a:solidFill>
                <a:effectLst/>
                <a:latin typeface="Calibri" panose="020F0502020204030204" pitchFamily="34" charset="0"/>
                <a:cs typeface="Arial" pitchFamily="34" charset="0"/>
              </a:rPr>
              <a:t>struct</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Node));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endParaRPr kumimoji="0" lang="en-US" altLang="en-US" sz="36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 Assigning the data.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last -&gt; data = data;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endParaRPr kumimoji="0" lang="en-US" altLang="en-US" sz="36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 Note : list was empty. We link single node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 to itself.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last -&gt; next = last;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endParaRPr kumimoji="0" lang="en-US" altLang="en-US" sz="36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return</a:t>
            </a:r>
            <a:r>
              <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last; </a:t>
            </a:r>
            <a:endParaRPr kumimoji="0" lang="en-US" altLang="en-US" sz="1200" b="0" i="0" u="none" strike="noStrike" cap="none" normalizeH="0" baseline="0" dirty="0" smtClean="0">
              <a:ln>
                <a:noFill/>
              </a:ln>
              <a:solidFill>
                <a:schemeClr val="tx1"/>
              </a:solidFill>
              <a:effectLst/>
              <a:latin typeface="Calibri" panose="020F0502020204030204"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cs typeface="Arial" pitchFamily="34" charset="0"/>
              </a:rPr>
              <a:t>} </a:t>
            </a:r>
            <a:endParaRPr kumimoji="0" lang="en-US" altLang="en-US" sz="3600" b="0" i="0" u="none" strike="noStrike" cap="none" normalizeH="0" baseline="0" dirty="0" smtClean="0">
              <a:ln>
                <a:noFill/>
              </a:ln>
              <a:solidFill>
                <a:schemeClr val="tx1"/>
              </a:solidFill>
              <a:effectLst/>
              <a:latin typeface="Calibri" panose="020F0502020204030204" pitchFamily="34" charset="0"/>
              <a:cs typeface="Arial" pitchFamily="34" charset="0"/>
            </a:endParaRPr>
          </a:p>
        </p:txBody>
      </p:sp>
    </p:spTree>
    <p:extLst>
      <p:ext uri="{BB962C8B-B14F-4D97-AF65-F5344CB8AC3E}">
        <p14:creationId xmlns:p14="http://schemas.microsoft.com/office/powerpoint/2010/main" val="2367508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normAutofit/>
          </a:bodyPr>
          <a:lstStyle/>
          <a:p>
            <a:pPr algn="ctr"/>
            <a:r>
              <a:rPr lang="en-US" dirty="0" smtClean="0">
                <a:latin typeface="Calibri" panose="020F0502020204030204" pitchFamily="34" charset="0"/>
              </a:rPr>
              <a:t>Insertion at the Beginning - Algorithm</a:t>
            </a:r>
            <a:endParaRPr lang="en-US" dirty="0">
              <a:latin typeface="Calibri" panose="020F0502020204030204" pitchFamily="34" charset="0"/>
            </a:endParaRPr>
          </a:p>
        </p:txBody>
      </p:sp>
      <p:sp>
        <p:nvSpPr>
          <p:cNvPr id="4" name="Content Placeholder 2"/>
          <p:cNvSpPr txBox="1">
            <a:spLocks/>
          </p:cNvSpPr>
          <p:nvPr/>
        </p:nvSpPr>
        <p:spPr>
          <a:xfrm>
            <a:off x="457200" y="2133600"/>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dirty="0">
                <a:latin typeface="Calibri" panose="020F0502020204030204" pitchFamily="34" charset="0"/>
              </a:rPr>
              <a:t>To Insert a node at the beginning of the list, follow these </a:t>
            </a:r>
            <a:r>
              <a:rPr lang="en-US" dirty="0" smtClean="0">
                <a:latin typeface="Calibri" panose="020F0502020204030204" pitchFamily="34" charset="0"/>
              </a:rPr>
              <a:t>steps:</a:t>
            </a:r>
            <a:endParaRPr lang="en-US" dirty="0">
              <a:latin typeface="Calibri" panose="020F0502020204030204" pitchFamily="34" charset="0"/>
            </a:endParaRPr>
          </a:p>
          <a:p>
            <a:pPr marL="624078" indent="-514350">
              <a:buFont typeface="+mj-lt"/>
              <a:buAutoNum type="arabicPeriod"/>
            </a:pPr>
            <a:r>
              <a:rPr lang="en-US" dirty="0" smtClean="0">
                <a:latin typeface="Calibri" panose="020F0502020204030204" pitchFamily="34" charset="0"/>
              </a:rPr>
              <a:t>Create </a:t>
            </a:r>
            <a:r>
              <a:rPr lang="en-US" dirty="0">
                <a:latin typeface="Calibri" panose="020F0502020204030204" pitchFamily="34" charset="0"/>
              </a:rPr>
              <a:t>a node, say </a:t>
            </a:r>
            <a:r>
              <a:rPr lang="en-US" dirty="0" smtClean="0">
                <a:latin typeface="Calibri" panose="020F0502020204030204" pitchFamily="34" charset="0"/>
              </a:rPr>
              <a:t>T.</a:t>
            </a:r>
          </a:p>
          <a:p>
            <a:pPr marL="624078" indent="-514350">
              <a:buFont typeface="+mj-lt"/>
              <a:buAutoNum type="arabicPeriod"/>
            </a:pPr>
            <a:r>
              <a:rPr lang="en-US" dirty="0" smtClean="0">
                <a:latin typeface="Calibri" panose="020F0502020204030204" pitchFamily="34" charset="0"/>
              </a:rPr>
              <a:t>Make </a:t>
            </a:r>
            <a:r>
              <a:rPr lang="en-US" dirty="0">
                <a:latin typeface="Calibri" panose="020F0502020204030204" pitchFamily="34" charset="0"/>
              </a:rPr>
              <a:t>T -&gt; next = last -&gt; </a:t>
            </a:r>
            <a:r>
              <a:rPr lang="en-US" dirty="0" smtClean="0">
                <a:latin typeface="Calibri" panose="020F0502020204030204" pitchFamily="34" charset="0"/>
              </a:rPr>
              <a:t>next.</a:t>
            </a:r>
          </a:p>
          <a:p>
            <a:pPr marL="624078" indent="-514350">
              <a:buFont typeface="+mj-lt"/>
              <a:buAutoNum type="arabicPeriod"/>
            </a:pPr>
            <a:r>
              <a:rPr lang="en-US" dirty="0" smtClean="0">
                <a:latin typeface="Calibri" panose="020F0502020204030204" pitchFamily="34" charset="0"/>
              </a:rPr>
              <a:t>last </a:t>
            </a:r>
            <a:r>
              <a:rPr lang="en-US" dirty="0">
                <a:latin typeface="Calibri" panose="020F0502020204030204" pitchFamily="34" charset="0"/>
              </a:rPr>
              <a:t>-&gt; next = T.</a:t>
            </a:r>
          </a:p>
        </p:txBody>
      </p:sp>
    </p:spTree>
    <p:extLst>
      <p:ext uri="{BB962C8B-B14F-4D97-AF65-F5344CB8AC3E}">
        <p14:creationId xmlns:p14="http://schemas.microsoft.com/office/powerpoint/2010/main" val="10284020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9848"/>
          </a:xfrm>
        </p:spPr>
        <p:txBody>
          <a:bodyPr>
            <a:normAutofit/>
          </a:bodyPr>
          <a:lstStyle/>
          <a:p>
            <a:pPr algn="ctr"/>
            <a:r>
              <a:rPr lang="en-US" sz="3200" dirty="0">
                <a:latin typeface="Calibri" panose="020F0502020204030204" pitchFamily="34" charset="0"/>
              </a:rPr>
              <a:t>Insertion at the Beginning </a:t>
            </a:r>
            <a:r>
              <a:rPr lang="en-US" sz="3200" dirty="0" smtClean="0">
                <a:latin typeface="Calibri" panose="020F0502020204030204" pitchFamily="34" charset="0"/>
              </a:rPr>
              <a:t>- Representation</a:t>
            </a:r>
            <a:endParaRPr lang="en-US" sz="3200" dirty="0">
              <a:latin typeface="Calibri" panose="020F0502020204030204" pitchFamily="34" charset="0"/>
            </a:endParaRPr>
          </a:p>
        </p:txBody>
      </p:sp>
      <p:pic>
        <p:nvPicPr>
          <p:cNvPr id="13314" name="Picture 2" descr="C:\Users\amanullah\Desktop\CircularSinglyLinkedlist-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43200"/>
            <a:ext cx="4486275"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2241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9848"/>
          </a:xfrm>
        </p:spPr>
        <p:txBody>
          <a:bodyPr>
            <a:normAutofit/>
          </a:bodyPr>
          <a:lstStyle/>
          <a:p>
            <a:pPr algn="ctr"/>
            <a:r>
              <a:rPr lang="en-US" sz="3200" dirty="0">
                <a:latin typeface="Calibri" panose="020F0502020204030204" pitchFamily="34" charset="0"/>
              </a:rPr>
              <a:t>Insertion at the Beginning </a:t>
            </a:r>
            <a:r>
              <a:rPr lang="en-US" sz="3200" dirty="0" smtClean="0">
                <a:latin typeface="Calibri" panose="020F0502020204030204" pitchFamily="34" charset="0"/>
              </a:rPr>
              <a:t>- Representation</a:t>
            </a:r>
            <a:endParaRPr lang="en-US" sz="3200" dirty="0">
              <a:latin typeface="Calibri" panose="020F0502020204030204" pitchFamily="34" charset="0"/>
            </a:endParaRPr>
          </a:p>
        </p:txBody>
      </p:sp>
      <p:pic>
        <p:nvPicPr>
          <p:cNvPr id="14338" name="Picture 2" descr="C:\Users\amanullah\Desktop\CircularSinglLinkedLis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71800"/>
            <a:ext cx="7078663" cy="1800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14400" y="2286000"/>
            <a:ext cx="1739579" cy="369332"/>
          </a:xfrm>
          <a:prstGeom prst="rect">
            <a:avLst/>
          </a:prstGeom>
        </p:spPr>
        <p:txBody>
          <a:bodyPr wrap="none">
            <a:spAutoFit/>
          </a:bodyPr>
          <a:lstStyle/>
          <a:p>
            <a:r>
              <a:rPr lang="en-US" dirty="0">
                <a:solidFill>
                  <a:srgbClr val="FF0000"/>
                </a:solidFill>
              </a:rPr>
              <a:t>After </a:t>
            </a:r>
            <a:r>
              <a:rPr lang="en-US" dirty="0" smtClean="0">
                <a:solidFill>
                  <a:srgbClr val="FF0000"/>
                </a:solidFill>
              </a:rPr>
              <a:t>insertion</a:t>
            </a:r>
            <a:endParaRPr lang="en-US" dirty="0">
              <a:solidFill>
                <a:srgbClr val="FF0000"/>
              </a:solidFill>
            </a:endParaRPr>
          </a:p>
        </p:txBody>
      </p:sp>
    </p:spTree>
    <p:extLst>
      <p:ext uri="{BB962C8B-B14F-4D97-AF65-F5344CB8AC3E}">
        <p14:creationId xmlns:p14="http://schemas.microsoft.com/office/powerpoint/2010/main" val="1519294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9848"/>
          </a:xfrm>
        </p:spPr>
        <p:txBody>
          <a:bodyPr>
            <a:normAutofit/>
          </a:bodyPr>
          <a:lstStyle/>
          <a:p>
            <a:pPr algn="ctr"/>
            <a:r>
              <a:rPr lang="en-US" dirty="0" smtClean="0">
                <a:latin typeface="Calibri" panose="020F0502020204030204" pitchFamily="34" charset="0"/>
              </a:rPr>
              <a:t>Implementation</a:t>
            </a:r>
            <a:endParaRPr lang="en-US" dirty="0">
              <a:latin typeface="Calibri" panose="020F0502020204030204" pitchFamily="34" charset="0"/>
            </a:endParaRPr>
          </a:p>
        </p:txBody>
      </p:sp>
      <p:sp>
        <p:nvSpPr>
          <p:cNvPr id="3" name="Rectangle 1"/>
          <p:cNvSpPr>
            <a:spLocks noChangeArrowheads="1"/>
          </p:cNvSpPr>
          <p:nvPr/>
        </p:nvSpPr>
        <p:spPr bwMode="auto">
          <a:xfrm>
            <a:off x="457200" y="2271919"/>
            <a:ext cx="78486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err="1">
                <a:latin typeface="Calibri" panose="020F0502020204030204" pitchFamily="34" charset="0"/>
              </a:rPr>
              <a:t>struct</a:t>
            </a:r>
            <a:r>
              <a:rPr lang="en-US" sz="1600" dirty="0">
                <a:latin typeface="Calibri" panose="020F0502020204030204" pitchFamily="34" charset="0"/>
              </a:rPr>
              <a:t> Node *</a:t>
            </a:r>
            <a:r>
              <a:rPr lang="en-US" sz="1600" dirty="0" err="1">
                <a:latin typeface="Calibri" panose="020F0502020204030204" pitchFamily="34" charset="0"/>
              </a:rPr>
              <a:t>addBegin</a:t>
            </a:r>
            <a:r>
              <a:rPr lang="en-US" sz="1600" dirty="0">
                <a:latin typeface="Calibri" panose="020F0502020204030204" pitchFamily="34" charset="0"/>
              </a:rPr>
              <a:t>(</a:t>
            </a:r>
            <a:r>
              <a:rPr lang="en-US" sz="1600" dirty="0" err="1">
                <a:latin typeface="Calibri" panose="020F0502020204030204" pitchFamily="34" charset="0"/>
              </a:rPr>
              <a:t>struct</a:t>
            </a:r>
            <a:r>
              <a:rPr lang="en-US" sz="1600" dirty="0">
                <a:latin typeface="Calibri" panose="020F0502020204030204" pitchFamily="34" charset="0"/>
              </a:rPr>
              <a:t> Node *last, </a:t>
            </a:r>
            <a:r>
              <a:rPr lang="en-US" sz="1600" dirty="0" err="1">
                <a:latin typeface="Calibri" panose="020F0502020204030204" pitchFamily="34" charset="0"/>
              </a:rPr>
              <a:t>int</a:t>
            </a:r>
            <a:r>
              <a:rPr lang="en-US" sz="1600" dirty="0">
                <a:latin typeface="Calibri" panose="020F0502020204030204" pitchFamily="34" charset="0"/>
              </a:rPr>
              <a:t> data) </a:t>
            </a:r>
          </a:p>
          <a:p>
            <a:r>
              <a:rPr lang="en-US" sz="1600" dirty="0">
                <a:latin typeface="Calibri" panose="020F0502020204030204" pitchFamily="34" charset="0"/>
              </a:rPr>
              <a:t>{ </a:t>
            </a:r>
          </a:p>
          <a:p>
            <a:r>
              <a:rPr lang="en-US" sz="1600" dirty="0">
                <a:latin typeface="Calibri" panose="020F0502020204030204" pitchFamily="34" charset="0"/>
              </a:rPr>
              <a:t>  if (last == NULL) </a:t>
            </a:r>
          </a:p>
          <a:p>
            <a:r>
              <a:rPr lang="en-US" sz="1600" dirty="0">
                <a:latin typeface="Calibri" panose="020F0502020204030204" pitchFamily="34" charset="0"/>
              </a:rPr>
              <a:t>     return </a:t>
            </a:r>
            <a:r>
              <a:rPr lang="en-US" sz="1600" dirty="0" err="1">
                <a:latin typeface="Calibri" panose="020F0502020204030204" pitchFamily="34" charset="0"/>
              </a:rPr>
              <a:t>addToEmpty</a:t>
            </a:r>
            <a:r>
              <a:rPr lang="en-US" sz="1600" dirty="0">
                <a:latin typeface="Calibri" panose="020F0502020204030204" pitchFamily="34" charset="0"/>
              </a:rPr>
              <a:t>(last, data); </a:t>
            </a:r>
          </a:p>
          <a:p>
            <a:r>
              <a:rPr lang="en-US" sz="1600" dirty="0">
                <a:latin typeface="Calibri" panose="020F0502020204030204" pitchFamily="34" charset="0"/>
              </a:rPr>
              <a:t>  </a:t>
            </a:r>
          </a:p>
          <a:p>
            <a:r>
              <a:rPr lang="en-US" sz="1600" dirty="0">
                <a:latin typeface="Calibri" panose="020F0502020204030204" pitchFamily="34" charset="0"/>
              </a:rPr>
              <a:t>   </a:t>
            </a:r>
            <a:r>
              <a:rPr lang="en-US" sz="1600" dirty="0" err="1">
                <a:latin typeface="Calibri" panose="020F0502020204030204" pitchFamily="34" charset="0"/>
              </a:rPr>
              <a:t>struct</a:t>
            </a:r>
            <a:r>
              <a:rPr lang="en-US" sz="1600" dirty="0">
                <a:latin typeface="Calibri" panose="020F0502020204030204" pitchFamily="34" charset="0"/>
              </a:rPr>
              <a:t> Node *temp </a:t>
            </a:r>
            <a:r>
              <a:rPr lang="en-US" sz="1600" dirty="0" smtClean="0">
                <a:latin typeface="Calibri" panose="020F0502020204030204" pitchFamily="34" charset="0"/>
              </a:rPr>
              <a:t>= </a:t>
            </a:r>
            <a:r>
              <a:rPr lang="en-US" sz="1600" dirty="0">
                <a:latin typeface="Calibri" panose="020F0502020204030204" pitchFamily="34" charset="0"/>
              </a:rPr>
              <a:t>(</a:t>
            </a:r>
            <a:r>
              <a:rPr lang="en-US" sz="1600" dirty="0" err="1">
                <a:latin typeface="Calibri" panose="020F0502020204030204" pitchFamily="34" charset="0"/>
              </a:rPr>
              <a:t>struct</a:t>
            </a:r>
            <a:r>
              <a:rPr lang="en-US" sz="1600" dirty="0">
                <a:latin typeface="Calibri" panose="020F0502020204030204" pitchFamily="34" charset="0"/>
              </a:rPr>
              <a:t> Node *)</a:t>
            </a:r>
            <a:r>
              <a:rPr lang="en-US" sz="1600" dirty="0" err="1">
                <a:latin typeface="Calibri" panose="020F0502020204030204" pitchFamily="34" charset="0"/>
              </a:rPr>
              <a:t>malloc</a:t>
            </a:r>
            <a:r>
              <a:rPr lang="en-US" sz="1600" dirty="0">
                <a:latin typeface="Calibri" panose="020F0502020204030204" pitchFamily="34" charset="0"/>
              </a:rPr>
              <a:t>(</a:t>
            </a:r>
            <a:r>
              <a:rPr lang="en-US" sz="1600" dirty="0" err="1">
                <a:latin typeface="Calibri" panose="020F0502020204030204" pitchFamily="34" charset="0"/>
              </a:rPr>
              <a:t>sizeof</a:t>
            </a:r>
            <a:r>
              <a:rPr lang="en-US" sz="1600" dirty="0">
                <a:latin typeface="Calibri" panose="020F0502020204030204" pitchFamily="34" charset="0"/>
              </a:rPr>
              <a:t>(</a:t>
            </a:r>
            <a:r>
              <a:rPr lang="en-US" sz="1600" dirty="0" err="1">
                <a:latin typeface="Calibri" panose="020F0502020204030204" pitchFamily="34" charset="0"/>
              </a:rPr>
              <a:t>struct</a:t>
            </a:r>
            <a:r>
              <a:rPr lang="en-US" sz="1600" dirty="0">
                <a:latin typeface="Calibri" panose="020F0502020204030204" pitchFamily="34" charset="0"/>
              </a:rPr>
              <a:t> Node)); </a:t>
            </a:r>
          </a:p>
          <a:p>
            <a:r>
              <a:rPr lang="en-US" sz="1600" dirty="0">
                <a:latin typeface="Calibri" panose="020F0502020204030204" pitchFamily="34" charset="0"/>
              </a:rPr>
              <a:t>      </a:t>
            </a:r>
            <a:endParaRPr lang="en-US" sz="1600" dirty="0" smtClean="0">
              <a:latin typeface="Calibri" panose="020F0502020204030204" pitchFamily="34" charset="0"/>
            </a:endParaRPr>
          </a:p>
          <a:p>
            <a:r>
              <a:rPr lang="en-US" sz="1600" dirty="0" smtClean="0">
                <a:latin typeface="Calibri" panose="020F0502020204030204" pitchFamily="34" charset="0"/>
              </a:rPr>
              <a:t>   temp </a:t>
            </a:r>
            <a:r>
              <a:rPr lang="en-US" sz="1600" dirty="0">
                <a:latin typeface="Calibri" panose="020F0502020204030204" pitchFamily="34" charset="0"/>
              </a:rPr>
              <a:t>-&gt; data = data; </a:t>
            </a:r>
          </a:p>
          <a:p>
            <a:r>
              <a:rPr lang="en-US" sz="1600" dirty="0">
                <a:latin typeface="Calibri" panose="020F0502020204030204" pitchFamily="34" charset="0"/>
              </a:rPr>
              <a:t>  </a:t>
            </a:r>
          </a:p>
          <a:p>
            <a:r>
              <a:rPr lang="en-US" sz="1600" dirty="0">
                <a:latin typeface="Calibri" panose="020F0502020204030204" pitchFamily="34" charset="0"/>
              </a:rPr>
              <a:t>  // Adjusting the links. </a:t>
            </a:r>
          </a:p>
          <a:p>
            <a:r>
              <a:rPr lang="en-US" sz="1600" dirty="0">
                <a:latin typeface="Calibri" panose="020F0502020204030204" pitchFamily="34" charset="0"/>
              </a:rPr>
              <a:t>  temp -&gt; next = last -&gt; next; </a:t>
            </a:r>
          </a:p>
          <a:p>
            <a:r>
              <a:rPr lang="en-US" sz="1600" dirty="0">
                <a:latin typeface="Calibri" panose="020F0502020204030204" pitchFamily="34" charset="0"/>
              </a:rPr>
              <a:t>  last -&gt; next = temp; </a:t>
            </a:r>
          </a:p>
          <a:p>
            <a:r>
              <a:rPr lang="en-US" sz="1600" dirty="0">
                <a:latin typeface="Calibri" panose="020F0502020204030204" pitchFamily="34" charset="0"/>
              </a:rPr>
              <a:t>    </a:t>
            </a:r>
          </a:p>
          <a:p>
            <a:r>
              <a:rPr lang="en-US" sz="1600" dirty="0">
                <a:latin typeface="Calibri" panose="020F0502020204030204" pitchFamily="34" charset="0"/>
              </a:rPr>
              <a:t>  return last; </a:t>
            </a:r>
          </a:p>
          <a:p>
            <a:r>
              <a:rPr lang="en-US" sz="1600" dirty="0">
                <a:latin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0983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Doubly Linked List</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457200" y="2249424"/>
            <a:ext cx="8229600" cy="1484376"/>
          </a:xfrm>
        </p:spPr>
        <p:txBody>
          <a:bodyPr/>
          <a:lstStyle/>
          <a:p>
            <a:pPr algn="just"/>
            <a:r>
              <a:rPr lang="en-US" dirty="0">
                <a:latin typeface="Calibri" panose="020F0502020204030204" pitchFamily="34" charset="0"/>
              </a:rPr>
              <a:t>In a doubly linked list, each node contains a </a:t>
            </a:r>
            <a:r>
              <a:rPr lang="en-US" b="1" dirty="0">
                <a:latin typeface="Calibri" panose="020F0502020204030204" pitchFamily="34" charset="0"/>
              </a:rPr>
              <a:t>data</a:t>
            </a:r>
            <a:r>
              <a:rPr lang="en-US" dirty="0">
                <a:latin typeface="Calibri" panose="020F0502020204030204" pitchFamily="34" charset="0"/>
              </a:rPr>
              <a:t> part and two addresses, one for the </a:t>
            </a:r>
            <a:r>
              <a:rPr lang="en-US" b="1" dirty="0">
                <a:latin typeface="Calibri" panose="020F0502020204030204" pitchFamily="34" charset="0"/>
              </a:rPr>
              <a:t>previous</a:t>
            </a:r>
            <a:r>
              <a:rPr lang="en-US" dirty="0">
                <a:latin typeface="Calibri" panose="020F0502020204030204" pitchFamily="34" charset="0"/>
              </a:rPr>
              <a:t> node and one for the </a:t>
            </a:r>
            <a:r>
              <a:rPr lang="en-US" b="1" dirty="0">
                <a:latin typeface="Calibri" panose="020F0502020204030204" pitchFamily="34" charset="0"/>
              </a:rPr>
              <a:t>next</a:t>
            </a:r>
            <a:r>
              <a:rPr lang="en-US" dirty="0">
                <a:latin typeface="Calibri" panose="020F0502020204030204" pitchFamily="34" charset="0"/>
              </a:rPr>
              <a:t> node.</a:t>
            </a:r>
          </a:p>
          <a:p>
            <a:endParaRPr lang="en-US" dirty="0">
              <a:latin typeface="Calibri" panose="020F0502020204030204" pitchFamily="34" charset="0"/>
            </a:endParaRPr>
          </a:p>
        </p:txBody>
      </p:sp>
    </p:spTree>
    <p:extLst>
      <p:ext uri="{BB962C8B-B14F-4D97-AF65-F5344CB8AC3E}">
        <p14:creationId xmlns:p14="http://schemas.microsoft.com/office/powerpoint/2010/main" val="3023804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normAutofit/>
          </a:bodyPr>
          <a:lstStyle/>
          <a:p>
            <a:pPr algn="ctr"/>
            <a:r>
              <a:rPr lang="en-US" dirty="0" smtClean="0">
                <a:latin typeface="Calibri" panose="020F0502020204030204" pitchFamily="34" charset="0"/>
              </a:rPr>
              <a:t>Insertion at the End - Algorithm</a:t>
            </a:r>
            <a:endParaRPr lang="en-US" dirty="0">
              <a:latin typeface="Calibri" panose="020F0502020204030204" pitchFamily="34" charset="0"/>
            </a:endParaRPr>
          </a:p>
        </p:txBody>
      </p:sp>
      <p:sp>
        <p:nvSpPr>
          <p:cNvPr id="4" name="Content Placeholder 2"/>
          <p:cNvSpPr txBox="1">
            <a:spLocks/>
          </p:cNvSpPr>
          <p:nvPr/>
        </p:nvSpPr>
        <p:spPr>
          <a:xfrm>
            <a:off x="457200" y="2133600"/>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dirty="0">
                <a:latin typeface="Calibri" panose="020F0502020204030204" pitchFamily="34" charset="0"/>
              </a:rPr>
              <a:t>To Insert a node at the </a:t>
            </a:r>
            <a:r>
              <a:rPr lang="en-US" dirty="0" smtClean="0">
                <a:latin typeface="Calibri" panose="020F0502020204030204" pitchFamily="34" charset="0"/>
              </a:rPr>
              <a:t>end </a:t>
            </a:r>
            <a:r>
              <a:rPr lang="en-US" dirty="0">
                <a:latin typeface="Calibri" panose="020F0502020204030204" pitchFamily="34" charset="0"/>
              </a:rPr>
              <a:t>of the list, follow these </a:t>
            </a:r>
            <a:r>
              <a:rPr lang="en-US" dirty="0" smtClean="0">
                <a:latin typeface="Calibri" panose="020F0502020204030204" pitchFamily="34" charset="0"/>
              </a:rPr>
              <a:t>steps:</a:t>
            </a:r>
            <a:endParaRPr lang="en-US" dirty="0">
              <a:latin typeface="Calibri" panose="020F0502020204030204" pitchFamily="34" charset="0"/>
            </a:endParaRPr>
          </a:p>
          <a:p>
            <a:pPr marL="624078" indent="-514350">
              <a:buFont typeface="+mj-lt"/>
              <a:buAutoNum type="arabicPeriod"/>
            </a:pPr>
            <a:r>
              <a:rPr lang="en-US" dirty="0">
                <a:latin typeface="Calibri" panose="020F0502020204030204" pitchFamily="34" charset="0"/>
              </a:rPr>
              <a:t>Create a node, say </a:t>
            </a:r>
            <a:r>
              <a:rPr lang="en-US" dirty="0" smtClean="0">
                <a:latin typeface="Calibri" panose="020F0502020204030204" pitchFamily="34" charset="0"/>
              </a:rPr>
              <a:t>T.</a:t>
            </a:r>
          </a:p>
          <a:p>
            <a:pPr marL="624078" indent="-514350">
              <a:buFont typeface="+mj-lt"/>
              <a:buAutoNum type="arabicPeriod"/>
            </a:pPr>
            <a:r>
              <a:rPr lang="en-US" dirty="0" smtClean="0">
                <a:latin typeface="Calibri" panose="020F0502020204030204" pitchFamily="34" charset="0"/>
              </a:rPr>
              <a:t>Make </a:t>
            </a:r>
            <a:r>
              <a:rPr lang="en-US" dirty="0">
                <a:latin typeface="Calibri" panose="020F0502020204030204" pitchFamily="34" charset="0"/>
              </a:rPr>
              <a:t>T -&gt; next = last -&gt; </a:t>
            </a:r>
            <a:r>
              <a:rPr lang="en-US" dirty="0" smtClean="0">
                <a:latin typeface="Calibri" panose="020F0502020204030204" pitchFamily="34" charset="0"/>
              </a:rPr>
              <a:t>next;</a:t>
            </a:r>
          </a:p>
          <a:p>
            <a:pPr marL="624078" indent="-514350">
              <a:buFont typeface="+mj-lt"/>
              <a:buAutoNum type="arabicPeriod"/>
            </a:pPr>
            <a:r>
              <a:rPr lang="en-US" dirty="0" smtClean="0">
                <a:latin typeface="Calibri" panose="020F0502020204030204" pitchFamily="34" charset="0"/>
              </a:rPr>
              <a:t>last </a:t>
            </a:r>
            <a:r>
              <a:rPr lang="en-US" dirty="0">
                <a:latin typeface="Calibri" panose="020F0502020204030204" pitchFamily="34" charset="0"/>
              </a:rPr>
              <a:t>-&gt; next = </a:t>
            </a:r>
            <a:r>
              <a:rPr lang="en-US" dirty="0" smtClean="0">
                <a:latin typeface="Calibri" panose="020F0502020204030204" pitchFamily="34" charset="0"/>
              </a:rPr>
              <a:t>T.</a:t>
            </a:r>
          </a:p>
          <a:p>
            <a:pPr marL="624078" indent="-514350">
              <a:buFont typeface="+mj-lt"/>
              <a:buAutoNum type="arabicPeriod"/>
            </a:pPr>
            <a:r>
              <a:rPr lang="en-US" dirty="0" smtClean="0">
                <a:latin typeface="Calibri" panose="020F0502020204030204" pitchFamily="34" charset="0"/>
              </a:rPr>
              <a:t>last </a:t>
            </a:r>
            <a:r>
              <a:rPr lang="en-US" dirty="0">
                <a:latin typeface="Calibri" panose="020F0502020204030204" pitchFamily="34" charset="0"/>
              </a:rPr>
              <a:t>= T</a:t>
            </a:r>
            <a:r>
              <a:rPr lang="en-US" dirty="0" smtClean="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34092560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9848"/>
          </a:xfrm>
        </p:spPr>
        <p:txBody>
          <a:bodyPr>
            <a:normAutofit/>
          </a:bodyPr>
          <a:lstStyle/>
          <a:p>
            <a:pPr algn="ctr"/>
            <a:r>
              <a:rPr lang="en-US" sz="3200" dirty="0">
                <a:latin typeface="Calibri" panose="020F0502020204030204" pitchFamily="34" charset="0"/>
              </a:rPr>
              <a:t>Insertion at the </a:t>
            </a:r>
            <a:r>
              <a:rPr lang="en-US" sz="3200" dirty="0" smtClean="0">
                <a:latin typeface="Calibri" panose="020F0502020204030204" pitchFamily="34" charset="0"/>
              </a:rPr>
              <a:t>End - Representation</a:t>
            </a:r>
            <a:endParaRPr lang="en-US" sz="3200" dirty="0">
              <a:latin typeface="Calibri" panose="020F0502020204030204" pitchFamily="34" charset="0"/>
            </a:endParaRPr>
          </a:p>
        </p:txBody>
      </p:sp>
      <p:pic>
        <p:nvPicPr>
          <p:cNvPr id="15362" name="Picture 2" descr="C:\Users\amanullah\Desktop\CircularSinglyLinkedlist-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87542"/>
            <a:ext cx="7010400" cy="2517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3902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9848"/>
          </a:xfrm>
        </p:spPr>
        <p:txBody>
          <a:bodyPr>
            <a:normAutofit/>
          </a:bodyPr>
          <a:lstStyle/>
          <a:p>
            <a:pPr algn="ctr"/>
            <a:r>
              <a:rPr lang="en-US" sz="3200" dirty="0">
                <a:latin typeface="Calibri" panose="020F0502020204030204" pitchFamily="34" charset="0"/>
              </a:rPr>
              <a:t>Insertion at the </a:t>
            </a:r>
            <a:r>
              <a:rPr lang="en-US" sz="3200" dirty="0" smtClean="0">
                <a:latin typeface="Calibri" panose="020F0502020204030204" pitchFamily="34" charset="0"/>
              </a:rPr>
              <a:t>End - Representation</a:t>
            </a:r>
            <a:endParaRPr lang="en-US" sz="3200" dirty="0">
              <a:latin typeface="Calibri" panose="020F0502020204030204" pitchFamily="34" charset="0"/>
            </a:endParaRPr>
          </a:p>
        </p:txBody>
      </p:sp>
      <p:sp>
        <p:nvSpPr>
          <p:cNvPr id="3" name="Rectangle 2"/>
          <p:cNvSpPr/>
          <p:nvPr/>
        </p:nvSpPr>
        <p:spPr>
          <a:xfrm>
            <a:off x="914400" y="1964435"/>
            <a:ext cx="1739579" cy="369332"/>
          </a:xfrm>
          <a:prstGeom prst="rect">
            <a:avLst/>
          </a:prstGeom>
        </p:spPr>
        <p:txBody>
          <a:bodyPr wrap="none">
            <a:spAutoFit/>
          </a:bodyPr>
          <a:lstStyle/>
          <a:p>
            <a:r>
              <a:rPr lang="en-US" dirty="0">
                <a:solidFill>
                  <a:srgbClr val="FF0000"/>
                </a:solidFill>
              </a:rPr>
              <a:t>After </a:t>
            </a:r>
            <a:r>
              <a:rPr lang="en-US" dirty="0" smtClean="0">
                <a:solidFill>
                  <a:srgbClr val="FF0000"/>
                </a:solidFill>
              </a:rPr>
              <a:t>insertion</a:t>
            </a:r>
            <a:endParaRPr lang="en-US" dirty="0">
              <a:solidFill>
                <a:srgbClr val="FF0000"/>
              </a:solidFill>
            </a:endParaRPr>
          </a:p>
        </p:txBody>
      </p:sp>
      <p:pic>
        <p:nvPicPr>
          <p:cNvPr id="16386" name="Picture 2" descr="C:\Users\amanullah\Desktop\CircularSinglyLinkedlist-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943" y="2514600"/>
            <a:ext cx="7538057"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8561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9848"/>
          </a:xfrm>
        </p:spPr>
        <p:txBody>
          <a:bodyPr>
            <a:normAutofit/>
          </a:bodyPr>
          <a:lstStyle/>
          <a:p>
            <a:pPr algn="ctr"/>
            <a:r>
              <a:rPr lang="en-US" dirty="0" smtClean="0">
                <a:latin typeface="Calibri" panose="020F0502020204030204" pitchFamily="34" charset="0"/>
              </a:rPr>
              <a:t>Implementation</a:t>
            </a:r>
            <a:endParaRPr lang="en-US" dirty="0">
              <a:latin typeface="Calibri" panose="020F0502020204030204" pitchFamily="34" charset="0"/>
            </a:endParaRPr>
          </a:p>
        </p:txBody>
      </p:sp>
      <p:sp>
        <p:nvSpPr>
          <p:cNvPr id="3" name="Rectangle 1"/>
          <p:cNvSpPr>
            <a:spLocks noChangeArrowheads="1"/>
          </p:cNvSpPr>
          <p:nvPr/>
        </p:nvSpPr>
        <p:spPr bwMode="auto">
          <a:xfrm>
            <a:off x="457200" y="1902594"/>
            <a:ext cx="7848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err="1">
                <a:latin typeface="Calibri" panose="020F0502020204030204" pitchFamily="34" charset="0"/>
              </a:rPr>
              <a:t>struct</a:t>
            </a:r>
            <a:r>
              <a:rPr lang="en-US" dirty="0">
                <a:latin typeface="Calibri" panose="020F0502020204030204" pitchFamily="34" charset="0"/>
              </a:rPr>
              <a:t> Node *</a:t>
            </a:r>
            <a:r>
              <a:rPr lang="en-US" dirty="0" err="1">
                <a:latin typeface="Calibri" panose="020F0502020204030204" pitchFamily="34" charset="0"/>
              </a:rPr>
              <a:t>addEnd</a:t>
            </a:r>
            <a:r>
              <a:rPr lang="en-US" dirty="0">
                <a:latin typeface="Calibri" panose="020F0502020204030204" pitchFamily="34" charset="0"/>
              </a:rPr>
              <a:t>(</a:t>
            </a:r>
            <a:r>
              <a:rPr lang="en-US" dirty="0" err="1">
                <a:latin typeface="Calibri" panose="020F0502020204030204" pitchFamily="34" charset="0"/>
              </a:rPr>
              <a:t>struct</a:t>
            </a:r>
            <a:r>
              <a:rPr lang="en-US" dirty="0">
                <a:latin typeface="Calibri" panose="020F0502020204030204" pitchFamily="34" charset="0"/>
              </a:rPr>
              <a:t> Node *last, </a:t>
            </a:r>
            <a:r>
              <a:rPr lang="en-US" dirty="0" err="1">
                <a:latin typeface="Calibri" panose="020F0502020204030204" pitchFamily="34" charset="0"/>
              </a:rPr>
              <a:t>int</a:t>
            </a:r>
            <a:r>
              <a:rPr lang="en-US" dirty="0">
                <a:latin typeface="Calibri" panose="020F0502020204030204" pitchFamily="34" charset="0"/>
              </a:rPr>
              <a:t> data) </a:t>
            </a:r>
          </a:p>
          <a:p>
            <a:r>
              <a:rPr lang="en-US" dirty="0">
                <a:latin typeface="Calibri" panose="020F0502020204030204" pitchFamily="34" charset="0"/>
              </a:rPr>
              <a:t>{ </a:t>
            </a:r>
          </a:p>
          <a:p>
            <a:r>
              <a:rPr lang="en-US" dirty="0">
                <a:latin typeface="Calibri" panose="020F0502020204030204" pitchFamily="34" charset="0"/>
              </a:rPr>
              <a:t>  if (last == NULL) </a:t>
            </a:r>
          </a:p>
          <a:p>
            <a:r>
              <a:rPr lang="en-US" dirty="0">
                <a:latin typeface="Calibri" panose="020F0502020204030204" pitchFamily="34" charset="0"/>
              </a:rPr>
              <a:t>     return </a:t>
            </a:r>
            <a:r>
              <a:rPr lang="en-US" dirty="0" err="1">
                <a:latin typeface="Calibri" panose="020F0502020204030204" pitchFamily="34" charset="0"/>
              </a:rPr>
              <a:t>addToEmpty</a:t>
            </a:r>
            <a:r>
              <a:rPr lang="en-US" dirty="0">
                <a:latin typeface="Calibri" panose="020F0502020204030204" pitchFamily="34" charset="0"/>
              </a:rPr>
              <a:t>(last, data); </a:t>
            </a:r>
          </a:p>
          <a:p>
            <a:r>
              <a:rPr lang="en-US" dirty="0">
                <a:latin typeface="Calibri" panose="020F0502020204030204" pitchFamily="34" charset="0"/>
              </a:rPr>
              <a:t>  </a:t>
            </a:r>
          </a:p>
          <a:p>
            <a:r>
              <a:rPr lang="en-US" dirty="0">
                <a:latin typeface="Calibri" panose="020F0502020204030204" pitchFamily="34" charset="0"/>
              </a:rPr>
              <a:t>    </a:t>
            </a:r>
            <a:r>
              <a:rPr lang="en-US" dirty="0" err="1">
                <a:latin typeface="Calibri" panose="020F0502020204030204" pitchFamily="34" charset="0"/>
              </a:rPr>
              <a:t>struct</a:t>
            </a:r>
            <a:r>
              <a:rPr lang="en-US" dirty="0">
                <a:latin typeface="Calibri" panose="020F0502020204030204" pitchFamily="34" charset="0"/>
              </a:rPr>
              <a:t> Node *temp =  </a:t>
            </a:r>
          </a:p>
          <a:p>
            <a:r>
              <a:rPr lang="en-US" dirty="0">
                <a:latin typeface="Calibri" panose="020F0502020204030204" pitchFamily="34" charset="0"/>
              </a:rPr>
              <a:t>        (</a:t>
            </a:r>
            <a:r>
              <a:rPr lang="en-US" dirty="0" err="1">
                <a:latin typeface="Calibri" panose="020F0502020204030204" pitchFamily="34" charset="0"/>
              </a:rPr>
              <a:t>struct</a:t>
            </a:r>
            <a:r>
              <a:rPr lang="en-US" dirty="0">
                <a:latin typeface="Calibri" panose="020F0502020204030204" pitchFamily="34" charset="0"/>
              </a:rPr>
              <a:t> Node *)</a:t>
            </a:r>
            <a:r>
              <a:rPr lang="en-US" dirty="0" err="1">
                <a:latin typeface="Calibri" panose="020F0502020204030204" pitchFamily="34" charset="0"/>
              </a:rPr>
              <a:t>malloc</a:t>
            </a:r>
            <a:r>
              <a:rPr lang="en-US" dirty="0">
                <a:latin typeface="Calibri" panose="020F0502020204030204" pitchFamily="34" charset="0"/>
              </a:rPr>
              <a:t>(</a:t>
            </a:r>
            <a:r>
              <a:rPr lang="en-US" dirty="0" err="1">
                <a:latin typeface="Calibri" panose="020F0502020204030204" pitchFamily="34" charset="0"/>
              </a:rPr>
              <a:t>sizeof</a:t>
            </a:r>
            <a:r>
              <a:rPr lang="en-US" dirty="0">
                <a:latin typeface="Calibri" panose="020F0502020204030204" pitchFamily="34" charset="0"/>
              </a:rPr>
              <a:t>(</a:t>
            </a:r>
            <a:r>
              <a:rPr lang="en-US" dirty="0" err="1">
                <a:latin typeface="Calibri" panose="020F0502020204030204" pitchFamily="34" charset="0"/>
              </a:rPr>
              <a:t>struct</a:t>
            </a:r>
            <a:r>
              <a:rPr lang="en-US" dirty="0">
                <a:latin typeface="Calibri" panose="020F0502020204030204" pitchFamily="34" charset="0"/>
              </a:rPr>
              <a:t> Node)); </a:t>
            </a:r>
          </a:p>
          <a:p>
            <a:r>
              <a:rPr lang="en-US" dirty="0">
                <a:latin typeface="Calibri" panose="020F0502020204030204" pitchFamily="34" charset="0"/>
              </a:rPr>
              <a:t>    </a:t>
            </a:r>
          </a:p>
          <a:p>
            <a:r>
              <a:rPr lang="en-US" dirty="0">
                <a:latin typeface="Calibri" panose="020F0502020204030204" pitchFamily="34" charset="0"/>
              </a:rPr>
              <a:t>   temp -&gt; data = data; </a:t>
            </a:r>
          </a:p>
          <a:p>
            <a:r>
              <a:rPr lang="en-US" dirty="0">
                <a:latin typeface="Calibri" panose="020F0502020204030204" pitchFamily="34" charset="0"/>
              </a:rPr>
              <a:t>  </a:t>
            </a:r>
          </a:p>
          <a:p>
            <a:r>
              <a:rPr lang="en-US" dirty="0">
                <a:latin typeface="Calibri" panose="020F0502020204030204" pitchFamily="34" charset="0"/>
              </a:rPr>
              <a:t>   temp -&gt; next = last -&gt; next; </a:t>
            </a:r>
          </a:p>
          <a:p>
            <a:r>
              <a:rPr lang="en-US" dirty="0">
                <a:latin typeface="Calibri" panose="020F0502020204030204" pitchFamily="34" charset="0"/>
              </a:rPr>
              <a:t>  last -&gt; next = temp; </a:t>
            </a:r>
          </a:p>
          <a:p>
            <a:r>
              <a:rPr lang="en-US" dirty="0">
                <a:latin typeface="Calibri" panose="020F0502020204030204" pitchFamily="34" charset="0"/>
              </a:rPr>
              <a:t>  last = temp; </a:t>
            </a:r>
          </a:p>
          <a:p>
            <a:r>
              <a:rPr lang="en-US" dirty="0">
                <a:latin typeface="Calibri" panose="020F0502020204030204" pitchFamily="34" charset="0"/>
              </a:rPr>
              <a:t>    </a:t>
            </a:r>
          </a:p>
          <a:p>
            <a:r>
              <a:rPr lang="en-US" dirty="0">
                <a:latin typeface="Calibri" panose="020F0502020204030204" pitchFamily="34" charset="0"/>
              </a:rPr>
              <a:t>  return last; </a:t>
            </a:r>
          </a:p>
          <a:p>
            <a:r>
              <a:rPr lang="en-US" dirty="0">
                <a:latin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583311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9848"/>
          </a:xfrm>
        </p:spPr>
        <p:txBody>
          <a:bodyPr>
            <a:normAutofit fontScale="90000"/>
          </a:bodyPr>
          <a:lstStyle/>
          <a:p>
            <a:pPr algn="ctr"/>
            <a:r>
              <a:rPr lang="en-US" dirty="0" smtClean="0">
                <a:latin typeface="Calibri" panose="020F0502020204030204" pitchFamily="34" charset="0"/>
              </a:rPr>
              <a:t>Insertion in between the Nodes - Algorithm</a:t>
            </a:r>
            <a:endParaRPr lang="en-US" dirty="0">
              <a:latin typeface="Calibri" panose="020F0502020204030204" pitchFamily="34" charset="0"/>
            </a:endParaRPr>
          </a:p>
        </p:txBody>
      </p:sp>
      <p:sp>
        <p:nvSpPr>
          <p:cNvPr id="4" name="Content Placeholder 2"/>
          <p:cNvSpPr txBox="1">
            <a:spLocks/>
          </p:cNvSpPr>
          <p:nvPr/>
        </p:nvSpPr>
        <p:spPr>
          <a:xfrm>
            <a:off x="457200" y="2133600"/>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dirty="0">
                <a:latin typeface="Calibri" panose="020F0502020204030204" pitchFamily="34" charset="0"/>
              </a:rPr>
              <a:t>To Insert a node in between the </a:t>
            </a:r>
            <a:r>
              <a:rPr lang="en-US" dirty="0" smtClean="0">
                <a:latin typeface="Calibri" panose="020F0502020204030204" pitchFamily="34" charset="0"/>
              </a:rPr>
              <a:t>Nodes, </a:t>
            </a:r>
            <a:r>
              <a:rPr lang="en-US" dirty="0">
                <a:latin typeface="Calibri" panose="020F0502020204030204" pitchFamily="34" charset="0"/>
              </a:rPr>
              <a:t>follow these </a:t>
            </a:r>
            <a:r>
              <a:rPr lang="en-US" dirty="0" smtClean="0">
                <a:latin typeface="Calibri" panose="020F0502020204030204" pitchFamily="34" charset="0"/>
              </a:rPr>
              <a:t>steps:</a:t>
            </a:r>
            <a:endParaRPr lang="en-US" dirty="0">
              <a:latin typeface="Calibri" panose="020F0502020204030204" pitchFamily="34" charset="0"/>
            </a:endParaRPr>
          </a:p>
          <a:p>
            <a:pPr marL="624078" indent="-514350">
              <a:buFont typeface="+mj-lt"/>
              <a:buAutoNum type="arabicPeriod"/>
            </a:pPr>
            <a:r>
              <a:rPr lang="en-US" dirty="0">
                <a:latin typeface="Calibri" panose="020F0502020204030204" pitchFamily="34" charset="0"/>
              </a:rPr>
              <a:t>Create a node, say </a:t>
            </a:r>
            <a:r>
              <a:rPr lang="en-US" dirty="0" smtClean="0">
                <a:latin typeface="Calibri" panose="020F0502020204030204" pitchFamily="34" charset="0"/>
              </a:rPr>
              <a:t>T.</a:t>
            </a:r>
          </a:p>
          <a:p>
            <a:pPr marL="624078" indent="-514350">
              <a:buFont typeface="+mj-lt"/>
              <a:buAutoNum type="arabicPeriod"/>
            </a:pPr>
            <a:r>
              <a:rPr lang="en-US" dirty="0" smtClean="0">
                <a:latin typeface="Calibri" panose="020F0502020204030204" pitchFamily="34" charset="0"/>
              </a:rPr>
              <a:t>Search </a:t>
            </a:r>
            <a:r>
              <a:rPr lang="en-US" dirty="0">
                <a:latin typeface="Calibri" panose="020F0502020204030204" pitchFamily="34" charset="0"/>
              </a:rPr>
              <a:t>the node after which T need to be insert, say that node be </a:t>
            </a:r>
            <a:r>
              <a:rPr lang="en-US" dirty="0" smtClean="0">
                <a:latin typeface="Calibri" panose="020F0502020204030204" pitchFamily="34" charset="0"/>
              </a:rPr>
              <a:t>P.</a:t>
            </a:r>
          </a:p>
          <a:p>
            <a:pPr marL="624078" indent="-514350">
              <a:buFont typeface="+mj-lt"/>
              <a:buAutoNum type="arabicPeriod"/>
            </a:pPr>
            <a:r>
              <a:rPr lang="en-US" dirty="0" smtClean="0">
                <a:latin typeface="Calibri" panose="020F0502020204030204" pitchFamily="34" charset="0"/>
              </a:rPr>
              <a:t>Make </a:t>
            </a:r>
            <a:r>
              <a:rPr lang="en-US" dirty="0">
                <a:latin typeface="Calibri" panose="020F0502020204030204" pitchFamily="34" charset="0"/>
              </a:rPr>
              <a:t>T -&gt; next = P -&gt; </a:t>
            </a:r>
            <a:r>
              <a:rPr lang="en-US" dirty="0" smtClean="0">
                <a:latin typeface="Calibri" panose="020F0502020204030204" pitchFamily="34" charset="0"/>
              </a:rPr>
              <a:t>next;</a:t>
            </a:r>
          </a:p>
          <a:p>
            <a:pPr marL="624078" indent="-514350">
              <a:buFont typeface="+mj-lt"/>
              <a:buAutoNum type="arabicPeriod"/>
            </a:pPr>
            <a:r>
              <a:rPr lang="en-US" dirty="0" smtClean="0">
                <a:latin typeface="Calibri" panose="020F0502020204030204" pitchFamily="34" charset="0"/>
              </a:rPr>
              <a:t>P </a:t>
            </a:r>
            <a:r>
              <a:rPr lang="en-US" dirty="0">
                <a:latin typeface="Calibri" panose="020F0502020204030204" pitchFamily="34" charset="0"/>
              </a:rPr>
              <a:t>-&gt; next = T.</a:t>
            </a:r>
          </a:p>
        </p:txBody>
      </p:sp>
    </p:spTree>
    <p:extLst>
      <p:ext uri="{BB962C8B-B14F-4D97-AF65-F5344CB8AC3E}">
        <p14:creationId xmlns:p14="http://schemas.microsoft.com/office/powerpoint/2010/main" val="3806604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9848"/>
          </a:xfrm>
        </p:spPr>
        <p:txBody>
          <a:bodyPr>
            <a:normAutofit/>
          </a:bodyPr>
          <a:lstStyle/>
          <a:p>
            <a:pPr algn="ctr"/>
            <a:r>
              <a:rPr lang="en-US" sz="3200" dirty="0">
                <a:latin typeface="Calibri" panose="020F0502020204030204" pitchFamily="34" charset="0"/>
              </a:rPr>
              <a:t>Insertion in between the </a:t>
            </a:r>
            <a:r>
              <a:rPr lang="en-US" sz="3200" dirty="0" smtClean="0">
                <a:latin typeface="Calibri" panose="020F0502020204030204" pitchFamily="34" charset="0"/>
              </a:rPr>
              <a:t>Nodes -  Representation</a:t>
            </a:r>
            <a:endParaRPr lang="en-US" sz="3200" dirty="0">
              <a:latin typeface="Calibri" panose="020F0502020204030204" pitchFamily="34" charset="0"/>
            </a:endParaRPr>
          </a:p>
        </p:txBody>
      </p:sp>
      <p:pic>
        <p:nvPicPr>
          <p:cNvPr id="19457" name="Picture 1" descr="C:\Users\amanullah\Desktop\circularl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62" y="3009900"/>
            <a:ext cx="6802438"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01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9848"/>
          </a:xfrm>
        </p:spPr>
        <p:txBody>
          <a:bodyPr>
            <a:normAutofit/>
          </a:bodyPr>
          <a:lstStyle/>
          <a:p>
            <a:pPr algn="ctr"/>
            <a:r>
              <a:rPr lang="en-US" sz="3200" dirty="0">
                <a:latin typeface="Calibri" panose="020F0502020204030204" pitchFamily="34" charset="0"/>
              </a:rPr>
              <a:t>Insertion in between the Nodes </a:t>
            </a:r>
            <a:r>
              <a:rPr lang="en-US" sz="3200" dirty="0" smtClean="0">
                <a:latin typeface="Calibri" panose="020F0502020204030204" pitchFamily="34" charset="0"/>
              </a:rPr>
              <a:t>- Representation</a:t>
            </a:r>
            <a:endParaRPr lang="en-US" sz="3200" dirty="0">
              <a:latin typeface="Calibri" panose="020F0502020204030204" pitchFamily="34" charset="0"/>
            </a:endParaRPr>
          </a:p>
        </p:txBody>
      </p:sp>
      <p:sp>
        <p:nvSpPr>
          <p:cNvPr id="3" name="Rectangle 2"/>
          <p:cNvSpPr/>
          <p:nvPr/>
        </p:nvSpPr>
        <p:spPr>
          <a:xfrm>
            <a:off x="914400" y="1964435"/>
            <a:ext cx="3220753" cy="369332"/>
          </a:xfrm>
          <a:prstGeom prst="rect">
            <a:avLst/>
          </a:prstGeom>
        </p:spPr>
        <p:txBody>
          <a:bodyPr wrap="none">
            <a:spAutoFit/>
          </a:bodyPr>
          <a:lstStyle/>
          <a:p>
            <a:r>
              <a:rPr lang="en-US" dirty="0" smtClean="0">
                <a:solidFill>
                  <a:srgbClr val="FF0000"/>
                </a:solidFill>
              </a:rPr>
              <a:t>After </a:t>
            </a:r>
            <a:r>
              <a:rPr lang="en-US" dirty="0">
                <a:solidFill>
                  <a:srgbClr val="FF0000"/>
                </a:solidFill>
              </a:rPr>
              <a:t>searching and </a:t>
            </a:r>
            <a:r>
              <a:rPr lang="en-US" dirty="0" smtClean="0">
                <a:solidFill>
                  <a:srgbClr val="FF0000"/>
                </a:solidFill>
              </a:rPr>
              <a:t>insertion</a:t>
            </a:r>
            <a:endParaRPr lang="en-US" dirty="0">
              <a:solidFill>
                <a:srgbClr val="FF0000"/>
              </a:solidFill>
            </a:endParaRPr>
          </a:p>
        </p:txBody>
      </p:sp>
      <p:pic>
        <p:nvPicPr>
          <p:cNvPr id="18433" name="Picture 1" descr="C:\Users\amanullah\Desktop\CircularSinglyLinkedList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138" y="2971800"/>
            <a:ext cx="6926262"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1901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9848"/>
          </a:xfrm>
        </p:spPr>
        <p:txBody>
          <a:bodyPr>
            <a:normAutofit/>
          </a:bodyPr>
          <a:lstStyle/>
          <a:p>
            <a:pPr algn="ctr"/>
            <a:r>
              <a:rPr lang="en-US" dirty="0" smtClean="0">
                <a:latin typeface="Calibri" panose="020F0502020204030204" pitchFamily="34" charset="0"/>
              </a:rPr>
              <a:t>Implementation</a:t>
            </a:r>
            <a:endParaRPr lang="en-US" dirty="0">
              <a:latin typeface="Calibri" panose="020F0502020204030204" pitchFamily="34" charset="0"/>
            </a:endParaRPr>
          </a:p>
        </p:txBody>
      </p:sp>
      <p:sp>
        <p:nvSpPr>
          <p:cNvPr id="4" name="Rectangle 1"/>
          <p:cNvSpPr>
            <a:spLocks noChangeArrowheads="1"/>
          </p:cNvSpPr>
          <p:nvPr/>
        </p:nvSpPr>
        <p:spPr bwMode="auto">
          <a:xfrm>
            <a:off x="685800" y="1698011"/>
            <a:ext cx="746760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struct</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Node *</a:t>
            </a: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addAfter</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a:t>
            </a: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struct</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Node *last, </a:t>
            </a: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int</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data, </a:t>
            </a: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int</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item)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if (last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return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struct</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Node *temp, *p;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p = last -&gt; next;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do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if (p -&gt;data == item)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temp = (</a:t>
            </a: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struct</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Node *)</a:t>
            </a: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malloc</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a:t>
            </a: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sizeof</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a:t>
            </a: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struct</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temp -&gt; data =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temp -&gt; next = p -&gt; next;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p -&gt; next = temp;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if (p == last)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last = temp;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return last;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p = p -&gt; next;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 while (p != last -&gt; next);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a:t>
            </a: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cout</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&lt;&lt; item &lt;&lt; " not present in the list." &lt;&lt; </a:t>
            </a:r>
            <a:r>
              <a:rPr kumimoji="0" lang="en-US" altLang="en-US" sz="1100" b="0" i="0" u="none" strike="noStrike" cap="none" normalizeH="0" baseline="0" dirty="0" err="1" smtClean="0">
                <a:ln>
                  <a:noFill/>
                </a:ln>
                <a:solidFill>
                  <a:schemeClr val="tx1"/>
                </a:solidFill>
                <a:effectLst/>
                <a:latin typeface="Calibri" panose="020F0502020204030204" pitchFamily="34" charset="0"/>
                <a:cs typeface="Arial" pitchFamily="34" charset="0"/>
              </a:rPr>
              <a:t>endl</a:t>
            </a: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cs typeface="Arial" pitchFamily="34" charset="0"/>
              </a:rPr>
              <a:t>    return last;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399489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066800"/>
          </a:xfrm>
        </p:spPr>
        <p:txBody>
          <a:bodyPr/>
          <a:lstStyle/>
          <a:p>
            <a:pPr algn="ctr"/>
            <a:r>
              <a:rPr lang="en-US" dirty="0" smtClean="0">
                <a:latin typeface="Calibri" panose="020F0502020204030204" pitchFamily="34" charset="0"/>
              </a:rPr>
              <a:t>Deletion in Circular Linked List</a:t>
            </a:r>
            <a:endParaRPr lang="en-US" dirty="0">
              <a:latin typeface="Calibri" panose="020F0502020204030204" pitchFamily="34" charset="0"/>
            </a:endParaRPr>
          </a:p>
        </p:txBody>
      </p:sp>
    </p:spTree>
    <p:extLst>
      <p:ext uri="{BB962C8B-B14F-4D97-AF65-F5344CB8AC3E}">
        <p14:creationId xmlns:p14="http://schemas.microsoft.com/office/powerpoint/2010/main" val="11697363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Deletion in Circular Linked List</a:t>
            </a:r>
          </a:p>
        </p:txBody>
      </p:sp>
      <p:sp>
        <p:nvSpPr>
          <p:cNvPr id="3" name="Content Placeholder 2"/>
          <p:cNvSpPr>
            <a:spLocks noGrp="1"/>
          </p:cNvSpPr>
          <p:nvPr>
            <p:ph idx="1"/>
          </p:nvPr>
        </p:nvSpPr>
        <p:spPr/>
        <p:txBody>
          <a:bodyPr/>
          <a:lstStyle/>
          <a:p>
            <a:pPr marL="109728" indent="0">
              <a:buNone/>
            </a:pPr>
            <a:r>
              <a:rPr lang="en-US" dirty="0">
                <a:latin typeface="Calibri" panose="020F0502020204030204" pitchFamily="34" charset="0"/>
              </a:rPr>
              <a:t>There are three situation for Deleting element in </a:t>
            </a:r>
            <a:r>
              <a:rPr lang="en-US" dirty="0" smtClean="0">
                <a:latin typeface="Calibri" panose="020F0502020204030204" pitchFamily="34" charset="0"/>
              </a:rPr>
              <a:t>list.</a:t>
            </a:r>
          </a:p>
          <a:p>
            <a:pPr marL="624078" indent="-514350">
              <a:buFont typeface="+mj-lt"/>
              <a:buAutoNum type="arabicPeriod"/>
            </a:pPr>
            <a:r>
              <a:rPr lang="en-US" dirty="0" smtClean="0">
                <a:latin typeface="Calibri" panose="020F0502020204030204" pitchFamily="34" charset="0"/>
              </a:rPr>
              <a:t>Deletion </a:t>
            </a:r>
            <a:r>
              <a:rPr lang="en-US" dirty="0">
                <a:latin typeface="Calibri" panose="020F0502020204030204" pitchFamily="34" charset="0"/>
              </a:rPr>
              <a:t>at </a:t>
            </a:r>
            <a:r>
              <a:rPr lang="en-US" dirty="0" smtClean="0">
                <a:latin typeface="Calibri" panose="020F0502020204030204" pitchFamily="34" charset="0"/>
              </a:rPr>
              <a:t>beginning. </a:t>
            </a:r>
          </a:p>
          <a:p>
            <a:pPr marL="624078" indent="-514350">
              <a:buFont typeface="+mj-lt"/>
              <a:buAutoNum type="arabicPeriod"/>
            </a:pPr>
            <a:r>
              <a:rPr lang="en-US" dirty="0" smtClean="0">
                <a:latin typeface="Calibri" panose="020F0502020204030204" pitchFamily="34" charset="0"/>
              </a:rPr>
              <a:t>Deletion </a:t>
            </a:r>
            <a:r>
              <a:rPr lang="en-US" dirty="0">
                <a:latin typeface="Calibri" panose="020F0502020204030204" pitchFamily="34" charset="0"/>
              </a:rPr>
              <a:t>at the </a:t>
            </a:r>
            <a:r>
              <a:rPr lang="en-US" dirty="0" smtClean="0">
                <a:latin typeface="Calibri" panose="020F0502020204030204" pitchFamily="34" charset="0"/>
              </a:rPr>
              <a:t>middle.</a:t>
            </a:r>
          </a:p>
          <a:p>
            <a:pPr marL="624078" indent="-514350">
              <a:buFont typeface="+mj-lt"/>
              <a:buAutoNum type="arabicPeriod"/>
            </a:pPr>
            <a:r>
              <a:rPr lang="en-US" dirty="0" smtClean="0">
                <a:latin typeface="Calibri" panose="020F0502020204030204" pitchFamily="34" charset="0"/>
              </a:rPr>
              <a:t>Deletion </a:t>
            </a:r>
            <a:r>
              <a:rPr lang="en-US" dirty="0">
                <a:latin typeface="Calibri" panose="020F0502020204030204" pitchFamily="34" charset="0"/>
              </a:rPr>
              <a:t>at the </a:t>
            </a:r>
            <a:r>
              <a:rPr lang="en-US" dirty="0" smtClean="0">
                <a:latin typeface="Calibri" panose="020F0502020204030204" pitchFamily="34" charset="0"/>
              </a:rPr>
              <a:t>end.</a:t>
            </a:r>
            <a:endParaRPr lang="en-US" dirty="0">
              <a:latin typeface="Calibri" panose="020F0502020204030204" pitchFamily="34" charset="0"/>
            </a:endParaRPr>
          </a:p>
        </p:txBody>
      </p:sp>
    </p:spTree>
    <p:extLst>
      <p:ext uri="{BB962C8B-B14F-4D97-AF65-F5344CB8AC3E}">
        <p14:creationId xmlns:p14="http://schemas.microsoft.com/office/powerpoint/2010/main" val="41088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manullah\Desktop\dllis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1676400"/>
            <a:ext cx="7379981" cy="48563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026"/>
          <p:cNvSpPr>
            <a:spLocks noGrp="1" noChangeArrowheads="1"/>
          </p:cNvSpPr>
          <p:nvPr>
            <p:ph type="title"/>
          </p:nvPr>
        </p:nvSpPr>
        <p:spPr>
          <a:xfrm>
            <a:off x="790433" y="685800"/>
            <a:ext cx="7772400" cy="838200"/>
          </a:xfrm>
        </p:spPr>
        <p:txBody>
          <a:bodyPr>
            <a:normAutofit/>
          </a:bodyPr>
          <a:lstStyle/>
          <a:p>
            <a:pPr algn="ctr"/>
            <a:r>
              <a:rPr lang="en-US" altLang="en-US" dirty="0">
                <a:latin typeface="Calibri" panose="020F0502020204030204" pitchFamily="34" charset="0"/>
                <a:ea typeface="MS Mincho" charset="-128"/>
              </a:rPr>
              <a:t>Doubly Linked List</a:t>
            </a:r>
            <a:r>
              <a:rPr lang="en-US" altLang="en-US" dirty="0">
                <a:latin typeface="Calibri" panose="020F0502020204030204" pitchFamily="34" charset="0"/>
              </a:rPr>
              <a:t> </a:t>
            </a:r>
            <a:r>
              <a:rPr lang="en-US" dirty="0" smtClean="0">
                <a:latin typeface="Calibri" panose="020F0502020204030204" pitchFamily="34" charset="0"/>
              </a:rPr>
              <a:t>- Representation</a:t>
            </a:r>
            <a:endParaRPr lang="en-US" altLang="en-US" sz="4000" dirty="0">
              <a:latin typeface="Calibri" panose="020F0502020204030204" pitchFamily="34" charset="0"/>
            </a:endParaRPr>
          </a:p>
        </p:txBody>
      </p:sp>
    </p:spTree>
    <p:extLst>
      <p:ext uri="{BB962C8B-B14F-4D97-AF65-F5344CB8AC3E}">
        <p14:creationId xmlns:p14="http://schemas.microsoft.com/office/powerpoint/2010/main" val="93345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pPr algn="ctr"/>
            <a:r>
              <a:rPr lang="en-US" dirty="0">
                <a:latin typeface="Calibri" panose="020F0502020204030204" pitchFamily="34" charset="0"/>
              </a:rPr>
              <a:t>Deletion </a:t>
            </a:r>
            <a:r>
              <a:rPr lang="en-US" dirty="0" smtClean="0">
                <a:latin typeface="Calibri" panose="020F0502020204030204" pitchFamily="34" charset="0"/>
              </a:rPr>
              <a:t>- Algorithm</a:t>
            </a:r>
            <a:endParaRPr lang="en-US" dirty="0">
              <a:latin typeface="Calibri" panose="020F0502020204030204" pitchFamily="34" charset="0"/>
            </a:endParaRPr>
          </a:p>
        </p:txBody>
      </p:sp>
      <p:sp>
        <p:nvSpPr>
          <p:cNvPr id="3" name="Content Placeholder 2"/>
          <p:cNvSpPr>
            <a:spLocks noGrp="1"/>
          </p:cNvSpPr>
          <p:nvPr>
            <p:ph idx="1"/>
          </p:nvPr>
        </p:nvSpPr>
        <p:spPr>
          <a:xfrm>
            <a:off x="457200" y="1600200"/>
            <a:ext cx="8458200" cy="5257800"/>
          </a:xfrm>
        </p:spPr>
        <p:txBody>
          <a:bodyPr>
            <a:normAutofit fontScale="55000" lnSpcReduction="20000"/>
          </a:bodyPr>
          <a:lstStyle/>
          <a:p>
            <a:pPr marL="109728" indent="0" algn="just">
              <a:buNone/>
            </a:pPr>
            <a:r>
              <a:rPr lang="en-US" sz="3800" dirty="0" smtClean="0">
                <a:latin typeface="Calibri" panose="020F0502020204030204" pitchFamily="34" charset="0"/>
              </a:rPr>
              <a:t>Steps:</a:t>
            </a:r>
            <a:endParaRPr lang="en-US" sz="3800" dirty="0">
              <a:latin typeface="Calibri" panose="020F0502020204030204" pitchFamily="34" charset="0"/>
            </a:endParaRPr>
          </a:p>
          <a:p>
            <a:pPr algn="just"/>
            <a:r>
              <a:rPr lang="en-US" sz="3800" dirty="0">
                <a:latin typeface="Calibri" panose="020F0502020204030204" pitchFamily="34" charset="0"/>
              </a:rPr>
              <a:t>Create a circular linked list and assign reference of first node to </a:t>
            </a:r>
            <a:r>
              <a:rPr lang="en-US" sz="3800" i="1" dirty="0">
                <a:latin typeface="Calibri" panose="020F0502020204030204" pitchFamily="34" charset="0"/>
              </a:rPr>
              <a:t>head</a:t>
            </a:r>
            <a:r>
              <a:rPr lang="en-US" sz="3800" dirty="0">
                <a:latin typeface="Calibri" panose="020F0502020204030204" pitchFamily="34" charset="0"/>
              </a:rPr>
              <a:t>.</a:t>
            </a:r>
          </a:p>
          <a:p>
            <a:pPr algn="just"/>
            <a:r>
              <a:rPr lang="en-US" sz="3800" dirty="0">
                <a:latin typeface="Calibri" panose="020F0502020204030204" pitchFamily="34" charset="0"/>
              </a:rPr>
              <a:t>Input key to delete from user. Store it in some variable say </a:t>
            </a:r>
            <a:r>
              <a:rPr lang="en-US" sz="3800" i="1" dirty="0">
                <a:latin typeface="Calibri" panose="020F0502020204030204" pitchFamily="34" charset="0"/>
              </a:rPr>
              <a:t>key</a:t>
            </a:r>
            <a:r>
              <a:rPr lang="en-US" sz="3800" dirty="0">
                <a:latin typeface="Calibri" panose="020F0502020204030204" pitchFamily="34" charset="0"/>
              </a:rPr>
              <a:t>. Say key to delete is 20.</a:t>
            </a:r>
          </a:p>
          <a:p>
            <a:pPr algn="just"/>
            <a:r>
              <a:rPr lang="en-US" sz="3800" dirty="0">
                <a:latin typeface="Calibri" panose="020F0502020204030204" pitchFamily="34" charset="0"/>
              </a:rPr>
              <a:t>To keep track of previous node and node to delete, declare two variables of </a:t>
            </a:r>
            <a:r>
              <a:rPr lang="en-US" sz="3800" i="1" dirty="0">
                <a:latin typeface="Calibri" panose="020F0502020204030204" pitchFamily="34" charset="0"/>
              </a:rPr>
              <a:t>node</a:t>
            </a:r>
            <a:r>
              <a:rPr lang="en-US" sz="3800" dirty="0">
                <a:latin typeface="Calibri" panose="020F0502020204030204" pitchFamily="34" charset="0"/>
              </a:rPr>
              <a:t> type. Say cur = head and prev. Make sure </a:t>
            </a:r>
            <a:r>
              <a:rPr lang="en-US" sz="3800" i="1" dirty="0" smtClean="0">
                <a:latin typeface="Calibri" panose="020F0502020204030204" pitchFamily="34" charset="0"/>
              </a:rPr>
              <a:t>previous</a:t>
            </a:r>
            <a:r>
              <a:rPr lang="en-US" sz="3800" dirty="0" smtClean="0">
                <a:latin typeface="Calibri" panose="020F0502020204030204" pitchFamily="34" charset="0"/>
              </a:rPr>
              <a:t> </a:t>
            </a:r>
            <a:r>
              <a:rPr lang="en-US" sz="3800" dirty="0">
                <a:latin typeface="Calibri" panose="020F0502020204030204" pitchFamily="34" charset="0"/>
              </a:rPr>
              <a:t>points to last node.</a:t>
            </a:r>
          </a:p>
          <a:p>
            <a:pPr algn="just"/>
            <a:r>
              <a:rPr lang="en-US" sz="3800" dirty="0">
                <a:latin typeface="Calibri" panose="020F0502020204030204" pitchFamily="34" charset="0"/>
              </a:rPr>
              <a:t>If current node contains key, </a:t>
            </a:r>
            <a:r>
              <a:rPr lang="en-US" sz="3800" dirty="0" smtClean="0">
                <a:latin typeface="Calibri" panose="020F0502020204030204" pitchFamily="34" charset="0"/>
              </a:rPr>
              <a:t>Then </a:t>
            </a:r>
            <a:r>
              <a:rPr lang="en-US" sz="3800" dirty="0">
                <a:latin typeface="Calibri" panose="020F0502020204030204" pitchFamily="34" charset="0"/>
              </a:rPr>
              <a:t>you got node to delete.</a:t>
            </a:r>
          </a:p>
          <a:p>
            <a:pPr algn="just"/>
            <a:r>
              <a:rPr lang="en-US" sz="3800" dirty="0">
                <a:latin typeface="Calibri" panose="020F0502020204030204" pitchFamily="34" charset="0"/>
              </a:rPr>
              <a:t>Before deleting a node, you must first adjust previous node link. </a:t>
            </a:r>
            <a:endParaRPr lang="en-US" sz="3800" dirty="0" smtClean="0">
              <a:latin typeface="Calibri" panose="020F0502020204030204" pitchFamily="34" charset="0"/>
            </a:endParaRPr>
          </a:p>
          <a:p>
            <a:pPr algn="just"/>
            <a:r>
              <a:rPr lang="en-US" sz="3800" dirty="0" smtClean="0">
                <a:latin typeface="Calibri" panose="020F0502020204030204" pitchFamily="34" charset="0"/>
              </a:rPr>
              <a:t>Adjust </a:t>
            </a:r>
            <a:r>
              <a:rPr lang="en-US" sz="3800" i="1" dirty="0">
                <a:latin typeface="Calibri" panose="020F0502020204030204" pitchFamily="34" charset="0"/>
              </a:rPr>
              <a:t>head</a:t>
            </a:r>
            <a:r>
              <a:rPr lang="en-US" sz="3800" dirty="0">
                <a:latin typeface="Calibri" panose="020F0502020204030204" pitchFamily="34" charset="0"/>
              </a:rPr>
              <a:t> node if needed. </a:t>
            </a:r>
          </a:p>
          <a:p>
            <a:pPr algn="just"/>
            <a:r>
              <a:rPr lang="en-US" sz="3800" dirty="0">
                <a:latin typeface="Calibri" panose="020F0502020204030204" pitchFamily="34" charset="0"/>
              </a:rPr>
              <a:t>Delete the </a:t>
            </a:r>
            <a:r>
              <a:rPr lang="en-US" sz="3800" dirty="0" smtClean="0">
                <a:latin typeface="Calibri" panose="020F0502020204030204" pitchFamily="34" charset="0"/>
              </a:rPr>
              <a:t>node.</a:t>
            </a:r>
            <a:endParaRPr lang="en-US" sz="3800" dirty="0">
              <a:latin typeface="Calibri" panose="020F0502020204030204" pitchFamily="34" charset="0"/>
            </a:endParaRPr>
          </a:p>
          <a:p>
            <a:pPr algn="just"/>
            <a:r>
              <a:rPr lang="en-US" sz="3800" dirty="0">
                <a:latin typeface="Calibri" panose="020F0502020204030204" pitchFamily="34" charset="0"/>
              </a:rPr>
              <a:t>Update current node, i.e. assign </a:t>
            </a:r>
            <a:r>
              <a:rPr lang="en-US" sz="3800" dirty="0" smtClean="0">
                <a:latin typeface="Calibri" panose="020F0502020204030204" pitchFamily="34" charset="0"/>
              </a:rPr>
              <a:t>cur </a:t>
            </a:r>
            <a:r>
              <a:rPr lang="en-US" sz="3800" dirty="0">
                <a:latin typeface="Calibri" panose="020F0502020204030204" pitchFamily="34" charset="0"/>
              </a:rPr>
              <a:t>= </a:t>
            </a:r>
            <a:r>
              <a:rPr lang="en-US" sz="3800" dirty="0" smtClean="0">
                <a:latin typeface="Calibri" panose="020F0502020204030204" pitchFamily="34" charset="0"/>
              </a:rPr>
              <a:t>prev</a:t>
            </a:r>
            <a:r>
              <a:rPr lang="en-US" sz="3800" i="1" dirty="0">
                <a:latin typeface="Calibri" panose="020F0502020204030204" pitchFamily="34" charset="0"/>
              </a:rPr>
              <a:t>ious</a:t>
            </a:r>
            <a:r>
              <a:rPr lang="en-US" sz="3800" dirty="0" smtClean="0">
                <a:latin typeface="Calibri" panose="020F0502020204030204" pitchFamily="34" charset="0"/>
              </a:rPr>
              <a:t>-</a:t>
            </a:r>
            <a:r>
              <a:rPr lang="en-US" sz="3800" dirty="0">
                <a:latin typeface="Calibri" panose="020F0502020204030204" pitchFamily="34" charset="0"/>
              </a:rPr>
              <a:t>&gt;next if </a:t>
            </a:r>
            <a:r>
              <a:rPr lang="en-US" sz="3800" dirty="0" smtClean="0">
                <a:latin typeface="Calibri" panose="020F0502020204030204" pitchFamily="34" charset="0"/>
              </a:rPr>
              <a:t>prev</a:t>
            </a:r>
            <a:r>
              <a:rPr lang="en-US" sz="3800" i="1" dirty="0">
                <a:latin typeface="Calibri" panose="020F0502020204030204" pitchFamily="34" charset="0"/>
              </a:rPr>
              <a:t>ious</a:t>
            </a:r>
            <a:r>
              <a:rPr lang="en-US" sz="3800" dirty="0" smtClean="0">
                <a:latin typeface="Calibri" panose="020F0502020204030204" pitchFamily="34" charset="0"/>
              </a:rPr>
              <a:t> </a:t>
            </a:r>
            <a:r>
              <a:rPr lang="en-US" sz="3800" dirty="0">
                <a:latin typeface="Calibri" panose="020F0502020204030204" pitchFamily="34" charset="0"/>
              </a:rPr>
              <a:t>!= NULL. Otherwise assign NULL.</a:t>
            </a:r>
          </a:p>
          <a:p>
            <a:pPr algn="just"/>
            <a:r>
              <a:rPr lang="en-US" sz="3800" dirty="0">
                <a:latin typeface="Calibri" panose="020F0502020204030204" pitchFamily="34" charset="0"/>
              </a:rPr>
              <a:t>If current node does not contain key to delete, then simply update previous and current node. </a:t>
            </a:r>
            <a:endParaRPr lang="en-US" sz="3800" dirty="0" smtClean="0">
              <a:latin typeface="Calibri" panose="020F0502020204030204" pitchFamily="34" charset="0"/>
            </a:endParaRPr>
          </a:p>
          <a:p>
            <a:pPr algn="just"/>
            <a:r>
              <a:rPr lang="en-US" sz="3800" dirty="0" smtClean="0">
                <a:latin typeface="Calibri" panose="020F0502020204030204" pitchFamily="34" charset="0"/>
              </a:rPr>
              <a:t>Repeat </a:t>
            </a:r>
            <a:r>
              <a:rPr lang="en-US" sz="3800" dirty="0">
                <a:latin typeface="Calibri" panose="020F0502020204030204" pitchFamily="34" charset="0"/>
              </a:rPr>
              <a:t>step 3-4 till last node.</a:t>
            </a:r>
          </a:p>
          <a:p>
            <a:endParaRPr lang="en-US" dirty="0">
              <a:latin typeface="Calibri" panose="020F0502020204030204" pitchFamily="34" charset="0"/>
            </a:endParaRPr>
          </a:p>
        </p:txBody>
      </p:sp>
    </p:spTree>
    <p:extLst>
      <p:ext uri="{BB962C8B-B14F-4D97-AF65-F5344CB8AC3E}">
        <p14:creationId xmlns:p14="http://schemas.microsoft.com/office/powerpoint/2010/main" val="34833493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pPr algn="ctr"/>
            <a:r>
              <a:rPr lang="en-US" dirty="0" smtClean="0">
                <a:latin typeface="Calibri" panose="020F0502020204030204" pitchFamily="34" charset="0"/>
              </a:rPr>
              <a:t>Representation</a:t>
            </a:r>
            <a:endParaRPr lang="en-US" dirty="0">
              <a:latin typeface="Calibri" panose="020F0502020204030204" pitchFamily="34" charset="0"/>
            </a:endParaRPr>
          </a:p>
        </p:txBody>
      </p:sp>
      <p:pic>
        <p:nvPicPr>
          <p:cNvPr id="22530" name="Picture 2" descr="C:\Users\amanullah\Desktop\delcirb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36713"/>
            <a:ext cx="8873319" cy="23638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57400" y="5727932"/>
            <a:ext cx="5943600" cy="369332"/>
          </a:xfrm>
          <a:prstGeom prst="rect">
            <a:avLst/>
          </a:prstGeom>
        </p:spPr>
        <p:txBody>
          <a:bodyPr wrap="square">
            <a:spAutoFit/>
          </a:bodyPr>
          <a:lstStyle/>
          <a:p>
            <a:r>
              <a:rPr lang="en-US" b="1" dirty="0"/>
              <a:t>Deletion at the middle of the Circular linked list</a:t>
            </a:r>
          </a:p>
        </p:txBody>
      </p:sp>
    </p:spTree>
    <p:extLst>
      <p:ext uri="{BB962C8B-B14F-4D97-AF65-F5344CB8AC3E}">
        <p14:creationId xmlns:p14="http://schemas.microsoft.com/office/powerpoint/2010/main" val="5546427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pPr algn="ctr"/>
            <a:r>
              <a:rPr lang="en-US" dirty="0" smtClean="0">
                <a:latin typeface="Calibri" panose="020F0502020204030204" pitchFamily="34" charset="0"/>
              </a:rPr>
              <a:t>Representation</a:t>
            </a:r>
            <a:endParaRPr lang="en-US" dirty="0">
              <a:latin typeface="Calibri" panose="020F0502020204030204" pitchFamily="34" charset="0"/>
            </a:endParaRPr>
          </a:p>
        </p:txBody>
      </p:sp>
      <p:pic>
        <p:nvPicPr>
          <p:cNvPr id="23554" name="Picture 2" descr="C:\Users\amanullah\Desktop\delcirbe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38400"/>
            <a:ext cx="8862260" cy="18890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38090" y="5410200"/>
            <a:ext cx="1867819" cy="369332"/>
          </a:xfrm>
          <a:prstGeom prst="rect">
            <a:avLst/>
          </a:prstGeom>
        </p:spPr>
        <p:txBody>
          <a:bodyPr wrap="none">
            <a:spAutoFit/>
          </a:bodyPr>
          <a:lstStyle/>
          <a:p>
            <a:r>
              <a:rPr lang="en-US" b="1" dirty="0"/>
              <a:t>After Deletion</a:t>
            </a:r>
          </a:p>
        </p:txBody>
      </p:sp>
    </p:spTree>
    <p:extLst>
      <p:ext uri="{BB962C8B-B14F-4D97-AF65-F5344CB8AC3E}">
        <p14:creationId xmlns:p14="http://schemas.microsoft.com/office/powerpoint/2010/main" val="29794182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pPr algn="ctr"/>
            <a:r>
              <a:rPr lang="en-US" dirty="0" smtClean="0">
                <a:latin typeface="Calibri" panose="020F0502020204030204" pitchFamily="34" charset="0"/>
              </a:rPr>
              <a:t>Representation</a:t>
            </a:r>
            <a:endParaRPr lang="en-US" dirty="0">
              <a:latin typeface="Calibri" panose="020F0502020204030204" pitchFamily="34" charset="0"/>
            </a:endParaRPr>
          </a:p>
        </p:txBody>
      </p:sp>
      <p:pic>
        <p:nvPicPr>
          <p:cNvPr id="24578" name="Picture 2" descr="C:\Users\amanullah\Desktop\delcirl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12063"/>
            <a:ext cx="8763000" cy="24863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57400" y="5727932"/>
            <a:ext cx="5943600" cy="369332"/>
          </a:xfrm>
          <a:prstGeom prst="rect">
            <a:avLst/>
          </a:prstGeom>
        </p:spPr>
        <p:txBody>
          <a:bodyPr wrap="square">
            <a:spAutoFit/>
          </a:bodyPr>
          <a:lstStyle/>
          <a:p>
            <a:r>
              <a:rPr lang="en-US" b="1" dirty="0"/>
              <a:t>Deletion at the middle of the Circular linked list</a:t>
            </a:r>
          </a:p>
        </p:txBody>
      </p:sp>
    </p:spTree>
    <p:extLst>
      <p:ext uri="{BB962C8B-B14F-4D97-AF65-F5344CB8AC3E}">
        <p14:creationId xmlns:p14="http://schemas.microsoft.com/office/powerpoint/2010/main" val="42255778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pPr algn="ctr"/>
            <a:r>
              <a:rPr lang="en-US" dirty="0" smtClean="0">
                <a:latin typeface="Calibri" panose="020F0502020204030204" pitchFamily="34" charset="0"/>
              </a:rPr>
              <a:t>Representation</a:t>
            </a:r>
            <a:endParaRPr lang="en-US" dirty="0">
              <a:latin typeface="Calibri" panose="020F0502020204030204" pitchFamily="34" charset="0"/>
            </a:endParaRPr>
          </a:p>
        </p:txBody>
      </p:sp>
      <p:pic>
        <p:nvPicPr>
          <p:cNvPr id="25602" name="Picture 2" descr="C:\Users\amanullah\Desktop\delcirlo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62200"/>
            <a:ext cx="8818289" cy="21039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38090" y="5410200"/>
            <a:ext cx="1867819" cy="369332"/>
          </a:xfrm>
          <a:prstGeom prst="rect">
            <a:avLst/>
          </a:prstGeom>
        </p:spPr>
        <p:txBody>
          <a:bodyPr wrap="none">
            <a:spAutoFit/>
          </a:bodyPr>
          <a:lstStyle/>
          <a:p>
            <a:r>
              <a:rPr lang="en-US" b="1" dirty="0"/>
              <a:t>After Deletion</a:t>
            </a:r>
          </a:p>
        </p:txBody>
      </p:sp>
    </p:spTree>
    <p:extLst>
      <p:ext uri="{BB962C8B-B14F-4D97-AF65-F5344CB8AC3E}">
        <p14:creationId xmlns:p14="http://schemas.microsoft.com/office/powerpoint/2010/main" val="14016157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pPr algn="ctr"/>
            <a:r>
              <a:rPr lang="en-US" dirty="0" smtClean="0">
                <a:latin typeface="Calibri" panose="020F0502020204030204" pitchFamily="34" charset="0"/>
              </a:rPr>
              <a:t>Representation</a:t>
            </a:r>
            <a:endParaRPr lang="en-US" dirty="0">
              <a:latin typeface="Calibri" panose="020F0502020204030204" pitchFamily="34" charset="0"/>
            </a:endParaRPr>
          </a:p>
        </p:txBody>
      </p:sp>
      <p:sp>
        <p:nvSpPr>
          <p:cNvPr id="4" name="Rectangle 3"/>
          <p:cNvSpPr/>
          <p:nvPr/>
        </p:nvSpPr>
        <p:spPr>
          <a:xfrm>
            <a:off x="2057400" y="5727932"/>
            <a:ext cx="5943600" cy="369332"/>
          </a:xfrm>
          <a:prstGeom prst="rect">
            <a:avLst/>
          </a:prstGeom>
        </p:spPr>
        <p:txBody>
          <a:bodyPr wrap="square">
            <a:spAutoFit/>
          </a:bodyPr>
          <a:lstStyle/>
          <a:p>
            <a:r>
              <a:rPr lang="en-US" b="1" dirty="0"/>
              <a:t>Deletion at the </a:t>
            </a:r>
            <a:r>
              <a:rPr lang="en-US" b="1" dirty="0" smtClean="0"/>
              <a:t>End </a:t>
            </a:r>
            <a:r>
              <a:rPr lang="en-US" b="1" dirty="0"/>
              <a:t>of the Circular linked list</a:t>
            </a:r>
          </a:p>
        </p:txBody>
      </p:sp>
      <p:pic>
        <p:nvPicPr>
          <p:cNvPr id="26626" name="Picture 2" descr="C:\Users\amanullah\Desktop\delcirla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00" y="2590800"/>
            <a:ext cx="8650600" cy="259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507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pPr algn="ctr"/>
            <a:r>
              <a:rPr lang="en-US" dirty="0" smtClean="0">
                <a:latin typeface="Calibri" panose="020F0502020204030204" pitchFamily="34" charset="0"/>
              </a:rPr>
              <a:t>Representation</a:t>
            </a:r>
            <a:endParaRPr lang="en-US" dirty="0">
              <a:latin typeface="Calibri" panose="020F0502020204030204" pitchFamily="34" charset="0"/>
            </a:endParaRPr>
          </a:p>
        </p:txBody>
      </p:sp>
      <p:sp>
        <p:nvSpPr>
          <p:cNvPr id="4" name="Rectangle 3"/>
          <p:cNvSpPr/>
          <p:nvPr/>
        </p:nvSpPr>
        <p:spPr>
          <a:xfrm>
            <a:off x="3638090" y="5410200"/>
            <a:ext cx="1867819" cy="369332"/>
          </a:xfrm>
          <a:prstGeom prst="rect">
            <a:avLst/>
          </a:prstGeom>
        </p:spPr>
        <p:txBody>
          <a:bodyPr wrap="none">
            <a:spAutoFit/>
          </a:bodyPr>
          <a:lstStyle/>
          <a:p>
            <a:r>
              <a:rPr lang="en-US" b="1" dirty="0"/>
              <a:t>After Deletion</a:t>
            </a:r>
          </a:p>
        </p:txBody>
      </p:sp>
      <p:pic>
        <p:nvPicPr>
          <p:cNvPr id="27650" name="Picture 2" descr="C:\Users\amanullah\Desktop\delcirlas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71" y="2667000"/>
            <a:ext cx="8512929"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4080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Implementation</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40000" lnSpcReduction="20000"/>
          </a:bodyPr>
          <a:lstStyle/>
          <a:p>
            <a:r>
              <a:rPr lang="en-US" sz="4000" dirty="0">
                <a:latin typeface="Calibri" panose="020F0502020204030204" pitchFamily="34" charset="0"/>
              </a:rPr>
              <a:t>void </a:t>
            </a:r>
            <a:r>
              <a:rPr lang="en-US" sz="4000" dirty="0" err="1">
                <a:latin typeface="Calibri" panose="020F0502020204030204" pitchFamily="34" charset="0"/>
              </a:rPr>
              <a:t>delete_first</a:t>
            </a:r>
            <a:r>
              <a:rPr lang="en-US" sz="4000" dirty="0">
                <a:latin typeface="Calibri" panose="020F0502020204030204" pitchFamily="34" charset="0"/>
              </a:rPr>
              <a:t>(</a:t>
            </a:r>
            <a:r>
              <a:rPr lang="en-US" sz="4000" dirty="0" err="1">
                <a:latin typeface="Calibri" panose="020F0502020204030204" pitchFamily="34" charset="0"/>
              </a:rPr>
              <a:t>struct</a:t>
            </a:r>
            <a:r>
              <a:rPr lang="en-US" sz="4000" dirty="0">
                <a:latin typeface="Calibri" panose="020F0502020204030204" pitchFamily="34" charset="0"/>
              </a:rPr>
              <a:t> link *node</a:t>
            </a:r>
            <a:r>
              <a:rPr lang="en-US" sz="4000" dirty="0" smtClean="0">
                <a:latin typeface="Calibri" panose="020F0502020204030204" pitchFamily="34" charset="0"/>
              </a:rPr>
              <a:t>) {</a:t>
            </a:r>
            <a:endParaRPr lang="en-US" sz="4000" dirty="0">
              <a:latin typeface="Calibri" panose="020F0502020204030204" pitchFamily="34" charset="0"/>
            </a:endParaRPr>
          </a:p>
          <a:p>
            <a:r>
              <a:rPr lang="en-US" sz="4000" dirty="0">
                <a:latin typeface="Calibri" panose="020F0502020204030204" pitchFamily="34" charset="0"/>
              </a:rPr>
              <a:t> </a:t>
            </a:r>
          </a:p>
          <a:p>
            <a:r>
              <a:rPr lang="en-US" sz="4000" dirty="0">
                <a:latin typeface="Calibri" panose="020F0502020204030204" pitchFamily="34" charset="0"/>
              </a:rPr>
              <a:t>node=start-&gt;next;</a:t>
            </a:r>
          </a:p>
          <a:p>
            <a:r>
              <a:rPr lang="en-US" sz="4000" dirty="0">
                <a:latin typeface="Calibri" panose="020F0502020204030204" pitchFamily="34" charset="0"/>
              </a:rPr>
              <a:t> </a:t>
            </a:r>
          </a:p>
          <a:p>
            <a:r>
              <a:rPr lang="en-US" sz="4000" dirty="0" err="1">
                <a:latin typeface="Calibri" panose="020F0502020204030204" pitchFamily="34" charset="0"/>
              </a:rPr>
              <a:t>ptr</a:t>
            </a:r>
            <a:r>
              <a:rPr lang="en-US" sz="4000" dirty="0">
                <a:latin typeface="Calibri" panose="020F0502020204030204" pitchFamily="34" charset="0"/>
              </a:rPr>
              <a:t>=start;</a:t>
            </a:r>
          </a:p>
          <a:p>
            <a:r>
              <a:rPr lang="en-US" sz="4000" dirty="0">
                <a:latin typeface="Calibri" panose="020F0502020204030204" pitchFamily="34" charset="0"/>
              </a:rPr>
              <a:t> </a:t>
            </a:r>
          </a:p>
          <a:p>
            <a:r>
              <a:rPr lang="en-US" sz="4000" dirty="0">
                <a:latin typeface="Calibri" panose="020F0502020204030204" pitchFamily="34" charset="0"/>
              </a:rPr>
              <a:t>if(</a:t>
            </a:r>
            <a:r>
              <a:rPr lang="en-US" sz="4000" dirty="0" err="1">
                <a:latin typeface="Calibri" panose="020F0502020204030204" pitchFamily="34" charset="0"/>
              </a:rPr>
              <a:t>i</a:t>
            </a:r>
            <a:r>
              <a:rPr lang="en-US" sz="4000" dirty="0">
                <a:latin typeface="Calibri" panose="020F0502020204030204" pitchFamily="34" charset="0"/>
              </a:rPr>
              <a:t>==0</a:t>
            </a:r>
            <a:r>
              <a:rPr lang="en-US" sz="4000" dirty="0" smtClean="0">
                <a:latin typeface="Calibri" panose="020F0502020204030204" pitchFamily="34" charset="0"/>
              </a:rPr>
              <a:t>)</a:t>
            </a:r>
            <a:r>
              <a:rPr lang="en-US" sz="4000" dirty="0">
                <a:latin typeface="Calibri" panose="020F0502020204030204" pitchFamily="34" charset="0"/>
              </a:rPr>
              <a:t> </a:t>
            </a:r>
            <a:r>
              <a:rPr lang="en-US" sz="4000" dirty="0" smtClean="0">
                <a:latin typeface="Calibri" panose="020F0502020204030204" pitchFamily="34" charset="0"/>
              </a:rPr>
              <a:t> {</a:t>
            </a:r>
            <a:endParaRPr lang="en-US" sz="4000" dirty="0">
              <a:latin typeface="Calibri" panose="020F0502020204030204" pitchFamily="34" charset="0"/>
            </a:endParaRPr>
          </a:p>
          <a:p>
            <a:r>
              <a:rPr lang="en-US" sz="4000" dirty="0">
                <a:latin typeface="Calibri" panose="020F0502020204030204" pitchFamily="34" charset="0"/>
              </a:rPr>
              <a:t> </a:t>
            </a:r>
          </a:p>
          <a:p>
            <a:r>
              <a:rPr lang="en-US" sz="4000" dirty="0" err="1">
                <a:latin typeface="Calibri" panose="020F0502020204030204" pitchFamily="34" charset="0"/>
              </a:rPr>
              <a:t>printf</a:t>
            </a:r>
            <a:r>
              <a:rPr lang="en-US" sz="4000" dirty="0">
                <a:latin typeface="Calibri" panose="020F0502020204030204" pitchFamily="34" charset="0"/>
              </a:rPr>
              <a:t>("\n List is empty</a:t>
            </a:r>
            <a:r>
              <a:rPr lang="en-US" sz="4000" dirty="0" smtClean="0">
                <a:latin typeface="Calibri" panose="020F0502020204030204" pitchFamily="34" charset="0"/>
              </a:rPr>
              <a:t>");</a:t>
            </a:r>
            <a:endParaRPr lang="en-US" sz="4000" dirty="0">
              <a:latin typeface="Calibri" panose="020F0502020204030204" pitchFamily="34" charset="0"/>
            </a:endParaRPr>
          </a:p>
          <a:p>
            <a:r>
              <a:rPr lang="en-US" sz="4000" dirty="0">
                <a:latin typeface="Calibri" panose="020F0502020204030204" pitchFamily="34" charset="0"/>
              </a:rPr>
              <a:t>exit(0</a:t>
            </a:r>
            <a:r>
              <a:rPr lang="en-US" sz="4000" dirty="0" smtClean="0">
                <a:latin typeface="Calibri" panose="020F0502020204030204" pitchFamily="34" charset="0"/>
              </a:rPr>
              <a:t>);</a:t>
            </a:r>
            <a:r>
              <a:rPr lang="en-US" sz="4000" dirty="0">
                <a:latin typeface="Calibri" panose="020F0502020204030204" pitchFamily="34" charset="0"/>
              </a:rPr>
              <a:t> </a:t>
            </a:r>
          </a:p>
          <a:p>
            <a:r>
              <a:rPr lang="en-US" sz="4000" dirty="0">
                <a:latin typeface="Calibri" panose="020F0502020204030204" pitchFamily="34" charset="0"/>
              </a:rPr>
              <a:t>}</a:t>
            </a:r>
          </a:p>
          <a:p>
            <a:r>
              <a:rPr lang="en-US" sz="4000" dirty="0">
                <a:latin typeface="Calibri" panose="020F0502020204030204" pitchFamily="34" charset="0"/>
              </a:rPr>
              <a:t> </a:t>
            </a:r>
          </a:p>
          <a:p>
            <a:r>
              <a:rPr lang="en-US" sz="4000" dirty="0" err="1">
                <a:latin typeface="Calibri" panose="020F0502020204030204" pitchFamily="34" charset="0"/>
              </a:rPr>
              <a:t>ptr</a:t>
            </a:r>
            <a:r>
              <a:rPr lang="en-US" sz="4000" dirty="0">
                <a:latin typeface="Calibri" panose="020F0502020204030204" pitchFamily="34" charset="0"/>
              </a:rPr>
              <a:t>-&gt;next=node-&gt;next</a:t>
            </a:r>
            <a:r>
              <a:rPr lang="en-US" sz="4000" dirty="0" smtClean="0">
                <a:latin typeface="Calibri" panose="020F0502020204030204" pitchFamily="34" charset="0"/>
              </a:rPr>
              <a:t>;</a:t>
            </a:r>
            <a:r>
              <a:rPr lang="en-US" sz="4000" dirty="0">
                <a:latin typeface="Calibri" panose="020F0502020204030204" pitchFamily="34" charset="0"/>
              </a:rPr>
              <a:t> </a:t>
            </a:r>
          </a:p>
          <a:p>
            <a:r>
              <a:rPr lang="en-US" sz="4000" dirty="0">
                <a:latin typeface="Calibri" panose="020F0502020204030204" pitchFamily="34" charset="0"/>
              </a:rPr>
              <a:t>free(node);</a:t>
            </a:r>
          </a:p>
          <a:p>
            <a:r>
              <a:rPr lang="en-US" sz="4000" dirty="0">
                <a:latin typeface="Calibri" panose="020F0502020204030204" pitchFamily="34" charset="0"/>
              </a:rPr>
              <a:t> </a:t>
            </a:r>
          </a:p>
          <a:p>
            <a:r>
              <a:rPr lang="en-US" sz="4000" dirty="0" err="1">
                <a:latin typeface="Calibri" panose="020F0502020204030204" pitchFamily="34" charset="0"/>
              </a:rPr>
              <a:t>i</a:t>
            </a:r>
            <a:r>
              <a:rPr lang="en-US" sz="4000" dirty="0">
                <a:latin typeface="Calibri" panose="020F0502020204030204" pitchFamily="34" charset="0"/>
              </a:rPr>
              <a:t>-</a:t>
            </a:r>
            <a:r>
              <a:rPr lang="en-US" sz="4000" dirty="0" smtClean="0">
                <a:latin typeface="Calibri" panose="020F0502020204030204" pitchFamily="34" charset="0"/>
              </a:rPr>
              <a:t>-;</a:t>
            </a:r>
            <a:r>
              <a:rPr lang="en-US" sz="4000" dirty="0">
                <a:latin typeface="Calibri" panose="020F0502020204030204" pitchFamily="34" charset="0"/>
              </a:rPr>
              <a:t> </a:t>
            </a:r>
          </a:p>
          <a:p>
            <a:r>
              <a:rPr lang="en-US" sz="4000" dirty="0" smtClean="0">
                <a:latin typeface="Calibri" panose="020F0502020204030204" pitchFamily="34" charset="0"/>
              </a:rPr>
              <a:t>}</a:t>
            </a:r>
            <a:r>
              <a:rPr lang="en-US" sz="4000" dirty="0">
                <a:latin typeface="Calibri" panose="020F0502020204030204" pitchFamily="34" charset="0"/>
              </a:rPr>
              <a:t> </a:t>
            </a:r>
          </a:p>
          <a:p>
            <a:endParaRPr lang="en-US" dirty="0">
              <a:latin typeface="Calibri" panose="020F0502020204030204" pitchFamily="34" charset="0"/>
            </a:endParaRPr>
          </a:p>
        </p:txBody>
      </p:sp>
    </p:spTree>
    <p:extLst>
      <p:ext uri="{BB962C8B-B14F-4D97-AF65-F5344CB8AC3E}">
        <p14:creationId xmlns:p14="http://schemas.microsoft.com/office/powerpoint/2010/main" val="41704748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Summary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rPr>
              <a:t>Introduction to Double Linked List</a:t>
            </a:r>
          </a:p>
          <a:p>
            <a:pPr algn="just"/>
            <a:r>
              <a:rPr lang="en-US" dirty="0">
                <a:latin typeface="Calibri" panose="020F0502020204030204" pitchFamily="34" charset="0"/>
              </a:rPr>
              <a:t>Insertions and Deletions in Doubly Linked List</a:t>
            </a:r>
          </a:p>
          <a:p>
            <a:pPr algn="just"/>
            <a:r>
              <a:rPr lang="en-US" dirty="0">
                <a:latin typeface="Calibri" panose="020F0502020204030204" pitchFamily="34" charset="0"/>
              </a:rPr>
              <a:t>Introduction to Circular </a:t>
            </a:r>
            <a:r>
              <a:rPr lang="en-US" dirty="0" smtClean="0">
                <a:latin typeface="Calibri" panose="020F0502020204030204" pitchFamily="34" charset="0"/>
              </a:rPr>
              <a:t>Linked List</a:t>
            </a:r>
            <a:endParaRPr lang="en-US" dirty="0">
              <a:latin typeface="Calibri" panose="020F0502020204030204" pitchFamily="34" charset="0"/>
            </a:endParaRPr>
          </a:p>
          <a:p>
            <a:pPr algn="just"/>
            <a:r>
              <a:rPr lang="en-US" dirty="0">
                <a:latin typeface="Calibri" panose="020F0502020204030204" pitchFamily="34" charset="0"/>
              </a:rPr>
              <a:t>Insertion and Deletion </a:t>
            </a:r>
            <a:r>
              <a:rPr lang="en-US" dirty="0" smtClean="0">
                <a:latin typeface="Calibri" panose="020F0502020204030204" pitchFamily="34" charset="0"/>
              </a:rPr>
              <a:t>in </a:t>
            </a:r>
            <a:r>
              <a:rPr lang="en-US" dirty="0">
                <a:latin typeface="Calibri" panose="020F0502020204030204" pitchFamily="34" charset="0"/>
              </a:rPr>
              <a:t>Circular Linked List</a:t>
            </a:r>
          </a:p>
        </p:txBody>
      </p:sp>
    </p:spTree>
    <p:extLst>
      <p:ext uri="{BB962C8B-B14F-4D97-AF65-F5344CB8AC3E}">
        <p14:creationId xmlns:p14="http://schemas.microsoft.com/office/powerpoint/2010/main" val="26189245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References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hlinkClick r:id="rId2"/>
              </a:rPr>
              <a:t>https</a:t>
            </a:r>
            <a:r>
              <a:rPr lang="en-US" dirty="0">
                <a:latin typeface="Calibri" panose="020F0502020204030204" pitchFamily="34" charset="0"/>
                <a:hlinkClick r:id="rId2"/>
              </a:rPr>
              <a:t>://www.geeksforgeeks.org/doubly-linked-list/</a:t>
            </a:r>
          </a:p>
          <a:p>
            <a:pPr algn="just"/>
            <a:r>
              <a:rPr lang="en-US" dirty="0">
                <a:latin typeface="Calibri" panose="020F0502020204030204" pitchFamily="34" charset="0"/>
                <a:hlinkClick r:id="rId3"/>
              </a:rPr>
              <a:t>http://</a:t>
            </a:r>
            <a:r>
              <a:rPr lang="en-US" dirty="0" smtClean="0">
                <a:latin typeface="Calibri" panose="020F0502020204030204" pitchFamily="34" charset="0"/>
                <a:hlinkClick r:id="rId3"/>
              </a:rPr>
              <a:t>scanftree.com/Data_Structure/Deletion-in-circular-linked-list</a:t>
            </a:r>
            <a:endParaRPr lang="en-US" dirty="0" smtClean="0">
              <a:latin typeface="Calibri" panose="020F0502020204030204" pitchFamily="34" charset="0"/>
            </a:endParaRPr>
          </a:p>
          <a:p>
            <a:pPr algn="just"/>
            <a:r>
              <a:rPr lang="en-US" dirty="0">
                <a:latin typeface="Calibri" panose="020F0502020204030204" pitchFamily="34" charset="0"/>
                <a:hlinkClick r:id="rId4"/>
              </a:rPr>
              <a:t>https://</a:t>
            </a:r>
            <a:r>
              <a:rPr lang="en-US" dirty="0" smtClean="0">
                <a:latin typeface="Calibri" panose="020F0502020204030204" pitchFamily="34" charset="0"/>
                <a:hlinkClick r:id="rId4"/>
              </a:rPr>
              <a:t>www.tutorialspoint.com/data_structures_algorithms/circular_linked_list_algorithm.htm</a:t>
            </a:r>
            <a:endParaRPr lang="en-US" dirty="0" smtClean="0">
              <a:latin typeface="Calibri" panose="020F0502020204030204" pitchFamily="34" charset="0"/>
            </a:endParaRPr>
          </a:p>
          <a:p>
            <a:pPr algn="just"/>
            <a:r>
              <a:rPr lang="en-US" dirty="0">
                <a:latin typeface="Calibri" panose="020F0502020204030204" pitchFamily="34" charset="0"/>
                <a:hlinkClick r:id="rId5"/>
              </a:rPr>
              <a:t>https://</a:t>
            </a:r>
            <a:r>
              <a:rPr lang="en-US" dirty="0" smtClean="0">
                <a:latin typeface="Calibri" panose="020F0502020204030204" pitchFamily="34" charset="0"/>
                <a:hlinkClick r:id="rId5"/>
              </a:rPr>
              <a:t>codeforwin.org/2018/06/c-program-to-delete-element-from-circular-linked-list.html</a:t>
            </a:r>
            <a:endParaRPr lang="en-US" dirty="0" smtClean="0">
              <a:latin typeface="Calibri" panose="020F0502020204030204" pitchFamily="34" charset="0"/>
            </a:endParaRPr>
          </a:p>
          <a:p>
            <a:pPr algn="just"/>
            <a:r>
              <a:rPr lang="en-US" dirty="0" smtClean="0">
                <a:latin typeface="Calibri" panose="020F0502020204030204" pitchFamily="34" charset="0"/>
                <a:hlinkClick r:id="rId2"/>
              </a:rPr>
              <a:t>https</a:t>
            </a:r>
            <a:r>
              <a:rPr lang="en-US" dirty="0">
                <a:latin typeface="Calibri" panose="020F0502020204030204" pitchFamily="34" charset="0"/>
                <a:hlinkClick r:id="rId2"/>
              </a:rPr>
              <a:t>://www.cse.unr.edu/~bebis/CS308/PowerPoint/LinkedDoublyLists.ppt</a:t>
            </a:r>
          </a:p>
          <a:p>
            <a:pPr algn="just"/>
            <a:endParaRPr lang="en-US" dirty="0" smtClean="0">
              <a:latin typeface="Calibri" panose="020F0502020204030204" pitchFamily="34" charset="0"/>
            </a:endParaRPr>
          </a:p>
          <a:p>
            <a:pPr algn="just"/>
            <a:endParaRPr lang="en-US" dirty="0" smtClean="0">
              <a:latin typeface="Calibri" panose="020F0502020204030204" pitchFamily="34" charset="0"/>
            </a:endParaRPr>
          </a:p>
          <a:p>
            <a:pPr algn="just"/>
            <a:endParaRPr lang="en-US" dirty="0" smtClean="0">
              <a:latin typeface="Calibri" panose="020F0502020204030204" pitchFamily="34" charset="0"/>
            </a:endParaRPr>
          </a:p>
          <a:p>
            <a:pPr algn="just"/>
            <a:endParaRPr lang="en-US" dirty="0" smtClean="0">
              <a:latin typeface="Calibri" panose="020F0502020204030204" pitchFamily="34" charset="0"/>
            </a:endParaRPr>
          </a:p>
          <a:p>
            <a:pPr algn="just"/>
            <a:endParaRPr lang="en-US" dirty="0" smtClean="0">
              <a:latin typeface="Calibri" panose="020F0502020204030204" pitchFamily="34" charset="0"/>
            </a:endParaRPr>
          </a:p>
          <a:p>
            <a:pPr algn="just"/>
            <a:endParaRPr lang="en-US" dirty="0" smtClean="0">
              <a:latin typeface="Calibri" panose="020F0502020204030204" pitchFamily="34" charset="0"/>
            </a:endParaRPr>
          </a:p>
          <a:p>
            <a:endParaRPr lang="en-US" dirty="0" smtClean="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2697366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a:xfrm>
            <a:off x="457200" y="2514600"/>
            <a:ext cx="8229600" cy="1066800"/>
          </a:xfrm>
        </p:spPr>
        <p:txBody>
          <a:bodyPr/>
          <a:lstStyle/>
          <a:p>
            <a:pPr algn="ctr"/>
            <a:r>
              <a:rPr lang="en-US" altLang="en-US" dirty="0">
                <a:latin typeface="Calibri" panose="020F0502020204030204" pitchFamily="34" charset="0"/>
                <a:ea typeface="MS Mincho" charset="-128"/>
              </a:rPr>
              <a:t>Inserting into a Doubly Linked List</a:t>
            </a:r>
            <a:r>
              <a:rPr lang="en-US" altLang="en-US" dirty="0">
                <a:latin typeface="Calibri" panose="020F0502020204030204" pitchFamily="34" charset="0"/>
              </a:rPr>
              <a:t> </a:t>
            </a:r>
            <a:endParaRPr lang="en-US" dirty="0">
              <a:latin typeface="Calibri" panose="020F0502020204030204" pitchFamily="34" charset="0"/>
            </a:endParaRPr>
          </a:p>
        </p:txBody>
      </p:sp>
    </p:spTree>
    <p:extLst>
      <p:ext uri="{BB962C8B-B14F-4D97-AF65-F5344CB8AC3E}">
        <p14:creationId xmlns:p14="http://schemas.microsoft.com/office/powerpoint/2010/main" val="272784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790433" y="685800"/>
            <a:ext cx="7772400" cy="838200"/>
          </a:xfrm>
        </p:spPr>
        <p:txBody>
          <a:bodyPr>
            <a:normAutofit/>
          </a:bodyPr>
          <a:lstStyle/>
          <a:p>
            <a:pPr algn="ctr"/>
            <a:r>
              <a:rPr lang="en-US" altLang="en-US" sz="4000" dirty="0" smtClean="0">
                <a:latin typeface="Calibri" panose="020F0502020204030204" pitchFamily="34" charset="0"/>
                <a:ea typeface="MS Mincho" charset="-128"/>
              </a:rPr>
              <a:t>Inserting into a Doubly Linked List</a:t>
            </a:r>
            <a:r>
              <a:rPr lang="en-US" altLang="en-US" sz="4000" dirty="0" smtClean="0">
                <a:latin typeface="Calibri" panose="020F0502020204030204" pitchFamily="34" charset="0"/>
              </a:rPr>
              <a:t> </a:t>
            </a:r>
            <a:endParaRPr lang="en-US" altLang="en-US" sz="4000" dirty="0">
              <a:latin typeface="Calibri" panose="020F0502020204030204" pitchFamily="34" charset="0"/>
            </a:endParaRPr>
          </a:p>
        </p:txBody>
      </p:sp>
      <p:sp>
        <p:nvSpPr>
          <p:cNvPr id="2" name="Rectangle 1"/>
          <p:cNvSpPr/>
          <p:nvPr/>
        </p:nvSpPr>
        <p:spPr>
          <a:xfrm>
            <a:off x="838200" y="2133600"/>
            <a:ext cx="5410200" cy="2246769"/>
          </a:xfrm>
          <a:prstGeom prst="rect">
            <a:avLst/>
          </a:prstGeom>
        </p:spPr>
        <p:txBody>
          <a:bodyPr wrap="square">
            <a:spAutoFit/>
          </a:bodyPr>
          <a:lstStyle/>
          <a:p>
            <a:r>
              <a:rPr lang="en-US" sz="2800" dirty="0">
                <a:latin typeface="Calibri" panose="020F0502020204030204" pitchFamily="34" charset="0"/>
              </a:rPr>
              <a:t>A </a:t>
            </a:r>
            <a:r>
              <a:rPr lang="en-US" sz="2800" dirty="0" smtClean="0">
                <a:latin typeface="Calibri" panose="020F0502020204030204" pitchFamily="34" charset="0"/>
              </a:rPr>
              <a:t>Node </a:t>
            </a:r>
            <a:r>
              <a:rPr lang="en-US" sz="2800" dirty="0">
                <a:latin typeface="Calibri" panose="020F0502020204030204" pitchFamily="34" charset="0"/>
              </a:rPr>
              <a:t>can be added in four </a:t>
            </a:r>
            <a:r>
              <a:rPr lang="en-US" sz="2800" dirty="0" smtClean="0">
                <a:latin typeface="Calibri" panose="020F0502020204030204" pitchFamily="34" charset="0"/>
              </a:rPr>
              <a:t>ways:</a:t>
            </a:r>
            <a:r>
              <a:rPr lang="en-US" sz="2800" dirty="0">
                <a:latin typeface="Calibri" panose="020F0502020204030204" pitchFamily="34" charset="0"/>
              </a:rPr>
              <a:t/>
            </a:r>
            <a:br>
              <a:rPr lang="en-US" sz="2800" dirty="0">
                <a:latin typeface="Calibri" panose="020F0502020204030204" pitchFamily="34" charset="0"/>
              </a:rPr>
            </a:br>
            <a:r>
              <a:rPr lang="en-US" sz="2800" b="1" dirty="0">
                <a:latin typeface="Calibri" panose="020F0502020204030204" pitchFamily="34" charset="0"/>
              </a:rPr>
              <a:t>1) </a:t>
            </a:r>
            <a:r>
              <a:rPr lang="en-US" sz="2800" dirty="0">
                <a:latin typeface="Calibri" panose="020F0502020204030204" pitchFamily="34" charset="0"/>
              </a:rPr>
              <a:t>At the front of the DLL</a:t>
            </a:r>
            <a:br>
              <a:rPr lang="en-US" sz="2800" dirty="0">
                <a:latin typeface="Calibri" panose="020F0502020204030204" pitchFamily="34" charset="0"/>
              </a:rPr>
            </a:br>
            <a:r>
              <a:rPr lang="en-US" sz="2800" b="1" dirty="0">
                <a:latin typeface="Calibri" panose="020F0502020204030204" pitchFamily="34" charset="0"/>
              </a:rPr>
              <a:t>2)</a:t>
            </a:r>
            <a:r>
              <a:rPr lang="en-US" sz="2800" dirty="0">
                <a:latin typeface="Calibri" panose="020F0502020204030204" pitchFamily="34" charset="0"/>
              </a:rPr>
              <a:t> After a given node.</a:t>
            </a:r>
            <a:br>
              <a:rPr lang="en-US" sz="2800" dirty="0">
                <a:latin typeface="Calibri" panose="020F0502020204030204" pitchFamily="34" charset="0"/>
              </a:rPr>
            </a:br>
            <a:r>
              <a:rPr lang="en-US" sz="2800" b="1" dirty="0">
                <a:latin typeface="Calibri" panose="020F0502020204030204" pitchFamily="34" charset="0"/>
              </a:rPr>
              <a:t>3)</a:t>
            </a:r>
            <a:r>
              <a:rPr lang="en-US" sz="2800" dirty="0">
                <a:latin typeface="Calibri" panose="020F0502020204030204" pitchFamily="34" charset="0"/>
              </a:rPr>
              <a:t> At the end of the DLL</a:t>
            </a:r>
            <a:br>
              <a:rPr lang="en-US" sz="2800" dirty="0">
                <a:latin typeface="Calibri" panose="020F0502020204030204" pitchFamily="34" charset="0"/>
              </a:rPr>
            </a:br>
            <a:r>
              <a:rPr lang="en-US" sz="2800" b="1" dirty="0">
                <a:latin typeface="Calibri" panose="020F0502020204030204" pitchFamily="34" charset="0"/>
              </a:rPr>
              <a:t>4)</a:t>
            </a:r>
            <a:r>
              <a:rPr lang="en-US" sz="2800" dirty="0">
                <a:latin typeface="Calibri" panose="020F0502020204030204" pitchFamily="34" charset="0"/>
              </a:rPr>
              <a:t> Before a given node.</a:t>
            </a:r>
          </a:p>
        </p:txBody>
      </p:sp>
    </p:spTree>
    <p:extLst>
      <p:ext uri="{BB962C8B-B14F-4D97-AF65-F5344CB8AC3E}">
        <p14:creationId xmlns:p14="http://schemas.microsoft.com/office/powerpoint/2010/main" val="677434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790433" y="685800"/>
            <a:ext cx="7772400" cy="838200"/>
          </a:xfrm>
        </p:spPr>
        <p:txBody>
          <a:bodyPr>
            <a:normAutofit/>
          </a:bodyPr>
          <a:lstStyle/>
          <a:p>
            <a:pPr algn="ctr"/>
            <a:r>
              <a:rPr lang="en-US" altLang="en-US" sz="4000" dirty="0" smtClean="0">
                <a:latin typeface="Calibri" panose="020F0502020204030204" pitchFamily="34" charset="0"/>
                <a:ea typeface="MS Mincho" charset="-128"/>
              </a:rPr>
              <a:t>Insertion </a:t>
            </a:r>
            <a:r>
              <a:rPr lang="en-US" altLang="en-US" dirty="0" smtClean="0">
                <a:latin typeface="Calibri" panose="020F0502020204030204" pitchFamily="34" charset="0"/>
              </a:rPr>
              <a:t>a</a:t>
            </a:r>
            <a:r>
              <a:rPr lang="en-US" dirty="0" smtClean="0">
                <a:latin typeface="Calibri" panose="020F0502020204030204" pitchFamily="34" charset="0"/>
              </a:rPr>
              <a:t>t </a:t>
            </a:r>
            <a:r>
              <a:rPr lang="en-US" dirty="0">
                <a:latin typeface="Calibri" panose="020F0502020204030204" pitchFamily="34" charset="0"/>
              </a:rPr>
              <a:t>the </a:t>
            </a:r>
            <a:r>
              <a:rPr lang="en-US" dirty="0" smtClean="0">
                <a:latin typeface="Calibri" panose="020F0502020204030204" pitchFamily="34" charset="0"/>
              </a:rPr>
              <a:t>Front - Algorithm</a:t>
            </a:r>
            <a:endParaRPr lang="en-US" altLang="en-US" sz="4000" dirty="0">
              <a:latin typeface="Calibri" panose="020F0502020204030204" pitchFamily="34" charset="0"/>
            </a:endParaRPr>
          </a:p>
        </p:txBody>
      </p:sp>
      <p:sp>
        <p:nvSpPr>
          <p:cNvPr id="2" name="Rectangle 1"/>
          <p:cNvSpPr/>
          <p:nvPr/>
        </p:nvSpPr>
        <p:spPr>
          <a:xfrm>
            <a:off x="838200" y="2133600"/>
            <a:ext cx="6477000" cy="3970318"/>
          </a:xfrm>
          <a:prstGeom prst="rect">
            <a:avLst/>
          </a:prstGeom>
        </p:spPr>
        <p:txBody>
          <a:bodyPr wrap="square">
            <a:spAutoFit/>
          </a:bodyPr>
          <a:lstStyle/>
          <a:p>
            <a:r>
              <a:rPr lang="en-US" sz="2800" dirty="0" smtClean="0">
                <a:latin typeface="Calibri" panose="020F0502020204030204" pitchFamily="34" charset="0"/>
              </a:rPr>
              <a:t>Steps: </a:t>
            </a:r>
          </a:p>
          <a:p>
            <a:pPr marL="514350" indent="-514350">
              <a:buFont typeface="+mj-lt"/>
              <a:buAutoNum type="arabicPeriod"/>
            </a:pPr>
            <a:r>
              <a:rPr lang="en-US" sz="2800" dirty="0" smtClean="0">
                <a:latin typeface="Calibri" panose="020F0502020204030204" pitchFamily="34" charset="0"/>
              </a:rPr>
              <a:t>Allocate node</a:t>
            </a:r>
          </a:p>
          <a:p>
            <a:pPr marL="514350" indent="-514350">
              <a:buFont typeface="+mj-lt"/>
              <a:buAutoNum type="arabicPeriod"/>
            </a:pPr>
            <a:r>
              <a:rPr lang="en-US" sz="2800" dirty="0" smtClean="0">
                <a:latin typeface="Calibri" panose="020F0502020204030204" pitchFamily="34" charset="0"/>
              </a:rPr>
              <a:t>Put </a:t>
            </a:r>
            <a:r>
              <a:rPr lang="en-US" sz="2800" dirty="0">
                <a:latin typeface="Calibri" panose="020F0502020204030204" pitchFamily="34" charset="0"/>
              </a:rPr>
              <a:t>in the </a:t>
            </a:r>
            <a:r>
              <a:rPr lang="en-US" sz="2800" dirty="0" smtClean="0">
                <a:latin typeface="Calibri" panose="020F0502020204030204" pitchFamily="34" charset="0"/>
              </a:rPr>
              <a:t>data</a:t>
            </a:r>
          </a:p>
          <a:p>
            <a:pPr marL="514350" indent="-514350">
              <a:buFont typeface="+mj-lt"/>
              <a:buAutoNum type="arabicPeriod"/>
            </a:pPr>
            <a:r>
              <a:rPr lang="en-US" sz="2800" dirty="0">
                <a:latin typeface="Calibri" panose="020F0502020204030204" pitchFamily="34" charset="0"/>
              </a:rPr>
              <a:t>Make next of new node as head and previous as </a:t>
            </a:r>
            <a:r>
              <a:rPr lang="en-US" sz="2800" dirty="0" smtClean="0">
                <a:latin typeface="Calibri" panose="020F0502020204030204" pitchFamily="34" charset="0"/>
              </a:rPr>
              <a:t>NULL</a:t>
            </a:r>
          </a:p>
          <a:p>
            <a:pPr marL="514350" indent="-514350">
              <a:buFont typeface="+mj-lt"/>
              <a:buAutoNum type="arabicPeriod"/>
            </a:pPr>
            <a:r>
              <a:rPr lang="en-US" sz="2800" dirty="0" smtClean="0">
                <a:latin typeface="Calibri" panose="020F0502020204030204" pitchFamily="34" charset="0"/>
              </a:rPr>
              <a:t>Change previous </a:t>
            </a:r>
            <a:r>
              <a:rPr lang="en-US" sz="2800" dirty="0">
                <a:latin typeface="Calibri" panose="020F0502020204030204" pitchFamily="34" charset="0"/>
              </a:rPr>
              <a:t>of head node to new node </a:t>
            </a:r>
            <a:endParaRPr lang="en-US" sz="2800" dirty="0" smtClean="0">
              <a:latin typeface="Calibri" panose="020F0502020204030204" pitchFamily="34" charset="0"/>
            </a:endParaRPr>
          </a:p>
          <a:p>
            <a:pPr marL="514350" indent="-514350">
              <a:buFont typeface="+mj-lt"/>
              <a:buAutoNum type="arabicPeriod"/>
            </a:pPr>
            <a:r>
              <a:rPr lang="en-US" sz="2800" dirty="0" smtClean="0">
                <a:latin typeface="Calibri" panose="020F0502020204030204" pitchFamily="34" charset="0"/>
              </a:rPr>
              <a:t>Move </a:t>
            </a:r>
            <a:r>
              <a:rPr lang="en-US" sz="2800" dirty="0">
                <a:latin typeface="Calibri" panose="020F0502020204030204" pitchFamily="34" charset="0"/>
              </a:rPr>
              <a:t>the head to point to the new node</a:t>
            </a:r>
          </a:p>
        </p:txBody>
      </p:sp>
    </p:spTree>
    <p:extLst>
      <p:ext uri="{BB962C8B-B14F-4D97-AF65-F5344CB8AC3E}">
        <p14:creationId xmlns:p14="http://schemas.microsoft.com/office/powerpoint/2010/main" val="3209995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790433" y="685800"/>
            <a:ext cx="7772400" cy="838200"/>
          </a:xfrm>
        </p:spPr>
        <p:txBody>
          <a:bodyPr>
            <a:normAutofit fontScale="90000"/>
          </a:bodyPr>
          <a:lstStyle/>
          <a:p>
            <a:pPr algn="ctr"/>
            <a:r>
              <a:rPr lang="en-US" altLang="en-US" sz="4000" dirty="0" smtClean="0">
                <a:latin typeface="Calibri" panose="020F0502020204030204" pitchFamily="34" charset="0"/>
                <a:ea typeface="MS Mincho" charset="-128"/>
              </a:rPr>
              <a:t>Insertion </a:t>
            </a:r>
            <a:r>
              <a:rPr lang="en-US" altLang="en-US" dirty="0" smtClean="0">
                <a:latin typeface="Calibri" panose="020F0502020204030204" pitchFamily="34" charset="0"/>
              </a:rPr>
              <a:t>a</a:t>
            </a:r>
            <a:r>
              <a:rPr lang="en-US" dirty="0" smtClean="0">
                <a:latin typeface="Calibri" panose="020F0502020204030204" pitchFamily="34" charset="0"/>
              </a:rPr>
              <a:t>t </a:t>
            </a:r>
            <a:r>
              <a:rPr lang="en-US" dirty="0">
                <a:latin typeface="Calibri" panose="020F0502020204030204" pitchFamily="34" charset="0"/>
              </a:rPr>
              <a:t>the </a:t>
            </a:r>
            <a:r>
              <a:rPr lang="en-US" dirty="0" smtClean="0">
                <a:latin typeface="Calibri" panose="020F0502020204030204" pitchFamily="34" charset="0"/>
              </a:rPr>
              <a:t>Front - Representation</a:t>
            </a:r>
            <a:endParaRPr lang="en-US" altLang="en-US" sz="4000" dirty="0">
              <a:latin typeface="Calibri" panose="020F0502020204030204" pitchFamily="34" charset="0"/>
            </a:endParaRPr>
          </a:p>
        </p:txBody>
      </p:sp>
      <p:pic>
        <p:nvPicPr>
          <p:cNvPr id="2050" name="Picture 2" descr="C:\Users\amanullah\Desktop\DLL_add_fron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38399"/>
            <a:ext cx="8991600" cy="278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7730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1243</Words>
  <Application>Microsoft Office PowerPoint</Application>
  <PresentationFormat>On-screen Show (4:3)</PresentationFormat>
  <Paragraphs>331</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Urban</vt:lpstr>
      <vt:lpstr>Double &amp; Circular Linked Lists </vt:lpstr>
      <vt:lpstr>Last Lecture Summary</vt:lpstr>
      <vt:lpstr>Objectives Overview</vt:lpstr>
      <vt:lpstr>Doubly Linked List </vt:lpstr>
      <vt:lpstr>Doubly Linked List - Representation</vt:lpstr>
      <vt:lpstr>Inserting into a Doubly Linked List </vt:lpstr>
      <vt:lpstr>Inserting into a Doubly Linked List </vt:lpstr>
      <vt:lpstr>Insertion at the Front - Algorithm</vt:lpstr>
      <vt:lpstr>Insertion at the Front - Representation</vt:lpstr>
      <vt:lpstr>Insertion at the Front - Implementation</vt:lpstr>
      <vt:lpstr>Insertion after a given Node - Algorithm</vt:lpstr>
      <vt:lpstr>Insertion after a given Node - Representation</vt:lpstr>
      <vt:lpstr>Insertion after a given Node - Implementation</vt:lpstr>
      <vt:lpstr>Insertion at the End - Algorithm</vt:lpstr>
      <vt:lpstr>Insertion at the End - Representation</vt:lpstr>
      <vt:lpstr>Insertion at the End - Implementation</vt:lpstr>
      <vt:lpstr>Insertion before a given Node - Algorithm</vt:lpstr>
      <vt:lpstr>Insertion before a given Node - Representation</vt:lpstr>
      <vt:lpstr>Insertion before a given Node - Implementation</vt:lpstr>
      <vt:lpstr>Deletion in Double Linked List</vt:lpstr>
      <vt:lpstr>Algorithm</vt:lpstr>
      <vt:lpstr>Original Doubly Linked List</vt:lpstr>
      <vt:lpstr>After deletion of head node</vt:lpstr>
      <vt:lpstr>After deletion of middle node</vt:lpstr>
      <vt:lpstr>After deletion of last node</vt:lpstr>
      <vt:lpstr>Advantages over Singly Linked List</vt:lpstr>
      <vt:lpstr>Disadvantages over Singly Linked List</vt:lpstr>
      <vt:lpstr>Circular Linked List</vt:lpstr>
      <vt:lpstr>Circular Linked List </vt:lpstr>
      <vt:lpstr>Circular Linked List - Representation </vt:lpstr>
      <vt:lpstr>Inserting into a Circular Linked List </vt:lpstr>
      <vt:lpstr>Insertion</vt:lpstr>
      <vt:lpstr>Insertion in an Empty List - Algorithm</vt:lpstr>
      <vt:lpstr>Insertion in an Empty List - Representation</vt:lpstr>
      <vt:lpstr>Implementation</vt:lpstr>
      <vt:lpstr>Insertion at the Beginning - Algorithm</vt:lpstr>
      <vt:lpstr>Insertion at the Beginning - Representation</vt:lpstr>
      <vt:lpstr>Insertion at the Beginning - Representation</vt:lpstr>
      <vt:lpstr>Implementation</vt:lpstr>
      <vt:lpstr>Insertion at the End - Algorithm</vt:lpstr>
      <vt:lpstr>Insertion at the End - Representation</vt:lpstr>
      <vt:lpstr>Insertion at the End - Representation</vt:lpstr>
      <vt:lpstr>Implementation</vt:lpstr>
      <vt:lpstr>Insertion in between the Nodes - Algorithm</vt:lpstr>
      <vt:lpstr>Insertion in between the Nodes -  Representation</vt:lpstr>
      <vt:lpstr>Insertion in between the Nodes - Representation</vt:lpstr>
      <vt:lpstr>Implementation</vt:lpstr>
      <vt:lpstr>Deletion in Circular Linked List</vt:lpstr>
      <vt:lpstr>Deletion in Circular Linked List</vt:lpstr>
      <vt:lpstr>Deletion - Algorithm</vt:lpstr>
      <vt:lpstr>Representation</vt:lpstr>
      <vt:lpstr>Representation</vt:lpstr>
      <vt:lpstr>Representation</vt:lpstr>
      <vt:lpstr>Representation</vt:lpstr>
      <vt:lpstr>Representation</vt:lpstr>
      <vt:lpstr>Representation</vt:lpstr>
      <vt:lpstr>Implementation</vt:lpstr>
      <vt:lpstr>Summary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 &amp; Circular Linked Lists </dc:title>
  <dc:creator>Afaq Mansoor</dc:creator>
  <cp:lastModifiedBy>Afaq</cp:lastModifiedBy>
  <cp:revision>2</cp:revision>
  <dcterms:created xsi:type="dcterms:W3CDTF">2006-08-16T00:00:00Z</dcterms:created>
  <dcterms:modified xsi:type="dcterms:W3CDTF">2018-12-02T09:41:34Z</dcterms:modified>
</cp:coreProperties>
</file>