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84" r:id="rId17"/>
    <p:sldId id="283" r:id="rId18"/>
    <p:sldId id="270" r:id="rId19"/>
    <p:sldId id="285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3" autoAdjust="0"/>
    <p:restoredTop sz="94662" autoAdjust="0"/>
  </p:normalViewPr>
  <p:slideViewPr>
    <p:cSldViewPr>
      <p:cViewPr varScale="1">
        <p:scale>
          <a:sx n="70" d="100"/>
          <a:sy n="70" d="100"/>
        </p:scale>
        <p:origin x="-1350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12/2/2018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12/2/2018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url?sa=t&amp;rct=j&amp;q=&amp;esrc=s&amp;source=web&amp;cd=3&amp;ved=2ahUKEwjB9IztlfzeAhVWUhUIHcpQCQAQFjACegQICBAC&amp;url=http://pages.cs.wisc.edu/~mattmcc/cs367/notes/Stacks.ppt&amp;usg=AOvVaw1yWESZfJr6JOzBXSryCo2f" TargetMode="External"/><Relationship Id="rId2" Type="http://schemas.openxmlformats.org/officeDocument/2006/relationships/hyperlink" Target="https://www.google.com/url?sa=t&amp;rct=j&amp;q=&amp;esrc=s&amp;source=web&amp;cd=2&amp;ved=2ahUKEwjB9IztlfzeAhVWUhUIHcpQCQAQFjABegQIBRAC&amp;url=https://www.cse.unr.edu/~bebis/CS308/PowerPoint/Stacks.ppt&amp;usg=AOvVaw2V8fGL8GYPlHRShM2et7Vq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tutorialspoint.com/data_structures_algorithms/stack_algorithm.htm" TargetMode="External"/><Relationship Id="rId4" Type="http://schemas.openxmlformats.org/officeDocument/2006/relationships/hyperlink" Target="https://www.studytonight.com/data-structures/stack-data-structure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81000" y="2895600"/>
            <a:ext cx="8458200" cy="860425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Calibri" panose="020F0502020204030204" pitchFamily="34" charset="0"/>
              </a:rPr>
              <a:t>Stack Data Structure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</a:rPr>
              <a:t>Prepared by: Afaq </a:t>
            </a:r>
            <a:r>
              <a:rPr lang="en-US" dirty="0" err="1">
                <a:latin typeface="Calibri" panose="020F0502020204030204" pitchFamily="34" charset="0"/>
              </a:rPr>
              <a:t>Mansoor</a:t>
            </a:r>
            <a:r>
              <a:rPr lang="en-US" dirty="0">
                <a:latin typeface="Calibri" panose="020F0502020204030204" pitchFamily="34" charset="0"/>
              </a:rPr>
              <a:t> Khan</a:t>
            </a:r>
          </a:p>
          <a:p>
            <a:r>
              <a:rPr lang="en-US" dirty="0">
                <a:latin typeface="Calibri" panose="020F0502020204030204" pitchFamily="34" charset="0"/>
              </a:rPr>
              <a:t>BSSE III- Group A </a:t>
            </a:r>
          </a:p>
          <a:p>
            <a:r>
              <a:rPr lang="en-US" dirty="0">
                <a:latin typeface="Calibri" panose="020F0502020204030204" pitchFamily="34" charset="0"/>
              </a:rPr>
              <a:t>Session 2017-21</a:t>
            </a:r>
          </a:p>
          <a:p>
            <a:r>
              <a:rPr lang="en-US" dirty="0" err="1">
                <a:latin typeface="Calibri" panose="020F0502020204030204" pitchFamily="34" charset="0"/>
              </a:rPr>
              <a:t>IMSciences</a:t>
            </a:r>
            <a:r>
              <a:rPr lang="en-US" dirty="0">
                <a:latin typeface="Calibri" panose="020F0502020204030204" pitchFamily="34" charset="0"/>
              </a:rPr>
              <a:t>, Peshawar.</a:t>
            </a:r>
          </a:p>
        </p:txBody>
      </p:sp>
    </p:spTree>
    <p:extLst>
      <p:ext uri="{BB962C8B-B14F-4D97-AF65-F5344CB8AC3E}">
        <p14:creationId xmlns:p14="http://schemas.microsoft.com/office/powerpoint/2010/main" val="571880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Calibri" panose="020F0502020204030204" pitchFamily="34" charset="0"/>
              </a:rPr>
              <a:t>Algorithm for POP operation</a:t>
            </a:r>
            <a:r>
              <a:rPr lang="en-US" b="1" dirty="0">
                <a:latin typeface="Calibri" panose="020F0502020204030204" pitchFamily="34" charset="0"/>
              </a:rPr>
              <a:t/>
            </a:r>
            <a:br>
              <a:rPr lang="en-US" b="1" dirty="0">
                <a:latin typeface="Calibri" panose="020F0502020204030204" pitchFamily="34" charset="0"/>
              </a:rPr>
            </a:b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24078" indent="-514350"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</a:rPr>
              <a:t>Check if the stack is empty or not.</a:t>
            </a:r>
          </a:p>
          <a:p>
            <a:pPr marL="624078" indent="-514350"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</a:rPr>
              <a:t>If the stack is empty, then print error of underflow and exit the program.</a:t>
            </a:r>
          </a:p>
          <a:p>
            <a:pPr marL="624078" indent="-514350"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</a:rPr>
              <a:t>If the stack is not empty, then print the element at the top and decrement the top.</a:t>
            </a:r>
          </a:p>
          <a:p>
            <a:endParaRPr 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64978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A:\stacks_fig1.jpg"/>
          <p:cNvPicPr>
            <a:picLocks noChangeAspect="1" noChangeArrowheads="1"/>
          </p:cNvPicPr>
          <p:nvPr/>
        </p:nvPicPr>
        <p:blipFill>
          <a:blip r:embed="rId2">
            <a:lum bright="-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87" y="570606"/>
            <a:ext cx="9131113" cy="6287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2745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609600"/>
            <a:ext cx="7772400" cy="1143000"/>
          </a:xfrm>
        </p:spPr>
        <p:txBody>
          <a:bodyPr/>
          <a:lstStyle/>
          <a:p>
            <a:pPr algn="ctr"/>
            <a:r>
              <a:rPr lang="en-US" altLang="en-US" dirty="0">
                <a:latin typeface="Calibri" panose="020F0502020204030204" pitchFamily="34" charset="0"/>
              </a:rPr>
              <a:t>Stack </a:t>
            </a:r>
            <a:r>
              <a:rPr lang="en-US" altLang="en-US" dirty="0" smtClean="0">
                <a:latin typeface="Calibri" panose="020F0502020204030204" pitchFamily="34" charset="0"/>
              </a:rPr>
              <a:t>Implementation</a:t>
            </a:r>
            <a:endParaRPr lang="en-US" altLang="en-US" dirty="0">
              <a:latin typeface="Calibri" panose="020F0502020204030204" pitchFamily="34" charset="0"/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981200"/>
            <a:ext cx="7391400" cy="4876800"/>
          </a:xfrm>
        </p:spPr>
        <p:txBody>
          <a:bodyPr/>
          <a:lstStyle/>
          <a:p>
            <a:pPr>
              <a:lnSpc>
                <a:spcPct val="70000"/>
              </a:lnSpc>
              <a:buFontTx/>
              <a:buNone/>
            </a:pPr>
            <a:r>
              <a:rPr lang="en-US" altLang="en-US" sz="2400" dirty="0" err="1">
                <a:latin typeface="Calibri" panose="020F0502020204030204" pitchFamily="34" charset="0"/>
                <a:cs typeface="Times New Roman" charset="0"/>
              </a:rPr>
              <a:t>StackType</a:t>
            </a:r>
            <a:r>
              <a:rPr lang="en-US" altLang="en-US" sz="2400" dirty="0">
                <a:latin typeface="Calibri" panose="020F0502020204030204" pitchFamily="34" charset="0"/>
                <a:cs typeface="Times New Roman" charset="0"/>
              </a:rPr>
              <a:t>::</a:t>
            </a:r>
            <a:r>
              <a:rPr lang="en-US" altLang="en-US" sz="2400" b="1" dirty="0" err="1">
                <a:latin typeface="Calibri" panose="020F0502020204030204" pitchFamily="34" charset="0"/>
                <a:cs typeface="Times New Roman" charset="0"/>
              </a:rPr>
              <a:t>StackType</a:t>
            </a:r>
            <a:r>
              <a:rPr lang="en-US" altLang="en-US" sz="2400" b="1" dirty="0">
                <a:latin typeface="Calibri" panose="020F0502020204030204" pitchFamily="34" charset="0"/>
                <a:cs typeface="Times New Roman" charset="0"/>
              </a:rPr>
              <a:t>()</a:t>
            </a:r>
            <a:endParaRPr lang="en-US" altLang="en-US" sz="2400" dirty="0">
              <a:latin typeface="Calibri" panose="020F0502020204030204" pitchFamily="34" charset="0"/>
              <a:cs typeface="Courier New" pitchFamily="49" charset="0"/>
            </a:endParaRP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2400" dirty="0">
                <a:latin typeface="Calibri" panose="020F0502020204030204" pitchFamily="34" charset="0"/>
                <a:cs typeface="Times New Roman" charset="0"/>
              </a:rPr>
              <a:t>{</a:t>
            </a:r>
            <a:endParaRPr lang="en-US" altLang="en-US" sz="2400" dirty="0">
              <a:latin typeface="Calibri" panose="020F0502020204030204" pitchFamily="34" charset="0"/>
              <a:cs typeface="Courier New" pitchFamily="49" charset="0"/>
            </a:endParaRP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2400" dirty="0">
                <a:latin typeface="Calibri" panose="020F0502020204030204" pitchFamily="34" charset="0"/>
                <a:cs typeface="Times New Roman" charset="0"/>
              </a:rPr>
              <a:t> top = -1;</a:t>
            </a:r>
            <a:endParaRPr lang="en-US" altLang="en-US" sz="2400" dirty="0">
              <a:latin typeface="Calibri" panose="020F0502020204030204" pitchFamily="34" charset="0"/>
              <a:cs typeface="Courier New" pitchFamily="49" charset="0"/>
            </a:endParaRP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2400" dirty="0">
                <a:latin typeface="Calibri" panose="020F0502020204030204" pitchFamily="34" charset="0"/>
                <a:cs typeface="Times New Roman" charset="0"/>
              </a:rPr>
              <a:t>}</a:t>
            </a:r>
          </a:p>
          <a:p>
            <a:pPr>
              <a:lnSpc>
                <a:spcPct val="70000"/>
              </a:lnSpc>
              <a:buFontTx/>
              <a:buNone/>
            </a:pPr>
            <a:endParaRPr lang="en-US" altLang="en-US" sz="1800" dirty="0">
              <a:latin typeface="Calibri" panose="020F0502020204030204" pitchFamily="34" charset="0"/>
              <a:cs typeface="Courier New" pitchFamily="49" charset="0"/>
            </a:endParaRP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2400" dirty="0">
                <a:latin typeface="Calibri" panose="020F0502020204030204" pitchFamily="34" charset="0"/>
                <a:cs typeface="Times New Roman" charset="0"/>
              </a:rPr>
              <a:t>void </a:t>
            </a:r>
            <a:r>
              <a:rPr lang="en-US" altLang="en-US" sz="2400" dirty="0" err="1">
                <a:latin typeface="Calibri" panose="020F0502020204030204" pitchFamily="34" charset="0"/>
                <a:cs typeface="Times New Roman" charset="0"/>
              </a:rPr>
              <a:t>StackType</a:t>
            </a:r>
            <a:r>
              <a:rPr lang="en-US" altLang="en-US" sz="2400" dirty="0">
                <a:latin typeface="Calibri" panose="020F0502020204030204" pitchFamily="34" charset="0"/>
                <a:cs typeface="Times New Roman" charset="0"/>
              </a:rPr>
              <a:t>::</a:t>
            </a:r>
            <a:r>
              <a:rPr lang="en-US" altLang="en-US" sz="2400" b="1" dirty="0" err="1">
                <a:latin typeface="Calibri" panose="020F0502020204030204" pitchFamily="34" charset="0"/>
                <a:cs typeface="Times New Roman" charset="0"/>
              </a:rPr>
              <a:t>MakeEmpty</a:t>
            </a:r>
            <a:r>
              <a:rPr lang="en-US" altLang="en-US" sz="2400" b="1" dirty="0">
                <a:latin typeface="Calibri" panose="020F0502020204030204" pitchFamily="34" charset="0"/>
                <a:cs typeface="Times New Roman" charset="0"/>
              </a:rPr>
              <a:t>()</a:t>
            </a:r>
            <a:r>
              <a:rPr lang="en-US" altLang="en-US" sz="2400" dirty="0">
                <a:latin typeface="Calibri" panose="020F0502020204030204" pitchFamily="34" charset="0"/>
                <a:cs typeface="Times New Roman" charset="0"/>
              </a:rPr>
              <a:t> </a:t>
            </a:r>
            <a:endParaRPr lang="en-US" altLang="en-US" sz="2400" dirty="0">
              <a:latin typeface="Calibri" panose="020F0502020204030204" pitchFamily="34" charset="0"/>
              <a:cs typeface="Courier New" pitchFamily="49" charset="0"/>
            </a:endParaRP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2400" dirty="0">
                <a:latin typeface="Calibri" panose="020F0502020204030204" pitchFamily="34" charset="0"/>
                <a:cs typeface="Times New Roman" charset="0"/>
              </a:rPr>
              <a:t>{</a:t>
            </a:r>
            <a:endParaRPr lang="en-US" altLang="en-US" sz="2400" dirty="0">
              <a:latin typeface="Calibri" panose="020F0502020204030204" pitchFamily="34" charset="0"/>
              <a:cs typeface="Courier New" pitchFamily="49" charset="0"/>
            </a:endParaRP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2400" dirty="0">
                <a:latin typeface="Calibri" panose="020F0502020204030204" pitchFamily="34" charset="0"/>
                <a:cs typeface="Times New Roman" charset="0"/>
              </a:rPr>
              <a:t> top = -1;</a:t>
            </a:r>
            <a:endParaRPr lang="en-US" altLang="en-US" sz="2400" dirty="0">
              <a:latin typeface="Calibri" panose="020F0502020204030204" pitchFamily="34" charset="0"/>
              <a:cs typeface="Courier New" pitchFamily="49" charset="0"/>
            </a:endParaRP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2400" dirty="0">
                <a:latin typeface="Calibri" panose="020F0502020204030204" pitchFamily="34" charset="0"/>
                <a:cs typeface="Times New Roman" charset="0"/>
              </a:rPr>
              <a:t>}</a:t>
            </a:r>
          </a:p>
          <a:p>
            <a:pPr>
              <a:lnSpc>
                <a:spcPct val="70000"/>
              </a:lnSpc>
              <a:buFontTx/>
              <a:buNone/>
            </a:pPr>
            <a:endParaRPr lang="en-US" altLang="en-US" sz="1800" dirty="0">
              <a:latin typeface="Calibri" panose="020F0502020204030204" pitchFamily="34" charset="0"/>
              <a:cs typeface="Courier New" pitchFamily="49" charset="0"/>
            </a:endParaRP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2400" dirty="0">
                <a:latin typeface="Calibri" panose="020F0502020204030204" pitchFamily="34" charset="0"/>
                <a:cs typeface="Times New Roman" charset="0"/>
              </a:rPr>
              <a:t>bool </a:t>
            </a:r>
            <a:r>
              <a:rPr lang="en-US" altLang="en-US" sz="2400" dirty="0" err="1">
                <a:latin typeface="Calibri" panose="020F0502020204030204" pitchFamily="34" charset="0"/>
                <a:cs typeface="Times New Roman" charset="0"/>
              </a:rPr>
              <a:t>StackType</a:t>
            </a:r>
            <a:r>
              <a:rPr lang="en-US" altLang="en-US" sz="2400" dirty="0">
                <a:latin typeface="Calibri" panose="020F0502020204030204" pitchFamily="34" charset="0"/>
                <a:cs typeface="Times New Roman" charset="0"/>
              </a:rPr>
              <a:t>::</a:t>
            </a:r>
            <a:r>
              <a:rPr lang="en-US" altLang="en-US" sz="2400" b="1" dirty="0" err="1">
                <a:latin typeface="Calibri" panose="020F0502020204030204" pitchFamily="34" charset="0"/>
                <a:cs typeface="Times New Roman" charset="0"/>
              </a:rPr>
              <a:t>IsEmpty</a:t>
            </a:r>
            <a:r>
              <a:rPr lang="en-US" altLang="en-US" sz="2400" b="1" dirty="0">
                <a:latin typeface="Calibri" panose="020F0502020204030204" pitchFamily="34" charset="0"/>
                <a:cs typeface="Times New Roman" charset="0"/>
              </a:rPr>
              <a:t>()</a:t>
            </a:r>
            <a:r>
              <a:rPr lang="en-US" altLang="en-US" sz="2400" dirty="0">
                <a:latin typeface="Calibri" panose="020F0502020204030204" pitchFamily="34" charset="0"/>
                <a:cs typeface="Times New Roman" charset="0"/>
              </a:rPr>
              <a:t> </a:t>
            </a:r>
            <a:r>
              <a:rPr lang="en-US" altLang="en-US" sz="2400" dirty="0" err="1">
                <a:latin typeface="Calibri" panose="020F0502020204030204" pitchFamily="34" charset="0"/>
                <a:cs typeface="Times New Roman" charset="0"/>
              </a:rPr>
              <a:t>const</a:t>
            </a:r>
            <a:endParaRPr lang="en-US" altLang="en-US" sz="2400" dirty="0">
              <a:latin typeface="Calibri" panose="020F0502020204030204" pitchFamily="34" charset="0"/>
              <a:cs typeface="Courier New" pitchFamily="49" charset="0"/>
            </a:endParaRP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2400" dirty="0">
                <a:latin typeface="Calibri" panose="020F0502020204030204" pitchFamily="34" charset="0"/>
                <a:cs typeface="Times New Roman" charset="0"/>
              </a:rPr>
              <a:t>{</a:t>
            </a:r>
            <a:endParaRPr lang="en-US" altLang="en-US" sz="2400" dirty="0">
              <a:latin typeface="Calibri" panose="020F0502020204030204" pitchFamily="34" charset="0"/>
              <a:cs typeface="Courier New" pitchFamily="49" charset="0"/>
            </a:endParaRP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2400" dirty="0">
                <a:latin typeface="Calibri" panose="020F0502020204030204" pitchFamily="34" charset="0"/>
                <a:cs typeface="Times New Roman" charset="0"/>
              </a:rPr>
              <a:t> return (top == -1);</a:t>
            </a:r>
            <a:endParaRPr lang="en-US" altLang="en-US" sz="2400" dirty="0">
              <a:latin typeface="Calibri" panose="020F0502020204030204" pitchFamily="34" charset="0"/>
              <a:cs typeface="Courier New" pitchFamily="49" charset="0"/>
            </a:endParaRP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2400" dirty="0">
                <a:latin typeface="Calibri" panose="020F0502020204030204" pitchFamily="34" charset="0"/>
                <a:cs typeface="Times New Roman" charset="0"/>
              </a:rPr>
              <a:t>}</a:t>
            </a:r>
            <a:endParaRPr lang="en-US" altLang="en-US" sz="24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4583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838200"/>
            <a:ext cx="7772400" cy="838200"/>
          </a:xfrm>
        </p:spPr>
        <p:txBody>
          <a:bodyPr/>
          <a:lstStyle/>
          <a:p>
            <a:pPr algn="ctr"/>
            <a:r>
              <a:rPr lang="en-US" altLang="en-US" dirty="0">
                <a:latin typeface="Calibri" panose="020F0502020204030204" pitchFamily="34" charset="0"/>
              </a:rPr>
              <a:t>Stack </a:t>
            </a:r>
            <a:r>
              <a:rPr lang="en-US" altLang="en-US" dirty="0" smtClean="0">
                <a:latin typeface="Calibri" panose="020F0502020204030204" pitchFamily="34" charset="0"/>
              </a:rPr>
              <a:t>Implementation</a:t>
            </a:r>
            <a:endParaRPr lang="en-US" altLang="en-US" dirty="0">
              <a:latin typeface="Calibri" panose="020F0502020204030204" pitchFamily="34" charset="0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1828800"/>
            <a:ext cx="7772400" cy="4876800"/>
          </a:xfrm>
        </p:spPr>
        <p:txBody>
          <a:bodyPr/>
          <a:lstStyle/>
          <a:p>
            <a:pPr>
              <a:lnSpc>
                <a:spcPct val="70000"/>
              </a:lnSpc>
              <a:buFontTx/>
              <a:buNone/>
            </a:pPr>
            <a:r>
              <a:rPr lang="en-US" altLang="en-US" sz="2400" dirty="0">
                <a:latin typeface="Calibri" panose="020F0502020204030204" pitchFamily="34" charset="0"/>
                <a:cs typeface="Times New Roman" charset="0"/>
              </a:rPr>
              <a:t>bool </a:t>
            </a:r>
            <a:r>
              <a:rPr lang="en-US" altLang="en-US" sz="2400" dirty="0" err="1">
                <a:latin typeface="Calibri" panose="020F0502020204030204" pitchFamily="34" charset="0"/>
                <a:cs typeface="Times New Roman" charset="0"/>
              </a:rPr>
              <a:t>StackType</a:t>
            </a:r>
            <a:r>
              <a:rPr lang="en-US" altLang="en-US" sz="2400" dirty="0">
                <a:latin typeface="Calibri" panose="020F0502020204030204" pitchFamily="34" charset="0"/>
                <a:cs typeface="Times New Roman" charset="0"/>
              </a:rPr>
              <a:t>::</a:t>
            </a:r>
            <a:r>
              <a:rPr lang="en-US" altLang="en-US" sz="2400" b="1" dirty="0" err="1">
                <a:latin typeface="Calibri" panose="020F0502020204030204" pitchFamily="34" charset="0"/>
                <a:cs typeface="Times New Roman" charset="0"/>
              </a:rPr>
              <a:t>IsFull</a:t>
            </a:r>
            <a:r>
              <a:rPr lang="en-US" altLang="en-US" sz="2400" b="1" dirty="0">
                <a:latin typeface="Calibri" panose="020F0502020204030204" pitchFamily="34" charset="0"/>
                <a:cs typeface="Times New Roman" charset="0"/>
              </a:rPr>
              <a:t>()</a:t>
            </a:r>
            <a:r>
              <a:rPr lang="en-US" altLang="en-US" sz="2400" dirty="0">
                <a:latin typeface="Calibri" panose="020F0502020204030204" pitchFamily="34" charset="0"/>
                <a:cs typeface="Times New Roman" charset="0"/>
              </a:rPr>
              <a:t> </a:t>
            </a:r>
            <a:r>
              <a:rPr lang="en-US" altLang="en-US" sz="2400" dirty="0" err="1">
                <a:latin typeface="Calibri" panose="020F0502020204030204" pitchFamily="34" charset="0"/>
                <a:cs typeface="Times New Roman" charset="0"/>
              </a:rPr>
              <a:t>const</a:t>
            </a:r>
            <a:endParaRPr lang="en-US" altLang="en-US" sz="2400" dirty="0">
              <a:latin typeface="Calibri" panose="020F0502020204030204" pitchFamily="34" charset="0"/>
              <a:cs typeface="Courier New" pitchFamily="49" charset="0"/>
            </a:endParaRP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2000" dirty="0">
                <a:latin typeface="Calibri" panose="020F0502020204030204" pitchFamily="34" charset="0"/>
                <a:cs typeface="Times New Roman" charset="0"/>
              </a:rPr>
              <a:t>{</a:t>
            </a:r>
            <a:endParaRPr lang="en-US" altLang="en-US" sz="2000" dirty="0">
              <a:latin typeface="Calibri" panose="020F0502020204030204" pitchFamily="34" charset="0"/>
              <a:cs typeface="Courier New" pitchFamily="49" charset="0"/>
            </a:endParaRP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2400" dirty="0">
                <a:latin typeface="Calibri" panose="020F0502020204030204" pitchFamily="34" charset="0"/>
                <a:cs typeface="Times New Roman" charset="0"/>
              </a:rPr>
              <a:t> return (top == MAX_ITEMS-1);</a:t>
            </a:r>
            <a:endParaRPr lang="en-US" altLang="en-US" sz="2400" dirty="0">
              <a:latin typeface="Calibri" panose="020F0502020204030204" pitchFamily="34" charset="0"/>
              <a:cs typeface="Courier New" pitchFamily="49" charset="0"/>
            </a:endParaRP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2000" dirty="0">
                <a:latin typeface="Calibri" panose="020F0502020204030204" pitchFamily="34" charset="0"/>
                <a:cs typeface="Times New Roman" charset="0"/>
              </a:rPr>
              <a:t>}</a:t>
            </a:r>
          </a:p>
          <a:p>
            <a:pPr>
              <a:lnSpc>
                <a:spcPct val="70000"/>
              </a:lnSpc>
              <a:buFontTx/>
              <a:buNone/>
            </a:pPr>
            <a:endParaRPr lang="en-US" altLang="en-US" sz="2000" dirty="0">
              <a:latin typeface="Calibri" panose="020F0502020204030204" pitchFamily="34" charset="0"/>
              <a:cs typeface="Courier New" pitchFamily="49" charset="0"/>
            </a:endParaRP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2400" dirty="0" smtClean="0">
                <a:latin typeface="Calibri" panose="020F0502020204030204" pitchFamily="34" charset="0"/>
                <a:cs typeface="Times New Roman" charset="0"/>
              </a:rPr>
              <a:t> void </a:t>
            </a:r>
            <a:r>
              <a:rPr lang="en-US" altLang="en-US" sz="2400" dirty="0" err="1" smtClean="0">
                <a:latin typeface="Calibri" panose="020F0502020204030204" pitchFamily="34" charset="0"/>
                <a:cs typeface="Times New Roman" charset="0"/>
              </a:rPr>
              <a:t>StackType</a:t>
            </a:r>
            <a:r>
              <a:rPr lang="en-US" altLang="en-US" sz="2400" dirty="0" smtClean="0">
                <a:latin typeface="Calibri" panose="020F0502020204030204" pitchFamily="34" charset="0"/>
                <a:cs typeface="Times New Roman" charset="0"/>
              </a:rPr>
              <a:t>::</a:t>
            </a:r>
            <a:r>
              <a:rPr lang="en-US" altLang="en-US" sz="2400" b="1" dirty="0" smtClean="0">
                <a:latin typeface="Calibri" panose="020F0502020204030204" pitchFamily="34" charset="0"/>
                <a:cs typeface="Times New Roman" charset="0"/>
              </a:rPr>
              <a:t>Push</a:t>
            </a:r>
            <a:r>
              <a:rPr lang="en-US" altLang="en-US" sz="2400" dirty="0" smtClean="0">
                <a:latin typeface="Calibri" panose="020F0502020204030204" pitchFamily="34" charset="0"/>
                <a:cs typeface="Times New Roman" charset="0"/>
              </a:rPr>
              <a:t>(</a:t>
            </a:r>
            <a:r>
              <a:rPr lang="en-US" altLang="en-US" sz="2400" dirty="0" err="1" smtClean="0">
                <a:latin typeface="Calibri" panose="020F0502020204030204" pitchFamily="34" charset="0"/>
                <a:cs typeface="Times New Roman" charset="0"/>
              </a:rPr>
              <a:t>ItemType</a:t>
            </a:r>
            <a:r>
              <a:rPr lang="en-US" altLang="en-US" sz="2400" dirty="0" smtClean="0">
                <a:latin typeface="Calibri" panose="020F0502020204030204" pitchFamily="34" charset="0"/>
                <a:cs typeface="Times New Roman" charset="0"/>
              </a:rPr>
              <a:t> </a:t>
            </a:r>
            <a:r>
              <a:rPr lang="en-US" altLang="en-US" sz="2400" dirty="0" err="1" smtClean="0">
                <a:latin typeface="Calibri" panose="020F0502020204030204" pitchFamily="34" charset="0"/>
                <a:cs typeface="Times New Roman" charset="0"/>
              </a:rPr>
              <a:t>newItem</a:t>
            </a:r>
            <a:r>
              <a:rPr lang="en-US" altLang="en-US" sz="2400" dirty="0" smtClean="0">
                <a:latin typeface="Calibri" panose="020F0502020204030204" pitchFamily="34" charset="0"/>
                <a:cs typeface="Times New Roman" charset="0"/>
              </a:rPr>
              <a:t>)</a:t>
            </a:r>
            <a:endParaRPr lang="en-US" altLang="en-US" sz="2400" dirty="0" smtClean="0">
              <a:latin typeface="Calibri" panose="020F0502020204030204" pitchFamily="34" charset="0"/>
              <a:cs typeface="Courier New" pitchFamily="49" charset="0"/>
            </a:endParaRP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2000" dirty="0" smtClean="0">
                <a:latin typeface="Calibri" panose="020F0502020204030204" pitchFamily="34" charset="0"/>
                <a:cs typeface="Times New Roman" charset="0"/>
              </a:rPr>
              <a:t>{</a:t>
            </a:r>
            <a:endParaRPr lang="en-US" altLang="en-US" sz="2000" dirty="0" smtClean="0">
              <a:latin typeface="Calibri" panose="020F0502020204030204" pitchFamily="34" charset="0"/>
              <a:cs typeface="Courier New" pitchFamily="49" charset="0"/>
            </a:endParaRP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2400" dirty="0" smtClean="0">
                <a:latin typeface="Calibri" panose="020F0502020204030204" pitchFamily="34" charset="0"/>
                <a:cs typeface="Times New Roman" charset="0"/>
              </a:rPr>
              <a:t> top++;</a:t>
            </a:r>
            <a:endParaRPr lang="en-US" altLang="en-US" sz="2400" dirty="0" smtClean="0">
              <a:latin typeface="Calibri" panose="020F0502020204030204" pitchFamily="34" charset="0"/>
              <a:cs typeface="Courier New" pitchFamily="49" charset="0"/>
            </a:endParaRP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2400" dirty="0" smtClean="0">
                <a:latin typeface="Calibri" panose="020F0502020204030204" pitchFamily="34" charset="0"/>
                <a:cs typeface="Times New Roman" charset="0"/>
              </a:rPr>
              <a:t> items[top] = </a:t>
            </a:r>
            <a:r>
              <a:rPr lang="en-US" altLang="en-US" sz="2400" dirty="0" err="1" smtClean="0">
                <a:latin typeface="Calibri" panose="020F0502020204030204" pitchFamily="34" charset="0"/>
                <a:cs typeface="Times New Roman" charset="0"/>
              </a:rPr>
              <a:t>newItem</a:t>
            </a:r>
            <a:r>
              <a:rPr lang="en-US" altLang="en-US" sz="2400" dirty="0" smtClean="0">
                <a:latin typeface="Calibri" panose="020F0502020204030204" pitchFamily="34" charset="0"/>
                <a:cs typeface="Times New Roman" charset="0"/>
              </a:rPr>
              <a:t>;</a:t>
            </a:r>
            <a:endParaRPr lang="en-US" altLang="en-US" sz="2400" dirty="0" smtClean="0">
              <a:latin typeface="Calibri" panose="020F0502020204030204" pitchFamily="34" charset="0"/>
              <a:cs typeface="Courier New" pitchFamily="49" charset="0"/>
            </a:endParaRP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2000" dirty="0" smtClean="0">
                <a:latin typeface="Calibri" panose="020F0502020204030204" pitchFamily="34" charset="0"/>
                <a:cs typeface="Times New Roman" charset="0"/>
              </a:rPr>
              <a:t>}</a:t>
            </a:r>
          </a:p>
          <a:p>
            <a:pPr>
              <a:lnSpc>
                <a:spcPct val="70000"/>
              </a:lnSpc>
              <a:buFontTx/>
              <a:buNone/>
            </a:pPr>
            <a:endParaRPr lang="en-US" altLang="en-US" sz="2000" dirty="0">
              <a:latin typeface="Calibri" panose="020F0502020204030204" pitchFamily="34" charset="0"/>
              <a:cs typeface="Courier New" pitchFamily="49" charset="0"/>
            </a:endParaRP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2400" dirty="0">
                <a:latin typeface="Calibri" panose="020F0502020204030204" pitchFamily="34" charset="0"/>
                <a:cs typeface="Times New Roman" charset="0"/>
              </a:rPr>
              <a:t> void </a:t>
            </a:r>
            <a:r>
              <a:rPr lang="en-US" altLang="en-US" sz="2400" dirty="0" err="1">
                <a:latin typeface="Calibri" panose="020F0502020204030204" pitchFamily="34" charset="0"/>
                <a:cs typeface="Times New Roman" charset="0"/>
              </a:rPr>
              <a:t>StackType</a:t>
            </a:r>
            <a:r>
              <a:rPr lang="en-US" altLang="en-US" sz="2400" dirty="0">
                <a:latin typeface="Calibri" panose="020F0502020204030204" pitchFamily="34" charset="0"/>
                <a:cs typeface="Times New Roman" charset="0"/>
              </a:rPr>
              <a:t>::</a:t>
            </a:r>
            <a:r>
              <a:rPr lang="en-US" altLang="en-US" sz="2400" b="1" dirty="0">
                <a:latin typeface="Calibri" panose="020F0502020204030204" pitchFamily="34" charset="0"/>
                <a:cs typeface="Times New Roman" charset="0"/>
              </a:rPr>
              <a:t>Pop</a:t>
            </a:r>
            <a:r>
              <a:rPr lang="en-US" altLang="en-US" sz="2400" dirty="0">
                <a:latin typeface="Calibri" panose="020F0502020204030204" pitchFamily="34" charset="0"/>
                <a:cs typeface="Times New Roman" charset="0"/>
              </a:rPr>
              <a:t>(</a:t>
            </a:r>
            <a:r>
              <a:rPr lang="en-US" altLang="en-US" sz="2400" dirty="0" err="1">
                <a:latin typeface="Calibri" panose="020F0502020204030204" pitchFamily="34" charset="0"/>
                <a:cs typeface="Times New Roman" charset="0"/>
              </a:rPr>
              <a:t>ItemType</a:t>
            </a:r>
            <a:r>
              <a:rPr lang="en-US" altLang="en-US" sz="2400" dirty="0">
                <a:latin typeface="Calibri" panose="020F0502020204030204" pitchFamily="34" charset="0"/>
                <a:cs typeface="Times New Roman" charset="0"/>
              </a:rPr>
              <a:t>&amp; item)</a:t>
            </a:r>
            <a:endParaRPr lang="en-US" altLang="en-US" sz="2400" dirty="0">
              <a:latin typeface="Calibri" panose="020F0502020204030204" pitchFamily="34" charset="0"/>
              <a:cs typeface="Courier New" pitchFamily="49" charset="0"/>
            </a:endParaRP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2000" dirty="0">
                <a:latin typeface="Calibri" panose="020F0502020204030204" pitchFamily="34" charset="0"/>
                <a:cs typeface="Times New Roman" charset="0"/>
              </a:rPr>
              <a:t>{</a:t>
            </a:r>
            <a:endParaRPr lang="en-US" altLang="en-US" sz="2000" dirty="0">
              <a:latin typeface="Calibri" panose="020F0502020204030204" pitchFamily="34" charset="0"/>
              <a:cs typeface="Courier New" pitchFamily="49" charset="0"/>
            </a:endParaRP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2400" dirty="0">
                <a:latin typeface="Calibri" panose="020F0502020204030204" pitchFamily="34" charset="0"/>
                <a:cs typeface="Times New Roman" charset="0"/>
              </a:rPr>
              <a:t> item = items[top];</a:t>
            </a:r>
            <a:endParaRPr lang="en-US" altLang="en-US" sz="2400" dirty="0">
              <a:latin typeface="Calibri" panose="020F0502020204030204" pitchFamily="34" charset="0"/>
              <a:cs typeface="Courier New" pitchFamily="49" charset="0"/>
            </a:endParaRP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2400" dirty="0">
                <a:latin typeface="Calibri" panose="020F0502020204030204" pitchFamily="34" charset="0"/>
                <a:cs typeface="Times New Roman" charset="0"/>
              </a:rPr>
              <a:t> top--;</a:t>
            </a:r>
            <a:endParaRPr lang="en-US" altLang="en-US" sz="2400" dirty="0">
              <a:latin typeface="Calibri" panose="020F0502020204030204" pitchFamily="34" charset="0"/>
              <a:cs typeface="Courier New" pitchFamily="49" charset="0"/>
            </a:endParaRP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2000" dirty="0">
                <a:latin typeface="Calibri" panose="020F0502020204030204" pitchFamily="34" charset="0"/>
                <a:cs typeface="Times New Roman" charset="0"/>
              </a:rPr>
              <a:t>}</a:t>
            </a:r>
            <a:endParaRPr lang="en-US" altLang="en-US" sz="20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49230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2286000"/>
            <a:ext cx="7772400" cy="2590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 smtClean="0">
                <a:latin typeface="Calibri" panose="020F0502020204030204" pitchFamily="34" charset="0"/>
                <a:ea typeface="MS Mincho" charset="-128"/>
              </a:rPr>
              <a:t>The </a:t>
            </a:r>
            <a:r>
              <a:rPr lang="en-US" altLang="en-US" dirty="0">
                <a:latin typeface="Calibri" panose="020F0502020204030204" pitchFamily="34" charset="0"/>
                <a:ea typeface="MS Mincho" charset="-128"/>
              </a:rPr>
              <a:t>condition resulting from trying to push an element onto a full stack.</a:t>
            </a:r>
            <a:endParaRPr lang="en-US" altLang="en-US" dirty="0">
              <a:latin typeface="Calibri" panose="020F0502020204030204" pitchFamily="34" charset="0"/>
              <a:cs typeface="Times New Roman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dirty="0">
                <a:latin typeface="Calibri" panose="020F0502020204030204" pitchFamily="34" charset="0"/>
              </a:rPr>
              <a:t>		</a:t>
            </a:r>
            <a:r>
              <a:rPr lang="en-US" altLang="en-US" sz="2800" dirty="0">
                <a:latin typeface="Calibri" panose="020F0502020204030204" pitchFamily="34" charset="0"/>
                <a:ea typeface="MS Mincho" charset="-128"/>
              </a:rPr>
              <a:t>if(!</a:t>
            </a:r>
            <a:r>
              <a:rPr lang="en-US" altLang="en-US" sz="2800" dirty="0" err="1">
                <a:latin typeface="Calibri" panose="020F0502020204030204" pitchFamily="34" charset="0"/>
                <a:ea typeface="MS Mincho" charset="-128"/>
              </a:rPr>
              <a:t>stack.IsFull</a:t>
            </a:r>
            <a:r>
              <a:rPr lang="en-US" altLang="en-US" sz="2800" dirty="0">
                <a:latin typeface="Calibri" panose="020F0502020204030204" pitchFamily="34" charset="0"/>
                <a:ea typeface="MS Mincho" charset="-128"/>
              </a:rPr>
              <a:t>())</a:t>
            </a:r>
            <a:endParaRPr lang="en-US" altLang="en-US" sz="2800" dirty="0">
              <a:latin typeface="Calibri" panose="020F0502020204030204" pitchFamily="34" charset="0"/>
              <a:cs typeface="Times New Roman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800" dirty="0">
                <a:latin typeface="Calibri" panose="020F0502020204030204" pitchFamily="34" charset="0"/>
                <a:ea typeface="MS Mincho" charset="-128"/>
              </a:rPr>
              <a:t>		   </a:t>
            </a:r>
            <a:r>
              <a:rPr lang="en-US" altLang="en-US" sz="2800" dirty="0" err="1">
                <a:latin typeface="Calibri" panose="020F0502020204030204" pitchFamily="34" charset="0"/>
                <a:ea typeface="MS Mincho" charset="-128"/>
              </a:rPr>
              <a:t>stack.Push</a:t>
            </a:r>
            <a:r>
              <a:rPr lang="en-US" altLang="en-US" sz="2800" dirty="0">
                <a:latin typeface="Calibri" panose="020F0502020204030204" pitchFamily="34" charset="0"/>
                <a:ea typeface="MS Mincho" charset="-128"/>
              </a:rPr>
              <a:t>(item</a:t>
            </a:r>
            <a:r>
              <a:rPr lang="en-US" altLang="en-US" sz="2800" dirty="0" smtClean="0">
                <a:latin typeface="Calibri" panose="020F0502020204030204" pitchFamily="34" charset="0"/>
                <a:ea typeface="MS Mincho" charset="-128"/>
              </a:rPr>
              <a:t>);</a:t>
            </a:r>
            <a:endParaRPr lang="en-US" altLang="en-US" sz="2800" dirty="0">
              <a:latin typeface="Calibri" panose="020F0502020204030204" pitchFamily="34" charset="0"/>
              <a:ea typeface="MS Mincho" charset="-128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143000" y="1219200"/>
            <a:ext cx="6400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buFontTx/>
              <a:buNone/>
            </a:pPr>
            <a:r>
              <a:rPr lang="en-US" altLang="en-US"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MS Mincho" charset="-128"/>
              </a:rPr>
              <a:t>Stack </a:t>
            </a:r>
            <a:r>
              <a:rPr lang="en-US" altLang="en-US" sz="4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MS Mincho" charset="-128"/>
              </a:rPr>
              <a:t>Overflow</a:t>
            </a:r>
            <a:endParaRPr lang="en-US" altLang="en-US" sz="40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  <a:ea typeface="MS Mincho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490049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2286000"/>
            <a:ext cx="7772400" cy="2590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>
                <a:latin typeface="Calibri" panose="020F0502020204030204" pitchFamily="34" charset="0"/>
                <a:cs typeface="Times New Roman" charset="0"/>
              </a:rPr>
              <a:t>The condition resulting from trying to pop an empty stack.</a:t>
            </a:r>
            <a:endParaRPr lang="en-US" altLang="en-US" dirty="0">
              <a:latin typeface="Calibri" panose="020F0502020204030204" pitchFamily="34" charset="0"/>
              <a:cs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dirty="0">
                <a:latin typeface="Calibri" panose="020F0502020204030204" pitchFamily="34" charset="0"/>
                <a:cs typeface="Times New Roman" charset="0"/>
              </a:rPr>
              <a:t>		if(!</a:t>
            </a:r>
            <a:r>
              <a:rPr lang="en-US" altLang="en-US" dirty="0" err="1">
                <a:latin typeface="Calibri" panose="020F0502020204030204" pitchFamily="34" charset="0"/>
                <a:cs typeface="Times New Roman" charset="0"/>
              </a:rPr>
              <a:t>stack.IsEmpty</a:t>
            </a:r>
            <a:r>
              <a:rPr lang="en-US" altLang="en-US" dirty="0">
                <a:latin typeface="Calibri" panose="020F0502020204030204" pitchFamily="34" charset="0"/>
                <a:cs typeface="Times New Roman" charset="0"/>
              </a:rPr>
              <a:t>())</a:t>
            </a:r>
            <a:endParaRPr lang="en-US" altLang="en-US" dirty="0">
              <a:latin typeface="Calibri" panose="020F0502020204030204" pitchFamily="34" charset="0"/>
              <a:cs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dirty="0">
                <a:latin typeface="Calibri" panose="020F0502020204030204" pitchFamily="34" charset="0"/>
                <a:cs typeface="Times New Roman" charset="0"/>
              </a:rPr>
              <a:t>		   </a:t>
            </a:r>
            <a:r>
              <a:rPr lang="en-US" altLang="en-US" dirty="0" err="1">
                <a:latin typeface="Calibri" panose="020F0502020204030204" pitchFamily="34" charset="0"/>
                <a:cs typeface="Times New Roman" charset="0"/>
              </a:rPr>
              <a:t>stack.Pop</a:t>
            </a:r>
            <a:r>
              <a:rPr lang="en-US" altLang="en-US" dirty="0">
                <a:latin typeface="Calibri" panose="020F0502020204030204" pitchFamily="34" charset="0"/>
                <a:cs typeface="Times New Roman" charset="0"/>
              </a:rPr>
              <a:t>(item);</a:t>
            </a:r>
            <a:endParaRPr lang="en-US" altLang="en-US" dirty="0">
              <a:latin typeface="Calibri" panose="020F050202020403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143000" y="1219200"/>
            <a:ext cx="6400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buFontTx/>
              <a:buNone/>
            </a:pPr>
            <a:r>
              <a:rPr lang="en-US" altLang="en-US"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MS Mincho" charset="-128"/>
              </a:rPr>
              <a:t>Stack </a:t>
            </a:r>
            <a:r>
              <a:rPr lang="en-US" altLang="en-US" sz="4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MS Mincho" charset="-128"/>
              </a:rPr>
              <a:t>Underflow</a:t>
            </a:r>
            <a:endParaRPr lang="en-US" altLang="en-US" sz="40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  <a:ea typeface="MS Mincho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617504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manullah\Desktop\Captur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35" y="2362200"/>
            <a:ext cx="9038897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1143000" y="1219200"/>
            <a:ext cx="6400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buFontTx/>
              <a:buNone/>
            </a:pPr>
            <a:r>
              <a:rPr lang="en-US" altLang="en-US" sz="4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MS Mincho" charset="-128"/>
              </a:rPr>
              <a:t>Position of Top</a:t>
            </a:r>
            <a:endParaRPr lang="en-US" altLang="en-US" sz="40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  <a:ea typeface="MS Mincho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741433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4400" dirty="0">
                <a:latin typeface="Calibri" panose="020F0502020204030204" pitchFamily="34" charset="0"/>
              </a:rPr>
              <a:t>Analysis of Stack Operations</a:t>
            </a:r>
            <a:r>
              <a:rPr lang="en-US" b="1" dirty="0">
                <a:latin typeface="Calibri" panose="020F0502020204030204" pitchFamily="34" charset="0"/>
              </a:rPr>
              <a:t/>
            </a:r>
            <a:br>
              <a:rPr lang="en-US" b="1" dirty="0">
                <a:latin typeface="Calibri" panose="020F0502020204030204" pitchFamily="34" charset="0"/>
              </a:rPr>
            </a:b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Calibri" panose="020F0502020204030204" pitchFamily="34" charset="0"/>
              </a:rPr>
              <a:t>Push </a:t>
            </a:r>
            <a:r>
              <a:rPr lang="en-US" b="1" dirty="0">
                <a:latin typeface="Calibri" panose="020F0502020204030204" pitchFamily="34" charset="0"/>
              </a:rPr>
              <a:t>Operation</a:t>
            </a:r>
            <a:r>
              <a:rPr lang="en-US" dirty="0">
                <a:latin typeface="Calibri" panose="020F0502020204030204" pitchFamily="34" charset="0"/>
              </a:rPr>
              <a:t> : O(1)</a:t>
            </a:r>
          </a:p>
          <a:p>
            <a:r>
              <a:rPr lang="en-US" b="1" dirty="0">
                <a:latin typeface="Calibri" panose="020F0502020204030204" pitchFamily="34" charset="0"/>
              </a:rPr>
              <a:t>Pop Operation</a:t>
            </a:r>
            <a:r>
              <a:rPr lang="en-US" dirty="0">
                <a:latin typeface="Calibri" panose="020F0502020204030204" pitchFamily="34" charset="0"/>
              </a:rPr>
              <a:t> : O(1)</a:t>
            </a:r>
          </a:p>
          <a:p>
            <a:r>
              <a:rPr lang="en-US" b="1" dirty="0">
                <a:latin typeface="Calibri" panose="020F0502020204030204" pitchFamily="34" charset="0"/>
              </a:rPr>
              <a:t>Top Operation</a:t>
            </a:r>
            <a:r>
              <a:rPr lang="en-US" dirty="0">
                <a:latin typeface="Calibri" panose="020F0502020204030204" pitchFamily="34" charset="0"/>
              </a:rPr>
              <a:t> : O(1</a:t>
            </a:r>
            <a:r>
              <a:rPr lang="en-US" dirty="0" smtClean="0">
                <a:latin typeface="Calibri" panose="020F0502020204030204" pitchFamily="34" charset="0"/>
              </a:rPr>
              <a:t>)</a:t>
            </a:r>
          </a:p>
          <a:p>
            <a:endParaRPr lang="en-US" dirty="0">
              <a:latin typeface="Calibri" panose="020F0502020204030204" pitchFamily="34" charset="0"/>
            </a:endParaRPr>
          </a:p>
          <a:p>
            <a:pPr marL="109728" indent="0">
              <a:buNone/>
            </a:pPr>
            <a:r>
              <a:rPr lang="en-US" dirty="0">
                <a:latin typeface="Calibri" panose="020F0502020204030204" pitchFamily="34" charset="0"/>
              </a:rPr>
              <a:t>The time complexities for push() and pop() functions are O(1) because we always have to insert or remove the data from the </a:t>
            </a:r>
            <a:r>
              <a:rPr lang="en-US" b="1" dirty="0">
                <a:latin typeface="Calibri" panose="020F0502020204030204" pitchFamily="34" charset="0"/>
              </a:rPr>
              <a:t>top</a:t>
            </a:r>
            <a:r>
              <a:rPr lang="en-US" dirty="0">
                <a:latin typeface="Calibri" panose="020F0502020204030204" pitchFamily="34" charset="0"/>
              </a:rPr>
              <a:t> of the stack, which is a one step process.</a:t>
            </a:r>
          </a:p>
          <a:p>
            <a:endParaRPr 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89348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4600"/>
            <a:ext cx="8229600" cy="1066800"/>
          </a:xfrm>
        </p:spPr>
        <p:txBody>
          <a:bodyPr/>
          <a:lstStyle/>
          <a:p>
            <a:pPr algn="ctr"/>
            <a:r>
              <a:rPr lang="en-US" dirty="0">
                <a:latin typeface="Calibri" panose="020F0502020204030204" pitchFamily="34" charset="0"/>
              </a:rPr>
              <a:t>Applications of Stack </a:t>
            </a:r>
            <a:r>
              <a:rPr lang="en-US" dirty="0" smtClean="0">
                <a:latin typeface="Calibri" panose="020F0502020204030204" pitchFamily="34" charset="0"/>
              </a:rPr>
              <a:t>Data Structure</a:t>
            </a:r>
            <a:endParaRPr 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85905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09600"/>
            <a:ext cx="8229600" cy="792162"/>
          </a:xfrm>
        </p:spPr>
        <p:txBody>
          <a:bodyPr/>
          <a:lstStyle/>
          <a:p>
            <a:pPr algn="ctr"/>
            <a:r>
              <a:rPr lang="en-US" altLang="en-US" dirty="0">
                <a:latin typeface="Calibri" panose="020F0502020204030204" pitchFamily="34" charset="0"/>
              </a:rPr>
              <a:t>Stack Applications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27018"/>
            <a:ext cx="8229600" cy="5410200"/>
          </a:xfrm>
        </p:spPr>
        <p:txBody>
          <a:bodyPr/>
          <a:lstStyle/>
          <a:p>
            <a:r>
              <a:rPr lang="en-US" altLang="en-US" dirty="0">
                <a:latin typeface="Calibri" panose="020F0502020204030204" pitchFamily="34" charset="0"/>
              </a:rPr>
              <a:t>Stacks are a very common data structure</a:t>
            </a:r>
          </a:p>
          <a:p>
            <a:pPr lvl="1"/>
            <a:r>
              <a:rPr lang="en-US" altLang="en-US" dirty="0">
                <a:latin typeface="Calibri" panose="020F0502020204030204" pitchFamily="34" charset="0"/>
              </a:rPr>
              <a:t>compilers</a:t>
            </a:r>
          </a:p>
          <a:p>
            <a:pPr lvl="2"/>
            <a:r>
              <a:rPr lang="en-US" altLang="en-US" dirty="0">
                <a:latin typeface="Calibri" panose="020F0502020204030204" pitchFamily="34" charset="0"/>
              </a:rPr>
              <a:t>parsing data between delimiters (brackets)</a:t>
            </a:r>
          </a:p>
          <a:p>
            <a:pPr lvl="1"/>
            <a:r>
              <a:rPr lang="en-US" altLang="en-US" dirty="0">
                <a:latin typeface="Calibri" panose="020F0502020204030204" pitchFamily="34" charset="0"/>
              </a:rPr>
              <a:t>operating systems</a:t>
            </a:r>
          </a:p>
          <a:p>
            <a:pPr lvl="2"/>
            <a:r>
              <a:rPr lang="en-US" altLang="en-US" dirty="0">
                <a:latin typeface="Calibri" panose="020F0502020204030204" pitchFamily="34" charset="0"/>
              </a:rPr>
              <a:t>program stack</a:t>
            </a:r>
          </a:p>
          <a:p>
            <a:pPr lvl="1"/>
            <a:r>
              <a:rPr lang="en-US" altLang="en-US" dirty="0">
                <a:latin typeface="Calibri" panose="020F0502020204030204" pitchFamily="34" charset="0"/>
              </a:rPr>
              <a:t>virtual machines</a:t>
            </a:r>
          </a:p>
          <a:p>
            <a:pPr lvl="2"/>
            <a:r>
              <a:rPr lang="en-US" altLang="en-US" dirty="0">
                <a:latin typeface="Calibri" panose="020F0502020204030204" pitchFamily="34" charset="0"/>
              </a:rPr>
              <a:t>manipulating numbers</a:t>
            </a:r>
          </a:p>
          <a:p>
            <a:pPr lvl="3"/>
            <a:r>
              <a:rPr lang="en-US" altLang="en-US" dirty="0">
                <a:latin typeface="Calibri" panose="020F0502020204030204" pitchFamily="34" charset="0"/>
              </a:rPr>
              <a:t>pop 2 numbers off stack, do work (such as add)</a:t>
            </a:r>
          </a:p>
          <a:p>
            <a:pPr lvl="3"/>
            <a:r>
              <a:rPr lang="en-US" altLang="en-US" dirty="0">
                <a:latin typeface="Calibri" panose="020F0502020204030204" pitchFamily="34" charset="0"/>
              </a:rPr>
              <a:t>push result back on stack and repeat</a:t>
            </a:r>
          </a:p>
          <a:p>
            <a:pPr lvl="1"/>
            <a:r>
              <a:rPr lang="en-US" altLang="en-US" dirty="0">
                <a:latin typeface="Calibri" panose="020F0502020204030204" pitchFamily="34" charset="0"/>
              </a:rPr>
              <a:t>artificial intelligence</a:t>
            </a:r>
          </a:p>
          <a:p>
            <a:pPr lvl="2"/>
            <a:r>
              <a:rPr lang="en-US" altLang="en-US" dirty="0">
                <a:latin typeface="Calibri" panose="020F0502020204030204" pitchFamily="34" charset="0"/>
              </a:rPr>
              <a:t>finding a path</a:t>
            </a:r>
          </a:p>
        </p:txBody>
      </p:sp>
    </p:spTree>
    <p:extLst>
      <p:ext uri="{BB962C8B-B14F-4D97-AF65-F5344CB8AC3E}">
        <p14:creationId xmlns:p14="http://schemas.microsoft.com/office/powerpoint/2010/main" val="2141279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mtClean="0">
                <a:latin typeface="Calibri" panose="020F0502020204030204" pitchFamily="34" charset="0"/>
              </a:rPr>
              <a:t>Last Lecture Summary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>
                <a:latin typeface="Calibri" panose="020F0502020204030204" pitchFamily="34" charset="0"/>
              </a:rPr>
              <a:t>Introduction to Double Linked List</a:t>
            </a:r>
          </a:p>
          <a:p>
            <a:pPr algn="just"/>
            <a:r>
              <a:rPr lang="en-US" dirty="0">
                <a:latin typeface="Calibri" panose="020F0502020204030204" pitchFamily="34" charset="0"/>
              </a:rPr>
              <a:t>Insertions and Deletions in Doubly Linked List</a:t>
            </a:r>
          </a:p>
          <a:p>
            <a:pPr algn="just"/>
            <a:r>
              <a:rPr lang="en-US" dirty="0">
                <a:latin typeface="Calibri" panose="020F0502020204030204" pitchFamily="34" charset="0"/>
              </a:rPr>
              <a:t>Introduction to Circular </a:t>
            </a:r>
            <a:r>
              <a:rPr lang="en-US" dirty="0" smtClean="0">
                <a:latin typeface="Calibri" panose="020F0502020204030204" pitchFamily="34" charset="0"/>
              </a:rPr>
              <a:t>Linked List</a:t>
            </a:r>
            <a:endParaRPr lang="en-US" dirty="0">
              <a:latin typeface="Calibri" panose="020F0502020204030204" pitchFamily="34" charset="0"/>
            </a:endParaRPr>
          </a:p>
          <a:p>
            <a:pPr algn="just"/>
            <a:r>
              <a:rPr lang="en-US" dirty="0">
                <a:latin typeface="Calibri" panose="020F0502020204030204" pitchFamily="34" charset="0"/>
              </a:rPr>
              <a:t>Insertion and Deletion </a:t>
            </a:r>
            <a:r>
              <a:rPr lang="en-US" dirty="0" smtClean="0">
                <a:latin typeface="Calibri" panose="020F0502020204030204" pitchFamily="34" charset="0"/>
              </a:rPr>
              <a:t>in </a:t>
            </a:r>
            <a:r>
              <a:rPr lang="en-US" dirty="0">
                <a:latin typeface="Calibri" panose="020F0502020204030204" pitchFamily="34" charset="0"/>
              </a:rPr>
              <a:t>Circular Linked List</a:t>
            </a:r>
          </a:p>
        </p:txBody>
      </p:sp>
    </p:spTree>
    <p:extLst>
      <p:ext uri="{BB962C8B-B14F-4D97-AF65-F5344CB8AC3E}">
        <p14:creationId xmlns:p14="http://schemas.microsoft.com/office/powerpoint/2010/main" val="1247659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914400"/>
          </a:xfrm>
        </p:spPr>
        <p:txBody>
          <a:bodyPr/>
          <a:lstStyle/>
          <a:p>
            <a:pPr algn="ctr"/>
            <a:r>
              <a:rPr lang="en-US" altLang="en-US" dirty="0" smtClean="0">
                <a:latin typeface="Calibri" panose="020F0502020204030204" pitchFamily="34" charset="0"/>
                <a:ea typeface="MS Mincho" charset="-128"/>
              </a:rPr>
              <a:t>Postfix </a:t>
            </a:r>
            <a:r>
              <a:rPr lang="en-US" altLang="en-US" dirty="0">
                <a:latin typeface="Calibri" panose="020F0502020204030204" pitchFamily="34" charset="0"/>
                <a:ea typeface="MS Mincho" charset="-128"/>
              </a:rPr>
              <a:t>expressions</a:t>
            </a:r>
            <a:r>
              <a:rPr lang="en-US" altLang="en-US" dirty="0">
                <a:latin typeface="Calibri" panose="020F0502020204030204" pitchFamily="34" charset="0"/>
              </a:rPr>
              <a:t> 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828800"/>
            <a:ext cx="8077200" cy="4191000"/>
          </a:xfrm>
        </p:spPr>
        <p:txBody>
          <a:bodyPr>
            <a:normAutofit lnSpcReduction="10000"/>
          </a:bodyPr>
          <a:lstStyle/>
          <a:p>
            <a:r>
              <a:rPr lang="en-US" altLang="en-US" sz="2800" dirty="0">
                <a:latin typeface="Calibri" panose="020F0502020204030204" pitchFamily="34" charset="0"/>
                <a:cs typeface="Times New Roman" charset="0"/>
              </a:rPr>
              <a:t>Postfix notation is another way of writing arithmetic expressions.</a:t>
            </a:r>
            <a:endParaRPr lang="en-US" altLang="en-US" sz="2800" dirty="0">
              <a:latin typeface="Calibri" panose="020F0502020204030204" pitchFamily="34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altLang="en-US" sz="1200" dirty="0">
                <a:latin typeface="Calibri" panose="020F0502020204030204" pitchFamily="34" charset="0"/>
                <a:cs typeface="Times New Roman" charset="0"/>
              </a:rPr>
              <a:t> </a:t>
            </a:r>
            <a:endParaRPr lang="en-US" altLang="en-US" sz="1200" dirty="0">
              <a:latin typeface="Calibri" panose="020F0502020204030204" pitchFamily="34" charset="0"/>
              <a:cs typeface="Courier New" pitchFamily="49" charset="0"/>
            </a:endParaRPr>
          </a:p>
          <a:p>
            <a:r>
              <a:rPr lang="en-US" altLang="en-US" sz="2800" dirty="0">
                <a:latin typeface="Calibri" panose="020F0502020204030204" pitchFamily="34" charset="0"/>
                <a:cs typeface="Times New Roman" charset="0"/>
              </a:rPr>
              <a:t>In postfix notation, the operator is written after the two operands.</a:t>
            </a:r>
            <a:endParaRPr lang="en-US" altLang="en-US" sz="2800" dirty="0">
              <a:latin typeface="Calibri" panose="020F0502020204030204" pitchFamily="34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altLang="en-US" sz="500" dirty="0">
                <a:latin typeface="Calibri" panose="020F0502020204030204" pitchFamily="34" charset="0"/>
                <a:cs typeface="Times New Roman" charset="0"/>
              </a:rPr>
              <a:t> </a:t>
            </a:r>
            <a:endParaRPr lang="en-US" altLang="en-US" sz="500" dirty="0">
              <a:latin typeface="Calibri" panose="020F0502020204030204" pitchFamily="34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altLang="en-US" sz="2800" dirty="0">
                <a:latin typeface="Calibri" panose="020F0502020204030204" pitchFamily="34" charset="0"/>
                <a:cs typeface="Times New Roman" charset="0"/>
              </a:rPr>
              <a:t>		</a:t>
            </a:r>
            <a:r>
              <a:rPr lang="en-US" altLang="en-US" sz="2800" i="1" dirty="0">
                <a:latin typeface="Calibri" panose="020F0502020204030204" pitchFamily="34" charset="0"/>
                <a:cs typeface="Times New Roman" charset="0"/>
              </a:rPr>
              <a:t>infix</a:t>
            </a:r>
            <a:r>
              <a:rPr lang="en-US" altLang="en-US" sz="2800" dirty="0">
                <a:latin typeface="Calibri" panose="020F0502020204030204" pitchFamily="34" charset="0"/>
                <a:cs typeface="Times New Roman" charset="0"/>
              </a:rPr>
              <a:t>: 2+5    </a:t>
            </a:r>
            <a:r>
              <a:rPr lang="en-US" altLang="en-US" sz="2800" i="1" dirty="0">
                <a:latin typeface="Calibri" panose="020F0502020204030204" pitchFamily="34" charset="0"/>
                <a:cs typeface="Times New Roman" charset="0"/>
              </a:rPr>
              <a:t>postfix</a:t>
            </a:r>
            <a:r>
              <a:rPr lang="en-US" altLang="en-US" sz="2800" dirty="0">
                <a:latin typeface="Calibri" panose="020F0502020204030204" pitchFamily="34" charset="0"/>
                <a:cs typeface="Times New Roman" charset="0"/>
              </a:rPr>
              <a:t>: 2 5 +</a:t>
            </a:r>
          </a:p>
          <a:p>
            <a:r>
              <a:rPr lang="en-US" altLang="en-US" sz="2800" dirty="0">
                <a:latin typeface="Calibri" panose="020F0502020204030204" pitchFamily="34" charset="0"/>
                <a:cs typeface="Times New Roman" charset="0"/>
              </a:rPr>
              <a:t>Expressions are evaluated from left to right.</a:t>
            </a:r>
            <a:endParaRPr lang="en-US" altLang="en-US" sz="2800" dirty="0">
              <a:latin typeface="Calibri" panose="020F0502020204030204" pitchFamily="34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altLang="en-US" sz="1800" dirty="0">
                <a:latin typeface="Calibri" panose="020F0502020204030204" pitchFamily="34" charset="0"/>
                <a:cs typeface="Times New Roman" charset="0"/>
              </a:rPr>
              <a:t> </a:t>
            </a:r>
            <a:endParaRPr lang="en-US" altLang="en-US" sz="1800" dirty="0">
              <a:latin typeface="Calibri" panose="020F0502020204030204" pitchFamily="34" charset="0"/>
              <a:cs typeface="Courier New" pitchFamily="49" charset="0"/>
            </a:endParaRPr>
          </a:p>
          <a:p>
            <a:r>
              <a:rPr lang="en-US" altLang="en-US" sz="2800" dirty="0">
                <a:latin typeface="Calibri" panose="020F0502020204030204" pitchFamily="34" charset="0"/>
                <a:cs typeface="Times New Roman" charset="0"/>
              </a:rPr>
              <a:t>Precedence rules and parentheses are never needed!!</a:t>
            </a:r>
            <a:endParaRPr lang="en-US" altLang="en-US" sz="2800" dirty="0">
              <a:latin typeface="Calibri" panose="020F0502020204030204" pitchFamily="34" charset="0"/>
              <a:cs typeface="Courier New" pitchFamily="49" charset="0"/>
            </a:endParaRPr>
          </a:p>
          <a:p>
            <a:endParaRPr lang="en-US" altLang="en-US" sz="28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61278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altLang="en-US" dirty="0" smtClean="0">
                <a:latin typeface="Calibri" panose="020F0502020204030204" pitchFamily="34" charset="0"/>
                <a:ea typeface="MS Mincho" charset="-128"/>
              </a:rPr>
              <a:t>Postfix </a:t>
            </a:r>
            <a:r>
              <a:rPr lang="en-US" altLang="en-US" dirty="0">
                <a:latin typeface="Calibri" panose="020F0502020204030204" pitchFamily="34" charset="0"/>
                <a:ea typeface="MS Mincho" charset="-128"/>
              </a:rPr>
              <a:t>expressions</a:t>
            </a:r>
            <a:br>
              <a:rPr lang="en-US" altLang="en-US" dirty="0">
                <a:latin typeface="Calibri" panose="020F0502020204030204" pitchFamily="34" charset="0"/>
                <a:ea typeface="MS Mincho" charset="-128"/>
              </a:rPr>
            </a:br>
            <a:endParaRPr lang="en-US" altLang="en-US" dirty="0">
              <a:latin typeface="Calibri" panose="020F0502020204030204" pitchFamily="34" charset="0"/>
              <a:ea typeface="MS Mincho" charset="-128"/>
            </a:endParaRPr>
          </a:p>
        </p:txBody>
      </p:sp>
      <p:pic>
        <p:nvPicPr>
          <p:cNvPr id="37891" name="Picture 3" descr="A:\stacks_fig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438400"/>
            <a:ext cx="7407275" cy="277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68674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757451" y="749490"/>
            <a:ext cx="77724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 dirty="0">
                <a:latin typeface="Calibri" panose="020F0502020204030204" pitchFamily="34" charset="0"/>
                <a:cs typeface="Times New Roman" charset="0"/>
              </a:rPr>
              <a:t>Postfix  expressions:</a:t>
            </a:r>
            <a:r>
              <a:rPr lang="en-US" altLang="en-US" dirty="0">
                <a:latin typeface="Calibri" panose="020F0502020204030204" pitchFamily="34" charset="0"/>
              </a:rPr>
              <a:t> </a:t>
            </a:r>
            <a:br>
              <a:rPr lang="en-US" altLang="en-US" dirty="0">
                <a:latin typeface="Calibri" panose="020F0502020204030204" pitchFamily="34" charset="0"/>
              </a:rPr>
            </a:br>
            <a:r>
              <a:rPr lang="en-US" altLang="en-US" dirty="0">
                <a:latin typeface="Calibri" panose="020F0502020204030204" pitchFamily="34" charset="0"/>
              </a:rPr>
              <a:t>Algorithm using </a:t>
            </a:r>
            <a:r>
              <a:rPr lang="en-US" altLang="en-US" dirty="0" smtClean="0">
                <a:latin typeface="Calibri" panose="020F0502020204030204" pitchFamily="34" charset="0"/>
              </a:rPr>
              <a:t>stacks</a:t>
            </a:r>
            <a:endParaRPr lang="en-US" altLang="en-US" dirty="0">
              <a:latin typeface="Calibri" panose="020F0502020204030204" pitchFamily="34" charset="0"/>
            </a:endParaRPr>
          </a:p>
        </p:txBody>
      </p:sp>
      <p:pic>
        <p:nvPicPr>
          <p:cNvPr id="44035" name="Picture 3" descr="A:\stacks_fig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905000"/>
            <a:ext cx="8001000" cy="4389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55878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838200"/>
            <a:ext cx="8229600" cy="106680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 dirty="0">
                <a:latin typeface="Calibri" panose="020F0502020204030204" pitchFamily="34" charset="0"/>
                <a:cs typeface="Times New Roman" charset="0"/>
              </a:rPr>
              <a:t>Postfix  expressions:</a:t>
            </a:r>
            <a:br>
              <a:rPr lang="en-US" altLang="en-US" dirty="0">
                <a:latin typeface="Calibri" panose="020F0502020204030204" pitchFamily="34" charset="0"/>
                <a:cs typeface="Times New Roman" charset="0"/>
              </a:rPr>
            </a:br>
            <a:r>
              <a:rPr lang="en-US" altLang="en-US" dirty="0">
                <a:latin typeface="Calibri" panose="020F0502020204030204" pitchFamily="34" charset="0"/>
                <a:cs typeface="Times New Roman" charset="0"/>
              </a:rPr>
              <a:t>Algorithm using stacks</a:t>
            </a:r>
            <a:endParaRPr lang="en-US" altLang="en-US" dirty="0">
              <a:latin typeface="Calibri" panose="020F0502020204030204" pitchFamily="34" charset="0"/>
              <a:cs typeface="Courier New" pitchFamily="49" charset="0"/>
            </a:endParaRP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>
          <a:xfrm>
            <a:off x="1676400" y="2362200"/>
            <a:ext cx="5867400" cy="41148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dirty="0">
                <a:latin typeface="Calibri" panose="020F0502020204030204" pitchFamily="34" charset="0"/>
                <a:cs typeface="Times New Roman" charset="0"/>
              </a:rPr>
              <a:t>WHILE more input items exist</a:t>
            </a:r>
            <a:endParaRPr lang="en-US" altLang="en-US" sz="2400" dirty="0">
              <a:latin typeface="Calibri" panose="020F0502020204030204" pitchFamily="34" charset="0"/>
              <a:cs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dirty="0">
                <a:latin typeface="Calibri" panose="020F0502020204030204" pitchFamily="34" charset="0"/>
                <a:cs typeface="Times New Roman" charset="0"/>
              </a:rPr>
              <a:t>   	Get an item</a:t>
            </a:r>
            <a:endParaRPr lang="en-US" altLang="en-US" sz="2400" dirty="0">
              <a:latin typeface="Calibri" panose="020F0502020204030204" pitchFamily="34" charset="0"/>
              <a:cs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dirty="0">
                <a:latin typeface="Calibri" panose="020F0502020204030204" pitchFamily="34" charset="0"/>
                <a:cs typeface="Times New Roman" charset="0"/>
              </a:rPr>
              <a:t>   	IF item is an operand</a:t>
            </a:r>
            <a:endParaRPr lang="en-US" altLang="en-US" sz="2400" dirty="0">
              <a:latin typeface="Calibri" panose="020F0502020204030204" pitchFamily="34" charset="0"/>
              <a:cs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dirty="0">
                <a:latin typeface="Calibri" panose="020F0502020204030204" pitchFamily="34" charset="0"/>
                <a:cs typeface="Times New Roman" charset="0"/>
              </a:rPr>
              <a:t>      </a:t>
            </a:r>
            <a:r>
              <a:rPr lang="en-US" altLang="en-US" sz="2400" dirty="0" err="1">
                <a:latin typeface="Calibri" panose="020F0502020204030204" pitchFamily="34" charset="0"/>
                <a:cs typeface="Times New Roman" charset="0"/>
              </a:rPr>
              <a:t>stack.Push</a:t>
            </a:r>
            <a:r>
              <a:rPr lang="en-US" altLang="en-US" sz="2400" dirty="0">
                <a:latin typeface="Calibri" panose="020F0502020204030204" pitchFamily="34" charset="0"/>
                <a:cs typeface="Times New Roman" charset="0"/>
              </a:rPr>
              <a:t>(item)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dirty="0">
                <a:latin typeface="Calibri" panose="020F0502020204030204" pitchFamily="34" charset="0"/>
                <a:cs typeface="Times New Roman" charset="0"/>
              </a:rPr>
              <a:t> 	ELSE</a:t>
            </a:r>
            <a:endParaRPr lang="en-US" altLang="en-US" sz="2400" dirty="0">
              <a:latin typeface="Calibri" panose="020F0502020204030204" pitchFamily="34" charset="0"/>
              <a:cs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dirty="0">
                <a:latin typeface="Calibri" panose="020F0502020204030204" pitchFamily="34" charset="0"/>
                <a:cs typeface="Times New Roman" charset="0"/>
              </a:rPr>
              <a:t>      </a:t>
            </a:r>
            <a:r>
              <a:rPr lang="en-US" altLang="en-US" sz="2400" dirty="0" err="1">
                <a:latin typeface="Calibri" panose="020F0502020204030204" pitchFamily="34" charset="0"/>
                <a:cs typeface="Times New Roman" charset="0"/>
              </a:rPr>
              <a:t>stack.Pop</a:t>
            </a:r>
            <a:r>
              <a:rPr lang="en-US" altLang="en-US" sz="2400" dirty="0">
                <a:latin typeface="Calibri" panose="020F0502020204030204" pitchFamily="34" charset="0"/>
                <a:cs typeface="Times New Roman" charset="0"/>
              </a:rPr>
              <a:t>(operand2)</a:t>
            </a:r>
            <a:endParaRPr lang="en-US" altLang="en-US" sz="2400" dirty="0">
              <a:latin typeface="Calibri" panose="020F0502020204030204" pitchFamily="34" charset="0"/>
              <a:cs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dirty="0">
                <a:latin typeface="Calibri" panose="020F0502020204030204" pitchFamily="34" charset="0"/>
                <a:cs typeface="Times New Roman" charset="0"/>
              </a:rPr>
              <a:t>      </a:t>
            </a:r>
            <a:r>
              <a:rPr lang="en-US" altLang="en-US" sz="2400" dirty="0" err="1">
                <a:latin typeface="Calibri" panose="020F0502020204030204" pitchFamily="34" charset="0"/>
                <a:cs typeface="Times New Roman" charset="0"/>
              </a:rPr>
              <a:t>stack.Pop</a:t>
            </a:r>
            <a:r>
              <a:rPr lang="en-US" altLang="en-US" sz="2400" dirty="0">
                <a:latin typeface="Calibri" panose="020F0502020204030204" pitchFamily="34" charset="0"/>
                <a:cs typeface="Times New Roman" charset="0"/>
              </a:rPr>
              <a:t>(operand1)</a:t>
            </a:r>
            <a:endParaRPr lang="en-US" altLang="en-US" sz="2400" dirty="0">
              <a:latin typeface="Calibri" panose="020F0502020204030204" pitchFamily="34" charset="0"/>
              <a:cs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dirty="0">
                <a:latin typeface="Calibri" panose="020F0502020204030204" pitchFamily="34" charset="0"/>
                <a:cs typeface="Times New Roman" charset="0"/>
              </a:rPr>
              <a:t>      Compute result</a:t>
            </a:r>
            <a:endParaRPr lang="en-US" altLang="en-US" sz="2400" dirty="0">
              <a:latin typeface="Calibri" panose="020F0502020204030204" pitchFamily="34" charset="0"/>
              <a:cs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dirty="0">
                <a:latin typeface="Calibri" panose="020F0502020204030204" pitchFamily="34" charset="0"/>
                <a:cs typeface="Times New Roman" charset="0"/>
              </a:rPr>
              <a:t>      </a:t>
            </a:r>
            <a:r>
              <a:rPr lang="en-US" altLang="en-US" sz="2400" dirty="0" err="1">
                <a:latin typeface="Calibri" panose="020F0502020204030204" pitchFamily="34" charset="0"/>
                <a:cs typeface="Times New Roman" charset="0"/>
              </a:rPr>
              <a:t>stack.Push</a:t>
            </a:r>
            <a:r>
              <a:rPr lang="en-US" altLang="en-US" sz="2400" dirty="0">
                <a:latin typeface="Calibri" panose="020F0502020204030204" pitchFamily="34" charset="0"/>
                <a:cs typeface="Times New Roman" charset="0"/>
              </a:rPr>
              <a:t>(result)</a:t>
            </a:r>
            <a:endParaRPr lang="en-US" altLang="en-US" sz="2400" dirty="0">
              <a:latin typeface="Calibri" panose="020F0502020204030204" pitchFamily="34" charset="0"/>
              <a:cs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dirty="0" err="1">
                <a:latin typeface="Calibri" panose="020F0502020204030204" pitchFamily="34" charset="0"/>
                <a:cs typeface="Times New Roman" charset="0"/>
              </a:rPr>
              <a:t>stack.Pop</a:t>
            </a:r>
            <a:r>
              <a:rPr lang="en-US" altLang="en-US" sz="2400" dirty="0">
                <a:latin typeface="Calibri" panose="020F0502020204030204" pitchFamily="34" charset="0"/>
                <a:cs typeface="Times New Roman" charset="0"/>
              </a:rPr>
              <a:t>(result)</a:t>
            </a:r>
          </a:p>
        </p:txBody>
      </p:sp>
    </p:spTree>
    <p:extLst>
      <p:ext uri="{BB962C8B-B14F-4D97-AF65-F5344CB8AC3E}">
        <p14:creationId xmlns:p14="http://schemas.microsoft.com/office/powerpoint/2010/main" val="33423147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09600"/>
            <a:ext cx="8229600" cy="715962"/>
          </a:xfrm>
        </p:spPr>
        <p:txBody>
          <a:bodyPr>
            <a:normAutofit/>
          </a:bodyPr>
          <a:lstStyle/>
          <a:p>
            <a:pPr algn="ctr"/>
            <a:r>
              <a:rPr lang="en-US" altLang="en-US" sz="3600" dirty="0">
                <a:latin typeface="Calibri" panose="020F0502020204030204" pitchFamily="34" charset="0"/>
              </a:rPr>
              <a:t>Reverse Polish Notation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143000"/>
            <a:ext cx="8229600" cy="2362200"/>
          </a:xfrm>
        </p:spPr>
        <p:txBody>
          <a:bodyPr/>
          <a:lstStyle/>
          <a:p>
            <a:r>
              <a:rPr lang="en-US" altLang="en-US" sz="2800" dirty="0">
                <a:latin typeface="Calibri" panose="020F0502020204030204" pitchFamily="34" charset="0"/>
              </a:rPr>
              <a:t>Way of inputting numbers to a calculator</a:t>
            </a:r>
          </a:p>
          <a:p>
            <a:pPr lvl="1"/>
            <a:r>
              <a:rPr lang="en-US" altLang="en-US" sz="2400" dirty="0">
                <a:latin typeface="Calibri" panose="020F0502020204030204" pitchFamily="34" charset="0"/>
              </a:rPr>
              <a:t>(5 + 3) * 6 becomes 5 3 + 6 *</a:t>
            </a:r>
          </a:p>
          <a:p>
            <a:pPr lvl="1"/>
            <a:r>
              <a:rPr lang="en-US" altLang="en-US" sz="2400" dirty="0">
                <a:latin typeface="Calibri" panose="020F0502020204030204" pitchFamily="34" charset="0"/>
              </a:rPr>
              <a:t>5 + 3 * 6 becomes 5 3 6 * +</a:t>
            </a:r>
          </a:p>
          <a:p>
            <a:r>
              <a:rPr lang="en-US" altLang="en-US" sz="2800" dirty="0">
                <a:latin typeface="Calibri" panose="020F0502020204030204" pitchFamily="34" charset="0"/>
              </a:rPr>
              <a:t>We can use a stack to implement this</a:t>
            </a:r>
          </a:p>
          <a:p>
            <a:pPr lvl="1"/>
            <a:r>
              <a:rPr lang="en-US" altLang="en-US" sz="2400" dirty="0">
                <a:latin typeface="Calibri" panose="020F0502020204030204" pitchFamily="34" charset="0"/>
              </a:rPr>
              <a:t>consider 5 3 + 6 *</a:t>
            </a:r>
          </a:p>
        </p:txBody>
      </p:sp>
      <p:sp>
        <p:nvSpPr>
          <p:cNvPr id="26629" name="Line 5"/>
          <p:cNvSpPr>
            <a:spLocks noChangeShapeType="1"/>
          </p:cNvSpPr>
          <p:nvPr/>
        </p:nvSpPr>
        <p:spPr bwMode="auto">
          <a:xfrm>
            <a:off x="1371600" y="3657600"/>
            <a:ext cx="0" cy="190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0" name="Line 6"/>
          <p:cNvSpPr>
            <a:spLocks noChangeShapeType="1"/>
          </p:cNvSpPr>
          <p:nvPr/>
        </p:nvSpPr>
        <p:spPr bwMode="auto">
          <a:xfrm>
            <a:off x="1371600" y="5562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1" name="Line 7"/>
          <p:cNvSpPr>
            <a:spLocks noChangeShapeType="1"/>
          </p:cNvSpPr>
          <p:nvPr/>
        </p:nvSpPr>
        <p:spPr bwMode="auto">
          <a:xfrm>
            <a:off x="2133600" y="3657600"/>
            <a:ext cx="0" cy="190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2" name="Line 8"/>
          <p:cNvSpPr>
            <a:spLocks noChangeShapeType="1"/>
          </p:cNvSpPr>
          <p:nvPr/>
        </p:nvSpPr>
        <p:spPr bwMode="auto">
          <a:xfrm>
            <a:off x="1371600" y="5181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3" name="Line 9"/>
          <p:cNvSpPr>
            <a:spLocks noChangeShapeType="1"/>
          </p:cNvSpPr>
          <p:nvPr/>
        </p:nvSpPr>
        <p:spPr bwMode="auto">
          <a:xfrm>
            <a:off x="1371600" y="4800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4" name="Text Box 10"/>
          <p:cNvSpPr txBox="1">
            <a:spLocks noChangeArrowheads="1"/>
          </p:cNvSpPr>
          <p:nvPr/>
        </p:nvSpPr>
        <p:spPr bwMode="auto">
          <a:xfrm>
            <a:off x="1600200" y="51816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i="0"/>
              <a:t>5</a:t>
            </a:r>
          </a:p>
        </p:txBody>
      </p:sp>
      <p:sp>
        <p:nvSpPr>
          <p:cNvPr id="26635" name="Text Box 11"/>
          <p:cNvSpPr txBox="1">
            <a:spLocks noChangeArrowheads="1"/>
          </p:cNvSpPr>
          <p:nvPr/>
        </p:nvSpPr>
        <p:spPr bwMode="auto">
          <a:xfrm>
            <a:off x="1600200" y="48006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i="0"/>
              <a:t>3</a:t>
            </a:r>
          </a:p>
        </p:txBody>
      </p:sp>
      <p:sp>
        <p:nvSpPr>
          <p:cNvPr id="26636" name="AutoShape 12"/>
          <p:cNvSpPr>
            <a:spLocks noChangeArrowheads="1"/>
          </p:cNvSpPr>
          <p:nvPr/>
        </p:nvSpPr>
        <p:spPr bwMode="auto">
          <a:xfrm>
            <a:off x="2286000" y="4648200"/>
            <a:ext cx="685800" cy="228600"/>
          </a:xfrm>
          <a:prstGeom prst="rightArrow">
            <a:avLst>
              <a:gd name="adj1" fmla="val 50000"/>
              <a:gd name="adj2" fmla="val 7500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7" name="Line 13"/>
          <p:cNvSpPr>
            <a:spLocks noChangeShapeType="1"/>
          </p:cNvSpPr>
          <p:nvPr/>
        </p:nvSpPr>
        <p:spPr bwMode="auto">
          <a:xfrm>
            <a:off x="3124200" y="3657600"/>
            <a:ext cx="0" cy="190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8" name="Line 14"/>
          <p:cNvSpPr>
            <a:spLocks noChangeShapeType="1"/>
          </p:cNvSpPr>
          <p:nvPr/>
        </p:nvSpPr>
        <p:spPr bwMode="auto">
          <a:xfrm>
            <a:off x="3124200" y="5562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9" name="Line 15"/>
          <p:cNvSpPr>
            <a:spLocks noChangeShapeType="1"/>
          </p:cNvSpPr>
          <p:nvPr/>
        </p:nvSpPr>
        <p:spPr bwMode="auto">
          <a:xfrm>
            <a:off x="3886200" y="3657600"/>
            <a:ext cx="0" cy="190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40" name="Line 16"/>
          <p:cNvSpPr>
            <a:spLocks noChangeShapeType="1"/>
          </p:cNvSpPr>
          <p:nvPr/>
        </p:nvSpPr>
        <p:spPr bwMode="auto">
          <a:xfrm>
            <a:off x="3124200" y="5181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42" name="Text Box 18"/>
          <p:cNvSpPr txBox="1">
            <a:spLocks noChangeArrowheads="1"/>
          </p:cNvSpPr>
          <p:nvPr/>
        </p:nvSpPr>
        <p:spPr bwMode="auto">
          <a:xfrm>
            <a:off x="3352800" y="51816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i="0"/>
              <a:t>8</a:t>
            </a:r>
          </a:p>
        </p:txBody>
      </p:sp>
      <p:sp>
        <p:nvSpPr>
          <p:cNvPr id="26644" name="AutoShape 20"/>
          <p:cNvSpPr>
            <a:spLocks noChangeArrowheads="1"/>
          </p:cNvSpPr>
          <p:nvPr/>
        </p:nvSpPr>
        <p:spPr bwMode="auto">
          <a:xfrm>
            <a:off x="4038600" y="4648200"/>
            <a:ext cx="685800" cy="228600"/>
          </a:xfrm>
          <a:prstGeom prst="rightArrow">
            <a:avLst>
              <a:gd name="adj1" fmla="val 50000"/>
              <a:gd name="adj2" fmla="val 7500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45" name="Text Box 21"/>
          <p:cNvSpPr txBox="1">
            <a:spLocks noChangeArrowheads="1"/>
          </p:cNvSpPr>
          <p:nvPr/>
        </p:nvSpPr>
        <p:spPr bwMode="auto">
          <a:xfrm>
            <a:off x="2438400" y="4343400"/>
            <a:ext cx="3175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i="0"/>
              <a:t>+</a:t>
            </a:r>
          </a:p>
        </p:txBody>
      </p:sp>
      <p:sp>
        <p:nvSpPr>
          <p:cNvPr id="26646" name="Line 22"/>
          <p:cNvSpPr>
            <a:spLocks noChangeShapeType="1"/>
          </p:cNvSpPr>
          <p:nvPr/>
        </p:nvSpPr>
        <p:spPr bwMode="auto">
          <a:xfrm>
            <a:off x="4876800" y="3657600"/>
            <a:ext cx="0" cy="190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47" name="Line 23"/>
          <p:cNvSpPr>
            <a:spLocks noChangeShapeType="1"/>
          </p:cNvSpPr>
          <p:nvPr/>
        </p:nvSpPr>
        <p:spPr bwMode="auto">
          <a:xfrm>
            <a:off x="4876800" y="5562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48" name="Line 24"/>
          <p:cNvSpPr>
            <a:spLocks noChangeShapeType="1"/>
          </p:cNvSpPr>
          <p:nvPr/>
        </p:nvSpPr>
        <p:spPr bwMode="auto">
          <a:xfrm>
            <a:off x="5638800" y="3657600"/>
            <a:ext cx="0" cy="190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49" name="Line 25"/>
          <p:cNvSpPr>
            <a:spLocks noChangeShapeType="1"/>
          </p:cNvSpPr>
          <p:nvPr/>
        </p:nvSpPr>
        <p:spPr bwMode="auto">
          <a:xfrm>
            <a:off x="4876800" y="5181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50" name="Line 26"/>
          <p:cNvSpPr>
            <a:spLocks noChangeShapeType="1"/>
          </p:cNvSpPr>
          <p:nvPr/>
        </p:nvSpPr>
        <p:spPr bwMode="auto">
          <a:xfrm>
            <a:off x="4876800" y="4800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51" name="Text Box 27"/>
          <p:cNvSpPr txBox="1">
            <a:spLocks noChangeArrowheads="1"/>
          </p:cNvSpPr>
          <p:nvPr/>
        </p:nvSpPr>
        <p:spPr bwMode="auto">
          <a:xfrm>
            <a:off x="5105400" y="51816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i="0"/>
              <a:t>8</a:t>
            </a:r>
          </a:p>
        </p:txBody>
      </p:sp>
      <p:sp>
        <p:nvSpPr>
          <p:cNvPr id="26652" name="Text Box 28"/>
          <p:cNvSpPr txBox="1">
            <a:spLocks noChangeArrowheads="1"/>
          </p:cNvSpPr>
          <p:nvPr/>
        </p:nvSpPr>
        <p:spPr bwMode="auto">
          <a:xfrm>
            <a:off x="5105400" y="48006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i="0"/>
              <a:t>6</a:t>
            </a:r>
          </a:p>
        </p:txBody>
      </p:sp>
      <p:sp>
        <p:nvSpPr>
          <p:cNvPr id="26653" name="AutoShape 29"/>
          <p:cNvSpPr>
            <a:spLocks noChangeArrowheads="1"/>
          </p:cNvSpPr>
          <p:nvPr/>
        </p:nvSpPr>
        <p:spPr bwMode="auto">
          <a:xfrm>
            <a:off x="5791200" y="4648200"/>
            <a:ext cx="685800" cy="228600"/>
          </a:xfrm>
          <a:prstGeom prst="rightArrow">
            <a:avLst>
              <a:gd name="adj1" fmla="val 50000"/>
              <a:gd name="adj2" fmla="val 7500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54" name="Text Box 30"/>
          <p:cNvSpPr txBox="1">
            <a:spLocks noChangeArrowheads="1"/>
          </p:cNvSpPr>
          <p:nvPr/>
        </p:nvSpPr>
        <p:spPr bwMode="auto">
          <a:xfrm>
            <a:off x="5943600" y="4419600"/>
            <a:ext cx="273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i="0"/>
              <a:t>*</a:t>
            </a:r>
          </a:p>
        </p:txBody>
      </p:sp>
      <p:sp>
        <p:nvSpPr>
          <p:cNvPr id="26655" name="Text Box 31"/>
          <p:cNvSpPr txBox="1">
            <a:spLocks noChangeArrowheads="1"/>
          </p:cNvSpPr>
          <p:nvPr/>
        </p:nvSpPr>
        <p:spPr bwMode="auto">
          <a:xfrm>
            <a:off x="4191000" y="43434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i="0"/>
              <a:t>6</a:t>
            </a:r>
          </a:p>
        </p:txBody>
      </p:sp>
      <p:sp>
        <p:nvSpPr>
          <p:cNvPr id="26656" name="Line 32"/>
          <p:cNvSpPr>
            <a:spLocks noChangeShapeType="1"/>
          </p:cNvSpPr>
          <p:nvPr/>
        </p:nvSpPr>
        <p:spPr bwMode="auto">
          <a:xfrm>
            <a:off x="6705600" y="3657600"/>
            <a:ext cx="0" cy="190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57" name="Line 33"/>
          <p:cNvSpPr>
            <a:spLocks noChangeShapeType="1"/>
          </p:cNvSpPr>
          <p:nvPr/>
        </p:nvSpPr>
        <p:spPr bwMode="auto">
          <a:xfrm>
            <a:off x="6705600" y="5562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58" name="Line 34"/>
          <p:cNvSpPr>
            <a:spLocks noChangeShapeType="1"/>
          </p:cNvSpPr>
          <p:nvPr/>
        </p:nvSpPr>
        <p:spPr bwMode="auto">
          <a:xfrm>
            <a:off x="7467600" y="3657600"/>
            <a:ext cx="0" cy="190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59" name="Line 35"/>
          <p:cNvSpPr>
            <a:spLocks noChangeShapeType="1"/>
          </p:cNvSpPr>
          <p:nvPr/>
        </p:nvSpPr>
        <p:spPr bwMode="auto">
          <a:xfrm>
            <a:off x="6705600" y="5181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60" name="Text Box 36"/>
          <p:cNvSpPr txBox="1">
            <a:spLocks noChangeArrowheads="1"/>
          </p:cNvSpPr>
          <p:nvPr/>
        </p:nvSpPr>
        <p:spPr bwMode="auto">
          <a:xfrm>
            <a:off x="6934200" y="5181600"/>
            <a:ext cx="438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i="0"/>
              <a:t>48</a:t>
            </a:r>
          </a:p>
        </p:txBody>
      </p:sp>
      <p:sp>
        <p:nvSpPr>
          <p:cNvPr id="26661" name="Rectangle 37"/>
          <p:cNvSpPr>
            <a:spLocks noChangeArrowheads="1"/>
          </p:cNvSpPr>
          <p:nvPr/>
        </p:nvSpPr>
        <p:spPr bwMode="auto">
          <a:xfrm>
            <a:off x="533400" y="5867400"/>
            <a:ext cx="80772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/>
            <a:r>
              <a:rPr lang="en-US" altLang="en-US" sz="2400" i="0"/>
              <a:t>try doing 5 3 6 * +</a:t>
            </a:r>
          </a:p>
        </p:txBody>
      </p:sp>
    </p:spTree>
    <p:extLst>
      <p:ext uri="{BB962C8B-B14F-4D97-AF65-F5344CB8AC3E}">
        <p14:creationId xmlns:p14="http://schemas.microsoft.com/office/powerpoint/2010/main" val="39732038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792162"/>
          </a:xfrm>
        </p:spPr>
        <p:txBody>
          <a:bodyPr>
            <a:normAutofit/>
          </a:bodyPr>
          <a:lstStyle/>
          <a:p>
            <a:pPr algn="ctr"/>
            <a:r>
              <a:rPr lang="en-US" altLang="en-US" sz="3600" dirty="0">
                <a:latin typeface="Calibri" panose="020F0502020204030204" pitchFamily="34" charset="0"/>
              </a:rPr>
              <a:t>Finding a Path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66800"/>
            <a:ext cx="8229600" cy="762000"/>
          </a:xfrm>
        </p:spPr>
        <p:txBody>
          <a:bodyPr/>
          <a:lstStyle/>
          <a:p>
            <a:r>
              <a:rPr lang="en-US" altLang="en-US">
                <a:latin typeface="Calibri" panose="020F0502020204030204" pitchFamily="34" charset="0"/>
              </a:rPr>
              <a:t>Consider the following graph of flights</a:t>
            </a:r>
          </a:p>
        </p:txBody>
      </p:sp>
      <p:grpSp>
        <p:nvGrpSpPr>
          <p:cNvPr id="28678" name="Group 6"/>
          <p:cNvGrpSpPr>
            <a:grpSpLocks/>
          </p:cNvGrpSpPr>
          <p:nvPr/>
        </p:nvGrpSpPr>
        <p:grpSpPr bwMode="auto">
          <a:xfrm>
            <a:off x="1981200" y="4572000"/>
            <a:ext cx="488950" cy="519113"/>
            <a:chOff x="2448" y="2928"/>
            <a:chExt cx="308" cy="327"/>
          </a:xfrm>
        </p:grpSpPr>
        <p:sp>
          <p:nvSpPr>
            <p:cNvPr id="28676" name="Oval 4"/>
            <p:cNvSpPr>
              <a:spLocks noChangeArrowheads="1"/>
            </p:cNvSpPr>
            <p:nvPr/>
          </p:nvSpPr>
          <p:spPr bwMode="auto">
            <a:xfrm>
              <a:off x="2448" y="2928"/>
              <a:ext cx="144" cy="14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77" name="Text Box 5"/>
            <p:cNvSpPr txBox="1">
              <a:spLocks noChangeArrowheads="1"/>
            </p:cNvSpPr>
            <p:nvPr/>
          </p:nvSpPr>
          <p:spPr bwMode="auto">
            <a:xfrm>
              <a:off x="2544" y="3024"/>
              <a:ext cx="2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i="0"/>
                <a:t>P</a:t>
              </a:r>
            </a:p>
          </p:txBody>
        </p:sp>
      </p:grpSp>
      <p:grpSp>
        <p:nvGrpSpPr>
          <p:cNvPr id="28679" name="Group 7"/>
          <p:cNvGrpSpPr>
            <a:grpSpLocks/>
          </p:cNvGrpSpPr>
          <p:nvPr/>
        </p:nvGrpSpPr>
        <p:grpSpPr bwMode="auto">
          <a:xfrm>
            <a:off x="762000" y="4572000"/>
            <a:ext cx="501650" cy="519113"/>
            <a:chOff x="2448" y="2928"/>
            <a:chExt cx="316" cy="327"/>
          </a:xfrm>
        </p:grpSpPr>
        <p:sp>
          <p:nvSpPr>
            <p:cNvPr id="28680" name="Oval 8"/>
            <p:cNvSpPr>
              <a:spLocks noChangeArrowheads="1"/>
            </p:cNvSpPr>
            <p:nvPr/>
          </p:nvSpPr>
          <p:spPr bwMode="auto">
            <a:xfrm>
              <a:off x="2448" y="2928"/>
              <a:ext cx="144" cy="14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81" name="Text Box 9"/>
            <p:cNvSpPr txBox="1">
              <a:spLocks noChangeArrowheads="1"/>
            </p:cNvSpPr>
            <p:nvPr/>
          </p:nvSpPr>
          <p:spPr bwMode="auto">
            <a:xfrm>
              <a:off x="2544" y="3024"/>
              <a:ext cx="22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i="0"/>
                <a:t>R</a:t>
              </a:r>
            </a:p>
          </p:txBody>
        </p:sp>
      </p:grpSp>
      <p:grpSp>
        <p:nvGrpSpPr>
          <p:cNvPr id="28682" name="Group 10"/>
          <p:cNvGrpSpPr>
            <a:grpSpLocks/>
          </p:cNvGrpSpPr>
          <p:nvPr/>
        </p:nvGrpSpPr>
        <p:grpSpPr bwMode="auto">
          <a:xfrm>
            <a:off x="762000" y="5486400"/>
            <a:ext cx="488950" cy="519113"/>
            <a:chOff x="2448" y="2928"/>
            <a:chExt cx="308" cy="327"/>
          </a:xfrm>
        </p:grpSpPr>
        <p:sp>
          <p:nvSpPr>
            <p:cNvPr id="28683" name="Oval 11"/>
            <p:cNvSpPr>
              <a:spLocks noChangeArrowheads="1"/>
            </p:cNvSpPr>
            <p:nvPr/>
          </p:nvSpPr>
          <p:spPr bwMode="auto">
            <a:xfrm>
              <a:off x="2448" y="2928"/>
              <a:ext cx="144" cy="14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84" name="Text Box 12"/>
            <p:cNvSpPr txBox="1">
              <a:spLocks noChangeArrowheads="1"/>
            </p:cNvSpPr>
            <p:nvPr/>
          </p:nvSpPr>
          <p:spPr bwMode="auto">
            <a:xfrm>
              <a:off x="2544" y="3024"/>
              <a:ext cx="2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i="0"/>
                <a:t>X</a:t>
              </a:r>
            </a:p>
          </p:txBody>
        </p:sp>
      </p:grpSp>
      <p:grpSp>
        <p:nvGrpSpPr>
          <p:cNvPr id="28685" name="Group 13"/>
          <p:cNvGrpSpPr>
            <a:grpSpLocks/>
          </p:cNvGrpSpPr>
          <p:nvPr/>
        </p:nvGrpSpPr>
        <p:grpSpPr bwMode="auto">
          <a:xfrm>
            <a:off x="1981200" y="5486400"/>
            <a:ext cx="514350" cy="519113"/>
            <a:chOff x="2448" y="2928"/>
            <a:chExt cx="324" cy="327"/>
          </a:xfrm>
        </p:grpSpPr>
        <p:sp>
          <p:nvSpPr>
            <p:cNvPr id="28686" name="Oval 14"/>
            <p:cNvSpPr>
              <a:spLocks noChangeArrowheads="1"/>
            </p:cNvSpPr>
            <p:nvPr/>
          </p:nvSpPr>
          <p:spPr bwMode="auto">
            <a:xfrm>
              <a:off x="2448" y="2928"/>
              <a:ext cx="144" cy="14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87" name="Text Box 15"/>
            <p:cNvSpPr txBox="1">
              <a:spLocks noChangeArrowheads="1"/>
            </p:cNvSpPr>
            <p:nvPr/>
          </p:nvSpPr>
          <p:spPr bwMode="auto">
            <a:xfrm>
              <a:off x="2544" y="3024"/>
              <a:ext cx="22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i="0"/>
                <a:t>Q</a:t>
              </a:r>
            </a:p>
          </p:txBody>
        </p:sp>
      </p:grpSp>
      <p:sp>
        <p:nvSpPr>
          <p:cNvPr id="28689" name="Oval 17"/>
          <p:cNvSpPr>
            <a:spLocks noChangeArrowheads="1"/>
          </p:cNvSpPr>
          <p:nvPr/>
        </p:nvSpPr>
        <p:spPr bwMode="auto">
          <a:xfrm>
            <a:off x="1981200" y="3733800"/>
            <a:ext cx="228600" cy="2286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90" name="Text Box 18"/>
          <p:cNvSpPr txBox="1">
            <a:spLocks noChangeArrowheads="1"/>
          </p:cNvSpPr>
          <p:nvPr/>
        </p:nvSpPr>
        <p:spPr bwMode="auto">
          <a:xfrm>
            <a:off x="1676400" y="3886200"/>
            <a:ext cx="400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i="0"/>
              <a:t>W</a:t>
            </a:r>
          </a:p>
        </p:txBody>
      </p:sp>
      <p:grpSp>
        <p:nvGrpSpPr>
          <p:cNvPr id="28691" name="Group 19"/>
          <p:cNvGrpSpPr>
            <a:grpSpLocks/>
          </p:cNvGrpSpPr>
          <p:nvPr/>
        </p:nvGrpSpPr>
        <p:grpSpPr bwMode="auto">
          <a:xfrm>
            <a:off x="1981200" y="2895600"/>
            <a:ext cx="488950" cy="519113"/>
            <a:chOff x="2448" y="2928"/>
            <a:chExt cx="308" cy="327"/>
          </a:xfrm>
        </p:grpSpPr>
        <p:sp>
          <p:nvSpPr>
            <p:cNvPr id="28692" name="Oval 20"/>
            <p:cNvSpPr>
              <a:spLocks noChangeArrowheads="1"/>
            </p:cNvSpPr>
            <p:nvPr/>
          </p:nvSpPr>
          <p:spPr bwMode="auto">
            <a:xfrm>
              <a:off x="2448" y="2928"/>
              <a:ext cx="144" cy="14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93" name="Text Box 21"/>
            <p:cNvSpPr txBox="1">
              <a:spLocks noChangeArrowheads="1"/>
            </p:cNvSpPr>
            <p:nvPr/>
          </p:nvSpPr>
          <p:spPr bwMode="auto">
            <a:xfrm>
              <a:off x="2544" y="3024"/>
              <a:ext cx="2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i="0"/>
                <a:t>Y</a:t>
              </a:r>
            </a:p>
          </p:txBody>
        </p:sp>
      </p:grpSp>
      <p:grpSp>
        <p:nvGrpSpPr>
          <p:cNvPr id="28694" name="Group 22"/>
          <p:cNvGrpSpPr>
            <a:grpSpLocks/>
          </p:cNvGrpSpPr>
          <p:nvPr/>
        </p:nvGrpSpPr>
        <p:grpSpPr bwMode="auto">
          <a:xfrm>
            <a:off x="1981200" y="2057400"/>
            <a:ext cx="476250" cy="519113"/>
            <a:chOff x="2448" y="2928"/>
            <a:chExt cx="300" cy="327"/>
          </a:xfrm>
        </p:grpSpPr>
        <p:sp>
          <p:nvSpPr>
            <p:cNvPr id="28695" name="Oval 23"/>
            <p:cNvSpPr>
              <a:spLocks noChangeArrowheads="1"/>
            </p:cNvSpPr>
            <p:nvPr/>
          </p:nvSpPr>
          <p:spPr bwMode="auto">
            <a:xfrm>
              <a:off x="2448" y="2928"/>
              <a:ext cx="144" cy="14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96" name="Text Box 24"/>
            <p:cNvSpPr txBox="1">
              <a:spLocks noChangeArrowheads="1"/>
            </p:cNvSpPr>
            <p:nvPr/>
          </p:nvSpPr>
          <p:spPr bwMode="auto">
            <a:xfrm>
              <a:off x="2544" y="3024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i="0"/>
                <a:t>Z</a:t>
              </a:r>
            </a:p>
          </p:txBody>
        </p:sp>
      </p:grpSp>
      <p:grpSp>
        <p:nvGrpSpPr>
          <p:cNvPr id="28697" name="Group 25"/>
          <p:cNvGrpSpPr>
            <a:grpSpLocks/>
          </p:cNvGrpSpPr>
          <p:nvPr/>
        </p:nvGrpSpPr>
        <p:grpSpPr bwMode="auto">
          <a:xfrm>
            <a:off x="3200400" y="3733800"/>
            <a:ext cx="488950" cy="519113"/>
            <a:chOff x="2448" y="2928"/>
            <a:chExt cx="308" cy="327"/>
          </a:xfrm>
        </p:grpSpPr>
        <p:sp>
          <p:nvSpPr>
            <p:cNvPr id="28698" name="Oval 26"/>
            <p:cNvSpPr>
              <a:spLocks noChangeArrowheads="1"/>
            </p:cNvSpPr>
            <p:nvPr/>
          </p:nvSpPr>
          <p:spPr bwMode="auto">
            <a:xfrm>
              <a:off x="2448" y="2928"/>
              <a:ext cx="144" cy="14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99" name="Text Box 27"/>
            <p:cNvSpPr txBox="1">
              <a:spLocks noChangeArrowheads="1"/>
            </p:cNvSpPr>
            <p:nvPr/>
          </p:nvSpPr>
          <p:spPr bwMode="auto">
            <a:xfrm>
              <a:off x="2544" y="3024"/>
              <a:ext cx="2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i="0"/>
                <a:t>S</a:t>
              </a:r>
            </a:p>
          </p:txBody>
        </p:sp>
      </p:grpSp>
      <p:grpSp>
        <p:nvGrpSpPr>
          <p:cNvPr id="28700" name="Group 28"/>
          <p:cNvGrpSpPr>
            <a:grpSpLocks/>
          </p:cNvGrpSpPr>
          <p:nvPr/>
        </p:nvGrpSpPr>
        <p:grpSpPr bwMode="auto">
          <a:xfrm>
            <a:off x="3200400" y="4572000"/>
            <a:ext cx="476250" cy="519113"/>
            <a:chOff x="2448" y="2928"/>
            <a:chExt cx="300" cy="327"/>
          </a:xfrm>
        </p:grpSpPr>
        <p:sp>
          <p:nvSpPr>
            <p:cNvPr id="28701" name="Oval 29"/>
            <p:cNvSpPr>
              <a:spLocks noChangeArrowheads="1"/>
            </p:cNvSpPr>
            <p:nvPr/>
          </p:nvSpPr>
          <p:spPr bwMode="auto">
            <a:xfrm>
              <a:off x="2448" y="2928"/>
              <a:ext cx="144" cy="14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02" name="Text Box 30"/>
            <p:cNvSpPr txBox="1">
              <a:spLocks noChangeArrowheads="1"/>
            </p:cNvSpPr>
            <p:nvPr/>
          </p:nvSpPr>
          <p:spPr bwMode="auto">
            <a:xfrm>
              <a:off x="2544" y="3024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i="0"/>
                <a:t>T</a:t>
              </a:r>
            </a:p>
          </p:txBody>
        </p:sp>
      </p:grpSp>
      <p:sp>
        <p:nvSpPr>
          <p:cNvPr id="28704" name="Line 32"/>
          <p:cNvSpPr>
            <a:spLocks noChangeShapeType="1"/>
          </p:cNvSpPr>
          <p:nvPr/>
        </p:nvSpPr>
        <p:spPr bwMode="auto">
          <a:xfrm flipH="1">
            <a:off x="990600" y="46482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05" name="Line 33"/>
          <p:cNvSpPr>
            <a:spLocks noChangeShapeType="1"/>
          </p:cNvSpPr>
          <p:nvPr/>
        </p:nvSpPr>
        <p:spPr bwMode="auto">
          <a:xfrm flipH="1">
            <a:off x="990600" y="55626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06" name="Line 34"/>
          <p:cNvSpPr>
            <a:spLocks noChangeShapeType="1"/>
          </p:cNvSpPr>
          <p:nvPr/>
        </p:nvSpPr>
        <p:spPr bwMode="auto">
          <a:xfrm>
            <a:off x="838200" y="4800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08" name="Line 36"/>
          <p:cNvSpPr>
            <a:spLocks noChangeShapeType="1"/>
          </p:cNvSpPr>
          <p:nvPr/>
        </p:nvSpPr>
        <p:spPr bwMode="auto">
          <a:xfrm flipH="1">
            <a:off x="914400" y="2971800"/>
            <a:ext cx="106680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09" name="Line 37"/>
          <p:cNvSpPr>
            <a:spLocks noChangeShapeType="1"/>
          </p:cNvSpPr>
          <p:nvPr/>
        </p:nvSpPr>
        <p:spPr bwMode="auto">
          <a:xfrm flipV="1">
            <a:off x="2133600" y="39624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10" name="Line 38"/>
          <p:cNvSpPr>
            <a:spLocks noChangeShapeType="1"/>
          </p:cNvSpPr>
          <p:nvPr/>
        </p:nvSpPr>
        <p:spPr bwMode="auto">
          <a:xfrm flipV="1">
            <a:off x="2133600" y="3124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11" name="Line 39"/>
          <p:cNvSpPr>
            <a:spLocks noChangeShapeType="1"/>
          </p:cNvSpPr>
          <p:nvPr/>
        </p:nvSpPr>
        <p:spPr bwMode="auto">
          <a:xfrm flipV="1">
            <a:off x="2133600" y="2286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14" name="Line 42"/>
          <p:cNvSpPr>
            <a:spLocks noChangeShapeType="1"/>
          </p:cNvSpPr>
          <p:nvPr/>
        </p:nvSpPr>
        <p:spPr bwMode="auto">
          <a:xfrm>
            <a:off x="2209800" y="38100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15" name="Line 43"/>
          <p:cNvSpPr>
            <a:spLocks noChangeShapeType="1"/>
          </p:cNvSpPr>
          <p:nvPr/>
        </p:nvSpPr>
        <p:spPr bwMode="auto">
          <a:xfrm>
            <a:off x="3276600" y="39624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16" name="Line 44"/>
          <p:cNvSpPr>
            <a:spLocks noChangeShapeType="1"/>
          </p:cNvSpPr>
          <p:nvPr/>
        </p:nvSpPr>
        <p:spPr bwMode="auto">
          <a:xfrm flipH="1" flipV="1">
            <a:off x="2209800" y="3886200"/>
            <a:ext cx="990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17" name="Text Box 45"/>
          <p:cNvSpPr txBox="1">
            <a:spLocks noChangeArrowheads="1"/>
          </p:cNvSpPr>
          <p:nvPr/>
        </p:nvSpPr>
        <p:spPr bwMode="auto">
          <a:xfrm>
            <a:off x="5410200" y="2514600"/>
            <a:ext cx="3324225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i="0"/>
              <a:t>Key</a:t>
            </a:r>
          </a:p>
          <a:p>
            <a:r>
              <a:rPr lang="en-US" altLang="en-US" i="0"/>
              <a:t>     : city (represented as C)</a:t>
            </a:r>
          </a:p>
          <a:p>
            <a:endParaRPr lang="en-US" altLang="en-US" i="0"/>
          </a:p>
          <a:p>
            <a:r>
              <a:rPr lang="en-US" altLang="en-US" i="0"/>
              <a:t>     : flight from city C</a:t>
            </a:r>
            <a:r>
              <a:rPr lang="en-US" altLang="en-US" i="0" baseline="-25000"/>
              <a:t>1</a:t>
            </a:r>
            <a:r>
              <a:rPr lang="en-US" altLang="en-US" i="0"/>
              <a:t> to city C</a:t>
            </a:r>
            <a:r>
              <a:rPr lang="en-US" altLang="en-US" i="0" baseline="-25000"/>
              <a:t>2</a:t>
            </a:r>
            <a:endParaRPr lang="en-US" altLang="en-US" i="0"/>
          </a:p>
        </p:txBody>
      </p:sp>
      <p:sp>
        <p:nvSpPr>
          <p:cNvPr id="28718" name="Oval 46"/>
          <p:cNvSpPr>
            <a:spLocks noChangeArrowheads="1"/>
          </p:cNvSpPr>
          <p:nvPr/>
        </p:nvSpPr>
        <p:spPr bwMode="auto">
          <a:xfrm>
            <a:off x="5486400" y="2895600"/>
            <a:ext cx="228600" cy="2286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19" name="Text Box 47"/>
          <p:cNvSpPr txBox="1">
            <a:spLocks noChangeArrowheads="1"/>
          </p:cNvSpPr>
          <p:nvPr/>
        </p:nvSpPr>
        <p:spPr bwMode="auto">
          <a:xfrm>
            <a:off x="4191000" y="3276600"/>
            <a:ext cx="16351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i="0"/>
              <a:t>C</a:t>
            </a:r>
            <a:r>
              <a:rPr lang="en-US" altLang="en-US" i="0" baseline="-25000"/>
              <a:t>1</a:t>
            </a:r>
            <a:r>
              <a:rPr lang="en-US" altLang="en-US" i="0"/>
              <a:t>               C</a:t>
            </a:r>
            <a:r>
              <a:rPr lang="en-US" altLang="en-US" i="0" baseline="-25000"/>
              <a:t>2</a:t>
            </a:r>
            <a:endParaRPr lang="en-US" altLang="en-US" i="0"/>
          </a:p>
        </p:txBody>
      </p:sp>
      <p:sp>
        <p:nvSpPr>
          <p:cNvPr id="28720" name="Line 48"/>
          <p:cNvSpPr>
            <a:spLocks noChangeShapeType="1"/>
          </p:cNvSpPr>
          <p:nvPr/>
        </p:nvSpPr>
        <p:spPr bwMode="auto">
          <a:xfrm>
            <a:off x="4587875" y="3468688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21" name="Text Box 49"/>
          <p:cNvSpPr txBox="1">
            <a:spLocks noChangeArrowheads="1"/>
          </p:cNvSpPr>
          <p:nvPr/>
        </p:nvSpPr>
        <p:spPr bwMode="auto">
          <a:xfrm>
            <a:off x="6172200" y="5105400"/>
            <a:ext cx="2495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i="0"/>
              <a:t>flight goes from W to S</a:t>
            </a:r>
          </a:p>
        </p:txBody>
      </p:sp>
      <p:sp>
        <p:nvSpPr>
          <p:cNvPr id="28722" name="Oval 50"/>
          <p:cNvSpPr>
            <a:spLocks noChangeArrowheads="1"/>
          </p:cNvSpPr>
          <p:nvPr/>
        </p:nvSpPr>
        <p:spPr bwMode="auto">
          <a:xfrm>
            <a:off x="4419600" y="5181600"/>
            <a:ext cx="228600" cy="2286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23" name="Text Box 51"/>
          <p:cNvSpPr txBox="1">
            <a:spLocks noChangeArrowheads="1"/>
          </p:cNvSpPr>
          <p:nvPr/>
        </p:nvSpPr>
        <p:spPr bwMode="auto">
          <a:xfrm>
            <a:off x="4114800" y="5334000"/>
            <a:ext cx="400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i="0"/>
              <a:t>W</a:t>
            </a:r>
          </a:p>
        </p:txBody>
      </p:sp>
      <p:grpSp>
        <p:nvGrpSpPr>
          <p:cNvPr id="28724" name="Group 52"/>
          <p:cNvGrpSpPr>
            <a:grpSpLocks/>
          </p:cNvGrpSpPr>
          <p:nvPr/>
        </p:nvGrpSpPr>
        <p:grpSpPr bwMode="auto">
          <a:xfrm>
            <a:off x="5638800" y="5181600"/>
            <a:ext cx="488950" cy="519113"/>
            <a:chOff x="2448" y="2928"/>
            <a:chExt cx="308" cy="327"/>
          </a:xfrm>
        </p:grpSpPr>
        <p:sp>
          <p:nvSpPr>
            <p:cNvPr id="28725" name="Oval 53"/>
            <p:cNvSpPr>
              <a:spLocks noChangeArrowheads="1"/>
            </p:cNvSpPr>
            <p:nvPr/>
          </p:nvSpPr>
          <p:spPr bwMode="auto">
            <a:xfrm>
              <a:off x="2448" y="2928"/>
              <a:ext cx="144" cy="14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26" name="Text Box 54"/>
            <p:cNvSpPr txBox="1">
              <a:spLocks noChangeArrowheads="1"/>
            </p:cNvSpPr>
            <p:nvPr/>
          </p:nvSpPr>
          <p:spPr bwMode="auto">
            <a:xfrm>
              <a:off x="2544" y="3024"/>
              <a:ext cx="2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i="0"/>
                <a:t>S</a:t>
              </a:r>
            </a:p>
          </p:txBody>
        </p:sp>
      </p:grpSp>
      <p:sp>
        <p:nvSpPr>
          <p:cNvPr id="28727" name="Line 55"/>
          <p:cNvSpPr>
            <a:spLocks noChangeShapeType="1"/>
          </p:cNvSpPr>
          <p:nvPr/>
        </p:nvSpPr>
        <p:spPr bwMode="auto">
          <a:xfrm>
            <a:off x="4648200" y="52578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28" name="Line 56"/>
          <p:cNvSpPr>
            <a:spLocks noChangeShapeType="1"/>
          </p:cNvSpPr>
          <p:nvPr/>
        </p:nvSpPr>
        <p:spPr bwMode="auto">
          <a:xfrm>
            <a:off x="4267200" y="2819400"/>
            <a:ext cx="441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29" name="Text Box 57"/>
          <p:cNvSpPr txBox="1">
            <a:spLocks noChangeArrowheads="1"/>
          </p:cNvSpPr>
          <p:nvPr/>
        </p:nvSpPr>
        <p:spPr bwMode="auto">
          <a:xfrm>
            <a:off x="5257800" y="4724400"/>
            <a:ext cx="1123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i="0"/>
              <a:t>Example</a:t>
            </a:r>
          </a:p>
        </p:txBody>
      </p:sp>
      <p:sp>
        <p:nvSpPr>
          <p:cNvPr id="28730" name="Line 58"/>
          <p:cNvSpPr>
            <a:spLocks noChangeShapeType="1"/>
          </p:cNvSpPr>
          <p:nvPr/>
        </p:nvSpPr>
        <p:spPr bwMode="auto">
          <a:xfrm>
            <a:off x="4267200" y="5105400"/>
            <a:ext cx="441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5889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85800"/>
            <a:ext cx="8229600" cy="715962"/>
          </a:xfrm>
        </p:spPr>
        <p:txBody>
          <a:bodyPr/>
          <a:lstStyle/>
          <a:p>
            <a:pPr algn="ctr"/>
            <a:r>
              <a:rPr lang="en-US" altLang="en-US" sz="4000" dirty="0">
                <a:latin typeface="Calibri" panose="020F0502020204030204" pitchFamily="34" charset="0"/>
              </a:rPr>
              <a:t>Finding a Path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68188"/>
            <a:ext cx="8229600" cy="5486400"/>
          </a:xfrm>
        </p:spPr>
        <p:txBody>
          <a:bodyPr/>
          <a:lstStyle/>
          <a:p>
            <a:r>
              <a:rPr lang="en-US" altLang="en-US" sz="2800" dirty="0">
                <a:latin typeface="Calibri" panose="020F0502020204030204" pitchFamily="34" charset="0"/>
              </a:rPr>
              <a:t>If it exists, we can find a path from any city C</a:t>
            </a:r>
            <a:r>
              <a:rPr lang="en-US" altLang="en-US" sz="2800" baseline="-25000" dirty="0">
                <a:latin typeface="Calibri" panose="020F0502020204030204" pitchFamily="34" charset="0"/>
              </a:rPr>
              <a:t>1</a:t>
            </a:r>
            <a:r>
              <a:rPr lang="en-US" altLang="en-US" sz="2800" dirty="0">
                <a:latin typeface="Calibri" panose="020F0502020204030204" pitchFamily="34" charset="0"/>
              </a:rPr>
              <a:t> to another city C</a:t>
            </a:r>
            <a:r>
              <a:rPr lang="en-US" altLang="en-US" sz="2800" baseline="-25000" dirty="0">
                <a:latin typeface="Calibri" panose="020F0502020204030204" pitchFamily="34" charset="0"/>
              </a:rPr>
              <a:t>2</a:t>
            </a:r>
            <a:r>
              <a:rPr lang="en-US" altLang="en-US" sz="2800" dirty="0">
                <a:latin typeface="Calibri" panose="020F0502020204030204" pitchFamily="34" charset="0"/>
              </a:rPr>
              <a:t> using a stack</a:t>
            </a:r>
          </a:p>
          <a:p>
            <a:pPr lvl="1"/>
            <a:r>
              <a:rPr lang="en-US" altLang="en-US" sz="2400" dirty="0">
                <a:latin typeface="Calibri" panose="020F0502020204030204" pitchFamily="34" charset="0"/>
              </a:rPr>
              <a:t>place the starting city on the bottom of the stack</a:t>
            </a:r>
          </a:p>
          <a:p>
            <a:pPr lvl="2"/>
            <a:r>
              <a:rPr lang="en-US" altLang="en-US" sz="2000" dirty="0">
                <a:latin typeface="Calibri" panose="020F0502020204030204" pitchFamily="34" charset="0"/>
              </a:rPr>
              <a:t>mark it as visited</a:t>
            </a:r>
          </a:p>
          <a:p>
            <a:pPr lvl="2"/>
            <a:r>
              <a:rPr lang="en-US" altLang="en-US" sz="2000" dirty="0">
                <a:latin typeface="Calibri" panose="020F0502020204030204" pitchFamily="34" charset="0"/>
              </a:rPr>
              <a:t>pick any arbitrary arrow out of the city</a:t>
            </a:r>
          </a:p>
          <a:p>
            <a:pPr lvl="3"/>
            <a:r>
              <a:rPr lang="en-US" altLang="en-US" sz="1800" dirty="0">
                <a:latin typeface="Calibri" panose="020F0502020204030204" pitchFamily="34" charset="0"/>
              </a:rPr>
              <a:t>city cannot be marked as visited</a:t>
            </a:r>
          </a:p>
          <a:p>
            <a:pPr lvl="2"/>
            <a:r>
              <a:rPr lang="en-US" altLang="en-US" sz="2000" dirty="0">
                <a:latin typeface="Calibri" panose="020F0502020204030204" pitchFamily="34" charset="0"/>
              </a:rPr>
              <a:t>place that city on the stack</a:t>
            </a:r>
          </a:p>
          <a:p>
            <a:pPr lvl="3"/>
            <a:r>
              <a:rPr lang="en-US" altLang="en-US" sz="1800" dirty="0">
                <a:latin typeface="Calibri" panose="020F0502020204030204" pitchFamily="34" charset="0"/>
              </a:rPr>
              <a:t>also mark it as visited</a:t>
            </a:r>
          </a:p>
          <a:p>
            <a:pPr lvl="2"/>
            <a:r>
              <a:rPr lang="en-US" altLang="en-US" sz="2000" dirty="0">
                <a:latin typeface="Calibri" panose="020F0502020204030204" pitchFamily="34" charset="0"/>
              </a:rPr>
              <a:t>if that’s the destination, we’re done</a:t>
            </a:r>
          </a:p>
          <a:p>
            <a:pPr lvl="2"/>
            <a:r>
              <a:rPr lang="en-US" altLang="en-US" sz="2000" dirty="0">
                <a:latin typeface="Calibri" panose="020F0502020204030204" pitchFamily="34" charset="0"/>
              </a:rPr>
              <a:t>otherwise, pick an arrow out of the city currently at</a:t>
            </a:r>
          </a:p>
          <a:p>
            <a:pPr lvl="3"/>
            <a:r>
              <a:rPr lang="en-US" altLang="en-US" sz="1800" dirty="0">
                <a:latin typeface="Calibri" panose="020F0502020204030204" pitchFamily="34" charset="0"/>
              </a:rPr>
              <a:t>next city must not have been visited before</a:t>
            </a:r>
          </a:p>
          <a:p>
            <a:pPr lvl="3"/>
            <a:r>
              <a:rPr lang="en-US" altLang="en-US" sz="1800" dirty="0">
                <a:latin typeface="Calibri" panose="020F0502020204030204" pitchFamily="34" charset="0"/>
              </a:rPr>
              <a:t>if there are no legitimate arrows out, pop it off the stack and go back to the previous city</a:t>
            </a:r>
          </a:p>
          <a:p>
            <a:pPr lvl="2"/>
            <a:r>
              <a:rPr lang="en-US" altLang="en-US" sz="2000" dirty="0">
                <a:latin typeface="Calibri" panose="020F0502020204030204" pitchFamily="34" charset="0"/>
              </a:rPr>
              <a:t>repeat this process until the destination is found or all the cities have been visited</a:t>
            </a:r>
          </a:p>
        </p:txBody>
      </p:sp>
    </p:spTree>
    <p:extLst>
      <p:ext uri="{BB962C8B-B14F-4D97-AF65-F5344CB8AC3E}">
        <p14:creationId xmlns:p14="http://schemas.microsoft.com/office/powerpoint/2010/main" val="16509715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33400"/>
            <a:ext cx="8229600" cy="715962"/>
          </a:xfrm>
        </p:spPr>
        <p:txBody>
          <a:bodyPr/>
          <a:lstStyle/>
          <a:p>
            <a:pPr algn="ctr"/>
            <a:r>
              <a:rPr lang="en-US" altLang="en-US" sz="4000" dirty="0">
                <a:latin typeface="Calibri" panose="020F0502020204030204" pitchFamily="34" charset="0"/>
              </a:rPr>
              <a:t>Example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38618"/>
            <a:ext cx="8229600" cy="5486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>
                <a:latin typeface="Calibri" panose="020F0502020204030204" pitchFamily="34" charset="0"/>
              </a:rPr>
              <a:t>Want to go from P to Y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latin typeface="Calibri" panose="020F0502020204030204" pitchFamily="34" charset="0"/>
              </a:rPr>
              <a:t>push P on the stack and mark it as visited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latin typeface="Calibri" panose="020F0502020204030204" pitchFamily="34" charset="0"/>
              </a:rPr>
              <a:t>pick R as the next city to visit (random select)</a:t>
            </a:r>
          </a:p>
          <a:p>
            <a:pPr lvl="2">
              <a:lnSpc>
                <a:spcPct val="90000"/>
              </a:lnSpc>
            </a:pPr>
            <a:r>
              <a:rPr lang="en-US" altLang="en-US" dirty="0">
                <a:latin typeface="Calibri" panose="020F0502020204030204" pitchFamily="34" charset="0"/>
              </a:rPr>
              <a:t>push it on the stack and mark it as visited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latin typeface="Calibri" panose="020F0502020204030204" pitchFamily="34" charset="0"/>
              </a:rPr>
              <a:t>pick X as the next city to visit (only choice)</a:t>
            </a:r>
          </a:p>
          <a:p>
            <a:pPr lvl="2">
              <a:lnSpc>
                <a:spcPct val="90000"/>
              </a:lnSpc>
            </a:pPr>
            <a:r>
              <a:rPr lang="en-US" altLang="en-US" dirty="0">
                <a:latin typeface="Calibri" panose="020F0502020204030204" pitchFamily="34" charset="0"/>
              </a:rPr>
              <a:t>push it on the stack and mark it as visited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latin typeface="Calibri" panose="020F0502020204030204" pitchFamily="34" charset="0"/>
              </a:rPr>
              <a:t>no available arrows out of X – pop it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latin typeface="Calibri" panose="020F0502020204030204" pitchFamily="34" charset="0"/>
              </a:rPr>
              <a:t>no more available arrows from R – pop it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latin typeface="Calibri" panose="020F0502020204030204" pitchFamily="34" charset="0"/>
              </a:rPr>
              <a:t>pick W as next city to visit (only choice left)</a:t>
            </a:r>
          </a:p>
          <a:p>
            <a:pPr lvl="2">
              <a:lnSpc>
                <a:spcPct val="90000"/>
              </a:lnSpc>
            </a:pPr>
            <a:r>
              <a:rPr lang="en-US" altLang="en-US" dirty="0">
                <a:latin typeface="Calibri" panose="020F0502020204030204" pitchFamily="34" charset="0"/>
              </a:rPr>
              <a:t>push it on the stack and mark it as visited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latin typeface="Calibri" panose="020F0502020204030204" pitchFamily="34" charset="0"/>
              </a:rPr>
              <a:t>pick Y as next city to visit (random select)</a:t>
            </a:r>
          </a:p>
          <a:p>
            <a:pPr lvl="2">
              <a:lnSpc>
                <a:spcPct val="90000"/>
              </a:lnSpc>
            </a:pPr>
            <a:r>
              <a:rPr lang="en-US" altLang="en-US" dirty="0">
                <a:latin typeface="Calibri" panose="020F0502020204030204" pitchFamily="34" charset="0"/>
              </a:rPr>
              <a:t>this is the destination – all done</a:t>
            </a:r>
          </a:p>
        </p:txBody>
      </p:sp>
    </p:spTree>
    <p:extLst>
      <p:ext uri="{BB962C8B-B14F-4D97-AF65-F5344CB8AC3E}">
        <p14:creationId xmlns:p14="http://schemas.microsoft.com/office/powerpoint/2010/main" val="9760290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09600"/>
            <a:ext cx="8229600" cy="715962"/>
          </a:xfrm>
        </p:spPr>
        <p:txBody>
          <a:bodyPr/>
          <a:lstStyle/>
          <a:p>
            <a:pPr algn="ctr"/>
            <a:r>
              <a:rPr lang="en-US" altLang="en-US" sz="4000" dirty="0" smtClean="0">
                <a:latin typeface="Calibri" panose="020F0502020204030204" pitchFamily="34" charset="0"/>
              </a:rPr>
              <a:t>Pseudo-Code </a:t>
            </a:r>
            <a:r>
              <a:rPr lang="en-US" altLang="en-US" sz="4000" dirty="0">
                <a:latin typeface="Calibri" panose="020F0502020204030204" pitchFamily="34" charset="0"/>
              </a:rPr>
              <a:t>for the Example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8229600" cy="54102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sz="2000" dirty="0">
                <a:latin typeface="Calibri" panose="020F0502020204030204" pitchFamily="34" charset="0"/>
              </a:rPr>
              <a:t>public </a:t>
            </a:r>
            <a:r>
              <a:rPr lang="en-US" altLang="en-US" sz="2000" dirty="0" err="1">
                <a:latin typeface="Calibri" panose="020F0502020204030204" pitchFamily="34" charset="0"/>
              </a:rPr>
              <a:t>boolean</a:t>
            </a:r>
            <a:r>
              <a:rPr lang="en-US" altLang="en-US" sz="2000" dirty="0">
                <a:latin typeface="Calibri" panose="020F0502020204030204" pitchFamily="34" charset="0"/>
              </a:rPr>
              <a:t> </a:t>
            </a:r>
            <a:r>
              <a:rPr lang="en-US" altLang="en-US" sz="2000" dirty="0" err="1">
                <a:latin typeface="Calibri" panose="020F0502020204030204" pitchFamily="34" charset="0"/>
              </a:rPr>
              <a:t>findPath</a:t>
            </a:r>
            <a:r>
              <a:rPr lang="en-US" altLang="en-US" sz="2000" dirty="0">
                <a:latin typeface="Calibri" panose="020F0502020204030204" pitchFamily="34" charset="0"/>
              </a:rPr>
              <a:t>(City origin, City destination) {</a:t>
            </a:r>
          </a:p>
          <a:p>
            <a:pPr>
              <a:buFontTx/>
              <a:buNone/>
            </a:pPr>
            <a:r>
              <a:rPr lang="en-US" altLang="en-US" sz="2000" dirty="0">
                <a:latin typeface="Calibri" panose="020F0502020204030204" pitchFamily="34" charset="0"/>
              </a:rPr>
              <a:t>	</a:t>
            </a:r>
            <a:r>
              <a:rPr lang="en-US" altLang="en-US" sz="2000" dirty="0" err="1">
                <a:latin typeface="Calibri" panose="020F0502020204030204" pitchFamily="34" charset="0"/>
              </a:rPr>
              <a:t>StackArray</a:t>
            </a:r>
            <a:r>
              <a:rPr lang="en-US" altLang="en-US" sz="2000" dirty="0">
                <a:latin typeface="Calibri" panose="020F0502020204030204" pitchFamily="34" charset="0"/>
              </a:rPr>
              <a:t> stack = new Stack(</a:t>
            </a:r>
            <a:r>
              <a:rPr lang="en-US" altLang="en-US" sz="2000" dirty="0" err="1">
                <a:latin typeface="Calibri" panose="020F0502020204030204" pitchFamily="34" charset="0"/>
              </a:rPr>
              <a:t>numCities</a:t>
            </a:r>
            <a:r>
              <a:rPr lang="en-US" altLang="en-US" sz="2000" dirty="0">
                <a:latin typeface="Calibri" panose="020F0502020204030204" pitchFamily="34" charset="0"/>
              </a:rPr>
              <a:t>);</a:t>
            </a:r>
          </a:p>
          <a:p>
            <a:pPr>
              <a:buFontTx/>
              <a:buNone/>
            </a:pPr>
            <a:r>
              <a:rPr lang="en-US" altLang="en-US" sz="2000" dirty="0">
                <a:latin typeface="Calibri" panose="020F0502020204030204" pitchFamily="34" charset="0"/>
              </a:rPr>
              <a:t>	</a:t>
            </a:r>
            <a:r>
              <a:rPr lang="en-US" altLang="en-US" sz="2000" dirty="0" err="1">
                <a:latin typeface="Calibri" panose="020F0502020204030204" pitchFamily="34" charset="0"/>
              </a:rPr>
              <a:t>clearAllCityMarks</a:t>
            </a:r>
            <a:r>
              <a:rPr lang="en-US" altLang="en-US" sz="2000" dirty="0">
                <a:latin typeface="Calibri" panose="020F0502020204030204" pitchFamily="34" charset="0"/>
              </a:rPr>
              <a:t>();</a:t>
            </a:r>
          </a:p>
          <a:p>
            <a:pPr>
              <a:buFontTx/>
              <a:buNone/>
            </a:pPr>
            <a:r>
              <a:rPr lang="en-US" altLang="en-US" sz="2000" dirty="0">
                <a:latin typeface="Calibri" panose="020F0502020204030204" pitchFamily="34" charset="0"/>
              </a:rPr>
              <a:t>	</a:t>
            </a:r>
            <a:r>
              <a:rPr lang="en-US" altLang="en-US" sz="2000" dirty="0" err="1">
                <a:latin typeface="Calibri" panose="020F0502020204030204" pitchFamily="34" charset="0"/>
              </a:rPr>
              <a:t>stack.push</a:t>
            </a:r>
            <a:r>
              <a:rPr lang="en-US" altLang="en-US" sz="2000" dirty="0">
                <a:latin typeface="Calibri" panose="020F0502020204030204" pitchFamily="34" charset="0"/>
              </a:rPr>
              <a:t>(origin);</a:t>
            </a:r>
          </a:p>
          <a:p>
            <a:pPr>
              <a:buFontTx/>
              <a:buNone/>
            </a:pPr>
            <a:r>
              <a:rPr lang="en-US" altLang="en-US" sz="2000" dirty="0">
                <a:latin typeface="Calibri" panose="020F0502020204030204" pitchFamily="34" charset="0"/>
              </a:rPr>
              <a:t>	</a:t>
            </a:r>
            <a:r>
              <a:rPr lang="en-US" altLang="en-US" sz="2000" dirty="0" err="1">
                <a:latin typeface="Calibri" panose="020F0502020204030204" pitchFamily="34" charset="0"/>
              </a:rPr>
              <a:t>origin.mark</a:t>
            </a:r>
            <a:r>
              <a:rPr lang="en-US" altLang="en-US" sz="2000" dirty="0">
                <a:latin typeface="Calibri" panose="020F0502020204030204" pitchFamily="34" charset="0"/>
              </a:rPr>
              <a:t>();</a:t>
            </a:r>
          </a:p>
          <a:p>
            <a:pPr>
              <a:buFontTx/>
              <a:buNone/>
            </a:pPr>
            <a:r>
              <a:rPr lang="en-US" altLang="en-US" sz="2000" dirty="0">
                <a:latin typeface="Calibri" panose="020F0502020204030204" pitchFamily="34" charset="0"/>
              </a:rPr>
              <a:t>	while(!</a:t>
            </a:r>
            <a:r>
              <a:rPr lang="en-US" altLang="en-US" sz="2000" dirty="0" err="1">
                <a:latin typeface="Calibri" panose="020F0502020204030204" pitchFamily="34" charset="0"/>
              </a:rPr>
              <a:t>stack.isEmpty</a:t>
            </a:r>
            <a:r>
              <a:rPr lang="en-US" altLang="en-US" sz="2000" dirty="0">
                <a:latin typeface="Calibri" panose="020F0502020204030204" pitchFamily="34" charset="0"/>
              </a:rPr>
              <a:t>()) {</a:t>
            </a:r>
          </a:p>
          <a:p>
            <a:pPr>
              <a:buFontTx/>
              <a:buNone/>
            </a:pPr>
            <a:r>
              <a:rPr lang="en-US" altLang="en-US" sz="2000" dirty="0">
                <a:latin typeface="Calibri" panose="020F0502020204030204" pitchFamily="34" charset="0"/>
              </a:rPr>
              <a:t>		City next = </a:t>
            </a:r>
            <a:r>
              <a:rPr lang="en-US" altLang="en-US" sz="2000" dirty="0" err="1">
                <a:latin typeface="Calibri" panose="020F0502020204030204" pitchFamily="34" charset="0"/>
              </a:rPr>
              <a:t>pickCity</a:t>
            </a:r>
            <a:r>
              <a:rPr lang="en-US" altLang="en-US" sz="2000" dirty="0">
                <a:latin typeface="Calibri" panose="020F0502020204030204" pitchFamily="34" charset="0"/>
              </a:rPr>
              <a:t>();</a:t>
            </a:r>
          </a:p>
          <a:p>
            <a:pPr>
              <a:buFontTx/>
              <a:buNone/>
            </a:pPr>
            <a:r>
              <a:rPr lang="en-US" altLang="en-US" sz="2000" dirty="0">
                <a:latin typeface="Calibri" panose="020F0502020204030204" pitchFamily="34" charset="0"/>
              </a:rPr>
              <a:t>		if(next == destination) { return true; }</a:t>
            </a:r>
          </a:p>
          <a:p>
            <a:pPr>
              <a:buFontTx/>
              <a:buNone/>
            </a:pPr>
            <a:r>
              <a:rPr lang="en-US" altLang="en-US" sz="2000" dirty="0">
                <a:latin typeface="Calibri" panose="020F0502020204030204" pitchFamily="34" charset="0"/>
              </a:rPr>
              <a:t>		if(next != null) { </a:t>
            </a:r>
            <a:r>
              <a:rPr lang="en-US" altLang="en-US" sz="2000" dirty="0" err="1">
                <a:latin typeface="Calibri" panose="020F0502020204030204" pitchFamily="34" charset="0"/>
              </a:rPr>
              <a:t>stack.push</a:t>
            </a:r>
            <a:r>
              <a:rPr lang="en-US" altLang="en-US" sz="2000" dirty="0">
                <a:latin typeface="Calibri" panose="020F0502020204030204" pitchFamily="34" charset="0"/>
              </a:rPr>
              <a:t>(next); }</a:t>
            </a:r>
          </a:p>
          <a:p>
            <a:pPr>
              <a:buFontTx/>
              <a:buNone/>
            </a:pPr>
            <a:r>
              <a:rPr lang="en-US" altLang="en-US" sz="2000" dirty="0">
                <a:latin typeface="Calibri" panose="020F0502020204030204" pitchFamily="34" charset="0"/>
              </a:rPr>
              <a:t>		else { </a:t>
            </a:r>
            <a:r>
              <a:rPr lang="en-US" altLang="en-US" sz="2000" dirty="0" err="1">
                <a:latin typeface="Calibri" panose="020F0502020204030204" pitchFamily="34" charset="0"/>
              </a:rPr>
              <a:t>stack.pop</a:t>
            </a:r>
            <a:r>
              <a:rPr lang="en-US" altLang="en-US" sz="2000" dirty="0">
                <a:latin typeface="Calibri" panose="020F0502020204030204" pitchFamily="34" charset="0"/>
              </a:rPr>
              <a:t>(); }   // no valid arrows out of city</a:t>
            </a:r>
          </a:p>
          <a:p>
            <a:pPr>
              <a:buFontTx/>
              <a:buNone/>
            </a:pPr>
            <a:r>
              <a:rPr lang="en-US" altLang="en-US" sz="2000" dirty="0">
                <a:latin typeface="Calibri" panose="020F0502020204030204" pitchFamily="34" charset="0"/>
              </a:rPr>
              <a:t>	}</a:t>
            </a:r>
          </a:p>
          <a:p>
            <a:pPr>
              <a:buFontTx/>
              <a:buNone/>
            </a:pPr>
            <a:r>
              <a:rPr lang="en-US" altLang="en-US" sz="2000" dirty="0">
                <a:latin typeface="Calibri" panose="020F0502020204030204" pitchFamily="34" charset="0"/>
              </a:rPr>
              <a:t>	return false;</a:t>
            </a:r>
          </a:p>
          <a:p>
            <a:pPr>
              <a:buFontTx/>
              <a:buNone/>
            </a:pPr>
            <a:r>
              <a:rPr lang="en-US" altLang="en-US" sz="2000" dirty="0">
                <a:latin typeface="Calibri" panose="020F050202020403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165517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Calibri" panose="020F0502020204030204" pitchFamily="34" charset="0"/>
              </a:rPr>
              <a:t>Summary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>
                <a:latin typeface="Calibri" panose="020F0502020204030204" pitchFamily="34" charset="0"/>
              </a:rPr>
              <a:t>Introduction to Stack Data Structure</a:t>
            </a:r>
          </a:p>
          <a:p>
            <a:pPr algn="just"/>
            <a:r>
              <a:rPr lang="en-US" dirty="0">
                <a:latin typeface="Calibri" panose="020F0502020204030204" pitchFamily="34" charset="0"/>
              </a:rPr>
              <a:t>Stack </a:t>
            </a:r>
            <a:r>
              <a:rPr lang="en-US" dirty="0" smtClean="0">
                <a:latin typeface="Calibri" panose="020F0502020204030204" pitchFamily="34" charset="0"/>
              </a:rPr>
              <a:t>Operations</a:t>
            </a:r>
          </a:p>
          <a:p>
            <a:pPr algn="just"/>
            <a:r>
              <a:rPr lang="en-US" dirty="0">
                <a:latin typeface="Calibri" panose="020F0502020204030204" pitchFamily="34" charset="0"/>
              </a:rPr>
              <a:t>Analysis of Stack </a:t>
            </a:r>
            <a:r>
              <a:rPr lang="en-US" dirty="0" smtClean="0">
                <a:latin typeface="Calibri" panose="020F0502020204030204" pitchFamily="34" charset="0"/>
              </a:rPr>
              <a:t>Operations</a:t>
            </a:r>
            <a:endParaRPr lang="en-US" dirty="0">
              <a:latin typeface="Calibri" panose="020F0502020204030204" pitchFamily="34" charset="0"/>
            </a:endParaRPr>
          </a:p>
          <a:p>
            <a:pPr algn="just"/>
            <a:r>
              <a:rPr lang="en-US" dirty="0">
                <a:latin typeface="Calibri" panose="020F0502020204030204" pitchFamily="34" charset="0"/>
              </a:rPr>
              <a:t>Applications of Stack Data Structure in 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834145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Calibri" panose="020F0502020204030204" pitchFamily="34" charset="0"/>
              </a:rPr>
              <a:t>Objectives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>
                <a:latin typeface="Calibri" panose="020F0502020204030204" pitchFamily="34" charset="0"/>
              </a:rPr>
              <a:t>Introduction to Stack Data </a:t>
            </a:r>
            <a:r>
              <a:rPr lang="en-US" dirty="0" smtClean="0">
                <a:latin typeface="Calibri" panose="020F0502020204030204" pitchFamily="34" charset="0"/>
              </a:rPr>
              <a:t>Structure</a:t>
            </a:r>
            <a:endParaRPr lang="en-US" dirty="0">
              <a:latin typeface="Calibri" panose="020F0502020204030204" pitchFamily="34" charset="0"/>
            </a:endParaRPr>
          </a:p>
          <a:p>
            <a:pPr algn="just"/>
            <a:r>
              <a:rPr lang="en-US" dirty="0" smtClean="0">
                <a:latin typeface="Calibri" panose="020F0502020204030204" pitchFamily="34" charset="0"/>
              </a:rPr>
              <a:t>Stack </a:t>
            </a:r>
            <a:r>
              <a:rPr lang="en-US" dirty="0">
                <a:latin typeface="Calibri" panose="020F0502020204030204" pitchFamily="34" charset="0"/>
              </a:rPr>
              <a:t>Operations</a:t>
            </a:r>
          </a:p>
          <a:p>
            <a:pPr algn="just"/>
            <a:r>
              <a:rPr lang="en-US" dirty="0" smtClean="0">
                <a:latin typeface="Calibri" panose="020F0502020204030204" pitchFamily="34" charset="0"/>
              </a:rPr>
              <a:t>Applications </a:t>
            </a:r>
            <a:r>
              <a:rPr lang="en-US" dirty="0">
                <a:latin typeface="Calibri" panose="020F0502020204030204" pitchFamily="34" charset="0"/>
              </a:rPr>
              <a:t>of Stack Data Structure in 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1941541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Calibri" panose="020F0502020204030204" pitchFamily="34" charset="0"/>
              </a:rPr>
              <a:t>References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>
                <a:latin typeface="Calibri" panose="020F0502020204030204" pitchFamily="34" charset="0"/>
                <a:hlinkClick r:id="rId2"/>
              </a:rPr>
              <a:t>https://www.geeksforgeeks.org/stack-data-structure/</a:t>
            </a:r>
          </a:p>
          <a:p>
            <a:pPr algn="just"/>
            <a:r>
              <a:rPr lang="en-US" dirty="0" smtClean="0">
                <a:latin typeface="Calibri" panose="020F0502020204030204" pitchFamily="34" charset="0"/>
                <a:hlinkClick r:id="rId2"/>
              </a:rPr>
              <a:t>https</a:t>
            </a:r>
            <a:r>
              <a:rPr lang="en-US" dirty="0">
                <a:latin typeface="Calibri" panose="020F0502020204030204" pitchFamily="34" charset="0"/>
                <a:hlinkClick r:id="rId2"/>
              </a:rPr>
              <a:t>://www.cse.unr.edu/~</a:t>
            </a:r>
            <a:r>
              <a:rPr lang="en-US" dirty="0" smtClean="0">
                <a:latin typeface="Calibri" panose="020F0502020204030204" pitchFamily="34" charset="0"/>
                <a:hlinkClick r:id="rId2"/>
              </a:rPr>
              <a:t>bebis/CS308/PowerPoint/Stacks.ppt</a:t>
            </a:r>
          </a:p>
          <a:p>
            <a:pPr algn="just"/>
            <a:r>
              <a:rPr lang="en-US" dirty="0">
                <a:latin typeface="Calibri" panose="020F0502020204030204" pitchFamily="34" charset="0"/>
                <a:hlinkClick r:id="rId3"/>
              </a:rPr>
              <a:t>pages.cs.wisc.edu/~</a:t>
            </a:r>
            <a:r>
              <a:rPr lang="en-US" dirty="0" err="1">
                <a:latin typeface="Calibri" panose="020F0502020204030204" pitchFamily="34" charset="0"/>
                <a:hlinkClick r:id="rId3"/>
              </a:rPr>
              <a:t>mattmcc</a:t>
            </a:r>
            <a:r>
              <a:rPr lang="en-US" dirty="0">
                <a:latin typeface="Calibri" panose="020F0502020204030204" pitchFamily="34" charset="0"/>
                <a:hlinkClick r:id="rId3"/>
              </a:rPr>
              <a:t>/cs367/notes/Stacks.ppt</a:t>
            </a:r>
          </a:p>
          <a:p>
            <a:pPr algn="just"/>
            <a:r>
              <a:rPr lang="en-US" dirty="0">
                <a:latin typeface="Calibri" panose="020F0502020204030204" pitchFamily="34" charset="0"/>
                <a:hlinkClick r:id="rId4"/>
              </a:rPr>
              <a:t>https://www.studytonight.com/data-structures/stack-data-structure</a:t>
            </a:r>
          </a:p>
          <a:p>
            <a:pPr algn="just"/>
            <a:r>
              <a:rPr lang="en-US" dirty="0">
                <a:latin typeface="Calibri" panose="020F0502020204030204" pitchFamily="34" charset="0"/>
                <a:hlinkClick r:id="rId5"/>
              </a:rPr>
              <a:t>https://www.tutorialspoint.com/data_structures_algorithms/stack_algorithm.htm</a:t>
            </a:r>
          </a:p>
          <a:p>
            <a:pPr algn="just"/>
            <a:endParaRPr lang="en-US" dirty="0">
              <a:latin typeface="Calibri" panose="020F0502020204030204" pitchFamily="34" charset="0"/>
              <a:hlinkClick r:id="rId2"/>
            </a:endParaRPr>
          </a:p>
          <a:p>
            <a:pPr algn="just"/>
            <a:endParaRPr lang="en-US" dirty="0" smtClean="0">
              <a:latin typeface="Calibri" panose="020F0502020204030204" pitchFamily="34" charset="0"/>
            </a:endParaRPr>
          </a:p>
          <a:p>
            <a:pPr algn="just"/>
            <a:endParaRPr lang="en-US" dirty="0" smtClean="0">
              <a:latin typeface="Calibri" panose="020F0502020204030204" pitchFamily="34" charset="0"/>
            </a:endParaRPr>
          </a:p>
          <a:p>
            <a:pPr algn="just"/>
            <a:endParaRPr lang="en-US" dirty="0" smtClean="0">
              <a:latin typeface="Calibri" panose="020F0502020204030204" pitchFamily="34" charset="0"/>
            </a:endParaRPr>
          </a:p>
          <a:p>
            <a:pPr algn="just"/>
            <a:endParaRPr lang="en-US" dirty="0" smtClean="0">
              <a:latin typeface="Calibri" panose="020F0502020204030204" pitchFamily="34" charset="0"/>
            </a:endParaRPr>
          </a:p>
          <a:p>
            <a:pPr algn="just"/>
            <a:endParaRPr lang="en-US" dirty="0" smtClean="0">
              <a:latin typeface="Calibri" panose="020F0502020204030204" pitchFamily="34" charset="0"/>
            </a:endParaRPr>
          </a:p>
          <a:p>
            <a:endParaRPr lang="en-US" dirty="0" smtClean="0">
              <a:latin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1579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914400"/>
          </a:xfrm>
        </p:spPr>
        <p:txBody>
          <a:bodyPr/>
          <a:lstStyle/>
          <a:p>
            <a:pPr algn="ctr"/>
            <a:r>
              <a:rPr lang="en-US" altLang="en-US" dirty="0">
                <a:latin typeface="Calibri" panose="020F0502020204030204" pitchFamily="34" charset="0"/>
              </a:rPr>
              <a:t>What is a stack?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371600"/>
            <a:ext cx="7772400" cy="4648200"/>
          </a:xfrm>
        </p:spPr>
        <p:txBody>
          <a:bodyPr/>
          <a:lstStyle/>
          <a:p>
            <a:r>
              <a:rPr lang="en-US" altLang="en-US" sz="2400" dirty="0">
                <a:latin typeface="Calibri" panose="020F0502020204030204" pitchFamily="34" charset="0"/>
                <a:cs typeface="Times New Roman" charset="0"/>
              </a:rPr>
              <a:t>It is an ordered group of homogeneous items of elements.</a:t>
            </a:r>
          </a:p>
          <a:p>
            <a:r>
              <a:rPr lang="en-US" altLang="en-US" sz="2400" dirty="0">
                <a:latin typeface="Calibri" panose="020F0502020204030204" pitchFamily="34" charset="0"/>
                <a:cs typeface="Times New Roman" charset="0"/>
              </a:rPr>
              <a:t>Elements are added to and removed from the top of the stack (the most</a:t>
            </a:r>
            <a:r>
              <a:rPr lang="en-US" altLang="en-US" sz="2400" dirty="0">
                <a:latin typeface="Calibri" panose="020F0502020204030204" pitchFamily="34" charset="0"/>
                <a:cs typeface="Courier New" pitchFamily="49" charset="0"/>
              </a:rPr>
              <a:t> </a:t>
            </a:r>
            <a:r>
              <a:rPr lang="en-US" altLang="en-US" sz="2400" dirty="0">
                <a:latin typeface="Calibri" panose="020F0502020204030204" pitchFamily="34" charset="0"/>
                <a:cs typeface="Times New Roman" charset="0"/>
              </a:rPr>
              <a:t>recently added items are at the top of the stack).</a:t>
            </a:r>
          </a:p>
          <a:p>
            <a:r>
              <a:rPr lang="en-US" altLang="en-US" sz="2400" dirty="0">
                <a:latin typeface="Calibri" panose="020F0502020204030204" pitchFamily="34" charset="0"/>
                <a:cs typeface="Times New Roman" charset="0"/>
              </a:rPr>
              <a:t>The last element to be added is the first to be removed (</a:t>
            </a:r>
            <a:r>
              <a:rPr lang="en-US" altLang="en-US" sz="2400" b="1" dirty="0">
                <a:latin typeface="Calibri" panose="020F0502020204030204" pitchFamily="34" charset="0"/>
                <a:cs typeface="Times New Roman" charset="0"/>
              </a:rPr>
              <a:t>LIFO</a:t>
            </a:r>
            <a:r>
              <a:rPr lang="en-US" altLang="en-US" sz="2400" dirty="0">
                <a:latin typeface="Calibri" panose="020F0502020204030204" pitchFamily="34" charset="0"/>
                <a:cs typeface="Times New Roman" charset="0"/>
              </a:rPr>
              <a:t>: Last In, First Out).</a:t>
            </a:r>
            <a:endParaRPr lang="en-US" altLang="en-US" dirty="0">
              <a:latin typeface="Calibri" panose="020F0502020204030204" pitchFamily="34" charset="0"/>
              <a:cs typeface="Courier New" pitchFamily="49" charset="0"/>
            </a:endParaRPr>
          </a:p>
          <a:p>
            <a:pPr lvl="1"/>
            <a:endParaRPr lang="en-US" altLang="en-US" dirty="0">
              <a:latin typeface="Calibri" panose="020F0502020204030204" pitchFamily="34" charset="0"/>
            </a:endParaRPr>
          </a:p>
        </p:txBody>
      </p:sp>
      <p:pic>
        <p:nvPicPr>
          <p:cNvPr id="2052" name="Picture 4" descr="H:\Fig Ch 4\MACJOBS\JPEGS\CHAP04\Fig4-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4213296"/>
            <a:ext cx="6781800" cy="2668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87514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manullah\Desktop\stac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057400"/>
            <a:ext cx="8839200" cy="3048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3200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838200"/>
          </a:xfrm>
        </p:spPr>
        <p:txBody>
          <a:bodyPr/>
          <a:lstStyle/>
          <a:p>
            <a:pPr algn="ctr"/>
            <a:r>
              <a:rPr lang="en-US" altLang="en-US" dirty="0">
                <a:latin typeface="Calibri" panose="020F0502020204030204" pitchFamily="34" charset="0"/>
              </a:rPr>
              <a:t>Stack Specification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idx="1"/>
          </p:nvPr>
        </p:nvSpPr>
        <p:spPr>
          <a:xfrm>
            <a:off x="685800" y="1600200"/>
            <a:ext cx="7772400" cy="4572000"/>
          </a:xfrm>
        </p:spPr>
        <p:txBody>
          <a:bodyPr/>
          <a:lstStyle/>
          <a:p>
            <a:r>
              <a:rPr lang="en-US" altLang="en-US" sz="2800" dirty="0">
                <a:latin typeface="Calibri" panose="020F0502020204030204" pitchFamily="34" charset="0"/>
              </a:rPr>
              <a:t>Definitions: (provided by the user)</a:t>
            </a:r>
          </a:p>
          <a:p>
            <a:pPr lvl="1"/>
            <a:r>
              <a:rPr lang="en-US" altLang="en-US" sz="2400" i="1" dirty="0">
                <a:latin typeface="Calibri" panose="020F0502020204030204" pitchFamily="34" charset="0"/>
              </a:rPr>
              <a:t>MAX_ITEMS</a:t>
            </a:r>
            <a:r>
              <a:rPr lang="en-US" altLang="en-US" sz="2400" dirty="0">
                <a:latin typeface="Calibri" panose="020F0502020204030204" pitchFamily="34" charset="0"/>
              </a:rPr>
              <a:t>: Max number of items that might be on the stack</a:t>
            </a:r>
          </a:p>
          <a:p>
            <a:pPr lvl="1"/>
            <a:r>
              <a:rPr lang="en-US" altLang="en-US" sz="2400" i="1" dirty="0" err="1">
                <a:latin typeface="Calibri" panose="020F0502020204030204" pitchFamily="34" charset="0"/>
              </a:rPr>
              <a:t>ItemType</a:t>
            </a:r>
            <a:r>
              <a:rPr lang="en-US" altLang="en-US" sz="2400" dirty="0">
                <a:latin typeface="Calibri" panose="020F0502020204030204" pitchFamily="34" charset="0"/>
              </a:rPr>
              <a:t>: Data type of the items on the stack	</a:t>
            </a:r>
          </a:p>
          <a:p>
            <a:r>
              <a:rPr lang="en-US" altLang="en-US" sz="2800" dirty="0">
                <a:latin typeface="Calibri" panose="020F0502020204030204" pitchFamily="34" charset="0"/>
              </a:rPr>
              <a:t>Operations</a:t>
            </a:r>
          </a:p>
          <a:p>
            <a:pPr lvl="1"/>
            <a:r>
              <a:rPr lang="en-US" altLang="en-US" sz="2400" dirty="0" err="1">
                <a:latin typeface="Calibri" panose="020F0502020204030204" pitchFamily="34" charset="0"/>
              </a:rPr>
              <a:t>MakeEmpty</a:t>
            </a:r>
            <a:r>
              <a:rPr lang="en-US" altLang="en-US" sz="2400" dirty="0">
                <a:latin typeface="Calibri" panose="020F0502020204030204" pitchFamily="34" charset="0"/>
              </a:rPr>
              <a:t>	  	</a:t>
            </a:r>
          </a:p>
          <a:p>
            <a:pPr lvl="1"/>
            <a:r>
              <a:rPr lang="en-US" altLang="en-US" sz="2400" dirty="0">
                <a:latin typeface="Calibri" panose="020F0502020204030204" pitchFamily="34" charset="0"/>
              </a:rPr>
              <a:t>Boolean </a:t>
            </a:r>
            <a:r>
              <a:rPr lang="en-US" altLang="en-US" sz="2400" dirty="0" err="1">
                <a:latin typeface="Calibri" panose="020F0502020204030204" pitchFamily="34" charset="0"/>
              </a:rPr>
              <a:t>IsEmpty</a:t>
            </a:r>
            <a:endParaRPr lang="en-US" altLang="en-US" sz="2400" dirty="0">
              <a:latin typeface="Calibri" panose="020F0502020204030204" pitchFamily="34" charset="0"/>
            </a:endParaRPr>
          </a:p>
          <a:p>
            <a:pPr lvl="1"/>
            <a:r>
              <a:rPr lang="en-US" altLang="en-US" sz="2400" dirty="0">
                <a:latin typeface="Calibri" panose="020F0502020204030204" pitchFamily="34" charset="0"/>
              </a:rPr>
              <a:t>Boolean </a:t>
            </a:r>
            <a:r>
              <a:rPr lang="en-US" altLang="en-US" sz="2400" dirty="0" err="1">
                <a:latin typeface="Calibri" panose="020F0502020204030204" pitchFamily="34" charset="0"/>
              </a:rPr>
              <a:t>IsFull</a:t>
            </a:r>
            <a:endParaRPr lang="en-US" altLang="en-US" sz="2400" dirty="0">
              <a:latin typeface="Calibri" panose="020F0502020204030204" pitchFamily="34" charset="0"/>
            </a:endParaRPr>
          </a:p>
          <a:p>
            <a:pPr lvl="1"/>
            <a:r>
              <a:rPr lang="en-US" altLang="en-US" sz="2400" dirty="0">
                <a:latin typeface="Calibri" panose="020F0502020204030204" pitchFamily="34" charset="0"/>
              </a:rPr>
              <a:t>Push (</a:t>
            </a:r>
            <a:r>
              <a:rPr lang="en-US" altLang="en-US" sz="2400" dirty="0" err="1">
                <a:latin typeface="Calibri" panose="020F0502020204030204" pitchFamily="34" charset="0"/>
              </a:rPr>
              <a:t>ItemType</a:t>
            </a:r>
            <a:r>
              <a:rPr lang="en-US" altLang="en-US" sz="2400" dirty="0">
                <a:latin typeface="Calibri" panose="020F0502020204030204" pitchFamily="34" charset="0"/>
              </a:rPr>
              <a:t> </a:t>
            </a:r>
            <a:r>
              <a:rPr lang="en-US" altLang="en-US" sz="2400" dirty="0" err="1">
                <a:latin typeface="Calibri" panose="020F0502020204030204" pitchFamily="34" charset="0"/>
              </a:rPr>
              <a:t>newItem</a:t>
            </a:r>
            <a:r>
              <a:rPr lang="en-US" altLang="en-US" sz="2400" dirty="0">
                <a:latin typeface="Calibri" panose="020F0502020204030204" pitchFamily="34" charset="0"/>
              </a:rPr>
              <a:t>)</a:t>
            </a:r>
          </a:p>
          <a:p>
            <a:pPr lvl="1"/>
            <a:r>
              <a:rPr lang="en-US" altLang="en-US" sz="2400" dirty="0">
                <a:latin typeface="Calibri" panose="020F0502020204030204" pitchFamily="34" charset="0"/>
              </a:rPr>
              <a:t>Pop (</a:t>
            </a:r>
            <a:r>
              <a:rPr lang="en-US" altLang="en-US" sz="2400" dirty="0" err="1">
                <a:latin typeface="Calibri" panose="020F0502020204030204" pitchFamily="34" charset="0"/>
              </a:rPr>
              <a:t>ItemType</a:t>
            </a:r>
            <a:r>
              <a:rPr lang="en-US" altLang="en-US" sz="2400" dirty="0">
                <a:latin typeface="Calibri" panose="020F0502020204030204" pitchFamily="34" charset="0"/>
              </a:rPr>
              <a:t>&amp; item)</a:t>
            </a:r>
          </a:p>
        </p:txBody>
      </p:sp>
    </p:spTree>
    <p:extLst>
      <p:ext uri="{BB962C8B-B14F-4D97-AF65-F5344CB8AC3E}">
        <p14:creationId xmlns:p14="http://schemas.microsoft.com/office/powerpoint/2010/main" val="20535022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en-US" sz="3600" dirty="0">
                <a:latin typeface="Calibri" panose="020F0502020204030204" pitchFamily="34" charset="0"/>
                <a:ea typeface="MS Mincho" charset="-128"/>
              </a:rPr>
              <a:t>Push </a:t>
            </a:r>
            <a:r>
              <a:rPr lang="en-US" altLang="en-US" sz="3600" dirty="0">
                <a:latin typeface="Calibri" panose="020F0502020204030204" pitchFamily="34" charset="0"/>
              </a:rPr>
              <a:t>O</a:t>
            </a:r>
            <a:r>
              <a:rPr lang="en-US" sz="3600" dirty="0" smtClean="0">
                <a:latin typeface="Calibri" panose="020F0502020204030204" pitchFamily="34" charset="0"/>
              </a:rPr>
              <a:t>peration</a:t>
            </a:r>
            <a:endParaRPr lang="en-US" altLang="en-US" sz="3600" dirty="0">
              <a:latin typeface="Calibri" panose="020F0502020204030204" pitchFamily="34" charset="0"/>
              <a:cs typeface="Times New Roman" charset="0"/>
            </a:endParaRPr>
          </a:p>
        </p:txBody>
      </p:sp>
      <p:sp>
        <p:nvSpPr>
          <p:cNvPr id="9220" name="Rectangle 4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rmAutofit/>
          </a:bodyPr>
          <a:lstStyle/>
          <a:p>
            <a:r>
              <a:rPr lang="en-US" altLang="en-US" i="1" dirty="0">
                <a:latin typeface="Calibri" panose="020F0502020204030204" pitchFamily="34" charset="0"/>
                <a:cs typeface="Times New Roman" charset="0"/>
              </a:rPr>
              <a:t>Function</a:t>
            </a:r>
            <a:r>
              <a:rPr lang="en-US" altLang="en-US" dirty="0">
                <a:latin typeface="Calibri" panose="020F0502020204030204" pitchFamily="34" charset="0"/>
                <a:cs typeface="Times New Roman" charset="0"/>
              </a:rPr>
              <a:t>: Adds </a:t>
            </a:r>
            <a:r>
              <a:rPr lang="en-US" altLang="en-US" dirty="0" err="1">
                <a:latin typeface="Calibri" panose="020F0502020204030204" pitchFamily="34" charset="0"/>
                <a:cs typeface="Times New Roman" charset="0"/>
              </a:rPr>
              <a:t>newItem</a:t>
            </a:r>
            <a:r>
              <a:rPr lang="en-US" altLang="en-US" dirty="0">
                <a:latin typeface="Calibri" panose="020F0502020204030204" pitchFamily="34" charset="0"/>
                <a:cs typeface="Times New Roman" charset="0"/>
              </a:rPr>
              <a:t> to the top of the stack.</a:t>
            </a:r>
            <a:r>
              <a:rPr lang="en-US" altLang="en-US" dirty="0">
                <a:latin typeface="Calibri" panose="020F0502020204030204" pitchFamily="34" charset="0"/>
                <a:cs typeface="Courier New" pitchFamily="49" charset="0"/>
              </a:rPr>
              <a:t> </a:t>
            </a:r>
          </a:p>
          <a:p>
            <a:r>
              <a:rPr lang="en-US" altLang="en-US" i="1" dirty="0">
                <a:latin typeface="Calibri" panose="020F0502020204030204" pitchFamily="34" charset="0"/>
                <a:cs typeface="Times New Roman" charset="0"/>
              </a:rPr>
              <a:t>Preconditions</a:t>
            </a:r>
            <a:r>
              <a:rPr lang="en-US" altLang="en-US" dirty="0">
                <a:latin typeface="Calibri" panose="020F0502020204030204" pitchFamily="34" charset="0"/>
                <a:cs typeface="Times New Roman" charset="0"/>
              </a:rPr>
              <a:t>: Stack has been initialized and is not full.</a:t>
            </a:r>
            <a:endParaRPr lang="en-US" altLang="en-US" dirty="0">
              <a:latin typeface="Calibri" panose="020F0502020204030204" pitchFamily="34" charset="0"/>
              <a:cs typeface="Courier New" pitchFamily="49" charset="0"/>
            </a:endParaRPr>
          </a:p>
          <a:p>
            <a:r>
              <a:rPr lang="en-US" altLang="en-US" i="1" dirty="0" smtClean="0">
                <a:latin typeface="Calibri" panose="020F0502020204030204" pitchFamily="34" charset="0"/>
                <a:cs typeface="Times New Roman" charset="0"/>
              </a:rPr>
              <a:t>Post conditions</a:t>
            </a:r>
            <a:r>
              <a:rPr lang="en-US" altLang="en-US" dirty="0" smtClean="0">
                <a:latin typeface="Calibri" panose="020F0502020204030204" pitchFamily="34" charset="0"/>
                <a:cs typeface="Times New Roman" charset="0"/>
              </a:rPr>
              <a:t>: </a:t>
            </a:r>
            <a:r>
              <a:rPr lang="en-US" altLang="en-US" dirty="0" err="1">
                <a:latin typeface="Calibri" panose="020F0502020204030204" pitchFamily="34" charset="0"/>
                <a:cs typeface="Times New Roman" charset="0"/>
              </a:rPr>
              <a:t>newItem</a:t>
            </a:r>
            <a:r>
              <a:rPr lang="en-US" altLang="en-US" dirty="0">
                <a:latin typeface="Calibri" panose="020F0502020204030204" pitchFamily="34" charset="0"/>
                <a:cs typeface="Times New Roman" charset="0"/>
              </a:rPr>
              <a:t> is at the top of the stack</a:t>
            </a:r>
            <a:r>
              <a:rPr lang="en-US" altLang="en-US" dirty="0" smtClean="0">
                <a:latin typeface="Calibri" panose="020F0502020204030204" pitchFamily="34" charset="0"/>
                <a:cs typeface="Times New Roman" charset="0"/>
              </a:rPr>
              <a:t>.</a:t>
            </a:r>
          </a:p>
          <a:p>
            <a:endParaRPr lang="en-US" altLang="en-US" dirty="0">
              <a:latin typeface="Calibri" panose="020F0502020204030204" pitchFamily="34" charset="0"/>
              <a:cs typeface="Times New Roman" charset="0"/>
            </a:endParaRP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dirty="0">
                <a:latin typeface="Calibri" panose="020F0502020204030204" pitchFamily="34" charset="0"/>
                <a:cs typeface="Times New Roman" charset="0"/>
              </a:rPr>
              <a:t> void </a:t>
            </a:r>
            <a:r>
              <a:rPr lang="en-US" altLang="en-US" dirty="0" err="1">
                <a:latin typeface="Calibri" panose="020F0502020204030204" pitchFamily="34" charset="0"/>
                <a:cs typeface="Times New Roman" charset="0"/>
              </a:rPr>
              <a:t>StackType</a:t>
            </a:r>
            <a:r>
              <a:rPr lang="en-US" altLang="en-US" dirty="0">
                <a:latin typeface="Calibri" panose="020F0502020204030204" pitchFamily="34" charset="0"/>
                <a:cs typeface="Times New Roman" charset="0"/>
              </a:rPr>
              <a:t>::</a:t>
            </a:r>
            <a:r>
              <a:rPr lang="en-US" altLang="en-US" b="1" dirty="0">
                <a:latin typeface="Calibri" panose="020F0502020204030204" pitchFamily="34" charset="0"/>
                <a:cs typeface="Times New Roman" charset="0"/>
              </a:rPr>
              <a:t>Push</a:t>
            </a:r>
            <a:r>
              <a:rPr lang="en-US" altLang="en-US" dirty="0">
                <a:latin typeface="Calibri" panose="020F0502020204030204" pitchFamily="34" charset="0"/>
                <a:cs typeface="Times New Roman" charset="0"/>
              </a:rPr>
              <a:t>(</a:t>
            </a:r>
            <a:r>
              <a:rPr lang="en-US" altLang="en-US" dirty="0" err="1">
                <a:latin typeface="Calibri" panose="020F0502020204030204" pitchFamily="34" charset="0"/>
                <a:cs typeface="Times New Roman" charset="0"/>
              </a:rPr>
              <a:t>ItemType</a:t>
            </a:r>
            <a:r>
              <a:rPr lang="en-US" altLang="en-US" dirty="0">
                <a:latin typeface="Calibri" panose="020F0502020204030204" pitchFamily="34" charset="0"/>
                <a:cs typeface="Times New Roman" charset="0"/>
              </a:rPr>
              <a:t> </a:t>
            </a:r>
            <a:r>
              <a:rPr lang="en-US" altLang="en-US" dirty="0" err="1">
                <a:latin typeface="Calibri" panose="020F0502020204030204" pitchFamily="34" charset="0"/>
                <a:cs typeface="Times New Roman" charset="0"/>
              </a:rPr>
              <a:t>newItem</a:t>
            </a:r>
            <a:r>
              <a:rPr lang="en-US" altLang="en-US" dirty="0">
                <a:latin typeface="Calibri" panose="020F0502020204030204" pitchFamily="34" charset="0"/>
                <a:cs typeface="Times New Roman" charset="0"/>
              </a:rPr>
              <a:t>)</a:t>
            </a:r>
            <a:endParaRPr lang="en-US" altLang="en-US" dirty="0">
              <a:latin typeface="Calibri" panose="020F0502020204030204" pitchFamily="34" charset="0"/>
              <a:cs typeface="Courier New" pitchFamily="49" charset="0"/>
            </a:endParaRP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2400" dirty="0">
                <a:latin typeface="Calibri" panose="020F0502020204030204" pitchFamily="34" charset="0"/>
                <a:cs typeface="Times New Roman" charset="0"/>
              </a:rPr>
              <a:t>{</a:t>
            </a:r>
            <a:endParaRPr lang="en-US" altLang="en-US" sz="2400" dirty="0">
              <a:latin typeface="Calibri" panose="020F0502020204030204" pitchFamily="34" charset="0"/>
              <a:cs typeface="Courier New" pitchFamily="49" charset="0"/>
            </a:endParaRP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dirty="0">
                <a:latin typeface="Calibri" panose="020F0502020204030204" pitchFamily="34" charset="0"/>
                <a:cs typeface="Times New Roman" charset="0"/>
              </a:rPr>
              <a:t> top++;</a:t>
            </a:r>
            <a:endParaRPr lang="en-US" altLang="en-US" dirty="0">
              <a:latin typeface="Calibri" panose="020F0502020204030204" pitchFamily="34" charset="0"/>
              <a:cs typeface="Courier New" pitchFamily="49" charset="0"/>
            </a:endParaRP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dirty="0">
                <a:latin typeface="Calibri" panose="020F0502020204030204" pitchFamily="34" charset="0"/>
                <a:cs typeface="Times New Roman" charset="0"/>
              </a:rPr>
              <a:t> items[top] = </a:t>
            </a:r>
            <a:r>
              <a:rPr lang="en-US" altLang="en-US" dirty="0" err="1">
                <a:latin typeface="Calibri" panose="020F0502020204030204" pitchFamily="34" charset="0"/>
                <a:cs typeface="Times New Roman" charset="0"/>
              </a:rPr>
              <a:t>newItem</a:t>
            </a:r>
            <a:r>
              <a:rPr lang="en-US" altLang="en-US" dirty="0">
                <a:latin typeface="Calibri" panose="020F0502020204030204" pitchFamily="34" charset="0"/>
                <a:cs typeface="Times New Roman" charset="0"/>
              </a:rPr>
              <a:t>;</a:t>
            </a:r>
            <a:endParaRPr lang="en-US" altLang="en-US" dirty="0">
              <a:latin typeface="Calibri" panose="020F0502020204030204" pitchFamily="34" charset="0"/>
              <a:cs typeface="Courier New" pitchFamily="49" charset="0"/>
            </a:endParaRP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2400" dirty="0">
                <a:latin typeface="Calibri" panose="020F0502020204030204" pitchFamily="34" charset="0"/>
                <a:cs typeface="Times New Roman" charset="0"/>
              </a:rPr>
              <a:t>}</a:t>
            </a:r>
          </a:p>
          <a:p>
            <a:endParaRPr lang="en-US" alt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72013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Calibri" panose="020F0502020204030204" pitchFamily="34" charset="0"/>
              </a:rPr>
              <a:t>Algorithm for PUSH operation</a:t>
            </a:r>
            <a:r>
              <a:rPr lang="en-US" b="1" dirty="0">
                <a:latin typeface="Calibri" panose="020F0502020204030204" pitchFamily="34" charset="0"/>
              </a:rPr>
              <a:t/>
            </a:r>
            <a:br>
              <a:rPr lang="en-US" b="1" dirty="0">
                <a:latin typeface="Calibri" panose="020F0502020204030204" pitchFamily="34" charset="0"/>
              </a:rPr>
            </a:b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24078" indent="-514350"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</a:rPr>
              <a:t>Check if the stack is </a:t>
            </a:r>
            <a:r>
              <a:rPr lang="en-US" b="1" dirty="0">
                <a:latin typeface="Calibri" panose="020F0502020204030204" pitchFamily="34" charset="0"/>
              </a:rPr>
              <a:t>full</a:t>
            </a:r>
            <a:r>
              <a:rPr lang="en-US" dirty="0">
                <a:latin typeface="Calibri" panose="020F0502020204030204" pitchFamily="34" charset="0"/>
              </a:rPr>
              <a:t> or not.</a:t>
            </a:r>
          </a:p>
          <a:p>
            <a:pPr marL="624078" indent="-514350"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</a:rPr>
              <a:t>If the stack is full, then print error of overflow and exit the program.</a:t>
            </a:r>
          </a:p>
          <a:p>
            <a:pPr marL="624078" indent="-514350"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</a:rPr>
              <a:t>If the stack is not full, then increment the top and add the element.</a:t>
            </a:r>
          </a:p>
          <a:p>
            <a:endParaRPr 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39735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en-US" dirty="0">
                <a:latin typeface="Calibri" panose="020F0502020204030204" pitchFamily="34" charset="0"/>
                <a:ea typeface="MS Mincho" charset="-128"/>
              </a:rPr>
              <a:t>Pop </a:t>
            </a:r>
            <a:r>
              <a:rPr lang="en-US" altLang="en-US" dirty="0">
                <a:latin typeface="Calibri" panose="020F0502020204030204" pitchFamily="34" charset="0"/>
              </a:rPr>
              <a:t>O</a:t>
            </a:r>
            <a:r>
              <a:rPr lang="en-US" dirty="0" smtClean="0">
                <a:latin typeface="Calibri" panose="020F0502020204030204" pitchFamily="34" charset="0"/>
              </a:rPr>
              <a:t>peration</a:t>
            </a:r>
            <a:endParaRPr lang="en-US" altLang="en-US" dirty="0">
              <a:latin typeface="Calibri" panose="020F0502020204030204" pitchFamily="34" charset="0"/>
            </a:endParaRP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en-US" i="1" dirty="0">
                <a:latin typeface="Calibri" panose="020F0502020204030204" pitchFamily="34" charset="0"/>
                <a:cs typeface="Times New Roman" charset="0"/>
              </a:rPr>
              <a:t>Function</a:t>
            </a:r>
            <a:r>
              <a:rPr lang="en-US" altLang="en-US" dirty="0">
                <a:latin typeface="Calibri" panose="020F0502020204030204" pitchFamily="34" charset="0"/>
                <a:cs typeface="Times New Roman" charset="0"/>
              </a:rPr>
              <a:t>: Removes </a:t>
            </a:r>
            <a:r>
              <a:rPr lang="en-US" altLang="en-US" dirty="0" err="1">
                <a:latin typeface="Calibri" panose="020F0502020204030204" pitchFamily="34" charset="0"/>
                <a:cs typeface="Times New Roman" charset="0"/>
              </a:rPr>
              <a:t>topItem</a:t>
            </a:r>
            <a:r>
              <a:rPr lang="en-US" altLang="en-US" dirty="0">
                <a:latin typeface="Calibri" panose="020F0502020204030204" pitchFamily="34" charset="0"/>
                <a:cs typeface="Times New Roman" charset="0"/>
              </a:rPr>
              <a:t> from stack and returns it in item.</a:t>
            </a:r>
            <a:endParaRPr lang="en-US" altLang="en-US" dirty="0">
              <a:latin typeface="Calibri" panose="020F0502020204030204" pitchFamily="34" charset="0"/>
              <a:cs typeface="Courier New" pitchFamily="49" charset="0"/>
            </a:endParaRPr>
          </a:p>
          <a:p>
            <a:r>
              <a:rPr lang="en-US" altLang="en-US" i="1" dirty="0">
                <a:latin typeface="Calibri" panose="020F0502020204030204" pitchFamily="34" charset="0"/>
                <a:cs typeface="Times New Roman" charset="0"/>
              </a:rPr>
              <a:t>Preconditions</a:t>
            </a:r>
            <a:r>
              <a:rPr lang="en-US" altLang="en-US" dirty="0">
                <a:latin typeface="Calibri" panose="020F0502020204030204" pitchFamily="34" charset="0"/>
                <a:cs typeface="Times New Roman" charset="0"/>
              </a:rPr>
              <a:t>: Stack has been initialized and is not empty.</a:t>
            </a:r>
            <a:endParaRPr lang="en-US" altLang="en-US" dirty="0">
              <a:latin typeface="Calibri" panose="020F0502020204030204" pitchFamily="34" charset="0"/>
              <a:cs typeface="Courier New" pitchFamily="49" charset="0"/>
            </a:endParaRPr>
          </a:p>
          <a:p>
            <a:r>
              <a:rPr lang="en-US" altLang="en-US" i="1" dirty="0" smtClean="0">
                <a:latin typeface="Calibri" panose="020F0502020204030204" pitchFamily="34" charset="0"/>
                <a:cs typeface="Times New Roman" charset="0"/>
              </a:rPr>
              <a:t>Post conditions</a:t>
            </a:r>
            <a:r>
              <a:rPr lang="en-US" altLang="en-US" dirty="0" smtClean="0">
                <a:latin typeface="Calibri" panose="020F0502020204030204" pitchFamily="34" charset="0"/>
                <a:cs typeface="Times New Roman" charset="0"/>
              </a:rPr>
              <a:t>: </a:t>
            </a:r>
            <a:r>
              <a:rPr lang="en-US" altLang="en-US" dirty="0">
                <a:latin typeface="Calibri" panose="020F0502020204030204" pitchFamily="34" charset="0"/>
                <a:cs typeface="Times New Roman" charset="0"/>
              </a:rPr>
              <a:t>Top element has been removed from stack and item</a:t>
            </a:r>
            <a:r>
              <a:rPr lang="en-US" altLang="en-US" dirty="0">
                <a:latin typeface="Calibri" panose="020F0502020204030204" pitchFamily="34" charset="0"/>
                <a:cs typeface="Courier New" pitchFamily="49" charset="0"/>
              </a:rPr>
              <a:t> </a:t>
            </a:r>
            <a:r>
              <a:rPr lang="en-US" altLang="en-US" dirty="0">
                <a:latin typeface="Calibri" panose="020F0502020204030204" pitchFamily="34" charset="0"/>
                <a:ea typeface="MS Mincho" charset="-128"/>
              </a:rPr>
              <a:t>is a copy of the removed element</a:t>
            </a:r>
            <a:r>
              <a:rPr lang="en-US" altLang="en-US" dirty="0" smtClean="0">
                <a:latin typeface="Calibri" panose="020F0502020204030204" pitchFamily="34" charset="0"/>
                <a:ea typeface="MS Mincho" charset="-128"/>
              </a:rPr>
              <a:t>.</a:t>
            </a:r>
          </a:p>
          <a:p>
            <a:endParaRPr lang="en-US" altLang="en-US" dirty="0" smtClean="0">
              <a:latin typeface="Calibri" panose="020F0502020204030204" pitchFamily="34" charset="0"/>
              <a:ea typeface="MS Mincho" charset="-128"/>
            </a:endParaRP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dirty="0">
                <a:latin typeface="Calibri" panose="020F0502020204030204" pitchFamily="34" charset="0"/>
                <a:cs typeface="Times New Roman" charset="0"/>
              </a:rPr>
              <a:t>void </a:t>
            </a:r>
            <a:r>
              <a:rPr lang="en-US" altLang="en-US" dirty="0" err="1">
                <a:latin typeface="Calibri" panose="020F0502020204030204" pitchFamily="34" charset="0"/>
                <a:cs typeface="Times New Roman" charset="0"/>
              </a:rPr>
              <a:t>StackType</a:t>
            </a:r>
            <a:r>
              <a:rPr lang="en-US" altLang="en-US" dirty="0">
                <a:latin typeface="Calibri" panose="020F0502020204030204" pitchFamily="34" charset="0"/>
                <a:cs typeface="Times New Roman" charset="0"/>
              </a:rPr>
              <a:t>::</a:t>
            </a:r>
            <a:r>
              <a:rPr lang="en-US" altLang="en-US" b="1" dirty="0" smtClean="0">
                <a:latin typeface="Calibri" panose="020F0502020204030204" pitchFamily="34" charset="0"/>
                <a:cs typeface="Times New Roman" charset="0"/>
              </a:rPr>
              <a:t>Pop</a:t>
            </a:r>
            <a:r>
              <a:rPr lang="en-US" altLang="en-US" dirty="0" smtClean="0">
                <a:latin typeface="Calibri" panose="020F0502020204030204" pitchFamily="34" charset="0"/>
                <a:cs typeface="Times New Roman" charset="0"/>
              </a:rPr>
              <a:t>(</a:t>
            </a:r>
            <a:r>
              <a:rPr lang="en-US" altLang="en-US" dirty="0" err="1" smtClean="0">
                <a:latin typeface="Calibri" panose="020F0502020204030204" pitchFamily="34" charset="0"/>
                <a:cs typeface="Times New Roman" charset="0"/>
              </a:rPr>
              <a:t>ItemType</a:t>
            </a:r>
            <a:r>
              <a:rPr lang="en-US" altLang="en-US" dirty="0" smtClean="0">
                <a:latin typeface="Calibri" panose="020F0502020204030204" pitchFamily="34" charset="0"/>
                <a:cs typeface="Times New Roman" charset="0"/>
              </a:rPr>
              <a:t> </a:t>
            </a:r>
            <a:r>
              <a:rPr lang="en-US" altLang="en-US" dirty="0">
                <a:latin typeface="Calibri" panose="020F0502020204030204" pitchFamily="34" charset="0"/>
                <a:cs typeface="Times New Roman" charset="0"/>
              </a:rPr>
              <a:t>item)</a:t>
            </a:r>
            <a:endParaRPr lang="en-US" altLang="en-US" dirty="0">
              <a:latin typeface="Calibri" panose="020F0502020204030204" pitchFamily="34" charset="0"/>
              <a:cs typeface="Courier New" pitchFamily="49" charset="0"/>
            </a:endParaRP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2400" dirty="0">
                <a:latin typeface="Calibri" panose="020F0502020204030204" pitchFamily="34" charset="0"/>
                <a:cs typeface="Times New Roman" charset="0"/>
              </a:rPr>
              <a:t>{</a:t>
            </a:r>
            <a:endParaRPr lang="en-US" altLang="en-US" sz="2400" dirty="0">
              <a:latin typeface="Calibri" panose="020F0502020204030204" pitchFamily="34" charset="0"/>
              <a:cs typeface="Courier New" pitchFamily="49" charset="0"/>
            </a:endParaRP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dirty="0">
                <a:latin typeface="Calibri" panose="020F0502020204030204" pitchFamily="34" charset="0"/>
                <a:cs typeface="Times New Roman" charset="0"/>
              </a:rPr>
              <a:t> item = items[top];</a:t>
            </a:r>
            <a:endParaRPr lang="en-US" altLang="en-US" dirty="0">
              <a:latin typeface="Calibri" panose="020F0502020204030204" pitchFamily="34" charset="0"/>
              <a:cs typeface="Courier New" pitchFamily="49" charset="0"/>
            </a:endParaRP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dirty="0">
                <a:latin typeface="Calibri" panose="020F0502020204030204" pitchFamily="34" charset="0"/>
                <a:cs typeface="Times New Roman" charset="0"/>
              </a:rPr>
              <a:t> top--;</a:t>
            </a:r>
            <a:endParaRPr lang="en-US" altLang="en-US" dirty="0">
              <a:latin typeface="Calibri" panose="020F0502020204030204" pitchFamily="34" charset="0"/>
              <a:cs typeface="Courier New" pitchFamily="49" charset="0"/>
            </a:endParaRP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2400" dirty="0" smtClean="0">
                <a:latin typeface="Calibri" panose="020F0502020204030204" pitchFamily="34" charset="0"/>
                <a:cs typeface="Times New Roman" charset="0"/>
              </a:rPr>
              <a:t>}</a:t>
            </a:r>
            <a:endParaRPr lang="en-US" altLang="en-US" sz="24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9301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11</TotalTime>
  <Words>983</Words>
  <Application>Microsoft Office PowerPoint</Application>
  <PresentationFormat>On-screen Show (4:3)</PresentationFormat>
  <Paragraphs>231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Urban</vt:lpstr>
      <vt:lpstr>Stack Data Structure</vt:lpstr>
      <vt:lpstr>Last Lecture Summary</vt:lpstr>
      <vt:lpstr>Objectives Overview</vt:lpstr>
      <vt:lpstr>What is a stack?</vt:lpstr>
      <vt:lpstr>PowerPoint Presentation</vt:lpstr>
      <vt:lpstr>Stack Specification</vt:lpstr>
      <vt:lpstr>Push Operation</vt:lpstr>
      <vt:lpstr>Algorithm for PUSH operation </vt:lpstr>
      <vt:lpstr>Pop Operation</vt:lpstr>
      <vt:lpstr>Algorithm for POP operation </vt:lpstr>
      <vt:lpstr>PowerPoint Presentation</vt:lpstr>
      <vt:lpstr>Stack Implementation</vt:lpstr>
      <vt:lpstr>Stack Implementation</vt:lpstr>
      <vt:lpstr>PowerPoint Presentation</vt:lpstr>
      <vt:lpstr>PowerPoint Presentation</vt:lpstr>
      <vt:lpstr>PowerPoint Presentation</vt:lpstr>
      <vt:lpstr>Analysis of Stack Operations </vt:lpstr>
      <vt:lpstr>Applications of Stack Data Structure</vt:lpstr>
      <vt:lpstr>Stack Applications</vt:lpstr>
      <vt:lpstr>Postfix expressions </vt:lpstr>
      <vt:lpstr>Postfix expressions </vt:lpstr>
      <vt:lpstr>Postfix  expressions:  Algorithm using stacks</vt:lpstr>
      <vt:lpstr>Postfix  expressions: Algorithm using stacks</vt:lpstr>
      <vt:lpstr>Reverse Polish Notation</vt:lpstr>
      <vt:lpstr>Finding a Path</vt:lpstr>
      <vt:lpstr>Finding a Path</vt:lpstr>
      <vt:lpstr>Example</vt:lpstr>
      <vt:lpstr>Pseudo-Code for the Example</vt:lpstr>
      <vt:lpstr>Summary</vt:lpstr>
      <vt:lpstr>References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Stack Data Structure</dc:title>
  <dc:creator>Afaq Mansoor</dc:creator>
  <cp:lastModifiedBy>Afaq</cp:lastModifiedBy>
  <cp:revision>22</cp:revision>
  <dcterms:created xsi:type="dcterms:W3CDTF">2006-08-16T00:00:00Z</dcterms:created>
  <dcterms:modified xsi:type="dcterms:W3CDTF">2018-12-02T09:42:08Z</dcterms:modified>
</cp:coreProperties>
</file>