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0"/>
  </p:notesMasterIdLst>
  <p:sldIdLst>
    <p:sldId id="310" r:id="rId2"/>
    <p:sldId id="313" r:id="rId3"/>
    <p:sldId id="311"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12" r:id="rId58"/>
    <p:sldId id="309"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62" autoAdjust="0"/>
  </p:normalViewPr>
  <p:slideViewPr>
    <p:cSldViewPr>
      <p:cViewPr varScale="1">
        <p:scale>
          <a:sx n="70" d="100"/>
          <a:sy n="70" d="100"/>
        </p:scale>
        <p:origin x="-135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3AFDFF-94CE-43C4-82CE-C5FEB60F3682}" type="datetimeFigureOut">
              <a:rPr lang="en-US" smtClean="0"/>
              <a:t>12/2/2018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576A04-BBE8-48B3-98EF-8D1EAB04E76A}" type="slidenum">
              <a:rPr lang="en-US" smtClean="0"/>
              <a:t>‹#›</a:t>
            </a:fld>
            <a:endParaRPr lang="en-US"/>
          </a:p>
        </p:txBody>
      </p:sp>
    </p:spTree>
    <p:extLst>
      <p:ext uri="{BB962C8B-B14F-4D97-AF65-F5344CB8AC3E}">
        <p14:creationId xmlns:p14="http://schemas.microsoft.com/office/powerpoint/2010/main" val="3377553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58" name="Google Shape;158;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21" name="Google Shape;221;p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28" name="Google Shape;228;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35" name="Google Shape;235;p2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42" name="Google Shape;242;p3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49" name="Google Shape;249;p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56" name="Google Shape;256;p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63" name="Google Shape;263;p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70" name="Google Shape;270;p3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77" name="Google Shape;277;p3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84" name="Google Shape;284;p3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65" name="Google Shape;165;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3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8" name="Google Shape;298;p3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05" name="Google Shape;305;p3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1" name="Google Shape;91;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0" name="Google Shape;100;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Start with Fully parenthesized expression.  Move each operator to the left of its operands and remove the set of parentheses.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9" name="Google Shape;109;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Start with Fully parenthesized expression.  Move each operator to the left of its operands and remove the set of parentheses.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18" name="Google Shape;118;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Start with Fully parenthesized expression.  Move each operator to the left of its operands and remove the set of parentheses.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72" name="Google Shape;172;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79" name="Google Shape;179;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86" name="Google Shape;186;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93" name="Google Shape;193;p2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00" name="Google Shape;200;p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07" name="Google Shape;207;p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14" name="Google Shape;214;p2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12/2/2018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type="tx">
  <p:cSld name="Title and tex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85800" y="1371600"/>
            <a:ext cx="7772400" cy="1143000"/>
          </a:xfrm>
          <a:prstGeom prst="rect">
            <a:avLst/>
          </a:prstGeom>
          <a:noFill/>
          <a:ln>
            <a:noFill/>
          </a:ln>
          <a:effectLst>
            <a:outerShdw blurRad="63500" dist="35921" dir="2700000">
              <a:schemeClr val="lt2">
                <a:alpha val="99607"/>
              </a:schemeClr>
            </a:outerShdw>
          </a:effectLst>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85800" y="2590800"/>
            <a:ext cx="7772400" cy="3505200"/>
          </a:xfrm>
          <a:prstGeom prst="rect">
            <a:avLst/>
          </a:prstGeom>
          <a:noFill/>
          <a:ln>
            <a:noFill/>
          </a:ln>
          <a:effectLst>
            <a:outerShdw blurRad="63500" dist="35921" dir="2700000">
              <a:schemeClr val="lt2">
                <a:alpha val="99607"/>
              </a:schemeClr>
            </a:outerShdw>
          </a:effectLst>
        </p:spPr>
        <p:txBody>
          <a:bodyPr spcFirstLastPara="1" wrap="square" lIns="91425" tIns="45700" rIns="91425" bIns="45700" anchor="t" anchorCtr="0"/>
          <a:lstStyle>
            <a:lvl1pPr marL="457200" lvl="0" indent="-314325" algn="l">
              <a:lnSpc>
                <a:spcPct val="100000"/>
              </a:lnSpc>
              <a:spcBef>
                <a:spcPts val="0"/>
              </a:spcBef>
              <a:spcAft>
                <a:spcPts val="0"/>
              </a:spcAft>
              <a:buSzPts val="1350"/>
              <a:buChar char="●"/>
              <a:defRPr/>
            </a:lvl1pPr>
            <a:lvl2pPr marL="914400" lvl="1" indent="-314325" algn="l">
              <a:lnSpc>
                <a:spcPct val="100000"/>
              </a:lnSpc>
              <a:spcBef>
                <a:spcPts val="0"/>
              </a:spcBef>
              <a:spcAft>
                <a:spcPts val="0"/>
              </a:spcAft>
              <a:buSzPts val="1350"/>
              <a:buChar char="●"/>
              <a:defRPr/>
            </a:lvl2pPr>
            <a:lvl3pPr marL="1371600" lvl="2" indent="-314325" algn="l">
              <a:lnSpc>
                <a:spcPct val="100000"/>
              </a:lnSpc>
              <a:spcBef>
                <a:spcPts val="0"/>
              </a:spcBef>
              <a:spcAft>
                <a:spcPts val="0"/>
              </a:spcAft>
              <a:buSzPts val="1350"/>
              <a:buChar char="●"/>
              <a:defRPr/>
            </a:lvl3pPr>
            <a:lvl4pPr marL="1828800" lvl="3" indent="-314325" algn="l">
              <a:lnSpc>
                <a:spcPct val="100000"/>
              </a:lnSpc>
              <a:spcBef>
                <a:spcPts val="0"/>
              </a:spcBef>
              <a:spcAft>
                <a:spcPts val="0"/>
              </a:spcAft>
              <a:buSzPts val="1350"/>
              <a:buChar char="●"/>
              <a:defRPr/>
            </a:lvl4pPr>
            <a:lvl5pPr marL="2286000" lvl="4" indent="-314325" algn="l">
              <a:lnSpc>
                <a:spcPct val="100000"/>
              </a:lnSpc>
              <a:spcBef>
                <a:spcPts val="0"/>
              </a:spcBef>
              <a:spcAft>
                <a:spcPts val="0"/>
              </a:spcAft>
              <a:buSzPts val="1350"/>
              <a:buChar char="●"/>
              <a:defRPr/>
            </a:lvl5pPr>
            <a:lvl6pPr marL="2743200" lvl="5" indent="-314325" algn="l">
              <a:lnSpc>
                <a:spcPct val="100000"/>
              </a:lnSpc>
              <a:spcBef>
                <a:spcPts val="0"/>
              </a:spcBef>
              <a:spcAft>
                <a:spcPts val="0"/>
              </a:spcAft>
              <a:buSzPts val="1350"/>
              <a:buChar char="●"/>
              <a:defRPr/>
            </a:lvl6pPr>
            <a:lvl7pPr marL="3200400" lvl="6" indent="-314325" algn="l">
              <a:lnSpc>
                <a:spcPct val="100000"/>
              </a:lnSpc>
              <a:spcBef>
                <a:spcPts val="0"/>
              </a:spcBef>
              <a:spcAft>
                <a:spcPts val="0"/>
              </a:spcAft>
              <a:buSzPts val="1350"/>
              <a:buChar char="●"/>
              <a:defRPr/>
            </a:lvl7pPr>
            <a:lvl8pPr marL="3657600" lvl="7" indent="-314325" algn="l">
              <a:lnSpc>
                <a:spcPct val="100000"/>
              </a:lnSpc>
              <a:spcBef>
                <a:spcPts val="0"/>
              </a:spcBef>
              <a:spcAft>
                <a:spcPts val="0"/>
              </a:spcAft>
              <a:buSzPts val="1350"/>
              <a:buChar char="●"/>
              <a:defRPr/>
            </a:lvl8pPr>
            <a:lvl9pPr marL="4114800" lvl="8" indent="-314325" algn="l">
              <a:lnSpc>
                <a:spcPct val="100000"/>
              </a:lnSpc>
              <a:spcBef>
                <a:spcPts val="0"/>
              </a:spcBef>
              <a:spcAft>
                <a:spcPts val="0"/>
              </a:spcAft>
              <a:buSzPts val="1350"/>
              <a:buChar char="●"/>
              <a:defRPr/>
            </a:lvl9pPr>
          </a:lstStyle>
          <a:p>
            <a:endParaRPr/>
          </a:p>
        </p:txBody>
      </p:sp>
      <p:sp>
        <p:nvSpPr>
          <p:cNvPr id="24" name="Google Shape;24;p3"/>
          <p:cNvSpPr txBox="1">
            <a:spLocks noGrp="1"/>
          </p:cNvSpPr>
          <p:nvPr>
            <p:ph type="dt" idx="10"/>
          </p:nvPr>
        </p:nvSpPr>
        <p:spPr>
          <a:xfrm>
            <a:off x="685800" y="6400800"/>
            <a:ext cx="1905000" cy="457200"/>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400800"/>
            <a:ext cx="2895600" cy="457200"/>
          </a:xfrm>
          <a:prstGeom prst="rect">
            <a:avLst/>
          </a:prstGeom>
          <a:noFill/>
          <a:ln>
            <a:noFill/>
          </a:ln>
        </p:spPr>
        <p:txBody>
          <a:bodyPr spcFirstLastPara="1" wrap="square" lIns="91425" tIns="45700" rIns="91425" bIns="45700" anchor="t"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7772400" y="6400800"/>
            <a:ext cx="12192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sz="1400">
                <a:solidFill>
                  <a:srgbClr val="000000"/>
                </a:solidFill>
                <a:latin typeface="Comic Sans MS"/>
                <a:ea typeface="Comic Sans MS"/>
                <a:cs typeface="Comic Sans MS"/>
                <a:sym typeface="Comic Sans MS"/>
              </a:defRPr>
            </a:lvl1pPr>
            <a:lvl2pPr marL="0" lvl="1" indent="0" algn="r">
              <a:lnSpc>
                <a:spcPct val="100000"/>
              </a:lnSpc>
              <a:spcBef>
                <a:spcPts val="0"/>
              </a:spcBef>
              <a:spcAft>
                <a:spcPts val="0"/>
              </a:spcAft>
              <a:buNone/>
              <a:defRPr sz="1400">
                <a:solidFill>
                  <a:srgbClr val="000000"/>
                </a:solidFill>
                <a:latin typeface="Comic Sans MS"/>
                <a:ea typeface="Comic Sans MS"/>
                <a:cs typeface="Comic Sans MS"/>
                <a:sym typeface="Comic Sans MS"/>
              </a:defRPr>
            </a:lvl2pPr>
            <a:lvl3pPr marL="0" lvl="2" indent="0" algn="r">
              <a:lnSpc>
                <a:spcPct val="100000"/>
              </a:lnSpc>
              <a:spcBef>
                <a:spcPts val="0"/>
              </a:spcBef>
              <a:spcAft>
                <a:spcPts val="0"/>
              </a:spcAft>
              <a:buNone/>
              <a:defRPr sz="1400">
                <a:solidFill>
                  <a:srgbClr val="000000"/>
                </a:solidFill>
                <a:latin typeface="Comic Sans MS"/>
                <a:ea typeface="Comic Sans MS"/>
                <a:cs typeface="Comic Sans MS"/>
                <a:sym typeface="Comic Sans MS"/>
              </a:defRPr>
            </a:lvl3pPr>
            <a:lvl4pPr marL="0" lvl="3" indent="0" algn="r">
              <a:lnSpc>
                <a:spcPct val="100000"/>
              </a:lnSpc>
              <a:spcBef>
                <a:spcPts val="0"/>
              </a:spcBef>
              <a:spcAft>
                <a:spcPts val="0"/>
              </a:spcAft>
              <a:buNone/>
              <a:defRPr sz="1400">
                <a:solidFill>
                  <a:srgbClr val="000000"/>
                </a:solidFill>
                <a:latin typeface="Comic Sans MS"/>
                <a:ea typeface="Comic Sans MS"/>
                <a:cs typeface="Comic Sans MS"/>
                <a:sym typeface="Comic Sans MS"/>
              </a:defRPr>
            </a:lvl4pPr>
            <a:lvl5pPr marL="0" lvl="4" indent="0" algn="r">
              <a:lnSpc>
                <a:spcPct val="100000"/>
              </a:lnSpc>
              <a:spcBef>
                <a:spcPts val="0"/>
              </a:spcBef>
              <a:spcAft>
                <a:spcPts val="0"/>
              </a:spcAft>
              <a:buNone/>
              <a:defRPr sz="1400">
                <a:solidFill>
                  <a:srgbClr val="000000"/>
                </a:solidFill>
                <a:latin typeface="Comic Sans MS"/>
                <a:ea typeface="Comic Sans MS"/>
                <a:cs typeface="Comic Sans MS"/>
                <a:sym typeface="Comic Sans MS"/>
              </a:defRPr>
            </a:lvl5pPr>
            <a:lvl6pPr marL="0" lvl="5" indent="0" algn="r">
              <a:lnSpc>
                <a:spcPct val="100000"/>
              </a:lnSpc>
              <a:spcBef>
                <a:spcPts val="0"/>
              </a:spcBef>
              <a:spcAft>
                <a:spcPts val="0"/>
              </a:spcAft>
              <a:buNone/>
              <a:defRPr sz="1400">
                <a:solidFill>
                  <a:srgbClr val="000000"/>
                </a:solidFill>
                <a:latin typeface="Comic Sans MS"/>
                <a:ea typeface="Comic Sans MS"/>
                <a:cs typeface="Comic Sans MS"/>
                <a:sym typeface="Comic Sans MS"/>
              </a:defRPr>
            </a:lvl6pPr>
            <a:lvl7pPr marL="0" lvl="6" indent="0" algn="r">
              <a:lnSpc>
                <a:spcPct val="100000"/>
              </a:lnSpc>
              <a:spcBef>
                <a:spcPts val="0"/>
              </a:spcBef>
              <a:spcAft>
                <a:spcPts val="0"/>
              </a:spcAft>
              <a:buNone/>
              <a:defRPr sz="1400">
                <a:solidFill>
                  <a:srgbClr val="000000"/>
                </a:solidFill>
                <a:latin typeface="Comic Sans MS"/>
                <a:ea typeface="Comic Sans MS"/>
                <a:cs typeface="Comic Sans MS"/>
                <a:sym typeface="Comic Sans MS"/>
              </a:defRPr>
            </a:lvl7pPr>
            <a:lvl8pPr marL="0" lvl="7" indent="0" algn="r">
              <a:lnSpc>
                <a:spcPct val="100000"/>
              </a:lnSpc>
              <a:spcBef>
                <a:spcPts val="0"/>
              </a:spcBef>
              <a:spcAft>
                <a:spcPts val="0"/>
              </a:spcAft>
              <a:buNone/>
              <a:defRPr sz="1400">
                <a:solidFill>
                  <a:srgbClr val="000000"/>
                </a:solidFill>
                <a:latin typeface="Comic Sans MS"/>
                <a:ea typeface="Comic Sans MS"/>
                <a:cs typeface="Comic Sans MS"/>
                <a:sym typeface="Comic Sans MS"/>
              </a:defRPr>
            </a:lvl8pPr>
            <a:lvl9pPr marL="0" lvl="8" indent="0" algn="r">
              <a:lnSpc>
                <a:spcPct val="100000"/>
              </a:lnSpc>
              <a:spcBef>
                <a:spcPts val="0"/>
              </a:spcBef>
              <a:spcAft>
                <a:spcPts val="0"/>
              </a:spcAft>
              <a:buNone/>
              <a:defRPr sz="1400">
                <a:solidFill>
                  <a:srgbClr val="000000"/>
                </a:solidFill>
                <a:latin typeface="Comic Sans MS"/>
                <a:ea typeface="Comic Sans MS"/>
                <a:cs typeface="Comic Sans MS"/>
                <a:sym typeface="Comic Sans M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790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12/2/2018</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12/2/2018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12/2/2018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geeksforgeeks.org/convert-infix-prefix-notation/" TargetMode="External"/><Relationship Id="rId2" Type="http://schemas.openxmlformats.org/officeDocument/2006/relationships/hyperlink" Target="http://scanftree.com/Data_Structure/" TargetMode="External"/><Relationship Id="rId1" Type="http://schemas.openxmlformats.org/officeDocument/2006/relationships/slideLayout" Target="../slideLayouts/slideLayout12.xml"/><Relationship Id="rId4" Type="http://schemas.openxmlformats.org/officeDocument/2006/relationships/hyperlink" Target="https://www.tutorialspoint.com/data_structures_algorithms/expression_parsing.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286000"/>
            <a:ext cx="8458200" cy="1470025"/>
          </a:xfrm>
        </p:spPr>
        <p:txBody>
          <a:bodyPr/>
          <a:lstStyle/>
          <a:p>
            <a:r>
              <a:rPr lang="en-US" dirty="0" smtClean="0">
                <a:latin typeface="Calibri" panose="020F0502020204030204" pitchFamily="34" charset="0"/>
              </a:rPr>
              <a:t>Notations</a:t>
            </a:r>
            <a:endParaRPr lang="en-US" dirty="0">
              <a:latin typeface="Calibri" panose="020F0502020204030204" pitchFamily="34" charset="0"/>
            </a:endParaRPr>
          </a:p>
        </p:txBody>
      </p:sp>
      <p:sp>
        <p:nvSpPr>
          <p:cNvPr id="5" name="Subtitle 4"/>
          <p:cNvSpPr>
            <a:spLocks noGrp="1"/>
          </p:cNvSpPr>
          <p:nvPr>
            <p:ph type="subTitle" idx="1"/>
          </p:nvPr>
        </p:nvSpPr>
        <p:spPr/>
        <p:txBody>
          <a:bodyPr>
            <a:normAutofit/>
          </a:bodyPr>
          <a:lstStyle/>
          <a:p>
            <a:r>
              <a:rPr lang="en-US" dirty="0">
                <a:latin typeface="Calibri" panose="020F0502020204030204" pitchFamily="34" charset="0"/>
              </a:rPr>
              <a:t>Prepared by: Afaq </a:t>
            </a:r>
            <a:r>
              <a:rPr lang="en-US" dirty="0" err="1">
                <a:latin typeface="Calibri" panose="020F0502020204030204" pitchFamily="34" charset="0"/>
              </a:rPr>
              <a:t>Mansoor</a:t>
            </a:r>
            <a:r>
              <a:rPr lang="en-US" dirty="0">
                <a:latin typeface="Calibri" panose="020F0502020204030204" pitchFamily="34" charset="0"/>
              </a:rPr>
              <a:t> Khan</a:t>
            </a:r>
          </a:p>
          <a:p>
            <a:r>
              <a:rPr lang="en-US" dirty="0">
                <a:latin typeface="Calibri" panose="020F0502020204030204" pitchFamily="34" charset="0"/>
              </a:rPr>
              <a:t>BSSE III- Group A </a:t>
            </a:r>
          </a:p>
          <a:p>
            <a:r>
              <a:rPr lang="en-US" dirty="0">
                <a:latin typeface="Calibri" panose="020F0502020204030204" pitchFamily="34" charset="0"/>
              </a:rPr>
              <a:t>Session 2017-21</a:t>
            </a:r>
          </a:p>
          <a:p>
            <a:r>
              <a:rPr lang="en-US" dirty="0" err="1">
                <a:latin typeface="Calibri" panose="020F0502020204030204" pitchFamily="34" charset="0"/>
              </a:rPr>
              <a:t>IMSciences</a:t>
            </a:r>
            <a:r>
              <a:rPr lang="en-US" dirty="0">
                <a:latin typeface="Calibri" panose="020F0502020204030204" pitchFamily="34" charset="0"/>
              </a:rPr>
              <a:t>, Peshawar.</a:t>
            </a:r>
          </a:p>
        </p:txBody>
      </p:sp>
    </p:spTree>
    <p:extLst>
      <p:ext uri="{BB962C8B-B14F-4D97-AF65-F5344CB8AC3E}">
        <p14:creationId xmlns:p14="http://schemas.microsoft.com/office/powerpoint/2010/main" val="1507595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Parentheses</a:t>
            </a:r>
          </a:p>
        </p:txBody>
      </p:sp>
      <p:sp>
        <p:nvSpPr>
          <p:cNvPr id="3" name="Content Placeholder 2"/>
          <p:cNvSpPr>
            <a:spLocks noGrp="1"/>
          </p:cNvSpPr>
          <p:nvPr>
            <p:ph idx="1"/>
          </p:nvPr>
        </p:nvSpPr>
        <p:spPr/>
        <p:txBody>
          <a:bodyPr>
            <a:normAutofit/>
          </a:bodyPr>
          <a:lstStyle/>
          <a:p>
            <a:r>
              <a:rPr lang="en-US" dirty="0" smtClean="0">
                <a:latin typeface="Calibri" panose="020F0502020204030204" pitchFamily="34" charset="0"/>
              </a:rPr>
              <a:t>Evaluate </a:t>
            </a:r>
            <a:r>
              <a:rPr lang="en-US" dirty="0">
                <a:latin typeface="Calibri" panose="020F0502020204030204" pitchFamily="34" charset="0"/>
              </a:rPr>
              <a:t>2 3 5 * </a:t>
            </a:r>
            <a:r>
              <a:rPr lang="en-US" dirty="0" smtClean="0">
                <a:latin typeface="Calibri" panose="020F0502020204030204" pitchFamily="34" charset="0"/>
              </a:rPr>
              <a:t>+</a:t>
            </a:r>
          </a:p>
          <a:p>
            <a:r>
              <a:rPr lang="en-US" dirty="0" smtClean="0">
                <a:latin typeface="Calibri" panose="020F0502020204030204" pitchFamily="34" charset="0"/>
              </a:rPr>
              <a:t>2 </a:t>
            </a:r>
            <a:r>
              <a:rPr lang="en-US" dirty="0">
                <a:latin typeface="Calibri" panose="020F0502020204030204" pitchFamily="34" charset="0"/>
              </a:rPr>
              <a:t>3 5 * + </a:t>
            </a:r>
            <a:r>
              <a:rPr lang="en-US" dirty="0" smtClean="0">
                <a:latin typeface="Calibri" panose="020F0502020204030204" pitchFamily="34" charset="0"/>
              </a:rPr>
              <a:t>=</a:t>
            </a:r>
            <a:endParaRPr lang="en-US" dirty="0">
              <a:latin typeface="Calibri" panose="020F0502020204030204" pitchFamily="34" charset="0"/>
            </a:endParaRPr>
          </a:p>
          <a:p>
            <a:pPr lvl="1"/>
            <a:r>
              <a:rPr lang="en-US" dirty="0">
                <a:latin typeface="Calibri" panose="020F0502020204030204" pitchFamily="34" charset="0"/>
              </a:rPr>
              <a:t>= 2 3 5 * +</a:t>
            </a:r>
          </a:p>
          <a:p>
            <a:pPr lvl="1"/>
            <a:r>
              <a:rPr lang="en-US" dirty="0">
                <a:latin typeface="Calibri" panose="020F0502020204030204" pitchFamily="34" charset="0"/>
              </a:rPr>
              <a:t>= 2 15 + = </a:t>
            </a:r>
            <a:r>
              <a:rPr lang="en-US" dirty="0" smtClean="0">
                <a:latin typeface="Calibri" panose="020F0502020204030204" pitchFamily="34" charset="0"/>
              </a:rPr>
              <a:t>17</a:t>
            </a:r>
            <a:endParaRPr lang="en-US" dirty="0">
              <a:latin typeface="Calibri" panose="020F0502020204030204" pitchFamily="34" charset="0"/>
            </a:endParaRPr>
          </a:p>
          <a:p>
            <a:r>
              <a:rPr lang="en-US" dirty="0" smtClean="0">
                <a:latin typeface="Calibri" panose="020F0502020204030204" pitchFamily="34" charset="0"/>
              </a:rPr>
              <a:t>2 </a:t>
            </a:r>
            <a:r>
              <a:rPr lang="en-US" dirty="0">
                <a:latin typeface="Calibri" panose="020F0502020204030204" pitchFamily="34" charset="0"/>
              </a:rPr>
              <a:t>3 + 5 * </a:t>
            </a:r>
            <a:r>
              <a:rPr lang="en-US" dirty="0" smtClean="0">
                <a:latin typeface="Calibri" panose="020F0502020204030204" pitchFamily="34" charset="0"/>
              </a:rPr>
              <a:t>=</a:t>
            </a:r>
            <a:endParaRPr lang="en-US" dirty="0">
              <a:latin typeface="Calibri" panose="020F0502020204030204" pitchFamily="34" charset="0"/>
            </a:endParaRPr>
          </a:p>
          <a:p>
            <a:pPr lvl="1"/>
            <a:r>
              <a:rPr lang="en-US" dirty="0">
                <a:latin typeface="Calibri" panose="020F0502020204030204" pitchFamily="34" charset="0"/>
              </a:rPr>
              <a:t>= 2 3 + 5 *</a:t>
            </a:r>
          </a:p>
          <a:p>
            <a:pPr lvl="1"/>
            <a:r>
              <a:rPr lang="en-US" dirty="0">
                <a:latin typeface="Calibri" panose="020F0502020204030204" pitchFamily="34" charset="0"/>
              </a:rPr>
              <a:t>= 5 5 * = 25</a:t>
            </a:r>
          </a:p>
          <a:p>
            <a:endParaRPr lang="en-US" dirty="0">
              <a:latin typeface="Calibri" panose="020F0502020204030204" pitchFamily="34" charset="0"/>
            </a:endParaRPr>
          </a:p>
          <a:p>
            <a:r>
              <a:rPr lang="en-US" dirty="0" smtClean="0">
                <a:latin typeface="Calibri" panose="020F0502020204030204" pitchFamily="34" charset="0"/>
              </a:rPr>
              <a:t>No </a:t>
            </a:r>
            <a:r>
              <a:rPr lang="en-US" dirty="0">
                <a:latin typeface="Calibri" panose="020F0502020204030204" pitchFamily="34" charset="0"/>
              </a:rPr>
              <a:t>parentheses needed here either!</a:t>
            </a:r>
          </a:p>
        </p:txBody>
      </p:sp>
    </p:spTree>
    <p:extLst>
      <p:ext uri="{BB962C8B-B14F-4D97-AF65-F5344CB8AC3E}">
        <p14:creationId xmlns:p14="http://schemas.microsoft.com/office/powerpoint/2010/main" val="202585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Fully Parenthesized Expression</a:t>
            </a:r>
          </a:p>
        </p:txBody>
      </p:sp>
      <p:sp>
        <p:nvSpPr>
          <p:cNvPr id="3" name="Content Placeholder 2"/>
          <p:cNvSpPr>
            <a:spLocks noGrp="1"/>
          </p:cNvSpPr>
          <p:nvPr>
            <p:ph idx="1"/>
          </p:nvPr>
        </p:nvSpPr>
        <p:spPr/>
        <p:txBody>
          <a:bodyPr/>
          <a:lstStyle/>
          <a:p>
            <a:r>
              <a:rPr lang="en-US" dirty="0">
                <a:latin typeface="Calibri" panose="020F0502020204030204" pitchFamily="34" charset="0"/>
              </a:rPr>
              <a:t>A FPE has exactly one set </a:t>
            </a:r>
            <a:r>
              <a:rPr lang="en-US" dirty="0" smtClean="0">
                <a:latin typeface="Calibri" panose="020F0502020204030204" pitchFamily="34" charset="0"/>
              </a:rPr>
              <a:t>of Parentheses </a:t>
            </a:r>
            <a:r>
              <a:rPr lang="en-US" dirty="0">
                <a:latin typeface="Calibri" panose="020F0502020204030204" pitchFamily="34" charset="0"/>
              </a:rPr>
              <a:t>enclosing each </a:t>
            </a:r>
            <a:r>
              <a:rPr lang="en-US" dirty="0" smtClean="0">
                <a:latin typeface="Calibri" panose="020F0502020204030204" pitchFamily="34" charset="0"/>
              </a:rPr>
              <a:t>operator and </a:t>
            </a:r>
            <a:r>
              <a:rPr lang="en-US" dirty="0">
                <a:latin typeface="Calibri" panose="020F0502020204030204" pitchFamily="34" charset="0"/>
              </a:rPr>
              <a:t>its operands</a:t>
            </a:r>
            <a:r>
              <a:rPr lang="en-US" dirty="0" smtClean="0">
                <a:latin typeface="Calibri" panose="020F0502020204030204" pitchFamily="34" charset="0"/>
              </a:rPr>
              <a:t>.</a:t>
            </a:r>
          </a:p>
          <a:p>
            <a:pPr marL="109728" indent="0">
              <a:buNone/>
            </a:pPr>
            <a:endParaRPr lang="en-US" dirty="0">
              <a:latin typeface="Calibri" panose="020F0502020204030204" pitchFamily="34" charset="0"/>
            </a:endParaRPr>
          </a:p>
          <a:p>
            <a:r>
              <a:rPr lang="en-US" dirty="0" smtClean="0">
                <a:latin typeface="Calibri" panose="020F0502020204030204" pitchFamily="34" charset="0"/>
              </a:rPr>
              <a:t>Which one is </a:t>
            </a:r>
            <a:r>
              <a:rPr lang="en-US" dirty="0">
                <a:latin typeface="Calibri" panose="020F0502020204030204" pitchFamily="34" charset="0"/>
              </a:rPr>
              <a:t>fully parenthesized</a:t>
            </a:r>
            <a:r>
              <a:rPr lang="en-US" dirty="0" smtClean="0">
                <a:latin typeface="Calibri" panose="020F0502020204030204" pitchFamily="34" charset="0"/>
              </a:rPr>
              <a:t>?</a:t>
            </a:r>
            <a:endParaRPr lang="en-US" dirty="0">
              <a:latin typeface="Calibri" panose="020F0502020204030204" pitchFamily="34" charset="0"/>
            </a:endParaRPr>
          </a:p>
          <a:p>
            <a:r>
              <a:rPr lang="en-US" dirty="0">
                <a:latin typeface="Calibri" panose="020F0502020204030204" pitchFamily="34" charset="0"/>
              </a:rPr>
              <a:t>( A + B ) * C</a:t>
            </a:r>
          </a:p>
          <a:p>
            <a:r>
              <a:rPr lang="en-US" dirty="0">
                <a:latin typeface="Calibri" panose="020F0502020204030204" pitchFamily="34" charset="0"/>
              </a:rPr>
              <a:t>( ( A + B) * C )</a:t>
            </a:r>
          </a:p>
          <a:p>
            <a:r>
              <a:rPr lang="en-US" dirty="0">
                <a:latin typeface="Calibri" panose="020F0502020204030204" pitchFamily="34" charset="0"/>
              </a:rPr>
              <a:t>( ( A + B) * ( C ) )</a:t>
            </a:r>
          </a:p>
        </p:txBody>
      </p:sp>
    </p:spTree>
    <p:extLst>
      <p:ext uri="{BB962C8B-B14F-4D97-AF65-F5344CB8AC3E}">
        <p14:creationId xmlns:p14="http://schemas.microsoft.com/office/powerpoint/2010/main" val="412337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066800"/>
          </a:xfrm>
        </p:spPr>
        <p:txBody>
          <a:bodyPr>
            <a:normAutofit fontScale="90000"/>
          </a:bodyPr>
          <a:lstStyle/>
          <a:p>
            <a:pPr algn="ctr"/>
            <a:r>
              <a:rPr lang="en-US" b="1" dirty="0">
                <a:latin typeface="Calibri" panose="020F0502020204030204" pitchFamily="34" charset="0"/>
              </a:rPr>
              <a:t>Conversion from Infix to Postfix</a:t>
            </a:r>
            <a:br>
              <a:rPr lang="en-US" b="1" dirty="0">
                <a:latin typeface="Calibri" panose="020F0502020204030204" pitchFamily="34" charset="0"/>
              </a:rPr>
            </a:br>
            <a:endParaRPr lang="en-US" dirty="0">
              <a:latin typeface="Calibri" panose="020F0502020204030204" pitchFamily="34" charset="0"/>
            </a:endParaRPr>
          </a:p>
        </p:txBody>
      </p:sp>
    </p:spTree>
    <p:extLst>
      <p:ext uri="{BB962C8B-B14F-4D97-AF65-F5344CB8AC3E}">
        <p14:creationId xmlns:p14="http://schemas.microsoft.com/office/powerpoint/2010/main" val="3593776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atin typeface="Calibri" panose="020F0502020204030204" pitchFamily="34" charset="0"/>
              </a:rPr>
              <a:t>Conversion from Infix to Postfix</a:t>
            </a:r>
            <a:r>
              <a:rPr lang="en-US" b="1" dirty="0">
                <a:latin typeface="Calibri" panose="020F0502020204030204" pitchFamily="34" charset="0"/>
              </a:rPr>
              <a:t/>
            </a:r>
            <a:br>
              <a:rPr lang="en-US" b="1"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Infix: ( ( ( A + B ) * C ) - ( ( D + E ) / F ) )</a:t>
            </a:r>
          </a:p>
          <a:p>
            <a:endParaRPr lang="en-US" dirty="0" smtClean="0">
              <a:latin typeface="Calibri" panose="020F0502020204030204" pitchFamily="34" charset="0"/>
            </a:endParaRPr>
          </a:p>
          <a:p>
            <a:r>
              <a:rPr lang="en-US" dirty="0" smtClean="0">
                <a:latin typeface="Calibri" panose="020F0502020204030204" pitchFamily="34" charset="0"/>
              </a:rPr>
              <a:t>Postfix: A B </a:t>
            </a:r>
            <a:r>
              <a:rPr lang="en-US" dirty="0">
                <a:latin typeface="Calibri" panose="020F0502020204030204" pitchFamily="34" charset="0"/>
              </a:rPr>
              <a:t>+ C * D E + F / </a:t>
            </a:r>
            <a:r>
              <a:rPr lang="en-US" dirty="0" smtClean="0">
                <a:latin typeface="Calibri" panose="020F0502020204030204" pitchFamily="34" charset="0"/>
              </a:rPr>
              <a:t>-</a:t>
            </a:r>
          </a:p>
          <a:p>
            <a:pPr marL="109728" indent="0">
              <a:buNone/>
            </a:pPr>
            <a:endParaRPr lang="en-US" dirty="0">
              <a:latin typeface="Calibri" panose="020F0502020204030204" pitchFamily="34" charset="0"/>
            </a:endParaRPr>
          </a:p>
          <a:p>
            <a:r>
              <a:rPr lang="en-US" dirty="0" smtClean="0">
                <a:latin typeface="Calibri" panose="020F0502020204030204" pitchFamily="34" charset="0"/>
              </a:rPr>
              <a:t>Operand </a:t>
            </a:r>
            <a:r>
              <a:rPr lang="en-US" dirty="0">
                <a:latin typeface="Calibri" panose="020F0502020204030204" pitchFamily="34" charset="0"/>
              </a:rPr>
              <a:t>order does not change!</a:t>
            </a:r>
          </a:p>
          <a:p>
            <a:r>
              <a:rPr lang="en-US" dirty="0" smtClean="0">
                <a:latin typeface="Calibri" panose="020F0502020204030204" pitchFamily="34" charset="0"/>
              </a:rPr>
              <a:t>Operators </a:t>
            </a:r>
            <a:r>
              <a:rPr lang="en-US" dirty="0">
                <a:latin typeface="Calibri" panose="020F0502020204030204" pitchFamily="34" charset="0"/>
              </a:rPr>
              <a:t>are in order of evaluation!</a:t>
            </a:r>
          </a:p>
        </p:txBody>
      </p:sp>
    </p:spTree>
    <p:extLst>
      <p:ext uri="{BB962C8B-B14F-4D97-AF65-F5344CB8AC3E}">
        <p14:creationId xmlns:p14="http://schemas.microsoft.com/office/powerpoint/2010/main" val="1505182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Calibri" panose="020F0502020204030204" pitchFamily="34" charset="0"/>
              </a:rPr>
              <a:t>Infix </a:t>
            </a:r>
            <a:r>
              <a:rPr lang="en-US" b="1" dirty="0">
                <a:latin typeface="Calibri" panose="020F0502020204030204" pitchFamily="34" charset="0"/>
              </a:rPr>
              <a:t>to </a:t>
            </a:r>
            <a:r>
              <a:rPr lang="en-US" b="1" dirty="0" smtClean="0">
                <a:latin typeface="Calibri" panose="020F0502020204030204" pitchFamily="34" charset="0"/>
              </a:rPr>
              <a:t>Postfix - </a:t>
            </a:r>
            <a:r>
              <a:rPr lang="en-US" b="1" dirty="0">
                <a:latin typeface="Calibri" panose="020F0502020204030204" pitchFamily="34" charset="0"/>
              </a:rPr>
              <a:t>Algorithm</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a:latin typeface="Calibri" panose="020F0502020204030204" pitchFamily="34" charset="0"/>
              </a:rPr>
              <a:t>Initialize a Stack for </a:t>
            </a:r>
            <a:r>
              <a:rPr lang="en-US" dirty="0" smtClean="0">
                <a:latin typeface="Calibri" panose="020F0502020204030204" pitchFamily="34" charset="0"/>
              </a:rPr>
              <a:t>operators, output list.</a:t>
            </a:r>
            <a:endParaRPr lang="en-US" dirty="0">
              <a:latin typeface="Calibri" panose="020F0502020204030204" pitchFamily="34" charset="0"/>
            </a:endParaRPr>
          </a:p>
          <a:p>
            <a:r>
              <a:rPr lang="en-US" dirty="0" smtClean="0">
                <a:latin typeface="Calibri" panose="020F0502020204030204" pitchFamily="34" charset="0"/>
              </a:rPr>
              <a:t>Split </a:t>
            </a:r>
            <a:r>
              <a:rPr lang="en-US" dirty="0">
                <a:latin typeface="Calibri" panose="020F0502020204030204" pitchFamily="34" charset="0"/>
              </a:rPr>
              <a:t>the input into a list of tokens.</a:t>
            </a:r>
          </a:p>
          <a:p>
            <a:r>
              <a:rPr lang="en-US" dirty="0" smtClean="0">
                <a:latin typeface="Calibri" panose="020F0502020204030204" pitchFamily="34" charset="0"/>
              </a:rPr>
              <a:t>for </a:t>
            </a:r>
            <a:r>
              <a:rPr lang="en-US" dirty="0">
                <a:latin typeface="Calibri" panose="020F0502020204030204" pitchFamily="34" charset="0"/>
              </a:rPr>
              <a:t>each token (left to right</a:t>
            </a:r>
            <a:r>
              <a:rPr lang="en-US" dirty="0" smtClean="0">
                <a:latin typeface="Calibri" panose="020F0502020204030204" pitchFamily="34" charset="0"/>
              </a:rPr>
              <a:t>):</a:t>
            </a:r>
            <a:endParaRPr lang="en-US" dirty="0">
              <a:latin typeface="Calibri" panose="020F0502020204030204" pitchFamily="34" charset="0"/>
            </a:endParaRPr>
          </a:p>
          <a:p>
            <a:pPr lvl="1"/>
            <a:r>
              <a:rPr lang="en-US" dirty="0">
                <a:latin typeface="Calibri" panose="020F0502020204030204" pitchFamily="34" charset="0"/>
              </a:rPr>
              <a:t>if it is operand: append to output</a:t>
            </a:r>
          </a:p>
          <a:p>
            <a:pPr lvl="1"/>
            <a:r>
              <a:rPr lang="en-US" dirty="0">
                <a:latin typeface="Calibri" panose="020F0502020204030204" pitchFamily="34" charset="0"/>
              </a:rPr>
              <a:t>if it is '(': push onto Stack</a:t>
            </a:r>
          </a:p>
          <a:p>
            <a:pPr lvl="1"/>
            <a:r>
              <a:rPr lang="en-US" dirty="0">
                <a:latin typeface="Calibri" panose="020F0502020204030204" pitchFamily="34" charset="0"/>
              </a:rPr>
              <a:t>if it is ')': pop &amp; append till '('</a:t>
            </a:r>
          </a:p>
        </p:txBody>
      </p:sp>
    </p:spTree>
    <p:extLst>
      <p:ext uri="{BB962C8B-B14F-4D97-AF65-F5344CB8AC3E}">
        <p14:creationId xmlns:p14="http://schemas.microsoft.com/office/powerpoint/2010/main" val="484760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dirty="0">
                <a:solidFill>
                  <a:schemeClr val="dk2"/>
                </a:solidFill>
                <a:latin typeface="Calibri" panose="020F0502020204030204" pitchFamily="34" charset="0"/>
                <a:ea typeface="Comic Sans MS"/>
                <a:cs typeface="Comic Sans MS"/>
                <a:sym typeface="Comic Sans MS"/>
              </a:rPr>
              <a:t>FPE Infix to Postfix</a:t>
            </a:r>
            <a:endParaRPr dirty="0">
              <a:latin typeface="Calibri" panose="020F0502020204030204" pitchFamily="34" charset="0"/>
            </a:endParaRPr>
          </a:p>
        </p:txBody>
      </p:sp>
      <p:sp>
        <p:nvSpPr>
          <p:cNvPr id="161" name="Google Shape;161;p2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	( ( ( A + B ) * ( C - E ) ) / ( F + G ) )</a:t>
            </a:r>
            <a:endParaRPr>
              <a:latin typeface="Calibri" panose="020F0502020204030204" pitchFamily="34" charset="0"/>
            </a:endParaRPr>
          </a:p>
          <a:p>
            <a:pPr marL="342900" marR="0" lvl="0" indent="-190500" algn="l" rtl="0">
              <a:lnSpc>
                <a:spcPct val="100000"/>
              </a:lnSpc>
              <a:spcBef>
                <a:spcPts val="0"/>
              </a:spcBef>
              <a:spcAft>
                <a:spcPts val="0"/>
              </a:spcAft>
              <a:buClr>
                <a:srgbClr val="FFFF66"/>
              </a:buClr>
              <a:buSzPts val="2400"/>
              <a:buFont typeface="Arial"/>
              <a:buNone/>
            </a:pPr>
            <a:endParaRPr sz="3200" b="0" i="0" u="none">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stack: &lt;empty&gt;</a:t>
            </a:r>
            <a:endParaRPr>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output: []</a:t>
            </a:r>
            <a:endParaRPr>
              <a:latin typeface="Calibri" panose="020F0502020204030204" pitchFamily="34" charset="0"/>
            </a:endParaRPr>
          </a:p>
        </p:txBody>
      </p:sp>
      <p:sp>
        <p:nvSpPr>
          <p:cNvPr id="162" name="Google Shape;162;p21"/>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47024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animEffect transition="in" filter="fade">
                                      <p:cBhvr>
                                        <p:cTn id="7" dur="500"/>
                                        <p:tgtEl>
                                          <p:spTgt spid="1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xEl>
                                              <p:pRg st="1" end="1"/>
                                            </p:txEl>
                                          </p:spTgt>
                                        </p:tgtEl>
                                        <p:attrNameLst>
                                          <p:attrName>style.visibility</p:attrName>
                                        </p:attrNameLst>
                                      </p:cBhvr>
                                      <p:to>
                                        <p:strVal val="visible"/>
                                      </p:to>
                                    </p:set>
                                    <p:animEffect transition="in" filter="fade">
                                      <p:cBhvr>
                                        <p:cTn id="12" dur="500"/>
                                        <p:tgtEl>
                                          <p:spTgt spid="1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1">
                                            <p:txEl>
                                              <p:pRg st="2" end="2"/>
                                            </p:txEl>
                                          </p:spTgt>
                                        </p:tgtEl>
                                        <p:attrNameLst>
                                          <p:attrName>style.visibility</p:attrName>
                                        </p:attrNameLst>
                                      </p:cBhvr>
                                      <p:to>
                                        <p:strVal val="visible"/>
                                      </p:to>
                                    </p:set>
                                    <p:animEffect transition="in" filter="fade">
                                      <p:cBhvr>
                                        <p:cTn id="17" dur="500"/>
                                        <p:tgtEl>
                                          <p:spTgt spid="1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1">
                                            <p:txEl>
                                              <p:pRg st="3" end="3"/>
                                            </p:txEl>
                                          </p:spTgt>
                                        </p:tgtEl>
                                        <p:attrNameLst>
                                          <p:attrName>style.visibility</p:attrName>
                                        </p:attrNameLst>
                                      </p:cBhvr>
                                      <p:to>
                                        <p:strVal val="visible"/>
                                      </p:to>
                                    </p:set>
                                    <p:animEffect transition="in" filter="fade">
                                      <p:cBhvr>
                                        <p:cTn id="22" dur="500"/>
                                        <p:tgtEl>
                                          <p:spTgt spid="1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2"/>
                                        </p:tgtEl>
                                        <p:attrNameLst>
                                          <p:attrName>style.visibility</p:attrName>
                                        </p:attrNameLst>
                                      </p:cBhvr>
                                      <p:to>
                                        <p:strVal val="visible"/>
                                      </p:to>
                                    </p:set>
                                    <p:animEffect transition="in" filter="fade">
                                      <p:cBhvr>
                                        <p:cTn id="27"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a:solidFill>
                  <a:schemeClr val="dk2"/>
                </a:solidFill>
                <a:latin typeface="Calibri" panose="020F0502020204030204" pitchFamily="34" charset="0"/>
                <a:ea typeface="Comic Sans MS"/>
                <a:cs typeface="Comic Sans MS"/>
                <a:sym typeface="Comic Sans MS"/>
              </a:rPr>
              <a:t>FPE Infix to Postfix</a:t>
            </a:r>
            <a:endParaRPr>
              <a:latin typeface="Calibri" panose="020F0502020204030204" pitchFamily="34" charset="0"/>
            </a:endParaRPr>
          </a:p>
        </p:txBody>
      </p:sp>
      <p:sp>
        <p:nvSpPr>
          <p:cNvPr id="168" name="Google Shape;168;p2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	( ( A + B ) * ( C - E ) ) / ( F + G ) )</a:t>
            </a:r>
            <a:endParaRPr>
              <a:latin typeface="Calibri" panose="020F0502020204030204" pitchFamily="34" charset="0"/>
            </a:endParaRPr>
          </a:p>
          <a:p>
            <a:pPr marL="342900" marR="0" lvl="0" indent="-190500" algn="l" rtl="0">
              <a:lnSpc>
                <a:spcPct val="100000"/>
              </a:lnSpc>
              <a:spcBef>
                <a:spcPts val="0"/>
              </a:spcBef>
              <a:spcAft>
                <a:spcPts val="0"/>
              </a:spcAft>
              <a:buClr>
                <a:srgbClr val="FFFF66"/>
              </a:buClr>
              <a:buSzPts val="2400"/>
              <a:buFont typeface="Arial"/>
              <a:buNone/>
            </a:pPr>
            <a:endParaRPr sz="3200" b="0" i="0" u="none">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stack: (</a:t>
            </a:r>
            <a:endParaRPr>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output: []</a:t>
            </a:r>
            <a:endParaRPr>
              <a:latin typeface="Calibri" panose="020F0502020204030204" pitchFamily="34" charset="0"/>
            </a:endParaRPr>
          </a:p>
        </p:txBody>
      </p:sp>
      <p:sp>
        <p:nvSpPr>
          <p:cNvPr id="169" name="Google Shape;169;p22"/>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899936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a:solidFill>
                  <a:schemeClr val="dk2"/>
                </a:solidFill>
                <a:latin typeface="Calibri" panose="020F0502020204030204" pitchFamily="34" charset="0"/>
                <a:ea typeface="Comic Sans MS"/>
                <a:cs typeface="Comic Sans MS"/>
                <a:sym typeface="Comic Sans MS"/>
              </a:rPr>
              <a:t>FPE Infix to Postfix</a:t>
            </a:r>
            <a:endParaRPr>
              <a:latin typeface="Calibri" panose="020F0502020204030204" pitchFamily="34" charset="0"/>
            </a:endParaRPr>
          </a:p>
        </p:txBody>
      </p:sp>
      <p:sp>
        <p:nvSpPr>
          <p:cNvPr id="175" name="Google Shape;175;p2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dirty="0">
                <a:solidFill>
                  <a:schemeClr val="dk1"/>
                </a:solidFill>
                <a:latin typeface="Calibri" panose="020F0502020204030204" pitchFamily="34" charset="0"/>
                <a:ea typeface="Comic Sans MS"/>
                <a:cs typeface="Comic Sans MS"/>
                <a:sym typeface="Comic Sans MS"/>
              </a:rPr>
              <a:t>	( A + B ) * ( C - E ) ) / ( F + G ) )</a:t>
            </a:r>
            <a:endParaRPr dirty="0">
              <a:latin typeface="Calibri" panose="020F0502020204030204" pitchFamily="34" charset="0"/>
            </a:endParaRPr>
          </a:p>
          <a:p>
            <a:pPr marL="342900" marR="0" lvl="0" indent="-190500" algn="l" rtl="0">
              <a:lnSpc>
                <a:spcPct val="100000"/>
              </a:lnSpc>
              <a:spcBef>
                <a:spcPts val="0"/>
              </a:spcBef>
              <a:spcAft>
                <a:spcPts val="0"/>
              </a:spcAft>
              <a:buClr>
                <a:srgbClr val="FFFF66"/>
              </a:buClr>
              <a:buSzPts val="2400"/>
              <a:buFont typeface="Arial"/>
              <a:buNone/>
            </a:pPr>
            <a:endParaRPr sz="3200" b="0" i="0" u="none" dirty="0">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dirty="0">
                <a:solidFill>
                  <a:schemeClr val="dk1"/>
                </a:solidFill>
                <a:latin typeface="Calibri" panose="020F0502020204030204" pitchFamily="34" charset="0"/>
                <a:ea typeface="Comic Sans MS"/>
                <a:cs typeface="Comic Sans MS"/>
                <a:sym typeface="Comic Sans MS"/>
              </a:rPr>
              <a:t>stack: ( (</a:t>
            </a:r>
            <a:endParaRPr dirty="0">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dirty="0">
                <a:solidFill>
                  <a:schemeClr val="dk1"/>
                </a:solidFill>
                <a:latin typeface="Calibri" panose="020F0502020204030204" pitchFamily="34" charset="0"/>
                <a:ea typeface="Comic Sans MS"/>
                <a:cs typeface="Comic Sans MS"/>
                <a:sym typeface="Comic Sans MS"/>
              </a:rPr>
              <a:t>output: []</a:t>
            </a:r>
            <a:endParaRPr dirty="0">
              <a:latin typeface="Calibri" panose="020F0502020204030204" pitchFamily="34" charset="0"/>
            </a:endParaRPr>
          </a:p>
        </p:txBody>
      </p:sp>
      <p:sp>
        <p:nvSpPr>
          <p:cNvPr id="176" name="Google Shape;176;p23"/>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78987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dirty="0">
                <a:solidFill>
                  <a:schemeClr val="dk2"/>
                </a:solidFill>
                <a:latin typeface="Calibri" panose="020F0502020204030204" pitchFamily="34" charset="0"/>
                <a:ea typeface="Comic Sans MS"/>
                <a:cs typeface="Comic Sans MS"/>
                <a:sym typeface="Comic Sans MS"/>
              </a:rPr>
              <a:t>FPE Infix to Postfix</a:t>
            </a:r>
            <a:endParaRPr dirty="0">
              <a:latin typeface="Calibri" panose="020F0502020204030204" pitchFamily="34" charset="0"/>
            </a:endParaRPr>
          </a:p>
        </p:txBody>
      </p:sp>
      <p:sp>
        <p:nvSpPr>
          <p:cNvPr id="182" name="Google Shape;182;p24"/>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	A + B ) * ( C - E ) ) / ( F + G ) )</a:t>
            </a:r>
            <a:endParaRPr>
              <a:latin typeface="Calibri" panose="020F0502020204030204" pitchFamily="34" charset="0"/>
            </a:endParaRPr>
          </a:p>
          <a:p>
            <a:pPr marL="342900" marR="0" lvl="0" indent="-190500" algn="l" rtl="0">
              <a:lnSpc>
                <a:spcPct val="100000"/>
              </a:lnSpc>
              <a:spcBef>
                <a:spcPts val="0"/>
              </a:spcBef>
              <a:spcAft>
                <a:spcPts val="0"/>
              </a:spcAft>
              <a:buClr>
                <a:srgbClr val="FFFF66"/>
              </a:buClr>
              <a:buSzPts val="2400"/>
              <a:buFont typeface="Arial"/>
              <a:buNone/>
            </a:pPr>
            <a:endParaRPr sz="3200" b="0" i="0" u="none">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stack: ( ( (</a:t>
            </a:r>
            <a:endParaRPr>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output: []</a:t>
            </a:r>
            <a:endParaRPr>
              <a:latin typeface="Calibri" panose="020F0502020204030204" pitchFamily="34" charset="0"/>
            </a:endParaRPr>
          </a:p>
        </p:txBody>
      </p:sp>
      <p:sp>
        <p:nvSpPr>
          <p:cNvPr id="183" name="Google Shape;183;p24"/>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34183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a:solidFill>
                  <a:schemeClr val="dk2"/>
                </a:solidFill>
                <a:latin typeface="Calibri" panose="020F0502020204030204" pitchFamily="34" charset="0"/>
                <a:ea typeface="Comic Sans MS"/>
                <a:cs typeface="Comic Sans MS"/>
                <a:sym typeface="Comic Sans MS"/>
              </a:rPr>
              <a:t>FPE Infix to Postfix</a:t>
            </a:r>
            <a:endParaRPr>
              <a:latin typeface="Calibri" panose="020F0502020204030204" pitchFamily="34" charset="0"/>
            </a:endParaRPr>
          </a:p>
        </p:txBody>
      </p:sp>
      <p:sp>
        <p:nvSpPr>
          <p:cNvPr id="189" name="Google Shape;189;p2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	+ B ) * ( C - E ) ) / ( F + G ) )</a:t>
            </a:r>
            <a:endParaRPr>
              <a:latin typeface="Calibri" panose="020F0502020204030204" pitchFamily="34" charset="0"/>
            </a:endParaRPr>
          </a:p>
          <a:p>
            <a:pPr marL="342900" marR="0" lvl="0" indent="-190500" algn="l" rtl="0">
              <a:lnSpc>
                <a:spcPct val="100000"/>
              </a:lnSpc>
              <a:spcBef>
                <a:spcPts val="0"/>
              </a:spcBef>
              <a:spcAft>
                <a:spcPts val="0"/>
              </a:spcAft>
              <a:buClr>
                <a:srgbClr val="FFFF66"/>
              </a:buClr>
              <a:buSzPts val="2400"/>
              <a:buFont typeface="Arial"/>
              <a:buNone/>
            </a:pPr>
            <a:endParaRPr sz="3200" b="0" i="0" u="none">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stack: ( ( (</a:t>
            </a:r>
            <a:endParaRPr>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output: [A]</a:t>
            </a:r>
            <a:endParaRPr>
              <a:latin typeface="Calibri" panose="020F0502020204030204" pitchFamily="34" charset="0"/>
            </a:endParaRPr>
          </a:p>
        </p:txBody>
      </p:sp>
      <p:sp>
        <p:nvSpPr>
          <p:cNvPr id="190" name="Google Shape;190;p25"/>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69259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Calibri" panose="020F0502020204030204" pitchFamily="34" charset="0"/>
              </a:rPr>
              <a:t>Last Lecture Summary</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pPr algn="just"/>
            <a:r>
              <a:rPr lang="en-US" dirty="0">
                <a:latin typeface="Calibri" panose="020F0502020204030204" pitchFamily="34" charset="0"/>
              </a:rPr>
              <a:t>Introduction to Stack Data Structure</a:t>
            </a:r>
          </a:p>
          <a:p>
            <a:pPr algn="just"/>
            <a:r>
              <a:rPr lang="en-US" dirty="0">
                <a:latin typeface="Calibri" panose="020F0502020204030204" pitchFamily="34" charset="0"/>
              </a:rPr>
              <a:t>Stack </a:t>
            </a:r>
            <a:r>
              <a:rPr lang="en-US" dirty="0" smtClean="0">
                <a:latin typeface="Calibri" panose="020F0502020204030204" pitchFamily="34" charset="0"/>
              </a:rPr>
              <a:t>Operations</a:t>
            </a:r>
          </a:p>
          <a:p>
            <a:pPr algn="just"/>
            <a:r>
              <a:rPr lang="en-US" dirty="0">
                <a:latin typeface="Calibri" panose="020F0502020204030204" pitchFamily="34" charset="0"/>
              </a:rPr>
              <a:t>Analysis of Stack </a:t>
            </a:r>
            <a:r>
              <a:rPr lang="en-US" dirty="0" smtClean="0">
                <a:latin typeface="Calibri" panose="020F0502020204030204" pitchFamily="34" charset="0"/>
              </a:rPr>
              <a:t>Operations</a:t>
            </a:r>
            <a:endParaRPr lang="en-US" dirty="0">
              <a:latin typeface="Calibri" panose="020F0502020204030204" pitchFamily="34" charset="0"/>
            </a:endParaRPr>
          </a:p>
          <a:p>
            <a:pPr algn="just"/>
            <a:r>
              <a:rPr lang="en-US" dirty="0">
                <a:latin typeface="Calibri" panose="020F0502020204030204" pitchFamily="34" charset="0"/>
              </a:rPr>
              <a:t>Applications of Stack Data Structure in Computer Science</a:t>
            </a:r>
          </a:p>
        </p:txBody>
      </p:sp>
    </p:spTree>
    <p:extLst>
      <p:ext uri="{BB962C8B-B14F-4D97-AF65-F5344CB8AC3E}">
        <p14:creationId xmlns:p14="http://schemas.microsoft.com/office/powerpoint/2010/main" val="34246182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a:solidFill>
                  <a:schemeClr val="dk2"/>
                </a:solidFill>
                <a:latin typeface="Calibri" panose="020F0502020204030204" pitchFamily="34" charset="0"/>
                <a:ea typeface="Comic Sans MS"/>
                <a:cs typeface="Comic Sans MS"/>
                <a:sym typeface="Comic Sans MS"/>
              </a:rPr>
              <a:t>FPE Infix to Postfix</a:t>
            </a:r>
            <a:endParaRPr>
              <a:latin typeface="Calibri" panose="020F0502020204030204" pitchFamily="34" charset="0"/>
            </a:endParaRPr>
          </a:p>
        </p:txBody>
      </p:sp>
      <p:sp>
        <p:nvSpPr>
          <p:cNvPr id="196" name="Google Shape;196;p2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dirty="0">
                <a:solidFill>
                  <a:schemeClr val="dk1"/>
                </a:solidFill>
                <a:latin typeface="Calibri" panose="020F0502020204030204" pitchFamily="34" charset="0"/>
                <a:ea typeface="Comic Sans MS"/>
                <a:cs typeface="Comic Sans MS"/>
                <a:sym typeface="Comic Sans MS"/>
              </a:rPr>
              <a:t>	B ) * ( C - E ) ) / ( F + G ) )</a:t>
            </a:r>
            <a:endParaRPr dirty="0">
              <a:latin typeface="Calibri" panose="020F0502020204030204" pitchFamily="34" charset="0"/>
            </a:endParaRPr>
          </a:p>
          <a:p>
            <a:pPr marL="342900" marR="0" lvl="0" indent="-190500" algn="l" rtl="0">
              <a:lnSpc>
                <a:spcPct val="100000"/>
              </a:lnSpc>
              <a:spcBef>
                <a:spcPts val="0"/>
              </a:spcBef>
              <a:spcAft>
                <a:spcPts val="0"/>
              </a:spcAft>
              <a:buClr>
                <a:srgbClr val="FFFF66"/>
              </a:buClr>
              <a:buSzPts val="2400"/>
              <a:buFont typeface="Arial"/>
              <a:buNone/>
            </a:pPr>
            <a:endParaRPr sz="3200" b="0" i="0" u="none" dirty="0">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dirty="0">
                <a:solidFill>
                  <a:schemeClr val="dk1"/>
                </a:solidFill>
                <a:latin typeface="Calibri" panose="020F0502020204030204" pitchFamily="34" charset="0"/>
                <a:ea typeface="Comic Sans MS"/>
                <a:cs typeface="Comic Sans MS"/>
                <a:sym typeface="Comic Sans MS"/>
              </a:rPr>
              <a:t>stack: ( ( ( +</a:t>
            </a:r>
            <a:endParaRPr dirty="0">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dirty="0">
                <a:solidFill>
                  <a:schemeClr val="dk1"/>
                </a:solidFill>
                <a:latin typeface="Calibri" panose="020F0502020204030204" pitchFamily="34" charset="0"/>
                <a:ea typeface="Comic Sans MS"/>
                <a:cs typeface="Comic Sans MS"/>
                <a:sym typeface="Comic Sans MS"/>
              </a:rPr>
              <a:t>output: [A]</a:t>
            </a:r>
            <a:endParaRPr dirty="0">
              <a:latin typeface="Calibri" panose="020F0502020204030204" pitchFamily="34" charset="0"/>
            </a:endParaRPr>
          </a:p>
        </p:txBody>
      </p:sp>
      <p:sp>
        <p:nvSpPr>
          <p:cNvPr id="197" name="Google Shape;197;p26"/>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21282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dirty="0">
                <a:solidFill>
                  <a:schemeClr val="dk2"/>
                </a:solidFill>
                <a:latin typeface="Calibri" panose="020F0502020204030204" pitchFamily="34" charset="0"/>
                <a:ea typeface="Comic Sans MS"/>
                <a:cs typeface="Comic Sans MS"/>
                <a:sym typeface="Comic Sans MS"/>
              </a:rPr>
              <a:t>FPE Infix to Postfix</a:t>
            </a:r>
            <a:endParaRPr dirty="0">
              <a:latin typeface="Calibri" panose="020F0502020204030204" pitchFamily="34" charset="0"/>
            </a:endParaRPr>
          </a:p>
        </p:txBody>
      </p:sp>
      <p:sp>
        <p:nvSpPr>
          <p:cNvPr id="203" name="Google Shape;203;p27"/>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	) * ( C - E ) ) / ( F + G ) )</a:t>
            </a:r>
            <a:endParaRPr>
              <a:latin typeface="Calibri" panose="020F0502020204030204" pitchFamily="34" charset="0"/>
            </a:endParaRPr>
          </a:p>
          <a:p>
            <a:pPr marL="342900" marR="0" lvl="0" indent="-190500" algn="l" rtl="0">
              <a:lnSpc>
                <a:spcPct val="100000"/>
              </a:lnSpc>
              <a:spcBef>
                <a:spcPts val="0"/>
              </a:spcBef>
              <a:spcAft>
                <a:spcPts val="0"/>
              </a:spcAft>
              <a:buClr>
                <a:srgbClr val="FFFF66"/>
              </a:buClr>
              <a:buSzPts val="2400"/>
              <a:buFont typeface="Arial"/>
              <a:buNone/>
            </a:pPr>
            <a:endParaRPr sz="3200" b="0" i="0" u="none">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stack: ( ( ( +</a:t>
            </a:r>
            <a:endParaRPr>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output: [A B]</a:t>
            </a:r>
            <a:endParaRPr>
              <a:latin typeface="Calibri" panose="020F0502020204030204" pitchFamily="34" charset="0"/>
            </a:endParaRPr>
          </a:p>
        </p:txBody>
      </p:sp>
      <p:sp>
        <p:nvSpPr>
          <p:cNvPr id="204" name="Google Shape;204;p27"/>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57135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a:solidFill>
                  <a:schemeClr val="dk2"/>
                </a:solidFill>
                <a:latin typeface="Calibri" panose="020F0502020204030204" pitchFamily="34" charset="0"/>
                <a:ea typeface="Comic Sans MS"/>
                <a:cs typeface="Comic Sans MS"/>
                <a:sym typeface="Comic Sans MS"/>
              </a:rPr>
              <a:t>FPE Infix to Postfix</a:t>
            </a:r>
            <a:endParaRPr>
              <a:latin typeface="Calibri" panose="020F0502020204030204" pitchFamily="34" charset="0"/>
            </a:endParaRPr>
          </a:p>
        </p:txBody>
      </p:sp>
      <p:sp>
        <p:nvSpPr>
          <p:cNvPr id="210" name="Google Shape;210;p28"/>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	* ( C - E ) ) / ( F + G ) )</a:t>
            </a:r>
            <a:endParaRPr>
              <a:latin typeface="Calibri" panose="020F0502020204030204" pitchFamily="34" charset="0"/>
            </a:endParaRPr>
          </a:p>
          <a:p>
            <a:pPr marL="342900" marR="0" lvl="0" indent="-190500" algn="l" rtl="0">
              <a:lnSpc>
                <a:spcPct val="100000"/>
              </a:lnSpc>
              <a:spcBef>
                <a:spcPts val="0"/>
              </a:spcBef>
              <a:spcAft>
                <a:spcPts val="0"/>
              </a:spcAft>
              <a:buClr>
                <a:srgbClr val="FFFF66"/>
              </a:buClr>
              <a:buSzPts val="2400"/>
              <a:buFont typeface="Arial"/>
              <a:buNone/>
            </a:pPr>
            <a:endParaRPr sz="3200" b="0" i="0" u="none">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stack: ( (  </a:t>
            </a:r>
            <a:endParaRPr>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output: [A B + ]</a:t>
            </a:r>
            <a:endParaRPr>
              <a:latin typeface="Calibri" panose="020F0502020204030204" pitchFamily="34" charset="0"/>
            </a:endParaRPr>
          </a:p>
        </p:txBody>
      </p:sp>
      <p:sp>
        <p:nvSpPr>
          <p:cNvPr id="211" name="Google Shape;211;p28"/>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24958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a:solidFill>
                  <a:schemeClr val="dk2"/>
                </a:solidFill>
                <a:latin typeface="Calibri" panose="020F0502020204030204" pitchFamily="34" charset="0"/>
                <a:ea typeface="Comic Sans MS"/>
                <a:cs typeface="Comic Sans MS"/>
                <a:sym typeface="Comic Sans MS"/>
              </a:rPr>
              <a:t>FPE Infix to Postfix</a:t>
            </a:r>
            <a:endParaRPr>
              <a:latin typeface="Calibri" panose="020F0502020204030204" pitchFamily="34" charset="0"/>
            </a:endParaRPr>
          </a:p>
        </p:txBody>
      </p:sp>
      <p:sp>
        <p:nvSpPr>
          <p:cNvPr id="217" name="Google Shape;217;p2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	( C - E ) ) / ( F + G ) )</a:t>
            </a:r>
            <a:endParaRPr>
              <a:latin typeface="Calibri" panose="020F0502020204030204" pitchFamily="34" charset="0"/>
            </a:endParaRPr>
          </a:p>
          <a:p>
            <a:pPr marL="342900" marR="0" lvl="0" indent="-190500" algn="l" rtl="0">
              <a:lnSpc>
                <a:spcPct val="100000"/>
              </a:lnSpc>
              <a:spcBef>
                <a:spcPts val="0"/>
              </a:spcBef>
              <a:spcAft>
                <a:spcPts val="0"/>
              </a:spcAft>
              <a:buClr>
                <a:srgbClr val="FFFF66"/>
              </a:buClr>
              <a:buSzPts val="2400"/>
              <a:buFont typeface="Arial"/>
              <a:buNone/>
            </a:pPr>
            <a:endParaRPr sz="3200" b="0" i="0" u="none">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stack: ( ( * </a:t>
            </a:r>
            <a:endParaRPr>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output: [A B + ]</a:t>
            </a:r>
            <a:endParaRPr>
              <a:latin typeface="Calibri" panose="020F0502020204030204" pitchFamily="34" charset="0"/>
            </a:endParaRPr>
          </a:p>
        </p:txBody>
      </p:sp>
      <p:sp>
        <p:nvSpPr>
          <p:cNvPr id="218" name="Google Shape;218;p29"/>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9211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dirty="0">
                <a:solidFill>
                  <a:schemeClr val="dk2"/>
                </a:solidFill>
                <a:latin typeface="Calibri" panose="020F0502020204030204" pitchFamily="34" charset="0"/>
                <a:ea typeface="Comic Sans MS"/>
                <a:cs typeface="Comic Sans MS"/>
                <a:sym typeface="Comic Sans MS"/>
              </a:rPr>
              <a:t>FPE Infix to Postfix</a:t>
            </a:r>
            <a:endParaRPr dirty="0">
              <a:latin typeface="Calibri" panose="020F0502020204030204" pitchFamily="34" charset="0"/>
            </a:endParaRPr>
          </a:p>
        </p:txBody>
      </p:sp>
      <p:sp>
        <p:nvSpPr>
          <p:cNvPr id="224" name="Google Shape;224;p3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	C - E ) ) / ( F + G ) )</a:t>
            </a:r>
            <a:endParaRPr>
              <a:latin typeface="Calibri" panose="020F0502020204030204" pitchFamily="34" charset="0"/>
            </a:endParaRPr>
          </a:p>
          <a:p>
            <a:pPr marL="342900" marR="0" lvl="0" indent="-190500" algn="l" rtl="0">
              <a:lnSpc>
                <a:spcPct val="100000"/>
              </a:lnSpc>
              <a:spcBef>
                <a:spcPts val="0"/>
              </a:spcBef>
              <a:spcAft>
                <a:spcPts val="0"/>
              </a:spcAft>
              <a:buClr>
                <a:srgbClr val="FFFF66"/>
              </a:buClr>
              <a:buSzPts val="2400"/>
              <a:buFont typeface="Arial"/>
              <a:buNone/>
            </a:pPr>
            <a:endParaRPr sz="3200" b="0" i="0" u="none">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stack: ( ( * (</a:t>
            </a:r>
            <a:endParaRPr>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output: [A B + ]</a:t>
            </a:r>
            <a:endParaRPr>
              <a:latin typeface="Calibri" panose="020F0502020204030204" pitchFamily="34" charset="0"/>
            </a:endParaRPr>
          </a:p>
        </p:txBody>
      </p:sp>
      <p:sp>
        <p:nvSpPr>
          <p:cNvPr id="225" name="Google Shape;225;p30"/>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27753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a:solidFill>
                  <a:schemeClr val="dk2"/>
                </a:solidFill>
                <a:latin typeface="Calibri" panose="020F0502020204030204" pitchFamily="34" charset="0"/>
                <a:ea typeface="Comic Sans MS"/>
                <a:cs typeface="Comic Sans MS"/>
                <a:sym typeface="Comic Sans MS"/>
              </a:rPr>
              <a:t>FPE Infix to Postfix</a:t>
            </a:r>
            <a:endParaRPr>
              <a:latin typeface="Calibri" panose="020F0502020204030204" pitchFamily="34" charset="0"/>
            </a:endParaRPr>
          </a:p>
        </p:txBody>
      </p:sp>
      <p:sp>
        <p:nvSpPr>
          <p:cNvPr id="231" name="Google Shape;231;p3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	- E ) ) / ( F + G ) )</a:t>
            </a:r>
            <a:endParaRPr>
              <a:latin typeface="Calibri" panose="020F0502020204030204" pitchFamily="34" charset="0"/>
            </a:endParaRPr>
          </a:p>
          <a:p>
            <a:pPr marL="342900" marR="0" lvl="0" indent="-190500" algn="l" rtl="0">
              <a:lnSpc>
                <a:spcPct val="100000"/>
              </a:lnSpc>
              <a:spcBef>
                <a:spcPts val="0"/>
              </a:spcBef>
              <a:spcAft>
                <a:spcPts val="0"/>
              </a:spcAft>
              <a:buClr>
                <a:srgbClr val="FFFF66"/>
              </a:buClr>
              <a:buSzPts val="2400"/>
              <a:buFont typeface="Arial"/>
              <a:buNone/>
            </a:pPr>
            <a:endParaRPr sz="3200" b="0" i="0" u="none">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stack: ( ( * (</a:t>
            </a:r>
            <a:endParaRPr>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output: [A B + C ]</a:t>
            </a:r>
            <a:endParaRPr>
              <a:latin typeface="Calibri" panose="020F0502020204030204" pitchFamily="34" charset="0"/>
            </a:endParaRPr>
          </a:p>
        </p:txBody>
      </p:sp>
      <p:sp>
        <p:nvSpPr>
          <p:cNvPr id="232" name="Google Shape;232;p31"/>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753822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a:solidFill>
                  <a:schemeClr val="dk2"/>
                </a:solidFill>
                <a:latin typeface="Calibri" panose="020F0502020204030204" pitchFamily="34" charset="0"/>
                <a:ea typeface="Comic Sans MS"/>
                <a:cs typeface="Comic Sans MS"/>
                <a:sym typeface="Comic Sans MS"/>
              </a:rPr>
              <a:t>FPE Infix to Postfix</a:t>
            </a:r>
            <a:endParaRPr>
              <a:latin typeface="Calibri" panose="020F0502020204030204" pitchFamily="34" charset="0"/>
            </a:endParaRPr>
          </a:p>
        </p:txBody>
      </p:sp>
      <p:sp>
        <p:nvSpPr>
          <p:cNvPr id="238" name="Google Shape;238;p3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	E ) ) / ( F + G ) )</a:t>
            </a:r>
            <a:endParaRPr>
              <a:latin typeface="Calibri" panose="020F0502020204030204" pitchFamily="34" charset="0"/>
            </a:endParaRPr>
          </a:p>
          <a:p>
            <a:pPr marL="342900" marR="0" lvl="0" indent="-190500" algn="l" rtl="0">
              <a:lnSpc>
                <a:spcPct val="100000"/>
              </a:lnSpc>
              <a:spcBef>
                <a:spcPts val="0"/>
              </a:spcBef>
              <a:spcAft>
                <a:spcPts val="0"/>
              </a:spcAft>
              <a:buClr>
                <a:srgbClr val="FFFF66"/>
              </a:buClr>
              <a:buSzPts val="2400"/>
              <a:buFont typeface="Arial"/>
              <a:buNone/>
            </a:pPr>
            <a:endParaRPr sz="3200" b="0" i="0" u="none">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stack: ( ( * ( -</a:t>
            </a:r>
            <a:endParaRPr>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output: [A B + C ]</a:t>
            </a:r>
            <a:endParaRPr>
              <a:latin typeface="Calibri" panose="020F0502020204030204" pitchFamily="34" charset="0"/>
            </a:endParaRPr>
          </a:p>
        </p:txBody>
      </p:sp>
      <p:sp>
        <p:nvSpPr>
          <p:cNvPr id="239" name="Google Shape;239;p32"/>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53506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dirty="0">
                <a:solidFill>
                  <a:schemeClr val="dk2"/>
                </a:solidFill>
                <a:latin typeface="Calibri" panose="020F0502020204030204" pitchFamily="34" charset="0"/>
                <a:ea typeface="Comic Sans MS"/>
                <a:cs typeface="Comic Sans MS"/>
                <a:sym typeface="Comic Sans MS"/>
              </a:rPr>
              <a:t>FPE Infix to Postfix</a:t>
            </a:r>
            <a:endParaRPr dirty="0">
              <a:latin typeface="Calibri" panose="020F0502020204030204" pitchFamily="34" charset="0"/>
            </a:endParaRPr>
          </a:p>
        </p:txBody>
      </p:sp>
      <p:sp>
        <p:nvSpPr>
          <p:cNvPr id="245" name="Google Shape;245;p3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dirty="0">
                <a:solidFill>
                  <a:schemeClr val="dk1"/>
                </a:solidFill>
                <a:latin typeface="Calibri" panose="020F0502020204030204" pitchFamily="34" charset="0"/>
                <a:ea typeface="Comic Sans MS"/>
                <a:cs typeface="Comic Sans MS"/>
                <a:sym typeface="Comic Sans MS"/>
              </a:rPr>
              <a:t>	) ) / ( F + G ) )</a:t>
            </a:r>
            <a:endParaRPr dirty="0">
              <a:latin typeface="Calibri" panose="020F0502020204030204" pitchFamily="34" charset="0"/>
            </a:endParaRPr>
          </a:p>
          <a:p>
            <a:pPr marL="342900" marR="0" lvl="0" indent="-190500" algn="l" rtl="0">
              <a:lnSpc>
                <a:spcPct val="100000"/>
              </a:lnSpc>
              <a:spcBef>
                <a:spcPts val="0"/>
              </a:spcBef>
              <a:spcAft>
                <a:spcPts val="0"/>
              </a:spcAft>
              <a:buClr>
                <a:srgbClr val="FFFF66"/>
              </a:buClr>
              <a:buSzPts val="2400"/>
              <a:buFont typeface="Arial"/>
              <a:buNone/>
            </a:pPr>
            <a:endParaRPr sz="3200" b="0" i="0" u="none" dirty="0">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dirty="0">
                <a:solidFill>
                  <a:schemeClr val="dk1"/>
                </a:solidFill>
                <a:latin typeface="Calibri" panose="020F0502020204030204" pitchFamily="34" charset="0"/>
                <a:ea typeface="Comic Sans MS"/>
                <a:cs typeface="Comic Sans MS"/>
                <a:sym typeface="Comic Sans MS"/>
              </a:rPr>
              <a:t>stack: ( ( * ( -</a:t>
            </a:r>
            <a:endParaRPr dirty="0">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dirty="0">
                <a:solidFill>
                  <a:schemeClr val="dk1"/>
                </a:solidFill>
                <a:latin typeface="Calibri" panose="020F0502020204030204" pitchFamily="34" charset="0"/>
                <a:ea typeface="Comic Sans MS"/>
                <a:cs typeface="Comic Sans MS"/>
                <a:sym typeface="Comic Sans MS"/>
              </a:rPr>
              <a:t>output: [A B + C E ]</a:t>
            </a:r>
            <a:endParaRPr dirty="0">
              <a:latin typeface="Calibri" panose="020F0502020204030204" pitchFamily="34" charset="0"/>
            </a:endParaRPr>
          </a:p>
        </p:txBody>
      </p:sp>
      <p:sp>
        <p:nvSpPr>
          <p:cNvPr id="246" name="Google Shape;246;p33"/>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895099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a:solidFill>
                  <a:schemeClr val="dk2"/>
                </a:solidFill>
                <a:latin typeface="Calibri" panose="020F0502020204030204" pitchFamily="34" charset="0"/>
                <a:ea typeface="Comic Sans MS"/>
                <a:cs typeface="Comic Sans MS"/>
                <a:sym typeface="Comic Sans MS"/>
              </a:rPr>
              <a:t>FPE Infix to Postfix</a:t>
            </a:r>
            <a:endParaRPr>
              <a:latin typeface="Calibri" panose="020F0502020204030204" pitchFamily="34" charset="0"/>
            </a:endParaRPr>
          </a:p>
        </p:txBody>
      </p:sp>
      <p:sp>
        <p:nvSpPr>
          <p:cNvPr id="252" name="Google Shape;252;p34"/>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	) / ( F + G ) )</a:t>
            </a:r>
            <a:endParaRPr>
              <a:latin typeface="Calibri" panose="020F0502020204030204" pitchFamily="34" charset="0"/>
            </a:endParaRPr>
          </a:p>
          <a:p>
            <a:pPr marL="342900" marR="0" lvl="0" indent="-190500" algn="l" rtl="0">
              <a:lnSpc>
                <a:spcPct val="100000"/>
              </a:lnSpc>
              <a:spcBef>
                <a:spcPts val="0"/>
              </a:spcBef>
              <a:spcAft>
                <a:spcPts val="0"/>
              </a:spcAft>
              <a:buClr>
                <a:srgbClr val="FFFF66"/>
              </a:buClr>
              <a:buSzPts val="2400"/>
              <a:buFont typeface="Arial"/>
              <a:buNone/>
            </a:pPr>
            <a:endParaRPr sz="3200" b="0" i="0" u="none">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stack: ( ( *</a:t>
            </a:r>
            <a:endParaRPr>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output: [A B + C E - ]</a:t>
            </a:r>
            <a:endParaRPr>
              <a:latin typeface="Calibri" panose="020F0502020204030204" pitchFamily="34" charset="0"/>
            </a:endParaRPr>
          </a:p>
        </p:txBody>
      </p:sp>
      <p:sp>
        <p:nvSpPr>
          <p:cNvPr id="253" name="Google Shape;253;p34"/>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50388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a:solidFill>
                  <a:schemeClr val="dk2"/>
                </a:solidFill>
                <a:latin typeface="Calibri" panose="020F0502020204030204" pitchFamily="34" charset="0"/>
                <a:ea typeface="Comic Sans MS"/>
                <a:cs typeface="Comic Sans MS"/>
                <a:sym typeface="Comic Sans MS"/>
              </a:rPr>
              <a:t>FPE Infix to Postfix</a:t>
            </a:r>
            <a:endParaRPr>
              <a:latin typeface="Calibri" panose="020F0502020204030204" pitchFamily="34" charset="0"/>
            </a:endParaRPr>
          </a:p>
        </p:txBody>
      </p:sp>
      <p:sp>
        <p:nvSpPr>
          <p:cNvPr id="259" name="Google Shape;259;p3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	/ ( F + G ) )</a:t>
            </a:r>
            <a:endParaRPr>
              <a:latin typeface="Calibri" panose="020F0502020204030204" pitchFamily="34" charset="0"/>
            </a:endParaRPr>
          </a:p>
          <a:p>
            <a:pPr marL="342900" marR="0" lvl="0" indent="-190500" algn="l" rtl="0">
              <a:lnSpc>
                <a:spcPct val="100000"/>
              </a:lnSpc>
              <a:spcBef>
                <a:spcPts val="0"/>
              </a:spcBef>
              <a:spcAft>
                <a:spcPts val="0"/>
              </a:spcAft>
              <a:buClr>
                <a:srgbClr val="FFFF66"/>
              </a:buClr>
              <a:buSzPts val="2400"/>
              <a:buFont typeface="Arial"/>
              <a:buNone/>
            </a:pPr>
            <a:endParaRPr sz="3200" b="0" i="0" u="none">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stack: ( </a:t>
            </a:r>
            <a:endParaRPr>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output: [A B + C E - * ]</a:t>
            </a:r>
            <a:endParaRPr>
              <a:latin typeface="Calibri" panose="020F0502020204030204" pitchFamily="34" charset="0"/>
            </a:endParaRPr>
          </a:p>
        </p:txBody>
      </p:sp>
      <p:sp>
        <p:nvSpPr>
          <p:cNvPr id="260" name="Google Shape;260;p35"/>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949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Objectives Overview</a:t>
            </a:r>
          </a:p>
        </p:txBody>
      </p:sp>
      <p:sp>
        <p:nvSpPr>
          <p:cNvPr id="3" name="Content Placeholder 2"/>
          <p:cNvSpPr>
            <a:spLocks noGrp="1"/>
          </p:cNvSpPr>
          <p:nvPr>
            <p:ph idx="1"/>
          </p:nvPr>
        </p:nvSpPr>
        <p:spPr/>
        <p:txBody>
          <a:bodyPr>
            <a:normAutofit/>
          </a:bodyPr>
          <a:lstStyle/>
          <a:p>
            <a:r>
              <a:rPr lang="en-US" dirty="0" smtClean="0">
                <a:latin typeface="Calibri" panose="020F0502020204030204" pitchFamily="34" charset="0"/>
              </a:rPr>
              <a:t>Notations</a:t>
            </a:r>
          </a:p>
          <a:p>
            <a:r>
              <a:rPr lang="en-US" dirty="0" smtClean="0">
                <a:latin typeface="Calibri" panose="020F0502020204030204" pitchFamily="34" charset="0"/>
              </a:rPr>
              <a:t>Prefix</a:t>
            </a:r>
            <a:r>
              <a:rPr lang="en-US" dirty="0">
                <a:latin typeface="Calibri" panose="020F0502020204030204" pitchFamily="34" charset="0"/>
              </a:rPr>
              <a:t>, Infix and Postfix Notations</a:t>
            </a:r>
          </a:p>
          <a:p>
            <a:r>
              <a:rPr lang="en-US" dirty="0" smtClean="0">
                <a:latin typeface="Calibri" panose="020F0502020204030204" pitchFamily="34" charset="0"/>
              </a:rPr>
              <a:t>Conversion </a:t>
            </a:r>
            <a:r>
              <a:rPr lang="en-US" dirty="0">
                <a:latin typeface="Calibri" panose="020F0502020204030204" pitchFamily="34" charset="0"/>
              </a:rPr>
              <a:t>of one type expression to </a:t>
            </a:r>
            <a:r>
              <a:rPr lang="en-US" dirty="0" smtClean="0">
                <a:latin typeface="Calibri" panose="020F0502020204030204" pitchFamily="34" charset="0"/>
              </a:rPr>
              <a:t>another</a:t>
            </a:r>
          </a:p>
          <a:p>
            <a:r>
              <a:rPr lang="en-US" dirty="0" smtClean="0">
                <a:latin typeface="Calibri" panose="020F0502020204030204" pitchFamily="34" charset="0"/>
              </a:rPr>
              <a:t>Evaluation of Prefix </a:t>
            </a:r>
            <a:r>
              <a:rPr lang="en-US" dirty="0">
                <a:latin typeface="Calibri" panose="020F0502020204030204" pitchFamily="34" charset="0"/>
              </a:rPr>
              <a:t>and Postfix </a:t>
            </a:r>
            <a:r>
              <a:rPr lang="en-US" dirty="0" smtClean="0">
                <a:latin typeface="Calibri" panose="020F0502020204030204" pitchFamily="34" charset="0"/>
              </a:rPr>
              <a:t>Notations</a:t>
            </a:r>
            <a:endParaRPr lang="en-US" dirty="0">
              <a:latin typeface="Calibri" panose="020F0502020204030204" pitchFamily="34" charset="0"/>
            </a:endParaRPr>
          </a:p>
        </p:txBody>
      </p:sp>
    </p:spTree>
    <p:extLst>
      <p:ext uri="{BB962C8B-B14F-4D97-AF65-F5344CB8AC3E}">
        <p14:creationId xmlns:p14="http://schemas.microsoft.com/office/powerpoint/2010/main" val="7479064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dirty="0">
                <a:solidFill>
                  <a:schemeClr val="dk2"/>
                </a:solidFill>
                <a:latin typeface="Calibri" panose="020F0502020204030204" pitchFamily="34" charset="0"/>
                <a:ea typeface="Comic Sans MS"/>
                <a:cs typeface="Comic Sans MS"/>
                <a:sym typeface="Comic Sans MS"/>
              </a:rPr>
              <a:t>FPE Infix to Postfix</a:t>
            </a:r>
            <a:endParaRPr dirty="0">
              <a:latin typeface="Calibri" panose="020F0502020204030204" pitchFamily="34" charset="0"/>
            </a:endParaRPr>
          </a:p>
        </p:txBody>
      </p:sp>
      <p:sp>
        <p:nvSpPr>
          <p:cNvPr id="266" name="Google Shape;266;p3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dirty="0">
                <a:solidFill>
                  <a:schemeClr val="dk1"/>
                </a:solidFill>
                <a:latin typeface="Calibri" panose="020F0502020204030204" pitchFamily="34" charset="0"/>
                <a:ea typeface="Comic Sans MS"/>
                <a:cs typeface="Comic Sans MS"/>
                <a:sym typeface="Comic Sans MS"/>
              </a:rPr>
              <a:t>	( F + G ) )</a:t>
            </a:r>
            <a:endParaRPr dirty="0">
              <a:latin typeface="Calibri" panose="020F0502020204030204" pitchFamily="34" charset="0"/>
            </a:endParaRPr>
          </a:p>
          <a:p>
            <a:pPr marL="342900" marR="0" lvl="0" indent="-190500" algn="l" rtl="0">
              <a:lnSpc>
                <a:spcPct val="100000"/>
              </a:lnSpc>
              <a:spcBef>
                <a:spcPts val="0"/>
              </a:spcBef>
              <a:spcAft>
                <a:spcPts val="0"/>
              </a:spcAft>
              <a:buClr>
                <a:srgbClr val="FFFF66"/>
              </a:buClr>
              <a:buSzPts val="2400"/>
              <a:buFont typeface="Arial"/>
              <a:buNone/>
            </a:pPr>
            <a:endParaRPr sz="3200" b="0" i="0" u="none" dirty="0">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dirty="0">
                <a:solidFill>
                  <a:schemeClr val="dk1"/>
                </a:solidFill>
                <a:latin typeface="Calibri" panose="020F0502020204030204" pitchFamily="34" charset="0"/>
                <a:ea typeface="Comic Sans MS"/>
                <a:cs typeface="Comic Sans MS"/>
                <a:sym typeface="Comic Sans MS"/>
              </a:rPr>
              <a:t>stack: ( /</a:t>
            </a:r>
            <a:endParaRPr dirty="0">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dirty="0">
                <a:solidFill>
                  <a:schemeClr val="dk1"/>
                </a:solidFill>
                <a:latin typeface="Calibri" panose="020F0502020204030204" pitchFamily="34" charset="0"/>
                <a:ea typeface="Comic Sans MS"/>
                <a:cs typeface="Comic Sans MS"/>
                <a:sym typeface="Comic Sans MS"/>
              </a:rPr>
              <a:t>output: [A B + C E - * ]</a:t>
            </a:r>
            <a:endParaRPr dirty="0">
              <a:latin typeface="Calibri" panose="020F0502020204030204" pitchFamily="34" charset="0"/>
            </a:endParaRPr>
          </a:p>
        </p:txBody>
      </p:sp>
      <p:sp>
        <p:nvSpPr>
          <p:cNvPr id="267" name="Google Shape;267;p36"/>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8047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a:solidFill>
                  <a:schemeClr val="dk2"/>
                </a:solidFill>
                <a:latin typeface="Calibri" panose="020F0502020204030204" pitchFamily="34" charset="0"/>
                <a:ea typeface="Comic Sans MS"/>
                <a:cs typeface="Comic Sans MS"/>
                <a:sym typeface="Comic Sans MS"/>
              </a:rPr>
              <a:t>FPE Infix to Postfix</a:t>
            </a:r>
            <a:endParaRPr>
              <a:latin typeface="Calibri" panose="020F0502020204030204" pitchFamily="34" charset="0"/>
            </a:endParaRPr>
          </a:p>
        </p:txBody>
      </p:sp>
      <p:sp>
        <p:nvSpPr>
          <p:cNvPr id="273" name="Google Shape;273;p37"/>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	F + G ) )</a:t>
            </a:r>
            <a:endParaRPr>
              <a:latin typeface="Calibri" panose="020F0502020204030204" pitchFamily="34" charset="0"/>
            </a:endParaRPr>
          </a:p>
          <a:p>
            <a:pPr marL="342900" marR="0" lvl="0" indent="-190500" algn="l" rtl="0">
              <a:lnSpc>
                <a:spcPct val="100000"/>
              </a:lnSpc>
              <a:spcBef>
                <a:spcPts val="0"/>
              </a:spcBef>
              <a:spcAft>
                <a:spcPts val="0"/>
              </a:spcAft>
              <a:buClr>
                <a:srgbClr val="FFFF66"/>
              </a:buClr>
              <a:buSzPts val="2400"/>
              <a:buFont typeface="Arial"/>
              <a:buNone/>
            </a:pPr>
            <a:endParaRPr sz="3200" b="0" i="0" u="none">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stack: ( / (</a:t>
            </a:r>
            <a:endParaRPr>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output: [A B + C E - * ]</a:t>
            </a:r>
            <a:endParaRPr>
              <a:latin typeface="Calibri" panose="020F0502020204030204" pitchFamily="34" charset="0"/>
            </a:endParaRPr>
          </a:p>
        </p:txBody>
      </p:sp>
      <p:sp>
        <p:nvSpPr>
          <p:cNvPr id="274" name="Google Shape;274;p37"/>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43732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a:solidFill>
                  <a:schemeClr val="dk2"/>
                </a:solidFill>
                <a:latin typeface="Calibri" panose="020F0502020204030204" pitchFamily="34" charset="0"/>
                <a:ea typeface="Comic Sans MS"/>
                <a:cs typeface="Comic Sans MS"/>
                <a:sym typeface="Comic Sans MS"/>
              </a:rPr>
              <a:t>FPE Infix to Postfix</a:t>
            </a:r>
            <a:endParaRPr>
              <a:latin typeface="Calibri" panose="020F0502020204030204" pitchFamily="34" charset="0"/>
            </a:endParaRPr>
          </a:p>
        </p:txBody>
      </p:sp>
      <p:sp>
        <p:nvSpPr>
          <p:cNvPr id="280" name="Google Shape;280;p38"/>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	+ G ) )</a:t>
            </a:r>
            <a:endParaRPr>
              <a:latin typeface="Calibri" panose="020F0502020204030204" pitchFamily="34" charset="0"/>
            </a:endParaRPr>
          </a:p>
          <a:p>
            <a:pPr marL="342900" marR="0" lvl="0" indent="-190500" algn="l" rtl="0">
              <a:lnSpc>
                <a:spcPct val="100000"/>
              </a:lnSpc>
              <a:spcBef>
                <a:spcPts val="0"/>
              </a:spcBef>
              <a:spcAft>
                <a:spcPts val="0"/>
              </a:spcAft>
              <a:buClr>
                <a:srgbClr val="FFFF66"/>
              </a:buClr>
              <a:buSzPts val="2400"/>
              <a:buFont typeface="Arial"/>
              <a:buNone/>
            </a:pPr>
            <a:endParaRPr sz="3200" b="0" i="0" u="none">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stack: ( / (</a:t>
            </a:r>
            <a:endParaRPr>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output: [A B + C E - * F ]</a:t>
            </a:r>
            <a:endParaRPr>
              <a:latin typeface="Calibri" panose="020F0502020204030204" pitchFamily="34" charset="0"/>
            </a:endParaRPr>
          </a:p>
        </p:txBody>
      </p:sp>
      <p:sp>
        <p:nvSpPr>
          <p:cNvPr id="281" name="Google Shape;281;p38"/>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850770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dirty="0">
                <a:solidFill>
                  <a:schemeClr val="dk2"/>
                </a:solidFill>
                <a:latin typeface="Calibri" panose="020F0502020204030204" pitchFamily="34" charset="0"/>
                <a:ea typeface="Comic Sans MS"/>
                <a:cs typeface="Comic Sans MS"/>
                <a:sym typeface="Comic Sans MS"/>
              </a:rPr>
              <a:t>FPE Infix to Postfix</a:t>
            </a:r>
            <a:endParaRPr dirty="0">
              <a:latin typeface="Calibri" panose="020F0502020204030204" pitchFamily="34" charset="0"/>
            </a:endParaRPr>
          </a:p>
        </p:txBody>
      </p:sp>
      <p:sp>
        <p:nvSpPr>
          <p:cNvPr id="287" name="Google Shape;287;p3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	 G ) )</a:t>
            </a:r>
            <a:endParaRPr>
              <a:latin typeface="Calibri" panose="020F0502020204030204" pitchFamily="34" charset="0"/>
            </a:endParaRPr>
          </a:p>
          <a:p>
            <a:pPr marL="342900" marR="0" lvl="0" indent="-190500" algn="l" rtl="0">
              <a:lnSpc>
                <a:spcPct val="100000"/>
              </a:lnSpc>
              <a:spcBef>
                <a:spcPts val="0"/>
              </a:spcBef>
              <a:spcAft>
                <a:spcPts val="0"/>
              </a:spcAft>
              <a:buClr>
                <a:srgbClr val="FFFF66"/>
              </a:buClr>
              <a:buSzPts val="2400"/>
              <a:buFont typeface="Arial"/>
              <a:buNone/>
            </a:pPr>
            <a:endParaRPr sz="3200" b="0" i="0" u="none">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stack: ( / ( +</a:t>
            </a:r>
            <a:endParaRPr>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output: [A B + C E - * F ]</a:t>
            </a:r>
            <a:endParaRPr>
              <a:latin typeface="Calibri" panose="020F0502020204030204" pitchFamily="34" charset="0"/>
            </a:endParaRPr>
          </a:p>
        </p:txBody>
      </p:sp>
      <p:sp>
        <p:nvSpPr>
          <p:cNvPr id="288" name="Google Shape;288;p39"/>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855415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a:solidFill>
                  <a:schemeClr val="dk2"/>
                </a:solidFill>
                <a:latin typeface="Calibri" panose="020F0502020204030204" pitchFamily="34" charset="0"/>
                <a:ea typeface="Comic Sans MS"/>
                <a:cs typeface="Comic Sans MS"/>
                <a:sym typeface="Comic Sans MS"/>
              </a:rPr>
              <a:t>FPE Infix to Postfix</a:t>
            </a:r>
            <a:endParaRPr>
              <a:latin typeface="Calibri" panose="020F0502020204030204" pitchFamily="34" charset="0"/>
            </a:endParaRPr>
          </a:p>
        </p:txBody>
      </p:sp>
      <p:sp>
        <p:nvSpPr>
          <p:cNvPr id="294" name="Google Shape;294;p4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dirty="0">
                <a:solidFill>
                  <a:schemeClr val="dk1"/>
                </a:solidFill>
                <a:latin typeface="Calibri" panose="020F0502020204030204" pitchFamily="34" charset="0"/>
                <a:ea typeface="Comic Sans MS"/>
                <a:cs typeface="Comic Sans MS"/>
                <a:sym typeface="Comic Sans MS"/>
              </a:rPr>
              <a:t>	) )</a:t>
            </a:r>
            <a:endParaRPr dirty="0">
              <a:latin typeface="Calibri" panose="020F0502020204030204" pitchFamily="34" charset="0"/>
            </a:endParaRPr>
          </a:p>
          <a:p>
            <a:pPr marL="342900" marR="0" lvl="0" indent="-190500" algn="l" rtl="0">
              <a:lnSpc>
                <a:spcPct val="100000"/>
              </a:lnSpc>
              <a:spcBef>
                <a:spcPts val="0"/>
              </a:spcBef>
              <a:spcAft>
                <a:spcPts val="0"/>
              </a:spcAft>
              <a:buClr>
                <a:srgbClr val="FFFF66"/>
              </a:buClr>
              <a:buSzPts val="2400"/>
              <a:buFont typeface="Arial"/>
              <a:buNone/>
            </a:pPr>
            <a:endParaRPr sz="3200" b="0" i="0" u="none" dirty="0">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dirty="0">
                <a:solidFill>
                  <a:schemeClr val="dk1"/>
                </a:solidFill>
                <a:latin typeface="Calibri" panose="020F0502020204030204" pitchFamily="34" charset="0"/>
                <a:ea typeface="Comic Sans MS"/>
                <a:cs typeface="Comic Sans MS"/>
                <a:sym typeface="Comic Sans MS"/>
              </a:rPr>
              <a:t>stack: ( / ( +</a:t>
            </a:r>
            <a:endParaRPr dirty="0">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dirty="0">
                <a:solidFill>
                  <a:schemeClr val="dk1"/>
                </a:solidFill>
                <a:latin typeface="Calibri" panose="020F0502020204030204" pitchFamily="34" charset="0"/>
                <a:ea typeface="Comic Sans MS"/>
                <a:cs typeface="Comic Sans MS"/>
                <a:sym typeface="Comic Sans MS"/>
              </a:rPr>
              <a:t>output: [A B + C E - * F G ]</a:t>
            </a:r>
            <a:endParaRPr dirty="0">
              <a:latin typeface="Calibri" panose="020F0502020204030204" pitchFamily="34" charset="0"/>
            </a:endParaRPr>
          </a:p>
        </p:txBody>
      </p:sp>
      <p:sp>
        <p:nvSpPr>
          <p:cNvPr id="295" name="Google Shape;295;p40"/>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751246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a:solidFill>
                  <a:schemeClr val="dk2"/>
                </a:solidFill>
                <a:latin typeface="Calibri" panose="020F0502020204030204" pitchFamily="34" charset="0"/>
                <a:ea typeface="Comic Sans MS"/>
                <a:cs typeface="Comic Sans MS"/>
                <a:sym typeface="Comic Sans MS"/>
              </a:rPr>
              <a:t>FPE Infix to Postfix</a:t>
            </a:r>
            <a:endParaRPr>
              <a:latin typeface="Calibri" panose="020F0502020204030204" pitchFamily="34" charset="0"/>
            </a:endParaRPr>
          </a:p>
        </p:txBody>
      </p:sp>
      <p:sp>
        <p:nvSpPr>
          <p:cNvPr id="301" name="Google Shape;301;p4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	)</a:t>
            </a:r>
            <a:endParaRPr>
              <a:latin typeface="Calibri" panose="020F0502020204030204" pitchFamily="34" charset="0"/>
            </a:endParaRPr>
          </a:p>
          <a:p>
            <a:pPr marL="342900" marR="0" lvl="0" indent="-190500" algn="l" rtl="0">
              <a:lnSpc>
                <a:spcPct val="100000"/>
              </a:lnSpc>
              <a:spcBef>
                <a:spcPts val="0"/>
              </a:spcBef>
              <a:spcAft>
                <a:spcPts val="0"/>
              </a:spcAft>
              <a:buClr>
                <a:srgbClr val="FFFF66"/>
              </a:buClr>
              <a:buSzPts val="2400"/>
              <a:buFont typeface="Arial"/>
              <a:buNone/>
            </a:pPr>
            <a:endParaRPr sz="3200" b="0" i="0" u="none">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stack: ( /</a:t>
            </a:r>
            <a:endParaRPr>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output: [A B + C E - * F G + ]</a:t>
            </a:r>
            <a:endParaRPr>
              <a:latin typeface="Calibri" panose="020F0502020204030204" pitchFamily="34" charset="0"/>
            </a:endParaRPr>
          </a:p>
        </p:txBody>
      </p:sp>
      <p:sp>
        <p:nvSpPr>
          <p:cNvPr id="302" name="Google Shape;302;p41"/>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67345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dirty="0" smtClean="0">
                <a:solidFill>
                  <a:schemeClr val="dk2"/>
                </a:solidFill>
                <a:latin typeface="Calibri" panose="020F0502020204030204" pitchFamily="34" charset="0"/>
                <a:ea typeface="Comic Sans MS"/>
                <a:cs typeface="Comic Sans MS"/>
                <a:sym typeface="Comic Sans MS"/>
              </a:rPr>
              <a:t>FPE Infix </a:t>
            </a:r>
            <a:r>
              <a:rPr lang="en-US" sz="4000" b="0" i="0" u="none" dirty="0">
                <a:solidFill>
                  <a:schemeClr val="dk2"/>
                </a:solidFill>
                <a:latin typeface="Calibri" panose="020F0502020204030204" pitchFamily="34" charset="0"/>
                <a:ea typeface="Comic Sans MS"/>
                <a:cs typeface="Comic Sans MS"/>
                <a:sym typeface="Comic Sans MS"/>
              </a:rPr>
              <a:t>to Postfix</a:t>
            </a:r>
            <a:endParaRPr dirty="0">
              <a:latin typeface="Calibri" panose="020F0502020204030204" pitchFamily="34" charset="0"/>
            </a:endParaRPr>
          </a:p>
        </p:txBody>
      </p:sp>
      <p:sp>
        <p:nvSpPr>
          <p:cNvPr id="308" name="Google Shape;308;p4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endParaRPr sz="3200" b="0" i="0" u="none">
              <a:solidFill>
                <a:schemeClr val="dk1"/>
              </a:solidFill>
              <a:latin typeface="Calibri" panose="020F0502020204030204" pitchFamily="34" charset="0"/>
              <a:ea typeface="Comic Sans MS"/>
              <a:cs typeface="Comic Sans MS"/>
              <a:sym typeface="Comic Sans MS"/>
            </a:endParaRPr>
          </a:p>
          <a:p>
            <a:pPr marL="342900" marR="0" lvl="0" indent="-190500" algn="l" rtl="0">
              <a:lnSpc>
                <a:spcPct val="100000"/>
              </a:lnSpc>
              <a:spcBef>
                <a:spcPts val="0"/>
              </a:spcBef>
              <a:spcAft>
                <a:spcPts val="0"/>
              </a:spcAft>
              <a:buClr>
                <a:srgbClr val="FFFF66"/>
              </a:buClr>
              <a:buSzPts val="2400"/>
              <a:buFont typeface="Arial"/>
              <a:buNone/>
            </a:pPr>
            <a:endParaRPr sz="3200" b="0" i="0" u="none">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stack: &lt;empty&gt;</a:t>
            </a:r>
            <a:endParaRPr>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Char char="●"/>
            </a:pPr>
            <a:r>
              <a:rPr lang="en-US" sz="3200" b="0" i="0" u="none">
                <a:solidFill>
                  <a:schemeClr val="dk1"/>
                </a:solidFill>
                <a:latin typeface="Calibri" panose="020F0502020204030204" pitchFamily="34" charset="0"/>
                <a:ea typeface="Comic Sans MS"/>
                <a:cs typeface="Comic Sans MS"/>
                <a:sym typeface="Comic Sans MS"/>
              </a:rPr>
              <a:t>output: [A B + C E - * F G + / ]</a:t>
            </a:r>
            <a:endParaRPr>
              <a:latin typeface="Calibri" panose="020F0502020204030204" pitchFamily="34" charset="0"/>
            </a:endParaRPr>
          </a:p>
        </p:txBody>
      </p:sp>
      <p:sp>
        <p:nvSpPr>
          <p:cNvPr id="309" name="Google Shape;309;p42"/>
          <p:cNvSpPr/>
          <p:nvPr/>
        </p:nvSpPr>
        <p:spPr>
          <a:xfrm>
            <a:off x="990600" y="3276600"/>
            <a:ext cx="381000" cy="381000"/>
          </a:xfrm>
          <a:prstGeom prst="triangle">
            <a:avLst>
              <a:gd name="adj"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112807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Calibri" panose="020F0502020204030204" pitchFamily="34" charset="0"/>
            </a:endParaRPr>
          </a:p>
        </p:txBody>
      </p:sp>
      <p:sp>
        <p:nvSpPr>
          <p:cNvPr id="3" name="Text Placeholder 2"/>
          <p:cNvSpPr>
            <a:spLocks noGrp="1"/>
          </p:cNvSpPr>
          <p:nvPr>
            <p:ph type="body" idx="1"/>
          </p:nvPr>
        </p:nvSpPr>
        <p:spPr/>
        <p:txBody>
          <a:bodyPr/>
          <a:lstStyle/>
          <a:p>
            <a:endParaRPr lang="en-US"/>
          </a:p>
        </p:txBody>
      </p:sp>
      <p:pic>
        <p:nvPicPr>
          <p:cNvPr id="2050" name="Picture 2" descr="C:\Users\amanullah\Desktop\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69"/>
            <a:ext cx="9144001" cy="6841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3996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95600"/>
            <a:ext cx="7772400" cy="1143000"/>
          </a:xfrm>
        </p:spPr>
        <p:txBody>
          <a:bodyPr/>
          <a:lstStyle/>
          <a:p>
            <a:r>
              <a:rPr lang="en-US" dirty="0" smtClean="0">
                <a:latin typeface="Calibri" panose="020F0502020204030204" pitchFamily="34" charset="0"/>
              </a:rPr>
              <a:t>Infix to Prefix Conversion</a:t>
            </a:r>
            <a:endParaRPr lang="en-US" dirty="0">
              <a:latin typeface="Calibri" panose="020F0502020204030204" pitchFamily="34" charset="0"/>
            </a:endParaRPr>
          </a:p>
        </p:txBody>
      </p:sp>
    </p:spTree>
    <p:extLst>
      <p:ext uri="{BB962C8B-B14F-4D97-AF65-F5344CB8AC3E}">
        <p14:creationId xmlns:p14="http://schemas.microsoft.com/office/powerpoint/2010/main" val="17493687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Calibri" panose="020F0502020204030204" pitchFamily="34" charset="0"/>
              </a:rPr>
              <a:t>Infix </a:t>
            </a:r>
            <a:r>
              <a:rPr lang="en-US" b="1" dirty="0">
                <a:latin typeface="Calibri" panose="020F0502020204030204" pitchFamily="34" charset="0"/>
              </a:rPr>
              <a:t>to </a:t>
            </a:r>
            <a:r>
              <a:rPr lang="en-US" b="1" dirty="0" smtClean="0">
                <a:latin typeface="Calibri" panose="020F0502020204030204" pitchFamily="34" charset="0"/>
              </a:rPr>
              <a:t>Prefix - </a:t>
            </a:r>
            <a:r>
              <a:rPr lang="en-US" b="1" dirty="0">
                <a:latin typeface="Calibri" panose="020F0502020204030204" pitchFamily="34" charset="0"/>
              </a:rPr>
              <a:t>Algorithm</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pPr marL="624078" indent="-514350">
              <a:buFont typeface="+mj-lt"/>
              <a:buAutoNum type="arabicPeriod"/>
            </a:pPr>
            <a:r>
              <a:rPr lang="en-US" dirty="0" smtClean="0">
                <a:latin typeface="Calibri" panose="020F0502020204030204" pitchFamily="34" charset="0"/>
              </a:rPr>
              <a:t>Reverse </a:t>
            </a:r>
            <a:r>
              <a:rPr lang="en-US" dirty="0">
                <a:latin typeface="Calibri" panose="020F0502020204030204" pitchFamily="34" charset="0"/>
              </a:rPr>
              <a:t>the infix expression </a:t>
            </a:r>
            <a:r>
              <a:rPr lang="en-US" dirty="0" err="1">
                <a:latin typeface="Calibri" panose="020F0502020204030204" pitchFamily="34" charset="0"/>
              </a:rPr>
              <a:t>i.e</a:t>
            </a:r>
            <a:r>
              <a:rPr lang="en-US" dirty="0">
                <a:latin typeface="Calibri" panose="020F0502020204030204" pitchFamily="34" charset="0"/>
              </a:rPr>
              <a:t> A+B*C will become C*B+A. Note while reversing each ‘(‘ will become ‘)’ and each ‘)’ becomes ‘(‘. </a:t>
            </a:r>
          </a:p>
          <a:p>
            <a:pPr marL="624078" indent="-514350">
              <a:buFont typeface="+mj-lt"/>
              <a:buAutoNum type="arabicPeriod"/>
            </a:pPr>
            <a:r>
              <a:rPr lang="en-US" dirty="0" smtClean="0">
                <a:latin typeface="Calibri" panose="020F0502020204030204" pitchFamily="34" charset="0"/>
              </a:rPr>
              <a:t>Obtain </a:t>
            </a:r>
            <a:r>
              <a:rPr lang="en-US" dirty="0">
                <a:latin typeface="Calibri" panose="020F0502020204030204" pitchFamily="34" charset="0"/>
              </a:rPr>
              <a:t>the postfix expression of the modified expression </a:t>
            </a:r>
            <a:r>
              <a:rPr lang="en-US" dirty="0" err="1">
                <a:latin typeface="Calibri" panose="020F0502020204030204" pitchFamily="34" charset="0"/>
              </a:rPr>
              <a:t>i.e</a:t>
            </a:r>
            <a:r>
              <a:rPr lang="en-US" dirty="0">
                <a:latin typeface="Calibri" panose="020F0502020204030204" pitchFamily="34" charset="0"/>
              </a:rPr>
              <a:t> CB*A+. </a:t>
            </a:r>
          </a:p>
          <a:p>
            <a:pPr marL="624078" indent="-514350">
              <a:buFont typeface="+mj-lt"/>
              <a:buAutoNum type="arabicPeriod"/>
            </a:pPr>
            <a:r>
              <a:rPr lang="en-US" dirty="0" smtClean="0">
                <a:latin typeface="Calibri" panose="020F0502020204030204" pitchFamily="34" charset="0"/>
              </a:rPr>
              <a:t>Reverse </a:t>
            </a:r>
            <a:r>
              <a:rPr lang="en-US" dirty="0">
                <a:latin typeface="Calibri" panose="020F0502020204030204" pitchFamily="34" charset="0"/>
              </a:rPr>
              <a:t>the postfix expression. Hence in our example prefix is +A*BC. </a:t>
            </a:r>
          </a:p>
        </p:txBody>
      </p:sp>
    </p:spTree>
    <p:extLst>
      <p:ext uri="{BB962C8B-B14F-4D97-AF65-F5344CB8AC3E}">
        <p14:creationId xmlns:p14="http://schemas.microsoft.com/office/powerpoint/2010/main" val="904633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anose="020F0502020204030204" pitchFamily="34" charset="0"/>
              </a:rPr>
              <a:t>Notation</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pPr marL="109728" indent="0" algn="just">
              <a:buNone/>
            </a:pPr>
            <a:r>
              <a:rPr lang="en-US" sz="2400" dirty="0">
                <a:latin typeface="Calibri" panose="020F0502020204030204" pitchFamily="34" charset="0"/>
              </a:rPr>
              <a:t>The way to write arithmetic expression is known as a </a:t>
            </a:r>
            <a:r>
              <a:rPr lang="en-US" sz="2400" b="1" dirty="0">
                <a:latin typeface="Calibri" panose="020F0502020204030204" pitchFamily="34" charset="0"/>
              </a:rPr>
              <a:t>notation</a:t>
            </a:r>
            <a:r>
              <a:rPr lang="en-US" sz="2400" dirty="0">
                <a:latin typeface="Calibri" panose="020F0502020204030204" pitchFamily="34" charset="0"/>
              </a:rPr>
              <a:t>. An arithmetic expression can be written in three different but equivalent notations, i.e., without changing the essence or output of an expression. These notations </a:t>
            </a:r>
            <a:r>
              <a:rPr lang="en-US" sz="2400" dirty="0" smtClean="0">
                <a:latin typeface="Calibri" panose="020F0502020204030204" pitchFamily="34" charset="0"/>
              </a:rPr>
              <a:t>are:</a:t>
            </a:r>
            <a:endParaRPr lang="en-US" sz="2400" dirty="0">
              <a:latin typeface="Calibri" panose="020F0502020204030204" pitchFamily="34" charset="0"/>
            </a:endParaRPr>
          </a:p>
          <a:p>
            <a:pPr algn="just"/>
            <a:r>
              <a:rPr lang="en-US" sz="2400" dirty="0">
                <a:latin typeface="Calibri" panose="020F0502020204030204" pitchFamily="34" charset="0"/>
              </a:rPr>
              <a:t>Infix Notation</a:t>
            </a:r>
          </a:p>
          <a:p>
            <a:pPr algn="just"/>
            <a:r>
              <a:rPr lang="en-US" sz="2400" dirty="0">
                <a:latin typeface="Calibri" panose="020F0502020204030204" pitchFamily="34" charset="0"/>
              </a:rPr>
              <a:t>Prefix </a:t>
            </a:r>
            <a:r>
              <a:rPr lang="en-US" sz="2400" dirty="0" smtClean="0">
                <a:latin typeface="Calibri" panose="020F0502020204030204" pitchFamily="34" charset="0"/>
              </a:rPr>
              <a:t>Notation</a:t>
            </a:r>
            <a:endParaRPr lang="en-US" sz="2400" dirty="0">
              <a:latin typeface="Calibri" panose="020F0502020204030204" pitchFamily="34" charset="0"/>
            </a:endParaRPr>
          </a:p>
          <a:p>
            <a:pPr algn="just"/>
            <a:r>
              <a:rPr lang="en-US" sz="2400" dirty="0" smtClean="0">
                <a:latin typeface="Calibri" panose="020F0502020204030204" pitchFamily="34" charset="0"/>
              </a:rPr>
              <a:t>Postfix Notation</a:t>
            </a:r>
          </a:p>
          <a:p>
            <a:pPr marL="109728" indent="0" algn="just">
              <a:buNone/>
            </a:pPr>
            <a:endParaRPr lang="en-US" sz="2400" dirty="0">
              <a:latin typeface="Calibri" panose="020F0502020204030204" pitchFamily="34" charset="0"/>
            </a:endParaRPr>
          </a:p>
          <a:p>
            <a:pPr marL="109728" indent="0" algn="just">
              <a:buNone/>
            </a:pPr>
            <a:r>
              <a:rPr lang="en-US" sz="2400" dirty="0">
                <a:latin typeface="Calibri" panose="020F0502020204030204" pitchFamily="34" charset="0"/>
              </a:rPr>
              <a:t>These notations are named as how they use operator in expression. The terms infix, prefix, and </a:t>
            </a:r>
            <a:r>
              <a:rPr lang="en-US" sz="2400" dirty="0" smtClean="0">
                <a:latin typeface="Calibri" panose="020F0502020204030204" pitchFamily="34" charset="0"/>
              </a:rPr>
              <a:t>postfix tell </a:t>
            </a:r>
            <a:r>
              <a:rPr lang="en-US" sz="2400" dirty="0">
                <a:latin typeface="Calibri" panose="020F0502020204030204" pitchFamily="34" charset="0"/>
              </a:rPr>
              <a:t>us </a:t>
            </a:r>
            <a:r>
              <a:rPr lang="en-US" sz="2400" dirty="0" smtClean="0">
                <a:latin typeface="Calibri" panose="020F0502020204030204" pitchFamily="34" charset="0"/>
              </a:rPr>
              <a:t>whether the </a:t>
            </a:r>
            <a:r>
              <a:rPr lang="en-US" sz="2400" dirty="0">
                <a:latin typeface="Calibri" panose="020F0502020204030204" pitchFamily="34" charset="0"/>
              </a:rPr>
              <a:t>operators </a:t>
            </a:r>
            <a:r>
              <a:rPr lang="en-US" sz="2400" dirty="0" smtClean="0">
                <a:latin typeface="Calibri" panose="020F0502020204030204" pitchFamily="34" charset="0"/>
              </a:rPr>
              <a:t>go between</a:t>
            </a:r>
            <a:r>
              <a:rPr lang="en-US" sz="2400" dirty="0">
                <a:latin typeface="Calibri" panose="020F0502020204030204" pitchFamily="34" charset="0"/>
              </a:rPr>
              <a:t>, before, or after </a:t>
            </a:r>
            <a:r>
              <a:rPr lang="en-US" sz="2400" dirty="0" smtClean="0">
                <a:latin typeface="Calibri" panose="020F0502020204030204" pitchFamily="34" charset="0"/>
              </a:rPr>
              <a:t>the operands</a:t>
            </a:r>
            <a:r>
              <a:rPr lang="en-US" sz="2400" dirty="0">
                <a:latin typeface="Calibri" panose="020F0502020204030204" pitchFamily="34" charset="0"/>
              </a:rPr>
              <a:t>.</a:t>
            </a:r>
          </a:p>
          <a:p>
            <a:pPr algn="just"/>
            <a:endParaRPr lang="en-US" dirty="0">
              <a:latin typeface="Calibri" panose="020F0502020204030204" pitchFamily="34" charset="0"/>
            </a:endParaRPr>
          </a:p>
        </p:txBody>
      </p:sp>
    </p:spTree>
    <p:extLst>
      <p:ext uri="{BB962C8B-B14F-4D97-AF65-F5344CB8AC3E}">
        <p14:creationId xmlns:p14="http://schemas.microsoft.com/office/powerpoint/2010/main" val="7807384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dirty="0">
                <a:solidFill>
                  <a:schemeClr val="dk2"/>
                </a:solidFill>
                <a:latin typeface="Calibri" panose="020F0502020204030204" pitchFamily="34" charset="0"/>
                <a:ea typeface="Comic Sans MS"/>
                <a:cs typeface="Comic Sans MS"/>
                <a:sym typeface="Comic Sans MS"/>
              </a:rPr>
              <a:t>Infix to Prefix Conversion </a:t>
            </a:r>
            <a:endParaRPr dirty="0">
              <a:latin typeface="Calibri" panose="020F0502020204030204" pitchFamily="34" charset="0"/>
            </a:endParaRPr>
          </a:p>
        </p:txBody>
      </p:sp>
      <p:sp>
        <p:nvSpPr>
          <p:cNvPr id="94" name="Google Shape;94;p14"/>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Move each operator to the left of its operands &amp; remove the parentheses:</a:t>
            </a:r>
            <a:endParaRPr>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			( ( A + B) * ( C + D ) )</a:t>
            </a:r>
            <a:endParaRPr sz="3200" b="0" i="0" u="sng">
              <a:solidFill>
                <a:schemeClr val="dk1"/>
              </a:solidFill>
              <a:latin typeface="Calibri" panose="020F0502020204030204" pitchFamily="34" charset="0"/>
              <a:ea typeface="Comic Sans MS"/>
              <a:cs typeface="Comic Sans MS"/>
              <a:sym typeface="Comic Sans MS"/>
            </a:endParaRPr>
          </a:p>
          <a:p>
            <a:pPr marL="342900" marR="0" lvl="0" indent="-190500" algn="l" rtl="0">
              <a:lnSpc>
                <a:spcPct val="100000"/>
              </a:lnSpc>
              <a:spcBef>
                <a:spcPts val="0"/>
              </a:spcBef>
              <a:spcAft>
                <a:spcPts val="0"/>
              </a:spcAft>
              <a:buClr>
                <a:srgbClr val="FFFF66"/>
              </a:buClr>
              <a:buSzPts val="2400"/>
              <a:buFont typeface="Arial"/>
              <a:buNone/>
            </a:pPr>
            <a:endParaRPr sz="3200" b="0" i="0" u="sng">
              <a:solidFill>
                <a:schemeClr val="dk1"/>
              </a:solidFill>
              <a:latin typeface="Calibri" panose="020F0502020204030204" pitchFamily="34" charset="0"/>
              <a:ea typeface="Comic Sans MS"/>
              <a:cs typeface="Comic Sans MS"/>
              <a:sym typeface="Comic Sans MS"/>
            </a:endParaRPr>
          </a:p>
        </p:txBody>
      </p:sp>
      <p:sp>
        <p:nvSpPr>
          <p:cNvPr id="95" name="Google Shape;95;p14"/>
          <p:cNvSpPr txBox="1"/>
          <p:nvPr/>
        </p:nvSpPr>
        <p:spPr>
          <a:xfrm>
            <a:off x="3505200" y="3657600"/>
            <a:ext cx="268287"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a:t>
            </a:r>
            <a:endParaRPr/>
          </a:p>
        </p:txBody>
      </p:sp>
      <p:sp>
        <p:nvSpPr>
          <p:cNvPr id="96" name="Google Shape;96;p14"/>
          <p:cNvSpPr txBox="1"/>
          <p:nvPr/>
        </p:nvSpPr>
        <p:spPr>
          <a:xfrm>
            <a:off x="2667000" y="3810000"/>
            <a:ext cx="1841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cxnSp>
        <p:nvCxnSpPr>
          <p:cNvPr id="97" name="Google Shape;97;p14"/>
          <p:cNvCxnSpPr/>
          <p:nvPr/>
        </p:nvCxnSpPr>
        <p:spPr>
          <a:xfrm rot="10800000">
            <a:off x="2851136" y="4038600"/>
            <a:ext cx="789000" cy="76200"/>
          </a:xfrm>
          <a:prstGeom prst="curvedConnector4">
            <a:avLst>
              <a:gd name="adj1" fmla="val 0"/>
              <a:gd name="adj2" fmla="val 0"/>
            </a:avLst>
          </a:prstGeom>
          <a:noFill/>
          <a:ln w="50800" cap="flat" cmpd="sng">
            <a:solidFill>
              <a:schemeClr val="dk1"/>
            </a:solidFill>
            <a:prstDash val="solid"/>
            <a:miter lim="800000"/>
            <a:headEnd type="none" w="med" len="med"/>
            <a:tailEnd type="triangle" w="med" len="med"/>
          </a:ln>
        </p:spPr>
      </p:cxnSp>
    </p:spTree>
    <p:extLst>
      <p:ext uri="{BB962C8B-B14F-4D97-AF65-F5344CB8AC3E}">
        <p14:creationId xmlns:p14="http://schemas.microsoft.com/office/powerpoint/2010/main" val="72126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5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Effect transition="in" filter="fade">
                                      <p:cBhvr>
                                        <p:cTn id="12" dur="500"/>
                                        <p:tgtEl>
                                          <p:spTgt spid="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2" end="2"/>
                                            </p:txEl>
                                          </p:spTgt>
                                        </p:tgtEl>
                                        <p:attrNameLst>
                                          <p:attrName>style.visibility</p:attrName>
                                        </p:attrNameLst>
                                      </p:cBhvr>
                                      <p:to>
                                        <p:strVal val="visible"/>
                                      </p:to>
                                    </p:set>
                                    <p:animEffect transition="in" filter="fade">
                                      <p:cBhvr>
                                        <p:cTn id="17" dur="500"/>
                                        <p:tgtEl>
                                          <p:spTgt spid="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fade">
                                      <p:cBhvr>
                                        <p:cTn id="22"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a:solidFill>
                  <a:schemeClr val="dk2"/>
                </a:solidFill>
                <a:latin typeface="Calibri" panose="020F0502020204030204" pitchFamily="34" charset="0"/>
                <a:ea typeface="Comic Sans MS"/>
                <a:cs typeface="Comic Sans MS"/>
                <a:sym typeface="Comic Sans MS"/>
              </a:rPr>
              <a:t>Infix to Prefix Conversion </a:t>
            </a:r>
            <a:endParaRPr>
              <a:latin typeface="Calibri" panose="020F0502020204030204" pitchFamily="34" charset="0"/>
            </a:endParaRPr>
          </a:p>
        </p:txBody>
      </p:sp>
      <p:sp>
        <p:nvSpPr>
          <p:cNvPr id="103" name="Google Shape;103;p1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Move each operator to the left of its operands &amp; remove the parentheses:</a:t>
            </a:r>
            <a:endParaRPr>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			( + A  B  * ( C + D ) )</a:t>
            </a:r>
            <a:endParaRPr sz="3200" b="0" i="0" u="sng">
              <a:solidFill>
                <a:schemeClr val="dk1"/>
              </a:solidFill>
              <a:latin typeface="Calibri" panose="020F0502020204030204" pitchFamily="34" charset="0"/>
              <a:ea typeface="Comic Sans MS"/>
              <a:cs typeface="Comic Sans MS"/>
              <a:sym typeface="Comic Sans MS"/>
            </a:endParaRPr>
          </a:p>
          <a:p>
            <a:pPr marL="342900" marR="0" lvl="0" indent="-190500" algn="l" rtl="0">
              <a:lnSpc>
                <a:spcPct val="100000"/>
              </a:lnSpc>
              <a:spcBef>
                <a:spcPts val="0"/>
              </a:spcBef>
              <a:spcAft>
                <a:spcPts val="0"/>
              </a:spcAft>
              <a:buClr>
                <a:srgbClr val="FFFF66"/>
              </a:buClr>
              <a:buSzPts val="2400"/>
              <a:buFont typeface="Arial"/>
              <a:buNone/>
            </a:pPr>
            <a:endParaRPr sz="3200" b="0" i="0" u="sng">
              <a:solidFill>
                <a:schemeClr val="dk1"/>
              </a:solidFill>
              <a:latin typeface="Calibri" panose="020F0502020204030204" pitchFamily="34" charset="0"/>
              <a:ea typeface="Comic Sans MS"/>
              <a:cs typeface="Comic Sans MS"/>
              <a:sym typeface="Comic Sans MS"/>
            </a:endParaRPr>
          </a:p>
        </p:txBody>
      </p:sp>
      <p:sp>
        <p:nvSpPr>
          <p:cNvPr id="104" name="Google Shape;104;p15"/>
          <p:cNvSpPr txBox="1"/>
          <p:nvPr/>
        </p:nvSpPr>
        <p:spPr>
          <a:xfrm>
            <a:off x="4343400" y="3657600"/>
            <a:ext cx="1841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a:t>
            </a:r>
            <a:endParaRPr/>
          </a:p>
        </p:txBody>
      </p:sp>
      <p:sp>
        <p:nvSpPr>
          <p:cNvPr id="105" name="Google Shape;105;p15"/>
          <p:cNvSpPr txBox="1"/>
          <p:nvPr/>
        </p:nvSpPr>
        <p:spPr>
          <a:xfrm>
            <a:off x="2635250" y="3886200"/>
            <a:ext cx="1841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a:t>
            </a:r>
            <a:endParaRPr/>
          </a:p>
        </p:txBody>
      </p:sp>
      <p:cxnSp>
        <p:nvCxnSpPr>
          <p:cNvPr id="106" name="Google Shape;106;p15"/>
          <p:cNvCxnSpPr/>
          <p:nvPr/>
        </p:nvCxnSpPr>
        <p:spPr>
          <a:xfrm flipH="1">
            <a:off x="2819374" y="4114800"/>
            <a:ext cx="1616100" cy="1500"/>
          </a:xfrm>
          <a:prstGeom prst="curvedConnector4">
            <a:avLst>
              <a:gd name="adj1" fmla="val 0"/>
              <a:gd name="adj2" fmla="val 0"/>
            </a:avLst>
          </a:prstGeom>
          <a:noFill/>
          <a:ln w="50800" cap="flat" cmpd="sng">
            <a:solidFill>
              <a:schemeClr val="dk1"/>
            </a:solidFill>
            <a:prstDash val="solid"/>
            <a:miter lim="800000"/>
            <a:headEnd type="none" w="med" len="med"/>
            <a:tailEnd type="triangle" w="med" len="med"/>
          </a:ln>
        </p:spPr>
      </p:cxnSp>
    </p:spTree>
    <p:extLst>
      <p:ext uri="{BB962C8B-B14F-4D97-AF65-F5344CB8AC3E}">
        <p14:creationId xmlns:p14="http://schemas.microsoft.com/office/powerpoint/2010/main" val="1205127588"/>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a:solidFill>
                  <a:schemeClr val="dk2"/>
                </a:solidFill>
                <a:latin typeface="Calibri" panose="020F0502020204030204" pitchFamily="34" charset="0"/>
                <a:ea typeface="Comic Sans MS"/>
                <a:cs typeface="Comic Sans MS"/>
                <a:sym typeface="Comic Sans MS"/>
              </a:rPr>
              <a:t>Infix to Prefix Conversion </a:t>
            </a:r>
            <a:endParaRPr>
              <a:latin typeface="Calibri" panose="020F0502020204030204" pitchFamily="34" charset="0"/>
            </a:endParaRPr>
          </a:p>
        </p:txBody>
      </p:sp>
      <p:sp>
        <p:nvSpPr>
          <p:cNvPr id="112" name="Google Shape;112;p1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dirty="0">
                <a:solidFill>
                  <a:schemeClr val="dk1"/>
                </a:solidFill>
                <a:latin typeface="Calibri" panose="020F0502020204030204" pitchFamily="34" charset="0"/>
                <a:ea typeface="Comic Sans MS"/>
                <a:cs typeface="Comic Sans MS"/>
                <a:sym typeface="Comic Sans MS"/>
              </a:rPr>
              <a:t>Move each operator to the left of its operands &amp; remove the parentheses:</a:t>
            </a:r>
            <a:endParaRPr dirty="0">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None/>
            </a:pPr>
            <a:r>
              <a:rPr lang="en-US" sz="3200" b="0" i="0" u="none" dirty="0">
                <a:solidFill>
                  <a:schemeClr val="dk1"/>
                </a:solidFill>
                <a:latin typeface="Calibri" panose="020F0502020204030204" pitchFamily="34" charset="0"/>
                <a:ea typeface="Comic Sans MS"/>
                <a:cs typeface="Comic Sans MS"/>
                <a:sym typeface="Comic Sans MS"/>
              </a:rPr>
              <a:t>		       * + A  B  ( C + D ) </a:t>
            </a:r>
            <a:endParaRPr sz="3200" b="0" i="0" u="sng" dirty="0">
              <a:solidFill>
                <a:schemeClr val="dk1"/>
              </a:solidFill>
              <a:latin typeface="Calibri" panose="020F0502020204030204" pitchFamily="34" charset="0"/>
              <a:ea typeface="Comic Sans MS"/>
              <a:cs typeface="Comic Sans MS"/>
              <a:sym typeface="Comic Sans MS"/>
            </a:endParaRPr>
          </a:p>
          <a:p>
            <a:pPr marL="342900" marR="0" lvl="0" indent="-190500" algn="l" rtl="0">
              <a:lnSpc>
                <a:spcPct val="100000"/>
              </a:lnSpc>
              <a:spcBef>
                <a:spcPts val="0"/>
              </a:spcBef>
              <a:spcAft>
                <a:spcPts val="0"/>
              </a:spcAft>
              <a:buClr>
                <a:srgbClr val="FFFF66"/>
              </a:buClr>
              <a:buSzPts val="2400"/>
              <a:buFont typeface="Arial"/>
              <a:buNone/>
            </a:pPr>
            <a:endParaRPr sz="3200" b="0" i="0" u="sng" dirty="0">
              <a:solidFill>
                <a:schemeClr val="dk1"/>
              </a:solidFill>
              <a:latin typeface="Calibri" panose="020F0502020204030204" pitchFamily="34" charset="0"/>
              <a:ea typeface="Comic Sans MS"/>
              <a:cs typeface="Comic Sans MS"/>
              <a:sym typeface="Comic Sans MS"/>
            </a:endParaRPr>
          </a:p>
        </p:txBody>
      </p:sp>
      <p:sp>
        <p:nvSpPr>
          <p:cNvPr id="113" name="Google Shape;113;p16"/>
          <p:cNvSpPr txBox="1"/>
          <p:nvPr/>
        </p:nvSpPr>
        <p:spPr>
          <a:xfrm>
            <a:off x="4997450" y="3657600"/>
            <a:ext cx="1841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a:t>
            </a:r>
            <a:endParaRPr/>
          </a:p>
        </p:txBody>
      </p:sp>
      <p:sp>
        <p:nvSpPr>
          <p:cNvPr id="114" name="Google Shape;114;p16"/>
          <p:cNvSpPr txBox="1"/>
          <p:nvPr/>
        </p:nvSpPr>
        <p:spPr>
          <a:xfrm>
            <a:off x="4235450" y="3886200"/>
            <a:ext cx="1841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a:t>
            </a:r>
            <a:endParaRPr/>
          </a:p>
        </p:txBody>
      </p:sp>
      <p:cxnSp>
        <p:nvCxnSpPr>
          <p:cNvPr id="115" name="Google Shape;115;p16"/>
          <p:cNvCxnSpPr/>
          <p:nvPr/>
        </p:nvCxnSpPr>
        <p:spPr>
          <a:xfrm flipH="1">
            <a:off x="4419624" y="4114800"/>
            <a:ext cx="669900" cy="1500"/>
          </a:xfrm>
          <a:prstGeom prst="curvedConnector4">
            <a:avLst>
              <a:gd name="adj1" fmla="val 0"/>
              <a:gd name="adj2" fmla="val 0"/>
            </a:avLst>
          </a:prstGeom>
          <a:noFill/>
          <a:ln w="50800" cap="flat" cmpd="sng">
            <a:solidFill>
              <a:schemeClr val="dk1"/>
            </a:solidFill>
            <a:prstDash val="solid"/>
            <a:miter lim="800000"/>
            <a:headEnd type="none" w="med" len="med"/>
            <a:tailEnd type="triangle" w="med" len="med"/>
          </a:ln>
        </p:spPr>
      </p:cxnSp>
    </p:spTree>
    <p:extLst>
      <p:ext uri="{BB962C8B-B14F-4D97-AF65-F5344CB8AC3E}">
        <p14:creationId xmlns:p14="http://schemas.microsoft.com/office/powerpoint/2010/main" val="610105532"/>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Comic Sans MS"/>
              <a:buNone/>
            </a:pPr>
            <a:r>
              <a:rPr lang="en-US" sz="4000" b="0" i="0" u="none" dirty="0">
                <a:solidFill>
                  <a:schemeClr val="dk2"/>
                </a:solidFill>
                <a:latin typeface="Calibri" panose="020F0502020204030204" pitchFamily="34" charset="0"/>
                <a:ea typeface="Comic Sans MS"/>
                <a:cs typeface="Comic Sans MS"/>
                <a:sym typeface="Comic Sans MS"/>
              </a:rPr>
              <a:t>Infix to Prefix Conversion </a:t>
            </a:r>
            <a:endParaRPr dirty="0">
              <a:latin typeface="Calibri" panose="020F0502020204030204" pitchFamily="34" charset="0"/>
            </a:endParaRPr>
          </a:p>
        </p:txBody>
      </p:sp>
      <p:sp>
        <p:nvSpPr>
          <p:cNvPr id="121" name="Google Shape;121;p17"/>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Move each operator to the left of its operands &amp; remove the parentheses:</a:t>
            </a:r>
            <a:endParaRPr>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		       * + A  B  + C   D</a:t>
            </a:r>
            <a:endParaRPr>
              <a:latin typeface="Calibri" panose="020F0502020204030204" pitchFamily="34" charset="0"/>
            </a:endParaRPr>
          </a:p>
          <a:p>
            <a:pPr marL="342900" marR="0" lvl="0" indent="-342900" algn="l" rtl="0">
              <a:lnSpc>
                <a:spcPct val="100000"/>
              </a:lnSpc>
              <a:spcBef>
                <a:spcPts val="0"/>
              </a:spcBef>
              <a:spcAft>
                <a:spcPts val="0"/>
              </a:spcAft>
              <a:buClr>
                <a:srgbClr val="FFFF66"/>
              </a:buClr>
              <a:buSzPts val="2400"/>
              <a:buFont typeface="Arial"/>
              <a:buNone/>
            </a:pPr>
            <a:endParaRPr sz="3200" b="0" i="0" u="none">
              <a:solidFill>
                <a:schemeClr val="dk1"/>
              </a:solidFill>
              <a:latin typeface="Calibri" panose="020F0502020204030204" pitchFamily="34" charset="0"/>
              <a:ea typeface="Comic Sans MS"/>
              <a:cs typeface="Comic Sans MS"/>
              <a:sym typeface="Comic Sans MS"/>
            </a:endParaRPr>
          </a:p>
          <a:p>
            <a:pPr marL="342900" marR="0" lvl="0" indent="-342900" algn="l" rtl="0">
              <a:lnSpc>
                <a:spcPct val="100000"/>
              </a:lnSpc>
              <a:spcBef>
                <a:spcPts val="0"/>
              </a:spcBef>
              <a:spcAft>
                <a:spcPts val="0"/>
              </a:spcAft>
              <a:buClr>
                <a:srgbClr val="FFFF66"/>
              </a:buClr>
              <a:buSzPts val="2400"/>
              <a:buFont typeface="Arial"/>
              <a:buNone/>
            </a:pPr>
            <a:r>
              <a:rPr lang="en-US" sz="3200" b="0" i="0" u="none">
                <a:solidFill>
                  <a:schemeClr val="dk1"/>
                </a:solidFill>
                <a:latin typeface="Calibri" panose="020F0502020204030204" pitchFamily="34" charset="0"/>
                <a:ea typeface="Comic Sans MS"/>
                <a:cs typeface="Comic Sans MS"/>
                <a:sym typeface="Comic Sans MS"/>
              </a:rPr>
              <a:t>Order of operands does not change!</a:t>
            </a:r>
            <a:endParaRPr sz="3200" b="0" i="0" u="sng">
              <a:solidFill>
                <a:schemeClr val="dk1"/>
              </a:solidFill>
              <a:latin typeface="Calibri" panose="020F0502020204030204" pitchFamily="34" charset="0"/>
              <a:ea typeface="Comic Sans MS"/>
              <a:cs typeface="Comic Sans MS"/>
              <a:sym typeface="Comic Sans MS"/>
            </a:endParaRPr>
          </a:p>
          <a:p>
            <a:pPr marL="342900" marR="0" lvl="0" indent="-190500" algn="l" rtl="0">
              <a:lnSpc>
                <a:spcPct val="100000"/>
              </a:lnSpc>
              <a:spcBef>
                <a:spcPts val="0"/>
              </a:spcBef>
              <a:spcAft>
                <a:spcPts val="0"/>
              </a:spcAft>
              <a:buClr>
                <a:srgbClr val="FFFF66"/>
              </a:buClr>
              <a:buSzPts val="2400"/>
              <a:buFont typeface="Arial"/>
              <a:buNone/>
            </a:pPr>
            <a:endParaRPr sz="3200" b="0" i="0" u="sng">
              <a:solidFill>
                <a:schemeClr val="dk1"/>
              </a:solidFill>
              <a:latin typeface="Calibri" panose="020F0502020204030204" pitchFamily="34" charset="0"/>
              <a:ea typeface="Comic Sans MS"/>
              <a:cs typeface="Comic Sans MS"/>
              <a:sym typeface="Comic Sans MS"/>
            </a:endParaRPr>
          </a:p>
        </p:txBody>
      </p:sp>
      <p:sp>
        <p:nvSpPr>
          <p:cNvPr id="122" name="Google Shape;122;p17"/>
          <p:cNvSpPr txBox="1"/>
          <p:nvPr/>
        </p:nvSpPr>
        <p:spPr>
          <a:xfrm>
            <a:off x="4997450" y="3657600"/>
            <a:ext cx="1841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a:t>
            </a:r>
            <a:endParaRPr/>
          </a:p>
        </p:txBody>
      </p:sp>
      <p:sp>
        <p:nvSpPr>
          <p:cNvPr id="123" name="Google Shape;123;p17"/>
          <p:cNvSpPr txBox="1"/>
          <p:nvPr/>
        </p:nvSpPr>
        <p:spPr>
          <a:xfrm>
            <a:off x="4235450" y="3886200"/>
            <a:ext cx="1841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a:t>
            </a:r>
            <a:endParaRPr/>
          </a:p>
        </p:txBody>
      </p:sp>
    </p:spTree>
    <p:extLst>
      <p:ext uri="{BB962C8B-B14F-4D97-AF65-F5344CB8AC3E}">
        <p14:creationId xmlns:p14="http://schemas.microsoft.com/office/powerpoint/2010/main" val="1416024559"/>
      </p:ext>
    </p:extLst>
  </p:cSld>
  <p:clrMapOvr>
    <a:masterClrMapping/>
  </p:clrMapOvr>
  <p:transition spd="slow">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Calibri" panose="020F0502020204030204" pitchFamily="34" charset="0"/>
            </a:endParaRPr>
          </a:p>
        </p:txBody>
      </p:sp>
      <p:sp>
        <p:nvSpPr>
          <p:cNvPr id="3" name="Text Placeholder 2"/>
          <p:cNvSpPr>
            <a:spLocks noGrp="1"/>
          </p:cNvSpPr>
          <p:nvPr>
            <p:ph type="body" idx="1"/>
          </p:nvPr>
        </p:nvSpPr>
        <p:spPr/>
        <p:txBody>
          <a:bodyPr/>
          <a:lstStyle/>
          <a:p>
            <a:endParaRPr lang="en-US"/>
          </a:p>
        </p:txBody>
      </p:sp>
      <p:pic>
        <p:nvPicPr>
          <p:cNvPr id="1026" name="Picture 2" descr="C:\Users\amanullah\Desktop\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0378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38400"/>
            <a:ext cx="7772400" cy="1143000"/>
          </a:xfrm>
        </p:spPr>
        <p:txBody>
          <a:bodyPr/>
          <a:lstStyle/>
          <a:p>
            <a:r>
              <a:rPr lang="en-US" dirty="0" smtClean="0">
                <a:latin typeface="Calibri" panose="020F0502020204030204" pitchFamily="34" charset="0"/>
              </a:rPr>
              <a:t>Postfix to Infix Conversion</a:t>
            </a:r>
            <a:endParaRPr lang="en-US" dirty="0">
              <a:latin typeface="Calibri" panose="020F0502020204030204" pitchFamily="34" charset="0"/>
            </a:endParaRPr>
          </a:p>
        </p:txBody>
      </p:sp>
    </p:spTree>
    <p:extLst>
      <p:ext uri="{BB962C8B-B14F-4D97-AF65-F5344CB8AC3E}">
        <p14:creationId xmlns:p14="http://schemas.microsoft.com/office/powerpoint/2010/main" val="2079167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772400" cy="685800"/>
          </a:xfrm>
        </p:spPr>
        <p:txBody>
          <a:bodyPr>
            <a:normAutofit fontScale="90000"/>
          </a:bodyPr>
          <a:lstStyle/>
          <a:p>
            <a:r>
              <a:rPr lang="en-US" dirty="0" smtClean="0">
                <a:latin typeface="Calibri" panose="020F0502020204030204" pitchFamily="34" charset="0"/>
              </a:rPr>
              <a:t>Algorithm</a:t>
            </a:r>
            <a:endParaRPr lang="en-US" dirty="0">
              <a:latin typeface="Calibri" panose="020F0502020204030204" pitchFamily="34" charset="0"/>
            </a:endParaRPr>
          </a:p>
        </p:txBody>
      </p:sp>
      <p:sp>
        <p:nvSpPr>
          <p:cNvPr id="3" name="Text Placeholder 2"/>
          <p:cNvSpPr>
            <a:spLocks noGrp="1"/>
          </p:cNvSpPr>
          <p:nvPr>
            <p:ph type="body" idx="1"/>
          </p:nvPr>
        </p:nvSpPr>
        <p:spPr>
          <a:xfrm>
            <a:off x="0" y="1676400"/>
            <a:ext cx="9067800" cy="5181600"/>
          </a:xfrm>
        </p:spPr>
        <p:txBody>
          <a:bodyPr>
            <a:normAutofit fontScale="85000" lnSpcReduction="20000"/>
          </a:bodyPr>
          <a:lstStyle/>
          <a:p>
            <a:r>
              <a:rPr lang="en-US" dirty="0">
                <a:latin typeface="Calibri" panose="020F0502020204030204" pitchFamily="34" charset="0"/>
              </a:rPr>
              <a:t>While there are input symbol </a:t>
            </a:r>
            <a:r>
              <a:rPr lang="en-US" dirty="0" smtClean="0">
                <a:latin typeface="Calibri" panose="020F0502020204030204" pitchFamily="34" charset="0"/>
              </a:rPr>
              <a:t>left</a:t>
            </a:r>
          </a:p>
          <a:p>
            <a:pPr lvl="1"/>
            <a:r>
              <a:rPr lang="en-US" dirty="0" smtClean="0">
                <a:latin typeface="Calibri" panose="020F0502020204030204" pitchFamily="34" charset="0"/>
              </a:rPr>
              <a:t>Read </a:t>
            </a:r>
            <a:r>
              <a:rPr lang="en-US" dirty="0">
                <a:latin typeface="Calibri" panose="020F0502020204030204" pitchFamily="34" charset="0"/>
              </a:rPr>
              <a:t>the next symbol from input</a:t>
            </a:r>
            <a:r>
              <a:rPr lang="en-US" dirty="0" smtClean="0">
                <a:latin typeface="Calibri" panose="020F0502020204030204" pitchFamily="34" charset="0"/>
              </a:rPr>
              <a:t>.</a:t>
            </a:r>
          </a:p>
          <a:p>
            <a:pPr lvl="1"/>
            <a:r>
              <a:rPr lang="en-US" dirty="0" smtClean="0">
                <a:latin typeface="Calibri" panose="020F0502020204030204" pitchFamily="34" charset="0"/>
              </a:rPr>
              <a:t>If </a:t>
            </a:r>
            <a:r>
              <a:rPr lang="en-US" dirty="0">
                <a:latin typeface="Calibri" panose="020F0502020204030204" pitchFamily="34" charset="0"/>
              </a:rPr>
              <a:t>the symbol is an operand </a:t>
            </a:r>
            <a:endParaRPr lang="en-US" dirty="0" smtClean="0">
              <a:latin typeface="Calibri" panose="020F0502020204030204" pitchFamily="34" charset="0"/>
            </a:endParaRPr>
          </a:p>
          <a:p>
            <a:pPr lvl="2">
              <a:buFont typeface="Courier New" panose="02070309020205020404" pitchFamily="49" charset="0"/>
              <a:buChar char="o"/>
            </a:pPr>
            <a:r>
              <a:rPr lang="en-US" dirty="0" smtClean="0">
                <a:latin typeface="Calibri" panose="020F0502020204030204" pitchFamily="34" charset="0"/>
              </a:rPr>
              <a:t>Push </a:t>
            </a:r>
            <a:r>
              <a:rPr lang="en-US" dirty="0">
                <a:latin typeface="Calibri" panose="020F0502020204030204" pitchFamily="34" charset="0"/>
              </a:rPr>
              <a:t>it onto the stack</a:t>
            </a:r>
            <a:r>
              <a:rPr lang="en-US" dirty="0" smtClean="0">
                <a:latin typeface="Calibri" panose="020F0502020204030204" pitchFamily="34" charset="0"/>
              </a:rPr>
              <a:t>.</a:t>
            </a:r>
          </a:p>
          <a:p>
            <a:r>
              <a:rPr lang="en-US" dirty="0" smtClean="0">
                <a:latin typeface="Calibri" panose="020F0502020204030204" pitchFamily="34" charset="0"/>
              </a:rPr>
              <a:t>Otherwise</a:t>
            </a:r>
            <a:r>
              <a:rPr lang="en-US" dirty="0">
                <a:latin typeface="Calibri" panose="020F0502020204030204" pitchFamily="34" charset="0"/>
              </a:rPr>
              <a:t>, </a:t>
            </a:r>
            <a:endParaRPr lang="en-US" dirty="0" smtClean="0">
              <a:latin typeface="Calibri" panose="020F0502020204030204" pitchFamily="34" charset="0"/>
            </a:endParaRPr>
          </a:p>
          <a:p>
            <a:pPr lvl="1"/>
            <a:r>
              <a:rPr lang="en-US" dirty="0" smtClean="0">
                <a:latin typeface="Calibri" panose="020F0502020204030204" pitchFamily="34" charset="0"/>
              </a:rPr>
              <a:t>the </a:t>
            </a:r>
            <a:r>
              <a:rPr lang="en-US" dirty="0">
                <a:latin typeface="Calibri" panose="020F0502020204030204" pitchFamily="34" charset="0"/>
              </a:rPr>
              <a:t>symbol is an operator</a:t>
            </a:r>
            <a:r>
              <a:rPr lang="en-US" dirty="0" smtClean="0">
                <a:latin typeface="Calibri" panose="020F0502020204030204" pitchFamily="34" charset="0"/>
              </a:rPr>
              <a:t>.</a:t>
            </a:r>
          </a:p>
          <a:p>
            <a:r>
              <a:rPr lang="en-US" dirty="0" smtClean="0">
                <a:latin typeface="Calibri" panose="020F0502020204030204" pitchFamily="34" charset="0"/>
              </a:rPr>
              <a:t>If </a:t>
            </a:r>
            <a:r>
              <a:rPr lang="en-US" dirty="0">
                <a:latin typeface="Calibri" panose="020F0502020204030204" pitchFamily="34" charset="0"/>
              </a:rPr>
              <a:t>there are fewer than 2 values on the stack </a:t>
            </a:r>
            <a:endParaRPr lang="en-US" dirty="0" smtClean="0">
              <a:latin typeface="Calibri" panose="020F0502020204030204" pitchFamily="34" charset="0"/>
            </a:endParaRPr>
          </a:p>
          <a:p>
            <a:pPr lvl="1"/>
            <a:r>
              <a:rPr lang="en-US" dirty="0" smtClean="0">
                <a:latin typeface="Calibri" panose="020F0502020204030204" pitchFamily="34" charset="0"/>
              </a:rPr>
              <a:t>Show </a:t>
            </a:r>
            <a:r>
              <a:rPr lang="en-US" dirty="0">
                <a:latin typeface="Calibri" panose="020F0502020204030204" pitchFamily="34" charset="0"/>
              </a:rPr>
              <a:t>Error /* input not sufficient values in the expression </a:t>
            </a:r>
            <a:r>
              <a:rPr lang="en-US" dirty="0" smtClean="0">
                <a:latin typeface="Calibri" panose="020F0502020204030204" pitchFamily="34" charset="0"/>
              </a:rPr>
              <a:t>*/</a:t>
            </a:r>
          </a:p>
          <a:p>
            <a:r>
              <a:rPr lang="en-US" dirty="0" smtClean="0">
                <a:latin typeface="Calibri" panose="020F0502020204030204" pitchFamily="34" charset="0"/>
              </a:rPr>
              <a:t>Else </a:t>
            </a:r>
          </a:p>
          <a:p>
            <a:pPr lvl="1"/>
            <a:r>
              <a:rPr lang="en-US" dirty="0" smtClean="0">
                <a:latin typeface="Calibri" panose="020F0502020204030204" pitchFamily="34" charset="0"/>
              </a:rPr>
              <a:t>Pop </a:t>
            </a:r>
            <a:r>
              <a:rPr lang="en-US" dirty="0">
                <a:latin typeface="Calibri" panose="020F0502020204030204" pitchFamily="34" charset="0"/>
              </a:rPr>
              <a:t>the top 2 values from the stack. </a:t>
            </a:r>
            <a:endParaRPr lang="en-US" dirty="0" smtClean="0">
              <a:latin typeface="Calibri" panose="020F0502020204030204" pitchFamily="34" charset="0"/>
            </a:endParaRPr>
          </a:p>
          <a:p>
            <a:pPr lvl="1"/>
            <a:r>
              <a:rPr lang="en-US" dirty="0" smtClean="0">
                <a:latin typeface="Calibri" panose="020F0502020204030204" pitchFamily="34" charset="0"/>
              </a:rPr>
              <a:t>Put </a:t>
            </a:r>
            <a:r>
              <a:rPr lang="en-US" dirty="0">
                <a:latin typeface="Calibri" panose="020F0502020204030204" pitchFamily="34" charset="0"/>
              </a:rPr>
              <a:t>the operator, with the values as arguments and form a string. </a:t>
            </a:r>
            <a:endParaRPr lang="en-US" dirty="0" smtClean="0">
              <a:latin typeface="Calibri" panose="020F0502020204030204" pitchFamily="34" charset="0"/>
            </a:endParaRPr>
          </a:p>
          <a:p>
            <a:pPr lvl="1"/>
            <a:r>
              <a:rPr lang="en-US" dirty="0" smtClean="0">
                <a:latin typeface="Calibri" panose="020F0502020204030204" pitchFamily="34" charset="0"/>
              </a:rPr>
              <a:t>Encapsulate </a:t>
            </a:r>
            <a:r>
              <a:rPr lang="en-US" dirty="0">
                <a:latin typeface="Calibri" panose="020F0502020204030204" pitchFamily="34" charset="0"/>
              </a:rPr>
              <a:t>the resulted string with parenthesis. </a:t>
            </a:r>
            <a:endParaRPr lang="en-US" dirty="0" smtClean="0">
              <a:latin typeface="Calibri" panose="020F0502020204030204" pitchFamily="34" charset="0"/>
            </a:endParaRPr>
          </a:p>
          <a:p>
            <a:pPr lvl="1"/>
            <a:r>
              <a:rPr lang="en-US" dirty="0" smtClean="0">
                <a:latin typeface="Calibri" panose="020F0502020204030204" pitchFamily="34" charset="0"/>
              </a:rPr>
              <a:t>Push </a:t>
            </a:r>
            <a:r>
              <a:rPr lang="en-US" dirty="0">
                <a:latin typeface="Calibri" panose="020F0502020204030204" pitchFamily="34" charset="0"/>
              </a:rPr>
              <a:t>the resulted string back to stack</a:t>
            </a:r>
            <a:r>
              <a:rPr lang="en-US" dirty="0" smtClean="0">
                <a:latin typeface="Calibri" panose="020F0502020204030204" pitchFamily="34" charset="0"/>
              </a:rPr>
              <a:t>.</a:t>
            </a:r>
          </a:p>
          <a:p>
            <a:r>
              <a:rPr lang="en-US" dirty="0" smtClean="0">
                <a:latin typeface="Calibri" panose="020F0502020204030204" pitchFamily="34" charset="0"/>
              </a:rPr>
              <a:t>If </a:t>
            </a:r>
            <a:r>
              <a:rPr lang="en-US" dirty="0">
                <a:latin typeface="Calibri" panose="020F0502020204030204" pitchFamily="34" charset="0"/>
              </a:rPr>
              <a:t>there is only one value in the stack </a:t>
            </a:r>
            <a:endParaRPr lang="en-US" dirty="0" smtClean="0">
              <a:latin typeface="Calibri" panose="020F0502020204030204" pitchFamily="34" charset="0"/>
            </a:endParaRPr>
          </a:p>
          <a:p>
            <a:pPr lvl="1"/>
            <a:r>
              <a:rPr lang="en-US" dirty="0" smtClean="0">
                <a:latin typeface="Calibri" panose="020F0502020204030204" pitchFamily="34" charset="0"/>
              </a:rPr>
              <a:t>That </a:t>
            </a:r>
            <a:r>
              <a:rPr lang="en-US" dirty="0">
                <a:latin typeface="Calibri" panose="020F0502020204030204" pitchFamily="34" charset="0"/>
              </a:rPr>
              <a:t>value in the stack is the desired infix string</a:t>
            </a:r>
            <a:r>
              <a:rPr lang="en-US" dirty="0" smtClean="0">
                <a:latin typeface="Calibri" panose="020F0502020204030204" pitchFamily="34" charset="0"/>
              </a:rPr>
              <a:t>.</a:t>
            </a:r>
          </a:p>
          <a:p>
            <a:r>
              <a:rPr lang="en-US" dirty="0" smtClean="0">
                <a:latin typeface="Calibri" panose="020F0502020204030204" pitchFamily="34" charset="0"/>
              </a:rPr>
              <a:t>If </a:t>
            </a:r>
            <a:r>
              <a:rPr lang="en-US" dirty="0">
                <a:latin typeface="Calibri" panose="020F0502020204030204" pitchFamily="34" charset="0"/>
              </a:rPr>
              <a:t>there are more values in the stack </a:t>
            </a:r>
            <a:endParaRPr lang="en-US" dirty="0" smtClean="0">
              <a:latin typeface="Calibri" panose="020F0502020204030204" pitchFamily="34" charset="0"/>
            </a:endParaRPr>
          </a:p>
          <a:p>
            <a:pPr lvl="1"/>
            <a:r>
              <a:rPr lang="en-US" dirty="0" smtClean="0">
                <a:latin typeface="Calibri" panose="020F0502020204030204" pitchFamily="34" charset="0"/>
              </a:rPr>
              <a:t>Show </a:t>
            </a:r>
            <a:r>
              <a:rPr lang="en-US" dirty="0">
                <a:latin typeface="Calibri" panose="020F0502020204030204" pitchFamily="34" charset="0"/>
              </a:rPr>
              <a:t>Error /* The user input has too many values */</a:t>
            </a:r>
          </a:p>
        </p:txBody>
      </p:sp>
    </p:spTree>
    <p:extLst>
      <p:ext uri="{BB962C8B-B14F-4D97-AF65-F5344CB8AC3E}">
        <p14:creationId xmlns:p14="http://schemas.microsoft.com/office/powerpoint/2010/main" val="18206263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38400"/>
            <a:ext cx="7772400" cy="1143000"/>
          </a:xfrm>
        </p:spPr>
        <p:txBody>
          <a:bodyPr/>
          <a:lstStyle/>
          <a:p>
            <a:r>
              <a:rPr lang="en-US" dirty="0" smtClean="0">
                <a:latin typeface="Calibri" panose="020F0502020204030204" pitchFamily="34" charset="0"/>
              </a:rPr>
              <a:t>Prefix to Infix Conversion</a:t>
            </a:r>
            <a:endParaRPr lang="en-US" dirty="0">
              <a:latin typeface="Calibri" panose="020F0502020204030204" pitchFamily="34" charset="0"/>
            </a:endParaRPr>
          </a:p>
        </p:txBody>
      </p:sp>
    </p:spTree>
    <p:extLst>
      <p:ext uri="{BB962C8B-B14F-4D97-AF65-F5344CB8AC3E}">
        <p14:creationId xmlns:p14="http://schemas.microsoft.com/office/powerpoint/2010/main" val="20619579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772400" cy="685800"/>
          </a:xfrm>
        </p:spPr>
        <p:txBody>
          <a:bodyPr>
            <a:normAutofit fontScale="90000"/>
          </a:bodyPr>
          <a:lstStyle/>
          <a:p>
            <a:r>
              <a:rPr lang="en-US" dirty="0" smtClean="0">
                <a:latin typeface="Calibri" panose="020F0502020204030204" pitchFamily="34" charset="0"/>
              </a:rPr>
              <a:t>Algorithm</a:t>
            </a:r>
            <a:endParaRPr lang="en-US" dirty="0">
              <a:latin typeface="Calibri" panose="020F0502020204030204" pitchFamily="34" charset="0"/>
            </a:endParaRPr>
          </a:p>
        </p:txBody>
      </p:sp>
      <p:sp>
        <p:nvSpPr>
          <p:cNvPr id="3" name="Text Placeholder 2"/>
          <p:cNvSpPr>
            <a:spLocks noGrp="1"/>
          </p:cNvSpPr>
          <p:nvPr>
            <p:ph type="body" idx="1"/>
          </p:nvPr>
        </p:nvSpPr>
        <p:spPr>
          <a:xfrm>
            <a:off x="0" y="1676400"/>
            <a:ext cx="9067800" cy="5181600"/>
          </a:xfrm>
        </p:spPr>
        <p:txBody>
          <a:bodyPr>
            <a:normAutofit fontScale="92500" lnSpcReduction="10000"/>
          </a:bodyPr>
          <a:lstStyle/>
          <a:p>
            <a:r>
              <a:rPr lang="en-US" dirty="0" smtClean="0">
                <a:latin typeface="Calibri" panose="020F0502020204030204" pitchFamily="34" charset="0"/>
              </a:rPr>
              <a:t>The </a:t>
            </a:r>
            <a:r>
              <a:rPr lang="en-US" dirty="0">
                <a:latin typeface="Calibri" panose="020F0502020204030204" pitchFamily="34" charset="0"/>
              </a:rPr>
              <a:t>reversed input string is completely pushed into a stack. </a:t>
            </a:r>
          </a:p>
          <a:p>
            <a:pPr lvl="1"/>
            <a:r>
              <a:rPr lang="en-US" dirty="0" err="1">
                <a:latin typeface="Calibri" panose="020F0502020204030204" pitchFamily="34" charset="0"/>
              </a:rPr>
              <a:t>prefixToInfix</a:t>
            </a:r>
            <a:r>
              <a:rPr lang="en-US" dirty="0">
                <a:latin typeface="Calibri" panose="020F0502020204030204" pitchFamily="34" charset="0"/>
              </a:rPr>
              <a:t>(stack) </a:t>
            </a:r>
          </a:p>
          <a:p>
            <a:r>
              <a:rPr lang="en-US" dirty="0">
                <a:latin typeface="Calibri" panose="020F0502020204030204" pitchFamily="34" charset="0"/>
              </a:rPr>
              <a:t>2.IF stack is not empty </a:t>
            </a:r>
          </a:p>
          <a:p>
            <a:r>
              <a:rPr lang="en-US" dirty="0">
                <a:latin typeface="Calibri" panose="020F0502020204030204" pitchFamily="34" charset="0"/>
              </a:rPr>
              <a:t>a. Temp --&gt;pop the stack </a:t>
            </a:r>
          </a:p>
          <a:p>
            <a:r>
              <a:rPr lang="en-US" dirty="0">
                <a:latin typeface="Calibri" panose="020F0502020204030204" pitchFamily="34" charset="0"/>
              </a:rPr>
              <a:t>b. IF temp is a operator </a:t>
            </a:r>
          </a:p>
          <a:p>
            <a:pPr lvl="1"/>
            <a:r>
              <a:rPr lang="en-US" dirty="0">
                <a:latin typeface="Calibri" panose="020F0502020204030204" pitchFamily="34" charset="0"/>
              </a:rPr>
              <a:t>Write a opening parenthesis to output </a:t>
            </a:r>
          </a:p>
          <a:p>
            <a:pPr lvl="1"/>
            <a:r>
              <a:rPr lang="en-US" dirty="0" err="1">
                <a:latin typeface="Calibri" panose="020F0502020204030204" pitchFamily="34" charset="0"/>
              </a:rPr>
              <a:t>prefixToInfix</a:t>
            </a:r>
            <a:r>
              <a:rPr lang="en-US" dirty="0">
                <a:latin typeface="Calibri" panose="020F0502020204030204" pitchFamily="34" charset="0"/>
              </a:rPr>
              <a:t>(stack) </a:t>
            </a:r>
          </a:p>
          <a:p>
            <a:pPr lvl="1"/>
            <a:r>
              <a:rPr lang="en-US" dirty="0">
                <a:latin typeface="Calibri" panose="020F0502020204030204" pitchFamily="34" charset="0"/>
              </a:rPr>
              <a:t>Write temp to output </a:t>
            </a:r>
          </a:p>
          <a:p>
            <a:pPr lvl="1"/>
            <a:r>
              <a:rPr lang="en-US" dirty="0" err="1">
                <a:latin typeface="Calibri" panose="020F0502020204030204" pitchFamily="34" charset="0"/>
              </a:rPr>
              <a:t>prefixToInfix</a:t>
            </a:r>
            <a:r>
              <a:rPr lang="en-US" dirty="0">
                <a:latin typeface="Calibri" panose="020F0502020204030204" pitchFamily="34" charset="0"/>
              </a:rPr>
              <a:t>(stack) </a:t>
            </a:r>
          </a:p>
          <a:p>
            <a:pPr lvl="1"/>
            <a:r>
              <a:rPr lang="en-US" dirty="0">
                <a:latin typeface="Calibri" panose="020F0502020204030204" pitchFamily="34" charset="0"/>
              </a:rPr>
              <a:t>Write a closing parenthesis to output </a:t>
            </a:r>
          </a:p>
          <a:p>
            <a:r>
              <a:rPr lang="en-US" dirty="0">
                <a:latin typeface="Calibri" panose="020F0502020204030204" pitchFamily="34" charset="0"/>
              </a:rPr>
              <a:t>c. ELSE IF temp is a space --&gt;</a:t>
            </a:r>
            <a:r>
              <a:rPr lang="en-US" dirty="0" err="1">
                <a:latin typeface="Calibri" panose="020F0502020204030204" pitchFamily="34" charset="0"/>
              </a:rPr>
              <a:t>prefixToInfix</a:t>
            </a:r>
            <a:r>
              <a:rPr lang="en-US" dirty="0">
                <a:latin typeface="Calibri" panose="020F0502020204030204" pitchFamily="34" charset="0"/>
              </a:rPr>
              <a:t>(stack) </a:t>
            </a:r>
          </a:p>
          <a:p>
            <a:r>
              <a:rPr lang="en-US" dirty="0">
                <a:latin typeface="Calibri" panose="020F0502020204030204" pitchFamily="34" charset="0"/>
              </a:rPr>
              <a:t>d. ELSE </a:t>
            </a:r>
          </a:p>
          <a:p>
            <a:pPr lvl="1"/>
            <a:r>
              <a:rPr lang="en-US" dirty="0">
                <a:latin typeface="Calibri" panose="020F0502020204030204" pitchFamily="34" charset="0"/>
              </a:rPr>
              <a:t>Write temp to output </a:t>
            </a:r>
          </a:p>
          <a:p>
            <a:pPr lvl="1"/>
            <a:r>
              <a:rPr lang="en-US" dirty="0">
                <a:latin typeface="Calibri" panose="020F0502020204030204" pitchFamily="34" charset="0"/>
              </a:rPr>
              <a:t>IF </a:t>
            </a:r>
            <a:r>
              <a:rPr lang="en-US" dirty="0" err="1">
                <a:latin typeface="Calibri" panose="020F0502020204030204" pitchFamily="34" charset="0"/>
              </a:rPr>
              <a:t>stack.top</a:t>
            </a:r>
            <a:r>
              <a:rPr lang="en-US" dirty="0">
                <a:latin typeface="Calibri" panose="020F0502020204030204" pitchFamily="34" charset="0"/>
              </a:rPr>
              <a:t> NOT EQUAL to space --&gt;</a:t>
            </a:r>
            <a:r>
              <a:rPr lang="en-US" dirty="0" err="1">
                <a:latin typeface="Calibri" panose="020F0502020204030204" pitchFamily="34" charset="0"/>
              </a:rPr>
              <a:t>prefixToInfix</a:t>
            </a:r>
            <a:r>
              <a:rPr lang="en-US" dirty="0">
                <a:latin typeface="Calibri" panose="020F0502020204030204" pitchFamily="34" charset="0"/>
              </a:rPr>
              <a:t>(stack)</a:t>
            </a:r>
          </a:p>
          <a:p>
            <a:endParaRPr lang="en-US" dirty="0">
              <a:latin typeface="Calibri" panose="020F0502020204030204" pitchFamily="34" charset="0"/>
            </a:endParaRPr>
          </a:p>
        </p:txBody>
      </p:sp>
    </p:spTree>
    <p:extLst>
      <p:ext uri="{BB962C8B-B14F-4D97-AF65-F5344CB8AC3E}">
        <p14:creationId xmlns:p14="http://schemas.microsoft.com/office/powerpoint/2010/main" val="41237762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38400"/>
            <a:ext cx="7772400" cy="1143000"/>
          </a:xfrm>
        </p:spPr>
        <p:txBody>
          <a:bodyPr/>
          <a:lstStyle/>
          <a:p>
            <a:r>
              <a:rPr lang="en-US" dirty="0" smtClean="0">
                <a:latin typeface="Calibri" panose="020F0502020204030204" pitchFamily="34" charset="0"/>
              </a:rPr>
              <a:t>Prefix to Postfix Conversion</a:t>
            </a:r>
            <a:endParaRPr lang="en-US" dirty="0">
              <a:latin typeface="Calibri" panose="020F0502020204030204" pitchFamily="34" charset="0"/>
            </a:endParaRPr>
          </a:p>
        </p:txBody>
      </p:sp>
    </p:spTree>
    <p:extLst>
      <p:ext uri="{BB962C8B-B14F-4D97-AF65-F5344CB8AC3E}">
        <p14:creationId xmlns:p14="http://schemas.microsoft.com/office/powerpoint/2010/main" val="1892655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Calibri" panose="020F0502020204030204" pitchFamily="34" charset="0"/>
              </a:rPr>
              <a:t>Infix Notation</a:t>
            </a:r>
            <a:br>
              <a:rPr lang="en-US" b="1"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p:txBody>
          <a:bodyPr/>
          <a:lstStyle/>
          <a:p>
            <a:pPr algn="just"/>
            <a:r>
              <a:rPr lang="en-US" dirty="0">
                <a:latin typeface="Calibri" panose="020F0502020204030204" pitchFamily="34" charset="0"/>
              </a:rPr>
              <a:t>We write expression in </a:t>
            </a:r>
            <a:r>
              <a:rPr lang="en-US" b="1" dirty="0">
                <a:latin typeface="Calibri" panose="020F0502020204030204" pitchFamily="34" charset="0"/>
              </a:rPr>
              <a:t>infix</a:t>
            </a:r>
            <a:r>
              <a:rPr lang="en-US" dirty="0">
                <a:latin typeface="Calibri" panose="020F0502020204030204" pitchFamily="34" charset="0"/>
              </a:rPr>
              <a:t> notation, e.g. a - b + c, where operators are used </a:t>
            </a:r>
            <a:r>
              <a:rPr lang="en-US" b="1" dirty="0">
                <a:latin typeface="Calibri" panose="020F0502020204030204" pitchFamily="34" charset="0"/>
              </a:rPr>
              <a:t>in</a:t>
            </a:r>
            <a:r>
              <a:rPr lang="en-US" dirty="0">
                <a:latin typeface="Calibri" panose="020F0502020204030204" pitchFamily="34" charset="0"/>
              </a:rPr>
              <a:t>-between operands. It is easy for us humans to read, write, and speak in infix notation but the same does not go well with computing devices. An algorithm to process infix notation could be difficult and costly in terms of time and space consumption.</a:t>
            </a:r>
          </a:p>
        </p:txBody>
      </p:sp>
    </p:spTree>
    <p:extLst>
      <p:ext uri="{BB962C8B-B14F-4D97-AF65-F5344CB8AC3E}">
        <p14:creationId xmlns:p14="http://schemas.microsoft.com/office/powerpoint/2010/main" val="34816098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772400" cy="685800"/>
          </a:xfrm>
        </p:spPr>
        <p:txBody>
          <a:bodyPr>
            <a:normAutofit fontScale="90000"/>
          </a:bodyPr>
          <a:lstStyle/>
          <a:p>
            <a:r>
              <a:rPr lang="en-US" dirty="0" smtClean="0">
                <a:latin typeface="Calibri" panose="020F0502020204030204" pitchFamily="34" charset="0"/>
              </a:rPr>
              <a:t>Algorithm</a:t>
            </a:r>
            <a:endParaRPr lang="en-US" dirty="0">
              <a:latin typeface="Calibri" panose="020F0502020204030204" pitchFamily="34" charset="0"/>
            </a:endParaRPr>
          </a:p>
        </p:txBody>
      </p:sp>
      <p:sp>
        <p:nvSpPr>
          <p:cNvPr id="3" name="Text Placeholder 2"/>
          <p:cNvSpPr>
            <a:spLocks noGrp="1"/>
          </p:cNvSpPr>
          <p:nvPr>
            <p:ph type="body" idx="1"/>
          </p:nvPr>
        </p:nvSpPr>
        <p:spPr>
          <a:xfrm>
            <a:off x="0" y="1676400"/>
            <a:ext cx="9067800" cy="5181600"/>
          </a:xfrm>
        </p:spPr>
        <p:txBody>
          <a:bodyPr>
            <a:normAutofit/>
          </a:bodyPr>
          <a:lstStyle/>
          <a:p>
            <a:r>
              <a:rPr lang="en-US" dirty="0">
                <a:latin typeface="Calibri" panose="020F0502020204030204" pitchFamily="34" charset="0"/>
              </a:rPr>
              <a:t>Read the Prefix expression in reverse order (from right to left)</a:t>
            </a:r>
          </a:p>
          <a:p>
            <a:r>
              <a:rPr lang="en-US" dirty="0">
                <a:latin typeface="Calibri" panose="020F0502020204030204" pitchFamily="34" charset="0"/>
              </a:rPr>
              <a:t>If the symbol is an operand, then push it onto the Stack</a:t>
            </a:r>
          </a:p>
          <a:p>
            <a:r>
              <a:rPr lang="en-US" dirty="0">
                <a:latin typeface="Calibri" panose="020F0502020204030204" pitchFamily="34" charset="0"/>
              </a:rPr>
              <a:t>If the symbol is an operator, then pop two operands from the Stack</a:t>
            </a:r>
            <a:br>
              <a:rPr lang="en-US" dirty="0">
                <a:latin typeface="Calibri" panose="020F0502020204030204" pitchFamily="34" charset="0"/>
              </a:rPr>
            </a:br>
            <a:r>
              <a:rPr lang="en-US" dirty="0">
                <a:latin typeface="Calibri" panose="020F0502020204030204" pitchFamily="34" charset="0"/>
              </a:rPr>
              <a:t>Create a string by concatenating the two operands and the operator after them.</a:t>
            </a:r>
            <a:br>
              <a:rPr lang="en-US" dirty="0">
                <a:latin typeface="Calibri" panose="020F0502020204030204" pitchFamily="34" charset="0"/>
              </a:rPr>
            </a:br>
            <a:r>
              <a:rPr lang="en-US" b="1" dirty="0">
                <a:latin typeface="Calibri" panose="020F0502020204030204" pitchFamily="34" charset="0"/>
              </a:rPr>
              <a:t>string = operand1 + operand2 + operator</a:t>
            </a:r>
            <a:r>
              <a:rPr lang="en-US" dirty="0">
                <a:latin typeface="Calibri" panose="020F0502020204030204" pitchFamily="34" charset="0"/>
              </a:rPr>
              <a:t/>
            </a:r>
            <a:br>
              <a:rPr lang="en-US" dirty="0">
                <a:latin typeface="Calibri" panose="020F0502020204030204" pitchFamily="34" charset="0"/>
              </a:rPr>
            </a:br>
            <a:r>
              <a:rPr lang="en-US" dirty="0">
                <a:latin typeface="Calibri" panose="020F0502020204030204" pitchFamily="34" charset="0"/>
              </a:rPr>
              <a:t>And push the resultant string back to Stack </a:t>
            </a:r>
          </a:p>
          <a:p>
            <a:r>
              <a:rPr lang="en-US" dirty="0">
                <a:latin typeface="Calibri" panose="020F0502020204030204" pitchFamily="34" charset="0"/>
              </a:rPr>
              <a:t>Repeat the above steps until end of Prefix expression.</a:t>
            </a:r>
          </a:p>
          <a:p>
            <a:endParaRPr lang="en-US" dirty="0">
              <a:latin typeface="Calibri" panose="020F0502020204030204" pitchFamily="34" charset="0"/>
            </a:endParaRPr>
          </a:p>
        </p:txBody>
      </p:sp>
    </p:spTree>
    <p:extLst>
      <p:ext uri="{BB962C8B-B14F-4D97-AF65-F5344CB8AC3E}">
        <p14:creationId xmlns:p14="http://schemas.microsoft.com/office/powerpoint/2010/main" val="24222668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38400"/>
            <a:ext cx="7772400" cy="1143000"/>
          </a:xfrm>
        </p:spPr>
        <p:txBody>
          <a:bodyPr/>
          <a:lstStyle/>
          <a:p>
            <a:r>
              <a:rPr lang="en-US" dirty="0" smtClean="0">
                <a:latin typeface="Calibri" panose="020F0502020204030204" pitchFamily="34" charset="0"/>
              </a:rPr>
              <a:t>Postfix to Prefix Conversion</a:t>
            </a:r>
            <a:endParaRPr lang="en-US" dirty="0">
              <a:latin typeface="Calibri" panose="020F0502020204030204" pitchFamily="34" charset="0"/>
            </a:endParaRPr>
          </a:p>
        </p:txBody>
      </p:sp>
    </p:spTree>
    <p:extLst>
      <p:ext uri="{BB962C8B-B14F-4D97-AF65-F5344CB8AC3E}">
        <p14:creationId xmlns:p14="http://schemas.microsoft.com/office/powerpoint/2010/main" val="5174130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772400" cy="685800"/>
          </a:xfrm>
        </p:spPr>
        <p:txBody>
          <a:bodyPr>
            <a:normAutofit fontScale="90000"/>
          </a:bodyPr>
          <a:lstStyle/>
          <a:p>
            <a:r>
              <a:rPr lang="en-US" dirty="0" smtClean="0">
                <a:latin typeface="Calibri" panose="020F0502020204030204" pitchFamily="34" charset="0"/>
              </a:rPr>
              <a:t>Algorithm</a:t>
            </a:r>
            <a:endParaRPr lang="en-US" dirty="0">
              <a:latin typeface="Calibri" panose="020F0502020204030204" pitchFamily="34" charset="0"/>
            </a:endParaRPr>
          </a:p>
        </p:txBody>
      </p:sp>
      <p:sp>
        <p:nvSpPr>
          <p:cNvPr id="3" name="Text Placeholder 2"/>
          <p:cNvSpPr>
            <a:spLocks noGrp="1"/>
          </p:cNvSpPr>
          <p:nvPr>
            <p:ph type="body" idx="1"/>
          </p:nvPr>
        </p:nvSpPr>
        <p:spPr>
          <a:xfrm>
            <a:off x="0" y="1676400"/>
            <a:ext cx="9067800" cy="5181600"/>
          </a:xfrm>
        </p:spPr>
        <p:txBody>
          <a:bodyPr>
            <a:normAutofit/>
          </a:bodyPr>
          <a:lstStyle/>
          <a:p>
            <a:r>
              <a:rPr lang="en-US" dirty="0">
                <a:latin typeface="Calibri" panose="020F0502020204030204" pitchFamily="34" charset="0"/>
              </a:rPr>
              <a:t>Read the Postfix expression from left to right</a:t>
            </a:r>
          </a:p>
          <a:p>
            <a:r>
              <a:rPr lang="en-US" dirty="0">
                <a:latin typeface="Calibri" panose="020F0502020204030204" pitchFamily="34" charset="0"/>
              </a:rPr>
              <a:t>If the symbol is an operand, then push it onto the Stack</a:t>
            </a:r>
          </a:p>
          <a:p>
            <a:r>
              <a:rPr lang="en-US" dirty="0">
                <a:latin typeface="Calibri" panose="020F0502020204030204" pitchFamily="34" charset="0"/>
              </a:rPr>
              <a:t>If the symbol is an operator, then pop two operands from the Stack</a:t>
            </a:r>
            <a:br>
              <a:rPr lang="en-US" dirty="0">
                <a:latin typeface="Calibri" panose="020F0502020204030204" pitchFamily="34" charset="0"/>
              </a:rPr>
            </a:br>
            <a:r>
              <a:rPr lang="en-US" dirty="0">
                <a:latin typeface="Calibri" panose="020F0502020204030204" pitchFamily="34" charset="0"/>
              </a:rPr>
              <a:t>Create a string by concatenating the two operands and the operator before them.</a:t>
            </a:r>
            <a:br>
              <a:rPr lang="en-US" dirty="0">
                <a:latin typeface="Calibri" panose="020F0502020204030204" pitchFamily="34" charset="0"/>
              </a:rPr>
            </a:br>
            <a:r>
              <a:rPr lang="en-US" b="1" dirty="0">
                <a:latin typeface="Calibri" panose="020F0502020204030204" pitchFamily="34" charset="0"/>
              </a:rPr>
              <a:t>string = operator + operand2 + operand1</a:t>
            </a:r>
            <a:r>
              <a:rPr lang="en-US" dirty="0">
                <a:latin typeface="Calibri" panose="020F0502020204030204" pitchFamily="34" charset="0"/>
              </a:rPr>
              <a:t/>
            </a:r>
            <a:br>
              <a:rPr lang="en-US" dirty="0">
                <a:latin typeface="Calibri" panose="020F0502020204030204" pitchFamily="34" charset="0"/>
              </a:rPr>
            </a:br>
            <a:r>
              <a:rPr lang="en-US" dirty="0">
                <a:latin typeface="Calibri" panose="020F0502020204030204" pitchFamily="34" charset="0"/>
              </a:rPr>
              <a:t>And push the resultant string back to Stack </a:t>
            </a:r>
          </a:p>
          <a:p>
            <a:r>
              <a:rPr lang="en-US" dirty="0">
                <a:latin typeface="Calibri" panose="020F0502020204030204" pitchFamily="34" charset="0"/>
              </a:rPr>
              <a:t>Repeat the above steps until end of Prefix expression</a:t>
            </a:r>
            <a:r>
              <a:rPr lang="en-US" dirty="0" smtClean="0">
                <a:latin typeface="Calibri" panose="020F0502020204030204" pitchFamily="34" charset="0"/>
              </a:rPr>
              <a:t>.</a:t>
            </a:r>
            <a:endParaRPr lang="en-US" dirty="0">
              <a:latin typeface="Calibri" panose="020F0502020204030204" pitchFamily="34" charset="0"/>
            </a:endParaRPr>
          </a:p>
        </p:txBody>
      </p:sp>
    </p:spTree>
    <p:extLst>
      <p:ext uri="{BB962C8B-B14F-4D97-AF65-F5344CB8AC3E}">
        <p14:creationId xmlns:p14="http://schemas.microsoft.com/office/powerpoint/2010/main" val="3319295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38400"/>
            <a:ext cx="7772400" cy="1143000"/>
          </a:xfrm>
        </p:spPr>
        <p:txBody>
          <a:bodyPr/>
          <a:lstStyle/>
          <a:p>
            <a:r>
              <a:rPr lang="en-US" dirty="0">
                <a:latin typeface="Calibri" panose="020F0502020204030204" pitchFamily="34" charset="0"/>
              </a:rPr>
              <a:t>Postfix </a:t>
            </a:r>
            <a:r>
              <a:rPr lang="en-US" dirty="0" smtClean="0">
                <a:latin typeface="Calibri" panose="020F0502020204030204" pitchFamily="34" charset="0"/>
              </a:rPr>
              <a:t>Evaluation</a:t>
            </a:r>
            <a:endParaRPr lang="en-US" dirty="0">
              <a:latin typeface="Calibri" panose="020F0502020204030204" pitchFamily="34" charset="0"/>
            </a:endParaRPr>
          </a:p>
        </p:txBody>
      </p:sp>
    </p:spTree>
    <p:extLst>
      <p:ext uri="{BB962C8B-B14F-4D97-AF65-F5344CB8AC3E}">
        <p14:creationId xmlns:p14="http://schemas.microsoft.com/office/powerpoint/2010/main" val="24109774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7772400" cy="1143000"/>
          </a:xfrm>
        </p:spPr>
        <p:txBody>
          <a:bodyPr/>
          <a:lstStyle/>
          <a:p>
            <a:r>
              <a:rPr lang="en-US" dirty="0">
                <a:latin typeface="Calibri" panose="020F0502020204030204" pitchFamily="34" charset="0"/>
              </a:rPr>
              <a:t>Postfix Evaluation Algorithm</a:t>
            </a:r>
          </a:p>
        </p:txBody>
      </p:sp>
      <p:sp>
        <p:nvSpPr>
          <p:cNvPr id="3" name="Text Placeholder 2"/>
          <p:cNvSpPr>
            <a:spLocks noGrp="1"/>
          </p:cNvSpPr>
          <p:nvPr>
            <p:ph type="body" idx="1"/>
          </p:nvPr>
        </p:nvSpPr>
        <p:spPr>
          <a:xfrm>
            <a:off x="381000" y="2514600"/>
            <a:ext cx="7772400" cy="3505200"/>
          </a:xfrm>
        </p:spPr>
        <p:txBody>
          <a:bodyPr>
            <a:normAutofit/>
          </a:bodyPr>
          <a:lstStyle/>
          <a:p>
            <a:r>
              <a:rPr lang="en-US" dirty="0">
                <a:latin typeface="Calibri" panose="020F0502020204030204" pitchFamily="34" charset="0"/>
              </a:rPr>
              <a:t>Step 1 − scan the expression from left to right </a:t>
            </a:r>
            <a:endParaRPr lang="en-US" dirty="0" smtClean="0">
              <a:latin typeface="Calibri" panose="020F0502020204030204" pitchFamily="34" charset="0"/>
            </a:endParaRPr>
          </a:p>
          <a:p>
            <a:r>
              <a:rPr lang="en-US" dirty="0" smtClean="0">
                <a:latin typeface="Calibri" panose="020F0502020204030204" pitchFamily="34" charset="0"/>
              </a:rPr>
              <a:t>Step </a:t>
            </a:r>
            <a:r>
              <a:rPr lang="en-US" dirty="0">
                <a:latin typeface="Calibri" panose="020F0502020204030204" pitchFamily="34" charset="0"/>
              </a:rPr>
              <a:t>2 − if it is an operand push it to stack </a:t>
            </a:r>
            <a:endParaRPr lang="en-US" dirty="0" smtClean="0">
              <a:latin typeface="Calibri" panose="020F0502020204030204" pitchFamily="34" charset="0"/>
            </a:endParaRPr>
          </a:p>
          <a:p>
            <a:r>
              <a:rPr lang="en-US" dirty="0" smtClean="0">
                <a:latin typeface="Calibri" panose="020F0502020204030204" pitchFamily="34" charset="0"/>
              </a:rPr>
              <a:t>Step </a:t>
            </a:r>
            <a:r>
              <a:rPr lang="en-US" dirty="0">
                <a:latin typeface="Calibri" panose="020F0502020204030204" pitchFamily="34" charset="0"/>
              </a:rPr>
              <a:t>3 − if it is an operator pull operand from stack and perform operation </a:t>
            </a:r>
            <a:endParaRPr lang="en-US" dirty="0" smtClean="0">
              <a:latin typeface="Calibri" panose="020F0502020204030204" pitchFamily="34" charset="0"/>
            </a:endParaRPr>
          </a:p>
          <a:p>
            <a:r>
              <a:rPr lang="en-US" dirty="0" smtClean="0">
                <a:latin typeface="Calibri" panose="020F0502020204030204" pitchFamily="34" charset="0"/>
              </a:rPr>
              <a:t>Step </a:t>
            </a:r>
            <a:r>
              <a:rPr lang="en-US" dirty="0">
                <a:latin typeface="Calibri" panose="020F0502020204030204" pitchFamily="34" charset="0"/>
              </a:rPr>
              <a:t>4 − store the output of step 3, back to stack </a:t>
            </a:r>
            <a:endParaRPr lang="en-US" dirty="0" smtClean="0">
              <a:latin typeface="Calibri" panose="020F0502020204030204" pitchFamily="34" charset="0"/>
            </a:endParaRPr>
          </a:p>
          <a:p>
            <a:r>
              <a:rPr lang="en-US" dirty="0" smtClean="0">
                <a:latin typeface="Calibri" panose="020F0502020204030204" pitchFamily="34" charset="0"/>
              </a:rPr>
              <a:t>Step </a:t>
            </a:r>
            <a:r>
              <a:rPr lang="en-US" dirty="0">
                <a:latin typeface="Calibri" panose="020F0502020204030204" pitchFamily="34" charset="0"/>
              </a:rPr>
              <a:t>5 − scan the expression until all operands are consumed </a:t>
            </a:r>
            <a:endParaRPr lang="en-US" dirty="0" smtClean="0">
              <a:latin typeface="Calibri" panose="020F0502020204030204" pitchFamily="34" charset="0"/>
            </a:endParaRPr>
          </a:p>
          <a:p>
            <a:r>
              <a:rPr lang="en-US" dirty="0" smtClean="0">
                <a:latin typeface="Calibri" panose="020F0502020204030204" pitchFamily="34" charset="0"/>
              </a:rPr>
              <a:t>Step </a:t>
            </a:r>
            <a:r>
              <a:rPr lang="en-US" dirty="0">
                <a:latin typeface="Calibri" panose="020F0502020204030204" pitchFamily="34" charset="0"/>
              </a:rPr>
              <a:t>6 − pop the stack and perform operation</a:t>
            </a:r>
          </a:p>
        </p:txBody>
      </p:sp>
    </p:spTree>
    <p:extLst>
      <p:ext uri="{BB962C8B-B14F-4D97-AF65-F5344CB8AC3E}">
        <p14:creationId xmlns:p14="http://schemas.microsoft.com/office/powerpoint/2010/main" val="36445292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38400"/>
            <a:ext cx="7772400" cy="1143000"/>
          </a:xfrm>
        </p:spPr>
        <p:txBody>
          <a:bodyPr/>
          <a:lstStyle/>
          <a:p>
            <a:r>
              <a:rPr lang="en-US" dirty="0" smtClean="0">
                <a:latin typeface="Calibri" panose="020F0502020204030204" pitchFamily="34" charset="0"/>
              </a:rPr>
              <a:t>Prefix Evaluation</a:t>
            </a:r>
            <a:endParaRPr lang="en-US" dirty="0">
              <a:latin typeface="Calibri" panose="020F0502020204030204" pitchFamily="34" charset="0"/>
            </a:endParaRPr>
          </a:p>
        </p:txBody>
      </p:sp>
    </p:spTree>
    <p:extLst>
      <p:ext uri="{BB962C8B-B14F-4D97-AF65-F5344CB8AC3E}">
        <p14:creationId xmlns:p14="http://schemas.microsoft.com/office/powerpoint/2010/main" val="3408164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1143000"/>
          </a:xfrm>
        </p:spPr>
        <p:txBody>
          <a:bodyPr/>
          <a:lstStyle/>
          <a:p>
            <a:r>
              <a:rPr lang="en-US" dirty="0" smtClean="0">
                <a:latin typeface="Calibri" panose="020F0502020204030204" pitchFamily="34" charset="0"/>
              </a:rPr>
              <a:t>Prefix </a:t>
            </a:r>
            <a:r>
              <a:rPr lang="en-US" dirty="0">
                <a:latin typeface="Calibri" panose="020F0502020204030204" pitchFamily="34" charset="0"/>
              </a:rPr>
              <a:t>Evaluation Algorithm</a:t>
            </a:r>
          </a:p>
        </p:txBody>
      </p:sp>
      <p:sp>
        <p:nvSpPr>
          <p:cNvPr id="3" name="Text Placeholder 2"/>
          <p:cNvSpPr>
            <a:spLocks noGrp="1"/>
          </p:cNvSpPr>
          <p:nvPr>
            <p:ph type="body" idx="1"/>
          </p:nvPr>
        </p:nvSpPr>
        <p:spPr>
          <a:xfrm>
            <a:off x="0" y="1828800"/>
            <a:ext cx="9144000" cy="5029200"/>
          </a:xfrm>
        </p:spPr>
        <p:txBody>
          <a:bodyPr>
            <a:normAutofit/>
          </a:bodyPr>
          <a:lstStyle/>
          <a:p>
            <a:pPr marL="657225" indent="-514350">
              <a:buFont typeface="+mj-lt"/>
              <a:buAutoNum type="arabicParenR"/>
            </a:pPr>
            <a:r>
              <a:rPr lang="en-US" dirty="0" smtClean="0">
                <a:latin typeface="Calibri" panose="020F0502020204030204" pitchFamily="34" charset="0"/>
              </a:rPr>
              <a:t>Put </a:t>
            </a:r>
            <a:r>
              <a:rPr lang="en-US" dirty="0">
                <a:latin typeface="Calibri" panose="020F0502020204030204" pitchFamily="34" charset="0"/>
              </a:rPr>
              <a:t>a pointer P at the end of the end </a:t>
            </a:r>
            <a:endParaRPr lang="en-US" dirty="0" smtClean="0">
              <a:latin typeface="Calibri" panose="020F0502020204030204" pitchFamily="34" charset="0"/>
            </a:endParaRPr>
          </a:p>
          <a:p>
            <a:pPr marL="657225" indent="-514350">
              <a:buFont typeface="+mj-lt"/>
              <a:buAutoNum type="arabicParenR"/>
            </a:pPr>
            <a:r>
              <a:rPr lang="en-US" dirty="0" smtClean="0">
                <a:latin typeface="Calibri" panose="020F0502020204030204" pitchFamily="34" charset="0"/>
              </a:rPr>
              <a:t>If </a:t>
            </a:r>
            <a:r>
              <a:rPr lang="en-US" dirty="0">
                <a:latin typeface="Calibri" panose="020F0502020204030204" pitchFamily="34" charset="0"/>
              </a:rPr>
              <a:t>character at P is an operand push it to Stack </a:t>
            </a:r>
            <a:endParaRPr lang="en-US" dirty="0" smtClean="0">
              <a:latin typeface="Calibri" panose="020F0502020204030204" pitchFamily="34" charset="0"/>
            </a:endParaRPr>
          </a:p>
          <a:p>
            <a:pPr marL="657225" indent="-514350">
              <a:buFont typeface="+mj-lt"/>
              <a:buAutoNum type="arabicParenR"/>
            </a:pPr>
            <a:r>
              <a:rPr lang="en-US" dirty="0" smtClean="0">
                <a:latin typeface="Calibri" panose="020F0502020204030204" pitchFamily="34" charset="0"/>
              </a:rPr>
              <a:t>If </a:t>
            </a:r>
            <a:r>
              <a:rPr lang="en-US" dirty="0">
                <a:latin typeface="Calibri" panose="020F0502020204030204" pitchFamily="34" charset="0"/>
              </a:rPr>
              <a:t>the character at P is an operator pop two </a:t>
            </a:r>
            <a:r>
              <a:rPr lang="en-US" dirty="0" smtClean="0">
                <a:latin typeface="Calibri" panose="020F0502020204030204" pitchFamily="34" charset="0"/>
              </a:rPr>
              <a:t>elements </a:t>
            </a:r>
            <a:r>
              <a:rPr lang="en-US" dirty="0">
                <a:latin typeface="Calibri" panose="020F0502020204030204" pitchFamily="34" charset="0"/>
              </a:rPr>
              <a:t>from the Stack. Operate on these elements according to the operator, and push the result back to the Stack </a:t>
            </a:r>
            <a:endParaRPr lang="en-US" dirty="0" smtClean="0">
              <a:latin typeface="Calibri" panose="020F0502020204030204" pitchFamily="34" charset="0"/>
            </a:endParaRPr>
          </a:p>
          <a:p>
            <a:pPr marL="657225" indent="-514350">
              <a:buFont typeface="+mj-lt"/>
              <a:buAutoNum type="arabicParenR"/>
            </a:pPr>
            <a:r>
              <a:rPr lang="en-US" dirty="0" smtClean="0">
                <a:latin typeface="Calibri" panose="020F0502020204030204" pitchFamily="34" charset="0"/>
              </a:rPr>
              <a:t>Decrement </a:t>
            </a:r>
            <a:r>
              <a:rPr lang="en-US" dirty="0">
                <a:latin typeface="Calibri" panose="020F0502020204030204" pitchFamily="34" charset="0"/>
              </a:rPr>
              <a:t>P by 1 and go to Step 2 as long as there are characters left to be scanned in the expression. </a:t>
            </a:r>
            <a:endParaRPr lang="en-US" dirty="0" smtClean="0">
              <a:latin typeface="Calibri" panose="020F0502020204030204" pitchFamily="34" charset="0"/>
            </a:endParaRPr>
          </a:p>
          <a:p>
            <a:pPr marL="657225" indent="-514350">
              <a:buFont typeface="+mj-lt"/>
              <a:buAutoNum type="arabicParenR"/>
            </a:pPr>
            <a:r>
              <a:rPr lang="en-US" dirty="0" smtClean="0">
                <a:latin typeface="Calibri" panose="020F0502020204030204" pitchFamily="34" charset="0"/>
              </a:rPr>
              <a:t>The </a:t>
            </a:r>
            <a:r>
              <a:rPr lang="en-US" dirty="0">
                <a:latin typeface="Calibri" panose="020F0502020204030204" pitchFamily="34" charset="0"/>
              </a:rPr>
              <a:t>Result is stored at the top of the Stack, return it </a:t>
            </a:r>
            <a:endParaRPr lang="en-US" dirty="0" smtClean="0">
              <a:latin typeface="Calibri" panose="020F0502020204030204" pitchFamily="34" charset="0"/>
            </a:endParaRPr>
          </a:p>
          <a:p>
            <a:pPr marL="657225" indent="-514350">
              <a:buFont typeface="+mj-lt"/>
              <a:buAutoNum type="arabicParenR"/>
            </a:pPr>
            <a:r>
              <a:rPr lang="en-US" dirty="0" smtClean="0">
                <a:latin typeface="Calibri" panose="020F0502020204030204" pitchFamily="34" charset="0"/>
              </a:rPr>
              <a:t>End</a:t>
            </a:r>
            <a:endParaRPr lang="en-US" dirty="0">
              <a:latin typeface="Calibri" panose="020F0502020204030204" pitchFamily="34" charset="0"/>
            </a:endParaRPr>
          </a:p>
        </p:txBody>
      </p:sp>
    </p:spTree>
    <p:extLst>
      <p:ext uri="{BB962C8B-B14F-4D97-AF65-F5344CB8AC3E}">
        <p14:creationId xmlns:p14="http://schemas.microsoft.com/office/powerpoint/2010/main" val="5620909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Summary</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smtClean="0">
                <a:latin typeface="Calibri" panose="020F0502020204030204" pitchFamily="34" charset="0"/>
              </a:rPr>
              <a:t>Notations</a:t>
            </a:r>
          </a:p>
          <a:p>
            <a:r>
              <a:rPr lang="en-US" dirty="0" smtClean="0">
                <a:latin typeface="Calibri" panose="020F0502020204030204" pitchFamily="34" charset="0"/>
              </a:rPr>
              <a:t>Prefix</a:t>
            </a:r>
            <a:r>
              <a:rPr lang="en-US" dirty="0">
                <a:latin typeface="Calibri" panose="020F0502020204030204" pitchFamily="34" charset="0"/>
              </a:rPr>
              <a:t>, Infix and Postfix Notations</a:t>
            </a:r>
          </a:p>
          <a:p>
            <a:r>
              <a:rPr lang="en-US" dirty="0" smtClean="0">
                <a:latin typeface="Calibri" panose="020F0502020204030204" pitchFamily="34" charset="0"/>
              </a:rPr>
              <a:t>Conversion </a:t>
            </a:r>
            <a:r>
              <a:rPr lang="en-US" dirty="0">
                <a:latin typeface="Calibri" panose="020F0502020204030204" pitchFamily="34" charset="0"/>
              </a:rPr>
              <a:t>of one type expression to </a:t>
            </a:r>
            <a:r>
              <a:rPr lang="en-US" dirty="0" smtClean="0">
                <a:latin typeface="Calibri" panose="020F0502020204030204" pitchFamily="34" charset="0"/>
              </a:rPr>
              <a:t>another</a:t>
            </a:r>
          </a:p>
          <a:p>
            <a:r>
              <a:rPr lang="en-US" dirty="0" smtClean="0">
                <a:latin typeface="Calibri" panose="020F0502020204030204" pitchFamily="34" charset="0"/>
              </a:rPr>
              <a:t>Evaluation of Prefix </a:t>
            </a:r>
            <a:r>
              <a:rPr lang="en-US" dirty="0">
                <a:latin typeface="Calibri" panose="020F0502020204030204" pitchFamily="34" charset="0"/>
              </a:rPr>
              <a:t>and Postfix </a:t>
            </a:r>
            <a:r>
              <a:rPr lang="en-US" dirty="0" smtClean="0">
                <a:latin typeface="Calibri" panose="020F0502020204030204" pitchFamily="34" charset="0"/>
              </a:rPr>
              <a:t>Notations</a:t>
            </a:r>
            <a:endParaRPr lang="en-US" dirty="0">
              <a:latin typeface="Calibri" panose="020F0502020204030204" pitchFamily="34" charset="0"/>
            </a:endParaRPr>
          </a:p>
        </p:txBody>
      </p:sp>
    </p:spTree>
    <p:extLst>
      <p:ext uri="{BB962C8B-B14F-4D97-AF65-F5344CB8AC3E}">
        <p14:creationId xmlns:p14="http://schemas.microsoft.com/office/powerpoint/2010/main" val="23472589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References</a:t>
            </a:r>
            <a:endParaRPr lang="en-US" dirty="0">
              <a:latin typeface="Calibri" panose="020F0502020204030204" pitchFamily="34" charset="0"/>
            </a:endParaRPr>
          </a:p>
        </p:txBody>
      </p:sp>
      <p:sp>
        <p:nvSpPr>
          <p:cNvPr id="3" name="Text Placeholder 2"/>
          <p:cNvSpPr>
            <a:spLocks noGrp="1"/>
          </p:cNvSpPr>
          <p:nvPr>
            <p:ph type="body" idx="1"/>
          </p:nvPr>
        </p:nvSpPr>
        <p:spPr/>
        <p:txBody>
          <a:bodyPr/>
          <a:lstStyle/>
          <a:p>
            <a:r>
              <a:rPr lang="en-US" dirty="0">
                <a:latin typeface="Calibri" panose="020F0502020204030204" pitchFamily="34" charset="0"/>
                <a:hlinkClick r:id="rId2"/>
              </a:rPr>
              <a:t>http://scanftree.com/Data_Structure</a:t>
            </a:r>
            <a:r>
              <a:rPr lang="en-US" dirty="0" smtClean="0">
                <a:latin typeface="Calibri" panose="020F0502020204030204" pitchFamily="34" charset="0"/>
                <a:hlinkClick r:id="rId2"/>
              </a:rPr>
              <a:t>/</a:t>
            </a:r>
            <a:endParaRPr lang="en-US" dirty="0" smtClean="0">
              <a:latin typeface="Calibri" panose="020F0502020204030204" pitchFamily="34" charset="0"/>
            </a:endParaRPr>
          </a:p>
          <a:p>
            <a:r>
              <a:rPr lang="en-US" dirty="0">
                <a:latin typeface="Calibri" panose="020F0502020204030204" pitchFamily="34" charset="0"/>
                <a:hlinkClick r:id="rId3"/>
              </a:rPr>
              <a:t>https://www.geeksforgeeks.org/convert-infix-prefix-notation</a:t>
            </a:r>
            <a:r>
              <a:rPr lang="en-US" dirty="0" smtClean="0">
                <a:latin typeface="Calibri" panose="020F0502020204030204" pitchFamily="34" charset="0"/>
                <a:hlinkClick r:id="rId3"/>
              </a:rPr>
              <a:t>/</a:t>
            </a:r>
            <a:endParaRPr lang="en-US" dirty="0" smtClean="0">
              <a:latin typeface="Calibri" panose="020F0502020204030204" pitchFamily="34" charset="0"/>
            </a:endParaRPr>
          </a:p>
          <a:p>
            <a:r>
              <a:rPr lang="en-US" dirty="0">
                <a:latin typeface="Calibri" panose="020F0502020204030204" pitchFamily="34" charset="0"/>
                <a:hlinkClick r:id="rId4"/>
              </a:rPr>
              <a:t>https://</a:t>
            </a:r>
            <a:r>
              <a:rPr lang="en-US" dirty="0" smtClean="0">
                <a:latin typeface="Calibri" panose="020F0502020204030204" pitchFamily="34" charset="0"/>
                <a:hlinkClick r:id="rId4"/>
              </a:rPr>
              <a:t>www.tutorialspoint.com/data_structures_algorithms/expression_parsing.htm</a:t>
            </a:r>
            <a:endParaRPr lang="en-US" dirty="0" smtClean="0">
              <a:latin typeface="Calibri" panose="020F0502020204030204" pitchFamily="34" charset="0"/>
            </a:endParaRPr>
          </a:p>
          <a:p>
            <a:endParaRPr lang="en-US" dirty="0"/>
          </a:p>
        </p:txBody>
      </p:sp>
    </p:spTree>
    <p:extLst>
      <p:ext uri="{BB962C8B-B14F-4D97-AF65-F5344CB8AC3E}">
        <p14:creationId xmlns:p14="http://schemas.microsoft.com/office/powerpoint/2010/main" val="3644762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Parentheses</a:t>
            </a:r>
          </a:p>
        </p:txBody>
      </p:sp>
      <p:sp>
        <p:nvSpPr>
          <p:cNvPr id="3" name="Content Placeholder 2"/>
          <p:cNvSpPr>
            <a:spLocks noGrp="1"/>
          </p:cNvSpPr>
          <p:nvPr>
            <p:ph idx="1"/>
          </p:nvPr>
        </p:nvSpPr>
        <p:spPr/>
        <p:txBody>
          <a:bodyPr>
            <a:normAutofit/>
          </a:bodyPr>
          <a:lstStyle/>
          <a:p>
            <a:r>
              <a:rPr lang="en-US" dirty="0" smtClean="0">
                <a:latin typeface="Calibri" panose="020F0502020204030204" pitchFamily="34" charset="0"/>
              </a:rPr>
              <a:t>Evaluate </a:t>
            </a:r>
            <a:r>
              <a:rPr lang="en-US" dirty="0">
                <a:latin typeface="Calibri" panose="020F0502020204030204" pitchFamily="34" charset="0"/>
              </a:rPr>
              <a:t>2+3*5.</a:t>
            </a:r>
          </a:p>
          <a:p>
            <a:r>
              <a:rPr lang="en-US" dirty="0" smtClean="0">
                <a:latin typeface="Calibri" panose="020F0502020204030204" pitchFamily="34" charset="0"/>
              </a:rPr>
              <a:t>+ </a:t>
            </a:r>
            <a:r>
              <a:rPr lang="en-US" dirty="0">
                <a:latin typeface="Calibri" panose="020F0502020204030204" pitchFamily="34" charset="0"/>
              </a:rPr>
              <a:t>First</a:t>
            </a:r>
            <a:r>
              <a:rPr lang="en-US" dirty="0" smtClean="0">
                <a:latin typeface="Calibri" panose="020F0502020204030204" pitchFamily="34" charset="0"/>
              </a:rPr>
              <a:t>:</a:t>
            </a:r>
            <a:endParaRPr lang="en-US" dirty="0">
              <a:latin typeface="Calibri" panose="020F0502020204030204" pitchFamily="34" charset="0"/>
            </a:endParaRPr>
          </a:p>
          <a:p>
            <a:pPr lvl="1"/>
            <a:r>
              <a:rPr lang="en-US" dirty="0">
                <a:latin typeface="Calibri" panose="020F0502020204030204" pitchFamily="34" charset="0"/>
              </a:rPr>
              <a:t>(2+3)*5 = 5*5 = </a:t>
            </a:r>
            <a:r>
              <a:rPr lang="en-US" dirty="0" smtClean="0">
                <a:latin typeface="Calibri" panose="020F0502020204030204" pitchFamily="34" charset="0"/>
              </a:rPr>
              <a:t>25</a:t>
            </a:r>
          </a:p>
          <a:p>
            <a:endParaRPr lang="en-US" dirty="0">
              <a:latin typeface="Calibri" panose="020F0502020204030204" pitchFamily="34" charset="0"/>
            </a:endParaRPr>
          </a:p>
          <a:p>
            <a:r>
              <a:rPr lang="en-US" dirty="0">
                <a:latin typeface="Calibri" panose="020F0502020204030204" pitchFamily="34" charset="0"/>
              </a:rPr>
              <a:t>* First</a:t>
            </a:r>
            <a:r>
              <a:rPr lang="en-US" dirty="0" smtClean="0">
                <a:latin typeface="Calibri" panose="020F0502020204030204" pitchFamily="34" charset="0"/>
              </a:rPr>
              <a:t>:</a:t>
            </a:r>
            <a:endParaRPr lang="en-US" dirty="0">
              <a:latin typeface="Calibri" panose="020F0502020204030204" pitchFamily="34" charset="0"/>
            </a:endParaRPr>
          </a:p>
          <a:p>
            <a:pPr lvl="1"/>
            <a:r>
              <a:rPr lang="en-US" dirty="0">
                <a:latin typeface="Calibri" panose="020F0502020204030204" pitchFamily="34" charset="0"/>
              </a:rPr>
              <a:t>2+(3*5) = 2+15 = 17</a:t>
            </a:r>
          </a:p>
          <a:p>
            <a:endParaRPr lang="en-US" dirty="0">
              <a:latin typeface="Calibri" panose="020F0502020204030204" pitchFamily="34" charset="0"/>
            </a:endParaRPr>
          </a:p>
          <a:p>
            <a:r>
              <a:rPr lang="en-US" dirty="0" smtClean="0">
                <a:latin typeface="Calibri" panose="020F0502020204030204" pitchFamily="34" charset="0"/>
              </a:rPr>
              <a:t>Infix </a:t>
            </a:r>
            <a:r>
              <a:rPr lang="en-US" dirty="0">
                <a:latin typeface="Calibri" panose="020F0502020204030204" pitchFamily="34" charset="0"/>
              </a:rPr>
              <a:t>notation requires Parentheses.</a:t>
            </a:r>
          </a:p>
        </p:txBody>
      </p:sp>
    </p:spTree>
    <p:extLst>
      <p:ext uri="{BB962C8B-B14F-4D97-AF65-F5344CB8AC3E}">
        <p14:creationId xmlns:p14="http://schemas.microsoft.com/office/powerpoint/2010/main" val="738443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Calibri" panose="020F0502020204030204" pitchFamily="34" charset="0"/>
              </a:rPr>
              <a:t>Prefix Notation</a:t>
            </a:r>
            <a:br>
              <a:rPr lang="en-US" b="1"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p:txBody>
          <a:bodyPr/>
          <a:lstStyle/>
          <a:p>
            <a:pPr algn="just"/>
            <a:r>
              <a:rPr lang="en-US" dirty="0">
                <a:latin typeface="Calibri" panose="020F0502020204030204" pitchFamily="34" charset="0"/>
              </a:rPr>
              <a:t>In this notation, operator is </a:t>
            </a:r>
            <a:r>
              <a:rPr lang="en-US" b="1" dirty="0">
                <a:latin typeface="Calibri" panose="020F0502020204030204" pitchFamily="34" charset="0"/>
              </a:rPr>
              <a:t>prefix</a:t>
            </a:r>
            <a:r>
              <a:rPr lang="en-US" dirty="0">
                <a:latin typeface="Calibri" panose="020F0502020204030204" pitchFamily="34" charset="0"/>
              </a:rPr>
              <a:t>ed to operands, i.e. operator is written ahead of operands. For example, </a:t>
            </a:r>
            <a:r>
              <a:rPr lang="en-US" b="1" dirty="0">
                <a:latin typeface="Calibri" panose="020F0502020204030204" pitchFamily="34" charset="0"/>
              </a:rPr>
              <a:t>+ab</a:t>
            </a:r>
            <a:r>
              <a:rPr lang="en-US" dirty="0">
                <a:latin typeface="Calibri" panose="020F0502020204030204" pitchFamily="34" charset="0"/>
              </a:rPr>
              <a:t>. This is equivalent to its infix notation </a:t>
            </a:r>
            <a:r>
              <a:rPr lang="en-US" b="1" dirty="0">
                <a:latin typeface="Calibri" panose="020F0502020204030204" pitchFamily="34" charset="0"/>
              </a:rPr>
              <a:t>a + b</a:t>
            </a:r>
            <a:r>
              <a:rPr lang="en-US" dirty="0">
                <a:latin typeface="Calibri" panose="020F0502020204030204" pitchFamily="34" charset="0"/>
              </a:rPr>
              <a:t>. Prefix notation is also known as </a:t>
            </a:r>
            <a:r>
              <a:rPr lang="en-US" b="1" dirty="0">
                <a:latin typeface="Calibri" panose="020F0502020204030204" pitchFamily="34" charset="0"/>
              </a:rPr>
              <a:t>Polish Notation</a:t>
            </a:r>
            <a:r>
              <a:rPr lang="en-US" dirty="0">
                <a:latin typeface="Calibri" panose="020F0502020204030204" pitchFamily="34" charset="0"/>
              </a:rPr>
              <a:t>.</a:t>
            </a:r>
          </a:p>
        </p:txBody>
      </p:sp>
    </p:spTree>
    <p:extLst>
      <p:ext uri="{BB962C8B-B14F-4D97-AF65-F5344CB8AC3E}">
        <p14:creationId xmlns:p14="http://schemas.microsoft.com/office/powerpoint/2010/main" val="150898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Parentheses</a:t>
            </a:r>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rPr>
              <a:t>Evaluate + 2 * 3 5 </a:t>
            </a:r>
            <a:endParaRPr lang="en-US" dirty="0" smtClean="0">
              <a:latin typeface="Calibri" panose="020F0502020204030204" pitchFamily="34" charset="0"/>
            </a:endParaRPr>
          </a:p>
          <a:p>
            <a:r>
              <a:rPr lang="en-US" dirty="0" smtClean="0">
                <a:latin typeface="Calibri" panose="020F0502020204030204" pitchFamily="34" charset="0"/>
              </a:rPr>
              <a:t>+ </a:t>
            </a:r>
            <a:r>
              <a:rPr lang="en-US" dirty="0">
                <a:latin typeface="Calibri" panose="020F0502020204030204" pitchFamily="34" charset="0"/>
              </a:rPr>
              <a:t>2 * 3 5 </a:t>
            </a:r>
            <a:r>
              <a:rPr lang="en-US" dirty="0" smtClean="0">
                <a:latin typeface="Calibri" panose="020F0502020204030204" pitchFamily="34" charset="0"/>
              </a:rPr>
              <a:t>=</a:t>
            </a:r>
            <a:endParaRPr lang="en-US" dirty="0">
              <a:latin typeface="Calibri" panose="020F0502020204030204" pitchFamily="34" charset="0"/>
            </a:endParaRPr>
          </a:p>
          <a:p>
            <a:pPr lvl="1"/>
            <a:r>
              <a:rPr lang="en-US" dirty="0">
                <a:latin typeface="Calibri" panose="020F0502020204030204" pitchFamily="34" charset="0"/>
              </a:rPr>
              <a:t>= + 2 * 3 5</a:t>
            </a:r>
          </a:p>
          <a:p>
            <a:pPr lvl="1"/>
            <a:r>
              <a:rPr lang="en-US" dirty="0">
                <a:latin typeface="Calibri" panose="020F0502020204030204" pitchFamily="34" charset="0"/>
              </a:rPr>
              <a:t>= + 2 15 = </a:t>
            </a:r>
            <a:r>
              <a:rPr lang="en-US" dirty="0" smtClean="0">
                <a:latin typeface="Calibri" panose="020F0502020204030204" pitchFamily="34" charset="0"/>
              </a:rPr>
              <a:t>17</a:t>
            </a:r>
            <a:endParaRPr lang="en-US" dirty="0">
              <a:latin typeface="Calibri" panose="020F0502020204030204" pitchFamily="34" charset="0"/>
            </a:endParaRPr>
          </a:p>
          <a:p>
            <a:r>
              <a:rPr lang="en-US" dirty="0">
                <a:latin typeface="Calibri" panose="020F0502020204030204" pitchFamily="34" charset="0"/>
              </a:rPr>
              <a:t>* + 2 3 5 </a:t>
            </a:r>
            <a:r>
              <a:rPr lang="en-US" dirty="0" smtClean="0">
                <a:latin typeface="Calibri" panose="020F0502020204030204" pitchFamily="34" charset="0"/>
              </a:rPr>
              <a:t>=</a:t>
            </a:r>
            <a:endParaRPr lang="en-US" dirty="0">
              <a:latin typeface="Calibri" panose="020F0502020204030204" pitchFamily="34" charset="0"/>
            </a:endParaRPr>
          </a:p>
          <a:p>
            <a:pPr lvl="1"/>
            <a:r>
              <a:rPr lang="en-US" dirty="0">
                <a:latin typeface="Calibri" panose="020F0502020204030204" pitchFamily="34" charset="0"/>
              </a:rPr>
              <a:t>= * + 2 3 5</a:t>
            </a:r>
          </a:p>
          <a:p>
            <a:pPr lvl="1"/>
            <a:r>
              <a:rPr lang="en-US" dirty="0">
                <a:latin typeface="Calibri" panose="020F0502020204030204" pitchFamily="34" charset="0"/>
              </a:rPr>
              <a:t>= * 5 5 = 25</a:t>
            </a:r>
          </a:p>
          <a:p>
            <a:endParaRPr lang="en-US" dirty="0">
              <a:latin typeface="Calibri" panose="020F0502020204030204" pitchFamily="34" charset="0"/>
            </a:endParaRPr>
          </a:p>
          <a:p>
            <a:r>
              <a:rPr lang="en-US" dirty="0" smtClean="0">
                <a:latin typeface="Calibri" panose="020F0502020204030204" pitchFamily="34" charset="0"/>
              </a:rPr>
              <a:t>No </a:t>
            </a:r>
            <a:r>
              <a:rPr lang="en-US" dirty="0">
                <a:latin typeface="Calibri" panose="020F0502020204030204" pitchFamily="34" charset="0"/>
              </a:rPr>
              <a:t>parentheses needed!</a:t>
            </a:r>
          </a:p>
        </p:txBody>
      </p:sp>
    </p:spTree>
    <p:extLst>
      <p:ext uri="{BB962C8B-B14F-4D97-AF65-F5344CB8AC3E}">
        <p14:creationId xmlns:p14="http://schemas.microsoft.com/office/powerpoint/2010/main" val="1696241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Calibri" panose="020F0502020204030204" pitchFamily="34" charset="0"/>
              </a:rPr>
              <a:t>Postfix Notation</a:t>
            </a:r>
            <a:br>
              <a:rPr lang="en-US" b="1"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p:txBody>
          <a:bodyPr/>
          <a:lstStyle/>
          <a:p>
            <a:pPr algn="just"/>
            <a:r>
              <a:rPr lang="en-US" dirty="0">
                <a:latin typeface="Calibri" panose="020F0502020204030204" pitchFamily="34" charset="0"/>
              </a:rPr>
              <a:t>This notation style is known as </a:t>
            </a:r>
            <a:r>
              <a:rPr lang="en-US" b="1" dirty="0">
                <a:latin typeface="Calibri" panose="020F0502020204030204" pitchFamily="34" charset="0"/>
              </a:rPr>
              <a:t>Reversed Polish Notation</a:t>
            </a:r>
            <a:r>
              <a:rPr lang="en-US" dirty="0">
                <a:latin typeface="Calibri" panose="020F0502020204030204" pitchFamily="34" charset="0"/>
              </a:rPr>
              <a:t>. In this notation style, the operator is </a:t>
            </a:r>
            <a:r>
              <a:rPr lang="en-US" b="1" dirty="0" err="1">
                <a:latin typeface="Calibri" panose="020F0502020204030204" pitchFamily="34" charset="0"/>
              </a:rPr>
              <a:t>postfix</a:t>
            </a:r>
            <a:r>
              <a:rPr lang="en-US" dirty="0" err="1">
                <a:latin typeface="Calibri" panose="020F0502020204030204" pitchFamily="34" charset="0"/>
              </a:rPr>
              <a:t>ed</a:t>
            </a:r>
            <a:r>
              <a:rPr lang="en-US" dirty="0">
                <a:latin typeface="Calibri" panose="020F0502020204030204" pitchFamily="34" charset="0"/>
              </a:rPr>
              <a:t> to the operands i.e., the operator is written after the operands. For example, </a:t>
            </a:r>
            <a:r>
              <a:rPr lang="en-US" b="1" dirty="0">
                <a:latin typeface="Calibri" panose="020F0502020204030204" pitchFamily="34" charset="0"/>
              </a:rPr>
              <a:t>ab+</a:t>
            </a:r>
            <a:r>
              <a:rPr lang="en-US" dirty="0">
                <a:latin typeface="Calibri" panose="020F0502020204030204" pitchFamily="34" charset="0"/>
              </a:rPr>
              <a:t>. This is equivalent to its infix notation </a:t>
            </a:r>
            <a:r>
              <a:rPr lang="en-US" b="1" dirty="0">
                <a:latin typeface="Calibri" panose="020F0502020204030204" pitchFamily="34" charset="0"/>
              </a:rPr>
              <a:t>a + b</a:t>
            </a:r>
            <a:r>
              <a:rPr lang="en-US" dirty="0">
                <a:latin typeface="Calibri" panose="020F0502020204030204" pitchFamily="34" charset="0"/>
              </a:rPr>
              <a:t>.</a:t>
            </a:r>
          </a:p>
        </p:txBody>
      </p:sp>
    </p:spTree>
    <p:extLst>
      <p:ext uri="{BB962C8B-B14F-4D97-AF65-F5344CB8AC3E}">
        <p14:creationId xmlns:p14="http://schemas.microsoft.com/office/powerpoint/2010/main" val="2891375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TotalTime>
  <Words>1422</Words>
  <Application>Microsoft Office PowerPoint</Application>
  <PresentationFormat>On-screen Show (4:3)</PresentationFormat>
  <Paragraphs>290</Paragraphs>
  <Slides>58</Slides>
  <Notes>26</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Urban</vt:lpstr>
      <vt:lpstr>Notations</vt:lpstr>
      <vt:lpstr>Last Lecture Summary</vt:lpstr>
      <vt:lpstr>Objectives Overview</vt:lpstr>
      <vt:lpstr>Notation</vt:lpstr>
      <vt:lpstr>Infix Notation </vt:lpstr>
      <vt:lpstr>Parentheses</vt:lpstr>
      <vt:lpstr>Prefix Notation </vt:lpstr>
      <vt:lpstr>Parentheses</vt:lpstr>
      <vt:lpstr>Postfix Notation </vt:lpstr>
      <vt:lpstr>Parentheses</vt:lpstr>
      <vt:lpstr>Fully Parenthesized Expression</vt:lpstr>
      <vt:lpstr>Conversion from Infix to Postfix </vt:lpstr>
      <vt:lpstr>Conversion from Infix to Postfix </vt:lpstr>
      <vt:lpstr>Infix to Postfix - Algorithm</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PowerPoint Presentation</vt:lpstr>
      <vt:lpstr>Infix to Prefix Conversion</vt:lpstr>
      <vt:lpstr>Infix to Prefix - Algorithm</vt:lpstr>
      <vt:lpstr>Infix to Prefix Conversion </vt:lpstr>
      <vt:lpstr>Infix to Prefix Conversion </vt:lpstr>
      <vt:lpstr>Infix to Prefix Conversion </vt:lpstr>
      <vt:lpstr>Infix to Prefix Conversion </vt:lpstr>
      <vt:lpstr>PowerPoint Presentation</vt:lpstr>
      <vt:lpstr>Postfix to Infix Conversion</vt:lpstr>
      <vt:lpstr>Algorithm</vt:lpstr>
      <vt:lpstr>Prefix to Infix Conversion</vt:lpstr>
      <vt:lpstr>Algorithm</vt:lpstr>
      <vt:lpstr>Prefix to Postfix Conversion</vt:lpstr>
      <vt:lpstr>Algorithm</vt:lpstr>
      <vt:lpstr>Postfix to Prefix Conversion</vt:lpstr>
      <vt:lpstr>Algorithm</vt:lpstr>
      <vt:lpstr>Postfix Evaluation</vt:lpstr>
      <vt:lpstr>Postfix Evaluation Algorithm</vt:lpstr>
      <vt:lpstr>Prefix Evaluation</vt:lpstr>
      <vt:lpstr>Prefix Evaluation Algorithm</vt:lpstr>
      <vt:lpstr>Summary</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Notation</dc:title>
  <dc:creator>Afaq Mansoor</dc:creator>
  <cp:lastModifiedBy>Afaq</cp:lastModifiedBy>
  <cp:revision>13</cp:revision>
  <dcterms:created xsi:type="dcterms:W3CDTF">2006-08-16T00:00:00Z</dcterms:created>
  <dcterms:modified xsi:type="dcterms:W3CDTF">2018-12-02T09:42:42Z</dcterms:modified>
</cp:coreProperties>
</file>