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303" r:id="rId2"/>
    <p:sldId id="304" r:id="rId3"/>
    <p:sldId id="305" r:id="rId4"/>
    <p:sldId id="331" r:id="rId5"/>
    <p:sldId id="332" r:id="rId6"/>
    <p:sldId id="337" r:id="rId7"/>
    <p:sldId id="306" r:id="rId8"/>
    <p:sldId id="307" r:id="rId9"/>
    <p:sldId id="338" r:id="rId10"/>
    <p:sldId id="369" r:id="rId11"/>
    <p:sldId id="372" r:id="rId12"/>
    <p:sldId id="370" r:id="rId13"/>
    <p:sldId id="368" r:id="rId14"/>
    <p:sldId id="371" r:id="rId15"/>
    <p:sldId id="339" r:id="rId16"/>
    <p:sldId id="340" r:id="rId17"/>
    <p:sldId id="342" r:id="rId18"/>
    <p:sldId id="313" r:id="rId19"/>
    <p:sldId id="365" r:id="rId20"/>
    <p:sldId id="366" r:id="rId21"/>
    <p:sldId id="364" r:id="rId22"/>
    <p:sldId id="314" r:id="rId23"/>
    <p:sldId id="315" r:id="rId24"/>
    <p:sldId id="316" r:id="rId25"/>
    <p:sldId id="317" r:id="rId26"/>
    <p:sldId id="343" r:id="rId27"/>
    <p:sldId id="344" r:id="rId28"/>
    <p:sldId id="367" r:id="rId29"/>
    <p:sldId id="318" r:id="rId30"/>
    <p:sldId id="319" r:id="rId31"/>
    <p:sldId id="320" r:id="rId32"/>
    <p:sldId id="321" r:id="rId33"/>
    <p:sldId id="322" r:id="rId34"/>
    <p:sldId id="323" r:id="rId35"/>
    <p:sldId id="324" r:id="rId36"/>
    <p:sldId id="325" r:id="rId37"/>
    <p:sldId id="326" r:id="rId38"/>
    <p:sldId id="328" r:id="rId39"/>
    <p:sldId id="330" r:id="rId40"/>
    <p:sldId id="346" r:id="rId41"/>
    <p:sldId id="347" r:id="rId42"/>
    <p:sldId id="329" r:id="rId43"/>
    <p:sldId id="348" r:id="rId44"/>
    <p:sldId id="363" r:id="rId45"/>
    <p:sldId id="349" r:id="rId46"/>
    <p:sldId id="353" r:id="rId47"/>
    <p:sldId id="354" r:id="rId48"/>
    <p:sldId id="355" r:id="rId49"/>
    <p:sldId id="356" r:id="rId50"/>
    <p:sldId id="357" r:id="rId51"/>
    <p:sldId id="358" r:id="rId52"/>
    <p:sldId id="359" r:id="rId53"/>
    <p:sldId id="360" r:id="rId54"/>
    <p:sldId id="361" r:id="rId55"/>
    <p:sldId id="350" r:id="rId56"/>
    <p:sldId id="351" r:id="rId57"/>
    <p:sldId id="352" r:id="rId58"/>
    <p:sldId id="362" r:id="rId59"/>
  </p:sldIdLst>
  <p:sldSz cx="9144000" cy="6858000" type="screen4x3"/>
  <p:notesSz cx="7315200" cy="9601200"/>
  <p:defaultTextStyle>
    <a:defPPr>
      <a:defRPr lang="es-ES"/>
    </a:defPPr>
    <a:lvl1pPr algn="ctr" rtl="0" eaLnBrk="0" fontAlgn="base" hangingPunct="0">
      <a:spcBef>
        <a:spcPct val="0"/>
      </a:spcBef>
      <a:spcAft>
        <a:spcPct val="0"/>
      </a:spcAft>
      <a:defRPr sz="1400" kern="1200">
        <a:solidFill>
          <a:schemeClr val="bg1"/>
        </a:solidFill>
        <a:latin typeface="ZapfDingbats" pitchFamily="82" charset="2"/>
        <a:ea typeface="+mn-ea"/>
        <a:cs typeface="+mn-cs"/>
      </a:defRPr>
    </a:lvl1pPr>
    <a:lvl2pPr marL="457200" algn="ctr" rtl="0" eaLnBrk="0" fontAlgn="base" hangingPunct="0">
      <a:spcBef>
        <a:spcPct val="0"/>
      </a:spcBef>
      <a:spcAft>
        <a:spcPct val="0"/>
      </a:spcAft>
      <a:defRPr sz="1400" kern="1200">
        <a:solidFill>
          <a:schemeClr val="bg1"/>
        </a:solidFill>
        <a:latin typeface="ZapfDingbats" pitchFamily="82" charset="2"/>
        <a:ea typeface="+mn-ea"/>
        <a:cs typeface="+mn-cs"/>
      </a:defRPr>
    </a:lvl2pPr>
    <a:lvl3pPr marL="914400" algn="ctr" rtl="0" eaLnBrk="0" fontAlgn="base" hangingPunct="0">
      <a:spcBef>
        <a:spcPct val="0"/>
      </a:spcBef>
      <a:spcAft>
        <a:spcPct val="0"/>
      </a:spcAft>
      <a:defRPr sz="1400" kern="1200">
        <a:solidFill>
          <a:schemeClr val="bg1"/>
        </a:solidFill>
        <a:latin typeface="ZapfDingbats" pitchFamily="82" charset="2"/>
        <a:ea typeface="+mn-ea"/>
        <a:cs typeface="+mn-cs"/>
      </a:defRPr>
    </a:lvl3pPr>
    <a:lvl4pPr marL="1371600" algn="ctr" rtl="0" eaLnBrk="0" fontAlgn="base" hangingPunct="0">
      <a:spcBef>
        <a:spcPct val="0"/>
      </a:spcBef>
      <a:spcAft>
        <a:spcPct val="0"/>
      </a:spcAft>
      <a:defRPr sz="1400" kern="1200">
        <a:solidFill>
          <a:schemeClr val="bg1"/>
        </a:solidFill>
        <a:latin typeface="ZapfDingbats" pitchFamily="82" charset="2"/>
        <a:ea typeface="+mn-ea"/>
        <a:cs typeface="+mn-cs"/>
      </a:defRPr>
    </a:lvl4pPr>
    <a:lvl5pPr marL="1828800" algn="ctr" rtl="0" eaLnBrk="0" fontAlgn="base" hangingPunct="0">
      <a:spcBef>
        <a:spcPct val="0"/>
      </a:spcBef>
      <a:spcAft>
        <a:spcPct val="0"/>
      </a:spcAft>
      <a:defRPr sz="1400" kern="1200">
        <a:solidFill>
          <a:schemeClr val="bg1"/>
        </a:solidFill>
        <a:latin typeface="ZapfDingbats" pitchFamily="82" charset="2"/>
        <a:ea typeface="+mn-ea"/>
        <a:cs typeface="+mn-cs"/>
      </a:defRPr>
    </a:lvl5pPr>
    <a:lvl6pPr marL="2286000" algn="l" defTabSz="914400" rtl="0" eaLnBrk="1" latinLnBrk="0" hangingPunct="1">
      <a:defRPr sz="1400" kern="1200">
        <a:solidFill>
          <a:schemeClr val="bg1"/>
        </a:solidFill>
        <a:latin typeface="ZapfDingbats" pitchFamily="82" charset="2"/>
        <a:ea typeface="+mn-ea"/>
        <a:cs typeface="+mn-cs"/>
      </a:defRPr>
    </a:lvl6pPr>
    <a:lvl7pPr marL="2743200" algn="l" defTabSz="914400" rtl="0" eaLnBrk="1" latinLnBrk="0" hangingPunct="1">
      <a:defRPr sz="1400" kern="1200">
        <a:solidFill>
          <a:schemeClr val="bg1"/>
        </a:solidFill>
        <a:latin typeface="ZapfDingbats" pitchFamily="82" charset="2"/>
        <a:ea typeface="+mn-ea"/>
        <a:cs typeface="+mn-cs"/>
      </a:defRPr>
    </a:lvl7pPr>
    <a:lvl8pPr marL="3200400" algn="l" defTabSz="914400" rtl="0" eaLnBrk="1" latinLnBrk="0" hangingPunct="1">
      <a:defRPr sz="1400" kern="1200">
        <a:solidFill>
          <a:schemeClr val="bg1"/>
        </a:solidFill>
        <a:latin typeface="ZapfDingbats" pitchFamily="82" charset="2"/>
        <a:ea typeface="+mn-ea"/>
        <a:cs typeface="+mn-cs"/>
      </a:defRPr>
    </a:lvl8pPr>
    <a:lvl9pPr marL="3657600" algn="l" defTabSz="914400" rtl="0" eaLnBrk="1" latinLnBrk="0" hangingPunct="1">
      <a:defRPr sz="1400" kern="1200">
        <a:solidFill>
          <a:schemeClr val="bg1"/>
        </a:solidFill>
        <a:latin typeface="ZapfDingbats" pitchFamily="82"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DDDDDD"/>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8" autoAdjust="0"/>
  </p:normalViewPr>
  <p:slideViewPr>
    <p:cSldViewPr>
      <p:cViewPr varScale="1">
        <p:scale>
          <a:sx n="63" d="100"/>
          <a:sy n="63" d="100"/>
        </p:scale>
        <p:origin x="-726"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316B168A-42D1-2AA6-FDA2-4386BF09ECC5}"/>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1" hangingPunct="1">
              <a:defRPr sz="1300">
                <a:solidFill>
                  <a:schemeClr val="tx1"/>
                </a:solidFill>
                <a:latin typeface="Arial" panose="020B0604020202020204" pitchFamily="34" charset="0"/>
              </a:defRPr>
            </a:lvl1pPr>
          </a:lstStyle>
          <a:p>
            <a:endParaRPr lang="es-ES" altLang="es-CO"/>
          </a:p>
        </p:txBody>
      </p:sp>
      <p:sp>
        <p:nvSpPr>
          <p:cNvPr id="559107" name="Rectangle 3">
            <a:extLst>
              <a:ext uri="{FF2B5EF4-FFF2-40B4-BE49-F238E27FC236}">
                <a16:creationId xmlns:a16="http://schemas.microsoft.com/office/drawing/2014/main" id="{E15FB902-8001-784F-EDCB-4C4A16E4FEAA}"/>
              </a:ext>
            </a:extLst>
          </p:cNvPr>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endParaRPr lang="es-ES" altLang="es-CO"/>
          </a:p>
        </p:txBody>
      </p:sp>
      <p:sp>
        <p:nvSpPr>
          <p:cNvPr id="559108" name="Rectangle 4">
            <a:extLst>
              <a:ext uri="{FF2B5EF4-FFF2-40B4-BE49-F238E27FC236}">
                <a16:creationId xmlns:a16="http://schemas.microsoft.com/office/drawing/2014/main" id="{0687BB0C-3749-C2E8-6A2A-D617FC672C09}"/>
              </a:ext>
            </a:extLst>
          </p:cNvPr>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1" hangingPunct="1">
              <a:defRPr sz="1300">
                <a:solidFill>
                  <a:schemeClr val="tx1"/>
                </a:solidFill>
                <a:latin typeface="Arial" panose="020B0604020202020204" pitchFamily="34" charset="0"/>
              </a:defRPr>
            </a:lvl1pPr>
          </a:lstStyle>
          <a:p>
            <a:r>
              <a:rPr lang="es-ES" altLang="es-CO"/>
              <a:t>Préstamos, Líneas de Crédito y Garantías</a:t>
            </a:r>
          </a:p>
        </p:txBody>
      </p:sp>
      <p:sp>
        <p:nvSpPr>
          <p:cNvPr id="559109" name="Rectangle 5">
            <a:extLst>
              <a:ext uri="{FF2B5EF4-FFF2-40B4-BE49-F238E27FC236}">
                <a16:creationId xmlns:a16="http://schemas.microsoft.com/office/drawing/2014/main" id="{4E8D9E09-8DFA-EED9-D347-B8AD061DA86B}"/>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2F1DFDCF-F74B-4072-944B-49AE88740125}" type="slidenum">
              <a:rPr lang="es-ES" altLang="es-CO"/>
              <a:pPr/>
              <a:t>‹Nº›</a:t>
            </a:fld>
            <a:endParaRPr lang="es-ES" alt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F6D3F19-DDC5-85B8-DD4B-FB7D85DF2DEF}"/>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1" hangingPunct="1">
              <a:defRPr sz="1300">
                <a:solidFill>
                  <a:schemeClr val="tx1"/>
                </a:solidFill>
                <a:latin typeface="Arial" panose="020B0604020202020204" pitchFamily="34" charset="0"/>
              </a:defRPr>
            </a:lvl1pPr>
          </a:lstStyle>
          <a:p>
            <a:endParaRPr lang="es-ES" altLang="es-CO"/>
          </a:p>
        </p:txBody>
      </p:sp>
      <p:sp>
        <p:nvSpPr>
          <p:cNvPr id="9219" name="Rectangle 3">
            <a:extLst>
              <a:ext uri="{FF2B5EF4-FFF2-40B4-BE49-F238E27FC236}">
                <a16:creationId xmlns:a16="http://schemas.microsoft.com/office/drawing/2014/main" id="{90057663-4B22-D1EC-E68E-AE0218B21685}"/>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endParaRPr lang="es-ES" altLang="es-CO"/>
          </a:p>
        </p:txBody>
      </p:sp>
      <p:sp>
        <p:nvSpPr>
          <p:cNvPr id="9220" name="Rectangle 4">
            <a:extLst>
              <a:ext uri="{FF2B5EF4-FFF2-40B4-BE49-F238E27FC236}">
                <a16:creationId xmlns:a16="http://schemas.microsoft.com/office/drawing/2014/main" id="{1796E600-15C2-EFA5-9AE7-6D7AB2F5AC0D}"/>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5FDC52E0-77B9-0AD7-6CA9-08894617CA00}"/>
              </a:ext>
            </a:extLst>
          </p:cNvPr>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p>
        </p:txBody>
      </p:sp>
      <p:sp>
        <p:nvSpPr>
          <p:cNvPr id="9222" name="Rectangle 6">
            <a:extLst>
              <a:ext uri="{FF2B5EF4-FFF2-40B4-BE49-F238E27FC236}">
                <a16:creationId xmlns:a16="http://schemas.microsoft.com/office/drawing/2014/main" id="{6C8F1E33-383A-9A99-8663-0A629D5F7102}"/>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1" hangingPunct="1">
              <a:defRPr sz="1300">
                <a:solidFill>
                  <a:schemeClr val="tx1"/>
                </a:solidFill>
                <a:latin typeface="Arial" panose="020B0604020202020204" pitchFamily="34" charset="0"/>
              </a:defRPr>
            </a:lvl1pPr>
          </a:lstStyle>
          <a:p>
            <a:r>
              <a:rPr lang="es-ES" altLang="es-CO"/>
              <a:t>Préstamos, Líneas de Crédito y Garantías</a:t>
            </a:r>
          </a:p>
        </p:txBody>
      </p:sp>
      <p:sp>
        <p:nvSpPr>
          <p:cNvPr id="9223" name="Rectangle 7">
            <a:extLst>
              <a:ext uri="{FF2B5EF4-FFF2-40B4-BE49-F238E27FC236}">
                <a16:creationId xmlns:a16="http://schemas.microsoft.com/office/drawing/2014/main" id="{F0EB666B-0C89-9504-27E5-E6C085961158}"/>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8C412C37-8C04-4868-BAC7-7F858654A306}" type="slidenum">
              <a:rPr lang="es-ES" altLang="es-CO"/>
              <a:pPr/>
              <a:t>‹Nº›</a:t>
            </a:fld>
            <a:endParaRPr lang="es-ES" altLang="es-CO"/>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604A318-CC69-EA3C-D497-E3E7803661D0}"/>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B8B921E-5CED-88E0-D420-B2127A2E8C30}"/>
              </a:ext>
            </a:extLst>
          </p:cNvPr>
          <p:cNvSpPr>
            <a:spLocks noGrp="1" noChangeArrowheads="1"/>
          </p:cNvSpPr>
          <p:nvPr>
            <p:ph type="sldNum" sz="quarter" idx="5"/>
          </p:nvPr>
        </p:nvSpPr>
        <p:spPr>
          <a:ln/>
        </p:spPr>
        <p:txBody>
          <a:bodyPr/>
          <a:lstStyle/>
          <a:p>
            <a:fld id="{0AC7379B-75F5-4B10-9B31-022E7252AA09}" type="slidenum">
              <a:rPr lang="es-ES" altLang="es-CO"/>
              <a:pPr/>
              <a:t>1</a:t>
            </a:fld>
            <a:endParaRPr lang="es-ES" altLang="es-CO"/>
          </a:p>
        </p:txBody>
      </p:sp>
      <p:sp>
        <p:nvSpPr>
          <p:cNvPr id="562178" name="Rectangle 2">
            <a:extLst>
              <a:ext uri="{FF2B5EF4-FFF2-40B4-BE49-F238E27FC236}">
                <a16:creationId xmlns:a16="http://schemas.microsoft.com/office/drawing/2014/main" id="{A49E2DEB-8FA7-76BF-DA17-058513434CBE}"/>
              </a:ext>
            </a:extLst>
          </p:cNvPr>
          <p:cNvSpPr>
            <a:spLocks noRot="1" noChangeArrowheads="1" noTextEdit="1"/>
          </p:cNvSpPr>
          <p:nvPr>
            <p:ph type="sldImg"/>
          </p:nvPr>
        </p:nvSpPr>
        <p:spPr>
          <a:ln/>
        </p:spPr>
      </p:sp>
      <p:sp>
        <p:nvSpPr>
          <p:cNvPr id="562179" name="Rectangle 3">
            <a:extLst>
              <a:ext uri="{FF2B5EF4-FFF2-40B4-BE49-F238E27FC236}">
                <a16:creationId xmlns:a16="http://schemas.microsoft.com/office/drawing/2014/main" id="{16636FB2-BDAD-C75C-2523-E8CA8609B92E}"/>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7460A40-D5E0-407A-456D-9748A74C9299}"/>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483CF05-5F5E-E043-51B4-7942AE9DCA63}"/>
              </a:ext>
            </a:extLst>
          </p:cNvPr>
          <p:cNvSpPr>
            <a:spLocks noGrp="1" noChangeArrowheads="1"/>
          </p:cNvSpPr>
          <p:nvPr>
            <p:ph type="sldNum" sz="quarter" idx="5"/>
          </p:nvPr>
        </p:nvSpPr>
        <p:spPr>
          <a:ln/>
        </p:spPr>
        <p:txBody>
          <a:bodyPr/>
          <a:lstStyle/>
          <a:p>
            <a:fld id="{01B2FEAB-A036-4B75-96AC-4EFC966D34EB}" type="slidenum">
              <a:rPr lang="es-ES" altLang="es-CO"/>
              <a:pPr/>
              <a:t>15</a:t>
            </a:fld>
            <a:endParaRPr lang="es-ES" altLang="es-CO"/>
          </a:p>
        </p:txBody>
      </p:sp>
      <p:sp>
        <p:nvSpPr>
          <p:cNvPr id="489474" name="Rectangle 2">
            <a:extLst>
              <a:ext uri="{FF2B5EF4-FFF2-40B4-BE49-F238E27FC236}">
                <a16:creationId xmlns:a16="http://schemas.microsoft.com/office/drawing/2014/main" id="{084D6F55-4819-2CEA-10BA-AFEFCB97E1DB}"/>
              </a:ext>
            </a:extLst>
          </p:cNvPr>
          <p:cNvSpPr>
            <a:spLocks noRot="1" noChangeArrowheads="1" noTextEdit="1"/>
          </p:cNvSpPr>
          <p:nvPr>
            <p:ph type="sldImg"/>
          </p:nvPr>
        </p:nvSpPr>
        <p:spPr>
          <a:xfrm>
            <a:off x="1258888" y="720725"/>
            <a:ext cx="4800600" cy="3600450"/>
          </a:xfrm>
          <a:ln/>
        </p:spPr>
      </p:sp>
      <p:sp>
        <p:nvSpPr>
          <p:cNvPr id="489475" name="Rectangle 3">
            <a:extLst>
              <a:ext uri="{FF2B5EF4-FFF2-40B4-BE49-F238E27FC236}">
                <a16:creationId xmlns:a16="http://schemas.microsoft.com/office/drawing/2014/main" id="{2AF0A446-2B59-34E9-FC93-6224F8E22805}"/>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0452539-6858-B59D-BA33-974F2DA984E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69264164-B7BC-15E6-24FC-1F4D20121703}"/>
              </a:ext>
            </a:extLst>
          </p:cNvPr>
          <p:cNvSpPr>
            <a:spLocks noGrp="1" noChangeArrowheads="1"/>
          </p:cNvSpPr>
          <p:nvPr>
            <p:ph type="sldNum" sz="quarter" idx="5"/>
          </p:nvPr>
        </p:nvSpPr>
        <p:spPr>
          <a:ln/>
        </p:spPr>
        <p:txBody>
          <a:bodyPr/>
          <a:lstStyle/>
          <a:p>
            <a:fld id="{AB154FA1-8E87-4378-8A10-FFDDF1DC0DBB}" type="slidenum">
              <a:rPr lang="es-ES" altLang="es-CO"/>
              <a:pPr/>
              <a:t>16</a:t>
            </a:fld>
            <a:endParaRPr lang="es-ES" altLang="es-CO"/>
          </a:p>
        </p:txBody>
      </p:sp>
      <p:sp>
        <p:nvSpPr>
          <p:cNvPr id="491522" name="Rectangle 2">
            <a:extLst>
              <a:ext uri="{FF2B5EF4-FFF2-40B4-BE49-F238E27FC236}">
                <a16:creationId xmlns:a16="http://schemas.microsoft.com/office/drawing/2014/main" id="{D1C5ED94-390D-FF58-34DC-B116C6BB3352}"/>
              </a:ext>
            </a:extLst>
          </p:cNvPr>
          <p:cNvSpPr>
            <a:spLocks noRot="1" noChangeArrowheads="1" noTextEdit="1"/>
          </p:cNvSpPr>
          <p:nvPr>
            <p:ph type="sldImg"/>
          </p:nvPr>
        </p:nvSpPr>
        <p:spPr>
          <a:xfrm>
            <a:off x="1258888" y="720725"/>
            <a:ext cx="4800600" cy="3600450"/>
          </a:xfrm>
          <a:ln/>
        </p:spPr>
      </p:sp>
      <p:sp>
        <p:nvSpPr>
          <p:cNvPr id="491523" name="Rectangle 3">
            <a:extLst>
              <a:ext uri="{FF2B5EF4-FFF2-40B4-BE49-F238E27FC236}">
                <a16:creationId xmlns:a16="http://schemas.microsoft.com/office/drawing/2014/main" id="{6A6E1769-BDAA-2D2C-F1E7-CB437DE70C00}"/>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D527BC7-B93F-426E-820F-2AA40C1EAB52}"/>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F131D87-BC21-5724-6463-76D57773787C}"/>
              </a:ext>
            </a:extLst>
          </p:cNvPr>
          <p:cNvSpPr>
            <a:spLocks noGrp="1" noChangeArrowheads="1"/>
          </p:cNvSpPr>
          <p:nvPr>
            <p:ph type="sldNum" sz="quarter" idx="5"/>
          </p:nvPr>
        </p:nvSpPr>
        <p:spPr>
          <a:ln/>
        </p:spPr>
        <p:txBody>
          <a:bodyPr/>
          <a:lstStyle/>
          <a:p>
            <a:fld id="{2CC85C21-2C80-4CEA-8AC0-7AC41306A20B}" type="slidenum">
              <a:rPr lang="es-ES" altLang="es-CO"/>
              <a:pPr/>
              <a:t>17</a:t>
            </a:fld>
            <a:endParaRPr lang="es-ES" altLang="es-CO"/>
          </a:p>
        </p:txBody>
      </p:sp>
      <p:sp>
        <p:nvSpPr>
          <p:cNvPr id="495618" name="Rectangle 2">
            <a:extLst>
              <a:ext uri="{FF2B5EF4-FFF2-40B4-BE49-F238E27FC236}">
                <a16:creationId xmlns:a16="http://schemas.microsoft.com/office/drawing/2014/main" id="{F8ECD0CC-44DB-0917-4771-3D97033B3924}"/>
              </a:ext>
            </a:extLst>
          </p:cNvPr>
          <p:cNvSpPr>
            <a:spLocks noRot="1" noChangeArrowheads="1" noTextEdit="1"/>
          </p:cNvSpPr>
          <p:nvPr>
            <p:ph type="sldImg"/>
          </p:nvPr>
        </p:nvSpPr>
        <p:spPr>
          <a:xfrm>
            <a:off x="1258888" y="720725"/>
            <a:ext cx="4800600" cy="3600450"/>
          </a:xfrm>
          <a:ln/>
        </p:spPr>
      </p:sp>
      <p:sp>
        <p:nvSpPr>
          <p:cNvPr id="495619" name="Rectangle 3">
            <a:extLst>
              <a:ext uri="{FF2B5EF4-FFF2-40B4-BE49-F238E27FC236}">
                <a16:creationId xmlns:a16="http://schemas.microsoft.com/office/drawing/2014/main" id="{7C556266-7E3B-64CB-7061-088D0E024DFB}"/>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B12F6E5-7A85-7934-A527-256AB9A54812}"/>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EEF9CF4D-8420-5F33-D7A2-B81F3497B7BE}"/>
              </a:ext>
            </a:extLst>
          </p:cNvPr>
          <p:cNvSpPr>
            <a:spLocks noGrp="1" noChangeArrowheads="1"/>
          </p:cNvSpPr>
          <p:nvPr>
            <p:ph type="sldNum" sz="quarter" idx="5"/>
          </p:nvPr>
        </p:nvSpPr>
        <p:spPr>
          <a:ln/>
        </p:spPr>
        <p:txBody>
          <a:bodyPr/>
          <a:lstStyle/>
          <a:p>
            <a:fld id="{ED100499-2D11-49F3-A0C7-A2F9486D3E85}" type="slidenum">
              <a:rPr lang="es-ES" altLang="es-CO"/>
              <a:pPr/>
              <a:t>18</a:t>
            </a:fld>
            <a:endParaRPr lang="es-ES" altLang="es-CO"/>
          </a:p>
        </p:txBody>
      </p:sp>
      <p:sp>
        <p:nvSpPr>
          <p:cNvPr id="434178" name="Rectangle 2">
            <a:extLst>
              <a:ext uri="{FF2B5EF4-FFF2-40B4-BE49-F238E27FC236}">
                <a16:creationId xmlns:a16="http://schemas.microsoft.com/office/drawing/2014/main" id="{66BD3F50-C428-946D-26B2-699E456101B6}"/>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34179" name="Rectangle 3">
            <a:extLst>
              <a:ext uri="{FF2B5EF4-FFF2-40B4-BE49-F238E27FC236}">
                <a16:creationId xmlns:a16="http://schemas.microsoft.com/office/drawing/2014/main" id="{343EEC5D-1A40-4B98-44E7-4743B1BD1EDC}"/>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marL="228600" indent="-228600"/>
            <a:r>
              <a:rPr lang="es-ES" altLang="es-CO" b="1"/>
              <a:t>Ingreso de Solicitud del Préstamo</a:t>
            </a:r>
            <a:endParaRPr lang="es-ES" altLang="es-CO"/>
          </a:p>
          <a:p>
            <a:pPr marL="228600" indent="-228600"/>
            <a:r>
              <a:rPr lang="es-ES" altLang="es-CO"/>
              <a:t>Se carga la solicitud del préstamo vía </a:t>
            </a:r>
            <a:r>
              <a:rPr lang="es-ES" altLang="es-CO" b="1"/>
              <a:t>simulador, </a:t>
            </a:r>
            <a:r>
              <a:rPr lang="es-ES" altLang="es-CO"/>
              <a:t>por parte del auxiliar de cuenta.</a:t>
            </a:r>
            <a:endParaRPr lang="es-ES" altLang="es-CO" b="1"/>
          </a:p>
          <a:p>
            <a:pPr marL="228600" indent="-228600"/>
            <a:r>
              <a:rPr lang="es-ES" altLang="es-CO" b="1"/>
              <a:t>Disponibilidad de Límites</a:t>
            </a:r>
            <a:endParaRPr lang="es-ES" altLang="es-CO"/>
          </a:p>
          <a:p>
            <a:pPr marL="228600" indent="-228600"/>
            <a:r>
              <a:rPr lang="es-ES" altLang="es-CO"/>
              <a:t>Luego de ingresado, se controla (manualmente o vía programa) que exista la cobertura de límites respectiva. En caso que no alcance, podrá solicitarse la modificación de los límites respectivos. Si esta se aprueba, puede continuarse el proceso. </a:t>
            </a:r>
          </a:p>
          <a:p>
            <a:pPr marL="228600" indent="-228600"/>
            <a:br>
              <a:rPr lang="es-ES" altLang="es-CO"/>
            </a:br>
            <a:endParaRPr lang="es-ES" altLang="es-CO" b="1"/>
          </a:p>
          <a:p>
            <a:pPr marL="228600" indent="-228600"/>
            <a:r>
              <a:rPr lang="es-ES" altLang="es-CO" b="1"/>
              <a:t>Autorización del Crédito</a:t>
            </a:r>
            <a:endParaRPr lang="es-ES" altLang="es-CO"/>
          </a:p>
          <a:p>
            <a:pPr marL="228600" indent="-228600"/>
            <a:r>
              <a:rPr lang="es-ES" altLang="es-CO"/>
              <a:t>Se verifica la solicitud ingresada, por parte del oficial de cuenta. </a:t>
            </a:r>
            <a:endParaRPr lang="es-ES" altLang="es-CO" b="1"/>
          </a:p>
          <a:p>
            <a:pPr marL="228600" indent="-228600"/>
            <a:r>
              <a:rPr lang="es-ES" altLang="es-CO" b="1"/>
              <a:t>Desembolso / Contabilización</a:t>
            </a:r>
            <a:endParaRPr lang="es-ES" altLang="es-CO"/>
          </a:p>
          <a:p>
            <a:pPr marL="228600" indent="-228600"/>
            <a:r>
              <a:rPr lang="es-ES" altLang="es-CO"/>
              <a:t>El mismo puede realizarse vía efectivo, cuentas corrientes, cuentas de ahorro y cheque de gerencia.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969FE8EF-88B4-0B1A-EF8F-8168F1E92131}"/>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D4F05B4-B9A2-82AB-4FA5-DE50D7FA03D5}"/>
              </a:ext>
            </a:extLst>
          </p:cNvPr>
          <p:cNvSpPr>
            <a:spLocks noGrp="1" noChangeArrowheads="1"/>
          </p:cNvSpPr>
          <p:nvPr>
            <p:ph type="sldNum" sz="quarter" idx="5"/>
          </p:nvPr>
        </p:nvSpPr>
        <p:spPr>
          <a:ln/>
        </p:spPr>
        <p:txBody>
          <a:bodyPr/>
          <a:lstStyle/>
          <a:p>
            <a:fld id="{BCE327FB-EF1D-412B-B940-5553A0C2475B}" type="slidenum">
              <a:rPr lang="es-ES" altLang="es-CO"/>
              <a:pPr/>
              <a:t>19</a:t>
            </a:fld>
            <a:endParaRPr lang="es-ES" altLang="es-CO"/>
          </a:p>
        </p:txBody>
      </p:sp>
      <p:sp>
        <p:nvSpPr>
          <p:cNvPr id="542722" name="Rectangle 2">
            <a:extLst>
              <a:ext uri="{FF2B5EF4-FFF2-40B4-BE49-F238E27FC236}">
                <a16:creationId xmlns:a16="http://schemas.microsoft.com/office/drawing/2014/main" id="{5B09B5B7-3DF7-F15D-7E58-7FE3A2E5987D}"/>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42723" name="Rectangle 3">
            <a:extLst>
              <a:ext uri="{FF2B5EF4-FFF2-40B4-BE49-F238E27FC236}">
                <a16:creationId xmlns:a16="http://schemas.microsoft.com/office/drawing/2014/main" id="{F3B46D39-A5BF-56F4-3A7A-1AAC850C2775}"/>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marL="228600" indent="-228600"/>
            <a:r>
              <a:rPr lang="es-ES" altLang="es-CO" b="1"/>
              <a:t>1.  Recepción / Verificación de documentación exigida</a:t>
            </a:r>
            <a:endParaRPr lang="es-ES" altLang="es-CO"/>
          </a:p>
          <a:p>
            <a:pPr marL="228600" indent="-228600"/>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a:r>
              <a:rPr lang="es-ES" altLang="es-CO"/>
              <a:t>Este control puede realizarse mediante un check-list manual, como un programa de control a nivel del workflow. </a:t>
            </a:r>
            <a:endParaRPr lang="es-ES" altLang="es-CO" b="1"/>
          </a:p>
          <a:p>
            <a:pPr marL="228600" indent="-228600"/>
            <a:r>
              <a:rPr lang="es-ES" altLang="es-CO" b="1"/>
              <a:t>2.  Análisis de Información Recibida</a:t>
            </a:r>
            <a:endParaRPr lang="es-ES" altLang="es-CO"/>
          </a:p>
          <a:p>
            <a:pPr marL="228600" indent="-228600"/>
            <a:r>
              <a:rPr lang="es-ES" altLang="es-CO"/>
              <a:t>Luego que la información recabada cumple con los requisitos de completitud y calidad, se analiza la misma, determinándose si corresponde o no el rechazo. </a:t>
            </a:r>
          </a:p>
          <a:p>
            <a:pPr marL="228600" indent="-228600"/>
            <a:r>
              <a:rPr lang="es-ES" altLang="es-CO"/>
              <a:t>En este caso, también se analiza información del cliente distinta a la aportada por éste (central de riesgos de la superintendencia bancaria, base de datos de empresas de análisis de riesgo, información del mercado, etc.).</a:t>
            </a:r>
            <a:endParaRPr lang="es-ES" altLang="es-CO" b="1"/>
          </a:p>
          <a:p>
            <a:pPr marL="228600" indent="-228600"/>
            <a:r>
              <a:rPr lang="es-ES" altLang="es-CO" b="1"/>
              <a:t>3.   Análisis de Exigencia de Garantías</a:t>
            </a:r>
            <a:endParaRPr lang="es-ES" altLang="es-CO"/>
          </a:p>
          <a:p>
            <a:pPr marL="228600" indent="-228600"/>
            <a:r>
              <a:rPr lang="es-ES" altLang="es-CO"/>
              <a:t>Se inicia el ciclo en el Departamento de Garantías, el cual finalizará con la autorización (o no) de la garantía hipotecaria o prendaria.</a:t>
            </a:r>
            <a:endParaRPr lang="es-ES" altLang="es-CO" b="1"/>
          </a:p>
          <a:p>
            <a:pPr marL="228600" indent="-228600"/>
            <a:r>
              <a:rPr lang="es-ES" altLang="es-CO" b="1"/>
              <a:t>4.   Solicitud de Alta de Clientes</a:t>
            </a:r>
            <a:endParaRPr lang="es-ES" altLang="es-CO"/>
          </a:p>
          <a:p>
            <a:pPr marL="228600" indent="-228600"/>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pPr marL="228600" indent="-228600"/>
            <a:r>
              <a:rPr lang="es-ES" altLang="es-CO" b="1"/>
              <a:t>5.  Contabilización</a:t>
            </a:r>
            <a:endParaRPr lang="es-ES" altLang="es-CO"/>
          </a:p>
          <a:p>
            <a:pPr marL="228600" indent="-228600"/>
            <a:r>
              <a:rPr lang="es-ES" altLang="es-CO"/>
              <a:t>Luego de autorizado por el Departamento de Garantías la garantía requerida, se contabiliza el alta del préstamo correspondiente.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595ADB2-E7CE-675F-A84B-5D18A92B2E8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8ED52264-4025-5527-40D7-B88151649FA1}"/>
              </a:ext>
            </a:extLst>
          </p:cNvPr>
          <p:cNvSpPr>
            <a:spLocks noGrp="1" noChangeArrowheads="1"/>
          </p:cNvSpPr>
          <p:nvPr>
            <p:ph type="sldNum" sz="quarter" idx="5"/>
          </p:nvPr>
        </p:nvSpPr>
        <p:spPr>
          <a:ln/>
        </p:spPr>
        <p:txBody>
          <a:bodyPr/>
          <a:lstStyle/>
          <a:p>
            <a:fld id="{84345569-40EC-47D8-8D9B-6BC1F18D8555}" type="slidenum">
              <a:rPr lang="es-ES" altLang="es-CO"/>
              <a:pPr/>
              <a:t>20</a:t>
            </a:fld>
            <a:endParaRPr lang="es-ES" altLang="es-CO"/>
          </a:p>
        </p:txBody>
      </p:sp>
      <p:sp>
        <p:nvSpPr>
          <p:cNvPr id="544770" name="Rectangle 2">
            <a:extLst>
              <a:ext uri="{FF2B5EF4-FFF2-40B4-BE49-F238E27FC236}">
                <a16:creationId xmlns:a16="http://schemas.microsoft.com/office/drawing/2014/main" id="{85F6933D-F8E6-C350-AC41-8878F163CDA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44771" name="Rectangle 3">
            <a:extLst>
              <a:ext uri="{FF2B5EF4-FFF2-40B4-BE49-F238E27FC236}">
                <a16:creationId xmlns:a16="http://schemas.microsoft.com/office/drawing/2014/main" id="{EEF07EA0-CE58-B4E7-00CA-660A46EE3C22}"/>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marL="228600" indent="-228600"/>
            <a:r>
              <a:rPr lang="es-ES" altLang="es-CO" b="1"/>
              <a:t>1.   Recepción / Verificación de documentación exigida</a:t>
            </a:r>
            <a:endParaRPr lang="es-ES" altLang="es-CO"/>
          </a:p>
          <a:p>
            <a:pPr marL="228600" indent="-228600"/>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a:r>
              <a:rPr lang="es-ES" altLang="es-CO"/>
              <a:t>Este control puede realizarse mediante un check-list manual, como un programa de control a nivel del workflow. </a:t>
            </a:r>
            <a:endParaRPr lang="es-ES" altLang="es-CO" b="1"/>
          </a:p>
          <a:p>
            <a:pPr marL="228600" indent="-228600"/>
            <a:r>
              <a:rPr lang="es-ES" altLang="es-CO" b="1"/>
              <a:t>2.   Análisis de Información Recibida</a:t>
            </a:r>
            <a:endParaRPr lang="es-ES" altLang="es-CO"/>
          </a:p>
          <a:p>
            <a:pPr marL="228600" indent="-228600"/>
            <a:r>
              <a:rPr lang="es-ES" altLang="es-CO"/>
              <a:t>Luego que la información recabada cumple con los requisitos de completitud y calidad, se analiza la misma, determinándose si corresponde o no el rechazo. </a:t>
            </a:r>
          </a:p>
          <a:p>
            <a:pPr marL="228600" indent="-228600"/>
            <a:r>
              <a:rPr lang="es-ES" altLang="es-CO"/>
              <a:t>En este caso, también se analiza información del cliente distinta a la aportada por éste (central de riesgos de la superintendencia bancaria, base de datos de empresas de análisis de riesgo, información del mercado, etc.).</a:t>
            </a:r>
          </a:p>
          <a:p>
            <a:pPr marL="228600" indent="-228600"/>
            <a:br>
              <a:rPr lang="es-ES" altLang="es-CO"/>
            </a:br>
            <a:endParaRPr lang="es-ES" altLang="es-CO" b="1"/>
          </a:p>
          <a:p>
            <a:pPr marL="228600" indent="-228600"/>
            <a:r>
              <a:rPr lang="es-ES" altLang="es-CO" b="1"/>
              <a:t>3.   Solicitud de Alta de Clientes</a:t>
            </a:r>
            <a:endParaRPr lang="es-ES" altLang="es-CO"/>
          </a:p>
          <a:p>
            <a:pPr marL="228600" indent="-228600"/>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pPr marL="228600" indent="-228600"/>
            <a:r>
              <a:rPr lang="es-ES" altLang="es-CO" b="1"/>
              <a:t>4.   Contabilización</a:t>
            </a:r>
            <a:endParaRPr lang="es-ES" altLang="es-CO"/>
          </a:p>
          <a:p>
            <a:pPr marL="228600" indent="-228600"/>
            <a:r>
              <a:rPr lang="es-ES" altLang="es-CO"/>
              <a:t>Luego de autorizado por el Departamento de Garantías la garantía requerida, se contabiliza el desembolso correspondiente.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49E0F3C-BEE7-F99E-D7E9-FE52F5F682C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F1306478-ECC2-6EB2-8606-7BBEDD75AA62}"/>
              </a:ext>
            </a:extLst>
          </p:cNvPr>
          <p:cNvSpPr>
            <a:spLocks noGrp="1" noChangeArrowheads="1"/>
          </p:cNvSpPr>
          <p:nvPr>
            <p:ph type="sldNum" sz="quarter" idx="5"/>
          </p:nvPr>
        </p:nvSpPr>
        <p:spPr>
          <a:ln/>
        </p:spPr>
        <p:txBody>
          <a:bodyPr/>
          <a:lstStyle/>
          <a:p>
            <a:fld id="{B63F845E-3945-494C-86EF-19AE5FC8731E}" type="slidenum">
              <a:rPr lang="es-ES" altLang="es-CO"/>
              <a:pPr/>
              <a:t>21</a:t>
            </a:fld>
            <a:endParaRPr lang="es-ES" altLang="es-CO"/>
          </a:p>
        </p:txBody>
      </p:sp>
      <p:sp>
        <p:nvSpPr>
          <p:cNvPr id="540674" name="Rectangle 2">
            <a:extLst>
              <a:ext uri="{FF2B5EF4-FFF2-40B4-BE49-F238E27FC236}">
                <a16:creationId xmlns:a16="http://schemas.microsoft.com/office/drawing/2014/main" id="{179B67C0-F311-BE68-8F32-741F41877456}"/>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40675" name="Rectangle 3">
            <a:extLst>
              <a:ext uri="{FF2B5EF4-FFF2-40B4-BE49-F238E27FC236}">
                <a16:creationId xmlns:a16="http://schemas.microsoft.com/office/drawing/2014/main" id="{964298CA-2223-F348-5CD5-8D8B7173580D}"/>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9EF24B2-CD2A-D878-AAF9-375B5A4C2987}"/>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A8DE8A31-B6E7-31FD-7991-B8DD349207B7}"/>
              </a:ext>
            </a:extLst>
          </p:cNvPr>
          <p:cNvSpPr>
            <a:spLocks noGrp="1" noChangeArrowheads="1"/>
          </p:cNvSpPr>
          <p:nvPr>
            <p:ph type="sldNum" sz="quarter" idx="5"/>
          </p:nvPr>
        </p:nvSpPr>
        <p:spPr>
          <a:ln/>
        </p:spPr>
        <p:txBody>
          <a:bodyPr/>
          <a:lstStyle/>
          <a:p>
            <a:fld id="{E4B1F5FE-CCC6-472C-8F9A-4EED7F2643B4}" type="slidenum">
              <a:rPr lang="es-ES" altLang="es-CO"/>
              <a:pPr/>
              <a:t>22</a:t>
            </a:fld>
            <a:endParaRPr lang="es-ES" altLang="es-CO"/>
          </a:p>
        </p:txBody>
      </p:sp>
      <p:sp>
        <p:nvSpPr>
          <p:cNvPr id="436226" name="Rectangle 2">
            <a:extLst>
              <a:ext uri="{FF2B5EF4-FFF2-40B4-BE49-F238E27FC236}">
                <a16:creationId xmlns:a16="http://schemas.microsoft.com/office/drawing/2014/main" id="{2FC480A6-A0E5-99D0-4EC1-7A737425406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36227" name="Rectangle 3">
            <a:extLst>
              <a:ext uri="{FF2B5EF4-FFF2-40B4-BE49-F238E27FC236}">
                <a16:creationId xmlns:a16="http://schemas.microsoft.com/office/drawing/2014/main" id="{295E0BA5-A244-B673-B027-CD8F4132FAEF}"/>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B92B22D-7E1F-AD39-DB0A-4ECFB22A093C}"/>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F7116497-19FC-1F92-E94D-4D2C12FDE315}"/>
              </a:ext>
            </a:extLst>
          </p:cNvPr>
          <p:cNvSpPr>
            <a:spLocks noGrp="1" noChangeArrowheads="1"/>
          </p:cNvSpPr>
          <p:nvPr>
            <p:ph type="sldNum" sz="quarter" idx="5"/>
          </p:nvPr>
        </p:nvSpPr>
        <p:spPr>
          <a:ln/>
        </p:spPr>
        <p:txBody>
          <a:bodyPr/>
          <a:lstStyle/>
          <a:p>
            <a:fld id="{4B83F955-AA46-4C1B-BB55-454AF53F03B2}" type="slidenum">
              <a:rPr lang="es-ES" altLang="es-CO"/>
              <a:pPr/>
              <a:t>23</a:t>
            </a:fld>
            <a:endParaRPr lang="es-ES" altLang="es-CO"/>
          </a:p>
        </p:txBody>
      </p:sp>
      <p:sp>
        <p:nvSpPr>
          <p:cNvPr id="438274" name="Rectangle 2">
            <a:extLst>
              <a:ext uri="{FF2B5EF4-FFF2-40B4-BE49-F238E27FC236}">
                <a16:creationId xmlns:a16="http://schemas.microsoft.com/office/drawing/2014/main" id="{32FBF0EA-5523-6939-B34B-185B2B7897D5}"/>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38275" name="Rectangle 3">
            <a:extLst>
              <a:ext uri="{FF2B5EF4-FFF2-40B4-BE49-F238E27FC236}">
                <a16:creationId xmlns:a16="http://schemas.microsoft.com/office/drawing/2014/main" id="{DF41F617-8130-0921-CFA2-B323C6A745B3}"/>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395C718-D1EA-6AC4-D695-BE3B2F8644C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E75F60FA-8BFE-8FB6-771F-1621A9A67FEF}"/>
              </a:ext>
            </a:extLst>
          </p:cNvPr>
          <p:cNvSpPr>
            <a:spLocks noGrp="1" noChangeArrowheads="1"/>
          </p:cNvSpPr>
          <p:nvPr>
            <p:ph type="sldNum" sz="quarter" idx="5"/>
          </p:nvPr>
        </p:nvSpPr>
        <p:spPr>
          <a:ln/>
        </p:spPr>
        <p:txBody>
          <a:bodyPr/>
          <a:lstStyle/>
          <a:p>
            <a:fld id="{C117B90A-AB7B-49F0-8D7A-C7E1622CB58A}" type="slidenum">
              <a:rPr lang="es-ES" altLang="es-CO"/>
              <a:pPr/>
              <a:t>24</a:t>
            </a:fld>
            <a:endParaRPr lang="es-ES" altLang="es-CO"/>
          </a:p>
        </p:txBody>
      </p:sp>
      <p:sp>
        <p:nvSpPr>
          <p:cNvPr id="440322" name="Rectangle 2">
            <a:extLst>
              <a:ext uri="{FF2B5EF4-FFF2-40B4-BE49-F238E27FC236}">
                <a16:creationId xmlns:a16="http://schemas.microsoft.com/office/drawing/2014/main" id="{E6417F7B-A109-0E7F-4D49-D37ADDF6A211}"/>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40323" name="Rectangle 3">
            <a:extLst>
              <a:ext uri="{FF2B5EF4-FFF2-40B4-BE49-F238E27FC236}">
                <a16:creationId xmlns:a16="http://schemas.microsoft.com/office/drawing/2014/main" id="{8C9CB8AF-CEE6-FC03-79BA-32FDDA42B50F}"/>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84CC703-BF00-45B9-4232-FEC84E73271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F714A2B4-CE25-DB6A-3C46-44BF74BB730D}"/>
              </a:ext>
            </a:extLst>
          </p:cNvPr>
          <p:cNvSpPr>
            <a:spLocks noGrp="1" noChangeArrowheads="1"/>
          </p:cNvSpPr>
          <p:nvPr>
            <p:ph type="sldNum" sz="quarter" idx="5"/>
          </p:nvPr>
        </p:nvSpPr>
        <p:spPr>
          <a:ln/>
        </p:spPr>
        <p:txBody>
          <a:bodyPr/>
          <a:lstStyle/>
          <a:p>
            <a:fld id="{997531C2-8556-4E22-A0B6-5CC0BA776DE4}" type="slidenum">
              <a:rPr lang="es-ES" altLang="es-CO"/>
              <a:pPr/>
              <a:t>2</a:t>
            </a:fld>
            <a:endParaRPr lang="es-ES" altLang="es-CO"/>
          </a:p>
        </p:txBody>
      </p:sp>
      <p:sp>
        <p:nvSpPr>
          <p:cNvPr id="415746" name="Rectangle 2">
            <a:extLst>
              <a:ext uri="{FF2B5EF4-FFF2-40B4-BE49-F238E27FC236}">
                <a16:creationId xmlns:a16="http://schemas.microsoft.com/office/drawing/2014/main" id="{9AF6686E-037E-01D0-5085-46AEF54B5B9D}"/>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15747" name="Rectangle 3">
            <a:extLst>
              <a:ext uri="{FF2B5EF4-FFF2-40B4-BE49-F238E27FC236}">
                <a16:creationId xmlns:a16="http://schemas.microsoft.com/office/drawing/2014/main" id="{C17AC955-400E-C744-10E5-CDFDF1D48926}"/>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3C25EB6-F8D1-0C06-A7CF-29ECF9F19395}"/>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1C2CEFED-062A-1917-3BB1-87A1F844842E}"/>
              </a:ext>
            </a:extLst>
          </p:cNvPr>
          <p:cNvSpPr>
            <a:spLocks noGrp="1" noChangeArrowheads="1"/>
          </p:cNvSpPr>
          <p:nvPr>
            <p:ph type="sldNum" sz="quarter" idx="5"/>
          </p:nvPr>
        </p:nvSpPr>
        <p:spPr>
          <a:ln/>
        </p:spPr>
        <p:txBody>
          <a:bodyPr/>
          <a:lstStyle/>
          <a:p>
            <a:fld id="{9D037C62-9346-4D7F-BFF2-31197D1AC187}" type="slidenum">
              <a:rPr lang="es-ES" altLang="es-CO"/>
              <a:pPr/>
              <a:t>25</a:t>
            </a:fld>
            <a:endParaRPr lang="es-ES" altLang="es-CO"/>
          </a:p>
        </p:txBody>
      </p:sp>
      <p:sp>
        <p:nvSpPr>
          <p:cNvPr id="442370" name="Rectangle 2">
            <a:extLst>
              <a:ext uri="{FF2B5EF4-FFF2-40B4-BE49-F238E27FC236}">
                <a16:creationId xmlns:a16="http://schemas.microsoft.com/office/drawing/2014/main" id="{55BB4C36-850C-39BB-55F0-A50E29B8B924}"/>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42371" name="Rectangle 3">
            <a:extLst>
              <a:ext uri="{FF2B5EF4-FFF2-40B4-BE49-F238E27FC236}">
                <a16:creationId xmlns:a16="http://schemas.microsoft.com/office/drawing/2014/main" id="{458AE6A9-63C4-3CFF-6162-C7CDD6772A0B}"/>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A04904-952D-621F-D8BA-A164FF70FCE5}"/>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9B197219-72D1-EAD1-9B1F-F57D0D353D6B}"/>
              </a:ext>
            </a:extLst>
          </p:cNvPr>
          <p:cNvSpPr>
            <a:spLocks noGrp="1" noChangeArrowheads="1"/>
          </p:cNvSpPr>
          <p:nvPr>
            <p:ph type="sldNum" sz="quarter" idx="5"/>
          </p:nvPr>
        </p:nvSpPr>
        <p:spPr>
          <a:ln/>
        </p:spPr>
        <p:txBody>
          <a:bodyPr/>
          <a:lstStyle/>
          <a:p>
            <a:fld id="{9602A2AC-42E9-47B7-AC74-BCDA0AB0783D}" type="slidenum">
              <a:rPr lang="es-ES" altLang="es-CO"/>
              <a:pPr/>
              <a:t>26</a:t>
            </a:fld>
            <a:endParaRPr lang="es-ES" altLang="es-CO"/>
          </a:p>
        </p:txBody>
      </p:sp>
      <p:sp>
        <p:nvSpPr>
          <p:cNvPr id="497666" name="Rectangle 2">
            <a:extLst>
              <a:ext uri="{FF2B5EF4-FFF2-40B4-BE49-F238E27FC236}">
                <a16:creationId xmlns:a16="http://schemas.microsoft.com/office/drawing/2014/main" id="{829C25E3-64B4-3FFC-A649-AA838A6B717F}"/>
              </a:ext>
            </a:extLst>
          </p:cNvPr>
          <p:cNvSpPr>
            <a:spLocks noRot="1" noChangeArrowheads="1" noTextEdit="1"/>
          </p:cNvSpPr>
          <p:nvPr>
            <p:ph type="sldImg"/>
          </p:nvPr>
        </p:nvSpPr>
        <p:spPr>
          <a:xfrm>
            <a:off x="1258888" y="720725"/>
            <a:ext cx="4800600" cy="3600450"/>
          </a:xfrm>
          <a:ln/>
        </p:spPr>
      </p:sp>
      <p:sp>
        <p:nvSpPr>
          <p:cNvPr id="497667" name="Rectangle 3">
            <a:extLst>
              <a:ext uri="{FF2B5EF4-FFF2-40B4-BE49-F238E27FC236}">
                <a16:creationId xmlns:a16="http://schemas.microsoft.com/office/drawing/2014/main" id="{FC2BF6DC-83F8-28DA-7B67-E4B8C59902ED}"/>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BC80825-36B1-815B-349A-1BEA5EAA52F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1B2BEAF-4EA4-489F-C69F-43914F4CAF6D}"/>
              </a:ext>
            </a:extLst>
          </p:cNvPr>
          <p:cNvSpPr>
            <a:spLocks noGrp="1" noChangeArrowheads="1"/>
          </p:cNvSpPr>
          <p:nvPr>
            <p:ph type="sldNum" sz="quarter" idx="5"/>
          </p:nvPr>
        </p:nvSpPr>
        <p:spPr>
          <a:ln/>
        </p:spPr>
        <p:txBody>
          <a:bodyPr/>
          <a:lstStyle/>
          <a:p>
            <a:fld id="{FD3D3248-D899-4870-A074-C0CD1EB4429B}" type="slidenum">
              <a:rPr lang="es-ES" altLang="es-CO"/>
              <a:pPr/>
              <a:t>27</a:t>
            </a:fld>
            <a:endParaRPr lang="es-ES" altLang="es-CO"/>
          </a:p>
        </p:txBody>
      </p:sp>
      <p:sp>
        <p:nvSpPr>
          <p:cNvPr id="499714" name="Rectangle 2">
            <a:extLst>
              <a:ext uri="{FF2B5EF4-FFF2-40B4-BE49-F238E27FC236}">
                <a16:creationId xmlns:a16="http://schemas.microsoft.com/office/drawing/2014/main" id="{158B75F1-128C-F13C-F80F-B8D2CAD689AD}"/>
              </a:ext>
            </a:extLst>
          </p:cNvPr>
          <p:cNvSpPr>
            <a:spLocks noRot="1" noChangeArrowheads="1" noTextEdit="1"/>
          </p:cNvSpPr>
          <p:nvPr>
            <p:ph type="sldImg"/>
          </p:nvPr>
        </p:nvSpPr>
        <p:spPr>
          <a:xfrm>
            <a:off x="1258888" y="720725"/>
            <a:ext cx="4800600" cy="3600450"/>
          </a:xfrm>
          <a:ln/>
        </p:spPr>
      </p:sp>
      <p:sp>
        <p:nvSpPr>
          <p:cNvPr id="499715" name="Rectangle 3">
            <a:extLst>
              <a:ext uri="{FF2B5EF4-FFF2-40B4-BE49-F238E27FC236}">
                <a16:creationId xmlns:a16="http://schemas.microsoft.com/office/drawing/2014/main" id="{30A134CF-D377-3658-7A07-10267030601F}"/>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9D10A8-365D-2946-35D3-55976A3CE8B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6B1DDFF-2E69-F61C-B8BB-F972B32ED80F}"/>
              </a:ext>
            </a:extLst>
          </p:cNvPr>
          <p:cNvSpPr>
            <a:spLocks noGrp="1" noChangeArrowheads="1"/>
          </p:cNvSpPr>
          <p:nvPr>
            <p:ph type="sldNum" sz="quarter" idx="5"/>
          </p:nvPr>
        </p:nvSpPr>
        <p:spPr>
          <a:ln/>
        </p:spPr>
        <p:txBody>
          <a:bodyPr/>
          <a:lstStyle/>
          <a:p>
            <a:fld id="{DB86C42E-412A-4250-9763-EBD1314A1471}" type="slidenum">
              <a:rPr lang="es-ES" altLang="es-CO"/>
              <a:pPr/>
              <a:t>28</a:t>
            </a:fld>
            <a:endParaRPr lang="es-ES" altLang="es-CO"/>
          </a:p>
        </p:txBody>
      </p:sp>
      <p:sp>
        <p:nvSpPr>
          <p:cNvPr id="548866" name="Rectangle 2">
            <a:extLst>
              <a:ext uri="{FF2B5EF4-FFF2-40B4-BE49-F238E27FC236}">
                <a16:creationId xmlns:a16="http://schemas.microsoft.com/office/drawing/2014/main" id="{1EA19F01-0B22-9EAB-706D-11919CEF05E9}"/>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48867" name="Rectangle 3">
            <a:extLst>
              <a:ext uri="{FF2B5EF4-FFF2-40B4-BE49-F238E27FC236}">
                <a16:creationId xmlns:a16="http://schemas.microsoft.com/office/drawing/2014/main" id="{DD57FF4B-2D94-AE6A-96AE-5C5FAD41E492}"/>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marL="228600" indent="-228600"/>
            <a:r>
              <a:rPr lang="es-ES" altLang="es-CO" b="1"/>
              <a:t>1.  Anticipo de Capital</a:t>
            </a:r>
            <a:endParaRPr lang="es-ES" altLang="es-CO"/>
          </a:p>
          <a:p>
            <a:pPr marL="228600" indent="-228600"/>
            <a:r>
              <a:rPr lang="es-ES" altLang="es-CO"/>
              <a:t>En caso que el cliente desee realizar un pago anticipado de capital al préstamo, deberá presentarse en el front, a efectos de solicitar la modificación de la estructura del mismo. Luego de confirmado el mismo, podrá realizar el pago.</a:t>
            </a:r>
            <a:endParaRPr lang="es-ES" altLang="es-CO" b="1"/>
          </a:p>
          <a:p>
            <a:pPr marL="228600" indent="-228600"/>
            <a:r>
              <a:rPr lang="es-ES" altLang="es-CO" b="1"/>
              <a:t>2.  Pago desde Cuenta Corriente / Cuenta de Ahorros</a:t>
            </a:r>
            <a:endParaRPr lang="es-ES" altLang="es-CO"/>
          </a:p>
          <a:p>
            <a:pPr marL="228600" indent="-228600"/>
            <a:r>
              <a:rPr lang="es-ES" altLang="es-CO"/>
              <a:t>El cliente solicitará el cobro mediante esta vía en el Front Office.</a:t>
            </a:r>
            <a:endParaRPr lang="es-ES" altLang="es-CO" b="1"/>
          </a:p>
          <a:p>
            <a:pPr marL="228600" indent="-228600"/>
            <a:r>
              <a:rPr lang="es-ES" altLang="es-CO" b="1"/>
              <a:t>3.  Cancelación Total / Cobro Normal</a:t>
            </a:r>
            <a:endParaRPr lang="es-ES" altLang="es-CO"/>
          </a:p>
          <a:p>
            <a:pPr marL="228600" indent="-228600"/>
            <a:r>
              <a:rPr lang="es-ES" altLang="es-CO"/>
              <a:t>El cliente deberá aclarar si el pago a realizar es de cancelación total, o no, a efectos de seleccionar transacciones diferentes.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5640A91-0987-B913-9048-7E54E8EC255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B69A461-B5F5-40D8-1969-DE5968F0FF95}"/>
              </a:ext>
            </a:extLst>
          </p:cNvPr>
          <p:cNvSpPr>
            <a:spLocks noGrp="1" noChangeArrowheads="1"/>
          </p:cNvSpPr>
          <p:nvPr>
            <p:ph type="sldNum" sz="quarter" idx="5"/>
          </p:nvPr>
        </p:nvSpPr>
        <p:spPr>
          <a:ln/>
        </p:spPr>
        <p:txBody>
          <a:bodyPr/>
          <a:lstStyle/>
          <a:p>
            <a:fld id="{0B5F6385-792B-4D2E-90EE-69E789172424}" type="slidenum">
              <a:rPr lang="es-ES" altLang="es-CO"/>
              <a:pPr/>
              <a:t>29</a:t>
            </a:fld>
            <a:endParaRPr lang="es-ES" altLang="es-CO"/>
          </a:p>
        </p:txBody>
      </p:sp>
      <p:sp>
        <p:nvSpPr>
          <p:cNvPr id="444418" name="Rectangle 2">
            <a:extLst>
              <a:ext uri="{FF2B5EF4-FFF2-40B4-BE49-F238E27FC236}">
                <a16:creationId xmlns:a16="http://schemas.microsoft.com/office/drawing/2014/main" id="{56BB64CF-2BEA-CD35-2E95-822404496F28}"/>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44419" name="Rectangle 3">
            <a:extLst>
              <a:ext uri="{FF2B5EF4-FFF2-40B4-BE49-F238E27FC236}">
                <a16:creationId xmlns:a16="http://schemas.microsoft.com/office/drawing/2014/main" id="{3A04F904-2C49-A1A3-12E0-763DEECEA287}"/>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algn="just"/>
            <a:r>
              <a:rPr lang="es-ES" altLang="es-CO" sz="800"/>
              <a:t>Los números de trn. son XXY</a:t>
            </a:r>
          </a:p>
          <a:p>
            <a:pPr lvl="1" algn="just"/>
            <a:r>
              <a:rPr lang="es-ES" altLang="es-CO" sz="800"/>
              <a:t>Si devengan intereses moratorios  Y = 0 </a:t>
            </a:r>
          </a:p>
          <a:p>
            <a:pPr lvl="1" algn="just"/>
            <a:r>
              <a:rPr lang="es-ES" altLang="es-CO" sz="800"/>
              <a:t>Se reconoce el resultado en el cobro Y = 5</a:t>
            </a:r>
          </a:p>
          <a:p>
            <a:pPr lvl="1" algn="just"/>
            <a:endParaRPr lang="es-ES" altLang="es-CO" sz="800"/>
          </a:p>
          <a:p>
            <a:pPr lvl="1" algn="just"/>
            <a:r>
              <a:rPr lang="es-ES" altLang="es-CO" sz="800"/>
              <a:t>Adecuar en función de la forma de operar del cliente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E5C80B7-7FEC-8900-DC60-24B1D1D8AB5D}"/>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C349D955-E248-265C-D702-3200C76E35E0}"/>
              </a:ext>
            </a:extLst>
          </p:cNvPr>
          <p:cNvSpPr>
            <a:spLocks noGrp="1" noChangeArrowheads="1"/>
          </p:cNvSpPr>
          <p:nvPr>
            <p:ph type="sldNum" sz="quarter" idx="5"/>
          </p:nvPr>
        </p:nvSpPr>
        <p:spPr>
          <a:ln/>
        </p:spPr>
        <p:txBody>
          <a:bodyPr/>
          <a:lstStyle/>
          <a:p>
            <a:fld id="{961B2038-F138-4822-A876-6F82343B64D3}" type="slidenum">
              <a:rPr lang="es-ES" altLang="es-CO"/>
              <a:pPr/>
              <a:t>30</a:t>
            </a:fld>
            <a:endParaRPr lang="es-ES" altLang="es-CO"/>
          </a:p>
        </p:txBody>
      </p:sp>
      <p:sp>
        <p:nvSpPr>
          <p:cNvPr id="446466" name="Rectangle 2">
            <a:extLst>
              <a:ext uri="{FF2B5EF4-FFF2-40B4-BE49-F238E27FC236}">
                <a16:creationId xmlns:a16="http://schemas.microsoft.com/office/drawing/2014/main" id="{1DDB05C0-8B5F-3C08-D0AA-142DA5C15BFD}"/>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46467" name="Rectangle 3">
            <a:extLst>
              <a:ext uri="{FF2B5EF4-FFF2-40B4-BE49-F238E27FC236}">
                <a16:creationId xmlns:a16="http://schemas.microsoft.com/office/drawing/2014/main" id="{D483E6F5-B8D2-07F7-F324-86A2D1B306ED}"/>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48BD4E8-2D80-CA97-69D7-11F7A9DF2C2A}"/>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A601A02-D5A5-4F45-F5C2-DE5720DBD755}"/>
              </a:ext>
            </a:extLst>
          </p:cNvPr>
          <p:cNvSpPr>
            <a:spLocks noGrp="1" noChangeArrowheads="1"/>
          </p:cNvSpPr>
          <p:nvPr>
            <p:ph type="sldNum" sz="quarter" idx="5"/>
          </p:nvPr>
        </p:nvSpPr>
        <p:spPr>
          <a:ln/>
        </p:spPr>
        <p:txBody>
          <a:bodyPr/>
          <a:lstStyle/>
          <a:p>
            <a:fld id="{60ECC1BF-92ED-4812-BF1F-5A85625AB627}" type="slidenum">
              <a:rPr lang="es-ES" altLang="es-CO"/>
              <a:pPr/>
              <a:t>31</a:t>
            </a:fld>
            <a:endParaRPr lang="es-ES" altLang="es-CO"/>
          </a:p>
        </p:txBody>
      </p:sp>
      <p:sp>
        <p:nvSpPr>
          <p:cNvPr id="448514" name="Rectangle 2">
            <a:extLst>
              <a:ext uri="{FF2B5EF4-FFF2-40B4-BE49-F238E27FC236}">
                <a16:creationId xmlns:a16="http://schemas.microsoft.com/office/drawing/2014/main" id="{E45293B3-4075-EA1C-4E19-F968F6688E4D}"/>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48515" name="Rectangle 3">
            <a:extLst>
              <a:ext uri="{FF2B5EF4-FFF2-40B4-BE49-F238E27FC236}">
                <a16:creationId xmlns:a16="http://schemas.microsoft.com/office/drawing/2014/main" id="{20E4F2DA-7884-0EF8-94B7-8A6878445BFA}"/>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DO" altLang="es-CO"/>
              <a:t>La transacción 610 permite la reprogramación de un crédito, forzando el mantenimiento del valor del capital. Los otros conceptos asociados (intereses corrientes, mora, seguros) se perdonan o se cobran dependiendo de la selección del usuario. </a:t>
            </a:r>
          </a:p>
          <a:p>
            <a:r>
              <a:rPr lang="es-DO" altLang="es-CO"/>
              <a:t>Las operaciones reprogramadas se graban con el </a:t>
            </a:r>
            <a:r>
              <a:rPr lang="es-DO" altLang="es-CO" b="1"/>
              <a:t>status 60</a:t>
            </a:r>
            <a:r>
              <a:rPr lang="es-DO" altLang="es-CO"/>
              <a:t>. Esta información es utilizada por los procesos de categorización, a los efectos de realizar análisis especiales, de acuerdo a la normativa de cada plaza.</a:t>
            </a:r>
          </a:p>
          <a:p>
            <a:r>
              <a:rPr lang="es-DO" altLang="es-CO"/>
              <a:t>La transacción 615 es similar, pero se orienta a aquellas plazas donde se suspenden intereses, y asimismo la reprogramación se lleva a cabo considerando únicamente los activados.</a:t>
            </a:r>
          </a:p>
          <a:p>
            <a:r>
              <a:rPr lang="es-DO" altLang="es-CO"/>
              <a:t>La transacción 620 permite la reprogramación de un crédito, dando al usuario la opción de capitalizar intereses, mora y seguros. </a:t>
            </a:r>
          </a:p>
          <a:p>
            <a:r>
              <a:rPr lang="es-DO" altLang="es-CO"/>
              <a:t>La transacción 660 permite la reprogramación de un crédito, dando al usuario la opción de perdonar parte del capital. Lo que no permite es la capitalización de intereses, mora o seguros.</a:t>
            </a:r>
          </a:p>
          <a:p>
            <a:endParaRPr lang="es-ES" altLang="es-CO"/>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8D35A3B-8FAB-6D9F-9435-6DFFCF848319}"/>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791C465B-C9E7-0C72-1F4C-2AC5F21AEDC1}"/>
              </a:ext>
            </a:extLst>
          </p:cNvPr>
          <p:cNvSpPr>
            <a:spLocks noGrp="1" noChangeArrowheads="1"/>
          </p:cNvSpPr>
          <p:nvPr>
            <p:ph type="sldNum" sz="quarter" idx="5"/>
          </p:nvPr>
        </p:nvSpPr>
        <p:spPr>
          <a:ln/>
        </p:spPr>
        <p:txBody>
          <a:bodyPr/>
          <a:lstStyle/>
          <a:p>
            <a:fld id="{795D8A7E-6E5C-4789-976D-41BEAF5C2D1C}" type="slidenum">
              <a:rPr lang="es-ES" altLang="es-CO"/>
              <a:pPr/>
              <a:t>32</a:t>
            </a:fld>
            <a:endParaRPr lang="es-ES" altLang="es-CO"/>
          </a:p>
        </p:txBody>
      </p:sp>
      <p:sp>
        <p:nvSpPr>
          <p:cNvPr id="450562" name="Rectangle 2">
            <a:extLst>
              <a:ext uri="{FF2B5EF4-FFF2-40B4-BE49-F238E27FC236}">
                <a16:creationId xmlns:a16="http://schemas.microsoft.com/office/drawing/2014/main" id="{362E1571-D1A3-68A4-BA74-7E081B64C5D0}"/>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50563" name="Rectangle 3">
            <a:extLst>
              <a:ext uri="{FF2B5EF4-FFF2-40B4-BE49-F238E27FC236}">
                <a16:creationId xmlns:a16="http://schemas.microsoft.com/office/drawing/2014/main" id="{B2E883FB-268E-29F9-F8B4-D2E7D8D0DAA9}"/>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 altLang="es-CO"/>
              <a:t>Préstamos Ordinarios - </a:t>
            </a:r>
            <a:r>
              <a:rPr lang="es-DO" altLang="es-CO"/>
              <a:t>La estructura es similar al alta de un crédito, con la diferencia que el desembolso se produce contra un código interno (Otras Captaciones Vista).</a:t>
            </a:r>
            <a:endParaRPr lang="es-ES" altLang="es-CO"/>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F366DD3-6A1D-6C41-F37D-4C89824774DE}"/>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0DB9400A-3EEB-7C84-EC08-04CC65889F9D}"/>
              </a:ext>
            </a:extLst>
          </p:cNvPr>
          <p:cNvSpPr>
            <a:spLocks noGrp="1" noChangeArrowheads="1"/>
          </p:cNvSpPr>
          <p:nvPr>
            <p:ph type="sldNum" sz="quarter" idx="5"/>
          </p:nvPr>
        </p:nvSpPr>
        <p:spPr>
          <a:ln/>
        </p:spPr>
        <p:txBody>
          <a:bodyPr/>
          <a:lstStyle/>
          <a:p>
            <a:fld id="{266E7964-4B96-4ED9-B0E4-27F8BDEF9975}" type="slidenum">
              <a:rPr lang="es-ES" altLang="es-CO"/>
              <a:pPr/>
              <a:t>33</a:t>
            </a:fld>
            <a:endParaRPr lang="es-ES" altLang="es-CO"/>
          </a:p>
        </p:txBody>
      </p:sp>
      <p:sp>
        <p:nvSpPr>
          <p:cNvPr id="452610" name="Rectangle 2">
            <a:extLst>
              <a:ext uri="{FF2B5EF4-FFF2-40B4-BE49-F238E27FC236}">
                <a16:creationId xmlns:a16="http://schemas.microsoft.com/office/drawing/2014/main" id="{1AFA0A9C-E1F7-51AD-6F91-54C4F585AF2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52611" name="Rectangle 3">
            <a:extLst>
              <a:ext uri="{FF2B5EF4-FFF2-40B4-BE49-F238E27FC236}">
                <a16:creationId xmlns:a16="http://schemas.microsoft.com/office/drawing/2014/main" id="{84583545-CE1C-5216-A005-52E52742561A}"/>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_tradnl" altLang="es-CO"/>
              <a:t>Con el botón “Ad.Cuotas” se genera la primera de las opciones. Reducción de plazo.</a:t>
            </a:r>
          </a:p>
          <a:p>
            <a:r>
              <a:rPr lang="es-ES_tradnl" altLang="es-CO"/>
              <a:t>En “Total a Pagar” debe digitarse el importe del capital que se desea adelantar. Con “Confirmar” se ejecuta el proceso que modifica la estructura del crédito. </a:t>
            </a:r>
          </a:p>
          <a:p>
            <a:r>
              <a:rPr lang="es-ES_tradnl" altLang="es-CO" b="1"/>
              <a:t>El anticipo de capital supone una modificación en la estructura del crédito, pero no el cobro del anticipo. Para esto deben ejecutarse las transacciones </a:t>
            </a:r>
          </a:p>
          <a:p>
            <a:endParaRPr lang="es-ES" altLang="es-CO"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706B7FF-E7DC-9D72-4540-DED985A4EE08}"/>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09CAD8BA-7801-581A-6549-FB420CBBF25B}"/>
              </a:ext>
            </a:extLst>
          </p:cNvPr>
          <p:cNvSpPr>
            <a:spLocks noGrp="1" noChangeArrowheads="1"/>
          </p:cNvSpPr>
          <p:nvPr>
            <p:ph type="sldNum" sz="quarter" idx="5"/>
          </p:nvPr>
        </p:nvSpPr>
        <p:spPr>
          <a:ln/>
        </p:spPr>
        <p:txBody>
          <a:bodyPr/>
          <a:lstStyle/>
          <a:p>
            <a:fld id="{D157D58D-D398-4ED4-9119-6BB243B912E7}" type="slidenum">
              <a:rPr lang="es-ES" altLang="es-CO"/>
              <a:pPr/>
              <a:t>34</a:t>
            </a:fld>
            <a:endParaRPr lang="es-ES" altLang="es-CO"/>
          </a:p>
        </p:txBody>
      </p:sp>
      <p:sp>
        <p:nvSpPr>
          <p:cNvPr id="454658" name="Rectangle 2">
            <a:extLst>
              <a:ext uri="{FF2B5EF4-FFF2-40B4-BE49-F238E27FC236}">
                <a16:creationId xmlns:a16="http://schemas.microsoft.com/office/drawing/2014/main" id="{73839FEE-B627-3520-68D8-7B8BA3CAB894}"/>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54659" name="Rectangle 3">
            <a:extLst>
              <a:ext uri="{FF2B5EF4-FFF2-40B4-BE49-F238E27FC236}">
                <a16:creationId xmlns:a16="http://schemas.microsoft.com/office/drawing/2014/main" id="{E7BE902B-6132-5CAA-2CE4-5820FAEBBE45}"/>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B971C3D-05A1-A582-EDC1-B229B1B4B73E}"/>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2EBB118B-8A5B-EF6F-A308-92947F91ED91}"/>
              </a:ext>
            </a:extLst>
          </p:cNvPr>
          <p:cNvSpPr>
            <a:spLocks noGrp="1" noChangeArrowheads="1"/>
          </p:cNvSpPr>
          <p:nvPr>
            <p:ph type="sldNum" sz="quarter" idx="5"/>
          </p:nvPr>
        </p:nvSpPr>
        <p:spPr>
          <a:ln/>
        </p:spPr>
        <p:txBody>
          <a:bodyPr/>
          <a:lstStyle/>
          <a:p>
            <a:fld id="{5CE6FCCB-C6DC-423B-8FE1-3EEB66F0641A}" type="slidenum">
              <a:rPr lang="es-ES" altLang="es-CO"/>
              <a:pPr/>
              <a:t>3</a:t>
            </a:fld>
            <a:endParaRPr lang="es-ES" altLang="es-CO"/>
          </a:p>
        </p:txBody>
      </p:sp>
      <p:sp>
        <p:nvSpPr>
          <p:cNvPr id="417794" name="Rectangle 2">
            <a:extLst>
              <a:ext uri="{FF2B5EF4-FFF2-40B4-BE49-F238E27FC236}">
                <a16:creationId xmlns:a16="http://schemas.microsoft.com/office/drawing/2014/main" id="{CD8728FE-268F-2520-8B0A-2277C712252F}"/>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17795" name="Rectangle 3">
            <a:extLst>
              <a:ext uri="{FF2B5EF4-FFF2-40B4-BE49-F238E27FC236}">
                <a16:creationId xmlns:a16="http://schemas.microsoft.com/office/drawing/2014/main" id="{B553ED19-3BB0-7EFE-C930-DD8B395F5503}"/>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DE6BAF6-25BB-3ED8-0BCD-FE407FF700ED}"/>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6E180961-BF32-67DC-B36E-C886114A6C89}"/>
              </a:ext>
            </a:extLst>
          </p:cNvPr>
          <p:cNvSpPr>
            <a:spLocks noGrp="1" noChangeArrowheads="1"/>
          </p:cNvSpPr>
          <p:nvPr>
            <p:ph type="sldNum" sz="quarter" idx="5"/>
          </p:nvPr>
        </p:nvSpPr>
        <p:spPr>
          <a:ln/>
        </p:spPr>
        <p:txBody>
          <a:bodyPr/>
          <a:lstStyle/>
          <a:p>
            <a:fld id="{EBC42199-FBD9-4F08-9CC2-BFEC88F5014A}" type="slidenum">
              <a:rPr lang="es-ES" altLang="es-CO"/>
              <a:pPr/>
              <a:t>35</a:t>
            </a:fld>
            <a:endParaRPr lang="es-ES" altLang="es-CO"/>
          </a:p>
        </p:txBody>
      </p:sp>
      <p:sp>
        <p:nvSpPr>
          <p:cNvPr id="456706" name="Rectangle 2">
            <a:extLst>
              <a:ext uri="{FF2B5EF4-FFF2-40B4-BE49-F238E27FC236}">
                <a16:creationId xmlns:a16="http://schemas.microsoft.com/office/drawing/2014/main" id="{616E5052-DA6D-9DC5-BC46-3A7BA9B2362F}"/>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56707" name="Rectangle 3">
            <a:extLst>
              <a:ext uri="{FF2B5EF4-FFF2-40B4-BE49-F238E27FC236}">
                <a16:creationId xmlns:a16="http://schemas.microsoft.com/office/drawing/2014/main" id="{B3A99C87-2BF5-24CC-3A78-FC0D6D2DD02D}"/>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_tradnl" altLang="es-CO"/>
              <a:t>En cuanto a la ejecución de la transacción se selecciona la operación a hacer el pasaje de código, y se continúa hasta confirmar. </a:t>
            </a:r>
          </a:p>
          <a:p>
            <a:r>
              <a:rPr lang="es-ES_tradnl" altLang="es-CO"/>
              <a:t>En caso que aparezca el mensaje: “El código contable no es correcto”, esto indica que no es posible pasar la operación a la instancia deseada. </a:t>
            </a:r>
            <a:endParaRPr lang="es-ES" altLang="es-CO"/>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A360ECB-A056-5D19-330A-6CAF9A39743C}"/>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61FB8654-0E88-6E82-F8CE-3C36C78F41AB}"/>
              </a:ext>
            </a:extLst>
          </p:cNvPr>
          <p:cNvSpPr>
            <a:spLocks noGrp="1" noChangeArrowheads="1"/>
          </p:cNvSpPr>
          <p:nvPr>
            <p:ph type="sldNum" sz="quarter" idx="5"/>
          </p:nvPr>
        </p:nvSpPr>
        <p:spPr>
          <a:ln/>
        </p:spPr>
        <p:txBody>
          <a:bodyPr/>
          <a:lstStyle/>
          <a:p>
            <a:fld id="{E8904BC3-8F63-49A7-BF6D-6DEE9ADCF977}" type="slidenum">
              <a:rPr lang="es-ES" altLang="es-CO"/>
              <a:pPr/>
              <a:t>36</a:t>
            </a:fld>
            <a:endParaRPr lang="es-ES" altLang="es-CO"/>
          </a:p>
        </p:txBody>
      </p:sp>
      <p:sp>
        <p:nvSpPr>
          <p:cNvPr id="458754" name="Rectangle 2">
            <a:extLst>
              <a:ext uri="{FF2B5EF4-FFF2-40B4-BE49-F238E27FC236}">
                <a16:creationId xmlns:a16="http://schemas.microsoft.com/office/drawing/2014/main" id="{02069375-F339-8E26-C927-880C8E3799AE}"/>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58755" name="Rectangle 3">
            <a:extLst>
              <a:ext uri="{FF2B5EF4-FFF2-40B4-BE49-F238E27FC236}">
                <a16:creationId xmlns:a16="http://schemas.microsoft.com/office/drawing/2014/main" id="{74E2D16E-C2B1-5196-DF84-4D463FD072C7}"/>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0CA5044-9DB2-E577-EC5F-AF342E281593}"/>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C0B7E2FE-F42B-831B-98D2-CFABBB79BB6C}"/>
              </a:ext>
            </a:extLst>
          </p:cNvPr>
          <p:cNvSpPr>
            <a:spLocks noGrp="1" noChangeArrowheads="1"/>
          </p:cNvSpPr>
          <p:nvPr>
            <p:ph type="sldNum" sz="quarter" idx="5"/>
          </p:nvPr>
        </p:nvSpPr>
        <p:spPr>
          <a:ln/>
        </p:spPr>
        <p:txBody>
          <a:bodyPr/>
          <a:lstStyle/>
          <a:p>
            <a:fld id="{8E4B73CB-794F-4668-A30A-846516F9E502}" type="slidenum">
              <a:rPr lang="es-ES" altLang="es-CO"/>
              <a:pPr/>
              <a:t>37</a:t>
            </a:fld>
            <a:endParaRPr lang="es-ES" altLang="es-CO"/>
          </a:p>
        </p:txBody>
      </p:sp>
      <p:sp>
        <p:nvSpPr>
          <p:cNvPr id="460802" name="Rectangle 2">
            <a:extLst>
              <a:ext uri="{FF2B5EF4-FFF2-40B4-BE49-F238E27FC236}">
                <a16:creationId xmlns:a16="http://schemas.microsoft.com/office/drawing/2014/main" id="{4C3DDF57-0E0D-9E8E-1F0C-BE23EB94259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60803" name="Rectangle 3">
            <a:extLst>
              <a:ext uri="{FF2B5EF4-FFF2-40B4-BE49-F238E27FC236}">
                <a16:creationId xmlns:a16="http://schemas.microsoft.com/office/drawing/2014/main" id="{0D3E339B-BB3A-986D-0066-22AFD1958BB3}"/>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1FB55DE-0428-A9E7-237A-1A1D7B47EF99}"/>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21EC1C4F-ADAF-F5D1-2803-02FDCCAA760B}"/>
              </a:ext>
            </a:extLst>
          </p:cNvPr>
          <p:cNvSpPr>
            <a:spLocks noGrp="1" noChangeArrowheads="1"/>
          </p:cNvSpPr>
          <p:nvPr>
            <p:ph type="sldNum" sz="quarter" idx="5"/>
          </p:nvPr>
        </p:nvSpPr>
        <p:spPr>
          <a:ln/>
        </p:spPr>
        <p:txBody>
          <a:bodyPr/>
          <a:lstStyle/>
          <a:p>
            <a:fld id="{A9DAC88D-B036-44F6-B83C-17A0704896DC}" type="slidenum">
              <a:rPr lang="es-ES" altLang="es-CO"/>
              <a:pPr/>
              <a:t>38</a:t>
            </a:fld>
            <a:endParaRPr lang="es-ES" altLang="es-CO"/>
          </a:p>
        </p:txBody>
      </p:sp>
      <p:sp>
        <p:nvSpPr>
          <p:cNvPr id="464898" name="Rectangle 2">
            <a:extLst>
              <a:ext uri="{FF2B5EF4-FFF2-40B4-BE49-F238E27FC236}">
                <a16:creationId xmlns:a16="http://schemas.microsoft.com/office/drawing/2014/main" id="{BCFF1144-25F7-974E-5E46-44AB69D1ED6E}"/>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64899" name="Rectangle 3">
            <a:extLst>
              <a:ext uri="{FF2B5EF4-FFF2-40B4-BE49-F238E27FC236}">
                <a16:creationId xmlns:a16="http://schemas.microsoft.com/office/drawing/2014/main" id="{BA638E77-2D12-C3FF-50FD-B60ABD43767D}"/>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5B0D2C3-9CE2-7260-FEBC-13946BFDC943}"/>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7CF421BC-7D92-2065-DFF0-04BA5E970EB4}"/>
              </a:ext>
            </a:extLst>
          </p:cNvPr>
          <p:cNvSpPr>
            <a:spLocks noGrp="1" noChangeArrowheads="1"/>
          </p:cNvSpPr>
          <p:nvPr>
            <p:ph type="sldNum" sz="quarter" idx="5"/>
          </p:nvPr>
        </p:nvSpPr>
        <p:spPr>
          <a:ln/>
        </p:spPr>
        <p:txBody>
          <a:bodyPr/>
          <a:lstStyle/>
          <a:p>
            <a:fld id="{BAC29A75-5EF6-40DC-BA39-33BC84EB3228}" type="slidenum">
              <a:rPr lang="es-ES" altLang="es-CO"/>
              <a:pPr/>
              <a:t>39</a:t>
            </a:fld>
            <a:endParaRPr lang="es-ES" altLang="es-CO"/>
          </a:p>
        </p:txBody>
      </p:sp>
      <p:sp>
        <p:nvSpPr>
          <p:cNvPr id="468994" name="Rectangle 2">
            <a:extLst>
              <a:ext uri="{FF2B5EF4-FFF2-40B4-BE49-F238E27FC236}">
                <a16:creationId xmlns:a16="http://schemas.microsoft.com/office/drawing/2014/main" id="{B4BFC64D-4B53-C38B-9F78-F819CECEAC31}"/>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68995" name="Rectangle 3">
            <a:extLst>
              <a:ext uri="{FF2B5EF4-FFF2-40B4-BE49-F238E27FC236}">
                <a16:creationId xmlns:a16="http://schemas.microsoft.com/office/drawing/2014/main" id="{4922DC32-6362-6989-2E1B-882216C8FB94}"/>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0177357-E5CF-0C50-05B1-29BEF549BFB0}"/>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3880C42B-5236-59AB-187A-15A0E4238C3B}"/>
              </a:ext>
            </a:extLst>
          </p:cNvPr>
          <p:cNvSpPr>
            <a:spLocks noGrp="1" noChangeArrowheads="1"/>
          </p:cNvSpPr>
          <p:nvPr>
            <p:ph type="sldNum" sz="quarter" idx="5"/>
          </p:nvPr>
        </p:nvSpPr>
        <p:spPr>
          <a:ln/>
        </p:spPr>
        <p:txBody>
          <a:bodyPr/>
          <a:lstStyle/>
          <a:p>
            <a:fld id="{66F5AC3C-D8DC-4C2A-B5BA-010C0049D810}" type="slidenum">
              <a:rPr lang="es-ES" altLang="es-CO"/>
              <a:pPr/>
              <a:t>40</a:t>
            </a:fld>
            <a:endParaRPr lang="es-ES" altLang="es-CO"/>
          </a:p>
        </p:txBody>
      </p:sp>
      <p:sp>
        <p:nvSpPr>
          <p:cNvPr id="503810" name="Rectangle 2">
            <a:extLst>
              <a:ext uri="{FF2B5EF4-FFF2-40B4-BE49-F238E27FC236}">
                <a16:creationId xmlns:a16="http://schemas.microsoft.com/office/drawing/2014/main" id="{AFFCFF69-B2DC-4420-08A3-D0A8A8EAEC6C}"/>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03811" name="Rectangle 3">
            <a:extLst>
              <a:ext uri="{FF2B5EF4-FFF2-40B4-BE49-F238E27FC236}">
                <a16:creationId xmlns:a16="http://schemas.microsoft.com/office/drawing/2014/main" id="{89A5D430-A607-08A4-A47A-0908CCFFD658}"/>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62B987D-148E-27E4-293A-A20E393AD8C0}"/>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318F1E2C-9415-85F0-1DE8-DE5F382AAEA7}"/>
              </a:ext>
            </a:extLst>
          </p:cNvPr>
          <p:cNvSpPr>
            <a:spLocks noGrp="1" noChangeArrowheads="1"/>
          </p:cNvSpPr>
          <p:nvPr>
            <p:ph type="sldNum" sz="quarter" idx="5"/>
          </p:nvPr>
        </p:nvSpPr>
        <p:spPr>
          <a:ln/>
        </p:spPr>
        <p:txBody>
          <a:bodyPr/>
          <a:lstStyle/>
          <a:p>
            <a:fld id="{388ADBAF-B899-4D98-BC16-1CAD14EE3970}" type="slidenum">
              <a:rPr lang="es-ES" altLang="es-CO"/>
              <a:pPr/>
              <a:t>41</a:t>
            </a:fld>
            <a:endParaRPr lang="es-ES" altLang="es-CO"/>
          </a:p>
        </p:txBody>
      </p:sp>
      <p:sp>
        <p:nvSpPr>
          <p:cNvPr id="505858" name="Rectangle 2">
            <a:extLst>
              <a:ext uri="{FF2B5EF4-FFF2-40B4-BE49-F238E27FC236}">
                <a16:creationId xmlns:a16="http://schemas.microsoft.com/office/drawing/2014/main" id="{4FEF1617-0F0D-4176-B315-5FFBAE32C353}"/>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05859" name="Rectangle 3">
            <a:extLst>
              <a:ext uri="{FF2B5EF4-FFF2-40B4-BE49-F238E27FC236}">
                <a16:creationId xmlns:a16="http://schemas.microsoft.com/office/drawing/2014/main" id="{ED076AA5-66EA-A1B4-4DC3-51D538CF4F83}"/>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18C605-8583-1D99-1868-C2A4B549B4C1}"/>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8254CB18-37FA-30D7-C94C-F596495458C3}"/>
              </a:ext>
            </a:extLst>
          </p:cNvPr>
          <p:cNvSpPr>
            <a:spLocks noGrp="1" noChangeArrowheads="1"/>
          </p:cNvSpPr>
          <p:nvPr>
            <p:ph type="sldNum" sz="quarter" idx="5"/>
          </p:nvPr>
        </p:nvSpPr>
        <p:spPr>
          <a:ln/>
        </p:spPr>
        <p:txBody>
          <a:bodyPr/>
          <a:lstStyle/>
          <a:p>
            <a:fld id="{7AE4F69F-91D3-4516-B671-A422407F252E}" type="slidenum">
              <a:rPr lang="es-ES" altLang="es-CO"/>
              <a:pPr/>
              <a:t>42</a:t>
            </a:fld>
            <a:endParaRPr lang="es-ES" altLang="es-CO"/>
          </a:p>
        </p:txBody>
      </p:sp>
      <p:sp>
        <p:nvSpPr>
          <p:cNvPr id="466946" name="Rectangle 2">
            <a:extLst>
              <a:ext uri="{FF2B5EF4-FFF2-40B4-BE49-F238E27FC236}">
                <a16:creationId xmlns:a16="http://schemas.microsoft.com/office/drawing/2014/main" id="{CFFA18D8-3D6A-C2A0-558B-E41668CDB207}"/>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66947" name="Rectangle 3">
            <a:extLst>
              <a:ext uri="{FF2B5EF4-FFF2-40B4-BE49-F238E27FC236}">
                <a16:creationId xmlns:a16="http://schemas.microsoft.com/office/drawing/2014/main" id="{C151BB58-677F-4C0C-E7B7-065F3AC74286}"/>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 altLang="es-CO"/>
              <a:t>Ver ejemplos de cada una de las consultas en Base de Capacitación.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5E0EFC4-541B-6780-F6F9-410A2C1B9A0C}"/>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0DDF3FF9-668C-FC3E-7540-F4E9DD063C73}"/>
              </a:ext>
            </a:extLst>
          </p:cNvPr>
          <p:cNvSpPr>
            <a:spLocks noGrp="1" noChangeArrowheads="1"/>
          </p:cNvSpPr>
          <p:nvPr>
            <p:ph type="sldNum" sz="quarter" idx="5"/>
          </p:nvPr>
        </p:nvSpPr>
        <p:spPr>
          <a:ln/>
        </p:spPr>
        <p:txBody>
          <a:bodyPr/>
          <a:lstStyle/>
          <a:p>
            <a:fld id="{3C211ACA-4536-4EFF-8238-6DCB5F40C7A2}" type="slidenum">
              <a:rPr lang="es-ES" altLang="es-CO"/>
              <a:pPr/>
              <a:t>43</a:t>
            </a:fld>
            <a:endParaRPr lang="es-ES" altLang="es-CO"/>
          </a:p>
        </p:txBody>
      </p:sp>
      <p:sp>
        <p:nvSpPr>
          <p:cNvPr id="507906" name="Rectangle 2">
            <a:extLst>
              <a:ext uri="{FF2B5EF4-FFF2-40B4-BE49-F238E27FC236}">
                <a16:creationId xmlns:a16="http://schemas.microsoft.com/office/drawing/2014/main" id="{E10AF44F-CAE5-B1A3-A624-8F581A7B6CEA}"/>
              </a:ext>
            </a:extLst>
          </p:cNvPr>
          <p:cNvSpPr>
            <a:spLocks noRot="1" noChangeArrowheads="1" noTextEdit="1"/>
          </p:cNvSpPr>
          <p:nvPr>
            <p:ph type="sldImg"/>
          </p:nvPr>
        </p:nvSpPr>
        <p:spPr>
          <a:xfrm>
            <a:off x="1258888" y="720725"/>
            <a:ext cx="4800600" cy="3600450"/>
          </a:xfrm>
          <a:ln/>
        </p:spPr>
      </p:sp>
      <p:sp>
        <p:nvSpPr>
          <p:cNvPr id="507907" name="Rectangle 3">
            <a:extLst>
              <a:ext uri="{FF2B5EF4-FFF2-40B4-BE49-F238E27FC236}">
                <a16:creationId xmlns:a16="http://schemas.microsoft.com/office/drawing/2014/main" id="{F312B3CB-0F82-9B7C-194C-70CA04E9F0AB}"/>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1C7BB38-1595-8B21-C139-B3650C939F9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3B4B9A60-F40B-6F74-FC11-BD1F12659C35}"/>
              </a:ext>
            </a:extLst>
          </p:cNvPr>
          <p:cNvSpPr>
            <a:spLocks noGrp="1" noChangeArrowheads="1"/>
          </p:cNvSpPr>
          <p:nvPr>
            <p:ph type="sldNum" sz="quarter" idx="5"/>
          </p:nvPr>
        </p:nvSpPr>
        <p:spPr>
          <a:ln/>
        </p:spPr>
        <p:txBody>
          <a:bodyPr/>
          <a:lstStyle/>
          <a:p>
            <a:fld id="{9834672F-559C-47E3-A8AD-69AE82C4EB8E}" type="slidenum">
              <a:rPr lang="es-ES" altLang="es-CO"/>
              <a:pPr/>
              <a:t>44</a:t>
            </a:fld>
            <a:endParaRPr lang="es-ES" altLang="es-CO"/>
          </a:p>
        </p:txBody>
      </p:sp>
      <p:sp>
        <p:nvSpPr>
          <p:cNvPr id="538626" name="Rectangle 2">
            <a:extLst>
              <a:ext uri="{FF2B5EF4-FFF2-40B4-BE49-F238E27FC236}">
                <a16:creationId xmlns:a16="http://schemas.microsoft.com/office/drawing/2014/main" id="{0CBC6776-16B0-EF9D-E5E9-477066F2FEE5}"/>
              </a:ext>
            </a:extLst>
          </p:cNvPr>
          <p:cNvSpPr>
            <a:spLocks noRot="1" noChangeArrowheads="1" noTextEdit="1"/>
          </p:cNvSpPr>
          <p:nvPr>
            <p:ph type="sldImg"/>
          </p:nvPr>
        </p:nvSpPr>
        <p:spPr>
          <a:xfrm>
            <a:off x="1258888" y="720725"/>
            <a:ext cx="4800600" cy="3600450"/>
          </a:xfrm>
          <a:ln/>
        </p:spPr>
      </p:sp>
      <p:sp>
        <p:nvSpPr>
          <p:cNvPr id="538627" name="Rectangle 3">
            <a:extLst>
              <a:ext uri="{FF2B5EF4-FFF2-40B4-BE49-F238E27FC236}">
                <a16:creationId xmlns:a16="http://schemas.microsoft.com/office/drawing/2014/main" id="{6A7D5953-DC8C-1A23-4ED2-1B00BDDEBE40}"/>
              </a:ext>
            </a:extLst>
          </p:cNvPr>
          <p:cNvSpPr>
            <a:spLocks noGrp="1" noChangeArrowheads="1"/>
          </p:cNvSpPr>
          <p:nvPr>
            <p:ph type="body" idx="1"/>
          </p:nvPr>
        </p:nvSpPr>
        <p:spPr>
          <a:xfrm>
            <a:off x="730250" y="4559300"/>
            <a:ext cx="5854700" cy="4321175"/>
          </a:xfrm>
        </p:spPr>
        <p:txBody>
          <a:bodyPr/>
          <a:lstStyle/>
          <a:p>
            <a:r>
              <a:rPr lang="es-ES" altLang="es-CO" b="1"/>
              <a:t>1.  Recepción / Verificación de documentación exigida</a:t>
            </a:r>
            <a:endParaRPr lang="es-ES" altLang="es-CO"/>
          </a:p>
          <a:p>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r>
              <a:rPr lang="es-ES" altLang="es-CO"/>
              <a:t>Este control puede realizarse mediante un check-list manual, como un programa de control a nivel del workflow. </a:t>
            </a:r>
            <a:endParaRPr lang="es-ES" altLang="es-CO" b="1"/>
          </a:p>
          <a:p>
            <a:r>
              <a:rPr lang="es-ES" altLang="es-CO" b="1"/>
              <a:t>2.  Análisis de Información Recibida</a:t>
            </a:r>
            <a:endParaRPr lang="es-ES" altLang="es-CO"/>
          </a:p>
          <a:p>
            <a:r>
              <a:rPr lang="es-ES" altLang="es-CO"/>
              <a:t>Luego que la información recabada cumple con los requisitos de completitud y calidad, se analiza la misma, determinándose si corresponde o no el rechazo. </a:t>
            </a:r>
          </a:p>
          <a:p>
            <a:r>
              <a:rPr lang="es-ES" altLang="es-CO"/>
              <a:t>En este caso, también se analiza información del cliente distinta a la aportada por éste (central de riesgos de la superintendencia bancaria, base de datos de empresas de análisis de riesgo, información del mercado, etc.).</a:t>
            </a:r>
            <a:endParaRPr lang="es-ES" altLang="es-CO" b="1"/>
          </a:p>
          <a:p>
            <a:r>
              <a:rPr lang="es-ES" altLang="es-CO" b="1"/>
              <a:t>3.  Análisis de Exigencia de Garantías</a:t>
            </a:r>
            <a:endParaRPr lang="es-ES" altLang="es-CO"/>
          </a:p>
          <a:p>
            <a:r>
              <a:rPr lang="es-ES" altLang="es-CO"/>
              <a:t>En caso que del análisis surja la necesidad de presentar garantías por parte del cliente, deberá iniciarse un ciclo a nivel del proceso de garantías. El resultado final de dicho ciclo es que las garantías sean adecuadas o no, y en función de éstas se define el importe de los límites a otorgar al cliente.</a:t>
            </a:r>
            <a:endParaRPr lang="es-ES" altLang="es-CO" b="1"/>
          </a:p>
          <a:p>
            <a:r>
              <a:rPr lang="es-ES" altLang="es-CO" b="1"/>
              <a:t>4.  Solicitud de Alta de Clientes</a:t>
            </a:r>
            <a:endParaRPr lang="es-ES" altLang="es-CO"/>
          </a:p>
          <a:p>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r>
              <a:rPr lang="es-ES" altLang="es-CO" b="1"/>
              <a:t>5.  Contabilización</a:t>
            </a:r>
            <a:endParaRPr lang="es-ES" altLang="es-CO"/>
          </a:p>
          <a:p>
            <a:r>
              <a:rPr lang="es-ES" altLang="es-CO"/>
              <a:t>Luego de autorizado por el Depto. De Garantías la garantía requerida, se contabiliza el límite correspondiente. </a:t>
            </a:r>
          </a:p>
          <a:p>
            <a:r>
              <a:rPr lang="es-ES" altLang="es-CO"/>
              <a:t>Aclaración: Este proceso es válido para el ciclo de otorgamiento de </a:t>
            </a:r>
            <a:r>
              <a:rPr lang="es-ES" altLang="es-CO" b="1"/>
              <a:t>límites por grupo económico.</a:t>
            </a:r>
          </a:p>
          <a:p>
            <a:br>
              <a:rPr lang="es-ES" altLang="es-CO" b="1"/>
            </a:br>
            <a:endParaRPr lang="es-ES" altLang="es-CO"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D8FF6BB-8595-C802-94D3-B2C42B4EA067}"/>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F1EF0D5-F593-D295-AD00-A5A198936261}"/>
              </a:ext>
            </a:extLst>
          </p:cNvPr>
          <p:cNvSpPr>
            <a:spLocks noGrp="1" noChangeArrowheads="1"/>
          </p:cNvSpPr>
          <p:nvPr>
            <p:ph type="sldNum" sz="quarter" idx="5"/>
          </p:nvPr>
        </p:nvSpPr>
        <p:spPr>
          <a:ln/>
        </p:spPr>
        <p:txBody>
          <a:bodyPr/>
          <a:lstStyle/>
          <a:p>
            <a:fld id="{1C478149-EB92-4BDA-BEAA-775E5F89C687}" type="slidenum">
              <a:rPr lang="es-ES" altLang="es-CO"/>
              <a:pPr/>
              <a:t>4</a:t>
            </a:fld>
            <a:endParaRPr lang="es-ES" altLang="es-CO"/>
          </a:p>
        </p:txBody>
      </p:sp>
      <p:sp>
        <p:nvSpPr>
          <p:cNvPr id="471042" name="Rectangle 2">
            <a:extLst>
              <a:ext uri="{FF2B5EF4-FFF2-40B4-BE49-F238E27FC236}">
                <a16:creationId xmlns:a16="http://schemas.microsoft.com/office/drawing/2014/main" id="{46584768-C313-437F-2DEA-2D4EFEE9DFF5}"/>
              </a:ext>
            </a:extLst>
          </p:cNvPr>
          <p:cNvSpPr>
            <a:spLocks noRot="1" noChangeArrowheads="1" noTextEdit="1"/>
          </p:cNvSpPr>
          <p:nvPr>
            <p:ph type="sldImg"/>
          </p:nvPr>
        </p:nvSpPr>
        <p:spPr>
          <a:xfrm>
            <a:off x="1258888" y="720725"/>
            <a:ext cx="4800600" cy="3600450"/>
          </a:xfrm>
          <a:ln/>
        </p:spPr>
      </p:sp>
      <p:sp>
        <p:nvSpPr>
          <p:cNvPr id="471043" name="Rectangle 3">
            <a:extLst>
              <a:ext uri="{FF2B5EF4-FFF2-40B4-BE49-F238E27FC236}">
                <a16:creationId xmlns:a16="http://schemas.microsoft.com/office/drawing/2014/main" id="{3EE14F84-8987-1486-49EA-9842909D1983}"/>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04723B7-41F5-3281-0D03-4DA10CC1202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7F541021-BA66-7A93-3CFB-C1EDE9DF8519}"/>
              </a:ext>
            </a:extLst>
          </p:cNvPr>
          <p:cNvSpPr>
            <a:spLocks noGrp="1" noChangeArrowheads="1"/>
          </p:cNvSpPr>
          <p:nvPr>
            <p:ph type="sldNum" sz="quarter" idx="5"/>
          </p:nvPr>
        </p:nvSpPr>
        <p:spPr>
          <a:ln/>
        </p:spPr>
        <p:txBody>
          <a:bodyPr/>
          <a:lstStyle/>
          <a:p>
            <a:fld id="{46085CDE-C474-4F14-A26B-6817687C21EC}" type="slidenum">
              <a:rPr lang="es-ES" altLang="es-CO"/>
              <a:pPr/>
              <a:t>45</a:t>
            </a:fld>
            <a:endParaRPr lang="es-ES" altLang="es-CO"/>
          </a:p>
        </p:txBody>
      </p:sp>
      <p:sp>
        <p:nvSpPr>
          <p:cNvPr id="509954" name="Rectangle 2">
            <a:extLst>
              <a:ext uri="{FF2B5EF4-FFF2-40B4-BE49-F238E27FC236}">
                <a16:creationId xmlns:a16="http://schemas.microsoft.com/office/drawing/2014/main" id="{9AF550C2-45AC-B788-9C36-D9AF2A0C76B3}"/>
              </a:ext>
            </a:extLst>
          </p:cNvPr>
          <p:cNvSpPr>
            <a:spLocks noRot="1" noChangeArrowheads="1" noTextEdit="1"/>
          </p:cNvSpPr>
          <p:nvPr>
            <p:ph type="sldImg"/>
          </p:nvPr>
        </p:nvSpPr>
        <p:spPr>
          <a:xfrm>
            <a:off x="1258888" y="720725"/>
            <a:ext cx="4800600" cy="3600450"/>
          </a:xfrm>
          <a:ln/>
        </p:spPr>
      </p:sp>
      <p:sp>
        <p:nvSpPr>
          <p:cNvPr id="509955" name="Rectangle 3">
            <a:extLst>
              <a:ext uri="{FF2B5EF4-FFF2-40B4-BE49-F238E27FC236}">
                <a16:creationId xmlns:a16="http://schemas.microsoft.com/office/drawing/2014/main" id="{F13C0171-6B91-C5E9-D1E9-4C03ADEC9779}"/>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495DB34-9635-48CA-600F-7647D6F26E3B}"/>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1A403C00-736A-0382-AEE2-613AC42D9693}"/>
              </a:ext>
            </a:extLst>
          </p:cNvPr>
          <p:cNvSpPr>
            <a:spLocks noGrp="1" noChangeArrowheads="1"/>
          </p:cNvSpPr>
          <p:nvPr>
            <p:ph type="sldNum" sz="quarter" idx="5"/>
          </p:nvPr>
        </p:nvSpPr>
        <p:spPr>
          <a:ln/>
        </p:spPr>
        <p:txBody>
          <a:bodyPr/>
          <a:lstStyle/>
          <a:p>
            <a:fld id="{5EA44C06-A3D5-4992-B7D1-C1C029A44BFA}" type="slidenum">
              <a:rPr lang="es-ES" altLang="es-CO"/>
              <a:pPr/>
              <a:t>46</a:t>
            </a:fld>
            <a:endParaRPr lang="es-ES" altLang="es-CO"/>
          </a:p>
        </p:txBody>
      </p:sp>
      <p:sp>
        <p:nvSpPr>
          <p:cNvPr id="518146" name="Rectangle 2">
            <a:extLst>
              <a:ext uri="{FF2B5EF4-FFF2-40B4-BE49-F238E27FC236}">
                <a16:creationId xmlns:a16="http://schemas.microsoft.com/office/drawing/2014/main" id="{61A99A63-4207-F491-1FE9-374892F6F9BD}"/>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18147" name="Rectangle 3">
            <a:extLst>
              <a:ext uri="{FF2B5EF4-FFF2-40B4-BE49-F238E27FC236}">
                <a16:creationId xmlns:a16="http://schemas.microsoft.com/office/drawing/2014/main" id="{63001E5F-D806-D31B-393A-AB1EE6F1E4CC}"/>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FCBB9E6-3AFD-507D-B7FB-6DB03C5CB8F9}"/>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B0746945-F4A9-9095-54F4-04F9067FD3E5}"/>
              </a:ext>
            </a:extLst>
          </p:cNvPr>
          <p:cNvSpPr>
            <a:spLocks noGrp="1" noChangeArrowheads="1"/>
          </p:cNvSpPr>
          <p:nvPr>
            <p:ph type="sldNum" sz="quarter" idx="5"/>
          </p:nvPr>
        </p:nvSpPr>
        <p:spPr>
          <a:ln/>
        </p:spPr>
        <p:txBody>
          <a:bodyPr/>
          <a:lstStyle/>
          <a:p>
            <a:fld id="{F44A38E9-04B4-4F2A-8379-A8EFB6623F14}" type="slidenum">
              <a:rPr lang="es-ES" altLang="es-CO"/>
              <a:pPr/>
              <a:t>47</a:t>
            </a:fld>
            <a:endParaRPr lang="es-ES" altLang="es-CO"/>
          </a:p>
        </p:txBody>
      </p:sp>
      <p:sp>
        <p:nvSpPr>
          <p:cNvPr id="520194" name="Rectangle 2">
            <a:extLst>
              <a:ext uri="{FF2B5EF4-FFF2-40B4-BE49-F238E27FC236}">
                <a16:creationId xmlns:a16="http://schemas.microsoft.com/office/drawing/2014/main" id="{C8740D7E-2C90-8E10-BEB1-3CED639750A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20195" name="Rectangle 3">
            <a:extLst>
              <a:ext uri="{FF2B5EF4-FFF2-40B4-BE49-F238E27FC236}">
                <a16:creationId xmlns:a16="http://schemas.microsoft.com/office/drawing/2014/main" id="{134770E4-0EC4-C51E-71EC-E75C1A9D26BD}"/>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_tradnl" altLang="es-CO"/>
              <a:t>Cada tipo de operación corresponde a un tipo de límite preestablecido. </a:t>
            </a:r>
            <a:endParaRPr lang="es-ES" altLang="es-CO"/>
          </a:p>
          <a:p>
            <a:r>
              <a:rPr lang="es-ES_tradnl" altLang="es-CO" b="1"/>
              <a:t>Capital de Trabajo</a:t>
            </a:r>
            <a:r>
              <a:rPr lang="es-ES_tradnl" altLang="es-CO"/>
              <a:t> permite cubrir préstamos cuyo destino es el financiamiento a corto plazo de clientes.</a:t>
            </a:r>
            <a:endParaRPr lang="es-ES" altLang="es-CO"/>
          </a:p>
          <a:p>
            <a:r>
              <a:rPr lang="es-ES_tradnl" altLang="es-CO" b="1"/>
              <a:t>Ordinarios Específicos</a:t>
            </a:r>
            <a:r>
              <a:rPr lang="es-ES_tradnl" altLang="es-CO"/>
              <a:t> apunta a créditos corporativos de largo plazo. </a:t>
            </a:r>
            <a:endParaRPr lang="es-ES" altLang="es-CO"/>
          </a:p>
          <a:p>
            <a:r>
              <a:rPr lang="es-ES_tradnl" altLang="es-CO" b="1"/>
              <a:t>Financiamiento de Terceros</a:t>
            </a:r>
            <a:r>
              <a:rPr lang="es-ES_tradnl" altLang="es-CO"/>
              <a:t> corresponde a líneas de crédito cuyo financiamiento proviene específicamente de otras instituciones u organismos internacionales. </a:t>
            </a:r>
            <a:endParaRPr lang="es-ES" altLang="es-CO"/>
          </a:p>
          <a:p>
            <a:r>
              <a:rPr lang="es-ES_tradnl" altLang="es-CO" b="1"/>
              <a:t>Operaciones con el Exterior</a:t>
            </a:r>
            <a:r>
              <a:rPr lang="es-ES_tradnl" altLang="es-CO"/>
              <a:t> es la línea de crédito para financiamiento de actividades de comercio exterior.</a:t>
            </a:r>
            <a:endParaRPr lang="es-ES" altLang="es-CO"/>
          </a:p>
          <a:p>
            <a:r>
              <a:rPr lang="es-ES_tradnl" altLang="es-CO" b="1"/>
              <a:t>Descuento de Documentos y Garantías Otorgadas: </a:t>
            </a:r>
            <a:r>
              <a:rPr lang="es-ES_tradnl" altLang="es-CO"/>
              <a:t>no merecen mayores aclaraciones.</a:t>
            </a:r>
            <a:endParaRPr lang="es-ES" altLang="es-CO"/>
          </a:p>
          <a:p>
            <a:endParaRPr lang="es-ES" altLang="es-CO"/>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FFDDE17-B1F2-F033-E987-698A7CA9A205}"/>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C63F0DA2-DBB8-B40B-A1FA-FD2171FB5EED}"/>
              </a:ext>
            </a:extLst>
          </p:cNvPr>
          <p:cNvSpPr>
            <a:spLocks noGrp="1" noChangeArrowheads="1"/>
          </p:cNvSpPr>
          <p:nvPr>
            <p:ph type="sldNum" sz="quarter" idx="5"/>
          </p:nvPr>
        </p:nvSpPr>
        <p:spPr>
          <a:ln/>
        </p:spPr>
        <p:txBody>
          <a:bodyPr/>
          <a:lstStyle/>
          <a:p>
            <a:fld id="{606CFB0E-A01D-45C3-8A1B-30C1400E798B}" type="slidenum">
              <a:rPr lang="es-ES" altLang="es-CO"/>
              <a:pPr/>
              <a:t>48</a:t>
            </a:fld>
            <a:endParaRPr lang="es-ES" altLang="es-CO"/>
          </a:p>
        </p:txBody>
      </p:sp>
      <p:sp>
        <p:nvSpPr>
          <p:cNvPr id="522242" name="Rectangle 2">
            <a:extLst>
              <a:ext uri="{FF2B5EF4-FFF2-40B4-BE49-F238E27FC236}">
                <a16:creationId xmlns:a16="http://schemas.microsoft.com/office/drawing/2014/main" id="{35BDABCA-95A9-B5C5-1623-729EFAC8B359}"/>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22243" name="Rectangle 3">
            <a:extLst>
              <a:ext uri="{FF2B5EF4-FFF2-40B4-BE49-F238E27FC236}">
                <a16:creationId xmlns:a16="http://schemas.microsoft.com/office/drawing/2014/main" id="{115F5E0A-6731-0FF8-BA7E-5A94EAB38CA2}"/>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 altLang="es-CO"/>
              <a:t>Todas las líneas de crédito están definidas como revolving. Es decir, en caso de cancelación parcial o total del crédito, disminuye la línea utilizada y se incrementa la disponible. No se prevé la utilización de líneas no revolving.</a:t>
            </a:r>
          </a:p>
          <a:p>
            <a:r>
              <a:rPr lang="es-ES" altLang="es-CO"/>
              <a:t>La cobertura se produce sin filtros por moneda. Es decir, para un producto determinado, se analizan todas las líneas disponibles para todas las monedas, a efectos de determinar si existen líneas (Otra Moneda? = S).</a:t>
            </a:r>
          </a:p>
          <a:p>
            <a:r>
              <a:rPr lang="es-ES" altLang="es-CO"/>
              <a:t>No existen restricciones sobre la cantidad de registros de saldo de líneas de crédito disponibles que cubren un crédito, ni la cantidad de utilizaciones a realizar sobre una línea (Producto cubierto por mas de un límite = S, y Límite cubre mas de un producto = S).</a:t>
            </a:r>
          </a:p>
          <a:p>
            <a:endParaRPr lang="es-ES" altLang="es-CO"/>
          </a:p>
          <a:p>
            <a:r>
              <a:rPr lang="es-DO" altLang="es-CO"/>
              <a:t>Cabe aclarar que el sistema no permite desembolsar créditos cuando:</a:t>
            </a:r>
          </a:p>
          <a:p>
            <a:r>
              <a:rPr lang="es-DO" altLang="es-CO"/>
              <a:t>La línea de crédito asociada cuente con saldos insuficientes.</a:t>
            </a:r>
          </a:p>
          <a:p>
            <a:r>
              <a:rPr lang="es-DO" altLang="es-CO"/>
              <a:t>La línea de crédito tenga un vencimiento anterior a la fecha de vencimiento de la operación a cubrir.</a:t>
            </a:r>
            <a:endParaRPr lang="es-ES" altLang="es-CO"/>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667F222-59CB-118C-DF27-6E2D0C295F12}"/>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9AE84A2B-A983-770E-51B1-5900A55D7E67}"/>
              </a:ext>
            </a:extLst>
          </p:cNvPr>
          <p:cNvSpPr>
            <a:spLocks noGrp="1" noChangeArrowheads="1"/>
          </p:cNvSpPr>
          <p:nvPr>
            <p:ph type="sldNum" sz="quarter" idx="5"/>
          </p:nvPr>
        </p:nvSpPr>
        <p:spPr>
          <a:ln/>
        </p:spPr>
        <p:txBody>
          <a:bodyPr/>
          <a:lstStyle/>
          <a:p>
            <a:fld id="{F8EF1AFE-2E59-410B-A802-0A451602EDA5}" type="slidenum">
              <a:rPr lang="es-ES" altLang="es-CO"/>
              <a:pPr/>
              <a:t>49</a:t>
            </a:fld>
            <a:endParaRPr lang="es-ES" altLang="es-CO"/>
          </a:p>
        </p:txBody>
      </p:sp>
      <p:sp>
        <p:nvSpPr>
          <p:cNvPr id="524290" name="Rectangle 2">
            <a:extLst>
              <a:ext uri="{FF2B5EF4-FFF2-40B4-BE49-F238E27FC236}">
                <a16:creationId xmlns:a16="http://schemas.microsoft.com/office/drawing/2014/main" id="{A5C3FC99-D091-4433-C2E9-1BF041F83051}"/>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24291" name="Rectangle 3">
            <a:extLst>
              <a:ext uri="{FF2B5EF4-FFF2-40B4-BE49-F238E27FC236}">
                <a16:creationId xmlns:a16="http://schemas.microsoft.com/office/drawing/2014/main" id="{68D98A04-9A8B-40C9-B4E8-27BA50A95B3B}"/>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8C8E7C8-C9D4-83BB-565E-4617E2E31C2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099BF23-A487-370F-DA51-E9C35FA4737F}"/>
              </a:ext>
            </a:extLst>
          </p:cNvPr>
          <p:cNvSpPr>
            <a:spLocks noGrp="1" noChangeArrowheads="1"/>
          </p:cNvSpPr>
          <p:nvPr>
            <p:ph type="sldNum" sz="quarter" idx="5"/>
          </p:nvPr>
        </p:nvSpPr>
        <p:spPr>
          <a:ln/>
        </p:spPr>
        <p:txBody>
          <a:bodyPr/>
          <a:lstStyle/>
          <a:p>
            <a:fld id="{2EFB145E-72D1-4D5B-B326-ABA65D2035DC}" type="slidenum">
              <a:rPr lang="es-ES" altLang="es-CO"/>
              <a:pPr/>
              <a:t>50</a:t>
            </a:fld>
            <a:endParaRPr lang="es-ES" altLang="es-CO"/>
          </a:p>
        </p:txBody>
      </p:sp>
      <p:sp>
        <p:nvSpPr>
          <p:cNvPr id="526338" name="Rectangle 2">
            <a:extLst>
              <a:ext uri="{FF2B5EF4-FFF2-40B4-BE49-F238E27FC236}">
                <a16:creationId xmlns:a16="http://schemas.microsoft.com/office/drawing/2014/main" id="{8D3D8899-CBCF-16C9-567A-5D69DD3E9083}"/>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26339" name="Rectangle 3">
            <a:extLst>
              <a:ext uri="{FF2B5EF4-FFF2-40B4-BE49-F238E27FC236}">
                <a16:creationId xmlns:a16="http://schemas.microsoft.com/office/drawing/2014/main" id="{849631FE-9882-D054-8290-909B69D40F60}"/>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 altLang="es-CO"/>
              <a:t>Se entiende por desafectación de la línea a la desafectación de la utilización de la misma, es decir, cuando la línea (o porción de la misma) ya no está relacionada a un crédito, ya que la obligación fue cancelada.</a:t>
            </a:r>
          </a:p>
          <a:p>
            <a:r>
              <a:rPr lang="es-ES" altLang="es-CO"/>
              <a:t>En caso de ser revolving, el importe pasa a disponible</a:t>
            </a:r>
          </a:p>
          <a:p>
            <a:r>
              <a:rPr lang="es-ES" altLang="es-CO"/>
              <a:t>En caso de ser no revolving, se da de baja la línea otorgada</a:t>
            </a:r>
          </a:p>
          <a:p>
            <a:endParaRPr lang="es-ES" altLang="es-CO"/>
          </a:p>
          <a:p>
            <a:r>
              <a:rPr lang="es-DO" altLang="es-CO"/>
              <a:t>La parametrización realizada prevé que todas las líneas sean </a:t>
            </a:r>
            <a:r>
              <a:rPr lang="es-DO" altLang="es-CO" b="1"/>
              <a:t>revolving</a:t>
            </a:r>
            <a:r>
              <a:rPr lang="es-DO" altLang="es-CO"/>
              <a:t>. Es decir, ante cancelaciones parciales o totales de créditos, se produce un incremento de la línea disponible, y una disminución de la línea utilizada. </a:t>
            </a:r>
          </a:p>
          <a:p>
            <a:r>
              <a:rPr lang="es-DO" altLang="es-CO"/>
              <a:t>En caso de líneas </a:t>
            </a:r>
            <a:r>
              <a:rPr lang="es-DO" altLang="es-CO" b="1"/>
              <a:t>no revolving</a:t>
            </a:r>
            <a:r>
              <a:rPr lang="es-DO" altLang="es-CO"/>
              <a:t>, cuando se producen cancelaciones parciales no se incrementa la línea disponible, y en caso de cancelación total del crédito, se cancela la línea utilizada contra la línea otorgada.</a:t>
            </a:r>
            <a:endParaRPr lang="es-ES" altLang="es-CO"/>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18D396A-5F78-7DF2-D0D6-9E207EA150A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D153D517-CB3B-B480-E0DD-62EA96C9CCA0}"/>
              </a:ext>
            </a:extLst>
          </p:cNvPr>
          <p:cNvSpPr>
            <a:spLocks noGrp="1" noChangeArrowheads="1"/>
          </p:cNvSpPr>
          <p:nvPr>
            <p:ph type="sldNum" sz="quarter" idx="5"/>
          </p:nvPr>
        </p:nvSpPr>
        <p:spPr>
          <a:ln/>
        </p:spPr>
        <p:txBody>
          <a:bodyPr/>
          <a:lstStyle/>
          <a:p>
            <a:fld id="{3FC40B64-0266-4CA5-BC65-C81AF81E772B}" type="slidenum">
              <a:rPr lang="es-ES" altLang="es-CO"/>
              <a:pPr/>
              <a:t>51</a:t>
            </a:fld>
            <a:endParaRPr lang="es-ES" altLang="es-CO"/>
          </a:p>
        </p:txBody>
      </p:sp>
      <p:sp>
        <p:nvSpPr>
          <p:cNvPr id="528386" name="Rectangle 2">
            <a:extLst>
              <a:ext uri="{FF2B5EF4-FFF2-40B4-BE49-F238E27FC236}">
                <a16:creationId xmlns:a16="http://schemas.microsoft.com/office/drawing/2014/main" id="{0DA41698-3F29-C82A-FCAB-B4180DB03162}"/>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28387" name="Rectangle 3">
            <a:extLst>
              <a:ext uri="{FF2B5EF4-FFF2-40B4-BE49-F238E27FC236}">
                <a16:creationId xmlns:a16="http://schemas.microsoft.com/office/drawing/2014/main" id="{D624456C-0C86-91AD-8765-2A25BC23FFF2}"/>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71911FA-4CD4-2526-6D65-75AA4FD49460}"/>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1846690F-B2AA-B287-A257-D86EFCDB5A7E}"/>
              </a:ext>
            </a:extLst>
          </p:cNvPr>
          <p:cNvSpPr>
            <a:spLocks noGrp="1" noChangeArrowheads="1"/>
          </p:cNvSpPr>
          <p:nvPr>
            <p:ph type="sldNum" sz="quarter" idx="5"/>
          </p:nvPr>
        </p:nvSpPr>
        <p:spPr>
          <a:ln/>
        </p:spPr>
        <p:txBody>
          <a:bodyPr/>
          <a:lstStyle/>
          <a:p>
            <a:fld id="{B89B9D48-B86E-4BDA-BDD7-F3D3090DFCE0}" type="slidenum">
              <a:rPr lang="es-ES" altLang="es-CO"/>
              <a:pPr/>
              <a:t>52</a:t>
            </a:fld>
            <a:endParaRPr lang="es-ES" altLang="es-CO"/>
          </a:p>
        </p:txBody>
      </p:sp>
      <p:sp>
        <p:nvSpPr>
          <p:cNvPr id="530434" name="Rectangle 2">
            <a:extLst>
              <a:ext uri="{FF2B5EF4-FFF2-40B4-BE49-F238E27FC236}">
                <a16:creationId xmlns:a16="http://schemas.microsoft.com/office/drawing/2014/main" id="{4D1493E4-68E6-3440-FFBC-9C4B90E3EF51}"/>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30435" name="Rectangle 3">
            <a:extLst>
              <a:ext uri="{FF2B5EF4-FFF2-40B4-BE49-F238E27FC236}">
                <a16:creationId xmlns:a16="http://schemas.microsoft.com/office/drawing/2014/main" id="{26F57F7B-0626-EB32-3B8F-6DFEB79454AC}"/>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EA7FD6D-AE3C-8851-B748-37F7E9385BA2}"/>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4EF847FA-390B-0C19-902C-D9CF00CF3DE5}"/>
              </a:ext>
            </a:extLst>
          </p:cNvPr>
          <p:cNvSpPr>
            <a:spLocks noGrp="1" noChangeArrowheads="1"/>
          </p:cNvSpPr>
          <p:nvPr>
            <p:ph type="sldNum" sz="quarter" idx="5"/>
          </p:nvPr>
        </p:nvSpPr>
        <p:spPr>
          <a:ln/>
        </p:spPr>
        <p:txBody>
          <a:bodyPr/>
          <a:lstStyle/>
          <a:p>
            <a:fld id="{820511FB-44C8-4787-B626-53B62F459428}" type="slidenum">
              <a:rPr lang="es-ES" altLang="es-CO"/>
              <a:pPr/>
              <a:t>53</a:t>
            </a:fld>
            <a:endParaRPr lang="es-ES" altLang="es-CO"/>
          </a:p>
        </p:txBody>
      </p:sp>
      <p:sp>
        <p:nvSpPr>
          <p:cNvPr id="532482" name="Rectangle 2">
            <a:extLst>
              <a:ext uri="{FF2B5EF4-FFF2-40B4-BE49-F238E27FC236}">
                <a16:creationId xmlns:a16="http://schemas.microsoft.com/office/drawing/2014/main" id="{BFF9D663-3B8A-BF3B-A651-8AC8CF71C585}"/>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32483" name="Rectangle 3">
            <a:extLst>
              <a:ext uri="{FF2B5EF4-FFF2-40B4-BE49-F238E27FC236}">
                <a16:creationId xmlns:a16="http://schemas.microsoft.com/office/drawing/2014/main" id="{612D5C54-C123-9886-8826-F4F34642BE52}"/>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A69D2C9-AF6F-288A-C4AF-BC9C80BC49F3}"/>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BF433BDF-9554-13AA-45D4-BE9CA12AE3CF}"/>
              </a:ext>
            </a:extLst>
          </p:cNvPr>
          <p:cNvSpPr>
            <a:spLocks noGrp="1" noChangeArrowheads="1"/>
          </p:cNvSpPr>
          <p:nvPr>
            <p:ph type="sldNum" sz="quarter" idx="5"/>
          </p:nvPr>
        </p:nvSpPr>
        <p:spPr>
          <a:ln/>
        </p:spPr>
        <p:txBody>
          <a:bodyPr/>
          <a:lstStyle/>
          <a:p>
            <a:fld id="{CECDD672-4082-4B0C-A730-66EB9FF9D928}" type="slidenum">
              <a:rPr lang="es-ES" altLang="es-CO"/>
              <a:pPr/>
              <a:t>54</a:t>
            </a:fld>
            <a:endParaRPr lang="es-ES" altLang="es-CO"/>
          </a:p>
        </p:txBody>
      </p:sp>
      <p:sp>
        <p:nvSpPr>
          <p:cNvPr id="534530" name="Rectangle 2">
            <a:extLst>
              <a:ext uri="{FF2B5EF4-FFF2-40B4-BE49-F238E27FC236}">
                <a16:creationId xmlns:a16="http://schemas.microsoft.com/office/drawing/2014/main" id="{C06EE732-FDAB-3CF2-14FD-1AE197436E37}"/>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534531" name="Rectangle 3">
            <a:extLst>
              <a:ext uri="{FF2B5EF4-FFF2-40B4-BE49-F238E27FC236}">
                <a16:creationId xmlns:a16="http://schemas.microsoft.com/office/drawing/2014/main" id="{C82D198E-037F-4B75-6052-1A5221519C5C}"/>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 altLang="es-CO" sz="1000"/>
              <a:t>Inventario Gral de Rubros</a:t>
            </a:r>
          </a:p>
          <a:p>
            <a:r>
              <a:rPr lang="es-ES" altLang="es-CO" sz="1000"/>
              <a:t>41400100 (Mod.132) – Disponibles </a:t>
            </a:r>
          </a:p>
          <a:p>
            <a:r>
              <a:rPr lang="es-ES" altLang="es-CO" sz="1000"/>
              <a:t>	41400101 – Capital de Trabajo </a:t>
            </a:r>
          </a:p>
          <a:p>
            <a:r>
              <a:rPr lang="es-ES" altLang="es-CO" sz="1000"/>
              <a:t>	41400102 – Ordinarios Específicos </a:t>
            </a:r>
          </a:p>
          <a:p>
            <a:r>
              <a:rPr lang="es-ES" altLang="es-CO" sz="1000"/>
              <a:t>	41400103 – Financiamiento de Terceros</a:t>
            </a:r>
          </a:p>
          <a:p>
            <a:r>
              <a:rPr lang="es-ES" altLang="es-CO" sz="1000"/>
              <a:t>	41400104 – Operaciones con el Exterior</a:t>
            </a:r>
          </a:p>
          <a:p>
            <a:r>
              <a:rPr lang="es-ES" altLang="es-CO" sz="1000"/>
              <a:t>	41400105 – Descuento de Documentos</a:t>
            </a:r>
          </a:p>
          <a:p>
            <a:r>
              <a:rPr lang="es-ES" altLang="es-CO" sz="1000"/>
              <a:t>	41400106 – Garantias Otorgadas</a:t>
            </a:r>
          </a:p>
          <a:p>
            <a:r>
              <a:rPr lang="es-ES" altLang="es-CO" sz="1000"/>
              <a:t>	41400110 – Línea Genérica</a:t>
            </a:r>
          </a:p>
          <a:p>
            <a:r>
              <a:rPr lang="es-ES" altLang="es-CO" sz="1000"/>
              <a:t>42400100 (Mod.131) – Otorgadas </a:t>
            </a:r>
          </a:p>
          <a:p>
            <a:r>
              <a:rPr lang="es-ES" altLang="es-CO" sz="1000"/>
              <a:t>	42400101 – Capital de Trabajo </a:t>
            </a:r>
          </a:p>
          <a:p>
            <a:r>
              <a:rPr lang="es-ES" altLang="es-CO" sz="1000"/>
              <a:t>	42400102 – Ordinarios Específicos </a:t>
            </a:r>
          </a:p>
          <a:p>
            <a:r>
              <a:rPr lang="es-ES" altLang="es-CO" sz="1000"/>
              <a:t>	42400103 – Financiamiento de Terceros</a:t>
            </a:r>
          </a:p>
          <a:p>
            <a:r>
              <a:rPr lang="es-ES" altLang="es-CO" sz="1000"/>
              <a:t>	42400104 – Operaciones con el Exterior</a:t>
            </a:r>
          </a:p>
          <a:p>
            <a:r>
              <a:rPr lang="es-ES" altLang="es-CO" sz="1000"/>
              <a:t>	42400105 – Descuento de Documentos</a:t>
            </a:r>
          </a:p>
          <a:p>
            <a:r>
              <a:rPr lang="es-ES" altLang="es-CO" sz="1000"/>
              <a:t>	42400106 – Garantias Otorgadas</a:t>
            </a:r>
          </a:p>
          <a:p>
            <a:r>
              <a:rPr lang="es-ES" altLang="es-CO" sz="1000"/>
              <a:t>	42400110 – Línea Genérica</a:t>
            </a:r>
          </a:p>
          <a:p>
            <a:endParaRPr lang="es-ES" altLang="es-CO" sz="1000"/>
          </a:p>
          <a:p>
            <a:r>
              <a:rPr lang="es-ES" altLang="es-CO" sz="1000"/>
              <a:t>Extensiones de Operaciones – Operaciones Vinculadas – Relación Línea de Crédito - Préstamo</a:t>
            </a:r>
          </a:p>
          <a:p>
            <a:endParaRPr lang="es-ES" altLang="es-CO"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B8EE77F-DCAB-196D-3C58-431924EBB9F7}"/>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E862DB3A-CDB1-8500-7A15-09168D6093A2}"/>
              </a:ext>
            </a:extLst>
          </p:cNvPr>
          <p:cNvSpPr>
            <a:spLocks noGrp="1" noChangeArrowheads="1"/>
          </p:cNvSpPr>
          <p:nvPr>
            <p:ph type="sldNum" sz="quarter" idx="5"/>
          </p:nvPr>
        </p:nvSpPr>
        <p:spPr>
          <a:ln/>
        </p:spPr>
        <p:txBody>
          <a:bodyPr/>
          <a:lstStyle/>
          <a:p>
            <a:fld id="{91E49326-DD19-47C8-B2B9-D35C65AAC859}" type="slidenum">
              <a:rPr lang="es-ES" altLang="es-CO"/>
              <a:pPr/>
              <a:t>5</a:t>
            </a:fld>
            <a:endParaRPr lang="es-ES" altLang="es-CO"/>
          </a:p>
        </p:txBody>
      </p:sp>
      <p:sp>
        <p:nvSpPr>
          <p:cNvPr id="473090" name="Rectangle 2">
            <a:extLst>
              <a:ext uri="{FF2B5EF4-FFF2-40B4-BE49-F238E27FC236}">
                <a16:creationId xmlns:a16="http://schemas.microsoft.com/office/drawing/2014/main" id="{1097163F-F98A-5CFC-AA00-8C705A9274E9}"/>
              </a:ext>
            </a:extLst>
          </p:cNvPr>
          <p:cNvSpPr>
            <a:spLocks noRot="1" noChangeArrowheads="1" noTextEdit="1"/>
          </p:cNvSpPr>
          <p:nvPr>
            <p:ph type="sldImg"/>
          </p:nvPr>
        </p:nvSpPr>
        <p:spPr>
          <a:xfrm>
            <a:off x="1258888" y="720725"/>
            <a:ext cx="4800600" cy="3600450"/>
          </a:xfrm>
          <a:ln/>
        </p:spPr>
      </p:sp>
      <p:sp>
        <p:nvSpPr>
          <p:cNvPr id="473091" name="Rectangle 3">
            <a:extLst>
              <a:ext uri="{FF2B5EF4-FFF2-40B4-BE49-F238E27FC236}">
                <a16:creationId xmlns:a16="http://schemas.microsoft.com/office/drawing/2014/main" id="{514E6D38-1D9D-0D62-037F-861C5BDA623E}"/>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56DDDB5-6678-7C14-EC07-07419D45A5CC}"/>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F087B255-C6D3-AE4B-B2A6-DD3E4BEAA4B2}"/>
              </a:ext>
            </a:extLst>
          </p:cNvPr>
          <p:cNvSpPr>
            <a:spLocks noGrp="1" noChangeArrowheads="1"/>
          </p:cNvSpPr>
          <p:nvPr>
            <p:ph type="sldNum" sz="quarter" idx="5"/>
          </p:nvPr>
        </p:nvSpPr>
        <p:spPr>
          <a:ln/>
        </p:spPr>
        <p:txBody>
          <a:bodyPr/>
          <a:lstStyle/>
          <a:p>
            <a:fld id="{1F170C0F-2639-4AD1-B8B6-5F1744A1430E}" type="slidenum">
              <a:rPr lang="es-ES" altLang="es-CO"/>
              <a:pPr/>
              <a:t>55</a:t>
            </a:fld>
            <a:endParaRPr lang="es-ES" altLang="es-CO"/>
          </a:p>
        </p:txBody>
      </p:sp>
      <p:sp>
        <p:nvSpPr>
          <p:cNvPr id="512002" name="Rectangle 2">
            <a:extLst>
              <a:ext uri="{FF2B5EF4-FFF2-40B4-BE49-F238E27FC236}">
                <a16:creationId xmlns:a16="http://schemas.microsoft.com/office/drawing/2014/main" id="{390E7EB5-40E6-5D67-3117-4DE673261E7A}"/>
              </a:ext>
            </a:extLst>
          </p:cNvPr>
          <p:cNvSpPr>
            <a:spLocks noRot="1" noChangeArrowheads="1" noTextEdit="1"/>
          </p:cNvSpPr>
          <p:nvPr>
            <p:ph type="sldImg"/>
          </p:nvPr>
        </p:nvSpPr>
        <p:spPr>
          <a:xfrm>
            <a:off x="1258888" y="720725"/>
            <a:ext cx="4800600" cy="3600450"/>
          </a:xfrm>
          <a:ln/>
        </p:spPr>
      </p:sp>
      <p:sp>
        <p:nvSpPr>
          <p:cNvPr id="512003" name="Rectangle 3">
            <a:extLst>
              <a:ext uri="{FF2B5EF4-FFF2-40B4-BE49-F238E27FC236}">
                <a16:creationId xmlns:a16="http://schemas.microsoft.com/office/drawing/2014/main" id="{80E402EB-7B0E-8CBD-2F30-CF72EC7CC54A}"/>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CB87418-B130-4DC8-A8B6-F0B57BC109CC}"/>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84204007-B1E1-9DD5-A606-323DB4391BFD}"/>
              </a:ext>
            </a:extLst>
          </p:cNvPr>
          <p:cNvSpPr>
            <a:spLocks noGrp="1" noChangeArrowheads="1"/>
          </p:cNvSpPr>
          <p:nvPr>
            <p:ph type="sldNum" sz="quarter" idx="5"/>
          </p:nvPr>
        </p:nvSpPr>
        <p:spPr>
          <a:ln/>
        </p:spPr>
        <p:txBody>
          <a:bodyPr/>
          <a:lstStyle/>
          <a:p>
            <a:fld id="{652A53F7-C201-41C8-8C09-701CCAC75A68}" type="slidenum">
              <a:rPr lang="es-ES" altLang="es-CO"/>
              <a:pPr/>
              <a:t>56</a:t>
            </a:fld>
            <a:endParaRPr lang="es-ES" altLang="es-CO"/>
          </a:p>
        </p:txBody>
      </p:sp>
      <p:sp>
        <p:nvSpPr>
          <p:cNvPr id="514050" name="Rectangle 2">
            <a:extLst>
              <a:ext uri="{FF2B5EF4-FFF2-40B4-BE49-F238E27FC236}">
                <a16:creationId xmlns:a16="http://schemas.microsoft.com/office/drawing/2014/main" id="{D562CCC3-4E7C-EECF-342C-3347BDEDFDDB}"/>
              </a:ext>
            </a:extLst>
          </p:cNvPr>
          <p:cNvSpPr>
            <a:spLocks noRot="1" noChangeArrowheads="1" noTextEdit="1"/>
          </p:cNvSpPr>
          <p:nvPr>
            <p:ph type="sldImg"/>
          </p:nvPr>
        </p:nvSpPr>
        <p:spPr>
          <a:xfrm>
            <a:off x="1258888" y="720725"/>
            <a:ext cx="4800600" cy="3600450"/>
          </a:xfrm>
          <a:ln/>
        </p:spPr>
      </p:sp>
      <p:sp>
        <p:nvSpPr>
          <p:cNvPr id="514051" name="Rectangle 3">
            <a:extLst>
              <a:ext uri="{FF2B5EF4-FFF2-40B4-BE49-F238E27FC236}">
                <a16:creationId xmlns:a16="http://schemas.microsoft.com/office/drawing/2014/main" id="{7031D4AC-6A74-BE17-B59D-6A7564681EEC}"/>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92FB203C-5B51-8032-DA2D-CEF3B9BB62E5}"/>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9AABD8A8-B2CE-D319-1813-9F7108DB5222}"/>
              </a:ext>
            </a:extLst>
          </p:cNvPr>
          <p:cNvSpPr>
            <a:spLocks noGrp="1" noChangeArrowheads="1"/>
          </p:cNvSpPr>
          <p:nvPr>
            <p:ph type="sldNum" sz="quarter" idx="5"/>
          </p:nvPr>
        </p:nvSpPr>
        <p:spPr>
          <a:ln/>
        </p:spPr>
        <p:txBody>
          <a:bodyPr/>
          <a:lstStyle/>
          <a:p>
            <a:fld id="{23C129FB-0A8B-4624-90B4-3C100F418689}" type="slidenum">
              <a:rPr lang="es-ES" altLang="es-CO"/>
              <a:pPr/>
              <a:t>57</a:t>
            </a:fld>
            <a:endParaRPr lang="es-ES" altLang="es-CO"/>
          </a:p>
        </p:txBody>
      </p:sp>
      <p:sp>
        <p:nvSpPr>
          <p:cNvPr id="516098" name="Rectangle 2">
            <a:extLst>
              <a:ext uri="{FF2B5EF4-FFF2-40B4-BE49-F238E27FC236}">
                <a16:creationId xmlns:a16="http://schemas.microsoft.com/office/drawing/2014/main" id="{0C77A63B-E265-FA5A-074B-3B8C8ED46A4F}"/>
              </a:ext>
            </a:extLst>
          </p:cNvPr>
          <p:cNvSpPr>
            <a:spLocks noRot="1" noChangeArrowheads="1" noTextEdit="1"/>
          </p:cNvSpPr>
          <p:nvPr>
            <p:ph type="sldImg"/>
          </p:nvPr>
        </p:nvSpPr>
        <p:spPr>
          <a:xfrm>
            <a:off x="1258888" y="720725"/>
            <a:ext cx="4800600" cy="3600450"/>
          </a:xfrm>
          <a:ln/>
        </p:spPr>
      </p:sp>
      <p:sp>
        <p:nvSpPr>
          <p:cNvPr id="516099" name="Rectangle 3">
            <a:extLst>
              <a:ext uri="{FF2B5EF4-FFF2-40B4-BE49-F238E27FC236}">
                <a16:creationId xmlns:a16="http://schemas.microsoft.com/office/drawing/2014/main" id="{79D10114-FFD4-3E5E-CB71-C29173218C6D}"/>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E4DB0B8-8070-B9C5-6FC8-6FB4B370D581}"/>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8329AE47-76AB-5100-D186-A4C6E89A1EE1}"/>
              </a:ext>
            </a:extLst>
          </p:cNvPr>
          <p:cNvSpPr>
            <a:spLocks noGrp="1" noChangeArrowheads="1"/>
          </p:cNvSpPr>
          <p:nvPr>
            <p:ph type="sldNum" sz="quarter" idx="5"/>
          </p:nvPr>
        </p:nvSpPr>
        <p:spPr>
          <a:ln/>
        </p:spPr>
        <p:txBody>
          <a:bodyPr/>
          <a:lstStyle/>
          <a:p>
            <a:fld id="{48AE6388-B612-4F83-A1B5-8BB6F6AC32D9}" type="slidenum">
              <a:rPr lang="es-ES" altLang="es-CO"/>
              <a:pPr/>
              <a:t>58</a:t>
            </a:fld>
            <a:endParaRPr lang="es-ES" altLang="es-CO"/>
          </a:p>
        </p:txBody>
      </p:sp>
      <p:sp>
        <p:nvSpPr>
          <p:cNvPr id="536578" name="Rectangle 2">
            <a:extLst>
              <a:ext uri="{FF2B5EF4-FFF2-40B4-BE49-F238E27FC236}">
                <a16:creationId xmlns:a16="http://schemas.microsoft.com/office/drawing/2014/main" id="{F789BCB0-2B14-175F-A8BC-4A501E59C9E6}"/>
              </a:ext>
            </a:extLst>
          </p:cNvPr>
          <p:cNvSpPr>
            <a:spLocks noRot="1" noChangeArrowheads="1" noTextEdit="1"/>
          </p:cNvSpPr>
          <p:nvPr>
            <p:ph type="sldImg"/>
          </p:nvPr>
        </p:nvSpPr>
        <p:spPr>
          <a:xfrm>
            <a:off x="1258888" y="720725"/>
            <a:ext cx="4800600" cy="3600450"/>
          </a:xfrm>
          <a:ln/>
        </p:spPr>
      </p:sp>
      <p:sp>
        <p:nvSpPr>
          <p:cNvPr id="536579" name="Rectangle 3">
            <a:extLst>
              <a:ext uri="{FF2B5EF4-FFF2-40B4-BE49-F238E27FC236}">
                <a16:creationId xmlns:a16="http://schemas.microsoft.com/office/drawing/2014/main" id="{C547B696-C59E-CB7D-C4AE-3845DFA1A78F}"/>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84FBCDF-132F-998D-D202-CE702F99C12F}"/>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0F55A8DB-4196-5C21-BE49-7F510B80880C}"/>
              </a:ext>
            </a:extLst>
          </p:cNvPr>
          <p:cNvSpPr>
            <a:spLocks noGrp="1" noChangeArrowheads="1"/>
          </p:cNvSpPr>
          <p:nvPr>
            <p:ph type="sldNum" sz="quarter" idx="5"/>
          </p:nvPr>
        </p:nvSpPr>
        <p:spPr>
          <a:ln/>
        </p:spPr>
        <p:txBody>
          <a:bodyPr/>
          <a:lstStyle/>
          <a:p>
            <a:fld id="{28752AC1-37C0-4AAA-B47D-9A8D02E78ADE}" type="slidenum">
              <a:rPr lang="es-ES" altLang="es-CO"/>
              <a:pPr/>
              <a:t>6</a:t>
            </a:fld>
            <a:endParaRPr lang="es-ES" altLang="es-CO"/>
          </a:p>
        </p:txBody>
      </p:sp>
      <p:sp>
        <p:nvSpPr>
          <p:cNvPr id="483330" name="Rectangle 2">
            <a:extLst>
              <a:ext uri="{FF2B5EF4-FFF2-40B4-BE49-F238E27FC236}">
                <a16:creationId xmlns:a16="http://schemas.microsoft.com/office/drawing/2014/main" id="{D5A45CC5-193A-6839-6734-5D77335D7ED6}"/>
              </a:ext>
            </a:extLst>
          </p:cNvPr>
          <p:cNvSpPr>
            <a:spLocks noRot="1" noChangeArrowheads="1" noTextEdit="1"/>
          </p:cNvSpPr>
          <p:nvPr>
            <p:ph type="sldImg"/>
          </p:nvPr>
        </p:nvSpPr>
        <p:spPr>
          <a:xfrm>
            <a:off x="1258888" y="720725"/>
            <a:ext cx="4800600" cy="3600450"/>
          </a:xfrm>
          <a:ln/>
        </p:spPr>
      </p:sp>
      <p:sp>
        <p:nvSpPr>
          <p:cNvPr id="483331" name="Rectangle 3">
            <a:extLst>
              <a:ext uri="{FF2B5EF4-FFF2-40B4-BE49-F238E27FC236}">
                <a16:creationId xmlns:a16="http://schemas.microsoft.com/office/drawing/2014/main" id="{619BD1D5-34EA-131E-9C3A-BDEFDE364179}"/>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690028C-2338-C080-5CBD-51B5D41B8A72}"/>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73C7C978-6372-A011-736E-B7E020FE3470}"/>
              </a:ext>
            </a:extLst>
          </p:cNvPr>
          <p:cNvSpPr>
            <a:spLocks noGrp="1" noChangeArrowheads="1"/>
          </p:cNvSpPr>
          <p:nvPr>
            <p:ph type="sldNum" sz="quarter" idx="5"/>
          </p:nvPr>
        </p:nvSpPr>
        <p:spPr>
          <a:ln/>
        </p:spPr>
        <p:txBody>
          <a:bodyPr/>
          <a:lstStyle/>
          <a:p>
            <a:fld id="{EA7E6793-6345-452B-98F0-71F4440379A7}" type="slidenum">
              <a:rPr lang="es-ES" altLang="es-CO"/>
              <a:pPr/>
              <a:t>7</a:t>
            </a:fld>
            <a:endParaRPr lang="es-ES" altLang="es-CO"/>
          </a:p>
        </p:txBody>
      </p:sp>
      <p:sp>
        <p:nvSpPr>
          <p:cNvPr id="419842" name="Rectangle 2">
            <a:extLst>
              <a:ext uri="{FF2B5EF4-FFF2-40B4-BE49-F238E27FC236}">
                <a16:creationId xmlns:a16="http://schemas.microsoft.com/office/drawing/2014/main" id="{C8E86073-18CE-0BE9-7778-26EA2B3FF92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19843" name="Rectangle 3">
            <a:extLst>
              <a:ext uri="{FF2B5EF4-FFF2-40B4-BE49-F238E27FC236}">
                <a16:creationId xmlns:a16="http://schemas.microsoft.com/office/drawing/2014/main" id="{D47CAD58-D1C0-324A-BFA2-1A60CD6CA05C}"/>
              </a:ext>
            </a:extLst>
          </p:cNvPr>
          <p:cNvSpPr>
            <a:spLocks noGrp="1" noChangeArrowheads="1"/>
          </p:cNvSpPr>
          <p:nvPr>
            <p:ph type="body" idx="1"/>
          </p:nvPr>
        </p:nvSpPr>
        <p:spPr>
          <a:xfrm>
            <a:off x="974725" y="4560888"/>
            <a:ext cx="5365750" cy="4316412"/>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s-CO" alt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91DE471-8FBA-9AFA-C36C-DECDF4D7DB8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06B9DEB1-3771-0872-3766-36A2D4D95652}"/>
              </a:ext>
            </a:extLst>
          </p:cNvPr>
          <p:cNvSpPr>
            <a:spLocks noGrp="1" noChangeArrowheads="1"/>
          </p:cNvSpPr>
          <p:nvPr>
            <p:ph type="sldNum" sz="quarter" idx="5"/>
          </p:nvPr>
        </p:nvSpPr>
        <p:spPr>
          <a:ln/>
        </p:spPr>
        <p:txBody>
          <a:bodyPr/>
          <a:lstStyle/>
          <a:p>
            <a:fld id="{49808666-A517-4C68-A030-8B4C13CE3463}" type="slidenum">
              <a:rPr lang="es-ES" altLang="es-CO"/>
              <a:pPr/>
              <a:t>8</a:t>
            </a:fld>
            <a:endParaRPr lang="es-ES" altLang="es-CO"/>
          </a:p>
        </p:txBody>
      </p:sp>
      <p:sp>
        <p:nvSpPr>
          <p:cNvPr id="421890" name="Rectangle 2">
            <a:extLst>
              <a:ext uri="{FF2B5EF4-FFF2-40B4-BE49-F238E27FC236}">
                <a16:creationId xmlns:a16="http://schemas.microsoft.com/office/drawing/2014/main" id="{E0B94702-4C8A-F320-1C8E-8EFA724E2B4A}"/>
              </a:ext>
            </a:extLst>
          </p:cNvPr>
          <p:cNvSpPr>
            <a:spLocks noRot="1" noChangeArrowheads="1" noTextEdit="1"/>
          </p:cNvSpPr>
          <p:nvPr>
            <p:ph type="sldImg"/>
          </p:nvPr>
        </p:nvSpPr>
        <p:spPr>
          <a:xfrm>
            <a:off x="1266825" y="725488"/>
            <a:ext cx="4786313" cy="3589337"/>
          </a:xfrm>
          <a:ln w="12700" cap="flat">
            <a:solidFill>
              <a:schemeClr val="tx1"/>
            </a:solidFill>
          </a:ln>
          <a:extLst>
            <a:ext uri="{909E8E84-426E-40DD-AFC4-6F175D3DCCD1}">
              <a14:hiddenFill xmlns:a14="http://schemas.microsoft.com/office/drawing/2010/main">
                <a:noFill/>
              </a14:hiddenFill>
            </a:ext>
          </a:extLst>
        </p:spPr>
      </p:sp>
      <p:sp>
        <p:nvSpPr>
          <p:cNvPr id="421891" name="Rectangle 3">
            <a:extLst>
              <a:ext uri="{FF2B5EF4-FFF2-40B4-BE49-F238E27FC236}">
                <a16:creationId xmlns:a16="http://schemas.microsoft.com/office/drawing/2014/main" id="{3FC5BF32-9108-74BF-9F20-357E900750C9}"/>
              </a:ext>
            </a:extLst>
          </p:cNvPr>
          <p:cNvSpPr>
            <a:spLocks noGrp="1" noChangeArrowheads="1"/>
          </p:cNvSpPr>
          <p:nvPr>
            <p:ph type="body" idx="1"/>
          </p:nvPr>
        </p:nvSpPr>
        <p:spPr>
          <a:xfrm>
            <a:off x="974725" y="4560888"/>
            <a:ext cx="5365750" cy="4316412"/>
          </a:xfrm>
          <a:noFill/>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r>
              <a:rPr lang="es-ES_tradnl" altLang="es-CO"/>
              <a:t>Los tipos de operación tienen incorporados un doble concepto:</a:t>
            </a:r>
            <a:endParaRPr lang="es-ES" altLang="es-CO"/>
          </a:p>
          <a:p>
            <a:r>
              <a:rPr lang="es-ES_tradnl" altLang="es-CO" b="1"/>
              <a:t>Tipos de estructura de crédito (o tipo de cuota).</a:t>
            </a:r>
            <a:endParaRPr lang="es-ES" altLang="es-CO"/>
          </a:p>
          <a:p>
            <a:r>
              <a:rPr lang="es-ES_tradnl" altLang="es-CO" b="1"/>
              <a:t>Tipo de tasa de interés:</a:t>
            </a:r>
            <a:endParaRPr lang="es-ES" altLang="es-CO"/>
          </a:p>
          <a:p>
            <a:r>
              <a:rPr lang="es-ES_tradnl" altLang="es-CO" b="1"/>
              <a:t>Inferiores a 50</a:t>
            </a:r>
            <a:r>
              <a:rPr lang="es-ES_tradnl" altLang="es-CO"/>
              <a:t>: préstamos a tasa fija.</a:t>
            </a:r>
            <a:endParaRPr lang="es-ES_tradnl" altLang="es-CO" b="1"/>
          </a:p>
          <a:p>
            <a:r>
              <a:rPr lang="es-ES_tradnl" altLang="es-CO" b="1"/>
              <a:t>Superiores a 50</a:t>
            </a:r>
            <a:r>
              <a:rPr lang="es-ES_tradnl" altLang="es-CO"/>
              <a:t>: préstamos a tasa revisable, es decir que utilizan una tasa base (clase de tasa) modificable automáticamente, mas un plus fijo.</a:t>
            </a:r>
          </a:p>
          <a:p>
            <a:endParaRPr lang="es-ES_tradnl" altLang="es-CO"/>
          </a:p>
          <a:p>
            <a:endParaRPr lang="es-ES_tradnl" altLang="es-CO"/>
          </a:p>
          <a:p>
            <a:endParaRPr lang="es-ES" alt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F638EC7-97C5-D9A3-867A-25B54BC95256}"/>
              </a:ext>
            </a:extLst>
          </p:cNvPr>
          <p:cNvSpPr>
            <a:spLocks noGrp="1" noChangeArrowheads="1"/>
          </p:cNvSpPr>
          <p:nvPr>
            <p:ph type="ftr" sz="quarter" idx="4"/>
          </p:nvPr>
        </p:nvSpPr>
        <p:spPr>
          <a:ln/>
        </p:spPr>
        <p:txBody>
          <a:bodyPr/>
          <a:lstStyle/>
          <a:p>
            <a:r>
              <a:rPr lang="es-ES" altLang="es-CO"/>
              <a:t>Préstamos, Líneas de Crédito y Garantías</a:t>
            </a:r>
          </a:p>
        </p:txBody>
      </p:sp>
      <p:sp>
        <p:nvSpPr>
          <p:cNvPr id="5" name="Rectangle 7">
            <a:extLst>
              <a:ext uri="{FF2B5EF4-FFF2-40B4-BE49-F238E27FC236}">
                <a16:creationId xmlns:a16="http://schemas.microsoft.com/office/drawing/2014/main" id="{E2E88B41-94B1-34E8-EBC0-3DDA0A1BF9AA}"/>
              </a:ext>
            </a:extLst>
          </p:cNvPr>
          <p:cNvSpPr>
            <a:spLocks noGrp="1" noChangeArrowheads="1"/>
          </p:cNvSpPr>
          <p:nvPr>
            <p:ph type="sldNum" sz="quarter" idx="5"/>
          </p:nvPr>
        </p:nvSpPr>
        <p:spPr>
          <a:ln/>
        </p:spPr>
        <p:txBody>
          <a:bodyPr/>
          <a:lstStyle/>
          <a:p>
            <a:fld id="{3D895C09-7F21-4115-A4CF-9462D6BFFED6}" type="slidenum">
              <a:rPr lang="es-ES" altLang="es-CO"/>
              <a:pPr/>
              <a:t>9</a:t>
            </a:fld>
            <a:endParaRPr lang="es-ES" altLang="es-CO"/>
          </a:p>
        </p:txBody>
      </p:sp>
      <p:sp>
        <p:nvSpPr>
          <p:cNvPr id="487426" name="Rectangle 2">
            <a:extLst>
              <a:ext uri="{FF2B5EF4-FFF2-40B4-BE49-F238E27FC236}">
                <a16:creationId xmlns:a16="http://schemas.microsoft.com/office/drawing/2014/main" id="{8E76637A-7BE8-E0E4-D721-68F9927D39AB}"/>
              </a:ext>
            </a:extLst>
          </p:cNvPr>
          <p:cNvSpPr>
            <a:spLocks noRot="1" noChangeArrowheads="1" noTextEdit="1"/>
          </p:cNvSpPr>
          <p:nvPr>
            <p:ph type="sldImg"/>
          </p:nvPr>
        </p:nvSpPr>
        <p:spPr>
          <a:xfrm>
            <a:off x="1258888" y="720725"/>
            <a:ext cx="4800600" cy="3600450"/>
          </a:xfrm>
          <a:ln/>
        </p:spPr>
      </p:sp>
      <p:sp>
        <p:nvSpPr>
          <p:cNvPr id="487427" name="Rectangle 3">
            <a:extLst>
              <a:ext uri="{FF2B5EF4-FFF2-40B4-BE49-F238E27FC236}">
                <a16:creationId xmlns:a16="http://schemas.microsoft.com/office/drawing/2014/main" id="{C12E0249-C30E-A374-0233-7A8C468F7ACD}"/>
              </a:ext>
            </a:extLst>
          </p:cNvPr>
          <p:cNvSpPr>
            <a:spLocks noGrp="1" noChangeArrowheads="1"/>
          </p:cNvSpPr>
          <p:nvPr>
            <p:ph type="body" idx="1"/>
          </p:nvPr>
        </p:nvSpPr>
        <p:spPr>
          <a:xfrm>
            <a:off x="730250" y="4559300"/>
            <a:ext cx="5854700" cy="4321175"/>
          </a:xfrm>
        </p:spPr>
        <p:txBody>
          <a:bodyPr/>
          <a:lstStyle/>
          <a:p>
            <a:endParaRPr lang="es-CO" alt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1E0EB-27DF-0E91-8613-9D381E5763A5}"/>
              </a:ext>
            </a:extLst>
          </p:cNvPr>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153CC8E-08C9-A9E0-18B2-90D4B56286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7E3CD83-C392-1703-A81F-67671B0E5914}"/>
              </a:ext>
            </a:extLst>
          </p:cNvPr>
          <p:cNvSpPr>
            <a:spLocks noGrp="1"/>
          </p:cNvSpPr>
          <p:nvPr>
            <p:ph type="dt" sz="half" idx="10"/>
          </p:nvPr>
        </p:nvSpPr>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71CB41BA-5D66-DCFB-3008-206B3724587C}"/>
              </a:ext>
            </a:extLst>
          </p:cNvPr>
          <p:cNvSpPr>
            <a:spLocks noGrp="1"/>
          </p:cNvSpPr>
          <p:nvPr>
            <p:ph type="ftr" sz="quarter" idx="11"/>
          </p:nvPr>
        </p:nvSpPr>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390BCA26-2F89-C0DA-34CB-C1A7298A1843}"/>
              </a:ext>
            </a:extLst>
          </p:cNvPr>
          <p:cNvSpPr>
            <a:spLocks noGrp="1"/>
          </p:cNvSpPr>
          <p:nvPr>
            <p:ph type="sldNum" sz="quarter" idx="12"/>
          </p:nvPr>
        </p:nvSpPr>
        <p:spPr/>
        <p:txBody>
          <a:bodyPr/>
          <a:lstStyle>
            <a:lvl1pPr>
              <a:defRPr/>
            </a:lvl1pPr>
          </a:lstStyle>
          <a:p>
            <a:fld id="{789CC264-FCFD-4E65-B1C0-22B266A06D19}" type="slidenum">
              <a:rPr lang="es-ES" altLang="es-CO"/>
              <a:pPr/>
              <a:t>‹Nº›</a:t>
            </a:fld>
            <a:endParaRPr lang="es-ES" altLang="es-CO"/>
          </a:p>
        </p:txBody>
      </p:sp>
    </p:spTree>
    <p:extLst>
      <p:ext uri="{BB962C8B-B14F-4D97-AF65-F5344CB8AC3E}">
        <p14:creationId xmlns:p14="http://schemas.microsoft.com/office/powerpoint/2010/main" val="277813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18B92-1C6F-60CB-82A7-6FFF28C1050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C2313D4-70D7-CEF3-4A7D-CF04C2C5D2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B3BC7D5-3A3E-F8A5-9D6B-BE6B74AD1DEF}"/>
              </a:ext>
            </a:extLst>
          </p:cNvPr>
          <p:cNvSpPr>
            <a:spLocks noGrp="1"/>
          </p:cNvSpPr>
          <p:nvPr>
            <p:ph type="dt" sz="half" idx="10"/>
          </p:nvPr>
        </p:nvSpPr>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ADEBFDD1-D334-5FB1-EBAD-B2A11ECB5E3F}"/>
              </a:ext>
            </a:extLst>
          </p:cNvPr>
          <p:cNvSpPr>
            <a:spLocks noGrp="1"/>
          </p:cNvSpPr>
          <p:nvPr>
            <p:ph type="ftr" sz="quarter" idx="11"/>
          </p:nvPr>
        </p:nvSpPr>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D9DF3D66-8858-C8F2-5A8D-887417E5984A}"/>
              </a:ext>
            </a:extLst>
          </p:cNvPr>
          <p:cNvSpPr>
            <a:spLocks noGrp="1"/>
          </p:cNvSpPr>
          <p:nvPr>
            <p:ph type="sldNum" sz="quarter" idx="12"/>
          </p:nvPr>
        </p:nvSpPr>
        <p:spPr/>
        <p:txBody>
          <a:bodyPr/>
          <a:lstStyle>
            <a:lvl1pPr>
              <a:defRPr/>
            </a:lvl1pPr>
          </a:lstStyle>
          <a:p>
            <a:fld id="{298B8F20-6F5B-42F9-ABE5-49AC96F93B30}" type="slidenum">
              <a:rPr lang="es-ES" altLang="es-CO"/>
              <a:pPr/>
              <a:t>‹Nº›</a:t>
            </a:fld>
            <a:endParaRPr lang="es-ES" altLang="es-CO"/>
          </a:p>
        </p:txBody>
      </p:sp>
    </p:spTree>
    <p:extLst>
      <p:ext uri="{BB962C8B-B14F-4D97-AF65-F5344CB8AC3E}">
        <p14:creationId xmlns:p14="http://schemas.microsoft.com/office/powerpoint/2010/main" val="345780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C8FBAF-4497-BEED-9B96-01A0958871B0}"/>
              </a:ext>
            </a:extLst>
          </p:cNvPr>
          <p:cNvSpPr>
            <a:spLocks noGrp="1"/>
          </p:cNvSpPr>
          <p:nvPr>
            <p:ph type="title" orient="vert"/>
          </p:nvPr>
        </p:nvSpPr>
        <p:spPr>
          <a:xfrm>
            <a:off x="6629400" y="44450"/>
            <a:ext cx="2057400" cy="6081713"/>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D9E4FE4-6B71-9E51-FE89-5E6AF96471C9}"/>
              </a:ext>
            </a:extLst>
          </p:cNvPr>
          <p:cNvSpPr>
            <a:spLocks noGrp="1"/>
          </p:cNvSpPr>
          <p:nvPr>
            <p:ph type="body" orient="vert" idx="1"/>
          </p:nvPr>
        </p:nvSpPr>
        <p:spPr>
          <a:xfrm>
            <a:off x="457200" y="44450"/>
            <a:ext cx="6019800" cy="60817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C5CB297-2EA3-E3A1-487E-C6A3071A745D}"/>
              </a:ext>
            </a:extLst>
          </p:cNvPr>
          <p:cNvSpPr>
            <a:spLocks noGrp="1"/>
          </p:cNvSpPr>
          <p:nvPr>
            <p:ph type="dt" sz="half" idx="10"/>
          </p:nvPr>
        </p:nvSpPr>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6F64AFF6-AB1B-7D51-0AAB-C39A3C0BD3D3}"/>
              </a:ext>
            </a:extLst>
          </p:cNvPr>
          <p:cNvSpPr>
            <a:spLocks noGrp="1"/>
          </p:cNvSpPr>
          <p:nvPr>
            <p:ph type="ftr" sz="quarter" idx="11"/>
          </p:nvPr>
        </p:nvSpPr>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6D12CBD8-DD88-CF06-E32E-FE737ED7F9C8}"/>
              </a:ext>
            </a:extLst>
          </p:cNvPr>
          <p:cNvSpPr>
            <a:spLocks noGrp="1"/>
          </p:cNvSpPr>
          <p:nvPr>
            <p:ph type="sldNum" sz="quarter" idx="12"/>
          </p:nvPr>
        </p:nvSpPr>
        <p:spPr/>
        <p:txBody>
          <a:bodyPr/>
          <a:lstStyle>
            <a:lvl1pPr>
              <a:defRPr/>
            </a:lvl1pPr>
          </a:lstStyle>
          <a:p>
            <a:fld id="{9AC0D20F-9B55-44B4-9BF4-3C0B07D29A93}" type="slidenum">
              <a:rPr lang="es-ES" altLang="es-CO"/>
              <a:pPr/>
              <a:t>‹Nº›</a:t>
            </a:fld>
            <a:endParaRPr lang="es-ES" altLang="es-CO"/>
          </a:p>
        </p:txBody>
      </p:sp>
    </p:spTree>
    <p:extLst>
      <p:ext uri="{BB962C8B-B14F-4D97-AF65-F5344CB8AC3E}">
        <p14:creationId xmlns:p14="http://schemas.microsoft.com/office/powerpoint/2010/main" val="4167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34747-0B40-C341-B9D5-48B68B98CCE5}"/>
              </a:ext>
            </a:extLst>
          </p:cNvPr>
          <p:cNvSpPr>
            <a:spLocks noGrp="1"/>
          </p:cNvSpPr>
          <p:nvPr>
            <p:ph type="title"/>
          </p:nvPr>
        </p:nvSpPr>
        <p:spPr>
          <a:xfrm>
            <a:off x="2463800" y="44450"/>
            <a:ext cx="6211888" cy="792163"/>
          </a:xfrm>
        </p:spPr>
        <p:txBody>
          <a:bodyPr/>
          <a:lstStyle/>
          <a:p>
            <a:r>
              <a:rPr lang="es-ES"/>
              <a:t>Haga clic para modificar el estilo de título del patrón</a:t>
            </a:r>
          </a:p>
        </p:txBody>
      </p:sp>
      <p:sp>
        <p:nvSpPr>
          <p:cNvPr id="3" name="Marcador de tabla 2">
            <a:extLst>
              <a:ext uri="{FF2B5EF4-FFF2-40B4-BE49-F238E27FC236}">
                <a16:creationId xmlns:a16="http://schemas.microsoft.com/office/drawing/2014/main" id="{75943DBB-6472-3848-B45D-41414968B6B5}"/>
              </a:ext>
            </a:extLst>
          </p:cNvPr>
          <p:cNvSpPr>
            <a:spLocks noGrp="1"/>
          </p:cNvSpPr>
          <p:nvPr>
            <p:ph type="tbl" idx="1"/>
          </p:nvPr>
        </p:nvSpPr>
        <p:spPr>
          <a:xfrm>
            <a:off x="457200" y="1268413"/>
            <a:ext cx="8229600" cy="4857750"/>
          </a:xfrm>
        </p:spPr>
        <p:txBody>
          <a:bodyPr/>
          <a:lstStyle/>
          <a:p>
            <a:endParaRPr lang="es-ES"/>
          </a:p>
        </p:txBody>
      </p:sp>
      <p:sp>
        <p:nvSpPr>
          <p:cNvPr id="4" name="Marcador de fecha 3">
            <a:extLst>
              <a:ext uri="{FF2B5EF4-FFF2-40B4-BE49-F238E27FC236}">
                <a16:creationId xmlns:a16="http://schemas.microsoft.com/office/drawing/2014/main" id="{3BB86290-9AE1-F2E0-D41B-4F48B4164D24}"/>
              </a:ext>
            </a:extLst>
          </p:cNvPr>
          <p:cNvSpPr>
            <a:spLocks noGrp="1"/>
          </p:cNvSpPr>
          <p:nvPr>
            <p:ph type="dt" sz="half" idx="10"/>
          </p:nvPr>
        </p:nvSpPr>
        <p:spPr>
          <a:xfrm>
            <a:off x="457200" y="6453188"/>
            <a:ext cx="2133600" cy="268287"/>
          </a:xfrm>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6C78DDE9-63E6-0DC4-C8FF-75BA7E83AE9A}"/>
              </a:ext>
            </a:extLst>
          </p:cNvPr>
          <p:cNvSpPr>
            <a:spLocks noGrp="1"/>
          </p:cNvSpPr>
          <p:nvPr>
            <p:ph type="ftr" sz="quarter" idx="11"/>
          </p:nvPr>
        </p:nvSpPr>
        <p:spPr>
          <a:xfrm>
            <a:off x="3124200" y="6453188"/>
            <a:ext cx="2895600" cy="268287"/>
          </a:xfrm>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6942788C-C4DD-8F9E-28B4-3BE42980483C}"/>
              </a:ext>
            </a:extLst>
          </p:cNvPr>
          <p:cNvSpPr>
            <a:spLocks noGrp="1"/>
          </p:cNvSpPr>
          <p:nvPr>
            <p:ph type="sldNum" sz="quarter" idx="12"/>
          </p:nvPr>
        </p:nvSpPr>
        <p:spPr>
          <a:xfrm>
            <a:off x="6553200" y="6453188"/>
            <a:ext cx="2133600" cy="268287"/>
          </a:xfrm>
        </p:spPr>
        <p:txBody>
          <a:bodyPr/>
          <a:lstStyle>
            <a:lvl1pPr>
              <a:defRPr/>
            </a:lvl1pPr>
          </a:lstStyle>
          <a:p>
            <a:fld id="{25441ABF-E091-4F90-8D2F-21645273DB0F}" type="slidenum">
              <a:rPr lang="es-ES" altLang="es-CO"/>
              <a:pPr/>
              <a:t>‹Nº›</a:t>
            </a:fld>
            <a:endParaRPr lang="es-ES" altLang="es-CO"/>
          </a:p>
        </p:txBody>
      </p:sp>
    </p:spTree>
    <p:extLst>
      <p:ext uri="{BB962C8B-B14F-4D97-AF65-F5344CB8AC3E}">
        <p14:creationId xmlns:p14="http://schemas.microsoft.com/office/powerpoint/2010/main" val="301753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9BC7E-F434-582E-D047-7B8737B7A85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A06E25-AE72-627C-9AAA-42033BD6C1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CB2CC85-E1B3-B586-1B41-D6BDED78990B}"/>
              </a:ext>
            </a:extLst>
          </p:cNvPr>
          <p:cNvSpPr>
            <a:spLocks noGrp="1"/>
          </p:cNvSpPr>
          <p:nvPr>
            <p:ph type="dt" sz="half" idx="10"/>
          </p:nvPr>
        </p:nvSpPr>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04DEA247-1D1C-51B1-8337-F41910678EFC}"/>
              </a:ext>
            </a:extLst>
          </p:cNvPr>
          <p:cNvSpPr>
            <a:spLocks noGrp="1"/>
          </p:cNvSpPr>
          <p:nvPr>
            <p:ph type="ftr" sz="quarter" idx="11"/>
          </p:nvPr>
        </p:nvSpPr>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ABDDEE7E-A6D1-A1FE-22B0-99274C768DDD}"/>
              </a:ext>
            </a:extLst>
          </p:cNvPr>
          <p:cNvSpPr>
            <a:spLocks noGrp="1"/>
          </p:cNvSpPr>
          <p:nvPr>
            <p:ph type="sldNum" sz="quarter" idx="12"/>
          </p:nvPr>
        </p:nvSpPr>
        <p:spPr/>
        <p:txBody>
          <a:bodyPr/>
          <a:lstStyle>
            <a:lvl1pPr>
              <a:defRPr/>
            </a:lvl1pPr>
          </a:lstStyle>
          <a:p>
            <a:fld id="{B8C29545-B457-4FAA-A24B-03100618ACE6}" type="slidenum">
              <a:rPr lang="es-ES" altLang="es-CO"/>
              <a:pPr/>
              <a:t>‹Nº›</a:t>
            </a:fld>
            <a:endParaRPr lang="es-ES" altLang="es-CO"/>
          </a:p>
        </p:txBody>
      </p:sp>
    </p:spTree>
    <p:extLst>
      <p:ext uri="{BB962C8B-B14F-4D97-AF65-F5344CB8AC3E}">
        <p14:creationId xmlns:p14="http://schemas.microsoft.com/office/powerpoint/2010/main" val="224775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4D6C2-B53C-DED3-CD0C-E225CBDDC6C5}"/>
              </a:ext>
            </a:extLst>
          </p:cNvPr>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281E0-C90A-4665-08ED-E38A8D6A4D6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CFA674F-89E5-47CF-4E86-E6DDAF7C0949}"/>
              </a:ext>
            </a:extLst>
          </p:cNvPr>
          <p:cNvSpPr>
            <a:spLocks noGrp="1"/>
          </p:cNvSpPr>
          <p:nvPr>
            <p:ph type="dt" sz="half" idx="10"/>
          </p:nvPr>
        </p:nvSpPr>
        <p:spPr/>
        <p:txBody>
          <a:bodyPr/>
          <a:lstStyle>
            <a:lvl1pPr>
              <a:defRPr/>
            </a:lvl1pPr>
          </a:lstStyle>
          <a:p>
            <a:endParaRPr lang="es-ES" altLang="es-CO"/>
          </a:p>
        </p:txBody>
      </p:sp>
      <p:sp>
        <p:nvSpPr>
          <p:cNvPr id="5" name="Marcador de pie de página 4">
            <a:extLst>
              <a:ext uri="{FF2B5EF4-FFF2-40B4-BE49-F238E27FC236}">
                <a16:creationId xmlns:a16="http://schemas.microsoft.com/office/drawing/2014/main" id="{DE6B9858-0BA8-2CB2-CA06-FD823934498B}"/>
              </a:ext>
            </a:extLst>
          </p:cNvPr>
          <p:cNvSpPr>
            <a:spLocks noGrp="1"/>
          </p:cNvSpPr>
          <p:nvPr>
            <p:ph type="ftr" sz="quarter" idx="11"/>
          </p:nvPr>
        </p:nvSpPr>
        <p:spPr/>
        <p:txBody>
          <a:bodyPr/>
          <a:lstStyle>
            <a:lvl1pPr>
              <a:defRPr/>
            </a:lvl1pPr>
          </a:lstStyle>
          <a:p>
            <a:r>
              <a:rPr lang="es-ES" altLang="es-CO"/>
              <a:t>www.bantotal.com</a:t>
            </a:r>
          </a:p>
        </p:txBody>
      </p:sp>
      <p:sp>
        <p:nvSpPr>
          <p:cNvPr id="6" name="Marcador de número de diapositiva 5">
            <a:extLst>
              <a:ext uri="{FF2B5EF4-FFF2-40B4-BE49-F238E27FC236}">
                <a16:creationId xmlns:a16="http://schemas.microsoft.com/office/drawing/2014/main" id="{8C0B60FB-9CA7-27B1-B999-AB5D68464ECF}"/>
              </a:ext>
            </a:extLst>
          </p:cNvPr>
          <p:cNvSpPr>
            <a:spLocks noGrp="1"/>
          </p:cNvSpPr>
          <p:nvPr>
            <p:ph type="sldNum" sz="quarter" idx="12"/>
          </p:nvPr>
        </p:nvSpPr>
        <p:spPr/>
        <p:txBody>
          <a:bodyPr/>
          <a:lstStyle>
            <a:lvl1pPr>
              <a:defRPr/>
            </a:lvl1pPr>
          </a:lstStyle>
          <a:p>
            <a:fld id="{144C6EFB-9630-47A3-BE7A-4E089F6FE878}" type="slidenum">
              <a:rPr lang="es-ES" altLang="es-CO"/>
              <a:pPr/>
              <a:t>‹Nº›</a:t>
            </a:fld>
            <a:endParaRPr lang="es-ES" altLang="es-CO"/>
          </a:p>
        </p:txBody>
      </p:sp>
    </p:spTree>
    <p:extLst>
      <p:ext uri="{BB962C8B-B14F-4D97-AF65-F5344CB8AC3E}">
        <p14:creationId xmlns:p14="http://schemas.microsoft.com/office/powerpoint/2010/main" val="264703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D3C18-AA92-216B-8487-B621A4A6A4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5234DF1-2BB8-BE43-3A64-E53E79987243}"/>
              </a:ext>
            </a:extLst>
          </p:cNvPr>
          <p:cNvSpPr>
            <a:spLocks noGrp="1"/>
          </p:cNvSpPr>
          <p:nvPr>
            <p:ph sz="half" idx="1"/>
          </p:nvPr>
        </p:nvSpPr>
        <p:spPr>
          <a:xfrm>
            <a:off x="457200" y="1268413"/>
            <a:ext cx="4038600" cy="48577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14A90D5-FD40-AEFD-F358-BCECCF41924D}"/>
              </a:ext>
            </a:extLst>
          </p:cNvPr>
          <p:cNvSpPr>
            <a:spLocks noGrp="1"/>
          </p:cNvSpPr>
          <p:nvPr>
            <p:ph sz="half" idx="2"/>
          </p:nvPr>
        </p:nvSpPr>
        <p:spPr>
          <a:xfrm>
            <a:off x="4648200" y="1268413"/>
            <a:ext cx="4038600" cy="48577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FB6C6FE-10E9-18E6-7E21-2A8874154BD7}"/>
              </a:ext>
            </a:extLst>
          </p:cNvPr>
          <p:cNvSpPr>
            <a:spLocks noGrp="1"/>
          </p:cNvSpPr>
          <p:nvPr>
            <p:ph type="dt" sz="half" idx="10"/>
          </p:nvPr>
        </p:nvSpPr>
        <p:spPr/>
        <p:txBody>
          <a:bodyPr/>
          <a:lstStyle>
            <a:lvl1pPr>
              <a:defRPr/>
            </a:lvl1pPr>
          </a:lstStyle>
          <a:p>
            <a:endParaRPr lang="es-ES" altLang="es-CO"/>
          </a:p>
        </p:txBody>
      </p:sp>
      <p:sp>
        <p:nvSpPr>
          <p:cNvPr id="6" name="Marcador de pie de página 5">
            <a:extLst>
              <a:ext uri="{FF2B5EF4-FFF2-40B4-BE49-F238E27FC236}">
                <a16:creationId xmlns:a16="http://schemas.microsoft.com/office/drawing/2014/main" id="{C850BEA8-18C3-3E3D-B21C-DABB89284D13}"/>
              </a:ext>
            </a:extLst>
          </p:cNvPr>
          <p:cNvSpPr>
            <a:spLocks noGrp="1"/>
          </p:cNvSpPr>
          <p:nvPr>
            <p:ph type="ftr" sz="quarter" idx="11"/>
          </p:nvPr>
        </p:nvSpPr>
        <p:spPr/>
        <p:txBody>
          <a:bodyPr/>
          <a:lstStyle>
            <a:lvl1pPr>
              <a:defRPr/>
            </a:lvl1pPr>
          </a:lstStyle>
          <a:p>
            <a:r>
              <a:rPr lang="es-ES" altLang="es-CO"/>
              <a:t>www.bantotal.com</a:t>
            </a:r>
          </a:p>
        </p:txBody>
      </p:sp>
      <p:sp>
        <p:nvSpPr>
          <p:cNvPr id="7" name="Marcador de número de diapositiva 6">
            <a:extLst>
              <a:ext uri="{FF2B5EF4-FFF2-40B4-BE49-F238E27FC236}">
                <a16:creationId xmlns:a16="http://schemas.microsoft.com/office/drawing/2014/main" id="{3910AFEF-313D-DBA5-C0DE-D17C3F0B3FB2}"/>
              </a:ext>
            </a:extLst>
          </p:cNvPr>
          <p:cNvSpPr>
            <a:spLocks noGrp="1"/>
          </p:cNvSpPr>
          <p:nvPr>
            <p:ph type="sldNum" sz="quarter" idx="12"/>
          </p:nvPr>
        </p:nvSpPr>
        <p:spPr/>
        <p:txBody>
          <a:bodyPr/>
          <a:lstStyle>
            <a:lvl1pPr>
              <a:defRPr/>
            </a:lvl1pPr>
          </a:lstStyle>
          <a:p>
            <a:fld id="{CD7E65DA-BEA1-4727-BD97-4C929F374302}" type="slidenum">
              <a:rPr lang="es-ES" altLang="es-CO"/>
              <a:pPr/>
              <a:t>‹Nº›</a:t>
            </a:fld>
            <a:endParaRPr lang="es-ES" altLang="es-CO"/>
          </a:p>
        </p:txBody>
      </p:sp>
    </p:spTree>
    <p:extLst>
      <p:ext uri="{BB962C8B-B14F-4D97-AF65-F5344CB8AC3E}">
        <p14:creationId xmlns:p14="http://schemas.microsoft.com/office/powerpoint/2010/main" val="26721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46636-4B2C-9F4F-D63C-AE6704E12915}"/>
              </a:ext>
            </a:extLst>
          </p:cNvPr>
          <p:cNvSpPr>
            <a:spLocks noGrp="1"/>
          </p:cNvSpPr>
          <p:nvPr>
            <p:ph type="title"/>
          </p:nvPr>
        </p:nvSpPr>
        <p:spPr>
          <a:xfrm>
            <a:off x="630238" y="365125"/>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9BB92C2-7FFB-7F12-F562-522E1708F0E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2DCE61-F25E-C60E-E965-F1CD0F65E986}"/>
              </a:ext>
            </a:extLst>
          </p:cNvPr>
          <p:cNvSpPr>
            <a:spLocks noGrp="1"/>
          </p:cNvSpPr>
          <p:nvPr>
            <p:ph sz="half" idx="2"/>
          </p:nvPr>
        </p:nvSpPr>
        <p:spPr>
          <a:xfrm>
            <a:off x="630238" y="2505075"/>
            <a:ext cx="38687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5DDF9C5-71F1-825F-04B4-433B76D49F1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C62A7C-A490-FF7F-2ECA-1D7165B2FD83}"/>
              </a:ext>
            </a:extLst>
          </p:cNvPr>
          <p:cNvSpPr>
            <a:spLocks noGrp="1"/>
          </p:cNvSpPr>
          <p:nvPr>
            <p:ph sz="quarter" idx="4"/>
          </p:nvPr>
        </p:nvSpPr>
        <p:spPr>
          <a:xfrm>
            <a:off x="4629150" y="2505075"/>
            <a:ext cx="38877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FC06F12-CF0D-BD83-E890-D352B84B2B0E}"/>
              </a:ext>
            </a:extLst>
          </p:cNvPr>
          <p:cNvSpPr>
            <a:spLocks noGrp="1"/>
          </p:cNvSpPr>
          <p:nvPr>
            <p:ph type="dt" sz="half" idx="10"/>
          </p:nvPr>
        </p:nvSpPr>
        <p:spPr/>
        <p:txBody>
          <a:bodyPr/>
          <a:lstStyle>
            <a:lvl1pPr>
              <a:defRPr/>
            </a:lvl1pPr>
          </a:lstStyle>
          <a:p>
            <a:endParaRPr lang="es-ES" altLang="es-CO"/>
          </a:p>
        </p:txBody>
      </p:sp>
      <p:sp>
        <p:nvSpPr>
          <p:cNvPr id="8" name="Marcador de pie de página 7">
            <a:extLst>
              <a:ext uri="{FF2B5EF4-FFF2-40B4-BE49-F238E27FC236}">
                <a16:creationId xmlns:a16="http://schemas.microsoft.com/office/drawing/2014/main" id="{4394753D-AE2F-044B-841C-9D60A464429B}"/>
              </a:ext>
            </a:extLst>
          </p:cNvPr>
          <p:cNvSpPr>
            <a:spLocks noGrp="1"/>
          </p:cNvSpPr>
          <p:nvPr>
            <p:ph type="ftr" sz="quarter" idx="11"/>
          </p:nvPr>
        </p:nvSpPr>
        <p:spPr/>
        <p:txBody>
          <a:bodyPr/>
          <a:lstStyle>
            <a:lvl1pPr>
              <a:defRPr/>
            </a:lvl1pPr>
          </a:lstStyle>
          <a:p>
            <a:r>
              <a:rPr lang="es-ES" altLang="es-CO"/>
              <a:t>www.bantotal.com</a:t>
            </a:r>
          </a:p>
        </p:txBody>
      </p:sp>
      <p:sp>
        <p:nvSpPr>
          <p:cNvPr id="9" name="Marcador de número de diapositiva 8">
            <a:extLst>
              <a:ext uri="{FF2B5EF4-FFF2-40B4-BE49-F238E27FC236}">
                <a16:creationId xmlns:a16="http://schemas.microsoft.com/office/drawing/2014/main" id="{DB5274E4-F4F7-28D4-BC18-9952A55BDD31}"/>
              </a:ext>
            </a:extLst>
          </p:cNvPr>
          <p:cNvSpPr>
            <a:spLocks noGrp="1"/>
          </p:cNvSpPr>
          <p:nvPr>
            <p:ph type="sldNum" sz="quarter" idx="12"/>
          </p:nvPr>
        </p:nvSpPr>
        <p:spPr/>
        <p:txBody>
          <a:bodyPr/>
          <a:lstStyle>
            <a:lvl1pPr>
              <a:defRPr/>
            </a:lvl1pPr>
          </a:lstStyle>
          <a:p>
            <a:fld id="{5D92AFA6-C8CC-42F7-BE0B-7754465696E2}" type="slidenum">
              <a:rPr lang="es-ES" altLang="es-CO"/>
              <a:pPr/>
              <a:t>‹Nº›</a:t>
            </a:fld>
            <a:endParaRPr lang="es-ES" altLang="es-CO"/>
          </a:p>
        </p:txBody>
      </p:sp>
    </p:spTree>
    <p:extLst>
      <p:ext uri="{BB962C8B-B14F-4D97-AF65-F5344CB8AC3E}">
        <p14:creationId xmlns:p14="http://schemas.microsoft.com/office/powerpoint/2010/main" val="377958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8DC60-B868-7C93-FE83-08B0F4ECA99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13E05E5-96FB-50B1-B807-A7B8C04814EA}"/>
              </a:ext>
            </a:extLst>
          </p:cNvPr>
          <p:cNvSpPr>
            <a:spLocks noGrp="1"/>
          </p:cNvSpPr>
          <p:nvPr>
            <p:ph type="dt" sz="half" idx="10"/>
          </p:nvPr>
        </p:nvSpPr>
        <p:spPr/>
        <p:txBody>
          <a:bodyPr/>
          <a:lstStyle>
            <a:lvl1pPr>
              <a:defRPr/>
            </a:lvl1pPr>
          </a:lstStyle>
          <a:p>
            <a:endParaRPr lang="es-ES" altLang="es-CO"/>
          </a:p>
        </p:txBody>
      </p:sp>
      <p:sp>
        <p:nvSpPr>
          <p:cNvPr id="4" name="Marcador de pie de página 3">
            <a:extLst>
              <a:ext uri="{FF2B5EF4-FFF2-40B4-BE49-F238E27FC236}">
                <a16:creationId xmlns:a16="http://schemas.microsoft.com/office/drawing/2014/main" id="{56BB2DDC-F370-C385-1657-E329B970603D}"/>
              </a:ext>
            </a:extLst>
          </p:cNvPr>
          <p:cNvSpPr>
            <a:spLocks noGrp="1"/>
          </p:cNvSpPr>
          <p:nvPr>
            <p:ph type="ftr" sz="quarter" idx="11"/>
          </p:nvPr>
        </p:nvSpPr>
        <p:spPr/>
        <p:txBody>
          <a:bodyPr/>
          <a:lstStyle>
            <a:lvl1pPr>
              <a:defRPr/>
            </a:lvl1pPr>
          </a:lstStyle>
          <a:p>
            <a:r>
              <a:rPr lang="es-ES" altLang="es-CO"/>
              <a:t>www.bantotal.com</a:t>
            </a:r>
          </a:p>
        </p:txBody>
      </p:sp>
      <p:sp>
        <p:nvSpPr>
          <p:cNvPr id="5" name="Marcador de número de diapositiva 4">
            <a:extLst>
              <a:ext uri="{FF2B5EF4-FFF2-40B4-BE49-F238E27FC236}">
                <a16:creationId xmlns:a16="http://schemas.microsoft.com/office/drawing/2014/main" id="{D212F346-E478-AD0C-7B76-9B38FBF25652}"/>
              </a:ext>
            </a:extLst>
          </p:cNvPr>
          <p:cNvSpPr>
            <a:spLocks noGrp="1"/>
          </p:cNvSpPr>
          <p:nvPr>
            <p:ph type="sldNum" sz="quarter" idx="12"/>
          </p:nvPr>
        </p:nvSpPr>
        <p:spPr/>
        <p:txBody>
          <a:bodyPr/>
          <a:lstStyle>
            <a:lvl1pPr>
              <a:defRPr/>
            </a:lvl1pPr>
          </a:lstStyle>
          <a:p>
            <a:fld id="{7A00B444-91B4-4C49-9FB7-16F86E1A578C}" type="slidenum">
              <a:rPr lang="es-ES" altLang="es-CO"/>
              <a:pPr/>
              <a:t>‹Nº›</a:t>
            </a:fld>
            <a:endParaRPr lang="es-ES" altLang="es-CO"/>
          </a:p>
        </p:txBody>
      </p:sp>
    </p:spTree>
    <p:extLst>
      <p:ext uri="{BB962C8B-B14F-4D97-AF65-F5344CB8AC3E}">
        <p14:creationId xmlns:p14="http://schemas.microsoft.com/office/powerpoint/2010/main" val="79578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CDA26D-91A2-DF76-056F-D27FE3BE9F16}"/>
              </a:ext>
            </a:extLst>
          </p:cNvPr>
          <p:cNvSpPr>
            <a:spLocks noGrp="1"/>
          </p:cNvSpPr>
          <p:nvPr>
            <p:ph type="dt" sz="half" idx="10"/>
          </p:nvPr>
        </p:nvSpPr>
        <p:spPr/>
        <p:txBody>
          <a:bodyPr/>
          <a:lstStyle>
            <a:lvl1pPr>
              <a:defRPr/>
            </a:lvl1pPr>
          </a:lstStyle>
          <a:p>
            <a:endParaRPr lang="es-ES" altLang="es-CO"/>
          </a:p>
        </p:txBody>
      </p:sp>
      <p:sp>
        <p:nvSpPr>
          <p:cNvPr id="3" name="Marcador de pie de página 2">
            <a:extLst>
              <a:ext uri="{FF2B5EF4-FFF2-40B4-BE49-F238E27FC236}">
                <a16:creationId xmlns:a16="http://schemas.microsoft.com/office/drawing/2014/main" id="{EA12BB1F-67E4-6E49-A1F6-85954F1E8D3F}"/>
              </a:ext>
            </a:extLst>
          </p:cNvPr>
          <p:cNvSpPr>
            <a:spLocks noGrp="1"/>
          </p:cNvSpPr>
          <p:nvPr>
            <p:ph type="ftr" sz="quarter" idx="11"/>
          </p:nvPr>
        </p:nvSpPr>
        <p:spPr/>
        <p:txBody>
          <a:bodyPr/>
          <a:lstStyle>
            <a:lvl1pPr>
              <a:defRPr/>
            </a:lvl1pPr>
          </a:lstStyle>
          <a:p>
            <a:r>
              <a:rPr lang="es-ES" altLang="es-CO"/>
              <a:t>www.bantotal.com</a:t>
            </a:r>
          </a:p>
        </p:txBody>
      </p:sp>
      <p:sp>
        <p:nvSpPr>
          <p:cNvPr id="4" name="Marcador de número de diapositiva 3">
            <a:extLst>
              <a:ext uri="{FF2B5EF4-FFF2-40B4-BE49-F238E27FC236}">
                <a16:creationId xmlns:a16="http://schemas.microsoft.com/office/drawing/2014/main" id="{0084631E-9857-35F3-E765-6FE6976C1487}"/>
              </a:ext>
            </a:extLst>
          </p:cNvPr>
          <p:cNvSpPr>
            <a:spLocks noGrp="1"/>
          </p:cNvSpPr>
          <p:nvPr>
            <p:ph type="sldNum" sz="quarter" idx="12"/>
          </p:nvPr>
        </p:nvSpPr>
        <p:spPr/>
        <p:txBody>
          <a:bodyPr/>
          <a:lstStyle>
            <a:lvl1pPr>
              <a:defRPr/>
            </a:lvl1pPr>
          </a:lstStyle>
          <a:p>
            <a:fld id="{71CEF558-523C-4059-AA1C-F9D40B6D73BA}" type="slidenum">
              <a:rPr lang="es-ES" altLang="es-CO"/>
              <a:pPr/>
              <a:t>‹Nº›</a:t>
            </a:fld>
            <a:endParaRPr lang="es-ES" altLang="es-CO"/>
          </a:p>
        </p:txBody>
      </p:sp>
    </p:spTree>
    <p:extLst>
      <p:ext uri="{BB962C8B-B14F-4D97-AF65-F5344CB8AC3E}">
        <p14:creationId xmlns:p14="http://schemas.microsoft.com/office/powerpoint/2010/main" val="224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CE897-24C0-6F9E-B2BF-160841C87D83}"/>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B3FE401-7C4B-A1D3-81F0-0F595ED683F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0E04EE1-F92F-47F3-202B-E683DF318F2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3FD2BE-4E97-7C77-1916-582973A39822}"/>
              </a:ext>
            </a:extLst>
          </p:cNvPr>
          <p:cNvSpPr>
            <a:spLocks noGrp="1"/>
          </p:cNvSpPr>
          <p:nvPr>
            <p:ph type="dt" sz="half" idx="10"/>
          </p:nvPr>
        </p:nvSpPr>
        <p:spPr/>
        <p:txBody>
          <a:bodyPr/>
          <a:lstStyle>
            <a:lvl1pPr>
              <a:defRPr/>
            </a:lvl1pPr>
          </a:lstStyle>
          <a:p>
            <a:endParaRPr lang="es-ES" altLang="es-CO"/>
          </a:p>
        </p:txBody>
      </p:sp>
      <p:sp>
        <p:nvSpPr>
          <p:cNvPr id="6" name="Marcador de pie de página 5">
            <a:extLst>
              <a:ext uri="{FF2B5EF4-FFF2-40B4-BE49-F238E27FC236}">
                <a16:creationId xmlns:a16="http://schemas.microsoft.com/office/drawing/2014/main" id="{11696C5F-2937-58D1-2FED-503442BB64C8}"/>
              </a:ext>
            </a:extLst>
          </p:cNvPr>
          <p:cNvSpPr>
            <a:spLocks noGrp="1"/>
          </p:cNvSpPr>
          <p:nvPr>
            <p:ph type="ftr" sz="quarter" idx="11"/>
          </p:nvPr>
        </p:nvSpPr>
        <p:spPr/>
        <p:txBody>
          <a:bodyPr/>
          <a:lstStyle>
            <a:lvl1pPr>
              <a:defRPr/>
            </a:lvl1pPr>
          </a:lstStyle>
          <a:p>
            <a:r>
              <a:rPr lang="es-ES" altLang="es-CO"/>
              <a:t>www.bantotal.com</a:t>
            </a:r>
          </a:p>
        </p:txBody>
      </p:sp>
      <p:sp>
        <p:nvSpPr>
          <p:cNvPr id="7" name="Marcador de número de diapositiva 6">
            <a:extLst>
              <a:ext uri="{FF2B5EF4-FFF2-40B4-BE49-F238E27FC236}">
                <a16:creationId xmlns:a16="http://schemas.microsoft.com/office/drawing/2014/main" id="{C7293761-6647-65CC-48A8-321C01DBE388}"/>
              </a:ext>
            </a:extLst>
          </p:cNvPr>
          <p:cNvSpPr>
            <a:spLocks noGrp="1"/>
          </p:cNvSpPr>
          <p:nvPr>
            <p:ph type="sldNum" sz="quarter" idx="12"/>
          </p:nvPr>
        </p:nvSpPr>
        <p:spPr/>
        <p:txBody>
          <a:bodyPr/>
          <a:lstStyle>
            <a:lvl1pPr>
              <a:defRPr/>
            </a:lvl1pPr>
          </a:lstStyle>
          <a:p>
            <a:fld id="{C01B0D54-81FE-4D73-97E1-2749BFC092FD}" type="slidenum">
              <a:rPr lang="es-ES" altLang="es-CO"/>
              <a:pPr/>
              <a:t>‹Nº›</a:t>
            </a:fld>
            <a:endParaRPr lang="es-ES" altLang="es-CO"/>
          </a:p>
        </p:txBody>
      </p:sp>
    </p:spTree>
    <p:extLst>
      <p:ext uri="{BB962C8B-B14F-4D97-AF65-F5344CB8AC3E}">
        <p14:creationId xmlns:p14="http://schemas.microsoft.com/office/powerpoint/2010/main" val="237635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1B4D0-58C9-BE4C-F12F-FB2C60DB7C0A}"/>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60C8443-3AEC-F3A6-5A6F-42F5FB6659D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9E9DA30-6D2D-E446-B903-0341B16E496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FBE308-620D-6CAB-30B7-629CFEF61267}"/>
              </a:ext>
            </a:extLst>
          </p:cNvPr>
          <p:cNvSpPr>
            <a:spLocks noGrp="1"/>
          </p:cNvSpPr>
          <p:nvPr>
            <p:ph type="dt" sz="half" idx="10"/>
          </p:nvPr>
        </p:nvSpPr>
        <p:spPr/>
        <p:txBody>
          <a:bodyPr/>
          <a:lstStyle>
            <a:lvl1pPr>
              <a:defRPr/>
            </a:lvl1pPr>
          </a:lstStyle>
          <a:p>
            <a:endParaRPr lang="es-ES" altLang="es-CO"/>
          </a:p>
        </p:txBody>
      </p:sp>
      <p:sp>
        <p:nvSpPr>
          <p:cNvPr id="6" name="Marcador de pie de página 5">
            <a:extLst>
              <a:ext uri="{FF2B5EF4-FFF2-40B4-BE49-F238E27FC236}">
                <a16:creationId xmlns:a16="http://schemas.microsoft.com/office/drawing/2014/main" id="{68946074-60FD-DB12-979E-6D7C3FB3DB38}"/>
              </a:ext>
            </a:extLst>
          </p:cNvPr>
          <p:cNvSpPr>
            <a:spLocks noGrp="1"/>
          </p:cNvSpPr>
          <p:nvPr>
            <p:ph type="ftr" sz="quarter" idx="11"/>
          </p:nvPr>
        </p:nvSpPr>
        <p:spPr/>
        <p:txBody>
          <a:bodyPr/>
          <a:lstStyle>
            <a:lvl1pPr>
              <a:defRPr/>
            </a:lvl1pPr>
          </a:lstStyle>
          <a:p>
            <a:r>
              <a:rPr lang="es-ES" altLang="es-CO"/>
              <a:t>www.bantotal.com</a:t>
            </a:r>
          </a:p>
        </p:txBody>
      </p:sp>
      <p:sp>
        <p:nvSpPr>
          <p:cNvPr id="7" name="Marcador de número de diapositiva 6">
            <a:extLst>
              <a:ext uri="{FF2B5EF4-FFF2-40B4-BE49-F238E27FC236}">
                <a16:creationId xmlns:a16="http://schemas.microsoft.com/office/drawing/2014/main" id="{C73B6121-8EE2-FE3A-2FBF-6BD7CC93DB5F}"/>
              </a:ext>
            </a:extLst>
          </p:cNvPr>
          <p:cNvSpPr>
            <a:spLocks noGrp="1"/>
          </p:cNvSpPr>
          <p:nvPr>
            <p:ph type="sldNum" sz="quarter" idx="12"/>
          </p:nvPr>
        </p:nvSpPr>
        <p:spPr/>
        <p:txBody>
          <a:bodyPr/>
          <a:lstStyle>
            <a:lvl1pPr>
              <a:defRPr/>
            </a:lvl1pPr>
          </a:lstStyle>
          <a:p>
            <a:fld id="{231C4C1A-DD9F-4968-999B-CF6DE0A48344}" type="slidenum">
              <a:rPr lang="es-ES" altLang="es-CO"/>
              <a:pPr/>
              <a:t>‹Nº›</a:t>
            </a:fld>
            <a:endParaRPr lang="es-ES" altLang="es-CO"/>
          </a:p>
        </p:txBody>
      </p:sp>
    </p:spTree>
    <p:extLst>
      <p:ext uri="{BB962C8B-B14F-4D97-AF65-F5344CB8AC3E}">
        <p14:creationId xmlns:p14="http://schemas.microsoft.com/office/powerpoint/2010/main" val="303646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a:extLst>
              <a:ext uri="{FF2B5EF4-FFF2-40B4-BE49-F238E27FC236}">
                <a16:creationId xmlns:a16="http://schemas.microsoft.com/office/drawing/2014/main" id="{0B33E69F-5BC5-5465-8E69-EC85D645717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9525"/>
            <a:ext cx="9144000" cy="11874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490C2CFD-9758-8969-77A0-9933F564B9BA}"/>
              </a:ext>
            </a:extLst>
          </p:cNvPr>
          <p:cNvSpPr>
            <a:spLocks noGrp="1" noChangeArrowheads="1"/>
          </p:cNvSpPr>
          <p:nvPr>
            <p:ph type="title"/>
          </p:nvPr>
        </p:nvSpPr>
        <p:spPr bwMode="auto">
          <a:xfrm>
            <a:off x="2463800" y="44450"/>
            <a:ext cx="6211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CO"/>
              <a:t>Haga clic para cambiar el estilo de título</a:t>
            </a:r>
          </a:p>
        </p:txBody>
      </p:sp>
      <p:sp>
        <p:nvSpPr>
          <p:cNvPr id="1027" name="Rectangle 3">
            <a:extLst>
              <a:ext uri="{FF2B5EF4-FFF2-40B4-BE49-F238E27FC236}">
                <a16:creationId xmlns:a16="http://schemas.microsoft.com/office/drawing/2014/main" id="{4D813FC6-A13F-15D5-9202-04A4326E2694}"/>
              </a:ext>
            </a:extLst>
          </p:cNvPr>
          <p:cNvSpPr>
            <a:spLocks noGrp="1" noChangeArrowheads="1"/>
          </p:cNvSpPr>
          <p:nvPr>
            <p:ph type="body" idx="1"/>
          </p:nvPr>
        </p:nvSpPr>
        <p:spPr bwMode="auto">
          <a:xfrm>
            <a:off x="457200" y="1268413"/>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p>
        </p:txBody>
      </p:sp>
      <p:sp>
        <p:nvSpPr>
          <p:cNvPr id="1028" name="Rectangle 4">
            <a:extLst>
              <a:ext uri="{FF2B5EF4-FFF2-40B4-BE49-F238E27FC236}">
                <a16:creationId xmlns:a16="http://schemas.microsoft.com/office/drawing/2014/main" id="{A6FC3D8A-4F70-CA93-DA44-4D85E6EE181A}"/>
              </a:ext>
            </a:extLst>
          </p:cNvPr>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a:solidFill>
                  <a:schemeClr val="tx1"/>
                </a:solidFill>
                <a:latin typeface="+mn-lt"/>
              </a:defRPr>
            </a:lvl1pPr>
          </a:lstStyle>
          <a:p>
            <a:endParaRPr lang="es-ES" altLang="es-CO"/>
          </a:p>
        </p:txBody>
      </p:sp>
      <p:sp>
        <p:nvSpPr>
          <p:cNvPr id="1029" name="Rectangle 5">
            <a:extLst>
              <a:ext uri="{FF2B5EF4-FFF2-40B4-BE49-F238E27FC236}">
                <a16:creationId xmlns:a16="http://schemas.microsoft.com/office/drawing/2014/main" id="{4F5BA564-0FFB-8B6E-866D-9F5430F106F4}"/>
              </a:ext>
            </a:extLst>
          </p:cNvPr>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mn-lt"/>
              </a:defRPr>
            </a:lvl1pPr>
          </a:lstStyle>
          <a:p>
            <a:r>
              <a:rPr lang="es-ES" altLang="es-CO"/>
              <a:t>www.bantotal.com</a:t>
            </a:r>
          </a:p>
        </p:txBody>
      </p:sp>
      <p:sp>
        <p:nvSpPr>
          <p:cNvPr id="1030" name="Rectangle 6">
            <a:extLst>
              <a:ext uri="{FF2B5EF4-FFF2-40B4-BE49-F238E27FC236}">
                <a16:creationId xmlns:a16="http://schemas.microsoft.com/office/drawing/2014/main" id="{962C73A0-4164-58FD-E86E-8EB9DC474C07}"/>
              </a:ext>
            </a:extLst>
          </p:cNvPr>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solidFill>
                  <a:schemeClr val="tx1"/>
                </a:solidFill>
                <a:latin typeface="+mn-lt"/>
              </a:defRPr>
            </a:lvl1pPr>
          </a:lstStyle>
          <a:p>
            <a:fld id="{C575A0F1-170A-45D6-89DF-A2DB6CDE660C}" type="slidenum">
              <a:rPr lang="es-ES" altLang="es-CO"/>
              <a:pPr/>
              <a:t>‹Nº›</a:t>
            </a:fld>
            <a:endParaRPr lang="es-ES" altLang="es-CO"/>
          </a:p>
        </p:txBody>
      </p:sp>
      <p:pic>
        <p:nvPicPr>
          <p:cNvPr id="1031" name="Picture 7">
            <a:extLst>
              <a:ext uri="{FF2B5EF4-FFF2-40B4-BE49-F238E27FC236}">
                <a16:creationId xmlns:a16="http://schemas.microsoft.com/office/drawing/2014/main" id="{57A35F78-9200-5F53-69AF-ADD1D7F30CB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88" y="0"/>
            <a:ext cx="279082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36C44EE-F17E-0193-BFB2-3DACD185403F}"/>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771775" y="0"/>
            <a:ext cx="637222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DDB0E61-F188-9E3D-D4C5-935E712EF8C8}"/>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164388" y="6524625"/>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rtl="0" fontAlgn="base">
        <a:spcBef>
          <a:spcPct val="0"/>
        </a:spcBef>
        <a:spcAft>
          <a:spcPct val="0"/>
        </a:spcAft>
        <a:defRPr sz="3200" b="1" kern="1200">
          <a:solidFill>
            <a:srgbClr val="CC0000"/>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2pPr>
      <a:lvl3pPr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3pPr>
      <a:lvl4pPr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4pPr>
      <a:lvl5pPr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p:titleStyle>
    <p:bodyStyle>
      <a:lvl1pPr marL="342900" indent="-342900" algn="l" rtl="0" fontAlgn="base">
        <a:spcBef>
          <a:spcPct val="20000"/>
        </a:spcBef>
        <a:spcAft>
          <a:spcPct val="0"/>
        </a:spcAft>
        <a:buChar char="•"/>
        <a:defRPr sz="28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8A40CC8C-4C92-08A3-8630-11BB4E5DE5CC}"/>
              </a:ext>
            </a:extLst>
          </p:cNvPr>
          <p:cNvSpPr>
            <a:spLocks noGrp="1"/>
          </p:cNvSpPr>
          <p:nvPr>
            <p:ph type="ftr" sz="quarter" idx="11"/>
          </p:nvPr>
        </p:nvSpPr>
        <p:spPr/>
        <p:txBody>
          <a:bodyPr/>
          <a:lstStyle/>
          <a:p>
            <a:r>
              <a:rPr lang="es-ES" altLang="es-CO"/>
              <a:t>www.bantotal.com</a:t>
            </a:r>
          </a:p>
        </p:txBody>
      </p:sp>
      <p:sp>
        <p:nvSpPr>
          <p:cNvPr id="83972" name="Rectangle 4">
            <a:extLst>
              <a:ext uri="{FF2B5EF4-FFF2-40B4-BE49-F238E27FC236}">
                <a16:creationId xmlns:a16="http://schemas.microsoft.com/office/drawing/2014/main" id="{867D32E5-B46A-223B-C983-921469E447C2}"/>
              </a:ext>
            </a:extLst>
          </p:cNvPr>
          <p:cNvSpPr>
            <a:spLocks noGrp="1" noChangeArrowheads="1"/>
          </p:cNvSpPr>
          <p:nvPr>
            <p:ph type="subTitle" idx="1"/>
          </p:nvPr>
        </p:nvSpPr>
        <p:spPr>
          <a:xfrm>
            <a:off x="1371600" y="3886200"/>
            <a:ext cx="6400800" cy="1752600"/>
          </a:xfrm>
        </p:spPr>
        <p:txBody>
          <a:bodyPr/>
          <a:lstStyle/>
          <a:p>
            <a:endParaRPr lang="es-ES_tradnl" altLang="es-CO" sz="2800"/>
          </a:p>
          <a:p>
            <a:endParaRPr lang="es-ES_tradnl" altLang="es-CO" sz="2800"/>
          </a:p>
          <a:p>
            <a:endParaRPr lang="es-ES_tradnl" altLang="es-CO" sz="2800"/>
          </a:p>
          <a:p>
            <a:endParaRPr lang="es-ES_tradnl" altLang="es-CO" sz="2800"/>
          </a:p>
          <a:p>
            <a:endParaRPr lang="es-ES_tradnl" altLang="es-CO" sz="2800"/>
          </a:p>
          <a:p>
            <a:endParaRPr lang="es-ES_tradnl" altLang="es-CO" sz="2800"/>
          </a:p>
          <a:p>
            <a:endParaRPr lang="es-ES_tradnl" altLang="es-CO" sz="2800"/>
          </a:p>
        </p:txBody>
      </p:sp>
      <p:sp>
        <p:nvSpPr>
          <p:cNvPr id="83973" name="Rectangle 5">
            <a:extLst>
              <a:ext uri="{FF2B5EF4-FFF2-40B4-BE49-F238E27FC236}">
                <a16:creationId xmlns:a16="http://schemas.microsoft.com/office/drawing/2014/main" id="{F9DAB035-F8E6-BA0C-A9F5-190106D343B0}"/>
              </a:ext>
            </a:extLst>
          </p:cNvPr>
          <p:cNvSpPr>
            <a:spLocks noGrp="1" noChangeArrowheads="1"/>
          </p:cNvSpPr>
          <p:nvPr>
            <p:ph type="ctrTitle"/>
          </p:nvPr>
        </p:nvSpPr>
        <p:spPr>
          <a:xfrm>
            <a:off x="755650" y="1773238"/>
            <a:ext cx="7848600" cy="2808287"/>
          </a:xfrm>
        </p:spPr>
        <p:txBody>
          <a:bodyPr anchor="ctr"/>
          <a:lstStyle/>
          <a:p>
            <a:r>
              <a:rPr lang="es-ES" altLang="es-CO" sz="4000"/>
              <a:t>Préstamos, </a:t>
            </a:r>
            <a:br>
              <a:rPr lang="es-ES" altLang="es-CO" sz="4000"/>
            </a:br>
            <a:r>
              <a:rPr lang="es-ES" altLang="es-CO" sz="4000"/>
              <a:t>Líneas de Crédito </a:t>
            </a:r>
            <a:br>
              <a:rPr lang="es-ES" altLang="es-CO" sz="4000"/>
            </a:br>
            <a:r>
              <a:rPr lang="es-ES" altLang="es-CO" sz="4000"/>
              <a:t>y Garantías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7D3CA49-F58C-AD42-0E21-5E22FAF56395}"/>
              </a:ext>
            </a:extLst>
          </p:cNvPr>
          <p:cNvSpPr>
            <a:spLocks noGrp="1"/>
          </p:cNvSpPr>
          <p:nvPr>
            <p:ph type="ftr" sz="quarter" idx="11"/>
          </p:nvPr>
        </p:nvSpPr>
        <p:spPr/>
        <p:txBody>
          <a:bodyPr/>
          <a:lstStyle/>
          <a:p>
            <a:r>
              <a:rPr lang="es-ES" altLang="es-CO"/>
              <a:t>www.bantotal.com</a:t>
            </a:r>
          </a:p>
        </p:txBody>
      </p:sp>
      <p:sp>
        <p:nvSpPr>
          <p:cNvPr id="555010" name="Rectangle 2">
            <a:extLst>
              <a:ext uri="{FF2B5EF4-FFF2-40B4-BE49-F238E27FC236}">
                <a16:creationId xmlns:a16="http://schemas.microsoft.com/office/drawing/2014/main" id="{D4A6D590-9DD0-9F47-F0A2-3DA4F0FB2C44}"/>
              </a:ext>
            </a:extLst>
          </p:cNvPr>
          <p:cNvSpPr>
            <a:spLocks noGrp="1" noChangeArrowheads="1"/>
          </p:cNvSpPr>
          <p:nvPr>
            <p:ph type="title"/>
          </p:nvPr>
        </p:nvSpPr>
        <p:spPr>
          <a:xfrm>
            <a:off x="2484438" y="115888"/>
            <a:ext cx="8229600" cy="792162"/>
          </a:xfrm>
        </p:spPr>
        <p:txBody>
          <a:bodyPr/>
          <a:lstStyle/>
          <a:p>
            <a:r>
              <a:rPr lang="es-ES_tradnl" altLang="es-CO" sz="3600"/>
              <a:t>Características</a:t>
            </a:r>
            <a:br>
              <a:rPr lang="es-ES_tradnl" altLang="es-CO" sz="3600"/>
            </a:br>
            <a:r>
              <a:rPr lang="es-ES_tradnl" altLang="es-CO" sz="1600"/>
              <a:t> </a:t>
            </a:r>
            <a:r>
              <a:rPr lang="es-ES" altLang="es-CO" sz="1600"/>
              <a:t>Condicionamientos – Períodos e Importes</a:t>
            </a:r>
          </a:p>
        </p:txBody>
      </p:sp>
      <p:sp>
        <p:nvSpPr>
          <p:cNvPr id="555011" name="Rectangle 3">
            <a:extLst>
              <a:ext uri="{FF2B5EF4-FFF2-40B4-BE49-F238E27FC236}">
                <a16:creationId xmlns:a16="http://schemas.microsoft.com/office/drawing/2014/main" id="{82ABB9C8-3721-A5C6-9707-BCB391E8873C}"/>
              </a:ext>
            </a:extLst>
          </p:cNvPr>
          <p:cNvSpPr>
            <a:spLocks noGrp="1" noChangeArrowheads="1"/>
          </p:cNvSpPr>
          <p:nvPr>
            <p:ph type="body" idx="1"/>
          </p:nvPr>
        </p:nvSpPr>
        <p:spPr/>
        <p:txBody>
          <a:bodyPr/>
          <a:lstStyle/>
          <a:p>
            <a:pPr>
              <a:buFont typeface="Arial" panose="020B0604020202020204" pitchFamily="34" charset="0"/>
              <a:buChar char="♦"/>
            </a:pPr>
            <a:endParaRPr lang="es-ES" altLang="es-CO" sz="2000"/>
          </a:p>
          <a:p>
            <a:pPr>
              <a:buFont typeface="Arial" panose="020B0604020202020204" pitchFamily="34" charset="0"/>
              <a:buChar char="♦"/>
            </a:pPr>
            <a:r>
              <a:rPr lang="es-ES" altLang="es-CO" sz="2000"/>
              <a:t>Rango mínimo – máximo</a:t>
            </a:r>
          </a:p>
          <a:p>
            <a:pPr>
              <a:buFont typeface="Arial" panose="020B0604020202020204" pitchFamily="34" charset="0"/>
              <a:buChar char="♦"/>
            </a:pPr>
            <a:endParaRPr lang="es-ES" altLang="es-CO" sz="2000"/>
          </a:p>
          <a:p>
            <a:pPr lvl="1">
              <a:buFont typeface="Arial" panose="020B0604020202020204" pitchFamily="34" charset="0"/>
              <a:buChar char="♦"/>
            </a:pPr>
            <a:r>
              <a:rPr lang="es-ES" altLang="es-CO" sz="2000"/>
              <a:t>Periodicidad de cuota</a:t>
            </a:r>
          </a:p>
          <a:p>
            <a:pPr lvl="1">
              <a:buFont typeface="Arial" panose="020B0604020202020204" pitchFamily="34" charset="0"/>
              <a:buChar char="♦"/>
            </a:pPr>
            <a:r>
              <a:rPr lang="es-ES" altLang="es-CO" sz="2000"/>
              <a:t>Cantidad de cuotas</a:t>
            </a:r>
          </a:p>
          <a:p>
            <a:pPr lvl="1">
              <a:buFont typeface="Arial" panose="020B0604020202020204" pitchFamily="34" charset="0"/>
              <a:buChar char="♦"/>
            </a:pPr>
            <a:r>
              <a:rPr lang="es-ES" altLang="es-CO" sz="2000"/>
              <a:t>Importes</a:t>
            </a:r>
          </a:p>
          <a:p>
            <a:pPr>
              <a:buFont typeface="Arial" panose="020B0604020202020204" pitchFamily="34" charset="0"/>
              <a:buChar char="♦"/>
            </a:pPr>
            <a:endParaRPr lang="es-ES" altLang="es-CO" sz="2000"/>
          </a:p>
          <a:p>
            <a:pPr>
              <a:buFont typeface="Arial" panose="020B0604020202020204" pitchFamily="34" charset="0"/>
              <a:buChar char="♦"/>
            </a:pPr>
            <a:r>
              <a:rPr lang="es-ES" altLang="es-CO" sz="2000"/>
              <a:t>Valores preestablecidos</a:t>
            </a:r>
          </a:p>
          <a:p>
            <a:pPr>
              <a:buFont typeface="Arial" panose="020B0604020202020204" pitchFamily="34" charset="0"/>
              <a:buChar char="♦"/>
            </a:pPr>
            <a:endParaRPr lang="es-ES" altLang="es-CO" sz="2000"/>
          </a:p>
          <a:p>
            <a:pPr lvl="1">
              <a:buFont typeface="Arial" panose="020B0604020202020204" pitchFamily="34" charset="0"/>
              <a:buChar char="♦"/>
            </a:pPr>
            <a:r>
              <a:rPr lang="es-ES" altLang="es-CO" sz="2000"/>
              <a:t>Periodicidad de cuota</a:t>
            </a:r>
          </a:p>
          <a:p>
            <a:pPr lvl="1">
              <a:buFont typeface="Arial" panose="020B0604020202020204" pitchFamily="34" charset="0"/>
              <a:buChar char="♦"/>
            </a:pPr>
            <a:r>
              <a:rPr lang="es-ES" altLang="es-CO" sz="2000"/>
              <a:t>Cantidad de cuotas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36648187-FDB4-0541-5679-9763467BCF35}"/>
              </a:ext>
            </a:extLst>
          </p:cNvPr>
          <p:cNvSpPr>
            <a:spLocks noGrp="1"/>
          </p:cNvSpPr>
          <p:nvPr>
            <p:ph type="ftr" sz="quarter" idx="11"/>
          </p:nvPr>
        </p:nvSpPr>
        <p:spPr/>
        <p:txBody>
          <a:bodyPr/>
          <a:lstStyle/>
          <a:p>
            <a:r>
              <a:rPr lang="es-ES" altLang="es-CO"/>
              <a:t>www.bantotal.com</a:t>
            </a:r>
          </a:p>
        </p:txBody>
      </p:sp>
      <p:sp>
        <p:nvSpPr>
          <p:cNvPr id="558082" name="Rectangle 2">
            <a:extLst>
              <a:ext uri="{FF2B5EF4-FFF2-40B4-BE49-F238E27FC236}">
                <a16:creationId xmlns:a16="http://schemas.microsoft.com/office/drawing/2014/main" id="{397B5C41-1F0D-08C6-2ABE-CD8EBD0C9306}"/>
              </a:ext>
            </a:extLst>
          </p:cNvPr>
          <p:cNvSpPr>
            <a:spLocks noGrp="1" noChangeArrowheads="1"/>
          </p:cNvSpPr>
          <p:nvPr>
            <p:ph type="title"/>
          </p:nvPr>
        </p:nvSpPr>
        <p:spPr>
          <a:xfrm>
            <a:off x="2463800" y="115888"/>
            <a:ext cx="8229600" cy="792162"/>
          </a:xfrm>
        </p:spPr>
        <p:txBody>
          <a:bodyPr/>
          <a:lstStyle/>
          <a:p>
            <a:r>
              <a:rPr lang="es-ES_tradnl" altLang="es-CO" sz="3600"/>
              <a:t>Características</a:t>
            </a:r>
            <a:br>
              <a:rPr lang="es-ES_tradnl" altLang="es-CO" sz="3600"/>
            </a:br>
            <a:r>
              <a:rPr lang="es-ES_tradnl" altLang="es-CO" sz="1600"/>
              <a:t> </a:t>
            </a:r>
            <a:r>
              <a:rPr lang="es-ES" altLang="es-CO" sz="1600"/>
              <a:t>Condicionamientos – Otros </a:t>
            </a:r>
          </a:p>
        </p:txBody>
      </p:sp>
      <p:sp>
        <p:nvSpPr>
          <p:cNvPr id="558083" name="Rectangle 3">
            <a:extLst>
              <a:ext uri="{FF2B5EF4-FFF2-40B4-BE49-F238E27FC236}">
                <a16:creationId xmlns:a16="http://schemas.microsoft.com/office/drawing/2014/main" id="{590A5EE0-9066-B419-2C4A-751B81AC85D5}"/>
              </a:ext>
            </a:extLst>
          </p:cNvPr>
          <p:cNvSpPr>
            <a:spLocks noGrp="1" noChangeArrowheads="1"/>
          </p:cNvSpPr>
          <p:nvPr>
            <p:ph type="body" idx="1"/>
          </p:nvPr>
        </p:nvSpPr>
        <p:spPr/>
        <p:txBody>
          <a:bodyPr/>
          <a:lstStyle/>
          <a:p>
            <a:pPr>
              <a:lnSpc>
                <a:spcPct val="90000"/>
              </a:lnSpc>
              <a:buFont typeface="Arial" panose="020B0604020202020204" pitchFamily="34" charset="0"/>
              <a:buChar char="♦"/>
            </a:pPr>
            <a:r>
              <a:rPr lang="es-ES" altLang="es-CO" sz="2000"/>
              <a:t>Tipo de Mes</a:t>
            </a:r>
          </a:p>
          <a:p>
            <a:pPr lvl="1">
              <a:lnSpc>
                <a:spcPct val="90000"/>
              </a:lnSpc>
              <a:buFont typeface="Arial" panose="020B0604020202020204" pitchFamily="34" charset="0"/>
              <a:buChar char="♦"/>
            </a:pPr>
            <a:r>
              <a:rPr lang="es-ES" altLang="es-CO" sz="2000"/>
              <a:t>Comercial</a:t>
            </a:r>
          </a:p>
          <a:p>
            <a:pPr lvl="1">
              <a:lnSpc>
                <a:spcPct val="90000"/>
              </a:lnSpc>
              <a:buFont typeface="Arial" panose="020B0604020202020204" pitchFamily="34" charset="0"/>
              <a:buChar char="♦"/>
            </a:pPr>
            <a:r>
              <a:rPr lang="es-ES" altLang="es-CO" sz="2000"/>
              <a:t>Calendario</a:t>
            </a:r>
          </a:p>
          <a:p>
            <a:pPr lvl="1">
              <a:lnSpc>
                <a:spcPct val="90000"/>
              </a:lnSpc>
              <a:buFont typeface="Arial" panose="020B0604020202020204" pitchFamily="34" charset="0"/>
              <a:buChar char="♦"/>
            </a:pPr>
            <a:endParaRPr lang="es-ES" altLang="es-CO" sz="2000"/>
          </a:p>
          <a:p>
            <a:pPr>
              <a:lnSpc>
                <a:spcPct val="90000"/>
              </a:lnSpc>
              <a:buFont typeface="Arial" panose="020B0604020202020204" pitchFamily="34" charset="0"/>
              <a:buChar char="♦"/>
            </a:pPr>
            <a:r>
              <a:rPr lang="es-ES" altLang="es-CO" sz="2000"/>
              <a:t>Tipo de Año</a:t>
            </a:r>
          </a:p>
          <a:p>
            <a:pPr lvl="1">
              <a:lnSpc>
                <a:spcPct val="90000"/>
              </a:lnSpc>
              <a:buFont typeface="Arial" panose="020B0604020202020204" pitchFamily="34" charset="0"/>
              <a:buChar char="♦"/>
            </a:pPr>
            <a:r>
              <a:rPr lang="es-ES" altLang="es-CO" sz="2000"/>
              <a:t>Porcentaje</a:t>
            </a:r>
          </a:p>
          <a:p>
            <a:pPr lvl="1">
              <a:lnSpc>
                <a:spcPct val="90000"/>
              </a:lnSpc>
              <a:buFont typeface="Arial" panose="020B0604020202020204" pitchFamily="34" charset="0"/>
              <a:buChar char="♦"/>
            </a:pPr>
            <a:r>
              <a:rPr lang="es-ES" altLang="es-CO" sz="2000"/>
              <a:t>Importe Mínimo / Máximo</a:t>
            </a:r>
          </a:p>
          <a:p>
            <a:pPr lvl="1">
              <a:lnSpc>
                <a:spcPct val="90000"/>
              </a:lnSpc>
              <a:buFont typeface="Arial" panose="020B0604020202020204" pitchFamily="34" charset="0"/>
              <a:buChar char="♦"/>
            </a:pPr>
            <a:endParaRPr lang="es-ES" altLang="es-CO" sz="2000"/>
          </a:p>
          <a:p>
            <a:pPr>
              <a:lnSpc>
                <a:spcPct val="90000"/>
              </a:lnSpc>
              <a:buFont typeface="Arial" panose="020B0604020202020204" pitchFamily="34" charset="0"/>
              <a:buChar char="♦"/>
            </a:pPr>
            <a:r>
              <a:rPr lang="es-ES" altLang="es-CO" sz="2000"/>
              <a:t>Ajuste al Vencimiento</a:t>
            </a:r>
          </a:p>
          <a:p>
            <a:pPr lvl="1">
              <a:lnSpc>
                <a:spcPct val="90000"/>
              </a:lnSpc>
              <a:buFont typeface="Arial" panose="020B0604020202020204" pitchFamily="34" charset="0"/>
              <a:buChar char="♦"/>
            </a:pPr>
            <a:r>
              <a:rPr lang="es-ES" altLang="es-CO" sz="2000"/>
              <a:t>Día Hábil Siguiente</a:t>
            </a:r>
          </a:p>
          <a:p>
            <a:pPr lvl="1">
              <a:lnSpc>
                <a:spcPct val="90000"/>
              </a:lnSpc>
              <a:buFont typeface="Arial" panose="020B0604020202020204" pitchFamily="34" charset="0"/>
              <a:buChar char="♦"/>
            </a:pPr>
            <a:r>
              <a:rPr lang="es-ES" altLang="es-CO" sz="2000"/>
              <a:t>Día Hábil Anterior</a:t>
            </a:r>
          </a:p>
          <a:p>
            <a:pPr lvl="1">
              <a:lnSpc>
                <a:spcPct val="90000"/>
              </a:lnSpc>
              <a:buFont typeface="Arial" panose="020B0604020202020204" pitchFamily="34" charset="0"/>
              <a:buChar char="♦"/>
            </a:pPr>
            <a:r>
              <a:rPr lang="es-ES" altLang="es-CO" sz="2000"/>
              <a:t>No Ajuste</a:t>
            </a:r>
          </a:p>
          <a:p>
            <a:pPr lvl="1">
              <a:lnSpc>
                <a:spcPct val="90000"/>
              </a:lnSpc>
              <a:buFont typeface="Arial" panose="020B0604020202020204" pitchFamily="34" charset="0"/>
              <a:buChar char="♦"/>
            </a:pPr>
            <a:endParaRPr lang="es-ES" altLang="es-CO" sz="2000"/>
          </a:p>
          <a:p>
            <a:pPr>
              <a:lnSpc>
                <a:spcPct val="90000"/>
              </a:lnSpc>
              <a:buFont typeface="Arial" panose="020B0604020202020204" pitchFamily="34" charset="0"/>
              <a:buChar char="♦"/>
            </a:pPr>
            <a:r>
              <a:rPr lang="es-ES" altLang="es-CO" sz="2000"/>
              <a:t>Capital Líquido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92669A80-1E9B-EAA1-087A-D8BDF0DB5F15}"/>
              </a:ext>
            </a:extLst>
          </p:cNvPr>
          <p:cNvSpPr>
            <a:spLocks noGrp="1"/>
          </p:cNvSpPr>
          <p:nvPr>
            <p:ph type="ftr" sz="quarter" idx="11"/>
          </p:nvPr>
        </p:nvSpPr>
        <p:spPr/>
        <p:txBody>
          <a:bodyPr/>
          <a:lstStyle/>
          <a:p>
            <a:r>
              <a:rPr lang="es-ES" altLang="es-CO"/>
              <a:t>www.bantotal.com</a:t>
            </a:r>
          </a:p>
        </p:txBody>
      </p:sp>
      <p:sp>
        <p:nvSpPr>
          <p:cNvPr id="556034" name="Rectangle 2">
            <a:extLst>
              <a:ext uri="{FF2B5EF4-FFF2-40B4-BE49-F238E27FC236}">
                <a16:creationId xmlns:a16="http://schemas.microsoft.com/office/drawing/2014/main" id="{0C1217B5-B2D4-C604-5473-5795546CAAD7}"/>
              </a:ext>
            </a:extLst>
          </p:cNvPr>
          <p:cNvSpPr>
            <a:spLocks noGrp="1" noChangeArrowheads="1"/>
          </p:cNvSpPr>
          <p:nvPr>
            <p:ph type="title"/>
          </p:nvPr>
        </p:nvSpPr>
        <p:spPr/>
        <p:txBody>
          <a:bodyPr/>
          <a:lstStyle/>
          <a:p>
            <a:r>
              <a:rPr lang="es-ES_tradnl" altLang="es-CO" sz="3600"/>
              <a:t>Características</a:t>
            </a:r>
            <a:br>
              <a:rPr lang="es-ES_tradnl" altLang="es-CO" sz="3600"/>
            </a:br>
            <a:r>
              <a:rPr lang="es-ES_tradnl" altLang="es-CO" sz="1600"/>
              <a:t> </a:t>
            </a:r>
            <a:r>
              <a:rPr lang="es-ES" altLang="es-CO" sz="1600"/>
              <a:t>Condicionamientos – Tasas</a:t>
            </a:r>
          </a:p>
        </p:txBody>
      </p:sp>
      <p:sp>
        <p:nvSpPr>
          <p:cNvPr id="556035" name="Rectangle 3">
            <a:extLst>
              <a:ext uri="{FF2B5EF4-FFF2-40B4-BE49-F238E27FC236}">
                <a16:creationId xmlns:a16="http://schemas.microsoft.com/office/drawing/2014/main" id="{8C54228E-3C5C-0342-6758-E7D5B2199E55}"/>
              </a:ext>
            </a:extLst>
          </p:cNvPr>
          <p:cNvSpPr>
            <a:spLocks noGrp="1" noChangeArrowheads="1"/>
          </p:cNvSpPr>
          <p:nvPr>
            <p:ph type="body" idx="1"/>
          </p:nvPr>
        </p:nvSpPr>
        <p:spPr/>
        <p:txBody>
          <a:bodyPr/>
          <a:lstStyle/>
          <a:p>
            <a:pPr>
              <a:buFont typeface="Arial" panose="020B0604020202020204" pitchFamily="34" charset="0"/>
              <a:buChar char="♦"/>
            </a:pPr>
            <a:r>
              <a:rPr lang="es-ES" altLang="es-CO" sz="2000"/>
              <a:t>Pizarra de Tasas (Fija y Plus)</a:t>
            </a:r>
          </a:p>
          <a:p>
            <a:pPr>
              <a:buFont typeface="Arial" panose="020B0604020202020204" pitchFamily="34" charset="0"/>
              <a:buChar char="♦"/>
            </a:pPr>
            <a:endParaRPr lang="es-ES" altLang="es-CO" sz="2000"/>
          </a:p>
          <a:p>
            <a:pPr lvl="1">
              <a:buFont typeface="Arial" panose="020B0604020202020204" pitchFamily="34" charset="0"/>
              <a:buChar char="♦"/>
            </a:pPr>
            <a:r>
              <a:rPr lang="es-ES" altLang="es-CO" sz="2000"/>
              <a:t>Asumir de pizarra</a:t>
            </a:r>
          </a:p>
          <a:p>
            <a:pPr lvl="1">
              <a:buFont typeface="Arial" panose="020B0604020202020204" pitchFamily="34" charset="0"/>
              <a:buChar char="♦"/>
            </a:pPr>
            <a:r>
              <a:rPr lang="es-ES" altLang="es-CO" sz="2000"/>
              <a:t>Sugerir de pizarra</a:t>
            </a:r>
          </a:p>
          <a:p>
            <a:pPr lvl="1">
              <a:buFont typeface="Arial" panose="020B0604020202020204" pitchFamily="34" charset="0"/>
              <a:buChar char="♦"/>
            </a:pPr>
            <a:r>
              <a:rPr lang="es-ES" altLang="es-CO" sz="2000"/>
              <a:t>Ingreso libre de tasa</a:t>
            </a:r>
          </a:p>
          <a:p>
            <a:pPr lvl="1">
              <a:buFont typeface="Arial" panose="020B0604020202020204" pitchFamily="34" charset="0"/>
              <a:buChar char="♦"/>
            </a:pPr>
            <a:r>
              <a:rPr lang="es-ES" altLang="es-CO" sz="2000"/>
              <a:t>Control de Tasa de Tolerancia</a:t>
            </a:r>
          </a:p>
          <a:p>
            <a:pPr>
              <a:buFont typeface="Arial" panose="020B0604020202020204" pitchFamily="34" charset="0"/>
              <a:buChar char="♦"/>
            </a:pPr>
            <a:endParaRPr lang="es-ES" altLang="es-CO" sz="2000"/>
          </a:p>
          <a:p>
            <a:pPr>
              <a:buFont typeface="Arial" panose="020B0604020202020204" pitchFamily="34" charset="0"/>
              <a:buChar char="♦"/>
            </a:pPr>
            <a:r>
              <a:rPr lang="es-ES" altLang="es-CO" sz="2000"/>
              <a:t>Tasas Revisables</a:t>
            </a:r>
          </a:p>
          <a:p>
            <a:pPr>
              <a:buFont typeface="Arial" panose="020B0604020202020204" pitchFamily="34" charset="0"/>
              <a:buChar char="♦"/>
            </a:pPr>
            <a:endParaRPr lang="es-ES" altLang="es-CO" sz="2000"/>
          </a:p>
          <a:p>
            <a:pPr lvl="1">
              <a:buFont typeface="Arial" panose="020B0604020202020204" pitchFamily="34" charset="0"/>
              <a:buChar char="♦"/>
            </a:pPr>
            <a:r>
              <a:rPr lang="es-ES" altLang="es-CO" sz="2000"/>
              <a:t>Clase de Tasa (Modificable / No modificable)</a:t>
            </a:r>
          </a:p>
          <a:p>
            <a:pPr lvl="1">
              <a:buFont typeface="Arial" panose="020B0604020202020204" pitchFamily="34" charset="0"/>
              <a:buChar char="♦"/>
            </a:pPr>
            <a:r>
              <a:rPr lang="es-ES" altLang="es-CO" sz="2000"/>
              <a:t>Días de Revisión</a:t>
            </a:r>
          </a:p>
          <a:p>
            <a:pPr lvl="1">
              <a:buFont typeface="Arial" panose="020B0604020202020204" pitchFamily="34" charset="0"/>
              <a:buChar char="♦"/>
            </a:pPr>
            <a:r>
              <a:rPr lang="es-ES" altLang="es-CO" sz="2000"/>
              <a:t>Asignación de tasa según plazo de revisión / plazo total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EF82BDEF-6B7F-10FC-7F7B-2540FEC93570}"/>
              </a:ext>
            </a:extLst>
          </p:cNvPr>
          <p:cNvSpPr>
            <a:spLocks noGrp="1"/>
          </p:cNvSpPr>
          <p:nvPr>
            <p:ph type="ftr" sz="quarter" idx="11"/>
          </p:nvPr>
        </p:nvSpPr>
        <p:spPr/>
        <p:txBody>
          <a:bodyPr/>
          <a:lstStyle/>
          <a:p>
            <a:r>
              <a:rPr lang="es-ES" altLang="es-CO"/>
              <a:t>www.bantotal.com</a:t>
            </a:r>
          </a:p>
        </p:txBody>
      </p:sp>
      <p:sp>
        <p:nvSpPr>
          <p:cNvPr id="553986" name="Rectangle 2">
            <a:extLst>
              <a:ext uri="{FF2B5EF4-FFF2-40B4-BE49-F238E27FC236}">
                <a16:creationId xmlns:a16="http://schemas.microsoft.com/office/drawing/2014/main" id="{D4EEB367-FF9B-D211-5B9B-03E1F9DA8633}"/>
              </a:ext>
            </a:extLst>
          </p:cNvPr>
          <p:cNvSpPr>
            <a:spLocks noGrp="1" noChangeArrowheads="1"/>
          </p:cNvSpPr>
          <p:nvPr>
            <p:ph type="title"/>
          </p:nvPr>
        </p:nvSpPr>
        <p:spPr/>
        <p:txBody>
          <a:bodyPr/>
          <a:lstStyle/>
          <a:p>
            <a:r>
              <a:rPr lang="es-ES_tradnl" altLang="es-CO" sz="3600"/>
              <a:t>Características</a:t>
            </a:r>
            <a:br>
              <a:rPr lang="es-ES_tradnl" altLang="es-CO" sz="3600"/>
            </a:br>
            <a:r>
              <a:rPr lang="es-ES_tradnl" altLang="es-CO" sz="1600"/>
              <a:t> </a:t>
            </a:r>
            <a:r>
              <a:rPr lang="es-ES" altLang="es-CO" sz="1600"/>
              <a:t>Seguros definidos</a:t>
            </a:r>
          </a:p>
        </p:txBody>
      </p:sp>
      <p:sp>
        <p:nvSpPr>
          <p:cNvPr id="553987" name="Rectangle 3">
            <a:extLst>
              <a:ext uri="{FF2B5EF4-FFF2-40B4-BE49-F238E27FC236}">
                <a16:creationId xmlns:a16="http://schemas.microsoft.com/office/drawing/2014/main" id="{18BCDDB4-E0F8-0D8F-0D03-AD4243D1359F}"/>
              </a:ext>
            </a:extLst>
          </p:cNvPr>
          <p:cNvSpPr>
            <a:spLocks noGrp="1" noChangeArrowheads="1"/>
          </p:cNvSpPr>
          <p:nvPr>
            <p:ph type="body" idx="1"/>
          </p:nvPr>
        </p:nvSpPr>
        <p:spPr/>
        <p:txBody>
          <a:bodyPr/>
          <a:lstStyle/>
          <a:p>
            <a:pPr>
              <a:buFont typeface="Arial" panose="020B0604020202020204" pitchFamily="34" charset="0"/>
              <a:buChar char="♦"/>
            </a:pPr>
            <a:r>
              <a:rPr lang="es-ES" altLang="es-CO" sz="2000"/>
              <a:t>Los seguros están definidos y asociados a las distintas operaciones de préstamos.</a:t>
            </a:r>
          </a:p>
          <a:p>
            <a:endParaRPr lang="es-ES" altLang="es-CO" sz="2000"/>
          </a:p>
          <a:p>
            <a:pPr>
              <a:buFont typeface="Arial" panose="020B0604020202020204" pitchFamily="34" charset="0"/>
              <a:buChar char="♦"/>
            </a:pPr>
            <a:r>
              <a:rPr lang="es-ES" altLang="es-CO" sz="2000"/>
              <a:t>En el alta del préstamo, se generan paralelamente a la estructura de pagos del préstamo, la estructura correspondientes a los seguros</a:t>
            </a:r>
          </a:p>
          <a:p>
            <a:pPr>
              <a:buFont typeface="Arial" panose="020B0604020202020204" pitchFamily="34" charset="0"/>
              <a:buChar char="♦"/>
            </a:pPr>
            <a:endParaRPr lang="es-ES" altLang="es-CO" sz="2000"/>
          </a:p>
          <a:p>
            <a:pPr>
              <a:buFont typeface="Arial" panose="020B0604020202020204" pitchFamily="34" charset="0"/>
              <a:buChar char="♦"/>
            </a:pPr>
            <a:r>
              <a:rPr lang="es-ES" altLang="es-CO" sz="2000"/>
              <a:t>Tipos de Seguro</a:t>
            </a:r>
          </a:p>
          <a:p>
            <a:pPr lvl="1">
              <a:buFont typeface="Arial" panose="020B0604020202020204" pitchFamily="34" charset="0"/>
              <a:buChar char="♦"/>
            </a:pPr>
            <a:r>
              <a:rPr lang="es-ES" altLang="es-CO" sz="2000"/>
              <a:t>Sobre Capital Original</a:t>
            </a:r>
          </a:p>
          <a:p>
            <a:pPr lvl="1">
              <a:buFont typeface="Arial" panose="020B0604020202020204" pitchFamily="34" charset="0"/>
              <a:buChar char="♦"/>
            </a:pPr>
            <a:r>
              <a:rPr lang="es-ES" altLang="es-CO" sz="2000"/>
              <a:t>Sobre Saldos</a:t>
            </a:r>
          </a:p>
          <a:p>
            <a:pPr lvl="1">
              <a:buFont typeface="Arial" panose="020B0604020202020204" pitchFamily="34" charset="0"/>
              <a:buChar char="♦"/>
            </a:pPr>
            <a:r>
              <a:rPr lang="es-ES" altLang="es-CO" sz="2000"/>
              <a:t>Sobre Importe Fijo</a:t>
            </a:r>
          </a:p>
          <a:p>
            <a:pPr lvl="1">
              <a:buFont typeface="Arial" panose="020B0604020202020204" pitchFamily="34" charset="0"/>
              <a:buChar char="♦"/>
            </a:pPr>
            <a:r>
              <a:rPr lang="es-ES" altLang="es-CO" sz="2000"/>
              <a:t>Sobre Valor Comercial</a:t>
            </a:r>
          </a:p>
          <a:p>
            <a:pPr>
              <a:buFont typeface="Arial" panose="020B0604020202020204" pitchFamily="34" charset="0"/>
              <a:buChar char="♦"/>
            </a:pPr>
            <a:endParaRPr lang="es-ES" altLang="es-CO" sz="2000"/>
          </a:p>
          <a:p>
            <a:endParaRPr lang="es-ES" altLang="es-CO"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4C3FD72-C731-A0E2-2537-CEA16297670D}"/>
              </a:ext>
            </a:extLst>
          </p:cNvPr>
          <p:cNvSpPr>
            <a:spLocks noGrp="1"/>
          </p:cNvSpPr>
          <p:nvPr>
            <p:ph type="ftr" sz="quarter" idx="11"/>
          </p:nvPr>
        </p:nvSpPr>
        <p:spPr/>
        <p:txBody>
          <a:bodyPr/>
          <a:lstStyle/>
          <a:p>
            <a:r>
              <a:rPr lang="es-ES" altLang="es-CO"/>
              <a:t>www.bantotal.com</a:t>
            </a:r>
          </a:p>
        </p:txBody>
      </p:sp>
      <p:sp>
        <p:nvSpPr>
          <p:cNvPr id="557058" name="Rectangle 2">
            <a:extLst>
              <a:ext uri="{FF2B5EF4-FFF2-40B4-BE49-F238E27FC236}">
                <a16:creationId xmlns:a16="http://schemas.microsoft.com/office/drawing/2014/main" id="{B92A5F23-1107-0A77-5C95-0B627EFC8769}"/>
              </a:ext>
            </a:extLst>
          </p:cNvPr>
          <p:cNvSpPr>
            <a:spLocks noGrp="1" noChangeArrowheads="1"/>
          </p:cNvSpPr>
          <p:nvPr>
            <p:ph type="title"/>
          </p:nvPr>
        </p:nvSpPr>
        <p:spPr/>
        <p:txBody>
          <a:bodyPr/>
          <a:lstStyle/>
          <a:p>
            <a:r>
              <a:rPr lang="es-ES_tradnl" altLang="es-CO" sz="3600"/>
              <a:t>Características</a:t>
            </a:r>
            <a:br>
              <a:rPr lang="es-ES_tradnl" altLang="es-CO" sz="3600"/>
            </a:br>
            <a:r>
              <a:rPr lang="es-ES_tradnl" altLang="es-CO" sz="1600"/>
              <a:t> </a:t>
            </a:r>
            <a:r>
              <a:rPr lang="es-ES" altLang="es-CO" sz="1600"/>
              <a:t>Condicionamientos – Comisiones</a:t>
            </a:r>
          </a:p>
        </p:txBody>
      </p:sp>
      <p:sp>
        <p:nvSpPr>
          <p:cNvPr id="557059" name="Rectangle 3">
            <a:extLst>
              <a:ext uri="{FF2B5EF4-FFF2-40B4-BE49-F238E27FC236}">
                <a16:creationId xmlns:a16="http://schemas.microsoft.com/office/drawing/2014/main" id="{D49735D7-BAF7-F0B2-89E5-97CD9FB810C1}"/>
              </a:ext>
            </a:extLst>
          </p:cNvPr>
          <p:cNvSpPr>
            <a:spLocks noGrp="1" noChangeArrowheads="1"/>
          </p:cNvSpPr>
          <p:nvPr>
            <p:ph type="body" idx="1"/>
          </p:nvPr>
        </p:nvSpPr>
        <p:spPr/>
        <p:txBody>
          <a:bodyPr/>
          <a:lstStyle/>
          <a:p>
            <a:pPr>
              <a:buFont typeface="Arial" panose="020B0604020202020204" pitchFamily="34" charset="0"/>
              <a:buChar char="♦"/>
            </a:pPr>
            <a:r>
              <a:rPr lang="es-ES" altLang="es-CO" sz="2000"/>
              <a:t>Comisiones</a:t>
            </a:r>
          </a:p>
          <a:p>
            <a:pPr>
              <a:buFont typeface="Arial" panose="020B0604020202020204" pitchFamily="34" charset="0"/>
              <a:buChar char="♦"/>
            </a:pPr>
            <a:endParaRPr lang="es-ES" altLang="es-CO" sz="2000"/>
          </a:p>
          <a:p>
            <a:pPr lvl="1">
              <a:buFont typeface="Arial" panose="020B0604020202020204" pitchFamily="34" charset="0"/>
              <a:buChar char="♦"/>
            </a:pPr>
            <a:r>
              <a:rPr lang="es-ES" altLang="es-CO" sz="2000"/>
              <a:t>Importe Fijo</a:t>
            </a:r>
          </a:p>
          <a:p>
            <a:pPr lvl="1">
              <a:buFont typeface="Arial" panose="020B0604020202020204" pitchFamily="34" charset="0"/>
              <a:buChar char="♦"/>
            </a:pPr>
            <a:r>
              <a:rPr lang="es-ES" altLang="es-CO" sz="2000"/>
              <a:t>Porcentaje</a:t>
            </a:r>
          </a:p>
          <a:p>
            <a:pPr lvl="1">
              <a:buFont typeface="Arial" panose="020B0604020202020204" pitchFamily="34" charset="0"/>
              <a:buChar char="♦"/>
            </a:pPr>
            <a:r>
              <a:rPr lang="es-ES" altLang="es-CO" sz="2000"/>
              <a:t>Importe Mínimo / Máximo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EED39C5-54B3-31AE-A619-2C55E174B33F}"/>
              </a:ext>
            </a:extLst>
          </p:cNvPr>
          <p:cNvSpPr>
            <a:spLocks noGrp="1"/>
          </p:cNvSpPr>
          <p:nvPr>
            <p:ph type="ftr" sz="quarter" idx="11"/>
          </p:nvPr>
        </p:nvSpPr>
        <p:spPr/>
        <p:txBody>
          <a:bodyPr/>
          <a:lstStyle/>
          <a:p>
            <a:r>
              <a:rPr lang="es-ES" altLang="es-CO"/>
              <a:t>www.bantotal.com</a:t>
            </a:r>
          </a:p>
        </p:txBody>
      </p:sp>
      <p:sp>
        <p:nvSpPr>
          <p:cNvPr id="488450" name="Rectangle 2">
            <a:extLst>
              <a:ext uri="{FF2B5EF4-FFF2-40B4-BE49-F238E27FC236}">
                <a16:creationId xmlns:a16="http://schemas.microsoft.com/office/drawing/2014/main" id="{B315D0D6-D79F-0944-221A-E0869060962E}"/>
              </a:ext>
            </a:extLst>
          </p:cNvPr>
          <p:cNvSpPr>
            <a:spLocks noGrp="1" noChangeArrowheads="1"/>
          </p:cNvSpPr>
          <p:nvPr>
            <p:ph type="title"/>
          </p:nvPr>
        </p:nvSpPr>
        <p:spPr>
          <a:xfrm>
            <a:off x="2411413" y="0"/>
            <a:ext cx="8229600" cy="792163"/>
          </a:xfrm>
        </p:spPr>
        <p:txBody>
          <a:bodyPr/>
          <a:lstStyle/>
          <a:p>
            <a:r>
              <a:rPr lang="es-UY" altLang="es-CO"/>
              <a:t>Préstamos</a:t>
            </a:r>
            <a:endParaRPr lang="es-ES" altLang="es-CO"/>
          </a:p>
        </p:txBody>
      </p:sp>
      <p:sp>
        <p:nvSpPr>
          <p:cNvPr id="488451" name="Rectangle 3">
            <a:extLst>
              <a:ext uri="{FF2B5EF4-FFF2-40B4-BE49-F238E27FC236}">
                <a16:creationId xmlns:a16="http://schemas.microsoft.com/office/drawing/2014/main" id="{562C7898-9817-21E3-8047-14A1316F263A}"/>
              </a:ext>
            </a:extLst>
          </p:cNvPr>
          <p:cNvSpPr>
            <a:spLocks noGrp="1" noChangeArrowheads="1"/>
          </p:cNvSpPr>
          <p:nvPr>
            <p:ph type="body" idx="1"/>
          </p:nvPr>
        </p:nvSpPr>
        <p:spPr>
          <a:noFill/>
        </p:spPr>
        <p:txBody>
          <a:bodyPr/>
          <a:lstStyle/>
          <a:p>
            <a:pPr lvl="4">
              <a:buFontTx/>
              <a:buNone/>
            </a:pPr>
            <a:endParaRPr lang="es-ES" altLang="es-CO"/>
          </a:p>
          <a:p>
            <a:pPr lvl="4">
              <a:buFontTx/>
              <a:buNone/>
            </a:pPr>
            <a:endParaRPr lang="es-ES" altLang="es-CO"/>
          </a:p>
        </p:txBody>
      </p:sp>
      <p:sp>
        <p:nvSpPr>
          <p:cNvPr id="488452" name="Oval 4">
            <a:extLst>
              <a:ext uri="{FF2B5EF4-FFF2-40B4-BE49-F238E27FC236}">
                <a16:creationId xmlns:a16="http://schemas.microsoft.com/office/drawing/2014/main" id="{7BCD81A8-6C7F-1BCB-9541-02992FA71BBD}"/>
              </a:ext>
            </a:extLst>
          </p:cNvPr>
          <p:cNvSpPr>
            <a:spLocks noChangeArrowheads="1"/>
          </p:cNvSpPr>
          <p:nvPr/>
        </p:nvSpPr>
        <p:spPr bwMode="auto">
          <a:xfrm>
            <a:off x="6084888" y="2420938"/>
            <a:ext cx="2735262" cy="2663825"/>
          </a:xfrm>
          <a:prstGeom prst="ellipse">
            <a:avLst/>
          </a:prstGeom>
          <a:noFill/>
          <a:ln w="38100">
            <a:solidFill>
              <a:srgbClr val="339966"/>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20000"/>
              </a:spcBef>
            </a:pPr>
            <a:r>
              <a:rPr lang="es-ES" altLang="es-CO" sz="3200">
                <a:solidFill>
                  <a:schemeClr val="tx1"/>
                </a:solidFill>
                <a:latin typeface="Arial" panose="020B0604020202020204" pitchFamily="34" charset="0"/>
              </a:rPr>
              <a:t>Alta </a:t>
            </a:r>
          </a:p>
          <a:p>
            <a:pPr eaLnBrk="1" hangingPunct="1">
              <a:spcBef>
                <a:spcPct val="20000"/>
              </a:spcBef>
            </a:pPr>
            <a:r>
              <a:rPr lang="es-ES" altLang="es-CO" sz="3200">
                <a:solidFill>
                  <a:schemeClr val="tx1"/>
                </a:solidFill>
                <a:latin typeface="Arial" panose="020B0604020202020204" pitchFamily="34" charset="0"/>
              </a:rPr>
              <a:t>de </a:t>
            </a:r>
          </a:p>
          <a:p>
            <a:pPr eaLnBrk="1" hangingPunct="1">
              <a:spcBef>
                <a:spcPct val="20000"/>
              </a:spcBef>
            </a:pPr>
            <a:r>
              <a:rPr lang="es-ES" altLang="es-CO" sz="3200">
                <a:solidFill>
                  <a:schemeClr val="tx1"/>
                </a:solidFill>
                <a:latin typeface="Arial" panose="020B0604020202020204" pitchFamily="34" charset="0"/>
              </a:rPr>
              <a:t>Préstamos</a:t>
            </a:r>
          </a:p>
        </p:txBody>
      </p:sp>
      <p:sp>
        <p:nvSpPr>
          <p:cNvPr id="488453" name="Rectangle 5">
            <a:extLst>
              <a:ext uri="{FF2B5EF4-FFF2-40B4-BE49-F238E27FC236}">
                <a16:creationId xmlns:a16="http://schemas.microsoft.com/office/drawing/2014/main" id="{29D9637F-5304-18D9-A2B5-869C6E75E602}"/>
              </a:ext>
            </a:extLst>
          </p:cNvPr>
          <p:cNvSpPr>
            <a:spLocks noChangeArrowheads="1"/>
          </p:cNvSpPr>
          <p:nvPr/>
        </p:nvSpPr>
        <p:spPr bwMode="auto">
          <a:xfrm>
            <a:off x="3059113" y="1557338"/>
            <a:ext cx="2952750" cy="1584325"/>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20000"/>
              </a:spcBef>
            </a:pPr>
            <a:r>
              <a:rPr lang="es-ES" altLang="es-CO" sz="3200">
                <a:solidFill>
                  <a:schemeClr val="tx1"/>
                </a:solidFill>
                <a:latin typeface="Arial" panose="020B0604020202020204" pitchFamily="34" charset="0"/>
              </a:rPr>
              <a:t>Trn. de Alta</a:t>
            </a:r>
          </a:p>
          <a:p>
            <a:pPr eaLnBrk="1" hangingPunct="1">
              <a:spcBef>
                <a:spcPct val="20000"/>
              </a:spcBef>
            </a:pPr>
            <a:r>
              <a:rPr lang="es-ES" altLang="es-CO" sz="3200">
                <a:solidFill>
                  <a:schemeClr val="tx1"/>
                </a:solidFill>
                <a:latin typeface="Arial" panose="020B0604020202020204" pitchFamily="34" charset="0"/>
              </a:rPr>
              <a:t> de Préstamos</a:t>
            </a:r>
          </a:p>
        </p:txBody>
      </p:sp>
      <p:sp>
        <p:nvSpPr>
          <p:cNvPr id="488454" name="Rectangle 6">
            <a:extLst>
              <a:ext uri="{FF2B5EF4-FFF2-40B4-BE49-F238E27FC236}">
                <a16:creationId xmlns:a16="http://schemas.microsoft.com/office/drawing/2014/main" id="{C81F457B-55C2-8003-043D-2A2EF5B3041B}"/>
              </a:ext>
            </a:extLst>
          </p:cNvPr>
          <p:cNvSpPr>
            <a:spLocks noChangeArrowheads="1"/>
          </p:cNvSpPr>
          <p:nvPr/>
        </p:nvSpPr>
        <p:spPr bwMode="auto">
          <a:xfrm>
            <a:off x="3059113" y="4221163"/>
            <a:ext cx="2952750" cy="1584325"/>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20000"/>
              </a:spcBef>
            </a:pPr>
            <a:r>
              <a:rPr lang="es-ES" altLang="es-CO" sz="3200">
                <a:solidFill>
                  <a:schemeClr val="tx1"/>
                </a:solidFill>
                <a:latin typeface="Arial" panose="020B0604020202020204" pitchFamily="34" charset="0"/>
              </a:rPr>
              <a:t>Simulador de </a:t>
            </a:r>
          </a:p>
          <a:p>
            <a:pPr eaLnBrk="1" hangingPunct="1">
              <a:spcBef>
                <a:spcPct val="20000"/>
              </a:spcBef>
            </a:pPr>
            <a:r>
              <a:rPr lang="es-ES" altLang="es-CO" sz="3200">
                <a:solidFill>
                  <a:schemeClr val="tx1"/>
                </a:solidFill>
                <a:latin typeface="Arial" panose="020B0604020202020204" pitchFamily="34" charset="0"/>
              </a:rPr>
              <a:t>Préstamos </a:t>
            </a:r>
          </a:p>
        </p:txBody>
      </p:sp>
      <p:sp>
        <p:nvSpPr>
          <p:cNvPr id="488455" name="Oval 7">
            <a:extLst>
              <a:ext uri="{FF2B5EF4-FFF2-40B4-BE49-F238E27FC236}">
                <a16:creationId xmlns:a16="http://schemas.microsoft.com/office/drawing/2014/main" id="{DFA1F17C-531C-A5FE-E535-FC796A5E61AB}"/>
              </a:ext>
            </a:extLst>
          </p:cNvPr>
          <p:cNvSpPr>
            <a:spLocks noChangeArrowheads="1"/>
          </p:cNvSpPr>
          <p:nvPr/>
        </p:nvSpPr>
        <p:spPr bwMode="auto">
          <a:xfrm>
            <a:off x="250825" y="2349500"/>
            <a:ext cx="2735263" cy="2663825"/>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20000"/>
              </a:spcBef>
            </a:pPr>
            <a:r>
              <a:rPr lang="es-ES" altLang="es-CO" sz="3200">
                <a:solidFill>
                  <a:schemeClr val="tx1"/>
                </a:solidFill>
                <a:latin typeface="Arial" panose="020B0604020202020204" pitchFamily="34" charset="0"/>
              </a:rPr>
              <a:t>Preseteo</a:t>
            </a:r>
          </a:p>
          <a:p>
            <a:pPr eaLnBrk="1" hangingPunct="1">
              <a:spcBef>
                <a:spcPct val="20000"/>
              </a:spcBef>
            </a:pPr>
            <a:r>
              <a:rPr lang="es-ES" altLang="es-CO" sz="3200">
                <a:solidFill>
                  <a:schemeClr val="tx1"/>
                </a:solidFill>
                <a:latin typeface="Arial" panose="020B0604020202020204" pitchFamily="34" charset="0"/>
              </a:rPr>
              <a:t>de</a:t>
            </a:r>
          </a:p>
          <a:p>
            <a:pPr eaLnBrk="1" hangingPunct="1">
              <a:spcBef>
                <a:spcPct val="20000"/>
              </a:spcBef>
            </a:pPr>
            <a:r>
              <a:rPr lang="es-ES" altLang="es-CO" sz="3200">
                <a:solidFill>
                  <a:schemeClr val="tx1"/>
                </a:solidFill>
                <a:latin typeface="Arial" panose="020B0604020202020204" pitchFamily="34" charset="0"/>
              </a:rPr>
              <a:t>Productos</a:t>
            </a:r>
          </a:p>
        </p:txBody>
      </p:sp>
      <p:sp>
        <p:nvSpPr>
          <p:cNvPr id="488456" name="Line 8">
            <a:extLst>
              <a:ext uri="{FF2B5EF4-FFF2-40B4-BE49-F238E27FC236}">
                <a16:creationId xmlns:a16="http://schemas.microsoft.com/office/drawing/2014/main" id="{1642BB01-8784-8083-6EF2-566A6902BF7B}"/>
              </a:ext>
            </a:extLst>
          </p:cNvPr>
          <p:cNvSpPr>
            <a:spLocks noChangeShapeType="1"/>
          </p:cNvSpPr>
          <p:nvPr/>
        </p:nvSpPr>
        <p:spPr bwMode="auto">
          <a:xfrm flipV="1">
            <a:off x="2484438" y="2349500"/>
            <a:ext cx="503237" cy="2873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488458" name="Line 10">
            <a:extLst>
              <a:ext uri="{FF2B5EF4-FFF2-40B4-BE49-F238E27FC236}">
                <a16:creationId xmlns:a16="http://schemas.microsoft.com/office/drawing/2014/main" id="{9F4C32A9-A27C-C097-43CB-9E8BA44B4071}"/>
              </a:ext>
            </a:extLst>
          </p:cNvPr>
          <p:cNvSpPr>
            <a:spLocks noChangeShapeType="1"/>
          </p:cNvSpPr>
          <p:nvPr/>
        </p:nvSpPr>
        <p:spPr bwMode="auto">
          <a:xfrm>
            <a:off x="2484438" y="4724400"/>
            <a:ext cx="503237"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488459" name="Line 11">
            <a:extLst>
              <a:ext uri="{FF2B5EF4-FFF2-40B4-BE49-F238E27FC236}">
                <a16:creationId xmlns:a16="http://schemas.microsoft.com/office/drawing/2014/main" id="{FC8BEE0C-5E94-9E75-2367-1E2F6AEC86D3}"/>
              </a:ext>
            </a:extLst>
          </p:cNvPr>
          <p:cNvSpPr>
            <a:spLocks noChangeShapeType="1"/>
          </p:cNvSpPr>
          <p:nvPr/>
        </p:nvSpPr>
        <p:spPr bwMode="auto">
          <a:xfrm>
            <a:off x="6011863" y="2276475"/>
            <a:ext cx="647700"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488460" name="Line 12">
            <a:extLst>
              <a:ext uri="{FF2B5EF4-FFF2-40B4-BE49-F238E27FC236}">
                <a16:creationId xmlns:a16="http://schemas.microsoft.com/office/drawing/2014/main" id="{6C559B5E-3AAE-8C28-A2FA-78524A51BD86}"/>
              </a:ext>
            </a:extLst>
          </p:cNvPr>
          <p:cNvSpPr>
            <a:spLocks noChangeShapeType="1"/>
          </p:cNvSpPr>
          <p:nvPr/>
        </p:nvSpPr>
        <p:spPr bwMode="auto">
          <a:xfrm flipV="1">
            <a:off x="6011863" y="4797425"/>
            <a:ext cx="504825" cy="287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fade">
                                      <p:cBhvr>
                                        <p:cTn id="7" dur="20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488451">
                                            <p:txEl>
                                              <p:pRg st="0" end="0"/>
                                            </p:txEl>
                                          </p:spTgt>
                                        </p:tgtEl>
                                        <p:attrNameLst>
                                          <p:attrName>style.visibility</p:attrName>
                                        </p:attrNameLst>
                                      </p:cBhvr>
                                      <p:to>
                                        <p:strVal val="visible"/>
                                      </p:to>
                                    </p:set>
                                    <p:animEffect transition="in" filter="fade">
                                      <p:cBhvr>
                                        <p:cTn id="12" dur="2000"/>
                                        <p:tgtEl>
                                          <p:spTgt spid="488451">
                                            <p:txEl>
                                              <p:pRg st="0" end="0"/>
                                            </p:txEl>
                                          </p:spTgt>
                                        </p:tgtEl>
                                      </p:cBhvr>
                                    </p:animEffect>
                                  </p:childTnLst>
                                  <p:subTnLst>
                                    <p:animClr clrSpc="rgb" dir="cw">
                                      <p:cBhvr override="childStyle">
                                        <p:cTn dur="1" fill="hold" display="0" masterRel="nextClick" afterEffect="1"/>
                                        <p:tgtEl>
                                          <p:spTgt spid="48845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A2DAB770-0A27-1106-8F26-DDC9F0F46E86}"/>
              </a:ext>
            </a:extLst>
          </p:cNvPr>
          <p:cNvSpPr>
            <a:spLocks noGrp="1"/>
          </p:cNvSpPr>
          <p:nvPr>
            <p:ph type="ftr" sz="quarter" idx="11"/>
          </p:nvPr>
        </p:nvSpPr>
        <p:spPr/>
        <p:txBody>
          <a:bodyPr/>
          <a:lstStyle/>
          <a:p>
            <a:r>
              <a:rPr lang="es-ES" altLang="es-CO"/>
              <a:t>www.bantotal.com</a:t>
            </a:r>
          </a:p>
        </p:txBody>
      </p:sp>
      <p:sp>
        <p:nvSpPr>
          <p:cNvPr id="490498" name="Rectangle 2">
            <a:extLst>
              <a:ext uri="{FF2B5EF4-FFF2-40B4-BE49-F238E27FC236}">
                <a16:creationId xmlns:a16="http://schemas.microsoft.com/office/drawing/2014/main" id="{6297FB58-F036-5031-F3A5-B38CCF239F19}"/>
              </a:ext>
            </a:extLst>
          </p:cNvPr>
          <p:cNvSpPr>
            <a:spLocks noGrp="1" noChangeArrowheads="1"/>
          </p:cNvSpPr>
          <p:nvPr>
            <p:ph type="title"/>
          </p:nvPr>
        </p:nvSpPr>
        <p:spPr/>
        <p:txBody>
          <a:bodyPr/>
          <a:lstStyle/>
          <a:p>
            <a:r>
              <a:rPr lang="es-UY" altLang="es-CO"/>
              <a:t>Préstamos</a:t>
            </a:r>
            <a:endParaRPr lang="es-ES" altLang="es-CO"/>
          </a:p>
        </p:txBody>
      </p:sp>
      <p:sp>
        <p:nvSpPr>
          <p:cNvPr id="490499" name="Rectangle 3">
            <a:extLst>
              <a:ext uri="{FF2B5EF4-FFF2-40B4-BE49-F238E27FC236}">
                <a16:creationId xmlns:a16="http://schemas.microsoft.com/office/drawing/2014/main" id="{05FC991A-5962-9924-C02D-7D59703C1D72}"/>
              </a:ext>
            </a:extLst>
          </p:cNvPr>
          <p:cNvSpPr>
            <a:spLocks noGrp="1" noChangeArrowheads="1"/>
          </p:cNvSpPr>
          <p:nvPr>
            <p:ph type="body" idx="1"/>
          </p:nvPr>
        </p:nvSpPr>
        <p:spPr/>
        <p:txBody>
          <a:bodyPr/>
          <a:lstStyle/>
          <a:p>
            <a:r>
              <a:rPr lang="es-UY" altLang="es-CO"/>
              <a:t>Componentes de la Cuota</a:t>
            </a:r>
          </a:p>
          <a:p>
            <a:pPr lvl="1"/>
            <a:r>
              <a:rPr lang="es-UY" altLang="es-CO"/>
              <a:t>Capital</a:t>
            </a:r>
          </a:p>
          <a:p>
            <a:pPr lvl="1"/>
            <a:r>
              <a:rPr lang="es-UY" altLang="es-CO"/>
              <a:t>Intereses corrientes</a:t>
            </a:r>
          </a:p>
          <a:p>
            <a:pPr lvl="1"/>
            <a:r>
              <a:rPr lang="es-UY" altLang="es-CO"/>
              <a:t>Intereses moratorios, compensatorios y punitorios</a:t>
            </a:r>
          </a:p>
          <a:p>
            <a:pPr lvl="1"/>
            <a:r>
              <a:rPr lang="es-UY" altLang="es-CO"/>
              <a:t>Impuestos (IVA)</a:t>
            </a:r>
          </a:p>
          <a:p>
            <a:pPr lvl="1"/>
            <a:r>
              <a:rPr lang="es-UY" altLang="es-CO"/>
              <a:t>Seguros</a:t>
            </a:r>
          </a:p>
          <a:p>
            <a:pPr lvl="1"/>
            <a:endParaRPr lang="es-ES" altLang="es-CO"/>
          </a:p>
          <a:p>
            <a:pPr lvl="1">
              <a:buFontTx/>
              <a:buNone/>
            </a:pPr>
            <a:endParaRPr lang="es-ES" altLang="es-CO"/>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0A1EA45-6EB6-7EBD-20A6-F30F76E240FD}"/>
              </a:ext>
            </a:extLst>
          </p:cNvPr>
          <p:cNvSpPr>
            <a:spLocks noGrp="1"/>
          </p:cNvSpPr>
          <p:nvPr>
            <p:ph type="ftr" sz="quarter" idx="11"/>
          </p:nvPr>
        </p:nvSpPr>
        <p:spPr/>
        <p:txBody>
          <a:bodyPr/>
          <a:lstStyle/>
          <a:p>
            <a:r>
              <a:rPr lang="es-ES" altLang="es-CO"/>
              <a:t>www.bantotal.com</a:t>
            </a:r>
          </a:p>
        </p:txBody>
      </p:sp>
      <p:sp>
        <p:nvSpPr>
          <p:cNvPr id="494594" name="Rectangle 2">
            <a:extLst>
              <a:ext uri="{FF2B5EF4-FFF2-40B4-BE49-F238E27FC236}">
                <a16:creationId xmlns:a16="http://schemas.microsoft.com/office/drawing/2014/main" id="{EAE24EE2-A2A7-1A65-89D3-26B472617592}"/>
              </a:ext>
            </a:extLst>
          </p:cNvPr>
          <p:cNvSpPr>
            <a:spLocks noGrp="1" noChangeArrowheads="1"/>
          </p:cNvSpPr>
          <p:nvPr>
            <p:ph type="title"/>
          </p:nvPr>
        </p:nvSpPr>
        <p:spPr>
          <a:xfrm>
            <a:off x="2463800" y="188913"/>
            <a:ext cx="8229600" cy="792162"/>
          </a:xfrm>
        </p:spPr>
        <p:txBody>
          <a:bodyPr/>
          <a:lstStyle/>
          <a:p>
            <a:r>
              <a:rPr lang="es-UY" altLang="es-CO"/>
              <a:t>Préstamos</a:t>
            </a:r>
            <a:br>
              <a:rPr lang="es-UY" altLang="es-CO"/>
            </a:br>
            <a:r>
              <a:rPr lang="es-UY" altLang="es-CO" sz="2800" b="0"/>
              <a:t>Ciclo de Vida</a:t>
            </a:r>
            <a:endParaRPr lang="es-ES" altLang="es-CO" sz="2800" b="0"/>
          </a:p>
        </p:txBody>
      </p:sp>
      <p:sp>
        <p:nvSpPr>
          <p:cNvPr id="494595" name="Rectangle 3">
            <a:extLst>
              <a:ext uri="{FF2B5EF4-FFF2-40B4-BE49-F238E27FC236}">
                <a16:creationId xmlns:a16="http://schemas.microsoft.com/office/drawing/2014/main" id="{D52EC8AF-FEF5-5152-9FA2-CC69F80F4C67}"/>
              </a:ext>
            </a:extLst>
          </p:cNvPr>
          <p:cNvSpPr>
            <a:spLocks noGrp="1" noChangeArrowheads="1"/>
          </p:cNvSpPr>
          <p:nvPr>
            <p:ph type="body" idx="1"/>
          </p:nvPr>
        </p:nvSpPr>
        <p:spPr/>
        <p:txBody>
          <a:bodyPr/>
          <a:lstStyle/>
          <a:p>
            <a:r>
              <a:rPr lang="es-UY" altLang="es-CO"/>
              <a:t>Ciclo Operativo / Contable</a:t>
            </a:r>
          </a:p>
          <a:p>
            <a:pPr lvl="1"/>
            <a:r>
              <a:rPr lang="es-UY" altLang="es-CO"/>
              <a:t>Alta de Préstamos</a:t>
            </a:r>
          </a:p>
          <a:p>
            <a:pPr lvl="1"/>
            <a:r>
              <a:rPr lang="es-UY" altLang="es-CO"/>
              <a:t>Cobro de Cuota</a:t>
            </a:r>
          </a:p>
          <a:p>
            <a:pPr lvl="1"/>
            <a:r>
              <a:rPr lang="es-UY" altLang="es-CO"/>
              <a:t>Cobro Automático</a:t>
            </a:r>
          </a:p>
          <a:p>
            <a:pPr lvl="1"/>
            <a:r>
              <a:rPr lang="es-UY" altLang="es-CO"/>
              <a:t>Cancelación Total</a:t>
            </a:r>
          </a:p>
          <a:p>
            <a:pPr lvl="1"/>
            <a:r>
              <a:rPr lang="es-UY" altLang="es-CO"/>
              <a:t>Pasaje Manual</a:t>
            </a:r>
          </a:p>
          <a:p>
            <a:pPr lvl="1"/>
            <a:r>
              <a:rPr lang="es-UY" altLang="es-CO"/>
              <a:t>Refinanciaciones y Reprogramaciones</a:t>
            </a:r>
          </a:p>
          <a:p>
            <a:pPr lvl="1"/>
            <a:endParaRPr lang="es-UY" altLang="es-CO"/>
          </a:p>
          <a:p>
            <a:pPr lvl="4">
              <a:buFontTx/>
              <a:buNone/>
            </a:pPr>
            <a:endParaRPr lang="es-ES" altLang="es-CO"/>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877DB25-F3C1-4CDF-5C22-C007D25A9544}"/>
              </a:ext>
            </a:extLst>
          </p:cNvPr>
          <p:cNvSpPr>
            <a:spLocks noGrp="1"/>
          </p:cNvSpPr>
          <p:nvPr>
            <p:ph type="ftr" sz="quarter" idx="11"/>
          </p:nvPr>
        </p:nvSpPr>
        <p:spPr/>
        <p:txBody>
          <a:bodyPr/>
          <a:lstStyle/>
          <a:p>
            <a:r>
              <a:rPr lang="es-ES" altLang="es-CO"/>
              <a:t>www.bantotal.com</a:t>
            </a:r>
          </a:p>
        </p:txBody>
      </p:sp>
      <p:sp>
        <p:nvSpPr>
          <p:cNvPr id="433156" name="Rectangle 4">
            <a:extLst>
              <a:ext uri="{FF2B5EF4-FFF2-40B4-BE49-F238E27FC236}">
                <a16:creationId xmlns:a16="http://schemas.microsoft.com/office/drawing/2014/main" id="{3B432B01-7B7C-75BC-E285-A2E55D1FF00F}"/>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Circuito Operativo</a:t>
            </a:r>
            <a:br>
              <a:rPr lang="es-UY" altLang="es-CO"/>
            </a:br>
            <a:r>
              <a:rPr lang="es-UY" altLang="es-CO" sz="2800" b="0"/>
              <a:t>Alta de Préstamos Corporativos</a:t>
            </a:r>
            <a:endParaRPr lang="es-ES" altLang="es-CO" sz="2800" b="0"/>
          </a:p>
        </p:txBody>
      </p:sp>
      <p:pic>
        <p:nvPicPr>
          <p:cNvPr id="433160" name="Picture 8">
            <a:extLst>
              <a:ext uri="{FF2B5EF4-FFF2-40B4-BE49-F238E27FC236}">
                <a16:creationId xmlns:a16="http://schemas.microsoft.com/office/drawing/2014/main" id="{3A8C2B65-FBD0-CF14-D222-A26020300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1295400"/>
            <a:ext cx="6599238"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B70AD3C-3C56-758A-9AA4-811FE5A6CFB3}"/>
              </a:ext>
            </a:extLst>
          </p:cNvPr>
          <p:cNvSpPr>
            <a:spLocks noGrp="1"/>
          </p:cNvSpPr>
          <p:nvPr>
            <p:ph type="ftr" sz="quarter" idx="11"/>
          </p:nvPr>
        </p:nvSpPr>
        <p:spPr/>
        <p:txBody>
          <a:bodyPr/>
          <a:lstStyle/>
          <a:p>
            <a:r>
              <a:rPr lang="es-ES" altLang="es-CO"/>
              <a:t>www.bantotal.com</a:t>
            </a:r>
          </a:p>
        </p:txBody>
      </p:sp>
      <p:sp>
        <p:nvSpPr>
          <p:cNvPr id="541698" name="Rectangle 2">
            <a:extLst>
              <a:ext uri="{FF2B5EF4-FFF2-40B4-BE49-F238E27FC236}">
                <a16:creationId xmlns:a16="http://schemas.microsoft.com/office/drawing/2014/main" id="{4F019B34-9C14-AB24-AB3A-260F0B26D54D}"/>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Circuito Operativo</a:t>
            </a:r>
            <a:br>
              <a:rPr lang="es-UY" altLang="es-CO"/>
            </a:br>
            <a:r>
              <a:rPr lang="es-UY" altLang="es-CO" sz="2800" b="0"/>
              <a:t>Alta de Préstamos Personales</a:t>
            </a:r>
            <a:endParaRPr lang="es-ES" altLang="es-CO" sz="2800" b="0"/>
          </a:p>
        </p:txBody>
      </p:sp>
      <p:pic>
        <p:nvPicPr>
          <p:cNvPr id="541700" name="Picture 4">
            <a:extLst>
              <a:ext uri="{FF2B5EF4-FFF2-40B4-BE49-F238E27FC236}">
                <a16:creationId xmlns:a16="http://schemas.microsoft.com/office/drawing/2014/main" id="{DB2670C0-0211-174E-23BC-827BAC34D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96975"/>
            <a:ext cx="65532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CF3DB9B3-110F-D5E5-CD74-1399516A8C93}"/>
              </a:ext>
            </a:extLst>
          </p:cNvPr>
          <p:cNvSpPr>
            <a:spLocks noGrp="1"/>
          </p:cNvSpPr>
          <p:nvPr>
            <p:ph type="ftr" sz="quarter" idx="11"/>
          </p:nvPr>
        </p:nvSpPr>
        <p:spPr/>
        <p:txBody>
          <a:bodyPr/>
          <a:lstStyle/>
          <a:p>
            <a:r>
              <a:rPr lang="es-ES" altLang="es-CO"/>
              <a:t>www.bantotal.com</a:t>
            </a:r>
          </a:p>
        </p:txBody>
      </p:sp>
      <p:sp>
        <p:nvSpPr>
          <p:cNvPr id="414722" name="Rectangle 2">
            <a:extLst>
              <a:ext uri="{FF2B5EF4-FFF2-40B4-BE49-F238E27FC236}">
                <a16:creationId xmlns:a16="http://schemas.microsoft.com/office/drawing/2014/main" id="{4BAD121E-69A9-1886-6F69-8B18E9FDB105}"/>
              </a:ext>
            </a:extLst>
          </p:cNvPr>
          <p:cNvSpPr>
            <a:spLocks noGrp="1" noChangeArrowheads="1"/>
          </p:cNvSpPr>
          <p:nvPr>
            <p:ph type="title"/>
          </p:nvPr>
        </p:nvSpPr>
        <p:spPr>
          <a:xfrm>
            <a:off x="2589213" y="44450"/>
            <a:ext cx="5922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_tradnl" altLang="es-CO" sz="3600"/>
              <a:t>Agenda</a:t>
            </a:r>
          </a:p>
        </p:txBody>
      </p:sp>
      <p:sp>
        <p:nvSpPr>
          <p:cNvPr id="414723" name="Rectangle 3">
            <a:extLst>
              <a:ext uri="{FF2B5EF4-FFF2-40B4-BE49-F238E27FC236}">
                <a16:creationId xmlns:a16="http://schemas.microsoft.com/office/drawing/2014/main" id="{CCDB4877-EF6E-C2FD-6FAE-67A3D40A9A98}"/>
              </a:ext>
            </a:extLst>
          </p:cNvPr>
          <p:cNvSpPr>
            <a:spLocks noGrp="1" noChangeArrowheads="1"/>
          </p:cNvSpPr>
          <p:nvPr>
            <p:ph type="body" idx="1"/>
          </p:nvPr>
        </p:nvSpPr>
        <p:spPr>
          <a:xfrm>
            <a:off x="755650" y="1196975"/>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80000"/>
              </a:lnSpc>
            </a:pPr>
            <a:r>
              <a:rPr lang="es-ES" altLang="es-CO" sz="2400"/>
              <a:t>Introducción Conceptual</a:t>
            </a:r>
          </a:p>
          <a:p>
            <a:pPr>
              <a:lnSpc>
                <a:spcPct val="80000"/>
              </a:lnSpc>
            </a:pPr>
            <a:r>
              <a:rPr lang="es-ES" altLang="es-CO" sz="2400"/>
              <a:t>Características del Producto</a:t>
            </a:r>
          </a:p>
          <a:p>
            <a:pPr lvl="1">
              <a:lnSpc>
                <a:spcPct val="80000"/>
              </a:lnSpc>
            </a:pPr>
            <a:r>
              <a:rPr lang="es-ES" altLang="es-CO" sz="2400"/>
              <a:t>Tipos </a:t>
            </a:r>
          </a:p>
          <a:p>
            <a:pPr marL="1085850" lvl="2">
              <a:lnSpc>
                <a:spcPct val="80000"/>
              </a:lnSpc>
            </a:pPr>
            <a:r>
              <a:rPr lang="es-ES" altLang="es-CO" sz="1600"/>
              <a:t>Agrupación: Corporativos / Consumo</a:t>
            </a:r>
          </a:p>
          <a:p>
            <a:pPr marL="1085850" lvl="2">
              <a:lnSpc>
                <a:spcPct val="80000"/>
              </a:lnSpc>
            </a:pPr>
            <a:r>
              <a:rPr lang="es-ES" altLang="es-CO" sz="1600"/>
              <a:t>Estructura : Francés, Alemán, Plan de Pagos, Plazo Fijo...</a:t>
            </a:r>
          </a:p>
          <a:p>
            <a:pPr marL="1085850" lvl="2">
              <a:lnSpc>
                <a:spcPct val="80000"/>
              </a:lnSpc>
            </a:pPr>
            <a:r>
              <a:rPr lang="es-ES" altLang="es-CO" sz="1600"/>
              <a:t>Tipo de Tasa: Fija / Revisable</a:t>
            </a:r>
          </a:p>
          <a:p>
            <a:pPr lvl="1">
              <a:lnSpc>
                <a:spcPct val="80000"/>
              </a:lnSpc>
            </a:pPr>
            <a:r>
              <a:rPr lang="es-ES" altLang="es-CO" sz="2400"/>
              <a:t>Condicionamientos</a:t>
            </a:r>
          </a:p>
          <a:p>
            <a:pPr lvl="1">
              <a:lnSpc>
                <a:spcPct val="80000"/>
              </a:lnSpc>
            </a:pPr>
            <a:endParaRPr lang="es-ES" altLang="es-CO" sz="2400"/>
          </a:p>
          <a:p>
            <a:pPr>
              <a:lnSpc>
                <a:spcPct val="80000"/>
              </a:lnSpc>
            </a:pPr>
            <a:r>
              <a:rPr lang="es-ES" altLang="es-CO" sz="2400"/>
              <a:t>Ciclo de Vida</a:t>
            </a:r>
          </a:p>
          <a:p>
            <a:pPr lvl="1">
              <a:lnSpc>
                <a:spcPct val="80000"/>
              </a:lnSpc>
            </a:pPr>
            <a:r>
              <a:rPr lang="es-DO" altLang="es-CO" sz="2000" b="1"/>
              <a:t>Alta de Préstamo</a:t>
            </a:r>
            <a:endParaRPr lang="es-ES" altLang="es-CO" sz="2000" b="1"/>
          </a:p>
          <a:p>
            <a:pPr lvl="1">
              <a:lnSpc>
                <a:spcPct val="80000"/>
              </a:lnSpc>
            </a:pPr>
            <a:r>
              <a:rPr lang="es-DO" altLang="es-CO" sz="2000" b="1"/>
              <a:t>Cobro de Cuota / Cancelación Total</a:t>
            </a:r>
            <a:endParaRPr lang="es-ES" altLang="es-CO" sz="2000" b="1"/>
          </a:p>
          <a:p>
            <a:pPr lvl="1">
              <a:lnSpc>
                <a:spcPct val="80000"/>
              </a:lnSpc>
            </a:pPr>
            <a:r>
              <a:rPr lang="es-DO" altLang="es-CO" sz="2000" b="1"/>
              <a:t>Renovaciones de Préstamos a Plazo Fijo</a:t>
            </a:r>
            <a:endParaRPr lang="es-ES" altLang="es-CO" sz="2000" b="1"/>
          </a:p>
          <a:p>
            <a:pPr lvl="1">
              <a:lnSpc>
                <a:spcPct val="80000"/>
              </a:lnSpc>
            </a:pPr>
            <a:r>
              <a:rPr lang="es-DO" altLang="es-CO" sz="2000" b="1"/>
              <a:t>Reprogramaciones y Refinanciaciones de Créditos </a:t>
            </a:r>
            <a:endParaRPr lang="es-ES" altLang="es-CO" sz="2000" b="1"/>
          </a:p>
          <a:p>
            <a:pPr lvl="1">
              <a:lnSpc>
                <a:spcPct val="80000"/>
              </a:lnSpc>
            </a:pPr>
            <a:r>
              <a:rPr lang="es-DO" altLang="es-CO" sz="2000" b="1"/>
              <a:t>Modificaciones de Estructura de Créditos (Adelanto de Capital)</a:t>
            </a:r>
            <a:endParaRPr lang="es-ES" altLang="es-CO" sz="2000" b="1"/>
          </a:p>
          <a:p>
            <a:pPr lvl="1">
              <a:lnSpc>
                <a:spcPct val="80000"/>
              </a:lnSpc>
            </a:pPr>
            <a:r>
              <a:rPr lang="es-DO" altLang="es-CO" sz="2000" b="1"/>
              <a:t>Pasaje de Códigos Contables (automático / manual)</a:t>
            </a:r>
            <a:endParaRPr lang="es-ES" altLang="es-CO" sz="2000" b="1"/>
          </a:p>
          <a:p>
            <a:pPr lvl="1">
              <a:lnSpc>
                <a:spcPct val="80000"/>
              </a:lnSpc>
            </a:pPr>
            <a:r>
              <a:rPr lang="es-DO" altLang="es-CO" sz="2000" b="1"/>
              <a:t>Castigo de Operaciones</a:t>
            </a:r>
            <a:endParaRPr lang="es-ES" altLang="es-CO" sz="2000" b="1"/>
          </a:p>
          <a:p>
            <a:pPr lvl="1">
              <a:lnSpc>
                <a:spcPct val="80000"/>
              </a:lnSpc>
              <a:buFontTx/>
              <a:buNone/>
            </a:pPr>
            <a:r>
              <a:rPr lang="es-ES_tradnl" altLang="es-CO" sz="2000"/>
              <a:t> </a:t>
            </a:r>
          </a:p>
          <a:p>
            <a:pPr lvl="1">
              <a:lnSpc>
                <a:spcPct val="80000"/>
              </a:lnSpc>
              <a:buFontTx/>
              <a:buNone/>
            </a:pPr>
            <a:endParaRPr lang="es-ES_tradnl" altLang="es-CO"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strips(downRight)">
                                      <p:cBhvr>
                                        <p:cTn id="7" dur="500"/>
                                        <p:tgtEl>
                                          <p:spTgt spid="414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strips(downRight)">
                                      <p:cBhvr>
                                        <p:cTn id="12" dur="500"/>
                                        <p:tgtEl>
                                          <p:spTgt spid="4147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animEffect transition="in" filter="strips(downRight)">
                                      <p:cBhvr>
                                        <p:cTn id="15" dur="500"/>
                                        <p:tgtEl>
                                          <p:spTgt spid="41472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14723">
                                            <p:txEl>
                                              <p:pRg st="3" end="3"/>
                                            </p:txEl>
                                          </p:spTgt>
                                        </p:tgtEl>
                                        <p:attrNameLst>
                                          <p:attrName>style.visibility</p:attrName>
                                        </p:attrNameLst>
                                      </p:cBhvr>
                                      <p:to>
                                        <p:strVal val="visible"/>
                                      </p:to>
                                    </p:set>
                                    <p:animEffect transition="in" filter="strips(downRight)">
                                      <p:cBhvr>
                                        <p:cTn id="18" dur="500"/>
                                        <p:tgtEl>
                                          <p:spTgt spid="414723">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14723">
                                            <p:txEl>
                                              <p:pRg st="4" end="4"/>
                                            </p:txEl>
                                          </p:spTgt>
                                        </p:tgtEl>
                                        <p:attrNameLst>
                                          <p:attrName>style.visibility</p:attrName>
                                        </p:attrNameLst>
                                      </p:cBhvr>
                                      <p:to>
                                        <p:strVal val="visible"/>
                                      </p:to>
                                    </p:set>
                                    <p:animEffect transition="in" filter="strips(downRight)">
                                      <p:cBhvr>
                                        <p:cTn id="21" dur="500"/>
                                        <p:tgtEl>
                                          <p:spTgt spid="414723">
                                            <p:txEl>
                                              <p:pRg st="4" end="4"/>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414723">
                                            <p:txEl>
                                              <p:pRg st="5" end="5"/>
                                            </p:txEl>
                                          </p:spTgt>
                                        </p:tgtEl>
                                        <p:attrNameLst>
                                          <p:attrName>style.visibility</p:attrName>
                                        </p:attrNameLst>
                                      </p:cBhvr>
                                      <p:to>
                                        <p:strVal val="visible"/>
                                      </p:to>
                                    </p:set>
                                    <p:animEffect transition="in" filter="strips(downRight)">
                                      <p:cBhvr>
                                        <p:cTn id="24" dur="500"/>
                                        <p:tgtEl>
                                          <p:spTgt spid="414723">
                                            <p:txEl>
                                              <p:pRg st="5" end="5"/>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414723">
                                            <p:txEl>
                                              <p:pRg st="6" end="6"/>
                                            </p:txEl>
                                          </p:spTgt>
                                        </p:tgtEl>
                                        <p:attrNameLst>
                                          <p:attrName>style.visibility</p:attrName>
                                        </p:attrNameLst>
                                      </p:cBhvr>
                                      <p:to>
                                        <p:strVal val="visible"/>
                                      </p:to>
                                    </p:set>
                                    <p:animEffect transition="in" filter="strips(downRight)">
                                      <p:cBhvr>
                                        <p:cTn id="27" dur="500"/>
                                        <p:tgtEl>
                                          <p:spTgt spid="4147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4723">
                                            <p:txEl>
                                              <p:pRg st="8" end="8"/>
                                            </p:txEl>
                                          </p:spTgt>
                                        </p:tgtEl>
                                        <p:attrNameLst>
                                          <p:attrName>style.visibility</p:attrName>
                                        </p:attrNameLst>
                                      </p:cBhvr>
                                      <p:to>
                                        <p:strVal val="visible"/>
                                      </p:to>
                                    </p:set>
                                    <p:animEffect transition="in" filter="strips(downRight)">
                                      <p:cBhvr>
                                        <p:cTn id="32" dur="500"/>
                                        <p:tgtEl>
                                          <p:spTgt spid="414723">
                                            <p:txEl>
                                              <p:pRg st="8" end="8"/>
                                            </p:txEl>
                                          </p:spTgt>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4723">
                                            <p:txEl>
                                              <p:pRg st="9" end="9"/>
                                            </p:txEl>
                                          </p:spTgt>
                                        </p:tgtEl>
                                        <p:attrNameLst>
                                          <p:attrName>style.visibility</p:attrName>
                                        </p:attrNameLst>
                                      </p:cBhvr>
                                      <p:to>
                                        <p:strVal val="visible"/>
                                      </p:to>
                                    </p:set>
                                    <p:animEffect transition="in" filter="strips(downRight)">
                                      <p:cBhvr>
                                        <p:cTn id="35" dur="500"/>
                                        <p:tgtEl>
                                          <p:spTgt spid="414723">
                                            <p:txEl>
                                              <p:pRg st="9" end="9"/>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414723">
                                            <p:txEl>
                                              <p:pRg st="10" end="10"/>
                                            </p:txEl>
                                          </p:spTgt>
                                        </p:tgtEl>
                                        <p:attrNameLst>
                                          <p:attrName>style.visibility</p:attrName>
                                        </p:attrNameLst>
                                      </p:cBhvr>
                                      <p:to>
                                        <p:strVal val="visible"/>
                                      </p:to>
                                    </p:set>
                                    <p:animEffect transition="in" filter="strips(downRight)">
                                      <p:cBhvr>
                                        <p:cTn id="38" dur="500"/>
                                        <p:tgtEl>
                                          <p:spTgt spid="414723">
                                            <p:txEl>
                                              <p:pRg st="10" end="10"/>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414723">
                                            <p:txEl>
                                              <p:pRg st="11" end="11"/>
                                            </p:txEl>
                                          </p:spTgt>
                                        </p:tgtEl>
                                        <p:attrNameLst>
                                          <p:attrName>style.visibility</p:attrName>
                                        </p:attrNameLst>
                                      </p:cBhvr>
                                      <p:to>
                                        <p:strVal val="visible"/>
                                      </p:to>
                                    </p:set>
                                    <p:animEffect transition="in" filter="strips(downRight)">
                                      <p:cBhvr>
                                        <p:cTn id="41" dur="500"/>
                                        <p:tgtEl>
                                          <p:spTgt spid="414723">
                                            <p:txEl>
                                              <p:pRg st="11" end="11"/>
                                            </p:txEl>
                                          </p:spTgt>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414723">
                                            <p:txEl>
                                              <p:pRg st="12" end="12"/>
                                            </p:txEl>
                                          </p:spTgt>
                                        </p:tgtEl>
                                        <p:attrNameLst>
                                          <p:attrName>style.visibility</p:attrName>
                                        </p:attrNameLst>
                                      </p:cBhvr>
                                      <p:to>
                                        <p:strVal val="visible"/>
                                      </p:to>
                                    </p:set>
                                    <p:animEffect transition="in" filter="strips(downRight)">
                                      <p:cBhvr>
                                        <p:cTn id="44" dur="500"/>
                                        <p:tgtEl>
                                          <p:spTgt spid="414723">
                                            <p:txEl>
                                              <p:pRg st="12" end="12"/>
                                            </p:txEl>
                                          </p:spTgt>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414723">
                                            <p:txEl>
                                              <p:pRg st="13" end="13"/>
                                            </p:txEl>
                                          </p:spTgt>
                                        </p:tgtEl>
                                        <p:attrNameLst>
                                          <p:attrName>style.visibility</p:attrName>
                                        </p:attrNameLst>
                                      </p:cBhvr>
                                      <p:to>
                                        <p:strVal val="visible"/>
                                      </p:to>
                                    </p:set>
                                    <p:animEffect transition="in" filter="strips(downRight)">
                                      <p:cBhvr>
                                        <p:cTn id="47" dur="500"/>
                                        <p:tgtEl>
                                          <p:spTgt spid="414723">
                                            <p:txEl>
                                              <p:pRg st="13" end="13"/>
                                            </p:txEl>
                                          </p:spTgt>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14723">
                                            <p:txEl>
                                              <p:pRg st="14" end="14"/>
                                            </p:txEl>
                                          </p:spTgt>
                                        </p:tgtEl>
                                        <p:attrNameLst>
                                          <p:attrName>style.visibility</p:attrName>
                                        </p:attrNameLst>
                                      </p:cBhvr>
                                      <p:to>
                                        <p:strVal val="visible"/>
                                      </p:to>
                                    </p:set>
                                    <p:animEffect transition="in" filter="strips(downRight)">
                                      <p:cBhvr>
                                        <p:cTn id="50" dur="500"/>
                                        <p:tgtEl>
                                          <p:spTgt spid="414723">
                                            <p:txEl>
                                              <p:pRg st="14" end="14"/>
                                            </p:txEl>
                                          </p:spTgt>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414723">
                                            <p:txEl>
                                              <p:pRg st="15" end="15"/>
                                            </p:txEl>
                                          </p:spTgt>
                                        </p:tgtEl>
                                        <p:attrNameLst>
                                          <p:attrName>style.visibility</p:attrName>
                                        </p:attrNameLst>
                                      </p:cBhvr>
                                      <p:to>
                                        <p:strVal val="visible"/>
                                      </p:to>
                                    </p:set>
                                    <p:animEffect transition="in" filter="strips(downRight)">
                                      <p:cBhvr>
                                        <p:cTn id="53" dur="500"/>
                                        <p:tgtEl>
                                          <p:spTgt spid="414723">
                                            <p:txEl>
                                              <p:pRg st="15" end="15"/>
                                            </p:txEl>
                                          </p:spTgt>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414723">
                                            <p:txEl>
                                              <p:pRg st="16" end="16"/>
                                            </p:txEl>
                                          </p:spTgt>
                                        </p:tgtEl>
                                        <p:attrNameLst>
                                          <p:attrName>style.visibility</p:attrName>
                                        </p:attrNameLst>
                                      </p:cBhvr>
                                      <p:to>
                                        <p:strVal val="visible"/>
                                      </p:to>
                                    </p:set>
                                    <p:animEffect transition="in" filter="strips(downRight)">
                                      <p:cBhvr>
                                        <p:cTn id="56" dur="500"/>
                                        <p:tgtEl>
                                          <p:spTgt spid="4147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B23097D8-1646-07CF-2D17-8F9ED823C23C}"/>
              </a:ext>
            </a:extLst>
          </p:cNvPr>
          <p:cNvSpPr>
            <a:spLocks noGrp="1"/>
          </p:cNvSpPr>
          <p:nvPr>
            <p:ph type="ftr" sz="quarter" idx="11"/>
          </p:nvPr>
        </p:nvSpPr>
        <p:spPr/>
        <p:txBody>
          <a:bodyPr/>
          <a:lstStyle/>
          <a:p>
            <a:r>
              <a:rPr lang="es-ES" altLang="es-CO"/>
              <a:t>www.bantotal.com</a:t>
            </a:r>
          </a:p>
        </p:txBody>
      </p:sp>
      <p:sp>
        <p:nvSpPr>
          <p:cNvPr id="543746" name="Rectangle 2">
            <a:extLst>
              <a:ext uri="{FF2B5EF4-FFF2-40B4-BE49-F238E27FC236}">
                <a16:creationId xmlns:a16="http://schemas.microsoft.com/office/drawing/2014/main" id="{15BB33FF-C396-6DEB-7909-057243745275}"/>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Circuito Operativo</a:t>
            </a:r>
            <a:br>
              <a:rPr lang="es-UY" altLang="es-CO"/>
            </a:br>
            <a:r>
              <a:rPr lang="es-UY" altLang="es-CO" sz="2800" b="0"/>
              <a:t>Alta de Préstamos Personales sin Gtía.</a:t>
            </a:r>
            <a:endParaRPr lang="es-ES" altLang="es-CO" sz="2800" b="0"/>
          </a:p>
        </p:txBody>
      </p:sp>
      <p:pic>
        <p:nvPicPr>
          <p:cNvPr id="543748" name="Picture 4">
            <a:extLst>
              <a:ext uri="{FF2B5EF4-FFF2-40B4-BE49-F238E27FC236}">
                <a16:creationId xmlns:a16="http://schemas.microsoft.com/office/drawing/2014/main" id="{931DEDC3-FEAB-B5C7-C046-9260F9E7E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38275"/>
            <a:ext cx="7416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4D39872-ECD7-8106-FDA6-050770993A86}"/>
              </a:ext>
            </a:extLst>
          </p:cNvPr>
          <p:cNvSpPr>
            <a:spLocks noGrp="1"/>
          </p:cNvSpPr>
          <p:nvPr>
            <p:ph type="ftr" sz="quarter" idx="11"/>
          </p:nvPr>
        </p:nvSpPr>
        <p:spPr/>
        <p:txBody>
          <a:bodyPr/>
          <a:lstStyle/>
          <a:p>
            <a:r>
              <a:rPr lang="es-ES" altLang="es-CO"/>
              <a:t>www.bantotal.com</a:t>
            </a:r>
          </a:p>
        </p:txBody>
      </p:sp>
      <p:sp>
        <p:nvSpPr>
          <p:cNvPr id="539650" name="Rectangle 2">
            <a:extLst>
              <a:ext uri="{FF2B5EF4-FFF2-40B4-BE49-F238E27FC236}">
                <a16:creationId xmlns:a16="http://schemas.microsoft.com/office/drawing/2014/main" id="{7E483263-B075-8004-E08A-1D0F2885058F}"/>
              </a:ext>
            </a:extLst>
          </p:cNvPr>
          <p:cNvSpPr>
            <a:spLocks noGrp="1" noChangeArrowheads="1"/>
          </p:cNvSpPr>
          <p:nvPr>
            <p:ph type="body" idx="1"/>
          </p:nvPr>
        </p:nvSpPr>
        <p:spPr>
          <a:xfrm>
            <a:off x="838200" y="1484313"/>
            <a:ext cx="7694613"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80000"/>
              </a:lnSpc>
            </a:pPr>
            <a:r>
              <a:rPr lang="es-ES" altLang="es-CO" sz="2000"/>
              <a:t>En el Ingreso de Operaciones para cada Módulo se selecciona el Tipo de Préstamo que se desea ingresar, el cual puede ser:</a:t>
            </a:r>
          </a:p>
          <a:p>
            <a:pPr>
              <a:lnSpc>
                <a:spcPct val="80000"/>
              </a:lnSpc>
            </a:pPr>
            <a:endParaRPr lang="es-ES" altLang="es-CO" sz="2000"/>
          </a:p>
          <a:p>
            <a:pPr>
              <a:lnSpc>
                <a:spcPct val="80000"/>
              </a:lnSpc>
            </a:pPr>
            <a:r>
              <a:rPr lang="es-ES" altLang="es-CO" sz="2000"/>
              <a:t>Ingreso de Créditos Corporativos</a:t>
            </a:r>
          </a:p>
          <a:p>
            <a:pPr lvl="1">
              <a:lnSpc>
                <a:spcPct val="80000"/>
              </a:lnSpc>
            </a:pPr>
            <a:r>
              <a:rPr lang="es-ES" altLang="es-CO" sz="1800"/>
              <a:t>Trn.30/10 - Alta de Préstamos Corporativos</a:t>
            </a:r>
          </a:p>
          <a:p>
            <a:pPr lvl="1">
              <a:lnSpc>
                <a:spcPct val="80000"/>
              </a:lnSpc>
            </a:pPr>
            <a:r>
              <a:rPr lang="es-ES" altLang="es-CO" sz="1800"/>
              <a:t>Trn.30/20 - Alta de Préstamos Capital de Trabajo</a:t>
            </a:r>
          </a:p>
          <a:p>
            <a:pPr lvl="1">
              <a:lnSpc>
                <a:spcPct val="80000"/>
              </a:lnSpc>
            </a:pPr>
            <a:r>
              <a:rPr lang="es-ES" altLang="es-CO" sz="1800"/>
              <a:t>Trn.30/30 - Alta de Préstamos Ordinarios</a:t>
            </a:r>
          </a:p>
          <a:p>
            <a:pPr lvl="1">
              <a:lnSpc>
                <a:spcPct val="80000"/>
              </a:lnSpc>
            </a:pPr>
            <a:r>
              <a:rPr lang="es-ES" altLang="es-CO" sz="1800"/>
              <a:t>Trn.30/40 - Alta de Préstamos con Fondos de Terceros</a:t>
            </a:r>
          </a:p>
          <a:p>
            <a:pPr lvl="1">
              <a:lnSpc>
                <a:spcPct val="80000"/>
              </a:lnSpc>
            </a:pPr>
            <a:endParaRPr lang="es-ES" altLang="es-CO" sz="1800"/>
          </a:p>
          <a:p>
            <a:pPr>
              <a:lnSpc>
                <a:spcPct val="80000"/>
              </a:lnSpc>
            </a:pPr>
            <a:r>
              <a:rPr lang="es-ES" altLang="es-CO" sz="2000"/>
              <a:t>Ingreso de Créditos al Consumo</a:t>
            </a:r>
          </a:p>
          <a:p>
            <a:pPr lvl="1">
              <a:lnSpc>
                <a:spcPct val="80000"/>
              </a:lnSpc>
            </a:pPr>
            <a:r>
              <a:rPr lang="es-ES" altLang="es-CO" sz="1800"/>
              <a:t>Trn.32/10 - Alta de Préstamos Consumo</a:t>
            </a:r>
          </a:p>
          <a:p>
            <a:pPr lvl="1">
              <a:lnSpc>
                <a:spcPct val="80000"/>
              </a:lnSpc>
            </a:pPr>
            <a:r>
              <a:rPr lang="es-ES" altLang="es-CO" sz="1800"/>
              <a:t>Trn.32/20 - Alta de Préstamos Hipotecarios</a:t>
            </a:r>
          </a:p>
          <a:p>
            <a:pPr lvl="1">
              <a:lnSpc>
                <a:spcPct val="80000"/>
              </a:lnSpc>
            </a:pPr>
            <a:r>
              <a:rPr lang="es-ES" altLang="es-CO" sz="1800"/>
              <a:t>Trn.32/30 - Alta de Préstamos Prendarios</a:t>
            </a:r>
          </a:p>
          <a:p>
            <a:pPr lvl="1">
              <a:lnSpc>
                <a:spcPct val="80000"/>
              </a:lnSpc>
            </a:pPr>
            <a:r>
              <a:rPr lang="es-ES" altLang="es-CO" sz="1800"/>
              <a:t>Trn.32/40 - Alta de Préstamos Personales</a:t>
            </a:r>
          </a:p>
          <a:p>
            <a:pPr lvl="1">
              <a:lnSpc>
                <a:spcPct val="80000"/>
              </a:lnSpc>
            </a:pPr>
            <a:r>
              <a:rPr lang="es-ES" altLang="es-CO" sz="1800"/>
              <a:t>Trn.32/50 - Alta de Préstamos a Empleados</a:t>
            </a:r>
          </a:p>
          <a:p>
            <a:pPr lvl="1">
              <a:lnSpc>
                <a:spcPct val="80000"/>
              </a:lnSpc>
            </a:pPr>
            <a:r>
              <a:rPr lang="es-ES" altLang="es-CO" sz="1800"/>
              <a:t>Trn.32/60 - Alta de Préstamos Reajustables</a:t>
            </a:r>
          </a:p>
          <a:p>
            <a:pPr lvl="1">
              <a:lnSpc>
                <a:spcPct val="80000"/>
              </a:lnSpc>
            </a:pPr>
            <a:endParaRPr lang="es-ES" altLang="es-CO" sz="1800"/>
          </a:p>
          <a:p>
            <a:pPr lvl="1">
              <a:lnSpc>
                <a:spcPct val="80000"/>
              </a:lnSpc>
            </a:pPr>
            <a:endParaRPr lang="es-ES" altLang="es-CO" sz="1800"/>
          </a:p>
          <a:p>
            <a:pPr lvl="1">
              <a:lnSpc>
                <a:spcPct val="80000"/>
              </a:lnSpc>
            </a:pPr>
            <a:endParaRPr lang="es-ES" altLang="es-CO" sz="1800"/>
          </a:p>
        </p:txBody>
      </p:sp>
      <p:sp>
        <p:nvSpPr>
          <p:cNvPr id="539651" name="Rectangle 3">
            <a:extLst>
              <a:ext uri="{FF2B5EF4-FFF2-40B4-BE49-F238E27FC236}">
                <a16:creationId xmlns:a16="http://schemas.microsoft.com/office/drawing/2014/main" id="{24790BAD-207E-C2E8-C236-645C67016180}"/>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Alta de Préstamos</a:t>
            </a:r>
            <a:endParaRPr lang="es-ES" altLang="es-CO" sz="2800" b="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82517129-FBBF-6F72-A973-C75630BC1E65}"/>
              </a:ext>
            </a:extLst>
          </p:cNvPr>
          <p:cNvSpPr>
            <a:spLocks noGrp="1"/>
          </p:cNvSpPr>
          <p:nvPr>
            <p:ph type="ftr" sz="quarter" idx="11"/>
          </p:nvPr>
        </p:nvSpPr>
        <p:spPr/>
        <p:txBody>
          <a:bodyPr/>
          <a:lstStyle/>
          <a:p>
            <a:r>
              <a:rPr lang="es-ES" altLang="es-CO"/>
              <a:t>www.bantotal.com</a:t>
            </a:r>
          </a:p>
        </p:txBody>
      </p:sp>
      <p:sp>
        <p:nvSpPr>
          <p:cNvPr id="435203" name="Rectangle 3">
            <a:extLst>
              <a:ext uri="{FF2B5EF4-FFF2-40B4-BE49-F238E27FC236}">
                <a16:creationId xmlns:a16="http://schemas.microsoft.com/office/drawing/2014/main" id="{FC9BA067-4B16-7219-D4CC-05108BC28458}"/>
              </a:ext>
            </a:extLst>
          </p:cNvPr>
          <p:cNvSpPr>
            <a:spLocks noGrp="1" noChangeArrowheads="1"/>
          </p:cNvSpPr>
          <p:nvPr>
            <p:ph type="body" idx="1"/>
          </p:nvPr>
        </p:nvSpPr>
        <p:spPr>
          <a:xfrm>
            <a:off x="838200" y="1484313"/>
            <a:ext cx="73152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80000"/>
              </a:lnSpc>
            </a:pPr>
            <a:r>
              <a:rPr lang="es-ES" altLang="es-CO" sz="2000"/>
              <a:t>En el Ingreso de Operaciones para cada Módulo se selecciona el Tipo de Préstamo que se desea ingresar, el cual puede ser:</a:t>
            </a:r>
          </a:p>
          <a:p>
            <a:pPr>
              <a:lnSpc>
                <a:spcPct val="80000"/>
              </a:lnSpc>
            </a:pPr>
            <a:endParaRPr lang="es-ES" altLang="es-CO" sz="2000"/>
          </a:p>
          <a:p>
            <a:pPr>
              <a:lnSpc>
                <a:spcPct val="80000"/>
              </a:lnSpc>
            </a:pPr>
            <a:r>
              <a:rPr lang="es-ES" altLang="es-CO" sz="2000"/>
              <a:t>Ingreso de Créditos Corporativos</a:t>
            </a:r>
          </a:p>
          <a:p>
            <a:pPr lvl="1">
              <a:lnSpc>
                <a:spcPct val="80000"/>
              </a:lnSpc>
            </a:pPr>
            <a:r>
              <a:rPr lang="es-ES" altLang="es-CO" sz="1800"/>
              <a:t>Trn.30/10 - Alta de Préstamos Corporativos</a:t>
            </a:r>
          </a:p>
          <a:p>
            <a:pPr lvl="1">
              <a:lnSpc>
                <a:spcPct val="80000"/>
              </a:lnSpc>
            </a:pPr>
            <a:r>
              <a:rPr lang="es-ES" altLang="es-CO" sz="1800"/>
              <a:t>Trn.30/20 - Alta de Préstamos Capital de Trabajo</a:t>
            </a:r>
          </a:p>
          <a:p>
            <a:pPr lvl="1">
              <a:lnSpc>
                <a:spcPct val="80000"/>
              </a:lnSpc>
            </a:pPr>
            <a:r>
              <a:rPr lang="es-ES" altLang="es-CO" sz="1800"/>
              <a:t>Trn.30/30 - Alta de Préstamos Ordinarios</a:t>
            </a:r>
          </a:p>
          <a:p>
            <a:pPr lvl="1">
              <a:lnSpc>
                <a:spcPct val="80000"/>
              </a:lnSpc>
            </a:pPr>
            <a:r>
              <a:rPr lang="es-ES" altLang="es-CO" sz="1800"/>
              <a:t>Trn.30/40 - Alta de Préstamos con Fondos de Terceros</a:t>
            </a:r>
          </a:p>
          <a:p>
            <a:pPr lvl="1">
              <a:lnSpc>
                <a:spcPct val="80000"/>
              </a:lnSpc>
            </a:pPr>
            <a:endParaRPr lang="es-ES" altLang="es-CO" sz="1800"/>
          </a:p>
          <a:p>
            <a:pPr>
              <a:lnSpc>
                <a:spcPct val="80000"/>
              </a:lnSpc>
            </a:pPr>
            <a:r>
              <a:rPr lang="es-ES" altLang="es-CO" sz="2000"/>
              <a:t>Ingreso de Créditos al Consumo</a:t>
            </a:r>
          </a:p>
          <a:p>
            <a:pPr lvl="1">
              <a:lnSpc>
                <a:spcPct val="80000"/>
              </a:lnSpc>
            </a:pPr>
            <a:r>
              <a:rPr lang="es-ES" altLang="es-CO" sz="1800"/>
              <a:t>Trn.32/10 - Alta de Préstamos Consumo</a:t>
            </a:r>
          </a:p>
          <a:p>
            <a:pPr lvl="1">
              <a:lnSpc>
                <a:spcPct val="80000"/>
              </a:lnSpc>
            </a:pPr>
            <a:r>
              <a:rPr lang="es-ES" altLang="es-CO" sz="1800"/>
              <a:t>Trn.32/20 - Alta de Préstamos Hipotecarios</a:t>
            </a:r>
          </a:p>
          <a:p>
            <a:pPr lvl="1">
              <a:lnSpc>
                <a:spcPct val="80000"/>
              </a:lnSpc>
            </a:pPr>
            <a:r>
              <a:rPr lang="es-ES" altLang="es-CO" sz="1800"/>
              <a:t>Trn.32/30 - Alta de Préstamos Prendarios</a:t>
            </a:r>
          </a:p>
          <a:p>
            <a:pPr lvl="1">
              <a:lnSpc>
                <a:spcPct val="80000"/>
              </a:lnSpc>
            </a:pPr>
            <a:r>
              <a:rPr lang="es-ES" altLang="es-CO" sz="1800"/>
              <a:t>Trn.32/40 - Alta de Préstamos Personales</a:t>
            </a:r>
          </a:p>
          <a:p>
            <a:pPr lvl="1">
              <a:lnSpc>
                <a:spcPct val="80000"/>
              </a:lnSpc>
            </a:pPr>
            <a:r>
              <a:rPr lang="es-ES" altLang="es-CO" sz="1800"/>
              <a:t>Trn.32/50 - Alta de Préstamos a Empleados</a:t>
            </a:r>
          </a:p>
          <a:p>
            <a:pPr lvl="1">
              <a:lnSpc>
                <a:spcPct val="80000"/>
              </a:lnSpc>
            </a:pPr>
            <a:r>
              <a:rPr lang="es-ES" altLang="es-CO" sz="1800"/>
              <a:t>Trn.32/60 - Alta de Préstamos Reajustables</a:t>
            </a:r>
          </a:p>
          <a:p>
            <a:pPr lvl="1">
              <a:lnSpc>
                <a:spcPct val="80000"/>
              </a:lnSpc>
            </a:pPr>
            <a:endParaRPr lang="es-ES" altLang="es-CO" sz="1800"/>
          </a:p>
          <a:p>
            <a:pPr lvl="1">
              <a:lnSpc>
                <a:spcPct val="80000"/>
              </a:lnSpc>
            </a:pPr>
            <a:endParaRPr lang="es-ES" altLang="es-CO" sz="1800"/>
          </a:p>
          <a:p>
            <a:pPr lvl="1">
              <a:lnSpc>
                <a:spcPct val="80000"/>
              </a:lnSpc>
            </a:pPr>
            <a:endParaRPr lang="es-ES" altLang="es-CO" sz="1800"/>
          </a:p>
        </p:txBody>
      </p:sp>
      <p:sp>
        <p:nvSpPr>
          <p:cNvPr id="435205" name="Rectangle 5">
            <a:extLst>
              <a:ext uri="{FF2B5EF4-FFF2-40B4-BE49-F238E27FC236}">
                <a16:creationId xmlns:a16="http://schemas.microsoft.com/office/drawing/2014/main" id="{5E1D8DF4-148D-2549-451D-78C472FCAC6D}"/>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Alta de Préstamos</a:t>
            </a:r>
            <a:endParaRPr lang="es-ES" altLang="es-CO" sz="2800" b="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210DE36-8943-3286-8292-497C5833F059}"/>
              </a:ext>
            </a:extLst>
          </p:cNvPr>
          <p:cNvSpPr>
            <a:spLocks noGrp="1"/>
          </p:cNvSpPr>
          <p:nvPr>
            <p:ph type="ftr" sz="quarter" idx="11"/>
          </p:nvPr>
        </p:nvSpPr>
        <p:spPr/>
        <p:txBody>
          <a:bodyPr/>
          <a:lstStyle/>
          <a:p>
            <a:r>
              <a:rPr lang="es-ES" altLang="es-CO"/>
              <a:t>www.bantotal.com</a:t>
            </a:r>
          </a:p>
        </p:txBody>
      </p:sp>
      <p:sp>
        <p:nvSpPr>
          <p:cNvPr id="437251" name="Rectangle 3">
            <a:extLst>
              <a:ext uri="{FF2B5EF4-FFF2-40B4-BE49-F238E27FC236}">
                <a16:creationId xmlns:a16="http://schemas.microsoft.com/office/drawing/2014/main" id="{490CA058-AA0D-0645-017A-BC60204DB590}"/>
              </a:ext>
            </a:extLst>
          </p:cNvPr>
          <p:cNvSpPr>
            <a:spLocks noGrp="1" noChangeArrowheads="1"/>
          </p:cNvSpPr>
          <p:nvPr>
            <p:ph type="body" idx="1"/>
          </p:nvPr>
        </p:nvSpPr>
        <p:spPr>
          <a:xfrm>
            <a:off x="838200" y="1600200"/>
            <a:ext cx="78486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Ingreso de Créditos por Venta de Inmuebles</a:t>
            </a:r>
          </a:p>
          <a:p>
            <a:pPr lvl="1" algn="just"/>
            <a:r>
              <a:rPr lang="es-ES" altLang="es-CO" sz="1800"/>
              <a:t>Trn.34/10 - Alta Créditos por Venta de Inmuebles</a:t>
            </a:r>
          </a:p>
          <a:p>
            <a:pPr lvl="1" algn="just"/>
            <a:r>
              <a:rPr lang="es-ES" altLang="es-CO" sz="1800"/>
              <a:t>Trn.34/20 - Alta Créditos por Venta de Bienes Muebles</a:t>
            </a:r>
          </a:p>
          <a:p>
            <a:pPr lvl="1" algn="just"/>
            <a:r>
              <a:rPr lang="es-ES" altLang="es-CO" sz="1800"/>
              <a:t>Trn.34/30 - Alta Créditos por Venta de Valores</a:t>
            </a:r>
          </a:p>
          <a:p>
            <a:pPr lvl="1" algn="just"/>
            <a:r>
              <a:rPr lang="es-ES" altLang="es-CO" sz="1800"/>
              <a:t>Trn.34/40 - Alta Créditos por Venta de Otros Bienes</a:t>
            </a:r>
          </a:p>
          <a:p>
            <a:endParaRPr lang="es-ES" altLang="es-CO" sz="2400"/>
          </a:p>
          <a:p>
            <a:r>
              <a:rPr lang="es-ES" altLang="es-CO" sz="2000"/>
              <a:t>Ingreso de operaciones por Bienes de Dación de Pago</a:t>
            </a:r>
          </a:p>
          <a:p>
            <a:pPr lvl="1"/>
            <a:r>
              <a:rPr lang="es-ES" altLang="es-CO" sz="1800"/>
              <a:t>Trns.del módulo 79</a:t>
            </a:r>
          </a:p>
          <a:p>
            <a:pPr lvl="1"/>
            <a:r>
              <a:rPr lang="es-ES" altLang="es-CO" sz="1800"/>
              <a:t>Alta, Bajas y modificaciones por Bienes en Dación de Pago</a:t>
            </a:r>
          </a:p>
          <a:p>
            <a:pPr lvl="1"/>
            <a:endParaRPr lang="es-ES" altLang="es-CO" sz="2400"/>
          </a:p>
        </p:txBody>
      </p:sp>
      <p:sp>
        <p:nvSpPr>
          <p:cNvPr id="437253" name="Rectangle 5">
            <a:extLst>
              <a:ext uri="{FF2B5EF4-FFF2-40B4-BE49-F238E27FC236}">
                <a16:creationId xmlns:a16="http://schemas.microsoft.com/office/drawing/2014/main" id="{11D0EB41-4D20-FD93-205B-3DE3A5A613C3}"/>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Alta de Préstamos</a:t>
            </a:r>
            <a:endParaRPr lang="es-ES" altLang="es-CO" sz="2800" b="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99101EED-F645-1319-3515-EF5541ECD1E4}"/>
              </a:ext>
            </a:extLst>
          </p:cNvPr>
          <p:cNvSpPr>
            <a:spLocks noGrp="1"/>
          </p:cNvSpPr>
          <p:nvPr>
            <p:ph type="ftr" sz="quarter" idx="11"/>
          </p:nvPr>
        </p:nvSpPr>
        <p:spPr/>
        <p:txBody>
          <a:bodyPr/>
          <a:lstStyle/>
          <a:p>
            <a:r>
              <a:rPr lang="es-ES" altLang="es-CO"/>
              <a:t>www.bantotal.com</a:t>
            </a:r>
          </a:p>
        </p:txBody>
      </p:sp>
      <p:sp>
        <p:nvSpPr>
          <p:cNvPr id="439299" name="Rectangle 3">
            <a:extLst>
              <a:ext uri="{FF2B5EF4-FFF2-40B4-BE49-F238E27FC236}">
                <a16:creationId xmlns:a16="http://schemas.microsoft.com/office/drawing/2014/main" id="{4A67BD80-C081-A52C-F38A-AD3E0357E5B2}"/>
              </a:ext>
            </a:extLst>
          </p:cNvPr>
          <p:cNvSpPr>
            <a:spLocks noGrp="1" noChangeArrowheads="1"/>
          </p:cNvSpPr>
          <p:nvPr>
            <p:ph type="body" idx="1"/>
          </p:nvPr>
        </p:nvSpPr>
        <p:spPr>
          <a:xfrm>
            <a:off x="762000" y="1371600"/>
            <a:ext cx="78486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Selección de Sinónimos (si corresponde)</a:t>
            </a:r>
          </a:p>
          <a:p>
            <a:endParaRPr lang="es-ES" altLang="es-CO" sz="2000"/>
          </a:p>
          <a:p>
            <a:r>
              <a:rPr lang="es-ES" altLang="es-CO" sz="2000"/>
              <a:t>Selección de Tipo de Operación</a:t>
            </a:r>
          </a:p>
          <a:p>
            <a:pPr lvl="1">
              <a:buFontTx/>
              <a:buNone/>
            </a:pPr>
            <a:endParaRPr lang="es-ES" altLang="es-CO" sz="2000"/>
          </a:p>
          <a:p>
            <a:r>
              <a:rPr lang="es-ES" altLang="es-CO" sz="2000"/>
              <a:t>Ingreso de Solicitud del Préstamo</a:t>
            </a:r>
          </a:p>
          <a:p>
            <a:pPr lvl="1"/>
            <a:r>
              <a:rPr lang="es-ES" altLang="es-CO" sz="1800"/>
              <a:t>Fecha del primer pago</a:t>
            </a:r>
          </a:p>
          <a:p>
            <a:pPr lvl="1"/>
            <a:r>
              <a:rPr lang="es-ES" altLang="es-CO" sz="1800"/>
              <a:t>Cantidad de períodos</a:t>
            </a:r>
          </a:p>
          <a:p>
            <a:pPr lvl="1"/>
            <a:r>
              <a:rPr lang="es-ES" altLang="es-CO" sz="1800"/>
              <a:t>Días del período</a:t>
            </a:r>
          </a:p>
          <a:p>
            <a:pPr lvl="1"/>
            <a:r>
              <a:rPr lang="es-ES" altLang="es-CO" sz="1800"/>
              <a:t>Tasa / Modificación de Tasas</a:t>
            </a:r>
          </a:p>
          <a:p>
            <a:pPr lvl="1"/>
            <a:r>
              <a:rPr lang="es-ES" altLang="es-CO" sz="1800"/>
              <a:t>Comisiones</a:t>
            </a:r>
          </a:p>
          <a:p>
            <a:pPr lvl="1"/>
            <a:r>
              <a:rPr lang="es-ES" altLang="es-CO" sz="1800"/>
              <a:t>Seguros</a:t>
            </a:r>
          </a:p>
          <a:p>
            <a:pPr lvl="1"/>
            <a:r>
              <a:rPr lang="es-ES" altLang="es-CO" sz="1800"/>
              <a:t>Otros datos (valor de tasación)</a:t>
            </a:r>
          </a:p>
          <a:p>
            <a:pPr lvl="1"/>
            <a:r>
              <a:rPr lang="es-ES" altLang="es-CO" sz="1800"/>
              <a:t>Modificaciones a la estructura del préstamo (Plan de Pagos)</a:t>
            </a:r>
          </a:p>
        </p:txBody>
      </p:sp>
      <p:sp>
        <p:nvSpPr>
          <p:cNvPr id="439301" name="Rectangle 5">
            <a:extLst>
              <a:ext uri="{FF2B5EF4-FFF2-40B4-BE49-F238E27FC236}">
                <a16:creationId xmlns:a16="http://schemas.microsoft.com/office/drawing/2014/main" id="{AB1B3679-6351-C732-D360-38722A6A04FF}"/>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Alta de Préstamos</a:t>
            </a:r>
            <a:endParaRPr lang="es-ES" altLang="es-CO" sz="2800" b="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45715E6-BC86-E9BD-9384-F84BD842BAB3}"/>
              </a:ext>
            </a:extLst>
          </p:cNvPr>
          <p:cNvSpPr>
            <a:spLocks noGrp="1"/>
          </p:cNvSpPr>
          <p:nvPr>
            <p:ph type="ftr" sz="quarter" idx="11"/>
          </p:nvPr>
        </p:nvSpPr>
        <p:spPr/>
        <p:txBody>
          <a:bodyPr/>
          <a:lstStyle/>
          <a:p>
            <a:r>
              <a:rPr lang="es-ES" altLang="es-CO"/>
              <a:t>www.bantotal.com</a:t>
            </a:r>
          </a:p>
        </p:txBody>
      </p:sp>
      <p:sp>
        <p:nvSpPr>
          <p:cNvPr id="441346" name="Rectangle 2">
            <a:extLst>
              <a:ext uri="{FF2B5EF4-FFF2-40B4-BE49-F238E27FC236}">
                <a16:creationId xmlns:a16="http://schemas.microsoft.com/office/drawing/2014/main" id="{A66A19DD-2CFA-2EF7-4054-84A333BFD1BC}"/>
              </a:ext>
            </a:extLst>
          </p:cNvPr>
          <p:cNvSpPr>
            <a:spLocks noGrp="1" noChangeArrowheads="1"/>
          </p:cNvSpPr>
          <p:nvPr>
            <p:ph type="body" idx="1"/>
          </p:nvPr>
        </p:nvSpPr>
        <p:spPr>
          <a:xfrm>
            <a:off x="838200" y="13716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Selección de Cuenta para el Cobro Automático del Préstamo</a:t>
            </a:r>
          </a:p>
          <a:p>
            <a:pPr lvl="1"/>
            <a:r>
              <a:rPr lang="es-ES" altLang="es-CO" sz="1800"/>
              <a:t>Permite Cobros Parciales?</a:t>
            </a:r>
          </a:p>
          <a:p>
            <a:pPr lvl="1"/>
            <a:r>
              <a:rPr lang="es-ES" altLang="es-CO" sz="1800"/>
              <a:t>Permite Sobregiros?</a:t>
            </a:r>
          </a:p>
          <a:p>
            <a:pPr lvl="1">
              <a:buFontTx/>
              <a:buNone/>
            </a:pPr>
            <a:endParaRPr lang="es-ES" altLang="es-CO" sz="1800"/>
          </a:p>
          <a:p>
            <a:r>
              <a:rPr lang="es-ES" altLang="es-CO" sz="2000"/>
              <a:t>Selección de Garantías</a:t>
            </a:r>
          </a:p>
          <a:p>
            <a:pPr lvl="1"/>
            <a:r>
              <a:rPr lang="es-ES" altLang="es-CO" sz="1800"/>
              <a:t>Para aquellas operaciones que necesitan garantías, el sistema controla que existan las mismas.</a:t>
            </a:r>
          </a:p>
          <a:p>
            <a:pPr lvl="1"/>
            <a:endParaRPr lang="es-ES" altLang="es-CO" sz="1800"/>
          </a:p>
          <a:p>
            <a:r>
              <a:rPr lang="es-ES" altLang="es-CO" sz="2000"/>
              <a:t>Selección de Cuenta de Desembolso</a:t>
            </a:r>
          </a:p>
          <a:p>
            <a:pPr lvl="1"/>
            <a:r>
              <a:rPr lang="es-ES" altLang="es-CO" sz="1800"/>
              <a:t>Cuentas Vista (Ctas.Ctes. o Caja de Ahorros) - se ejecuta en un solo paso)</a:t>
            </a:r>
          </a:p>
          <a:p>
            <a:pPr lvl="1"/>
            <a:r>
              <a:rPr lang="es-ES" altLang="es-CO" sz="1800"/>
              <a:t>En Efectivo – Retoma el Cajero</a:t>
            </a:r>
          </a:p>
          <a:p>
            <a:pPr lvl="1"/>
            <a:r>
              <a:rPr lang="es-ES" altLang="es-CO" sz="1800"/>
              <a:t>Mixto</a:t>
            </a:r>
          </a:p>
          <a:p>
            <a:pPr>
              <a:buFontTx/>
              <a:buNone/>
            </a:pPr>
            <a:endParaRPr lang="es-ES" altLang="es-CO" sz="1600"/>
          </a:p>
          <a:p>
            <a:pPr lvl="1">
              <a:buFontTx/>
              <a:buNone/>
            </a:pPr>
            <a:endParaRPr lang="es-ES" altLang="es-CO" sz="1800"/>
          </a:p>
          <a:p>
            <a:pPr lvl="1"/>
            <a:endParaRPr lang="es-ES" altLang="es-CO"/>
          </a:p>
          <a:p>
            <a:endParaRPr lang="es-ES" altLang="es-CO"/>
          </a:p>
        </p:txBody>
      </p:sp>
      <p:sp>
        <p:nvSpPr>
          <p:cNvPr id="441349" name="Rectangle 5">
            <a:extLst>
              <a:ext uri="{FF2B5EF4-FFF2-40B4-BE49-F238E27FC236}">
                <a16:creationId xmlns:a16="http://schemas.microsoft.com/office/drawing/2014/main" id="{1AFD995E-66F8-616E-039A-9F831441458D}"/>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Alta de Préstamos</a:t>
            </a:r>
            <a:endParaRPr lang="es-ES" altLang="es-CO" sz="2800" b="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B1A94809-313D-CD66-7C76-815330AAE61A}"/>
              </a:ext>
            </a:extLst>
          </p:cNvPr>
          <p:cNvSpPr>
            <a:spLocks noGrp="1"/>
          </p:cNvSpPr>
          <p:nvPr>
            <p:ph type="ftr" sz="quarter" idx="11"/>
          </p:nvPr>
        </p:nvSpPr>
        <p:spPr/>
        <p:txBody>
          <a:bodyPr/>
          <a:lstStyle/>
          <a:p>
            <a:r>
              <a:rPr lang="es-ES" altLang="es-CO"/>
              <a:t>www.bantotal.com</a:t>
            </a:r>
          </a:p>
        </p:txBody>
      </p:sp>
      <p:sp>
        <p:nvSpPr>
          <p:cNvPr id="496642" name="Rectangle 2">
            <a:extLst>
              <a:ext uri="{FF2B5EF4-FFF2-40B4-BE49-F238E27FC236}">
                <a16:creationId xmlns:a16="http://schemas.microsoft.com/office/drawing/2014/main" id="{E3319C8B-618A-C6AD-7C64-8C9BAA84EB39}"/>
              </a:ext>
            </a:extLst>
          </p:cNvPr>
          <p:cNvSpPr>
            <a:spLocks noGrp="1" noChangeArrowheads="1"/>
          </p:cNvSpPr>
          <p:nvPr>
            <p:ph type="title"/>
          </p:nvPr>
        </p:nvSpPr>
        <p:spPr/>
        <p:txBody>
          <a:bodyPr/>
          <a:lstStyle/>
          <a:p>
            <a:r>
              <a:rPr lang="es-UY" altLang="es-CO"/>
              <a:t>Cobro de Préstamos</a:t>
            </a:r>
            <a:endParaRPr lang="es-ES" altLang="es-CO"/>
          </a:p>
        </p:txBody>
      </p:sp>
      <p:sp>
        <p:nvSpPr>
          <p:cNvPr id="496643" name="Rectangle 3">
            <a:extLst>
              <a:ext uri="{FF2B5EF4-FFF2-40B4-BE49-F238E27FC236}">
                <a16:creationId xmlns:a16="http://schemas.microsoft.com/office/drawing/2014/main" id="{2E80C838-F13A-4C5F-515D-D4578E609013}"/>
              </a:ext>
            </a:extLst>
          </p:cNvPr>
          <p:cNvSpPr>
            <a:spLocks noGrp="1" noChangeArrowheads="1"/>
          </p:cNvSpPr>
          <p:nvPr>
            <p:ph type="body" idx="1"/>
          </p:nvPr>
        </p:nvSpPr>
        <p:spPr/>
        <p:txBody>
          <a:bodyPr/>
          <a:lstStyle/>
          <a:p>
            <a:pPr>
              <a:lnSpc>
                <a:spcPct val="90000"/>
              </a:lnSpc>
            </a:pPr>
            <a:r>
              <a:rPr lang="es-UY" altLang="es-CO"/>
              <a:t>Formas de Cobro</a:t>
            </a:r>
          </a:p>
          <a:p>
            <a:pPr lvl="1">
              <a:lnSpc>
                <a:spcPct val="90000"/>
              </a:lnSpc>
            </a:pPr>
            <a:r>
              <a:rPr lang="es-UY" altLang="es-CO"/>
              <a:t>Anticipado / vencido</a:t>
            </a:r>
          </a:p>
          <a:p>
            <a:pPr lvl="1">
              <a:lnSpc>
                <a:spcPct val="90000"/>
              </a:lnSpc>
            </a:pPr>
            <a:r>
              <a:rPr lang="es-UY" altLang="es-CO"/>
              <a:t>Total / parcial</a:t>
            </a:r>
          </a:p>
          <a:p>
            <a:pPr>
              <a:lnSpc>
                <a:spcPct val="90000"/>
              </a:lnSpc>
            </a:pPr>
            <a:r>
              <a:rPr lang="es-UY" altLang="es-CO"/>
              <a:t>Orden de Cobro</a:t>
            </a:r>
          </a:p>
          <a:p>
            <a:pPr lvl="1">
              <a:lnSpc>
                <a:spcPct val="90000"/>
              </a:lnSpc>
            </a:pPr>
            <a:r>
              <a:rPr lang="es-UY" altLang="es-CO"/>
              <a:t>Impuestos sobre intereses moratorios</a:t>
            </a:r>
          </a:p>
          <a:p>
            <a:pPr lvl="1">
              <a:lnSpc>
                <a:spcPct val="90000"/>
              </a:lnSpc>
            </a:pPr>
            <a:r>
              <a:rPr lang="es-UY" altLang="es-CO"/>
              <a:t>Impuestos sobre intereses corrientes</a:t>
            </a:r>
          </a:p>
          <a:p>
            <a:pPr lvl="1">
              <a:lnSpc>
                <a:spcPct val="90000"/>
              </a:lnSpc>
            </a:pPr>
            <a:r>
              <a:rPr lang="es-UY" altLang="es-CO"/>
              <a:t>Intereses moratorios</a:t>
            </a:r>
          </a:p>
          <a:p>
            <a:pPr lvl="1">
              <a:lnSpc>
                <a:spcPct val="90000"/>
              </a:lnSpc>
            </a:pPr>
            <a:r>
              <a:rPr lang="es-UY" altLang="es-CO"/>
              <a:t>Intereses corrientes</a:t>
            </a:r>
          </a:p>
          <a:p>
            <a:pPr lvl="1">
              <a:lnSpc>
                <a:spcPct val="90000"/>
              </a:lnSpc>
            </a:pPr>
            <a:r>
              <a:rPr lang="es-UY" altLang="es-CO"/>
              <a:t>Capital</a:t>
            </a:r>
          </a:p>
          <a:p>
            <a:pPr lvl="4">
              <a:lnSpc>
                <a:spcPct val="90000"/>
              </a:lnSpc>
              <a:buFontTx/>
              <a:buNone/>
            </a:pPr>
            <a:endParaRPr lang="es-ES" altLang="es-CO"/>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DF7F701F-B8C0-C8BE-576B-D3280B767FB6}"/>
              </a:ext>
            </a:extLst>
          </p:cNvPr>
          <p:cNvSpPr>
            <a:spLocks noGrp="1"/>
          </p:cNvSpPr>
          <p:nvPr>
            <p:ph type="ftr" sz="quarter" idx="11"/>
          </p:nvPr>
        </p:nvSpPr>
        <p:spPr/>
        <p:txBody>
          <a:bodyPr/>
          <a:lstStyle/>
          <a:p>
            <a:r>
              <a:rPr lang="es-ES" altLang="es-CO"/>
              <a:t>www.bantotal.com</a:t>
            </a:r>
          </a:p>
        </p:txBody>
      </p:sp>
      <p:sp>
        <p:nvSpPr>
          <p:cNvPr id="498690" name="Rectangle 2">
            <a:extLst>
              <a:ext uri="{FF2B5EF4-FFF2-40B4-BE49-F238E27FC236}">
                <a16:creationId xmlns:a16="http://schemas.microsoft.com/office/drawing/2014/main" id="{D7567B37-E3FC-C774-073B-AA49FE65D672}"/>
              </a:ext>
            </a:extLst>
          </p:cNvPr>
          <p:cNvSpPr>
            <a:spLocks noGrp="1" noChangeArrowheads="1"/>
          </p:cNvSpPr>
          <p:nvPr>
            <p:ph type="title"/>
          </p:nvPr>
        </p:nvSpPr>
        <p:spPr>
          <a:xfrm>
            <a:off x="2484438" y="44450"/>
            <a:ext cx="8229600" cy="792163"/>
          </a:xfrm>
        </p:spPr>
        <p:txBody>
          <a:bodyPr/>
          <a:lstStyle/>
          <a:p>
            <a:r>
              <a:rPr lang="es-UY" altLang="es-CO"/>
              <a:t>Cobro de Préstamos</a:t>
            </a:r>
            <a:endParaRPr lang="es-ES" altLang="es-CO"/>
          </a:p>
        </p:txBody>
      </p:sp>
      <p:sp>
        <p:nvSpPr>
          <p:cNvPr id="498691" name="Rectangle 3">
            <a:extLst>
              <a:ext uri="{FF2B5EF4-FFF2-40B4-BE49-F238E27FC236}">
                <a16:creationId xmlns:a16="http://schemas.microsoft.com/office/drawing/2014/main" id="{74576594-45FC-7909-8EFA-7176058C43D1}"/>
              </a:ext>
            </a:extLst>
          </p:cNvPr>
          <p:cNvSpPr>
            <a:spLocks noGrp="1" noChangeArrowheads="1"/>
          </p:cNvSpPr>
          <p:nvPr>
            <p:ph type="body" idx="1"/>
          </p:nvPr>
        </p:nvSpPr>
        <p:spPr/>
        <p:txBody>
          <a:bodyPr/>
          <a:lstStyle/>
          <a:p>
            <a:r>
              <a:rPr lang="es-UY" altLang="es-CO"/>
              <a:t>Cálculo de Mora</a:t>
            </a:r>
          </a:p>
          <a:p>
            <a:pPr lvl="1"/>
            <a:r>
              <a:rPr lang="es-UY" altLang="es-CO"/>
              <a:t>Compensatorios / Punitorios</a:t>
            </a:r>
          </a:p>
          <a:p>
            <a:pPr lvl="1"/>
            <a:r>
              <a:rPr lang="es-UY" altLang="es-CO"/>
              <a:t>Moratorios / Punitorios</a:t>
            </a:r>
          </a:p>
          <a:p>
            <a:r>
              <a:rPr lang="es-UY" altLang="es-CO"/>
              <a:t>Cuentas de Cobro</a:t>
            </a:r>
          </a:p>
          <a:p>
            <a:r>
              <a:rPr lang="es-UY" altLang="es-CO"/>
              <a:t>Intereses</a:t>
            </a:r>
          </a:p>
          <a:p>
            <a:pPr lvl="1"/>
            <a:r>
              <a:rPr lang="es-UY" altLang="es-CO"/>
              <a:t>Perdón en cancelación total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E346968C-CBE3-0652-0837-640ED51DCB7E}"/>
              </a:ext>
            </a:extLst>
          </p:cNvPr>
          <p:cNvSpPr>
            <a:spLocks noGrp="1"/>
          </p:cNvSpPr>
          <p:nvPr>
            <p:ph type="ftr" sz="quarter" idx="11"/>
          </p:nvPr>
        </p:nvSpPr>
        <p:spPr/>
        <p:txBody>
          <a:bodyPr/>
          <a:lstStyle/>
          <a:p>
            <a:r>
              <a:rPr lang="es-ES" altLang="es-CO"/>
              <a:t>www.bantotal.com</a:t>
            </a:r>
          </a:p>
        </p:txBody>
      </p:sp>
      <p:sp>
        <p:nvSpPr>
          <p:cNvPr id="547842" name="Rectangle 2">
            <a:extLst>
              <a:ext uri="{FF2B5EF4-FFF2-40B4-BE49-F238E27FC236}">
                <a16:creationId xmlns:a16="http://schemas.microsoft.com/office/drawing/2014/main" id="{AB0062F3-3040-4C8B-E944-577DD3011EA1}"/>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Circuito Operativo</a:t>
            </a:r>
            <a:br>
              <a:rPr lang="es-UY" altLang="es-CO"/>
            </a:br>
            <a:r>
              <a:rPr lang="es-UY" altLang="es-CO" sz="2800" b="0"/>
              <a:t>Cobro de Préstamos (Manual)</a:t>
            </a:r>
            <a:endParaRPr lang="es-ES" altLang="es-CO" sz="2800" b="0"/>
          </a:p>
        </p:txBody>
      </p:sp>
      <p:pic>
        <p:nvPicPr>
          <p:cNvPr id="547908" name="Picture 68">
            <a:extLst>
              <a:ext uri="{FF2B5EF4-FFF2-40B4-BE49-F238E27FC236}">
                <a16:creationId xmlns:a16="http://schemas.microsoft.com/office/drawing/2014/main" id="{BFBE0494-21A8-D9D6-0D5C-E99BE851F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975"/>
            <a:ext cx="6750050" cy="5326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EA5516E5-B813-0941-6615-523D7BB619E5}"/>
              </a:ext>
            </a:extLst>
          </p:cNvPr>
          <p:cNvSpPr>
            <a:spLocks noGrp="1"/>
          </p:cNvSpPr>
          <p:nvPr>
            <p:ph type="ftr" sz="quarter" idx="11"/>
          </p:nvPr>
        </p:nvSpPr>
        <p:spPr/>
        <p:txBody>
          <a:bodyPr/>
          <a:lstStyle/>
          <a:p>
            <a:r>
              <a:rPr lang="es-ES" altLang="es-CO"/>
              <a:t>www.bantotal.com</a:t>
            </a:r>
          </a:p>
        </p:txBody>
      </p:sp>
      <p:sp>
        <p:nvSpPr>
          <p:cNvPr id="443394" name="Rectangle 2">
            <a:extLst>
              <a:ext uri="{FF2B5EF4-FFF2-40B4-BE49-F238E27FC236}">
                <a16:creationId xmlns:a16="http://schemas.microsoft.com/office/drawing/2014/main" id="{BD926882-16D6-7F89-A92F-598BBAD2CA5D}"/>
              </a:ext>
            </a:extLst>
          </p:cNvPr>
          <p:cNvSpPr>
            <a:spLocks noGrp="1" noChangeArrowheads="1"/>
          </p:cNvSpPr>
          <p:nvPr>
            <p:ph type="body" idx="1"/>
          </p:nvPr>
        </p:nvSpPr>
        <p:spPr>
          <a:xfrm>
            <a:off x="838200" y="13716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r>
              <a:rPr lang="es-ES" altLang="es-CO" sz="2000"/>
              <a:t>Para los cobros de los préstamos existen distintas transacciones en función del tipo de préstamo y del tipo de cancelación (total o parcial):</a:t>
            </a:r>
          </a:p>
          <a:p>
            <a:pPr algn="just"/>
            <a:endParaRPr lang="es-ES" altLang="es-CO" sz="2000"/>
          </a:p>
          <a:p>
            <a:pPr lvl="1" algn="just"/>
            <a:r>
              <a:rPr lang="es-ES" altLang="es-CO" sz="1800"/>
              <a:t>Trn.30/100 (ó 105) - Cobro de Cuota – Corporativos</a:t>
            </a:r>
          </a:p>
          <a:p>
            <a:pPr lvl="1" algn="just"/>
            <a:r>
              <a:rPr lang="es-ES" altLang="es-CO" sz="1800"/>
              <a:t>Trn.32/100 (ó 105) - Cobro de Cuota – Consumo</a:t>
            </a:r>
          </a:p>
          <a:p>
            <a:pPr lvl="1" algn="just"/>
            <a:r>
              <a:rPr lang="es-ES" altLang="es-CO" sz="1800"/>
              <a:t>Trn.32/150 (ó 155) - Cobro de Cuota – Reajustables</a:t>
            </a:r>
          </a:p>
          <a:p>
            <a:pPr lvl="1" algn="just"/>
            <a:r>
              <a:rPr lang="es-ES" altLang="es-CO" sz="1800"/>
              <a:t>Trn.30/200 (ó 205) - Cancelación Total - Corporativos</a:t>
            </a:r>
          </a:p>
          <a:p>
            <a:pPr lvl="1" algn="just"/>
            <a:r>
              <a:rPr lang="es-ES" altLang="es-CO" sz="1800"/>
              <a:t>Trn.32/200 (ó 205) - Cancelación Total – Consumo</a:t>
            </a:r>
          </a:p>
          <a:p>
            <a:pPr lvl="1" algn="just"/>
            <a:r>
              <a:rPr lang="es-ES" altLang="es-CO" sz="1800"/>
              <a:t>Trn.32/210 (ó 215) - Cancelación Total – Reajustables</a:t>
            </a:r>
          </a:p>
          <a:p>
            <a:pPr lvl="1" algn="just"/>
            <a:endParaRPr lang="es-ES" altLang="es-CO" sz="1800" b="1"/>
          </a:p>
          <a:p>
            <a:pPr algn="just"/>
            <a:r>
              <a:rPr lang="es-ES" altLang="es-CO" sz="2000"/>
              <a:t>Se presenta una pantalla de Selección de Operaciones, indicando el Importe a Cobrar, de 2 formas posibles:</a:t>
            </a:r>
          </a:p>
          <a:p>
            <a:pPr lvl="1" algn="just"/>
            <a:r>
              <a:rPr lang="es-ES" altLang="es-CO" sz="1800" b="1"/>
              <a:t>Marcando la/s Cuota/s y Seleccionar</a:t>
            </a:r>
          </a:p>
          <a:p>
            <a:pPr lvl="1" algn="just"/>
            <a:r>
              <a:rPr lang="es-ES" altLang="es-CO" sz="1800" b="1"/>
              <a:t>Directamente digitando el importe en Total a Pagar</a:t>
            </a:r>
          </a:p>
          <a:p>
            <a:pPr marL="1085850" lvl="2">
              <a:buFontTx/>
              <a:buNone/>
            </a:pPr>
            <a:endParaRPr lang="es-ES" altLang="es-CO" sz="1400"/>
          </a:p>
        </p:txBody>
      </p:sp>
      <p:sp>
        <p:nvSpPr>
          <p:cNvPr id="443397" name="Rectangle 5">
            <a:extLst>
              <a:ext uri="{FF2B5EF4-FFF2-40B4-BE49-F238E27FC236}">
                <a16:creationId xmlns:a16="http://schemas.microsoft.com/office/drawing/2014/main" id="{B1B24F31-511B-C33B-8FE7-537F38165DB6}"/>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Cobro de Préstamos</a:t>
            </a:r>
            <a:endParaRPr lang="es-ES" altLang="es-CO" sz="2800" b="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EC6FBC7-BA95-459F-2462-086B5DB40A09}"/>
              </a:ext>
            </a:extLst>
          </p:cNvPr>
          <p:cNvSpPr>
            <a:spLocks noGrp="1"/>
          </p:cNvSpPr>
          <p:nvPr>
            <p:ph type="ftr" sz="quarter" idx="11"/>
          </p:nvPr>
        </p:nvSpPr>
        <p:spPr/>
        <p:txBody>
          <a:bodyPr/>
          <a:lstStyle/>
          <a:p>
            <a:r>
              <a:rPr lang="es-ES" altLang="es-CO"/>
              <a:t>www.bantotal.com</a:t>
            </a:r>
          </a:p>
        </p:txBody>
      </p:sp>
      <p:sp>
        <p:nvSpPr>
          <p:cNvPr id="416770" name="Rectangle 2">
            <a:extLst>
              <a:ext uri="{FF2B5EF4-FFF2-40B4-BE49-F238E27FC236}">
                <a16:creationId xmlns:a16="http://schemas.microsoft.com/office/drawing/2014/main" id="{CBE0198F-5D8A-CBD9-5268-8C914F5A82BA}"/>
              </a:ext>
            </a:extLst>
          </p:cNvPr>
          <p:cNvSpPr>
            <a:spLocks noGrp="1" noChangeArrowheads="1"/>
          </p:cNvSpPr>
          <p:nvPr>
            <p:ph type="title"/>
          </p:nvPr>
        </p:nvSpPr>
        <p:spPr>
          <a:xfrm>
            <a:off x="2589213" y="44450"/>
            <a:ext cx="5922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_tradnl" altLang="es-CO" sz="3600"/>
              <a:t>Agenda</a:t>
            </a:r>
          </a:p>
        </p:txBody>
      </p:sp>
      <p:sp>
        <p:nvSpPr>
          <p:cNvPr id="416771" name="Rectangle 3">
            <a:extLst>
              <a:ext uri="{FF2B5EF4-FFF2-40B4-BE49-F238E27FC236}">
                <a16:creationId xmlns:a16="http://schemas.microsoft.com/office/drawing/2014/main" id="{8E62A572-A959-F98E-E730-54A999AD7EB5}"/>
              </a:ext>
            </a:extLst>
          </p:cNvPr>
          <p:cNvSpPr>
            <a:spLocks noGrp="1" noChangeArrowheads="1"/>
          </p:cNvSpPr>
          <p:nvPr>
            <p:ph type="body" idx="1"/>
          </p:nvPr>
        </p:nvSpPr>
        <p:spPr>
          <a:xfrm>
            <a:off x="838200" y="1557338"/>
            <a:ext cx="7391400" cy="4495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0000"/>
              </a:lnSpc>
            </a:pPr>
            <a:r>
              <a:rPr lang="es-ES" altLang="es-CO" sz="2400"/>
              <a:t>Otros Eventos </a:t>
            </a:r>
          </a:p>
          <a:p>
            <a:pPr lvl="1">
              <a:lnSpc>
                <a:spcPct val="70000"/>
              </a:lnSpc>
            </a:pPr>
            <a:r>
              <a:rPr lang="es-ES" altLang="es-CO" sz="2000" b="1"/>
              <a:t>Cambio de Instrucciones de Cobro</a:t>
            </a:r>
          </a:p>
          <a:p>
            <a:pPr lvl="1">
              <a:lnSpc>
                <a:spcPct val="70000"/>
              </a:lnSpc>
            </a:pPr>
            <a:r>
              <a:rPr lang="es-ES" altLang="es-CO" sz="2000" b="1"/>
              <a:t>Cambio de Tasa</a:t>
            </a:r>
          </a:p>
          <a:p>
            <a:pPr lvl="1">
              <a:lnSpc>
                <a:spcPct val="70000"/>
              </a:lnSpc>
            </a:pPr>
            <a:r>
              <a:rPr lang="es-ES" altLang="es-CO" sz="2000" b="1"/>
              <a:t>Bienes recibidos en pago</a:t>
            </a:r>
          </a:p>
          <a:p>
            <a:pPr lvl="1">
              <a:lnSpc>
                <a:spcPct val="70000"/>
              </a:lnSpc>
              <a:buFontTx/>
              <a:buNone/>
            </a:pPr>
            <a:endParaRPr lang="es-ES" altLang="es-CO" sz="2000"/>
          </a:p>
          <a:p>
            <a:pPr>
              <a:lnSpc>
                <a:spcPct val="70000"/>
              </a:lnSpc>
            </a:pPr>
            <a:r>
              <a:rPr lang="es-ES" altLang="es-CO" sz="2400"/>
              <a:t>Procesos Batch</a:t>
            </a:r>
          </a:p>
          <a:p>
            <a:pPr lvl="1">
              <a:lnSpc>
                <a:spcPct val="70000"/>
              </a:lnSpc>
            </a:pPr>
            <a:r>
              <a:rPr lang="es-ES" altLang="es-CO" sz="2000" b="1"/>
              <a:t>Revisión de Tasas (PAR00280)</a:t>
            </a:r>
          </a:p>
          <a:p>
            <a:pPr lvl="1">
              <a:lnSpc>
                <a:spcPct val="70000"/>
              </a:lnSpc>
            </a:pPr>
            <a:r>
              <a:rPr lang="es-ES" altLang="es-CO" sz="2000" b="1"/>
              <a:t>Cobro Batch de Préstamos</a:t>
            </a:r>
          </a:p>
          <a:p>
            <a:pPr lvl="1">
              <a:lnSpc>
                <a:spcPct val="70000"/>
              </a:lnSpc>
            </a:pPr>
            <a:r>
              <a:rPr lang="es-ES" altLang="es-CO" sz="2000" b="1"/>
              <a:t>Devengamiento Plazo (PNU00002)</a:t>
            </a:r>
          </a:p>
          <a:p>
            <a:pPr lvl="1">
              <a:lnSpc>
                <a:spcPct val="70000"/>
              </a:lnSpc>
              <a:buFontTx/>
              <a:buNone/>
            </a:pPr>
            <a:endParaRPr lang="es-ES" altLang="es-CO" sz="1800"/>
          </a:p>
          <a:p>
            <a:pPr>
              <a:lnSpc>
                <a:spcPct val="70000"/>
              </a:lnSpc>
            </a:pPr>
            <a:r>
              <a:rPr lang="es-ES" altLang="es-CO" sz="2400"/>
              <a:t>Listados y Consultas</a:t>
            </a:r>
          </a:p>
          <a:p>
            <a:pPr lvl="1">
              <a:lnSpc>
                <a:spcPct val="70000"/>
              </a:lnSpc>
            </a:pPr>
            <a:r>
              <a:rPr lang="es-ES" altLang="es-CO" sz="2000" b="1"/>
              <a:t>Genéricas</a:t>
            </a:r>
          </a:p>
          <a:p>
            <a:pPr lvl="1">
              <a:lnSpc>
                <a:spcPct val="70000"/>
              </a:lnSpc>
            </a:pPr>
            <a:r>
              <a:rPr lang="es-ES" altLang="es-CO" sz="2000" b="1"/>
              <a:t>Particulares</a:t>
            </a:r>
          </a:p>
          <a:p>
            <a:pPr lvl="1">
              <a:lnSpc>
                <a:spcPct val="70000"/>
              </a:lnSpc>
            </a:pPr>
            <a:endParaRPr lang="es-ES" altLang="es-CO" sz="2000" b="1"/>
          </a:p>
          <a:p>
            <a:pPr>
              <a:lnSpc>
                <a:spcPct val="70000"/>
              </a:lnSpc>
            </a:pPr>
            <a:endParaRPr lang="es-ES" altLang="es-CO" sz="240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728A6008-D29A-296F-F584-A4DA511E95B5}"/>
              </a:ext>
            </a:extLst>
          </p:cNvPr>
          <p:cNvSpPr>
            <a:spLocks noGrp="1"/>
          </p:cNvSpPr>
          <p:nvPr>
            <p:ph type="ftr" sz="quarter" idx="11"/>
          </p:nvPr>
        </p:nvSpPr>
        <p:spPr/>
        <p:txBody>
          <a:bodyPr/>
          <a:lstStyle/>
          <a:p>
            <a:r>
              <a:rPr lang="es-ES" altLang="es-CO"/>
              <a:t>www.bantotal.com</a:t>
            </a:r>
          </a:p>
        </p:txBody>
      </p:sp>
      <p:sp>
        <p:nvSpPr>
          <p:cNvPr id="445443" name="Rectangle 3">
            <a:extLst>
              <a:ext uri="{FF2B5EF4-FFF2-40B4-BE49-F238E27FC236}">
                <a16:creationId xmlns:a16="http://schemas.microsoft.com/office/drawing/2014/main" id="{11447755-11CD-880F-1046-576AB7D2D4BF}"/>
              </a:ext>
            </a:extLst>
          </p:cNvPr>
          <p:cNvSpPr>
            <a:spLocks noGrp="1" noChangeArrowheads="1"/>
          </p:cNvSpPr>
          <p:nvPr>
            <p:ph type="body" idx="1"/>
          </p:nvPr>
        </p:nvSpPr>
        <p:spPr>
          <a:xfrm>
            <a:off x="838200" y="11430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endParaRPr lang="es-DO" altLang="es-CO" sz="1800"/>
          </a:p>
          <a:p>
            <a:pPr algn="just"/>
            <a:r>
              <a:rPr lang="es-DO" altLang="es-CO" sz="2000"/>
              <a:t>Para los préstamos a plazo fijo corporativos se prevé la posibilidad de renovarlos. </a:t>
            </a:r>
          </a:p>
          <a:p>
            <a:pPr algn="just"/>
            <a:endParaRPr lang="es-DO" altLang="es-CO" sz="2000"/>
          </a:p>
          <a:p>
            <a:pPr algn="just"/>
            <a:r>
              <a:rPr lang="es-DO" altLang="es-CO" sz="2000"/>
              <a:t>Se cancela el préstamo y se genera otro de la modalidad en la misma transacción, manteniendo el número de operación, e incrementando la suboperación en una unidad.</a:t>
            </a:r>
          </a:p>
          <a:p>
            <a:pPr algn="just"/>
            <a:endParaRPr lang="es-DO" altLang="es-CO" sz="2000"/>
          </a:p>
          <a:p>
            <a:r>
              <a:rPr lang="es-ES" altLang="es-CO" sz="2000"/>
              <a:t>Se utiliza la Trn.30/510 (ó 30/550 para T.Op.54)</a:t>
            </a:r>
          </a:p>
          <a:p>
            <a:pPr algn="just"/>
            <a:endParaRPr lang="es-ES" altLang="es-CO" sz="2000"/>
          </a:p>
          <a:p>
            <a:pPr lvl="1" algn="just">
              <a:buFontTx/>
              <a:buNone/>
            </a:pPr>
            <a:endParaRPr lang="es-ES" altLang="es-CO" sz="2000"/>
          </a:p>
        </p:txBody>
      </p:sp>
      <p:sp>
        <p:nvSpPr>
          <p:cNvPr id="445445" name="Rectangle 5">
            <a:extLst>
              <a:ext uri="{FF2B5EF4-FFF2-40B4-BE49-F238E27FC236}">
                <a16:creationId xmlns:a16="http://schemas.microsoft.com/office/drawing/2014/main" id="{D09D16C1-740C-EC71-5D92-35AF9A001BFB}"/>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Renovación de Préstamos</a:t>
            </a:r>
            <a:endParaRPr lang="es-ES" altLang="es-CO" sz="2800" b="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194B3EDF-76FC-1F77-292A-A83B96E8D6BC}"/>
              </a:ext>
            </a:extLst>
          </p:cNvPr>
          <p:cNvSpPr>
            <a:spLocks noGrp="1"/>
          </p:cNvSpPr>
          <p:nvPr>
            <p:ph type="ftr" sz="quarter" idx="11"/>
          </p:nvPr>
        </p:nvSpPr>
        <p:spPr/>
        <p:txBody>
          <a:bodyPr/>
          <a:lstStyle/>
          <a:p>
            <a:r>
              <a:rPr lang="es-ES" altLang="es-CO"/>
              <a:t>www.bantotal.com</a:t>
            </a:r>
          </a:p>
        </p:txBody>
      </p:sp>
      <p:sp>
        <p:nvSpPr>
          <p:cNvPr id="447491" name="Rectangle 3">
            <a:extLst>
              <a:ext uri="{FF2B5EF4-FFF2-40B4-BE49-F238E27FC236}">
                <a16:creationId xmlns:a16="http://schemas.microsoft.com/office/drawing/2014/main" id="{73605EAF-6302-3A46-5CC6-DD0B6552C755}"/>
              </a:ext>
            </a:extLst>
          </p:cNvPr>
          <p:cNvSpPr>
            <a:spLocks noGrp="1" noChangeArrowheads="1"/>
          </p:cNvSpPr>
          <p:nvPr>
            <p:ph type="body" idx="1"/>
          </p:nvPr>
        </p:nvSpPr>
        <p:spPr>
          <a:xfrm>
            <a:off x="838200" y="1066800"/>
            <a:ext cx="7848600" cy="5029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lnSpc>
                <a:spcPct val="80000"/>
              </a:lnSpc>
              <a:buFontTx/>
              <a:buNone/>
            </a:pPr>
            <a:endParaRPr lang="es-ES" altLang="es-CO" sz="2000"/>
          </a:p>
          <a:p>
            <a:pPr algn="just">
              <a:lnSpc>
                <a:spcPct val="80000"/>
              </a:lnSpc>
            </a:pPr>
            <a:r>
              <a:rPr lang="es-DO" altLang="es-CO" sz="2000"/>
              <a:t>La reprogramación de un crédito supone la modificación de las condiciones del mismo, alterando plazos, tasas e importes, pero sin la emisión de un nuevo documento respaldatorio. </a:t>
            </a:r>
          </a:p>
          <a:p>
            <a:pPr algn="just">
              <a:lnSpc>
                <a:spcPct val="80000"/>
              </a:lnSpc>
            </a:pPr>
            <a:endParaRPr lang="es-DO" altLang="es-CO" sz="2000"/>
          </a:p>
          <a:p>
            <a:pPr algn="just">
              <a:lnSpc>
                <a:spcPct val="80000"/>
              </a:lnSpc>
            </a:pPr>
            <a:r>
              <a:rPr lang="es-DO" altLang="es-CO" sz="2000"/>
              <a:t>Se mantiene el número de operación, pero se modifica la Suboperación correspondiente.</a:t>
            </a:r>
          </a:p>
          <a:p>
            <a:pPr algn="just">
              <a:lnSpc>
                <a:spcPct val="80000"/>
              </a:lnSpc>
            </a:pPr>
            <a:endParaRPr lang="es-DO" altLang="es-CO" sz="2000"/>
          </a:p>
          <a:p>
            <a:pPr algn="just">
              <a:lnSpc>
                <a:spcPct val="80000"/>
              </a:lnSpc>
            </a:pPr>
            <a:r>
              <a:rPr lang="es-DO" altLang="es-CO" sz="2000"/>
              <a:t>Las operaciones reprogramadas se graban con el status 60. </a:t>
            </a:r>
          </a:p>
          <a:p>
            <a:pPr algn="just">
              <a:lnSpc>
                <a:spcPct val="80000"/>
              </a:lnSpc>
            </a:pPr>
            <a:endParaRPr lang="es-DO" altLang="es-CO" sz="2000"/>
          </a:p>
          <a:p>
            <a:pPr algn="just">
              <a:lnSpc>
                <a:spcPct val="80000"/>
              </a:lnSpc>
            </a:pPr>
            <a:r>
              <a:rPr lang="es-DO" altLang="es-CO" sz="2000"/>
              <a:t>Transacciones utilizadas:</a:t>
            </a:r>
          </a:p>
          <a:p>
            <a:pPr lvl="1" algn="just">
              <a:lnSpc>
                <a:spcPct val="80000"/>
              </a:lnSpc>
            </a:pPr>
            <a:r>
              <a:rPr lang="es-DO" altLang="es-CO" sz="1800"/>
              <a:t>Sin Capitalización (Trns.30/610, 615 y 32/610, 612, 615, 617)</a:t>
            </a:r>
          </a:p>
          <a:p>
            <a:pPr lvl="1" algn="just">
              <a:lnSpc>
                <a:spcPct val="80000"/>
              </a:lnSpc>
            </a:pPr>
            <a:r>
              <a:rPr lang="es-DO" altLang="es-CO" sz="1800"/>
              <a:t>Con Capitalización (Trns.30/620,625 y 32/620, 622, 625, 627)</a:t>
            </a:r>
          </a:p>
          <a:p>
            <a:pPr lvl="1" algn="just">
              <a:lnSpc>
                <a:spcPct val="80000"/>
              </a:lnSpc>
            </a:pPr>
            <a:r>
              <a:rPr lang="es-DO" altLang="es-CO" sz="1800"/>
              <a:t>Con Perdón de Capital (Trns.30/660,665 y 32/660, 662, 665, 667)</a:t>
            </a:r>
            <a:endParaRPr lang="es-ES" altLang="es-CO" sz="1800"/>
          </a:p>
        </p:txBody>
      </p:sp>
      <p:sp>
        <p:nvSpPr>
          <p:cNvPr id="447493" name="Rectangle 5">
            <a:extLst>
              <a:ext uri="{FF2B5EF4-FFF2-40B4-BE49-F238E27FC236}">
                <a16:creationId xmlns:a16="http://schemas.microsoft.com/office/drawing/2014/main" id="{92536842-96DD-1E5B-8FF1-B8F6FA49A325}"/>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Reprogramación de Préstamos</a:t>
            </a:r>
            <a:endParaRPr lang="es-ES" altLang="es-CO" sz="2800" b="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32BE670B-017E-167C-B749-931A9A674ADA}"/>
              </a:ext>
            </a:extLst>
          </p:cNvPr>
          <p:cNvSpPr>
            <a:spLocks noGrp="1"/>
          </p:cNvSpPr>
          <p:nvPr>
            <p:ph type="ftr" sz="quarter" idx="11"/>
          </p:nvPr>
        </p:nvSpPr>
        <p:spPr/>
        <p:txBody>
          <a:bodyPr/>
          <a:lstStyle/>
          <a:p>
            <a:r>
              <a:rPr lang="es-ES" altLang="es-CO"/>
              <a:t>www.bantotal.com</a:t>
            </a:r>
          </a:p>
        </p:txBody>
      </p:sp>
      <p:sp>
        <p:nvSpPr>
          <p:cNvPr id="449539" name="Rectangle 3">
            <a:extLst>
              <a:ext uri="{FF2B5EF4-FFF2-40B4-BE49-F238E27FC236}">
                <a16:creationId xmlns:a16="http://schemas.microsoft.com/office/drawing/2014/main" id="{8D6DE2B6-E981-F66D-9365-86F9996BCCE0}"/>
              </a:ext>
            </a:extLst>
          </p:cNvPr>
          <p:cNvSpPr>
            <a:spLocks noGrp="1" noChangeArrowheads="1"/>
          </p:cNvSpPr>
          <p:nvPr>
            <p:ph type="body" idx="1"/>
          </p:nvPr>
        </p:nvSpPr>
        <p:spPr>
          <a:xfrm>
            <a:off x="838200" y="145415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DO" altLang="es-CO" sz="2000"/>
              <a:t>La refinanciación de un crédito supone la generación de un nuevo crédito, cuya finalidad es la cancelación de otro u otros créditos del cliente.</a:t>
            </a:r>
          </a:p>
          <a:p>
            <a:endParaRPr lang="es-DO" altLang="es-CO" sz="2000"/>
          </a:p>
          <a:p>
            <a:r>
              <a:rPr lang="es-DO" altLang="es-CO" sz="2000"/>
              <a:t>Al igual que la reprogramación, es una modificación en las condiciones de pago de un cliente, pero supone la emisión de un nuevo documento.</a:t>
            </a:r>
          </a:p>
          <a:p>
            <a:endParaRPr lang="es-DO" altLang="es-CO" sz="2000"/>
          </a:p>
          <a:p>
            <a:r>
              <a:rPr lang="es-DO" altLang="es-CO" sz="2000"/>
              <a:t>Las operaciones reprogramadas se graban con el status 61.</a:t>
            </a:r>
            <a:r>
              <a:rPr lang="es-ES" altLang="es-CO" sz="2000"/>
              <a:t> </a:t>
            </a:r>
          </a:p>
          <a:p>
            <a:endParaRPr lang="es-ES" altLang="es-CO" sz="2000"/>
          </a:p>
          <a:p>
            <a:r>
              <a:rPr lang="es-ES" altLang="es-CO" sz="2000"/>
              <a:t>Transacciones utilizadas:</a:t>
            </a:r>
          </a:p>
          <a:p>
            <a:pPr lvl="1"/>
            <a:r>
              <a:rPr lang="es-DO" altLang="es-CO" sz="1800"/>
              <a:t>30/710, 720, 730 </a:t>
            </a:r>
          </a:p>
          <a:p>
            <a:pPr lvl="1"/>
            <a:r>
              <a:rPr lang="es-DO" altLang="es-CO" sz="1800"/>
              <a:t>32/ 710, 720, 730, 740, 750 y 760.</a:t>
            </a:r>
            <a:endParaRPr lang="es-ES" altLang="es-CO" sz="1800"/>
          </a:p>
          <a:p>
            <a:pPr lvl="1"/>
            <a:endParaRPr lang="es-DO" altLang="es-CO" sz="1800"/>
          </a:p>
          <a:p>
            <a:pPr marL="1085850" lvl="2" algn="just">
              <a:buFontTx/>
              <a:buNone/>
            </a:pPr>
            <a:endParaRPr lang="es-ES" altLang="es-CO" sz="1400"/>
          </a:p>
        </p:txBody>
      </p:sp>
      <p:sp>
        <p:nvSpPr>
          <p:cNvPr id="449541" name="Rectangle 5">
            <a:extLst>
              <a:ext uri="{FF2B5EF4-FFF2-40B4-BE49-F238E27FC236}">
                <a16:creationId xmlns:a16="http://schemas.microsoft.com/office/drawing/2014/main" id="{511AEB8D-1B14-4CF3-0D50-A7731599E153}"/>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Refinanciación de Préstamos</a:t>
            </a:r>
            <a:endParaRPr lang="es-ES" altLang="es-CO" sz="2800" b="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CAAB629-5181-172F-B93B-C7630818B622}"/>
              </a:ext>
            </a:extLst>
          </p:cNvPr>
          <p:cNvSpPr>
            <a:spLocks noGrp="1"/>
          </p:cNvSpPr>
          <p:nvPr>
            <p:ph type="ftr" sz="quarter" idx="11"/>
          </p:nvPr>
        </p:nvSpPr>
        <p:spPr/>
        <p:txBody>
          <a:bodyPr/>
          <a:lstStyle/>
          <a:p>
            <a:r>
              <a:rPr lang="es-ES" altLang="es-CO"/>
              <a:t>www.bantotal.com</a:t>
            </a:r>
          </a:p>
        </p:txBody>
      </p:sp>
      <p:sp>
        <p:nvSpPr>
          <p:cNvPr id="451587" name="Rectangle 3">
            <a:extLst>
              <a:ext uri="{FF2B5EF4-FFF2-40B4-BE49-F238E27FC236}">
                <a16:creationId xmlns:a16="http://schemas.microsoft.com/office/drawing/2014/main" id="{0C428F66-C4A8-973A-AF20-46810C937A4B}"/>
              </a:ext>
            </a:extLst>
          </p:cNvPr>
          <p:cNvSpPr>
            <a:spLocks noGrp="1" noChangeArrowheads="1"/>
          </p:cNvSpPr>
          <p:nvPr>
            <p:ph type="body" idx="1"/>
          </p:nvPr>
        </p:nvSpPr>
        <p:spPr>
          <a:xfrm>
            <a:off x="838200" y="12954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r>
              <a:rPr lang="es-DO" altLang="es-CO" sz="2000"/>
              <a:t>Adelanto de Cuotas</a:t>
            </a:r>
          </a:p>
          <a:p>
            <a:pPr lvl="1" algn="just"/>
            <a:r>
              <a:rPr lang="es-DO" altLang="es-CO" sz="1800"/>
              <a:t>Pagos anticipados de capital, en créditos tipos amortizables (francés y alemán)</a:t>
            </a:r>
          </a:p>
          <a:p>
            <a:pPr lvl="1" algn="just"/>
            <a:r>
              <a:rPr lang="es-DO" altLang="es-CO" sz="1800"/>
              <a:t>pagos especiales de capital para préstamos a plazo fijo</a:t>
            </a:r>
          </a:p>
          <a:p>
            <a:pPr lvl="1" algn="just"/>
            <a:endParaRPr lang="es-DO" altLang="es-CO" sz="800"/>
          </a:p>
          <a:p>
            <a:pPr algn="just"/>
            <a:r>
              <a:rPr lang="es-DO" altLang="es-CO" sz="2000"/>
              <a:t>Este permite generar una cuota extraordinaria de capital, y modificar el resto de las cuotas, manteniendo la cantidad de cuotas residuales, o manteniendo constante el valor de cuota. </a:t>
            </a:r>
          </a:p>
          <a:p>
            <a:pPr algn="just"/>
            <a:endParaRPr lang="es-DO" altLang="es-CO" sz="800"/>
          </a:p>
          <a:p>
            <a:r>
              <a:rPr lang="es-ES_tradnl" altLang="es-CO" sz="2000"/>
              <a:t>Para préstamos amortizables existen dos posibilidades: </a:t>
            </a:r>
            <a:endParaRPr lang="es-ES" altLang="es-CO" sz="2000"/>
          </a:p>
          <a:p>
            <a:pPr lvl="1"/>
            <a:r>
              <a:rPr lang="es-ES_tradnl" altLang="es-CO" sz="1800"/>
              <a:t>Reducción de plazo. El valor de cuota (capital e interés) se mantiene en el tiempo.</a:t>
            </a:r>
            <a:endParaRPr lang="es-ES" altLang="es-CO" sz="1800"/>
          </a:p>
          <a:p>
            <a:pPr lvl="1"/>
            <a:r>
              <a:rPr lang="es-ES_tradnl" altLang="es-CO" sz="1800"/>
              <a:t>Reducción de valor de cuota: El plazo se mantiene, por lo que se modifica el valor de la cuota.</a:t>
            </a:r>
          </a:p>
          <a:p>
            <a:r>
              <a:rPr lang="es-ES_tradnl" altLang="es-CO" sz="2000"/>
              <a:t>Para préstamos a plazo fijo la cuota extraordinaria de capital se genera con la fecha del día que se produce el adelanto.</a:t>
            </a:r>
            <a:endParaRPr lang="es-ES" altLang="es-CO" sz="2000"/>
          </a:p>
        </p:txBody>
      </p:sp>
      <p:sp>
        <p:nvSpPr>
          <p:cNvPr id="451589" name="Rectangle 5">
            <a:extLst>
              <a:ext uri="{FF2B5EF4-FFF2-40B4-BE49-F238E27FC236}">
                <a16:creationId xmlns:a16="http://schemas.microsoft.com/office/drawing/2014/main" id="{7E4A1249-F81D-3FEF-11CF-A37C1DDA5289}"/>
              </a:ext>
            </a:extLst>
          </p:cNvPr>
          <p:cNvSpPr>
            <a:spLocks noChangeArrowheads="1"/>
          </p:cNvSpPr>
          <p:nvPr/>
        </p:nvSpPr>
        <p:spPr bwMode="auto">
          <a:xfrm>
            <a:off x="2339975"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Modificación de Estructura de Préstamos</a:t>
            </a:r>
            <a:endParaRPr lang="es-ES" altLang="es-CO" sz="2800" b="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E50E9FD-3DAA-B809-9002-7711E82B4552}"/>
              </a:ext>
            </a:extLst>
          </p:cNvPr>
          <p:cNvSpPr>
            <a:spLocks noGrp="1"/>
          </p:cNvSpPr>
          <p:nvPr>
            <p:ph type="ftr" sz="quarter" idx="11"/>
          </p:nvPr>
        </p:nvSpPr>
        <p:spPr/>
        <p:txBody>
          <a:bodyPr/>
          <a:lstStyle/>
          <a:p>
            <a:r>
              <a:rPr lang="es-ES" altLang="es-CO"/>
              <a:t>www.bantotal.com</a:t>
            </a:r>
          </a:p>
        </p:txBody>
      </p:sp>
      <p:sp>
        <p:nvSpPr>
          <p:cNvPr id="453635" name="Rectangle 3">
            <a:extLst>
              <a:ext uri="{FF2B5EF4-FFF2-40B4-BE49-F238E27FC236}">
                <a16:creationId xmlns:a16="http://schemas.microsoft.com/office/drawing/2014/main" id="{13F532F2-B6E4-2F0C-A66F-516475E3CC4B}"/>
              </a:ext>
            </a:extLst>
          </p:cNvPr>
          <p:cNvSpPr>
            <a:spLocks noGrp="1" noChangeArrowheads="1"/>
          </p:cNvSpPr>
          <p:nvPr>
            <p:ph type="body" idx="1"/>
          </p:nvPr>
        </p:nvSpPr>
        <p:spPr>
          <a:xfrm>
            <a:off x="685800" y="1295400"/>
            <a:ext cx="8077200" cy="434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r>
              <a:rPr lang="es-DO" altLang="es-CO" sz="2000"/>
              <a:t>La normativa exige la exposición de los préstamos en diferentes códigos contables, de acuerdo a la morosidad del crédito. </a:t>
            </a:r>
          </a:p>
          <a:p>
            <a:pPr algn="just"/>
            <a:endParaRPr lang="es-DO" altLang="es-CO" sz="2000"/>
          </a:p>
          <a:p>
            <a:pPr algn="just"/>
            <a:r>
              <a:rPr lang="es-DO" altLang="es-CO" sz="2000"/>
              <a:t>Se exponen por separado:</a:t>
            </a:r>
          </a:p>
          <a:p>
            <a:pPr lvl="1" algn="just"/>
            <a:r>
              <a:rPr lang="es-DO" altLang="es-CO" sz="2000" b="1"/>
              <a:t>Préstamos vigentes (aquellos que se encuentran al día en materia de pagos)</a:t>
            </a:r>
          </a:p>
          <a:p>
            <a:pPr lvl="1" algn="just"/>
            <a:r>
              <a:rPr lang="es-DO" altLang="es-CO" sz="2000" b="1"/>
              <a:t>Préstamos atrasados (los que tienen algún grado de atraso, pero que aún no ha vencido la última cuota)</a:t>
            </a:r>
          </a:p>
          <a:p>
            <a:pPr lvl="1" algn="just"/>
            <a:r>
              <a:rPr lang="es-DO" altLang="es-CO" sz="2000" b="1"/>
              <a:t>Préstamos vencidos (aquellos que vencieron completeamente).</a:t>
            </a:r>
          </a:p>
          <a:p>
            <a:pPr lvl="1" algn="just"/>
            <a:endParaRPr lang="es-DO" altLang="es-CO" sz="2000" b="1"/>
          </a:p>
          <a:p>
            <a:pPr algn="just"/>
            <a:r>
              <a:rPr lang="es-DO" altLang="es-CO" sz="2000"/>
              <a:t>Esto tipo de pasaje se lleva a cabo en forma automática por parte del sistema, mediante un proceso batch. </a:t>
            </a:r>
          </a:p>
          <a:p>
            <a:pPr algn="just"/>
            <a:endParaRPr lang="es-ES" altLang="es-CO" sz="2000"/>
          </a:p>
          <a:p>
            <a:pPr algn="just"/>
            <a:endParaRPr lang="es-ES" altLang="es-CO" sz="3200"/>
          </a:p>
        </p:txBody>
      </p:sp>
      <p:sp>
        <p:nvSpPr>
          <p:cNvPr id="453637" name="Rectangle 5">
            <a:extLst>
              <a:ext uri="{FF2B5EF4-FFF2-40B4-BE49-F238E27FC236}">
                <a16:creationId xmlns:a16="http://schemas.microsoft.com/office/drawing/2014/main" id="{091B33CF-F670-BCF4-F73B-6CCF0B6D4DA3}"/>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Pasaje de Códigos Contables</a:t>
            </a:r>
            <a:endParaRPr lang="es-ES" altLang="es-CO" sz="2800" b="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AA228DCC-5C41-D981-9491-7E4E06D39E39}"/>
              </a:ext>
            </a:extLst>
          </p:cNvPr>
          <p:cNvSpPr>
            <a:spLocks noGrp="1"/>
          </p:cNvSpPr>
          <p:nvPr>
            <p:ph type="ftr" sz="quarter" idx="11"/>
          </p:nvPr>
        </p:nvSpPr>
        <p:spPr/>
        <p:txBody>
          <a:bodyPr/>
          <a:lstStyle/>
          <a:p>
            <a:r>
              <a:rPr lang="es-ES" altLang="es-CO"/>
              <a:t>www.bantotal.com</a:t>
            </a:r>
          </a:p>
        </p:txBody>
      </p:sp>
      <p:sp>
        <p:nvSpPr>
          <p:cNvPr id="455683" name="Rectangle 3">
            <a:extLst>
              <a:ext uri="{FF2B5EF4-FFF2-40B4-BE49-F238E27FC236}">
                <a16:creationId xmlns:a16="http://schemas.microsoft.com/office/drawing/2014/main" id="{E3F7EEED-E90F-A1B6-88C2-7AEAB842F4E9}"/>
              </a:ext>
            </a:extLst>
          </p:cNvPr>
          <p:cNvSpPr>
            <a:spLocks noGrp="1" noChangeArrowheads="1"/>
          </p:cNvSpPr>
          <p:nvPr>
            <p:ph type="body" idx="1"/>
          </p:nvPr>
        </p:nvSpPr>
        <p:spPr>
          <a:xfrm>
            <a:off x="685800" y="1295400"/>
            <a:ext cx="8077200" cy="441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r>
              <a:rPr lang="es-ES" altLang="es-CO" sz="2000"/>
              <a:t>Cuando el pasaje </a:t>
            </a:r>
            <a:r>
              <a:rPr lang="es-ES_tradnl" altLang="es-CO" sz="2000"/>
              <a:t>no depende de una fecha o plazo determinado, sino de una decisión de carácter administrativo por parte del banco, el mismo se realiza a través de transacciones “manuales”. </a:t>
            </a:r>
          </a:p>
          <a:p>
            <a:pPr algn="just"/>
            <a:endParaRPr lang="es-ES_tradnl" altLang="es-CO" sz="2000"/>
          </a:p>
          <a:p>
            <a:pPr algn="just"/>
            <a:r>
              <a:rPr lang="es-ES_tradnl" altLang="es-CO" sz="2000"/>
              <a:t>Se definieron 2 estados:</a:t>
            </a:r>
          </a:p>
          <a:p>
            <a:pPr lvl="1" algn="just"/>
            <a:r>
              <a:rPr lang="es-DO" altLang="es-CO" sz="2000" b="1"/>
              <a:t>Cobro administrativo. Instancia donde se informa al cliente su atraso de pago, por parte del departamento respectivo.</a:t>
            </a:r>
            <a:endParaRPr lang="es-ES" altLang="es-CO" sz="2000" b="1"/>
          </a:p>
          <a:p>
            <a:pPr lvl="1"/>
            <a:r>
              <a:rPr lang="es-DO" altLang="es-CO" sz="2000" b="1"/>
              <a:t>Cobro judicial. Donde se procede a seguir los pasos establecidos legalmente para la recuperación del mismo.</a:t>
            </a:r>
          </a:p>
          <a:p>
            <a:endParaRPr lang="es-ES_tradnl" altLang="es-CO" sz="1800"/>
          </a:p>
          <a:p>
            <a:r>
              <a:rPr lang="es-ES_tradnl" altLang="es-CO" sz="2000"/>
              <a:t>Transacciones Utilizadas</a:t>
            </a:r>
          </a:p>
          <a:p>
            <a:pPr lvl="1"/>
            <a:r>
              <a:rPr lang="es-ES_tradnl" altLang="es-CO" sz="2000"/>
              <a:t>30/410, 415, 420, 425, 430, 435</a:t>
            </a:r>
            <a:endParaRPr lang="es-ES" altLang="es-CO" sz="2000"/>
          </a:p>
        </p:txBody>
      </p:sp>
      <p:sp>
        <p:nvSpPr>
          <p:cNvPr id="455685" name="Rectangle 5">
            <a:extLst>
              <a:ext uri="{FF2B5EF4-FFF2-40B4-BE49-F238E27FC236}">
                <a16:creationId xmlns:a16="http://schemas.microsoft.com/office/drawing/2014/main" id="{E669C84F-93AE-2312-F362-EC6323E340BE}"/>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Pasaje Manual de Códigos Contables</a:t>
            </a:r>
            <a:endParaRPr lang="es-ES" altLang="es-CO" sz="2800" b="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571DA72-B25C-2C45-F5A7-DCDFF5FA1A15}"/>
              </a:ext>
            </a:extLst>
          </p:cNvPr>
          <p:cNvSpPr>
            <a:spLocks noGrp="1"/>
          </p:cNvSpPr>
          <p:nvPr>
            <p:ph type="ftr" sz="quarter" idx="11"/>
          </p:nvPr>
        </p:nvSpPr>
        <p:spPr/>
        <p:txBody>
          <a:bodyPr/>
          <a:lstStyle/>
          <a:p>
            <a:r>
              <a:rPr lang="es-ES" altLang="es-CO"/>
              <a:t>www.bantotal.com</a:t>
            </a:r>
          </a:p>
        </p:txBody>
      </p:sp>
      <p:sp>
        <p:nvSpPr>
          <p:cNvPr id="457731" name="Rectangle 3">
            <a:extLst>
              <a:ext uri="{FF2B5EF4-FFF2-40B4-BE49-F238E27FC236}">
                <a16:creationId xmlns:a16="http://schemas.microsoft.com/office/drawing/2014/main" id="{FEF2F207-CEA2-AE71-CDE9-E26B83D4882C}"/>
              </a:ext>
            </a:extLst>
          </p:cNvPr>
          <p:cNvSpPr>
            <a:spLocks noGrp="1" noChangeArrowheads="1"/>
          </p:cNvSpPr>
          <p:nvPr>
            <p:ph type="body" idx="1"/>
          </p:nvPr>
        </p:nvSpPr>
        <p:spPr>
          <a:xfrm>
            <a:off x="685800" y="1484313"/>
            <a:ext cx="7848600" cy="5029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lnSpc>
                <a:spcPct val="70000"/>
              </a:lnSpc>
            </a:pPr>
            <a:r>
              <a:rPr lang="es-DO" altLang="es-CO" sz="2000"/>
              <a:t>El castigo de operaciones supone dar de baja un crédito, a efectos de depurarlo de los créditos de la institución, y exponerlo en cuentas de orden.</a:t>
            </a:r>
          </a:p>
          <a:p>
            <a:pPr algn="just">
              <a:lnSpc>
                <a:spcPct val="70000"/>
              </a:lnSpc>
            </a:pPr>
            <a:endParaRPr lang="es-DO" altLang="es-CO" sz="2000"/>
          </a:p>
          <a:p>
            <a:pPr algn="just">
              <a:lnSpc>
                <a:spcPct val="70000"/>
              </a:lnSpc>
            </a:pPr>
            <a:r>
              <a:rPr lang="es-DO" altLang="es-CO" sz="2000"/>
              <a:t>El castigo se administra como un  saldo de operación,  dado que en esta instancia deja de administrarse la estructura del crédito asociado.</a:t>
            </a:r>
          </a:p>
          <a:p>
            <a:pPr algn="just">
              <a:lnSpc>
                <a:spcPct val="70000"/>
              </a:lnSpc>
            </a:pPr>
            <a:endParaRPr lang="es-DO" altLang="es-CO" sz="2000"/>
          </a:p>
          <a:p>
            <a:pPr algn="just">
              <a:lnSpc>
                <a:spcPct val="70000"/>
              </a:lnSpc>
            </a:pPr>
            <a:r>
              <a:rPr lang="es-DO" altLang="es-CO" sz="2000"/>
              <a:t>Los códigos contables de operaciones castigadas se encuentran en el módulo 33. </a:t>
            </a:r>
          </a:p>
          <a:p>
            <a:pPr algn="just">
              <a:lnSpc>
                <a:spcPct val="70000"/>
              </a:lnSpc>
            </a:pPr>
            <a:endParaRPr lang="es-DO" altLang="es-CO" sz="2000"/>
          </a:p>
          <a:p>
            <a:pPr>
              <a:lnSpc>
                <a:spcPct val="70000"/>
              </a:lnSpc>
            </a:pPr>
            <a:r>
              <a:rPr lang="es-DO" altLang="es-CO" sz="2000"/>
              <a:t>Transacciones Utilizadas:</a:t>
            </a:r>
          </a:p>
          <a:p>
            <a:pPr lvl="1">
              <a:lnSpc>
                <a:spcPct val="70000"/>
              </a:lnSpc>
            </a:pPr>
            <a:r>
              <a:rPr lang="es-DO" altLang="es-CO" sz="1800"/>
              <a:t>Corporativos Trn.33/10</a:t>
            </a:r>
            <a:r>
              <a:rPr lang="es-ES" altLang="es-CO" sz="1800"/>
              <a:t> </a:t>
            </a:r>
          </a:p>
          <a:p>
            <a:pPr lvl="1">
              <a:lnSpc>
                <a:spcPct val="70000"/>
              </a:lnSpc>
            </a:pPr>
            <a:r>
              <a:rPr lang="es-DO" altLang="es-CO" sz="1800"/>
              <a:t>Consumo Trn.33/20 </a:t>
            </a:r>
          </a:p>
          <a:p>
            <a:pPr lvl="1">
              <a:lnSpc>
                <a:spcPct val="70000"/>
              </a:lnSpc>
            </a:pPr>
            <a:r>
              <a:rPr lang="es-DO" altLang="es-CO" sz="1800"/>
              <a:t>Créditos Reajustables Trn.33/30</a:t>
            </a:r>
            <a:endParaRPr lang="es-ES" altLang="es-CO" sz="1800"/>
          </a:p>
        </p:txBody>
      </p:sp>
      <p:sp>
        <p:nvSpPr>
          <p:cNvPr id="457733" name="Rectangle 5">
            <a:extLst>
              <a:ext uri="{FF2B5EF4-FFF2-40B4-BE49-F238E27FC236}">
                <a16:creationId xmlns:a16="http://schemas.microsoft.com/office/drawing/2014/main" id="{B89EF7D4-D73C-B097-8330-D386779CC01D}"/>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Ciclo de Vida</a:t>
            </a:r>
            <a:br>
              <a:rPr lang="es-UY" altLang="es-CO"/>
            </a:br>
            <a:r>
              <a:rPr lang="es-UY" altLang="es-CO" sz="2800" b="0"/>
              <a:t>Castigo de Operaciones</a:t>
            </a:r>
            <a:endParaRPr lang="es-ES" altLang="es-CO" sz="2800" b="0"/>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8ED8F5F-5DA2-FFB4-8BBB-72EB3CE2BE40}"/>
              </a:ext>
            </a:extLst>
          </p:cNvPr>
          <p:cNvSpPr>
            <a:spLocks noGrp="1"/>
          </p:cNvSpPr>
          <p:nvPr>
            <p:ph type="ftr" sz="quarter" idx="11"/>
          </p:nvPr>
        </p:nvSpPr>
        <p:spPr/>
        <p:txBody>
          <a:bodyPr/>
          <a:lstStyle/>
          <a:p>
            <a:r>
              <a:rPr lang="es-ES" altLang="es-CO"/>
              <a:t>www.bantotal.com</a:t>
            </a:r>
          </a:p>
        </p:txBody>
      </p:sp>
      <p:sp>
        <p:nvSpPr>
          <p:cNvPr id="459779" name="Rectangle 3">
            <a:extLst>
              <a:ext uri="{FF2B5EF4-FFF2-40B4-BE49-F238E27FC236}">
                <a16:creationId xmlns:a16="http://schemas.microsoft.com/office/drawing/2014/main" id="{22391EE8-B2AB-0F58-B082-790EB81D5786}"/>
              </a:ext>
            </a:extLst>
          </p:cNvPr>
          <p:cNvSpPr>
            <a:spLocks noGrp="1" noChangeArrowheads="1"/>
          </p:cNvSpPr>
          <p:nvPr>
            <p:ph type="body" idx="1"/>
          </p:nvPr>
        </p:nvSpPr>
        <p:spPr>
          <a:xfrm>
            <a:off x="838200" y="15240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Existe la posibilidad de agregar/modificar las instrucciones, a través de un programa particular (Instrucciones de Cobro del Préstamo).</a:t>
            </a:r>
          </a:p>
          <a:p>
            <a:endParaRPr lang="es-ES" altLang="es-CO" sz="2000"/>
          </a:p>
          <a:p>
            <a:pPr lvl="1"/>
            <a:r>
              <a:rPr lang="es-ES" altLang="es-CO" sz="2000"/>
              <a:t>Agregar/Modificar/Eliminar Cuenta de Débito</a:t>
            </a:r>
          </a:p>
          <a:p>
            <a:pPr lvl="1"/>
            <a:r>
              <a:rPr lang="es-ES" altLang="es-CO" sz="2000"/>
              <a:t>Permite Sobregirar la Cuenta Vista</a:t>
            </a:r>
          </a:p>
          <a:p>
            <a:pPr lvl="1"/>
            <a:r>
              <a:rPr lang="es-ES" altLang="es-CO" sz="2000"/>
              <a:t>Permite Cobrar Parcialmente</a:t>
            </a:r>
          </a:p>
          <a:p>
            <a:pPr lvl="1">
              <a:buFontTx/>
              <a:buNone/>
            </a:pPr>
            <a:endParaRPr lang="es-ES" altLang="es-CO" sz="2000"/>
          </a:p>
        </p:txBody>
      </p:sp>
      <p:sp>
        <p:nvSpPr>
          <p:cNvPr id="459780" name="Rectangle 4">
            <a:extLst>
              <a:ext uri="{FF2B5EF4-FFF2-40B4-BE49-F238E27FC236}">
                <a16:creationId xmlns:a16="http://schemas.microsoft.com/office/drawing/2014/main" id="{15CC1970-5CC4-1153-3443-FEF96DDCB466}"/>
              </a:ext>
            </a:extLst>
          </p:cNvPr>
          <p:cNvSpPr>
            <a:spLocks noChangeArrowheads="1"/>
          </p:cNvSpPr>
          <p:nvPr/>
        </p:nvSpPr>
        <p:spPr bwMode="auto">
          <a:xfrm>
            <a:off x="2463800" y="1889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3200" b="1">
                <a:solidFill>
                  <a:srgbClr val="CC0000"/>
                </a:solidFill>
                <a:effectLst>
                  <a:outerShdw blurRad="38100" dist="38100" dir="2700000" algn="tl">
                    <a:srgbClr val="C0C0C0"/>
                  </a:outerShdw>
                </a:effectLst>
                <a:latin typeface="Arial" panose="020B0604020202020204" pitchFamily="34" charset="0"/>
              </a:defRPr>
            </a:lvl1pPr>
            <a:lvl2pPr algn="l">
              <a:defRPr sz="3200" b="1">
                <a:solidFill>
                  <a:srgbClr val="CC0000"/>
                </a:solidFill>
                <a:effectLst>
                  <a:outerShdw blurRad="38100" dist="38100" dir="2700000" algn="tl">
                    <a:srgbClr val="C0C0C0"/>
                  </a:outerShdw>
                </a:effectLst>
                <a:latin typeface="Arial" panose="020B0604020202020204" pitchFamily="34" charset="0"/>
              </a:defRPr>
            </a:lvl2pPr>
            <a:lvl3pPr algn="l">
              <a:defRPr sz="3200" b="1">
                <a:solidFill>
                  <a:srgbClr val="CC0000"/>
                </a:solidFill>
                <a:effectLst>
                  <a:outerShdw blurRad="38100" dist="38100" dir="2700000" algn="tl">
                    <a:srgbClr val="C0C0C0"/>
                  </a:outerShdw>
                </a:effectLst>
                <a:latin typeface="Arial" panose="020B0604020202020204" pitchFamily="34" charset="0"/>
              </a:defRPr>
            </a:lvl3pPr>
            <a:lvl4pPr algn="l">
              <a:defRPr sz="3200" b="1">
                <a:solidFill>
                  <a:srgbClr val="CC0000"/>
                </a:solidFill>
                <a:effectLst>
                  <a:outerShdw blurRad="38100" dist="38100" dir="2700000" algn="tl">
                    <a:srgbClr val="C0C0C0"/>
                  </a:outerShdw>
                </a:effectLst>
                <a:latin typeface="Arial" panose="020B0604020202020204" pitchFamily="34" charset="0"/>
              </a:defRPr>
            </a:lvl4pPr>
            <a:lvl5pPr algn="l">
              <a:defRPr sz="3200" b="1">
                <a:solidFill>
                  <a:srgbClr val="CC0000"/>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200" b="1">
                <a:solidFill>
                  <a:srgbClr val="CC0000"/>
                </a:solidFill>
                <a:effectLst>
                  <a:outerShdw blurRad="38100" dist="38100" dir="2700000" algn="tl">
                    <a:srgbClr val="C0C0C0"/>
                  </a:outerShdw>
                </a:effectLst>
                <a:latin typeface="Arial" panose="020B0604020202020204" pitchFamily="34" charset="0"/>
              </a:defRPr>
            </a:lvl9pPr>
          </a:lstStyle>
          <a:p>
            <a:pPr eaLnBrk="1" hangingPunct="1"/>
            <a:r>
              <a:rPr lang="es-UY" altLang="es-CO"/>
              <a:t>Otros Eventos</a:t>
            </a:r>
            <a:br>
              <a:rPr lang="es-UY" altLang="es-CO"/>
            </a:br>
            <a:r>
              <a:rPr lang="es-UY" altLang="es-CO" sz="2800" b="0"/>
              <a:t>Cambio de Instrucciones de Cobro</a:t>
            </a:r>
            <a:endParaRPr lang="es-ES" altLang="es-CO" sz="2800" b="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D648BCC8-699C-1790-53A9-58E8A95ED484}"/>
              </a:ext>
            </a:extLst>
          </p:cNvPr>
          <p:cNvSpPr>
            <a:spLocks noGrp="1"/>
          </p:cNvSpPr>
          <p:nvPr>
            <p:ph type="ftr" sz="quarter" idx="11"/>
          </p:nvPr>
        </p:nvSpPr>
        <p:spPr/>
        <p:txBody>
          <a:bodyPr/>
          <a:lstStyle/>
          <a:p>
            <a:r>
              <a:rPr lang="es-ES" altLang="es-CO"/>
              <a:t>www.bantotal.com</a:t>
            </a:r>
          </a:p>
        </p:txBody>
      </p:sp>
      <p:sp>
        <p:nvSpPr>
          <p:cNvPr id="463874" name="Rectangle 2">
            <a:extLst>
              <a:ext uri="{FF2B5EF4-FFF2-40B4-BE49-F238E27FC236}">
                <a16:creationId xmlns:a16="http://schemas.microsoft.com/office/drawing/2014/main" id="{20DA7DDA-614A-5847-1BE7-E475F433C144}"/>
              </a:ext>
            </a:extLst>
          </p:cNvPr>
          <p:cNvSpPr>
            <a:spLocks noGrp="1" noChangeArrowheads="1"/>
          </p:cNvSpPr>
          <p:nvPr>
            <p:ph type="title"/>
          </p:nvPr>
        </p:nvSpPr>
        <p:spPr>
          <a:xfrm>
            <a:off x="2555875" y="188913"/>
            <a:ext cx="5922963"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Procesos Batch</a:t>
            </a:r>
            <a:r>
              <a:rPr lang="es-ES_tradnl" altLang="es-CO" sz="1600"/>
              <a:t> </a:t>
            </a:r>
            <a:r>
              <a:rPr lang="es-ES_tradnl" altLang="es-CO" sz="3600"/>
              <a:t> </a:t>
            </a:r>
          </a:p>
        </p:txBody>
      </p:sp>
      <p:sp>
        <p:nvSpPr>
          <p:cNvPr id="463875" name="Rectangle 3">
            <a:extLst>
              <a:ext uri="{FF2B5EF4-FFF2-40B4-BE49-F238E27FC236}">
                <a16:creationId xmlns:a16="http://schemas.microsoft.com/office/drawing/2014/main" id="{817E2A6F-2CED-5C75-74C6-576B3B56F9A5}"/>
              </a:ext>
            </a:extLst>
          </p:cNvPr>
          <p:cNvSpPr>
            <a:spLocks noGrp="1" noChangeArrowheads="1"/>
          </p:cNvSpPr>
          <p:nvPr>
            <p:ph type="body" idx="1"/>
          </p:nvPr>
        </p:nvSpPr>
        <p:spPr>
          <a:xfrm>
            <a:off x="342900" y="1525588"/>
            <a:ext cx="83058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lgn="just"/>
            <a:r>
              <a:rPr lang="es-ES" altLang="es-CO" sz="2400" b="1"/>
              <a:t>Revisión de Tasas (PAR00280)</a:t>
            </a:r>
          </a:p>
          <a:p>
            <a:pPr lvl="1" algn="just"/>
            <a:endParaRPr lang="es-ES" altLang="es-CO" sz="2400" b="1"/>
          </a:p>
          <a:p>
            <a:pPr marL="1085850" lvl="2" algn="just"/>
            <a:r>
              <a:rPr lang="es-ES" altLang="es-CO" sz="2000" b="1"/>
              <a:t>Realizar la revisión de las tasas de los depósitos con tasa revisable de acuerdo a los valores de tasas vigentes.</a:t>
            </a:r>
          </a:p>
          <a:p>
            <a:pPr marL="1085850" lvl="2" algn="just">
              <a:buFontTx/>
              <a:buNone/>
            </a:pPr>
            <a:r>
              <a:rPr lang="es-ES" altLang="es-CO" sz="2000" b="1"/>
              <a:t>	El funcionamiento es el siguiente: para aquellos depósitos vigentes con tasa revisable y que el periodo de revisión se encuentre dentro de la fecha de proceso, se realiza la revisión de la tasa.</a:t>
            </a:r>
          </a:p>
          <a:p>
            <a:pPr marL="1085850" lvl="2" algn="just">
              <a:buFontTx/>
              <a:buNone/>
            </a:pPr>
            <a:endParaRPr lang="es-ES" altLang="es-CO" sz="2000" b="1"/>
          </a:p>
          <a:p>
            <a:pPr lvl="1" algn="just"/>
            <a:r>
              <a:rPr lang="es-ES" altLang="es-CO" sz="2400" b="1"/>
              <a:t>Pasaje Automático de Códigos Contables (PNU00001)</a:t>
            </a:r>
          </a:p>
          <a:p>
            <a:pPr marL="1085850" lvl="2" algn="just">
              <a:buFontTx/>
              <a:buNone/>
            </a:pPr>
            <a:endParaRPr lang="es-ES" altLang="es-CO" sz="2000" b="1"/>
          </a:p>
          <a:p>
            <a:pPr marL="1085850" lvl="2" algn="just">
              <a:buFontTx/>
              <a:buNone/>
            </a:pPr>
            <a:endParaRPr lang="es-ES" altLang="es-CO" sz="2000" b="1"/>
          </a:p>
          <a:p>
            <a:pPr marL="1085850" lvl="2" algn="just"/>
            <a:endParaRPr lang="es-ES" altLang="es-CO" sz="2000"/>
          </a:p>
          <a:p>
            <a:pPr marL="1085850" lvl="2" algn="just">
              <a:buFontTx/>
              <a:buNone/>
            </a:pPr>
            <a:endParaRPr lang="es-ES" altLang="es-CO" sz="100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429C0438-B58D-3E65-14C5-3046A34AF573}"/>
              </a:ext>
            </a:extLst>
          </p:cNvPr>
          <p:cNvSpPr>
            <a:spLocks noGrp="1"/>
          </p:cNvSpPr>
          <p:nvPr>
            <p:ph type="ftr" sz="quarter" idx="11"/>
          </p:nvPr>
        </p:nvSpPr>
        <p:spPr/>
        <p:txBody>
          <a:bodyPr/>
          <a:lstStyle/>
          <a:p>
            <a:r>
              <a:rPr lang="es-ES" altLang="es-CO"/>
              <a:t>www.bantotal.com</a:t>
            </a:r>
          </a:p>
        </p:txBody>
      </p:sp>
      <p:sp>
        <p:nvSpPr>
          <p:cNvPr id="467970" name="Rectangle 2">
            <a:extLst>
              <a:ext uri="{FF2B5EF4-FFF2-40B4-BE49-F238E27FC236}">
                <a16:creationId xmlns:a16="http://schemas.microsoft.com/office/drawing/2014/main" id="{35BDC78D-423B-2306-3758-0202DC6E90A8}"/>
              </a:ext>
            </a:extLst>
          </p:cNvPr>
          <p:cNvSpPr>
            <a:spLocks noGrp="1" noChangeArrowheads="1"/>
          </p:cNvSpPr>
          <p:nvPr>
            <p:ph type="title"/>
          </p:nvPr>
        </p:nvSpPr>
        <p:spPr>
          <a:xfrm>
            <a:off x="2484438" y="298450"/>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Procesos Batch</a:t>
            </a:r>
            <a:r>
              <a:rPr lang="es-ES_tradnl" altLang="es-CO" sz="1400"/>
              <a:t> </a:t>
            </a:r>
            <a:r>
              <a:rPr lang="es-ES_tradnl" altLang="es-CO"/>
              <a:t> </a:t>
            </a:r>
            <a:br>
              <a:rPr lang="es-ES_tradnl" altLang="es-CO"/>
            </a:br>
            <a:endParaRPr lang="es-ES_tradnl" altLang="es-CO"/>
          </a:p>
        </p:txBody>
      </p:sp>
      <p:sp>
        <p:nvSpPr>
          <p:cNvPr id="467971" name="Rectangle 3">
            <a:extLst>
              <a:ext uri="{FF2B5EF4-FFF2-40B4-BE49-F238E27FC236}">
                <a16:creationId xmlns:a16="http://schemas.microsoft.com/office/drawing/2014/main" id="{02419D8E-B700-EFC4-4451-212077567913}"/>
              </a:ext>
            </a:extLst>
          </p:cNvPr>
          <p:cNvSpPr>
            <a:spLocks noGrp="1" noChangeArrowheads="1"/>
          </p:cNvSpPr>
          <p:nvPr>
            <p:ph type="body" idx="1"/>
          </p:nvPr>
        </p:nvSpPr>
        <p:spPr>
          <a:xfrm>
            <a:off x="342900" y="1295400"/>
            <a:ext cx="83058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085850" lvl="2" algn="just">
              <a:buFontTx/>
              <a:buNone/>
            </a:pPr>
            <a:endParaRPr lang="es-ES" altLang="es-CO" sz="800"/>
          </a:p>
          <a:p>
            <a:pPr lvl="1" algn="just"/>
            <a:r>
              <a:rPr lang="es-ES" altLang="es-CO" sz="2400" b="1"/>
              <a:t>Devengamiento Plazo (PNU00002)</a:t>
            </a:r>
          </a:p>
          <a:p>
            <a:pPr marL="1085850" lvl="2" algn="just"/>
            <a:endParaRPr lang="es-ES_tradnl" altLang="es-CO" sz="1600" b="1"/>
          </a:p>
          <a:p>
            <a:pPr marL="1085850" lvl="2" algn="just"/>
            <a:r>
              <a:rPr lang="es-ES_tradnl" altLang="es-CO" sz="2000" b="1"/>
              <a:t>Realiza el cálculo de interés hasta la fecha de proceso y asienta la diferencia entre el total de intereses y el total ya contabilizado, tomando la tasa y el plazo de la operación y considerando si hubo cambios en la tasa de la operación.</a:t>
            </a:r>
          </a:p>
          <a:p>
            <a:pPr marL="1085850" lvl="2" algn="just">
              <a:buFontTx/>
              <a:buNone/>
            </a:pPr>
            <a:endParaRPr lang="es-ES" altLang="es-CO" sz="2000" b="1"/>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9B09E2B6-85C7-3266-0DDB-34104B1A306C}"/>
              </a:ext>
            </a:extLst>
          </p:cNvPr>
          <p:cNvSpPr>
            <a:spLocks noGrp="1"/>
          </p:cNvSpPr>
          <p:nvPr>
            <p:ph type="ftr" sz="quarter" idx="11"/>
          </p:nvPr>
        </p:nvSpPr>
        <p:spPr/>
        <p:txBody>
          <a:bodyPr/>
          <a:lstStyle/>
          <a:p>
            <a:r>
              <a:rPr lang="es-ES" altLang="es-CO"/>
              <a:t>www.bantotal.com</a:t>
            </a:r>
          </a:p>
        </p:txBody>
      </p:sp>
      <p:sp>
        <p:nvSpPr>
          <p:cNvPr id="470018" name="Rectangle 2">
            <a:extLst>
              <a:ext uri="{FF2B5EF4-FFF2-40B4-BE49-F238E27FC236}">
                <a16:creationId xmlns:a16="http://schemas.microsoft.com/office/drawing/2014/main" id="{544721D0-9618-4F3F-3596-AB7DD306C5A7}"/>
              </a:ext>
            </a:extLst>
          </p:cNvPr>
          <p:cNvSpPr>
            <a:spLocks noGrp="1" noChangeArrowheads="1"/>
          </p:cNvSpPr>
          <p:nvPr>
            <p:ph type="title"/>
          </p:nvPr>
        </p:nvSpPr>
        <p:spPr>
          <a:xfrm>
            <a:off x="2535238" y="188913"/>
            <a:ext cx="8229600" cy="792162"/>
          </a:xfrm>
        </p:spPr>
        <p:txBody>
          <a:bodyPr/>
          <a:lstStyle/>
          <a:p>
            <a:r>
              <a:rPr lang="es-UY" altLang="es-CO"/>
              <a:t>Introducción</a:t>
            </a:r>
            <a:br>
              <a:rPr lang="es-UY" altLang="es-CO"/>
            </a:br>
            <a:r>
              <a:rPr lang="es-UY" altLang="es-CO" sz="2800"/>
              <a:t>Relaciones entre Productos</a:t>
            </a:r>
            <a:endParaRPr lang="es-ES" altLang="es-CO" sz="2800"/>
          </a:p>
        </p:txBody>
      </p:sp>
      <p:pic>
        <p:nvPicPr>
          <p:cNvPr id="470019" name="Picture 3">
            <a:extLst>
              <a:ext uri="{FF2B5EF4-FFF2-40B4-BE49-F238E27FC236}">
                <a16:creationId xmlns:a16="http://schemas.microsoft.com/office/drawing/2014/main" id="{231D601C-CBD6-1207-C5CC-785A0B0AA881}"/>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46125" y="1268413"/>
            <a:ext cx="7848600" cy="4857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1E367984-64FD-3D11-115D-0F675074B248}"/>
              </a:ext>
            </a:extLst>
          </p:cNvPr>
          <p:cNvSpPr>
            <a:spLocks noGrp="1"/>
          </p:cNvSpPr>
          <p:nvPr>
            <p:ph type="ftr" sz="quarter" idx="11"/>
          </p:nvPr>
        </p:nvSpPr>
        <p:spPr/>
        <p:txBody>
          <a:bodyPr/>
          <a:lstStyle/>
          <a:p>
            <a:r>
              <a:rPr lang="es-ES" altLang="es-CO"/>
              <a:t>www.bantotal.com</a:t>
            </a:r>
          </a:p>
        </p:txBody>
      </p:sp>
      <p:sp>
        <p:nvSpPr>
          <p:cNvPr id="502786" name="Rectangle 2">
            <a:extLst>
              <a:ext uri="{FF2B5EF4-FFF2-40B4-BE49-F238E27FC236}">
                <a16:creationId xmlns:a16="http://schemas.microsoft.com/office/drawing/2014/main" id="{1EC4456F-E33B-C608-1B6E-805E12D869A8}"/>
              </a:ext>
            </a:extLst>
          </p:cNvPr>
          <p:cNvSpPr>
            <a:spLocks noGrp="1" noChangeArrowheads="1"/>
          </p:cNvSpPr>
          <p:nvPr>
            <p:ph type="title"/>
          </p:nvPr>
        </p:nvSpPr>
        <p:spPr>
          <a:xfrm>
            <a:off x="2535238" y="333375"/>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Procesos Batch</a:t>
            </a:r>
            <a:r>
              <a:rPr lang="es-ES_tradnl" altLang="es-CO" sz="1400"/>
              <a:t> </a:t>
            </a:r>
            <a:r>
              <a:rPr lang="es-ES_tradnl" altLang="es-CO"/>
              <a:t> </a:t>
            </a:r>
            <a:br>
              <a:rPr lang="es-ES_tradnl" altLang="es-CO"/>
            </a:br>
            <a:endParaRPr lang="es-ES_tradnl" altLang="es-CO"/>
          </a:p>
        </p:txBody>
      </p:sp>
      <p:sp>
        <p:nvSpPr>
          <p:cNvPr id="502787" name="Rectangle 3">
            <a:extLst>
              <a:ext uri="{FF2B5EF4-FFF2-40B4-BE49-F238E27FC236}">
                <a16:creationId xmlns:a16="http://schemas.microsoft.com/office/drawing/2014/main" id="{F7A9528A-D5FB-0FE2-7FD6-AA60DD7BFCFB}"/>
              </a:ext>
            </a:extLst>
          </p:cNvPr>
          <p:cNvSpPr>
            <a:spLocks noGrp="1" noChangeArrowheads="1"/>
          </p:cNvSpPr>
          <p:nvPr>
            <p:ph type="body" idx="1"/>
          </p:nvPr>
        </p:nvSpPr>
        <p:spPr>
          <a:xfrm>
            <a:off x="342900" y="1295400"/>
            <a:ext cx="8305800" cy="51577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085850" lvl="2" algn="just">
              <a:buFontTx/>
              <a:buNone/>
            </a:pPr>
            <a:endParaRPr lang="es-ES" altLang="es-CO" sz="900"/>
          </a:p>
          <a:p>
            <a:pPr lvl="1" algn="just"/>
            <a:r>
              <a:rPr lang="es-ES" altLang="es-CO" sz="2400" b="1"/>
              <a:t>Ajuste de Operaciones Canceladas (PNU00009)</a:t>
            </a:r>
          </a:p>
          <a:p>
            <a:pPr marL="1085850" lvl="2" algn="just"/>
            <a:endParaRPr lang="es-ES_tradnl" altLang="es-CO" b="1"/>
          </a:p>
          <a:p>
            <a:pPr marL="1085850" lvl="2"/>
            <a:r>
              <a:rPr lang="es-ES_tradnl" altLang="es-CO" sz="2000" b="1"/>
              <a:t>Realiza el pasaje a resultados de todos los saldos en rubros transitorios generados por una operación ya cancelada.</a:t>
            </a:r>
          </a:p>
          <a:p>
            <a:pPr marL="1085850" lvl="2"/>
            <a:endParaRPr lang="es-ES_tradnl" altLang="es-CO" sz="2000" b="1"/>
          </a:p>
          <a:p>
            <a:pPr marL="1085850" lvl="2"/>
            <a:r>
              <a:rPr lang="es-ES_tradnl" altLang="es-CO" sz="2000" b="1"/>
              <a:t>Rubros transitorios: intereses devengados, previsiones, intereses en suspenso, intereses por tasa de corte. </a:t>
            </a:r>
          </a:p>
          <a:p>
            <a:pPr marL="1085850" lvl="2"/>
            <a:endParaRPr lang="es-ES_tradnl" altLang="es-CO" sz="2000" b="1"/>
          </a:p>
          <a:p>
            <a:pPr marL="1085850" lvl="2"/>
            <a:r>
              <a:rPr lang="es-ES_tradnl" altLang="es-CO" sz="2000" b="1"/>
              <a:t>Todos los rubros transitorios que tengan saldos pero que la operación  que los generó no pertenece más al rubro de capital  (se canceló) ajusta su saldo a 0, contra resultados.</a:t>
            </a:r>
            <a:r>
              <a:rPr lang="es-ES_tradnl" altLang="es-CO" sz="1600" b="1"/>
              <a:t> </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79101AFA-FA3E-D564-23A4-92F6F266E929}"/>
              </a:ext>
            </a:extLst>
          </p:cNvPr>
          <p:cNvSpPr>
            <a:spLocks noGrp="1"/>
          </p:cNvSpPr>
          <p:nvPr>
            <p:ph type="ftr" sz="quarter" idx="11"/>
          </p:nvPr>
        </p:nvSpPr>
        <p:spPr/>
        <p:txBody>
          <a:bodyPr/>
          <a:lstStyle/>
          <a:p>
            <a:r>
              <a:rPr lang="es-ES" altLang="es-CO"/>
              <a:t>www.bantotal.com</a:t>
            </a:r>
          </a:p>
        </p:txBody>
      </p:sp>
      <p:sp>
        <p:nvSpPr>
          <p:cNvPr id="504834" name="Rectangle 2">
            <a:extLst>
              <a:ext uri="{FF2B5EF4-FFF2-40B4-BE49-F238E27FC236}">
                <a16:creationId xmlns:a16="http://schemas.microsoft.com/office/drawing/2014/main" id="{A6F98B98-CEF7-6054-DE60-9F0B2EDE140B}"/>
              </a:ext>
            </a:extLst>
          </p:cNvPr>
          <p:cNvSpPr>
            <a:spLocks noGrp="1" noChangeArrowheads="1"/>
          </p:cNvSpPr>
          <p:nvPr>
            <p:ph type="title"/>
          </p:nvPr>
        </p:nvSpPr>
        <p:spPr>
          <a:xfrm>
            <a:off x="2484438" y="298450"/>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Procesos Batch</a:t>
            </a:r>
            <a:r>
              <a:rPr lang="es-ES_tradnl" altLang="es-CO" sz="1400"/>
              <a:t> </a:t>
            </a:r>
            <a:r>
              <a:rPr lang="es-ES_tradnl" altLang="es-CO"/>
              <a:t> </a:t>
            </a:r>
            <a:br>
              <a:rPr lang="es-ES_tradnl" altLang="es-CO"/>
            </a:br>
            <a:endParaRPr lang="es-ES_tradnl" altLang="es-CO"/>
          </a:p>
        </p:txBody>
      </p:sp>
      <p:sp>
        <p:nvSpPr>
          <p:cNvPr id="504835" name="Rectangle 3">
            <a:extLst>
              <a:ext uri="{FF2B5EF4-FFF2-40B4-BE49-F238E27FC236}">
                <a16:creationId xmlns:a16="http://schemas.microsoft.com/office/drawing/2014/main" id="{8B0E6907-91C5-0841-ED1C-68EC3D453447}"/>
              </a:ext>
            </a:extLst>
          </p:cNvPr>
          <p:cNvSpPr>
            <a:spLocks noGrp="1" noChangeArrowheads="1"/>
          </p:cNvSpPr>
          <p:nvPr>
            <p:ph type="body" idx="1"/>
          </p:nvPr>
        </p:nvSpPr>
        <p:spPr>
          <a:xfrm>
            <a:off x="342900" y="1295400"/>
            <a:ext cx="8305800" cy="515778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1085850" lvl="2" algn="just">
              <a:buFontTx/>
              <a:buNone/>
            </a:pPr>
            <a:endParaRPr lang="es-ES" altLang="es-CO" sz="900"/>
          </a:p>
          <a:p>
            <a:pPr lvl="1" algn="just"/>
            <a:r>
              <a:rPr lang="es-ES" altLang="es-CO" sz="2400" b="1"/>
              <a:t>T</a:t>
            </a:r>
            <a:r>
              <a:rPr lang="es-ES_tradnl" altLang="es-CO" sz="2400" b="1"/>
              <a:t>ransacciones Batch de Cobro de Préstamos</a:t>
            </a:r>
          </a:p>
          <a:p>
            <a:pPr lvl="1" algn="just"/>
            <a:endParaRPr lang="es-ES_tradnl" altLang="es-CO" sz="2400" b="1"/>
          </a:p>
          <a:p>
            <a:pPr marL="1085850" lvl="2" algn="just"/>
            <a:endParaRPr lang="es-ES_tradnl" altLang="es-CO" sz="2000" b="1"/>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8323B77-D1F3-A265-0CB4-C4B1146604DA}"/>
              </a:ext>
            </a:extLst>
          </p:cNvPr>
          <p:cNvSpPr>
            <a:spLocks noGrp="1"/>
          </p:cNvSpPr>
          <p:nvPr>
            <p:ph type="ftr" sz="quarter" idx="11"/>
          </p:nvPr>
        </p:nvSpPr>
        <p:spPr/>
        <p:txBody>
          <a:bodyPr/>
          <a:lstStyle/>
          <a:p>
            <a:r>
              <a:rPr lang="es-ES" altLang="es-CO"/>
              <a:t>www.bantotal.com</a:t>
            </a:r>
          </a:p>
        </p:txBody>
      </p:sp>
      <p:sp>
        <p:nvSpPr>
          <p:cNvPr id="465922" name="Rectangle 2">
            <a:extLst>
              <a:ext uri="{FF2B5EF4-FFF2-40B4-BE49-F238E27FC236}">
                <a16:creationId xmlns:a16="http://schemas.microsoft.com/office/drawing/2014/main" id="{4EB038FE-FE62-606E-E0E9-44250D075442}"/>
              </a:ext>
            </a:extLst>
          </p:cNvPr>
          <p:cNvSpPr>
            <a:spLocks noGrp="1" noChangeArrowheads="1"/>
          </p:cNvSpPr>
          <p:nvPr>
            <p:ph type="title"/>
          </p:nvPr>
        </p:nvSpPr>
        <p:spPr>
          <a:xfrm>
            <a:off x="2641600" y="84138"/>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Listados y Consultas</a:t>
            </a:r>
            <a:r>
              <a:rPr lang="es-ES_tradnl" altLang="es-CO" sz="1600"/>
              <a:t> </a:t>
            </a:r>
            <a:r>
              <a:rPr lang="es-ES_tradnl" altLang="es-CO" sz="3600"/>
              <a:t> </a:t>
            </a:r>
          </a:p>
        </p:txBody>
      </p:sp>
      <p:sp>
        <p:nvSpPr>
          <p:cNvPr id="465923" name="Rectangle 3">
            <a:extLst>
              <a:ext uri="{FF2B5EF4-FFF2-40B4-BE49-F238E27FC236}">
                <a16:creationId xmlns:a16="http://schemas.microsoft.com/office/drawing/2014/main" id="{C94450E0-86B6-64DF-F249-70AE165797E5}"/>
              </a:ext>
            </a:extLst>
          </p:cNvPr>
          <p:cNvSpPr>
            <a:spLocks noGrp="1" noChangeArrowheads="1"/>
          </p:cNvSpPr>
          <p:nvPr>
            <p:ph type="body" idx="1"/>
          </p:nvPr>
        </p:nvSpPr>
        <p:spPr>
          <a:xfrm>
            <a:off x="468313" y="1268413"/>
            <a:ext cx="8305800" cy="51847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r>
              <a:rPr lang="es-ES" altLang="es-CO" sz="2000" b="1"/>
              <a:t>Detalle de Plan de Pagos Original/Actualizado</a:t>
            </a:r>
          </a:p>
          <a:p>
            <a:pPr lvl="1"/>
            <a:endParaRPr lang="es-ES" altLang="es-CO" sz="2000" b="1"/>
          </a:p>
          <a:p>
            <a:pPr lvl="1"/>
            <a:r>
              <a:rPr lang="es-ES" altLang="es-CO" sz="2000" b="1"/>
              <a:t>Consulta de Situación de Clientes</a:t>
            </a:r>
          </a:p>
          <a:p>
            <a:pPr lvl="1"/>
            <a:endParaRPr lang="es-ES" altLang="es-CO" sz="2000" b="1"/>
          </a:p>
          <a:p>
            <a:pPr lvl="1"/>
            <a:r>
              <a:rPr lang="es-ES" altLang="es-CO" sz="2000" b="1"/>
              <a:t>Reporte de Cuotas Vencidas y a Vencer -  Sistema 50</a:t>
            </a:r>
          </a:p>
          <a:p>
            <a:pPr lvl="1"/>
            <a:endParaRPr lang="es-ES" altLang="es-CO" sz="2000" b="1"/>
          </a:p>
          <a:p>
            <a:pPr lvl="1"/>
            <a:r>
              <a:rPr lang="es-ES" altLang="es-CO" sz="2000" b="1"/>
              <a:t>Inventario por Sistema / Módulo   </a:t>
            </a:r>
          </a:p>
          <a:p>
            <a:pPr lvl="1"/>
            <a:endParaRPr lang="es-ES" altLang="es-CO" sz="2000" b="1"/>
          </a:p>
          <a:p>
            <a:pPr lvl="1"/>
            <a:r>
              <a:rPr lang="es-ES" altLang="es-CO" sz="2000" b="1"/>
              <a:t>Inventario de Códigos Contables</a:t>
            </a:r>
          </a:p>
          <a:p>
            <a:pPr lvl="1"/>
            <a:endParaRPr lang="es-ES" altLang="es-CO" sz="2000" b="1"/>
          </a:p>
          <a:p>
            <a:pPr lvl="1"/>
            <a:r>
              <a:rPr lang="es-ES" altLang="es-CO" sz="2000" b="1"/>
              <a:t>Mayor de Códigos Contables / Movimientos Diarios</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A7B3ECEC-83F8-A230-E8BE-A3665ADD5623}"/>
              </a:ext>
            </a:extLst>
          </p:cNvPr>
          <p:cNvSpPr>
            <a:spLocks noGrp="1"/>
          </p:cNvSpPr>
          <p:nvPr>
            <p:ph type="ftr" sz="quarter" idx="11"/>
          </p:nvPr>
        </p:nvSpPr>
        <p:spPr/>
        <p:txBody>
          <a:bodyPr/>
          <a:lstStyle/>
          <a:p>
            <a:r>
              <a:rPr lang="es-ES" altLang="es-CO"/>
              <a:t>www.bantotal.com</a:t>
            </a:r>
          </a:p>
        </p:txBody>
      </p:sp>
      <p:sp>
        <p:nvSpPr>
          <p:cNvPr id="506882" name="Rectangle 2">
            <a:extLst>
              <a:ext uri="{FF2B5EF4-FFF2-40B4-BE49-F238E27FC236}">
                <a16:creationId xmlns:a16="http://schemas.microsoft.com/office/drawing/2014/main" id="{BE2BC3B2-1D52-8B6D-9C04-720DE075C65F}"/>
              </a:ext>
            </a:extLst>
          </p:cNvPr>
          <p:cNvSpPr>
            <a:spLocks noGrp="1" noChangeArrowheads="1"/>
          </p:cNvSpPr>
          <p:nvPr>
            <p:ph type="title"/>
          </p:nvPr>
        </p:nvSpPr>
        <p:spPr>
          <a:xfrm>
            <a:off x="2484438" y="44450"/>
            <a:ext cx="8229600" cy="792163"/>
          </a:xfrm>
        </p:spPr>
        <p:txBody>
          <a:bodyPr/>
          <a:lstStyle/>
          <a:p>
            <a:r>
              <a:rPr lang="es-UY" altLang="es-CO"/>
              <a:t>Líneas de Crédito</a:t>
            </a:r>
            <a:endParaRPr lang="es-ES" altLang="es-CO"/>
          </a:p>
        </p:txBody>
      </p:sp>
      <p:sp>
        <p:nvSpPr>
          <p:cNvPr id="506883" name="Rectangle 3">
            <a:extLst>
              <a:ext uri="{FF2B5EF4-FFF2-40B4-BE49-F238E27FC236}">
                <a16:creationId xmlns:a16="http://schemas.microsoft.com/office/drawing/2014/main" id="{D7576145-0F2F-0FBA-DEB4-E8FA3557A787}"/>
              </a:ext>
            </a:extLst>
          </p:cNvPr>
          <p:cNvSpPr>
            <a:spLocks noGrp="1" noChangeArrowheads="1"/>
          </p:cNvSpPr>
          <p:nvPr>
            <p:ph type="body" idx="1"/>
          </p:nvPr>
        </p:nvSpPr>
        <p:spPr/>
        <p:txBody>
          <a:bodyPr/>
          <a:lstStyle/>
          <a:p>
            <a:r>
              <a:rPr lang="es-UY" altLang="es-CO"/>
              <a:t>Definición</a:t>
            </a:r>
          </a:p>
          <a:p>
            <a:r>
              <a:rPr lang="es-UY" altLang="es-CO"/>
              <a:t>Tipos de Línea</a:t>
            </a:r>
          </a:p>
          <a:p>
            <a:pPr lvl="1"/>
            <a:r>
              <a:rPr lang="es-UY" altLang="es-CO"/>
              <a:t>Específicas / Genéricas</a:t>
            </a:r>
          </a:p>
          <a:p>
            <a:pPr lvl="1"/>
            <a:r>
              <a:rPr lang="es-UY" altLang="es-CO"/>
              <a:t>Revolving / No Revolving</a:t>
            </a:r>
          </a:p>
          <a:p>
            <a:r>
              <a:rPr lang="es-UY" altLang="es-CO"/>
              <a:t>Esquema Otorgada - Disponible – Utilizada</a:t>
            </a:r>
          </a:p>
          <a:p>
            <a:pPr lvl="1">
              <a:buFontTx/>
              <a:buNone/>
            </a:pPr>
            <a:r>
              <a:rPr lang="es-UY" altLang="es-CO"/>
              <a:t>		Otorgada = Disponible + Utilizada</a:t>
            </a:r>
          </a:p>
          <a:p>
            <a:r>
              <a:rPr lang="es-UY" altLang="es-CO"/>
              <a:t>Vínculo Líneas - Productos</a:t>
            </a:r>
          </a:p>
          <a:p>
            <a:pPr lvl="4">
              <a:buFontTx/>
              <a:buNone/>
            </a:pPr>
            <a:endParaRPr lang="es-ES" altLang="es-CO"/>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333B6B7-AC81-B3B6-73A1-74683CCA5C9F}"/>
              </a:ext>
            </a:extLst>
          </p:cNvPr>
          <p:cNvSpPr>
            <a:spLocks noGrp="1"/>
          </p:cNvSpPr>
          <p:nvPr>
            <p:ph type="ftr" sz="quarter" idx="11"/>
          </p:nvPr>
        </p:nvSpPr>
        <p:spPr/>
        <p:txBody>
          <a:bodyPr/>
          <a:lstStyle/>
          <a:p>
            <a:r>
              <a:rPr lang="es-ES" altLang="es-CO"/>
              <a:t>www.bantotal.com</a:t>
            </a:r>
          </a:p>
        </p:txBody>
      </p:sp>
      <p:sp>
        <p:nvSpPr>
          <p:cNvPr id="537602" name="Rectangle 2">
            <a:extLst>
              <a:ext uri="{FF2B5EF4-FFF2-40B4-BE49-F238E27FC236}">
                <a16:creationId xmlns:a16="http://schemas.microsoft.com/office/drawing/2014/main" id="{5297E933-DDE2-15EC-4282-9D9DF4CB33D8}"/>
              </a:ext>
            </a:extLst>
          </p:cNvPr>
          <p:cNvSpPr>
            <a:spLocks noGrp="1" noChangeArrowheads="1"/>
          </p:cNvSpPr>
          <p:nvPr>
            <p:ph type="title"/>
          </p:nvPr>
        </p:nvSpPr>
        <p:spPr>
          <a:xfrm>
            <a:off x="2484438" y="188913"/>
            <a:ext cx="8229600" cy="792162"/>
          </a:xfrm>
        </p:spPr>
        <p:txBody>
          <a:bodyPr/>
          <a:lstStyle/>
          <a:p>
            <a:r>
              <a:rPr lang="es-UY" altLang="es-CO"/>
              <a:t>Alta de Líneas de Crédito</a:t>
            </a:r>
            <a:br>
              <a:rPr lang="es-UY" altLang="es-CO"/>
            </a:br>
            <a:r>
              <a:rPr lang="es-UY" altLang="es-CO" sz="2800"/>
              <a:t>Circuito Operativo</a:t>
            </a:r>
            <a:endParaRPr lang="es-ES" altLang="es-CO" sz="2800"/>
          </a:p>
        </p:txBody>
      </p:sp>
      <p:pic>
        <p:nvPicPr>
          <p:cNvPr id="537605" name="Picture 5">
            <a:extLst>
              <a:ext uri="{FF2B5EF4-FFF2-40B4-BE49-F238E27FC236}">
                <a16:creationId xmlns:a16="http://schemas.microsoft.com/office/drawing/2014/main" id="{C4CA9123-A6E9-7E1C-1918-0AA08AA55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196975"/>
            <a:ext cx="70358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3C5EBD97-7C7E-D1BC-19E2-DDDE0D5A2218}"/>
              </a:ext>
            </a:extLst>
          </p:cNvPr>
          <p:cNvSpPr>
            <a:spLocks noGrp="1"/>
          </p:cNvSpPr>
          <p:nvPr>
            <p:ph type="ftr" sz="quarter" idx="11"/>
          </p:nvPr>
        </p:nvSpPr>
        <p:spPr/>
        <p:txBody>
          <a:bodyPr/>
          <a:lstStyle/>
          <a:p>
            <a:r>
              <a:rPr lang="es-ES" altLang="es-CO"/>
              <a:t>www.bantotal.com</a:t>
            </a:r>
          </a:p>
        </p:txBody>
      </p:sp>
      <p:sp>
        <p:nvSpPr>
          <p:cNvPr id="508930" name="Rectangle 2">
            <a:extLst>
              <a:ext uri="{FF2B5EF4-FFF2-40B4-BE49-F238E27FC236}">
                <a16:creationId xmlns:a16="http://schemas.microsoft.com/office/drawing/2014/main" id="{5FB21D86-F3CA-5B82-3A06-AEA883D2BDFF}"/>
              </a:ext>
            </a:extLst>
          </p:cNvPr>
          <p:cNvSpPr>
            <a:spLocks noGrp="1" noChangeArrowheads="1"/>
          </p:cNvSpPr>
          <p:nvPr>
            <p:ph type="title"/>
          </p:nvPr>
        </p:nvSpPr>
        <p:spPr>
          <a:xfrm>
            <a:off x="2535238" y="44450"/>
            <a:ext cx="8229600" cy="792163"/>
          </a:xfrm>
        </p:spPr>
        <p:txBody>
          <a:bodyPr/>
          <a:lstStyle/>
          <a:p>
            <a:r>
              <a:rPr lang="es-UY" altLang="es-CO"/>
              <a:t>Líneas de Crédito</a:t>
            </a:r>
            <a:endParaRPr lang="es-ES" altLang="es-CO"/>
          </a:p>
        </p:txBody>
      </p:sp>
      <p:sp>
        <p:nvSpPr>
          <p:cNvPr id="508931" name="Rectangle 3">
            <a:extLst>
              <a:ext uri="{FF2B5EF4-FFF2-40B4-BE49-F238E27FC236}">
                <a16:creationId xmlns:a16="http://schemas.microsoft.com/office/drawing/2014/main" id="{F54437A8-33BD-0428-4084-1AA7C35F2249}"/>
              </a:ext>
            </a:extLst>
          </p:cNvPr>
          <p:cNvSpPr>
            <a:spLocks noGrp="1" noChangeArrowheads="1"/>
          </p:cNvSpPr>
          <p:nvPr>
            <p:ph type="body" idx="1"/>
          </p:nvPr>
        </p:nvSpPr>
        <p:spPr/>
        <p:txBody>
          <a:bodyPr/>
          <a:lstStyle/>
          <a:p>
            <a:r>
              <a:rPr lang="es-UY" altLang="es-CO"/>
              <a:t>Ciclo Operativo / Contable</a:t>
            </a:r>
          </a:p>
          <a:p>
            <a:pPr lvl="1"/>
            <a:r>
              <a:rPr lang="es-UY" altLang="es-CO"/>
              <a:t>Alta de Líneas de Crédito</a:t>
            </a:r>
          </a:p>
          <a:p>
            <a:pPr lvl="1"/>
            <a:r>
              <a:rPr lang="es-UY" altLang="es-CO"/>
              <a:t>Modificación de Vencimientos e Importes</a:t>
            </a:r>
          </a:p>
          <a:p>
            <a:pPr lvl="1"/>
            <a:r>
              <a:rPr lang="es-UY" altLang="es-CO"/>
              <a:t>Utilización / Desafectación Automática</a:t>
            </a:r>
          </a:p>
          <a:p>
            <a:pPr lvl="1"/>
            <a:r>
              <a:rPr lang="es-UY" altLang="es-CO"/>
              <a:t>Bloqueos</a:t>
            </a:r>
          </a:p>
          <a:p>
            <a:pPr lvl="1"/>
            <a:r>
              <a:rPr lang="es-UY" altLang="es-CO"/>
              <a:t>Cancelaciones</a:t>
            </a:r>
          </a:p>
          <a:p>
            <a:r>
              <a:rPr lang="es-UY" altLang="es-CO"/>
              <a:t>Consultas y Reportes</a:t>
            </a:r>
          </a:p>
          <a:p>
            <a:pPr lvl="4">
              <a:buFontTx/>
              <a:buNone/>
            </a:pPr>
            <a:endParaRPr lang="es-ES" altLang="es-CO"/>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7736FD0C-7EC6-7414-CC68-680D4541FE68}"/>
              </a:ext>
            </a:extLst>
          </p:cNvPr>
          <p:cNvSpPr>
            <a:spLocks noGrp="1"/>
          </p:cNvSpPr>
          <p:nvPr>
            <p:ph type="ftr" sz="quarter" idx="11"/>
          </p:nvPr>
        </p:nvSpPr>
        <p:spPr/>
        <p:txBody>
          <a:bodyPr/>
          <a:lstStyle/>
          <a:p>
            <a:r>
              <a:rPr lang="es-ES" altLang="es-CO"/>
              <a:t>www.bantotal.com</a:t>
            </a:r>
          </a:p>
        </p:txBody>
      </p:sp>
      <p:sp>
        <p:nvSpPr>
          <p:cNvPr id="517122" name="Rectangle 2">
            <a:extLst>
              <a:ext uri="{FF2B5EF4-FFF2-40B4-BE49-F238E27FC236}">
                <a16:creationId xmlns:a16="http://schemas.microsoft.com/office/drawing/2014/main" id="{B862FF5B-8381-DF2B-7159-E498E90C095F}"/>
              </a:ext>
            </a:extLst>
          </p:cNvPr>
          <p:cNvSpPr>
            <a:spLocks noGrp="1" noChangeArrowheads="1"/>
          </p:cNvSpPr>
          <p:nvPr>
            <p:ph type="title"/>
          </p:nvPr>
        </p:nvSpPr>
        <p:spPr>
          <a:xfrm>
            <a:off x="2589213" y="260350"/>
            <a:ext cx="5943600" cy="6477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_tradnl" altLang="es-CO"/>
              <a:t>Líneas de Crédito </a:t>
            </a:r>
            <a:br>
              <a:rPr lang="es-ES_tradnl" altLang="es-CO"/>
            </a:br>
            <a:r>
              <a:rPr lang="es-ES_tradnl" altLang="es-CO" sz="2800"/>
              <a:t>Introducción Conceptual</a:t>
            </a:r>
            <a:r>
              <a:rPr lang="es-ES_tradnl" altLang="es-CO" sz="3600"/>
              <a:t> </a:t>
            </a:r>
          </a:p>
        </p:txBody>
      </p:sp>
      <p:sp>
        <p:nvSpPr>
          <p:cNvPr id="517123" name="Rectangle 3">
            <a:extLst>
              <a:ext uri="{FF2B5EF4-FFF2-40B4-BE49-F238E27FC236}">
                <a16:creationId xmlns:a16="http://schemas.microsoft.com/office/drawing/2014/main" id="{51D3B80D-5955-290C-AC49-73F2A0C7C33B}"/>
              </a:ext>
            </a:extLst>
          </p:cNvPr>
          <p:cNvSpPr>
            <a:spLocks noGrp="1" noChangeArrowheads="1"/>
          </p:cNvSpPr>
          <p:nvPr>
            <p:ph type="body" idx="1"/>
          </p:nvPr>
        </p:nvSpPr>
        <p:spPr>
          <a:xfrm>
            <a:off x="609600" y="1547813"/>
            <a:ext cx="7924800" cy="5410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lnSpc>
                <a:spcPct val="70000"/>
              </a:lnSpc>
            </a:pPr>
            <a:r>
              <a:rPr lang="es-ES_tradnl" altLang="es-CO" sz="1800"/>
              <a:t>La administración de Líneas de Crédito tiene una lógica básicamente transaccional. </a:t>
            </a:r>
          </a:p>
          <a:p>
            <a:pPr algn="just">
              <a:lnSpc>
                <a:spcPct val="70000"/>
              </a:lnSpc>
            </a:pPr>
            <a:r>
              <a:rPr lang="es-ES_tradnl" altLang="es-CO" sz="1800"/>
              <a:t>El ciclo de vida de una línea de crédito, se realiza mediante la contabilización de ésta.</a:t>
            </a:r>
          </a:p>
          <a:p>
            <a:pPr algn="just">
              <a:lnSpc>
                <a:spcPct val="70000"/>
              </a:lnSpc>
            </a:pPr>
            <a:endParaRPr lang="es-ES_tradnl" altLang="es-CO" sz="1800"/>
          </a:p>
          <a:p>
            <a:pPr algn="just">
              <a:lnSpc>
                <a:spcPct val="70000"/>
              </a:lnSpc>
            </a:pPr>
            <a:r>
              <a:rPr lang="es-ES" altLang="es-CO" sz="1800"/>
              <a:t>Las Líneas de Crédito en Bantotal se administran a través de la siguiente “trilogía” de códigos contables:</a:t>
            </a:r>
          </a:p>
          <a:p>
            <a:pPr lvl="1" algn="just">
              <a:lnSpc>
                <a:spcPct val="70000"/>
              </a:lnSpc>
            </a:pPr>
            <a:r>
              <a:rPr lang="es-ES" altLang="es-CO" sz="1800"/>
              <a:t>Línea Otorgada – Línea acordada con el cliente</a:t>
            </a:r>
          </a:p>
          <a:p>
            <a:pPr lvl="1" algn="just">
              <a:lnSpc>
                <a:spcPct val="70000"/>
              </a:lnSpc>
            </a:pPr>
            <a:r>
              <a:rPr lang="es-ES" altLang="es-CO" sz="1800"/>
              <a:t>Línea Disponible – Porción de la línea no utilizada</a:t>
            </a:r>
          </a:p>
          <a:p>
            <a:pPr lvl="1" algn="just">
              <a:lnSpc>
                <a:spcPct val="70000"/>
              </a:lnSpc>
            </a:pPr>
            <a:r>
              <a:rPr lang="es-ES" altLang="es-CO" sz="1800"/>
              <a:t>Línea Utilizada- Porción de la línea afectada por el otorgamiento de créditos</a:t>
            </a:r>
          </a:p>
          <a:p>
            <a:pPr algn="just">
              <a:lnSpc>
                <a:spcPct val="70000"/>
              </a:lnSpc>
            </a:pPr>
            <a:endParaRPr lang="es-ES" altLang="es-CO" sz="1800"/>
          </a:p>
          <a:p>
            <a:pPr algn="just">
              <a:lnSpc>
                <a:spcPct val="70000"/>
              </a:lnSpc>
            </a:pPr>
            <a:r>
              <a:rPr lang="es-ES" altLang="es-CO" sz="1800"/>
              <a:t>Siempre se cumple la siguiente ecuación:</a:t>
            </a:r>
          </a:p>
          <a:p>
            <a:pPr>
              <a:lnSpc>
                <a:spcPct val="70000"/>
              </a:lnSpc>
              <a:buFontTx/>
              <a:buNone/>
            </a:pPr>
            <a:r>
              <a:rPr lang="es-ES" altLang="es-CO" sz="1800">
                <a:solidFill>
                  <a:schemeClr val="accent1"/>
                </a:solidFill>
              </a:rPr>
              <a:t>		</a:t>
            </a:r>
            <a:r>
              <a:rPr lang="es-ES" altLang="es-CO" sz="1800">
                <a:solidFill>
                  <a:srgbClr val="CC0000"/>
                </a:solidFill>
              </a:rPr>
              <a:t>Línea Otorgada = Línea Disponible + Línea Utilizada</a:t>
            </a:r>
          </a:p>
          <a:p>
            <a:pPr>
              <a:lnSpc>
                <a:spcPct val="70000"/>
              </a:lnSpc>
              <a:buFontTx/>
              <a:buNone/>
            </a:pPr>
            <a:endParaRPr lang="es-ES" altLang="es-CO" sz="1800">
              <a:solidFill>
                <a:srgbClr val="CC0000"/>
              </a:solidFill>
            </a:endParaRPr>
          </a:p>
          <a:p>
            <a:pPr>
              <a:lnSpc>
                <a:spcPct val="70000"/>
              </a:lnSpc>
            </a:pPr>
            <a:r>
              <a:rPr lang="es-ES" altLang="es-CO" sz="1800"/>
              <a:t>Módulos: 		</a:t>
            </a:r>
          </a:p>
          <a:p>
            <a:pPr marL="1771650" lvl="4">
              <a:lnSpc>
                <a:spcPct val="70000"/>
              </a:lnSpc>
              <a:buFontTx/>
              <a:buNone/>
            </a:pPr>
            <a:r>
              <a:rPr lang="es-ES" altLang="es-CO"/>
              <a:t>131 – Línea Otorgada</a:t>
            </a:r>
          </a:p>
          <a:p>
            <a:pPr marL="1771650" lvl="4">
              <a:lnSpc>
                <a:spcPct val="70000"/>
              </a:lnSpc>
              <a:buFontTx/>
              <a:buNone/>
            </a:pPr>
            <a:r>
              <a:rPr lang="es-ES" altLang="es-CO"/>
              <a:t>132 – Linea Disponible</a:t>
            </a:r>
          </a:p>
          <a:p>
            <a:pPr marL="1771650" lvl="4">
              <a:lnSpc>
                <a:spcPct val="70000"/>
              </a:lnSpc>
              <a:buFontTx/>
              <a:buNone/>
            </a:pPr>
            <a:r>
              <a:rPr lang="es-ES" altLang="es-CO"/>
              <a:t>133 – Línea Utilizada</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59A4F131-AD85-EA5D-22D2-30B8775ACA23}"/>
              </a:ext>
            </a:extLst>
          </p:cNvPr>
          <p:cNvSpPr>
            <a:spLocks noGrp="1"/>
          </p:cNvSpPr>
          <p:nvPr>
            <p:ph type="ftr" sz="quarter" idx="11"/>
          </p:nvPr>
        </p:nvSpPr>
        <p:spPr/>
        <p:txBody>
          <a:bodyPr/>
          <a:lstStyle/>
          <a:p>
            <a:r>
              <a:rPr lang="es-ES" altLang="es-CO"/>
              <a:t>www.bantotal.com</a:t>
            </a:r>
          </a:p>
        </p:txBody>
      </p:sp>
      <p:sp>
        <p:nvSpPr>
          <p:cNvPr id="519170" name="Rectangle 2">
            <a:extLst>
              <a:ext uri="{FF2B5EF4-FFF2-40B4-BE49-F238E27FC236}">
                <a16:creationId xmlns:a16="http://schemas.microsoft.com/office/drawing/2014/main" id="{0EE6CB1C-B418-5C45-D7FC-BDE41F8D94E0}"/>
              </a:ext>
            </a:extLst>
          </p:cNvPr>
          <p:cNvSpPr>
            <a:spLocks noGrp="1" noChangeArrowheads="1"/>
          </p:cNvSpPr>
          <p:nvPr>
            <p:ph type="title"/>
          </p:nvPr>
        </p:nvSpPr>
        <p:spPr>
          <a:xfrm>
            <a:off x="2589213" y="44450"/>
            <a:ext cx="5922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sz="2800"/>
              <a:t>Características</a:t>
            </a:r>
            <a:br>
              <a:rPr lang="es-ES_tradnl" altLang="es-CO" sz="2800"/>
            </a:br>
            <a:r>
              <a:rPr lang="es-ES" altLang="es-CO" sz="1600"/>
              <a:t>Tipos de Líneas de Crédito</a:t>
            </a:r>
            <a:r>
              <a:rPr lang="es-ES_tradnl" altLang="es-CO" sz="3600"/>
              <a:t> </a:t>
            </a:r>
          </a:p>
        </p:txBody>
      </p:sp>
      <p:sp>
        <p:nvSpPr>
          <p:cNvPr id="519171" name="Rectangle 3">
            <a:extLst>
              <a:ext uri="{FF2B5EF4-FFF2-40B4-BE49-F238E27FC236}">
                <a16:creationId xmlns:a16="http://schemas.microsoft.com/office/drawing/2014/main" id="{B5BFBB1A-936C-9642-9C36-C9D0D4A4810E}"/>
              </a:ext>
            </a:extLst>
          </p:cNvPr>
          <p:cNvSpPr>
            <a:spLocks noGrp="1" noChangeArrowheads="1"/>
          </p:cNvSpPr>
          <p:nvPr>
            <p:ph type="body" idx="1"/>
          </p:nvPr>
        </p:nvSpPr>
        <p:spPr>
          <a:xfrm>
            <a:off x="838200" y="12954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_tradnl" altLang="es-CO" sz="1800"/>
              <a:t>Las líneas de crédito definidas corresponden en todos los casos a productos orientados a empresas, es decir corporativos, y no a operativas dedicadas a personas (consumo).</a:t>
            </a:r>
            <a:r>
              <a:rPr lang="es-ES" altLang="es-CO" sz="2000"/>
              <a:t> </a:t>
            </a:r>
          </a:p>
          <a:p>
            <a:endParaRPr lang="es-ES" altLang="es-CO" sz="2000"/>
          </a:p>
          <a:p>
            <a:r>
              <a:rPr lang="es-ES" altLang="es-CO" sz="1800"/>
              <a:t>Están definidas las siguientes tipos de líneas las cuales realizan la cobertura automática sobre los productos corporativos definidos:</a:t>
            </a:r>
          </a:p>
          <a:p>
            <a:pPr marL="1085850" lvl="2"/>
            <a:r>
              <a:rPr lang="es-ES" altLang="es-CO" sz="1600"/>
              <a:t>Capital de Trabajo</a:t>
            </a:r>
            <a:endParaRPr lang="es-ES_tradnl" altLang="es-CO" sz="1600"/>
          </a:p>
          <a:p>
            <a:pPr marL="1085850" lvl="2"/>
            <a:r>
              <a:rPr lang="es-ES" altLang="es-CO" sz="1600"/>
              <a:t>Préstamos Ordinarios</a:t>
            </a:r>
            <a:endParaRPr lang="es-ES_tradnl" altLang="es-CO" sz="1600"/>
          </a:p>
          <a:p>
            <a:pPr marL="1085850" lvl="2"/>
            <a:r>
              <a:rPr lang="es-ES" altLang="es-CO" sz="1600"/>
              <a:t>Préstamos con Fondos de Terceros</a:t>
            </a:r>
            <a:endParaRPr lang="es-ES_tradnl" altLang="es-CO" sz="1600"/>
          </a:p>
          <a:p>
            <a:pPr marL="1085850" lvl="2"/>
            <a:r>
              <a:rPr lang="es-ES" altLang="es-CO" sz="1600"/>
              <a:t>Operaciones con el Exterior</a:t>
            </a:r>
            <a:endParaRPr lang="es-ES_tradnl" altLang="es-CO" sz="1600"/>
          </a:p>
          <a:p>
            <a:pPr marL="1085850" lvl="2"/>
            <a:r>
              <a:rPr lang="es-ES" altLang="es-CO" sz="1600"/>
              <a:t>Descuento de Documentos</a:t>
            </a:r>
            <a:endParaRPr lang="es-ES_tradnl" altLang="es-CO" sz="1600"/>
          </a:p>
          <a:p>
            <a:pPr marL="1085850" lvl="2"/>
            <a:r>
              <a:rPr lang="es-ES" altLang="es-CO" sz="1600"/>
              <a:t>Garantías Otorgadas</a:t>
            </a:r>
            <a:endParaRPr lang="es-ES_tradnl" altLang="es-CO" sz="1600"/>
          </a:p>
          <a:p>
            <a:pPr marL="1085850" lvl="2"/>
            <a:r>
              <a:rPr lang="es-ES" altLang="es-CO" sz="1600"/>
              <a:t>Línea Genérica</a:t>
            </a:r>
          </a:p>
          <a:p>
            <a:endParaRPr lang="es-ES" altLang="es-CO" sz="1800"/>
          </a:p>
          <a:p>
            <a:pPr lvl="1"/>
            <a:endParaRPr lang="es-ES" altLang="es-CO"/>
          </a:p>
          <a:p>
            <a:endParaRPr lang="es-ES" altLang="es-CO"/>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D967C520-1CDF-7F46-DF1D-4F2084385AB0}"/>
              </a:ext>
            </a:extLst>
          </p:cNvPr>
          <p:cNvSpPr>
            <a:spLocks noGrp="1"/>
          </p:cNvSpPr>
          <p:nvPr>
            <p:ph type="ftr" sz="quarter" idx="11"/>
          </p:nvPr>
        </p:nvSpPr>
        <p:spPr/>
        <p:txBody>
          <a:bodyPr/>
          <a:lstStyle/>
          <a:p>
            <a:r>
              <a:rPr lang="es-ES" altLang="es-CO"/>
              <a:t>www.bantotal.com</a:t>
            </a:r>
          </a:p>
        </p:txBody>
      </p:sp>
      <p:sp>
        <p:nvSpPr>
          <p:cNvPr id="521218" name="Rectangle 2">
            <a:extLst>
              <a:ext uri="{FF2B5EF4-FFF2-40B4-BE49-F238E27FC236}">
                <a16:creationId xmlns:a16="http://schemas.microsoft.com/office/drawing/2014/main" id="{0C986BE4-9ADA-A7B4-9538-8D4ECF82A9EA}"/>
              </a:ext>
            </a:extLst>
          </p:cNvPr>
          <p:cNvSpPr>
            <a:spLocks noGrp="1" noChangeArrowheads="1"/>
          </p:cNvSpPr>
          <p:nvPr>
            <p:ph type="title"/>
          </p:nvPr>
        </p:nvSpPr>
        <p:spPr>
          <a:xfrm>
            <a:off x="2463800" y="188913"/>
            <a:ext cx="8229600" cy="79216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sz="2800"/>
              <a:t>Características</a:t>
            </a:r>
            <a:br>
              <a:rPr lang="es-ES_tradnl" altLang="es-CO" sz="2800"/>
            </a:br>
            <a:r>
              <a:rPr lang="es-ES" altLang="es-CO" sz="1600"/>
              <a:t>Coberturas de Líneas de Crédito</a:t>
            </a:r>
            <a:r>
              <a:rPr lang="es-ES_tradnl" altLang="es-CO" sz="3600"/>
              <a:t> </a:t>
            </a:r>
          </a:p>
        </p:txBody>
      </p:sp>
      <p:graphicFrame>
        <p:nvGraphicFramePr>
          <p:cNvPr id="521219" name="Group 3">
            <a:extLst>
              <a:ext uri="{FF2B5EF4-FFF2-40B4-BE49-F238E27FC236}">
                <a16:creationId xmlns:a16="http://schemas.microsoft.com/office/drawing/2014/main" id="{9E144535-A7C9-9979-D893-10B08A649117}"/>
              </a:ext>
            </a:extLst>
          </p:cNvPr>
          <p:cNvGraphicFramePr>
            <a:graphicFrameLocks noGrp="1"/>
          </p:cNvGraphicFramePr>
          <p:nvPr>
            <p:ph idx="1"/>
          </p:nvPr>
        </p:nvGraphicFramePr>
        <p:xfrm>
          <a:off x="488950" y="1250950"/>
          <a:ext cx="8001000" cy="5257800"/>
        </p:xfrm>
        <a:graphic>
          <a:graphicData uri="http://schemas.openxmlformats.org/drawingml/2006/table">
            <a:tbl>
              <a:tblPr/>
              <a:tblGrid>
                <a:gridCol w="469900">
                  <a:extLst>
                    <a:ext uri="{9D8B030D-6E8A-4147-A177-3AD203B41FA5}">
                      <a16:colId xmlns:a16="http://schemas.microsoft.com/office/drawing/2014/main" val="3211304893"/>
                    </a:ext>
                  </a:extLst>
                </a:gridCol>
                <a:gridCol w="2606675">
                  <a:extLst>
                    <a:ext uri="{9D8B030D-6E8A-4147-A177-3AD203B41FA5}">
                      <a16:colId xmlns:a16="http://schemas.microsoft.com/office/drawing/2014/main" val="3576539233"/>
                    </a:ext>
                  </a:extLst>
                </a:gridCol>
                <a:gridCol w="463550">
                  <a:extLst>
                    <a:ext uri="{9D8B030D-6E8A-4147-A177-3AD203B41FA5}">
                      <a16:colId xmlns:a16="http://schemas.microsoft.com/office/drawing/2014/main" val="2456425692"/>
                    </a:ext>
                  </a:extLst>
                </a:gridCol>
                <a:gridCol w="2152650">
                  <a:extLst>
                    <a:ext uri="{9D8B030D-6E8A-4147-A177-3AD203B41FA5}">
                      <a16:colId xmlns:a16="http://schemas.microsoft.com/office/drawing/2014/main" val="1858199194"/>
                    </a:ext>
                  </a:extLst>
                </a:gridCol>
                <a:gridCol w="461963">
                  <a:extLst>
                    <a:ext uri="{9D8B030D-6E8A-4147-A177-3AD203B41FA5}">
                      <a16:colId xmlns:a16="http://schemas.microsoft.com/office/drawing/2014/main" val="581806787"/>
                    </a:ext>
                  </a:extLst>
                </a:gridCol>
                <a:gridCol w="461962">
                  <a:extLst>
                    <a:ext uri="{9D8B030D-6E8A-4147-A177-3AD203B41FA5}">
                      <a16:colId xmlns:a16="http://schemas.microsoft.com/office/drawing/2014/main" val="2874379626"/>
                    </a:ext>
                  </a:extLst>
                </a:gridCol>
                <a:gridCol w="768350">
                  <a:extLst>
                    <a:ext uri="{9D8B030D-6E8A-4147-A177-3AD203B41FA5}">
                      <a16:colId xmlns:a16="http://schemas.microsoft.com/office/drawing/2014/main" val="407128437"/>
                    </a:ext>
                  </a:extLst>
                </a:gridCol>
                <a:gridCol w="615950">
                  <a:extLst>
                    <a:ext uri="{9D8B030D-6E8A-4147-A177-3AD203B41FA5}">
                      <a16:colId xmlns:a16="http://schemas.microsoft.com/office/drawing/2014/main" val="2083128769"/>
                    </a:ext>
                  </a:extLst>
                </a:gridCol>
              </a:tblGrid>
              <a:tr h="1019175">
                <a:tc gridSpan="2">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Tipo de Crédito</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gridSpan="2">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Tipo de Línea</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Revolving?</a:t>
                      </a:r>
                      <a:endParaRPr kumimoji="0" lang="en-US" altLang="es-CO" sz="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Otra Moneda?</a:t>
                      </a:r>
                      <a:endParaRPr kumimoji="0" lang="en-US" altLang="es-CO" sz="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Producto cubierto por &gt; 1 límite</a:t>
                      </a:r>
                      <a:endParaRPr kumimoji="0" lang="en-US" altLang="es-CO" sz="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Límite cubre &gt; 1 producto</a:t>
                      </a:r>
                      <a:endParaRPr kumimoji="0" lang="en-US" altLang="es-CO" sz="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7529530"/>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C/Crédito Importación </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385379"/>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Financiacs. C/Crédito</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2763807"/>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C/Crédito Exportación</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1759001"/>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17</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Prefinanciac. Exportaciones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5912412"/>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29</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Garantías Otorgadas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Garantías Otorgadas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1813218"/>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Créditos Corporativos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Capital de Trabajo</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1374888"/>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31</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Descuento de Documentos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Descuento de Docs.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771714"/>
                  </a:ext>
                </a:extLst>
              </a:tr>
              <a:tr h="471488">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34</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Créditos por Venta de Bs. Recibidos en Dación</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Ordinarios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806214"/>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35</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Giros Financiados            </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803551"/>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71</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Descuento de Documentos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Descuento de Docs.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272562"/>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Préstamos Sectoriales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Financiam. De Terceros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17729"/>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111</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Préstamos Capital de Trabajo</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Capital de Trabajo</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3291727"/>
                  </a:ext>
                </a:extLst>
              </a:tr>
              <a:tr h="288925">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112</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Préstamos Ordinarios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Ordinarios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0131437"/>
                  </a:ext>
                </a:extLst>
              </a:tr>
              <a:tr h="290513">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123</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Límites de Remesas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Operacs. con el Exterior</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16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s-CO"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t>
                      </a:r>
                      <a:endParaRPr kumimoji="0" lang="en-US" altLang="es-CO"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253776"/>
                  </a:ext>
                </a:extLst>
              </a:tr>
            </a:tbl>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31131F11-DBE4-E3F3-C91A-205DF834D913}"/>
              </a:ext>
            </a:extLst>
          </p:cNvPr>
          <p:cNvSpPr>
            <a:spLocks noGrp="1"/>
          </p:cNvSpPr>
          <p:nvPr>
            <p:ph type="ftr" sz="quarter" idx="11"/>
          </p:nvPr>
        </p:nvSpPr>
        <p:spPr/>
        <p:txBody>
          <a:bodyPr/>
          <a:lstStyle/>
          <a:p>
            <a:r>
              <a:rPr lang="es-ES" altLang="es-CO"/>
              <a:t>www.bantotal.com</a:t>
            </a:r>
          </a:p>
        </p:txBody>
      </p:sp>
      <p:sp>
        <p:nvSpPr>
          <p:cNvPr id="523266" name="Rectangle 2">
            <a:extLst>
              <a:ext uri="{FF2B5EF4-FFF2-40B4-BE49-F238E27FC236}">
                <a16:creationId xmlns:a16="http://schemas.microsoft.com/office/drawing/2014/main" id="{603FDD8F-5EB6-CBC7-5374-397CD91615FA}"/>
              </a:ext>
            </a:extLst>
          </p:cNvPr>
          <p:cNvSpPr>
            <a:spLocks noGrp="1" noChangeArrowheads="1"/>
          </p:cNvSpPr>
          <p:nvPr>
            <p:ph type="title"/>
          </p:nvPr>
        </p:nvSpPr>
        <p:spPr>
          <a:xfrm>
            <a:off x="2589213" y="298450"/>
            <a:ext cx="5922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Ciclo de Vida</a:t>
            </a:r>
            <a:br>
              <a:rPr lang="es-ES_tradnl" altLang="es-CO" sz="2800"/>
            </a:br>
            <a:r>
              <a:rPr lang="es-ES" altLang="es-CO" sz="2400"/>
              <a:t>Alta de Líneas de Crédito</a:t>
            </a:r>
            <a:r>
              <a:rPr lang="es-ES_tradnl" altLang="es-CO" sz="3600"/>
              <a:t> </a:t>
            </a:r>
          </a:p>
        </p:txBody>
      </p:sp>
      <p:sp>
        <p:nvSpPr>
          <p:cNvPr id="523267" name="Rectangle 3">
            <a:extLst>
              <a:ext uri="{FF2B5EF4-FFF2-40B4-BE49-F238E27FC236}">
                <a16:creationId xmlns:a16="http://schemas.microsoft.com/office/drawing/2014/main" id="{067EA00F-AF88-59F9-4D3D-6605D16D75F7}"/>
              </a:ext>
            </a:extLst>
          </p:cNvPr>
          <p:cNvSpPr>
            <a:spLocks noGrp="1" noChangeArrowheads="1"/>
          </p:cNvSpPr>
          <p:nvPr>
            <p:ph type="body" idx="1"/>
          </p:nvPr>
        </p:nvSpPr>
        <p:spPr>
          <a:xfrm>
            <a:off x="838200" y="12954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Alta Centralizada </a:t>
            </a:r>
          </a:p>
          <a:p>
            <a:pPr lvl="1"/>
            <a:r>
              <a:rPr lang="es-ES" altLang="es-CO" sz="2000"/>
              <a:t>Trn.131/10 - Para otorgamiento de varias líneas en una misma moneda en M/N</a:t>
            </a:r>
          </a:p>
          <a:p>
            <a:pPr lvl="1"/>
            <a:r>
              <a:rPr lang="es-ES" altLang="es-CO" sz="2000"/>
              <a:t>Trn.131/20 - Para otorgamiento de varias líneas en una misma moneda en U$S.</a:t>
            </a:r>
          </a:p>
          <a:p>
            <a:pPr lvl="1"/>
            <a:r>
              <a:rPr lang="es-ES" altLang="es-CO" sz="2000"/>
              <a:t>Vencimiento Único o por Línea</a:t>
            </a:r>
          </a:p>
          <a:p>
            <a:pPr lvl="1"/>
            <a:endParaRPr lang="es-ES" altLang="es-CO" sz="2000"/>
          </a:p>
          <a:p>
            <a:r>
              <a:rPr lang="es-ES" altLang="es-CO" sz="2000"/>
              <a:t>Alta por Producto</a:t>
            </a:r>
          </a:p>
          <a:p>
            <a:pPr lvl="1"/>
            <a:r>
              <a:rPr lang="es-ES" altLang="es-CO" sz="2000"/>
              <a:t>Trn.131/50 - Para una sola línea (una sola operativa) o para líneas en moneda distinta a M/N o U$S.</a:t>
            </a:r>
          </a:p>
          <a:p>
            <a:pPr lvl="1"/>
            <a:endParaRPr lang="es-ES" altLang="es-CO" sz="2000"/>
          </a:p>
          <a:p>
            <a:r>
              <a:rPr lang="es-ES" altLang="es-CO" sz="2000"/>
              <a:t>Esquema Contable</a:t>
            </a:r>
          </a:p>
          <a:p>
            <a:pPr>
              <a:buFontTx/>
              <a:buNone/>
            </a:pPr>
            <a:r>
              <a:rPr lang="es-ES" altLang="es-CO" sz="1800"/>
              <a:t>			Db. Línea Disponible</a:t>
            </a:r>
          </a:p>
          <a:p>
            <a:pPr>
              <a:buFontTx/>
              <a:buNone/>
            </a:pPr>
            <a:r>
              <a:rPr lang="es-ES" altLang="es-CO" sz="1800"/>
              <a:t>			Cr. 		Línea Otorgada</a:t>
            </a:r>
          </a:p>
          <a:p>
            <a:pPr lvl="1"/>
            <a:endParaRPr lang="es-ES" altLang="es-CO"/>
          </a:p>
          <a:p>
            <a:endParaRPr lang="es-ES" altLang="es-CO"/>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BEEA9B9B-8022-98CD-801C-58838DEA9949}"/>
              </a:ext>
            </a:extLst>
          </p:cNvPr>
          <p:cNvSpPr>
            <a:spLocks noGrp="1"/>
          </p:cNvSpPr>
          <p:nvPr>
            <p:ph type="ftr" sz="quarter" idx="11"/>
          </p:nvPr>
        </p:nvSpPr>
        <p:spPr/>
        <p:txBody>
          <a:bodyPr/>
          <a:lstStyle/>
          <a:p>
            <a:r>
              <a:rPr lang="es-ES" altLang="es-CO"/>
              <a:t>www.bantotal.com</a:t>
            </a:r>
          </a:p>
        </p:txBody>
      </p:sp>
      <p:sp>
        <p:nvSpPr>
          <p:cNvPr id="472066" name="Rectangle 2">
            <a:extLst>
              <a:ext uri="{FF2B5EF4-FFF2-40B4-BE49-F238E27FC236}">
                <a16:creationId xmlns:a16="http://schemas.microsoft.com/office/drawing/2014/main" id="{AB905149-B28B-F737-ED32-3B17DF504ECD}"/>
              </a:ext>
            </a:extLst>
          </p:cNvPr>
          <p:cNvSpPr>
            <a:spLocks noGrp="1" noChangeArrowheads="1"/>
          </p:cNvSpPr>
          <p:nvPr>
            <p:ph type="title"/>
          </p:nvPr>
        </p:nvSpPr>
        <p:spPr>
          <a:xfrm>
            <a:off x="2463800" y="188913"/>
            <a:ext cx="8229600" cy="792162"/>
          </a:xfrm>
        </p:spPr>
        <p:txBody>
          <a:bodyPr/>
          <a:lstStyle/>
          <a:p>
            <a:r>
              <a:rPr lang="es-UY" altLang="es-CO"/>
              <a:t>Préstamos</a:t>
            </a:r>
            <a:br>
              <a:rPr lang="es-UY" altLang="es-CO"/>
            </a:br>
            <a:r>
              <a:rPr lang="es-UY" altLang="es-CO" sz="2800"/>
              <a:t>Aspectos</a:t>
            </a:r>
            <a:endParaRPr lang="es-ES" altLang="es-CO" sz="2800"/>
          </a:p>
        </p:txBody>
      </p:sp>
      <p:sp>
        <p:nvSpPr>
          <p:cNvPr id="472067" name="Rectangle 3">
            <a:extLst>
              <a:ext uri="{FF2B5EF4-FFF2-40B4-BE49-F238E27FC236}">
                <a16:creationId xmlns:a16="http://schemas.microsoft.com/office/drawing/2014/main" id="{89AB4C4F-9F9F-CFA2-5C9B-CD33D0B19F5E}"/>
              </a:ext>
            </a:extLst>
          </p:cNvPr>
          <p:cNvSpPr>
            <a:spLocks noGrp="1" noChangeArrowheads="1"/>
          </p:cNvSpPr>
          <p:nvPr>
            <p:ph type="body" idx="1"/>
          </p:nvPr>
        </p:nvSpPr>
        <p:spPr>
          <a:xfrm>
            <a:off x="457200" y="1308100"/>
            <a:ext cx="8229600" cy="4857750"/>
          </a:xfrm>
        </p:spPr>
        <p:txBody>
          <a:bodyPr/>
          <a:lstStyle/>
          <a:p>
            <a:r>
              <a:rPr lang="es-UY" altLang="es-CO" sz="2400"/>
              <a:t>Definición</a:t>
            </a:r>
          </a:p>
          <a:p>
            <a:pPr lvl="1"/>
            <a:r>
              <a:rPr lang="es-UY" altLang="es-CO" sz="2400"/>
              <a:t>Poner a disposición del cliente fondos, los cuales serán devueltos por éste, en una o varias veces, por un valor mayor.</a:t>
            </a:r>
          </a:p>
          <a:p>
            <a:r>
              <a:rPr lang="es-UY" altLang="es-CO" sz="2400"/>
              <a:t>Componentes</a:t>
            </a:r>
          </a:p>
          <a:p>
            <a:pPr lvl="1"/>
            <a:r>
              <a:rPr lang="es-UY" altLang="es-CO" sz="2400"/>
              <a:t>Capital</a:t>
            </a:r>
          </a:p>
          <a:p>
            <a:pPr lvl="1"/>
            <a:r>
              <a:rPr lang="es-UY" altLang="es-CO" sz="2400"/>
              <a:t>Plazo</a:t>
            </a:r>
          </a:p>
          <a:p>
            <a:pPr lvl="1"/>
            <a:r>
              <a:rPr lang="es-UY" altLang="es-CO" sz="2400"/>
              <a:t>Tasa de interés</a:t>
            </a:r>
          </a:p>
          <a:p>
            <a:pPr lvl="2"/>
            <a:r>
              <a:rPr lang="es-UY" altLang="es-CO" sz="1600"/>
              <a:t>Tipo de Tasa</a:t>
            </a:r>
          </a:p>
          <a:p>
            <a:pPr lvl="2"/>
            <a:r>
              <a:rPr lang="es-UY" altLang="es-CO" sz="1600"/>
              <a:t>Tasa</a:t>
            </a:r>
          </a:p>
          <a:p>
            <a:pPr lvl="1"/>
            <a:r>
              <a:rPr lang="es-UY" altLang="es-CO" sz="2400"/>
              <a:t>Estructura</a:t>
            </a:r>
          </a:p>
          <a:p>
            <a:pPr lvl="1"/>
            <a:r>
              <a:rPr lang="es-UY" altLang="es-CO" sz="2400"/>
              <a:t>Seguros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44BE2248-EE9E-1FF3-9BD7-517508CA3DB7}"/>
              </a:ext>
            </a:extLst>
          </p:cNvPr>
          <p:cNvSpPr>
            <a:spLocks noGrp="1"/>
          </p:cNvSpPr>
          <p:nvPr>
            <p:ph type="ftr" sz="quarter" idx="11"/>
          </p:nvPr>
        </p:nvSpPr>
        <p:spPr/>
        <p:txBody>
          <a:bodyPr/>
          <a:lstStyle/>
          <a:p>
            <a:r>
              <a:rPr lang="es-ES" altLang="es-CO"/>
              <a:t>www.bantotal.com</a:t>
            </a:r>
          </a:p>
        </p:txBody>
      </p:sp>
      <p:sp>
        <p:nvSpPr>
          <p:cNvPr id="525314" name="Rectangle 2">
            <a:extLst>
              <a:ext uri="{FF2B5EF4-FFF2-40B4-BE49-F238E27FC236}">
                <a16:creationId xmlns:a16="http://schemas.microsoft.com/office/drawing/2014/main" id="{3AB3AE8D-0D16-9BE3-544D-D9675ED98DD2}"/>
              </a:ext>
            </a:extLst>
          </p:cNvPr>
          <p:cNvSpPr>
            <a:spLocks noGrp="1" noChangeArrowheads="1"/>
          </p:cNvSpPr>
          <p:nvPr>
            <p:ph type="title"/>
          </p:nvPr>
        </p:nvSpPr>
        <p:spPr>
          <a:xfrm>
            <a:off x="2589213" y="298450"/>
            <a:ext cx="5922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Ciclo de Vida</a:t>
            </a:r>
            <a:br>
              <a:rPr lang="es-ES_tradnl" altLang="es-CO"/>
            </a:br>
            <a:r>
              <a:rPr lang="es-ES" altLang="es-CO" sz="2400"/>
              <a:t>Utilización y Desafectación de Líneas</a:t>
            </a:r>
            <a:r>
              <a:rPr lang="es-ES" altLang="es-CO" sz="2000"/>
              <a:t> </a:t>
            </a:r>
            <a:r>
              <a:rPr lang="es-ES_tradnl" altLang="es-CO" sz="3600"/>
              <a:t> </a:t>
            </a:r>
          </a:p>
        </p:txBody>
      </p:sp>
      <p:sp>
        <p:nvSpPr>
          <p:cNvPr id="525315" name="Rectangle 3">
            <a:extLst>
              <a:ext uri="{FF2B5EF4-FFF2-40B4-BE49-F238E27FC236}">
                <a16:creationId xmlns:a16="http://schemas.microsoft.com/office/drawing/2014/main" id="{521DBFC7-20B3-17CC-0A98-D00B4DE3C5C3}"/>
              </a:ext>
            </a:extLst>
          </p:cNvPr>
          <p:cNvSpPr>
            <a:spLocks noGrp="1" noChangeArrowheads="1"/>
          </p:cNvSpPr>
          <p:nvPr>
            <p:ph type="body" idx="1"/>
          </p:nvPr>
        </p:nvSpPr>
        <p:spPr>
          <a:xfrm>
            <a:off x="838200" y="1295400"/>
            <a:ext cx="7696200" cy="5257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lnSpc>
                <a:spcPct val="70000"/>
              </a:lnSpc>
            </a:pPr>
            <a:r>
              <a:rPr lang="es-ES" altLang="es-CO" sz="2000"/>
              <a:t>La utilización de la línea disponible así como su desafectación son realizadas en forma automática por el sistema en las transacciones de otorgamiento y cobro de los créditos respectivamente.</a:t>
            </a:r>
          </a:p>
          <a:p>
            <a:pPr>
              <a:lnSpc>
                <a:spcPct val="70000"/>
              </a:lnSpc>
            </a:pPr>
            <a:endParaRPr lang="es-ES" altLang="es-CO" sz="1000"/>
          </a:p>
          <a:p>
            <a:pPr>
              <a:lnSpc>
                <a:spcPct val="70000"/>
              </a:lnSpc>
            </a:pPr>
            <a:r>
              <a:rPr lang="es-ES" altLang="es-CO" sz="2000"/>
              <a:t>Utilización (Otorgamiento del Crédito)</a:t>
            </a:r>
          </a:p>
          <a:p>
            <a:pPr>
              <a:lnSpc>
                <a:spcPct val="70000"/>
              </a:lnSpc>
              <a:buFontTx/>
              <a:buNone/>
            </a:pPr>
            <a:r>
              <a:rPr lang="es-ES" altLang="es-CO" sz="2000"/>
              <a:t>			</a:t>
            </a:r>
            <a:r>
              <a:rPr lang="es-ES" altLang="es-CO" sz="1800"/>
              <a:t>Db. Línea Utilizada</a:t>
            </a:r>
          </a:p>
          <a:p>
            <a:pPr>
              <a:lnSpc>
                <a:spcPct val="70000"/>
              </a:lnSpc>
              <a:buFontTx/>
              <a:buNone/>
            </a:pPr>
            <a:r>
              <a:rPr lang="es-ES" altLang="es-CO" sz="1800"/>
              <a:t>			Cr. 		Línea Disponible</a:t>
            </a:r>
          </a:p>
          <a:p>
            <a:pPr>
              <a:lnSpc>
                <a:spcPct val="70000"/>
              </a:lnSpc>
              <a:buFontTx/>
              <a:buNone/>
            </a:pPr>
            <a:endParaRPr lang="es-ES" altLang="es-CO" sz="700"/>
          </a:p>
          <a:p>
            <a:pPr>
              <a:lnSpc>
                <a:spcPct val="70000"/>
              </a:lnSpc>
            </a:pPr>
            <a:r>
              <a:rPr lang="es-ES" altLang="es-CO" sz="2000"/>
              <a:t>Desafectación (Pagos al crédito)</a:t>
            </a:r>
          </a:p>
          <a:p>
            <a:pPr lvl="1">
              <a:lnSpc>
                <a:spcPct val="70000"/>
              </a:lnSpc>
            </a:pPr>
            <a:r>
              <a:rPr lang="es-ES" altLang="es-CO" sz="2000"/>
              <a:t>Si la línea es Revolving</a:t>
            </a:r>
            <a:endParaRPr lang="es-ES" altLang="es-CO" sz="2400"/>
          </a:p>
          <a:p>
            <a:pPr>
              <a:lnSpc>
                <a:spcPct val="70000"/>
              </a:lnSpc>
              <a:buFontTx/>
              <a:buNone/>
            </a:pPr>
            <a:r>
              <a:rPr lang="es-ES" altLang="es-CO" sz="2400"/>
              <a:t>			</a:t>
            </a:r>
            <a:r>
              <a:rPr lang="es-ES" altLang="es-CO" sz="1800"/>
              <a:t>Db. Línea Disponible</a:t>
            </a:r>
          </a:p>
          <a:p>
            <a:pPr>
              <a:lnSpc>
                <a:spcPct val="70000"/>
              </a:lnSpc>
              <a:buFontTx/>
              <a:buNone/>
            </a:pPr>
            <a:r>
              <a:rPr lang="es-ES" altLang="es-CO" sz="1800"/>
              <a:t>			Cr. 		Línea Utilizada</a:t>
            </a:r>
          </a:p>
          <a:p>
            <a:pPr lvl="1">
              <a:lnSpc>
                <a:spcPct val="70000"/>
              </a:lnSpc>
            </a:pPr>
            <a:r>
              <a:rPr lang="es-ES" altLang="es-CO" sz="2000"/>
              <a:t>Si la línea es No revolving</a:t>
            </a:r>
            <a:endParaRPr lang="es-ES" altLang="es-CO" sz="2400"/>
          </a:p>
          <a:p>
            <a:pPr>
              <a:lnSpc>
                <a:spcPct val="70000"/>
              </a:lnSpc>
              <a:buFontTx/>
              <a:buNone/>
            </a:pPr>
            <a:r>
              <a:rPr lang="es-ES" altLang="es-CO" sz="2400"/>
              <a:t>			</a:t>
            </a:r>
            <a:r>
              <a:rPr lang="es-ES" altLang="es-CO" sz="1800"/>
              <a:t>Db. Línea Disponible</a:t>
            </a:r>
          </a:p>
          <a:p>
            <a:pPr>
              <a:lnSpc>
                <a:spcPct val="70000"/>
              </a:lnSpc>
              <a:buFontTx/>
              <a:buNone/>
            </a:pPr>
            <a:r>
              <a:rPr lang="es-ES" altLang="es-CO" sz="1800"/>
              <a:t>			Cr. 		Línea Otorgada</a:t>
            </a:r>
          </a:p>
          <a:p>
            <a:pPr>
              <a:lnSpc>
                <a:spcPct val="70000"/>
              </a:lnSpc>
              <a:buFontTx/>
              <a:buNone/>
            </a:pPr>
            <a:endParaRPr lang="es-ES" altLang="es-CO" sz="1800"/>
          </a:p>
          <a:p>
            <a:pPr>
              <a:lnSpc>
                <a:spcPct val="70000"/>
              </a:lnSpc>
              <a:buFontTx/>
              <a:buNone/>
            </a:pPr>
            <a:endParaRPr lang="es-ES" altLang="es-CO" sz="1800"/>
          </a:p>
          <a:p>
            <a:pPr>
              <a:lnSpc>
                <a:spcPct val="70000"/>
              </a:lnSpc>
              <a:buFontTx/>
              <a:buNone/>
            </a:pPr>
            <a:endParaRPr lang="es-ES" altLang="es-CO" sz="1800"/>
          </a:p>
          <a:p>
            <a:pPr>
              <a:lnSpc>
                <a:spcPct val="70000"/>
              </a:lnSpc>
              <a:buFontTx/>
              <a:buNone/>
            </a:pPr>
            <a:endParaRPr lang="es-ES" altLang="es-CO" sz="1600"/>
          </a:p>
          <a:p>
            <a:pPr lvl="1">
              <a:lnSpc>
                <a:spcPct val="70000"/>
              </a:lnSpc>
            </a:pPr>
            <a:endParaRPr lang="es-ES" altLang="es-CO" sz="2400"/>
          </a:p>
          <a:p>
            <a:pPr>
              <a:lnSpc>
                <a:spcPct val="70000"/>
              </a:lnSpc>
            </a:pPr>
            <a:endParaRPr lang="es-ES" altLang="es-CO" sz="2400"/>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E04A170D-F475-99B2-6BB9-2A2A9074038A}"/>
              </a:ext>
            </a:extLst>
          </p:cNvPr>
          <p:cNvSpPr>
            <a:spLocks noGrp="1"/>
          </p:cNvSpPr>
          <p:nvPr>
            <p:ph type="ftr" sz="quarter" idx="11"/>
          </p:nvPr>
        </p:nvSpPr>
        <p:spPr/>
        <p:txBody>
          <a:bodyPr/>
          <a:lstStyle/>
          <a:p>
            <a:r>
              <a:rPr lang="es-ES" altLang="es-CO"/>
              <a:t>www.bantotal.com</a:t>
            </a:r>
          </a:p>
        </p:txBody>
      </p:sp>
      <p:sp>
        <p:nvSpPr>
          <p:cNvPr id="527362" name="Rectangle 2">
            <a:extLst>
              <a:ext uri="{FF2B5EF4-FFF2-40B4-BE49-F238E27FC236}">
                <a16:creationId xmlns:a16="http://schemas.microsoft.com/office/drawing/2014/main" id="{26CD53F1-B20F-04E1-2DF3-71D80DE838FB}"/>
              </a:ext>
            </a:extLst>
          </p:cNvPr>
          <p:cNvSpPr>
            <a:spLocks noGrp="1" noChangeArrowheads="1"/>
          </p:cNvSpPr>
          <p:nvPr>
            <p:ph type="title"/>
          </p:nvPr>
        </p:nvSpPr>
        <p:spPr>
          <a:xfrm>
            <a:off x="2589213" y="227013"/>
            <a:ext cx="6303962"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Ciclo de Vida</a:t>
            </a:r>
            <a:br>
              <a:rPr lang="es-ES_tradnl" altLang="es-CO"/>
            </a:br>
            <a:r>
              <a:rPr lang="es-ES" altLang="es-CO" sz="2400"/>
              <a:t>Modificación, Renovación y Sustitución</a:t>
            </a:r>
            <a:r>
              <a:rPr lang="es-ES" altLang="es-CO" sz="2000"/>
              <a:t> </a:t>
            </a:r>
            <a:r>
              <a:rPr lang="es-ES_tradnl" altLang="es-CO" sz="3600"/>
              <a:t> </a:t>
            </a:r>
          </a:p>
        </p:txBody>
      </p:sp>
      <p:sp>
        <p:nvSpPr>
          <p:cNvPr id="527363" name="Rectangle 3">
            <a:extLst>
              <a:ext uri="{FF2B5EF4-FFF2-40B4-BE49-F238E27FC236}">
                <a16:creationId xmlns:a16="http://schemas.microsoft.com/office/drawing/2014/main" id="{A9D0945F-07DF-40B5-186B-821189A75CCC}"/>
              </a:ext>
            </a:extLst>
          </p:cNvPr>
          <p:cNvSpPr>
            <a:spLocks noGrp="1" noChangeArrowheads="1"/>
          </p:cNvSpPr>
          <p:nvPr>
            <p:ph type="body" idx="1"/>
          </p:nvPr>
        </p:nvSpPr>
        <p:spPr>
          <a:xfrm>
            <a:off x="838200" y="1295400"/>
            <a:ext cx="76200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lnSpc>
                <a:spcPct val="70000"/>
              </a:lnSpc>
            </a:pPr>
            <a:r>
              <a:rPr lang="es-ES" altLang="es-CO" sz="2000"/>
              <a:t>Modificaciones</a:t>
            </a:r>
          </a:p>
          <a:p>
            <a:pPr lvl="1" algn="just">
              <a:lnSpc>
                <a:spcPct val="70000"/>
              </a:lnSpc>
            </a:pPr>
            <a:r>
              <a:rPr lang="es-ES" altLang="es-CO" sz="2000"/>
              <a:t>Vencimientos – Trn.131/210</a:t>
            </a:r>
          </a:p>
          <a:p>
            <a:pPr lvl="1" algn="just">
              <a:lnSpc>
                <a:spcPct val="70000"/>
              </a:lnSpc>
            </a:pPr>
            <a:r>
              <a:rPr lang="es-ES" altLang="es-CO" sz="2000"/>
              <a:t>Importes – Trn.131/220</a:t>
            </a:r>
          </a:p>
          <a:p>
            <a:pPr lvl="1" algn="just">
              <a:lnSpc>
                <a:spcPct val="70000"/>
              </a:lnSpc>
            </a:pPr>
            <a:r>
              <a:rPr lang="es-ES" altLang="es-CO" sz="2000"/>
              <a:t>Conjunta – Trn.131/230</a:t>
            </a:r>
          </a:p>
          <a:p>
            <a:pPr>
              <a:lnSpc>
                <a:spcPct val="70000"/>
              </a:lnSpc>
            </a:pPr>
            <a:endParaRPr lang="es-ES" altLang="es-CO" sz="1000"/>
          </a:p>
          <a:p>
            <a:pPr>
              <a:lnSpc>
                <a:spcPct val="70000"/>
              </a:lnSpc>
            </a:pPr>
            <a:r>
              <a:rPr lang="es-ES" altLang="es-CO" sz="2000"/>
              <a:t>Renovación </a:t>
            </a:r>
          </a:p>
          <a:p>
            <a:pPr lvl="1">
              <a:lnSpc>
                <a:spcPct val="70000"/>
              </a:lnSpc>
            </a:pPr>
            <a:r>
              <a:rPr lang="es-ES" altLang="es-CO" sz="2000"/>
              <a:t>Mantiene número de operación e incrementa en una unidad la suboperación</a:t>
            </a:r>
          </a:p>
          <a:p>
            <a:pPr lvl="1">
              <a:lnSpc>
                <a:spcPct val="70000"/>
              </a:lnSpc>
            </a:pPr>
            <a:r>
              <a:rPr lang="es-ES" altLang="es-CO" sz="2000"/>
              <a:t>Trn. 131/160</a:t>
            </a:r>
          </a:p>
          <a:p>
            <a:pPr lvl="1">
              <a:lnSpc>
                <a:spcPct val="70000"/>
              </a:lnSpc>
            </a:pPr>
            <a:endParaRPr lang="es-ES" altLang="es-CO" sz="2000"/>
          </a:p>
          <a:p>
            <a:pPr>
              <a:lnSpc>
                <a:spcPct val="70000"/>
              </a:lnSpc>
            </a:pPr>
            <a:r>
              <a:rPr lang="es-ES" altLang="es-CO" sz="2000"/>
              <a:t>Sustitución</a:t>
            </a:r>
          </a:p>
          <a:p>
            <a:pPr lvl="1" algn="just">
              <a:lnSpc>
                <a:spcPct val="70000"/>
              </a:lnSpc>
            </a:pPr>
            <a:r>
              <a:rPr lang="es-DO" altLang="es-CO" sz="2000"/>
              <a:t>Se utiliza en caso que se deje de utilizar una línea de crédito, y se desee transferir los saldos asociados a otra línea.</a:t>
            </a:r>
            <a:r>
              <a:rPr lang="es-DO" altLang="es-CO"/>
              <a:t> </a:t>
            </a:r>
          </a:p>
          <a:p>
            <a:pPr lvl="1" algn="just">
              <a:lnSpc>
                <a:spcPct val="70000"/>
              </a:lnSpc>
            </a:pPr>
            <a:r>
              <a:rPr lang="es-ES" altLang="es-CO" sz="2000"/>
              <a:t>Trn.131/310-320</a:t>
            </a:r>
          </a:p>
          <a:p>
            <a:pPr lvl="1">
              <a:lnSpc>
                <a:spcPct val="70000"/>
              </a:lnSpc>
            </a:pPr>
            <a:endParaRPr lang="es-ES" altLang="es-CO" sz="1800"/>
          </a:p>
          <a:p>
            <a:pPr>
              <a:lnSpc>
                <a:spcPct val="70000"/>
              </a:lnSpc>
              <a:buFontTx/>
              <a:buNone/>
            </a:pPr>
            <a:endParaRPr lang="es-ES" altLang="es-CO" sz="1600"/>
          </a:p>
          <a:p>
            <a:pPr lvl="1">
              <a:lnSpc>
                <a:spcPct val="70000"/>
              </a:lnSpc>
            </a:pPr>
            <a:endParaRPr lang="es-ES" altLang="es-CO" sz="2400"/>
          </a:p>
          <a:p>
            <a:pPr>
              <a:lnSpc>
                <a:spcPct val="70000"/>
              </a:lnSpc>
            </a:pPr>
            <a:endParaRPr lang="es-ES" altLang="es-CO" sz="240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458A9004-DCF2-A475-550F-47E2EA144F2A}"/>
              </a:ext>
            </a:extLst>
          </p:cNvPr>
          <p:cNvSpPr>
            <a:spLocks noGrp="1"/>
          </p:cNvSpPr>
          <p:nvPr>
            <p:ph type="ftr" sz="quarter" idx="11"/>
          </p:nvPr>
        </p:nvSpPr>
        <p:spPr/>
        <p:txBody>
          <a:bodyPr/>
          <a:lstStyle/>
          <a:p>
            <a:r>
              <a:rPr lang="es-ES" altLang="es-CO"/>
              <a:t>www.bantotal.com</a:t>
            </a:r>
          </a:p>
        </p:txBody>
      </p:sp>
      <p:sp>
        <p:nvSpPr>
          <p:cNvPr id="529410" name="Rectangle 2">
            <a:extLst>
              <a:ext uri="{FF2B5EF4-FFF2-40B4-BE49-F238E27FC236}">
                <a16:creationId xmlns:a16="http://schemas.microsoft.com/office/drawing/2014/main" id="{DC1A6980-F946-81E2-3653-3C9B5E062DDD}"/>
              </a:ext>
            </a:extLst>
          </p:cNvPr>
          <p:cNvSpPr>
            <a:spLocks noGrp="1" noChangeArrowheads="1"/>
          </p:cNvSpPr>
          <p:nvPr>
            <p:ph type="title"/>
          </p:nvPr>
        </p:nvSpPr>
        <p:spPr>
          <a:xfrm>
            <a:off x="2484438" y="333375"/>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Ciclo de Vida</a:t>
            </a:r>
            <a:br>
              <a:rPr lang="es-ES_tradnl" altLang="es-CO"/>
            </a:br>
            <a:br>
              <a:rPr lang="es-ES_tradnl" altLang="es-CO" sz="700"/>
            </a:br>
            <a:br>
              <a:rPr lang="es-ES_tradnl" altLang="es-CO" sz="1200"/>
            </a:br>
            <a:r>
              <a:rPr lang="es-ES" altLang="es-CO" sz="2800"/>
              <a:t>Cancelación</a:t>
            </a:r>
            <a:r>
              <a:rPr lang="es-ES" altLang="es-CO" sz="1400"/>
              <a:t> </a:t>
            </a:r>
            <a:r>
              <a:rPr lang="es-ES_tradnl" altLang="es-CO" sz="1600"/>
              <a:t> </a:t>
            </a:r>
          </a:p>
        </p:txBody>
      </p:sp>
      <p:sp>
        <p:nvSpPr>
          <p:cNvPr id="529411" name="Rectangle 3">
            <a:extLst>
              <a:ext uri="{FF2B5EF4-FFF2-40B4-BE49-F238E27FC236}">
                <a16:creationId xmlns:a16="http://schemas.microsoft.com/office/drawing/2014/main" id="{8185CED3-FB48-E34F-37B6-879100A0DA1D}"/>
              </a:ext>
            </a:extLst>
          </p:cNvPr>
          <p:cNvSpPr>
            <a:spLocks noGrp="1" noChangeArrowheads="1"/>
          </p:cNvSpPr>
          <p:nvPr>
            <p:ph type="body" idx="1"/>
          </p:nvPr>
        </p:nvSpPr>
        <p:spPr>
          <a:xfrm>
            <a:off x="838200" y="1676400"/>
            <a:ext cx="76200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just"/>
            <a:r>
              <a:rPr lang="es-ES" altLang="es-CO" sz="2000"/>
              <a:t>Seleccionando la línea, el sistema procederá a la baja, controlando que no existan líneas utilizadas y no se podrá cancelar el límite otorgado hasta que no se den de baja los productos correspondientes.</a:t>
            </a:r>
          </a:p>
          <a:p>
            <a:pPr lvl="1" algn="just"/>
            <a:endParaRPr lang="es-ES" altLang="es-CO" sz="2400"/>
          </a:p>
          <a:p>
            <a:pPr algn="just"/>
            <a:r>
              <a:rPr lang="es-ES" altLang="es-CO" sz="2000"/>
              <a:t>Esquema Contable</a:t>
            </a:r>
          </a:p>
          <a:p>
            <a:pPr>
              <a:buFontTx/>
              <a:buNone/>
            </a:pPr>
            <a:r>
              <a:rPr lang="es-ES" altLang="es-CO" sz="1800"/>
              <a:t>			Db. Línea Otorgada</a:t>
            </a:r>
          </a:p>
          <a:p>
            <a:pPr>
              <a:buFontTx/>
              <a:buNone/>
            </a:pPr>
            <a:r>
              <a:rPr lang="es-ES" altLang="es-CO" sz="1800"/>
              <a:t>			Cr. 		Línea Disponible</a:t>
            </a:r>
          </a:p>
          <a:p>
            <a:pPr lvl="1"/>
            <a:endParaRPr lang="es-ES" altLang="es-CO" sz="2000"/>
          </a:p>
          <a:p>
            <a:endParaRPr lang="es-ES" altLang="es-CO" sz="3200"/>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264B25F8-765B-7C07-19E9-04DF26BA7EF9}"/>
              </a:ext>
            </a:extLst>
          </p:cNvPr>
          <p:cNvSpPr>
            <a:spLocks noGrp="1"/>
          </p:cNvSpPr>
          <p:nvPr>
            <p:ph type="ftr" sz="quarter" idx="11"/>
          </p:nvPr>
        </p:nvSpPr>
        <p:spPr/>
        <p:txBody>
          <a:bodyPr/>
          <a:lstStyle/>
          <a:p>
            <a:r>
              <a:rPr lang="es-ES" altLang="es-CO"/>
              <a:t>www.bantotal.com</a:t>
            </a:r>
          </a:p>
        </p:txBody>
      </p:sp>
      <p:sp>
        <p:nvSpPr>
          <p:cNvPr id="531458" name="Rectangle 2">
            <a:extLst>
              <a:ext uri="{FF2B5EF4-FFF2-40B4-BE49-F238E27FC236}">
                <a16:creationId xmlns:a16="http://schemas.microsoft.com/office/drawing/2014/main" id="{56BD92D2-0392-09B3-1986-CD16112C2ACA}"/>
              </a:ext>
            </a:extLst>
          </p:cNvPr>
          <p:cNvSpPr>
            <a:spLocks noGrp="1" noChangeArrowheads="1"/>
          </p:cNvSpPr>
          <p:nvPr>
            <p:ph type="title"/>
          </p:nvPr>
        </p:nvSpPr>
        <p:spPr>
          <a:xfrm>
            <a:off x="2533650" y="44450"/>
            <a:ext cx="5924550"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sz="2800"/>
              <a:t>Otros Eventos</a:t>
            </a:r>
            <a:r>
              <a:rPr lang="es-ES_tradnl" altLang="es-CO" sz="3600"/>
              <a:t> </a:t>
            </a:r>
          </a:p>
        </p:txBody>
      </p:sp>
      <p:sp>
        <p:nvSpPr>
          <p:cNvPr id="531459" name="Rectangle 3">
            <a:extLst>
              <a:ext uri="{FF2B5EF4-FFF2-40B4-BE49-F238E27FC236}">
                <a16:creationId xmlns:a16="http://schemas.microsoft.com/office/drawing/2014/main" id="{545EC572-FC96-8E56-37A9-04EBC9807D15}"/>
              </a:ext>
            </a:extLst>
          </p:cNvPr>
          <p:cNvSpPr>
            <a:spLocks noGrp="1" noChangeArrowheads="1"/>
          </p:cNvSpPr>
          <p:nvPr>
            <p:ph type="body" idx="1"/>
          </p:nvPr>
        </p:nvSpPr>
        <p:spPr>
          <a:xfrm>
            <a:off x="838200" y="1295400"/>
            <a:ext cx="78486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s-ES" altLang="es-CO" sz="2000"/>
              <a:t>Relación de Operaciones</a:t>
            </a:r>
          </a:p>
          <a:p>
            <a:pPr lvl="1"/>
            <a:r>
              <a:rPr lang="es-ES" altLang="es-CO" sz="2000"/>
              <a:t>El sistema relaciona automáticamente las líneas a las operaciones de crédito. </a:t>
            </a:r>
          </a:p>
          <a:p>
            <a:pPr lvl="1"/>
            <a:r>
              <a:rPr lang="es-ES" altLang="es-CO" sz="2000"/>
              <a:t>Existe un programa particular para administrar la Relación de Operaciones. No se recomienda su uso.</a:t>
            </a:r>
          </a:p>
          <a:p>
            <a:endParaRPr lang="es-ES" altLang="es-CO" sz="1800"/>
          </a:p>
          <a:p>
            <a:r>
              <a:rPr lang="es-ES" altLang="es-CO" sz="2000"/>
              <a:t>Modificación de Estado de Operaciones</a:t>
            </a:r>
          </a:p>
          <a:p>
            <a:pPr lvl="1"/>
            <a:r>
              <a:rPr lang="es-ES" altLang="es-CO" sz="2000"/>
              <a:t>Se utiliza para bloquear las líneas de crédito</a:t>
            </a:r>
          </a:p>
          <a:p>
            <a:pPr lvl="1"/>
            <a:r>
              <a:rPr lang="es-ES" altLang="es-CO" sz="2000"/>
              <a:t>Esta acción se realiza a través del programa de Modificación de Estados de Operaciones.</a:t>
            </a:r>
          </a:p>
          <a:p>
            <a:pPr marL="1085850" lvl="2"/>
            <a:r>
              <a:rPr lang="es-ES" altLang="es-CO" sz="1400"/>
              <a:t>Status 16 = Bloqueo de Líneas de Crédito</a:t>
            </a:r>
          </a:p>
          <a:p>
            <a:pPr lvl="1">
              <a:buFontTx/>
              <a:buNone/>
            </a:pPr>
            <a:endParaRPr lang="es-ES" altLang="es-CO" sz="200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6CE56D1A-8B35-7A27-C5FA-FE77B8CEB4F1}"/>
              </a:ext>
            </a:extLst>
          </p:cNvPr>
          <p:cNvSpPr>
            <a:spLocks noGrp="1"/>
          </p:cNvSpPr>
          <p:nvPr>
            <p:ph type="ftr" sz="quarter" idx="11"/>
          </p:nvPr>
        </p:nvSpPr>
        <p:spPr/>
        <p:txBody>
          <a:bodyPr/>
          <a:lstStyle/>
          <a:p>
            <a:r>
              <a:rPr lang="es-ES" altLang="es-CO"/>
              <a:t>www.bantotal.com</a:t>
            </a:r>
          </a:p>
        </p:txBody>
      </p:sp>
      <p:sp>
        <p:nvSpPr>
          <p:cNvPr id="533506" name="Rectangle 2">
            <a:extLst>
              <a:ext uri="{FF2B5EF4-FFF2-40B4-BE49-F238E27FC236}">
                <a16:creationId xmlns:a16="http://schemas.microsoft.com/office/drawing/2014/main" id="{CBDCD3C2-62CC-E604-9848-EB03C4DC076B}"/>
              </a:ext>
            </a:extLst>
          </p:cNvPr>
          <p:cNvSpPr>
            <a:spLocks noGrp="1" noChangeArrowheads="1"/>
          </p:cNvSpPr>
          <p:nvPr>
            <p:ph type="title"/>
          </p:nvPr>
        </p:nvSpPr>
        <p:spPr>
          <a:xfrm>
            <a:off x="2555875" y="260350"/>
            <a:ext cx="5922963" cy="609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Listados y Consultas</a:t>
            </a:r>
            <a:r>
              <a:rPr lang="es-ES_tradnl" altLang="es-CO" sz="1600"/>
              <a:t> </a:t>
            </a:r>
            <a:r>
              <a:rPr lang="es-ES_tradnl" altLang="es-CO" sz="3600"/>
              <a:t> </a:t>
            </a:r>
          </a:p>
        </p:txBody>
      </p:sp>
      <p:sp>
        <p:nvSpPr>
          <p:cNvPr id="533507" name="Rectangle 3">
            <a:extLst>
              <a:ext uri="{FF2B5EF4-FFF2-40B4-BE49-F238E27FC236}">
                <a16:creationId xmlns:a16="http://schemas.microsoft.com/office/drawing/2014/main" id="{EF6FA059-CAC2-161D-EDC1-2C413977AF31}"/>
              </a:ext>
            </a:extLst>
          </p:cNvPr>
          <p:cNvSpPr>
            <a:spLocks noGrp="1" noChangeArrowheads="1"/>
          </p:cNvSpPr>
          <p:nvPr>
            <p:ph type="body" idx="1"/>
          </p:nvPr>
        </p:nvSpPr>
        <p:spPr>
          <a:xfrm>
            <a:off x="442913" y="1382713"/>
            <a:ext cx="8305800" cy="5791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r>
              <a:rPr lang="es-PY" altLang="es-CO" sz="2400"/>
              <a:t>Inventario por Sistema/</a:t>
            </a:r>
            <a:r>
              <a:rPr lang="es-ES" altLang="es-CO" sz="2400"/>
              <a:t>Módulo </a:t>
            </a:r>
          </a:p>
          <a:p>
            <a:pPr marL="1085850" lvl="2"/>
            <a:r>
              <a:rPr lang="es-ES" altLang="es-CO" sz="1600"/>
              <a:t>Sistema 56 – Límites Disponibles</a:t>
            </a:r>
          </a:p>
          <a:p>
            <a:pPr marL="1085850" lvl="2"/>
            <a:r>
              <a:rPr lang="es-ES" altLang="es-CO" sz="1600"/>
              <a:t>Sistema 16 – Activas (Cobertura de Líneas)</a:t>
            </a:r>
          </a:p>
          <a:p>
            <a:pPr marL="1085850" lvl="2"/>
            <a:r>
              <a:rPr lang="es-ES" altLang="es-CO" sz="1600"/>
              <a:t>Entre 2 fechas</a:t>
            </a:r>
          </a:p>
          <a:p>
            <a:pPr marL="1085850" lvl="2"/>
            <a:r>
              <a:rPr lang="es-ES" altLang="es-CO" sz="1600"/>
              <a:t>Ordenado por fecha de vencimiento</a:t>
            </a:r>
          </a:p>
          <a:p>
            <a:pPr marL="1085850" lvl="2"/>
            <a:r>
              <a:rPr lang="es-ES" altLang="es-CO" sz="1600"/>
              <a:t>General o por Sucursal/Moneda/Cliente</a:t>
            </a:r>
          </a:p>
          <a:p>
            <a:pPr marL="1085850" lvl="2"/>
            <a:endParaRPr lang="es-ES" altLang="es-CO" sz="1600"/>
          </a:p>
          <a:p>
            <a:pPr lvl="1" algn="just"/>
            <a:r>
              <a:rPr lang="es-ES" altLang="es-CO" sz="2400"/>
              <a:t>Consultas y Listados Contables</a:t>
            </a:r>
          </a:p>
          <a:p>
            <a:pPr marL="1085850" lvl="2" algn="just"/>
            <a:r>
              <a:rPr lang="es-ES" altLang="es-CO" sz="1600"/>
              <a:t>Inventario General de Rubros</a:t>
            </a:r>
          </a:p>
          <a:p>
            <a:pPr marL="1085850" lvl="2" algn="just"/>
            <a:r>
              <a:rPr lang="es-ES" altLang="es-CO" sz="1600"/>
              <a:t>Inventario por Módulo</a:t>
            </a:r>
          </a:p>
          <a:p>
            <a:pPr marL="1085850" lvl="2" algn="just"/>
            <a:r>
              <a:rPr lang="es-ES" altLang="es-CO" sz="1600"/>
              <a:t>Mayores de Códigos Contables Generales y por Cuenta</a:t>
            </a:r>
          </a:p>
          <a:p>
            <a:pPr marL="1085850" lvl="2" algn="just"/>
            <a:endParaRPr lang="es-ES" altLang="es-CO" sz="1600"/>
          </a:p>
          <a:p>
            <a:pPr lvl="1" algn="just"/>
            <a:r>
              <a:rPr lang="es-ES" altLang="es-CO" sz="2400"/>
              <a:t>Consulta de Situación de Clientes</a:t>
            </a:r>
          </a:p>
          <a:p>
            <a:pPr marL="1085850" lvl="2" algn="just"/>
            <a:r>
              <a:rPr lang="es-ES" altLang="es-CO" sz="1600"/>
              <a:t>Extensiones de Operaciones</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72A91C3F-6B41-3713-27C6-E83C754D4EED}"/>
              </a:ext>
            </a:extLst>
          </p:cNvPr>
          <p:cNvSpPr>
            <a:spLocks noGrp="1"/>
          </p:cNvSpPr>
          <p:nvPr>
            <p:ph type="ftr" sz="quarter" idx="11"/>
          </p:nvPr>
        </p:nvSpPr>
        <p:spPr/>
        <p:txBody>
          <a:bodyPr/>
          <a:lstStyle/>
          <a:p>
            <a:r>
              <a:rPr lang="es-ES" altLang="es-CO"/>
              <a:t>www.bantotal.com</a:t>
            </a:r>
          </a:p>
        </p:txBody>
      </p:sp>
      <p:sp>
        <p:nvSpPr>
          <p:cNvPr id="510978" name="Rectangle 2">
            <a:extLst>
              <a:ext uri="{FF2B5EF4-FFF2-40B4-BE49-F238E27FC236}">
                <a16:creationId xmlns:a16="http://schemas.microsoft.com/office/drawing/2014/main" id="{F1927352-E5B3-0648-CF0C-6B7574265C90}"/>
              </a:ext>
            </a:extLst>
          </p:cNvPr>
          <p:cNvSpPr>
            <a:spLocks noGrp="1" noChangeArrowheads="1"/>
          </p:cNvSpPr>
          <p:nvPr>
            <p:ph type="title"/>
          </p:nvPr>
        </p:nvSpPr>
        <p:spPr>
          <a:xfrm>
            <a:off x="2390775" y="115888"/>
            <a:ext cx="8229600" cy="792162"/>
          </a:xfrm>
        </p:spPr>
        <p:txBody>
          <a:bodyPr/>
          <a:lstStyle/>
          <a:p>
            <a:r>
              <a:rPr lang="es-UY" altLang="es-CO"/>
              <a:t>Garantías Otorgadas</a:t>
            </a:r>
            <a:endParaRPr lang="es-ES" altLang="es-CO"/>
          </a:p>
        </p:txBody>
      </p:sp>
      <p:sp>
        <p:nvSpPr>
          <p:cNvPr id="510979" name="Rectangle 3">
            <a:extLst>
              <a:ext uri="{FF2B5EF4-FFF2-40B4-BE49-F238E27FC236}">
                <a16:creationId xmlns:a16="http://schemas.microsoft.com/office/drawing/2014/main" id="{2F6C8DCB-1423-F0BE-4100-13820588F484}"/>
              </a:ext>
            </a:extLst>
          </p:cNvPr>
          <p:cNvSpPr>
            <a:spLocks noGrp="1" noChangeArrowheads="1"/>
          </p:cNvSpPr>
          <p:nvPr>
            <p:ph type="body" idx="1"/>
          </p:nvPr>
        </p:nvSpPr>
        <p:spPr/>
        <p:txBody>
          <a:bodyPr/>
          <a:lstStyle/>
          <a:p>
            <a:r>
              <a:rPr lang="es-UY" altLang="es-CO"/>
              <a:t>Definición</a:t>
            </a:r>
          </a:p>
          <a:p>
            <a:r>
              <a:rPr lang="es-UY" altLang="es-CO"/>
              <a:t>Ciclo Contable</a:t>
            </a:r>
          </a:p>
          <a:p>
            <a:pPr lvl="1"/>
            <a:r>
              <a:rPr lang="es-UY" altLang="es-CO"/>
              <a:t>Alta de Garantías</a:t>
            </a:r>
          </a:p>
          <a:p>
            <a:pPr lvl="1"/>
            <a:r>
              <a:rPr lang="es-UY" altLang="es-CO"/>
              <a:t>Modificación de Vencimientos e Importes</a:t>
            </a:r>
          </a:p>
          <a:p>
            <a:pPr lvl="1"/>
            <a:r>
              <a:rPr lang="es-UY" altLang="es-CO"/>
              <a:t>Cancelación</a:t>
            </a:r>
          </a:p>
          <a:p>
            <a:r>
              <a:rPr lang="es-UY" altLang="es-CO"/>
              <a:t>Comisiones</a:t>
            </a:r>
          </a:p>
          <a:p>
            <a:pPr lvl="1"/>
            <a:r>
              <a:rPr lang="es-UY" altLang="es-CO"/>
              <a:t>Cobro Anticipado</a:t>
            </a:r>
          </a:p>
          <a:p>
            <a:pPr lvl="1"/>
            <a:r>
              <a:rPr lang="es-UY" altLang="es-CO"/>
              <a:t>Devengamiento</a:t>
            </a:r>
          </a:p>
          <a:p>
            <a:pPr lvl="1"/>
            <a:endParaRPr lang="es-UY" altLang="es-CO"/>
          </a:p>
          <a:p>
            <a:pPr lvl="1"/>
            <a:endParaRPr lang="es-ES" altLang="es-CO"/>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0CE8FCD8-79F6-8CF8-A35B-1DFD45DC0117}"/>
              </a:ext>
            </a:extLst>
          </p:cNvPr>
          <p:cNvSpPr>
            <a:spLocks noGrp="1"/>
          </p:cNvSpPr>
          <p:nvPr>
            <p:ph type="ftr" sz="quarter" idx="11"/>
          </p:nvPr>
        </p:nvSpPr>
        <p:spPr/>
        <p:txBody>
          <a:bodyPr/>
          <a:lstStyle/>
          <a:p>
            <a:r>
              <a:rPr lang="es-ES" altLang="es-CO"/>
              <a:t>www.bantotal.com</a:t>
            </a:r>
          </a:p>
        </p:txBody>
      </p:sp>
      <p:sp>
        <p:nvSpPr>
          <p:cNvPr id="513026" name="Rectangle 2">
            <a:extLst>
              <a:ext uri="{FF2B5EF4-FFF2-40B4-BE49-F238E27FC236}">
                <a16:creationId xmlns:a16="http://schemas.microsoft.com/office/drawing/2014/main" id="{F544E1D4-4692-4E68-6C2D-E1DB2F4DED9E}"/>
              </a:ext>
            </a:extLst>
          </p:cNvPr>
          <p:cNvSpPr>
            <a:spLocks noGrp="1" noChangeArrowheads="1"/>
          </p:cNvSpPr>
          <p:nvPr>
            <p:ph type="title"/>
          </p:nvPr>
        </p:nvSpPr>
        <p:spPr/>
        <p:txBody>
          <a:bodyPr/>
          <a:lstStyle/>
          <a:p>
            <a:r>
              <a:rPr lang="es-UY" altLang="es-CO"/>
              <a:t>Garantías Recibidas</a:t>
            </a:r>
            <a:endParaRPr lang="es-ES" altLang="es-CO"/>
          </a:p>
        </p:txBody>
      </p:sp>
      <p:sp>
        <p:nvSpPr>
          <p:cNvPr id="513027" name="Rectangle 3">
            <a:extLst>
              <a:ext uri="{FF2B5EF4-FFF2-40B4-BE49-F238E27FC236}">
                <a16:creationId xmlns:a16="http://schemas.microsoft.com/office/drawing/2014/main" id="{8E07488A-C993-A4C7-DBFF-A06A8900796C}"/>
              </a:ext>
            </a:extLst>
          </p:cNvPr>
          <p:cNvSpPr>
            <a:spLocks noGrp="1" noChangeArrowheads="1"/>
          </p:cNvSpPr>
          <p:nvPr>
            <p:ph type="body" idx="1"/>
          </p:nvPr>
        </p:nvSpPr>
        <p:spPr/>
        <p:txBody>
          <a:bodyPr/>
          <a:lstStyle/>
          <a:p>
            <a:r>
              <a:rPr lang="es-UY" altLang="es-CO"/>
              <a:t>Definición</a:t>
            </a:r>
          </a:p>
          <a:p>
            <a:r>
              <a:rPr lang="es-UY" altLang="es-CO"/>
              <a:t>Tipos de garantías</a:t>
            </a:r>
          </a:p>
          <a:p>
            <a:r>
              <a:rPr lang="es-UY" altLang="es-CO"/>
              <a:t>Ciclo Contable</a:t>
            </a:r>
          </a:p>
          <a:p>
            <a:pPr lvl="1"/>
            <a:r>
              <a:rPr lang="es-UY" altLang="es-CO"/>
              <a:t>Alta de Garantías</a:t>
            </a:r>
          </a:p>
          <a:p>
            <a:pPr lvl="1"/>
            <a:r>
              <a:rPr lang="es-UY" altLang="es-CO"/>
              <a:t>Modificación de Vencimientos e Importes</a:t>
            </a:r>
          </a:p>
          <a:p>
            <a:pPr lvl="1"/>
            <a:r>
              <a:rPr lang="es-UY" altLang="es-CO"/>
              <a:t>Cancelación</a:t>
            </a:r>
          </a:p>
          <a:p>
            <a:pPr lvl="1"/>
            <a:endParaRPr lang="es-ES" altLang="es-CO"/>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1FCEC691-1200-3D0B-CAED-F8EBE376252C}"/>
              </a:ext>
            </a:extLst>
          </p:cNvPr>
          <p:cNvSpPr>
            <a:spLocks noGrp="1"/>
          </p:cNvSpPr>
          <p:nvPr>
            <p:ph type="ftr" sz="quarter" idx="11"/>
          </p:nvPr>
        </p:nvSpPr>
        <p:spPr/>
        <p:txBody>
          <a:bodyPr/>
          <a:lstStyle/>
          <a:p>
            <a:r>
              <a:rPr lang="es-ES" altLang="es-CO"/>
              <a:t>www.bantotal.com</a:t>
            </a:r>
          </a:p>
        </p:txBody>
      </p:sp>
      <p:sp>
        <p:nvSpPr>
          <p:cNvPr id="515074" name="Rectangle 2">
            <a:extLst>
              <a:ext uri="{FF2B5EF4-FFF2-40B4-BE49-F238E27FC236}">
                <a16:creationId xmlns:a16="http://schemas.microsoft.com/office/drawing/2014/main" id="{D1E467A4-F438-C7F2-E365-AA7BA1DCAE2F}"/>
              </a:ext>
            </a:extLst>
          </p:cNvPr>
          <p:cNvSpPr>
            <a:spLocks noGrp="1" noChangeArrowheads="1"/>
          </p:cNvSpPr>
          <p:nvPr>
            <p:ph type="title"/>
          </p:nvPr>
        </p:nvSpPr>
        <p:spPr/>
        <p:txBody>
          <a:bodyPr/>
          <a:lstStyle/>
          <a:p>
            <a:r>
              <a:rPr lang="es-UY" altLang="es-CO"/>
              <a:t>Garantías Recibidas</a:t>
            </a:r>
            <a:endParaRPr lang="es-ES" altLang="es-CO"/>
          </a:p>
        </p:txBody>
      </p:sp>
      <p:sp>
        <p:nvSpPr>
          <p:cNvPr id="515075" name="Rectangle 3">
            <a:extLst>
              <a:ext uri="{FF2B5EF4-FFF2-40B4-BE49-F238E27FC236}">
                <a16:creationId xmlns:a16="http://schemas.microsoft.com/office/drawing/2014/main" id="{1B07E4E6-8A96-E45F-1F77-357AE2285879}"/>
              </a:ext>
            </a:extLst>
          </p:cNvPr>
          <p:cNvSpPr>
            <a:spLocks noGrp="1" noChangeArrowheads="1"/>
          </p:cNvSpPr>
          <p:nvPr>
            <p:ph type="body" idx="1"/>
          </p:nvPr>
        </p:nvSpPr>
        <p:spPr/>
        <p:txBody>
          <a:bodyPr/>
          <a:lstStyle/>
          <a:p>
            <a:r>
              <a:rPr lang="es-UY" altLang="es-CO"/>
              <a:t>Información Adicional</a:t>
            </a:r>
          </a:p>
          <a:p>
            <a:pPr lvl="1"/>
            <a:r>
              <a:rPr lang="es-UY" altLang="es-CO"/>
              <a:t>Inscripción</a:t>
            </a:r>
          </a:p>
          <a:p>
            <a:pPr lvl="1"/>
            <a:r>
              <a:rPr lang="es-UY" altLang="es-CO"/>
              <a:t>Seguros</a:t>
            </a:r>
          </a:p>
          <a:p>
            <a:pPr lvl="1"/>
            <a:r>
              <a:rPr lang="es-UY" altLang="es-CO"/>
              <a:t>Avalúos</a:t>
            </a:r>
          </a:p>
          <a:p>
            <a:r>
              <a:rPr lang="es-UY" altLang="es-CO"/>
              <a:t>Relacionamiento Préstamos - Garantías</a:t>
            </a:r>
          </a:p>
          <a:p>
            <a:pPr lvl="1">
              <a:buFontTx/>
              <a:buNone/>
            </a:pPr>
            <a:endParaRPr lang="es-ES" altLang="es-CO"/>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302718DD-09D3-F53B-E728-05A5AD7E0683}"/>
              </a:ext>
            </a:extLst>
          </p:cNvPr>
          <p:cNvSpPr>
            <a:spLocks noGrp="1"/>
          </p:cNvSpPr>
          <p:nvPr>
            <p:ph type="ftr" sz="quarter" idx="11"/>
          </p:nvPr>
        </p:nvSpPr>
        <p:spPr/>
        <p:txBody>
          <a:bodyPr/>
          <a:lstStyle/>
          <a:p>
            <a:r>
              <a:rPr lang="es-ES" altLang="es-CO"/>
              <a:t>www.bantotal.com</a:t>
            </a:r>
          </a:p>
        </p:txBody>
      </p:sp>
      <p:sp>
        <p:nvSpPr>
          <p:cNvPr id="535554" name="Rectangle 2">
            <a:extLst>
              <a:ext uri="{FF2B5EF4-FFF2-40B4-BE49-F238E27FC236}">
                <a16:creationId xmlns:a16="http://schemas.microsoft.com/office/drawing/2014/main" id="{41E2ECC3-918C-F573-3DFD-7523A8E14AD1}"/>
              </a:ext>
            </a:extLst>
          </p:cNvPr>
          <p:cNvSpPr>
            <a:spLocks noGrp="1" noChangeArrowheads="1"/>
          </p:cNvSpPr>
          <p:nvPr>
            <p:ph type="title"/>
          </p:nvPr>
        </p:nvSpPr>
        <p:spPr/>
        <p:txBody>
          <a:bodyPr/>
          <a:lstStyle/>
          <a:p>
            <a:r>
              <a:rPr lang="es-UY" altLang="es-CO"/>
              <a:t>Resumen</a:t>
            </a:r>
            <a:endParaRPr lang="es-ES" altLang="es-CO"/>
          </a:p>
        </p:txBody>
      </p:sp>
      <p:sp>
        <p:nvSpPr>
          <p:cNvPr id="535555" name="Rectangle 3">
            <a:extLst>
              <a:ext uri="{FF2B5EF4-FFF2-40B4-BE49-F238E27FC236}">
                <a16:creationId xmlns:a16="http://schemas.microsoft.com/office/drawing/2014/main" id="{57245387-4B44-52B3-CC7A-72B9EB2085D1}"/>
              </a:ext>
            </a:extLst>
          </p:cNvPr>
          <p:cNvSpPr>
            <a:spLocks noGrp="1" noChangeArrowheads="1"/>
          </p:cNvSpPr>
          <p:nvPr>
            <p:ph type="body" idx="1"/>
          </p:nvPr>
        </p:nvSpPr>
        <p:spPr/>
        <p:txBody>
          <a:bodyPr/>
          <a:lstStyle/>
          <a:p>
            <a:endParaRPr lang="es-UY" altLang="es-CO"/>
          </a:p>
          <a:p>
            <a:r>
              <a:rPr lang="es-UY" altLang="es-CO"/>
              <a:t>Préstamos</a:t>
            </a:r>
          </a:p>
          <a:p>
            <a:r>
              <a:rPr lang="es-UY" altLang="es-CO"/>
              <a:t>Líneas de Crédito</a:t>
            </a:r>
          </a:p>
          <a:p>
            <a:r>
              <a:rPr lang="es-UY" altLang="es-CO"/>
              <a:t>Garantías Recibidas</a:t>
            </a:r>
          </a:p>
          <a:p>
            <a:endParaRPr lang="es-UY" altLang="es-CO"/>
          </a:p>
          <a:p>
            <a:r>
              <a:rPr lang="es-UY" altLang="es-CO"/>
              <a:t>Relación entre productos</a:t>
            </a:r>
          </a:p>
          <a:p>
            <a:pPr lvl="1">
              <a:buFontTx/>
              <a:buNone/>
            </a:pPr>
            <a:endParaRPr lang="es-ES" altLang="es-C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B1141F4F-5C48-3416-37B3-9CF842C8CEF2}"/>
              </a:ext>
            </a:extLst>
          </p:cNvPr>
          <p:cNvSpPr>
            <a:spLocks noGrp="1"/>
          </p:cNvSpPr>
          <p:nvPr>
            <p:ph type="ftr" sz="quarter" idx="11"/>
          </p:nvPr>
        </p:nvSpPr>
        <p:spPr/>
        <p:txBody>
          <a:bodyPr/>
          <a:lstStyle/>
          <a:p>
            <a:r>
              <a:rPr lang="es-ES" altLang="es-CO"/>
              <a:t>www.bantotal.com</a:t>
            </a:r>
          </a:p>
        </p:txBody>
      </p:sp>
      <p:sp>
        <p:nvSpPr>
          <p:cNvPr id="482306" name="Rectangle 2">
            <a:extLst>
              <a:ext uri="{FF2B5EF4-FFF2-40B4-BE49-F238E27FC236}">
                <a16:creationId xmlns:a16="http://schemas.microsoft.com/office/drawing/2014/main" id="{E380E66F-1711-5932-146E-BAF2266314CE}"/>
              </a:ext>
            </a:extLst>
          </p:cNvPr>
          <p:cNvSpPr>
            <a:spLocks noGrp="1" noChangeArrowheads="1"/>
          </p:cNvSpPr>
          <p:nvPr>
            <p:ph type="title"/>
          </p:nvPr>
        </p:nvSpPr>
        <p:spPr/>
        <p:txBody>
          <a:bodyPr/>
          <a:lstStyle/>
          <a:p>
            <a:r>
              <a:rPr lang="es-UY" altLang="es-CO"/>
              <a:t>Préstamos</a:t>
            </a:r>
            <a:endParaRPr lang="es-ES" altLang="es-CO"/>
          </a:p>
        </p:txBody>
      </p:sp>
      <p:sp>
        <p:nvSpPr>
          <p:cNvPr id="482307" name="Rectangle 3">
            <a:extLst>
              <a:ext uri="{FF2B5EF4-FFF2-40B4-BE49-F238E27FC236}">
                <a16:creationId xmlns:a16="http://schemas.microsoft.com/office/drawing/2014/main" id="{FEF5433F-7DF9-E2CD-283F-DD8622EE2528}"/>
              </a:ext>
            </a:extLst>
          </p:cNvPr>
          <p:cNvSpPr>
            <a:spLocks noGrp="1" noChangeArrowheads="1"/>
          </p:cNvSpPr>
          <p:nvPr>
            <p:ph type="body" idx="1"/>
          </p:nvPr>
        </p:nvSpPr>
        <p:spPr>
          <a:xfrm>
            <a:off x="395288" y="1557338"/>
            <a:ext cx="8229600" cy="4857750"/>
          </a:xfrm>
        </p:spPr>
        <p:txBody>
          <a:bodyPr/>
          <a:lstStyle/>
          <a:p>
            <a:r>
              <a:rPr lang="es-UY" altLang="es-CO"/>
              <a:t>Tipos de amortización</a:t>
            </a:r>
          </a:p>
          <a:p>
            <a:pPr lvl="1"/>
            <a:endParaRPr lang="es-UY" altLang="es-CO"/>
          </a:p>
          <a:p>
            <a:pPr lvl="1"/>
            <a:r>
              <a:rPr lang="es-UY" altLang="es-CO"/>
              <a:t>Francés</a:t>
            </a:r>
          </a:p>
          <a:p>
            <a:pPr lvl="1"/>
            <a:r>
              <a:rPr lang="es-UY" altLang="es-CO"/>
              <a:t>Alemán</a:t>
            </a:r>
          </a:p>
          <a:p>
            <a:pPr lvl="1"/>
            <a:r>
              <a:rPr lang="es-UY" altLang="es-CO"/>
              <a:t>Plan de Pagos</a:t>
            </a:r>
          </a:p>
          <a:p>
            <a:pPr lvl="1"/>
            <a:r>
              <a:rPr lang="es-UY" altLang="es-CO"/>
              <a:t>Préstamo a Plazo Fijo</a:t>
            </a:r>
          </a:p>
          <a:p>
            <a:pPr lvl="1"/>
            <a:r>
              <a:rPr lang="es-UY" altLang="es-CO"/>
              <a:t>Francés con seguros e impuestos incluidos</a:t>
            </a:r>
          </a:p>
          <a:p>
            <a:pPr lvl="1"/>
            <a:r>
              <a:rPr lang="es-UY" altLang="es-CO"/>
              <a:t>Plan de Pagos Modalidad Anticipada</a:t>
            </a:r>
            <a:endParaRPr lang="es-ES" altLang="es-CO"/>
          </a:p>
        </p:txBody>
      </p:sp>
    </p:spTree>
  </p:cSld>
  <p:clrMapOvr>
    <a:masterClrMapping/>
  </p:clrMapOvr>
  <p:transition>
    <p:comb/>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42F7CE82-F699-2300-F0F6-D6CF9D59922A}"/>
              </a:ext>
            </a:extLst>
          </p:cNvPr>
          <p:cNvSpPr>
            <a:spLocks noGrp="1"/>
          </p:cNvSpPr>
          <p:nvPr>
            <p:ph type="ftr" sz="quarter" idx="11"/>
          </p:nvPr>
        </p:nvSpPr>
        <p:spPr/>
        <p:txBody>
          <a:bodyPr/>
          <a:lstStyle/>
          <a:p>
            <a:r>
              <a:rPr lang="es-ES" altLang="es-CO"/>
              <a:t>www.bantotal.com</a:t>
            </a:r>
          </a:p>
        </p:txBody>
      </p:sp>
      <p:sp>
        <p:nvSpPr>
          <p:cNvPr id="418818" name="Rectangle 2">
            <a:extLst>
              <a:ext uri="{FF2B5EF4-FFF2-40B4-BE49-F238E27FC236}">
                <a16:creationId xmlns:a16="http://schemas.microsoft.com/office/drawing/2014/main" id="{0F32086A-53D7-1F2E-1F89-6E846D6FA81C}"/>
              </a:ext>
            </a:extLst>
          </p:cNvPr>
          <p:cNvSpPr>
            <a:spLocks noGrp="1" noChangeArrowheads="1"/>
          </p:cNvSpPr>
          <p:nvPr>
            <p:ph type="body" idx="1"/>
          </p:nvPr>
        </p:nvSpPr>
        <p:spPr>
          <a:xfrm>
            <a:off x="684213" y="1196975"/>
            <a:ext cx="7848600" cy="5516563"/>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80000"/>
              </a:lnSpc>
            </a:pPr>
            <a:r>
              <a:rPr lang="es-ES" altLang="es-CO" sz="2000"/>
              <a:t>Los créditos se encuentran agrupados en los siguientes módulos: </a:t>
            </a:r>
          </a:p>
          <a:p>
            <a:pPr>
              <a:lnSpc>
                <a:spcPct val="80000"/>
              </a:lnSpc>
            </a:pPr>
            <a:endParaRPr lang="es-ES" altLang="es-CO" sz="2000"/>
          </a:p>
          <a:p>
            <a:pPr>
              <a:lnSpc>
                <a:spcPct val="80000"/>
              </a:lnSpc>
            </a:pPr>
            <a:r>
              <a:rPr lang="es-ES" altLang="es-CO" sz="2000"/>
              <a:t>Corporativos o Comerciales </a:t>
            </a:r>
          </a:p>
          <a:p>
            <a:pPr lvl="1">
              <a:lnSpc>
                <a:spcPct val="80000"/>
              </a:lnSpc>
            </a:pPr>
            <a:r>
              <a:rPr lang="es-ES" altLang="es-CO" sz="1800" b="1"/>
              <a:t>30   - Créditos Corporativos</a:t>
            </a:r>
          </a:p>
          <a:p>
            <a:pPr lvl="1">
              <a:lnSpc>
                <a:spcPct val="80000"/>
              </a:lnSpc>
            </a:pPr>
            <a:r>
              <a:rPr lang="es-ES" altLang="es-CO" sz="1800" b="1"/>
              <a:t>34   - Créds. por Venta de Bienes Recibidos en Dación de Pago</a:t>
            </a:r>
          </a:p>
          <a:p>
            <a:pPr lvl="1">
              <a:lnSpc>
                <a:spcPct val="80000"/>
              </a:lnSpc>
            </a:pPr>
            <a:r>
              <a:rPr lang="es-ES" altLang="es-CO" sz="1800" b="1"/>
              <a:t>110 - Préstamos Sectoriales</a:t>
            </a:r>
          </a:p>
          <a:p>
            <a:pPr lvl="1">
              <a:lnSpc>
                <a:spcPct val="80000"/>
              </a:lnSpc>
            </a:pPr>
            <a:r>
              <a:rPr lang="es-ES" altLang="es-CO" sz="1800" b="1"/>
              <a:t>111 - Préstamos Capital de Trabajo</a:t>
            </a:r>
          </a:p>
          <a:p>
            <a:pPr lvl="1">
              <a:lnSpc>
                <a:spcPct val="80000"/>
              </a:lnSpc>
            </a:pPr>
            <a:r>
              <a:rPr lang="es-ES" altLang="es-CO" sz="1800" b="1"/>
              <a:t>112 - Préstamos Ordinarios</a:t>
            </a:r>
          </a:p>
          <a:p>
            <a:pPr lvl="1">
              <a:lnSpc>
                <a:spcPct val="80000"/>
              </a:lnSpc>
            </a:pPr>
            <a:r>
              <a:rPr lang="es-ES" altLang="es-CO" sz="1800" b="1"/>
              <a:t>120 - Préstamos Sectoriales (Pasivos)</a:t>
            </a:r>
          </a:p>
          <a:p>
            <a:pPr>
              <a:lnSpc>
                <a:spcPct val="80000"/>
              </a:lnSpc>
            </a:pPr>
            <a:r>
              <a:rPr lang="es-ES" altLang="es-CO" sz="2000"/>
              <a:t>Consumo</a:t>
            </a:r>
          </a:p>
          <a:p>
            <a:pPr lvl="1">
              <a:lnSpc>
                <a:spcPct val="80000"/>
              </a:lnSpc>
            </a:pPr>
            <a:r>
              <a:rPr lang="es-ES" altLang="es-CO" sz="2000" b="1"/>
              <a:t>32   - Préstamos Consumo (Genérico)</a:t>
            </a:r>
          </a:p>
          <a:p>
            <a:pPr lvl="1">
              <a:lnSpc>
                <a:spcPct val="80000"/>
              </a:lnSpc>
            </a:pPr>
            <a:r>
              <a:rPr lang="es-ES" altLang="es-CO" sz="2000" b="1"/>
              <a:t>101 - Préstamos Hipotecarios</a:t>
            </a:r>
          </a:p>
          <a:p>
            <a:pPr lvl="1">
              <a:lnSpc>
                <a:spcPct val="80000"/>
              </a:lnSpc>
            </a:pPr>
            <a:r>
              <a:rPr lang="es-ES" altLang="es-CO" sz="2000" b="1"/>
              <a:t>102 - Préstamos Prendarios</a:t>
            </a:r>
          </a:p>
          <a:p>
            <a:pPr lvl="1">
              <a:lnSpc>
                <a:spcPct val="80000"/>
              </a:lnSpc>
            </a:pPr>
            <a:r>
              <a:rPr lang="es-ES" altLang="es-CO" sz="2000" b="1"/>
              <a:t>103 - Préstamos Personales</a:t>
            </a:r>
          </a:p>
          <a:p>
            <a:pPr lvl="1">
              <a:lnSpc>
                <a:spcPct val="80000"/>
              </a:lnSpc>
            </a:pPr>
            <a:r>
              <a:rPr lang="es-ES" altLang="es-CO" sz="2000" b="1"/>
              <a:t>104 - Préstamos a Empleados</a:t>
            </a:r>
          </a:p>
          <a:p>
            <a:pPr lvl="1">
              <a:lnSpc>
                <a:spcPct val="80000"/>
              </a:lnSpc>
            </a:pPr>
            <a:r>
              <a:rPr lang="es-ES" altLang="es-CO" sz="2000" b="1"/>
              <a:t>105 - Préstamos Reajustables</a:t>
            </a:r>
          </a:p>
          <a:p>
            <a:pPr lvl="1">
              <a:lnSpc>
                <a:spcPct val="80000"/>
              </a:lnSpc>
            </a:pPr>
            <a:r>
              <a:rPr lang="es-ES" altLang="es-CO" sz="2000" b="1"/>
              <a:t>33   - Operaciones Castigadas</a:t>
            </a:r>
          </a:p>
          <a:p>
            <a:pPr lvl="1">
              <a:lnSpc>
                <a:spcPct val="80000"/>
              </a:lnSpc>
              <a:buFontTx/>
              <a:buNone/>
            </a:pPr>
            <a:endParaRPr lang="es-ES" altLang="es-CO" sz="2400" b="1"/>
          </a:p>
        </p:txBody>
      </p:sp>
      <p:sp>
        <p:nvSpPr>
          <p:cNvPr id="418820" name="Rectangle 4">
            <a:extLst>
              <a:ext uri="{FF2B5EF4-FFF2-40B4-BE49-F238E27FC236}">
                <a16:creationId xmlns:a16="http://schemas.microsoft.com/office/drawing/2014/main" id="{E21FE761-ADA6-9E3F-4A16-945A2A4E9B7D}"/>
              </a:ext>
            </a:extLst>
          </p:cNvPr>
          <p:cNvSpPr>
            <a:spLocks noGrp="1" noChangeArrowheads="1"/>
          </p:cNvSpPr>
          <p:nvPr>
            <p:ph type="title"/>
          </p:nvPr>
        </p:nvSpPr>
        <p:spPr>
          <a:xfrm>
            <a:off x="2463800" y="188913"/>
            <a:ext cx="8229600" cy="792162"/>
          </a:xfrm>
        </p:spPr>
        <p:txBody>
          <a:bodyPr/>
          <a:lstStyle/>
          <a:p>
            <a:r>
              <a:rPr lang="es-ES" altLang="es-CO"/>
              <a:t>Características</a:t>
            </a:r>
            <a:br>
              <a:rPr lang="es-ES" altLang="es-CO"/>
            </a:br>
            <a:r>
              <a:rPr lang="es-ES" altLang="es-CO" sz="2800"/>
              <a:t>Tipos de Créditos</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715C988A-A05F-D29D-FC27-D1F9D20FA9BB}"/>
              </a:ext>
            </a:extLst>
          </p:cNvPr>
          <p:cNvSpPr>
            <a:spLocks noGrp="1"/>
          </p:cNvSpPr>
          <p:nvPr>
            <p:ph type="ftr" sz="quarter" idx="11"/>
          </p:nvPr>
        </p:nvSpPr>
        <p:spPr/>
        <p:txBody>
          <a:bodyPr/>
          <a:lstStyle/>
          <a:p>
            <a:r>
              <a:rPr lang="es-ES" altLang="es-CO"/>
              <a:t>www.bantotal.com</a:t>
            </a:r>
          </a:p>
        </p:txBody>
      </p:sp>
      <p:sp>
        <p:nvSpPr>
          <p:cNvPr id="420866" name="Rectangle 2">
            <a:extLst>
              <a:ext uri="{FF2B5EF4-FFF2-40B4-BE49-F238E27FC236}">
                <a16:creationId xmlns:a16="http://schemas.microsoft.com/office/drawing/2014/main" id="{A4107CD9-4AD1-08FC-BE7B-872B2D941CBE}"/>
              </a:ext>
            </a:extLst>
          </p:cNvPr>
          <p:cNvSpPr>
            <a:spLocks noGrp="1" noChangeArrowheads="1"/>
          </p:cNvSpPr>
          <p:nvPr>
            <p:ph type="body" idx="1"/>
          </p:nvPr>
        </p:nvSpPr>
        <p:spPr>
          <a:xfrm>
            <a:off x="568325" y="1341438"/>
            <a:ext cx="8153400" cy="504031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s-ES" altLang="es-CO" sz="2000"/>
              <a:t>Existen distintos tipos de operación de créditos las cuales definen:</a:t>
            </a:r>
          </a:p>
          <a:p>
            <a:pPr lvl="1">
              <a:lnSpc>
                <a:spcPct val="90000"/>
              </a:lnSpc>
            </a:pPr>
            <a:r>
              <a:rPr lang="es-ES" altLang="es-CO" sz="1600"/>
              <a:t>Tipos de estructura de crédito (o tipo de cuota)</a:t>
            </a:r>
          </a:p>
          <a:p>
            <a:pPr lvl="1">
              <a:lnSpc>
                <a:spcPct val="90000"/>
              </a:lnSpc>
            </a:pPr>
            <a:r>
              <a:rPr lang="es-ES" altLang="es-CO" sz="1600"/>
              <a:t>Tipo de Tasa de Interés  (&lt;50 Tasa Fija, &gt;50 Tasa Revisable)</a:t>
            </a:r>
            <a:r>
              <a:rPr lang="es-ES" altLang="es-CO" sz="2000"/>
              <a:t> </a:t>
            </a:r>
          </a:p>
          <a:p>
            <a:pPr lvl="1">
              <a:lnSpc>
                <a:spcPct val="90000"/>
              </a:lnSpc>
            </a:pPr>
            <a:endParaRPr lang="es-ES" altLang="es-CO" sz="1000"/>
          </a:p>
          <a:p>
            <a:pPr>
              <a:lnSpc>
                <a:spcPct val="90000"/>
              </a:lnSpc>
            </a:pPr>
            <a:r>
              <a:rPr lang="es-ES" altLang="es-CO" sz="2000"/>
              <a:t>Tipos de Operación definidos</a:t>
            </a:r>
          </a:p>
          <a:p>
            <a:pPr lvl="1">
              <a:lnSpc>
                <a:spcPct val="90000"/>
              </a:lnSpc>
            </a:pPr>
            <a:r>
              <a:rPr lang="es-ES" altLang="es-CO" sz="1600" b="1">
                <a:solidFill>
                  <a:srgbClr val="777777"/>
                </a:solidFill>
              </a:rPr>
              <a:t>1 - Amortizable Francés – Tasa Fija</a:t>
            </a:r>
          </a:p>
          <a:p>
            <a:pPr lvl="1">
              <a:lnSpc>
                <a:spcPct val="90000"/>
              </a:lnSpc>
            </a:pPr>
            <a:r>
              <a:rPr lang="es-ES" altLang="es-CO" sz="1600" b="1">
                <a:solidFill>
                  <a:srgbClr val="777777"/>
                </a:solidFill>
              </a:rPr>
              <a:t>2 - Amortizable Alemán – Tasa Fija</a:t>
            </a:r>
          </a:p>
          <a:p>
            <a:pPr lvl="1">
              <a:lnSpc>
                <a:spcPct val="90000"/>
              </a:lnSpc>
            </a:pPr>
            <a:r>
              <a:rPr lang="es-ES" altLang="es-CO" sz="1600" b="1">
                <a:solidFill>
                  <a:srgbClr val="777777"/>
                </a:solidFill>
              </a:rPr>
              <a:t>3 - Plan de Pagos – Tasa Fija</a:t>
            </a:r>
          </a:p>
          <a:p>
            <a:pPr lvl="1">
              <a:lnSpc>
                <a:spcPct val="90000"/>
              </a:lnSpc>
            </a:pPr>
            <a:r>
              <a:rPr lang="es-ES" altLang="es-CO" sz="1600" b="1">
                <a:solidFill>
                  <a:srgbClr val="777777"/>
                </a:solidFill>
              </a:rPr>
              <a:t>4 - Préstamo a Plazo Fijo – Tasa Fija   </a:t>
            </a:r>
          </a:p>
          <a:p>
            <a:pPr lvl="1">
              <a:lnSpc>
                <a:spcPct val="90000"/>
              </a:lnSpc>
            </a:pPr>
            <a:r>
              <a:rPr lang="es-ES" altLang="es-CO" sz="1600" b="1">
                <a:solidFill>
                  <a:srgbClr val="777777"/>
                </a:solidFill>
              </a:rPr>
              <a:t>5 - Francés con Seguros e Impuestos Incluídos – Tasa Fija</a:t>
            </a:r>
          </a:p>
          <a:p>
            <a:pPr lvl="1">
              <a:lnSpc>
                <a:spcPct val="90000"/>
              </a:lnSpc>
            </a:pPr>
            <a:r>
              <a:rPr lang="es-ES" altLang="es-CO" sz="1600" b="1">
                <a:solidFill>
                  <a:srgbClr val="777777"/>
                </a:solidFill>
              </a:rPr>
              <a:t>6 - Préstamos con Interés Anticipado – Tasa Fija</a:t>
            </a:r>
          </a:p>
          <a:p>
            <a:pPr lvl="1">
              <a:lnSpc>
                <a:spcPct val="90000"/>
              </a:lnSpc>
            </a:pPr>
            <a:r>
              <a:rPr lang="es-ES" altLang="es-CO" sz="1600" b="1">
                <a:solidFill>
                  <a:srgbClr val="CC0000"/>
                </a:solidFill>
              </a:rPr>
              <a:t>51 - Amortizable Francés – Tasa Revisable</a:t>
            </a:r>
          </a:p>
          <a:p>
            <a:pPr lvl="1">
              <a:lnSpc>
                <a:spcPct val="90000"/>
              </a:lnSpc>
            </a:pPr>
            <a:r>
              <a:rPr lang="es-ES" altLang="es-CO" sz="1600" b="1">
                <a:solidFill>
                  <a:srgbClr val="CC0000"/>
                </a:solidFill>
              </a:rPr>
              <a:t>52 - Amortizable Alemán – Tasa Revisable</a:t>
            </a:r>
          </a:p>
          <a:p>
            <a:pPr lvl="1">
              <a:lnSpc>
                <a:spcPct val="90000"/>
              </a:lnSpc>
            </a:pPr>
            <a:r>
              <a:rPr lang="es-ES" altLang="es-CO" sz="1600" b="1">
                <a:solidFill>
                  <a:srgbClr val="CC0000"/>
                </a:solidFill>
              </a:rPr>
              <a:t>53 - Plan de Pagos – Tasa Revisable</a:t>
            </a:r>
          </a:p>
          <a:p>
            <a:pPr lvl="1">
              <a:lnSpc>
                <a:spcPct val="90000"/>
              </a:lnSpc>
            </a:pPr>
            <a:r>
              <a:rPr lang="es-ES" altLang="es-CO" sz="1600" b="1">
                <a:solidFill>
                  <a:srgbClr val="CC0000"/>
                </a:solidFill>
              </a:rPr>
              <a:t>54 - Préstamo a Plazo Fijo – Tasa Revisable   </a:t>
            </a:r>
          </a:p>
          <a:p>
            <a:pPr lvl="1">
              <a:lnSpc>
                <a:spcPct val="90000"/>
              </a:lnSpc>
            </a:pPr>
            <a:r>
              <a:rPr lang="es-ES" altLang="es-CO" sz="1600" b="1">
                <a:solidFill>
                  <a:srgbClr val="CC0000"/>
                </a:solidFill>
              </a:rPr>
              <a:t>55 - Francés con Seguros e Impuestos Incluídos – Tasa Revisable</a:t>
            </a:r>
          </a:p>
          <a:p>
            <a:pPr lvl="1">
              <a:lnSpc>
                <a:spcPct val="90000"/>
              </a:lnSpc>
            </a:pPr>
            <a:r>
              <a:rPr lang="es-ES" altLang="es-CO" sz="1600" b="1">
                <a:solidFill>
                  <a:srgbClr val="CC0000"/>
                </a:solidFill>
              </a:rPr>
              <a:t>56 - Préstamos con Interés Anticipado – Tasa Revisable</a:t>
            </a:r>
          </a:p>
          <a:p>
            <a:pPr>
              <a:lnSpc>
                <a:spcPct val="90000"/>
              </a:lnSpc>
            </a:pPr>
            <a:endParaRPr lang="es-ES" altLang="es-CO" sz="1600">
              <a:solidFill>
                <a:srgbClr val="CC0000"/>
              </a:solidFill>
            </a:endParaRPr>
          </a:p>
        </p:txBody>
      </p:sp>
      <p:sp>
        <p:nvSpPr>
          <p:cNvPr id="420867" name="Rectangle 3">
            <a:extLst>
              <a:ext uri="{FF2B5EF4-FFF2-40B4-BE49-F238E27FC236}">
                <a16:creationId xmlns:a16="http://schemas.microsoft.com/office/drawing/2014/main" id="{2E001878-3157-AD94-32FD-2F121C677AEB}"/>
              </a:ext>
            </a:extLst>
          </p:cNvPr>
          <p:cNvSpPr>
            <a:spLocks noGrp="1" noChangeArrowheads="1"/>
          </p:cNvSpPr>
          <p:nvPr>
            <p:ph type="title"/>
          </p:nvPr>
        </p:nvSpPr>
        <p:spPr>
          <a:xfrm>
            <a:off x="2536825" y="44450"/>
            <a:ext cx="5867400" cy="6953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50000"/>
              </a:lnSpc>
            </a:pPr>
            <a:r>
              <a:rPr lang="es-ES_tradnl" altLang="es-CO"/>
              <a:t>Características</a:t>
            </a:r>
            <a:br>
              <a:rPr lang="es-ES_tradnl" altLang="es-CO"/>
            </a:br>
            <a:r>
              <a:rPr lang="es-ES_tradnl" altLang="es-CO"/>
              <a:t> </a:t>
            </a:r>
            <a:r>
              <a:rPr lang="es-ES_tradnl" altLang="es-CO" sz="1600"/>
              <a:t>Estructura y Tipo de Tasa disponibles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4">
            <a:extLst>
              <a:ext uri="{FF2B5EF4-FFF2-40B4-BE49-F238E27FC236}">
                <a16:creationId xmlns:a16="http://schemas.microsoft.com/office/drawing/2014/main" id="{C7EE22FE-1E84-FF19-2FF7-C19293324456}"/>
              </a:ext>
            </a:extLst>
          </p:cNvPr>
          <p:cNvSpPr>
            <a:spLocks noGrp="1"/>
          </p:cNvSpPr>
          <p:nvPr>
            <p:ph type="ftr" sz="quarter" idx="11"/>
          </p:nvPr>
        </p:nvSpPr>
        <p:spPr/>
        <p:txBody>
          <a:bodyPr/>
          <a:lstStyle/>
          <a:p>
            <a:r>
              <a:rPr lang="es-ES" altLang="es-CO"/>
              <a:t>www.bantotal.com</a:t>
            </a:r>
          </a:p>
        </p:txBody>
      </p:sp>
      <p:sp>
        <p:nvSpPr>
          <p:cNvPr id="486402" name="Rectangle 2">
            <a:extLst>
              <a:ext uri="{FF2B5EF4-FFF2-40B4-BE49-F238E27FC236}">
                <a16:creationId xmlns:a16="http://schemas.microsoft.com/office/drawing/2014/main" id="{98EC9A24-A5B4-1AF2-D533-4224F36486F2}"/>
              </a:ext>
            </a:extLst>
          </p:cNvPr>
          <p:cNvSpPr>
            <a:spLocks noGrp="1" noChangeArrowheads="1"/>
          </p:cNvSpPr>
          <p:nvPr>
            <p:ph type="title"/>
          </p:nvPr>
        </p:nvSpPr>
        <p:spPr>
          <a:xfrm>
            <a:off x="2627313" y="0"/>
            <a:ext cx="8229600" cy="792163"/>
          </a:xfrm>
        </p:spPr>
        <p:txBody>
          <a:bodyPr/>
          <a:lstStyle/>
          <a:p>
            <a:r>
              <a:rPr lang="es-UY" altLang="es-CO"/>
              <a:t>Preseteo Préstamos</a:t>
            </a:r>
            <a:endParaRPr lang="es-ES" altLang="es-CO"/>
          </a:p>
        </p:txBody>
      </p:sp>
      <p:sp>
        <p:nvSpPr>
          <p:cNvPr id="486403" name="Rectangle 3">
            <a:extLst>
              <a:ext uri="{FF2B5EF4-FFF2-40B4-BE49-F238E27FC236}">
                <a16:creationId xmlns:a16="http://schemas.microsoft.com/office/drawing/2014/main" id="{55C4E88F-0137-3FE2-DD87-2C7B517C9020}"/>
              </a:ext>
            </a:extLst>
          </p:cNvPr>
          <p:cNvSpPr>
            <a:spLocks noGrp="1" noChangeArrowheads="1"/>
          </p:cNvSpPr>
          <p:nvPr>
            <p:ph type="body" idx="1"/>
          </p:nvPr>
        </p:nvSpPr>
        <p:spPr/>
        <p:txBody>
          <a:bodyPr/>
          <a:lstStyle/>
          <a:p>
            <a:r>
              <a:rPr lang="es-UY" altLang="es-CO"/>
              <a:t>Predefinición de Productos (“Preseteo”)</a:t>
            </a:r>
          </a:p>
          <a:p>
            <a:pPr lvl="1"/>
            <a:r>
              <a:rPr lang="es-UY" altLang="es-CO"/>
              <a:t>Control de montos y plazos</a:t>
            </a:r>
          </a:p>
          <a:p>
            <a:pPr lvl="1"/>
            <a:r>
              <a:rPr lang="es-UY" altLang="es-CO"/>
              <a:t>Cantidad de cuotas y periodicidades</a:t>
            </a:r>
          </a:p>
          <a:p>
            <a:pPr lvl="1"/>
            <a:r>
              <a:rPr lang="es-UY" altLang="es-CO"/>
              <a:t>Tipos de día, año y ajustes al vencimiento</a:t>
            </a:r>
          </a:p>
          <a:p>
            <a:pPr lvl="1"/>
            <a:r>
              <a:rPr lang="es-UY" altLang="es-CO"/>
              <a:t>Tasas fijas y variables</a:t>
            </a:r>
          </a:p>
          <a:p>
            <a:pPr lvl="1"/>
            <a:r>
              <a:rPr lang="es-UY" altLang="es-CO"/>
              <a:t>Revisión de tasas</a:t>
            </a:r>
          </a:p>
          <a:p>
            <a:pPr lvl="1"/>
            <a:r>
              <a:rPr lang="es-UY" altLang="es-CO"/>
              <a:t>Comisiones</a:t>
            </a:r>
          </a:p>
          <a:p>
            <a:pPr lvl="1"/>
            <a:r>
              <a:rPr lang="es-UY" altLang="es-CO"/>
              <a:t>Seguros</a:t>
            </a:r>
            <a:endParaRPr lang="es-ES" altLang="es-CO"/>
          </a:p>
          <a:p>
            <a:pPr lvl="1">
              <a:buFontTx/>
              <a:buNone/>
            </a:pPr>
            <a:endParaRPr lang="es-ES" altLang="es-CO"/>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altLang="es-CO" sz="1400" b="0" i="0" u="none" strike="noStrike" cap="none" normalizeH="0" baseline="0" smtClean="0">
            <a:ln>
              <a:noFill/>
            </a:ln>
            <a:solidFill>
              <a:schemeClr val="bg1"/>
            </a:solidFill>
            <a:effectLst/>
            <a:latin typeface="ZapfDingbats" pitchFamily="82" charset="2"/>
          </a:defRPr>
        </a:defPPr>
      </a:lstStyle>
    </a:spDef>
    <a:ln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altLang="es-CO" sz="1400" b="0" i="0" u="none" strike="noStrike" cap="none" normalizeH="0" baseline="0" smtClean="0">
            <a:ln>
              <a:noFill/>
            </a:ln>
            <a:solidFill>
              <a:schemeClr val="bg1"/>
            </a:solidFill>
            <a:effectLst/>
            <a:latin typeface="ZapfDingbats" pitchFamily="82" charset="2"/>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1592</TotalTime>
  <Words>6282</Words>
  <Application>Microsoft Office PowerPoint</Application>
  <PresentationFormat>Presentación en pantalla (4:3)</PresentationFormat>
  <Paragraphs>953</Paragraphs>
  <Slides>58</Slides>
  <Notes>53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Times New Roman</vt:lpstr>
      <vt:lpstr>ZapfDingbats</vt:lpstr>
      <vt:lpstr>Diseño predeterminado</vt:lpstr>
      <vt:lpstr>Préstamos,  Líneas de Crédito  y Garantías</vt:lpstr>
      <vt:lpstr>Agenda</vt:lpstr>
      <vt:lpstr>Agenda</vt:lpstr>
      <vt:lpstr>Introducción Relaciones entre Productos</vt:lpstr>
      <vt:lpstr>Préstamos Aspectos</vt:lpstr>
      <vt:lpstr>Préstamos</vt:lpstr>
      <vt:lpstr>Características Tipos de Créditos</vt:lpstr>
      <vt:lpstr>Características  Estructura y Tipo de Tasa disponibles</vt:lpstr>
      <vt:lpstr>Preseteo Préstamos</vt:lpstr>
      <vt:lpstr>Características  Condicionamientos – Períodos e Importes</vt:lpstr>
      <vt:lpstr>Características  Condicionamientos – Otros </vt:lpstr>
      <vt:lpstr>Características  Condicionamientos – Tasas</vt:lpstr>
      <vt:lpstr>Características  Seguros definidos</vt:lpstr>
      <vt:lpstr>Características  Condicionamientos – Comisiones</vt:lpstr>
      <vt:lpstr>Préstamos</vt:lpstr>
      <vt:lpstr>Préstamos</vt:lpstr>
      <vt:lpstr>Préstamos Ciclo de Vida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Cobro de Préstamos</vt:lpstr>
      <vt:lpstr>Cobro de Préstamos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Procesos Batch  </vt:lpstr>
      <vt:lpstr>Procesos Batch   </vt:lpstr>
      <vt:lpstr>Procesos Batch   </vt:lpstr>
      <vt:lpstr>Procesos Batch   </vt:lpstr>
      <vt:lpstr>Listados y Consultas  </vt:lpstr>
      <vt:lpstr>Líneas de Crédito</vt:lpstr>
      <vt:lpstr>Alta de Líneas de Crédito Circuito Operativo</vt:lpstr>
      <vt:lpstr>Líneas de Crédito</vt:lpstr>
      <vt:lpstr>Líneas de Crédito  Introducción Conceptual </vt:lpstr>
      <vt:lpstr>Características Tipos de Líneas de Crédito </vt:lpstr>
      <vt:lpstr>Características Coberturas de Líneas de Crédito </vt:lpstr>
      <vt:lpstr>Ciclo de Vida Alta de Líneas de Crédito </vt:lpstr>
      <vt:lpstr>Ciclo de Vida Utilización y Desafectación de Líneas  </vt:lpstr>
      <vt:lpstr>Ciclo de Vida Modificación, Renovación y Sustitución  </vt:lpstr>
      <vt:lpstr>Ciclo de Vida   Cancelación  </vt:lpstr>
      <vt:lpstr>Otros Eventos </vt:lpstr>
      <vt:lpstr>Listados y Consultas  </vt:lpstr>
      <vt:lpstr>Garantías Otorgadas</vt:lpstr>
      <vt:lpstr>Garantías Recibidas</vt:lpstr>
      <vt:lpstr>Garantías Recibidas</vt:lpstr>
      <vt:lpstr>Resumen</vt:lpstr>
    </vt:vector>
  </TitlesOfParts>
  <Company>de Larrobla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Bantotal</dc:title>
  <dc:creator>Alejandro Danielián</dc:creator>
  <dc:description>Préstamos, Líneas de Crédito y Garantías</dc:description>
  <cp:lastModifiedBy>GARCIA MUNOZ WILLIAM GEOVANNY</cp:lastModifiedBy>
  <cp:revision>53</cp:revision>
  <dcterms:created xsi:type="dcterms:W3CDTF">2004-05-17T19:28:43Z</dcterms:created>
  <dcterms:modified xsi:type="dcterms:W3CDTF">2025-07-02T20:23:57Z</dcterms:modified>
</cp:coreProperties>
</file>