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handoutMasterIdLst>
    <p:handoutMasterId r:id="rId62"/>
  </p:handoutMasterIdLst>
  <p:sldIdLst>
    <p:sldId id="303" r:id="rId2"/>
    <p:sldId id="304" r:id="rId3"/>
    <p:sldId id="305" r:id="rId4"/>
    <p:sldId id="331" r:id="rId5"/>
    <p:sldId id="332" r:id="rId6"/>
    <p:sldId id="337" r:id="rId7"/>
    <p:sldId id="306" r:id="rId8"/>
    <p:sldId id="307" r:id="rId9"/>
    <p:sldId id="338" r:id="rId10"/>
    <p:sldId id="369" r:id="rId11"/>
    <p:sldId id="372" r:id="rId12"/>
    <p:sldId id="370" r:id="rId13"/>
    <p:sldId id="368" r:id="rId14"/>
    <p:sldId id="371" r:id="rId15"/>
    <p:sldId id="339" r:id="rId16"/>
    <p:sldId id="340" r:id="rId17"/>
    <p:sldId id="342" r:id="rId18"/>
    <p:sldId id="313" r:id="rId19"/>
    <p:sldId id="365" r:id="rId20"/>
    <p:sldId id="366" r:id="rId21"/>
    <p:sldId id="364" r:id="rId22"/>
    <p:sldId id="314" r:id="rId23"/>
    <p:sldId id="315" r:id="rId24"/>
    <p:sldId id="316" r:id="rId25"/>
    <p:sldId id="317" r:id="rId26"/>
    <p:sldId id="343" r:id="rId27"/>
    <p:sldId id="344" r:id="rId28"/>
    <p:sldId id="367" r:id="rId29"/>
    <p:sldId id="318" r:id="rId30"/>
    <p:sldId id="319" r:id="rId31"/>
    <p:sldId id="320" r:id="rId32"/>
    <p:sldId id="321" r:id="rId33"/>
    <p:sldId id="322" r:id="rId34"/>
    <p:sldId id="323" r:id="rId35"/>
    <p:sldId id="324" r:id="rId36"/>
    <p:sldId id="325" r:id="rId37"/>
    <p:sldId id="326" r:id="rId38"/>
    <p:sldId id="328" r:id="rId39"/>
    <p:sldId id="330" r:id="rId40"/>
    <p:sldId id="346" r:id="rId41"/>
    <p:sldId id="347" r:id="rId42"/>
    <p:sldId id="329" r:id="rId43"/>
    <p:sldId id="348" r:id="rId44"/>
    <p:sldId id="363" r:id="rId45"/>
    <p:sldId id="349" r:id="rId46"/>
    <p:sldId id="353" r:id="rId47"/>
    <p:sldId id="354" r:id="rId48"/>
    <p:sldId id="355" r:id="rId49"/>
    <p:sldId id="356" r:id="rId50"/>
    <p:sldId id="357" r:id="rId51"/>
    <p:sldId id="358" r:id="rId52"/>
    <p:sldId id="359" r:id="rId53"/>
    <p:sldId id="360" r:id="rId54"/>
    <p:sldId id="361" r:id="rId55"/>
    <p:sldId id="350" r:id="rId56"/>
    <p:sldId id="351" r:id="rId57"/>
    <p:sldId id="352" r:id="rId58"/>
    <p:sldId id="362" r:id="rId59"/>
    <p:sldId id="373" r:id="rId60"/>
  </p:sldIdLst>
  <p:sldSz cx="9144000" cy="6858000" type="screen4x3"/>
  <p:notesSz cx="7315200" cy="9601200"/>
  <p:defaultTextStyle>
    <a:defPPr>
      <a:defRPr lang="es-ES"/>
    </a:defPPr>
    <a:lvl1pPr algn="ctr" rtl="0" eaLnBrk="0" fontAlgn="base" hangingPunct="0">
      <a:spcBef>
        <a:spcPct val="0"/>
      </a:spcBef>
      <a:spcAft>
        <a:spcPct val="0"/>
      </a:spcAft>
      <a:defRPr sz="1400" kern="1200">
        <a:solidFill>
          <a:schemeClr val="bg1"/>
        </a:solidFill>
        <a:latin typeface="ZapfDingbats" pitchFamily="82" charset="2"/>
        <a:ea typeface="+mn-ea"/>
        <a:cs typeface="+mn-cs"/>
      </a:defRPr>
    </a:lvl1pPr>
    <a:lvl2pPr marL="457200" algn="ctr" rtl="0" eaLnBrk="0" fontAlgn="base" hangingPunct="0">
      <a:spcBef>
        <a:spcPct val="0"/>
      </a:spcBef>
      <a:spcAft>
        <a:spcPct val="0"/>
      </a:spcAft>
      <a:defRPr sz="1400" kern="1200">
        <a:solidFill>
          <a:schemeClr val="bg1"/>
        </a:solidFill>
        <a:latin typeface="ZapfDingbats" pitchFamily="82" charset="2"/>
        <a:ea typeface="+mn-ea"/>
        <a:cs typeface="+mn-cs"/>
      </a:defRPr>
    </a:lvl2pPr>
    <a:lvl3pPr marL="914400" algn="ctr" rtl="0" eaLnBrk="0" fontAlgn="base" hangingPunct="0">
      <a:spcBef>
        <a:spcPct val="0"/>
      </a:spcBef>
      <a:spcAft>
        <a:spcPct val="0"/>
      </a:spcAft>
      <a:defRPr sz="1400" kern="1200">
        <a:solidFill>
          <a:schemeClr val="bg1"/>
        </a:solidFill>
        <a:latin typeface="ZapfDingbats" pitchFamily="82" charset="2"/>
        <a:ea typeface="+mn-ea"/>
        <a:cs typeface="+mn-cs"/>
      </a:defRPr>
    </a:lvl3pPr>
    <a:lvl4pPr marL="1371600" algn="ctr" rtl="0" eaLnBrk="0" fontAlgn="base" hangingPunct="0">
      <a:spcBef>
        <a:spcPct val="0"/>
      </a:spcBef>
      <a:spcAft>
        <a:spcPct val="0"/>
      </a:spcAft>
      <a:defRPr sz="1400" kern="1200">
        <a:solidFill>
          <a:schemeClr val="bg1"/>
        </a:solidFill>
        <a:latin typeface="ZapfDingbats" pitchFamily="82" charset="2"/>
        <a:ea typeface="+mn-ea"/>
        <a:cs typeface="+mn-cs"/>
      </a:defRPr>
    </a:lvl4pPr>
    <a:lvl5pPr marL="1828800" algn="ctr" rtl="0" eaLnBrk="0" fontAlgn="base" hangingPunct="0">
      <a:spcBef>
        <a:spcPct val="0"/>
      </a:spcBef>
      <a:spcAft>
        <a:spcPct val="0"/>
      </a:spcAft>
      <a:defRPr sz="1400" kern="1200">
        <a:solidFill>
          <a:schemeClr val="bg1"/>
        </a:solidFill>
        <a:latin typeface="ZapfDingbats" pitchFamily="82" charset="2"/>
        <a:ea typeface="+mn-ea"/>
        <a:cs typeface="+mn-cs"/>
      </a:defRPr>
    </a:lvl5pPr>
    <a:lvl6pPr marL="2286000" algn="l" defTabSz="914400" rtl="0" eaLnBrk="1" latinLnBrk="0" hangingPunct="1">
      <a:defRPr sz="1400" kern="1200">
        <a:solidFill>
          <a:schemeClr val="bg1"/>
        </a:solidFill>
        <a:latin typeface="ZapfDingbats" pitchFamily="82" charset="2"/>
        <a:ea typeface="+mn-ea"/>
        <a:cs typeface="+mn-cs"/>
      </a:defRPr>
    </a:lvl6pPr>
    <a:lvl7pPr marL="2743200" algn="l" defTabSz="914400" rtl="0" eaLnBrk="1" latinLnBrk="0" hangingPunct="1">
      <a:defRPr sz="1400" kern="1200">
        <a:solidFill>
          <a:schemeClr val="bg1"/>
        </a:solidFill>
        <a:latin typeface="ZapfDingbats" pitchFamily="82" charset="2"/>
        <a:ea typeface="+mn-ea"/>
        <a:cs typeface="+mn-cs"/>
      </a:defRPr>
    </a:lvl7pPr>
    <a:lvl8pPr marL="3200400" algn="l" defTabSz="914400" rtl="0" eaLnBrk="1" latinLnBrk="0" hangingPunct="1">
      <a:defRPr sz="1400" kern="1200">
        <a:solidFill>
          <a:schemeClr val="bg1"/>
        </a:solidFill>
        <a:latin typeface="ZapfDingbats" pitchFamily="82" charset="2"/>
        <a:ea typeface="+mn-ea"/>
        <a:cs typeface="+mn-cs"/>
      </a:defRPr>
    </a:lvl8pPr>
    <a:lvl9pPr marL="3657600" algn="l" defTabSz="914400" rtl="0" eaLnBrk="1" latinLnBrk="0" hangingPunct="1">
      <a:defRPr sz="1400" kern="1200">
        <a:solidFill>
          <a:schemeClr val="bg1"/>
        </a:solidFill>
        <a:latin typeface="ZapfDingbats" pitchFamily="82" charset="2"/>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DDDDDD"/>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88"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9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30B6165A-B5DE-000D-67CA-A909ACCD9F58}"/>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smtClean="0">
                <a:solidFill>
                  <a:schemeClr val="tx1"/>
                </a:solidFill>
                <a:latin typeface="Arial" charset="0"/>
              </a:defRPr>
            </a:lvl1pPr>
          </a:lstStyle>
          <a:p>
            <a:pPr>
              <a:defRPr/>
            </a:pPr>
            <a:endParaRPr lang="es-ES"/>
          </a:p>
        </p:txBody>
      </p:sp>
      <p:sp>
        <p:nvSpPr>
          <p:cNvPr id="559107" name="Rectangle 3">
            <a:extLst>
              <a:ext uri="{FF2B5EF4-FFF2-40B4-BE49-F238E27FC236}">
                <a16:creationId xmlns:a16="http://schemas.microsoft.com/office/drawing/2014/main" id="{7361C9F3-FDDC-AA24-11E0-65FC39403CE8}"/>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solidFill>
                  <a:schemeClr val="tx1"/>
                </a:solidFill>
                <a:latin typeface="Arial" charset="0"/>
              </a:defRPr>
            </a:lvl1pPr>
          </a:lstStyle>
          <a:p>
            <a:pPr>
              <a:defRPr/>
            </a:pPr>
            <a:endParaRPr lang="es-ES"/>
          </a:p>
        </p:txBody>
      </p:sp>
      <p:sp>
        <p:nvSpPr>
          <p:cNvPr id="559108" name="Rectangle 4">
            <a:extLst>
              <a:ext uri="{FF2B5EF4-FFF2-40B4-BE49-F238E27FC236}">
                <a16:creationId xmlns:a16="http://schemas.microsoft.com/office/drawing/2014/main" id="{6E926024-9ABF-7323-8E40-FE9D8118BC34}"/>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smtClean="0">
                <a:solidFill>
                  <a:schemeClr val="tx1"/>
                </a:solidFill>
                <a:latin typeface="Arial" charset="0"/>
              </a:defRPr>
            </a:lvl1pPr>
          </a:lstStyle>
          <a:p>
            <a:pPr>
              <a:defRPr/>
            </a:pPr>
            <a:r>
              <a:rPr lang="es-ES"/>
              <a:t>Préstamos, Líneas de Crédito y Garantías</a:t>
            </a:r>
          </a:p>
        </p:txBody>
      </p:sp>
      <p:sp>
        <p:nvSpPr>
          <p:cNvPr id="559109" name="Rectangle 5">
            <a:extLst>
              <a:ext uri="{FF2B5EF4-FFF2-40B4-BE49-F238E27FC236}">
                <a16:creationId xmlns:a16="http://schemas.microsoft.com/office/drawing/2014/main" id="{669CEB32-9D4B-223C-9869-F6E967E13A7D}"/>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solidFill>
                  <a:schemeClr val="tx1"/>
                </a:solidFill>
                <a:latin typeface="Arial" panose="020B0604020202020204" pitchFamily="34" charset="0"/>
              </a:defRPr>
            </a:lvl1pPr>
          </a:lstStyle>
          <a:p>
            <a:fld id="{DDD7BBC0-0A04-4510-A6A9-31DDAF3D2C67}" type="slidenum">
              <a:rPr lang="es-ES" altLang="es-CO"/>
              <a:pPr/>
              <a:t>‹Nº›</a:t>
            </a:fld>
            <a:endParaRPr lang="es-ES" altLang="es-C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96C23EB-3CE0-4991-AD46-168D0AB3D3B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smtClean="0">
                <a:solidFill>
                  <a:schemeClr val="tx1"/>
                </a:solidFill>
                <a:latin typeface="Arial" charset="0"/>
              </a:defRPr>
            </a:lvl1pPr>
          </a:lstStyle>
          <a:p>
            <a:pPr>
              <a:defRPr/>
            </a:pPr>
            <a:endParaRPr lang="es-ES"/>
          </a:p>
        </p:txBody>
      </p:sp>
      <p:sp>
        <p:nvSpPr>
          <p:cNvPr id="9219" name="Rectangle 3">
            <a:extLst>
              <a:ext uri="{FF2B5EF4-FFF2-40B4-BE49-F238E27FC236}">
                <a16:creationId xmlns:a16="http://schemas.microsoft.com/office/drawing/2014/main" id="{B930940D-A735-5B52-C63B-46843232054C}"/>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solidFill>
                  <a:schemeClr val="tx1"/>
                </a:solidFill>
                <a:latin typeface="Arial" charset="0"/>
              </a:defRPr>
            </a:lvl1pPr>
          </a:lstStyle>
          <a:p>
            <a:pPr>
              <a:defRPr/>
            </a:pPr>
            <a:endParaRPr lang="es-ES"/>
          </a:p>
        </p:txBody>
      </p:sp>
      <p:sp>
        <p:nvSpPr>
          <p:cNvPr id="62468" name="Rectangle 4">
            <a:extLst>
              <a:ext uri="{FF2B5EF4-FFF2-40B4-BE49-F238E27FC236}">
                <a16:creationId xmlns:a16="http://schemas.microsoft.com/office/drawing/2014/main" id="{7797DE83-C915-75FF-7972-3991B34ED777}"/>
              </a:ext>
            </a:extLst>
          </p:cNvPr>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933DD507-99EE-1E91-85B3-6C1B7158B27B}"/>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9222" name="Rectangle 6">
            <a:extLst>
              <a:ext uri="{FF2B5EF4-FFF2-40B4-BE49-F238E27FC236}">
                <a16:creationId xmlns:a16="http://schemas.microsoft.com/office/drawing/2014/main" id="{42181A96-2517-F33A-470C-5F2DED79C784}"/>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smtClean="0">
                <a:solidFill>
                  <a:schemeClr val="tx1"/>
                </a:solidFill>
                <a:latin typeface="Arial" charset="0"/>
              </a:defRPr>
            </a:lvl1pPr>
          </a:lstStyle>
          <a:p>
            <a:pPr>
              <a:defRPr/>
            </a:pPr>
            <a:r>
              <a:rPr lang="es-ES"/>
              <a:t>Préstamos, Líneas de Crédito y Garantías</a:t>
            </a:r>
          </a:p>
        </p:txBody>
      </p:sp>
      <p:sp>
        <p:nvSpPr>
          <p:cNvPr id="9223" name="Rectangle 7">
            <a:extLst>
              <a:ext uri="{FF2B5EF4-FFF2-40B4-BE49-F238E27FC236}">
                <a16:creationId xmlns:a16="http://schemas.microsoft.com/office/drawing/2014/main" id="{1A5A2BA0-6481-A66F-D03A-55A10FE9B6A4}"/>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solidFill>
                  <a:schemeClr val="tx1"/>
                </a:solidFill>
                <a:latin typeface="Arial" panose="020B0604020202020204" pitchFamily="34" charset="0"/>
              </a:defRPr>
            </a:lvl1pPr>
          </a:lstStyle>
          <a:p>
            <a:fld id="{3AEA1F79-016B-424E-86E0-EC0CEF4C617D}" type="slidenum">
              <a:rPr lang="es-ES" altLang="es-CO"/>
              <a:pPr/>
              <a:t>‹Nº›</a:t>
            </a:fld>
            <a:endParaRPr lang="es-ES" altLang="es-CO"/>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a:extLst>
              <a:ext uri="{FF2B5EF4-FFF2-40B4-BE49-F238E27FC236}">
                <a16:creationId xmlns:a16="http://schemas.microsoft.com/office/drawing/2014/main" id="{40542FC5-8E95-AFAA-EC09-D91F5A3F069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3491" name="Rectangle 7">
            <a:extLst>
              <a:ext uri="{FF2B5EF4-FFF2-40B4-BE49-F238E27FC236}">
                <a16:creationId xmlns:a16="http://schemas.microsoft.com/office/drawing/2014/main" id="{3E775419-335B-5373-DE28-099470418B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307ABDA-8206-446C-815F-DE7262119ECF}" type="slidenum">
              <a:rPr lang="es-ES" altLang="es-CO" sz="1300">
                <a:solidFill>
                  <a:schemeClr val="tx1"/>
                </a:solidFill>
                <a:latin typeface="Arial" panose="020B0604020202020204" pitchFamily="34" charset="0"/>
              </a:rPr>
              <a:pPr/>
              <a:t>1</a:t>
            </a:fld>
            <a:endParaRPr lang="es-ES" altLang="es-CO" sz="1300">
              <a:solidFill>
                <a:schemeClr val="tx1"/>
              </a:solidFill>
              <a:latin typeface="Arial" panose="020B0604020202020204" pitchFamily="34" charset="0"/>
            </a:endParaRPr>
          </a:p>
        </p:txBody>
      </p:sp>
      <p:sp>
        <p:nvSpPr>
          <p:cNvPr id="63492" name="Rectangle 2">
            <a:extLst>
              <a:ext uri="{FF2B5EF4-FFF2-40B4-BE49-F238E27FC236}">
                <a16:creationId xmlns:a16="http://schemas.microsoft.com/office/drawing/2014/main" id="{DEF6D186-5038-0C08-730A-3BED7AEB59AA}"/>
              </a:ext>
            </a:extLst>
          </p:cNvPr>
          <p:cNvSpPr>
            <a:spLocks noRot="1" noChangeArrowheads="1" noTextEdit="1"/>
          </p:cNvSpPr>
          <p:nvPr>
            <p:ph type="sldImg"/>
          </p:nvPr>
        </p:nvSpPr>
        <p:spPr>
          <a:ln/>
        </p:spPr>
      </p:sp>
      <p:sp>
        <p:nvSpPr>
          <p:cNvPr id="63493" name="Rectangle 3">
            <a:extLst>
              <a:ext uri="{FF2B5EF4-FFF2-40B4-BE49-F238E27FC236}">
                <a16:creationId xmlns:a16="http://schemas.microsoft.com/office/drawing/2014/main" id="{A655CE79-D2E1-B209-446B-0F929411D6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a:extLst>
              <a:ext uri="{FF2B5EF4-FFF2-40B4-BE49-F238E27FC236}">
                <a16:creationId xmlns:a16="http://schemas.microsoft.com/office/drawing/2014/main" id="{9DE49849-7851-E969-75B1-26199A0ACD2E}"/>
              </a:ext>
            </a:extLst>
          </p:cNvPr>
          <p:cNvSpPr>
            <a:spLocks noGrp="1" noRot="1" noChangeAspect="1" noTextEdit="1"/>
          </p:cNvSpPr>
          <p:nvPr>
            <p:ph type="sldImg"/>
          </p:nvPr>
        </p:nvSpPr>
        <p:spPr>
          <a:ln/>
        </p:spPr>
      </p:sp>
      <p:sp>
        <p:nvSpPr>
          <p:cNvPr id="72707" name="2 Marcador de notas">
            <a:extLst>
              <a:ext uri="{FF2B5EF4-FFF2-40B4-BE49-F238E27FC236}">
                <a16:creationId xmlns:a16="http://schemas.microsoft.com/office/drawing/2014/main" id="{CFE3EED5-5FA4-9F43-E5B6-DADA9673E7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2708" name="3 Marcador de pie de página">
            <a:extLst>
              <a:ext uri="{FF2B5EF4-FFF2-40B4-BE49-F238E27FC236}">
                <a16:creationId xmlns:a16="http://schemas.microsoft.com/office/drawing/2014/main" id="{5B23DFCD-D163-019C-D9BB-BC280B14F57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2709" name="4 Marcador de número de diapositiva">
            <a:extLst>
              <a:ext uri="{FF2B5EF4-FFF2-40B4-BE49-F238E27FC236}">
                <a16:creationId xmlns:a16="http://schemas.microsoft.com/office/drawing/2014/main" id="{8F575B9A-A19D-CBAC-1C40-63DDA2B13C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1ACC84A-0FB8-42FA-888F-52D69BCCC022}" type="slidenum">
              <a:rPr lang="es-ES" altLang="es-CO" sz="1300">
                <a:solidFill>
                  <a:schemeClr val="tx1"/>
                </a:solidFill>
                <a:latin typeface="Arial" panose="020B0604020202020204" pitchFamily="34" charset="0"/>
              </a:rPr>
              <a:pPr/>
              <a:t>10</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a:extLst>
              <a:ext uri="{FF2B5EF4-FFF2-40B4-BE49-F238E27FC236}">
                <a16:creationId xmlns:a16="http://schemas.microsoft.com/office/drawing/2014/main" id="{52839ED4-094B-594A-257D-78F32FCD3FD7}"/>
              </a:ext>
            </a:extLst>
          </p:cNvPr>
          <p:cNvSpPr>
            <a:spLocks noGrp="1" noRot="1" noChangeAspect="1" noTextEdit="1"/>
          </p:cNvSpPr>
          <p:nvPr>
            <p:ph type="sldImg"/>
          </p:nvPr>
        </p:nvSpPr>
        <p:spPr>
          <a:ln/>
        </p:spPr>
      </p:sp>
      <p:sp>
        <p:nvSpPr>
          <p:cNvPr id="73731" name="2 Marcador de notas">
            <a:extLst>
              <a:ext uri="{FF2B5EF4-FFF2-40B4-BE49-F238E27FC236}">
                <a16:creationId xmlns:a16="http://schemas.microsoft.com/office/drawing/2014/main" id="{21B2F93F-A4FA-D89E-6F18-C7122AEE06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3732" name="3 Marcador de pie de página">
            <a:extLst>
              <a:ext uri="{FF2B5EF4-FFF2-40B4-BE49-F238E27FC236}">
                <a16:creationId xmlns:a16="http://schemas.microsoft.com/office/drawing/2014/main" id="{1F81DA56-2959-6784-81AF-C5C2CA2ED5A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3733" name="4 Marcador de número de diapositiva">
            <a:extLst>
              <a:ext uri="{FF2B5EF4-FFF2-40B4-BE49-F238E27FC236}">
                <a16:creationId xmlns:a16="http://schemas.microsoft.com/office/drawing/2014/main" id="{FC1C4DAE-EDBD-BAD9-E734-BA0A802B80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10D83C4-D2E4-412D-A790-2A0AADB19CCC}" type="slidenum">
              <a:rPr lang="es-ES" altLang="es-CO" sz="1300">
                <a:solidFill>
                  <a:schemeClr val="tx1"/>
                </a:solidFill>
                <a:latin typeface="Arial" panose="020B0604020202020204" pitchFamily="34" charset="0"/>
              </a:rPr>
              <a:pPr/>
              <a:t>11</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a:extLst>
              <a:ext uri="{FF2B5EF4-FFF2-40B4-BE49-F238E27FC236}">
                <a16:creationId xmlns:a16="http://schemas.microsoft.com/office/drawing/2014/main" id="{5F7A328C-3EDA-4887-7751-CC2CF1649D1E}"/>
              </a:ext>
            </a:extLst>
          </p:cNvPr>
          <p:cNvSpPr>
            <a:spLocks noGrp="1" noRot="1" noChangeAspect="1" noTextEdit="1"/>
          </p:cNvSpPr>
          <p:nvPr>
            <p:ph type="sldImg"/>
          </p:nvPr>
        </p:nvSpPr>
        <p:spPr>
          <a:ln/>
        </p:spPr>
      </p:sp>
      <p:sp>
        <p:nvSpPr>
          <p:cNvPr id="74755" name="2 Marcador de notas">
            <a:extLst>
              <a:ext uri="{FF2B5EF4-FFF2-40B4-BE49-F238E27FC236}">
                <a16:creationId xmlns:a16="http://schemas.microsoft.com/office/drawing/2014/main" id="{3A1A035F-D24A-B34F-940A-50A3EFF774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4756" name="3 Marcador de pie de página">
            <a:extLst>
              <a:ext uri="{FF2B5EF4-FFF2-40B4-BE49-F238E27FC236}">
                <a16:creationId xmlns:a16="http://schemas.microsoft.com/office/drawing/2014/main" id="{3CF0465F-EEC4-ABBA-A11A-1712032A96E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4757" name="4 Marcador de número de diapositiva">
            <a:extLst>
              <a:ext uri="{FF2B5EF4-FFF2-40B4-BE49-F238E27FC236}">
                <a16:creationId xmlns:a16="http://schemas.microsoft.com/office/drawing/2014/main" id="{7426EE17-149F-C6C9-3C91-318BBF1789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BB24E84-3325-4521-96A4-74E1943FE5B4}" type="slidenum">
              <a:rPr lang="es-ES" altLang="es-CO" sz="1300">
                <a:solidFill>
                  <a:schemeClr val="tx1"/>
                </a:solidFill>
                <a:latin typeface="Arial" panose="020B0604020202020204" pitchFamily="34" charset="0"/>
              </a:rPr>
              <a:pPr/>
              <a:t>12</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a:extLst>
              <a:ext uri="{FF2B5EF4-FFF2-40B4-BE49-F238E27FC236}">
                <a16:creationId xmlns:a16="http://schemas.microsoft.com/office/drawing/2014/main" id="{7BF72DBD-A963-757B-4BBA-E0E2D418A208}"/>
              </a:ext>
            </a:extLst>
          </p:cNvPr>
          <p:cNvSpPr>
            <a:spLocks noGrp="1" noRot="1" noChangeAspect="1" noTextEdit="1"/>
          </p:cNvSpPr>
          <p:nvPr>
            <p:ph type="sldImg"/>
          </p:nvPr>
        </p:nvSpPr>
        <p:spPr>
          <a:ln/>
        </p:spPr>
      </p:sp>
      <p:sp>
        <p:nvSpPr>
          <p:cNvPr id="75779" name="2 Marcador de notas">
            <a:extLst>
              <a:ext uri="{FF2B5EF4-FFF2-40B4-BE49-F238E27FC236}">
                <a16:creationId xmlns:a16="http://schemas.microsoft.com/office/drawing/2014/main" id="{92C496F8-4D14-A6E2-BA47-F57271CC03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5780" name="3 Marcador de pie de página">
            <a:extLst>
              <a:ext uri="{FF2B5EF4-FFF2-40B4-BE49-F238E27FC236}">
                <a16:creationId xmlns:a16="http://schemas.microsoft.com/office/drawing/2014/main" id="{50E6CE1D-9C14-422C-ABAA-D8DEC3BCC02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5781" name="4 Marcador de número de diapositiva">
            <a:extLst>
              <a:ext uri="{FF2B5EF4-FFF2-40B4-BE49-F238E27FC236}">
                <a16:creationId xmlns:a16="http://schemas.microsoft.com/office/drawing/2014/main" id="{D2A4358C-AF9E-7B05-2E46-ABB3D4CCB4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8EE00C1E-F868-4473-B93E-6769974111C2}" type="slidenum">
              <a:rPr lang="es-ES" altLang="es-CO" sz="1300">
                <a:solidFill>
                  <a:schemeClr val="tx1"/>
                </a:solidFill>
                <a:latin typeface="Arial" panose="020B0604020202020204" pitchFamily="34" charset="0"/>
              </a:rPr>
              <a:pPr/>
              <a:t>13</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a:extLst>
              <a:ext uri="{FF2B5EF4-FFF2-40B4-BE49-F238E27FC236}">
                <a16:creationId xmlns:a16="http://schemas.microsoft.com/office/drawing/2014/main" id="{58481F27-4DF2-7CE9-A7FC-016B3E87153F}"/>
              </a:ext>
            </a:extLst>
          </p:cNvPr>
          <p:cNvSpPr>
            <a:spLocks noGrp="1" noRot="1" noChangeAspect="1" noTextEdit="1"/>
          </p:cNvSpPr>
          <p:nvPr>
            <p:ph type="sldImg"/>
          </p:nvPr>
        </p:nvSpPr>
        <p:spPr>
          <a:ln/>
        </p:spPr>
      </p:sp>
      <p:sp>
        <p:nvSpPr>
          <p:cNvPr id="76803" name="2 Marcador de notas">
            <a:extLst>
              <a:ext uri="{FF2B5EF4-FFF2-40B4-BE49-F238E27FC236}">
                <a16:creationId xmlns:a16="http://schemas.microsoft.com/office/drawing/2014/main" id="{851E212E-F6F6-76FA-FABA-FAE3A30885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6804" name="3 Marcador de pie de página">
            <a:extLst>
              <a:ext uri="{FF2B5EF4-FFF2-40B4-BE49-F238E27FC236}">
                <a16:creationId xmlns:a16="http://schemas.microsoft.com/office/drawing/2014/main" id="{131EA10E-F017-3B01-7D34-EF5B11EB8DC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6805" name="4 Marcador de número de diapositiva">
            <a:extLst>
              <a:ext uri="{FF2B5EF4-FFF2-40B4-BE49-F238E27FC236}">
                <a16:creationId xmlns:a16="http://schemas.microsoft.com/office/drawing/2014/main" id="{BDFAD8C2-FA61-40D9-B3F8-3A068745FF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D6CD8F93-DFB3-4C73-8BE0-4E2F105DD7C3}" type="slidenum">
              <a:rPr lang="es-ES" altLang="es-CO" sz="1300">
                <a:solidFill>
                  <a:schemeClr val="tx1"/>
                </a:solidFill>
                <a:latin typeface="Arial" panose="020B0604020202020204" pitchFamily="34" charset="0"/>
              </a:rPr>
              <a:pPr/>
              <a:t>14</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a:extLst>
              <a:ext uri="{FF2B5EF4-FFF2-40B4-BE49-F238E27FC236}">
                <a16:creationId xmlns:a16="http://schemas.microsoft.com/office/drawing/2014/main" id="{C2919541-607F-B360-78A2-E106E22969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7827" name="Rectangle 7">
            <a:extLst>
              <a:ext uri="{FF2B5EF4-FFF2-40B4-BE49-F238E27FC236}">
                <a16:creationId xmlns:a16="http://schemas.microsoft.com/office/drawing/2014/main" id="{3D0A6948-D436-6386-1AAE-6DABE0EABD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D20FAD24-2A51-41B3-9DFA-3C992A8EEA3F}" type="slidenum">
              <a:rPr lang="es-ES" altLang="es-CO" sz="1300">
                <a:solidFill>
                  <a:schemeClr val="tx1"/>
                </a:solidFill>
                <a:latin typeface="Arial" panose="020B0604020202020204" pitchFamily="34" charset="0"/>
              </a:rPr>
              <a:pPr/>
              <a:t>15</a:t>
            </a:fld>
            <a:endParaRPr lang="es-ES" altLang="es-CO" sz="1300">
              <a:solidFill>
                <a:schemeClr val="tx1"/>
              </a:solidFill>
              <a:latin typeface="Arial" panose="020B0604020202020204" pitchFamily="34" charset="0"/>
            </a:endParaRPr>
          </a:p>
        </p:txBody>
      </p:sp>
      <p:sp>
        <p:nvSpPr>
          <p:cNvPr id="77828" name="Rectangle 2">
            <a:extLst>
              <a:ext uri="{FF2B5EF4-FFF2-40B4-BE49-F238E27FC236}">
                <a16:creationId xmlns:a16="http://schemas.microsoft.com/office/drawing/2014/main" id="{75FF49A1-50B5-DD0A-4BA8-223CD4E70740}"/>
              </a:ext>
            </a:extLst>
          </p:cNvPr>
          <p:cNvSpPr>
            <a:spLocks noRot="1" noChangeArrowheads="1" noTextEdit="1"/>
          </p:cNvSpPr>
          <p:nvPr>
            <p:ph type="sldImg"/>
          </p:nvPr>
        </p:nvSpPr>
        <p:spPr>
          <a:xfrm>
            <a:off x="1258888" y="720725"/>
            <a:ext cx="4800600" cy="3600450"/>
          </a:xfrm>
          <a:ln/>
        </p:spPr>
      </p:sp>
      <p:sp>
        <p:nvSpPr>
          <p:cNvPr id="77829" name="Rectangle 3">
            <a:extLst>
              <a:ext uri="{FF2B5EF4-FFF2-40B4-BE49-F238E27FC236}">
                <a16:creationId xmlns:a16="http://schemas.microsoft.com/office/drawing/2014/main" id="{086AF88E-4015-8192-FDAF-12F5F6CE7197}"/>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a:extLst>
              <a:ext uri="{FF2B5EF4-FFF2-40B4-BE49-F238E27FC236}">
                <a16:creationId xmlns:a16="http://schemas.microsoft.com/office/drawing/2014/main" id="{22D5F5A8-5296-F845-E3D7-715CB16065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8851" name="Rectangle 7">
            <a:extLst>
              <a:ext uri="{FF2B5EF4-FFF2-40B4-BE49-F238E27FC236}">
                <a16:creationId xmlns:a16="http://schemas.microsoft.com/office/drawing/2014/main" id="{B2D57629-74F3-88E6-18FA-AD052519CA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323C83C6-C234-48CE-94D4-851044043DAD}" type="slidenum">
              <a:rPr lang="es-ES" altLang="es-CO" sz="1300">
                <a:solidFill>
                  <a:schemeClr val="tx1"/>
                </a:solidFill>
                <a:latin typeface="Arial" panose="020B0604020202020204" pitchFamily="34" charset="0"/>
              </a:rPr>
              <a:pPr/>
              <a:t>16</a:t>
            </a:fld>
            <a:endParaRPr lang="es-ES" altLang="es-CO" sz="1300">
              <a:solidFill>
                <a:schemeClr val="tx1"/>
              </a:solidFill>
              <a:latin typeface="Arial" panose="020B0604020202020204" pitchFamily="34" charset="0"/>
            </a:endParaRPr>
          </a:p>
        </p:txBody>
      </p:sp>
      <p:sp>
        <p:nvSpPr>
          <p:cNvPr id="78852" name="Rectangle 2">
            <a:extLst>
              <a:ext uri="{FF2B5EF4-FFF2-40B4-BE49-F238E27FC236}">
                <a16:creationId xmlns:a16="http://schemas.microsoft.com/office/drawing/2014/main" id="{DC62CD4B-A785-8B69-64DD-DEC20938F477}"/>
              </a:ext>
            </a:extLst>
          </p:cNvPr>
          <p:cNvSpPr>
            <a:spLocks noRot="1" noChangeArrowheads="1" noTextEdit="1"/>
          </p:cNvSpPr>
          <p:nvPr>
            <p:ph type="sldImg"/>
          </p:nvPr>
        </p:nvSpPr>
        <p:spPr>
          <a:xfrm>
            <a:off x="1258888" y="720725"/>
            <a:ext cx="4800600" cy="3600450"/>
          </a:xfrm>
          <a:ln/>
        </p:spPr>
      </p:sp>
      <p:sp>
        <p:nvSpPr>
          <p:cNvPr id="78853" name="Rectangle 3">
            <a:extLst>
              <a:ext uri="{FF2B5EF4-FFF2-40B4-BE49-F238E27FC236}">
                <a16:creationId xmlns:a16="http://schemas.microsoft.com/office/drawing/2014/main" id="{92C86204-3B90-8128-4AC8-1094C24C900D}"/>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a:extLst>
              <a:ext uri="{FF2B5EF4-FFF2-40B4-BE49-F238E27FC236}">
                <a16:creationId xmlns:a16="http://schemas.microsoft.com/office/drawing/2014/main" id="{8420E5BA-6FF3-A0F7-101E-B8E1B90158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9875" name="Rectangle 7">
            <a:extLst>
              <a:ext uri="{FF2B5EF4-FFF2-40B4-BE49-F238E27FC236}">
                <a16:creationId xmlns:a16="http://schemas.microsoft.com/office/drawing/2014/main" id="{952B88D2-1A58-515E-693F-CEBF7F97D8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1BFA464-D2DC-4DE4-930F-90DAB2EF00A9}" type="slidenum">
              <a:rPr lang="es-ES" altLang="es-CO" sz="1300">
                <a:solidFill>
                  <a:schemeClr val="tx1"/>
                </a:solidFill>
                <a:latin typeface="Arial" panose="020B0604020202020204" pitchFamily="34" charset="0"/>
              </a:rPr>
              <a:pPr/>
              <a:t>17</a:t>
            </a:fld>
            <a:endParaRPr lang="es-ES" altLang="es-CO" sz="1300">
              <a:solidFill>
                <a:schemeClr val="tx1"/>
              </a:solidFill>
              <a:latin typeface="Arial" panose="020B0604020202020204" pitchFamily="34" charset="0"/>
            </a:endParaRPr>
          </a:p>
        </p:txBody>
      </p:sp>
      <p:sp>
        <p:nvSpPr>
          <p:cNvPr id="79876" name="Rectangle 2">
            <a:extLst>
              <a:ext uri="{FF2B5EF4-FFF2-40B4-BE49-F238E27FC236}">
                <a16:creationId xmlns:a16="http://schemas.microsoft.com/office/drawing/2014/main" id="{7497E038-DBC5-FF8F-7F3E-A5CB8BBE7CB3}"/>
              </a:ext>
            </a:extLst>
          </p:cNvPr>
          <p:cNvSpPr>
            <a:spLocks noRot="1" noChangeArrowheads="1" noTextEdit="1"/>
          </p:cNvSpPr>
          <p:nvPr>
            <p:ph type="sldImg"/>
          </p:nvPr>
        </p:nvSpPr>
        <p:spPr>
          <a:xfrm>
            <a:off x="1258888" y="720725"/>
            <a:ext cx="4800600" cy="3600450"/>
          </a:xfrm>
          <a:ln/>
        </p:spPr>
      </p:sp>
      <p:sp>
        <p:nvSpPr>
          <p:cNvPr id="79877" name="Rectangle 3">
            <a:extLst>
              <a:ext uri="{FF2B5EF4-FFF2-40B4-BE49-F238E27FC236}">
                <a16:creationId xmlns:a16="http://schemas.microsoft.com/office/drawing/2014/main" id="{BBCD68D7-7E77-2380-E1E0-9B42960632F3}"/>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a:extLst>
              <a:ext uri="{FF2B5EF4-FFF2-40B4-BE49-F238E27FC236}">
                <a16:creationId xmlns:a16="http://schemas.microsoft.com/office/drawing/2014/main" id="{C582AEED-552E-D4ED-8929-515927416EC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0899" name="Rectangle 7">
            <a:extLst>
              <a:ext uri="{FF2B5EF4-FFF2-40B4-BE49-F238E27FC236}">
                <a16:creationId xmlns:a16="http://schemas.microsoft.com/office/drawing/2014/main" id="{D01D4FC1-E176-CB2E-5B16-35982CD6A3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60A765E-6383-46DA-99DB-0DE7184BF21A}" type="slidenum">
              <a:rPr lang="es-ES" altLang="es-CO" sz="1300">
                <a:solidFill>
                  <a:schemeClr val="tx1"/>
                </a:solidFill>
                <a:latin typeface="Arial" panose="020B0604020202020204" pitchFamily="34" charset="0"/>
              </a:rPr>
              <a:pPr/>
              <a:t>18</a:t>
            </a:fld>
            <a:endParaRPr lang="es-ES" altLang="es-CO" sz="1300">
              <a:solidFill>
                <a:schemeClr val="tx1"/>
              </a:solidFill>
              <a:latin typeface="Arial" panose="020B0604020202020204" pitchFamily="34" charset="0"/>
            </a:endParaRPr>
          </a:p>
        </p:txBody>
      </p:sp>
      <p:sp>
        <p:nvSpPr>
          <p:cNvPr id="80900" name="Rectangle 2">
            <a:extLst>
              <a:ext uri="{FF2B5EF4-FFF2-40B4-BE49-F238E27FC236}">
                <a16:creationId xmlns:a16="http://schemas.microsoft.com/office/drawing/2014/main" id="{87478C7D-54ED-621C-6946-E61E759420FE}"/>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0901" name="Rectangle 3">
            <a:extLst>
              <a:ext uri="{FF2B5EF4-FFF2-40B4-BE49-F238E27FC236}">
                <a16:creationId xmlns:a16="http://schemas.microsoft.com/office/drawing/2014/main" id="{727CBE87-8DA8-245A-6E9B-69DDC68BF040}"/>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marL="228600" indent="-228600" eaLnBrk="1" hangingPunct="1"/>
            <a:r>
              <a:rPr lang="es-ES" altLang="es-CO" b="1">
                <a:latin typeface="Arial" panose="020B0604020202020204" pitchFamily="34" charset="0"/>
              </a:rPr>
              <a:t>Ingreso de Solicitud del Préstamo</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carga la solicitud del préstamo vía </a:t>
            </a:r>
            <a:r>
              <a:rPr lang="es-ES" altLang="es-CO" b="1">
                <a:latin typeface="Arial" panose="020B0604020202020204" pitchFamily="34" charset="0"/>
              </a:rPr>
              <a:t>simulador, </a:t>
            </a:r>
            <a:r>
              <a:rPr lang="es-ES" altLang="es-CO">
                <a:latin typeface="Arial" panose="020B0604020202020204" pitchFamily="34" charset="0"/>
              </a:rPr>
              <a:t>por parte del auxiliar de cuenta.</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Disponibilidad de Límites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de ingresado, se controla (manualmente o vía programa) que exista la cobertura de límites respectiva. En caso que no alcance, podrá solicitarse la modificación de los límites respectivos. Si esta se aprueba, puede continuarse el proceso. </a:t>
            </a:r>
          </a:p>
          <a:p>
            <a:pPr marL="228600" indent="-228600" eaLnBrk="1" hangingPunct="1"/>
            <a:br>
              <a:rPr lang="es-ES" altLang="es-CO">
                <a:latin typeface="Arial" panose="020B0604020202020204" pitchFamily="34" charset="0"/>
              </a:rPr>
            </a:b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Autorización del Crédito</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verifica la solicitud ingresada, por parte del oficial de cuenta. </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Desembolso / Contabilización</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El mismo puede realizarse vía efectivo, cuentas corrientes, cuentas de ahorro y cheque de gerencia.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a:extLst>
              <a:ext uri="{FF2B5EF4-FFF2-40B4-BE49-F238E27FC236}">
                <a16:creationId xmlns:a16="http://schemas.microsoft.com/office/drawing/2014/main" id="{D1EFE17E-E177-DDF9-6E3E-DFF6CB4D2C4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1923" name="Rectangle 7">
            <a:extLst>
              <a:ext uri="{FF2B5EF4-FFF2-40B4-BE49-F238E27FC236}">
                <a16:creationId xmlns:a16="http://schemas.microsoft.com/office/drawing/2014/main" id="{10C9AB59-B7B8-7DB9-25DE-CAC1088FEB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BCA3E01-6D9B-4757-84AB-226855EF03C0}" type="slidenum">
              <a:rPr lang="es-ES" altLang="es-CO" sz="1300">
                <a:solidFill>
                  <a:schemeClr val="tx1"/>
                </a:solidFill>
                <a:latin typeface="Arial" panose="020B0604020202020204" pitchFamily="34" charset="0"/>
              </a:rPr>
              <a:pPr/>
              <a:t>19</a:t>
            </a:fld>
            <a:endParaRPr lang="es-ES" altLang="es-CO" sz="1300">
              <a:solidFill>
                <a:schemeClr val="tx1"/>
              </a:solidFill>
              <a:latin typeface="Arial" panose="020B0604020202020204" pitchFamily="34" charset="0"/>
            </a:endParaRPr>
          </a:p>
        </p:txBody>
      </p:sp>
      <p:sp>
        <p:nvSpPr>
          <p:cNvPr id="81924" name="Rectangle 2">
            <a:extLst>
              <a:ext uri="{FF2B5EF4-FFF2-40B4-BE49-F238E27FC236}">
                <a16:creationId xmlns:a16="http://schemas.microsoft.com/office/drawing/2014/main" id="{4BA18BF5-5A7F-4F64-E774-A848AC078897}"/>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1925" name="Rectangle 3">
            <a:extLst>
              <a:ext uri="{FF2B5EF4-FFF2-40B4-BE49-F238E27FC236}">
                <a16:creationId xmlns:a16="http://schemas.microsoft.com/office/drawing/2014/main" id="{8E996073-51AA-A47E-5C66-85E66C58D190}"/>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marL="228600" indent="-228600" eaLnBrk="1" hangingPunct="1"/>
            <a:r>
              <a:rPr lang="es-ES" altLang="es-CO" b="1">
                <a:latin typeface="Arial" panose="020B0604020202020204" pitchFamily="34" charset="0"/>
              </a:rPr>
              <a:t>1.  Recepción / Verificación de documentación exigida</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pPr marL="228600" indent="-228600" eaLnBrk="1" hangingPunct="1"/>
            <a:r>
              <a:rPr lang="es-ES" altLang="es-CO">
                <a:latin typeface="Arial" panose="020B0604020202020204" pitchFamily="34" charset="0"/>
              </a:rPr>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pPr marL="228600" indent="-228600" eaLnBrk="1" hangingPunct="1"/>
            <a:r>
              <a:rPr lang="es-ES" altLang="es-CO">
                <a:latin typeface="Arial" panose="020B0604020202020204" pitchFamily="34" charset="0"/>
              </a:rPr>
              <a:t>Este control puede realizarse mediante un check-list manual, como un programa de control a nivel del workflow. </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2.  Análisis de Información Recibida</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que la información recabada cumple con los requisitos de completitud y calidad, se analiza la misma, determinándose si corresponde o no el rechazo. </a:t>
            </a:r>
          </a:p>
          <a:p>
            <a:pPr marL="228600" indent="-228600" eaLnBrk="1" hangingPunct="1"/>
            <a:r>
              <a:rPr lang="es-ES" altLang="es-CO">
                <a:latin typeface="Arial" panose="020B0604020202020204" pitchFamily="34" charset="0"/>
              </a:rPr>
              <a:t>En este caso, también se analiza información del cliente distinta a la aportada por éste (central de riesgos de la superintendencia bancaria, base de datos de empresas de análisis de riesgo, información del mercado, etc.).</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3.   Análisis de Exigencia de Garantías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inicia el ciclo en el Departamento de Garantías, el cual finalizará con la autorización (o no) de la garantía hipotecaria o prendaria.</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4.   Solicitud de Alta de Clientes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5.  Contabilización</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de autorizado por el Departamento de Garantías la garantía requerida, se contabiliza el alta del préstamo correspondiente.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B6A15FCE-549F-84C0-9B34-0BEF0B33E16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4515" name="Rectangle 7">
            <a:extLst>
              <a:ext uri="{FF2B5EF4-FFF2-40B4-BE49-F238E27FC236}">
                <a16:creationId xmlns:a16="http://schemas.microsoft.com/office/drawing/2014/main" id="{B352F4E9-C662-41C7-352A-DCC03B5799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A47D5E51-1BE4-4A8E-A5C1-4486F0E73816}" type="slidenum">
              <a:rPr lang="es-ES" altLang="es-CO" sz="1300">
                <a:solidFill>
                  <a:schemeClr val="tx1"/>
                </a:solidFill>
                <a:latin typeface="Arial" panose="020B0604020202020204" pitchFamily="34" charset="0"/>
              </a:rPr>
              <a:pPr/>
              <a:t>2</a:t>
            </a:fld>
            <a:endParaRPr lang="es-ES" altLang="es-CO" sz="1300">
              <a:solidFill>
                <a:schemeClr val="tx1"/>
              </a:solidFill>
              <a:latin typeface="Arial" panose="020B0604020202020204" pitchFamily="34" charset="0"/>
            </a:endParaRPr>
          </a:p>
        </p:txBody>
      </p:sp>
      <p:sp>
        <p:nvSpPr>
          <p:cNvPr id="64516" name="Rectangle 2">
            <a:extLst>
              <a:ext uri="{FF2B5EF4-FFF2-40B4-BE49-F238E27FC236}">
                <a16:creationId xmlns:a16="http://schemas.microsoft.com/office/drawing/2014/main" id="{5BD848B3-0642-4A55-CE97-CA63F4AEB7BF}"/>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64517" name="Rectangle 3">
            <a:extLst>
              <a:ext uri="{FF2B5EF4-FFF2-40B4-BE49-F238E27FC236}">
                <a16:creationId xmlns:a16="http://schemas.microsoft.com/office/drawing/2014/main" id="{797B8CBA-3D1F-098F-5ED0-F36BDF0CFE12}"/>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00CD1B62-77E5-E85A-C9E2-FC84DDF8CEF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2947" name="Rectangle 7">
            <a:extLst>
              <a:ext uri="{FF2B5EF4-FFF2-40B4-BE49-F238E27FC236}">
                <a16:creationId xmlns:a16="http://schemas.microsoft.com/office/drawing/2014/main" id="{EB9C5E6E-A19E-A525-79C5-C358396FB6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D2EBC97-603C-4CD7-8F51-DB94EA78D290}" type="slidenum">
              <a:rPr lang="es-ES" altLang="es-CO" sz="1300">
                <a:solidFill>
                  <a:schemeClr val="tx1"/>
                </a:solidFill>
                <a:latin typeface="Arial" panose="020B0604020202020204" pitchFamily="34" charset="0"/>
              </a:rPr>
              <a:pPr/>
              <a:t>20</a:t>
            </a:fld>
            <a:endParaRPr lang="es-ES" altLang="es-CO" sz="1300">
              <a:solidFill>
                <a:schemeClr val="tx1"/>
              </a:solidFill>
              <a:latin typeface="Arial" panose="020B0604020202020204" pitchFamily="34" charset="0"/>
            </a:endParaRPr>
          </a:p>
        </p:txBody>
      </p:sp>
      <p:sp>
        <p:nvSpPr>
          <p:cNvPr id="82948" name="Rectangle 2">
            <a:extLst>
              <a:ext uri="{FF2B5EF4-FFF2-40B4-BE49-F238E27FC236}">
                <a16:creationId xmlns:a16="http://schemas.microsoft.com/office/drawing/2014/main" id="{7D78AEB4-2AC0-5567-DA65-8BC2AD71EBE7}"/>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2949" name="Rectangle 3">
            <a:extLst>
              <a:ext uri="{FF2B5EF4-FFF2-40B4-BE49-F238E27FC236}">
                <a16:creationId xmlns:a16="http://schemas.microsoft.com/office/drawing/2014/main" id="{4152E77F-FC4B-F0EF-768F-3CA1870CA392}"/>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marL="228600" indent="-228600" eaLnBrk="1" hangingPunct="1"/>
            <a:r>
              <a:rPr lang="es-ES" altLang="es-CO" b="1">
                <a:latin typeface="Arial" panose="020B0604020202020204" pitchFamily="34" charset="0"/>
              </a:rPr>
              <a:t>1.   Recepción / Verificación de documentación exigida</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pPr marL="228600" indent="-228600" eaLnBrk="1" hangingPunct="1"/>
            <a:r>
              <a:rPr lang="es-ES" altLang="es-CO">
                <a:latin typeface="Arial" panose="020B0604020202020204" pitchFamily="34" charset="0"/>
              </a:rPr>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pPr marL="228600" indent="-228600" eaLnBrk="1" hangingPunct="1"/>
            <a:r>
              <a:rPr lang="es-ES" altLang="es-CO">
                <a:latin typeface="Arial" panose="020B0604020202020204" pitchFamily="34" charset="0"/>
              </a:rPr>
              <a:t>Este control puede realizarse mediante un check-list manual, como un programa de control a nivel del workflow. </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2.   Análisis de Información Recibida</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que la información recabada cumple con los requisitos de completitud y calidad, se analiza la misma, determinándose si corresponde o no el rechazo. </a:t>
            </a:r>
          </a:p>
          <a:p>
            <a:pPr marL="228600" indent="-228600" eaLnBrk="1" hangingPunct="1"/>
            <a:r>
              <a:rPr lang="es-ES" altLang="es-CO">
                <a:latin typeface="Arial" panose="020B0604020202020204" pitchFamily="34" charset="0"/>
              </a:rPr>
              <a:t>En este caso, también se analiza información del cliente distinta a la aportada por éste (central de riesgos de la superintendencia bancaria, base de datos de empresas de análisis de riesgo, información del mercado, etc.).</a:t>
            </a:r>
          </a:p>
          <a:p>
            <a:pPr marL="228600" indent="-228600" eaLnBrk="1" hangingPunct="1"/>
            <a:br>
              <a:rPr lang="es-ES" altLang="es-CO">
                <a:latin typeface="Arial" panose="020B0604020202020204" pitchFamily="34" charset="0"/>
              </a:rPr>
            </a:b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3.   Solicitud de Alta de Clientes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4.   Contabilización</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de autorizado por el Departamento de Garantías la garantía requerida, se contabiliza el desembolso correspondiente.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9B7F356C-6284-EFDE-26D6-8087069B339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3971" name="Rectangle 7">
            <a:extLst>
              <a:ext uri="{FF2B5EF4-FFF2-40B4-BE49-F238E27FC236}">
                <a16:creationId xmlns:a16="http://schemas.microsoft.com/office/drawing/2014/main" id="{012713E6-DEDB-ADBC-4994-20B7E4D290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5FA03C0-B969-488C-8F72-60C74A2C473F}" type="slidenum">
              <a:rPr lang="es-ES" altLang="es-CO" sz="1300">
                <a:solidFill>
                  <a:schemeClr val="tx1"/>
                </a:solidFill>
                <a:latin typeface="Arial" panose="020B0604020202020204" pitchFamily="34" charset="0"/>
              </a:rPr>
              <a:pPr/>
              <a:t>21</a:t>
            </a:fld>
            <a:endParaRPr lang="es-ES" altLang="es-CO" sz="1300">
              <a:solidFill>
                <a:schemeClr val="tx1"/>
              </a:solidFill>
              <a:latin typeface="Arial" panose="020B0604020202020204" pitchFamily="34" charset="0"/>
            </a:endParaRPr>
          </a:p>
        </p:txBody>
      </p:sp>
      <p:sp>
        <p:nvSpPr>
          <p:cNvPr id="83972" name="Rectangle 2">
            <a:extLst>
              <a:ext uri="{FF2B5EF4-FFF2-40B4-BE49-F238E27FC236}">
                <a16:creationId xmlns:a16="http://schemas.microsoft.com/office/drawing/2014/main" id="{1D76CAD0-9B31-4685-C9BF-EA916D5B001D}"/>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3973" name="Rectangle 3">
            <a:extLst>
              <a:ext uri="{FF2B5EF4-FFF2-40B4-BE49-F238E27FC236}">
                <a16:creationId xmlns:a16="http://schemas.microsoft.com/office/drawing/2014/main" id="{EC6914F1-AA66-5A1B-DC05-391FA495AD51}"/>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790ECEF3-B0B1-FD22-5DBD-7830F589547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4995" name="Rectangle 7">
            <a:extLst>
              <a:ext uri="{FF2B5EF4-FFF2-40B4-BE49-F238E27FC236}">
                <a16:creationId xmlns:a16="http://schemas.microsoft.com/office/drawing/2014/main" id="{D1A3B077-D02E-7BD8-1360-A96295D398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D35729EF-8D96-486F-AD6B-99F2FE9D4DAF}" type="slidenum">
              <a:rPr lang="es-ES" altLang="es-CO" sz="1300">
                <a:solidFill>
                  <a:schemeClr val="tx1"/>
                </a:solidFill>
                <a:latin typeface="Arial" panose="020B0604020202020204" pitchFamily="34" charset="0"/>
              </a:rPr>
              <a:pPr/>
              <a:t>22</a:t>
            </a:fld>
            <a:endParaRPr lang="es-ES" altLang="es-CO" sz="1300">
              <a:solidFill>
                <a:schemeClr val="tx1"/>
              </a:solidFill>
              <a:latin typeface="Arial" panose="020B0604020202020204" pitchFamily="34" charset="0"/>
            </a:endParaRPr>
          </a:p>
        </p:txBody>
      </p:sp>
      <p:sp>
        <p:nvSpPr>
          <p:cNvPr id="84996" name="Rectangle 2">
            <a:extLst>
              <a:ext uri="{FF2B5EF4-FFF2-40B4-BE49-F238E27FC236}">
                <a16:creationId xmlns:a16="http://schemas.microsoft.com/office/drawing/2014/main" id="{24566FD3-3FF4-FA12-D869-0D9FF6A25C0C}"/>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4997" name="Rectangle 3">
            <a:extLst>
              <a:ext uri="{FF2B5EF4-FFF2-40B4-BE49-F238E27FC236}">
                <a16:creationId xmlns:a16="http://schemas.microsoft.com/office/drawing/2014/main" id="{AB520E2E-BEC5-A152-86D3-AFA9F5859902}"/>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a:extLst>
              <a:ext uri="{FF2B5EF4-FFF2-40B4-BE49-F238E27FC236}">
                <a16:creationId xmlns:a16="http://schemas.microsoft.com/office/drawing/2014/main" id="{28383461-B84C-D525-C569-47653FEBD8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6019" name="Rectangle 7">
            <a:extLst>
              <a:ext uri="{FF2B5EF4-FFF2-40B4-BE49-F238E27FC236}">
                <a16:creationId xmlns:a16="http://schemas.microsoft.com/office/drawing/2014/main" id="{F46B0F22-9210-86BD-F113-EB2359D883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42C6C7A-864E-4AD0-B40B-36888D894AAF}" type="slidenum">
              <a:rPr lang="es-ES" altLang="es-CO" sz="1300">
                <a:solidFill>
                  <a:schemeClr val="tx1"/>
                </a:solidFill>
                <a:latin typeface="Arial" panose="020B0604020202020204" pitchFamily="34" charset="0"/>
              </a:rPr>
              <a:pPr/>
              <a:t>23</a:t>
            </a:fld>
            <a:endParaRPr lang="es-ES" altLang="es-CO" sz="1300">
              <a:solidFill>
                <a:schemeClr val="tx1"/>
              </a:solidFill>
              <a:latin typeface="Arial" panose="020B0604020202020204" pitchFamily="34" charset="0"/>
            </a:endParaRPr>
          </a:p>
        </p:txBody>
      </p:sp>
      <p:sp>
        <p:nvSpPr>
          <p:cNvPr id="86020" name="Rectangle 2">
            <a:extLst>
              <a:ext uri="{FF2B5EF4-FFF2-40B4-BE49-F238E27FC236}">
                <a16:creationId xmlns:a16="http://schemas.microsoft.com/office/drawing/2014/main" id="{919C97A1-FDAE-7DD9-471C-511E768ADAEC}"/>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6021" name="Rectangle 3">
            <a:extLst>
              <a:ext uri="{FF2B5EF4-FFF2-40B4-BE49-F238E27FC236}">
                <a16:creationId xmlns:a16="http://schemas.microsoft.com/office/drawing/2014/main" id="{EC73B5F7-3730-751A-7BC3-8155C1350084}"/>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a:extLst>
              <a:ext uri="{FF2B5EF4-FFF2-40B4-BE49-F238E27FC236}">
                <a16:creationId xmlns:a16="http://schemas.microsoft.com/office/drawing/2014/main" id="{E0B5A426-ADA0-0911-860F-D654FB440FD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7043" name="Rectangle 7">
            <a:extLst>
              <a:ext uri="{FF2B5EF4-FFF2-40B4-BE49-F238E27FC236}">
                <a16:creationId xmlns:a16="http://schemas.microsoft.com/office/drawing/2014/main" id="{86BC184F-0C57-DB1E-040B-04C643A2F3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332C1113-8411-451E-9AF8-5ECEC4D4CEE5}" type="slidenum">
              <a:rPr lang="es-ES" altLang="es-CO" sz="1300">
                <a:solidFill>
                  <a:schemeClr val="tx1"/>
                </a:solidFill>
                <a:latin typeface="Arial" panose="020B0604020202020204" pitchFamily="34" charset="0"/>
              </a:rPr>
              <a:pPr/>
              <a:t>24</a:t>
            </a:fld>
            <a:endParaRPr lang="es-ES" altLang="es-CO" sz="1300">
              <a:solidFill>
                <a:schemeClr val="tx1"/>
              </a:solidFill>
              <a:latin typeface="Arial" panose="020B0604020202020204" pitchFamily="34" charset="0"/>
            </a:endParaRPr>
          </a:p>
        </p:txBody>
      </p:sp>
      <p:sp>
        <p:nvSpPr>
          <p:cNvPr id="87044" name="Rectangle 2">
            <a:extLst>
              <a:ext uri="{FF2B5EF4-FFF2-40B4-BE49-F238E27FC236}">
                <a16:creationId xmlns:a16="http://schemas.microsoft.com/office/drawing/2014/main" id="{C072A614-9EBA-7E49-1F46-13C173DA4522}"/>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7045" name="Rectangle 3">
            <a:extLst>
              <a:ext uri="{FF2B5EF4-FFF2-40B4-BE49-F238E27FC236}">
                <a16:creationId xmlns:a16="http://schemas.microsoft.com/office/drawing/2014/main" id="{823ADAB1-2109-B21B-194F-5E2635E66E0F}"/>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a:extLst>
              <a:ext uri="{FF2B5EF4-FFF2-40B4-BE49-F238E27FC236}">
                <a16:creationId xmlns:a16="http://schemas.microsoft.com/office/drawing/2014/main" id="{459BC30A-8456-32F8-9EE4-9FA737FC7EC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8067" name="Rectangle 7">
            <a:extLst>
              <a:ext uri="{FF2B5EF4-FFF2-40B4-BE49-F238E27FC236}">
                <a16:creationId xmlns:a16="http://schemas.microsoft.com/office/drawing/2014/main" id="{9EF800A1-869A-DA95-C393-FACF99A590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1FAA1442-D5AA-4E74-950B-37C03700AF8F}" type="slidenum">
              <a:rPr lang="es-ES" altLang="es-CO" sz="1300">
                <a:solidFill>
                  <a:schemeClr val="tx1"/>
                </a:solidFill>
                <a:latin typeface="Arial" panose="020B0604020202020204" pitchFamily="34" charset="0"/>
              </a:rPr>
              <a:pPr/>
              <a:t>25</a:t>
            </a:fld>
            <a:endParaRPr lang="es-ES" altLang="es-CO" sz="1300">
              <a:solidFill>
                <a:schemeClr val="tx1"/>
              </a:solidFill>
              <a:latin typeface="Arial" panose="020B0604020202020204" pitchFamily="34" charset="0"/>
            </a:endParaRPr>
          </a:p>
        </p:txBody>
      </p:sp>
      <p:sp>
        <p:nvSpPr>
          <p:cNvPr id="88068" name="Rectangle 2">
            <a:extLst>
              <a:ext uri="{FF2B5EF4-FFF2-40B4-BE49-F238E27FC236}">
                <a16:creationId xmlns:a16="http://schemas.microsoft.com/office/drawing/2014/main" id="{B38AFFDA-30AE-8A42-D2F5-028601A418C1}"/>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8069" name="Rectangle 3">
            <a:extLst>
              <a:ext uri="{FF2B5EF4-FFF2-40B4-BE49-F238E27FC236}">
                <a16:creationId xmlns:a16="http://schemas.microsoft.com/office/drawing/2014/main" id="{1889F7C2-4644-8453-2C61-D247877890A9}"/>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a:extLst>
              <a:ext uri="{FF2B5EF4-FFF2-40B4-BE49-F238E27FC236}">
                <a16:creationId xmlns:a16="http://schemas.microsoft.com/office/drawing/2014/main" id="{6D4EB9FF-425A-87D5-1814-C5E08418645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9091" name="Rectangle 7">
            <a:extLst>
              <a:ext uri="{FF2B5EF4-FFF2-40B4-BE49-F238E27FC236}">
                <a16:creationId xmlns:a16="http://schemas.microsoft.com/office/drawing/2014/main" id="{0A9A2322-F9A2-54A2-B4B0-E4C6E0188F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4AA7C33-1215-455F-982E-8788930B5E9F}" type="slidenum">
              <a:rPr lang="es-ES" altLang="es-CO" sz="1300">
                <a:solidFill>
                  <a:schemeClr val="tx1"/>
                </a:solidFill>
                <a:latin typeface="Arial" panose="020B0604020202020204" pitchFamily="34" charset="0"/>
              </a:rPr>
              <a:pPr/>
              <a:t>26</a:t>
            </a:fld>
            <a:endParaRPr lang="es-ES" altLang="es-CO" sz="1300">
              <a:solidFill>
                <a:schemeClr val="tx1"/>
              </a:solidFill>
              <a:latin typeface="Arial" panose="020B0604020202020204" pitchFamily="34" charset="0"/>
            </a:endParaRPr>
          </a:p>
        </p:txBody>
      </p:sp>
      <p:sp>
        <p:nvSpPr>
          <p:cNvPr id="89092" name="Rectangle 2">
            <a:extLst>
              <a:ext uri="{FF2B5EF4-FFF2-40B4-BE49-F238E27FC236}">
                <a16:creationId xmlns:a16="http://schemas.microsoft.com/office/drawing/2014/main" id="{E19E3FCE-271A-B9A2-E6B5-6BC35CF84741}"/>
              </a:ext>
            </a:extLst>
          </p:cNvPr>
          <p:cNvSpPr>
            <a:spLocks noRot="1" noChangeArrowheads="1" noTextEdit="1"/>
          </p:cNvSpPr>
          <p:nvPr>
            <p:ph type="sldImg"/>
          </p:nvPr>
        </p:nvSpPr>
        <p:spPr>
          <a:xfrm>
            <a:off x="1258888" y="720725"/>
            <a:ext cx="4800600" cy="3600450"/>
          </a:xfrm>
          <a:ln/>
        </p:spPr>
      </p:sp>
      <p:sp>
        <p:nvSpPr>
          <p:cNvPr id="89093" name="Rectangle 3">
            <a:extLst>
              <a:ext uri="{FF2B5EF4-FFF2-40B4-BE49-F238E27FC236}">
                <a16:creationId xmlns:a16="http://schemas.microsoft.com/office/drawing/2014/main" id="{6FD5B29D-A7A0-033E-0DF2-F9844F80C3DF}"/>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a:extLst>
              <a:ext uri="{FF2B5EF4-FFF2-40B4-BE49-F238E27FC236}">
                <a16:creationId xmlns:a16="http://schemas.microsoft.com/office/drawing/2014/main" id="{EE7E5151-A5AF-051A-832B-36381897558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0115" name="Rectangle 7">
            <a:extLst>
              <a:ext uri="{FF2B5EF4-FFF2-40B4-BE49-F238E27FC236}">
                <a16:creationId xmlns:a16="http://schemas.microsoft.com/office/drawing/2014/main" id="{21338BFE-FB4B-68E8-4289-F09BE683CD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C582355-DB35-4245-9773-B9EC5ECF1D57}" type="slidenum">
              <a:rPr lang="es-ES" altLang="es-CO" sz="1300">
                <a:solidFill>
                  <a:schemeClr val="tx1"/>
                </a:solidFill>
                <a:latin typeface="Arial" panose="020B0604020202020204" pitchFamily="34" charset="0"/>
              </a:rPr>
              <a:pPr/>
              <a:t>27</a:t>
            </a:fld>
            <a:endParaRPr lang="es-ES" altLang="es-CO" sz="1300">
              <a:solidFill>
                <a:schemeClr val="tx1"/>
              </a:solidFill>
              <a:latin typeface="Arial" panose="020B0604020202020204" pitchFamily="34" charset="0"/>
            </a:endParaRPr>
          </a:p>
        </p:txBody>
      </p:sp>
      <p:sp>
        <p:nvSpPr>
          <p:cNvPr id="90116" name="Rectangle 2">
            <a:extLst>
              <a:ext uri="{FF2B5EF4-FFF2-40B4-BE49-F238E27FC236}">
                <a16:creationId xmlns:a16="http://schemas.microsoft.com/office/drawing/2014/main" id="{D06837C4-60E5-7C93-4669-9B26AF040454}"/>
              </a:ext>
            </a:extLst>
          </p:cNvPr>
          <p:cNvSpPr>
            <a:spLocks noRot="1" noChangeArrowheads="1" noTextEdit="1"/>
          </p:cNvSpPr>
          <p:nvPr>
            <p:ph type="sldImg"/>
          </p:nvPr>
        </p:nvSpPr>
        <p:spPr>
          <a:xfrm>
            <a:off x="1258888" y="720725"/>
            <a:ext cx="4800600" cy="3600450"/>
          </a:xfrm>
          <a:ln/>
        </p:spPr>
      </p:sp>
      <p:sp>
        <p:nvSpPr>
          <p:cNvPr id="90117" name="Rectangle 3">
            <a:extLst>
              <a:ext uri="{FF2B5EF4-FFF2-40B4-BE49-F238E27FC236}">
                <a16:creationId xmlns:a16="http://schemas.microsoft.com/office/drawing/2014/main" id="{B4170E79-9D54-1225-2A45-C7D651487AD1}"/>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a:extLst>
              <a:ext uri="{FF2B5EF4-FFF2-40B4-BE49-F238E27FC236}">
                <a16:creationId xmlns:a16="http://schemas.microsoft.com/office/drawing/2014/main" id="{0CE5AB2F-853F-C372-4650-AB8DC089FC1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1139" name="Rectangle 7">
            <a:extLst>
              <a:ext uri="{FF2B5EF4-FFF2-40B4-BE49-F238E27FC236}">
                <a16:creationId xmlns:a16="http://schemas.microsoft.com/office/drawing/2014/main" id="{ED2F2A20-F645-7E5F-038C-795F458778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45DA17A-6F4D-4DB0-8232-E512484832F3}" type="slidenum">
              <a:rPr lang="es-ES" altLang="es-CO" sz="1300">
                <a:solidFill>
                  <a:schemeClr val="tx1"/>
                </a:solidFill>
                <a:latin typeface="Arial" panose="020B0604020202020204" pitchFamily="34" charset="0"/>
              </a:rPr>
              <a:pPr/>
              <a:t>28</a:t>
            </a:fld>
            <a:endParaRPr lang="es-ES" altLang="es-CO" sz="1300">
              <a:solidFill>
                <a:schemeClr val="tx1"/>
              </a:solidFill>
              <a:latin typeface="Arial" panose="020B0604020202020204" pitchFamily="34" charset="0"/>
            </a:endParaRPr>
          </a:p>
        </p:txBody>
      </p:sp>
      <p:sp>
        <p:nvSpPr>
          <p:cNvPr id="91140" name="Rectangle 2">
            <a:extLst>
              <a:ext uri="{FF2B5EF4-FFF2-40B4-BE49-F238E27FC236}">
                <a16:creationId xmlns:a16="http://schemas.microsoft.com/office/drawing/2014/main" id="{EAB62500-6EF6-AE5F-7903-5543687C32FA}"/>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1141" name="Rectangle 3">
            <a:extLst>
              <a:ext uri="{FF2B5EF4-FFF2-40B4-BE49-F238E27FC236}">
                <a16:creationId xmlns:a16="http://schemas.microsoft.com/office/drawing/2014/main" id="{55924AC4-4D66-2AAB-93ED-69ED224DEB2E}"/>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marL="228600" indent="-228600" eaLnBrk="1" hangingPunct="1"/>
            <a:r>
              <a:rPr lang="es-ES" altLang="es-CO" b="1">
                <a:latin typeface="Arial" panose="020B0604020202020204" pitchFamily="34" charset="0"/>
              </a:rPr>
              <a:t>1.  Anticipo de Capital</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En caso que el cliente desee realizar un pago anticipado de capital al préstamo, deberá presentarse en el front, a efectos de solicitar la modificación de la estructura del mismo. Luego de confirmado el mismo, podrá realizar el pago.</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2.  Pago desde Cuenta Corriente / Cuenta de Ahorros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El cliente solicitará el cobro mediante esta vía en el Front Office.</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3.  Cancelación Total / Cobro Normal</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El cliente deberá aclarar si el pago a realizar es de cancelación total, o no, a efectos de seleccionar transacciones diferentes.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6962844D-F798-8F6C-F117-61368CDB1E4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2163" name="Rectangle 7">
            <a:extLst>
              <a:ext uri="{FF2B5EF4-FFF2-40B4-BE49-F238E27FC236}">
                <a16:creationId xmlns:a16="http://schemas.microsoft.com/office/drawing/2014/main" id="{886716DC-4A17-2AE3-C4F5-811EC0AA2C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85198F37-531F-4384-BB99-095F0E4A8C1F}" type="slidenum">
              <a:rPr lang="es-ES" altLang="es-CO" sz="1300">
                <a:solidFill>
                  <a:schemeClr val="tx1"/>
                </a:solidFill>
                <a:latin typeface="Arial" panose="020B0604020202020204" pitchFamily="34" charset="0"/>
              </a:rPr>
              <a:pPr/>
              <a:t>29</a:t>
            </a:fld>
            <a:endParaRPr lang="es-ES" altLang="es-CO" sz="1300">
              <a:solidFill>
                <a:schemeClr val="tx1"/>
              </a:solidFill>
              <a:latin typeface="Arial" panose="020B0604020202020204" pitchFamily="34" charset="0"/>
            </a:endParaRPr>
          </a:p>
        </p:txBody>
      </p:sp>
      <p:sp>
        <p:nvSpPr>
          <p:cNvPr id="92164" name="Rectangle 2">
            <a:extLst>
              <a:ext uri="{FF2B5EF4-FFF2-40B4-BE49-F238E27FC236}">
                <a16:creationId xmlns:a16="http://schemas.microsoft.com/office/drawing/2014/main" id="{354AF7B6-12FA-DDF1-508A-9E3734DE037A}"/>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2165" name="Rectangle 3">
            <a:extLst>
              <a:ext uri="{FF2B5EF4-FFF2-40B4-BE49-F238E27FC236}">
                <a16:creationId xmlns:a16="http://schemas.microsoft.com/office/drawing/2014/main" id="{F3B10EF9-937E-753E-BD59-96DABD525BE0}"/>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algn="just" eaLnBrk="1" hangingPunct="1"/>
            <a:r>
              <a:rPr lang="es-ES" altLang="es-CO" sz="800">
                <a:latin typeface="Arial" panose="020B0604020202020204" pitchFamily="34" charset="0"/>
              </a:rPr>
              <a:t>Los números de trn. son XXY</a:t>
            </a:r>
          </a:p>
          <a:p>
            <a:pPr lvl="1" algn="just" eaLnBrk="1" hangingPunct="1"/>
            <a:r>
              <a:rPr lang="es-ES" altLang="es-CO" sz="800">
                <a:latin typeface="Arial" panose="020B0604020202020204" pitchFamily="34" charset="0"/>
              </a:rPr>
              <a:t>Si devengan intereses moratorios  Y = 0 </a:t>
            </a:r>
          </a:p>
          <a:p>
            <a:pPr lvl="1" algn="just" eaLnBrk="1" hangingPunct="1"/>
            <a:r>
              <a:rPr lang="es-ES" altLang="es-CO" sz="800">
                <a:latin typeface="Arial" panose="020B0604020202020204" pitchFamily="34" charset="0"/>
              </a:rPr>
              <a:t>Se reconoce el resultado en el cobro Y = 5</a:t>
            </a:r>
          </a:p>
          <a:p>
            <a:pPr lvl="1" algn="just" eaLnBrk="1" hangingPunct="1"/>
            <a:endParaRPr lang="es-ES" altLang="es-CO" sz="800">
              <a:latin typeface="Arial" panose="020B0604020202020204" pitchFamily="34" charset="0"/>
            </a:endParaRPr>
          </a:p>
          <a:p>
            <a:pPr lvl="1" algn="just" eaLnBrk="1" hangingPunct="1"/>
            <a:r>
              <a:rPr lang="es-ES" altLang="es-CO" sz="800">
                <a:latin typeface="Arial" panose="020B0604020202020204" pitchFamily="34" charset="0"/>
              </a:rPr>
              <a:t>Adecuar en función de la forma de operar del cliente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AF7B3148-F252-58D7-B207-FBA77650D29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5539" name="Rectangle 7">
            <a:extLst>
              <a:ext uri="{FF2B5EF4-FFF2-40B4-BE49-F238E27FC236}">
                <a16:creationId xmlns:a16="http://schemas.microsoft.com/office/drawing/2014/main" id="{363EE5AF-94EE-F76F-B53B-658F54D55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62E79516-FF1F-4F29-A39C-E95247FDBD82}" type="slidenum">
              <a:rPr lang="es-ES" altLang="es-CO" sz="1300">
                <a:solidFill>
                  <a:schemeClr val="tx1"/>
                </a:solidFill>
                <a:latin typeface="Arial" panose="020B0604020202020204" pitchFamily="34" charset="0"/>
              </a:rPr>
              <a:pPr/>
              <a:t>3</a:t>
            </a:fld>
            <a:endParaRPr lang="es-ES" altLang="es-CO" sz="1300">
              <a:solidFill>
                <a:schemeClr val="tx1"/>
              </a:solidFill>
              <a:latin typeface="Arial" panose="020B0604020202020204" pitchFamily="34" charset="0"/>
            </a:endParaRPr>
          </a:p>
        </p:txBody>
      </p:sp>
      <p:sp>
        <p:nvSpPr>
          <p:cNvPr id="65540" name="Rectangle 2">
            <a:extLst>
              <a:ext uri="{FF2B5EF4-FFF2-40B4-BE49-F238E27FC236}">
                <a16:creationId xmlns:a16="http://schemas.microsoft.com/office/drawing/2014/main" id="{F1479824-C17A-6DD4-F2BA-035EB387FFBE}"/>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65541" name="Rectangle 3">
            <a:extLst>
              <a:ext uri="{FF2B5EF4-FFF2-40B4-BE49-F238E27FC236}">
                <a16:creationId xmlns:a16="http://schemas.microsoft.com/office/drawing/2014/main" id="{5BF0D571-64D8-4DD1-AE54-5C504688E154}"/>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a:extLst>
              <a:ext uri="{FF2B5EF4-FFF2-40B4-BE49-F238E27FC236}">
                <a16:creationId xmlns:a16="http://schemas.microsoft.com/office/drawing/2014/main" id="{B1047BBC-C008-F8F1-6065-6FE1ADDCA3A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3187" name="Rectangle 7">
            <a:extLst>
              <a:ext uri="{FF2B5EF4-FFF2-40B4-BE49-F238E27FC236}">
                <a16:creationId xmlns:a16="http://schemas.microsoft.com/office/drawing/2014/main" id="{C7A61E19-9696-ECA0-8D5D-DB3EAA9760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44740E1-5C31-44E1-9DD9-43366AC55B83}" type="slidenum">
              <a:rPr lang="es-ES" altLang="es-CO" sz="1300">
                <a:solidFill>
                  <a:schemeClr val="tx1"/>
                </a:solidFill>
                <a:latin typeface="Arial" panose="020B0604020202020204" pitchFamily="34" charset="0"/>
              </a:rPr>
              <a:pPr/>
              <a:t>30</a:t>
            </a:fld>
            <a:endParaRPr lang="es-ES" altLang="es-CO" sz="1300">
              <a:solidFill>
                <a:schemeClr val="tx1"/>
              </a:solidFill>
              <a:latin typeface="Arial" panose="020B0604020202020204" pitchFamily="34" charset="0"/>
            </a:endParaRPr>
          </a:p>
        </p:txBody>
      </p:sp>
      <p:sp>
        <p:nvSpPr>
          <p:cNvPr id="93188" name="Rectangle 2">
            <a:extLst>
              <a:ext uri="{FF2B5EF4-FFF2-40B4-BE49-F238E27FC236}">
                <a16:creationId xmlns:a16="http://schemas.microsoft.com/office/drawing/2014/main" id="{9D2945C8-2998-1F71-E156-1312E5664AEC}"/>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3189" name="Rectangle 3">
            <a:extLst>
              <a:ext uri="{FF2B5EF4-FFF2-40B4-BE49-F238E27FC236}">
                <a16:creationId xmlns:a16="http://schemas.microsoft.com/office/drawing/2014/main" id="{CE8AC8BE-43B7-327F-F00E-2FCEB2C913E8}"/>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106A00DE-05AF-CAA1-F3D9-E212E37D7FA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4211" name="Rectangle 7">
            <a:extLst>
              <a:ext uri="{FF2B5EF4-FFF2-40B4-BE49-F238E27FC236}">
                <a16:creationId xmlns:a16="http://schemas.microsoft.com/office/drawing/2014/main" id="{9A89FC28-46B6-F088-234A-BE1D95B747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23A642A0-07AE-4E7B-89E0-EDE01CF01558}" type="slidenum">
              <a:rPr lang="es-ES" altLang="es-CO" sz="1300">
                <a:solidFill>
                  <a:schemeClr val="tx1"/>
                </a:solidFill>
                <a:latin typeface="Arial" panose="020B0604020202020204" pitchFamily="34" charset="0"/>
              </a:rPr>
              <a:pPr/>
              <a:t>31</a:t>
            </a:fld>
            <a:endParaRPr lang="es-ES" altLang="es-CO" sz="1300">
              <a:solidFill>
                <a:schemeClr val="tx1"/>
              </a:solidFill>
              <a:latin typeface="Arial" panose="020B0604020202020204" pitchFamily="34" charset="0"/>
            </a:endParaRPr>
          </a:p>
        </p:txBody>
      </p:sp>
      <p:sp>
        <p:nvSpPr>
          <p:cNvPr id="94212" name="Rectangle 2">
            <a:extLst>
              <a:ext uri="{FF2B5EF4-FFF2-40B4-BE49-F238E27FC236}">
                <a16:creationId xmlns:a16="http://schemas.microsoft.com/office/drawing/2014/main" id="{7A8FFF85-0915-8D65-0A9E-10C9CC55DC21}"/>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4213" name="Rectangle 3">
            <a:extLst>
              <a:ext uri="{FF2B5EF4-FFF2-40B4-BE49-F238E27FC236}">
                <a16:creationId xmlns:a16="http://schemas.microsoft.com/office/drawing/2014/main" id="{89449953-138A-0D54-24A0-78E6BD3035BD}"/>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DO" altLang="es-CO">
                <a:latin typeface="Arial" panose="020B0604020202020204" pitchFamily="34" charset="0"/>
              </a:rPr>
              <a:t>La transacción 610 permite la reprogramación de un crédito, forzando el mantenimiento del valor del capital. Los otros conceptos asociados (intereses corrientes, mora, seguros) se perdonan o se cobran dependiendo de la selección del usuario. </a:t>
            </a:r>
          </a:p>
          <a:p>
            <a:pPr eaLnBrk="1" hangingPunct="1"/>
            <a:r>
              <a:rPr lang="es-DO" altLang="es-CO">
                <a:latin typeface="Arial" panose="020B0604020202020204" pitchFamily="34" charset="0"/>
              </a:rPr>
              <a:t>Las operaciones reprogramadas se graban con el </a:t>
            </a:r>
            <a:r>
              <a:rPr lang="es-DO" altLang="es-CO" b="1">
                <a:latin typeface="Arial" panose="020B0604020202020204" pitchFamily="34" charset="0"/>
              </a:rPr>
              <a:t>status 60</a:t>
            </a:r>
            <a:r>
              <a:rPr lang="es-DO" altLang="es-CO">
                <a:latin typeface="Arial" panose="020B0604020202020204" pitchFamily="34" charset="0"/>
              </a:rPr>
              <a:t>. Esta información es utilizada por los procesos de categorización, a los efectos de realizar análisis especiales, de acuerdo a la normativa de cada plaza.</a:t>
            </a:r>
          </a:p>
          <a:p>
            <a:pPr eaLnBrk="1" hangingPunct="1"/>
            <a:r>
              <a:rPr lang="es-DO" altLang="es-CO">
                <a:latin typeface="Arial" panose="020B0604020202020204" pitchFamily="34" charset="0"/>
              </a:rPr>
              <a:t>La transacción 615 es similar, pero se orienta a aquellas plazas donde se suspenden intereses, y asimismo la reprogramación se lleva a cabo considerando únicamente los activados.</a:t>
            </a:r>
          </a:p>
          <a:p>
            <a:pPr eaLnBrk="1" hangingPunct="1"/>
            <a:r>
              <a:rPr lang="es-DO" altLang="es-CO">
                <a:latin typeface="Arial" panose="020B0604020202020204" pitchFamily="34" charset="0"/>
              </a:rPr>
              <a:t>La transacción 620 permite la reprogramación de un crédito, dando al usuario la opción de capitalizar intereses, mora y seguros. </a:t>
            </a:r>
          </a:p>
          <a:p>
            <a:pPr eaLnBrk="1" hangingPunct="1"/>
            <a:r>
              <a:rPr lang="es-DO" altLang="es-CO">
                <a:latin typeface="Arial" panose="020B0604020202020204" pitchFamily="34" charset="0"/>
              </a:rPr>
              <a:t>La transacción 660 permite la reprogramación de un crédito, dando al usuario la opción de perdonar parte del capital. Lo que no permite es la capitalización de intereses, mora o seguros.</a:t>
            </a:r>
          </a:p>
          <a:p>
            <a:pPr eaLnBrk="1" hangingPunct="1"/>
            <a:endParaRPr lang="es-ES" altLang="es-CO">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a:extLst>
              <a:ext uri="{FF2B5EF4-FFF2-40B4-BE49-F238E27FC236}">
                <a16:creationId xmlns:a16="http://schemas.microsoft.com/office/drawing/2014/main" id="{5B896813-7EF8-217C-2CEC-4082CED4BF7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5235" name="Rectangle 7">
            <a:extLst>
              <a:ext uri="{FF2B5EF4-FFF2-40B4-BE49-F238E27FC236}">
                <a16:creationId xmlns:a16="http://schemas.microsoft.com/office/drawing/2014/main" id="{CB1F10C4-C0A2-9BEC-9252-9AC3A20F75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8B3098E4-45D3-462A-8897-9F2C6DB99D0A}" type="slidenum">
              <a:rPr lang="es-ES" altLang="es-CO" sz="1300">
                <a:solidFill>
                  <a:schemeClr val="tx1"/>
                </a:solidFill>
                <a:latin typeface="Arial" panose="020B0604020202020204" pitchFamily="34" charset="0"/>
              </a:rPr>
              <a:pPr/>
              <a:t>32</a:t>
            </a:fld>
            <a:endParaRPr lang="es-ES" altLang="es-CO" sz="1300">
              <a:solidFill>
                <a:schemeClr val="tx1"/>
              </a:solidFill>
              <a:latin typeface="Arial" panose="020B0604020202020204" pitchFamily="34" charset="0"/>
            </a:endParaRPr>
          </a:p>
        </p:txBody>
      </p:sp>
      <p:sp>
        <p:nvSpPr>
          <p:cNvPr id="95236" name="Rectangle 2">
            <a:extLst>
              <a:ext uri="{FF2B5EF4-FFF2-40B4-BE49-F238E27FC236}">
                <a16:creationId xmlns:a16="http://schemas.microsoft.com/office/drawing/2014/main" id="{8A6A258C-618B-97CC-668B-C539BD4049AD}"/>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5237" name="Rectangle 3">
            <a:extLst>
              <a:ext uri="{FF2B5EF4-FFF2-40B4-BE49-F238E27FC236}">
                <a16:creationId xmlns:a16="http://schemas.microsoft.com/office/drawing/2014/main" id="{8E0E39FF-F71D-83DC-2794-378FF04DC655}"/>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a:latin typeface="Arial" panose="020B0604020202020204" pitchFamily="34" charset="0"/>
              </a:rPr>
              <a:t>Préstamos Ordinarios - </a:t>
            </a:r>
            <a:r>
              <a:rPr lang="es-DO" altLang="es-CO">
                <a:latin typeface="Arial" panose="020B0604020202020204" pitchFamily="34" charset="0"/>
              </a:rPr>
              <a:t>La estructura es similar al alta de un crédito, con la diferencia que el desembolso se produce contra un código interno (Otras Captaciones Vista).</a:t>
            </a:r>
            <a:endParaRPr lang="es-ES" altLang="es-CO">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CBD2B569-DBBE-91D4-F71A-73C2DDB59F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6259" name="Rectangle 7">
            <a:extLst>
              <a:ext uri="{FF2B5EF4-FFF2-40B4-BE49-F238E27FC236}">
                <a16:creationId xmlns:a16="http://schemas.microsoft.com/office/drawing/2014/main" id="{BB3F3E19-FC77-980C-7B8E-568EA52C2F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A6ABCDB-2A68-4184-89E4-C801965F7993}" type="slidenum">
              <a:rPr lang="es-ES" altLang="es-CO" sz="1300">
                <a:solidFill>
                  <a:schemeClr val="tx1"/>
                </a:solidFill>
                <a:latin typeface="Arial" panose="020B0604020202020204" pitchFamily="34" charset="0"/>
              </a:rPr>
              <a:pPr/>
              <a:t>33</a:t>
            </a:fld>
            <a:endParaRPr lang="es-ES" altLang="es-CO" sz="1300">
              <a:solidFill>
                <a:schemeClr val="tx1"/>
              </a:solidFill>
              <a:latin typeface="Arial" panose="020B0604020202020204" pitchFamily="34" charset="0"/>
            </a:endParaRPr>
          </a:p>
        </p:txBody>
      </p:sp>
      <p:sp>
        <p:nvSpPr>
          <p:cNvPr id="96260" name="Rectangle 2">
            <a:extLst>
              <a:ext uri="{FF2B5EF4-FFF2-40B4-BE49-F238E27FC236}">
                <a16:creationId xmlns:a16="http://schemas.microsoft.com/office/drawing/2014/main" id="{AD98DEA8-DA6C-9B24-6BBF-895754834A57}"/>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6261" name="Rectangle 3">
            <a:extLst>
              <a:ext uri="{FF2B5EF4-FFF2-40B4-BE49-F238E27FC236}">
                <a16:creationId xmlns:a16="http://schemas.microsoft.com/office/drawing/2014/main" id="{C8FEBBF5-43A1-55E9-31EB-B269660AE410}"/>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_tradnl" altLang="es-CO">
                <a:latin typeface="Arial" panose="020B0604020202020204" pitchFamily="34" charset="0"/>
              </a:rPr>
              <a:t>Con el botón “Ad.Cuotas” se genera la primera de las opciones. Reducción de plazo.</a:t>
            </a:r>
          </a:p>
          <a:p>
            <a:pPr eaLnBrk="1" hangingPunct="1"/>
            <a:r>
              <a:rPr lang="es-ES_tradnl" altLang="es-CO">
                <a:latin typeface="Arial" panose="020B0604020202020204" pitchFamily="34" charset="0"/>
              </a:rPr>
              <a:t>En “Total a Pagar” debe digitarse el importe del capital que se desea adelantar. Con “Confirmar” se ejecuta el proceso que modifica la estructura del crédito. </a:t>
            </a:r>
          </a:p>
          <a:p>
            <a:pPr eaLnBrk="1" hangingPunct="1"/>
            <a:r>
              <a:rPr lang="es-ES_tradnl" altLang="es-CO" b="1">
                <a:latin typeface="Arial" panose="020B0604020202020204" pitchFamily="34" charset="0"/>
              </a:rPr>
              <a:t>El anticipo de capital supone una modificación en la estructura del crédito, pero no el cobro del anticipo. Para esto deben ejecutarse las transacciones </a:t>
            </a:r>
          </a:p>
          <a:p>
            <a:pPr eaLnBrk="1" hangingPunct="1"/>
            <a:endParaRPr lang="es-ES" altLang="es-CO" b="1">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a:extLst>
              <a:ext uri="{FF2B5EF4-FFF2-40B4-BE49-F238E27FC236}">
                <a16:creationId xmlns:a16="http://schemas.microsoft.com/office/drawing/2014/main" id="{B44DC831-D04B-89DA-6E92-8B8A7BF73A2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7283" name="Rectangle 7">
            <a:extLst>
              <a:ext uri="{FF2B5EF4-FFF2-40B4-BE49-F238E27FC236}">
                <a16:creationId xmlns:a16="http://schemas.microsoft.com/office/drawing/2014/main" id="{8A9A9C6C-93BC-2CBE-5CB0-29CE77CD2D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A5E5396B-F48B-42C9-926D-08F24B056B41}" type="slidenum">
              <a:rPr lang="es-ES" altLang="es-CO" sz="1300">
                <a:solidFill>
                  <a:schemeClr val="tx1"/>
                </a:solidFill>
                <a:latin typeface="Arial" panose="020B0604020202020204" pitchFamily="34" charset="0"/>
              </a:rPr>
              <a:pPr/>
              <a:t>34</a:t>
            </a:fld>
            <a:endParaRPr lang="es-ES" altLang="es-CO" sz="1300">
              <a:solidFill>
                <a:schemeClr val="tx1"/>
              </a:solidFill>
              <a:latin typeface="Arial" panose="020B0604020202020204" pitchFamily="34" charset="0"/>
            </a:endParaRPr>
          </a:p>
        </p:txBody>
      </p:sp>
      <p:sp>
        <p:nvSpPr>
          <p:cNvPr id="97284" name="Rectangle 2">
            <a:extLst>
              <a:ext uri="{FF2B5EF4-FFF2-40B4-BE49-F238E27FC236}">
                <a16:creationId xmlns:a16="http://schemas.microsoft.com/office/drawing/2014/main" id="{DB85B78B-5516-B9AA-A24C-86321E8C43A5}"/>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7285" name="Rectangle 3">
            <a:extLst>
              <a:ext uri="{FF2B5EF4-FFF2-40B4-BE49-F238E27FC236}">
                <a16:creationId xmlns:a16="http://schemas.microsoft.com/office/drawing/2014/main" id="{738BE768-4E4C-1B9F-AAE7-C308F863BBBD}"/>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C30ADEFD-3DA4-B283-F2A5-514F3498FE5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8307" name="Rectangle 7">
            <a:extLst>
              <a:ext uri="{FF2B5EF4-FFF2-40B4-BE49-F238E27FC236}">
                <a16:creationId xmlns:a16="http://schemas.microsoft.com/office/drawing/2014/main" id="{EAA52EBC-C18D-35B4-AB9F-C96317CC55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FA1F9B0C-108A-41D0-89DC-D0E81B1EB663}" type="slidenum">
              <a:rPr lang="es-ES" altLang="es-CO" sz="1300">
                <a:solidFill>
                  <a:schemeClr val="tx1"/>
                </a:solidFill>
                <a:latin typeface="Arial" panose="020B0604020202020204" pitchFamily="34" charset="0"/>
              </a:rPr>
              <a:pPr/>
              <a:t>35</a:t>
            </a:fld>
            <a:endParaRPr lang="es-ES" altLang="es-CO" sz="1300">
              <a:solidFill>
                <a:schemeClr val="tx1"/>
              </a:solidFill>
              <a:latin typeface="Arial" panose="020B0604020202020204" pitchFamily="34" charset="0"/>
            </a:endParaRPr>
          </a:p>
        </p:txBody>
      </p:sp>
      <p:sp>
        <p:nvSpPr>
          <p:cNvPr id="98308" name="Rectangle 2">
            <a:extLst>
              <a:ext uri="{FF2B5EF4-FFF2-40B4-BE49-F238E27FC236}">
                <a16:creationId xmlns:a16="http://schemas.microsoft.com/office/drawing/2014/main" id="{6651A5B9-EEA7-D5BF-5C02-969CC4EE40AF}"/>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8309" name="Rectangle 3">
            <a:extLst>
              <a:ext uri="{FF2B5EF4-FFF2-40B4-BE49-F238E27FC236}">
                <a16:creationId xmlns:a16="http://schemas.microsoft.com/office/drawing/2014/main" id="{56BB0683-BE71-EFED-4BFA-9B8B18A6725D}"/>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_tradnl" altLang="es-CO">
                <a:latin typeface="Arial" panose="020B0604020202020204" pitchFamily="34" charset="0"/>
              </a:rPr>
              <a:t>En cuanto a la ejecución de la transacción se selecciona la operación a hacer el pasaje de código, y se continúa hasta confirmar. </a:t>
            </a:r>
          </a:p>
          <a:p>
            <a:pPr eaLnBrk="1" hangingPunct="1"/>
            <a:r>
              <a:rPr lang="es-ES_tradnl" altLang="es-CO">
                <a:latin typeface="Arial" panose="020B0604020202020204" pitchFamily="34" charset="0"/>
              </a:rPr>
              <a:t>En caso que aparezca el mensaje: “El código contable no es correcto”, esto indica que no es posible pasar la operación a la instancia deseada. </a:t>
            </a:r>
            <a:endParaRPr lang="es-ES" altLang="es-CO">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a:extLst>
              <a:ext uri="{FF2B5EF4-FFF2-40B4-BE49-F238E27FC236}">
                <a16:creationId xmlns:a16="http://schemas.microsoft.com/office/drawing/2014/main" id="{2A91CE9F-DABA-4D0E-EDB5-2F7F10C382A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9331" name="Rectangle 7">
            <a:extLst>
              <a:ext uri="{FF2B5EF4-FFF2-40B4-BE49-F238E27FC236}">
                <a16:creationId xmlns:a16="http://schemas.microsoft.com/office/drawing/2014/main" id="{81D8EA57-1A34-2A45-856F-48F1EE4662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059A7C34-F1DC-4C1B-AE1C-4B650A3C4336}" type="slidenum">
              <a:rPr lang="es-ES" altLang="es-CO" sz="1300">
                <a:solidFill>
                  <a:schemeClr val="tx1"/>
                </a:solidFill>
                <a:latin typeface="Arial" panose="020B0604020202020204" pitchFamily="34" charset="0"/>
              </a:rPr>
              <a:pPr/>
              <a:t>36</a:t>
            </a:fld>
            <a:endParaRPr lang="es-ES" altLang="es-CO" sz="1300">
              <a:solidFill>
                <a:schemeClr val="tx1"/>
              </a:solidFill>
              <a:latin typeface="Arial" panose="020B0604020202020204" pitchFamily="34" charset="0"/>
            </a:endParaRPr>
          </a:p>
        </p:txBody>
      </p:sp>
      <p:sp>
        <p:nvSpPr>
          <p:cNvPr id="99332" name="Rectangle 2">
            <a:extLst>
              <a:ext uri="{FF2B5EF4-FFF2-40B4-BE49-F238E27FC236}">
                <a16:creationId xmlns:a16="http://schemas.microsoft.com/office/drawing/2014/main" id="{852AD921-E988-7DC6-02B0-ACAFECA3A828}"/>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9333" name="Rectangle 3">
            <a:extLst>
              <a:ext uri="{FF2B5EF4-FFF2-40B4-BE49-F238E27FC236}">
                <a16:creationId xmlns:a16="http://schemas.microsoft.com/office/drawing/2014/main" id="{B7CC278B-FE0E-FA6E-EBBC-14FBDD6E87D4}"/>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9DB46CAC-9DCB-20BB-96EB-C68E94D180B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0355" name="Rectangle 7">
            <a:extLst>
              <a:ext uri="{FF2B5EF4-FFF2-40B4-BE49-F238E27FC236}">
                <a16:creationId xmlns:a16="http://schemas.microsoft.com/office/drawing/2014/main" id="{437551B0-73CD-516C-0824-06037360D4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677D8BD-E685-4F98-9589-06F3346B9779}" type="slidenum">
              <a:rPr lang="es-ES" altLang="es-CO" sz="1300">
                <a:solidFill>
                  <a:schemeClr val="tx1"/>
                </a:solidFill>
                <a:latin typeface="Arial" panose="020B0604020202020204" pitchFamily="34" charset="0"/>
              </a:rPr>
              <a:pPr/>
              <a:t>37</a:t>
            </a:fld>
            <a:endParaRPr lang="es-ES" altLang="es-CO" sz="1300">
              <a:solidFill>
                <a:schemeClr val="tx1"/>
              </a:solidFill>
              <a:latin typeface="Arial" panose="020B0604020202020204" pitchFamily="34" charset="0"/>
            </a:endParaRPr>
          </a:p>
        </p:txBody>
      </p:sp>
      <p:sp>
        <p:nvSpPr>
          <p:cNvPr id="100356" name="Rectangle 2">
            <a:extLst>
              <a:ext uri="{FF2B5EF4-FFF2-40B4-BE49-F238E27FC236}">
                <a16:creationId xmlns:a16="http://schemas.microsoft.com/office/drawing/2014/main" id="{24FFEB98-EB13-A629-7242-372E3109F790}"/>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0357" name="Rectangle 3">
            <a:extLst>
              <a:ext uri="{FF2B5EF4-FFF2-40B4-BE49-F238E27FC236}">
                <a16:creationId xmlns:a16="http://schemas.microsoft.com/office/drawing/2014/main" id="{0E8CAFE6-75F4-69DA-5A56-40C59209D86F}"/>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039EC1ED-A117-0ECC-F1DD-BD9A6A63FB1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1379" name="Rectangle 7">
            <a:extLst>
              <a:ext uri="{FF2B5EF4-FFF2-40B4-BE49-F238E27FC236}">
                <a16:creationId xmlns:a16="http://schemas.microsoft.com/office/drawing/2014/main" id="{949C3213-10DB-C0A9-028C-B7B73858B1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C53112E2-28CF-4383-AD95-2C4042CF5343}" type="slidenum">
              <a:rPr lang="es-ES" altLang="es-CO" sz="1300">
                <a:solidFill>
                  <a:schemeClr val="tx1"/>
                </a:solidFill>
                <a:latin typeface="Arial" panose="020B0604020202020204" pitchFamily="34" charset="0"/>
              </a:rPr>
              <a:pPr/>
              <a:t>38</a:t>
            </a:fld>
            <a:endParaRPr lang="es-ES" altLang="es-CO" sz="1300">
              <a:solidFill>
                <a:schemeClr val="tx1"/>
              </a:solidFill>
              <a:latin typeface="Arial" panose="020B0604020202020204" pitchFamily="34" charset="0"/>
            </a:endParaRPr>
          </a:p>
        </p:txBody>
      </p:sp>
      <p:sp>
        <p:nvSpPr>
          <p:cNvPr id="101380" name="Rectangle 2">
            <a:extLst>
              <a:ext uri="{FF2B5EF4-FFF2-40B4-BE49-F238E27FC236}">
                <a16:creationId xmlns:a16="http://schemas.microsoft.com/office/drawing/2014/main" id="{15AF94A4-0CE3-F45A-C3AE-4E78E94F390B}"/>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1381" name="Rectangle 3">
            <a:extLst>
              <a:ext uri="{FF2B5EF4-FFF2-40B4-BE49-F238E27FC236}">
                <a16:creationId xmlns:a16="http://schemas.microsoft.com/office/drawing/2014/main" id="{3D0D7E89-4F17-5ADA-0BFA-C654BE2C021D}"/>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C07E7CB1-279F-FDC2-7925-04F07BD6A2C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2403" name="Rectangle 7">
            <a:extLst>
              <a:ext uri="{FF2B5EF4-FFF2-40B4-BE49-F238E27FC236}">
                <a16:creationId xmlns:a16="http://schemas.microsoft.com/office/drawing/2014/main" id="{116D7F75-1125-4BD0-6A89-CBC1ED8356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CAFADFB-AD5F-40B3-AE70-CFF439170888}" type="slidenum">
              <a:rPr lang="es-ES" altLang="es-CO" sz="1300">
                <a:solidFill>
                  <a:schemeClr val="tx1"/>
                </a:solidFill>
                <a:latin typeface="Arial" panose="020B0604020202020204" pitchFamily="34" charset="0"/>
              </a:rPr>
              <a:pPr/>
              <a:t>39</a:t>
            </a:fld>
            <a:endParaRPr lang="es-ES" altLang="es-CO" sz="1300">
              <a:solidFill>
                <a:schemeClr val="tx1"/>
              </a:solidFill>
              <a:latin typeface="Arial" panose="020B0604020202020204" pitchFamily="34" charset="0"/>
            </a:endParaRPr>
          </a:p>
        </p:txBody>
      </p:sp>
      <p:sp>
        <p:nvSpPr>
          <p:cNvPr id="102404" name="Rectangle 2">
            <a:extLst>
              <a:ext uri="{FF2B5EF4-FFF2-40B4-BE49-F238E27FC236}">
                <a16:creationId xmlns:a16="http://schemas.microsoft.com/office/drawing/2014/main" id="{7C346BF9-1BD6-AB83-B9B4-4B56CDA999AA}"/>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2405" name="Rectangle 3">
            <a:extLst>
              <a:ext uri="{FF2B5EF4-FFF2-40B4-BE49-F238E27FC236}">
                <a16:creationId xmlns:a16="http://schemas.microsoft.com/office/drawing/2014/main" id="{9BF327B5-B27A-F96E-AD8D-F5D785E93604}"/>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a:extLst>
              <a:ext uri="{FF2B5EF4-FFF2-40B4-BE49-F238E27FC236}">
                <a16:creationId xmlns:a16="http://schemas.microsoft.com/office/drawing/2014/main" id="{42757684-31E8-C23E-015B-1F9AB6F5942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6563" name="Rectangle 7">
            <a:extLst>
              <a:ext uri="{FF2B5EF4-FFF2-40B4-BE49-F238E27FC236}">
                <a16:creationId xmlns:a16="http://schemas.microsoft.com/office/drawing/2014/main" id="{55A90F6E-1827-3620-0E49-49C958D6D8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7FF7E01-918E-487C-9AEA-636E5336FBE0}" type="slidenum">
              <a:rPr lang="es-ES" altLang="es-CO" sz="1300">
                <a:solidFill>
                  <a:schemeClr val="tx1"/>
                </a:solidFill>
                <a:latin typeface="Arial" panose="020B0604020202020204" pitchFamily="34" charset="0"/>
              </a:rPr>
              <a:pPr/>
              <a:t>4</a:t>
            </a:fld>
            <a:endParaRPr lang="es-ES" altLang="es-CO" sz="1300">
              <a:solidFill>
                <a:schemeClr val="tx1"/>
              </a:solidFill>
              <a:latin typeface="Arial" panose="020B0604020202020204" pitchFamily="34" charset="0"/>
            </a:endParaRPr>
          </a:p>
        </p:txBody>
      </p:sp>
      <p:sp>
        <p:nvSpPr>
          <p:cNvPr id="66564" name="Rectangle 2">
            <a:extLst>
              <a:ext uri="{FF2B5EF4-FFF2-40B4-BE49-F238E27FC236}">
                <a16:creationId xmlns:a16="http://schemas.microsoft.com/office/drawing/2014/main" id="{EAC2BD50-DB01-CC3B-C193-C6CFA9B99E3D}"/>
              </a:ext>
            </a:extLst>
          </p:cNvPr>
          <p:cNvSpPr>
            <a:spLocks noRot="1" noChangeArrowheads="1" noTextEdit="1"/>
          </p:cNvSpPr>
          <p:nvPr>
            <p:ph type="sldImg"/>
          </p:nvPr>
        </p:nvSpPr>
        <p:spPr>
          <a:xfrm>
            <a:off x="1258888" y="720725"/>
            <a:ext cx="4800600" cy="3600450"/>
          </a:xfrm>
          <a:ln/>
        </p:spPr>
      </p:sp>
      <p:sp>
        <p:nvSpPr>
          <p:cNvPr id="66565" name="Rectangle 3">
            <a:extLst>
              <a:ext uri="{FF2B5EF4-FFF2-40B4-BE49-F238E27FC236}">
                <a16:creationId xmlns:a16="http://schemas.microsoft.com/office/drawing/2014/main" id="{443E4580-5CF2-E822-2C07-41BFE8D8029A}"/>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a:extLst>
              <a:ext uri="{FF2B5EF4-FFF2-40B4-BE49-F238E27FC236}">
                <a16:creationId xmlns:a16="http://schemas.microsoft.com/office/drawing/2014/main" id="{7A5EE1A7-2EA3-E527-3307-89CFF3BA3E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3427" name="Rectangle 7">
            <a:extLst>
              <a:ext uri="{FF2B5EF4-FFF2-40B4-BE49-F238E27FC236}">
                <a16:creationId xmlns:a16="http://schemas.microsoft.com/office/drawing/2014/main" id="{87C06E59-FD83-484E-3B2C-E0A5A3E051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D1F9415-B0F7-45DA-BA7E-E6C2EE619EE0}" type="slidenum">
              <a:rPr lang="es-ES" altLang="es-CO" sz="1300">
                <a:solidFill>
                  <a:schemeClr val="tx1"/>
                </a:solidFill>
                <a:latin typeface="Arial" panose="020B0604020202020204" pitchFamily="34" charset="0"/>
              </a:rPr>
              <a:pPr/>
              <a:t>40</a:t>
            </a:fld>
            <a:endParaRPr lang="es-ES" altLang="es-CO" sz="1300">
              <a:solidFill>
                <a:schemeClr val="tx1"/>
              </a:solidFill>
              <a:latin typeface="Arial" panose="020B0604020202020204" pitchFamily="34" charset="0"/>
            </a:endParaRPr>
          </a:p>
        </p:txBody>
      </p:sp>
      <p:sp>
        <p:nvSpPr>
          <p:cNvPr id="103428" name="Rectangle 2">
            <a:extLst>
              <a:ext uri="{FF2B5EF4-FFF2-40B4-BE49-F238E27FC236}">
                <a16:creationId xmlns:a16="http://schemas.microsoft.com/office/drawing/2014/main" id="{F4109119-BD09-226D-AB83-D35835584849}"/>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3429" name="Rectangle 3">
            <a:extLst>
              <a:ext uri="{FF2B5EF4-FFF2-40B4-BE49-F238E27FC236}">
                <a16:creationId xmlns:a16="http://schemas.microsoft.com/office/drawing/2014/main" id="{3E27EFD5-7B07-780F-2BC5-DCD9BCD6543B}"/>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a:extLst>
              <a:ext uri="{FF2B5EF4-FFF2-40B4-BE49-F238E27FC236}">
                <a16:creationId xmlns:a16="http://schemas.microsoft.com/office/drawing/2014/main" id="{F5AEAB8B-F307-C20C-F558-BA7FFEF12AA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4451" name="Rectangle 7">
            <a:extLst>
              <a:ext uri="{FF2B5EF4-FFF2-40B4-BE49-F238E27FC236}">
                <a16:creationId xmlns:a16="http://schemas.microsoft.com/office/drawing/2014/main" id="{ED262F95-CE0D-9902-0418-A38AF431C5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A3E9A1C2-BDC6-4A25-95D6-A20BAE919E12}" type="slidenum">
              <a:rPr lang="es-ES" altLang="es-CO" sz="1300">
                <a:solidFill>
                  <a:schemeClr val="tx1"/>
                </a:solidFill>
                <a:latin typeface="Arial" panose="020B0604020202020204" pitchFamily="34" charset="0"/>
              </a:rPr>
              <a:pPr/>
              <a:t>41</a:t>
            </a:fld>
            <a:endParaRPr lang="es-ES" altLang="es-CO" sz="1300">
              <a:solidFill>
                <a:schemeClr val="tx1"/>
              </a:solidFill>
              <a:latin typeface="Arial" panose="020B0604020202020204" pitchFamily="34" charset="0"/>
            </a:endParaRPr>
          </a:p>
        </p:txBody>
      </p:sp>
      <p:sp>
        <p:nvSpPr>
          <p:cNvPr id="104452" name="Rectangle 2">
            <a:extLst>
              <a:ext uri="{FF2B5EF4-FFF2-40B4-BE49-F238E27FC236}">
                <a16:creationId xmlns:a16="http://schemas.microsoft.com/office/drawing/2014/main" id="{8CD63F97-4B22-92D8-05C9-018126CF8D4A}"/>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4453" name="Rectangle 3">
            <a:extLst>
              <a:ext uri="{FF2B5EF4-FFF2-40B4-BE49-F238E27FC236}">
                <a16:creationId xmlns:a16="http://schemas.microsoft.com/office/drawing/2014/main" id="{17322BE1-881A-53CB-F80D-688A1403FBA5}"/>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a:extLst>
              <a:ext uri="{FF2B5EF4-FFF2-40B4-BE49-F238E27FC236}">
                <a16:creationId xmlns:a16="http://schemas.microsoft.com/office/drawing/2014/main" id="{5FF09087-1EDB-0DAF-B5AF-B3AB63755F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5475" name="Rectangle 7">
            <a:extLst>
              <a:ext uri="{FF2B5EF4-FFF2-40B4-BE49-F238E27FC236}">
                <a16:creationId xmlns:a16="http://schemas.microsoft.com/office/drawing/2014/main" id="{7AAED0C4-B18D-2EE2-2585-B92AEAC74F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FDAB7CA5-8DBB-46B3-A196-DFC2AD7F7D74}" type="slidenum">
              <a:rPr lang="es-ES" altLang="es-CO" sz="1300">
                <a:solidFill>
                  <a:schemeClr val="tx1"/>
                </a:solidFill>
                <a:latin typeface="Arial" panose="020B0604020202020204" pitchFamily="34" charset="0"/>
              </a:rPr>
              <a:pPr/>
              <a:t>42</a:t>
            </a:fld>
            <a:endParaRPr lang="es-ES" altLang="es-CO" sz="1300">
              <a:solidFill>
                <a:schemeClr val="tx1"/>
              </a:solidFill>
              <a:latin typeface="Arial" panose="020B0604020202020204" pitchFamily="34" charset="0"/>
            </a:endParaRPr>
          </a:p>
        </p:txBody>
      </p:sp>
      <p:sp>
        <p:nvSpPr>
          <p:cNvPr id="105476" name="Rectangle 2">
            <a:extLst>
              <a:ext uri="{FF2B5EF4-FFF2-40B4-BE49-F238E27FC236}">
                <a16:creationId xmlns:a16="http://schemas.microsoft.com/office/drawing/2014/main" id="{F70A5CC7-D342-49B1-25B8-C81F9AB4CCC9}"/>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5477" name="Rectangle 3">
            <a:extLst>
              <a:ext uri="{FF2B5EF4-FFF2-40B4-BE49-F238E27FC236}">
                <a16:creationId xmlns:a16="http://schemas.microsoft.com/office/drawing/2014/main" id="{C2CC4688-515E-581E-64F6-B04EBF548EF6}"/>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a:latin typeface="Arial" panose="020B0604020202020204" pitchFamily="34" charset="0"/>
              </a:rPr>
              <a:t>Ver ejemplos de cada una de las consultas en Base de Capacitación.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a:extLst>
              <a:ext uri="{FF2B5EF4-FFF2-40B4-BE49-F238E27FC236}">
                <a16:creationId xmlns:a16="http://schemas.microsoft.com/office/drawing/2014/main" id="{4D2DA1FA-8498-6D3C-1BBD-D67AD7ED056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6499" name="Rectangle 7">
            <a:extLst>
              <a:ext uri="{FF2B5EF4-FFF2-40B4-BE49-F238E27FC236}">
                <a16:creationId xmlns:a16="http://schemas.microsoft.com/office/drawing/2014/main" id="{9F8F0BE5-D21C-B6C0-E02D-9BFBE64138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EE563BE-2285-4F28-AC73-6F6537C2D1CD}" type="slidenum">
              <a:rPr lang="es-ES" altLang="es-CO" sz="1300">
                <a:solidFill>
                  <a:schemeClr val="tx1"/>
                </a:solidFill>
                <a:latin typeface="Arial" panose="020B0604020202020204" pitchFamily="34" charset="0"/>
              </a:rPr>
              <a:pPr/>
              <a:t>43</a:t>
            </a:fld>
            <a:endParaRPr lang="es-ES" altLang="es-CO" sz="1300">
              <a:solidFill>
                <a:schemeClr val="tx1"/>
              </a:solidFill>
              <a:latin typeface="Arial" panose="020B0604020202020204" pitchFamily="34" charset="0"/>
            </a:endParaRPr>
          </a:p>
        </p:txBody>
      </p:sp>
      <p:sp>
        <p:nvSpPr>
          <p:cNvPr id="106500" name="Rectangle 2">
            <a:extLst>
              <a:ext uri="{FF2B5EF4-FFF2-40B4-BE49-F238E27FC236}">
                <a16:creationId xmlns:a16="http://schemas.microsoft.com/office/drawing/2014/main" id="{10D9E4C5-CA9B-CFDA-A4C7-31684DE702E1}"/>
              </a:ext>
            </a:extLst>
          </p:cNvPr>
          <p:cNvSpPr>
            <a:spLocks noRot="1" noChangeArrowheads="1" noTextEdit="1"/>
          </p:cNvSpPr>
          <p:nvPr>
            <p:ph type="sldImg"/>
          </p:nvPr>
        </p:nvSpPr>
        <p:spPr>
          <a:xfrm>
            <a:off x="1258888" y="720725"/>
            <a:ext cx="4800600" cy="3600450"/>
          </a:xfrm>
          <a:ln/>
        </p:spPr>
      </p:sp>
      <p:sp>
        <p:nvSpPr>
          <p:cNvPr id="106501" name="Rectangle 3">
            <a:extLst>
              <a:ext uri="{FF2B5EF4-FFF2-40B4-BE49-F238E27FC236}">
                <a16:creationId xmlns:a16="http://schemas.microsoft.com/office/drawing/2014/main" id="{F4A68BAB-6131-D83B-A443-75AE1620C081}"/>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a:extLst>
              <a:ext uri="{FF2B5EF4-FFF2-40B4-BE49-F238E27FC236}">
                <a16:creationId xmlns:a16="http://schemas.microsoft.com/office/drawing/2014/main" id="{A7FA0D8F-942B-E576-1D17-CFEC7CA9B1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7523" name="Rectangle 7">
            <a:extLst>
              <a:ext uri="{FF2B5EF4-FFF2-40B4-BE49-F238E27FC236}">
                <a16:creationId xmlns:a16="http://schemas.microsoft.com/office/drawing/2014/main" id="{E2121C82-5692-F815-E3FA-2B368A1124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5AF1438-0D51-4956-8B49-811061341DDC}" type="slidenum">
              <a:rPr lang="es-ES" altLang="es-CO" sz="1300">
                <a:solidFill>
                  <a:schemeClr val="tx1"/>
                </a:solidFill>
                <a:latin typeface="Arial" panose="020B0604020202020204" pitchFamily="34" charset="0"/>
              </a:rPr>
              <a:pPr/>
              <a:t>44</a:t>
            </a:fld>
            <a:endParaRPr lang="es-ES" altLang="es-CO" sz="1300">
              <a:solidFill>
                <a:schemeClr val="tx1"/>
              </a:solidFill>
              <a:latin typeface="Arial" panose="020B0604020202020204" pitchFamily="34" charset="0"/>
            </a:endParaRPr>
          </a:p>
        </p:txBody>
      </p:sp>
      <p:sp>
        <p:nvSpPr>
          <p:cNvPr id="107524" name="Rectangle 2">
            <a:extLst>
              <a:ext uri="{FF2B5EF4-FFF2-40B4-BE49-F238E27FC236}">
                <a16:creationId xmlns:a16="http://schemas.microsoft.com/office/drawing/2014/main" id="{BE50E0C9-9A1F-EF59-8F01-BCA039B548AE}"/>
              </a:ext>
            </a:extLst>
          </p:cNvPr>
          <p:cNvSpPr>
            <a:spLocks noRot="1" noChangeArrowheads="1" noTextEdit="1"/>
          </p:cNvSpPr>
          <p:nvPr>
            <p:ph type="sldImg"/>
          </p:nvPr>
        </p:nvSpPr>
        <p:spPr>
          <a:xfrm>
            <a:off x="1258888" y="720725"/>
            <a:ext cx="4800600" cy="3600450"/>
          </a:xfrm>
          <a:ln/>
        </p:spPr>
      </p:sp>
      <p:sp>
        <p:nvSpPr>
          <p:cNvPr id="107525" name="Rectangle 3">
            <a:extLst>
              <a:ext uri="{FF2B5EF4-FFF2-40B4-BE49-F238E27FC236}">
                <a16:creationId xmlns:a16="http://schemas.microsoft.com/office/drawing/2014/main" id="{F11B8C62-338B-16C3-7C62-40CA46DCAB07}"/>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CO" b="1">
                <a:latin typeface="Arial" panose="020B0604020202020204" pitchFamily="34" charset="0"/>
              </a:rPr>
              <a:t>1.  Recepción / Verificación de documentación exigida</a:t>
            </a:r>
            <a:endParaRPr lang="es-ES" altLang="es-CO">
              <a:latin typeface="Arial" panose="020B0604020202020204" pitchFamily="34" charset="0"/>
            </a:endParaRPr>
          </a:p>
          <a:p>
            <a:pPr eaLnBrk="1" hangingPunct="1"/>
            <a:r>
              <a:rPr lang="es-ES" altLang="es-CO">
                <a:latin typeface="Arial" panose="020B0604020202020204" pitchFamily="34" charset="0"/>
              </a:rPr>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pPr eaLnBrk="1" hangingPunct="1"/>
            <a:r>
              <a:rPr lang="es-ES" altLang="es-CO">
                <a:latin typeface="Arial" panose="020B0604020202020204" pitchFamily="34" charset="0"/>
              </a:rPr>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pPr eaLnBrk="1" hangingPunct="1"/>
            <a:r>
              <a:rPr lang="es-ES" altLang="es-CO">
                <a:latin typeface="Arial" panose="020B0604020202020204" pitchFamily="34" charset="0"/>
              </a:rPr>
              <a:t>Este control puede realizarse mediante un check-list manual, como un programa de control a nivel del workflow. </a:t>
            </a:r>
            <a:endParaRPr lang="es-ES" altLang="es-CO" b="1">
              <a:latin typeface="Arial" panose="020B0604020202020204" pitchFamily="34" charset="0"/>
            </a:endParaRPr>
          </a:p>
          <a:p>
            <a:pPr eaLnBrk="1" hangingPunct="1"/>
            <a:r>
              <a:rPr lang="es-ES" altLang="es-CO" b="1">
                <a:latin typeface="Arial" panose="020B0604020202020204" pitchFamily="34" charset="0"/>
              </a:rPr>
              <a:t>2.  Análisis de Información Recibida</a:t>
            </a:r>
            <a:endParaRPr lang="es-ES" altLang="es-CO">
              <a:latin typeface="Arial" panose="020B0604020202020204" pitchFamily="34" charset="0"/>
            </a:endParaRPr>
          </a:p>
          <a:p>
            <a:pPr eaLnBrk="1" hangingPunct="1"/>
            <a:r>
              <a:rPr lang="es-ES" altLang="es-CO">
                <a:latin typeface="Arial" panose="020B0604020202020204" pitchFamily="34" charset="0"/>
              </a:rPr>
              <a:t>Luego que la información recabada cumple con los requisitos de completitud y calidad, se analiza la misma, determinándose si corresponde o no el rechazo. </a:t>
            </a:r>
          </a:p>
          <a:p>
            <a:pPr eaLnBrk="1" hangingPunct="1"/>
            <a:r>
              <a:rPr lang="es-ES" altLang="es-CO">
                <a:latin typeface="Arial" panose="020B0604020202020204" pitchFamily="34" charset="0"/>
              </a:rPr>
              <a:t>En este caso, también se analiza información del cliente distinta a la aportada por éste (central de riesgos de la superintendencia bancaria, base de datos de empresas de análisis de riesgo, información del mercado, etc.).</a:t>
            </a:r>
            <a:endParaRPr lang="es-ES" altLang="es-CO" b="1">
              <a:latin typeface="Arial" panose="020B0604020202020204" pitchFamily="34" charset="0"/>
            </a:endParaRPr>
          </a:p>
          <a:p>
            <a:pPr eaLnBrk="1" hangingPunct="1"/>
            <a:r>
              <a:rPr lang="es-ES" altLang="es-CO" b="1">
                <a:latin typeface="Arial" panose="020B0604020202020204" pitchFamily="34" charset="0"/>
              </a:rPr>
              <a:t>3.  Análisis de Exigencia de Garantías</a:t>
            </a:r>
            <a:endParaRPr lang="es-ES" altLang="es-CO">
              <a:latin typeface="Arial" panose="020B0604020202020204" pitchFamily="34" charset="0"/>
            </a:endParaRPr>
          </a:p>
          <a:p>
            <a:pPr eaLnBrk="1" hangingPunct="1"/>
            <a:r>
              <a:rPr lang="es-ES" altLang="es-CO">
                <a:latin typeface="Arial" panose="020B0604020202020204" pitchFamily="34" charset="0"/>
              </a:rPr>
              <a:t>En caso que del análisis surja la necesidad de presentar garantías por parte del cliente, deberá iniciarse un ciclo a nivel del proceso de garantías. El resultado final de dicho ciclo es que las garantías sean adecuadas o no, y en función de éstas se define el importe de los límites a otorgar al cliente.</a:t>
            </a:r>
            <a:endParaRPr lang="es-ES" altLang="es-CO" b="1">
              <a:latin typeface="Arial" panose="020B0604020202020204" pitchFamily="34" charset="0"/>
            </a:endParaRPr>
          </a:p>
          <a:p>
            <a:pPr eaLnBrk="1" hangingPunct="1"/>
            <a:r>
              <a:rPr lang="es-ES" altLang="es-CO" b="1">
                <a:latin typeface="Arial" panose="020B0604020202020204" pitchFamily="34" charset="0"/>
              </a:rPr>
              <a:t>4.  Solicitud de Alta de Clientes</a:t>
            </a:r>
            <a:endParaRPr lang="es-ES" altLang="es-CO">
              <a:latin typeface="Arial" panose="020B0604020202020204" pitchFamily="34" charset="0"/>
            </a:endParaRPr>
          </a:p>
          <a:p>
            <a:pPr eaLnBrk="1" hangingPunct="1"/>
            <a:r>
              <a:rPr lang="es-ES" altLang="es-CO">
                <a:latin typeface="Arial" panose="020B0604020202020204" pitchFamily="34" charset="0"/>
              </a:rPr>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latin typeface="Arial" panose="020B0604020202020204" pitchFamily="34" charset="0"/>
            </a:endParaRPr>
          </a:p>
          <a:p>
            <a:pPr eaLnBrk="1" hangingPunct="1"/>
            <a:r>
              <a:rPr lang="es-ES" altLang="es-CO" b="1">
                <a:latin typeface="Arial" panose="020B0604020202020204" pitchFamily="34" charset="0"/>
              </a:rPr>
              <a:t>5.  Contabilización</a:t>
            </a:r>
            <a:endParaRPr lang="es-ES" altLang="es-CO">
              <a:latin typeface="Arial" panose="020B0604020202020204" pitchFamily="34" charset="0"/>
            </a:endParaRPr>
          </a:p>
          <a:p>
            <a:pPr eaLnBrk="1" hangingPunct="1"/>
            <a:r>
              <a:rPr lang="es-ES" altLang="es-CO">
                <a:latin typeface="Arial" panose="020B0604020202020204" pitchFamily="34" charset="0"/>
              </a:rPr>
              <a:t>Luego de autorizado por el Depto. De Garantías la garantía requerida, se contabiliza el límite correspondiente. </a:t>
            </a:r>
          </a:p>
          <a:p>
            <a:pPr eaLnBrk="1" hangingPunct="1"/>
            <a:r>
              <a:rPr lang="es-ES" altLang="es-CO">
                <a:latin typeface="Arial" panose="020B0604020202020204" pitchFamily="34" charset="0"/>
              </a:rPr>
              <a:t>Aclaración: Este proceso es válido para el ciclo de otorgamiento de </a:t>
            </a:r>
            <a:r>
              <a:rPr lang="es-ES" altLang="es-CO" b="1">
                <a:latin typeface="Arial" panose="020B0604020202020204" pitchFamily="34" charset="0"/>
              </a:rPr>
              <a:t>límites por grupo económico.</a:t>
            </a:r>
          </a:p>
          <a:p>
            <a:pPr eaLnBrk="1" hangingPunct="1"/>
            <a:br>
              <a:rPr lang="es-ES" altLang="es-CO" b="1">
                <a:latin typeface="Arial" panose="020B0604020202020204" pitchFamily="34" charset="0"/>
              </a:rPr>
            </a:br>
            <a:endParaRPr lang="es-ES" altLang="es-CO" b="1">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a:extLst>
              <a:ext uri="{FF2B5EF4-FFF2-40B4-BE49-F238E27FC236}">
                <a16:creationId xmlns:a16="http://schemas.microsoft.com/office/drawing/2014/main" id="{FC0D5D44-4EE0-D93A-C019-8D240EACAF0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8547" name="Rectangle 7">
            <a:extLst>
              <a:ext uri="{FF2B5EF4-FFF2-40B4-BE49-F238E27FC236}">
                <a16:creationId xmlns:a16="http://schemas.microsoft.com/office/drawing/2014/main" id="{E80F715C-6C76-00EF-439F-5A8B5C5ED0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4F8F1BE-D43A-4F58-A1BA-2E69AC511F12}" type="slidenum">
              <a:rPr lang="es-ES" altLang="es-CO" sz="1300">
                <a:solidFill>
                  <a:schemeClr val="tx1"/>
                </a:solidFill>
                <a:latin typeface="Arial" panose="020B0604020202020204" pitchFamily="34" charset="0"/>
              </a:rPr>
              <a:pPr/>
              <a:t>45</a:t>
            </a:fld>
            <a:endParaRPr lang="es-ES" altLang="es-CO" sz="1300">
              <a:solidFill>
                <a:schemeClr val="tx1"/>
              </a:solidFill>
              <a:latin typeface="Arial" panose="020B0604020202020204" pitchFamily="34" charset="0"/>
            </a:endParaRPr>
          </a:p>
        </p:txBody>
      </p:sp>
      <p:sp>
        <p:nvSpPr>
          <p:cNvPr id="108548" name="Rectangle 2">
            <a:extLst>
              <a:ext uri="{FF2B5EF4-FFF2-40B4-BE49-F238E27FC236}">
                <a16:creationId xmlns:a16="http://schemas.microsoft.com/office/drawing/2014/main" id="{7D343831-1BDC-6CF9-47E1-457BA81E2E53}"/>
              </a:ext>
            </a:extLst>
          </p:cNvPr>
          <p:cNvSpPr>
            <a:spLocks noRot="1" noChangeArrowheads="1" noTextEdit="1"/>
          </p:cNvSpPr>
          <p:nvPr>
            <p:ph type="sldImg"/>
          </p:nvPr>
        </p:nvSpPr>
        <p:spPr>
          <a:xfrm>
            <a:off x="1258888" y="720725"/>
            <a:ext cx="4800600" cy="3600450"/>
          </a:xfrm>
          <a:ln/>
        </p:spPr>
      </p:sp>
      <p:sp>
        <p:nvSpPr>
          <p:cNvPr id="108549" name="Rectangle 3">
            <a:extLst>
              <a:ext uri="{FF2B5EF4-FFF2-40B4-BE49-F238E27FC236}">
                <a16:creationId xmlns:a16="http://schemas.microsoft.com/office/drawing/2014/main" id="{5F2EAD72-D3F7-EFFB-B6F9-80B56FC3F584}"/>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a:extLst>
              <a:ext uri="{FF2B5EF4-FFF2-40B4-BE49-F238E27FC236}">
                <a16:creationId xmlns:a16="http://schemas.microsoft.com/office/drawing/2014/main" id="{319110A6-2825-4247-3B33-E414A37B42C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9571" name="Rectangle 7">
            <a:extLst>
              <a:ext uri="{FF2B5EF4-FFF2-40B4-BE49-F238E27FC236}">
                <a16:creationId xmlns:a16="http://schemas.microsoft.com/office/drawing/2014/main" id="{657D6A75-E76D-5732-8F8E-069F8F0FA1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037C373B-5D0F-49F4-957A-8C15B766563A}" type="slidenum">
              <a:rPr lang="es-ES" altLang="es-CO" sz="1300">
                <a:solidFill>
                  <a:schemeClr val="tx1"/>
                </a:solidFill>
                <a:latin typeface="Arial" panose="020B0604020202020204" pitchFamily="34" charset="0"/>
              </a:rPr>
              <a:pPr/>
              <a:t>46</a:t>
            </a:fld>
            <a:endParaRPr lang="es-ES" altLang="es-CO" sz="1300">
              <a:solidFill>
                <a:schemeClr val="tx1"/>
              </a:solidFill>
              <a:latin typeface="Arial" panose="020B0604020202020204" pitchFamily="34" charset="0"/>
            </a:endParaRPr>
          </a:p>
        </p:txBody>
      </p:sp>
      <p:sp>
        <p:nvSpPr>
          <p:cNvPr id="109572" name="Rectangle 2">
            <a:extLst>
              <a:ext uri="{FF2B5EF4-FFF2-40B4-BE49-F238E27FC236}">
                <a16:creationId xmlns:a16="http://schemas.microsoft.com/office/drawing/2014/main" id="{80E61A3B-B4AF-2E06-4D0E-8BF82A0ACD10}"/>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9573" name="Rectangle 3">
            <a:extLst>
              <a:ext uri="{FF2B5EF4-FFF2-40B4-BE49-F238E27FC236}">
                <a16:creationId xmlns:a16="http://schemas.microsoft.com/office/drawing/2014/main" id="{84A69095-C68E-C617-0C08-CF4A97F23691}"/>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a:extLst>
              <a:ext uri="{FF2B5EF4-FFF2-40B4-BE49-F238E27FC236}">
                <a16:creationId xmlns:a16="http://schemas.microsoft.com/office/drawing/2014/main" id="{8820B0DA-0FF7-14DF-7077-08D1E5C007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0595" name="Rectangle 7">
            <a:extLst>
              <a:ext uri="{FF2B5EF4-FFF2-40B4-BE49-F238E27FC236}">
                <a16:creationId xmlns:a16="http://schemas.microsoft.com/office/drawing/2014/main" id="{D9A7AE25-655C-220E-4F0F-FE925E3AFD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0D69CF58-5863-471A-B15F-F923AD0CC678}" type="slidenum">
              <a:rPr lang="es-ES" altLang="es-CO" sz="1300">
                <a:solidFill>
                  <a:schemeClr val="tx1"/>
                </a:solidFill>
                <a:latin typeface="Arial" panose="020B0604020202020204" pitchFamily="34" charset="0"/>
              </a:rPr>
              <a:pPr/>
              <a:t>47</a:t>
            </a:fld>
            <a:endParaRPr lang="es-ES" altLang="es-CO" sz="1300">
              <a:solidFill>
                <a:schemeClr val="tx1"/>
              </a:solidFill>
              <a:latin typeface="Arial" panose="020B0604020202020204" pitchFamily="34" charset="0"/>
            </a:endParaRPr>
          </a:p>
        </p:txBody>
      </p:sp>
      <p:sp>
        <p:nvSpPr>
          <p:cNvPr id="110596" name="Rectangle 2">
            <a:extLst>
              <a:ext uri="{FF2B5EF4-FFF2-40B4-BE49-F238E27FC236}">
                <a16:creationId xmlns:a16="http://schemas.microsoft.com/office/drawing/2014/main" id="{B483C804-2A49-414F-524F-81A458C7EBB1}"/>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0597" name="Rectangle 3">
            <a:extLst>
              <a:ext uri="{FF2B5EF4-FFF2-40B4-BE49-F238E27FC236}">
                <a16:creationId xmlns:a16="http://schemas.microsoft.com/office/drawing/2014/main" id="{9BC4D000-1670-5927-0141-2483B6446443}"/>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_tradnl" altLang="es-CO">
                <a:latin typeface="Arial" panose="020B0604020202020204" pitchFamily="34" charset="0"/>
              </a:rPr>
              <a:t>Cada tipo de operación corresponde a un tipo de límite preestablecido. </a:t>
            </a:r>
            <a:endParaRPr lang="es-ES" altLang="es-CO">
              <a:latin typeface="Arial" panose="020B0604020202020204" pitchFamily="34" charset="0"/>
            </a:endParaRPr>
          </a:p>
          <a:p>
            <a:pPr eaLnBrk="1" hangingPunct="1"/>
            <a:r>
              <a:rPr lang="es-ES_tradnl" altLang="es-CO" b="1">
                <a:latin typeface="Arial" panose="020B0604020202020204" pitchFamily="34" charset="0"/>
              </a:rPr>
              <a:t>Capital de Trabajo</a:t>
            </a:r>
            <a:r>
              <a:rPr lang="es-ES_tradnl" altLang="es-CO">
                <a:latin typeface="Arial" panose="020B0604020202020204" pitchFamily="34" charset="0"/>
              </a:rPr>
              <a:t> permite cubrir préstamos cuyo destino es el financiamiento a corto plazo de clientes.</a:t>
            </a:r>
            <a:endParaRPr lang="es-ES" altLang="es-CO">
              <a:latin typeface="Arial" panose="020B0604020202020204" pitchFamily="34" charset="0"/>
            </a:endParaRPr>
          </a:p>
          <a:p>
            <a:pPr eaLnBrk="1" hangingPunct="1"/>
            <a:r>
              <a:rPr lang="es-ES_tradnl" altLang="es-CO" b="1">
                <a:latin typeface="Arial" panose="020B0604020202020204" pitchFamily="34" charset="0"/>
              </a:rPr>
              <a:t>Ordinarios Específicos</a:t>
            </a:r>
            <a:r>
              <a:rPr lang="es-ES_tradnl" altLang="es-CO">
                <a:latin typeface="Arial" panose="020B0604020202020204" pitchFamily="34" charset="0"/>
              </a:rPr>
              <a:t> apunta a créditos corporativos de largo plazo. </a:t>
            </a:r>
            <a:endParaRPr lang="es-ES" altLang="es-CO">
              <a:latin typeface="Arial" panose="020B0604020202020204" pitchFamily="34" charset="0"/>
            </a:endParaRPr>
          </a:p>
          <a:p>
            <a:pPr eaLnBrk="1" hangingPunct="1"/>
            <a:r>
              <a:rPr lang="es-ES_tradnl" altLang="es-CO" b="1">
                <a:latin typeface="Arial" panose="020B0604020202020204" pitchFamily="34" charset="0"/>
              </a:rPr>
              <a:t>Financiamiento de Terceros</a:t>
            </a:r>
            <a:r>
              <a:rPr lang="es-ES_tradnl" altLang="es-CO">
                <a:latin typeface="Arial" panose="020B0604020202020204" pitchFamily="34" charset="0"/>
              </a:rPr>
              <a:t> corresponde a líneas de crédito cuyo financiamiento proviene específicamente de otras instituciones u organismos internacionales. </a:t>
            </a:r>
            <a:endParaRPr lang="es-ES" altLang="es-CO">
              <a:latin typeface="Arial" panose="020B0604020202020204" pitchFamily="34" charset="0"/>
            </a:endParaRPr>
          </a:p>
          <a:p>
            <a:pPr eaLnBrk="1" hangingPunct="1"/>
            <a:r>
              <a:rPr lang="es-ES_tradnl" altLang="es-CO" b="1">
                <a:latin typeface="Arial" panose="020B0604020202020204" pitchFamily="34" charset="0"/>
              </a:rPr>
              <a:t>Operaciones con el Exterior</a:t>
            </a:r>
            <a:r>
              <a:rPr lang="es-ES_tradnl" altLang="es-CO">
                <a:latin typeface="Arial" panose="020B0604020202020204" pitchFamily="34" charset="0"/>
              </a:rPr>
              <a:t> es la línea de crédito para financiamiento de actividades de comercio exterior.</a:t>
            </a:r>
            <a:endParaRPr lang="es-ES" altLang="es-CO">
              <a:latin typeface="Arial" panose="020B0604020202020204" pitchFamily="34" charset="0"/>
            </a:endParaRPr>
          </a:p>
          <a:p>
            <a:pPr eaLnBrk="1" hangingPunct="1"/>
            <a:r>
              <a:rPr lang="es-ES_tradnl" altLang="es-CO" b="1">
                <a:latin typeface="Arial" panose="020B0604020202020204" pitchFamily="34" charset="0"/>
              </a:rPr>
              <a:t>Descuento de Documentos y Garantías Otorgadas: </a:t>
            </a:r>
            <a:r>
              <a:rPr lang="es-ES_tradnl" altLang="es-CO">
                <a:latin typeface="Arial" panose="020B0604020202020204" pitchFamily="34" charset="0"/>
              </a:rPr>
              <a:t>no merecen mayores aclaraciones.</a:t>
            </a:r>
            <a:endParaRPr lang="es-ES" altLang="es-CO">
              <a:latin typeface="Arial" panose="020B0604020202020204" pitchFamily="34" charset="0"/>
            </a:endParaRPr>
          </a:p>
          <a:p>
            <a:pPr eaLnBrk="1" hangingPunct="1"/>
            <a:endParaRPr lang="es-ES" altLang="es-CO">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a:extLst>
              <a:ext uri="{FF2B5EF4-FFF2-40B4-BE49-F238E27FC236}">
                <a16:creationId xmlns:a16="http://schemas.microsoft.com/office/drawing/2014/main" id="{B4871EC5-133C-48CF-AEC1-C54A6466658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1619" name="Rectangle 7">
            <a:extLst>
              <a:ext uri="{FF2B5EF4-FFF2-40B4-BE49-F238E27FC236}">
                <a16:creationId xmlns:a16="http://schemas.microsoft.com/office/drawing/2014/main" id="{5106E6E1-E128-8403-0773-C0E6C7D9A4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F9142F8A-D8CD-43CD-A731-5E1511714B41}" type="slidenum">
              <a:rPr lang="es-ES" altLang="es-CO" sz="1300">
                <a:solidFill>
                  <a:schemeClr val="tx1"/>
                </a:solidFill>
                <a:latin typeface="Arial" panose="020B0604020202020204" pitchFamily="34" charset="0"/>
              </a:rPr>
              <a:pPr/>
              <a:t>48</a:t>
            </a:fld>
            <a:endParaRPr lang="es-ES" altLang="es-CO" sz="1300">
              <a:solidFill>
                <a:schemeClr val="tx1"/>
              </a:solidFill>
              <a:latin typeface="Arial" panose="020B0604020202020204" pitchFamily="34" charset="0"/>
            </a:endParaRPr>
          </a:p>
        </p:txBody>
      </p:sp>
      <p:sp>
        <p:nvSpPr>
          <p:cNvPr id="111620" name="Rectangle 2">
            <a:extLst>
              <a:ext uri="{FF2B5EF4-FFF2-40B4-BE49-F238E27FC236}">
                <a16:creationId xmlns:a16="http://schemas.microsoft.com/office/drawing/2014/main" id="{B11A22B9-BCAB-F667-734D-927825D9B07E}"/>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1621" name="Rectangle 3">
            <a:extLst>
              <a:ext uri="{FF2B5EF4-FFF2-40B4-BE49-F238E27FC236}">
                <a16:creationId xmlns:a16="http://schemas.microsoft.com/office/drawing/2014/main" id="{24763A21-6A1B-9D8A-97F7-E20E618488CC}"/>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a:latin typeface="Arial" panose="020B0604020202020204" pitchFamily="34" charset="0"/>
              </a:rPr>
              <a:t>Todas las líneas de crédito están definidas como revolving. Es decir, en caso de cancelación parcial o total del crédito, disminuye la línea utilizada y se incrementa la disponible. No se prevé la utilización de líneas no revolving.</a:t>
            </a:r>
          </a:p>
          <a:p>
            <a:pPr eaLnBrk="1" hangingPunct="1"/>
            <a:r>
              <a:rPr lang="es-ES" altLang="es-CO">
                <a:latin typeface="Arial" panose="020B0604020202020204" pitchFamily="34" charset="0"/>
              </a:rPr>
              <a:t>La cobertura se produce sin filtros por moneda. Es decir, para un producto determinado, se analizan todas las líneas disponibles para todas las monedas, a efectos de determinar si existen líneas (Otra Moneda? = S).</a:t>
            </a:r>
          </a:p>
          <a:p>
            <a:pPr eaLnBrk="1" hangingPunct="1"/>
            <a:r>
              <a:rPr lang="es-ES" altLang="es-CO">
                <a:latin typeface="Arial" panose="020B0604020202020204" pitchFamily="34" charset="0"/>
              </a:rPr>
              <a:t>No existen restricciones sobre la cantidad de registros de saldo de líneas de crédito disponibles que cubren un crédito, ni la cantidad de utilizaciones a realizar sobre una línea (Producto cubierto por mas de un límite = S, y Límite cubre mas de un producto = S).</a:t>
            </a:r>
          </a:p>
          <a:p>
            <a:pPr eaLnBrk="1" hangingPunct="1"/>
            <a:endParaRPr lang="es-ES" altLang="es-CO">
              <a:latin typeface="Arial" panose="020B0604020202020204" pitchFamily="34" charset="0"/>
            </a:endParaRPr>
          </a:p>
          <a:p>
            <a:pPr eaLnBrk="1" hangingPunct="1"/>
            <a:r>
              <a:rPr lang="es-DO" altLang="es-CO">
                <a:latin typeface="Arial" panose="020B0604020202020204" pitchFamily="34" charset="0"/>
              </a:rPr>
              <a:t>Cabe aclarar que el sistema no permite desembolsar créditos cuando:</a:t>
            </a:r>
          </a:p>
          <a:p>
            <a:pPr eaLnBrk="1" hangingPunct="1"/>
            <a:r>
              <a:rPr lang="es-DO" altLang="es-CO">
                <a:latin typeface="Arial" panose="020B0604020202020204" pitchFamily="34" charset="0"/>
              </a:rPr>
              <a:t>La línea de crédito asociada cuente con saldos insuficientes.</a:t>
            </a:r>
          </a:p>
          <a:p>
            <a:pPr eaLnBrk="1" hangingPunct="1"/>
            <a:r>
              <a:rPr lang="es-DO" altLang="es-CO">
                <a:latin typeface="Arial" panose="020B0604020202020204" pitchFamily="34" charset="0"/>
              </a:rPr>
              <a:t>La línea de crédito tenga un vencimiento anterior a la fecha de vencimiento de la operación a cubrir.</a:t>
            </a:r>
            <a:endParaRPr lang="es-ES" altLang="es-CO">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a:extLst>
              <a:ext uri="{FF2B5EF4-FFF2-40B4-BE49-F238E27FC236}">
                <a16:creationId xmlns:a16="http://schemas.microsoft.com/office/drawing/2014/main" id="{6BD0CD34-17D4-88A4-2B55-A5D3267B62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2643" name="Rectangle 7">
            <a:extLst>
              <a:ext uri="{FF2B5EF4-FFF2-40B4-BE49-F238E27FC236}">
                <a16:creationId xmlns:a16="http://schemas.microsoft.com/office/drawing/2014/main" id="{972EFC3A-999D-9191-DC1A-51A81FFC6B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DDD8989-2448-4A6F-9AB1-DB413B5FC7D1}" type="slidenum">
              <a:rPr lang="es-ES" altLang="es-CO" sz="1300">
                <a:solidFill>
                  <a:schemeClr val="tx1"/>
                </a:solidFill>
                <a:latin typeface="Arial" panose="020B0604020202020204" pitchFamily="34" charset="0"/>
              </a:rPr>
              <a:pPr/>
              <a:t>49</a:t>
            </a:fld>
            <a:endParaRPr lang="es-ES" altLang="es-CO" sz="1300">
              <a:solidFill>
                <a:schemeClr val="tx1"/>
              </a:solidFill>
              <a:latin typeface="Arial" panose="020B0604020202020204" pitchFamily="34" charset="0"/>
            </a:endParaRPr>
          </a:p>
        </p:txBody>
      </p:sp>
      <p:sp>
        <p:nvSpPr>
          <p:cNvPr id="112644" name="Rectangle 2">
            <a:extLst>
              <a:ext uri="{FF2B5EF4-FFF2-40B4-BE49-F238E27FC236}">
                <a16:creationId xmlns:a16="http://schemas.microsoft.com/office/drawing/2014/main" id="{5D5634D4-91F2-F7A7-7F4E-65513AD1745E}"/>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2645" name="Rectangle 3">
            <a:extLst>
              <a:ext uri="{FF2B5EF4-FFF2-40B4-BE49-F238E27FC236}">
                <a16:creationId xmlns:a16="http://schemas.microsoft.com/office/drawing/2014/main" id="{827F9996-9BFD-F980-1146-7C079834537C}"/>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CF7E0B0E-1743-FF48-7F81-732452C810A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7587" name="Rectangle 7">
            <a:extLst>
              <a:ext uri="{FF2B5EF4-FFF2-40B4-BE49-F238E27FC236}">
                <a16:creationId xmlns:a16="http://schemas.microsoft.com/office/drawing/2014/main" id="{5717B4B8-8E0A-B08F-0FFC-6ADDCE33E6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D282B01E-0959-4E36-B9FD-D9BB6DE10E77}" type="slidenum">
              <a:rPr lang="es-ES" altLang="es-CO" sz="1300">
                <a:solidFill>
                  <a:schemeClr val="tx1"/>
                </a:solidFill>
                <a:latin typeface="Arial" panose="020B0604020202020204" pitchFamily="34" charset="0"/>
              </a:rPr>
              <a:pPr/>
              <a:t>5</a:t>
            </a:fld>
            <a:endParaRPr lang="es-ES" altLang="es-CO" sz="1300">
              <a:solidFill>
                <a:schemeClr val="tx1"/>
              </a:solidFill>
              <a:latin typeface="Arial" panose="020B0604020202020204" pitchFamily="34" charset="0"/>
            </a:endParaRPr>
          </a:p>
        </p:txBody>
      </p:sp>
      <p:sp>
        <p:nvSpPr>
          <p:cNvPr id="67588" name="Rectangle 2">
            <a:extLst>
              <a:ext uri="{FF2B5EF4-FFF2-40B4-BE49-F238E27FC236}">
                <a16:creationId xmlns:a16="http://schemas.microsoft.com/office/drawing/2014/main" id="{9A287EA7-23D5-57A5-2381-743981141E0C}"/>
              </a:ext>
            </a:extLst>
          </p:cNvPr>
          <p:cNvSpPr>
            <a:spLocks noRot="1" noChangeArrowheads="1" noTextEdit="1"/>
          </p:cNvSpPr>
          <p:nvPr>
            <p:ph type="sldImg"/>
          </p:nvPr>
        </p:nvSpPr>
        <p:spPr>
          <a:xfrm>
            <a:off x="1258888" y="720725"/>
            <a:ext cx="4800600" cy="3600450"/>
          </a:xfrm>
          <a:ln/>
        </p:spPr>
      </p:sp>
      <p:sp>
        <p:nvSpPr>
          <p:cNvPr id="67589" name="Rectangle 3">
            <a:extLst>
              <a:ext uri="{FF2B5EF4-FFF2-40B4-BE49-F238E27FC236}">
                <a16:creationId xmlns:a16="http://schemas.microsoft.com/office/drawing/2014/main" id="{8CF81B16-C017-7BC8-0926-2526B7E71E24}"/>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a:extLst>
              <a:ext uri="{FF2B5EF4-FFF2-40B4-BE49-F238E27FC236}">
                <a16:creationId xmlns:a16="http://schemas.microsoft.com/office/drawing/2014/main" id="{151A65A1-DDE2-1E88-B666-93F35E447E7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3667" name="Rectangle 7">
            <a:extLst>
              <a:ext uri="{FF2B5EF4-FFF2-40B4-BE49-F238E27FC236}">
                <a16:creationId xmlns:a16="http://schemas.microsoft.com/office/drawing/2014/main" id="{412C06EA-CDD6-03EC-D7C5-CD801E884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5149539-3DCB-41E5-89F2-01F64A7277EE}" type="slidenum">
              <a:rPr lang="es-ES" altLang="es-CO" sz="1300">
                <a:solidFill>
                  <a:schemeClr val="tx1"/>
                </a:solidFill>
                <a:latin typeface="Arial" panose="020B0604020202020204" pitchFamily="34" charset="0"/>
              </a:rPr>
              <a:pPr/>
              <a:t>50</a:t>
            </a:fld>
            <a:endParaRPr lang="es-ES" altLang="es-CO" sz="1300">
              <a:solidFill>
                <a:schemeClr val="tx1"/>
              </a:solidFill>
              <a:latin typeface="Arial" panose="020B0604020202020204" pitchFamily="34" charset="0"/>
            </a:endParaRPr>
          </a:p>
        </p:txBody>
      </p:sp>
      <p:sp>
        <p:nvSpPr>
          <p:cNvPr id="113668" name="Rectangle 2">
            <a:extLst>
              <a:ext uri="{FF2B5EF4-FFF2-40B4-BE49-F238E27FC236}">
                <a16:creationId xmlns:a16="http://schemas.microsoft.com/office/drawing/2014/main" id="{050881BA-DAF1-8290-CF48-0DA14BD83F26}"/>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3669" name="Rectangle 3">
            <a:extLst>
              <a:ext uri="{FF2B5EF4-FFF2-40B4-BE49-F238E27FC236}">
                <a16:creationId xmlns:a16="http://schemas.microsoft.com/office/drawing/2014/main" id="{49903888-A94D-DF62-A43C-04ABECA44847}"/>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a:latin typeface="Arial" panose="020B0604020202020204" pitchFamily="34" charset="0"/>
              </a:rPr>
              <a:t>Se entiende por desafectación de la línea a la desafectación de la utilización de la misma, es decir, cuando la línea (o porción de la misma) ya no está relacionada a un crédito, ya que la obligación fue cancelada.</a:t>
            </a:r>
          </a:p>
          <a:p>
            <a:pPr eaLnBrk="1" hangingPunct="1"/>
            <a:r>
              <a:rPr lang="es-ES" altLang="es-CO">
                <a:latin typeface="Arial" panose="020B0604020202020204" pitchFamily="34" charset="0"/>
              </a:rPr>
              <a:t>En caso de ser revolving, el importe pasa a disponible</a:t>
            </a:r>
          </a:p>
          <a:p>
            <a:pPr eaLnBrk="1" hangingPunct="1"/>
            <a:r>
              <a:rPr lang="es-ES" altLang="es-CO">
                <a:latin typeface="Arial" panose="020B0604020202020204" pitchFamily="34" charset="0"/>
              </a:rPr>
              <a:t>En caso de ser no revolving, se da de baja la línea otorgada</a:t>
            </a:r>
          </a:p>
          <a:p>
            <a:pPr eaLnBrk="1" hangingPunct="1"/>
            <a:endParaRPr lang="es-ES" altLang="es-CO">
              <a:latin typeface="Arial" panose="020B0604020202020204" pitchFamily="34" charset="0"/>
            </a:endParaRPr>
          </a:p>
          <a:p>
            <a:pPr eaLnBrk="1" hangingPunct="1"/>
            <a:r>
              <a:rPr lang="es-DO" altLang="es-CO">
                <a:latin typeface="Arial" panose="020B0604020202020204" pitchFamily="34" charset="0"/>
              </a:rPr>
              <a:t>La parametrización realizada prevé que todas las líneas sean </a:t>
            </a:r>
            <a:r>
              <a:rPr lang="es-DO" altLang="es-CO" b="1">
                <a:latin typeface="Arial" panose="020B0604020202020204" pitchFamily="34" charset="0"/>
              </a:rPr>
              <a:t>revolving</a:t>
            </a:r>
            <a:r>
              <a:rPr lang="es-DO" altLang="es-CO">
                <a:latin typeface="Arial" panose="020B0604020202020204" pitchFamily="34" charset="0"/>
              </a:rPr>
              <a:t>. Es decir, ante cancelaciones parciales o totales de créditos, se produce un incremento de la línea disponible, y una disminución de la línea utilizada. </a:t>
            </a:r>
          </a:p>
          <a:p>
            <a:pPr eaLnBrk="1" hangingPunct="1"/>
            <a:r>
              <a:rPr lang="es-DO" altLang="es-CO">
                <a:latin typeface="Arial" panose="020B0604020202020204" pitchFamily="34" charset="0"/>
              </a:rPr>
              <a:t>En caso de líneas </a:t>
            </a:r>
            <a:r>
              <a:rPr lang="es-DO" altLang="es-CO" b="1">
                <a:latin typeface="Arial" panose="020B0604020202020204" pitchFamily="34" charset="0"/>
              </a:rPr>
              <a:t>no revolving</a:t>
            </a:r>
            <a:r>
              <a:rPr lang="es-DO" altLang="es-CO">
                <a:latin typeface="Arial" panose="020B0604020202020204" pitchFamily="34" charset="0"/>
              </a:rPr>
              <a:t>, cuando se producen cancelaciones parciales no se incrementa la línea disponible, y en caso de cancelación total del crédito, se cancela la línea utilizada contra la línea otorgada.</a:t>
            </a:r>
            <a:endParaRPr lang="es-ES" altLang="es-CO">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6">
            <a:extLst>
              <a:ext uri="{FF2B5EF4-FFF2-40B4-BE49-F238E27FC236}">
                <a16:creationId xmlns:a16="http://schemas.microsoft.com/office/drawing/2014/main" id="{88202086-507C-7E0E-0076-9084F39983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4691" name="Rectangle 7">
            <a:extLst>
              <a:ext uri="{FF2B5EF4-FFF2-40B4-BE49-F238E27FC236}">
                <a16:creationId xmlns:a16="http://schemas.microsoft.com/office/drawing/2014/main" id="{1DCD220C-FEAD-6AF7-8D84-8723BE0592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11A147C8-0855-463B-A8FA-2F6F9DAB8152}" type="slidenum">
              <a:rPr lang="es-ES" altLang="es-CO" sz="1300">
                <a:solidFill>
                  <a:schemeClr val="tx1"/>
                </a:solidFill>
                <a:latin typeface="Arial" panose="020B0604020202020204" pitchFamily="34" charset="0"/>
              </a:rPr>
              <a:pPr/>
              <a:t>51</a:t>
            </a:fld>
            <a:endParaRPr lang="es-ES" altLang="es-CO" sz="1300">
              <a:solidFill>
                <a:schemeClr val="tx1"/>
              </a:solidFill>
              <a:latin typeface="Arial" panose="020B0604020202020204" pitchFamily="34" charset="0"/>
            </a:endParaRPr>
          </a:p>
        </p:txBody>
      </p:sp>
      <p:sp>
        <p:nvSpPr>
          <p:cNvPr id="114692" name="Rectangle 2">
            <a:extLst>
              <a:ext uri="{FF2B5EF4-FFF2-40B4-BE49-F238E27FC236}">
                <a16:creationId xmlns:a16="http://schemas.microsoft.com/office/drawing/2014/main" id="{E1CDCBCF-2920-CF97-0CFD-8139CF41F8EE}"/>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4693" name="Rectangle 3">
            <a:extLst>
              <a:ext uri="{FF2B5EF4-FFF2-40B4-BE49-F238E27FC236}">
                <a16:creationId xmlns:a16="http://schemas.microsoft.com/office/drawing/2014/main" id="{0C85F726-7274-FAFE-03A5-8D421CCF4733}"/>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a:extLst>
              <a:ext uri="{FF2B5EF4-FFF2-40B4-BE49-F238E27FC236}">
                <a16:creationId xmlns:a16="http://schemas.microsoft.com/office/drawing/2014/main" id="{F92CA719-3342-B8B3-F6A7-1F194A4D969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5715" name="Rectangle 7">
            <a:extLst>
              <a:ext uri="{FF2B5EF4-FFF2-40B4-BE49-F238E27FC236}">
                <a16:creationId xmlns:a16="http://schemas.microsoft.com/office/drawing/2014/main" id="{375C8B52-7CC8-9A4A-F68B-0A2B94319D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B34184F-59DC-4265-8931-2344E3F9EB61}" type="slidenum">
              <a:rPr lang="es-ES" altLang="es-CO" sz="1300">
                <a:solidFill>
                  <a:schemeClr val="tx1"/>
                </a:solidFill>
                <a:latin typeface="Arial" panose="020B0604020202020204" pitchFamily="34" charset="0"/>
              </a:rPr>
              <a:pPr/>
              <a:t>52</a:t>
            </a:fld>
            <a:endParaRPr lang="es-ES" altLang="es-CO" sz="1300">
              <a:solidFill>
                <a:schemeClr val="tx1"/>
              </a:solidFill>
              <a:latin typeface="Arial" panose="020B0604020202020204" pitchFamily="34" charset="0"/>
            </a:endParaRPr>
          </a:p>
        </p:txBody>
      </p:sp>
      <p:sp>
        <p:nvSpPr>
          <p:cNvPr id="115716" name="Rectangle 2">
            <a:extLst>
              <a:ext uri="{FF2B5EF4-FFF2-40B4-BE49-F238E27FC236}">
                <a16:creationId xmlns:a16="http://schemas.microsoft.com/office/drawing/2014/main" id="{7039370A-913C-00E0-F8A5-80580A2DE757}"/>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5717" name="Rectangle 3">
            <a:extLst>
              <a:ext uri="{FF2B5EF4-FFF2-40B4-BE49-F238E27FC236}">
                <a16:creationId xmlns:a16="http://schemas.microsoft.com/office/drawing/2014/main" id="{C1383218-E69A-DA5A-F66F-F6B31B5D0B23}"/>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a:extLst>
              <a:ext uri="{FF2B5EF4-FFF2-40B4-BE49-F238E27FC236}">
                <a16:creationId xmlns:a16="http://schemas.microsoft.com/office/drawing/2014/main" id="{CF3245BF-A99A-1EB8-F399-43D7EDB8335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6739" name="Rectangle 7">
            <a:extLst>
              <a:ext uri="{FF2B5EF4-FFF2-40B4-BE49-F238E27FC236}">
                <a16:creationId xmlns:a16="http://schemas.microsoft.com/office/drawing/2014/main" id="{6B2D6400-3C87-07D9-CDE0-3C96B2C687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F43F77A9-41CB-48C2-81DC-B97F01BCF600}" type="slidenum">
              <a:rPr lang="es-ES" altLang="es-CO" sz="1300">
                <a:solidFill>
                  <a:schemeClr val="tx1"/>
                </a:solidFill>
                <a:latin typeface="Arial" panose="020B0604020202020204" pitchFamily="34" charset="0"/>
              </a:rPr>
              <a:pPr/>
              <a:t>53</a:t>
            </a:fld>
            <a:endParaRPr lang="es-ES" altLang="es-CO" sz="1300">
              <a:solidFill>
                <a:schemeClr val="tx1"/>
              </a:solidFill>
              <a:latin typeface="Arial" panose="020B0604020202020204" pitchFamily="34" charset="0"/>
            </a:endParaRPr>
          </a:p>
        </p:txBody>
      </p:sp>
      <p:sp>
        <p:nvSpPr>
          <p:cNvPr id="116740" name="Rectangle 2">
            <a:extLst>
              <a:ext uri="{FF2B5EF4-FFF2-40B4-BE49-F238E27FC236}">
                <a16:creationId xmlns:a16="http://schemas.microsoft.com/office/drawing/2014/main" id="{0880D5D2-842E-8229-B71B-156C30D8DBA3}"/>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6741" name="Rectangle 3">
            <a:extLst>
              <a:ext uri="{FF2B5EF4-FFF2-40B4-BE49-F238E27FC236}">
                <a16:creationId xmlns:a16="http://schemas.microsoft.com/office/drawing/2014/main" id="{F49D9790-2F8B-3A3A-0A9C-B6EE8AA44C0D}"/>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a:extLst>
              <a:ext uri="{FF2B5EF4-FFF2-40B4-BE49-F238E27FC236}">
                <a16:creationId xmlns:a16="http://schemas.microsoft.com/office/drawing/2014/main" id="{775095B4-4817-7717-7F91-704C8C6DF26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7763" name="Rectangle 7">
            <a:extLst>
              <a:ext uri="{FF2B5EF4-FFF2-40B4-BE49-F238E27FC236}">
                <a16:creationId xmlns:a16="http://schemas.microsoft.com/office/drawing/2014/main" id="{AB6CCBA3-B473-25F6-1624-448F2DD0AB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CE3D171E-7DA7-4DD1-8236-B5EF0B9A3E3C}" type="slidenum">
              <a:rPr lang="es-ES" altLang="es-CO" sz="1300">
                <a:solidFill>
                  <a:schemeClr val="tx1"/>
                </a:solidFill>
                <a:latin typeface="Arial" panose="020B0604020202020204" pitchFamily="34" charset="0"/>
              </a:rPr>
              <a:pPr/>
              <a:t>54</a:t>
            </a:fld>
            <a:endParaRPr lang="es-ES" altLang="es-CO" sz="1300">
              <a:solidFill>
                <a:schemeClr val="tx1"/>
              </a:solidFill>
              <a:latin typeface="Arial" panose="020B0604020202020204" pitchFamily="34" charset="0"/>
            </a:endParaRPr>
          </a:p>
        </p:txBody>
      </p:sp>
      <p:sp>
        <p:nvSpPr>
          <p:cNvPr id="117764" name="Rectangle 2">
            <a:extLst>
              <a:ext uri="{FF2B5EF4-FFF2-40B4-BE49-F238E27FC236}">
                <a16:creationId xmlns:a16="http://schemas.microsoft.com/office/drawing/2014/main" id="{108BCBE1-553A-3252-6168-96242FFE9793}"/>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7765" name="Rectangle 3">
            <a:extLst>
              <a:ext uri="{FF2B5EF4-FFF2-40B4-BE49-F238E27FC236}">
                <a16:creationId xmlns:a16="http://schemas.microsoft.com/office/drawing/2014/main" id="{B9F34C65-18B5-4CF4-C79D-AADCB4E6EEC8}"/>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sz="1000">
                <a:latin typeface="Arial" panose="020B0604020202020204" pitchFamily="34" charset="0"/>
              </a:rPr>
              <a:t>Inventario Gral de Rubros</a:t>
            </a:r>
          </a:p>
          <a:p>
            <a:pPr eaLnBrk="1" hangingPunct="1"/>
            <a:r>
              <a:rPr lang="es-ES" altLang="es-CO" sz="1000">
                <a:latin typeface="Arial" panose="020B0604020202020204" pitchFamily="34" charset="0"/>
              </a:rPr>
              <a:t>41400100 (Mod.132) – Disponibles </a:t>
            </a:r>
          </a:p>
          <a:p>
            <a:pPr eaLnBrk="1" hangingPunct="1"/>
            <a:r>
              <a:rPr lang="es-ES" altLang="es-CO" sz="1000">
                <a:latin typeface="Arial" panose="020B0604020202020204" pitchFamily="34" charset="0"/>
              </a:rPr>
              <a:t>	41400101 – Capital de Trabajo </a:t>
            </a:r>
          </a:p>
          <a:p>
            <a:pPr eaLnBrk="1" hangingPunct="1"/>
            <a:r>
              <a:rPr lang="es-ES" altLang="es-CO" sz="1000">
                <a:latin typeface="Arial" panose="020B0604020202020204" pitchFamily="34" charset="0"/>
              </a:rPr>
              <a:t>	41400102 – Ordinarios Específicos </a:t>
            </a:r>
          </a:p>
          <a:p>
            <a:pPr eaLnBrk="1" hangingPunct="1"/>
            <a:r>
              <a:rPr lang="es-ES" altLang="es-CO" sz="1000">
                <a:latin typeface="Arial" panose="020B0604020202020204" pitchFamily="34" charset="0"/>
              </a:rPr>
              <a:t>	41400103 – Financiamiento de Terceros</a:t>
            </a:r>
          </a:p>
          <a:p>
            <a:pPr eaLnBrk="1" hangingPunct="1"/>
            <a:r>
              <a:rPr lang="es-ES" altLang="es-CO" sz="1000">
                <a:latin typeface="Arial" panose="020B0604020202020204" pitchFamily="34" charset="0"/>
              </a:rPr>
              <a:t>	41400104 – Operaciones con el Exterior</a:t>
            </a:r>
          </a:p>
          <a:p>
            <a:pPr eaLnBrk="1" hangingPunct="1"/>
            <a:r>
              <a:rPr lang="es-ES" altLang="es-CO" sz="1000">
                <a:latin typeface="Arial" panose="020B0604020202020204" pitchFamily="34" charset="0"/>
              </a:rPr>
              <a:t>	41400105 – Descuento de Documentos</a:t>
            </a:r>
          </a:p>
          <a:p>
            <a:pPr eaLnBrk="1" hangingPunct="1"/>
            <a:r>
              <a:rPr lang="es-ES" altLang="es-CO" sz="1000">
                <a:latin typeface="Arial" panose="020B0604020202020204" pitchFamily="34" charset="0"/>
              </a:rPr>
              <a:t>	41400106 – Garantias Otorgadas</a:t>
            </a:r>
          </a:p>
          <a:p>
            <a:pPr eaLnBrk="1" hangingPunct="1"/>
            <a:r>
              <a:rPr lang="es-ES" altLang="es-CO" sz="1000">
                <a:latin typeface="Arial" panose="020B0604020202020204" pitchFamily="34" charset="0"/>
              </a:rPr>
              <a:t>	41400110 – Línea Genérica</a:t>
            </a:r>
          </a:p>
          <a:p>
            <a:pPr eaLnBrk="1" hangingPunct="1"/>
            <a:r>
              <a:rPr lang="es-ES" altLang="es-CO" sz="1000">
                <a:latin typeface="Arial" panose="020B0604020202020204" pitchFamily="34" charset="0"/>
              </a:rPr>
              <a:t>42400100 (Mod.131) – Otorgadas </a:t>
            </a:r>
          </a:p>
          <a:p>
            <a:pPr eaLnBrk="1" hangingPunct="1"/>
            <a:r>
              <a:rPr lang="es-ES" altLang="es-CO" sz="1000">
                <a:latin typeface="Arial" panose="020B0604020202020204" pitchFamily="34" charset="0"/>
              </a:rPr>
              <a:t>	42400101 – Capital de Trabajo </a:t>
            </a:r>
          </a:p>
          <a:p>
            <a:pPr eaLnBrk="1" hangingPunct="1"/>
            <a:r>
              <a:rPr lang="es-ES" altLang="es-CO" sz="1000">
                <a:latin typeface="Arial" panose="020B0604020202020204" pitchFamily="34" charset="0"/>
              </a:rPr>
              <a:t>	42400102 – Ordinarios Específicos </a:t>
            </a:r>
          </a:p>
          <a:p>
            <a:pPr eaLnBrk="1" hangingPunct="1"/>
            <a:r>
              <a:rPr lang="es-ES" altLang="es-CO" sz="1000">
                <a:latin typeface="Arial" panose="020B0604020202020204" pitchFamily="34" charset="0"/>
              </a:rPr>
              <a:t>	42400103 – Financiamiento de Terceros</a:t>
            </a:r>
          </a:p>
          <a:p>
            <a:pPr eaLnBrk="1" hangingPunct="1"/>
            <a:r>
              <a:rPr lang="es-ES" altLang="es-CO" sz="1000">
                <a:latin typeface="Arial" panose="020B0604020202020204" pitchFamily="34" charset="0"/>
              </a:rPr>
              <a:t>	42400104 – Operaciones con el Exterior</a:t>
            </a:r>
          </a:p>
          <a:p>
            <a:pPr eaLnBrk="1" hangingPunct="1"/>
            <a:r>
              <a:rPr lang="es-ES" altLang="es-CO" sz="1000">
                <a:latin typeface="Arial" panose="020B0604020202020204" pitchFamily="34" charset="0"/>
              </a:rPr>
              <a:t>	42400105 – Descuento de Documentos</a:t>
            </a:r>
          </a:p>
          <a:p>
            <a:pPr eaLnBrk="1" hangingPunct="1"/>
            <a:r>
              <a:rPr lang="es-ES" altLang="es-CO" sz="1000">
                <a:latin typeface="Arial" panose="020B0604020202020204" pitchFamily="34" charset="0"/>
              </a:rPr>
              <a:t>	42400106 – Garantias Otorgadas</a:t>
            </a:r>
          </a:p>
          <a:p>
            <a:pPr eaLnBrk="1" hangingPunct="1"/>
            <a:r>
              <a:rPr lang="es-ES" altLang="es-CO" sz="1000">
                <a:latin typeface="Arial" panose="020B0604020202020204" pitchFamily="34" charset="0"/>
              </a:rPr>
              <a:t>	42400110 – Línea Genérica</a:t>
            </a:r>
          </a:p>
          <a:p>
            <a:pPr eaLnBrk="1" hangingPunct="1"/>
            <a:endParaRPr lang="es-ES" altLang="es-CO" sz="1000">
              <a:latin typeface="Arial" panose="020B0604020202020204" pitchFamily="34" charset="0"/>
            </a:endParaRPr>
          </a:p>
          <a:p>
            <a:pPr eaLnBrk="1" hangingPunct="1"/>
            <a:r>
              <a:rPr lang="es-ES" altLang="es-CO" sz="1000">
                <a:latin typeface="Arial" panose="020B0604020202020204" pitchFamily="34" charset="0"/>
              </a:rPr>
              <a:t>Extensiones de Operaciones – Operaciones Vinculadas – Relación Línea de Crédito - Préstamo</a:t>
            </a:r>
          </a:p>
          <a:p>
            <a:pPr eaLnBrk="1" hangingPunct="1"/>
            <a:endParaRPr lang="es-ES" altLang="es-CO" sz="100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a:extLst>
              <a:ext uri="{FF2B5EF4-FFF2-40B4-BE49-F238E27FC236}">
                <a16:creationId xmlns:a16="http://schemas.microsoft.com/office/drawing/2014/main" id="{65F67414-40A3-21ED-3D16-FE73ECCFFC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8787" name="Rectangle 7">
            <a:extLst>
              <a:ext uri="{FF2B5EF4-FFF2-40B4-BE49-F238E27FC236}">
                <a16:creationId xmlns:a16="http://schemas.microsoft.com/office/drawing/2014/main" id="{863165E9-A934-61C3-8A1B-AF9505293B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8EA969C-738A-4F15-B40E-2FC7B33AEED2}" type="slidenum">
              <a:rPr lang="es-ES" altLang="es-CO" sz="1300">
                <a:solidFill>
                  <a:schemeClr val="tx1"/>
                </a:solidFill>
                <a:latin typeface="Arial" panose="020B0604020202020204" pitchFamily="34" charset="0"/>
              </a:rPr>
              <a:pPr/>
              <a:t>55</a:t>
            </a:fld>
            <a:endParaRPr lang="es-ES" altLang="es-CO" sz="1300">
              <a:solidFill>
                <a:schemeClr val="tx1"/>
              </a:solidFill>
              <a:latin typeface="Arial" panose="020B0604020202020204" pitchFamily="34" charset="0"/>
            </a:endParaRPr>
          </a:p>
        </p:txBody>
      </p:sp>
      <p:sp>
        <p:nvSpPr>
          <p:cNvPr id="118788" name="Rectangle 2">
            <a:extLst>
              <a:ext uri="{FF2B5EF4-FFF2-40B4-BE49-F238E27FC236}">
                <a16:creationId xmlns:a16="http://schemas.microsoft.com/office/drawing/2014/main" id="{CF5A6225-FA97-9513-30F2-9410524F0CDB}"/>
              </a:ext>
            </a:extLst>
          </p:cNvPr>
          <p:cNvSpPr>
            <a:spLocks noRot="1" noChangeArrowheads="1" noTextEdit="1"/>
          </p:cNvSpPr>
          <p:nvPr>
            <p:ph type="sldImg"/>
          </p:nvPr>
        </p:nvSpPr>
        <p:spPr>
          <a:xfrm>
            <a:off x="1258888" y="720725"/>
            <a:ext cx="4800600" cy="3600450"/>
          </a:xfrm>
          <a:ln/>
        </p:spPr>
      </p:sp>
      <p:sp>
        <p:nvSpPr>
          <p:cNvPr id="118789" name="Rectangle 3">
            <a:extLst>
              <a:ext uri="{FF2B5EF4-FFF2-40B4-BE49-F238E27FC236}">
                <a16:creationId xmlns:a16="http://schemas.microsoft.com/office/drawing/2014/main" id="{8BDBC69C-7BE3-50D4-D716-B5403698CF41}"/>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a:extLst>
              <a:ext uri="{FF2B5EF4-FFF2-40B4-BE49-F238E27FC236}">
                <a16:creationId xmlns:a16="http://schemas.microsoft.com/office/drawing/2014/main" id="{C9E63980-1B3D-AAF7-BC6B-29BB4980FBD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9811" name="Rectangle 7">
            <a:extLst>
              <a:ext uri="{FF2B5EF4-FFF2-40B4-BE49-F238E27FC236}">
                <a16:creationId xmlns:a16="http://schemas.microsoft.com/office/drawing/2014/main" id="{2B23FE25-358D-88E4-91E7-27B3B11512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BBF34B5-6CC1-4D65-98D3-0FBFA7E63781}" type="slidenum">
              <a:rPr lang="es-ES" altLang="es-CO" sz="1300">
                <a:solidFill>
                  <a:schemeClr val="tx1"/>
                </a:solidFill>
                <a:latin typeface="Arial" panose="020B0604020202020204" pitchFamily="34" charset="0"/>
              </a:rPr>
              <a:pPr/>
              <a:t>56</a:t>
            </a:fld>
            <a:endParaRPr lang="es-ES" altLang="es-CO" sz="1300">
              <a:solidFill>
                <a:schemeClr val="tx1"/>
              </a:solidFill>
              <a:latin typeface="Arial" panose="020B0604020202020204" pitchFamily="34" charset="0"/>
            </a:endParaRPr>
          </a:p>
        </p:txBody>
      </p:sp>
      <p:sp>
        <p:nvSpPr>
          <p:cNvPr id="119812" name="Rectangle 2">
            <a:extLst>
              <a:ext uri="{FF2B5EF4-FFF2-40B4-BE49-F238E27FC236}">
                <a16:creationId xmlns:a16="http://schemas.microsoft.com/office/drawing/2014/main" id="{A82D3FF0-374B-B4E9-41CD-3668662FE452}"/>
              </a:ext>
            </a:extLst>
          </p:cNvPr>
          <p:cNvSpPr>
            <a:spLocks noRot="1" noChangeArrowheads="1" noTextEdit="1"/>
          </p:cNvSpPr>
          <p:nvPr>
            <p:ph type="sldImg"/>
          </p:nvPr>
        </p:nvSpPr>
        <p:spPr>
          <a:xfrm>
            <a:off x="1258888" y="720725"/>
            <a:ext cx="4800600" cy="3600450"/>
          </a:xfrm>
          <a:ln/>
        </p:spPr>
      </p:sp>
      <p:sp>
        <p:nvSpPr>
          <p:cNvPr id="119813" name="Rectangle 3">
            <a:extLst>
              <a:ext uri="{FF2B5EF4-FFF2-40B4-BE49-F238E27FC236}">
                <a16:creationId xmlns:a16="http://schemas.microsoft.com/office/drawing/2014/main" id="{389EC24B-92AF-0F11-886E-7D3F877F14D7}"/>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a:extLst>
              <a:ext uri="{FF2B5EF4-FFF2-40B4-BE49-F238E27FC236}">
                <a16:creationId xmlns:a16="http://schemas.microsoft.com/office/drawing/2014/main" id="{A2EF3E3F-B438-F83F-4BC4-54344EF92C8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20835" name="Rectangle 7">
            <a:extLst>
              <a:ext uri="{FF2B5EF4-FFF2-40B4-BE49-F238E27FC236}">
                <a16:creationId xmlns:a16="http://schemas.microsoft.com/office/drawing/2014/main" id="{E798BED1-63C1-E02B-F8BB-3F5EAB9A1A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355BEE37-27BD-478D-ADA2-2BF2F2ED5604}" type="slidenum">
              <a:rPr lang="es-ES" altLang="es-CO" sz="1300">
                <a:solidFill>
                  <a:schemeClr val="tx1"/>
                </a:solidFill>
                <a:latin typeface="Arial" panose="020B0604020202020204" pitchFamily="34" charset="0"/>
              </a:rPr>
              <a:pPr/>
              <a:t>57</a:t>
            </a:fld>
            <a:endParaRPr lang="es-ES" altLang="es-CO" sz="1300">
              <a:solidFill>
                <a:schemeClr val="tx1"/>
              </a:solidFill>
              <a:latin typeface="Arial" panose="020B0604020202020204" pitchFamily="34" charset="0"/>
            </a:endParaRPr>
          </a:p>
        </p:txBody>
      </p:sp>
      <p:sp>
        <p:nvSpPr>
          <p:cNvPr id="120836" name="Rectangle 2">
            <a:extLst>
              <a:ext uri="{FF2B5EF4-FFF2-40B4-BE49-F238E27FC236}">
                <a16:creationId xmlns:a16="http://schemas.microsoft.com/office/drawing/2014/main" id="{CECD704B-0F13-A863-F517-3275F7EF9986}"/>
              </a:ext>
            </a:extLst>
          </p:cNvPr>
          <p:cNvSpPr>
            <a:spLocks noRot="1" noChangeArrowheads="1" noTextEdit="1"/>
          </p:cNvSpPr>
          <p:nvPr>
            <p:ph type="sldImg"/>
          </p:nvPr>
        </p:nvSpPr>
        <p:spPr>
          <a:xfrm>
            <a:off x="1258888" y="720725"/>
            <a:ext cx="4800600" cy="3600450"/>
          </a:xfrm>
          <a:ln/>
        </p:spPr>
      </p:sp>
      <p:sp>
        <p:nvSpPr>
          <p:cNvPr id="120837" name="Rectangle 3">
            <a:extLst>
              <a:ext uri="{FF2B5EF4-FFF2-40B4-BE49-F238E27FC236}">
                <a16:creationId xmlns:a16="http://schemas.microsoft.com/office/drawing/2014/main" id="{A494E631-D338-170F-B7F3-88A50778A4CA}"/>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a:extLst>
              <a:ext uri="{FF2B5EF4-FFF2-40B4-BE49-F238E27FC236}">
                <a16:creationId xmlns:a16="http://schemas.microsoft.com/office/drawing/2014/main" id="{D2FF03A7-DEBB-53BB-19E4-DCB9F6AF02E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21859" name="Rectangle 7">
            <a:extLst>
              <a:ext uri="{FF2B5EF4-FFF2-40B4-BE49-F238E27FC236}">
                <a16:creationId xmlns:a16="http://schemas.microsoft.com/office/drawing/2014/main" id="{A726D312-835D-2AC3-C139-9447C117FD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DA3FE7D-8DCF-4DF6-8C3A-75ED210D1C2C}" type="slidenum">
              <a:rPr lang="es-ES" altLang="es-CO" sz="1300">
                <a:solidFill>
                  <a:schemeClr val="tx1"/>
                </a:solidFill>
                <a:latin typeface="Arial" panose="020B0604020202020204" pitchFamily="34" charset="0"/>
              </a:rPr>
              <a:pPr/>
              <a:t>58</a:t>
            </a:fld>
            <a:endParaRPr lang="es-ES" altLang="es-CO" sz="1300">
              <a:solidFill>
                <a:schemeClr val="tx1"/>
              </a:solidFill>
              <a:latin typeface="Arial" panose="020B0604020202020204" pitchFamily="34" charset="0"/>
            </a:endParaRPr>
          </a:p>
        </p:txBody>
      </p:sp>
      <p:sp>
        <p:nvSpPr>
          <p:cNvPr id="121860" name="Rectangle 2">
            <a:extLst>
              <a:ext uri="{FF2B5EF4-FFF2-40B4-BE49-F238E27FC236}">
                <a16:creationId xmlns:a16="http://schemas.microsoft.com/office/drawing/2014/main" id="{203FA088-F391-8AC9-1CBB-1988EBCF4180}"/>
              </a:ext>
            </a:extLst>
          </p:cNvPr>
          <p:cNvSpPr>
            <a:spLocks noRot="1" noChangeArrowheads="1" noTextEdit="1"/>
          </p:cNvSpPr>
          <p:nvPr>
            <p:ph type="sldImg"/>
          </p:nvPr>
        </p:nvSpPr>
        <p:spPr>
          <a:xfrm>
            <a:off x="1258888" y="720725"/>
            <a:ext cx="4800600" cy="3600450"/>
          </a:xfrm>
          <a:ln/>
        </p:spPr>
      </p:sp>
      <p:sp>
        <p:nvSpPr>
          <p:cNvPr id="121861" name="Rectangle 3">
            <a:extLst>
              <a:ext uri="{FF2B5EF4-FFF2-40B4-BE49-F238E27FC236}">
                <a16:creationId xmlns:a16="http://schemas.microsoft.com/office/drawing/2014/main" id="{3E086DF8-B36E-8487-DBDE-720F15AFB74F}"/>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Marcador de imagen de diapositiva">
            <a:extLst>
              <a:ext uri="{FF2B5EF4-FFF2-40B4-BE49-F238E27FC236}">
                <a16:creationId xmlns:a16="http://schemas.microsoft.com/office/drawing/2014/main" id="{00978F6D-961B-1AC9-D8AB-4964DB38AA7A}"/>
              </a:ext>
            </a:extLst>
          </p:cNvPr>
          <p:cNvSpPr>
            <a:spLocks noGrp="1" noRot="1" noChangeAspect="1" noTextEdit="1"/>
          </p:cNvSpPr>
          <p:nvPr>
            <p:ph type="sldImg"/>
          </p:nvPr>
        </p:nvSpPr>
        <p:spPr>
          <a:ln/>
        </p:spPr>
      </p:sp>
      <p:sp>
        <p:nvSpPr>
          <p:cNvPr id="122883" name="2 Marcador de notas">
            <a:extLst>
              <a:ext uri="{FF2B5EF4-FFF2-40B4-BE49-F238E27FC236}">
                <a16:creationId xmlns:a16="http://schemas.microsoft.com/office/drawing/2014/main" id="{941B1ADA-7171-3960-A371-7AA42B02FF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122884" name="3 Marcador de pie de página">
            <a:extLst>
              <a:ext uri="{FF2B5EF4-FFF2-40B4-BE49-F238E27FC236}">
                <a16:creationId xmlns:a16="http://schemas.microsoft.com/office/drawing/2014/main" id="{075B54B4-D659-75E4-FD91-D3F430AD7AD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22885" name="4 Marcador de número de diapositiva">
            <a:extLst>
              <a:ext uri="{FF2B5EF4-FFF2-40B4-BE49-F238E27FC236}">
                <a16:creationId xmlns:a16="http://schemas.microsoft.com/office/drawing/2014/main" id="{C1DDD0C9-B370-060B-46CF-A3274C6E81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C4CD2DE3-83E7-4EB8-A1C1-8255663C233A}" type="slidenum">
              <a:rPr lang="es-ES" altLang="es-CO" sz="1300">
                <a:solidFill>
                  <a:schemeClr val="tx1"/>
                </a:solidFill>
                <a:latin typeface="Arial" panose="020B0604020202020204" pitchFamily="34" charset="0"/>
              </a:rPr>
              <a:pPr/>
              <a:t>59</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8ED1141A-60FF-7505-003D-16DBFA78E78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8611" name="Rectangle 7">
            <a:extLst>
              <a:ext uri="{FF2B5EF4-FFF2-40B4-BE49-F238E27FC236}">
                <a16:creationId xmlns:a16="http://schemas.microsoft.com/office/drawing/2014/main" id="{F1BC0062-36BB-AB9B-1878-EE21212A50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27FCF16-68DB-4304-A30E-0576F47C420F}" type="slidenum">
              <a:rPr lang="es-ES" altLang="es-CO" sz="1300">
                <a:solidFill>
                  <a:schemeClr val="tx1"/>
                </a:solidFill>
                <a:latin typeface="Arial" panose="020B0604020202020204" pitchFamily="34" charset="0"/>
              </a:rPr>
              <a:pPr/>
              <a:t>6</a:t>
            </a:fld>
            <a:endParaRPr lang="es-ES" altLang="es-CO" sz="1300">
              <a:solidFill>
                <a:schemeClr val="tx1"/>
              </a:solidFill>
              <a:latin typeface="Arial" panose="020B0604020202020204" pitchFamily="34" charset="0"/>
            </a:endParaRPr>
          </a:p>
        </p:txBody>
      </p:sp>
      <p:sp>
        <p:nvSpPr>
          <p:cNvPr id="68612" name="Rectangle 2">
            <a:extLst>
              <a:ext uri="{FF2B5EF4-FFF2-40B4-BE49-F238E27FC236}">
                <a16:creationId xmlns:a16="http://schemas.microsoft.com/office/drawing/2014/main" id="{5AE4C7B1-3031-F67A-4A35-B53016D64274}"/>
              </a:ext>
            </a:extLst>
          </p:cNvPr>
          <p:cNvSpPr>
            <a:spLocks noRot="1" noChangeArrowheads="1" noTextEdit="1"/>
          </p:cNvSpPr>
          <p:nvPr>
            <p:ph type="sldImg"/>
          </p:nvPr>
        </p:nvSpPr>
        <p:spPr>
          <a:xfrm>
            <a:off x="1258888" y="720725"/>
            <a:ext cx="4800600" cy="3600450"/>
          </a:xfrm>
          <a:ln/>
        </p:spPr>
      </p:sp>
      <p:sp>
        <p:nvSpPr>
          <p:cNvPr id="68613" name="Rectangle 3">
            <a:extLst>
              <a:ext uri="{FF2B5EF4-FFF2-40B4-BE49-F238E27FC236}">
                <a16:creationId xmlns:a16="http://schemas.microsoft.com/office/drawing/2014/main" id="{D2B3A679-008B-CCF4-90B5-009521D9F5F8}"/>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E3F27E91-25A2-FF65-B63B-F1A4226DE96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9635" name="Rectangle 7">
            <a:extLst>
              <a:ext uri="{FF2B5EF4-FFF2-40B4-BE49-F238E27FC236}">
                <a16:creationId xmlns:a16="http://schemas.microsoft.com/office/drawing/2014/main" id="{B6F68DF7-CC4E-02ED-992C-4218694BEC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FB87E67-EF50-4A5F-8723-021250B523CF}" type="slidenum">
              <a:rPr lang="es-ES" altLang="es-CO" sz="1300">
                <a:solidFill>
                  <a:schemeClr val="tx1"/>
                </a:solidFill>
                <a:latin typeface="Arial" panose="020B0604020202020204" pitchFamily="34" charset="0"/>
              </a:rPr>
              <a:pPr/>
              <a:t>7</a:t>
            </a:fld>
            <a:endParaRPr lang="es-ES" altLang="es-CO" sz="1300">
              <a:solidFill>
                <a:schemeClr val="tx1"/>
              </a:solidFill>
              <a:latin typeface="Arial" panose="020B0604020202020204" pitchFamily="34" charset="0"/>
            </a:endParaRPr>
          </a:p>
        </p:txBody>
      </p:sp>
      <p:sp>
        <p:nvSpPr>
          <p:cNvPr id="69636" name="Rectangle 2">
            <a:extLst>
              <a:ext uri="{FF2B5EF4-FFF2-40B4-BE49-F238E27FC236}">
                <a16:creationId xmlns:a16="http://schemas.microsoft.com/office/drawing/2014/main" id="{696E194A-B3DD-59A7-D8E5-F87BB9795C73}"/>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69637" name="Rectangle 3">
            <a:extLst>
              <a:ext uri="{FF2B5EF4-FFF2-40B4-BE49-F238E27FC236}">
                <a16:creationId xmlns:a16="http://schemas.microsoft.com/office/drawing/2014/main" id="{F2E42953-3AC0-F3BB-9A92-7EFF150B3A57}"/>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CA9BC9DF-1131-DF71-B86F-1E88AA52BF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0659" name="Rectangle 7">
            <a:extLst>
              <a:ext uri="{FF2B5EF4-FFF2-40B4-BE49-F238E27FC236}">
                <a16:creationId xmlns:a16="http://schemas.microsoft.com/office/drawing/2014/main" id="{86AF3496-34C8-E418-25EC-2C8F0CF51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141CE3A2-AA4D-4969-BE99-ABCD32167F59}" type="slidenum">
              <a:rPr lang="es-ES" altLang="es-CO" sz="1300">
                <a:solidFill>
                  <a:schemeClr val="tx1"/>
                </a:solidFill>
                <a:latin typeface="Arial" panose="020B0604020202020204" pitchFamily="34" charset="0"/>
              </a:rPr>
              <a:pPr/>
              <a:t>8</a:t>
            </a:fld>
            <a:endParaRPr lang="es-ES" altLang="es-CO" sz="1300">
              <a:solidFill>
                <a:schemeClr val="tx1"/>
              </a:solidFill>
              <a:latin typeface="Arial" panose="020B0604020202020204" pitchFamily="34" charset="0"/>
            </a:endParaRPr>
          </a:p>
        </p:txBody>
      </p:sp>
      <p:sp>
        <p:nvSpPr>
          <p:cNvPr id="70660" name="Rectangle 2">
            <a:extLst>
              <a:ext uri="{FF2B5EF4-FFF2-40B4-BE49-F238E27FC236}">
                <a16:creationId xmlns:a16="http://schemas.microsoft.com/office/drawing/2014/main" id="{087C2822-F2DD-4F72-E7B4-CEF83EEB4272}"/>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70661" name="Rectangle 3">
            <a:extLst>
              <a:ext uri="{FF2B5EF4-FFF2-40B4-BE49-F238E27FC236}">
                <a16:creationId xmlns:a16="http://schemas.microsoft.com/office/drawing/2014/main" id="{616D22F3-2047-5610-4EBF-A88E1C3547A4}"/>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_tradnl" altLang="es-CO">
                <a:latin typeface="Arial" panose="020B0604020202020204" pitchFamily="34" charset="0"/>
              </a:rPr>
              <a:t>Los tipos de operación tienen incorporados un doble concepto:</a:t>
            </a:r>
            <a:endParaRPr lang="es-ES" altLang="es-CO">
              <a:latin typeface="Arial" panose="020B0604020202020204" pitchFamily="34" charset="0"/>
            </a:endParaRPr>
          </a:p>
          <a:p>
            <a:pPr eaLnBrk="1" hangingPunct="1"/>
            <a:r>
              <a:rPr lang="es-ES_tradnl" altLang="es-CO" b="1">
                <a:latin typeface="Arial" panose="020B0604020202020204" pitchFamily="34" charset="0"/>
              </a:rPr>
              <a:t>Tipos de estructura de crédito (o tipo de cuota).</a:t>
            </a:r>
            <a:endParaRPr lang="es-ES" altLang="es-CO">
              <a:latin typeface="Arial" panose="020B0604020202020204" pitchFamily="34" charset="0"/>
            </a:endParaRPr>
          </a:p>
          <a:p>
            <a:pPr eaLnBrk="1" hangingPunct="1"/>
            <a:r>
              <a:rPr lang="es-ES_tradnl" altLang="es-CO" b="1">
                <a:latin typeface="Arial" panose="020B0604020202020204" pitchFamily="34" charset="0"/>
              </a:rPr>
              <a:t>Tipo de tasa de interés:</a:t>
            </a:r>
            <a:endParaRPr lang="es-ES" altLang="es-CO">
              <a:latin typeface="Arial" panose="020B0604020202020204" pitchFamily="34" charset="0"/>
            </a:endParaRPr>
          </a:p>
          <a:p>
            <a:pPr eaLnBrk="1" hangingPunct="1"/>
            <a:r>
              <a:rPr lang="es-ES_tradnl" altLang="es-CO" b="1">
                <a:latin typeface="Arial" panose="020B0604020202020204" pitchFamily="34" charset="0"/>
              </a:rPr>
              <a:t>Inferiores a 50</a:t>
            </a:r>
            <a:r>
              <a:rPr lang="es-ES_tradnl" altLang="es-CO">
                <a:latin typeface="Arial" panose="020B0604020202020204" pitchFamily="34" charset="0"/>
              </a:rPr>
              <a:t>: préstamos a tasa fija.</a:t>
            </a:r>
            <a:endParaRPr lang="es-ES_tradnl" altLang="es-CO" b="1">
              <a:latin typeface="Arial" panose="020B0604020202020204" pitchFamily="34" charset="0"/>
            </a:endParaRPr>
          </a:p>
          <a:p>
            <a:pPr eaLnBrk="1" hangingPunct="1"/>
            <a:r>
              <a:rPr lang="es-ES_tradnl" altLang="es-CO" b="1">
                <a:latin typeface="Arial" panose="020B0604020202020204" pitchFamily="34" charset="0"/>
              </a:rPr>
              <a:t>Superiores a 50</a:t>
            </a:r>
            <a:r>
              <a:rPr lang="es-ES_tradnl" altLang="es-CO">
                <a:latin typeface="Arial" panose="020B0604020202020204" pitchFamily="34" charset="0"/>
              </a:rPr>
              <a:t>: préstamos a tasa revisable, es decir que utilizan una tasa base (clase de tasa) modificable automáticamente, mas un plus fijo.</a:t>
            </a:r>
          </a:p>
          <a:p>
            <a:pPr eaLnBrk="1" hangingPunct="1"/>
            <a:endParaRPr lang="es-ES_tradnl" altLang="es-CO">
              <a:latin typeface="Arial" panose="020B0604020202020204" pitchFamily="34" charset="0"/>
            </a:endParaRPr>
          </a:p>
          <a:p>
            <a:pPr eaLnBrk="1" hangingPunct="1"/>
            <a:endParaRPr lang="es-ES_tradnl" altLang="es-CO">
              <a:latin typeface="Arial" panose="020B0604020202020204" pitchFamily="34" charset="0"/>
            </a:endParaRPr>
          </a:p>
          <a:p>
            <a:pPr eaLnBrk="1" hangingPunct="1"/>
            <a:endParaRPr lang="es-ES" altLang="es-CO">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9303BFD1-2A93-74C8-B894-62952CD10ED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1683" name="Rectangle 7">
            <a:extLst>
              <a:ext uri="{FF2B5EF4-FFF2-40B4-BE49-F238E27FC236}">
                <a16:creationId xmlns:a16="http://schemas.microsoft.com/office/drawing/2014/main" id="{3CC1CF31-FF2E-5979-1259-B6947860B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FA344A8-D665-4238-B743-35EA4C5061A0}" type="slidenum">
              <a:rPr lang="es-ES" altLang="es-CO" sz="1300">
                <a:solidFill>
                  <a:schemeClr val="tx1"/>
                </a:solidFill>
                <a:latin typeface="Arial" panose="020B0604020202020204" pitchFamily="34" charset="0"/>
              </a:rPr>
              <a:pPr/>
              <a:t>9</a:t>
            </a:fld>
            <a:endParaRPr lang="es-ES" altLang="es-CO" sz="1300">
              <a:solidFill>
                <a:schemeClr val="tx1"/>
              </a:solidFill>
              <a:latin typeface="Arial" panose="020B0604020202020204" pitchFamily="34" charset="0"/>
            </a:endParaRPr>
          </a:p>
        </p:txBody>
      </p:sp>
      <p:sp>
        <p:nvSpPr>
          <p:cNvPr id="71684" name="Rectangle 2">
            <a:extLst>
              <a:ext uri="{FF2B5EF4-FFF2-40B4-BE49-F238E27FC236}">
                <a16:creationId xmlns:a16="http://schemas.microsoft.com/office/drawing/2014/main" id="{9CF30FE2-5996-148F-2265-A2D63C064A18}"/>
              </a:ext>
            </a:extLst>
          </p:cNvPr>
          <p:cNvSpPr>
            <a:spLocks noRot="1" noChangeArrowheads="1" noTextEdit="1"/>
          </p:cNvSpPr>
          <p:nvPr>
            <p:ph type="sldImg"/>
          </p:nvPr>
        </p:nvSpPr>
        <p:spPr>
          <a:xfrm>
            <a:off x="1258888" y="720725"/>
            <a:ext cx="4800600" cy="3600450"/>
          </a:xfrm>
          <a:ln/>
        </p:spPr>
      </p:sp>
      <p:sp>
        <p:nvSpPr>
          <p:cNvPr id="71685" name="Rectangle 3">
            <a:extLst>
              <a:ext uri="{FF2B5EF4-FFF2-40B4-BE49-F238E27FC236}">
                <a16:creationId xmlns:a16="http://schemas.microsoft.com/office/drawing/2014/main" id="{96D8946A-7707-E883-7CEC-4487109C59F6}"/>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UY"/>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UY"/>
          </a:p>
        </p:txBody>
      </p:sp>
      <p:sp>
        <p:nvSpPr>
          <p:cNvPr id="4" name="Rectangle 7">
            <a:extLst>
              <a:ext uri="{FF2B5EF4-FFF2-40B4-BE49-F238E27FC236}">
                <a16:creationId xmlns:a16="http://schemas.microsoft.com/office/drawing/2014/main" id="{0769CC50-B01A-B809-CAC6-B8825DE00153}"/>
              </a:ext>
            </a:extLst>
          </p:cNvPr>
          <p:cNvSpPr>
            <a:spLocks noGrp="1" noChangeArrowheads="1"/>
          </p:cNvSpPr>
          <p:nvPr>
            <p:ph type="ftr" sz="quarter" idx="10"/>
          </p:nvPr>
        </p:nvSpPr>
        <p:spPr>
          <a:ln/>
        </p:spPr>
        <p:txBody>
          <a:bodyPr/>
          <a:lstStyle>
            <a:lvl1pPr>
              <a:defRPr/>
            </a:lvl1pPr>
          </a:lstStyle>
          <a:p>
            <a:r>
              <a:rPr lang="es-ES" altLang="es-CO"/>
              <a:t>WWW.BANTOTAL.COM - </a:t>
            </a:r>
            <a:fld id="{D9600384-D021-4300-B033-E8C51AE334DD}" type="slidenum">
              <a:rPr lang="es-ES" altLang="es-CO"/>
              <a:pPr/>
              <a:t>‹Nº›</a:t>
            </a:fld>
            <a:endParaRPr lang="es-ES" altLang="es-CO"/>
          </a:p>
        </p:txBody>
      </p:sp>
      <p:sp>
        <p:nvSpPr>
          <p:cNvPr id="5" name="Rectangle 9">
            <a:extLst>
              <a:ext uri="{FF2B5EF4-FFF2-40B4-BE49-F238E27FC236}">
                <a16:creationId xmlns:a16="http://schemas.microsoft.com/office/drawing/2014/main" id="{74F558EF-41B0-8C09-F8F9-68E6C417A7CC}"/>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297263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7">
            <a:extLst>
              <a:ext uri="{FF2B5EF4-FFF2-40B4-BE49-F238E27FC236}">
                <a16:creationId xmlns:a16="http://schemas.microsoft.com/office/drawing/2014/main" id="{59251F8C-7F3B-FDD7-4BE1-5F4D18A4DBCB}"/>
              </a:ext>
            </a:extLst>
          </p:cNvPr>
          <p:cNvSpPr>
            <a:spLocks noGrp="1" noChangeArrowheads="1"/>
          </p:cNvSpPr>
          <p:nvPr>
            <p:ph type="ftr" sz="quarter" idx="10"/>
          </p:nvPr>
        </p:nvSpPr>
        <p:spPr>
          <a:ln/>
        </p:spPr>
        <p:txBody>
          <a:bodyPr/>
          <a:lstStyle>
            <a:lvl1pPr>
              <a:defRPr/>
            </a:lvl1pPr>
          </a:lstStyle>
          <a:p>
            <a:r>
              <a:rPr lang="es-ES" altLang="es-CO"/>
              <a:t>WWW.BANTOTAL.COM - </a:t>
            </a:r>
            <a:fld id="{123A86B1-7792-4E82-98E5-156C2BCE8FEE}" type="slidenum">
              <a:rPr lang="es-ES" altLang="es-CO"/>
              <a:pPr/>
              <a:t>‹Nº›</a:t>
            </a:fld>
            <a:endParaRPr lang="es-ES" altLang="es-CO"/>
          </a:p>
        </p:txBody>
      </p:sp>
      <p:sp>
        <p:nvSpPr>
          <p:cNvPr id="5" name="Rectangle 9">
            <a:extLst>
              <a:ext uri="{FF2B5EF4-FFF2-40B4-BE49-F238E27FC236}">
                <a16:creationId xmlns:a16="http://schemas.microsoft.com/office/drawing/2014/main" id="{CD092B37-1ABA-1BE4-D9CA-EE7C0F10D20B}"/>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368427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04813"/>
            <a:ext cx="2057400" cy="5721350"/>
          </a:xfrm>
        </p:spPr>
        <p:txBody>
          <a:bodyPr vert="eaVert"/>
          <a:lstStyle/>
          <a:p>
            <a:r>
              <a:rPr lang="es-ES"/>
              <a:t>Haga clic para modificar el estilo de título del patrón</a:t>
            </a:r>
            <a:endParaRPr lang="es-UY"/>
          </a:p>
        </p:txBody>
      </p:sp>
      <p:sp>
        <p:nvSpPr>
          <p:cNvPr id="3" name="2 Marcador de texto vertical"/>
          <p:cNvSpPr>
            <a:spLocks noGrp="1"/>
          </p:cNvSpPr>
          <p:nvPr>
            <p:ph type="body" orient="vert" idx="1"/>
          </p:nvPr>
        </p:nvSpPr>
        <p:spPr>
          <a:xfrm>
            <a:off x="457200" y="404813"/>
            <a:ext cx="6019800" cy="57213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7">
            <a:extLst>
              <a:ext uri="{FF2B5EF4-FFF2-40B4-BE49-F238E27FC236}">
                <a16:creationId xmlns:a16="http://schemas.microsoft.com/office/drawing/2014/main" id="{12F0F290-A355-7A1F-6106-32724A339F2A}"/>
              </a:ext>
            </a:extLst>
          </p:cNvPr>
          <p:cNvSpPr>
            <a:spLocks noGrp="1" noChangeArrowheads="1"/>
          </p:cNvSpPr>
          <p:nvPr>
            <p:ph type="ftr" sz="quarter" idx="10"/>
          </p:nvPr>
        </p:nvSpPr>
        <p:spPr>
          <a:ln/>
        </p:spPr>
        <p:txBody>
          <a:bodyPr/>
          <a:lstStyle>
            <a:lvl1pPr>
              <a:defRPr/>
            </a:lvl1pPr>
          </a:lstStyle>
          <a:p>
            <a:r>
              <a:rPr lang="es-ES" altLang="es-CO"/>
              <a:t>WWW.BANTOTAL.COM - </a:t>
            </a:r>
            <a:fld id="{63A63064-90CF-4E9C-919D-FDCC6F54F3FA}" type="slidenum">
              <a:rPr lang="es-ES" altLang="es-CO"/>
              <a:pPr/>
              <a:t>‹Nº›</a:t>
            </a:fld>
            <a:endParaRPr lang="es-ES" altLang="es-CO"/>
          </a:p>
        </p:txBody>
      </p:sp>
      <p:sp>
        <p:nvSpPr>
          <p:cNvPr id="5" name="Rectangle 9">
            <a:extLst>
              <a:ext uri="{FF2B5EF4-FFF2-40B4-BE49-F238E27FC236}">
                <a16:creationId xmlns:a16="http://schemas.microsoft.com/office/drawing/2014/main" id="{8B0E59C6-6D7D-C9FE-542F-893E7DC8F133}"/>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2348341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813"/>
            <a:ext cx="8229600" cy="792162"/>
          </a:xfrm>
        </p:spPr>
        <p:txBody>
          <a:bodyPr/>
          <a:lstStyle/>
          <a:p>
            <a:r>
              <a:rPr lang="es-ES"/>
              <a:t>Haga clic para modificar el estilo de título del patrón</a:t>
            </a:r>
            <a:endParaRPr lang="es-UY"/>
          </a:p>
        </p:txBody>
      </p:sp>
      <p:sp>
        <p:nvSpPr>
          <p:cNvPr id="3" name="2 Marcador de tabla"/>
          <p:cNvSpPr>
            <a:spLocks noGrp="1"/>
          </p:cNvSpPr>
          <p:nvPr>
            <p:ph type="tbl" idx="1"/>
          </p:nvPr>
        </p:nvSpPr>
        <p:spPr>
          <a:xfrm>
            <a:off x="457200" y="1268413"/>
            <a:ext cx="8229600" cy="4857750"/>
          </a:xfrm>
        </p:spPr>
        <p:txBody>
          <a:bodyPr/>
          <a:lstStyle/>
          <a:p>
            <a:pPr lvl="0"/>
            <a:endParaRPr lang="es-UY" noProof="0"/>
          </a:p>
        </p:txBody>
      </p:sp>
      <p:sp>
        <p:nvSpPr>
          <p:cNvPr id="4" name="Rectangle 7">
            <a:extLst>
              <a:ext uri="{FF2B5EF4-FFF2-40B4-BE49-F238E27FC236}">
                <a16:creationId xmlns:a16="http://schemas.microsoft.com/office/drawing/2014/main" id="{E70DC2DC-9C4E-4F54-9740-E4DBEECEF7A3}"/>
              </a:ext>
            </a:extLst>
          </p:cNvPr>
          <p:cNvSpPr>
            <a:spLocks noGrp="1" noChangeArrowheads="1"/>
          </p:cNvSpPr>
          <p:nvPr>
            <p:ph type="ftr" sz="quarter" idx="10"/>
          </p:nvPr>
        </p:nvSpPr>
        <p:spPr>
          <a:ln/>
        </p:spPr>
        <p:txBody>
          <a:bodyPr/>
          <a:lstStyle>
            <a:lvl1pPr>
              <a:defRPr/>
            </a:lvl1pPr>
          </a:lstStyle>
          <a:p>
            <a:r>
              <a:rPr lang="es-ES" altLang="es-CO"/>
              <a:t>WWW.BANTOTAL.COM - </a:t>
            </a:r>
            <a:fld id="{4C6B30D2-9EFC-4BD2-AE6B-A84F05035F11}" type="slidenum">
              <a:rPr lang="es-ES" altLang="es-CO"/>
              <a:pPr/>
              <a:t>‹Nº›</a:t>
            </a:fld>
            <a:endParaRPr lang="es-ES" altLang="es-CO"/>
          </a:p>
        </p:txBody>
      </p:sp>
      <p:sp>
        <p:nvSpPr>
          <p:cNvPr id="5" name="Rectangle 9">
            <a:extLst>
              <a:ext uri="{FF2B5EF4-FFF2-40B4-BE49-F238E27FC236}">
                <a16:creationId xmlns:a16="http://schemas.microsoft.com/office/drawing/2014/main" id="{E39908D5-0B45-DD80-2218-1D4833DE35C0}"/>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344899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7">
            <a:extLst>
              <a:ext uri="{FF2B5EF4-FFF2-40B4-BE49-F238E27FC236}">
                <a16:creationId xmlns:a16="http://schemas.microsoft.com/office/drawing/2014/main" id="{418A5FDE-7FE8-88CD-B68F-7BD6CA59BFC1}"/>
              </a:ext>
            </a:extLst>
          </p:cNvPr>
          <p:cNvSpPr>
            <a:spLocks noGrp="1" noChangeArrowheads="1"/>
          </p:cNvSpPr>
          <p:nvPr>
            <p:ph type="ftr" sz="quarter" idx="10"/>
          </p:nvPr>
        </p:nvSpPr>
        <p:spPr>
          <a:ln/>
        </p:spPr>
        <p:txBody>
          <a:bodyPr/>
          <a:lstStyle>
            <a:lvl1pPr>
              <a:defRPr/>
            </a:lvl1pPr>
          </a:lstStyle>
          <a:p>
            <a:r>
              <a:rPr lang="es-ES" altLang="es-CO"/>
              <a:t>WWW.BANTOTAL.COM - </a:t>
            </a:r>
            <a:fld id="{FAE3BF23-90FC-4A29-9A19-7E2CE75D7D03}" type="slidenum">
              <a:rPr lang="es-ES" altLang="es-CO"/>
              <a:pPr/>
              <a:t>‹Nº›</a:t>
            </a:fld>
            <a:endParaRPr lang="es-ES" altLang="es-CO"/>
          </a:p>
        </p:txBody>
      </p:sp>
      <p:sp>
        <p:nvSpPr>
          <p:cNvPr id="5" name="Rectangle 9">
            <a:extLst>
              <a:ext uri="{FF2B5EF4-FFF2-40B4-BE49-F238E27FC236}">
                <a16:creationId xmlns:a16="http://schemas.microsoft.com/office/drawing/2014/main" id="{101F45B9-CAA7-3925-6D03-E7BB67335518}"/>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400688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UY"/>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7">
            <a:extLst>
              <a:ext uri="{FF2B5EF4-FFF2-40B4-BE49-F238E27FC236}">
                <a16:creationId xmlns:a16="http://schemas.microsoft.com/office/drawing/2014/main" id="{17B9E863-D054-4C39-1672-B4D289189AAD}"/>
              </a:ext>
            </a:extLst>
          </p:cNvPr>
          <p:cNvSpPr>
            <a:spLocks noGrp="1" noChangeArrowheads="1"/>
          </p:cNvSpPr>
          <p:nvPr>
            <p:ph type="ftr" sz="quarter" idx="10"/>
          </p:nvPr>
        </p:nvSpPr>
        <p:spPr>
          <a:ln/>
        </p:spPr>
        <p:txBody>
          <a:bodyPr/>
          <a:lstStyle>
            <a:lvl1pPr>
              <a:defRPr/>
            </a:lvl1pPr>
          </a:lstStyle>
          <a:p>
            <a:r>
              <a:rPr lang="es-ES" altLang="es-CO"/>
              <a:t>WWW.BANTOTAL.COM - </a:t>
            </a:r>
            <a:fld id="{B99378AE-A188-4A07-9705-2C1931E391B6}" type="slidenum">
              <a:rPr lang="es-ES" altLang="es-CO"/>
              <a:pPr/>
              <a:t>‹Nº›</a:t>
            </a:fld>
            <a:endParaRPr lang="es-ES" altLang="es-CO"/>
          </a:p>
        </p:txBody>
      </p:sp>
      <p:sp>
        <p:nvSpPr>
          <p:cNvPr id="5" name="Rectangle 9">
            <a:extLst>
              <a:ext uri="{FF2B5EF4-FFF2-40B4-BE49-F238E27FC236}">
                <a16:creationId xmlns:a16="http://schemas.microsoft.com/office/drawing/2014/main" id="{BC07A238-DEE5-4E57-782A-34140C094C77}"/>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123374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contenido"/>
          <p:cNvSpPr>
            <a:spLocks noGrp="1"/>
          </p:cNvSpPr>
          <p:nvPr>
            <p:ph sz="half" idx="1"/>
          </p:nvPr>
        </p:nvSpPr>
        <p:spPr>
          <a:xfrm>
            <a:off x="457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contenido"/>
          <p:cNvSpPr>
            <a:spLocks noGrp="1"/>
          </p:cNvSpPr>
          <p:nvPr>
            <p:ph sz="half" idx="2"/>
          </p:nvPr>
        </p:nvSpPr>
        <p:spPr>
          <a:xfrm>
            <a:off x="4648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Rectangle 7">
            <a:extLst>
              <a:ext uri="{FF2B5EF4-FFF2-40B4-BE49-F238E27FC236}">
                <a16:creationId xmlns:a16="http://schemas.microsoft.com/office/drawing/2014/main" id="{023F0305-7DA4-EE7D-A6E7-F0ABF933BEB6}"/>
              </a:ext>
            </a:extLst>
          </p:cNvPr>
          <p:cNvSpPr>
            <a:spLocks noGrp="1" noChangeArrowheads="1"/>
          </p:cNvSpPr>
          <p:nvPr>
            <p:ph type="ftr" sz="quarter" idx="10"/>
          </p:nvPr>
        </p:nvSpPr>
        <p:spPr>
          <a:ln/>
        </p:spPr>
        <p:txBody>
          <a:bodyPr/>
          <a:lstStyle>
            <a:lvl1pPr>
              <a:defRPr/>
            </a:lvl1pPr>
          </a:lstStyle>
          <a:p>
            <a:r>
              <a:rPr lang="es-ES" altLang="es-CO"/>
              <a:t>WWW.BANTOTAL.COM - </a:t>
            </a:r>
            <a:fld id="{4C69178F-3F23-423C-ACB2-6DE1293B116F}" type="slidenum">
              <a:rPr lang="es-ES" altLang="es-CO"/>
              <a:pPr/>
              <a:t>‹Nº›</a:t>
            </a:fld>
            <a:endParaRPr lang="es-ES" altLang="es-CO"/>
          </a:p>
        </p:txBody>
      </p:sp>
      <p:sp>
        <p:nvSpPr>
          <p:cNvPr id="6" name="Rectangle 9">
            <a:extLst>
              <a:ext uri="{FF2B5EF4-FFF2-40B4-BE49-F238E27FC236}">
                <a16:creationId xmlns:a16="http://schemas.microsoft.com/office/drawing/2014/main" id="{68368A6E-0124-7880-9DF4-A896950F6E15}"/>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418378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7" name="Rectangle 7">
            <a:extLst>
              <a:ext uri="{FF2B5EF4-FFF2-40B4-BE49-F238E27FC236}">
                <a16:creationId xmlns:a16="http://schemas.microsoft.com/office/drawing/2014/main" id="{96449BC6-06F8-DD58-2E5E-287B4205307E}"/>
              </a:ext>
            </a:extLst>
          </p:cNvPr>
          <p:cNvSpPr>
            <a:spLocks noGrp="1" noChangeArrowheads="1"/>
          </p:cNvSpPr>
          <p:nvPr>
            <p:ph type="ftr" sz="quarter" idx="10"/>
          </p:nvPr>
        </p:nvSpPr>
        <p:spPr>
          <a:ln/>
        </p:spPr>
        <p:txBody>
          <a:bodyPr/>
          <a:lstStyle>
            <a:lvl1pPr>
              <a:defRPr/>
            </a:lvl1pPr>
          </a:lstStyle>
          <a:p>
            <a:r>
              <a:rPr lang="es-ES" altLang="es-CO"/>
              <a:t>WWW.BANTOTAL.COM - </a:t>
            </a:r>
            <a:fld id="{08050EF8-4786-4959-A6DA-AFDF613A1A3B}" type="slidenum">
              <a:rPr lang="es-ES" altLang="es-CO"/>
              <a:pPr/>
              <a:t>‹Nº›</a:t>
            </a:fld>
            <a:endParaRPr lang="es-ES" altLang="es-CO"/>
          </a:p>
        </p:txBody>
      </p:sp>
      <p:sp>
        <p:nvSpPr>
          <p:cNvPr id="8" name="Rectangle 9">
            <a:extLst>
              <a:ext uri="{FF2B5EF4-FFF2-40B4-BE49-F238E27FC236}">
                <a16:creationId xmlns:a16="http://schemas.microsoft.com/office/drawing/2014/main" id="{980F6C0C-1CDE-BC80-5542-1FF2AC9A6CB0}"/>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338449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Rectangle 7">
            <a:extLst>
              <a:ext uri="{FF2B5EF4-FFF2-40B4-BE49-F238E27FC236}">
                <a16:creationId xmlns:a16="http://schemas.microsoft.com/office/drawing/2014/main" id="{FC0BA27A-46F9-F9D9-96A1-D7F5BC3847A1}"/>
              </a:ext>
            </a:extLst>
          </p:cNvPr>
          <p:cNvSpPr>
            <a:spLocks noGrp="1" noChangeArrowheads="1"/>
          </p:cNvSpPr>
          <p:nvPr>
            <p:ph type="ftr" sz="quarter" idx="10"/>
          </p:nvPr>
        </p:nvSpPr>
        <p:spPr>
          <a:ln/>
        </p:spPr>
        <p:txBody>
          <a:bodyPr/>
          <a:lstStyle>
            <a:lvl1pPr>
              <a:defRPr/>
            </a:lvl1pPr>
          </a:lstStyle>
          <a:p>
            <a:r>
              <a:rPr lang="es-ES" altLang="es-CO"/>
              <a:t>WWW.BANTOTAL.COM - </a:t>
            </a:r>
            <a:fld id="{00C3E74E-6D02-4215-9AE5-8A0B1B2406F9}" type="slidenum">
              <a:rPr lang="es-ES" altLang="es-CO"/>
              <a:pPr/>
              <a:t>‹Nº›</a:t>
            </a:fld>
            <a:endParaRPr lang="es-ES" altLang="es-CO"/>
          </a:p>
        </p:txBody>
      </p:sp>
      <p:sp>
        <p:nvSpPr>
          <p:cNvPr id="4" name="Rectangle 9">
            <a:extLst>
              <a:ext uri="{FF2B5EF4-FFF2-40B4-BE49-F238E27FC236}">
                <a16:creationId xmlns:a16="http://schemas.microsoft.com/office/drawing/2014/main" id="{D48C3613-D2B4-62ED-36F0-80CA9268B0A7}"/>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140088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13B95EA-9C6C-A847-4E64-598850160B00}"/>
              </a:ext>
            </a:extLst>
          </p:cNvPr>
          <p:cNvSpPr>
            <a:spLocks noGrp="1" noChangeArrowheads="1"/>
          </p:cNvSpPr>
          <p:nvPr>
            <p:ph type="ftr" sz="quarter" idx="10"/>
          </p:nvPr>
        </p:nvSpPr>
        <p:spPr>
          <a:ln/>
        </p:spPr>
        <p:txBody>
          <a:bodyPr/>
          <a:lstStyle>
            <a:lvl1pPr>
              <a:defRPr/>
            </a:lvl1pPr>
          </a:lstStyle>
          <a:p>
            <a:r>
              <a:rPr lang="es-ES" altLang="es-CO"/>
              <a:t>WWW.BANTOTAL.COM - </a:t>
            </a:r>
            <a:fld id="{30712C6B-1EE3-440E-BC06-29EC039F9328}" type="slidenum">
              <a:rPr lang="es-ES" altLang="es-CO"/>
              <a:pPr/>
              <a:t>‹Nº›</a:t>
            </a:fld>
            <a:endParaRPr lang="es-ES" altLang="es-CO"/>
          </a:p>
        </p:txBody>
      </p:sp>
      <p:sp>
        <p:nvSpPr>
          <p:cNvPr id="3" name="Rectangle 9">
            <a:extLst>
              <a:ext uri="{FF2B5EF4-FFF2-40B4-BE49-F238E27FC236}">
                <a16:creationId xmlns:a16="http://schemas.microsoft.com/office/drawing/2014/main" id="{DEE0F307-C753-7DCF-3F5D-1BF2AB8AF099}"/>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244803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UY"/>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7">
            <a:extLst>
              <a:ext uri="{FF2B5EF4-FFF2-40B4-BE49-F238E27FC236}">
                <a16:creationId xmlns:a16="http://schemas.microsoft.com/office/drawing/2014/main" id="{64C86FC9-5687-7910-DEC5-3205E03B20C6}"/>
              </a:ext>
            </a:extLst>
          </p:cNvPr>
          <p:cNvSpPr>
            <a:spLocks noGrp="1" noChangeArrowheads="1"/>
          </p:cNvSpPr>
          <p:nvPr>
            <p:ph type="ftr" sz="quarter" idx="10"/>
          </p:nvPr>
        </p:nvSpPr>
        <p:spPr>
          <a:ln/>
        </p:spPr>
        <p:txBody>
          <a:bodyPr/>
          <a:lstStyle>
            <a:lvl1pPr>
              <a:defRPr/>
            </a:lvl1pPr>
          </a:lstStyle>
          <a:p>
            <a:r>
              <a:rPr lang="es-ES" altLang="es-CO"/>
              <a:t>WWW.BANTOTAL.COM - </a:t>
            </a:r>
            <a:fld id="{A428454E-65FE-40B2-A3B3-6135D901BF35}" type="slidenum">
              <a:rPr lang="es-ES" altLang="es-CO"/>
              <a:pPr/>
              <a:t>‹Nº›</a:t>
            </a:fld>
            <a:endParaRPr lang="es-ES" altLang="es-CO"/>
          </a:p>
        </p:txBody>
      </p:sp>
      <p:sp>
        <p:nvSpPr>
          <p:cNvPr id="6" name="Rectangle 9">
            <a:extLst>
              <a:ext uri="{FF2B5EF4-FFF2-40B4-BE49-F238E27FC236}">
                <a16:creationId xmlns:a16="http://schemas.microsoft.com/office/drawing/2014/main" id="{5332F97A-C853-0D17-F301-6AF4713EF200}"/>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272196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UY"/>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UY"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7">
            <a:extLst>
              <a:ext uri="{FF2B5EF4-FFF2-40B4-BE49-F238E27FC236}">
                <a16:creationId xmlns:a16="http://schemas.microsoft.com/office/drawing/2014/main" id="{9FB535C1-1B98-FCF1-CDA2-1E2C315B69ED}"/>
              </a:ext>
            </a:extLst>
          </p:cNvPr>
          <p:cNvSpPr>
            <a:spLocks noGrp="1" noChangeArrowheads="1"/>
          </p:cNvSpPr>
          <p:nvPr>
            <p:ph type="ftr" sz="quarter" idx="10"/>
          </p:nvPr>
        </p:nvSpPr>
        <p:spPr>
          <a:ln/>
        </p:spPr>
        <p:txBody>
          <a:bodyPr/>
          <a:lstStyle>
            <a:lvl1pPr>
              <a:defRPr/>
            </a:lvl1pPr>
          </a:lstStyle>
          <a:p>
            <a:r>
              <a:rPr lang="es-ES" altLang="es-CO"/>
              <a:t>WWW.BANTOTAL.COM - </a:t>
            </a:r>
            <a:fld id="{6FD25640-48D8-466A-AB41-7DFBE5B72DD2}" type="slidenum">
              <a:rPr lang="es-ES" altLang="es-CO"/>
              <a:pPr/>
              <a:t>‹Nº›</a:t>
            </a:fld>
            <a:endParaRPr lang="es-ES" altLang="es-CO"/>
          </a:p>
        </p:txBody>
      </p:sp>
      <p:sp>
        <p:nvSpPr>
          <p:cNvPr id="6" name="Rectangle 9">
            <a:extLst>
              <a:ext uri="{FF2B5EF4-FFF2-40B4-BE49-F238E27FC236}">
                <a16:creationId xmlns:a16="http://schemas.microsoft.com/office/drawing/2014/main" id="{2ECEBFB5-99F0-AC08-71F5-368D3BCC6587}"/>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418714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tit_fondo_home">
            <a:extLst>
              <a:ext uri="{FF2B5EF4-FFF2-40B4-BE49-F238E27FC236}">
                <a16:creationId xmlns:a16="http://schemas.microsoft.com/office/drawing/2014/main" id="{A3B5D125-AEC5-0DB5-C0E0-1F5229B6CD6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9525"/>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27" name="Rectangle 3">
            <a:extLst>
              <a:ext uri="{FF2B5EF4-FFF2-40B4-BE49-F238E27FC236}">
                <a16:creationId xmlns:a16="http://schemas.microsoft.com/office/drawing/2014/main" id="{0C9B0E5F-771D-9B00-C82F-F200CC3216B3}"/>
              </a:ext>
            </a:extLst>
          </p:cNvPr>
          <p:cNvSpPr>
            <a:spLocks noGrp="1" noChangeArrowheads="1"/>
          </p:cNvSpPr>
          <p:nvPr>
            <p:ph type="title"/>
          </p:nvPr>
        </p:nvSpPr>
        <p:spPr bwMode="auto">
          <a:xfrm>
            <a:off x="457200" y="404813"/>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a:t>
            </a:r>
          </a:p>
        </p:txBody>
      </p:sp>
      <p:sp>
        <p:nvSpPr>
          <p:cNvPr id="564228" name="Rectangle 4">
            <a:extLst>
              <a:ext uri="{FF2B5EF4-FFF2-40B4-BE49-F238E27FC236}">
                <a16:creationId xmlns:a16="http://schemas.microsoft.com/office/drawing/2014/main" id="{78752224-649F-841B-44F7-A260C906D907}"/>
              </a:ext>
            </a:extLst>
          </p:cNvPr>
          <p:cNvSpPr>
            <a:spLocks noGrp="1" noChangeArrowheads="1"/>
          </p:cNvSpPr>
          <p:nvPr>
            <p:ph type="body" idx="1"/>
          </p:nvPr>
        </p:nvSpPr>
        <p:spPr bwMode="auto">
          <a:xfrm>
            <a:off x="457200" y="1268413"/>
            <a:ext cx="8229600" cy="4857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pic>
        <p:nvPicPr>
          <p:cNvPr id="1029" name="Picture 5" descr="sup_logo_bantotal">
            <a:extLst>
              <a:ext uri="{FF2B5EF4-FFF2-40B4-BE49-F238E27FC236}">
                <a16:creationId xmlns:a16="http://schemas.microsoft.com/office/drawing/2014/main" id="{F6E1CD12-3E21-17E6-95F4-EE2F3A27F0D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790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sup_fondo">
            <a:extLst>
              <a:ext uri="{FF2B5EF4-FFF2-40B4-BE49-F238E27FC236}">
                <a16:creationId xmlns:a16="http://schemas.microsoft.com/office/drawing/2014/main" id="{6C0F6F28-76D3-49EB-8447-B8327D379B7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0"/>
            <a:ext cx="6372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31" name="Rectangle 7">
            <a:extLst>
              <a:ext uri="{FF2B5EF4-FFF2-40B4-BE49-F238E27FC236}">
                <a16:creationId xmlns:a16="http://schemas.microsoft.com/office/drawing/2014/main" id="{470AD5D9-CC6A-6F38-6B33-06BFCAB67DD0}"/>
              </a:ext>
            </a:extLst>
          </p:cNvPr>
          <p:cNvSpPr>
            <a:spLocks noGrp="1" noChangeArrowheads="1"/>
          </p:cNvSpPr>
          <p:nvPr>
            <p:ph type="ftr" sz="quarter" idx="3"/>
          </p:nvPr>
        </p:nvSpPr>
        <p:spPr bwMode="auto">
          <a:xfrm>
            <a:off x="3132138" y="6473825"/>
            <a:ext cx="2895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CC0000"/>
                </a:solidFill>
                <a:latin typeface="Arial" panose="020B0604020202020204" pitchFamily="34" charset="0"/>
                <a:cs typeface="Arial" panose="020B0604020202020204" pitchFamily="34" charset="0"/>
              </a:defRPr>
            </a:lvl1pPr>
          </a:lstStyle>
          <a:p>
            <a:r>
              <a:rPr lang="es-ES" altLang="es-CO"/>
              <a:t>WWW.BANTOTAL.COM - </a:t>
            </a:r>
            <a:fld id="{D8AB8C7F-E80D-4601-8505-6232B02CECA7}" type="slidenum">
              <a:rPr lang="es-ES" altLang="es-CO"/>
              <a:pPr/>
              <a:t>‹Nº›</a:t>
            </a:fld>
            <a:endParaRPr lang="es-ES" altLang="es-CO"/>
          </a:p>
        </p:txBody>
      </p:sp>
      <p:pic>
        <p:nvPicPr>
          <p:cNvPr id="1032" name="Picture 8" descr="Image3">
            <a:extLst>
              <a:ext uri="{FF2B5EF4-FFF2-40B4-BE49-F238E27FC236}">
                <a16:creationId xmlns:a16="http://schemas.microsoft.com/office/drawing/2014/main" id="{E8765F75-A95D-C544-B91A-BCE9DD6DB24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10450" y="6524625"/>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33" name="Rectangle 9">
            <a:extLst>
              <a:ext uri="{FF2B5EF4-FFF2-40B4-BE49-F238E27FC236}">
                <a16:creationId xmlns:a16="http://schemas.microsoft.com/office/drawing/2014/main" id="{B873B3C6-8366-7A8F-332C-85664F3570B3}"/>
              </a:ext>
            </a:extLst>
          </p:cNvPr>
          <p:cNvSpPr>
            <a:spLocks noGrp="1" noChangeArrowheads="1"/>
          </p:cNvSpPr>
          <p:nvPr>
            <p:ph type="dt" sz="half" idx="2"/>
          </p:nvPr>
        </p:nvSpPr>
        <p:spPr bwMode="auto">
          <a:xfrm>
            <a:off x="134938" y="6481763"/>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smtClean="0">
                <a:solidFill>
                  <a:schemeClr val="tx1"/>
                </a:solidFill>
                <a:effectLst>
                  <a:outerShdw blurRad="38100" dist="38100" dir="2700000" algn="tl">
                    <a:srgbClr val="C0C0C0"/>
                  </a:outerShdw>
                </a:effectLst>
                <a:latin typeface="+mn-lt"/>
                <a:cs typeface="Arial" charset="0"/>
              </a:defRPr>
            </a:lvl1pPr>
          </a:lstStyle>
          <a:p>
            <a:pPr>
              <a:defRPr/>
            </a:pPr>
            <a:r>
              <a:rPr lang="es-ES"/>
              <a:t>Setiembre 2007</a:t>
            </a:r>
          </a:p>
        </p:txBody>
      </p:sp>
      <p:pic>
        <p:nvPicPr>
          <p:cNvPr id="1034" name="Picture 11">
            <a:extLst>
              <a:ext uri="{FF2B5EF4-FFF2-40B4-BE49-F238E27FC236}">
                <a16:creationId xmlns:a16="http://schemas.microsoft.com/office/drawing/2014/main" id="{B35CC66D-100F-8FF1-AB05-3E3432E4908F}"/>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724775" y="114300"/>
            <a:ext cx="1419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p:txStyles>
    <p:titleStyle>
      <a:lvl1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5pPr>
      <a:lvl6pPr marL="4572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6pPr>
      <a:lvl7pPr marL="9144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7pPr>
      <a:lvl8pPr marL="13716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8pPr>
      <a:lvl9pPr marL="18288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1869803-B451-27D2-ACF6-478F59624463}"/>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A86CA31E-55DB-47A8-9970-CC1FF6E38A71}" type="slidenum">
              <a:rPr lang="es-ES" altLang="es-CO" sz="1200">
                <a:solidFill>
                  <a:srgbClr val="CC0000"/>
                </a:solidFill>
                <a:latin typeface="Arial" panose="020B0604020202020204" pitchFamily="34" charset="0"/>
              </a:rPr>
              <a:pPr/>
              <a:t>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522D883-A1B3-350D-B98F-C1FE724D38BA}"/>
              </a:ext>
            </a:extLst>
          </p:cNvPr>
          <p:cNvSpPr>
            <a:spLocks noGrp="1"/>
          </p:cNvSpPr>
          <p:nvPr>
            <p:ph type="dt" sz="quarter" idx="11"/>
          </p:nvPr>
        </p:nvSpPr>
        <p:spPr/>
        <p:txBody>
          <a:bodyPr/>
          <a:lstStyle/>
          <a:p>
            <a:pPr>
              <a:defRPr/>
            </a:pPr>
            <a:r>
              <a:rPr lang="es-ES"/>
              <a:t>Setiembre 2007</a:t>
            </a:r>
          </a:p>
        </p:txBody>
      </p:sp>
      <p:sp>
        <p:nvSpPr>
          <p:cNvPr id="83972" name="Rectangle 4">
            <a:extLst>
              <a:ext uri="{FF2B5EF4-FFF2-40B4-BE49-F238E27FC236}">
                <a16:creationId xmlns:a16="http://schemas.microsoft.com/office/drawing/2014/main" id="{FEFA525A-5E9B-6100-5A7A-3E3C8959793E}"/>
              </a:ext>
            </a:extLst>
          </p:cNvPr>
          <p:cNvSpPr>
            <a:spLocks noGrp="1" noChangeArrowheads="1"/>
          </p:cNvSpPr>
          <p:nvPr>
            <p:ph type="subTitle" idx="1"/>
          </p:nvPr>
        </p:nvSpPr>
        <p:spPr/>
        <p:txBody>
          <a:bodyPr/>
          <a:lstStyle/>
          <a:p>
            <a:pPr eaLnBrk="1" hangingPunct="1">
              <a:defRPr/>
            </a:pPr>
            <a:endParaRPr lang="es-ES_tradnl"/>
          </a:p>
          <a:p>
            <a:pPr eaLnBrk="1" hangingPunct="1">
              <a:defRPr/>
            </a:pPr>
            <a:endParaRPr lang="es-ES_tradnl"/>
          </a:p>
          <a:p>
            <a:pPr eaLnBrk="1" hangingPunct="1">
              <a:defRPr/>
            </a:pPr>
            <a:endParaRPr lang="es-ES_tradnl"/>
          </a:p>
          <a:p>
            <a:pPr eaLnBrk="1" hangingPunct="1">
              <a:defRPr/>
            </a:pPr>
            <a:endParaRPr lang="es-ES_tradnl"/>
          </a:p>
          <a:p>
            <a:pPr eaLnBrk="1" hangingPunct="1">
              <a:defRPr/>
            </a:pPr>
            <a:endParaRPr lang="es-ES_tradnl"/>
          </a:p>
          <a:p>
            <a:pPr eaLnBrk="1" hangingPunct="1">
              <a:defRPr/>
            </a:pPr>
            <a:endParaRPr lang="es-ES_tradnl"/>
          </a:p>
          <a:p>
            <a:pPr eaLnBrk="1" hangingPunct="1">
              <a:defRPr/>
            </a:pPr>
            <a:endParaRPr lang="es-ES_tradnl"/>
          </a:p>
        </p:txBody>
      </p:sp>
      <p:sp>
        <p:nvSpPr>
          <p:cNvPr id="83973" name="Rectangle 5">
            <a:extLst>
              <a:ext uri="{FF2B5EF4-FFF2-40B4-BE49-F238E27FC236}">
                <a16:creationId xmlns:a16="http://schemas.microsoft.com/office/drawing/2014/main" id="{502ECF32-0C2D-84DD-3E3A-849C191D5EFE}"/>
              </a:ext>
            </a:extLst>
          </p:cNvPr>
          <p:cNvSpPr>
            <a:spLocks noGrp="1" noChangeArrowheads="1"/>
          </p:cNvSpPr>
          <p:nvPr>
            <p:ph type="ctrTitle"/>
          </p:nvPr>
        </p:nvSpPr>
        <p:spPr>
          <a:xfrm>
            <a:off x="755650" y="1773238"/>
            <a:ext cx="7848600" cy="2808287"/>
          </a:xfrm>
        </p:spPr>
        <p:txBody>
          <a:bodyPr/>
          <a:lstStyle/>
          <a:p>
            <a:pPr algn="ctr" eaLnBrk="1" hangingPunct="1">
              <a:defRPr/>
            </a:pPr>
            <a:r>
              <a:rPr lang="es-ES" sz="3600"/>
              <a:t>Préstamos, </a:t>
            </a:r>
            <a:br>
              <a:rPr lang="es-ES" sz="3600"/>
            </a:br>
            <a:r>
              <a:rPr lang="es-ES" sz="3600"/>
              <a:t>Líneas de Crédito </a:t>
            </a:r>
            <a:br>
              <a:rPr lang="es-ES" sz="3600"/>
            </a:br>
            <a:r>
              <a:rPr lang="es-ES" sz="3600"/>
              <a:t>y Garantías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58501B5-EDFA-6937-8BAD-B5EEC05ED85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9427C492-827A-4DA9-8DC2-24D953CC123A}" type="slidenum">
              <a:rPr lang="es-ES" altLang="es-CO" sz="1200">
                <a:solidFill>
                  <a:srgbClr val="CC0000"/>
                </a:solidFill>
                <a:latin typeface="Arial" panose="020B0604020202020204" pitchFamily="34" charset="0"/>
              </a:rPr>
              <a:pPr/>
              <a:t>10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270D482-D00E-BC69-785F-DB3C6CB078D9}"/>
              </a:ext>
            </a:extLst>
          </p:cNvPr>
          <p:cNvSpPr>
            <a:spLocks noGrp="1"/>
          </p:cNvSpPr>
          <p:nvPr>
            <p:ph type="dt" sz="quarter" idx="11"/>
          </p:nvPr>
        </p:nvSpPr>
        <p:spPr/>
        <p:txBody>
          <a:bodyPr/>
          <a:lstStyle/>
          <a:p>
            <a:pPr>
              <a:defRPr/>
            </a:pPr>
            <a:r>
              <a:rPr lang="es-ES"/>
              <a:t>Setiembre 2007</a:t>
            </a:r>
          </a:p>
        </p:txBody>
      </p:sp>
      <p:sp>
        <p:nvSpPr>
          <p:cNvPr id="555010" name="Rectangle 2">
            <a:extLst>
              <a:ext uri="{FF2B5EF4-FFF2-40B4-BE49-F238E27FC236}">
                <a16:creationId xmlns:a16="http://schemas.microsoft.com/office/drawing/2014/main" id="{B37484AB-3615-B436-DA6A-597F5FFFCD88}"/>
              </a:ext>
            </a:extLst>
          </p:cNvPr>
          <p:cNvSpPr>
            <a:spLocks noGrp="1" noChangeArrowheads="1"/>
          </p:cNvSpPr>
          <p:nvPr>
            <p:ph type="title"/>
          </p:nvPr>
        </p:nvSpPr>
        <p:spPr>
          <a:xfrm>
            <a:off x="2484438" y="404813"/>
            <a:ext cx="8229600" cy="792162"/>
          </a:xfrm>
        </p:spPr>
        <p:txBody>
          <a:bodyPr/>
          <a:lstStyle/>
          <a:p>
            <a:pPr eaLnBrk="1" hangingPunct="1">
              <a:defRPr/>
            </a:pPr>
            <a:r>
              <a:rPr lang="es-ES_tradnl" sz="3200"/>
              <a:t>Características</a:t>
            </a:r>
            <a:br>
              <a:rPr lang="es-ES_tradnl" sz="3200"/>
            </a:br>
            <a:r>
              <a:rPr lang="es-ES_tradnl" sz="1400"/>
              <a:t> </a:t>
            </a:r>
            <a:r>
              <a:rPr lang="es-ES" sz="1400"/>
              <a:t>Condicionamientos – Períodos e Importes</a:t>
            </a:r>
          </a:p>
        </p:txBody>
      </p:sp>
      <p:sp>
        <p:nvSpPr>
          <p:cNvPr id="555011" name="Rectangle 3">
            <a:extLst>
              <a:ext uri="{FF2B5EF4-FFF2-40B4-BE49-F238E27FC236}">
                <a16:creationId xmlns:a16="http://schemas.microsoft.com/office/drawing/2014/main" id="{14083017-86AA-7AF3-8246-26C04313D950}"/>
              </a:ext>
            </a:extLst>
          </p:cNvPr>
          <p:cNvSpPr>
            <a:spLocks noGrp="1" noChangeArrowheads="1"/>
          </p:cNvSpPr>
          <p:nvPr>
            <p:ph type="body" idx="1"/>
          </p:nvPr>
        </p:nvSpPr>
        <p:spPr/>
        <p:txBody>
          <a:bodyPr/>
          <a:lstStyle/>
          <a:p>
            <a:pPr eaLnBrk="1" hangingPunct="1">
              <a:buFont typeface="Arial" charset="0"/>
              <a:buChar char="♦"/>
              <a:defRPr/>
            </a:pPr>
            <a:endParaRPr lang="es-ES" sz="2000"/>
          </a:p>
          <a:p>
            <a:pPr eaLnBrk="1" hangingPunct="1">
              <a:buFont typeface="Arial" charset="0"/>
              <a:buChar char="♦"/>
              <a:defRPr/>
            </a:pPr>
            <a:r>
              <a:rPr lang="es-ES" sz="2000"/>
              <a:t>Rango mínimo – máximo</a:t>
            </a:r>
          </a:p>
          <a:p>
            <a:pPr eaLnBrk="1" hangingPunct="1">
              <a:buFont typeface="Arial" charset="0"/>
              <a:buChar char="♦"/>
              <a:defRPr/>
            </a:pPr>
            <a:endParaRPr lang="es-ES" sz="2000"/>
          </a:p>
          <a:p>
            <a:pPr lvl="1" eaLnBrk="1" hangingPunct="1">
              <a:buFont typeface="Arial" charset="0"/>
              <a:buChar char="♦"/>
              <a:defRPr/>
            </a:pPr>
            <a:r>
              <a:rPr lang="es-ES" sz="2000"/>
              <a:t>Periodicidad de cuota</a:t>
            </a:r>
          </a:p>
          <a:p>
            <a:pPr lvl="1" eaLnBrk="1" hangingPunct="1">
              <a:buFont typeface="Arial" charset="0"/>
              <a:buChar char="♦"/>
              <a:defRPr/>
            </a:pPr>
            <a:r>
              <a:rPr lang="es-ES" sz="2000"/>
              <a:t>Cantidad de cuotas</a:t>
            </a:r>
          </a:p>
          <a:p>
            <a:pPr lvl="1" eaLnBrk="1" hangingPunct="1">
              <a:buFont typeface="Arial" charset="0"/>
              <a:buChar char="♦"/>
              <a:defRPr/>
            </a:pPr>
            <a:r>
              <a:rPr lang="es-ES" sz="2000"/>
              <a:t>Importes</a:t>
            </a:r>
          </a:p>
          <a:p>
            <a:pPr eaLnBrk="1" hangingPunct="1">
              <a:buFont typeface="Arial" charset="0"/>
              <a:buChar char="♦"/>
              <a:defRPr/>
            </a:pPr>
            <a:endParaRPr lang="es-ES" sz="2000"/>
          </a:p>
          <a:p>
            <a:pPr eaLnBrk="1" hangingPunct="1">
              <a:buFont typeface="Arial" charset="0"/>
              <a:buChar char="♦"/>
              <a:defRPr/>
            </a:pPr>
            <a:r>
              <a:rPr lang="es-ES" sz="2000"/>
              <a:t>Valores preestablecidos</a:t>
            </a:r>
          </a:p>
          <a:p>
            <a:pPr eaLnBrk="1" hangingPunct="1">
              <a:buFont typeface="Arial" charset="0"/>
              <a:buChar char="♦"/>
              <a:defRPr/>
            </a:pPr>
            <a:endParaRPr lang="es-ES" sz="2000"/>
          </a:p>
          <a:p>
            <a:pPr lvl="1" eaLnBrk="1" hangingPunct="1">
              <a:buFont typeface="Arial" charset="0"/>
              <a:buChar char="♦"/>
              <a:defRPr/>
            </a:pPr>
            <a:r>
              <a:rPr lang="es-ES" sz="2000"/>
              <a:t>Periodicidad de cuota</a:t>
            </a:r>
          </a:p>
          <a:p>
            <a:pPr lvl="1" eaLnBrk="1" hangingPunct="1">
              <a:buFont typeface="Arial" charset="0"/>
              <a:buChar char="♦"/>
              <a:defRPr/>
            </a:pPr>
            <a:r>
              <a:rPr lang="es-ES" sz="2000"/>
              <a:t>Cantidad de cuotas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CC627ACD-8E62-BCCA-1DF1-0B0A1959BD1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949DBCF6-4221-4059-8A59-13FADF8CFC95}" type="slidenum">
              <a:rPr lang="es-ES" altLang="es-CO" sz="1200">
                <a:solidFill>
                  <a:srgbClr val="CC0000"/>
                </a:solidFill>
                <a:latin typeface="Arial" panose="020B0604020202020204" pitchFamily="34" charset="0"/>
              </a:rPr>
              <a:pPr/>
              <a:t>11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2576E9EA-3F2C-ECCF-94AB-DB24EF6CCE3C}"/>
              </a:ext>
            </a:extLst>
          </p:cNvPr>
          <p:cNvSpPr>
            <a:spLocks noGrp="1"/>
          </p:cNvSpPr>
          <p:nvPr>
            <p:ph type="dt" sz="quarter" idx="11"/>
          </p:nvPr>
        </p:nvSpPr>
        <p:spPr/>
        <p:txBody>
          <a:bodyPr/>
          <a:lstStyle/>
          <a:p>
            <a:pPr>
              <a:defRPr/>
            </a:pPr>
            <a:r>
              <a:rPr lang="es-ES"/>
              <a:t>Setiembre 2007</a:t>
            </a:r>
          </a:p>
        </p:txBody>
      </p:sp>
      <p:sp>
        <p:nvSpPr>
          <p:cNvPr id="558082" name="Rectangle 2">
            <a:extLst>
              <a:ext uri="{FF2B5EF4-FFF2-40B4-BE49-F238E27FC236}">
                <a16:creationId xmlns:a16="http://schemas.microsoft.com/office/drawing/2014/main" id="{C9D6D589-6EDE-5520-2293-81A87B18B545}"/>
              </a:ext>
            </a:extLst>
          </p:cNvPr>
          <p:cNvSpPr>
            <a:spLocks noGrp="1" noChangeArrowheads="1"/>
          </p:cNvSpPr>
          <p:nvPr>
            <p:ph type="title"/>
          </p:nvPr>
        </p:nvSpPr>
        <p:spPr>
          <a:xfrm>
            <a:off x="2463800" y="404813"/>
            <a:ext cx="8229600" cy="792162"/>
          </a:xfrm>
        </p:spPr>
        <p:txBody>
          <a:bodyPr/>
          <a:lstStyle/>
          <a:p>
            <a:pPr eaLnBrk="1" hangingPunct="1">
              <a:defRPr/>
            </a:pPr>
            <a:r>
              <a:rPr lang="es-ES_tradnl" sz="3200"/>
              <a:t>Características</a:t>
            </a:r>
            <a:br>
              <a:rPr lang="es-ES_tradnl" sz="3200"/>
            </a:br>
            <a:r>
              <a:rPr lang="es-ES_tradnl" sz="1400"/>
              <a:t> </a:t>
            </a:r>
            <a:r>
              <a:rPr lang="es-ES" sz="1400"/>
              <a:t>Condicionamientos – Otros </a:t>
            </a:r>
          </a:p>
        </p:txBody>
      </p:sp>
      <p:sp>
        <p:nvSpPr>
          <p:cNvPr id="558083" name="Rectangle 3">
            <a:extLst>
              <a:ext uri="{FF2B5EF4-FFF2-40B4-BE49-F238E27FC236}">
                <a16:creationId xmlns:a16="http://schemas.microsoft.com/office/drawing/2014/main" id="{9FA9197D-0279-3B2F-C226-0585C23017E7}"/>
              </a:ext>
            </a:extLst>
          </p:cNvPr>
          <p:cNvSpPr>
            <a:spLocks noGrp="1" noChangeArrowheads="1"/>
          </p:cNvSpPr>
          <p:nvPr>
            <p:ph type="body" idx="1"/>
          </p:nvPr>
        </p:nvSpPr>
        <p:spPr/>
        <p:txBody>
          <a:bodyPr/>
          <a:lstStyle/>
          <a:p>
            <a:pPr eaLnBrk="1" hangingPunct="1">
              <a:lnSpc>
                <a:spcPct val="90000"/>
              </a:lnSpc>
              <a:buFont typeface="Arial" charset="0"/>
              <a:buChar char="♦"/>
              <a:defRPr/>
            </a:pPr>
            <a:r>
              <a:rPr lang="es-ES" sz="2000"/>
              <a:t>Tipo de Mes</a:t>
            </a:r>
          </a:p>
          <a:p>
            <a:pPr lvl="1" eaLnBrk="1" hangingPunct="1">
              <a:lnSpc>
                <a:spcPct val="90000"/>
              </a:lnSpc>
              <a:buFont typeface="Arial" charset="0"/>
              <a:buChar char="♦"/>
              <a:defRPr/>
            </a:pPr>
            <a:r>
              <a:rPr lang="es-ES" sz="2000"/>
              <a:t>Comercial</a:t>
            </a:r>
          </a:p>
          <a:p>
            <a:pPr lvl="1" eaLnBrk="1" hangingPunct="1">
              <a:lnSpc>
                <a:spcPct val="90000"/>
              </a:lnSpc>
              <a:buFont typeface="Arial" charset="0"/>
              <a:buChar char="♦"/>
              <a:defRPr/>
            </a:pPr>
            <a:r>
              <a:rPr lang="es-ES" sz="2000"/>
              <a:t>Calendario</a:t>
            </a:r>
          </a:p>
          <a:p>
            <a:pPr lvl="1" eaLnBrk="1" hangingPunct="1">
              <a:lnSpc>
                <a:spcPct val="90000"/>
              </a:lnSpc>
              <a:buFont typeface="Arial" charset="0"/>
              <a:buChar char="♦"/>
              <a:defRPr/>
            </a:pPr>
            <a:endParaRPr lang="es-ES" sz="2000"/>
          </a:p>
          <a:p>
            <a:pPr eaLnBrk="1" hangingPunct="1">
              <a:lnSpc>
                <a:spcPct val="90000"/>
              </a:lnSpc>
              <a:buFont typeface="Arial" charset="0"/>
              <a:buChar char="♦"/>
              <a:defRPr/>
            </a:pPr>
            <a:r>
              <a:rPr lang="es-ES" sz="2000"/>
              <a:t>Tipo de Año</a:t>
            </a:r>
          </a:p>
          <a:p>
            <a:pPr lvl="1" eaLnBrk="1" hangingPunct="1">
              <a:lnSpc>
                <a:spcPct val="90000"/>
              </a:lnSpc>
              <a:buFont typeface="Arial" charset="0"/>
              <a:buChar char="♦"/>
              <a:defRPr/>
            </a:pPr>
            <a:r>
              <a:rPr lang="es-ES" sz="2000"/>
              <a:t>Porcentaje</a:t>
            </a:r>
          </a:p>
          <a:p>
            <a:pPr lvl="1" eaLnBrk="1" hangingPunct="1">
              <a:lnSpc>
                <a:spcPct val="90000"/>
              </a:lnSpc>
              <a:buFont typeface="Arial" charset="0"/>
              <a:buChar char="♦"/>
              <a:defRPr/>
            </a:pPr>
            <a:r>
              <a:rPr lang="es-ES" sz="2000"/>
              <a:t>Importe Mínimo / Máximo</a:t>
            </a:r>
          </a:p>
          <a:p>
            <a:pPr lvl="1" eaLnBrk="1" hangingPunct="1">
              <a:lnSpc>
                <a:spcPct val="90000"/>
              </a:lnSpc>
              <a:buFont typeface="Arial" charset="0"/>
              <a:buChar char="♦"/>
              <a:defRPr/>
            </a:pPr>
            <a:endParaRPr lang="es-ES" sz="2000"/>
          </a:p>
          <a:p>
            <a:pPr eaLnBrk="1" hangingPunct="1">
              <a:lnSpc>
                <a:spcPct val="90000"/>
              </a:lnSpc>
              <a:buFont typeface="Arial" charset="0"/>
              <a:buChar char="♦"/>
              <a:defRPr/>
            </a:pPr>
            <a:r>
              <a:rPr lang="es-ES" sz="2000"/>
              <a:t>Ajuste al Vencimiento</a:t>
            </a:r>
          </a:p>
          <a:p>
            <a:pPr lvl="1" eaLnBrk="1" hangingPunct="1">
              <a:lnSpc>
                <a:spcPct val="90000"/>
              </a:lnSpc>
              <a:buFont typeface="Arial" charset="0"/>
              <a:buChar char="♦"/>
              <a:defRPr/>
            </a:pPr>
            <a:r>
              <a:rPr lang="es-ES" sz="2000"/>
              <a:t>Día Hábil Siguiente</a:t>
            </a:r>
          </a:p>
          <a:p>
            <a:pPr lvl="1" eaLnBrk="1" hangingPunct="1">
              <a:lnSpc>
                <a:spcPct val="90000"/>
              </a:lnSpc>
              <a:buFont typeface="Arial" charset="0"/>
              <a:buChar char="♦"/>
              <a:defRPr/>
            </a:pPr>
            <a:r>
              <a:rPr lang="es-ES" sz="2000"/>
              <a:t>Día Hábil Anterior</a:t>
            </a:r>
          </a:p>
          <a:p>
            <a:pPr lvl="1" eaLnBrk="1" hangingPunct="1">
              <a:lnSpc>
                <a:spcPct val="90000"/>
              </a:lnSpc>
              <a:buFont typeface="Arial" charset="0"/>
              <a:buChar char="♦"/>
              <a:defRPr/>
            </a:pPr>
            <a:r>
              <a:rPr lang="es-ES" sz="2000"/>
              <a:t>No Ajuste</a:t>
            </a:r>
          </a:p>
          <a:p>
            <a:pPr lvl="1" eaLnBrk="1" hangingPunct="1">
              <a:lnSpc>
                <a:spcPct val="90000"/>
              </a:lnSpc>
              <a:buFont typeface="Arial" charset="0"/>
              <a:buChar char="♦"/>
              <a:defRPr/>
            </a:pPr>
            <a:endParaRPr lang="es-ES" sz="2000"/>
          </a:p>
          <a:p>
            <a:pPr eaLnBrk="1" hangingPunct="1">
              <a:lnSpc>
                <a:spcPct val="90000"/>
              </a:lnSpc>
              <a:buFont typeface="Arial" charset="0"/>
              <a:buChar char="♦"/>
              <a:defRPr/>
            </a:pPr>
            <a:r>
              <a:rPr lang="es-ES" sz="2000"/>
              <a:t>Capital Líquido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A6BB1EEF-3096-C5D6-4ECD-217D0DDB69D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A103BB2-9B27-4072-A4F5-C8E7F54ED17E}" type="slidenum">
              <a:rPr lang="es-ES" altLang="es-CO" sz="1200">
                <a:solidFill>
                  <a:srgbClr val="CC0000"/>
                </a:solidFill>
                <a:latin typeface="Arial" panose="020B0604020202020204" pitchFamily="34" charset="0"/>
              </a:rPr>
              <a:pPr/>
              <a:t>12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522DB2E2-F423-8369-AB27-8B820E88D3A5}"/>
              </a:ext>
            </a:extLst>
          </p:cNvPr>
          <p:cNvSpPr>
            <a:spLocks noGrp="1"/>
          </p:cNvSpPr>
          <p:nvPr>
            <p:ph type="dt" sz="quarter" idx="11"/>
          </p:nvPr>
        </p:nvSpPr>
        <p:spPr/>
        <p:txBody>
          <a:bodyPr/>
          <a:lstStyle/>
          <a:p>
            <a:pPr>
              <a:defRPr/>
            </a:pPr>
            <a:r>
              <a:rPr lang="es-ES"/>
              <a:t>Setiembre 2007</a:t>
            </a:r>
          </a:p>
        </p:txBody>
      </p:sp>
      <p:sp>
        <p:nvSpPr>
          <p:cNvPr id="556034" name="Rectangle 2">
            <a:extLst>
              <a:ext uri="{FF2B5EF4-FFF2-40B4-BE49-F238E27FC236}">
                <a16:creationId xmlns:a16="http://schemas.microsoft.com/office/drawing/2014/main" id="{BBA3CB3D-CF94-EF7D-6D0A-ED6A8A2A6FD5}"/>
              </a:ext>
            </a:extLst>
          </p:cNvPr>
          <p:cNvSpPr>
            <a:spLocks noGrp="1" noChangeArrowheads="1"/>
          </p:cNvSpPr>
          <p:nvPr>
            <p:ph type="title"/>
          </p:nvPr>
        </p:nvSpPr>
        <p:spPr/>
        <p:txBody>
          <a:bodyPr/>
          <a:lstStyle/>
          <a:p>
            <a:pPr eaLnBrk="1" hangingPunct="1">
              <a:defRPr/>
            </a:pPr>
            <a:r>
              <a:rPr lang="es-ES_tradnl" sz="3200"/>
              <a:t>Características</a:t>
            </a:r>
            <a:br>
              <a:rPr lang="es-ES_tradnl" sz="3200"/>
            </a:br>
            <a:r>
              <a:rPr lang="es-ES_tradnl" sz="1400"/>
              <a:t> </a:t>
            </a:r>
            <a:r>
              <a:rPr lang="es-ES" sz="1400"/>
              <a:t>Condicionamientos – Tasas</a:t>
            </a:r>
          </a:p>
        </p:txBody>
      </p:sp>
      <p:sp>
        <p:nvSpPr>
          <p:cNvPr id="556035" name="Rectangle 3">
            <a:extLst>
              <a:ext uri="{FF2B5EF4-FFF2-40B4-BE49-F238E27FC236}">
                <a16:creationId xmlns:a16="http://schemas.microsoft.com/office/drawing/2014/main" id="{1B7A11E1-6D54-56D1-8790-61BE2F393E5D}"/>
              </a:ext>
            </a:extLst>
          </p:cNvPr>
          <p:cNvSpPr>
            <a:spLocks noGrp="1" noChangeArrowheads="1"/>
          </p:cNvSpPr>
          <p:nvPr>
            <p:ph type="body" idx="1"/>
          </p:nvPr>
        </p:nvSpPr>
        <p:spPr/>
        <p:txBody>
          <a:bodyPr/>
          <a:lstStyle/>
          <a:p>
            <a:pPr eaLnBrk="1" hangingPunct="1">
              <a:buFont typeface="Arial" charset="0"/>
              <a:buChar char="♦"/>
              <a:defRPr/>
            </a:pPr>
            <a:r>
              <a:rPr lang="es-ES" sz="2000"/>
              <a:t>Pizarra de Tasas (Fija y Plus)</a:t>
            </a:r>
          </a:p>
          <a:p>
            <a:pPr eaLnBrk="1" hangingPunct="1">
              <a:buFont typeface="Arial" charset="0"/>
              <a:buChar char="♦"/>
              <a:defRPr/>
            </a:pPr>
            <a:endParaRPr lang="es-ES" sz="2000"/>
          </a:p>
          <a:p>
            <a:pPr lvl="1" eaLnBrk="1" hangingPunct="1">
              <a:buFont typeface="Arial" charset="0"/>
              <a:buChar char="♦"/>
              <a:defRPr/>
            </a:pPr>
            <a:r>
              <a:rPr lang="es-ES" sz="2000"/>
              <a:t>Asumir de pizarra</a:t>
            </a:r>
          </a:p>
          <a:p>
            <a:pPr lvl="1" eaLnBrk="1" hangingPunct="1">
              <a:buFont typeface="Arial" charset="0"/>
              <a:buChar char="♦"/>
              <a:defRPr/>
            </a:pPr>
            <a:r>
              <a:rPr lang="es-ES" sz="2000"/>
              <a:t>Sugerir de pizarra</a:t>
            </a:r>
          </a:p>
          <a:p>
            <a:pPr lvl="1" eaLnBrk="1" hangingPunct="1">
              <a:buFont typeface="Arial" charset="0"/>
              <a:buChar char="♦"/>
              <a:defRPr/>
            </a:pPr>
            <a:r>
              <a:rPr lang="es-ES" sz="2000"/>
              <a:t>Ingreso libre de tasa</a:t>
            </a:r>
          </a:p>
          <a:p>
            <a:pPr lvl="1" eaLnBrk="1" hangingPunct="1">
              <a:buFont typeface="Arial" charset="0"/>
              <a:buChar char="♦"/>
              <a:defRPr/>
            </a:pPr>
            <a:r>
              <a:rPr lang="es-ES" sz="2000"/>
              <a:t>Control de Tasa de Tolerancia</a:t>
            </a:r>
          </a:p>
          <a:p>
            <a:pPr eaLnBrk="1" hangingPunct="1">
              <a:buFont typeface="Arial" charset="0"/>
              <a:buChar char="♦"/>
              <a:defRPr/>
            </a:pPr>
            <a:endParaRPr lang="es-ES" sz="2000"/>
          </a:p>
          <a:p>
            <a:pPr eaLnBrk="1" hangingPunct="1">
              <a:buFont typeface="Arial" charset="0"/>
              <a:buChar char="♦"/>
              <a:defRPr/>
            </a:pPr>
            <a:r>
              <a:rPr lang="es-ES" sz="2000"/>
              <a:t>Tasas Revisables</a:t>
            </a:r>
          </a:p>
          <a:p>
            <a:pPr eaLnBrk="1" hangingPunct="1">
              <a:buFont typeface="Arial" charset="0"/>
              <a:buChar char="♦"/>
              <a:defRPr/>
            </a:pPr>
            <a:endParaRPr lang="es-ES" sz="2000"/>
          </a:p>
          <a:p>
            <a:pPr lvl="1" eaLnBrk="1" hangingPunct="1">
              <a:buFont typeface="Arial" charset="0"/>
              <a:buChar char="♦"/>
              <a:defRPr/>
            </a:pPr>
            <a:r>
              <a:rPr lang="es-ES" sz="2000"/>
              <a:t>Clase de Tasa (Modificable / No modificable)</a:t>
            </a:r>
          </a:p>
          <a:p>
            <a:pPr lvl="1" eaLnBrk="1" hangingPunct="1">
              <a:buFont typeface="Arial" charset="0"/>
              <a:buChar char="♦"/>
              <a:defRPr/>
            </a:pPr>
            <a:r>
              <a:rPr lang="es-ES" sz="2000"/>
              <a:t>Días de Revisión</a:t>
            </a:r>
          </a:p>
          <a:p>
            <a:pPr lvl="1" eaLnBrk="1" hangingPunct="1">
              <a:buFont typeface="Arial" charset="0"/>
              <a:buChar char="♦"/>
              <a:defRPr/>
            </a:pPr>
            <a:r>
              <a:rPr lang="es-ES" sz="2000"/>
              <a:t>Asignación de tasa según plazo de revisión / plazo total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52A6706-0BF3-848E-833A-AD7AC90AB57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1FFE6357-B907-4D9F-B4FA-47C7FDE546EA}" type="slidenum">
              <a:rPr lang="es-ES" altLang="es-CO" sz="1200">
                <a:solidFill>
                  <a:srgbClr val="CC0000"/>
                </a:solidFill>
                <a:latin typeface="Arial" panose="020B0604020202020204" pitchFamily="34" charset="0"/>
              </a:rPr>
              <a:pPr/>
              <a:t>13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7B812519-9CDD-3632-596F-B66F0C3AEEB6}"/>
              </a:ext>
            </a:extLst>
          </p:cNvPr>
          <p:cNvSpPr>
            <a:spLocks noGrp="1"/>
          </p:cNvSpPr>
          <p:nvPr>
            <p:ph type="dt" sz="quarter" idx="11"/>
          </p:nvPr>
        </p:nvSpPr>
        <p:spPr/>
        <p:txBody>
          <a:bodyPr/>
          <a:lstStyle/>
          <a:p>
            <a:pPr>
              <a:defRPr/>
            </a:pPr>
            <a:r>
              <a:rPr lang="es-ES"/>
              <a:t>Setiembre 2007</a:t>
            </a:r>
          </a:p>
        </p:txBody>
      </p:sp>
      <p:sp>
        <p:nvSpPr>
          <p:cNvPr id="553986" name="Rectangle 2">
            <a:extLst>
              <a:ext uri="{FF2B5EF4-FFF2-40B4-BE49-F238E27FC236}">
                <a16:creationId xmlns:a16="http://schemas.microsoft.com/office/drawing/2014/main" id="{6E523D63-8257-732F-0269-9E3ABE117DC9}"/>
              </a:ext>
            </a:extLst>
          </p:cNvPr>
          <p:cNvSpPr>
            <a:spLocks noGrp="1" noChangeArrowheads="1"/>
          </p:cNvSpPr>
          <p:nvPr>
            <p:ph type="title"/>
          </p:nvPr>
        </p:nvSpPr>
        <p:spPr/>
        <p:txBody>
          <a:bodyPr/>
          <a:lstStyle/>
          <a:p>
            <a:pPr eaLnBrk="1" hangingPunct="1">
              <a:defRPr/>
            </a:pPr>
            <a:r>
              <a:rPr lang="es-ES_tradnl" sz="3200"/>
              <a:t>Características</a:t>
            </a:r>
            <a:br>
              <a:rPr lang="es-ES_tradnl" sz="3200"/>
            </a:br>
            <a:r>
              <a:rPr lang="es-ES_tradnl" sz="1400"/>
              <a:t> </a:t>
            </a:r>
            <a:r>
              <a:rPr lang="es-ES" sz="1400"/>
              <a:t>Seguros definidos</a:t>
            </a:r>
          </a:p>
        </p:txBody>
      </p:sp>
      <p:sp>
        <p:nvSpPr>
          <p:cNvPr id="553987" name="Rectangle 3">
            <a:extLst>
              <a:ext uri="{FF2B5EF4-FFF2-40B4-BE49-F238E27FC236}">
                <a16:creationId xmlns:a16="http://schemas.microsoft.com/office/drawing/2014/main" id="{6DBF4DF8-6947-CD05-15BE-83A234B6074A}"/>
              </a:ext>
            </a:extLst>
          </p:cNvPr>
          <p:cNvSpPr>
            <a:spLocks noGrp="1" noChangeArrowheads="1"/>
          </p:cNvSpPr>
          <p:nvPr>
            <p:ph type="body" idx="1"/>
          </p:nvPr>
        </p:nvSpPr>
        <p:spPr/>
        <p:txBody>
          <a:bodyPr/>
          <a:lstStyle/>
          <a:p>
            <a:pPr eaLnBrk="1" hangingPunct="1">
              <a:buFont typeface="Arial" charset="0"/>
              <a:buChar char="♦"/>
              <a:defRPr/>
            </a:pPr>
            <a:r>
              <a:rPr lang="es-ES" sz="2000"/>
              <a:t>Los seguros están definidos y asociados a las distintas operaciones de préstamos.</a:t>
            </a:r>
          </a:p>
          <a:p>
            <a:pPr eaLnBrk="1" hangingPunct="1">
              <a:defRPr/>
            </a:pPr>
            <a:endParaRPr lang="es-ES" sz="2000"/>
          </a:p>
          <a:p>
            <a:pPr eaLnBrk="1" hangingPunct="1">
              <a:buFont typeface="Arial" charset="0"/>
              <a:buChar char="♦"/>
              <a:defRPr/>
            </a:pPr>
            <a:r>
              <a:rPr lang="es-ES" sz="2000"/>
              <a:t>En el alta del préstamo, se generan paralelamente a la estructura de pagos del préstamo, la estructura correspondientes a los seguros</a:t>
            </a:r>
          </a:p>
          <a:p>
            <a:pPr eaLnBrk="1" hangingPunct="1">
              <a:buFont typeface="Arial" charset="0"/>
              <a:buChar char="♦"/>
              <a:defRPr/>
            </a:pPr>
            <a:endParaRPr lang="es-ES" sz="2000"/>
          </a:p>
          <a:p>
            <a:pPr eaLnBrk="1" hangingPunct="1">
              <a:buFont typeface="Arial" charset="0"/>
              <a:buChar char="♦"/>
              <a:defRPr/>
            </a:pPr>
            <a:r>
              <a:rPr lang="es-ES" sz="2000"/>
              <a:t>Tipos de Seguro</a:t>
            </a:r>
          </a:p>
          <a:p>
            <a:pPr lvl="1" eaLnBrk="1" hangingPunct="1">
              <a:buFont typeface="Arial" charset="0"/>
              <a:buChar char="♦"/>
              <a:defRPr/>
            </a:pPr>
            <a:r>
              <a:rPr lang="es-ES" sz="2000"/>
              <a:t>Sobre Capital Original</a:t>
            </a:r>
          </a:p>
          <a:p>
            <a:pPr lvl="1" eaLnBrk="1" hangingPunct="1">
              <a:buFont typeface="Arial" charset="0"/>
              <a:buChar char="♦"/>
              <a:defRPr/>
            </a:pPr>
            <a:r>
              <a:rPr lang="es-ES" sz="2000"/>
              <a:t>Sobre Saldos</a:t>
            </a:r>
          </a:p>
          <a:p>
            <a:pPr lvl="1" eaLnBrk="1" hangingPunct="1">
              <a:buFont typeface="Arial" charset="0"/>
              <a:buChar char="♦"/>
              <a:defRPr/>
            </a:pPr>
            <a:r>
              <a:rPr lang="es-ES" sz="2000"/>
              <a:t>Sobre Importe Fijo</a:t>
            </a:r>
          </a:p>
          <a:p>
            <a:pPr lvl="1" eaLnBrk="1" hangingPunct="1">
              <a:buFont typeface="Arial" charset="0"/>
              <a:buChar char="♦"/>
              <a:defRPr/>
            </a:pPr>
            <a:r>
              <a:rPr lang="es-ES" sz="2000"/>
              <a:t>Sobre Valor Comercial</a:t>
            </a:r>
          </a:p>
          <a:p>
            <a:pPr eaLnBrk="1" hangingPunct="1">
              <a:buFont typeface="Arial" charset="0"/>
              <a:buChar char="♦"/>
              <a:defRPr/>
            </a:pPr>
            <a:endParaRPr lang="es-ES" sz="2000"/>
          </a:p>
          <a:p>
            <a:pPr eaLnBrk="1" hangingPunct="1">
              <a:defRPr/>
            </a:pPr>
            <a:endParaRPr lang="es-E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729EF395-FB57-CE37-D1A0-C51325B0286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E0BB6EF-7FE7-4623-9884-1446C159A039}" type="slidenum">
              <a:rPr lang="es-ES" altLang="es-CO" sz="1200">
                <a:solidFill>
                  <a:srgbClr val="CC0000"/>
                </a:solidFill>
                <a:latin typeface="Arial" panose="020B0604020202020204" pitchFamily="34" charset="0"/>
              </a:rPr>
              <a:pPr/>
              <a:t>14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B07C3250-0D56-4B51-EDD3-9D8FA80D14E1}"/>
              </a:ext>
            </a:extLst>
          </p:cNvPr>
          <p:cNvSpPr>
            <a:spLocks noGrp="1"/>
          </p:cNvSpPr>
          <p:nvPr>
            <p:ph type="dt" sz="quarter" idx="11"/>
          </p:nvPr>
        </p:nvSpPr>
        <p:spPr/>
        <p:txBody>
          <a:bodyPr/>
          <a:lstStyle/>
          <a:p>
            <a:pPr>
              <a:defRPr/>
            </a:pPr>
            <a:r>
              <a:rPr lang="es-ES"/>
              <a:t>Setiembre 2007</a:t>
            </a:r>
          </a:p>
        </p:txBody>
      </p:sp>
      <p:sp>
        <p:nvSpPr>
          <p:cNvPr id="557058" name="Rectangle 2">
            <a:extLst>
              <a:ext uri="{FF2B5EF4-FFF2-40B4-BE49-F238E27FC236}">
                <a16:creationId xmlns:a16="http://schemas.microsoft.com/office/drawing/2014/main" id="{28764C92-52C7-DF9B-F95E-72FF56B30E63}"/>
              </a:ext>
            </a:extLst>
          </p:cNvPr>
          <p:cNvSpPr>
            <a:spLocks noGrp="1" noChangeArrowheads="1"/>
          </p:cNvSpPr>
          <p:nvPr>
            <p:ph type="title"/>
          </p:nvPr>
        </p:nvSpPr>
        <p:spPr/>
        <p:txBody>
          <a:bodyPr/>
          <a:lstStyle/>
          <a:p>
            <a:pPr eaLnBrk="1" hangingPunct="1">
              <a:defRPr/>
            </a:pPr>
            <a:r>
              <a:rPr lang="es-ES_tradnl" sz="3200"/>
              <a:t>Características</a:t>
            </a:r>
            <a:br>
              <a:rPr lang="es-ES_tradnl" sz="3200"/>
            </a:br>
            <a:r>
              <a:rPr lang="es-ES_tradnl" sz="1400"/>
              <a:t> </a:t>
            </a:r>
            <a:r>
              <a:rPr lang="es-ES" sz="1400"/>
              <a:t>Condicionamientos – Comisiones</a:t>
            </a:r>
          </a:p>
        </p:txBody>
      </p:sp>
      <p:sp>
        <p:nvSpPr>
          <p:cNvPr id="557059" name="Rectangle 3">
            <a:extLst>
              <a:ext uri="{FF2B5EF4-FFF2-40B4-BE49-F238E27FC236}">
                <a16:creationId xmlns:a16="http://schemas.microsoft.com/office/drawing/2014/main" id="{2A4A5A14-58E3-E05D-11FA-F54CFB6ABF90}"/>
              </a:ext>
            </a:extLst>
          </p:cNvPr>
          <p:cNvSpPr>
            <a:spLocks noGrp="1" noChangeArrowheads="1"/>
          </p:cNvSpPr>
          <p:nvPr>
            <p:ph type="body" idx="1"/>
          </p:nvPr>
        </p:nvSpPr>
        <p:spPr/>
        <p:txBody>
          <a:bodyPr/>
          <a:lstStyle/>
          <a:p>
            <a:pPr eaLnBrk="1" hangingPunct="1">
              <a:buFont typeface="Arial" charset="0"/>
              <a:buChar char="♦"/>
              <a:defRPr/>
            </a:pPr>
            <a:r>
              <a:rPr lang="es-ES" sz="2000"/>
              <a:t>Comisiones</a:t>
            </a:r>
          </a:p>
          <a:p>
            <a:pPr eaLnBrk="1" hangingPunct="1">
              <a:buFont typeface="Arial" charset="0"/>
              <a:buChar char="♦"/>
              <a:defRPr/>
            </a:pPr>
            <a:endParaRPr lang="es-ES" sz="2000"/>
          </a:p>
          <a:p>
            <a:pPr lvl="1" eaLnBrk="1" hangingPunct="1">
              <a:buFont typeface="Arial" charset="0"/>
              <a:buChar char="♦"/>
              <a:defRPr/>
            </a:pPr>
            <a:r>
              <a:rPr lang="es-ES" sz="2000"/>
              <a:t>Importe Fijo</a:t>
            </a:r>
          </a:p>
          <a:p>
            <a:pPr lvl="1" eaLnBrk="1" hangingPunct="1">
              <a:buFont typeface="Arial" charset="0"/>
              <a:buChar char="♦"/>
              <a:defRPr/>
            </a:pPr>
            <a:r>
              <a:rPr lang="es-ES" sz="2000"/>
              <a:t>Porcentaje</a:t>
            </a:r>
          </a:p>
          <a:p>
            <a:pPr lvl="1" eaLnBrk="1" hangingPunct="1">
              <a:buFont typeface="Arial" charset="0"/>
              <a:buChar char="♦"/>
              <a:defRPr/>
            </a:pPr>
            <a:r>
              <a:rPr lang="es-ES" sz="2000"/>
              <a:t>Importe Mínimo / Máximo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3 Marcador de pie de página">
            <a:extLst>
              <a:ext uri="{FF2B5EF4-FFF2-40B4-BE49-F238E27FC236}">
                <a16:creationId xmlns:a16="http://schemas.microsoft.com/office/drawing/2014/main" id="{52ABCBF2-1A75-F07E-43CD-02DF0D4815F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684D8284-79F8-4359-A829-6E73AF4FAF09}" type="slidenum">
              <a:rPr lang="es-ES" altLang="es-CO" sz="1200">
                <a:solidFill>
                  <a:srgbClr val="CC0000"/>
                </a:solidFill>
                <a:latin typeface="Arial" panose="020B0604020202020204" pitchFamily="34" charset="0"/>
              </a:rPr>
              <a:pPr/>
              <a:t>15</a:t>
            </a:fld>
            <a:endParaRPr lang="es-ES" altLang="es-CO" sz="1200">
              <a:solidFill>
                <a:srgbClr val="CC0000"/>
              </a:solidFill>
              <a:latin typeface="Arial" panose="020B0604020202020204" pitchFamily="34" charset="0"/>
            </a:endParaRPr>
          </a:p>
        </p:txBody>
      </p:sp>
      <p:sp>
        <p:nvSpPr>
          <p:cNvPr id="13" name="4 Marcador de fecha">
            <a:extLst>
              <a:ext uri="{FF2B5EF4-FFF2-40B4-BE49-F238E27FC236}">
                <a16:creationId xmlns:a16="http://schemas.microsoft.com/office/drawing/2014/main" id="{5C4D642F-BE32-3505-D6F2-D39C3F30C8EE}"/>
              </a:ext>
            </a:extLst>
          </p:cNvPr>
          <p:cNvSpPr>
            <a:spLocks noGrp="1"/>
          </p:cNvSpPr>
          <p:nvPr>
            <p:ph type="dt" sz="quarter" idx="11"/>
          </p:nvPr>
        </p:nvSpPr>
        <p:spPr/>
        <p:txBody>
          <a:bodyPr/>
          <a:lstStyle/>
          <a:p>
            <a:pPr>
              <a:defRPr/>
            </a:pPr>
            <a:r>
              <a:rPr lang="es-ES"/>
              <a:t>Setiembre 2007</a:t>
            </a:r>
          </a:p>
        </p:txBody>
      </p:sp>
      <p:sp>
        <p:nvSpPr>
          <p:cNvPr id="488450" name="Rectangle 2">
            <a:extLst>
              <a:ext uri="{FF2B5EF4-FFF2-40B4-BE49-F238E27FC236}">
                <a16:creationId xmlns:a16="http://schemas.microsoft.com/office/drawing/2014/main" id="{3E55E21E-AC93-6F64-DBA2-51A7E8779498}"/>
              </a:ext>
            </a:extLst>
          </p:cNvPr>
          <p:cNvSpPr>
            <a:spLocks noGrp="1" noChangeArrowheads="1"/>
          </p:cNvSpPr>
          <p:nvPr>
            <p:ph type="title"/>
          </p:nvPr>
        </p:nvSpPr>
        <p:spPr>
          <a:xfrm>
            <a:off x="2411413" y="404813"/>
            <a:ext cx="8229600" cy="792162"/>
          </a:xfrm>
        </p:spPr>
        <p:txBody>
          <a:bodyPr/>
          <a:lstStyle/>
          <a:p>
            <a:pPr eaLnBrk="1" hangingPunct="1">
              <a:defRPr/>
            </a:pPr>
            <a:r>
              <a:rPr lang="es-UY"/>
              <a:t>Préstamos</a:t>
            </a:r>
            <a:endParaRPr lang="es-ES"/>
          </a:p>
        </p:txBody>
      </p:sp>
      <p:sp>
        <p:nvSpPr>
          <p:cNvPr id="488451" name="Rectangle 3">
            <a:extLst>
              <a:ext uri="{FF2B5EF4-FFF2-40B4-BE49-F238E27FC236}">
                <a16:creationId xmlns:a16="http://schemas.microsoft.com/office/drawing/2014/main" id="{2C5655FB-6C4B-6128-C502-925039C255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lvl="4" eaLnBrk="1" hangingPunct="1">
              <a:buFontTx/>
              <a:buNone/>
            </a:pPr>
            <a:endParaRPr lang="es-ES" altLang="es-CO"/>
          </a:p>
          <a:p>
            <a:pPr lvl="4" eaLnBrk="1" hangingPunct="1">
              <a:buFontTx/>
              <a:buNone/>
            </a:pPr>
            <a:endParaRPr lang="es-ES" altLang="es-CO"/>
          </a:p>
        </p:txBody>
      </p:sp>
      <p:sp>
        <p:nvSpPr>
          <p:cNvPr id="16390" name="Oval 4">
            <a:extLst>
              <a:ext uri="{FF2B5EF4-FFF2-40B4-BE49-F238E27FC236}">
                <a16:creationId xmlns:a16="http://schemas.microsoft.com/office/drawing/2014/main" id="{8E795F90-08C3-86AA-AACD-FFFD5E80D1B5}"/>
              </a:ext>
            </a:extLst>
          </p:cNvPr>
          <p:cNvSpPr>
            <a:spLocks noChangeArrowheads="1"/>
          </p:cNvSpPr>
          <p:nvPr/>
        </p:nvSpPr>
        <p:spPr bwMode="auto">
          <a:xfrm>
            <a:off x="6084888" y="2420938"/>
            <a:ext cx="2735262" cy="2663825"/>
          </a:xfrm>
          <a:prstGeom prst="ellipse">
            <a:avLst/>
          </a:pr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eaLnBrk="1" hangingPunct="1">
              <a:spcBef>
                <a:spcPct val="20000"/>
              </a:spcBef>
            </a:pPr>
            <a:r>
              <a:rPr lang="es-ES" altLang="es-CO" sz="3200">
                <a:solidFill>
                  <a:schemeClr val="tx1"/>
                </a:solidFill>
                <a:latin typeface="Arial" panose="020B0604020202020204" pitchFamily="34" charset="0"/>
              </a:rPr>
              <a:t>Alta </a:t>
            </a:r>
          </a:p>
          <a:p>
            <a:pPr eaLnBrk="1" hangingPunct="1">
              <a:spcBef>
                <a:spcPct val="20000"/>
              </a:spcBef>
            </a:pPr>
            <a:r>
              <a:rPr lang="es-ES" altLang="es-CO" sz="3200">
                <a:solidFill>
                  <a:schemeClr val="tx1"/>
                </a:solidFill>
                <a:latin typeface="Arial" panose="020B0604020202020204" pitchFamily="34" charset="0"/>
              </a:rPr>
              <a:t>de </a:t>
            </a:r>
          </a:p>
          <a:p>
            <a:pPr eaLnBrk="1" hangingPunct="1">
              <a:spcBef>
                <a:spcPct val="20000"/>
              </a:spcBef>
            </a:pPr>
            <a:r>
              <a:rPr lang="es-ES" altLang="es-CO" sz="3200">
                <a:solidFill>
                  <a:schemeClr val="tx1"/>
                </a:solidFill>
                <a:latin typeface="Arial" panose="020B0604020202020204" pitchFamily="34" charset="0"/>
              </a:rPr>
              <a:t>Préstamos</a:t>
            </a:r>
          </a:p>
        </p:txBody>
      </p:sp>
      <p:sp>
        <p:nvSpPr>
          <p:cNvPr id="16391" name="Rectangle 5">
            <a:extLst>
              <a:ext uri="{FF2B5EF4-FFF2-40B4-BE49-F238E27FC236}">
                <a16:creationId xmlns:a16="http://schemas.microsoft.com/office/drawing/2014/main" id="{27D281A0-0A31-5DE7-661F-1F5C5D9A975A}"/>
              </a:ext>
            </a:extLst>
          </p:cNvPr>
          <p:cNvSpPr>
            <a:spLocks noChangeArrowheads="1"/>
          </p:cNvSpPr>
          <p:nvPr/>
        </p:nvSpPr>
        <p:spPr bwMode="auto">
          <a:xfrm>
            <a:off x="3059113" y="1557338"/>
            <a:ext cx="2952750" cy="1584325"/>
          </a:xfrm>
          <a:prstGeom prst="rect">
            <a:avLst/>
          </a:prstGeom>
          <a:noFill/>
          <a:ln w="381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eaLnBrk="1" hangingPunct="1">
              <a:spcBef>
                <a:spcPct val="20000"/>
              </a:spcBef>
            </a:pPr>
            <a:r>
              <a:rPr lang="es-ES" altLang="es-CO" sz="3200">
                <a:solidFill>
                  <a:schemeClr val="tx1"/>
                </a:solidFill>
                <a:latin typeface="Arial" panose="020B0604020202020204" pitchFamily="34" charset="0"/>
              </a:rPr>
              <a:t>Trn. de Alta</a:t>
            </a:r>
          </a:p>
          <a:p>
            <a:pPr eaLnBrk="1" hangingPunct="1">
              <a:spcBef>
                <a:spcPct val="20000"/>
              </a:spcBef>
            </a:pPr>
            <a:r>
              <a:rPr lang="es-ES" altLang="es-CO" sz="3200">
                <a:solidFill>
                  <a:schemeClr val="tx1"/>
                </a:solidFill>
                <a:latin typeface="Arial" panose="020B0604020202020204" pitchFamily="34" charset="0"/>
              </a:rPr>
              <a:t> de Préstamos</a:t>
            </a:r>
          </a:p>
        </p:txBody>
      </p:sp>
      <p:sp>
        <p:nvSpPr>
          <p:cNvPr id="16392" name="Rectangle 6">
            <a:extLst>
              <a:ext uri="{FF2B5EF4-FFF2-40B4-BE49-F238E27FC236}">
                <a16:creationId xmlns:a16="http://schemas.microsoft.com/office/drawing/2014/main" id="{255F37A3-FF25-B98C-B7C2-FE9C198CD12C}"/>
              </a:ext>
            </a:extLst>
          </p:cNvPr>
          <p:cNvSpPr>
            <a:spLocks noChangeArrowheads="1"/>
          </p:cNvSpPr>
          <p:nvPr/>
        </p:nvSpPr>
        <p:spPr bwMode="auto">
          <a:xfrm>
            <a:off x="3059113" y="4221163"/>
            <a:ext cx="2952750" cy="1584325"/>
          </a:xfrm>
          <a:prstGeom prst="rect">
            <a:avLst/>
          </a:prstGeom>
          <a:noFill/>
          <a:ln w="381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eaLnBrk="1" hangingPunct="1">
              <a:spcBef>
                <a:spcPct val="20000"/>
              </a:spcBef>
            </a:pPr>
            <a:r>
              <a:rPr lang="es-ES" altLang="es-CO" sz="3200">
                <a:solidFill>
                  <a:schemeClr val="tx1"/>
                </a:solidFill>
                <a:latin typeface="Arial" panose="020B0604020202020204" pitchFamily="34" charset="0"/>
              </a:rPr>
              <a:t>Simulador de </a:t>
            </a:r>
          </a:p>
          <a:p>
            <a:pPr eaLnBrk="1" hangingPunct="1">
              <a:spcBef>
                <a:spcPct val="20000"/>
              </a:spcBef>
            </a:pPr>
            <a:r>
              <a:rPr lang="es-ES" altLang="es-CO" sz="3200">
                <a:solidFill>
                  <a:schemeClr val="tx1"/>
                </a:solidFill>
                <a:latin typeface="Arial" panose="020B0604020202020204" pitchFamily="34" charset="0"/>
              </a:rPr>
              <a:t>Préstamos </a:t>
            </a:r>
          </a:p>
        </p:txBody>
      </p:sp>
      <p:sp>
        <p:nvSpPr>
          <p:cNvPr id="16393" name="Oval 7">
            <a:extLst>
              <a:ext uri="{FF2B5EF4-FFF2-40B4-BE49-F238E27FC236}">
                <a16:creationId xmlns:a16="http://schemas.microsoft.com/office/drawing/2014/main" id="{E7DCBCDD-9973-5139-0A83-6C49F8AC625F}"/>
              </a:ext>
            </a:extLst>
          </p:cNvPr>
          <p:cNvSpPr>
            <a:spLocks noChangeArrowheads="1"/>
          </p:cNvSpPr>
          <p:nvPr/>
        </p:nvSpPr>
        <p:spPr bwMode="auto">
          <a:xfrm>
            <a:off x="250825" y="2349500"/>
            <a:ext cx="2735263" cy="26638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eaLnBrk="1" hangingPunct="1">
              <a:spcBef>
                <a:spcPct val="20000"/>
              </a:spcBef>
            </a:pPr>
            <a:r>
              <a:rPr lang="es-ES" altLang="es-CO" sz="3200">
                <a:solidFill>
                  <a:schemeClr val="tx1"/>
                </a:solidFill>
                <a:latin typeface="Arial" panose="020B0604020202020204" pitchFamily="34" charset="0"/>
              </a:rPr>
              <a:t>Preseteo</a:t>
            </a:r>
          </a:p>
          <a:p>
            <a:pPr eaLnBrk="1" hangingPunct="1">
              <a:spcBef>
                <a:spcPct val="20000"/>
              </a:spcBef>
            </a:pPr>
            <a:r>
              <a:rPr lang="es-ES" altLang="es-CO" sz="3200">
                <a:solidFill>
                  <a:schemeClr val="tx1"/>
                </a:solidFill>
                <a:latin typeface="Arial" panose="020B0604020202020204" pitchFamily="34" charset="0"/>
              </a:rPr>
              <a:t>de</a:t>
            </a:r>
          </a:p>
          <a:p>
            <a:pPr eaLnBrk="1" hangingPunct="1">
              <a:spcBef>
                <a:spcPct val="20000"/>
              </a:spcBef>
            </a:pPr>
            <a:r>
              <a:rPr lang="es-ES" altLang="es-CO" sz="3200">
                <a:solidFill>
                  <a:schemeClr val="tx1"/>
                </a:solidFill>
                <a:latin typeface="Arial" panose="020B0604020202020204" pitchFamily="34" charset="0"/>
              </a:rPr>
              <a:t>Productos</a:t>
            </a:r>
          </a:p>
        </p:txBody>
      </p:sp>
      <p:sp>
        <p:nvSpPr>
          <p:cNvPr id="16394" name="Line 8">
            <a:extLst>
              <a:ext uri="{FF2B5EF4-FFF2-40B4-BE49-F238E27FC236}">
                <a16:creationId xmlns:a16="http://schemas.microsoft.com/office/drawing/2014/main" id="{FCB7FCE3-63D9-EFC7-F304-8D065A37ED68}"/>
              </a:ext>
            </a:extLst>
          </p:cNvPr>
          <p:cNvSpPr>
            <a:spLocks noChangeShapeType="1"/>
          </p:cNvSpPr>
          <p:nvPr/>
        </p:nvSpPr>
        <p:spPr bwMode="auto">
          <a:xfrm flipV="1">
            <a:off x="2484438" y="2349500"/>
            <a:ext cx="503237"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395" name="Line 10">
            <a:extLst>
              <a:ext uri="{FF2B5EF4-FFF2-40B4-BE49-F238E27FC236}">
                <a16:creationId xmlns:a16="http://schemas.microsoft.com/office/drawing/2014/main" id="{48C487BA-C9D0-CFF1-4657-D917BDF79A44}"/>
              </a:ext>
            </a:extLst>
          </p:cNvPr>
          <p:cNvSpPr>
            <a:spLocks noChangeShapeType="1"/>
          </p:cNvSpPr>
          <p:nvPr/>
        </p:nvSpPr>
        <p:spPr bwMode="auto">
          <a:xfrm>
            <a:off x="2484438" y="4724400"/>
            <a:ext cx="503237" cy="2889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396" name="Line 11">
            <a:extLst>
              <a:ext uri="{FF2B5EF4-FFF2-40B4-BE49-F238E27FC236}">
                <a16:creationId xmlns:a16="http://schemas.microsoft.com/office/drawing/2014/main" id="{2C856143-BFD7-109E-0D75-F77851C85949}"/>
              </a:ext>
            </a:extLst>
          </p:cNvPr>
          <p:cNvSpPr>
            <a:spLocks noChangeShapeType="1"/>
          </p:cNvSpPr>
          <p:nvPr/>
        </p:nvSpPr>
        <p:spPr bwMode="auto">
          <a:xfrm>
            <a:off x="6011863" y="2276475"/>
            <a:ext cx="647700" cy="2889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397" name="Line 12">
            <a:extLst>
              <a:ext uri="{FF2B5EF4-FFF2-40B4-BE49-F238E27FC236}">
                <a16:creationId xmlns:a16="http://schemas.microsoft.com/office/drawing/2014/main" id="{9B2D56EF-C83A-CFD3-FC7F-30895E4E0F9C}"/>
              </a:ext>
            </a:extLst>
          </p:cNvPr>
          <p:cNvSpPr>
            <a:spLocks noChangeShapeType="1"/>
          </p:cNvSpPr>
          <p:nvPr/>
        </p:nvSpPr>
        <p:spPr bwMode="auto">
          <a:xfrm flipV="1">
            <a:off x="6011863" y="4797425"/>
            <a:ext cx="504825" cy="2873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fade">
                                      <p:cBhvr>
                                        <p:cTn id="7" dur="2000"/>
                                        <p:tgtEl>
                                          <p:spTgt spid="48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488451">
                                            <p:txEl>
                                              <p:pRg st="0" end="0"/>
                                            </p:txEl>
                                          </p:spTgt>
                                        </p:tgtEl>
                                        <p:attrNameLst>
                                          <p:attrName>style.visibility</p:attrName>
                                        </p:attrNameLst>
                                      </p:cBhvr>
                                      <p:to>
                                        <p:strVal val="visible"/>
                                      </p:to>
                                    </p:set>
                                    <p:animEffect transition="in" filter="fade">
                                      <p:cBhvr>
                                        <p:cTn id="12" dur="2000"/>
                                        <p:tgtEl>
                                          <p:spTgt spid="488451">
                                            <p:txEl>
                                              <p:pRg st="0" end="0"/>
                                            </p:txEl>
                                          </p:spTgt>
                                        </p:tgtEl>
                                      </p:cBhvr>
                                    </p:animEffect>
                                  </p:childTnLst>
                                  <p:subTnLst>
                                    <p:animClr clrSpc="rgb" dir="cw">
                                      <p:cBhvr override="childStyle">
                                        <p:cTn dur="1" fill="hold" display="0" masterRel="nextClick" afterEffect="1"/>
                                        <p:tgtEl>
                                          <p:spTgt spid="48845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8113D578-5FD0-AFF7-C7DE-D95F1426495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CE00BEA-DACC-4F83-A33D-BE8532BC8028}" type="slidenum">
              <a:rPr lang="es-ES" altLang="es-CO" sz="1200">
                <a:solidFill>
                  <a:srgbClr val="CC0000"/>
                </a:solidFill>
                <a:latin typeface="Arial" panose="020B0604020202020204" pitchFamily="34" charset="0"/>
              </a:rPr>
              <a:pPr/>
              <a:t>16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18D86BA-90AC-775D-DB3C-56FED2D97AF3}"/>
              </a:ext>
            </a:extLst>
          </p:cNvPr>
          <p:cNvSpPr>
            <a:spLocks noGrp="1"/>
          </p:cNvSpPr>
          <p:nvPr>
            <p:ph type="dt" sz="quarter" idx="11"/>
          </p:nvPr>
        </p:nvSpPr>
        <p:spPr/>
        <p:txBody>
          <a:bodyPr/>
          <a:lstStyle/>
          <a:p>
            <a:pPr>
              <a:defRPr/>
            </a:pPr>
            <a:r>
              <a:rPr lang="es-ES"/>
              <a:t>Setiembre 2007</a:t>
            </a:r>
          </a:p>
        </p:txBody>
      </p:sp>
      <p:sp>
        <p:nvSpPr>
          <p:cNvPr id="490498" name="Rectangle 2">
            <a:extLst>
              <a:ext uri="{FF2B5EF4-FFF2-40B4-BE49-F238E27FC236}">
                <a16:creationId xmlns:a16="http://schemas.microsoft.com/office/drawing/2014/main" id="{64A60739-5059-856C-BCB4-624479E302C3}"/>
              </a:ext>
            </a:extLst>
          </p:cNvPr>
          <p:cNvSpPr>
            <a:spLocks noGrp="1" noChangeArrowheads="1"/>
          </p:cNvSpPr>
          <p:nvPr>
            <p:ph type="title"/>
          </p:nvPr>
        </p:nvSpPr>
        <p:spPr/>
        <p:txBody>
          <a:bodyPr/>
          <a:lstStyle/>
          <a:p>
            <a:pPr eaLnBrk="1" hangingPunct="1">
              <a:defRPr/>
            </a:pPr>
            <a:r>
              <a:rPr lang="es-UY"/>
              <a:t>Préstamos</a:t>
            </a:r>
            <a:endParaRPr lang="es-ES"/>
          </a:p>
        </p:txBody>
      </p:sp>
      <p:sp>
        <p:nvSpPr>
          <p:cNvPr id="490499" name="Rectangle 3">
            <a:extLst>
              <a:ext uri="{FF2B5EF4-FFF2-40B4-BE49-F238E27FC236}">
                <a16:creationId xmlns:a16="http://schemas.microsoft.com/office/drawing/2014/main" id="{51EBE50A-65F3-FC65-60DE-8B57294EC3DD}"/>
              </a:ext>
            </a:extLst>
          </p:cNvPr>
          <p:cNvSpPr>
            <a:spLocks noGrp="1" noChangeArrowheads="1"/>
          </p:cNvSpPr>
          <p:nvPr>
            <p:ph type="body" idx="1"/>
          </p:nvPr>
        </p:nvSpPr>
        <p:spPr/>
        <p:txBody>
          <a:bodyPr/>
          <a:lstStyle/>
          <a:p>
            <a:pPr eaLnBrk="1" hangingPunct="1">
              <a:defRPr/>
            </a:pPr>
            <a:r>
              <a:rPr lang="es-UY"/>
              <a:t>Componentes de la Cuota</a:t>
            </a:r>
          </a:p>
          <a:p>
            <a:pPr lvl="1" eaLnBrk="1" hangingPunct="1">
              <a:defRPr/>
            </a:pPr>
            <a:r>
              <a:rPr lang="es-UY"/>
              <a:t>Capital</a:t>
            </a:r>
          </a:p>
          <a:p>
            <a:pPr lvl="1" eaLnBrk="1" hangingPunct="1">
              <a:defRPr/>
            </a:pPr>
            <a:r>
              <a:rPr lang="es-UY"/>
              <a:t>Intereses corrientes</a:t>
            </a:r>
          </a:p>
          <a:p>
            <a:pPr lvl="1" eaLnBrk="1" hangingPunct="1">
              <a:defRPr/>
            </a:pPr>
            <a:r>
              <a:rPr lang="es-UY"/>
              <a:t>Intereses moratorios, compensatorios y punitorios</a:t>
            </a:r>
          </a:p>
          <a:p>
            <a:pPr lvl="1" eaLnBrk="1" hangingPunct="1">
              <a:defRPr/>
            </a:pPr>
            <a:r>
              <a:rPr lang="es-UY"/>
              <a:t>Impuestos (IVA)</a:t>
            </a:r>
          </a:p>
          <a:p>
            <a:pPr lvl="1" eaLnBrk="1" hangingPunct="1">
              <a:defRPr/>
            </a:pPr>
            <a:r>
              <a:rPr lang="es-UY"/>
              <a:t>Seguros</a:t>
            </a:r>
          </a:p>
          <a:p>
            <a:pPr lvl="1" eaLnBrk="1" hangingPunct="1">
              <a:defRPr/>
            </a:pPr>
            <a:endParaRPr lang="es-ES"/>
          </a:p>
          <a:p>
            <a:pPr lvl="1" eaLnBrk="1" hangingPunct="1">
              <a:buFontTx/>
              <a:buNone/>
              <a:defRPr/>
            </a:pPr>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702958E-E0E6-8ECE-EAB9-384F50C5313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0000CF5-7B2E-4C92-BF26-7D9A2766110B}" type="slidenum">
              <a:rPr lang="es-ES" altLang="es-CO" sz="1200">
                <a:solidFill>
                  <a:srgbClr val="CC0000"/>
                </a:solidFill>
                <a:latin typeface="Arial" panose="020B0604020202020204" pitchFamily="34" charset="0"/>
              </a:rPr>
              <a:pPr/>
              <a:t>17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8AF5C5BB-4BCE-A629-4A5E-D5DE7518F159}"/>
              </a:ext>
            </a:extLst>
          </p:cNvPr>
          <p:cNvSpPr>
            <a:spLocks noGrp="1"/>
          </p:cNvSpPr>
          <p:nvPr>
            <p:ph type="dt" sz="quarter" idx="11"/>
          </p:nvPr>
        </p:nvSpPr>
        <p:spPr/>
        <p:txBody>
          <a:bodyPr/>
          <a:lstStyle/>
          <a:p>
            <a:pPr>
              <a:defRPr/>
            </a:pPr>
            <a:r>
              <a:rPr lang="es-ES"/>
              <a:t>Setiembre 2007</a:t>
            </a:r>
          </a:p>
        </p:txBody>
      </p:sp>
      <p:sp>
        <p:nvSpPr>
          <p:cNvPr id="494594" name="Rectangle 2">
            <a:extLst>
              <a:ext uri="{FF2B5EF4-FFF2-40B4-BE49-F238E27FC236}">
                <a16:creationId xmlns:a16="http://schemas.microsoft.com/office/drawing/2014/main" id="{50F702C5-4565-3031-3C75-8544FD9AA750}"/>
              </a:ext>
            </a:extLst>
          </p:cNvPr>
          <p:cNvSpPr>
            <a:spLocks noGrp="1" noChangeArrowheads="1"/>
          </p:cNvSpPr>
          <p:nvPr>
            <p:ph type="title"/>
          </p:nvPr>
        </p:nvSpPr>
        <p:spPr>
          <a:xfrm>
            <a:off x="2463800" y="476250"/>
            <a:ext cx="8229600" cy="792163"/>
          </a:xfrm>
        </p:spPr>
        <p:txBody>
          <a:bodyPr/>
          <a:lstStyle/>
          <a:p>
            <a:pPr eaLnBrk="1" hangingPunct="1">
              <a:defRPr/>
            </a:pPr>
            <a:r>
              <a:rPr lang="es-UY"/>
              <a:t>Préstamos</a:t>
            </a:r>
            <a:br>
              <a:rPr lang="es-UY"/>
            </a:br>
            <a:r>
              <a:rPr lang="es-UY" sz="2400" b="0"/>
              <a:t>Ciclo de Vida</a:t>
            </a:r>
            <a:endParaRPr lang="es-ES" sz="2400" b="0"/>
          </a:p>
        </p:txBody>
      </p:sp>
      <p:sp>
        <p:nvSpPr>
          <p:cNvPr id="494595" name="Rectangle 3">
            <a:extLst>
              <a:ext uri="{FF2B5EF4-FFF2-40B4-BE49-F238E27FC236}">
                <a16:creationId xmlns:a16="http://schemas.microsoft.com/office/drawing/2014/main" id="{072B3011-FB89-D3CC-AB70-498DB9064928}"/>
              </a:ext>
            </a:extLst>
          </p:cNvPr>
          <p:cNvSpPr>
            <a:spLocks noGrp="1" noChangeArrowheads="1"/>
          </p:cNvSpPr>
          <p:nvPr>
            <p:ph type="body" idx="1"/>
          </p:nvPr>
        </p:nvSpPr>
        <p:spPr/>
        <p:txBody>
          <a:bodyPr/>
          <a:lstStyle/>
          <a:p>
            <a:pPr eaLnBrk="1" hangingPunct="1">
              <a:defRPr/>
            </a:pPr>
            <a:r>
              <a:rPr lang="es-UY"/>
              <a:t>Ciclo Operativo / Contable</a:t>
            </a:r>
          </a:p>
          <a:p>
            <a:pPr lvl="1" eaLnBrk="1" hangingPunct="1">
              <a:defRPr/>
            </a:pPr>
            <a:r>
              <a:rPr lang="es-UY"/>
              <a:t>Alta de Préstamos</a:t>
            </a:r>
          </a:p>
          <a:p>
            <a:pPr lvl="1" eaLnBrk="1" hangingPunct="1">
              <a:defRPr/>
            </a:pPr>
            <a:r>
              <a:rPr lang="es-UY"/>
              <a:t>Cobro de Cuota</a:t>
            </a:r>
          </a:p>
          <a:p>
            <a:pPr lvl="1" eaLnBrk="1" hangingPunct="1">
              <a:defRPr/>
            </a:pPr>
            <a:r>
              <a:rPr lang="es-UY"/>
              <a:t>Cobro Automático</a:t>
            </a:r>
          </a:p>
          <a:p>
            <a:pPr lvl="1" eaLnBrk="1" hangingPunct="1">
              <a:defRPr/>
            </a:pPr>
            <a:r>
              <a:rPr lang="es-UY"/>
              <a:t>Cancelación Total</a:t>
            </a:r>
          </a:p>
          <a:p>
            <a:pPr lvl="1" eaLnBrk="1" hangingPunct="1">
              <a:defRPr/>
            </a:pPr>
            <a:r>
              <a:rPr lang="es-UY"/>
              <a:t>Pasaje Manual</a:t>
            </a:r>
          </a:p>
          <a:p>
            <a:pPr lvl="1" eaLnBrk="1" hangingPunct="1">
              <a:defRPr/>
            </a:pPr>
            <a:r>
              <a:rPr lang="es-UY"/>
              <a:t>Refinanciaciones y Reprogramaciones</a:t>
            </a:r>
          </a:p>
          <a:p>
            <a:pPr lvl="1" eaLnBrk="1" hangingPunct="1">
              <a:defRPr/>
            </a:pPr>
            <a:endParaRPr lang="es-UY"/>
          </a:p>
          <a:p>
            <a:pPr lvl="4" eaLnBrk="1" hangingPunct="1">
              <a:buFontTx/>
              <a:buNone/>
              <a:defRPr/>
            </a:pPr>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F0B897F-5AF3-3CA5-DFEA-009E12E74DD3}"/>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4D2328F9-7DF6-4516-9AA0-CF64A8CE38CD}" type="slidenum">
              <a:rPr lang="es-ES" altLang="es-CO" sz="1200">
                <a:solidFill>
                  <a:srgbClr val="CC0000"/>
                </a:solidFill>
                <a:latin typeface="Arial" panose="020B0604020202020204" pitchFamily="34" charset="0"/>
              </a:rPr>
              <a:pPr/>
              <a:t>18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54F85C8-123D-4532-673D-29BCFC0E2257}"/>
              </a:ext>
            </a:extLst>
          </p:cNvPr>
          <p:cNvSpPr>
            <a:spLocks noGrp="1"/>
          </p:cNvSpPr>
          <p:nvPr>
            <p:ph type="dt" sz="quarter" idx="11"/>
          </p:nvPr>
        </p:nvSpPr>
        <p:spPr/>
        <p:txBody>
          <a:bodyPr/>
          <a:lstStyle/>
          <a:p>
            <a:pPr>
              <a:defRPr/>
            </a:pPr>
            <a:r>
              <a:rPr lang="es-ES"/>
              <a:t>Setiembre 2007</a:t>
            </a:r>
          </a:p>
        </p:txBody>
      </p:sp>
      <p:sp>
        <p:nvSpPr>
          <p:cNvPr id="433156" name="Rectangle 4">
            <a:extLst>
              <a:ext uri="{FF2B5EF4-FFF2-40B4-BE49-F238E27FC236}">
                <a16:creationId xmlns:a16="http://schemas.microsoft.com/office/drawing/2014/main" id="{8448B956-8324-F97A-39BD-187F432DDD8F}"/>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Circuito Operativo</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 Corporativos</a:t>
            </a:r>
            <a:endParaRPr lang="es-ES" sz="2400">
              <a:solidFill>
                <a:srgbClr val="CC0000"/>
              </a:solidFill>
              <a:effectLst>
                <a:outerShdw blurRad="38100" dist="38100" dir="2700000" algn="tl">
                  <a:srgbClr val="C0C0C0"/>
                </a:outerShdw>
              </a:effectLst>
              <a:latin typeface="Arial" charset="0"/>
            </a:endParaRPr>
          </a:p>
        </p:txBody>
      </p:sp>
      <p:pic>
        <p:nvPicPr>
          <p:cNvPr id="19461" name="Picture 8">
            <a:extLst>
              <a:ext uri="{FF2B5EF4-FFF2-40B4-BE49-F238E27FC236}">
                <a16:creationId xmlns:a16="http://schemas.microsoft.com/office/drawing/2014/main" id="{24B777A0-AB76-8728-FE59-35AED93DE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1295400"/>
            <a:ext cx="6599238"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8442D3A0-405B-B5C8-B3BF-BBA180B0EEA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130B9472-7145-4F19-B641-2E02829856C8}" type="slidenum">
              <a:rPr lang="es-ES" altLang="es-CO" sz="1200">
                <a:solidFill>
                  <a:srgbClr val="CC0000"/>
                </a:solidFill>
                <a:latin typeface="Arial" panose="020B0604020202020204" pitchFamily="34" charset="0"/>
              </a:rPr>
              <a:pPr/>
              <a:t>19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E7EF7FEE-7B3E-9BD4-02A2-D19EAC94788C}"/>
              </a:ext>
            </a:extLst>
          </p:cNvPr>
          <p:cNvSpPr>
            <a:spLocks noGrp="1"/>
          </p:cNvSpPr>
          <p:nvPr>
            <p:ph type="dt" sz="quarter" idx="11"/>
          </p:nvPr>
        </p:nvSpPr>
        <p:spPr/>
        <p:txBody>
          <a:bodyPr/>
          <a:lstStyle/>
          <a:p>
            <a:pPr>
              <a:defRPr/>
            </a:pPr>
            <a:r>
              <a:rPr lang="es-ES"/>
              <a:t>Setiembre 2007</a:t>
            </a:r>
          </a:p>
        </p:txBody>
      </p:sp>
      <p:sp>
        <p:nvSpPr>
          <p:cNvPr id="541698" name="Rectangle 2">
            <a:extLst>
              <a:ext uri="{FF2B5EF4-FFF2-40B4-BE49-F238E27FC236}">
                <a16:creationId xmlns:a16="http://schemas.microsoft.com/office/drawing/2014/main" id="{C1555622-934C-21BE-3A3A-ECA6BBB46DAC}"/>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Circuito Operativo</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 Personales</a:t>
            </a:r>
            <a:endParaRPr lang="es-ES" sz="2400">
              <a:solidFill>
                <a:srgbClr val="CC0000"/>
              </a:solidFill>
              <a:effectLst>
                <a:outerShdw blurRad="38100" dist="38100" dir="2700000" algn="tl">
                  <a:srgbClr val="C0C0C0"/>
                </a:outerShdw>
              </a:effectLst>
              <a:latin typeface="Arial" charset="0"/>
            </a:endParaRPr>
          </a:p>
        </p:txBody>
      </p:sp>
      <p:pic>
        <p:nvPicPr>
          <p:cNvPr id="20485" name="Picture 4">
            <a:extLst>
              <a:ext uri="{FF2B5EF4-FFF2-40B4-BE49-F238E27FC236}">
                <a16:creationId xmlns:a16="http://schemas.microsoft.com/office/drawing/2014/main" id="{6C9D8E57-EBF4-987A-6F8C-23C7C1524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96975"/>
            <a:ext cx="65532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C2C872D2-52ED-B539-98FD-CBE3412B180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206F6E3-B87E-4ECC-A573-D13E920546D3}" type="slidenum">
              <a:rPr lang="es-ES" altLang="es-CO" sz="1200">
                <a:solidFill>
                  <a:srgbClr val="CC0000"/>
                </a:solidFill>
                <a:latin typeface="Arial" panose="020B0604020202020204" pitchFamily="34" charset="0"/>
              </a:rPr>
              <a:pPr/>
              <a:t>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63FE065-F93C-34C6-EA30-CB91F788CA80}"/>
              </a:ext>
            </a:extLst>
          </p:cNvPr>
          <p:cNvSpPr>
            <a:spLocks noGrp="1"/>
          </p:cNvSpPr>
          <p:nvPr>
            <p:ph type="dt" sz="quarter" idx="11"/>
          </p:nvPr>
        </p:nvSpPr>
        <p:spPr/>
        <p:txBody>
          <a:bodyPr/>
          <a:lstStyle/>
          <a:p>
            <a:pPr>
              <a:defRPr/>
            </a:pPr>
            <a:r>
              <a:rPr lang="es-ES"/>
              <a:t>Setiembre 2007</a:t>
            </a:r>
          </a:p>
        </p:txBody>
      </p:sp>
      <p:sp>
        <p:nvSpPr>
          <p:cNvPr id="414722" name="Rectangle 2">
            <a:extLst>
              <a:ext uri="{FF2B5EF4-FFF2-40B4-BE49-F238E27FC236}">
                <a16:creationId xmlns:a16="http://schemas.microsoft.com/office/drawing/2014/main" id="{CFE15C1B-ACAD-0098-920E-EDA774461768}"/>
              </a:ext>
            </a:extLst>
          </p:cNvPr>
          <p:cNvSpPr>
            <a:spLocks noGrp="1" noChangeArrowheads="1"/>
          </p:cNvSpPr>
          <p:nvPr>
            <p:ph type="title"/>
          </p:nvPr>
        </p:nvSpPr>
        <p:spPr>
          <a:xfrm>
            <a:off x="623888" y="404813"/>
            <a:ext cx="7847012" cy="609600"/>
          </a:xfrm>
        </p:spPr>
        <p:txBody>
          <a:bodyPr lIns="90488" tIns="44450" rIns="90488" bIns="44450"/>
          <a:lstStyle/>
          <a:p>
            <a:pPr eaLnBrk="1" hangingPunct="1">
              <a:defRPr/>
            </a:pPr>
            <a:r>
              <a:rPr lang="es-ES_tradnl" sz="3200"/>
              <a:t>Agenda</a:t>
            </a:r>
          </a:p>
        </p:txBody>
      </p:sp>
      <p:sp>
        <p:nvSpPr>
          <p:cNvPr id="414723" name="Rectangle 3">
            <a:extLst>
              <a:ext uri="{FF2B5EF4-FFF2-40B4-BE49-F238E27FC236}">
                <a16:creationId xmlns:a16="http://schemas.microsoft.com/office/drawing/2014/main" id="{06292F08-4F89-E995-28DC-D00F63D1DC28}"/>
              </a:ext>
            </a:extLst>
          </p:cNvPr>
          <p:cNvSpPr>
            <a:spLocks noGrp="1" noChangeArrowheads="1"/>
          </p:cNvSpPr>
          <p:nvPr>
            <p:ph type="body" idx="1"/>
          </p:nvPr>
        </p:nvSpPr>
        <p:spPr>
          <a:xfrm>
            <a:off x="755650" y="1196975"/>
            <a:ext cx="7848600" cy="5791200"/>
          </a:xfrm>
        </p:spPr>
        <p:txBody>
          <a:bodyPr lIns="90488" tIns="44450" rIns="90488" bIns="44450"/>
          <a:lstStyle/>
          <a:p>
            <a:pPr eaLnBrk="1" hangingPunct="1">
              <a:lnSpc>
                <a:spcPct val="80000"/>
              </a:lnSpc>
              <a:defRPr/>
            </a:pPr>
            <a:r>
              <a:rPr lang="es-ES" sz="2400"/>
              <a:t>Introducción Conceptual</a:t>
            </a:r>
          </a:p>
          <a:p>
            <a:pPr eaLnBrk="1" hangingPunct="1">
              <a:lnSpc>
                <a:spcPct val="80000"/>
              </a:lnSpc>
              <a:defRPr/>
            </a:pPr>
            <a:r>
              <a:rPr lang="es-ES" sz="2400"/>
              <a:t>Características del Producto</a:t>
            </a:r>
          </a:p>
          <a:p>
            <a:pPr lvl="1" eaLnBrk="1" hangingPunct="1">
              <a:lnSpc>
                <a:spcPct val="80000"/>
              </a:lnSpc>
              <a:defRPr/>
            </a:pPr>
            <a:r>
              <a:rPr lang="es-ES" sz="2400"/>
              <a:t>Tipos </a:t>
            </a:r>
          </a:p>
          <a:p>
            <a:pPr marL="1085850" lvl="2" eaLnBrk="1" hangingPunct="1">
              <a:lnSpc>
                <a:spcPct val="80000"/>
              </a:lnSpc>
              <a:defRPr/>
            </a:pPr>
            <a:r>
              <a:rPr lang="es-ES" sz="1600"/>
              <a:t>Agrupación: Corporativos / Consumo</a:t>
            </a:r>
          </a:p>
          <a:p>
            <a:pPr marL="1085850" lvl="2" eaLnBrk="1" hangingPunct="1">
              <a:lnSpc>
                <a:spcPct val="80000"/>
              </a:lnSpc>
              <a:defRPr/>
            </a:pPr>
            <a:r>
              <a:rPr lang="es-ES" sz="1600"/>
              <a:t>Estructura : Francés, Alemán, Plan de Pagos, Plazo Fijo...</a:t>
            </a:r>
          </a:p>
          <a:p>
            <a:pPr marL="1085850" lvl="2" eaLnBrk="1" hangingPunct="1">
              <a:lnSpc>
                <a:spcPct val="80000"/>
              </a:lnSpc>
              <a:defRPr/>
            </a:pPr>
            <a:r>
              <a:rPr lang="es-ES" sz="1600"/>
              <a:t>Tipo de Tasa: Fija / Revisable</a:t>
            </a:r>
          </a:p>
          <a:p>
            <a:pPr lvl="1" eaLnBrk="1" hangingPunct="1">
              <a:lnSpc>
                <a:spcPct val="80000"/>
              </a:lnSpc>
              <a:defRPr/>
            </a:pPr>
            <a:r>
              <a:rPr lang="es-ES" sz="2400"/>
              <a:t>Condicionamientos</a:t>
            </a:r>
          </a:p>
          <a:p>
            <a:pPr lvl="1" eaLnBrk="1" hangingPunct="1">
              <a:lnSpc>
                <a:spcPct val="80000"/>
              </a:lnSpc>
              <a:defRPr/>
            </a:pPr>
            <a:endParaRPr lang="es-ES" sz="2400"/>
          </a:p>
          <a:p>
            <a:pPr eaLnBrk="1" hangingPunct="1">
              <a:lnSpc>
                <a:spcPct val="80000"/>
              </a:lnSpc>
              <a:defRPr/>
            </a:pPr>
            <a:r>
              <a:rPr lang="es-ES" sz="2400"/>
              <a:t>Ciclo de Vida</a:t>
            </a:r>
          </a:p>
          <a:p>
            <a:pPr lvl="1" eaLnBrk="1" hangingPunct="1">
              <a:lnSpc>
                <a:spcPct val="80000"/>
              </a:lnSpc>
              <a:defRPr/>
            </a:pPr>
            <a:r>
              <a:rPr lang="es-DO" sz="2000" b="1"/>
              <a:t>Alta de Préstamo</a:t>
            </a:r>
            <a:endParaRPr lang="es-ES" sz="2000" b="1"/>
          </a:p>
          <a:p>
            <a:pPr lvl="1" eaLnBrk="1" hangingPunct="1">
              <a:lnSpc>
                <a:spcPct val="80000"/>
              </a:lnSpc>
              <a:defRPr/>
            </a:pPr>
            <a:r>
              <a:rPr lang="es-DO" sz="2000" b="1"/>
              <a:t>Cobro de Cuota / Cancelación Total</a:t>
            </a:r>
            <a:endParaRPr lang="es-ES" sz="2000" b="1"/>
          </a:p>
          <a:p>
            <a:pPr lvl="1" eaLnBrk="1" hangingPunct="1">
              <a:lnSpc>
                <a:spcPct val="80000"/>
              </a:lnSpc>
              <a:defRPr/>
            </a:pPr>
            <a:r>
              <a:rPr lang="es-DO" sz="2000" b="1"/>
              <a:t>Renovaciones de Préstamos a Plazo Fijo</a:t>
            </a:r>
            <a:endParaRPr lang="es-ES" sz="2000" b="1"/>
          </a:p>
          <a:p>
            <a:pPr lvl="1" eaLnBrk="1" hangingPunct="1">
              <a:lnSpc>
                <a:spcPct val="80000"/>
              </a:lnSpc>
              <a:defRPr/>
            </a:pPr>
            <a:r>
              <a:rPr lang="es-DO" sz="2000" b="1"/>
              <a:t>Reprogramaciones y Refinanciaciones de Créditos </a:t>
            </a:r>
            <a:endParaRPr lang="es-ES" sz="2000" b="1"/>
          </a:p>
          <a:p>
            <a:pPr lvl="1" eaLnBrk="1" hangingPunct="1">
              <a:lnSpc>
                <a:spcPct val="80000"/>
              </a:lnSpc>
              <a:defRPr/>
            </a:pPr>
            <a:r>
              <a:rPr lang="es-DO" sz="2000" b="1"/>
              <a:t>Modificaciones de Estructura de Créditos (Adelanto de Capital)</a:t>
            </a:r>
            <a:endParaRPr lang="es-ES" sz="2000" b="1"/>
          </a:p>
          <a:p>
            <a:pPr lvl="1" eaLnBrk="1" hangingPunct="1">
              <a:lnSpc>
                <a:spcPct val="80000"/>
              </a:lnSpc>
              <a:defRPr/>
            </a:pPr>
            <a:r>
              <a:rPr lang="es-DO" sz="2000" b="1"/>
              <a:t>Pasaje de Códigos Contables (automático / manual)</a:t>
            </a:r>
            <a:endParaRPr lang="es-ES" sz="2000" b="1"/>
          </a:p>
          <a:p>
            <a:pPr lvl="1" eaLnBrk="1" hangingPunct="1">
              <a:lnSpc>
                <a:spcPct val="80000"/>
              </a:lnSpc>
              <a:defRPr/>
            </a:pPr>
            <a:r>
              <a:rPr lang="es-DO" sz="2000" b="1"/>
              <a:t>Castigo de Operaciones</a:t>
            </a:r>
            <a:endParaRPr lang="es-ES" sz="2000" b="1"/>
          </a:p>
          <a:p>
            <a:pPr lvl="1" eaLnBrk="1" hangingPunct="1">
              <a:lnSpc>
                <a:spcPct val="80000"/>
              </a:lnSpc>
              <a:buFontTx/>
              <a:buNone/>
              <a:defRPr/>
            </a:pPr>
            <a:r>
              <a:rPr lang="es-ES_tradnl" sz="2000"/>
              <a:t> </a:t>
            </a:r>
          </a:p>
          <a:p>
            <a:pPr lvl="1" eaLnBrk="1" hangingPunct="1">
              <a:lnSpc>
                <a:spcPct val="80000"/>
              </a:lnSpc>
              <a:buFontTx/>
              <a:buNone/>
              <a:defRPr/>
            </a:pPr>
            <a:endParaRPr lang="es-ES_tradnl" sz="20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strips(downRight)">
                                      <p:cBhvr>
                                        <p:cTn id="7" dur="500"/>
                                        <p:tgtEl>
                                          <p:spTgt spid="414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Effect transition="in" filter="strips(downRight)">
                                      <p:cBhvr>
                                        <p:cTn id="12" dur="500"/>
                                        <p:tgtEl>
                                          <p:spTgt spid="41472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414723">
                                            <p:txEl>
                                              <p:pRg st="2" end="2"/>
                                            </p:txEl>
                                          </p:spTgt>
                                        </p:tgtEl>
                                        <p:attrNameLst>
                                          <p:attrName>style.visibility</p:attrName>
                                        </p:attrNameLst>
                                      </p:cBhvr>
                                      <p:to>
                                        <p:strVal val="visible"/>
                                      </p:to>
                                    </p:set>
                                    <p:animEffect transition="in" filter="strips(downRight)">
                                      <p:cBhvr>
                                        <p:cTn id="15" dur="500"/>
                                        <p:tgtEl>
                                          <p:spTgt spid="414723">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414723">
                                            <p:txEl>
                                              <p:pRg st="3" end="3"/>
                                            </p:txEl>
                                          </p:spTgt>
                                        </p:tgtEl>
                                        <p:attrNameLst>
                                          <p:attrName>style.visibility</p:attrName>
                                        </p:attrNameLst>
                                      </p:cBhvr>
                                      <p:to>
                                        <p:strVal val="visible"/>
                                      </p:to>
                                    </p:set>
                                    <p:animEffect transition="in" filter="strips(downRight)">
                                      <p:cBhvr>
                                        <p:cTn id="18" dur="500"/>
                                        <p:tgtEl>
                                          <p:spTgt spid="414723">
                                            <p:txEl>
                                              <p:pRg st="3" end="3"/>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414723">
                                            <p:txEl>
                                              <p:pRg st="4" end="4"/>
                                            </p:txEl>
                                          </p:spTgt>
                                        </p:tgtEl>
                                        <p:attrNameLst>
                                          <p:attrName>style.visibility</p:attrName>
                                        </p:attrNameLst>
                                      </p:cBhvr>
                                      <p:to>
                                        <p:strVal val="visible"/>
                                      </p:to>
                                    </p:set>
                                    <p:animEffect transition="in" filter="strips(downRight)">
                                      <p:cBhvr>
                                        <p:cTn id="21" dur="500"/>
                                        <p:tgtEl>
                                          <p:spTgt spid="414723">
                                            <p:txEl>
                                              <p:pRg st="4" end="4"/>
                                            </p:txEl>
                                          </p:spTgt>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414723">
                                            <p:txEl>
                                              <p:pRg st="5" end="5"/>
                                            </p:txEl>
                                          </p:spTgt>
                                        </p:tgtEl>
                                        <p:attrNameLst>
                                          <p:attrName>style.visibility</p:attrName>
                                        </p:attrNameLst>
                                      </p:cBhvr>
                                      <p:to>
                                        <p:strVal val="visible"/>
                                      </p:to>
                                    </p:set>
                                    <p:animEffect transition="in" filter="strips(downRight)">
                                      <p:cBhvr>
                                        <p:cTn id="24" dur="500"/>
                                        <p:tgtEl>
                                          <p:spTgt spid="414723">
                                            <p:txEl>
                                              <p:pRg st="5" end="5"/>
                                            </p:txEl>
                                          </p:spTgt>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414723">
                                            <p:txEl>
                                              <p:pRg st="6" end="6"/>
                                            </p:txEl>
                                          </p:spTgt>
                                        </p:tgtEl>
                                        <p:attrNameLst>
                                          <p:attrName>style.visibility</p:attrName>
                                        </p:attrNameLst>
                                      </p:cBhvr>
                                      <p:to>
                                        <p:strVal val="visible"/>
                                      </p:to>
                                    </p:set>
                                    <p:animEffect transition="in" filter="strips(downRight)">
                                      <p:cBhvr>
                                        <p:cTn id="27" dur="500"/>
                                        <p:tgtEl>
                                          <p:spTgt spid="4147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4723">
                                            <p:txEl>
                                              <p:pRg st="8" end="8"/>
                                            </p:txEl>
                                          </p:spTgt>
                                        </p:tgtEl>
                                        <p:attrNameLst>
                                          <p:attrName>style.visibility</p:attrName>
                                        </p:attrNameLst>
                                      </p:cBhvr>
                                      <p:to>
                                        <p:strVal val="visible"/>
                                      </p:to>
                                    </p:set>
                                    <p:animEffect transition="in" filter="strips(downRight)">
                                      <p:cBhvr>
                                        <p:cTn id="32" dur="500"/>
                                        <p:tgtEl>
                                          <p:spTgt spid="414723">
                                            <p:txEl>
                                              <p:pRg st="8" end="8"/>
                                            </p:txEl>
                                          </p:spTgt>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414723">
                                            <p:txEl>
                                              <p:pRg st="9" end="9"/>
                                            </p:txEl>
                                          </p:spTgt>
                                        </p:tgtEl>
                                        <p:attrNameLst>
                                          <p:attrName>style.visibility</p:attrName>
                                        </p:attrNameLst>
                                      </p:cBhvr>
                                      <p:to>
                                        <p:strVal val="visible"/>
                                      </p:to>
                                    </p:set>
                                    <p:animEffect transition="in" filter="strips(downRight)">
                                      <p:cBhvr>
                                        <p:cTn id="35" dur="500"/>
                                        <p:tgtEl>
                                          <p:spTgt spid="414723">
                                            <p:txEl>
                                              <p:pRg st="9" end="9"/>
                                            </p:txEl>
                                          </p:spTgt>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414723">
                                            <p:txEl>
                                              <p:pRg st="10" end="10"/>
                                            </p:txEl>
                                          </p:spTgt>
                                        </p:tgtEl>
                                        <p:attrNameLst>
                                          <p:attrName>style.visibility</p:attrName>
                                        </p:attrNameLst>
                                      </p:cBhvr>
                                      <p:to>
                                        <p:strVal val="visible"/>
                                      </p:to>
                                    </p:set>
                                    <p:animEffect transition="in" filter="strips(downRight)">
                                      <p:cBhvr>
                                        <p:cTn id="38" dur="500"/>
                                        <p:tgtEl>
                                          <p:spTgt spid="414723">
                                            <p:txEl>
                                              <p:pRg st="10" end="10"/>
                                            </p:txEl>
                                          </p:spTgt>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414723">
                                            <p:txEl>
                                              <p:pRg st="11" end="11"/>
                                            </p:txEl>
                                          </p:spTgt>
                                        </p:tgtEl>
                                        <p:attrNameLst>
                                          <p:attrName>style.visibility</p:attrName>
                                        </p:attrNameLst>
                                      </p:cBhvr>
                                      <p:to>
                                        <p:strVal val="visible"/>
                                      </p:to>
                                    </p:set>
                                    <p:animEffect transition="in" filter="strips(downRight)">
                                      <p:cBhvr>
                                        <p:cTn id="41" dur="500"/>
                                        <p:tgtEl>
                                          <p:spTgt spid="414723">
                                            <p:txEl>
                                              <p:pRg st="11" end="11"/>
                                            </p:txEl>
                                          </p:spTgt>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414723">
                                            <p:txEl>
                                              <p:pRg st="12" end="12"/>
                                            </p:txEl>
                                          </p:spTgt>
                                        </p:tgtEl>
                                        <p:attrNameLst>
                                          <p:attrName>style.visibility</p:attrName>
                                        </p:attrNameLst>
                                      </p:cBhvr>
                                      <p:to>
                                        <p:strVal val="visible"/>
                                      </p:to>
                                    </p:set>
                                    <p:animEffect transition="in" filter="strips(downRight)">
                                      <p:cBhvr>
                                        <p:cTn id="44" dur="500"/>
                                        <p:tgtEl>
                                          <p:spTgt spid="414723">
                                            <p:txEl>
                                              <p:pRg st="12" end="12"/>
                                            </p:txEl>
                                          </p:spTgt>
                                        </p:tgtEl>
                                      </p:cBhvr>
                                    </p:animEffect>
                                  </p:childTnLst>
                                </p:cTn>
                              </p:par>
                              <p:par>
                                <p:cTn id="45" presetID="18" presetClass="entr" presetSubtype="6" fill="hold" grpId="0" nodeType="withEffect">
                                  <p:stCondLst>
                                    <p:cond delay="0"/>
                                  </p:stCondLst>
                                  <p:childTnLst>
                                    <p:set>
                                      <p:cBhvr>
                                        <p:cTn id="46" dur="1" fill="hold">
                                          <p:stCondLst>
                                            <p:cond delay="0"/>
                                          </p:stCondLst>
                                        </p:cTn>
                                        <p:tgtEl>
                                          <p:spTgt spid="414723">
                                            <p:txEl>
                                              <p:pRg st="13" end="13"/>
                                            </p:txEl>
                                          </p:spTgt>
                                        </p:tgtEl>
                                        <p:attrNameLst>
                                          <p:attrName>style.visibility</p:attrName>
                                        </p:attrNameLst>
                                      </p:cBhvr>
                                      <p:to>
                                        <p:strVal val="visible"/>
                                      </p:to>
                                    </p:set>
                                    <p:animEffect transition="in" filter="strips(downRight)">
                                      <p:cBhvr>
                                        <p:cTn id="47" dur="500"/>
                                        <p:tgtEl>
                                          <p:spTgt spid="414723">
                                            <p:txEl>
                                              <p:pRg st="13" end="13"/>
                                            </p:txEl>
                                          </p:spTgt>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414723">
                                            <p:txEl>
                                              <p:pRg st="14" end="14"/>
                                            </p:txEl>
                                          </p:spTgt>
                                        </p:tgtEl>
                                        <p:attrNameLst>
                                          <p:attrName>style.visibility</p:attrName>
                                        </p:attrNameLst>
                                      </p:cBhvr>
                                      <p:to>
                                        <p:strVal val="visible"/>
                                      </p:to>
                                    </p:set>
                                    <p:animEffect transition="in" filter="strips(downRight)">
                                      <p:cBhvr>
                                        <p:cTn id="50" dur="500"/>
                                        <p:tgtEl>
                                          <p:spTgt spid="414723">
                                            <p:txEl>
                                              <p:pRg st="14" end="14"/>
                                            </p:txEl>
                                          </p:spTgt>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414723">
                                            <p:txEl>
                                              <p:pRg st="15" end="15"/>
                                            </p:txEl>
                                          </p:spTgt>
                                        </p:tgtEl>
                                        <p:attrNameLst>
                                          <p:attrName>style.visibility</p:attrName>
                                        </p:attrNameLst>
                                      </p:cBhvr>
                                      <p:to>
                                        <p:strVal val="visible"/>
                                      </p:to>
                                    </p:set>
                                    <p:animEffect transition="in" filter="strips(downRight)">
                                      <p:cBhvr>
                                        <p:cTn id="53" dur="500"/>
                                        <p:tgtEl>
                                          <p:spTgt spid="414723">
                                            <p:txEl>
                                              <p:pRg st="15" end="15"/>
                                            </p:txEl>
                                          </p:spTgt>
                                        </p:tgtEl>
                                      </p:cBhvr>
                                    </p:animEffect>
                                  </p:childTnLst>
                                </p:cTn>
                              </p:par>
                              <p:par>
                                <p:cTn id="54" presetID="18" presetClass="entr" presetSubtype="6" fill="hold" grpId="0" nodeType="withEffect">
                                  <p:stCondLst>
                                    <p:cond delay="0"/>
                                  </p:stCondLst>
                                  <p:childTnLst>
                                    <p:set>
                                      <p:cBhvr>
                                        <p:cTn id="55" dur="1" fill="hold">
                                          <p:stCondLst>
                                            <p:cond delay="0"/>
                                          </p:stCondLst>
                                        </p:cTn>
                                        <p:tgtEl>
                                          <p:spTgt spid="414723">
                                            <p:txEl>
                                              <p:pRg st="16" end="16"/>
                                            </p:txEl>
                                          </p:spTgt>
                                        </p:tgtEl>
                                        <p:attrNameLst>
                                          <p:attrName>style.visibility</p:attrName>
                                        </p:attrNameLst>
                                      </p:cBhvr>
                                      <p:to>
                                        <p:strVal val="visible"/>
                                      </p:to>
                                    </p:set>
                                    <p:animEffect transition="in" filter="strips(downRight)">
                                      <p:cBhvr>
                                        <p:cTn id="56" dur="500"/>
                                        <p:tgtEl>
                                          <p:spTgt spid="4147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71AA8E71-9C89-2CC2-01C3-C45DB1D2A99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50711E70-19BE-4E1F-8101-FB8243D709D5}" type="slidenum">
              <a:rPr lang="es-ES" altLang="es-CO" sz="1200">
                <a:solidFill>
                  <a:srgbClr val="CC0000"/>
                </a:solidFill>
                <a:latin typeface="Arial" panose="020B0604020202020204" pitchFamily="34" charset="0"/>
              </a:rPr>
              <a:pPr/>
              <a:t>20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C14ECBB7-C751-0599-9F1E-76A0CDBFA1A2}"/>
              </a:ext>
            </a:extLst>
          </p:cNvPr>
          <p:cNvSpPr>
            <a:spLocks noGrp="1"/>
          </p:cNvSpPr>
          <p:nvPr>
            <p:ph type="dt" sz="quarter" idx="11"/>
          </p:nvPr>
        </p:nvSpPr>
        <p:spPr/>
        <p:txBody>
          <a:bodyPr/>
          <a:lstStyle/>
          <a:p>
            <a:pPr>
              <a:defRPr/>
            </a:pPr>
            <a:r>
              <a:rPr lang="es-ES"/>
              <a:t>Setiembre 2007</a:t>
            </a:r>
          </a:p>
        </p:txBody>
      </p:sp>
      <p:sp>
        <p:nvSpPr>
          <p:cNvPr id="543746" name="Rectangle 2">
            <a:extLst>
              <a:ext uri="{FF2B5EF4-FFF2-40B4-BE49-F238E27FC236}">
                <a16:creationId xmlns:a16="http://schemas.microsoft.com/office/drawing/2014/main" id="{391D96AA-96CC-9734-21A0-F07D17CFB3E8}"/>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Circuito Operativo</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 Personales sin Gtía.</a:t>
            </a:r>
            <a:endParaRPr lang="es-ES" sz="2400">
              <a:solidFill>
                <a:srgbClr val="CC0000"/>
              </a:solidFill>
              <a:effectLst>
                <a:outerShdw blurRad="38100" dist="38100" dir="2700000" algn="tl">
                  <a:srgbClr val="C0C0C0"/>
                </a:outerShdw>
              </a:effectLst>
              <a:latin typeface="Arial" charset="0"/>
            </a:endParaRPr>
          </a:p>
        </p:txBody>
      </p:sp>
      <p:pic>
        <p:nvPicPr>
          <p:cNvPr id="21509" name="Picture 4">
            <a:extLst>
              <a:ext uri="{FF2B5EF4-FFF2-40B4-BE49-F238E27FC236}">
                <a16:creationId xmlns:a16="http://schemas.microsoft.com/office/drawing/2014/main" id="{648133AD-0659-EA4E-6118-197D520D1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38275"/>
            <a:ext cx="74168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D74F5AF-B9AD-B61E-D4A8-B5FBA9C28D0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04210614-9568-4632-8390-6DD54D67771B}" type="slidenum">
              <a:rPr lang="es-ES" altLang="es-CO" sz="1200">
                <a:solidFill>
                  <a:srgbClr val="CC0000"/>
                </a:solidFill>
                <a:latin typeface="Arial" panose="020B0604020202020204" pitchFamily="34" charset="0"/>
              </a:rPr>
              <a:pPr/>
              <a:t>21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38AD0292-82DC-BFF8-97DA-055F8CDC3561}"/>
              </a:ext>
            </a:extLst>
          </p:cNvPr>
          <p:cNvSpPr>
            <a:spLocks noGrp="1"/>
          </p:cNvSpPr>
          <p:nvPr>
            <p:ph type="dt" sz="quarter" idx="11"/>
          </p:nvPr>
        </p:nvSpPr>
        <p:spPr/>
        <p:txBody>
          <a:bodyPr/>
          <a:lstStyle/>
          <a:p>
            <a:pPr>
              <a:defRPr/>
            </a:pPr>
            <a:r>
              <a:rPr lang="es-ES"/>
              <a:t>Setiembre 2007</a:t>
            </a:r>
          </a:p>
        </p:txBody>
      </p:sp>
      <p:sp>
        <p:nvSpPr>
          <p:cNvPr id="539650" name="Rectangle 2">
            <a:extLst>
              <a:ext uri="{FF2B5EF4-FFF2-40B4-BE49-F238E27FC236}">
                <a16:creationId xmlns:a16="http://schemas.microsoft.com/office/drawing/2014/main" id="{2228DD20-D3D9-57DA-0535-9CDD6B12174E}"/>
              </a:ext>
            </a:extLst>
          </p:cNvPr>
          <p:cNvSpPr>
            <a:spLocks noGrp="1" noChangeArrowheads="1"/>
          </p:cNvSpPr>
          <p:nvPr>
            <p:ph type="body" idx="1"/>
          </p:nvPr>
        </p:nvSpPr>
        <p:spPr>
          <a:xfrm>
            <a:off x="838200" y="1484313"/>
            <a:ext cx="7694613" cy="5257800"/>
          </a:xfrm>
        </p:spPr>
        <p:txBody>
          <a:bodyPr lIns="90488" tIns="44450" rIns="90488" bIns="44450"/>
          <a:lstStyle/>
          <a:p>
            <a:pPr eaLnBrk="1" hangingPunct="1">
              <a:lnSpc>
                <a:spcPct val="80000"/>
              </a:lnSpc>
              <a:defRPr/>
            </a:pPr>
            <a:r>
              <a:rPr lang="es-ES" sz="2000"/>
              <a:t>En el Ingreso de Operaciones para cada Módulo se selecciona el Tipo de Préstamo que se desea ingresar, el cual puede ser:</a:t>
            </a:r>
          </a:p>
          <a:p>
            <a:pPr eaLnBrk="1" hangingPunct="1">
              <a:lnSpc>
                <a:spcPct val="80000"/>
              </a:lnSpc>
              <a:defRPr/>
            </a:pPr>
            <a:endParaRPr lang="es-ES" sz="2000"/>
          </a:p>
          <a:p>
            <a:pPr eaLnBrk="1" hangingPunct="1">
              <a:lnSpc>
                <a:spcPct val="80000"/>
              </a:lnSpc>
              <a:defRPr/>
            </a:pPr>
            <a:r>
              <a:rPr lang="es-ES" sz="2000"/>
              <a:t>Ingreso de Créditos Corporativos</a:t>
            </a:r>
          </a:p>
          <a:p>
            <a:pPr lvl="1" eaLnBrk="1" hangingPunct="1">
              <a:lnSpc>
                <a:spcPct val="80000"/>
              </a:lnSpc>
              <a:defRPr/>
            </a:pPr>
            <a:r>
              <a:rPr lang="es-ES" sz="1800"/>
              <a:t>Trn.30/10 - Alta de Préstamos Corporativos</a:t>
            </a:r>
          </a:p>
          <a:p>
            <a:pPr lvl="1" eaLnBrk="1" hangingPunct="1">
              <a:lnSpc>
                <a:spcPct val="80000"/>
              </a:lnSpc>
              <a:defRPr/>
            </a:pPr>
            <a:r>
              <a:rPr lang="es-ES" sz="1800"/>
              <a:t>Trn.30/20 - Alta de Préstamos Capital de Trabajo</a:t>
            </a:r>
          </a:p>
          <a:p>
            <a:pPr lvl="1" eaLnBrk="1" hangingPunct="1">
              <a:lnSpc>
                <a:spcPct val="80000"/>
              </a:lnSpc>
              <a:defRPr/>
            </a:pPr>
            <a:r>
              <a:rPr lang="es-ES" sz="1800"/>
              <a:t>Trn.30/30 - Alta de Préstamos Ordinarios</a:t>
            </a:r>
          </a:p>
          <a:p>
            <a:pPr lvl="1" eaLnBrk="1" hangingPunct="1">
              <a:lnSpc>
                <a:spcPct val="80000"/>
              </a:lnSpc>
              <a:defRPr/>
            </a:pPr>
            <a:r>
              <a:rPr lang="es-ES" sz="1800"/>
              <a:t>Trn.30/40 - Alta de Préstamos con Fondos de Terceros</a:t>
            </a:r>
          </a:p>
          <a:p>
            <a:pPr lvl="1" eaLnBrk="1" hangingPunct="1">
              <a:lnSpc>
                <a:spcPct val="80000"/>
              </a:lnSpc>
              <a:defRPr/>
            </a:pPr>
            <a:endParaRPr lang="es-ES" sz="1800"/>
          </a:p>
          <a:p>
            <a:pPr eaLnBrk="1" hangingPunct="1">
              <a:lnSpc>
                <a:spcPct val="80000"/>
              </a:lnSpc>
              <a:defRPr/>
            </a:pPr>
            <a:r>
              <a:rPr lang="es-ES" sz="2000"/>
              <a:t>Ingreso de Créditos al Consumo</a:t>
            </a:r>
          </a:p>
          <a:p>
            <a:pPr lvl="1" eaLnBrk="1" hangingPunct="1">
              <a:lnSpc>
                <a:spcPct val="80000"/>
              </a:lnSpc>
              <a:defRPr/>
            </a:pPr>
            <a:r>
              <a:rPr lang="es-ES" sz="1800"/>
              <a:t>Trn.32/10 - Alta de Préstamos Consumo</a:t>
            </a:r>
          </a:p>
          <a:p>
            <a:pPr lvl="1" eaLnBrk="1" hangingPunct="1">
              <a:lnSpc>
                <a:spcPct val="80000"/>
              </a:lnSpc>
              <a:defRPr/>
            </a:pPr>
            <a:r>
              <a:rPr lang="es-ES" sz="1800"/>
              <a:t>Trn.32/20 - Alta de Préstamos Hipotecarios</a:t>
            </a:r>
          </a:p>
          <a:p>
            <a:pPr lvl="1" eaLnBrk="1" hangingPunct="1">
              <a:lnSpc>
                <a:spcPct val="80000"/>
              </a:lnSpc>
              <a:defRPr/>
            </a:pPr>
            <a:r>
              <a:rPr lang="es-ES" sz="1800"/>
              <a:t>Trn.32/30 - Alta de Préstamos Prendarios</a:t>
            </a:r>
          </a:p>
          <a:p>
            <a:pPr lvl="1" eaLnBrk="1" hangingPunct="1">
              <a:lnSpc>
                <a:spcPct val="80000"/>
              </a:lnSpc>
              <a:defRPr/>
            </a:pPr>
            <a:r>
              <a:rPr lang="es-ES" sz="1800"/>
              <a:t>Trn.32/40 - Alta de Préstamos Personales</a:t>
            </a:r>
          </a:p>
          <a:p>
            <a:pPr lvl="1" eaLnBrk="1" hangingPunct="1">
              <a:lnSpc>
                <a:spcPct val="80000"/>
              </a:lnSpc>
              <a:defRPr/>
            </a:pPr>
            <a:r>
              <a:rPr lang="es-ES" sz="1800"/>
              <a:t>Trn.32/50 - Alta de Préstamos a Empleados</a:t>
            </a:r>
          </a:p>
          <a:p>
            <a:pPr lvl="1" eaLnBrk="1" hangingPunct="1">
              <a:lnSpc>
                <a:spcPct val="80000"/>
              </a:lnSpc>
              <a:defRPr/>
            </a:pPr>
            <a:r>
              <a:rPr lang="es-ES" sz="1800"/>
              <a:t>Trn.32/60 - Alta de Préstamos Reajustables</a:t>
            </a:r>
          </a:p>
          <a:p>
            <a:pPr lvl="1" eaLnBrk="1" hangingPunct="1">
              <a:lnSpc>
                <a:spcPct val="80000"/>
              </a:lnSpc>
              <a:defRPr/>
            </a:pPr>
            <a:endParaRPr lang="es-ES" sz="1800"/>
          </a:p>
          <a:p>
            <a:pPr lvl="1" eaLnBrk="1" hangingPunct="1">
              <a:lnSpc>
                <a:spcPct val="80000"/>
              </a:lnSpc>
              <a:defRPr/>
            </a:pPr>
            <a:endParaRPr lang="es-ES" sz="1800"/>
          </a:p>
          <a:p>
            <a:pPr lvl="1" eaLnBrk="1" hangingPunct="1">
              <a:lnSpc>
                <a:spcPct val="80000"/>
              </a:lnSpc>
              <a:defRPr/>
            </a:pPr>
            <a:endParaRPr lang="es-ES" sz="1800"/>
          </a:p>
        </p:txBody>
      </p:sp>
      <p:sp>
        <p:nvSpPr>
          <p:cNvPr id="539651" name="Rectangle 3">
            <a:extLst>
              <a:ext uri="{FF2B5EF4-FFF2-40B4-BE49-F238E27FC236}">
                <a16:creationId xmlns:a16="http://schemas.microsoft.com/office/drawing/2014/main" id="{7C1E8167-E269-13C0-D12F-AC5AAEC5C1B2}"/>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9A34550-73DE-C542-8419-5285990271D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FA5CFD1E-3B73-4E71-A5AF-138C42ACAA35}" type="slidenum">
              <a:rPr lang="es-ES" altLang="es-CO" sz="1200">
                <a:solidFill>
                  <a:srgbClr val="CC0000"/>
                </a:solidFill>
                <a:latin typeface="Arial" panose="020B0604020202020204" pitchFamily="34" charset="0"/>
              </a:rPr>
              <a:pPr/>
              <a:t>22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0550BDEF-51D7-699B-6072-92C527585950}"/>
              </a:ext>
            </a:extLst>
          </p:cNvPr>
          <p:cNvSpPr>
            <a:spLocks noGrp="1"/>
          </p:cNvSpPr>
          <p:nvPr>
            <p:ph type="dt" sz="quarter" idx="11"/>
          </p:nvPr>
        </p:nvSpPr>
        <p:spPr/>
        <p:txBody>
          <a:bodyPr/>
          <a:lstStyle/>
          <a:p>
            <a:pPr>
              <a:defRPr/>
            </a:pPr>
            <a:r>
              <a:rPr lang="es-ES"/>
              <a:t>Setiembre 2007</a:t>
            </a:r>
          </a:p>
        </p:txBody>
      </p:sp>
      <p:sp>
        <p:nvSpPr>
          <p:cNvPr id="435203" name="Rectangle 3">
            <a:extLst>
              <a:ext uri="{FF2B5EF4-FFF2-40B4-BE49-F238E27FC236}">
                <a16:creationId xmlns:a16="http://schemas.microsoft.com/office/drawing/2014/main" id="{B62A24FA-2A50-9EB2-150A-3D5B5CDD3664}"/>
              </a:ext>
            </a:extLst>
          </p:cNvPr>
          <p:cNvSpPr>
            <a:spLocks noGrp="1" noChangeArrowheads="1"/>
          </p:cNvSpPr>
          <p:nvPr>
            <p:ph type="body" idx="1"/>
          </p:nvPr>
        </p:nvSpPr>
        <p:spPr>
          <a:xfrm>
            <a:off x="838200" y="1484313"/>
            <a:ext cx="7315200" cy="5257800"/>
          </a:xfrm>
        </p:spPr>
        <p:txBody>
          <a:bodyPr lIns="90488" tIns="44450" rIns="90488" bIns="44450"/>
          <a:lstStyle/>
          <a:p>
            <a:pPr eaLnBrk="1" hangingPunct="1">
              <a:lnSpc>
                <a:spcPct val="80000"/>
              </a:lnSpc>
              <a:defRPr/>
            </a:pPr>
            <a:r>
              <a:rPr lang="es-ES" sz="2000"/>
              <a:t>En el Ingreso de Operaciones para cada Módulo se selecciona el Tipo de Préstamo que se desea ingresar, el cual puede ser:</a:t>
            </a:r>
          </a:p>
          <a:p>
            <a:pPr eaLnBrk="1" hangingPunct="1">
              <a:lnSpc>
                <a:spcPct val="80000"/>
              </a:lnSpc>
              <a:defRPr/>
            </a:pPr>
            <a:endParaRPr lang="es-ES" sz="2000"/>
          </a:p>
          <a:p>
            <a:pPr eaLnBrk="1" hangingPunct="1">
              <a:lnSpc>
                <a:spcPct val="80000"/>
              </a:lnSpc>
              <a:defRPr/>
            </a:pPr>
            <a:r>
              <a:rPr lang="es-ES" sz="2000"/>
              <a:t>Ingreso de Créditos Corporativos</a:t>
            </a:r>
          </a:p>
          <a:p>
            <a:pPr lvl="1" eaLnBrk="1" hangingPunct="1">
              <a:lnSpc>
                <a:spcPct val="80000"/>
              </a:lnSpc>
              <a:defRPr/>
            </a:pPr>
            <a:r>
              <a:rPr lang="es-ES" sz="1800"/>
              <a:t>Trn.30/10 - Alta de Préstamos Corporativos</a:t>
            </a:r>
          </a:p>
          <a:p>
            <a:pPr lvl="1" eaLnBrk="1" hangingPunct="1">
              <a:lnSpc>
                <a:spcPct val="80000"/>
              </a:lnSpc>
              <a:defRPr/>
            </a:pPr>
            <a:r>
              <a:rPr lang="es-ES" sz="1800"/>
              <a:t>Trn.30/20 - Alta de Préstamos Capital de Trabajo</a:t>
            </a:r>
          </a:p>
          <a:p>
            <a:pPr lvl="1" eaLnBrk="1" hangingPunct="1">
              <a:lnSpc>
                <a:spcPct val="80000"/>
              </a:lnSpc>
              <a:defRPr/>
            </a:pPr>
            <a:r>
              <a:rPr lang="es-ES" sz="1800"/>
              <a:t>Trn.30/30 - Alta de Préstamos Ordinarios</a:t>
            </a:r>
          </a:p>
          <a:p>
            <a:pPr lvl="1" eaLnBrk="1" hangingPunct="1">
              <a:lnSpc>
                <a:spcPct val="80000"/>
              </a:lnSpc>
              <a:defRPr/>
            </a:pPr>
            <a:r>
              <a:rPr lang="es-ES" sz="1800"/>
              <a:t>Trn.30/40 - Alta de Préstamos con Fondos de Terceros</a:t>
            </a:r>
          </a:p>
          <a:p>
            <a:pPr lvl="1" eaLnBrk="1" hangingPunct="1">
              <a:lnSpc>
                <a:spcPct val="80000"/>
              </a:lnSpc>
              <a:defRPr/>
            </a:pPr>
            <a:endParaRPr lang="es-ES" sz="1800"/>
          </a:p>
          <a:p>
            <a:pPr eaLnBrk="1" hangingPunct="1">
              <a:lnSpc>
                <a:spcPct val="80000"/>
              </a:lnSpc>
              <a:defRPr/>
            </a:pPr>
            <a:r>
              <a:rPr lang="es-ES" sz="2000"/>
              <a:t>Ingreso de Créditos al Consumo</a:t>
            </a:r>
          </a:p>
          <a:p>
            <a:pPr lvl="1" eaLnBrk="1" hangingPunct="1">
              <a:lnSpc>
                <a:spcPct val="80000"/>
              </a:lnSpc>
              <a:defRPr/>
            </a:pPr>
            <a:r>
              <a:rPr lang="es-ES" sz="1800"/>
              <a:t>Trn.32/10 - Alta de Préstamos Consumo</a:t>
            </a:r>
          </a:p>
          <a:p>
            <a:pPr lvl="1" eaLnBrk="1" hangingPunct="1">
              <a:lnSpc>
                <a:spcPct val="80000"/>
              </a:lnSpc>
              <a:defRPr/>
            </a:pPr>
            <a:r>
              <a:rPr lang="es-ES" sz="1800"/>
              <a:t>Trn.32/20 - Alta de Préstamos Hipotecarios</a:t>
            </a:r>
          </a:p>
          <a:p>
            <a:pPr lvl="1" eaLnBrk="1" hangingPunct="1">
              <a:lnSpc>
                <a:spcPct val="80000"/>
              </a:lnSpc>
              <a:defRPr/>
            </a:pPr>
            <a:r>
              <a:rPr lang="es-ES" sz="1800"/>
              <a:t>Trn.32/30 - Alta de Préstamos Prendarios</a:t>
            </a:r>
          </a:p>
          <a:p>
            <a:pPr lvl="1" eaLnBrk="1" hangingPunct="1">
              <a:lnSpc>
                <a:spcPct val="80000"/>
              </a:lnSpc>
              <a:defRPr/>
            </a:pPr>
            <a:r>
              <a:rPr lang="es-ES" sz="1800"/>
              <a:t>Trn.32/40 - Alta de Préstamos Personales</a:t>
            </a:r>
          </a:p>
          <a:p>
            <a:pPr lvl="1" eaLnBrk="1" hangingPunct="1">
              <a:lnSpc>
                <a:spcPct val="80000"/>
              </a:lnSpc>
              <a:defRPr/>
            </a:pPr>
            <a:r>
              <a:rPr lang="es-ES" sz="1800"/>
              <a:t>Trn.32/50 - Alta de Préstamos a Empleados</a:t>
            </a:r>
          </a:p>
          <a:p>
            <a:pPr lvl="1" eaLnBrk="1" hangingPunct="1">
              <a:lnSpc>
                <a:spcPct val="80000"/>
              </a:lnSpc>
              <a:defRPr/>
            </a:pPr>
            <a:r>
              <a:rPr lang="es-ES" sz="1800"/>
              <a:t>Trn.32/60 - Alta de Préstamos Reajustables</a:t>
            </a:r>
          </a:p>
          <a:p>
            <a:pPr lvl="1" eaLnBrk="1" hangingPunct="1">
              <a:lnSpc>
                <a:spcPct val="80000"/>
              </a:lnSpc>
              <a:defRPr/>
            </a:pPr>
            <a:endParaRPr lang="es-ES" sz="1800"/>
          </a:p>
          <a:p>
            <a:pPr lvl="1" eaLnBrk="1" hangingPunct="1">
              <a:lnSpc>
                <a:spcPct val="80000"/>
              </a:lnSpc>
              <a:defRPr/>
            </a:pPr>
            <a:endParaRPr lang="es-ES" sz="1800"/>
          </a:p>
          <a:p>
            <a:pPr lvl="1" eaLnBrk="1" hangingPunct="1">
              <a:lnSpc>
                <a:spcPct val="80000"/>
              </a:lnSpc>
              <a:defRPr/>
            </a:pPr>
            <a:endParaRPr lang="es-ES" sz="1800"/>
          </a:p>
        </p:txBody>
      </p:sp>
      <p:sp>
        <p:nvSpPr>
          <p:cNvPr id="435205" name="Rectangle 5">
            <a:extLst>
              <a:ext uri="{FF2B5EF4-FFF2-40B4-BE49-F238E27FC236}">
                <a16:creationId xmlns:a16="http://schemas.microsoft.com/office/drawing/2014/main" id="{E4FD35AB-A291-A615-2EB9-02FDD390765F}"/>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773B8C08-E368-AA0E-4DAC-C9E7A25CE8A7}"/>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8868DDBB-1E4C-4D63-9482-59ED71955170}" type="slidenum">
              <a:rPr lang="es-ES" altLang="es-CO" sz="1200">
                <a:solidFill>
                  <a:srgbClr val="CC0000"/>
                </a:solidFill>
                <a:latin typeface="Arial" panose="020B0604020202020204" pitchFamily="34" charset="0"/>
              </a:rPr>
              <a:pPr/>
              <a:t>23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2EA20634-1B2B-9220-6A2C-A1C509D5F3C0}"/>
              </a:ext>
            </a:extLst>
          </p:cNvPr>
          <p:cNvSpPr>
            <a:spLocks noGrp="1"/>
          </p:cNvSpPr>
          <p:nvPr>
            <p:ph type="dt" sz="quarter" idx="11"/>
          </p:nvPr>
        </p:nvSpPr>
        <p:spPr/>
        <p:txBody>
          <a:bodyPr/>
          <a:lstStyle/>
          <a:p>
            <a:pPr>
              <a:defRPr/>
            </a:pPr>
            <a:r>
              <a:rPr lang="es-ES"/>
              <a:t>Setiembre 2007</a:t>
            </a:r>
          </a:p>
        </p:txBody>
      </p:sp>
      <p:sp>
        <p:nvSpPr>
          <p:cNvPr id="437251" name="Rectangle 3">
            <a:extLst>
              <a:ext uri="{FF2B5EF4-FFF2-40B4-BE49-F238E27FC236}">
                <a16:creationId xmlns:a16="http://schemas.microsoft.com/office/drawing/2014/main" id="{C39A8745-9067-3812-ACC9-2C396D2CB66B}"/>
              </a:ext>
            </a:extLst>
          </p:cNvPr>
          <p:cNvSpPr>
            <a:spLocks noGrp="1" noChangeArrowheads="1"/>
          </p:cNvSpPr>
          <p:nvPr>
            <p:ph type="body" idx="1"/>
          </p:nvPr>
        </p:nvSpPr>
        <p:spPr>
          <a:xfrm>
            <a:off x="838200" y="1600200"/>
            <a:ext cx="7848600" cy="5257800"/>
          </a:xfrm>
        </p:spPr>
        <p:txBody>
          <a:bodyPr lIns="90488" tIns="44450" rIns="90488" bIns="44450"/>
          <a:lstStyle/>
          <a:p>
            <a:pPr eaLnBrk="1" hangingPunct="1">
              <a:defRPr/>
            </a:pPr>
            <a:r>
              <a:rPr lang="es-ES" sz="2000"/>
              <a:t>Ingreso de Créditos por Venta de Inmuebles</a:t>
            </a:r>
          </a:p>
          <a:p>
            <a:pPr lvl="1" algn="just" eaLnBrk="1" hangingPunct="1">
              <a:defRPr/>
            </a:pPr>
            <a:r>
              <a:rPr lang="es-ES" sz="1800"/>
              <a:t>Trn.34/10 - Alta Créditos por Venta de Inmuebles</a:t>
            </a:r>
          </a:p>
          <a:p>
            <a:pPr lvl="1" algn="just" eaLnBrk="1" hangingPunct="1">
              <a:defRPr/>
            </a:pPr>
            <a:r>
              <a:rPr lang="es-ES" sz="1800"/>
              <a:t>Trn.34/20 - Alta Créditos por Venta de Bienes Muebles</a:t>
            </a:r>
          </a:p>
          <a:p>
            <a:pPr lvl="1" algn="just" eaLnBrk="1" hangingPunct="1">
              <a:defRPr/>
            </a:pPr>
            <a:r>
              <a:rPr lang="es-ES" sz="1800"/>
              <a:t>Trn.34/30 - Alta Créditos por Venta de Valores</a:t>
            </a:r>
          </a:p>
          <a:p>
            <a:pPr lvl="1" algn="just" eaLnBrk="1" hangingPunct="1">
              <a:defRPr/>
            </a:pPr>
            <a:r>
              <a:rPr lang="es-ES" sz="1800"/>
              <a:t>Trn.34/40 - Alta Créditos por Venta de Otros Bienes</a:t>
            </a:r>
          </a:p>
          <a:p>
            <a:pPr eaLnBrk="1" hangingPunct="1">
              <a:defRPr/>
            </a:pPr>
            <a:endParaRPr lang="es-ES" sz="2400"/>
          </a:p>
          <a:p>
            <a:pPr eaLnBrk="1" hangingPunct="1">
              <a:defRPr/>
            </a:pPr>
            <a:r>
              <a:rPr lang="es-ES" sz="2000"/>
              <a:t>Ingreso de operaciones por Bienes de Dación de Pago</a:t>
            </a:r>
          </a:p>
          <a:p>
            <a:pPr lvl="1" eaLnBrk="1" hangingPunct="1">
              <a:defRPr/>
            </a:pPr>
            <a:r>
              <a:rPr lang="es-ES" sz="1800"/>
              <a:t>Trns.del módulo 79</a:t>
            </a:r>
          </a:p>
          <a:p>
            <a:pPr lvl="1" eaLnBrk="1" hangingPunct="1">
              <a:defRPr/>
            </a:pPr>
            <a:r>
              <a:rPr lang="es-ES" sz="1800"/>
              <a:t>Alta, Bajas y modificaciones por Bienes en Dación de Pago</a:t>
            </a:r>
          </a:p>
          <a:p>
            <a:pPr lvl="1" eaLnBrk="1" hangingPunct="1">
              <a:defRPr/>
            </a:pPr>
            <a:endParaRPr lang="es-ES" sz="2400"/>
          </a:p>
        </p:txBody>
      </p:sp>
      <p:sp>
        <p:nvSpPr>
          <p:cNvPr id="437253" name="Rectangle 5">
            <a:extLst>
              <a:ext uri="{FF2B5EF4-FFF2-40B4-BE49-F238E27FC236}">
                <a16:creationId xmlns:a16="http://schemas.microsoft.com/office/drawing/2014/main" id="{22FBCC21-27A5-DCB3-9C01-C9514072A8AF}"/>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B3A87F7-6F62-F1F4-AB80-A2957C9A3AD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C03FEE9-1FC0-4A1A-9D07-6ED3EE5DF863}" type="slidenum">
              <a:rPr lang="es-ES" altLang="es-CO" sz="1200">
                <a:solidFill>
                  <a:srgbClr val="CC0000"/>
                </a:solidFill>
                <a:latin typeface="Arial" panose="020B0604020202020204" pitchFamily="34" charset="0"/>
              </a:rPr>
              <a:pPr/>
              <a:t>24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D049DC2-5F54-AEC6-FB41-24B80C7AD869}"/>
              </a:ext>
            </a:extLst>
          </p:cNvPr>
          <p:cNvSpPr>
            <a:spLocks noGrp="1"/>
          </p:cNvSpPr>
          <p:nvPr>
            <p:ph type="dt" sz="quarter" idx="11"/>
          </p:nvPr>
        </p:nvSpPr>
        <p:spPr/>
        <p:txBody>
          <a:bodyPr/>
          <a:lstStyle/>
          <a:p>
            <a:pPr>
              <a:defRPr/>
            </a:pPr>
            <a:r>
              <a:rPr lang="es-ES"/>
              <a:t>Setiembre 2007</a:t>
            </a:r>
          </a:p>
        </p:txBody>
      </p:sp>
      <p:sp>
        <p:nvSpPr>
          <p:cNvPr id="439299" name="Rectangle 3">
            <a:extLst>
              <a:ext uri="{FF2B5EF4-FFF2-40B4-BE49-F238E27FC236}">
                <a16:creationId xmlns:a16="http://schemas.microsoft.com/office/drawing/2014/main" id="{19E6898F-1B3F-1233-B8B9-D75DC785B1EA}"/>
              </a:ext>
            </a:extLst>
          </p:cNvPr>
          <p:cNvSpPr>
            <a:spLocks noGrp="1" noChangeArrowheads="1"/>
          </p:cNvSpPr>
          <p:nvPr>
            <p:ph type="body" idx="1"/>
          </p:nvPr>
        </p:nvSpPr>
        <p:spPr>
          <a:xfrm>
            <a:off x="762000" y="1371600"/>
            <a:ext cx="7848600" cy="5257800"/>
          </a:xfrm>
        </p:spPr>
        <p:txBody>
          <a:bodyPr lIns="90488" tIns="44450" rIns="90488" bIns="44450"/>
          <a:lstStyle/>
          <a:p>
            <a:pPr eaLnBrk="1" hangingPunct="1">
              <a:defRPr/>
            </a:pPr>
            <a:r>
              <a:rPr lang="es-ES" sz="2000"/>
              <a:t>Selección de Sinónimos (si corresponde)</a:t>
            </a:r>
          </a:p>
          <a:p>
            <a:pPr eaLnBrk="1" hangingPunct="1">
              <a:defRPr/>
            </a:pPr>
            <a:endParaRPr lang="es-ES" sz="2000"/>
          </a:p>
          <a:p>
            <a:pPr eaLnBrk="1" hangingPunct="1">
              <a:defRPr/>
            </a:pPr>
            <a:r>
              <a:rPr lang="es-ES" sz="2000"/>
              <a:t>Selección de Tipo de Operación</a:t>
            </a:r>
          </a:p>
          <a:p>
            <a:pPr lvl="1" eaLnBrk="1" hangingPunct="1">
              <a:buFontTx/>
              <a:buNone/>
              <a:defRPr/>
            </a:pPr>
            <a:endParaRPr lang="es-ES" sz="2000"/>
          </a:p>
          <a:p>
            <a:pPr eaLnBrk="1" hangingPunct="1">
              <a:defRPr/>
            </a:pPr>
            <a:r>
              <a:rPr lang="es-ES" sz="2000"/>
              <a:t>Ingreso de Solicitud del Préstamo</a:t>
            </a:r>
          </a:p>
          <a:p>
            <a:pPr lvl="1" eaLnBrk="1" hangingPunct="1">
              <a:defRPr/>
            </a:pPr>
            <a:r>
              <a:rPr lang="es-ES" sz="1800"/>
              <a:t>Fecha del primer pago</a:t>
            </a:r>
          </a:p>
          <a:p>
            <a:pPr lvl="1" eaLnBrk="1" hangingPunct="1">
              <a:defRPr/>
            </a:pPr>
            <a:r>
              <a:rPr lang="es-ES" sz="1800"/>
              <a:t>Cantidad de períodos</a:t>
            </a:r>
          </a:p>
          <a:p>
            <a:pPr lvl="1" eaLnBrk="1" hangingPunct="1">
              <a:defRPr/>
            </a:pPr>
            <a:r>
              <a:rPr lang="es-ES" sz="1800"/>
              <a:t>Días del período</a:t>
            </a:r>
          </a:p>
          <a:p>
            <a:pPr lvl="1" eaLnBrk="1" hangingPunct="1">
              <a:defRPr/>
            </a:pPr>
            <a:r>
              <a:rPr lang="es-ES" sz="1800"/>
              <a:t>Tasa / Modificación de Tasas</a:t>
            </a:r>
          </a:p>
          <a:p>
            <a:pPr lvl="1" eaLnBrk="1" hangingPunct="1">
              <a:defRPr/>
            </a:pPr>
            <a:r>
              <a:rPr lang="es-ES" sz="1800"/>
              <a:t>Comisiones</a:t>
            </a:r>
          </a:p>
          <a:p>
            <a:pPr lvl="1" eaLnBrk="1" hangingPunct="1">
              <a:defRPr/>
            </a:pPr>
            <a:r>
              <a:rPr lang="es-ES" sz="1800"/>
              <a:t>Seguros</a:t>
            </a:r>
          </a:p>
          <a:p>
            <a:pPr lvl="1" eaLnBrk="1" hangingPunct="1">
              <a:defRPr/>
            </a:pPr>
            <a:r>
              <a:rPr lang="es-ES" sz="1800"/>
              <a:t>Otros datos (valor de tasación)</a:t>
            </a:r>
          </a:p>
          <a:p>
            <a:pPr lvl="1" eaLnBrk="1" hangingPunct="1">
              <a:defRPr/>
            </a:pPr>
            <a:r>
              <a:rPr lang="es-ES" sz="1800"/>
              <a:t>Modificaciones a la estructura del préstamo (Plan de Pagos)</a:t>
            </a:r>
          </a:p>
        </p:txBody>
      </p:sp>
      <p:sp>
        <p:nvSpPr>
          <p:cNvPr id="439301" name="Rectangle 5">
            <a:extLst>
              <a:ext uri="{FF2B5EF4-FFF2-40B4-BE49-F238E27FC236}">
                <a16:creationId xmlns:a16="http://schemas.microsoft.com/office/drawing/2014/main" id="{899CA77A-5B12-4BA8-923A-DAE8EB282CED}"/>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A47B00D-0FF8-020F-D88D-5A98677A6531}"/>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A428BE0-0974-49D5-9445-66F109F56B07}" type="slidenum">
              <a:rPr lang="es-ES" altLang="es-CO" sz="1200">
                <a:solidFill>
                  <a:srgbClr val="CC0000"/>
                </a:solidFill>
                <a:latin typeface="Arial" panose="020B0604020202020204" pitchFamily="34" charset="0"/>
              </a:rPr>
              <a:pPr/>
              <a:t>25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015BEBE3-42A3-96CE-79A8-1B86ADD06E7D}"/>
              </a:ext>
            </a:extLst>
          </p:cNvPr>
          <p:cNvSpPr>
            <a:spLocks noGrp="1"/>
          </p:cNvSpPr>
          <p:nvPr>
            <p:ph type="dt" sz="quarter" idx="11"/>
          </p:nvPr>
        </p:nvSpPr>
        <p:spPr/>
        <p:txBody>
          <a:bodyPr/>
          <a:lstStyle/>
          <a:p>
            <a:pPr>
              <a:defRPr/>
            </a:pPr>
            <a:r>
              <a:rPr lang="es-ES"/>
              <a:t>Setiembre 2007</a:t>
            </a:r>
          </a:p>
        </p:txBody>
      </p:sp>
      <p:sp>
        <p:nvSpPr>
          <p:cNvPr id="441346" name="Rectangle 2">
            <a:extLst>
              <a:ext uri="{FF2B5EF4-FFF2-40B4-BE49-F238E27FC236}">
                <a16:creationId xmlns:a16="http://schemas.microsoft.com/office/drawing/2014/main" id="{89C366A9-918F-E256-138D-D483A555F9BC}"/>
              </a:ext>
            </a:extLst>
          </p:cNvPr>
          <p:cNvSpPr>
            <a:spLocks noGrp="1" noChangeArrowheads="1"/>
          </p:cNvSpPr>
          <p:nvPr>
            <p:ph type="body" idx="1"/>
          </p:nvPr>
        </p:nvSpPr>
        <p:spPr>
          <a:xfrm>
            <a:off x="838200" y="1371600"/>
            <a:ext cx="7848600" cy="5791200"/>
          </a:xfrm>
        </p:spPr>
        <p:txBody>
          <a:bodyPr lIns="90488" tIns="44450" rIns="90488" bIns="44450"/>
          <a:lstStyle/>
          <a:p>
            <a:pPr eaLnBrk="1" hangingPunct="1">
              <a:defRPr/>
            </a:pPr>
            <a:r>
              <a:rPr lang="es-ES" sz="2000"/>
              <a:t>Selección de Cuenta para el Cobro Automático del Préstamo</a:t>
            </a:r>
          </a:p>
          <a:p>
            <a:pPr lvl="1" eaLnBrk="1" hangingPunct="1">
              <a:defRPr/>
            </a:pPr>
            <a:r>
              <a:rPr lang="es-ES" sz="1800"/>
              <a:t>Permite Cobros Parciales?</a:t>
            </a:r>
          </a:p>
          <a:p>
            <a:pPr lvl="1" eaLnBrk="1" hangingPunct="1">
              <a:defRPr/>
            </a:pPr>
            <a:r>
              <a:rPr lang="es-ES" sz="1800"/>
              <a:t>Permite Sobregiros?</a:t>
            </a:r>
          </a:p>
          <a:p>
            <a:pPr lvl="1" eaLnBrk="1" hangingPunct="1">
              <a:buFontTx/>
              <a:buNone/>
              <a:defRPr/>
            </a:pPr>
            <a:endParaRPr lang="es-ES" sz="1800"/>
          </a:p>
          <a:p>
            <a:pPr eaLnBrk="1" hangingPunct="1">
              <a:defRPr/>
            </a:pPr>
            <a:r>
              <a:rPr lang="es-ES" sz="2000"/>
              <a:t>Selección de Garantías</a:t>
            </a:r>
          </a:p>
          <a:p>
            <a:pPr lvl="1" eaLnBrk="1" hangingPunct="1">
              <a:defRPr/>
            </a:pPr>
            <a:r>
              <a:rPr lang="es-ES" sz="1800"/>
              <a:t>Para aquellas operaciones que necesitan garantías, el sistema controla que existan las mismas.</a:t>
            </a:r>
          </a:p>
          <a:p>
            <a:pPr lvl="1" eaLnBrk="1" hangingPunct="1">
              <a:defRPr/>
            </a:pPr>
            <a:endParaRPr lang="es-ES" sz="1800"/>
          </a:p>
          <a:p>
            <a:pPr eaLnBrk="1" hangingPunct="1">
              <a:defRPr/>
            </a:pPr>
            <a:r>
              <a:rPr lang="es-ES" sz="2000"/>
              <a:t>Selección de Cuenta de Desembolso</a:t>
            </a:r>
          </a:p>
          <a:p>
            <a:pPr lvl="1" eaLnBrk="1" hangingPunct="1">
              <a:defRPr/>
            </a:pPr>
            <a:r>
              <a:rPr lang="es-ES" sz="1800"/>
              <a:t>Cuentas Vista (Ctas.Ctes. o Caja de Ahorros) - se ejecuta en un solo paso)</a:t>
            </a:r>
          </a:p>
          <a:p>
            <a:pPr lvl="1" eaLnBrk="1" hangingPunct="1">
              <a:defRPr/>
            </a:pPr>
            <a:r>
              <a:rPr lang="es-ES" sz="1800"/>
              <a:t>En Efectivo – Retoma el Cajero</a:t>
            </a:r>
          </a:p>
          <a:p>
            <a:pPr lvl="1" eaLnBrk="1" hangingPunct="1">
              <a:defRPr/>
            </a:pPr>
            <a:r>
              <a:rPr lang="es-ES" sz="1800"/>
              <a:t>Mixto</a:t>
            </a:r>
          </a:p>
          <a:p>
            <a:pPr eaLnBrk="1" hangingPunct="1">
              <a:buFontTx/>
              <a:buNone/>
              <a:defRPr/>
            </a:pPr>
            <a:endParaRPr lang="es-ES" sz="1600"/>
          </a:p>
          <a:p>
            <a:pPr lvl="1" eaLnBrk="1" hangingPunct="1">
              <a:buFontTx/>
              <a:buNone/>
              <a:defRPr/>
            </a:pPr>
            <a:endParaRPr lang="es-ES" sz="1800"/>
          </a:p>
          <a:p>
            <a:pPr lvl="1" eaLnBrk="1" hangingPunct="1">
              <a:defRPr/>
            </a:pPr>
            <a:endParaRPr lang="es-ES"/>
          </a:p>
          <a:p>
            <a:pPr eaLnBrk="1" hangingPunct="1">
              <a:defRPr/>
            </a:pPr>
            <a:endParaRPr lang="es-ES"/>
          </a:p>
        </p:txBody>
      </p:sp>
      <p:sp>
        <p:nvSpPr>
          <p:cNvPr id="441349" name="Rectangle 5">
            <a:extLst>
              <a:ext uri="{FF2B5EF4-FFF2-40B4-BE49-F238E27FC236}">
                <a16:creationId xmlns:a16="http://schemas.microsoft.com/office/drawing/2014/main" id="{19F2B2FD-7EFB-FB73-E620-91C822701C21}"/>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D1154223-978D-F5F3-793A-CDD095669AD3}"/>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72DE59AC-1400-42BE-86CF-4E48FCAD9A60}" type="slidenum">
              <a:rPr lang="es-ES" altLang="es-CO" sz="1200">
                <a:solidFill>
                  <a:srgbClr val="CC0000"/>
                </a:solidFill>
                <a:latin typeface="Arial" panose="020B0604020202020204" pitchFamily="34" charset="0"/>
              </a:rPr>
              <a:pPr/>
              <a:t>26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85AA8ED-80EF-6098-CEA2-01EF903FD8D1}"/>
              </a:ext>
            </a:extLst>
          </p:cNvPr>
          <p:cNvSpPr>
            <a:spLocks noGrp="1"/>
          </p:cNvSpPr>
          <p:nvPr>
            <p:ph type="dt" sz="quarter" idx="11"/>
          </p:nvPr>
        </p:nvSpPr>
        <p:spPr/>
        <p:txBody>
          <a:bodyPr/>
          <a:lstStyle/>
          <a:p>
            <a:pPr>
              <a:defRPr/>
            </a:pPr>
            <a:r>
              <a:rPr lang="es-ES"/>
              <a:t>Setiembre 2007</a:t>
            </a:r>
          </a:p>
        </p:txBody>
      </p:sp>
      <p:sp>
        <p:nvSpPr>
          <p:cNvPr id="496642" name="Rectangle 2">
            <a:extLst>
              <a:ext uri="{FF2B5EF4-FFF2-40B4-BE49-F238E27FC236}">
                <a16:creationId xmlns:a16="http://schemas.microsoft.com/office/drawing/2014/main" id="{BD4BF3A3-6FBE-7622-762B-957318433135}"/>
              </a:ext>
            </a:extLst>
          </p:cNvPr>
          <p:cNvSpPr>
            <a:spLocks noGrp="1" noChangeArrowheads="1"/>
          </p:cNvSpPr>
          <p:nvPr>
            <p:ph type="title"/>
          </p:nvPr>
        </p:nvSpPr>
        <p:spPr/>
        <p:txBody>
          <a:bodyPr/>
          <a:lstStyle/>
          <a:p>
            <a:pPr eaLnBrk="1" hangingPunct="1">
              <a:defRPr/>
            </a:pPr>
            <a:r>
              <a:rPr lang="es-UY"/>
              <a:t>Cobro de Préstamos</a:t>
            </a:r>
            <a:endParaRPr lang="es-ES"/>
          </a:p>
        </p:txBody>
      </p:sp>
      <p:sp>
        <p:nvSpPr>
          <p:cNvPr id="496643" name="Rectangle 3">
            <a:extLst>
              <a:ext uri="{FF2B5EF4-FFF2-40B4-BE49-F238E27FC236}">
                <a16:creationId xmlns:a16="http://schemas.microsoft.com/office/drawing/2014/main" id="{E4F1CA55-C455-6757-FC10-D927BCD248A5}"/>
              </a:ext>
            </a:extLst>
          </p:cNvPr>
          <p:cNvSpPr>
            <a:spLocks noGrp="1" noChangeArrowheads="1"/>
          </p:cNvSpPr>
          <p:nvPr>
            <p:ph type="body" idx="1"/>
          </p:nvPr>
        </p:nvSpPr>
        <p:spPr/>
        <p:txBody>
          <a:bodyPr/>
          <a:lstStyle/>
          <a:p>
            <a:pPr eaLnBrk="1" hangingPunct="1">
              <a:lnSpc>
                <a:spcPct val="90000"/>
              </a:lnSpc>
              <a:defRPr/>
            </a:pPr>
            <a:r>
              <a:rPr lang="es-UY"/>
              <a:t>Formas de Cobro</a:t>
            </a:r>
          </a:p>
          <a:p>
            <a:pPr lvl="1" eaLnBrk="1" hangingPunct="1">
              <a:lnSpc>
                <a:spcPct val="90000"/>
              </a:lnSpc>
              <a:defRPr/>
            </a:pPr>
            <a:r>
              <a:rPr lang="es-UY"/>
              <a:t>Anticipado / vencido</a:t>
            </a:r>
          </a:p>
          <a:p>
            <a:pPr lvl="1" eaLnBrk="1" hangingPunct="1">
              <a:lnSpc>
                <a:spcPct val="90000"/>
              </a:lnSpc>
              <a:defRPr/>
            </a:pPr>
            <a:r>
              <a:rPr lang="es-UY"/>
              <a:t>Total / parcial</a:t>
            </a:r>
          </a:p>
          <a:p>
            <a:pPr eaLnBrk="1" hangingPunct="1">
              <a:lnSpc>
                <a:spcPct val="90000"/>
              </a:lnSpc>
              <a:defRPr/>
            </a:pPr>
            <a:r>
              <a:rPr lang="es-UY"/>
              <a:t>Orden de Cobro</a:t>
            </a:r>
          </a:p>
          <a:p>
            <a:pPr lvl="1" eaLnBrk="1" hangingPunct="1">
              <a:lnSpc>
                <a:spcPct val="90000"/>
              </a:lnSpc>
              <a:defRPr/>
            </a:pPr>
            <a:r>
              <a:rPr lang="es-UY"/>
              <a:t>Impuestos sobre intereses moratorios</a:t>
            </a:r>
          </a:p>
          <a:p>
            <a:pPr lvl="1" eaLnBrk="1" hangingPunct="1">
              <a:lnSpc>
                <a:spcPct val="90000"/>
              </a:lnSpc>
              <a:defRPr/>
            </a:pPr>
            <a:r>
              <a:rPr lang="es-UY"/>
              <a:t>Impuestos sobre intereses corrientes</a:t>
            </a:r>
          </a:p>
          <a:p>
            <a:pPr lvl="1" eaLnBrk="1" hangingPunct="1">
              <a:lnSpc>
                <a:spcPct val="90000"/>
              </a:lnSpc>
              <a:defRPr/>
            </a:pPr>
            <a:r>
              <a:rPr lang="es-UY"/>
              <a:t>Intereses moratorios</a:t>
            </a:r>
          </a:p>
          <a:p>
            <a:pPr lvl="1" eaLnBrk="1" hangingPunct="1">
              <a:lnSpc>
                <a:spcPct val="90000"/>
              </a:lnSpc>
              <a:defRPr/>
            </a:pPr>
            <a:r>
              <a:rPr lang="es-UY"/>
              <a:t>Intereses corrientes</a:t>
            </a:r>
          </a:p>
          <a:p>
            <a:pPr lvl="1" eaLnBrk="1" hangingPunct="1">
              <a:lnSpc>
                <a:spcPct val="90000"/>
              </a:lnSpc>
              <a:defRPr/>
            </a:pPr>
            <a:r>
              <a:rPr lang="es-UY"/>
              <a:t>Capital</a:t>
            </a:r>
          </a:p>
          <a:p>
            <a:pPr lvl="4" eaLnBrk="1" hangingPunct="1">
              <a:lnSpc>
                <a:spcPct val="90000"/>
              </a:lnSpc>
              <a:buFontTx/>
              <a:buNone/>
              <a:defRPr/>
            </a:pPr>
            <a:endParaRPr lang="es-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A6D78A9-FEBE-ADB8-860F-31E9D95F855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676862CC-F146-49BC-91A5-D5A630F09FC2}" type="slidenum">
              <a:rPr lang="es-ES" altLang="es-CO" sz="1200">
                <a:solidFill>
                  <a:srgbClr val="CC0000"/>
                </a:solidFill>
                <a:latin typeface="Arial" panose="020B0604020202020204" pitchFamily="34" charset="0"/>
              </a:rPr>
              <a:pPr/>
              <a:t>27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B09F09AD-53F7-9B22-6AE8-81DDB2ECC4D3}"/>
              </a:ext>
            </a:extLst>
          </p:cNvPr>
          <p:cNvSpPr>
            <a:spLocks noGrp="1"/>
          </p:cNvSpPr>
          <p:nvPr>
            <p:ph type="dt" sz="quarter" idx="11"/>
          </p:nvPr>
        </p:nvSpPr>
        <p:spPr/>
        <p:txBody>
          <a:bodyPr/>
          <a:lstStyle/>
          <a:p>
            <a:pPr>
              <a:defRPr/>
            </a:pPr>
            <a:r>
              <a:rPr lang="es-ES"/>
              <a:t>Setiembre 2007</a:t>
            </a:r>
          </a:p>
        </p:txBody>
      </p:sp>
      <p:sp>
        <p:nvSpPr>
          <p:cNvPr id="498690" name="Rectangle 2">
            <a:extLst>
              <a:ext uri="{FF2B5EF4-FFF2-40B4-BE49-F238E27FC236}">
                <a16:creationId xmlns:a16="http://schemas.microsoft.com/office/drawing/2014/main" id="{58B1FF82-0FD4-6D90-6052-57A6EAED6801}"/>
              </a:ext>
            </a:extLst>
          </p:cNvPr>
          <p:cNvSpPr>
            <a:spLocks noGrp="1" noChangeArrowheads="1"/>
          </p:cNvSpPr>
          <p:nvPr>
            <p:ph type="title"/>
          </p:nvPr>
        </p:nvSpPr>
        <p:spPr>
          <a:xfrm>
            <a:off x="2484438" y="404813"/>
            <a:ext cx="8229600" cy="792162"/>
          </a:xfrm>
        </p:spPr>
        <p:txBody>
          <a:bodyPr/>
          <a:lstStyle/>
          <a:p>
            <a:pPr eaLnBrk="1" hangingPunct="1">
              <a:defRPr/>
            </a:pPr>
            <a:r>
              <a:rPr lang="es-UY"/>
              <a:t>Cobro de Préstamos</a:t>
            </a:r>
            <a:endParaRPr lang="es-ES"/>
          </a:p>
        </p:txBody>
      </p:sp>
      <p:sp>
        <p:nvSpPr>
          <p:cNvPr id="498691" name="Rectangle 3">
            <a:extLst>
              <a:ext uri="{FF2B5EF4-FFF2-40B4-BE49-F238E27FC236}">
                <a16:creationId xmlns:a16="http://schemas.microsoft.com/office/drawing/2014/main" id="{4F80C4CE-E65F-574A-7017-F5C143F402BF}"/>
              </a:ext>
            </a:extLst>
          </p:cNvPr>
          <p:cNvSpPr>
            <a:spLocks noGrp="1" noChangeArrowheads="1"/>
          </p:cNvSpPr>
          <p:nvPr>
            <p:ph type="body" idx="1"/>
          </p:nvPr>
        </p:nvSpPr>
        <p:spPr/>
        <p:txBody>
          <a:bodyPr/>
          <a:lstStyle/>
          <a:p>
            <a:pPr eaLnBrk="1" hangingPunct="1">
              <a:defRPr/>
            </a:pPr>
            <a:r>
              <a:rPr lang="es-UY"/>
              <a:t>Cálculo de Mora</a:t>
            </a:r>
          </a:p>
          <a:p>
            <a:pPr lvl="1" eaLnBrk="1" hangingPunct="1">
              <a:defRPr/>
            </a:pPr>
            <a:r>
              <a:rPr lang="es-UY"/>
              <a:t>Compensatorios / Punitorios</a:t>
            </a:r>
          </a:p>
          <a:p>
            <a:pPr lvl="1" eaLnBrk="1" hangingPunct="1">
              <a:defRPr/>
            </a:pPr>
            <a:r>
              <a:rPr lang="es-UY"/>
              <a:t>Moratorios / Punitorios</a:t>
            </a:r>
          </a:p>
          <a:p>
            <a:pPr eaLnBrk="1" hangingPunct="1">
              <a:defRPr/>
            </a:pPr>
            <a:r>
              <a:rPr lang="es-UY"/>
              <a:t>Cuentas de Cobro</a:t>
            </a:r>
          </a:p>
          <a:p>
            <a:pPr eaLnBrk="1" hangingPunct="1">
              <a:defRPr/>
            </a:pPr>
            <a:r>
              <a:rPr lang="es-UY"/>
              <a:t>Intereses</a:t>
            </a:r>
          </a:p>
          <a:p>
            <a:pPr lvl="1" eaLnBrk="1" hangingPunct="1">
              <a:defRPr/>
            </a:pPr>
            <a:r>
              <a:rPr lang="es-UY"/>
              <a:t>Perdón en cancelación total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75A0EAF-B721-5BF9-677B-3E6F914A19A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F9B5B745-FB9B-4FF4-A6D5-D92239125DED}" type="slidenum">
              <a:rPr lang="es-ES" altLang="es-CO" sz="1200">
                <a:solidFill>
                  <a:srgbClr val="CC0000"/>
                </a:solidFill>
                <a:latin typeface="Arial" panose="020B0604020202020204" pitchFamily="34" charset="0"/>
              </a:rPr>
              <a:pPr/>
              <a:t>28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E9F0C3E1-9C81-4DB9-FC22-6AAFAEC95FDB}"/>
              </a:ext>
            </a:extLst>
          </p:cNvPr>
          <p:cNvSpPr>
            <a:spLocks noGrp="1"/>
          </p:cNvSpPr>
          <p:nvPr>
            <p:ph type="dt" sz="quarter" idx="11"/>
          </p:nvPr>
        </p:nvSpPr>
        <p:spPr/>
        <p:txBody>
          <a:bodyPr/>
          <a:lstStyle/>
          <a:p>
            <a:pPr>
              <a:defRPr/>
            </a:pPr>
            <a:r>
              <a:rPr lang="es-ES"/>
              <a:t>Setiembre 2007</a:t>
            </a:r>
          </a:p>
        </p:txBody>
      </p:sp>
      <p:sp>
        <p:nvSpPr>
          <p:cNvPr id="547842" name="Rectangle 2">
            <a:extLst>
              <a:ext uri="{FF2B5EF4-FFF2-40B4-BE49-F238E27FC236}">
                <a16:creationId xmlns:a16="http://schemas.microsoft.com/office/drawing/2014/main" id="{C983FD45-9516-3A6A-2C8C-566CE3CE485A}"/>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Circuito Operativo</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Cobro de Préstamos (Manual)</a:t>
            </a:r>
            <a:endParaRPr lang="es-ES" sz="2400">
              <a:solidFill>
                <a:srgbClr val="CC0000"/>
              </a:solidFill>
              <a:effectLst>
                <a:outerShdw blurRad="38100" dist="38100" dir="2700000" algn="tl">
                  <a:srgbClr val="C0C0C0"/>
                </a:outerShdw>
              </a:effectLst>
              <a:latin typeface="Arial" charset="0"/>
            </a:endParaRPr>
          </a:p>
        </p:txBody>
      </p:sp>
      <p:pic>
        <p:nvPicPr>
          <p:cNvPr id="29701" name="Picture 68">
            <a:extLst>
              <a:ext uri="{FF2B5EF4-FFF2-40B4-BE49-F238E27FC236}">
                <a16:creationId xmlns:a16="http://schemas.microsoft.com/office/drawing/2014/main" id="{91A16027-BD8F-69DC-48C4-18644C2DA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96975"/>
            <a:ext cx="675005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15D82D5-33F1-43A0-C549-D054F955BC5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4EA2B215-DE22-46ED-82F0-45B982A44403}" type="slidenum">
              <a:rPr lang="es-ES" altLang="es-CO" sz="1200">
                <a:solidFill>
                  <a:srgbClr val="CC0000"/>
                </a:solidFill>
                <a:latin typeface="Arial" panose="020B0604020202020204" pitchFamily="34" charset="0"/>
              </a:rPr>
              <a:pPr/>
              <a:t>29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C0C25080-5E3D-DD85-4925-629CF0511AA7}"/>
              </a:ext>
            </a:extLst>
          </p:cNvPr>
          <p:cNvSpPr>
            <a:spLocks noGrp="1"/>
          </p:cNvSpPr>
          <p:nvPr>
            <p:ph type="dt" sz="quarter" idx="11"/>
          </p:nvPr>
        </p:nvSpPr>
        <p:spPr/>
        <p:txBody>
          <a:bodyPr/>
          <a:lstStyle/>
          <a:p>
            <a:pPr>
              <a:defRPr/>
            </a:pPr>
            <a:r>
              <a:rPr lang="es-ES"/>
              <a:t>Setiembre 2007</a:t>
            </a:r>
          </a:p>
        </p:txBody>
      </p:sp>
      <p:sp>
        <p:nvSpPr>
          <p:cNvPr id="443394" name="Rectangle 2">
            <a:extLst>
              <a:ext uri="{FF2B5EF4-FFF2-40B4-BE49-F238E27FC236}">
                <a16:creationId xmlns:a16="http://schemas.microsoft.com/office/drawing/2014/main" id="{2A72DD37-1C22-BA4A-C472-91E0654403CE}"/>
              </a:ext>
            </a:extLst>
          </p:cNvPr>
          <p:cNvSpPr>
            <a:spLocks noGrp="1" noChangeArrowheads="1"/>
          </p:cNvSpPr>
          <p:nvPr>
            <p:ph type="body" idx="1"/>
          </p:nvPr>
        </p:nvSpPr>
        <p:spPr>
          <a:xfrm>
            <a:off x="838200" y="1371600"/>
            <a:ext cx="7848600" cy="5791200"/>
          </a:xfrm>
        </p:spPr>
        <p:txBody>
          <a:bodyPr lIns="90488" tIns="44450" rIns="90488" bIns="44450"/>
          <a:lstStyle/>
          <a:p>
            <a:pPr algn="just" eaLnBrk="1" hangingPunct="1">
              <a:defRPr/>
            </a:pPr>
            <a:r>
              <a:rPr lang="es-ES" sz="2000"/>
              <a:t>Para los cobros de los préstamos existen distintas transacciones en función del tipo de préstamo y del tipo de cancelación (total o parcial):</a:t>
            </a:r>
          </a:p>
          <a:p>
            <a:pPr algn="just" eaLnBrk="1" hangingPunct="1">
              <a:defRPr/>
            </a:pPr>
            <a:endParaRPr lang="es-ES" sz="2000"/>
          </a:p>
          <a:p>
            <a:pPr lvl="1" algn="just" eaLnBrk="1" hangingPunct="1">
              <a:defRPr/>
            </a:pPr>
            <a:r>
              <a:rPr lang="es-ES" sz="1800"/>
              <a:t>Trn.30/100 (ó 105) - Cobro de Cuota – Corporativos</a:t>
            </a:r>
          </a:p>
          <a:p>
            <a:pPr lvl="1" algn="just" eaLnBrk="1" hangingPunct="1">
              <a:defRPr/>
            </a:pPr>
            <a:r>
              <a:rPr lang="es-ES" sz="1800"/>
              <a:t>Trn.32/100 (ó 105) - Cobro de Cuota – Consumo</a:t>
            </a:r>
          </a:p>
          <a:p>
            <a:pPr lvl="1" algn="just" eaLnBrk="1" hangingPunct="1">
              <a:defRPr/>
            </a:pPr>
            <a:r>
              <a:rPr lang="es-ES" sz="1800"/>
              <a:t>Trn.32/150 (ó 155) - Cobro de Cuota – Reajustables</a:t>
            </a:r>
          </a:p>
          <a:p>
            <a:pPr lvl="1" algn="just" eaLnBrk="1" hangingPunct="1">
              <a:defRPr/>
            </a:pPr>
            <a:r>
              <a:rPr lang="es-ES" sz="1800"/>
              <a:t>Trn.30/200 (ó 205) - Cancelación Total - Corporativos</a:t>
            </a:r>
          </a:p>
          <a:p>
            <a:pPr lvl="1" algn="just" eaLnBrk="1" hangingPunct="1">
              <a:defRPr/>
            </a:pPr>
            <a:r>
              <a:rPr lang="es-ES" sz="1800"/>
              <a:t>Trn.32/200 (ó 205) - Cancelación Total – Consumo</a:t>
            </a:r>
          </a:p>
          <a:p>
            <a:pPr lvl="1" algn="just" eaLnBrk="1" hangingPunct="1">
              <a:defRPr/>
            </a:pPr>
            <a:r>
              <a:rPr lang="es-ES" sz="1800"/>
              <a:t>Trn.32/210 (ó 215) - Cancelación Total – Reajustables</a:t>
            </a:r>
          </a:p>
          <a:p>
            <a:pPr lvl="1" algn="just" eaLnBrk="1" hangingPunct="1">
              <a:defRPr/>
            </a:pPr>
            <a:endParaRPr lang="es-ES" sz="1800" b="1"/>
          </a:p>
          <a:p>
            <a:pPr algn="just" eaLnBrk="1" hangingPunct="1">
              <a:defRPr/>
            </a:pPr>
            <a:r>
              <a:rPr lang="es-ES" sz="2000"/>
              <a:t>Se presenta una pantalla de Selección de Operaciones, indicando el Importe a Cobrar, de 2 formas posibles:</a:t>
            </a:r>
          </a:p>
          <a:p>
            <a:pPr lvl="1" algn="just" eaLnBrk="1" hangingPunct="1">
              <a:defRPr/>
            </a:pPr>
            <a:r>
              <a:rPr lang="es-ES" sz="1800" b="1"/>
              <a:t>Marcando la/s Cuota/s y Seleccionar</a:t>
            </a:r>
          </a:p>
          <a:p>
            <a:pPr lvl="1" algn="just" eaLnBrk="1" hangingPunct="1">
              <a:defRPr/>
            </a:pPr>
            <a:r>
              <a:rPr lang="es-ES" sz="1800" b="1"/>
              <a:t>Directamente digitando el importe en Total a Pagar</a:t>
            </a:r>
          </a:p>
          <a:p>
            <a:pPr marL="1085850" lvl="2" eaLnBrk="1" hangingPunct="1">
              <a:buFontTx/>
              <a:buNone/>
              <a:defRPr/>
            </a:pPr>
            <a:endParaRPr lang="es-ES" sz="1400"/>
          </a:p>
        </p:txBody>
      </p:sp>
      <p:sp>
        <p:nvSpPr>
          <p:cNvPr id="443397" name="Rectangle 5">
            <a:extLst>
              <a:ext uri="{FF2B5EF4-FFF2-40B4-BE49-F238E27FC236}">
                <a16:creationId xmlns:a16="http://schemas.microsoft.com/office/drawing/2014/main" id="{76BDFA99-5D84-942B-5B7E-846771D1A9F1}"/>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Cobro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258FD0E-CD09-2923-4E00-23C7EFC6FB9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0705C5D4-D065-40A3-8318-B7B667EAC5E3}" type="slidenum">
              <a:rPr lang="es-ES" altLang="es-CO" sz="1200">
                <a:solidFill>
                  <a:srgbClr val="CC0000"/>
                </a:solidFill>
                <a:latin typeface="Arial" panose="020B0604020202020204" pitchFamily="34" charset="0"/>
              </a:rPr>
              <a:pPr/>
              <a:t>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5ADB941E-5A45-2060-A36B-6A0099AA278E}"/>
              </a:ext>
            </a:extLst>
          </p:cNvPr>
          <p:cNvSpPr>
            <a:spLocks noGrp="1"/>
          </p:cNvSpPr>
          <p:nvPr>
            <p:ph type="dt" sz="quarter" idx="11"/>
          </p:nvPr>
        </p:nvSpPr>
        <p:spPr/>
        <p:txBody>
          <a:bodyPr/>
          <a:lstStyle/>
          <a:p>
            <a:pPr>
              <a:defRPr/>
            </a:pPr>
            <a:r>
              <a:rPr lang="es-ES"/>
              <a:t>Setiembre 2007</a:t>
            </a:r>
          </a:p>
        </p:txBody>
      </p:sp>
      <p:sp>
        <p:nvSpPr>
          <p:cNvPr id="416770" name="Rectangle 2">
            <a:extLst>
              <a:ext uri="{FF2B5EF4-FFF2-40B4-BE49-F238E27FC236}">
                <a16:creationId xmlns:a16="http://schemas.microsoft.com/office/drawing/2014/main" id="{23F42415-F3C8-DD83-D289-ABCE65E0348E}"/>
              </a:ext>
            </a:extLst>
          </p:cNvPr>
          <p:cNvSpPr>
            <a:spLocks noGrp="1" noChangeArrowheads="1"/>
          </p:cNvSpPr>
          <p:nvPr>
            <p:ph type="title"/>
          </p:nvPr>
        </p:nvSpPr>
        <p:spPr>
          <a:xfrm>
            <a:off x="623888" y="404813"/>
            <a:ext cx="7847012" cy="609600"/>
          </a:xfrm>
        </p:spPr>
        <p:txBody>
          <a:bodyPr lIns="90488" tIns="44450" rIns="90488" bIns="44450"/>
          <a:lstStyle/>
          <a:p>
            <a:pPr eaLnBrk="1" hangingPunct="1">
              <a:defRPr/>
            </a:pPr>
            <a:r>
              <a:rPr lang="es-ES_tradnl" sz="3200"/>
              <a:t>Agenda</a:t>
            </a:r>
          </a:p>
        </p:txBody>
      </p:sp>
      <p:sp>
        <p:nvSpPr>
          <p:cNvPr id="416771" name="Rectangle 3">
            <a:extLst>
              <a:ext uri="{FF2B5EF4-FFF2-40B4-BE49-F238E27FC236}">
                <a16:creationId xmlns:a16="http://schemas.microsoft.com/office/drawing/2014/main" id="{91DD5F78-F13E-3B48-649A-3AB0760F85F0}"/>
              </a:ext>
            </a:extLst>
          </p:cNvPr>
          <p:cNvSpPr>
            <a:spLocks noGrp="1" noChangeArrowheads="1"/>
          </p:cNvSpPr>
          <p:nvPr>
            <p:ph type="body" idx="1"/>
          </p:nvPr>
        </p:nvSpPr>
        <p:spPr>
          <a:xfrm>
            <a:off x="838200" y="1557338"/>
            <a:ext cx="7391400" cy="4495800"/>
          </a:xfrm>
        </p:spPr>
        <p:txBody>
          <a:bodyPr lIns="90488" tIns="44450" rIns="90488" bIns="44450"/>
          <a:lstStyle/>
          <a:p>
            <a:pPr eaLnBrk="1" hangingPunct="1">
              <a:lnSpc>
                <a:spcPct val="70000"/>
              </a:lnSpc>
              <a:defRPr/>
            </a:pPr>
            <a:r>
              <a:rPr lang="es-ES" sz="2400"/>
              <a:t>Otros Eventos </a:t>
            </a:r>
          </a:p>
          <a:p>
            <a:pPr lvl="1" eaLnBrk="1" hangingPunct="1">
              <a:lnSpc>
                <a:spcPct val="70000"/>
              </a:lnSpc>
              <a:defRPr/>
            </a:pPr>
            <a:r>
              <a:rPr lang="es-ES" sz="2000" b="1"/>
              <a:t>Cambio de Instrucciones de Cobro</a:t>
            </a:r>
          </a:p>
          <a:p>
            <a:pPr lvl="1" eaLnBrk="1" hangingPunct="1">
              <a:lnSpc>
                <a:spcPct val="70000"/>
              </a:lnSpc>
              <a:defRPr/>
            </a:pPr>
            <a:r>
              <a:rPr lang="es-ES" sz="2000" b="1"/>
              <a:t>Cambio de Tasa</a:t>
            </a:r>
          </a:p>
          <a:p>
            <a:pPr lvl="1" eaLnBrk="1" hangingPunct="1">
              <a:lnSpc>
                <a:spcPct val="70000"/>
              </a:lnSpc>
              <a:defRPr/>
            </a:pPr>
            <a:r>
              <a:rPr lang="es-ES" sz="2000" b="1"/>
              <a:t>Bienes recibidos en pago</a:t>
            </a:r>
          </a:p>
          <a:p>
            <a:pPr lvl="1" eaLnBrk="1" hangingPunct="1">
              <a:lnSpc>
                <a:spcPct val="70000"/>
              </a:lnSpc>
              <a:buFontTx/>
              <a:buNone/>
              <a:defRPr/>
            </a:pPr>
            <a:endParaRPr lang="es-ES" sz="2000"/>
          </a:p>
          <a:p>
            <a:pPr eaLnBrk="1" hangingPunct="1">
              <a:lnSpc>
                <a:spcPct val="70000"/>
              </a:lnSpc>
              <a:defRPr/>
            </a:pPr>
            <a:r>
              <a:rPr lang="es-ES" sz="2400"/>
              <a:t>Procesos Batch</a:t>
            </a:r>
          </a:p>
          <a:p>
            <a:pPr lvl="1" eaLnBrk="1" hangingPunct="1">
              <a:lnSpc>
                <a:spcPct val="70000"/>
              </a:lnSpc>
              <a:defRPr/>
            </a:pPr>
            <a:r>
              <a:rPr lang="es-ES" sz="2000" b="1"/>
              <a:t>Revisión de Tasas (PAR00280)</a:t>
            </a:r>
          </a:p>
          <a:p>
            <a:pPr lvl="1" eaLnBrk="1" hangingPunct="1">
              <a:lnSpc>
                <a:spcPct val="70000"/>
              </a:lnSpc>
              <a:defRPr/>
            </a:pPr>
            <a:r>
              <a:rPr lang="es-ES" sz="2000" b="1"/>
              <a:t>Cobro Batch de Préstamos</a:t>
            </a:r>
          </a:p>
          <a:p>
            <a:pPr lvl="1" eaLnBrk="1" hangingPunct="1">
              <a:lnSpc>
                <a:spcPct val="70000"/>
              </a:lnSpc>
              <a:defRPr/>
            </a:pPr>
            <a:r>
              <a:rPr lang="es-ES" sz="2000" b="1"/>
              <a:t>Devengamiento Plazo (PNU00002)</a:t>
            </a:r>
          </a:p>
          <a:p>
            <a:pPr lvl="1" eaLnBrk="1" hangingPunct="1">
              <a:lnSpc>
                <a:spcPct val="70000"/>
              </a:lnSpc>
              <a:buFontTx/>
              <a:buNone/>
              <a:defRPr/>
            </a:pPr>
            <a:endParaRPr lang="es-ES" sz="1800"/>
          </a:p>
          <a:p>
            <a:pPr eaLnBrk="1" hangingPunct="1">
              <a:lnSpc>
                <a:spcPct val="70000"/>
              </a:lnSpc>
              <a:defRPr/>
            </a:pPr>
            <a:r>
              <a:rPr lang="es-ES" sz="2400"/>
              <a:t>Listados y Consultas</a:t>
            </a:r>
          </a:p>
          <a:p>
            <a:pPr lvl="1" eaLnBrk="1" hangingPunct="1">
              <a:lnSpc>
                <a:spcPct val="70000"/>
              </a:lnSpc>
              <a:defRPr/>
            </a:pPr>
            <a:r>
              <a:rPr lang="es-ES" sz="2000" b="1"/>
              <a:t>Genéricas</a:t>
            </a:r>
          </a:p>
          <a:p>
            <a:pPr lvl="1" eaLnBrk="1" hangingPunct="1">
              <a:lnSpc>
                <a:spcPct val="70000"/>
              </a:lnSpc>
              <a:defRPr/>
            </a:pPr>
            <a:r>
              <a:rPr lang="es-ES" sz="2000" b="1"/>
              <a:t>Particulares</a:t>
            </a:r>
          </a:p>
          <a:p>
            <a:pPr lvl="1" eaLnBrk="1" hangingPunct="1">
              <a:lnSpc>
                <a:spcPct val="70000"/>
              </a:lnSpc>
              <a:defRPr/>
            </a:pPr>
            <a:endParaRPr lang="es-ES" sz="2000" b="1"/>
          </a:p>
          <a:p>
            <a:pPr eaLnBrk="1" hangingPunct="1">
              <a:lnSpc>
                <a:spcPct val="70000"/>
              </a:lnSpc>
              <a:defRPr/>
            </a:pPr>
            <a:endParaRPr lang="es-ES" sz="240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5DA679D-149A-C5A4-B825-B73FD500D9BA}"/>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BCA49918-B04C-4680-B87A-50BFF65CDAAB}" type="slidenum">
              <a:rPr lang="es-ES" altLang="es-CO" sz="1200">
                <a:solidFill>
                  <a:srgbClr val="CC0000"/>
                </a:solidFill>
                <a:latin typeface="Arial" panose="020B0604020202020204" pitchFamily="34" charset="0"/>
              </a:rPr>
              <a:pPr/>
              <a:t>30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7C45E6B5-1E7F-0780-4166-C8EDAF3A5BC5}"/>
              </a:ext>
            </a:extLst>
          </p:cNvPr>
          <p:cNvSpPr>
            <a:spLocks noGrp="1"/>
          </p:cNvSpPr>
          <p:nvPr>
            <p:ph type="dt" sz="quarter" idx="11"/>
          </p:nvPr>
        </p:nvSpPr>
        <p:spPr/>
        <p:txBody>
          <a:bodyPr/>
          <a:lstStyle/>
          <a:p>
            <a:pPr>
              <a:defRPr/>
            </a:pPr>
            <a:r>
              <a:rPr lang="es-ES"/>
              <a:t>Setiembre 2007</a:t>
            </a:r>
          </a:p>
        </p:txBody>
      </p:sp>
      <p:sp>
        <p:nvSpPr>
          <p:cNvPr id="445443" name="Rectangle 3">
            <a:extLst>
              <a:ext uri="{FF2B5EF4-FFF2-40B4-BE49-F238E27FC236}">
                <a16:creationId xmlns:a16="http://schemas.microsoft.com/office/drawing/2014/main" id="{C670D808-19F8-2D3D-C222-FDF7B3CF6462}"/>
              </a:ext>
            </a:extLst>
          </p:cNvPr>
          <p:cNvSpPr>
            <a:spLocks noGrp="1" noChangeArrowheads="1"/>
          </p:cNvSpPr>
          <p:nvPr>
            <p:ph type="body" idx="1"/>
          </p:nvPr>
        </p:nvSpPr>
        <p:spPr>
          <a:xfrm>
            <a:off x="838200" y="1143000"/>
            <a:ext cx="7848600" cy="5791200"/>
          </a:xfrm>
        </p:spPr>
        <p:txBody>
          <a:bodyPr lIns="90488" tIns="44450" rIns="90488" bIns="44450"/>
          <a:lstStyle/>
          <a:p>
            <a:pPr algn="just" eaLnBrk="1" hangingPunct="1">
              <a:defRPr/>
            </a:pPr>
            <a:endParaRPr lang="es-DO" sz="1800" dirty="0"/>
          </a:p>
          <a:p>
            <a:pPr algn="just" eaLnBrk="1" hangingPunct="1">
              <a:defRPr/>
            </a:pPr>
            <a:r>
              <a:rPr lang="es-DO" sz="2000" dirty="0"/>
              <a:t>Para los préstamos a plazo fijo corporativos se prevé la posibilidad de renovarlos. </a:t>
            </a:r>
          </a:p>
          <a:p>
            <a:pPr algn="just" eaLnBrk="1" hangingPunct="1">
              <a:defRPr/>
            </a:pPr>
            <a:endParaRPr lang="es-DO" sz="2000" dirty="0"/>
          </a:p>
          <a:p>
            <a:pPr algn="just" eaLnBrk="1" hangingPunct="1">
              <a:defRPr/>
            </a:pPr>
            <a:r>
              <a:rPr lang="es-DO" sz="2000" dirty="0"/>
              <a:t>Se cancela el préstamo y se genera otro de la modalidad en la misma transacción, manteniendo el número de operación, e incrementando la suboperación en una unidad.</a:t>
            </a:r>
          </a:p>
          <a:p>
            <a:pPr algn="just" eaLnBrk="1" hangingPunct="1">
              <a:defRPr/>
            </a:pPr>
            <a:endParaRPr lang="es-DO" sz="2000" dirty="0"/>
          </a:p>
          <a:p>
            <a:pPr eaLnBrk="1" hangingPunct="1">
              <a:defRPr/>
            </a:pPr>
            <a:r>
              <a:rPr lang="es-ES" sz="2000" dirty="0"/>
              <a:t>Se utiliza la Trn.30/510 (ó 30/550 para T.Op.54)</a:t>
            </a:r>
          </a:p>
          <a:p>
            <a:pPr algn="just" eaLnBrk="1" hangingPunct="1">
              <a:defRPr/>
            </a:pPr>
            <a:endParaRPr lang="es-ES" sz="2000" dirty="0"/>
          </a:p>
          <a:p>
            <a:pPr lvl="1" algn="just" eaLnBrk="1" hangingPunct="1">
              <a:buFontTx/>
              <a:buNone/>
              <a:defRPr/>
            </a:pPr>
            <a:endParaRPr lang="es-ES" sz="2000" dirty="0"/>
          </a:p>
        </p:txBody>
      </p:sp>
      <p:sp>
        <p:nvSpPr>
          <p:cNvPr id="445445" name="Rectangle 5">
            <a:extLst>
              <a:ext uri="{FF2B5EF4-FFF2-40B4-BE49-F238E27FC236}">
                <a16:creationId xmlns:a16="http://schemas.microsoft.com/office/drawing/2014/main" id="{56655788-47AD-8498-0218-FC8126532A80}"/>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Renovación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DD5EBE1-1C06-5DE3-AB36-E426751F3F4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FDD20874-8A07-46E0-AA88-6FD63C2A57C0}" type="slidenum">
              <a:rPr lang="es-ES" altLang="es-CO" sz="1200">
                <a:solidFill>
                  <a:srgbClr val="CC0000"/>
                </a:solidFill>
                <a:latin typeface="Arial" panose="020B0604020202020204" pitchFamily="34" charset="0"/>
              </a:rPr>
              <a:pPr/>
              <a:t>31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98B2709D-E2C1-8CCB-05D5-80082BE591E8}"/>
              </a:ext>
            </a:extLst>
          </p:cNvPr>
          <p:cNvSpPr>
            <a:spLocks noGrp="1"/>
          </p:cNvSpPr>
          <p:nvPr>
            <p:ph type="dt" sz="quarter" idx="11"/>
          </p:nvPr>
        </p:nvSpPr>
        <p:spPr/>
        <p:txBody>
          <a:bodyPr/>
          <a:lstStyle/>
          <a:p>
            <a:pPr>
              <a:defRPr/>
            </a:pPr>
            <a:r>
              <a:rPr lang="es-ES"/>
              <a:t>Setiembre 2007</a:t>
            </a:r>
          </a:p>
        </p:txBody>
      </p:sp>
      <p:sp>
        <p:nvSpPr>
          <p:cNvPr id="447491" name="Rectangle 3">
            <a:extLst>
              <a:ext uri="{FF2B5EF4-FFF2-40B4-BE49-F238E27FC236}">
                <a16:creationId xmlns:a16="http://schemas.microsoft.com/office/drawing/2014/main" id="{03940CA1-D4C4-64CE-7FA5-A12294DF9B12}"/>
              </a:ext>
            </a:extLst>
          </p:cNvPr>
          <p:cNvSpPr>
            <a:spLocks noGrp="1" noChangeArrowheads="1"/>
          </p:cNvSpPr>
          <p:nvPr>
            <p:ph type="body" idx="1"/>
          </p:nvPr>
        </p:nvSpPr>
        <p:spPr>
          <a:xfrm>
            <a:off x="838200" y="1066800"/>
            <a:ext cx="7848600" cy="5029200"/>
          </a:xfrm>
        </p:spPr>
        <p:txBody>
          <a:bodyPr lIns="90488" tIns="44450" rIns="90488" bIns="44450"/>
          <a:lstStyle/>
          <a:p>
            <a:pPr algn="just" eaLnBrk="1" hangingPunct="1">
              <a:lnSpc>
                <a:spcPct val="80000"/>
              </a:lnSpc>
              <a:buFontTx/>
              <a:buNone/>
              <a:defRPr/>
            </a:pPr>
            <a:endParaRPr lang="es-ES" sz="2000" dirty="0"/>
          </a:p>
          <a:p>
            <a:pPr algn="just" eaLnBrk="1" hangingPunct="1">
              <a:lnSpc>
                <a:spcPct val="80000"/>
              </a:lnSpc>
              <a:defRPr/>
            </a:pPr>
            <a:r>
              <a:rPr lang="es-DO" sz="2000" dirty="0"/>
              <a:t>La reprogramación de un crédito supone la modificación de las condiciones del mismo, alterando plazos, tasas e importes, pero sin la emisión de un nuevo documento </a:t>
            </a:r>
            <a:r>
              <a:rPr lang="es-DO" sz="2000" dirty="0" err="1"/>
              <a:t>respaldatorio</a:t>
            </a:r>
            <a:r>
              <a:rPr lang="es-DO" sz="2000" dirty="0"/>
              <a:t>. </a:t>
            </a:r>
          </a:p>
          <a:p>
            <a:pPr algn="just" eaLnBrk="1" hangingPunct="1">
              <a:lnSpc>
                <a:spcPct val="80000"/>
              </a:lnSpc>
              <a:defRPr/>
            </a:pPr>
            <a:endParaRPr lang="es-DO" sz="2000" dirty="0"/>
          </a:p>
          <a:p>
            <a:pPr algn="just" eaLnBrk="1" hangingPunct="1">
              <a:lnSpc>
                <a:spcPct val="80000"/>
              </a:lnSpc>
              <a:defRPr/>
            </a:pPr>
            <a:r>
              <a:rPr lang="es-DO" sz="2000" dirty="0"/>
              <a:t>Se mantiene el número de operación, pero se modifica la Suboperación correspondiente.</a:t>
            </a:r>
          </a:p>
          <a:p>
            <a:pPr algn="just" eaLnBrk="1" hangingPunct="1">
              <a:lnSpc>
                <a:spcPct val="80000"/>
              </a:lnSpc>
              <a:defRPr/>
            </a:pPr>
            <a:endParaRPr lang="es-DO" sz="2000" dirty="0"/>
          </a:p>
          <a:p>
            <a:pPr algn="just" eaLnBrk="1" hangingPunct="1">
              <a:lnSpc>
                <a:spcPct val="80000"/>
              </a:lnSpc>
              <a:defRPr/>
            </a:pPr>
            <a:r>
              <a:rPr lang="es-DO" sz="2000" dirty="0"/>
              <a:t>Las operaciones reprogramadas se graban con el status 60. </a:t>
            </a:r>
          </a:p>
          <a:p>
            <a:pPr algn="just" eaLnBrk="1" hangingPunct="1">
              <a:lnSpc>
                <a:spcPct val="80000"/>
              </a:lnSpc>
              <a:defRPr/>
            </a:pPr>
            <a:endParaRPr lang="es-DO" sz="2000" dirty="0"/>
          </a:p>
          <a:p>
            <a:pPr algn="just" eaLnBrk="1" hangingPunct="1">
              <a:lnSpc>
                <a:spcPct val="80000"/>
              </a:lnSpc>
              <a:defRPr/>
            </a:pPr>
            <a:r>
              <a:rPr lang="es-DO" sz="2000" dirty="0"/>
              <a:t>Transacciones utilizadas:</a:t>
            </a:r>
          </a:p>
          <a:p>
            <a:pPr lvl="1" algn="just" eaLnBrk="1" hangingPunct="1">
              <a:lnSpc>
                <a:spcPct val="80000"/>
              </a:lnSpc>
              <a:defRPr/>
            </a:pPr>
            <a:r>
              <a:rPr lang="es-DO" sz="1800" dirty="0"/>
              <a:t>Sin Capitalización (Trns.30/610, 615 y 32/610, 612, 615, 617)</a:t>
            </a:r>
          </a:p>
          <a:p>
            <a:pPr lvl="1" algn="just" eaLnBrk="1" hangingPunct="1">
              <a:lnSpc>
                <a:spcPct val="80000"/>
              </a:lnSpc>
              <a:defRPr/>
            </a:pPr>
            <a:r>
              <a:rPr lang="es-DO" sz="1800" dirty="0"/>
              <a:t>Con Capitalización (Trns.30/620,625 y 32/620, 622, 625, 627)</a:t>
            </a:r>
          </a:p>
          <a:p>
            <a:pPr lvl="1" algn="just" eaLnBrk="1" hangingPunct="1">
              <a:lnSpc>
                <a:spcPct val="80000"/>
              </a:lnSpc>
              <a:defRPr/>
            </a:pPr>
            <a:r>
              <a:rPr lang="es-DO" sz="1800" dirty="0"/>
              <a:t>Con Perdón de Capital (Trns.30/660,665 y 32/660, 662, 665, 667)</a:t>
            </a:r>
            <a:endParaRPr lang="es-ES" sz="1800" dirty="0"/>
          </a:p>
        </p:txBody>
      </p:sp>
      <p:sp>
        <p:nvSpPr>
          <p:cNvPr id="447493" name="Rectangle 5">
            <a:extLst>
              <a:ext uri="{FF2B5EF4-FFF2-40B4-BE49-F238E27FC236}">
                <a16:creationId xmlns:a16="http://schemas.microsoft.com/office/drawing/2014/main" id="{04A2691F-92F8-8386-5249-3C31CF6C4E22}"/>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Reprogramación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20EAA6D-4BE8-B744-2052-B96D39537837}"/>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8DFF9060-E0BA-40A2-B28C-3F925292D10F}" type="slidenum">
              <a:rPr lang="es-ES" altLang="es-CO" sz="1200">
                <a:solidFill>
                  <a:srgbClr val="CC0000"/>
                </a:solidFill>
                <a:latin typeface="Arial" panose="020B0604020202020204" pitchFamily="34" charset="0"/>
              </a:rPr>
              <a:pPr/>
              <a:t>32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60383E82-AEAE-EA7C-7B69-31B915A5F878}"/>
              </a:ext>
            </a:extLst>
          </p:cNvPr>
          <p:cNvSpPr>
            <a:spLocks noGrp="1"/>
          </p:cNvSpPr>
          <p:nvPr>
            <p:ph type="dt" sz="quarter" idx="11"/>
          </p:nvPr>
        </p:nvSpPr>
        <p:spPr/>
        <p:txBody>
          <a:bodyPr/>
          <a:lstStyle/>
          <a:p>
            <a:pPr>
              <a:defRPr/>
            </a:pPr>
            <a:r>
              <a:rPr lang="es-ES"/>
              <a:t>Setiembre 2007</a:t>
            </a:r>
          </a:p>
        </p:txBody>
      </p:sp>
      <p:sp>
        <p:nvSpPr>
          <p:cNvPr id="449539" name="Rectangle 3">
            <a:extLst>
              <a:ext uri="{FF2B5EF4-FFF2-40B4-BE49-F238E27FC236}">
                <a16:creationId xmlns:a16="http://schemas.microsoft.com/office/drawing/2014/main" id="{529E011A-CF4B-02DC-38E1-D2E54F6556F8}"/>
              </a:ext>
            </a:extLst>
          </p:cNvPr>
          <p:cNvSpPr>
            <a:spLocks noGrp="1" noChangeArrowheads="1"/>
          </p:cNvSpPr>
          <p:nvPr>
            <p:ph type="body" idx="1"/>
          </p:nvPr>
        </p:nvSpPr>
        <p:spPr>
          <a:xfrm>
            <a:off x="838200" y="1454150"/>
            <a:ext cx="7848600" cy="5791200"/>
          </a:xfrm>
        </p:spPr>
        <p:txBody>
          <a:bodyPr lIns="90488" tIns="44450" rIns="90488" bIns="44450"/>
          <a:lstStyle/>
          <a:p>
            <a:pPr eaLnBrk="1" hangingPunct="1">
              <a:defRPr/>
            </a:pPr>
            <a:r>
              <a:rPr lang="es-DO" sz="2000"/>
              <a:t>La refinanciación de un crédito supone la generación de un nuevo crédito, cuya finalidad es la cancelación de otro u otros créditos del cliente.</a:t>
            </a:r>
          </a:p>
          <a:p>
            <a:pPr eaLnBrk="1" hangingPunct="1">
              <a:defRPr/>
            </a:pPr>
            <a:endParaRPr lang="es-DO" sz="2000"/>
          </a:p>
          <a:p>
            <a:pPr eaLnBrk="1" hangingPunct="1">
              <a:defRPr/>
            </a:pPr>
            <a:r>
              <a:rPr lang="es-DO" sz="2000"/>
              <a:t>Al igual que la reprogramación, es una modificación en las condiciones de pago de un cliente, pero supone la emisión de un nuevo documento.</a:t>
            </a:r>
          </a:p>
          <a:p>
            <a:pPr eaLnBrk="1" hangingPunct="1">
              <a:defRPr/>
            </a:pPr>
            <a:endParaRPr lang="es-DO" sz="2000"/>
          </a:p>
          <a:p>
            <a:pPr eaLnBrk="1" hangingPunct="1">
              <a:defRPr/>
            </a:pPr>
            <a:r>
              <a:rPr lang="es-DO" sz="2000"/>
              <a:t>Las operaciones reprogramadas se graban con el status 61.</a:t>
            </a:r>
            <a:r>
              <a:rPr lang="es-ES" sz="2000"/>
              <a:t> </a:t>
            </a:r>
          </a:p>
          <a:p>
            <a:pPr eaLnBrk="1" hangingPunct="1">
              <a:defRPr/>
            </a:pPr>
            <a:endParaRPr lang="es-ES" sz="2000"/>
          </a:p>
          <a:p>
            <a:pPr eaLnBrk="1" hangingPunct="1">
              <a:defRPr/>
            </a:pPr>
            <a:r>
              <a:rPr lang="es-ES" sz="2000"/>
              <a:t>Transacciones utilizadas:</a:t>
            </a:r>
          </a:p>
          <a:p>
            <a:pPr lvl="1" eaLnBrk="1" hangingPunct="1">
              <a:defRPr/>
            </a:pPr>
            <a:r>
              <a:rPr lang="es-DO" sz="1800"/>
              <a:t>30/710, 720, 730 </a:t>
            </a:r>
          </a:p>
          <a:p>
            <a:pPr lvl="1" eaLnBrk="1" hangingPunct="1">
              <a:defRPr/>
            </a:pPr>
            <a:r>
              <a:rPr lang="es-DO" sz="1800"/>
              <a:t>32/ 710, 720, 730, 740, 750 y 760.</a:t>
            </a:r>
            <a:endParaRPr lang="es-ES" sz="1800"/>
          </a:p>
          <a:p>
            <a:pPr lvl="1" eaLnBrk="1" hangingPunct="1">
              <a:defRPr/>
            </a:pPr>
            <a:endParaRPr lang="es-DO" sz="1800"/>
          </a:p>
          <a:p>
            <a:pPr marL="1085850" lvl="2" algn="just" eaLnBrk="1" hangingPunct="1">
              <a:buFontTx/>
              <a:buNone/>
              <a:defRPr/>
            </a:pPr>
            <a:endParaRPr lang="es-ES" sz="1400"/>
          </a:p>
        </p:txBody>
      </p:sp>
      <p:sp>
        <p:nvSpPr>
          <p:cNvPr id="449541" name="Rectangle 5">
            <a:extLst>
              <a:ext uri="{FF2B5EF4-FFF2-40B4-BE49-F238E27FC236}">
                <a16:creationId xmlns:a16="http://schemas.microsoft.com/office/drawing/2014/main" id="{941FFE68-593C-ABE3-D018-9DAD7F124DB0}"/>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Refinanciación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D651C25E-76D7-A4E4-606A-E85A61A0689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F8F9A46A-E31F-444F-951D-B8A848A51AEE}" type="slidenum">
              <a:rPr lang="es-ES" altLang="es-CO" sz="1200">
                <a:solidFill>
                  <a:srgbClr val="CC0000"/>
                </a:solidFill>
                <a:latin typeface="Arial" panose="020B0604020202020204" pitchFamily="34" charset="0"/>
              </a:rPr>
              <a:pPr/>
              <a:t>33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2BD663C0-4944-F072-4F06-64F1E672037D}"/>
              </a:ext>
            </a:extLst>
          </p:cNvPr>
          <p:cNvSpPr>
            <a:spLocks noGrp="1"/>
          </p:cNvSpPr>
          <p:nvPr>
            <p:ph type="dt" sz="quarter" idx="11"/>
          </p:nvPr>
        </p:nvSpPr>
        <p:spPr/>
        <p:txBody>
          <a:bodyPr/>
          <a:lstStyle/>
          <a:p>
            <a:pPr>
              <a:defRPr/>
            </a:pPr>
            <a:r>
              <a:rPr lang="es-ES"/>
              <a:t>Setiembre 2007</a:t>
            </a:r>
          </a:p>
        </p:txBody>
      </p:sp>
      <p:sp>
        <p:nvSpPr>
          <p:cNvPr id="451587" name="Rectangle 3">
            <a:extLst>
              <a:ext uri="{FF2B5EF4-FFF2-40B4-BE49-F238E27FC236}">
                <a16:creationId xmlns:a16="http://schemas.microsoft.com/office/drawing/2014/main" id="{43BC7724-99D2-F7F5-F444-654BE8546F63}"/>
              </a:ext>
            </a:extLst>
          </p:cNvPr>
          <p:cNvSpPr>
            <a:spLocks noGrp="1" noChangeArrowheads="1"/>
          </p:cNvSpPr>
          <p:nvPr>
            <p:ph type="body" idx="1"/>
          </p:nvPr>
        </p:nvSpPr>
        <p:spPr>
          <a:xfrm>
            <a:off x="838200" y="1295400"/>
            <a:ext cx="7848600" cy="5791200"/>
          </a:xfrm>
        </p:spPr>
        <p:txBody>
          <a:bodyPr lIns="90488" tIns="44450" rIns="90488" bIns="44450"/>
          <a:lstStyle/>
          <a:p>
            <a:pPr algn="just" eaLnBrk="1" hangingPunct="1">
              <a:defRPr/>
            </a:pPr>
            <a:r>
              <a:rPr lang="es-DO" sz="2000"/>
              <a:t>Adelanto de Cuotas</a:t>
            </a:r>
          </a:p>
          <a:p>
            <a:pPr lvl="1" algn="just" eaLnBrk="1" hangingPunct="1">
              <a:defRPr/>
            </a:pPr>
            <a:r>
              <a:rPr lang="es-DO" sz="1800"/>
              <a:t>Pagos anticipados de capital, en créditos tipos amortizables (francés y alemán)</a:t>
            </a:r>
          </a:p>
          <a:p>
            <a:pPr lvl="1" algn="just" eaLnBrk="1" hangingPunct="1">
              <a:defRPr/>
            </a:pPr>
            <a:r>
              <a:rPr lang="es-DO" sz="1800"/>
              <a:t>pagos especiales de capital para préstamos a plazo fijo</a:t>
            </a:r>
          </a:p>
          <a:p>
            <a:pPr lvl="1" algn="just" eaLnBrk="1" hangingPunct="1">
              <a:defRPr/>
            </a:pPr>
            <a:endParaRPr lang="es-DO" sz="800"/>
          </a:p>
          <a:p>
            <a:pPr algn="just" eaLnBrk="1" hangingPunct="1">
              <a:defRPr/>
            </a:pPr>
            <a:r>
              <a:rPr lang="es-DO" sz="2000"/>
              <a:t>Este permite generar una cuota extraordinaria de capital, y modificar el resto de las cuotas, manteniendo la cantidad de cuotas residuales, o manteniendo constante el valor de cuota. </a:t>
            </a:r>
          </a:p>
          <a:p>
            <a:pPr algn="just" eaLnBrk="1" hangingPunct="1">
              <a:defRPr/>
            </a:pPr>
            <a:endParaRPr lang="es-DO" sz="800"/>
          </a:p>
          <a:p>
            <a:pPr eaLnBrk="1" hangingPunct="1">
              <a:defRPr/>
            </a:pPr>
            <a:r>
              <a:rPr lang="es-ES_tradnl" sz="2000"/>
              <a:t>Para préstamos amortizables existen dos posibilidades: </a:t>
            </a:r>
            <a:endParaRPr lang="es-ES" sz="2000"/>
          </a:p>
          <a:p>
            <a:pPr lvl="1" eaLnBrk="1" hangingPunct="1">
              <a:defRPr/>
            </a:pPr>
            <a:r>
              <a:rPr lang="es-ES_tradnl" sz="1800"/>
              <a:t>Reducción de plazo. El valor de cuota (capital e interés) se mantiene en el tiempo.</a:t>
            </a:r>
            <a:endParaRPr lang="es-ES" sz="1800"/>
          </a:p>
          <a:p>
            <a:pPr lvl="1" eaLnBrk="1" hangingPunct="1">
              <a:defRPr/>
            </a:pPr>
            <a:r>
              <a:rPr lang="es-ES_tradnl" sz="1800"/>
              <a:t>Reducción de valor de cuota: El plazo se mantiene, por lo que se modifica el valor de la cuota.</a:t>
            </a:r>
          </a:p>
          <a:p>
            <a:pPr eaLnBrk="1" hangingPunct="1">
              <a:defRPr/>
            </a:pPr>
            <a:r>
              <a:rPr lang="es-ES_tradnl" sz="2000"/>
              <a:t>Para préstamos a plazo fijo la cuota extraordinaria de capital se genera con la fecha del día que se produce el adelanto.</a:t>
            </a:r>
            <a:endParaRPr lang="es-ES" sz="2000"/>
          </a:p>
        </p:txBody>
      </p:sp>
      <p:sp>
        <p:nvSpPr>
          <p:cNvPr id="451589" name="Rectangle 5">
            <a:extLst>
              <a:ext uri="{FF2B5EF4-FFF2-40B4-BE49-F238E27FC236}">
                <a16:creationId xmlns:a16="http://schemas.microsoft.com/office/drawing/2014/main" id="{41B9944A-E97D-6A7E-882C-6DD9B6625CD4}"/>
              </a:ext>
            </a:extLst>
          </p:cNvPr>
          <p:cNvSpPr>
            <a:spLocks noChangeArrowheads="1"/>
          </p:cNvSpPr>
          <p:nvPr/>
        </p:nvSpPr>
        <p:spPr bwMode="auto">
          <a:xfrm>
            <a:off x="2339975"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Modificación de Estructura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5156A85-65E1-0206-53E7-D199694D4B3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54B3B17-46FC-4737-9C5B-AC1E521458DB}" type="slidenum">
              <a:rPr lang="es-ES" altLang="es-CO" sz="1200">
                <a:solidFill>
                  <a:srgbClr val="CC0000"/>
                </a:solidFill>
                <a:latin typeface="Arial" panose="020B0604020202020204" pitchFamily="34" charset="0"/>
              </a:rPr>
              <a:pPr/>
              <a:t>34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37B1C63A-BCE9-CFA2-405E-2304C12BEFFC}"/>
              </a:ext>
            </a:extLst>
          </p:cNvPr>
          <p:cNvSpPr>
            <a:spLocks noGrp="1"/>
          </p:cNvSpPr>
          <p:nvPr>
            <p:ph type="dt" sz="quarter" idx="11"/>
          </p:nvPr>
        </p:nvSpPr>
        <p:spPr/>
        <p:txBody>
          <a:bodyPr/>
          <a:lstStyle/>
          <a:p>
            <a:pPr>
              <a:defRPr/>
            </a:pPr>
            <a:r>
              <a:rPr lang="es-ES"/>
              <a:t>Setiembre 2007</a:t>
            </a:r>
          </a:p>
        </p:txBody>
      </p:sp>
      <p:sp>
        <p:nvSpPr>
          <p:cNvPr id="453635" name="Rectangle 3">
            <a:extLst>
              <a:ext uri="{FF2B5EF4-FFF2-40B4-BE49-F238E27FC236}">
                <a16:creationId xmlns:a16="http://schemas.microsoft.com/office/drawing/2014/main" id="{7AB2A087-4E16-BAD6-276D-B1E2B0D552DA}"/>
              </a:ext>
            </a:extLst>
          </p:cNvPr>
          <p:cNvSpPr>
            <a:spLocks noGrp="1" noChangeArrowheads="1"/>
          </p:cNvSpPr>
          <p:nvPr>
            <p:ph type="body" idx="1"/>
          </p:nvPr>
        </p:nvSpPr>
        <p:spPr>
          <a:xfrm>
            <a:off x="685800" y="1295400"/>
            <a:ext cx="8077200" cy="4343400"/>
          </a:xfrm>
        </p:spPr>
        <p:txBody>
          <a:bodyPr lIns="90488" tIns="44450" rIns="90488" bIns="44450"/>
          <a:lstStyle/>
          <a:p>
            <a:pPr algn="just" eaLnBrk="1" hangingPunct="1">
              <a:defRPr/>
            </a:pPr>
            <a:r>
              <a:rPr lang="es-DO" sz="2000"/>
              <a:t>La normativa exige la exposición de los préstamos en diferentes códigos contables, de acuerdo a la morosidad del crédito. </a:t>
            </a:r>
          </a:p>
          <a:p>
            <a:pPr algn="just" eaLnBrk="1" hangingPunct="1">
              <a:defRPr/>
            </a:pPr>
            <a:endParaRPr lang="es-DO" sz="2000"/>
          </a:p>
          <a:p>
            <a:pPr algn="just" eaLnBrk="1" hangingPunct="1">
              <a:defRPr/>
            </a:pPr>
            <a:r>
              <a:rPr lang="es-DO" sz="2000"/>
              <a:t>Se exponen por separado:</a:t>
            </a:r>
          </a:p>
          <a:p>
            <a:pPr lvl="1" algn="just" eaLnBrk="1" hangingPunct="1">
              <a:defRPr/>
            </a:pPr>
            <a:r>
              <a:rPr lang="es-DO" sz="2000" b="1"/>
              <a:t>Préstamos vigentes (aquellos que se encuentran al día en materia de pagos)</a:t>
            </a:r>
          </a:p>
          <a:p>
            <a:pPr lvl="1" algn="just" eaLnBrk="1" hangingPunct="1">
              <a:defRPr/>
            </a:pPr>
            <a:r>
              <a:rPr lang="es-DO" sz="2000" b="1"/>
              <a:t>Préstamos atrasados (los que tienen algún grado de atraso, pero que aún no ha vencido la última cuota)</a:t>
            </a:r>
          </a:p>
          <a:p>
            <a:pPr lvl="1" algn="just" eaLnBrk="1" hangingPunct="1">
              <a:defRPr/>
            </a:pPr>
            <a:r>
              <a:rPr lang="es-DO" sz="2000" b="1"/>
              <a:t>Préstamos vencidos (aquellos que vencieron completeamente).</a:t>
            </a:r>
          </a:p>
          <a:p>
            <a:pPr lvl="1" algn="just" eaLnBrk="1" hangingPunct="1">
              <a:defRPr/>
            </a:pPr>
            <a:endParaRPr lang="es-DO" sz="2000" b="1"/>
          </a:p>
          <a:p>
            <a:pPr algn="just" eaLnBrk="1" hangingPunct="1">
              <a:defRPr/>
            </a:pPr>
            <a:r>
              <a:rPr lang="es-DO" sz="2000"/>
              <a:t>Esto tipo de pasaje se lleva a cabo en forma automática por parte del sistema, mediante un proceso batch. </a:t>
            </a:r>
          </a:p>
          <a:p>
            <a:pPr algn="just" eaLnBrk="1" hangingPunct="1">
              <a:defRPr/>
            </a:pPr>
            <a:endParaRPr lang="es-ES" sz="2000"/>
          </a:p>
          <a:p>
            <a:pPr algn="just" eaLnBrk="1" hangingPunct="1">
              <a:defRPr/>
            </a:pPr>
            <a:endParaRPr lang="es-ES" sz="3200"/>
          </a:p>
        </p:txBody>
      </p:sp>
      <p:sp>
        <p:nvSpPr>
          <p:cNvPr id="453637" name="Rectangle 5">
            <a:extLst>
              <a:ext uri="{FF2B5EF4-FFF2-40B4-BE49-F238E27FC236}">
                <a16:creationId xmlns:a16="http://schemas.microsoft.com/office/drawing/2014/main" id="{14E2F297-D474-C72B-890C-1A7E466C9E09}"/>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Pasaje de Códigos Contables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70277D4A-2464-74A4-597D-0C8C67EEDBA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B68A1526-7FDD-4339-A132-C08A77B0AD47}" type="slidenum">
              <a:rPr lang="es-ES" altLang="es-CO" sz="1200">
                <a:solidFill>
                  <a:srgbClr val="CC0000"/>
                </a:solidFill>
                <a:latin typeface="Arial" panose="020B0604020202020204" pitchFamily="34" charset="0"/>
              </a:rPr>
              <a:pPr/>
              <a:t>35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2A9379B-2E99-D3FF-FCA7-7408D65CE8B6}"/>
              </a:ext>
            </a:extLst>
          </p:cNvPr>
          <p:cNvSpPr>
            <a:spLocks noGrp="1"/>
          </p:cNvSpPr>
          <p:nvPr>
            <p:ph type="dt" sz="quarter" idx="11"/>
          </p:nvPr>
        </p:nvSpPr>
        <p:spPr/>
        <p:txBody>
          <a:bodyPr/>
          <a:lstStyle/>
          <a:p>
            <a:pPr>
              <a:defRPr/>
            </a:pPr>
            <a:r>
              <a:rPr lang="es-ES"/>
              <a:t>Setiembre 2007</a:t>
            </a:r>
          </a:p>
        </p:txBody>
      </p:sp>
      <p:sp>
        <p:nvSpPr>
          <p:cNvPr id="455683" name="Rectangle 3">
            <a:extLst>
              <a:ext uri="{FF2B5EF4-FFF2-40B4-BE49-F238E27FC236}">
                <a16:creationId xmlns:a16="http://schemas.microsoft.com/office/drawing/2014/main" id="{7BC887BC-B824-DCFE-0357-59931CC8225B}"/>
              </a:ext>
            </a:extLst>
          </p:cNvPr>
          <p:cNvSpPr>
            <a:spLocks noGrp="1" noChangeArrowheads="1"/>
          </p:cNvSpPr>
          <p:nvPr>
            <p:ph type="body" idx="1"/>
          </p:nvPr>
        </p:nvSpPr>
        <p:spPr>
          <a:xfrm>
            <a:off x="685800" y="1295400"/>
            <a:ext cx="8077200" cy="4419600"/>
          </a:xfrm>
        </p:spPr>
        <p:txBody>
          <a:bodyPr lIns="90488" tIns="44450" rIns="90488" bIns="44450"/>
          <a:lstStyle/>
          <a:p>
            <a:pPr algn="just" eaLnBrk="1" hangingPunct="1">
              <a:defRPr/>
            </a:pPr>
            <a:r>
              <a:rPr lang="es-ES" sz="2000"/>
              <a:t>Cuando el pasaje </a:t>
            </a:r>
            <a:r>
              <a:rPr lang="es-ES_tradnl" sz="2000"/>
              <a:t>no depende de una fecha o plazo determinado, sino de una decisión de carácter administrativo por parte del banco, el mismo se realiza a través de transacciones “manuales”. </a:t>
            </a:r>
          </a:p>
          <a:p>
            <a:pPr algn="just" eaLnBrk="1" hangingPunct="1">
              <a:defRPr/>
            </a:pPr>
            <a:endParaRPr lang="es-ES_tradnl" sz="2000"/>
          </a:p>
          <a:p>
            <a:pPr algn="just" eaLnBrk="1" hangingPunct="1">
              <a:defRPr/>
            </a:pPr>
            <a:r>
              <a:rPr lang="es-ES_tradnl" sz="2000"/>
              <a:t>Se definieron 2 estados:</a:t>
            </a:r>
          </a:p>
          <a:p>
            <a:pPr lvl="1" algn="just" eaLnBrk="1" hangingPunct="1">
              <a:defRPr/>
            </a:pPr>
            <a:r>
              <a:rPr lang="es-DO" sz="2000" b="1"/>
              <a:t>Cobro administrativo. Instancia donde se informa al cliente su atraso de pago, por parte del departamento respectivo.</a:t>
            </a:r>
            <a:endParaRPr lang="es-ES" sz="2000" b="1"/>
          </a:p>
          <a:p>
            <a:pPr lvl="1" eaLnBrk="1" hangingPunct="1">
              <a:defRPr/>
            </a:pPr>
            <a:r>
              <a:rPr lang="es-DO" sz="2000" b="1"/>
              <a:t>Cobro judicial. Donde se procede a seguir los pasos establecidos legalmente para la recuperación del mismo.</a:t>
            </a:r>
          </a:p>
          <a:p>
            <a:pPr eaLnBrk="1" hangingPunct="1">
              <a:defRPr/>
            </a:pPr>
            <a:endParaRPr lang="es-ES_tradnl" sz="1800"/>
          </a:p>
          <a:p>
            <a:pPr eaLnBrk="1" hangingPunct="1">
              <a:defRPr/>
            </a:pPr>
            <a:r>
              <a:rPr lang="es-ES_tradnl" sz="2000"/>
              <a:t>Transacciones Utilizadas</a:t>
            </a:r>
          </a:p>
          <a:p>
            <a:pPr lvl="1" eaLnBrk="1" hangingPunct="1">
              <a:defRPr/>
            </a:pPr>
            <a:r>
              <a:rPr lang="es-ES_tradnl" sz="2000"/>
              <a:t>30/410, 415, 420, 425, 430, 435</a:t>
            </a:r>
            <a:endParaRPr lang="es-ES" sz="2000"/>
          </a:p>
        </p:txBody>
      </p:sp>
      <p:sp>
        <p:nvSpPr>
          <p:cNvPr id="455685" name="Rectangle 5">
            <a:extLst>
              <a:ext uri="{FF2B5EF4-FFF2-40B4-BE49-F238E27FC236}">
                <a16:creationId xmlns:a16="http://schemas.microsoft.com/office/drawing/2014/main" id="{79C9BF01-2DFD-2335-2B04-F5086BFAB485}"/>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Pasaje Manual de Códigos Contables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A3119B1-8E74-E8AD-49C1-CD246A62151A}"/>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9F30D349-2937-4ACC-B8E2-17D44484C5E7}" type="slidenum">
              <a:rPr lang="es-ES" altLang="es-CO" sz="1200">
                <a:solidFill>
                  <a:srgbClr val="CC0000"/>
                </a:solidFill>
                <a:latin typeface="Arial" panose="020B0604020202020204" pitchFamily="34" charset="0"/>
              </a:rPr>
              <a:pPr/>
              <a:t>36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025BC662-A441-E74E-1F93-DF3292A7B5A8}"/>
              </a:ext>
            </a:extLst>
          </p:cNvPr>
          <p:cNvSpPr>
            <a:spLocks noGrp="1"/>
          </p:cNvSpPr>
          <p:nvPr>
            <p:ph type="dt" sz="quarter" idx="11"/>
          </p:nvPr>
        </p:nvSpPr>
        <p:spPr/>
        <p:txBody>
          <a:bodyPr/>
          <a:lstStyle/>
          <a:p>
            <a:pPr>
              <a:defRPr/>
            </a:pPr>
            <a:r>
              <a:rPr lang="es-ES"/>
              <a:t>Setiembre 2007</a:t>
            </a:r>
          </a:p>
        </p:txBody>
      </p:sp>
      <p:sp>
        <p:nvSpPr>
          <p:cNvPr id="457731" name="Rectangle 3">
            <a:extLst>
              <a:ext uri="{FF2B5EF4-FFF2-40B4-BE49-F238E27FC236}">
                <a16:creationId xmlns:a16="http://schemas.microsoft.com/office/drawing/2014/main" id="{15AFE6EE-408B-DFF0-6F93-431206989597}"/>
              </a:ext>
            </a:extLst>
          </p:cNvPr>
          <p:cNvSpPr>
            <a:spLocks noGrp="1" noChangeArrowheads="1"/>
          </p:cNvSpPr>
          <p:nvPr>
            <p:ph type="body" idx="1"/>
          </p:nvPr>
        </p:nvSpPr>
        <p:spPr>
          <a:xfrm>
            <a:off x="685800" y="1484313"/>
            <a:ext cx="7848600" cy="5029200"/>
          </a:xfrm>
        </p:spPr>
        <p:txBody>
          <a:bodyPr lIns="90488" tIns="44450" rIns="90488" bIns="44450"/>
          <a:lstStyle/>
          <a:p>
            <a:pPr algn="just" eaLnBrk="1" hangingPunct="1">
              <a:lnSpc>
                <a:spcPct val="70000"/>
              </a:lnSpc>
              <a:defRPr/>
            </a:pPr>
            <a:r>
              <a:rPr lang="es-DO" sz="2000"/>
              <a:t>El castigo de operaciones supone dar de baja un crédito, a efectos de depurarlo de los créditos de la institución, y exponerlo en cuentas de orden.</a:t>
            </a:r>
          </a:p>
          <a:p>
            <a:pPr algn="just" eaLnBrk="1" hangingPunct="1">
              <a:lnSpc>
                <a:spcPct val="70000"/>
              </a:lnSpc>
              <a:defRPr/>
            </a:pPr>
            <a:endParaRPr lang="es-DO" sz="2000"/>
          </a:p>
          <a:p>
            <a:pPr algn="just" eaLnBrk="1" hangingPunct="1">
              <a:lnSpc>
                <a:spcPct val="70000"/>
              </a:lnSpc>
              <a:defRPr/>
            </a:pPr>
            <a:r>
              <a:rPr lang="es-DO" sz="2000"/>
              <a:t>El castigo se administra como un  saldo de operación,  dado que en esta instancia deja de administrarse la estructura del crédito asociado.</a:t>
            </a:r>
          </a:p>
          <a:p>
            <a:pPr algn="just" eaLnBrk="1" hangingPunct="1">
              <a:lnSpc>
                <a:spcPct val="70000"/>
              </a:lnSpc>
              <a:defRPr/>
            </a:pPr>
            <a:endParaRPr lang="es-DO" sz="2000"/>
          </a:p>
          <a:p>
            <a:pPr algn="just" eaLnBrk="1" hangingPunct="1">
              <a:lnSpc>
                <a:spcPct val="70000"/>
              </a:lnSpc>
              <a:defRPr/>
            </a:pPr>
            <a:r>
              <a:rPr lang="es-DO" sz="2000"/>
              <a:t>Los códigos contables de operaciones castigadas se encuentran en el módulo 33. </a:t>
            </a:r>
          </a:p>
          <a:p>
            <a:pPr algn="just" eaLnBrk="1" hangingPunct="1">
              <a:lnSpc>
                <a:spcPct val="70000"/>
              </a:lnSpc>
              <a:defRPr/>
            </a:pPr>
            <a:endParaRPr lang="es-DO" sz="2000"/>
          </a:p>
          <a:p>
            <a:pPr eaLnBrk="1" hangingPunct="1">
              <a:lnSpc>
                <a:spcPct val="70000"/>
              </a:lnSpc>
              <a:defRPr/>
            </a:pPr>
            <a:r>
              <a:rPr lang="es-DO" sz="2000"/>
              <a:t>Transacciones Utilizadas:</a:t>
            </a:r>
          </a:p>
          <a:p>
            <a:pPr lvl="1" eaLnBrk="1" hangingPunct="1">
              <a:lnSpc>
                <a:spcPct val="70000"/>
              </a:lnSpc>
              <a:defRPr/>
            </a:pPr>
            <a:r>
              <a:rPr lang="es-DO" sz="1800"/>
              <a:t>Corporativos Trn.33/10</a:t>
            </a:r>
            <a:r>
              <a:rPr lang="es-ES" sz="1800"/>
              <a:t> </a:t>
            </a:r>
          </a:p>
          <a:p>
            <a:pPr lvl="1" eaLnBrk="1" hangingPunct="1">
              <a:lnSpc>
                <a:spcPct val="70000"/>
              </a:lnSpc>
              <a:defRPr/>
            </a:pPr>
            <a:r>
              <a:rPr lang="es-DO" sz="1800"/>
              <a:t>Consumo Trn.33/20 </a:t>
            </a:r>
          </a:p>
          <a:p>
            <a:pPr lvl="1" eaLnBrk="1" hangingPunct="1">
              <a:lnSpc>
                <a:spcPct val="70000"/>
              </a:lnSpc>
              <a:defRPr/>
            </a:pPr>
            <a:r>
              <a:rPr lang="es-DO" sz="1800"/>
              <a:t>Créditos Reajustables Trn.33/30</a:t>
            </a:r>
            <a:endParaRPr lang="es-ES" sz="1800"/>
          </a:p>
        </p:txBody>
      </p:sp>
      <p:sp>
        <p:nvSpPr>
          <p:cNvPr id="457733" name="Rectangle 5">
            <a:extLst>
              <a:ext uri="{FF2B5EF4-FFF2-40B4-BE49-F238E27FC236}">
                <a16:creationId xmlns:a16="http://schemas.microsoft.com/office/drawing/2014/main" id="{8B1E4667-38F1-F1DE-412A-AC0142689654}"/>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Castigo de Operaciones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AB81686-477C-EDEC-D886-F2F3FD688311}"/>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16DF624-8CAB-43C8-9412-2DED6793F238}" type="slidenum">
              <a:rPr lang="es-ES" altLang="es-CO" sz="1200">
                <a:solidFill>
                  <a:srgbClr val="CC0000"/>
                </a:solidFill>
                <a:latin typeface="Arial" panose="020B0604020202020204" pitchFamily="34" charset="0"/>
              </a:rPr>
              <a:pPr/>
              <a:t>37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E55637D5-519A-88F7-C618-50A5202B141E}"/>
              </a:ext>
            </a:extLst>
          </p:cNvPr>
          <p:cNvSpPr>
            <a:spLocks noGrp="1"/>
          </p:cNvSpPr>
          <p:nvPr>
            <p:ph type="dt" sz="quarter" idx="11"/>
          </p:nvPr>
        </p:nvSpPr>
        <p:spPr/>
        <p:txBody>
          <a:bodyPr/>
          <a:lstStyle/>
          <a:p>
            <a:pPr>
              <a:defRPr/>
            </a:pPr>
            <a:r>
              <a:rPr lang="es-ES"/>
              <a:t>Setiembre 2007</a:t>
            </a:r>
          </a:p>
        </p:txBody>
      </p:sp>
      <p:sp>
        <p:nvSpPr>
          <p:cNvPr id="459779" name="Rectangle 3">
            <a:extLst>
              <a:ext uri="{FF2B5EF4-FFF2-40B4-BE49-F238E27FC236}">
                <a16:creationId xmlns:a16="http://schemas.microsoft.com/office/drawing/2014/main" id="{CE0876DD-C60C-B9E8-74DF-B66B4A8E8EF3}"/>
              </a:ext>
            </a:extLst>
          </p:cNvPr>
          <p:cNvSpPr>
            <a:spLocks noGrp="1" noChangeArrowheads="1"/>
          </p:cNvSpPr>
          <p:nvPr>
            <p:ph type="body" idx="1"/>
          </p:nvPr>
        </p:nvSpPr>
        <p:spPr>
          <a:xfrm>
            <a:off x="838200" y="1524000"/>
            <a:ext cx="7848600" cy="5791200"/>
          </a:xfrm>
        </p:spPr>
        <p:txBody>
          <a:bodyPr lIns="90488" tIns="44450" rIns="90488" bIns="44450"/>
          <a:lstStyle/>
          <a:p>
            <a:pPr eaLnBrk="1" hangingPunct="1">
              <a:defRPr/>
            </a:pPr>
            <a:r>
              <a:rPr lang="es-ES" sz="2000"/>
              <a:t>Existe la posibilidad de agregar/modificar las instrucciones, a través de un programa particular (Instrucciones de Cobro del Préstamo).</a:t>
            </a:r>
          </a:p>
          <a:p>
            <a:pPr eaLnBrk="1" hangingPunct="1">
              <a:defRPr/>
            </a:pPr>
            <a:endParaRPr lang="es-ES" sz="2000"/>
          </a:p>
          <a:p>
            <a:pPr lvl="1" eaLnBrk="1" hangingPunct="1">
              <a:defRPr/>
            </a:pPr>
            <a:r>
              <a:rPr lang="es-ES" sz="2000"/>
              <a:t>Agregar/Modificar/Eliminar Cuenta de Débito</a:t>
            </a:r>
          </a:p>
          <a:p>
            <a:pPr lvl="1" eaLnBrk="1" hangingPunct="1">
              <a:defRPr/>
            </a:pPr>
            <a:r>
              <a:rPr lang="es-ES" sz="2000"/>
              <a:t>Permite Sobregirar la Cuenta Vista</a:t>
            </a:r>
          </a:p>
          <a:p>
            <a:pPr lvl="1" eaLnBrk="1" hangingPunct="1">
              <a:defRPr/>
            </a:pPr>
            <a:r>
              <a:rPr lang="es-ES" sz="2000"/>
              <a:t>Permite Cobrar Parcialmente</a:t>
            </a:r>
          </a:p>
          <a:p>
            <a:pPr lvl="1" eaLnBrk="1" hangingPunct="1">
              <a:buFontTx/>
              <a:buNone/>
              <a:defRPr/>
            </a:pPr>
            <a:endParaRPr lang="es-ES" sz="2000"/>
          </a:p>
        </p:txBody>
      </p:sp>
      <p:sp>
        <p:nvSpPr>
          <p:cNvPr id="459780" name="Rectangle 4">
            <a:extLst>
              <a:ext uri="{FF2B5EF4-FFF2-40B4-BE49-F238E27FC236}">
                <a16:creationId xmlns:a16="http://schemas.microsoft.com/office/drawing/2014/main" id="{CB093772-68D1-5CF8-09D6-8D735BE45255}"/>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Otros Eventos</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Cambio de Instrucciones de Cobro</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019FD49-7874-9E2B-B1B5-8CD27C48468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0669D346-D404-4872-BBB0-446DB6A93DC4}" type="slidenum">
              <a:rPr lang="es-ES" altLang="es-CO" sz="1200">
                <a:solidFill>
                  <a:srgbClr val="CC0000"/>
                </a:solidFill>
                <a:latin typeface="Arial" panose="020B0604020202020204" pitchFamily="34" charset="0"/>
              </a:rPr>
              <a:pPr/>
              <a:t>38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441E111-3AEA-A873-E781-B6450CC045AB}"/>
              </a:ext>
            </a:extLst>
          </p:cNvPr>
          <p:cNvSpPr>
            <a:spLocks noGrp="1"/>
          </p:cNvSpPr>
          <p:nvPr>
            <p:ph type="dt" sz="quarter" idx="11"/>
          </p:nvPr>
        </p:nvSpPr>
        <p:spPr/>
        <p:txBody>
          <a:bodyPr/>
          <a:lstStyle/>
          <a:p>
            <a:pPr>
              <a:defRPr/>
            </a:pPr>
            <a:r>
              <a:rPr lang="es-ES"/>
              <a:t>Setiembre 2007</a:t>
            </a:r>
          </a:p>
        </p:txBody>
      </p:sp>
      <p:sp>
        <p:nvSpPr>
          <p:cNvPr id="463874" name="Rectangle 2">
            <a:extLst>
              <a:ext uri="{FF2B5EF4-FFF2-40B4-BE49-F238E27FC236}">
                <a16:creationId xmlns:a16="http://schemas.microsoft.com/office/drawing/2014/main" id="{1AA7837E-FB1D-C227-157F-416200844647}"/>
              </a:ext>
            </a:extLst>
          </p:cNvPr>
          <p:cNvSpPr>
            <a:spLocks noGrp="1" noChangeArrowheads="1"/>
          </p:cNvSpPr>
          <p:nvPr>
            <p:ph type="title"/>
          </p:nvPr>
        </p:nvSpPr>
        <p:spPr>
          <a:xfrm>
            <a:off x="579438" y="549275"/>
            <a:ext cx="7847012" cy="609600"/>
          </a:xfrm>
        </p:spPr>
        <p:txBody>
          <a:bodyPr lIns="90488" tIns="44450" rIns="90488" bIns="44450"/>
          <a:lstStyle/>
          <a:p>
            <a:pPr eaLnBrk="1" hangingPunct="1">
              <a:lnSpc>
                <a:spcPct val="50000"/>
              </a:lnSpc>
              <a:defRPr/>
            </a:pPr>
            <a:r>
              <a:rPr lang="es-ES_tradnl"/>
              <a:t>Procesos Batch</a:t>
            </a:r>
            <a:r>
              <a:rPr lang="es-ES_tradnl" sz="1400"/>
              <a:t> </a:t>
            </a:r>
            <a:r>
              <a:rPr lang="es-ES_tradnl" sz="3200"/>
              <a:t> </a:t>
            </a:r>
          </a:p>
        </p:txBody>
      </p:sp>
      <p:sp>
        <p:nvSpPr>
          <p:cNvPr id="39941" name="Rectangle 3">
            <a:extLst>
              <a:ext uri="{FF2B5EF4-FFF2-40B4-BE49-F238E27FC236}">
                <a16:creationId xmlns:a16="http://schemas.microsoft.com/office/drawing/2014/main" id="{8C396FAC-AB22-750D-8BA6-3052D7AA5EB2}"/>
              </a:ext>
            </a:extLst>
          </p:cNvPr>
          <p:cNvSpPr>
            <a:spLocks noGrp="1" noChangeArrowheads="1"/>
          </p:cNvSpPr>
          <p:nvPr>
            <p:ph type="body" idx="1"/>
          </p:nvPr>
        </p:nvSpPr>
        <p:spPr>
          <a:xfrm>
            <a:off x="342900" y="1525588"/>
            <a:ext cx="8305800" cy="5791200"/>
          </a:xfrm>
          <a:noFill/>
          <a:extLst>
            <a:ext uri="{909E8E84-426E-40DD-AFC4-6F175D3DCCD1}">
              <a14:hiddenFill xmlns:a14="http://schemas.microsoft.com/office/drawing/2010/main">
                <a:solidFill>
                  <a:srgbClr val="FFFFFF"/>
                </a:solidFill>
              </a14:hiddenFill>
            </a:ext>
          </a:extLst>
        </p:spPr>
        <p:txBody>
          <a:bodyPr lIns="90488" tIns="44450" rIns="90488" bIns="44450"/>
          <a:lstStyle/>
          <a:p>
            <a:pPr lvl="1" algn="just" eaLnBrk="1" hangingPunct="1"/>
            <a:r>
              <a:rPr lang="es-ES" altLang="es-CO" sz="2400" b="1"/>
              <a:t>Revisión de Tasas (PAR00280)</a:t>
            </a:r>
          </a:p>
          <a:p>
            <a:pPr lvl="1" algn="just" eaLnBrk="1" hangingPunct="1"/>
            <a:endParaRPr lang="es-ES" altLang="es-CO" sz="2400" b="1"/>
          </a:p>
          <a:p>
            <a:pPr marL="1085850" lvl="2" algn="just" eaLnBrk="1" hangingPunct="1"/>
            <a:r>
              <a:rPr lang="es-ES" altLang="es-CO" sz="2000" b="1"/>
              <a:t>Realizar la revisión de las tasas de los depósitos con tasa revisable de acuerdo a los valores de tasas vigentes.</a:t>
            </a:r>
          </a:p>
          <a:p>
            <a:pPr marL="1085850" lvl="2" algn="just" eaLnBrk="1" hangingPunct="1">
              <a:buFontTx/>
              <a:buNone/>
            </a:pPr>
            <a:r>
              <a:rPr lang="es-ES" altLang="es-CO" sz="2000" b="1"/>
              <a:t>	El funcionamiento es el siguiente: para aquellos depósitos vigentes con tasa revisable y que el periodo de revisión se encuentre dentro de la fecha de proceso, se realiza la revisión de la tasa.</a:t>
            </a:r>
          </a:p>
          <a:p>
            <a:pPr marL="1085850" lvl="2" algn="just" eaLnBrk="1" hangingPunct="1">
              <a:buFontTx/>
              <a:buNone/>
            </a:pPr>
            <a:endParaRPr lang="es-ES" altLang="es-CO" sz="2000" b="1"/>
          </a:p>
          <a:p>
            <a:pPr lvl="1" algn="just" eaLnBrk="1" hangingPunct="1"/>
            <a:r>
              <a:rPr lang="es-ES" altLang="es-CO" sz="2400" b="1"/>
              <a:t>Pasaje Automático de Códigos Contables (PNU00001)</a:t>
            </a:r>
          </a:p>
          <a:p>
            <a:pPr marL="1085850" lvl="2" algn="just" eaLnBrk="1" hangingPunct="1">
              <a:buFontTx/>
              <a:buNone/>
            </a:pPr>
            <a:endParaRPr lang="es-ES" altLang="es-CO" sz="2000" b="1"/>
          </a:p>
          <a:p>
            <a:pPr marL="1085850" lvl="2" algn="just" eaLnBrk="1" hangingPunct="1">
              <a:buFontTx/>
              <a:buNone/>
            </a:pPr>
            <a:endParaRPr lang="es-ES" altLang="es-CO" sz="2000" b="1"/>
          </a:p>
          <a:p>
            <a:pPr marL="1085850" lvl="2" algn="just" eaLnBrk="1" hangingPunct="1"/>
            <a:endParaRPr lang="es-ES" altLang="es-CO" sz="2000"/>
          </a:p>
          <a:p>
            <a:pPr marL="1085850" lvl="2" algn="just" eaLnBrk="1" hangingPunct="1">
              <a:buFontTx/>
              <a:buNone/>
            </a:pPr>
            <a:endParaRPr lang="es-ES" altLang="es-CO" sz="1000"/>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6CC7582-BD35-A276-9842-B50C4D546615}"/>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BEE593D-1AFD-4125-B0F5-323BA44E5C75}" type="slidenum">
              <a:rPr lang="es-ES" altLang="es-CO" sz="1200">
                <a:solidFill>
                  <a:srgbClr val="CC0000"/>
                </a:solidFill>
                <a:latin typeface="Arial" panose="020B0604020202020204" pitchFamily="34" charset="0"/>
              </a:rPr>
              <a:pPr/>
              <a:t>39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CC90FA8A-3B75-BBD3-35D6-5BBDA99CCC82}"/>
              </a:ext>
            </a:extLst>
          </p:cNvPr>
          <p:cNvSpPr>
            <a:spLocks noGrp="1"/>
          </p:cNvSpPr>
          <p:nvPr>
            <p:ph type="dt" sz="quarter" idx="11"/>
          </p:nvPr>
        </p:nvSpPr>
        <p:spPr/>
        <p:txBody>
          <a:bodyPr/>
          <a:lstStyle/>
          <a:p>
            <a:pPr>
              <a:defRPr/>
            </a:pPr>
            <a:r>
              <a:rPr lang="es-ES"/>
              <a:t>Setiembre 2007</a:t>
            </a:r>
          </a:p>
        </p:txBody>
      </p:sp>
      <p:sp>
        <p:nvSpPr>
          <p:cNvPr id="467970" name="Rectangle 2">
            <a:extLst>
              <a:ext uri="{FF2B5EF4-FFF2-40B4-BE49-F238E27FC236}">
                <a16:creationId xmlns:a16="http://schemas.microsoft.com/office/drawing/2014/main" id="{D99B2E20-4BD6-49D3-A817-490055311914}"/>
              </a:ext>
            </a:extLst>
          </p:cNvPr>
          <p:cNvSpPr>
            <a:spLocks noGrp="1" noChangeArrowheads="1"/>
          </p:cNvSpPr>
          <p:nvPr>
            <p:ph type="title"/>
          </p:nvPr>
        </p:nvSpPr>
        <p:spPr>
          <a:xfrm>
            <a:off x="2484438" y="658813"/>
            <a:ext cx="5924550" cy="609600"/>
          </a:xfrm>
        </p:spPr>
        <p:txBody>
          <a:bodyPr lIns="90488" tIns="44450" rIns="90488" bIns="44450"/>
          <a:lstStyle/>
          <a:p>
            <a:pPr eaLnBrk="1" hangingPunct="1">
              <a:lnSpc>
                <a:spcPct val="50000"/>
              </a:lnSpc>
              <a:defRPr/>
            </a:pPr>
            <a:r>
              <a:rPr lang="es-ES_tradnl"/>
              <a:t>Procesos Batch</a:t>
            </a:r>
            <a:r>
              <a:rPr lang="es-ES_tradnl" sz="1200"/>
              <a:t> </a:t>
            </a:r>
            <a:r>
              <a:rPr lang="es-ES_tradnl"/>
              <a:t> </a:t>
            </a:r>
            <a:br>
              <a:rPr lang="es-ES_tradnl"/>
            </a:br>
            <a:endParaRPr lang="es-ES_tradnl"/>
          </a:p>
        </p:txBody>
      </p:sp>
      <p:sp>
        <p:nvSpPr>
          <p:cNvPr id="40965" name="Rectangle 3">
            <a:extLst>
              <a:ext uri="{FF2B5EF4-FFF2-40B4-BE49-F238E27FC236}">
                <a16:creationId xmlns:a16="http://schemas.microsoft.com/office/drawing/2014/main" id="{9AD5FC5E-DCCA-9193-04E5-7B1F2CA15879}"/>
              </a:ext>
            </a:extLst>
          </p:cNvPr>
          <p:cNvSpPr>
            <a:spLocks noGrp="1" noChangeArrowheads="1"/>
          </p:cNvSpPr>
          <p:nvPr>
            <p:ph type="body" idx="1"/>
          </p:nvPr>
        </p:nvSpPr>
        <p:spPr>
          <a:xfrm>
            <a:off x="342900" y="1295400"/>
            <a:ext cx="8305800" cy="5791200"/>
          </a:xfrm>
          <a:noFill/>
          <a:extLst>
            <a:ext uri="{909E8E84-426E-40DD-AFC4-6F175D3DCCD1}">
              <a14:hiddenFill xmlns:a14="http://schemas.microsoft.com/office/drawing/2010/main">
                <a:solidFill>
                  <a:srgbClr val="FFFFFF"/>
                </a:solidFill>
              </a14:hiddenFill>
            </a:ext>
          </a:extLst>
        </p:spPr>
        <p:txBody>
          <a:bodyPr lIns="90488" tIns="44450" rIns="90488" bIns="44450"/>
          <a:lstStyle/>
          <a:p>
            <a:pPr marL="1085850" lvl="2" algn="just" eaLnBrk="1" hangingPunct="1">
              <a:buFontTx/>
              <a:buNone/>
            </a:pPr>
            <a:endParaRPr lang="es-ES" altLang="es-CO" sz="800"/>
          </a:p>
          <a:p>
            <a:pPr lvl="1" algn="just" eaLnBrk="1" hangingPunct="1"/>
            <a:r>
              <a:rPr lang="es-ES" altLang="es-CO" sz="2400" b="1"/>
              <a:t>Devengamiento Plazo (PNU00002)</a:t>
            </a:r>
          </a:p>
          <a:p>
            <a:pPr marL="1085850" lvl="2" algn="just" eaLnBrk="1" hangingPunct="1"/>
            <a:endParaRPr lang="es-ES_tradnl" altLang="es-CO" sz="1600" b="1"/>
          </a:p>
          <a:p>
            <a:pPr marL="1085850" lvl="2" algn="just" eaLnBrk="1" hangingPunct="1"/>
            <a:r>
              <a:rPr lang="es-ES_tradnl" altLang="es-CO" sz="2000" b="1"/>
              <a:t>Realiza el cálculo de interés hasta la fecha de proceso y asienta la diferencia entre el total de intereses y el total ya contabilizado, tomando la tasa y el plazo de la operación y considerando si hubo cambios en la tasa de la operación.</a:t>
            </a:r>
          </a:p>
          <a:p>
            <a:pPr marL="1085850" lvl="2" algn="just" eaLnBrk="1" hangingPunct="1">
              <a:buFontTx/>
              <a:buNone/>
            </a:pPr>
            <a:endParaRPr lang="es-ES" altLang="es-CO" sz="2000" b="1"/>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A892BC0-21D7-38BF-CDF0-F30CE3453C7E}"/>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1585B5A-90AB-4524-A123-729DA1493FD5}" type="slidenum">
              <a:rPr lang="es-ES" altLang="es-CO" sz="1200">
                <a:solidFill>
                  <a:srgbClr val="CC0000"/>
                </a:solidFill>
                <a:latin typeface="Arial" panose="020B0604020202020204" pitchFamily="34" charset="0"/>
              </a:rPr>
              <a:pPr/>
              <a:t>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3BE3E914-09C8-973E-7A15-DC871D6CBEA9}"/>
              </a:ext>
            </a:extLst>
          </p:cNvPr>
          <p:cNvSpPr>
            <a:spLocks noGrp="1"/>
          </p:cNvSpPr>
          <p:nvPr>
            <p:ph type="dt" sz="quarter" idx="11"/>
          </p:nvPr>
        </p:nvSpPr>
        <p:spPr/>
        <p:txBody>
          <a:bodyPr/>
          <a:lstStyle/>
          <a:p>
            <a:pPr>
              <a:defRPr/>
            </a:pPr>
            <a:r>
              <a:rPr lang="es-ES"/>
              <a:t>Setiembre 2007</a:t>
            </a:r>
          </a:p>
        </p:txBody>
      </p:sp>
      <p:sp>
        <p:nvSpPr>
          <p:cNvPr id="470018" name="Rectangle 2">
            <a:extLst>
              <a:ext uri="{FF2B5EF4-FFF2-40B4-BE49-F238E27FC236}">
                <a16:creationId xmlns:a16="http://schemas.microsoft.com/office/drawing/2014/main" id="{41088882-B975-3186-6DE4-017E6B8B91F4}"/>
              </a:ext>
            </a:extLst>
          </p:cNvPr>
          <p:cNvSpPr>
            <a:spLocks noGrp="1" noChangeArrowheads="1"/>
          </p:cNvSpPr>
          <p:nvPr>
            <p:ph type="title"/>
          </p:nvPr>
        </p:nvSpPr>
        <p:spPr>
          <a:xfrm>
            <a:off x="2535238" y="404813"/>
            <a:ext cx="8229600" cy="792162"/>
          </a:xfrm>
        </p:spPr>
        <p:txBody>
          <a:bodyPr/>
          <a:lstStyle/>
          <a:p>
            <a:pPr eaLnBrk="1" hangingPunct="1">
              <a:defRPr/>
            </a:pPr>
            <a:r>
              <a:rPr lang="es-UY"/>
              <a:t>Introducción</a:t>
            </a:r>
            <a:br>
              <a:rPr lang="es-UY"/>
            </a:br>
            <a:r>
              <a:rPr lang="es-UY" sz="2400"/>
              <a:t>Relaciones entre Productos</a:t>
            </a:r>
            <a:endParaRPr lang="es-ES" sz="2400"/>
          </a:p>
        </p:txBody>
      </p:sp>
      <p:pic>
        <p:nvPicPr>
          <p:cNvPr id="5125" name="Picture 3" descr="Dibujo1">
            <a:extLst>
              <a:ext uri="{FF2B5EF4-FFF2-40B4-BE49-F238E27FC236}">
                <a16:creationId xmlns:a16="http://schemas.microsoft.com/office/drawing/2014/main" id="{0867E932-BE9D-2D13-E066-B023186EAC37}"/>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46125" y="1268413"/>
            <a:ext cx="7848600" cy="48577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10C16E5-97AE-56B1-88BF-B62D65E2B44E}"/>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5CD799C-6F9C-43A3-9DCF-C6EFB6343F48}" type="slidenum">
              <a:rPr lang="es-ES" altLang="es-CO" sz="1200">
                <a:solidFill>
                  <a:srgbClr val="CC0000"/>
                </a:solidFill>
                <a:latin typeface="Arial" panose="020B0604020202020204" pitchFamily="34" charset="0"/>
              </a:rPr>
              <a:pPr/>
              <a:t>40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76E31AB7-A917-D294-3109-0CAEFB4C3349}"/>
              </a:ext>
            </a:extLst>
          </p:cNvPr>
          <p:cNvSpPr>
            <a:spLocks noGrp="1"/>
          </p:cNvSpPr>
          <p:nvPr>
            <p:ph type="dt" sz="quarter" idx="11"/>
          </p:nvPr>
        </p:nvSpPr>
        <p:spPr/>
        <p:txBody>
          <a:bodyPr/>
          <a:lstStyle/>
          <a:p>
            <a:pPr>
              <a:defRPr/>
            </a:pPr>
            <a:r>
              <a:rPr lang="es-ES"/>
              <a:t>Setiembre 2007</a:t>
            </a:r>
          </a:p>
        </p:txBody>
      </p:sp>
      <p:sp>
        <p:nvSpPr>
          <p:cNvPr id="502786" name="Rectangle 2">
            <a:extLst>
              <a:ext uri="{FF2B5EF4-FFF2-40B4-BE49-F238E27FC236}">
                <a16:creationId xmlns:a16="http://schemas.microsoft.com/office/drawing/2014/main" id="{4EED194B-0747-D183-6472-EFDFB27AD5D0}"/>
              </a:ext>
            </a:extLst>
          </p:cNvPr>
          <p:cNvSpPr>
            <a:spLocks noGrp="1" noChangeArrowheads="1"/>
          </p:cNvSpPr>
          <p:nvPr>
            <p:ph type="title"/>
          </p:nvPr>
        </p:nvSpPr>
        <p:spPr>
          <a:xfrm>
            <a:off x="2535238" y="692150"/>
            <a:ext cx="5924550" cy="609600"/>
          </a:xfrm>
        </p:spPr>
        <p:txBody>
          <a:bodyPr lIns="90488" tIns="44450" rIns="90488" bIns="44450"/>
          <a:lstStyle/>
          <a:p>
            <a:pPr eaLnBrk="1" hangingPunct="1">
              <a:lnSpc>
                <a:spcPct val="50000"/>
              </a:lnSpc>
              <a:defRPr/>
            </a:pPr>
            <a:r>
              <a:rPr lang="es-ES_tradnl"/>
              <a:t>Procesos Batch</a:t>
            </a:r>
            <a:r>
              <a:rPr lang="es-ES_tradnl" sz="1200"/>
              <a:t> </a:t>
            </a:r>
            <a:r>
              <a:rPr lang="es-ES_tradnl"/>
              <a:t> </a:t>
            </a:r>
            <a:br>
              <a:rPr lang="es-ES_tradnl"/>
            </a:br>
            <a:endParaRPr lang="es-ES_tradnl"/>
          </a:p>
        </p:txBody>
      </p:sp>
      <p:sp>
        <p:nvSpPr>
          <p:cNvPr id="41989" name="Rectangle 3">
            <a:extLst>
              <a:ext uri="{FF2B5EF4-FFF2-40B4-BE49-F238E27FC236}">
                <a16:creationId xmlns:a16="http://schemas.microsoft.com/office/drawing/2014/main" id="{0491BA44-93DB-C76D-69FE-231A426D3F75}"/>
              </a:ext>
            </a:extLst>
          </p:cNvPr>
          <p:cNvSpPr>
            <a:spLocks noGrp="1" noChangeArrowheads="1"/>
          </p:cNvSpPr>
          <p:nvPr>
            <p:ph type="body" idx="1"/>
          </p:nvPr>
        </p:nvSpPr>
        <p:spPr>
          <a:xfrm>
            <a:off x="342900" y="1295400"/>
            <a:ext cx="8305800" cy="5157788"/>
          </a:xfrm>
          <a:noFill/>
          <a:extLst>
            <a:ext uri="{909E8E84-426E-40DD-AFC4-6F175D3DCCD1}">
              <a14:hiddenFill xmlns:a14="http://schemas.microsoft.com/office/drawing/2010/main">
                <a:solidFill>
                  <a:srgbClr val="FFFFFF"/>
                </a:solidFill>
              </a14:hiddenFill>
            </a:ext>
          </a:extLst>
        </p:spPr>
        <p:txBody>
          <a:bodyPr lIns="90488" tIns="44450" rIns="90488" bIns="44450"/>
          <a:lstStyle/>
          <a:p>
            <a:pPr marL="1085850" lvl="2" algn="just" eaLnBrk="1" hangingPunct="1">
              <a:buFontTx/>
              <a:buNone/>
            </a:pPr>
            <a:endParaRPr lang="es-ES" altLang="es-CO" sz="900"/>
          </a:p>
          <a:p>
            <a:pPr lvl="1" algn="just" eaLnBrk="1" hangingPunct="1"/>
            <a:r>
              <a:rPr lang="es-ES" altLang="es-CO" sz="2400" b="1"/>
              <a:t>Ajuste de Operaciones Canceladas (PNU00009)</a:t>
            </a:r>
          </a:p>
          <a:p>
            <a:pPr marL="1085850" lvl="2" algn="just" eaLnBrk="1" hangingPunct="1"/>
            <a:endParaRPr lang="es-ES_tradnl" altLang="es-CO" b="1"/>
          </a:p>
          <a:p>
            <a:pPr marL="1085850" lvl="2" eaLnBrk="1" hangingPunct="1"/>
            <a:r>
              <a:rPr lang="es-ES_tradnl" altLang="es-CO" sz="2000" b="1"/>
              <a:t>Realiza el pasaje a resultados de todos los saldos en rubros transitorios generados por una operación ya cancelada.</a:t>
            </a:r>
          </a:p>
          <a:p>
            <a:pPr marL="1085850" lvl="2" eaLnBrk="1" hangingPunct="1"/>
            <a:endParaRPr lang="es-ES_tradnl" altLang="es-CO" sz="2000" b="1"/>
          </a:p>
          <a:p>
            <a:pPr marL="1085850" lvl="2" eaLnBrk="1" hangingPunct="1"/>
            <a:r>
              <a:rPr lang="es-ES_tradnl" altLang="es-CO" sz="2000" b="1"/>
              <a:t>Rubros transitorios: intereses devengados, previsiones, intereses en suspenso, intereses por tasa de corte. </a:t>
            </a:r>
          </a:p>
          <a:p>
            <a:pPr marL="1085850" lvl="2" eaLnBrk="1" hangingPunct="1"/>
            <a:endParaRPr lang="es-ES_tradnl" altLang="es-CO" sz="2000" b="1"/>
          </a:p>
          <a:p>
            <a:pPr marL="1085850" lvl="2" eaLnBrk="1" hangingPunct="1"/>
            <a:r>
              <a:rPr lang="es-ES_tradnl" altLang="es-CO" sz="2000" b="1"/>
              <a:t>Todos los rubros transitorios que tengan saldos pero que la operación  que los generó no pertenece más al rubro de capital  (se canceló) ajusta su saldo a 0, contra resultados.</a:t>
            </a:r>
            <a:r>
              <a:rPr lang="es-ES_tradnl" altLang="es-CO" sz="1600" b="1"/>
              <a:t> </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300D0C7C-D5C3-467B-BE78-136A9FE38C9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970CF3E-47D5-4B54-A444-3C8E0FD28283}" type="slidenum">
              <a:rPr lang="es-ES" altLang="es-CO" sz="1200">
                <a:solidFill>
                  <a:srgbClr val="CC0000"/>
                </a:solidFill>
                <a:latin typeface="Arial" panose="020B0604020202020204" pitchFamily="34" charset="0"/>
              </a:rPr>
              <a:pPr/>
              <a:t>41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168C8FC3-BF7E-3437-16F4-CA9306A26E42}"/>
              </a:ext>
            </a:extLst>
          </p:cNvPr>
          <p:cNvSpPr>
            <a:spLocks noGrp="1"/>
          </p:cNvSpPr>
          <p:nvPr>
            <p:ph type="dt" sz="quarter" idx="11"/>
          </p:nvPr>
        </p:nvSpPr>
        <p:spPr/>
        <p:txBody>
          <a:bodyPr/>
          <a:lstStyle/>
          <a:p>
            <a:pPr>
              <a:defRPr/>
            </a:pPr>
            <a:r>
              <a:rPr lang="es-ES"/>
              <a:t>Setiembre 2007</a:t>
            </a:r>
          </a:p>
        </p:txBody>
      </p:sp>
      <p:sp>
        <p:nvSpPr>
          <p:cNvPr id="504834" name="Rectangle 2">
            <a:extLst>
              <a:ext uri="{FF2B5EF4-FFF2-40B4-BE49-F238E27FC236}">
                <a16:creationId xmlns:a16="http://schemas.microsoft.com/office/drawing/2014/main" id="{F4370B12-CD73-7BD4-8116-2D0F81A3F0C1}"/>
              </a:ext>
            </a:extLst>
          </p:cNvPr>
          <p:cNvSpPr>
            <a:spLocks noGrp="1" noChangeArrowheads="1"/>
          </p:cNvSpPr>
          <p:nvPr>
            <p:ph type="title"/>
          </p:nvPr>
        </p:nvSpPr>
        <p:spPr>
          <a:xfrm>
            <a:off x="2484438" y="658813"/>
            <a:ext cx="5924550" cy="609600"/>
          </a:xfrm>
        </p:spPr>
        <p:txBody>
          <a:bodyPr lIns="90488" tIns="44450" rIns="90488" bIns="44450"/>
          <a:lstStyle/>
          <a:p>
            <a:pPr eaLnBrk="1" hangingPunct="1">
              <a:lnSpc>
                <a:spcPct val="50000"/>
              </a:lnSpc>
              <a:defRPr/>
            </a:pPr>
            <a:r>
              <a:rPr lang="es-ES_tradnl"/>
              <a:t>Procesos Batch</a:t>
            </a:r>
            <a:r>
              <a:rPr lang="es-ES_tradnl" sz="1200"/>
              <a:t> </a:t>
            </a:r>
            <a:r>
              <a:rPr lang="es-ES_tradnl"/>
              <a:t> </a:t>
            </a:r>
            <a:br>
              <a:rPr lang="es-ES_tradnl"/>
            </a:br>
            <a:endParaRPr lang="es-ES_tradnl"/>
          </a:p>
        </p:txBody>
      </p:sp>
      <p:sp>
        <p:nvSpPr>
          <p:cNvPr id="43013" name="Rectangle 3">
            <a:extLst>
              <a:ext uri="{FF2B5EF4-FFF2-40B4-BE49-F238E27FC236}">
                <a16:creationId xmlns:a16="http://schemas.microsoft.com/office/drawing/2014/main" id="{63C944CD-971C-665D-F79C-6EFB1E50EE67}"/>
              </a:ext>
            </a:extLst>
          </p:cNvPr>
          <p:cNvSpPr>
            <a:spLocks noGrp="1" noChangeArrowheads="1"/>
          </p:cNvSpPr>
          <p:nvPr>
            <p:ph type="body" idx="1"/>
          </p:nvPr>
        </p:nvSpPr>
        <p:spPr>
          <a:xfrm>
            <a:off x="342900" y="1295400"/>
            <a:ext cx="8305800" cy="5157788"/>
          </a:xfrm>
          <a:noFill/>
          <a:extLst>
            <a:ext uri="{909E8E84-426E-40DD-AFC4-6F175D3DCCD1}">
              <a14:hiddenFill xmlns:a14="http://schemas.microsoft.com/office/drawing/2010/main">
                <a:solidFill>
                  <a:srgbClr val="FFFFFF"/>
                </a:solidFill>
              </a14:hiddenFill>
            </a:ext>
          </a:extLst>
        </p:spPr>
        <p:txBody>
          <a:bodyPr lIns="90488" tIns="44450" rIns="90488" bIns="44450"/>
          <a:lstStyle/>
          <a:p>
            <a:pPr marL="1085850" lvl="2" algn="just" eaLnBrk="1" hangingPunct="1">
              <a:buFontTx/>
              <a:buNone/>
            </a:pPr>
            <a:endParaRPr lang="es-ES" altLang="es-CO" sz="900"/>
          </a:p>
          <a:p>
            <a:pPr lvl="1" algn="just" eaLnBrk="1" hangingPunct="1"/>
            <a:r>
              <a:rPr lang="es-ES" altLang="es-CO" sz="2400" b="1"/>
              <a:t>T</a:t>
            </a:r>
            <a:r>
              <a:rPr lang="es-ES_tradnl" altLang="es-CO" sz="2400" b="1"/>
              <a:t>ransacciones Batch de Cobro de Préstamos</a:t>
            </a:r>
          </a:p>
          <a:p>
            <a:pPr lvl="1" algn="just" eaLnBrk="1" hangingPunct="1"/>
            <a:endParaRPr lang="es-ES_tradnl" altLang="es-CO" sz="2400" b="1"/>
          </a:p>
          <a:p>
            <a:pPr marL="1085850" lvl="2" algn="just" eaLnBrk="1" hangingPunct="1"/>
            <a:endParaRPr lang="es-ES_tradnl" altLang="es-CO" sz="2000" b="1"/>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8E55C3B-355D-F8D5-7544-4ED510E5ACA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75CFDEAB-9953-4B59-A3BA-8DDCFC4E8B70}" type="slidenum">
              <a:rPr lang="es-ES" altLang="es-CO" sz="1200">
                <a:solidFill>
                  <a:srgbClr val="CC0000"/>
                </a:solidFill>
                <a:latin typeface="Arial" panose="020B0604020202020204" pitchFamily="34" charset="0"/>
              </a:rPr>
              <a:pPr/>
              <a:t>42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1861E723-C8BA-1480-E49A-ED82ADE4AF73}"/>
              </a:ext>
            </a:extLst>
          </p:cNvPr>
          <p:cNvSpPr>
            <a:spLocks noGrp="1"/>
          </p:cNvSpPr>
          <p:nvPr>
            <p:ph type="dt" sz="quarter" idx="11"/>
          </p:nvPr>
        </p:nvSpPr>
        <p:spPr/>
        <p:txBody>
          <a:bodyPr/>
          <a:lstStyle/>
          <a:p>
            <a:pPr>
              <a:defRPr/>
            </a:pPr>
            <a:r>
              <a:rPr lang="es-ES"/>
              <a:t>Setiembre 2007</a:t>
            </a:r>
          </a:p>
        </p:txBody>
      </p:sp>
      <p:sp>
        <p:nvSpPr>
          <p:cNvPr id="465922" name="Rectangle 2">
            <a:extLst>
              <a:ext uri="{FF2B5EF4-FFF2-40B4-BE49-F238E27FC236}">
                <a16:creationId xmlns:a16="http://schemas.microsoft.com/office/drawing/2014/main" id="{7CBCE081-0EF8-495F-C88A-756D7968B0CC}"/>
              </a:ext>
            </a:extLst>
          </p:cNvPr>
          <p:cNvSpPr>
            <a:spLocks noGrp="1" noChangeArrowheads="1"/>
          </p:cNvSpPr>
          <p:nvPr>
            <p:ph type="title"/>
          </p:nvPr>
        </p:nvSpPr>
        <p:spPr>
          <a:xfrm>
            <a:off x="692150" y="444500"/>
            <a:ext cx="7850188" cy="609600"/>
          </a:xfrm>
        </p:spPr>
        <p:txBody>
          <a:bodyPr lIns="90488" tIns="44450" rIns="90488" bIns="44450"/>
          <a:lstStyle/>
          <a:p>
            <a:pPr eaLnBrk="1" hangingPunct="1">
              <a:lnSpc>
                <a:spcPct val="50000"/>
              </a:lnSpc>
              <a:defRPr/>
            </a:pPr>
            <a:r>
              <a:rPr lang="es-ES_tradnl"/>
              <a:t>Listados y Consultas</a:t>
            </a:r>
            <a:r>
              <a:rPr lang="es-ES_tradnl" sz="1400"/>
              <a:t> </a:t>
            </a:r>
            <a:r>
              <a:rPr lang="es-ES_tradnl" sz="3200"/>
              <a:t> </a:t>
            </a:r>
          </a:p>
        </p:txBody>
      </p:sp>
      <p:sp>
        <p:nvSpPr>
          <p:cNvPr id="44037" name="Rectangle 3">
            <a:extLst>
              <a:ext uri="{FF2B5EF4-FFF2-40B4-BE49-F238E27FC236}">
                <a16:creationId xmlns:a16="http://schemas.microsoft.com/office/drawing/2014/main" id="{20BD0541-4A63-0143-D983-1B83193CDB08}"/>
              </a:ext>
            </a:extLst>
          </p:cNvPr>
          <p:cNvSpPr>
            <a:spLocks noGrp="1" noChangeArrowheads="1"/>
          </p:cNvSpPr>
          <p:nvPr>
            <p:ph type="body" idx="1"/>
          </p:nvPr>
        </p:nvSpPr>
        <p:spPr>
          <a:xfrm>
            <a:off x="468313" y="1268413"/>
            <a:ext cx="8305800" cy="5184775"/>
          </a:xfrm>
          <a:noFill/>
          <a:extLst>
            <a:ext uri="{909E8E84-426E-40DD-AFC4-6F175D3DCCD1}">
              <a14:hiddenFill xmlns:a14="http://schemas.microsoft.com/office/drawing/2010/main">
                <a:solidFill>
                  <a:srgbClr val="FFFFFF"/>
                </a:solidFill>
              </a14:hiddenFill>
            </a:ext>
          </a:extLst>
        </p:spPr>
        <p:txBody>
          <a:bodyPr lIns="90488" tIns="44450" rIns="90488" bIns="44450"/>
          <a:lstStyle/>
          <a:p>
            <a:pPr lvl="1" eaLnBrk="1" hangingPunct="1"/>
            <a:r>
              <a:rPr lang="es-ES" altLang="es-CO" sz="2000" b="1"/>
              <a:t>Detalle de Plan de Pagos Original/Actualizado</a:t>
            </a:r>
          </a:p>
          <a:p>
            <a:pPr lvl="1" eaLnBrk="1" hangingPunct="1"/>
            <a:endParaRPr lang="es-ES" altLang="es-CO" sz="2000" b="1"/>
          </a:p>
          <a:p>
            <a:pPr lvl="1" eaLnBrk="1" hangingPunct="1"/>
            <a:r>
              <a:rPr lang="es-ES" altLang="es-CO" sz="2000" b="1"/>
              <a:t>Consulta de Situación de Clientes</a:t>
            </a:r>
          </a:p>
          <a:p>
            <a:pPr lvl="1" eaLnBrk="1" hangingPunct="1"/>
            <a:endParaRPr lang="es-ES" altLang="es-CO" sz="2000" b="1"/>
          </a:p>
          <a:p>
            <a:pPr lvl="1" eaLnBrk="1" hangingPunct="1"/>
            <a:r>
              <a:rPr lang="es-ES" altLang="es-CO" sz="2000" b="1"/>
              <a:t>Reporte de Cuotas Vencidas y a Vencer -  Sistema 50</a:t>
            </a:r>
          </a:p>
          <a:p>
            <a:pPr lvl="1" eaLnBrk="1" hangingPunct="1"/>
            <a:endParaRPr lang="es-ES" altLang="es-CO" sz="2000" b="1"/>
          </a:p>
          <a:p>
            <a:pPr lvl="1" eaLnBrk="1" hangingPunct="1"/>
            <a:r>
              <a:rPr lang="es-ES" altLang="es-CO" sz="2000" b="1"/>
              <a:t>Inventario por Sistema / Módulo   </a:t>
            </a:r>
          </a:p>
          <a:p>
            <a:pPr lvl="1" eaLnBrk="1" hangingPunct="1"/>
            <a:endParaRPr lang="es-ES" altLang="es-CO" sz="2000" b="1"/>
          </a:p>
          <a:p>
            <a:pPr lvl="1" eaLnBrk="1" hangingPunct="1"/>
            <a:r>
              <a:rPr lang="es-ES" altLang="es-CO" sz="2000" b="1"/>
              <a:t>Inventario de Códigos Contables</a:t>
            </a:r>
          </a:p>
          <a:p>
            <a:pPr lvl="1" eaLnBrk="1" hangingPunct="1"/>
            <a:endParaRPr lang="es-ES" altLang="es-CO" sz="2000" b="1"/>
          </a:p>
          <a:p>
            <a:pPr lvl="1" eaLnBrk="1" hangingPunct="1"/>
            <a:r>
              <a:rPr lang="es-ES" altLang="es-CO" sz="2000" b="1"/>
              <a:t>Mayor de Códigos Contables / Movimientos Diarios</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2583834-9052-4689-61A9-AA954194C3FE}"/>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443E86F1-4500-4DDE-9707-C1E364BE7F98}" type="slidenum">
              <a:rPr lang="es-ES" altLang="es-CO" sz="1200">
                <a:solidFill>
                  <a:srgbClr val="CC0000"/>
                </a:solidFill>
                <a:latin typeface="Arial" panose="020B0604020202020204" pitchFamily="34" charset="0"/>
              </a:rPr>
              <a:pPr/>
              <a:t>43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B5EBD40-4EEF-2A9A-88E9-E37AD6513537}"/>
              </a:ext>
            </a:extLst>
          </p:cNvPr>
          <p:cNvSpPr>
            <a:spLocks noGrp="1"/>
          </p:cNvSpPr>
          <p:nvPr>
            <p:ph type="dt" sz="quarter" idx="11"/>
          </p:nvPr>
        </p:nvSpPr>
        <p:spPr/>
        <p:txBody>
          <a:bodyPr/>
          <a:lstStyle/>
          <a:p>
            <a:pPr>
              <a:defRPr/>
            </a:pPr>
            <a:r>
              <a:rPr lang="es-ES"/>
              <a:t>Setiembre 2007</a:t>
            </a:r>
          </a:p>
        </p:txBody>
      </p:sp>
      <p:sp>
        <p:nvSpPr>
          <p:cNvPr id="506882" name="Rectangle 2">
            <a:extLst>
              <a:ext uri="{FF2B5EF4-FFF2-40B4-BE49-F238E27FC236}">
                <a16:creationId xmlns:a16="http://schemas.microsoft.com/office/drawing/2014/main" id="{B819D89D-37EC-ACE1-5878-EDC6588970AC}"/>
              </a:ext>
            </a:extLst>
          </p:cNvPr>
          <p:cNvSpPr>
            <a:spLocks noGrp="1" noChangeArrowheads="1"/>
          </p:cNvSpPr>
          <p:nvPr>
            <p:ph type="title"/>
          </p:nvPr>
        </p:nvSpPr>
        <p:spPr>
          <a:xfrm>
            <a:off x="2484438" y="404813"/>
            <a:ext cx="8229600" cy="792162"/>
          </a:xfrm>
        </p:spPr>
        <p:txBody>
          <a:bodyPr/>
          <a:lstStyle/>
          <a:p>
            <a:pPr eaLnBrk="1" hangingPunct="1">
              <a:defRPr/>
            </a:pPr>
            <a:r>
              <a:rPr lang="es-UY"/>
              <a:t>Líneas de Crédito</a:t>
            </a:r>
            <a:endParaRPr lang="es-ES"/>
          </a:p>
        </p:txBody>
      </p:sp>
      <p:sp>
        <p:nvSpPr>
          <p:cNvPr id="506883" name="Rectangle 3">
            <a:extLst>
              <a:ext uri="{FF2B5EF4-FFF2-40B4-BE49-F238E27FC236}">
                <a16:creationId xmlns:a16="http://schemas.microsoft.com/office/drawing/2014/main" id="{BFB9E841-4AED-E23E-11A0-B8F6E0B26BF5}"/>
              </a:ext>
            </a:extLst>
          </p:cNvPr>
          <p:cNvSpPr>
            <a:spLocks noGrp="1" noChangeArrowheads="1"/>
          </p:cNvSpPr>
          <p:nvPr>
            <p:ph type="body" idx="1"/>
          </p:nvPr>
        </p:nvSpPr>
        <p:spPr/>
        <p:txBody>
          <a:bodyPr/>
          <a:lstStyle/>
          <a:p>
            <a:pPr eaLnBrk="1" hangingPunct="1">
              <a:defRPr/>
            </a:pPr>
            <a:r>
              <a:rPr lang="es-UY"/>
              <a:t>Definición</a:t>
            </a:r>
          </a:p>
          <a:p>
            <a:pPr eaLnBrk="1" hangingPunct="1">
              <a:defRPr/>
            </a:pPr>
            <a:r>
              <a:rPr lang="es-UY"/>
              <a:t>Tipos de Línea</a:t>
            </a:r>
          </a:p>
          <a:p>
            <a:pPr lvl="1" eaLnBrk="1" hangingPunct="1">
              <a:defRPr/>
            </a:pPr>
            <a:r>
              <a:rPr lang="es-UY"/>
              <a:t>Específicas / Genéricas</a:t>
            </a:r>
          </a:p>
          <a:p>
            <a:pPr lvl="1" eaLnBrk="1" hangingPunct="1">
              <a:defRPr/>
            </a:pPr>
            <a:r>
              <a:rPr lang="es-UY"/>
              <a:t>Revolving / No Revolving</a:t>
            </a:r>
          </a:p>
          <a:p>
            <a:pPr eaLnBrk="1" hangingPunct="1">
              <a:defRPr/>
            </a:pPr>
            <a:r>
              <a:rPr lang="es-UY"/>
              <a:t>Esquema Otorgada - Disponible – Utilizada</a:t>
            </a:r>
          </a:p>
          <a:p>
            <a:pPr lvl="1" eaLnBrk="1" hangingPunct="1">
              <a:buFontTx/>
              <a:buNone/>
              <a:defRPr/>
            </a:pPr>
            <a:r>
              <a:rPr lang="es-UY"/>
              <a:t>		Otorgada = Disponible + Utilizada</a:t>
            </a:r>
          </a:p>
          <a:p>
            <a:pPr eaLnBrk="1" hangingPunct="1">
              <a:defRPr/>
            </a:pPr>
            <a:r>
              <a:rPr lang="es-UY"/>
              <a:t>Vínculo Líneas - Productos</a:t>
            </a:r>
          </a:p>
          <a:p>
            <a:pPr lvl="4" eaLnBrk="1" hangingPunct="1">
              <a:buFontTx/>
              <a:buNone/>
              <a:defRPr/>
            </a:pPr>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E818328D-3459-D1F2-DE60-412A4053F9FA}"/>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F1FA079-A263-41CC-BE08-1811CCB43EAF}" type="slidenum">
              <a:rPr lang="es-ES" altLang="es-CO" sz="1200">
                <a:solidFill>
                  <a:srgbClr val="CC0000"/>
                </a:solidFill>
                <a:latin typeface="Arial" panose="020B0604020202020204" pitchFamily="34" charset="0"/>
              </a:rPr>
              <a:pPr/>
              <a:t>44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BA0E1A3F-D154-7A88-07CE-D21F1F2B7405}"/>
              </a:ext>
            </a:extLst>
          </p:cNvPr>
          <p:cNvSpPr>
            <a:spLocks noGrp="1"/>
          </p:cNvSpPr>
          <p:nvPr>
            <p:ph type="dt" sz="quarter" idx="11"/>
          </p:nvPr>
        </p:nvSpPr>
        <p:spPr/>
        <p:txBody>
          <a:bodyPr/>
          <a:lstStyle/>
          <a:p>
            <a:pPr>
              <a:defRPr/>
            </a:pPr>
            <a:r>
              <a:rPr lang="es-ES"/>
              <a:t>Setiembre 2007</a:t>
            </a:r>
          </a:p>
        </p:txBody>
      </p:sp>
      <p:sp>
        <p:nvSpPr>
          <p:cNvPr id="537602" name="Rectangle 2">
            <a:extLst>
              <a:ext uri="{FF2B5EF4-FFF2-40B4-BE49-F238E27FC236}">
                <a16:creationId xmlns:a16="http://schemas.microsoft.com/office/drawing/2014/main" id="{97C68814-235B-20FC-4F36-BAA0101EEF7F}"/>
              </a:ext>
            </a:extLst>
          </p:cNvPr>
          <p:cNvSpPr>
            <a:spLocks noGrp="1" noChangeArrowheads="1"/>
          </p:cNvSpPr>
          <p:nvPr>
            <p:ph type="title"/>
          </p:nvPr>
        </p:nvSpPr>
        <p:spPr>
          <a:xfrm>
            <a:off x="2484438" y="404813"/>
            <a:ext cx="8229600" cy="792162"/>
          </a:xfrm>
        </p:spPr>
        <p:txBody>
          <a:bodyPr/>
          <a:lstStyle/>
          <a:p>
            <a:pPr eaLnBrk="1" hangingPunct="1">
              <a:defRPr/>
            </a:pPr>
            <a:r>
              <a:rPr lang="es-UY"/>
              <a:t>Alta de Líneas de Crédito</a:t>
            </a:r>
            <a:br>
              <a:rPr lang="es-UY"/>
            </a:br>
            <a:r>
              <a:rPr lang="es-UY" sz="2400"/>
              <a:t>Circuito Operativo</a:t>
            </a:r>
            <a:endParaRPr lang="es-ES" sz="2400"/>
          </a:p>
        </p:txBody>
      </p:sp>
      <p:pic>
        <p:nvPicPr>
          <p:cNvPr id="46085" name="Picture 5">
            <a:extLst>
              <a:ext uri="{FF2B5EF4-FFF2-40B4-BE49-F238E27FC236}">
                <a16:creationId xmlns:a16="http://schemas.microsoft.com/office/drawing/2014/main" id="{4FD22559-32C4-CD18-AD0F-A4CB1F64F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196975"/>
            <a:ext cx="70358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72A6654C-01DD-9B95-C5CE-9465A6CF967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DA7243A-1069-4502-9D99-C1DBBDB3A219}" type="slidenum">
              <a:rPr lang="es-ES" altLang="es-CO" sz="1200">
                <a:solidFill>
                  <a:srgbClr val="CC0000"/>
                </a:solidFill>
                <a:latin typeface="Arial" panose="020B0604020202020204" pitchFamily="34" charset="0"/>
              </a:rPr>
              <a:pPr/>
              <a:t>45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2A7CAD8E-13FA-5FAA-87A0-B34AA7075821}"/>
              </a:ext>
            </a:extLst>
          </p:cNvPr>
          <p:cNvSpPr>
            <a:spLocks noGrp="1"/>
          </p:cNvSpPr>
          <p:nvPr>
            <p:ph type="dt" sz="quarter" idx="11"/>
          </p:nvPr>
        </p:nvSpPr>
        <p:spPr/>
        <p:txBody>
          <a:bodyPr/>
          <a:lstStyle/>
          <a:p>
            <a:pPr>
              <a:defRPr/>
            </a:pPr>
            <a:r>
              <a:rPr lang="es-ES"/>
              <a:t>Setiembre 2007</a:t>
            </a:r>
          </a:p>
        </p:txBody>
      </p:sp>
      <p:sp>
        <p:nvSpPr>
          <p:cNvPr id="508930" name="Rectangle 2">
            <a:extLst>
              <a:ext uri="{FF2B5EF4-FFF2-40B4-BE49-F238E27FC236}">
                <a16:creationId xmlns:a16="http://schemas.microsoft.com/office/drawing/2014/main" id="{FEA930F9-0FE1-3540-789D-472CD59969EE}"/>
              </a:ext>
            </a:extLst>
          </p:cNvPr>
          <p:cNvSpPr>
            <a:spLocks noGrp="1" noChangeArrowheads="1"/>
          </p:cNvSpPr>
          <p:nvPr>
            <p:ph type="title"/>
          </p:nvPr>
        </p:nvSpPr>
        <p:spPr>
          <a:xfrm>
            <a:off x="2535238" y="404813"/>
            <a:ext cx="8229600" cy="792162"/>
          </a:xfrm>
        </p:spPr>
        <p:txBody>
          <a:bodyPr/>
          <a:lstStyle/>
          <a:p>
            <a:pPr eaLnBrk="1" hangingPunct="1">
              <a:defRPr/>
            </a:pPr>
            <a:r>
              <a:rPr lang="es-UY"/>
              <a:t>Líneas de Crédito</a:t>
            </a:r>
            <a:endParaRPr lang="es-ES"/>
          </a:p>
        </p:txBody>
      </p:sp>
      <p:sp>
        <p:nvSpPr>
          <p:cNvPr id="508931" name="Rectangle 3">
            <a:extLst>
              <a:ext uri="{FF2B5EF4-FFF2-40B4-BE49-F238E27FC236}">
                <a16:creationId xmlns:a16="http://schemas.microsoft.com/office/drawing/2014/main" id="{24BD337E-0661-B128-1420-B34F50033214}"/>
              </a:ext>
            </a:extLst>
          </p:cNvPr>
          <p:cNvSpPr>
            <a:spLocks noGrp="1" noChangeArrowheads="1"/>
          </p:cNvSpPr>
          <p:nvPr>
            <p:ph type="body" idx="1"/>
          </p:nvPr>
        </p:nvSpPr>
        <p:spPr/>
        <p:txBody>
          <a:bodyPr/>
          <a:lstStyle/>
          <a:p>
            <a:pPr eaLnBrk="1" hangingPunct="1">
              <a:defRPr/>
            </a:pPr>
            <a:r>
              <a:rPr lang="es-UY"/>
              <a:t>Ciclo Operativo / Contable</a:t>
            </a:r>
          </a:p>
          <a:p>
            <a:pPr lvl="1" eaLnBrk="1" hangingPunct="1">
              <a:defRPr/>
            </a:pPr>
            <a:r>
              <a:rPr lang="es-UY"/>
              <a:t>Alta de Líneas de Crédito</a:t>
            </a:r>
          </a:p>
          <a:p>
            <a:pPr lvl="1" eaLnBrk="1" hangingPunct="1">
              <a:defRPr/>
            </a:pPr>
            <a:r>
              <a:rPr lang="es-UY"/>
              <a:t>Modificación de Vencimientos e Importes</a:t>
            </a:r>
          </a:p>
          <a:p>
            <a:pPr lvl="1" eaLnBrk="1" hangingPunct="1">
              <a:defRPr/>
            </a:pPr>
            <a:r>
              <a:rPr lang="es-UY"/>
              <a:t>Utilización / Desafectación Automática</a:t>
            </a:r>
          </a:p>
          <a:p>
            <a:pPr lvl="1" eaLnBrk="1" hangingPunct="1">
              <a:defRPr/>
            </a:pPr>
            <a:r>
              <a:rPr lang="es-UY"/>
              <a:t>Bloqueos</a:t>
            </a:r>
          </a:p>
          <a:p>
            <a:pPr lvl="1" eaLnBrk="1" hangingPunct="1">
              <a:defRPr/>
            </a:pPr>
            <a:r>
              <a:rPr lang="es-UY"/>
              <a:t>Cancelaciones</a:t>
            </a:r>
          </a:p>
          <a:p>
            <a:pPr eaLnBrk="1" hangingPunct="1">
              <a:defRPr/>
            </a:pPr>
            <a:r>
              <a:rPr lang="es-UY"/>
              <a:t>Consultas y Reportes</a:t>
            </a:r>
          </a:p>
          <a:p>
            <a:pPr lvl="4" eaLnBrk="1" hangingPunct="1">
              <a:buFontTx/>
              <a:buNone/>
              <a:defRPr/>
            </a:pPr>
            <a:endParaRPr 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15DB191F-59EC-96AC-0B7B-25B1560D6AFF}"/>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F66EF08-C009-45AA-8A46-CE588FD6AD92}" type="slidenum">
              <a:rPr lang="es-ES" altLang="es-CO" sz="1200">
                <a:solidFill>
                  <a:srgbClr val="CC0000"/>
                </a:solidFill>
                <a:latin typeface="Arial" panose="020B0604020202020204" pitchFamily="34" charset="0"/>
              </a:rPr>
              <a:pPr/>
              <a:t>46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21ADA7C-C789-7A0C-87EE-858585541EB4}"/>
              </a:ext>
            </a:extLst>
          </p:cNvPr>
          <p:cNvSpPr>
            <a:spLocks noGrp="1"/>
          </p:cNvSpPr>
          <p:nvPr>
            <p:ph type="dt" sz="quarter" idx="11"/>
          </p:nvPr>
        </p:nvSpPr>
        <p:spPr/>
        <p:txBody>
          <a:bodyPr/>
          <a:lstStyle/>
          <a:p>
            <a:pPr>
              <a:defRPr/>
            </a:pPr>
            <a:r>
              <a:rPr lang="es-ES"/>
              <a:t>Setiembre 2007</a:t>
            </a:r>
          </a:p>
        </p:txBody>
      </p:sp>
      <p:sp>
        <p:nvSpPr>
          <p:cNvPr id="517122" name="Rectangle 2">
            <a:extLst>
              <a:ext uri="{FF2B5EF4-FFF2-40B4-BE49-F238E27FC236}">
                <a16:creationId xmlns:a16="http://schemas.microsoft.com/office/drawing/2014/main" id="{C750B5ED-2029-6B6D-2DFC-677C635D6836}"/>
              </a:ext>
            </a:extLst>
          </p:cNvPr>
          <p:cNvSpPr>
            <a:spLocks noGrp="1" noChangeArrowheads="1"/>
          </p:cNvSpPr>
          <p:nvPr>
            <p:ph type="title"/>
          </p:nvPr>
        </p:nvSpPr>
        <p:spPr>
          <a:xfrm>
            <a:off x="2589213" y="477838"/>
            <a:ext cx="5943600" cy="647700"/>
          </a:xfrm>
        </p:spPr>
        <p:txBody>
          <a:bodyPr lIns="90488" tIns="44450" rIns="90488" bIns="44450"/>
          <a:lstStyle/>
          <a:p>
            <a:pPr eaLnBrk="1" hangingPunct="1">
              <a:defRPr/>
            </a:pPr>
            <a:r>
              <a:rPr lang="es-ES_tradnl"/>
              <a:t>Líneas de Crédito </a:t>
            </a:r>
            <a:br>
              <a:rPr lang="es-ES_tradnl"/>
            </a:br>
            <a:r>
              <a:rPr lang="es-ES_tradnl" sz="1800"/>
              <a:t>Introducción Conceptual </a:t>
            </a:r>
          </a:p>
        </p:txBody>
      </p:sp>
      <p:sp>
        <p:nvSpPr>
          <p:cNvPr id="517123" name="Rectangle 3">
            <a:extLst>
              <a:ext uri="{FF2B5EF4-FFF2-40B4-BE49-F238E27FC236}">
                <a16:creationId xmlns:a16="http://schemas.microsoft.com/office/drawing/2014/main" id="{5BF42D1F-3768-7E10-BC00-813A4B90974B}"/>
              </a:ext>
            </a:extLst>
          </p:cNvPr>
          <p:cNvSpPr>
            <a:spLocks noGrp="1" noChangeArrowheads="1"/>
          </p:cNvSpPr>
          <p:nvPr>
            <p:ph type="body" idx="1"/>
          </p:nvPr>
        </p:nvSpPr>
        <p:spPr>
          <a:xfrm>
            <a:off x="609600" y="1547813"/>
            <a:ext cx="7924800" cy="5410200"/>
          </a:xfrm>
        </p:spPr>
        <p:txBody>
          <a:bodyPr lIns="90488" tIns="44450" rIns="90488" bIns="44450"/>
          <a:lstStyle/>
          <a:p>
            <a:pPr algn="just" eaLnBrk="1" hangingPunct="1">
              <a:lnSpc>
                <a:spcPct val="70000"/>
              </a:lnSpc>
              <a:defRPr/>
            </a:pPr>
            <a:r>
              <a:rPr lang="es-ES_tradnl" sz="1800"/>
              <a:t>La administración de Líneas de Crédito tiene una lógica básicamente transaccional. </a:t>
            </a:r>
          </a:p>
          <a:p>
            <a:pPr algn="just" eaLnBrk="1" hangingPunct="1">
              <a:lnSpc>
                <a:spcPct val="70000"/>
              </a:lnSpc>
              <a:defRPr/>
            </a:pPr>
            <a:r>
              <a:rPr lang="es-ES_tradnl" sz="1800"/>
              <a:t>El ciclo de vida de una línea de crédito, se realiza mediante la contabilización de ésta.</a:t>
            </a:r>
          </a:p>
          <a:p>
            <a:pPr algn="just" eaLnBrk="1" hangingPunct="1">
              <a:lnSpc>
                <a:spcPct val="70000"/>
              </a:lnSpc>
              <a:defRPr/>
            </a:pPr>
            <a:endParaRPr lang="es-ES_tradnl" sz="1800"/>
          </a:p>
          <a:p>
            <a:pPr algn="just" eaLnBrk="1" hangingPunct="1">
              <a:lnSpc>
                <a:spcPct val="70000"/>
              </a:lnSpc>
              <a:defRPr/>
            </a:pPr>
            <a:r>
              <a:rPr lang="es-ES" sz="1800"/>
              <a:t>Las Líneas de Crédito en Bantotal se administran a través de la siguiente “trilogía” de códigos contables:</a:t>
            </a:r>
          </a:p>
          <a:p>
            <a:pPr lvl="1" algn="just" eaLnBrk="1" hangingPunct="1">
              <a:lnSpc>
                <a:spcPct val="70000"/>
              </a:lnSpc>
              <a:defRPr/>
            </a:pPr>
            <a:r>
              <a:rPr lang="es-ES" sz="1800"/>
              <a:t>Línea Otorgada – Línea acordada con el cliente</a:t>
            </a:r>
          </a:p>
          <a:p>
            <a:pPr lvl="1" algn="just" eaLnBrk="1" hangingPunct="1">
              <a:lnSpc>
                <a:spcPct val="70000"/>
              </a:lnSpc>
              <a:defRPr/>
            </a:pPr>
            <a:r>
              <a:rPr lang="es-ES" sz="1800"/>
              <a:t>Línea Disponible – Porción de la línea no utilizada</a:t>
            </a:r>
          </a:p>
          <a:p>
            <a:pPr lvl="1" algn="just" eaLnBrk="1" hangingPunct="1">
              <a:lnSpc>
                <a:spcPct val="70000"/>
              </a:lnSpc>
              <a:defRPr/>
            </a:pPr>
            <a:r>
              <a:rPr lang="es-ES" sz="1800"/>
              <a:t>Línea Utilizada- Porción de la línea afectada por el otorgamiento de créditos</a:t>
            </a:r>
          </a:p>
          <a:p>
            <a:pPr algn="just" eaLnBrk="1" hangingPunct="1">
              <a:lnSpc>
                <a:spcPct val="70000"/>
              </a:lnSpc>
              <a:defRPr/>
            </a:pPr>
            <a:endParaRPr lang="es-ES" sz="1800"/>
          </a:p>
          <a:p>
            <a:pPr algn="just" eaLnBrk="1" hangingPunct="1">
              <a:lnSpc>
                <a:spcPct val="70000"/>
              </a:lnSpc>
              <a:defRPr/>
            </a:pPr>
            <a:r>
              <a:rPr lang="es-ES" sz="1800"/>
              <a:t>Siempre se cumple la siguiente ecuación:</a:t>
            </a:r>
          </a:p>
          <a:p>
            <a:pPr eaLnBrk="1" hangingPunct="1">
              <a:lnSpc>
                <a:spcPct val="70000"/>
              </a:lnSpc>
              <a:buFontTx/>
              <a:buNone/>
              <a:defRPr/>
            </a:pPr>
            <a:r>
              <a:rPr lang="es-ES" sz="1800">
                <a:solidFill>
                  <a:schemeClr val="accent1"/>
                </a:solidFill>
              </a:rPr>
              <a:t>		</a:t>
            </a:r>
            <a:r>
              <a:rPr lang="es-ES" sz="1800">
                <a:solidFill>
                  <a:srgbClr val="CC0000"/>
                </a:solidFill>
              </a:rPr>
              <a:t>Línea Otorgada = Línea Disponible + Línea Utilizada</a:t>
            </a:r>
          </a:p>
          <a:p>
            <a:pPr eaLnBrk="1" hangingPunct="1">
              <a:lnSpc>
                <a:spcPct val="70000"/>
              </a:lnSpc>
              <a:buFontTx/>
              <a:buNone/>
              <a:defRPr/>
            </a:pPr>
            <a:endParaRPr lang="es-ES" sz="1800">
              <a:solidFill>
                <a:srgbClr val="CC0000"/>
              </a:solidFill>
            </a:endParaRPr>
          </a:p>
          <a:p>
            <a:pPr eaLnBrk="1" hangingPunct="1">
              <a:lnSpc>
                <a:spcPct val="70000"/>
              </a:lnSpc>
              <a:defRPr/>
            </a:pPr>
            <a:r>
              <a:rPr lang="es-ES" sz="1800"/>
              <a:t>Módulos: 		</a:t>
            </a:r>
          </a:p>
          <a:p>
            <a:pPr marL="1771650" lvl="4" eaLnBrk="1" hangingPunct="1">
              <a:lnSpc>
                <a:spcPct val="70000"/>
              </a:lnSpc>
              <a:buFontTx/>
              <a:buNone/>
              <a:defRPr/>
            </a:pPr>
            <a:r>
              <a:rPr lang="es-ES"/>
              <a:t>131 – Línea Otorgada</a:t>
            </a:r>
          </a:p>
          <a:p>
            <a:pPr marL="1771650" lvl="4" eaLnBrk="1" hangingPunct="1">
              <a:lnSpc>
                <a:spcPct val="70000"/>
              </a:lnSpc>
              <a:buFontTx/>
              <a:buNone/>
              <a:defRPr/>
            </a:pPr>
            <a:r>
              <a:rPr lang="es-ES"/>
              <a:t>132 – Linea Disponible</a:t>
            </a:r>
          </a:p>
          <a:p>
            <a:pPr marL="1771650" lvl="4" eaLnBrk="1" hangingPunct="1">
              <a:lnSpc>
                <a:spcPct val="70000"/>
              </a:lnSpc>
              <a:buFontTx/>
              <a:buNone/>
              <a:defRPr/>
            </a:pPr>
            <a:r>
              <a:rPr lang="es-ES"/>
              <a:t>133 – Línea Utilizada</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3E122C3-D534-67F4-EA14-3AF45DEF55B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A5048AF0-E0CD-407A-8C38-4725BB990F5F}" type="slidenum">
              <a:rPr lang="es-ES" altLang="es-CO" sz="1200">
                <a:solidFill>
                  <a:srgbClr val="CC0000"/>
                </a:solidFill>
                <a:latin typeface="Arial" panose="020B0604020202020204" pitchFamily="34" charset="0"/>
              </a:rPr>
              <a:pPr/>
              <a:t>47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6D3C5114-30D9-F230-0DC5-BF22C1B5C2B5}"/>
              </a:ext>
            </a:extLst>
          </p:cNvPr>
          <p:cNvSpPr>
            <a:spLocks noGrp="1"/>
          </p:cNvSpPr>
          <p:nvPr>
            <p:ph type="dt" sz="quarter" idx="11"/>
          </p:nvPr>
        </p:nvSpPr>
        <p:spPr/>
        <p:txBody>
          <a:bodyPr/>
          <a:lstStyle/>
          <a:p>
            <a:pPr>
              <a:defRPr/>
            </a:pPr>
            <a:r>
              <a:rPr lang="es-ES"/>
              <a:t>Setiembre 2007</a:t>
            </a:r>
          </a:p>
        </p:txBody>
      </p:sp>
      <p:sp>
        <p:nvSpPr>
          <p:cNvPr id="519170" name="Rectangle 2">
            <a:extLst>
              <a:ext uri="{FF2B5EF4-FFF2-40B4-BE49-F238E27FC236}">
                <a16:creationId xmlns:a16="http://schemas.microsoft.com/office/drawing/2014/main" id="{339712C5-4ED3-D694-5997-1F226961A54A}"/>
              </a:ext>
            </a:extLst>
          </p:cNvPr>
          <p:cNvSpPr>
            <a:spLocks noGrp="1" noChangeArrowheads="1"/>
          </p:cNvSpPr>
          <p:nvPr>
            <p:ph type="title"/>
          </p:nvPr>
        </p:nvSpPr>
        <p:spPr>
          <a:xfrm>
            <a:off x="623888" y="515938"/>
            <a:ext cx="7847012" cy="609600"/>
          </a:xfrm>
        </p:spPr>
        <p:txBody>
          <a:bodyPr lIns="90488" tIns="44450" rIns="90488" bIns="44450"/>
          <a:lstStyle/>
          <a:p>
            <a:pPr eaLnBrk="1" hangingPunct="1">
              <a:lnSpc>
                <a:spcPct val="50000"/>
              </a:lnSpc>
              <a:defRPr/>
            </a:pPr>
            <a:r>
              <a:rPr lang="es-ES_tradnl" sz="2400"/>
              <a:t>Características</a:t>
            </a:r>
            <a:br>
              <a:rPr lang="es-ES_tradnl" sz="2400"/>
            </a:br>
            <a:r>
              <a:rPr lang="es-ES" sz="1400"/>
              <a:t>Tipos de Líneas de Crédito</a:t>
            </a:r>
            <a:r>
              <a:rPr lang="es-ES_tradnl" sz="3200"/>
              <a:t> </a:t>
            </a:r>
          </a:p>
        </p:txBody>
      </p:sp>
      <p:sp>
        <p:nvSpPr>
          <p:cNvPr id="519171" name="Rectangle 3">
            <a:extLst>
              <a:ext uri="{FF2B5EF4-FFF2-40B4-BE49-F238E27FC236}">
                <a16:creationId xmlns:a16="http://schemas.microsoft.com/office/drawing/2014/main" id="{95471A35-93C9-A5FB-8971-CFF375875701}"/>
              </a:ext>
            </a:extLst>
          </p:cNvPr>
          <p:cNvSpPr>
            <a:spLocks noGrp="1" noChangeArrowheads="1"/>
          </p:cNvSpPr>
          <p:nvPr>
            <p:ph type="body" idx="1"/>
          </p:nvPr>
        </p:nvSpPr>
        <p:spPr>
          <a:xfrm>
            <a:off x="838200" y="1295400"/>
            <a:ext cx="7848600" cy="5791200"/>
          </a:xfrm>
        </p:spPr>
        <p:txBody>
          <a:bodyPr lIns="90488" tIns="44450" rIns="90488" bIns="44450"/>
          <a:lstStyle/>
          <a:p>
            <a:pPr eaLnBrk="1" hangingPunct="1">
              <a:defRPr/>
            </a:pPr>
            <a:r>
              <a:rPr lang="es-ES_tradnl" sz="1800"/>
              <a:t>Las líneas de crédito definidas corresponden en todos los casos a productos orientados a empresas, es decir corporativos, y no a operativas dedicadas a personas (consumo).</a:t>
            </a:r>
            <a:r>
              <a:rPr lang="es-ES" sz="2000"/>
              <a:t> </a:t>
            </a:r>
          </a:p>
          <a:p>
            <a:pPr eaLnBrk="1" hangingPunct="1">
              <a:defRPr/>
            </a:pPr>
            <a:endParaRPr lang="es-ES" sz="2000"/>
          </a:p>
          <a:p>
            <a:pPr eaLnBrk="1" hangingPunct="1">
              <a:defRPr/>
            </a:pPr>
            <a:r>
              <a:rPr lang="es-ES" sz="1800"/>
              <a:t>Están definidas las siguientes tipos de líneas las cuales realizan la cobertura automática sobre los productos corporativos definidos:</a:t>
            </a:r>
          </a:p>
          <a:p>
            <a:pPr marL="1085850" lvl="2" eaLnBrk="1" hangingPunct="1">
              <a:defRPr/>
            </a:pPr>
            <a:r>
              <a:rPr lang="es-ES" sz="1600"/>
              <a:t>Capital de Trabajo</a:t>
            </a:r>
            <a:endParaRPr lang="es-ES_tradnl" sz="1600"/>
          </a:p>
          <a:p>
            <a:pPr marL="1085850" lvl="2" eaLnBrk="1" hangingPunct="1">
              <a:defRPr/>
            </a:pPr>
            <a:r>
              <a:rPr lang="es-ES" sz="1600"/>
              <a:t>Préstamos Ordinarios</a:t>
            </a:r>
            <a:endParaRPr lang="es-ES_tradnl" sz="1600"/>
          </a:p>
          <a:p>
            <a:pPr marL="1085850" lvl="2" eaLnBrk="1" hangingPunct="1">
              <a:defRPr/>
            </a:pPr>
            <a:r>
              <a:rPr lang="es-ES" sz="1600"/>
              <a:t>Préstamos con Fondos de Terceros</a:t>
            </a:r>
            <a:endParaRPr lang="es-ES_tradnl" sz="1600"/>
          </a:p>
          <a:p>
            <a:pPr marL="1085850" lvl="2" eaLnBrk="1" hangingPunct="1">
              <a:defRPr/>
            </a:pPr>
            <a:r>
              <a:rPr lang="es-ES" sz="1600"/>
              <a:t>Operaciones con el Exterior</a:t>
            </a:r>
            <a:endParaRPr lang="es-ES_tradnl" sz="1600"/>
          </a:p>
          <a:p>
            <a:pPr marL="1085850" lvl="2" eaLnBrk="1" hangingPunct="1">
              <a:defRPr/>
            </a:pPr>
            <a:r>
              <a:rPr lang="es-ES" sz="1600"/>
              <a:t>Descuento de Documentos</a:t>
            </a:r>
            <a:endParaRPr lang="es-ES_tradnl" sz="1600"/>
          </a:p>
          <a:p>
            <a:pPr marL="1085850" lvl="2" eaLnBrk="1" hangingPunct="1">
              <a:defRPr/>
            </a:pPr>
            <a:r>
              <a:rPr lang="es-ES" sz="1600"/>
              <a:t>Garantías Otorgadas</a:t>
            </a:r>
            <a:endParaRPr lang="es-ES_tradnl" sz="1600"/>
          </a:p>
          <a:p>
            <a:pPr marL="1085850" lvl="2" eaLnBrk="1" hangingPunct="1">
              <a:defRPr/>
            </a:pPr>
            <a:r>
              <a:rPr lang="es-ES" sz="1600"/>
              <a:t>Línea Genérica</a:t>
            </a:r>
          </a:p>
          <a:p>
            <a:pPr eaLnBrk="1" hangingPunct="1">
              <a:defRPr/>
            </a:pPr>
            <a:endParaRPr lang="es-ES" sz="1800"/>
          </a:p>
          <a:p>
            <a:pPr lvl="1" eaLnBrk="1" hangingPunct="1">
              <a:defRPr/>
            </a:pPr>
            <a:endParaRPr lang="es-ES"/>
          </a:p>
          <a:p>
            <a:pPr eaLnBrk="1" hangingPunct="1">
              <a:defRPr/>
            </a:pPr>
            <a:endParaRPr lang="es-ES"/>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 name="3 Marcador de pie de página">
            <a:extLst>
              <a:ext uri="{FF2B5EF4-FFF2-40B4-BE49-F238E27FC236}">
                <a16:creationId xmlns:a16="http://schemas.microsoft.com/office/drawing/2014/main" id="{426AD4B2-5D43-2AC7-CF4E-090EBE2B5CC7}"/>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872261EF-B8DC-4F4A-B239-8AF0CD94FD99}" type="slidenum">
              <a:rPr lang="es-ES" altLang="es-CO" sz="1200">
                <a:solidFill>
                  <a:srgbClr val="CC0000"/>
                </a:solidFill>
                <a:latin typeface="Arial" panose="020B0604020202020204" pitchFamily="34" charset="0"/>
              </a:rPr>
              <a:pPr/>
              <a:t>48</a:t>
            </a:fld>
            <a:endParaRPr lang="es-ES" altLang="es-CO" sz="1200">
              <a:solidFill>
                <a:srgbClr val="CC0000"/>
              </a:solidFill>
              <a:latin typeface="Arial" panose="020B0604020202020204" pitchFamily="34" charset="0"/>
            </a:endParaRPr>
          </a:p>
        </p:txBody>
      </p:sp>
      <p:sp>
        <p:nvSpPr>
          <p:cNvPr id="148" name="4 Marcador de fecha">
            <a:extLst>
              <a:ext uri="{FF2B5EF4-FFF2-40B4-BE49-F238E27FC236}">
                <a16:creationId xmlns:a16="http://schemas.microsoft.com/office/drawing/2014/main" id="{D42A7C9C-2D1C-602F-DA7B-6DF8E48D2A44}"/>
              </a:ext>
            </a:extLst>
          </p:cNvPr>
          <p:cNvSpPr>
            <a:spLocks noGrp="1"/>
          </p:cNvSpPr>
          <p:nvPr>
            <p:ph type="dt" sz="quarter" idx="11"/>
          </p:nvPr>
        </p:nvSpPr>
        <p:spPr/>
        <p:txBody>
          <a:bodyPr/>
          <a:lstStyle/>
          <a:p>
            <a:pPr>
              <a:defRPr/>
            </a:pPr>
            <a:r>
              <a:rPr lang="es-ES"/>
              <a:t>Setiembre 2007</a:t>
            </a:r>
          </a:p>
        </p:txBody>
      </p:sp>
      <p:sp>
        <p:nvSpPr>
          <p:cNvPr id="521218" name="Rectangle 2">
            <a:extLst>
              <a:ext uri="{FF2B5EF4-FFF2-40B4-BE49-F238E27FC236}">
                <a16:creationId xmlns:a16="http://schemas.microsoft.com/office/drawing/2014/main" id="{599F02E5-3A03-89AC-6C2F-59CF881F2C24}"/>
              </a:ext>
            </a:extLst>
          </p:cNvPr>
          <p:cNvSpPr>
            <a:spLocks noGrp="1" noChangeArrowheads="1"/>
          </p:cNvSpPr>
          <p:nvPr>
            <p:ph type="title"/>
          </p:nvPr>
        </p:nvSpPr>
        <p:spPr>
          <a:xfrm>
            <a:off x="2463800" y="404813"/>
            <a:ext cx="8229600" cy="792162"/>
          </a:xfrm>
        </p:spPr>
        <p:txBody>
          <a:bodyPr lIns="90488" tIns="44450" rIns="90488" bIns="44450"/>
          <a:lstStyle/>
          <a:p>
            <a:pPr eaLnBrk="1" hangingPunct="1">
              <a:lnSpc>
                <a:spcPct val="50000"/>
              </a:lnSpc>
              <a:defRPr/>
            </a:pPr>
            <a:r>
              <a:rPr lang="es-ES_tradnl" sz="2400"/>
              <a:t>Características</a:t>
            </a:r>
            <a:br>
              <a:rPr lang="es-ES_tradnl" sz="2400"/>
            </a:br>
            <a:r>
              <a:rPr lang="es-ES" sz="1400"/>
              <a:t>Coberturas de Líneas de Crédito</a:t>
            </a:r>
            <a:r>
              <a:rPr lang="es-ES_tradnl" sz="3200"/>
              <a:t> </a:t>
            </a:r>
          </a:p>
        </p:txBody>
      </p:sp>
      <p:graphicFrame>
        <p:nvGraphicFramePr>
          <p:cNvPr id="521219" name="Group 3">
            <a:extLst>
              <a:ext uri="{FF2B5EF4-FFF2-40B4-BE49-F238E27FC236}">
                <a16:creationId xmlns:a16="http://schemas.microsoft.com/office/drawing/2014/main" id="{F5046998-781D-2195-944D-4A5A1F735C68}"/>
              </a:ext>
            </a:extLst>
          </p:cNvPr>
          <p:cNvGraphicFramePr>
            <a:graphicFrameLocks noGrp="1"/>
          </p:cNvGraphicFramePr>
          <p:nvPr>
            <p:ph idx="1"/>
          </p:nvPr>
        </p:nvGraphicFramePr>
        <p:xfrm>
          <a:off x="488950" y="1250950"/>
          <a:ext cx="8001000" cy="5257800"/>
        </p:xfrm>
        <a:graphic>
          <a:graphicData uri="http://schemas.openxmlformats.org/drawingml/2006/table">
            <a:tbl>
              <a:tblPr/>
              <a:tblGrid>
                <a:gridCol w="469900">
                  <a:extLst>
                    <a:ext uri="{9D8B030D-6E8A-4147-A177-3AD203B41FA5}">
                      <a16:colId xmlns:a16="http://schemas.microsoft.com/office/drawing/2014/main" val="20000"/>
                    </a:ext>
                  </a:extLst>
                </a:gridCol>
                <a:gridCol w="2606675">
                  <a:extLst>
                    <a:ext uri="{9D8B030D-6E8A-4147-A177-3AD203B41FA5}">
                      <a16:colId xmlns:a16="http://schemas.microsoft.com/office/drawing/2014/main" val="20001"/>
                    </a:ext>
                  </a:extLst>
                </a:gridCol>
                <a:gridCol w="46355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gridCol w="461963">
                  <a:extLst>
                    <a:ext uri="{9D8B030D-6E8A-4147-A177-3AD203B41FA5}">
                      <a16:colId xmlns:a16="http://schemas.microsoft.com/office/drawing/2014/main" val="20004"/>
                    </a:ext>
                  </a:extLst>
                </a:gridCol>
                <a:gridCol w="461962">
                  <a:extLst>
                    <a:ext uri="{9D8B030D-6E8A-4147-A177-3AD203B41FA5}">
                      <a16:colId xmlns:a16="http://schemas.microsoft.com/office/drawing/2014/main" val="20005"/>
                    </a:ext>
                  </a:extLst>
                </a:gridCol>
                <a:gridCol w="768350">
                  <a:extLst>
                    <a:ext uri="{9D8B030D-6E8A-4147-A177-3AD203B41FA5}">
                      <a16:colId xmlns:a16="http://schemas.microsoft.com/office/drawing/2014/main" val="20006"/>
                    </a:ext>
                  </a:extLst>
                </a:gridCol>
                <a:gridCol w="615950">
                  <a:extLst>
                    <a:ext uri="{9D8B030D-6E8A-4147-A177-3AD203B41FA5}">
                      <a16:colId xmlns:a16="http://schemas.microsoft.com/office/drawing/2014/main" val="20007"/>
                    </a:ext>
                  </a:extLst>
                </a:gridCol>
              </a:tblGrid>
              <a:tr h="1019174">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Tipo de Crédito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UY"/>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Tipo de Línea</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UY"/>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ea typeface="Times New Roman" pitchFamily="18" charset="0"/>
                          <a:cs typeface="Arial" charset="0"/>
                        </a:rPr>
                        <a:t>Revolving?</a:t>
                      </a:r>
                      <a:endParaRPr kumimoji="0" lang="en-US" sz="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ea typeface="Times New Roman" pitchFamily="18" charset="0"/>
                          <a:cs typeface="Arial" charset="0"/>
                        </a:rPr>
                        <a:t>Otra Moneda?</a:t>
                      </a:r>
                      <a:endParaRPr kumimoji="0" lang="en-US" sz="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ea typeface="Times New Roman" pitchFamily="18" charset="0"/>
                          <a:cs typeface="Arial" charset="0"/>
                        </a:rPr>
                        <a:t>Producto cubierto por &gt; 1 límite</a:t>
                      </a:r>
                      <a:endParaRPr kumimoji="0" lang="en-US" sz="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ea typeface="Times New Roman" pitchFamily="18" charset="0"/>
                          <a:cs typeface="Arial" charset="0"/>
                        </a:rPr>
                        <a:t>Límite cubre &gt; 1 producto</a:t>
                      </a:r>
                      <a:endParaRPr kumimoji="0" lang="en-US" sz="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C/Crédito Importación </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Financiacs. C/Crédito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12</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C/Crédito Exportación</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17</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Prefinanciac. Exportaciones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29</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Garantías Otorgadas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60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Garantías Otorgadas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Créditos Corporativos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Capital de Trabajo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31</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Descuento de Documentos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Descuento de Docs.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14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34</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Créditos por Venta de Bs. Recibidos en Dación</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Ordinarios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35</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Giros Financiados            </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71</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Descuento de Documentos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Descuento de Docs.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110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Préstamos Sectoriales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Financiam. De Terceros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111</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Préstamos Capital de Trabajo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Capital de Trabajo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112</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Préstamos Ordinarios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Ordinarios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123</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Límites de Remesas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F903898D-82D0-A210-7D52-F4D2386F7EC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19B7CC12-D066-4A7B-9738-1BB2CA03F869}" type="slidenum">
              <a:rPr lang="es-ES" altLang="es-CO" sz="1200">
                <a:solidFill>
                  <a:srgbClr val="CC0000"/>
                </a:solidFill>
                <a:latin typeface="Arial" panose="020B0604020202020204" pitchFamily="34" charset="0"/>
              </a:rPr>
              <a:pPr/>
              <a:t>49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F273CE6-7A99-F883-47D8-D84F39940D7E}"/>
              </a:ext>
            </a:extLst>
          </p:cNvPr>
          <p:cNvSpPr>
            <a:spLocks noGrp="1"/>
          </p:cNvSpPr>
          <p:nvPr>
            <p:ph type="dt" sz="quarter" idx="11"/>
          </p:nvPr>
        </p:nvSpPr>
        <p:spPr/>
        <p:txBody>
          <a:bodyPr/>
          <a:lstStyle/>
          <a:p>
            <a:pPr>
              <a:defRPr/>
            </a:pPr>
            <a:r>
              <a:rPr lang="es-ES"/>
              <a:t>Setiembre 2007</a:t>
            </a:r>
          </a:p>
        </p:txBody>
      </p:sp>
      <p:sp>
        <p:nvSpPr>
          <p:cNvPr id="523266" name="Rectangle 2">
            <a:extLst>
              <a:ext uri="{FF2B5EF4-FFF2-40B4-BE49-F238E27FC236}">
                <a16:creationId xmlns:a16="http://schemas.microsoft.com/office/drawing/2014/main" id="{3172A2ED-E696-7C2C-2094-4E3BC6B262BB}"/>
              </a:ext>
            </a:extLst>
          </p:cNvPr>
          <p:cNvSpPr>
            <a:spLocks noGrp="1" noChangeArrowheads="1"/>
          </p:cNvSpPr>
          <p:nvPr>
            <p:ph type="title"/>
          </p:nvPr>
        </p:nvSpPr>
        <p:spPr>
          <a:xfrm>
            <a:off x="2589213" y="515938"/>
            <a:ext cx="5922962" cy="609600"/>
          </a:xfrm>
        </p:spPr>
        <p:txBody>
          <a:bodyPr lIns="90488" tIns="44450" rIns="90488" bIns="44450"/>
          <a:lstStyle/>
          <a:p>
            <a:pPr eaLnBrk="1" hangingPunct="1">
              <a:lnSpc>
                <a:spcPct val="50000"/>
              </a:lnSpc>
              <a:defRPr/>
            </a:pPr>
            <a:r>
              <a:rPr lang="es-ES_tradnl"/>
              <a:t>Ciclo de Vida</a:t>
            </a:r>
            <a:br>
              <a:rPr lang="es-ES_tradnl" sz="2400"/>
            </a:br>
            <a:r>
              <a:rPr lang="es-ES" sz="2000"/>
              <a:t>Alta de Líneas de Crédito</a:t>
            </a:r>
            <a:r>
              <a:rPr lang="es-ES_tradnl" sz="3200"/>
              <a:t> </a:t>
            </a:r>
          </a:p>
        </p:txBody>
      </p:sp>
      <p:sp>
        <p:nvSpPr>
          <p:cNvPr id="523267" name="Rectangle 3">
            <a:extLst>
              <a:ext uri="{FF2B5EF4-FFF2-40B4-BE49-F238E27FC236}">
                <a16:creationId xmlns:a16="http://schemas.microsoft.com/office/drawing/2014/main" id="{8C19A05A-DB8B-9A0A-2536-005F239FE186}"/>
              </a:ext>
            </a:extLst>
          </p:cNvPr>
          <p:cNvSpPr>
            <a:spLocks noGrp="1" noChangeArrowheads="1"/>
          </p:cNvSpPr>
          <p:nvPr>
            <p:ph type="body" idx="1"/>
          </p:nvPr>
        </p:nvSpPr>
        <p:spPr>
          <a:xfrm>
            <a:off x="838200" y="1295400"/>
            <a:ext cx="7848600" cy="5791200"/>
          </a:xfrm>
        </p:spPr>
        <p:txBody>
          <a:bodyPr lIns="90488" tIns="44450" rIns="90488" bIns="44450"/>
          <a:lstStyle/>
          <a:p>
            <a:pPr eaLnBrk="1" hangingPunct="1">
              <a:defRPr/>
            </a:pPr>
            <a:r>
              <a:rPr lang="es-ES" sz="2000"/>
              <a:t>Alta Centralizada </a:t>
            </a:r>
          </a:p>
          <a:p>
            <a:pPr lvl="1" eaLnBrk="1" hangingPunct="1">
              <a:defRPr/>
            </a:pPr>
            <a:r>
              <a:rPr lang="es-ES" sz="2000"/>
              <a:t>Trn.131/10 - Para otorgamiento de varias líneas en una misma moneda en M/N</a:t>
            </a:r>
          </a:p>
          <a:p>
            <a:pPr lvl="1" eaLnBrk="1" hangingPunct="1">
              <a:defRPr/>
            </a:pPr>
            <a:r>
              <a:rPr lang="es-ES" sz="2000"/>
              <a:t>Trn.131/20 - Para otorgamiento de varias líneas en una misma moneda en U$S.</a:t>
            </a:r>
          </a:p>
          <a:p>
            <a:pPr lvl="1" eaLnBrk="1" hangingPunct="1">
              <a:defRPr/>
            </a:pPr>
            <a:r>
              <a:rPr lang="es-ES" sz="2000"/>
              <a:t>Vencimiento Único o por Línea</a:t>
            </a:r>
          </a:p>
          <a:p>
            <a:pPr lvl="1" eaLnBrk="1" hangingPunct="1">
              <a:defRPr/>
            </a:pPr>
            <a:endParaRPr lang="es-ES" sz="2000"/>
          </a:p>
          <a:p>
            <a:pPr eaLnBrk="1" hangingPunct="1">
              <a:defRPr/>
            </a:pPr>
            <a:r>
              <a:rPr lang="es-ES" sz="2000"/>
              <a:t>Alta por Producto</a:t>
            </a:r>
          </a:p>
          <a:p>
            <a:pPr lvl="1" eaLnBrk="1" hangingPunct="1">
              <a:defRPr/>
            </a:pPr>
            <a:r>
              <a:rPr lang="es-ES" sz="2000"/>
              <a:t>Trn.131/50 - Para una sola línea (una sola operativa) o para líneas en moneda distinta a M/N o U$S.</a:t>
            </a:r>
          </a:p>
          <a:p>
            <a:pPr lvl="1" eaLnBrk="1" hangingPunct="1">
              <a:defRPr/>
            </a:pPr>
            <a:endParaRPr lang="es-ES" sz="2000"/>
          </a:p>
          <a:p>
            <a:pPr eaLnBrk="1" hangingPunct="1">
              <a:defRPr/>
            </a:pPr>
            <a:r>
              <a:rPr lang="es-ES" sz="2000"/>
              <a:t>Esquema Contable</a:t>
            </a:r>
          </a:p>
          <a:p>
            <a:pPr eaLnBrk="1" hangingPunct="1">
              <a:buFontTx/>
              <a:buNone/>
              <a:defRPr/>
            </a:pPr>
            <a:r>
              <a:rPr lang="es-ES" sz="1800"/>
              <a:t>			Db. Línea Disponible</a:t>
            </a:r>
          </a:p>
          <a:p>
            <a:pPr eaLnBrk="1" hangingPunct="1">
              <a:buFontTx/>
              <a:buNone/>
              <a:defRPr/>
            </a:pPr>
            <a:r>
              <a:rPr lang="es-ES" sz="1800"/>
              <a:t>			Cr. 		Línea Otorgada</a:t>
            </a:r>
          </a:p>
          <a:p>
            <a:pPr lvl="1" eaLnBrk="1" hangingPunct="1">
              <a:defRPr/>
            </a:pPr>
            <a:endParaRPr lang="es-ES"/>
          </a:p>
          <a:p>
            <a:pPr eaLnBrk="1" hangingPunct="1">
              <a:defRPr/>
            </a:pPr>
            <a:endParaRPr lang="es-E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742A27E4-9560-AE69-08DD-0F7FFBC8A505}"/>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F119F5CB-CD55-4F9F-AE8A-75E5AC52AF2F}" type="slidenum">
              <a:rPr lang="es-ES" altLang="es-CO" sz="1200">
                <a:solidFill>
                  <a:srgbClr val="CC0000"/>
                </a:solidFill>
                <a:latin typeface="Arial" panose="020B0604020202020204" pitchFamily="34" charset="0"/>
              </a:rPr>
              <a:pPr/>
              <a:t>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1979021A-C7A4-6BAE-3009-D268BF2DD71E}"/>
              </a:ext>
            </a:extLst>
          </p:cNvPr>
          <p:cNvSpPr>
            <a:spLocks noGrp="1"/>
          </p:cNvSpPr>
          <p:nvPr>
            <p:ph type="dt" sz="quarter" idx="11"/>
          </p:nvPr>
        </p:nvSpPr>
        <p:spPr/>
        <p:txBody>
          <a:bodyPr/>
          <a:lstStyle/>
          <a:p>
            <a:pPr>
              <a:defRPr/>
            </a:pPr>
            <a:r>
              <a:rPr lang="es-ES"/>
              <a:t>Setiembre 2007</a:t>
            </a:r>
          </a:p>
        </p:txBody>
      </p:sp>
      <p:sp>
        <p:nvSpPr>
          <p:cNvPr id="472066" name="Rectangle 2">
            <a:extLst>
              <a:ext uri="{FF2B5EF4-FFF2-40B4-BE49-F238E27FC236}">
                <a16:creationId xmlns:a16="http://schemas.microsoft.com/office/drawing/2014/main" id="{BA212240-8AF7-D70B-155E-4B4C46A2BCF1}"/>
              </a:ext>
            </a:extLst>
          </p:cNvPr>
          <p:cNvSpPr>
            <a:spLocks noGrp="1" noChangeArrowheads="1"/>
          </p:cNvSpPr>
          <p:nvPr>
            <p:ph type="title"/>
          </p:nvPr>
        </p:nvSpPr>
        <p:spPr>
          <a:xfrm>
            <a:off x="2463800" y="404813"/>
            <a:ext cx="8229600" cy="792162"/>
          </a:xfrm>
        </p:spPr>
        <p:txBody>
          <a:bodyPr/>
          <a:lstStyle/>
          <a:p>
            <a:pPr eaLnBrk="1" hangingPunct="1">
              <a:defRPr/>
            </a:pPr>
            <a:r>
              <a:rPr lang="es-UY"/>
              <a:t>Préstamos</a:t>
            </a:r>
            <a:br>
              <a:rPr lang="es-UY"/>
            </a:br>
            <a:r>
              <a:rPr lang="es-UY" sz="2400"/>
              <a:t>Aspectos</a:t>
            </a:r>
            <a:endParaRPr lang="es-ES" sz="2400"/>
          </a:p>
        </p:txBody>
      </p:sp>
      <p:sp>
        <p:nvSpPr>
          <p:cNvPr id="472067" name="Rectangle 3">
            <a:extLst>
              <a:ext uri="{FF2B5EF4-FFF2-40B4-BE49-F238E27FC236}">
                <a16:creationId xmlns:a16="http://schemas.microsoft.com/office/drawing/2014/main" id="{E4E0FF78-E980-FE48-37F2-A658898B4593}"/>
              </a:ext>
            </a:extLst>
          </p:cNvPr>
          <p:cNvSpPr>
            <a:spLocks noGrp="1" noChangeArrowheads="1"/>
          </p:cNvSpPr>
          <p:nvPr>
            <p:ph type="body" idx="1"/>
          </p:nvPr>
        </p:nvSpPr>
        <p:spPr>
          <a:xfrm>
            <a:off x="457200" y="1308100"/>
            <a:ext cx="8229600" cy="4857750"/>
          </a:xfrm>
        </p:spPr>
        <p:txBody>
          <a:bodyPr/>
          <a:lstStyle/>
          <a:p>
            <a:pPr eaLnBrk="1" hangingPunct="1">
              <a:defRPr/>
            </a:pPr>
            <a:r>
              <a:rPr lang="es-UY" sz="2400"/>
              <a:t>Definición</a:t>
            </a:r>
          </a:p>
          <a:p>
            <a:pPr lvl="1" eaLnBrk="1" hangingPunct="1">
              <a:defRPr/>
            </a:pPr>
            <a:r>
              <a:rPr lang="es-UY" sz="2400"/>
              <a:t>Poner a disposición del cliente fondos, los cuales serán devueltos por éste, en una o varias veces, por un valor mayor.</a:t>
            </a:r>
          </a:p>
          <a:p>
            <a:pPr eaLnBrk="1" hangingPunct="1">
              <a:defRPr/>
            </a:pPr>
            <a:r>
              <a:rPr lang="es-UY" sz="2400"/>
              <a:t>Componentes</a:t>
            </a:r>
          </a:p>
          <a:p>
            <a:pPr lvl="1" eaLnBrk="1" hangingPunct="1">
              <a:defRPr/>
            </a:pPr>
            <a:r>
              <a:rPr lang="es-UY" sz="2400"/>
              <a:t>Capital</a:t>
            </a:r>
          </a:p>
          <a:p>
            <a:pPr lvl="1" eaLnBrk="1" hangingPunct="1">
              <a:defRPr/>
            </a:pPr>
            <a:r>
              <a:rPr lang="es-UY" sz="2400"/>
              <a:t>Plazo</a:t>
            </a:r>
          </a:p>
          <a:p>
            <a:pPr lvl="1" eaLnBrk="1" hangingPunct="1">
              <a:defRPr/>
            </a:pPr>
            <a:r>
              <a:rPr lang="es-UY" sz="2400"/>
              <a:t>Tasa de interés</a:t>
            </a:r>
          </a:p>
          <a:p>
            <a:pPr lvl="2" eaLnBrk="1" hangingPunct="1">
              <a:defRPr/>
            </a:pPr>
            <a:r>
              <a:rPr lang="es-UY" sz="1600"/>
              <a:t>Tipo de Tasa</a:t>
            </a:r>
          </a:p>
          <a:p>
            <a:pPr lvl="2" eaLnBrk="1" hangingPunct="1">
              <a:defRPr/>
            </a:pPr>
            <a:r>
              <a:rPr lang="es-UY" sz="1600"/>
              <a:t>Tasa</a:t>
            </a:r>
          </a:p>
          <a:p>
            <a:pPr lvl="1" eaLnBrk="1" hangingPunct="1">
              <a:defRPr/>
            </a:pPr>
            <a:r>
              <a:rPr lang="es-UY" sz="2400"/>
              <a:t>Estructura</a:t>
            </a:r>
          </a:p>
          <a:p>
            <a:pPr lvl="1" eaLnBrk="1" hangingPunct="1">
              <a:defRPr/>
            </a:pPr>
            <a:r>
              <a:rPr lang="es-UY" sz="2400"/>
              <a:t>Seguros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7A0561C8-4812-F808-83FB-3AB6036A101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BC7AD18D-E3C3-4F60-A17B-87B6388BC8D7}" type="slidenum">
              <a:rPr lang="es-ES" altLang="es-CO" sz="1200">
                <a:solidFill>
                  <a:srgbClr val="CC0000"/>
                </a:solidFill>
                <a:latin typeface="Arial" panose="020B0604020202020204" pitchFamily="34" charset="0"/>
              </a:rPr>
              <a:pPr/>
              <a:t>50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6564E70-6C04-B3B7-C846-55D436AA6AD3}"/>
              </a:ext>
            </a:extLst>
          </p:cNvPr>
          <p:cNvSpPr>
            <a:spLocks noGrp="1"/>
          </p:cNvSpPr>
          <p:nvPr>
            <p:ph type="dt" sz="quarter" idx="11"/>
          </p:nvPr>
        </p:nvSpPr>
        <p:spPr/>
        <p:txBody>
          <a:bodyPr/>
          <a:lstStyle/>
          <a:p>
            <a:pPr>
              <a:defRPr/>
            </a:pPr>
            <a:r>
              <a:rPr lang="es-ES"/>
              <a:t>Setiembre 2007</a:t>
            </a:r>
          </a:p>
        </p:txBody>
      </p:sp>
      <p:sp>
        <p:nvSpPr>
          <p:cNvPr id="525314" name="Rectangle 2">
            <a:extLst>
              <a:ext uri="{FF2B5EF4-FFF2-40B4-BE49-F238E27FC236}">
                <a16:creationId xmlns:a16="http://schemas.microsoft.com/office/drawing/2014/main" id="{E65382E0-CD64-ECFF-0F7B-1FB2F0EF2F0D}"/>
              </a:ext>
            </a:extLst>
          </p:cNvPr>
          <p:cNvSpPr>
            <a:spLocks noGrp="1" noChangeArrowheads="1"/>
          </p:cNvSpPr>
          <p:nvPr>
            <p:ph type="title"/>
          </p:nvPr>
        </p:nvSpPr>
        <p:spPr>
          <a:xfrm>
            <a:off x="2589213" y="587375"/>
            <a:ext cx="5922962" cy="609600"/>
          </a:xfrm>
        </p:spPr>
        <p:txBody>
          <a:bodyPr lIns="90488" tIns="44450" rIns="90488" bIns="44450"/>
          <a:lstStyle/>
          <a:p>
            <a:pPr eaLnBrk="1" hangingPunct="1">
              <a:lnSpc>
                <a:spcPct val="50000"/>
              </a:lnSpc>
              <a:defRPr/>
            </a:pPr>
            <a:r>
              <a:rPr lang="es-ES_tradnl"/>
              <a:t>Ciclo de Vida</a:t>
            </a:r>
            <a:br>
              <a:rPr lang="es-ES_tradnl"/>
            </a:br>
            <a:r>
              <a:rPr lang="es-ES" sz="2000"/>
              <a:t>Utilización y Desafectación de Líneas</a:t>
            </a:r>
            <a:r>
              <a:rPr lang="es-ES" sz="1800"/>
              <a:t> </a:t>
            </a:r>
            <a:r>
              <a:rPr lang="es-ES_tradnl" sz="3200"/>
              <a:t> </a:t>
            </a:r>
          </a:p>
        </p:txBody>
      </p:sp>
      <p:sp>
        <p:nvSpPr>
          <p:cNvPr id="525315" name="Rectangle 3">
            <a:extLst>
              <a:ext uri="{FF2B5EF4-FFF2-40B4-BE49-F238E27FC236}">
                <a16:creationId xmlns:a16="http://schemas.microsoft.com/office/drawing/2014/main" id="{E227AAAE-51BB-CD63-AB64-E45AFB1E1589}"/>
              </a:ext>
            </a:extLst>
          </p:cNvPr>
          <p:cNvSpPr>
            <a:spLocks noGrp="1" noChangeArrowheads="1"/>
          </p:cNvSpPr>
          <p:nvPr>
            <p:ph type="body" idx="1"/>
          </p:nvPr>
        </p:nvSpPr>
        <p:spPr>
          <a:xfrm>
            <a:off x="838200" y="1295400"/>
            <a:ext cx="7696200" cy="5257800"/>
          </a:xfrm>
        </p:spPr>
        <p:txBody>
          <a:bodyPr lIns="90488" tIns="44450" rIns="90488" bIns="44450"/>
          <a:lstStyle/>
          <a:p>
            <a:pPr algn="just" eaLnBrk="1" hangingPunct="1">
              <a:lnSpc>
                <a:spcPct val="70000"/>
              </a:lnSpc>
              <a:defRPr/>
            </a:pPr>
            <a:r>
              <a:rPr lang="es-ES" sz="2000"/>
              <a:t>La utilización de la línea disponible así como su desafectación son realizadas en forma automática por el sistema en las transacciones de otorgamiento y cobro de los créditos respectivamente.</a:t>
            </a:r>
          </a:p>
          <a:p>
            <a:pPr eaLnBrk="1" hangingPunct="1">
              <a:lnSpc>
                <a:spcPct val="70000"/>
              </a:lnSpc>
              <a:defRPr/>
            </a:pPr>
            <a:endParaRPr lang="es-ES" sz="1000"/>
          </a:p>
          <a:p>
            <a:pPr eaLnBrk="1" hangingPunct="1">
              <a:lnSpc>
                <a:spcPct val="70000"/>
              </a:lnSpc>
              <a:defRPr/>
            </a:pPr>
            <a:r>
              <a:rPr lang="es-ES" sz="2000"/>
              <a:t>Utilización (Otorgamiento del Crédito)</a:t>
            </a:r>
          </a:p>
          <a:p>
            <a:pPr eaLnBrk="1" hangingPunct="1">
              <a:lnSpc>
                <a:spcPct val="70000"/>
              </a:lnSpc>
              <a:buFontTx/>
              <a:buNone/>
              <a:defRPr/>
            </a:pPr>
            <a:r>
              <a:rPr lang="es-ES" sz="2000"/>
              <a:t>			</a:t>
            </a:r>
            <a:r>
              <a:rPr lang="es-ES" sz="1800"/>
              <a:t>Db. Línea Utilizada</a:t>
            </a:r>
          </a:p>
          <a:p>
            <a:pPr eaLnBrk="1" hangingPunct="1">
              <a:lnSpc>
                <a:spcPct val="70000"/>
              </a:lnSpc>
              <a:buFontTx/>
              <a:buNone/>
              <a:defRPr/>
            </a:pPr>
            <a:r>
              <a:rPr lang="es-ES" sz="1800"/>
              <a:t>			Cr. 		Línea Disponible</a:t>
            </a:r>
          </a:p>
          <a:p>
            <a:pPr eaLnBrk="1" hangingPunct="1">
              <a:lnSpc>
                <a:spcPct val="70000"/>
              </a:lnSpc>
              <a:buFontTx/>
              <a:buNone/>
              <a:defRPr/>
            </a:pPr>
            <a:endParaRPr lang="es-ES" sz="700"/>
          </a:p>
          <a:p>
            <a:pPr eaLnBrk="1" hangingPunct="1">
              <a:lnSpc>
                <a:spcPct val="70000"/>
              </a:lnSpc>
              <a:defRPr/>
            </a:pPr>
            <a:r>
              <a:rPr lang="es-ES" sz="2000"/>
              <a:t>Desafectación (Pagos al crédito)</a:t>
            </a:r>
          </a:p>
          <a:p>
            <a:pPr lvl="1" eaLnBrk="1" hangingPunct="1">
              <a:lnSpc>
                <a:spcPct val="70000"/>
              </a:lnSpc>
              <a:defRPr/>
            </a:pPr>
            <a:r>
              <a:rPr lang="es-ES" sz="2000"/>
              <a:t>Si la línea es Revolving</a:t>
            </a:r>
            <a:endParaRPr lang="es-ES" sz="2400"/>
          </a:p>
          <a:p>
            <a:pPr eaLnBrk="1" hangingPunct="1">
              <a:lnSpc>
                <a:spcPct val="70000"/>
              </a:lnSpc>
              <a:buFontTx/>
              <a:buNone/>
              <a:defRPr/>
            </a:pPr>
            <a:r>
              <a:rPr lang="es-ES" sz="2400"/>
              <a:t>			</a:t>
            </a:r>
            <a:r>
              <a:rPr lang="es-ES" sz="1800"/>
              <a:t>Db. Línea Disponible</a:t>
            </a:r>
          </a:p>
          <a:p>
            <a:pPr eaLnBrk="1" hangingPunct="1">
              <a:lnSpc>
                <a:spcPct val="70000"/>
              </a:lnSpc>
              <a:buFontTx/>
              <a:buNone/>
              <a:defRPr/>
            </a:pPr>
            <a:r>
              <a:rPr lang="es-ES" sz="1800"/>
              <a:t>			Cr. 		Línea Utilizada</a:t>
            </a:r>
          </a:p>
          <a:p>
            <a:pPr lvl="1" eaLnBrk="1" hangingPunct="1">
              <a:lnSpc>
                <a:spcPct val="70000"/>
              </a:lnSpc>
              <a:defRPr/>
            </a:pPr>
            <a:r>
              <a:rPr lang="es-ES" sz="2000"/>
              <a:t>Si la línea es No revolving</a:t>
            </a:r>
            <a:endParaRPr lang="es-ES" sz="2400"/>
          </a:p>
          <a:p>
            <a:pPr eaLnBrk="1" hangingPunct="1">
              <a:lnSpc>
                <a:spcPct val="70000"/>
              </a:lnSpc>
              <a:buFontTx/>
              <a:buNone/>
              <a:defRPr/>
            </a:pPr>
            <a:r>
              <a:rPr lang="es-ES" sz="2400"/>
              <a:t>			</a:t>
            </a:r>
            <a:r>
              <a:rPr lang="es-ES" sz="1800"/>
              <a:t>Db. Línea Disponible</a:t>
            </a:r>
          </a:p>
          <a:p>
            <a:pPr eaLnBrk="1" hangingPunct="1">
              <a:lnSpc>
                <a:spcPct val="70000"/>
              </a:lnSpc>
              <a:buFontTx/>
              <a:buNone/>
              <a:defRPr/>
            </a:pPr>
            <a:r>
              <a:rPr lang="es-ES" sz="1800"/>
              <a:t>			Cr. 		Línea Otorgada</a:t>
            </a:r>
          </a:p>
          <a:p>
            <a:pPr eaLnBrk="1" hangingPunct="1">
              <a:lnSpc>
                <a:spcPct val="70000"/>
              </a:lnSpc>
              <a:buFontTx/>
              <a:buNone/>
              <a:defRPr/>
            </a:pPr>
            <a:endParaRPr lang="es-ES" sz="1800"/>
          </a:p>
          <a:p>
            <a:pPr eaLnBrk="1" hangingPunct="1">
              <a:lnSpc>
                <a:spcPct val="70000"/>
              </a:lnSpc>
              <a:buFontTx/>
              <a:buNone/>
              <a:defRPr/>
            </a:pPr>
            <a:endParaRPr lang="es-ES" sz="1800"/>
          </a:p>
          <a:p>
            <a:pPr eaLnBrk="1" hangingPunct="1">
              <a:lnSpc>
                <a:spcPct val="70000"/>
              </a:lnSpc>
              <a:buFontTx/>
              <a:buNone/>
              <a:defRPr/>
            </a:pPr>
            <a:endParaRPr lang="es-ES" sz="1800"/>
          </a:p>
          <a:p>
            <a:pPr eaLnBrk="1" hangingPunct="1">
              <a:lnSpc>
                <a:spcPct val="70000"/>
              </a:lnSpc>
              <a:buFontTx/>
              <a:buNone/>
              <a:defRPr/>
            </a:pPr>
            <a:endParaRPr lang="es-ES" sz="1600"/>
          </a:p>
          <a:p>
            <a:pPr lvl="1" eaLnBrk="1" hangingPunct="1">
              <a:lnSpc>
                <a:spcPct val="70000"/>
              </a:lnSpc>
              <a:defRPr/>
            </a:pPr>
            <a:endParaRPr lang="es-ES" sz="2400"/>
          </a:p>
          <a:p>
            <a:pPr eaLnBrk="1" hangingPunct="1">
              <a:lnSpc>
                <a:spcPct val="70000"/>
              </a:lnSpc>
              <a:defRPr/>
            </a:pPr>
            <a:endParaRPr lang="es-ES" sz="2400"/>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EC25217A-2ED7-6AC9-3613-24DBB0F72FE7}"/>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781B7114-A94A-4A5A-B7F3-A12345AD27B0}" type="slidenum">
              <a:rPr lang="es-ES" altLang="es-CO" sz="1200">
                <a:solidFill>
                  <a:srgbClr val="CC0000"/>
                </a:solidFill>
                <a:latin typeface="Arial" panose="020B0604020202020204" pitchFamily="34" charset="0"/>
              </a:rPr>
              <a:pPr/>
              <a:t>51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6C8F3A00-8116-0BE6-ADF8-9A3E9104EB6B}"/>
              </a:ext>
            </a:extLst>
          </p:cNvPr>
          <p:cNvSpPr>
            <a:spLocks noGrp="1"/>
          </p:cNvSpPr>
          <p:nvPr>
            <p:ph type="dt" sz="quarter" idx="11"/>
          </p:nvPr>
        </p:nvSpPr>
        <p:spPr/>
        <p:txBody>
          <a:bodyPr/>
          <a:lstStyle/>
          <a:p>
            <a:pPr>
              <a:defRPr/>
            </a:pPr>
            <a:r>
              <a:rPr lang="es-ES"/>
              <a:t>Setiembre 2007</a:t>
            </a:r>
          </a:p>
        </p:txBody>
      </p:sp>
      <p:sp>
        <p:nvSpPr>
          <p:cNvPr id="527362" name="Rectangle 2">
            <a:extLst>
              <a:ext uri="{FF2B5EF4-FFF2-40B4-BE49-F238E27FC236}">
                <a16:creationId xmlns:a16="http://schemas.microsoft.com/office/drawing/2014/main" id="{62AB5E06-CABC-F6E8-1A3A-D319CB58974D}"/>
              </a:ext>
            </a:extLst>
          </p:cNvPr>
          <p:cNvSpPr>
            <a:spLocks noGrp="1" noChangeArrowheads="1"/>
          </p:cNvSpPr>
          <p:nvPr>
            <p:ph type="title"/>
          </p:nvPr>
        </p:nvSpPr>
        <p:spPr>
          <a:xfrm>
            <a:off x="2589213" y="587375"/>
            <a:ext cx="6303962" cy="609600"/>
          </a:xfrm>
        </p:spPr>
        <p:txBody>
          <a:bodyPr lIns="90488" tIns="44450" rIns="90488" bIns="44450"/>
          <a:lstStyle/>
          <a:p>
            <a:pPr eaLnBrk="1" hangingPunct="1">
              <a:lnSpc>
                <a:spcPct val="50000"/>
              </a:lnSpc>
              <a:defRPr/>
            </a:pPr>
            <a:r>
              <a:rPr lang="es-ES_tradnl"/>
              <a:t>Ciclo de Vida</a:t>
            </a:r>
            <a:br>
              <a:rPr lang="es-ES_tradnl"/>
            </a:br>
            <a:r>
              <a:rPr lang="es-ES" sz="2000"/>
              <a:t>Modificación, Renovación y Sustitución</a:t>
            </a:r>
            <a:r>
              <a:rPr lang="es-ES" sz="1800"/>
              <a:t> </a:t>
            </a:r>
            <a:r>
              <a:rPr lang="es-ES_tradnl" sz="3200"/>
              <a:t> </a:t>
            </a:r>
          </a:p>
        </p:txBody>
      </p:sp>
      <p:sp>
        <p:nvSpPr>
          <p:cNvPr id="527363" name="Rectangle 3">
            <a:extLst>
              <a:ext uri="{FF2B5EF4-FFF2-40B4-BE49-F238E27FC236}">
                <a16:creationId xmlns:a16="http://schemas.microsoft.com/office/drawing/2014/main" id="{F719AB4B-4B9E-ACC0-D86D-E2526B4BFC9B}"/>
              </a:ext>
            </a:extLst>
          </p:cNvPr>
          <p:cNvSpPr>
            <a:spLocks noGrp="1" noChangeArrowheads="1"/>
          </p:cNvSpPr>
          <p:nvPr>
            <p:ph type="body" idx="1"/>
          </p:nvPr>
        </p:nvSpPr>
        <p:spPr>
          <a:xfrm>
            <a:off x="838200" y="1295400"/>
            <a:ext cx="7620000" cy="4800600"/>
          </a:xfrm>
        </p:spPr>
        <p:txBody>
          <a:bodyPr lIns="90488" tIns="44450" rIns="90488" bIns="44450"/>
          <a:lstStyle/>
          <a:p>
            <a:pPr algn="just" eaLnBrk="1" hangingPunct="1">
              <a:lnSpc>
                <a:spcPct val="70000"/>
              </a:lnSpc>
              <a:defRPr/>
            </a:pPr>
            <a:r>
              <a:rPr lang="es-ES" sz="2000"/>
              <a:t>Modificaciones</a:t>
            </a:r>
          </a:p>
          <a:p>
            <a:pPr lvl="1" algn="just" eaLnBrk="1" hangingPunct="1">
              <a:lnSpc>
                <a:spcPct val="70000"/>
              </a:lnSpc>
              <a:defRPr/>
            </a:pPr>
            <a:r>
              <a:rPr lang="es-ES" sz="2000"/>
              <a:t>Vencimientos – Trn.131/210</a:t>
            </a:r>
          </a:p>
          <a:p>
            <a:pPr lvl="1" algn="just" eaLnBrk="1" hangingPunct="1">
              <a:lnSpc>
                <a:spcPct val="70000"/>
              </a:lnSpc>
              <a:defRPr/>
            </a:pPr>
            <a:r>
              <a:rPr lang="es-ES" sz="2000"/>
              <a:t>Importes – Trn.131/220</a:t>
            </a:r>
          </a:p>
          <a:p>
            <a:pPr lvl="1" algn="just" eaLnBrk="1" hangingPunct="1">
              <a:lnSpc>
                <a:spcPct val="70000"/>
              </a:lnSpc>
              <a:defRPr/>
            </a:pPr>
            <a:r>
              <a:rPr lang="es-ES" sz="2000"/>
              <a:t>Conjunta – Trn.131/230</a:t>
            </a:r>
          </a:p>
          <a:p>
            <a:pPr eaLnBrk="1" hangingPunct="1">
              <a:lnSpc>
                <a:spcPct val="70000"/>
              </a:lnSpc>
              <a:defRPr/>
            </a:pPr>
            <a:endParaRPr lang="es-ES" sz="1000"/>
          </a:p>
          <a:p>
            <a:pPr eaLnBrk="1" hangingPunct="1">
              <a:lnSpc>
                <a:spcPct val="70000"/>
              </a:lnSpc>
              <a:defRPr/>
            </a:pPr>
            <a:r>
              <a:rPr lang="es-ES" sz="2000"/>
              <a:t>Renovación </a:t>
            </a:r>
          </a:p>
          <a:p>
            <a:pPr lvl="1" eaLnBrk="1" hangingPunct="1">
              <a:lnSpc>
                <a:spcPct val="70000"/>
              </a:lnSpc>
              <a:defRPr/>
            </a:pPr>
            <a:r>
              <a:rPr lang="es-ES" sz="2000"/>
              <a:t>Mantiene número de operación e incrementa en una unidad la suboperación</a:t>
            </a:r>
          </a:p>
          <a:p>
            <a:pPr lvl="1" eaLnBrk="1" hangingPunct="1">
              <a:lnSpc>
                <a:spcPct val="70000"/>
              </a:lnSpc>
              <a:defRPr/>
            </a:pPr>
            <a:r>
              <a:rPr lang="es-ES" sz="2000"/>
              <a:t>Trn. 131/160</a:t>
            </a:r>
          </a:p>
          <a:p>
            <a:pPr lvl="1" eaLnBrk="1" hangingPunct="1">
              <a:lnSpc>
                <a:spcPct val="70000"/>
              </a:lnSpc>
              <a:defRPr/>
            </a:pPr>
            <a:endParaRPr lang="es-ES" sz="2000"/>
          </a:p>
          <a:p>
            <a:pPr eaLnBrk="1" hangingPunct="1">
              <a:lnSpc>
                <a:spcPct val="70000"/>
              </a:lnSpc>
              <a:defRPr/>
            </a:pPr>
            <a:r>
              <a:rPr lang="es-ES" sz="2000"/>
              <a:t>Sustitución</a:t>
            </a:r>
          </a:p>
          <a:p>
            <a:pPr lvl="1" algn="just" eaLnBrk="1" hangingPunct="1">
              <a:lnSpc>
                <a:spcPct val="70000"/>
              </a:lnSpc>
              <a:defRPr/>
            </a:pPr>
            <a:r>
              <a:rPr lang="es-DO" sz="2000"/>
              <a:t>Se utiliza en caso que se deje de utilizar una línea de crédito, y se desee transferir los saldos asociados a otra línea.</a:t>
            </a:r>
            <a:r>
              <a:rPr lang="es-DO"/>
              <a:t> </a:t>
            </a:r>
          </a:p>
          <a:p>
            <a:pPr lvl="1" algn="just" eaLnBrk="1" hangingPunct="1">
              <a:lnSpc>
                <a:spcPct val="70000"/>
              </a:lnSpc>
              <a:defRPr/>
            </a:pPr>
            <a:r>
              <a:rPr lang="es-ES" sz="2000"/>
              <a:t>Trn.131/310-320</a:t>
            </a:r>
          </a:p>
          <a:p>
            <a:pPr lvl="1" eaLnBrk="1" hangingPunct="1">
              <a:lnSpc>
                <a:spcPct val="70000"/>
              </a:lnSpc>
              <a:defRPr/>
            </a:pPr>
            <a:endParaRPr lang="es-ES" sz="1800"/>
          </a:p>
          <a:p>
            <a:pPr eaLnBrk="1" hangingPunct="1">
              <a:lnSpc>
                <a:spcPct val="70000"/>
              </a:lnSpc>
              <a:buFontTx/>
              <a:buNone/>
              <a:defRPr/>
            </a:pPr>
            <a:endParaRPr lang="es-ES" sz="1600"/>
          </a:p>
          <a:p>
            <a:pPr lvl="1" eaLnBrk="1" hangingPunct="1">
              <a:lnSpc>
                <a:spcPct val="70000"/>
              </a:lnSpc>
              <a:defRPr/>
            </a:pPr>
            <a:endParaRPr lang="es-ES" sz="2400"/>
          </a:p>
          <a:p>
            <a:pPr eaLnBrk="1" hangingPunct="1">
              <a:lnSpc>
                <a:spcPct val="70000"/>
              </a:lnSpc>
              <a:defRPr/>
            </a:pPr>
            <a:endParaRPr lang="es-ES" sz="2400"/>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39475271-E98C-6611-F2C2-BE91B551808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B8871A96-C113-4F8B-8B88-16975A158569}" type="slidenum">
              <a:rPr lang="es-ES" altLang="es-CO" sz="1200">
                <a:solidFill>
                  <a:srgbClr val="CC0000"/>
                </a:solidFill>
                <a:latin typeface="Arial" panose="020B0604020202020204" pitchFamily="34" charset="0"/>
              </a:rPr>
              <a:pPr/>
              <a:t>52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CA4FBD6-163E-0D7C-F1B2-DE74D7A826BC}"/>
              </a:ext>
            </a:extLst>
          </p:cNvPr>
          <p:cNvSpPr>
            <a:spLocks noGrp="1"/>
          </p:cNvSpPr>
          <p:nvPr>
            <p:ph type="dt" sz="quarter" idx="11"/>
          </p:nvPr>
        </p:nvSpPr>
        <p:spPr/>
        <p:txBody>
          <a:bodyPr/>
          <a:lstStyle/>
          <a:p>
            <a:pPr>
              <a:defRPr/>
            </a:pPr>
            <a:r>
              <a:rPr lang="es-ES"/>
              <a:t>Setiembre 2007</a:t>
            </a:r>
          </a:p>
        </p:txBody>
      </p:sp>
      <p:sp>
        <p:nvSpPr>
          <p:cNvPr id="529410" name="Rectangle 2">
            <a:extLst>
              <a:ext uri="{FF2B5EF4-FFF2-40B4-BE49-F238E27FC236}">
                <a16:creationId xmlns:a16="http://schemas.microsoft.com/office/drawing/2014/main" id="{6C811315-8831-AE17-8E10-AA3724C07A5D}"/>
              </a:ext>
            </a:extLst>
          </p:cNvPr>
          <p:cNvSpPr>
            <a:spLocks noGrp="1" noChangeArrowheads="1"/>
          </p:cNvSpPr>
          <p:nvPr>
            <p:ph type="title"/>
          </p:nvPr>
        </p:nvSpPr>
        <p:spPr>
          <a:xfrm>
            <a:off x="2484438" y="587375"/>
            <a:ext cx="5924550" cy="609600"/>
          </a:xfrm>
        </p:spPr>
        <p:txBody>
          <a:bodyPr lIns="90488" tIns="44450" rIns="90488" bIns="44450"/>
          <a:lstStyle/>
          <a:p>
            <a:pPr eaLnBrk="1" hangingPunct="1">
              <a:lnSpc>
                <a:spcPct val="50000"/>
              </a:lnSpc>
              <a:defRPr/>
            </a:pPr>
            <a:r>
              <a:rPr lang="es-ES_tradnl"/>
              <a:t>Ciclo de Vida</a:t>
            </a:r>
            <a:br>
              <a:rPr lang="es-ES_tradnl"/>
            </a:br>
            <a:br>
              <a:rPr lang="es-ES_tradnl" sz="600"/>
            </a:br>
            <a:br>
              <a:rPr lang="es-ES_tradnl" sz="1000"/>
            </a:br>
            <a:r>
              <a:rPr lang="es-ES" sz="2400"/>
              <a:t>Cancelación</a:t>
            </a:r>
            <a:r>
              <a:rPr lang="es-ES" sz="1200"/>
              <a:t> </a:t>
            </a:r>
            <a:r>
              <a:rPr lang="es-ES_tradnl" sz="1400"/>
              <a:t> </a:t>
            </a:r>
          </a:p>
        </p:txBody>
      </p:sp>
      <p:sp>
        <p:nvSpPr>
          <p:cNvPr id="529411" name="Rectangle 3">
            <a:extLst>
              <a:ext uri="{FF2B5EF4-FFF2-40B4-BE49-F238E27FC236}">
                <a16:creationId xmlns:a16="http://schemas.microsoft.com/office/drawing/2014/main" id="{F285BC0E-5DE5-ADAB-B320-CD1D77B0C01F}"/>
              </a:ext>
            </a:extLst>
          </p:cNvPr>
          <p:cNvSpPr>
            <a:spLocks noGrp="1" noChangeArrowheads="1"/>
          </p:cNvSpPr>
          <p:nvPr>
            <p:ph type="body" idx="1"/>
          </p:nvPr>
        </p:nvSpPr>
        <p:spPr>
          <a:xfrm>
            <a:off x="838200" y="1676400"/>
            <a:ext cx="7620000" cy="4800600"/>
          </a:xfrm>
        </p:spPr>
        <p:txBody>
          <a:bodyPr lIns="90488" tIns="44450" rIns="90488" bIns="44450"/>
          <a:lstStyle/>
          <a:p>
            <a:pPr algn="just" eaLnBrk="1" hangingPunct="1">
              <a:defRPr/>
            </a:pPr>
            <a:r>
              <a:rPr lang="es-ES" sz="2000"/>
              <a:t>Seleccionando la línea, el sistema procederá a la baja, controlando que no existan líneas utilizadas y no se podrá cancelar el límite otorgado hasta que no se den de baja los productos correspondientes.</a:t>
            </a:r>
          </a:p>
          <a:p>
            <a:pPr lvl="1" algn="just" eaLnBrk="1" hangingPunct="1">
              <a:defRPr/>
            </a:pPr>
            <a:endParaRPr lang="es-ES" sz="2400"/>
          </a:p>
          <a:p>
            <a:pPr algn="just" eaLnBrk="1" hangingPunct="1">
              <a:defRPr/>
            </a:pPr>
            <a:r>
              <a:rPr lang="es-ES" sz="2000"/>
              <a:t>Esquema Contable</a:t>
            </a:r>
          </a:p>
          <a:p>
            <a:pPr eaLnBrk="1" hangingPunct="1">
              <a:buFontTx/>
              <a:buNone/>
              <a:defRPr/>
            </a:pPr>
            <a:r>
              <a:rPr lang="es-ES" sz="1800"/>
              <a:t>			Db. Línea Otorgada</a:t>
            </a:r>
          </a:p>
          <a:p>
            <a:pPr eaLnBrk="1" hangingPunct="1">
              <a:buFontTx/>
              <a:buNone/>
              <a:defRPr/>
            </a:pPr>
            <a:r>
              <a:rPr lang="es-ES" sz="1800"/>
              <a:t>			Cr. 		Línea Disponible</a:t>
            </a:r>
          </a:p>
          <a:p>
            <a:pPr lvl="1" eaLnBrk="1" hangingPunct="1">
              <a:defRPr/>
            </a:pPr>
            <a:endParaRPr lang="es-ES" sz="2000"/>
          </a:p>
          <a:p>
            <a:pPr eaLnBrk="1" hangingPunct="1">
              <a:defRPr/>
            </a:pPr>
            <a:endParaRPr lang="es-ES" sz="3200"/>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A521D956-972B-8A1B-695E-1B945C89A2FA}"/>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4016354B-24AF-4CEE-89BF-D8C193C05BD4}" type="slidenum">
              <a:rPr lang="es-ES" altLang="es-CO" sz="1200">
                <a:solidFill>
                  <a:srgbClr val="CC0000"/>
                </a:solidFill>
                <a:latin typeface="Arial" panose="020B0604020202020204" pitchFamily="34" charset="0"/>
              </a:rPr>
              <a:pPr/>
              <a:t>53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4872054-130B-2E68-CB72-63EAE2AA79FE}"/>
              </a:ext>
            </a:extLst>
          </p:cNvPr>
          <p:cNvSpPr>
            <a:spLocks noGrp="1"/>
          </p:cNvSpPr>
          <p:nvPr>
            <p:ph type="dt" sz="quarter" idx="11"/>
          </p:nvPr>
        </p:nvSpPr>
        <p:spPr/>
        <p:txBody>
          <a:bodyPr/>
          <a:lstStyle/>
          <a:p>
            <a:pPr>
              <a:defRPr/>
            </a:pPr>
            <a:r>
              <a:rPr lang="es-ES"/>
              <a:t>Setiembre 2007</a:t>
            </a:r>
          </a:p>
        </p:txBody>
      </p:sp>
      <p:sp>
        <p:nvSpPr>
          <p:cNvPr id="531458" name="Rectangle 2">
            <a:extLst>
              <a:ext uri="{FF2B5EF4-FFF2-40B4-BE49-F238E27FC236}">
                <a16:creationId xmlns:a16="http://schemas.microsoft.com/office/drawing/2014/main" id="{DAB373A3-7167-E7DD-D361-EC026ECAE2FF}"/>
              </a:ext>
            </a:extLst>
          </p:cNvPr>
          <p:cNvSpPr>
            <a:spLocks noGrp="1" noChangeArrowheads="1"/>
          </p:cNvSpPr>
          <p:nvPr>
            <p:ph type="title"/>
          </p:nvPr>
        </p:nvSpPr>
        <p:spPr>
          <a:xfrm>
            <a:off x="549275" y="404813"/>
            <a:ext cx="7850188" cy="609600"/>
          </a:xfrm>
        </p:spPr>
        <p:txBody>
          <a:bodyPr lIns="90488" tIns="44450" rIns="90488" bIns="44450"/>
          <a:lstStyle/>
          <a:p>
            <a:pPr eaLnBrk="1" hangingPunct="1">
              <a:lnSpc>
                <a:spcPct val="50000"/>
              </a:lnSpc>
              <a:defRPr/>
            </a:pPr>
            <a:r>
              <a:rPr lang="es-ES_tradnl" sz="2400"/>
              <a:t>Otros Eventos</a:t>
            </a:r>
            <a:r>
              <a:rPr lang="es-ES_tradnl" sz="3200"/>
              <a:t> </a:t>
            </a:r>
          </a:p>
        </p:txBody>
      </p:sp>
      <p:sp>
        <p:nvSpPr>
          <p:cNvPr id="531459" name="Rectangle 3">
            <a:extLst>
              <a:ext uri="{FF2B5EF4-FFF2-40B4-BE49-F238E27FC236}">
                <a16:creationId xmlns:a16="http://schemas.microsoft.com/office/drawing/2014/main" id="{F09AD0B6-C47A-1823-ECD3-12E4EA431BC4}"/>
              </a:ext>
            </a:extLst>
          </p:cNvPr>
          <p:cNvSpPr>
            <a:spLocks noGrp="1" noChangeArrowheads="1"/>
          </p:cNvSpPr>
          <p:nvPr>
            <p:ph type="body" idx="1"/>
          </p:nvPr>
        </p:nvSpPr>
        <p:spPr>
          <a:xfrm>
            <a:off x="838200" y="1295400"/>
            <a:ext cx="7848600" cy="5791200"/>
          </a:xfrm>
        </p:spPr>
        <p:txBody>
          <a:bodyPr lIns="90488" tIns="44450" rIns="90488" bIns="44450"/>
          <a:lstStyle/>
          <a:p>
            <a:pPr eaLnBrk="1" hangingPunct="1">
              <a:defRPr/>
            </a:pPr>
            <a:r>
              <a:rPr lang="es-ES" sz="2000"/>
              <a:t>Relación de Operaciones</a:t>
            </a:r>
          </a:p>
          <a:p>
            <a:pPr lvl="1" eaLnBrk="1" hangingPunct="1">
              <a:defRPr/>
            </a:pPr>
            <a:r>
              <a:rPr lang="es-ES" sz="2000"/>
              <a:t>El sistema relaciona automáticamente las líneas a las operaciones de crédito. </a:t>
            </a:r>
          </a:p>
          <a:p>
            <a:pPr lvl="1" eaLnBrk="1" hangingPunct="1">
              <a:defRPr/>
            </a:pPr>
            <a:r>
              <a:rPr lang="es-ES" sz="2000"/>
              <a:t>Existe un programa particular para administrar la Relación de Operaciones. No se recomienda su uso.</a:t>
            </a:r>
          </a:p>
          <a:p>
            <a:pPr eaLnBrk="1" hangingPunct="1">
              <a:defRPr/>
            </a:pPr>
            <a:endParaRPr lang="es-ES" sz="1800"/>
          </a:p>
          <a:p>
            <a:pPr eaLnBrk="1" hangingPunct="1">
              <a:defRPr/>
            </a:pPr>
            <a:r>
              <a:rPr lang="es-ES" sz="2000"/>
              <a:t>Modificación de Estado de Operaciones</a:t>
            </a:r>
          </a:p>
          <a:p>
            <a:pPr lvl="1" eaLnBrk="1" hangingPunct="1">
              <a:defRPr/>
            </a:pPr>
            <a:r>
              <a:rPr lang="es-ES" sz="2000"/>
              <a:t>Se utiliza para bloquear las líneas de crédito</a:t>
            </a:r>
          </a:p>
          <a:p>
            <a:pPr lvl="1" eaLnBrk="1" hangingPunct="1">
              <a:defRPr/>
            </a:pPr>
            <a:r>
              <a:rPr lang="es-ES" sz="2000"/>
              <a:t>Esta acción se realiza a través del programa de Modificación de Estados de Operaciones.</a:t>
            </a:r>
          </a:p>
          <a:p>
            <a:pPr marL="1085850" lvl="2" eaLnBrk="1" hangingPunct="1">
              <a:defRPr/>
            </a:pPr>
            <a:r>
              <a:rPr lang="es-ES" sz="1400"/>
              <a:t>Status 16 = Bloqueo de Líneas de Crédito</a:t>
            </a:r>
          </a:p>
          <a:p>
            <a:pPr lvl="1" eaLnBrk="1" hangingPunct="1">
              <a:buFontTx/>
              <a:buNone/>
              <a:defRPr/>
            </a:pPr>
            <a:endParaRPr lang="es-ES" sz="2000"/>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4B84982-D827-6D74-3CA0-050ACE2C8471}"/>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A04DC34-5A4B-43B9-A45F-9006D1EE0A69}" type="slidenum">
              <a:rPr lang="es-ES" altLang="es-CO" sz="1200">
                <a:solidFill>
                  <a:srgbClr val="CC0000"/>
                </a:solidFill>
                <a:latin typeface="Arial" panose="020B0604020202020204" pitchFamily="34" charset="0"/>
              </a:rPr>
              <a:pPr/>
              <a:t>54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71CC192F-FE59-DADC-A774-633F1875B712}"/>
              </a:ext>
            </a:extLst>
          </p:cNvPr>
          <p:cNvSpPr>
            <a:spLocks noGrp="1"/>
          </p:cNvSpPr>
          <p:nvPr>
            <p:ph type="dt" sz="quarter" idx="11"/>
          </p:nvPr>
        </p:nvSpPr>
        <p:spPr/>
        <p:txBody>
          <a:bodyPr/>
          <a:lstStyle/>
          <a:p>
            <a:pPr>
              <a:defRPr/>
            </a:pPr>
            <a:r>
              <a:rPr lang="es-ES"/>
              <a:t>Setiembre 2007</a:t>
            </a:r>
          </a:p>
        </p:txBody>
      </p:sp>
      <p:sp>
        <p:nvSpPr>
          <p:cNvPr id="533506" name="Rectangle 2">
            <a:extLst>
              <a:ext uri="{FF2B5EF4-FFF2-40B4-BE49-F238E27FC236}">
                <a16:creationId xmlns:a16="http://schemas.microsoft.com/office/drawing/2014/main" id="{BD09CB0A-7813-92C6-8DE0-76E69CAEB50B}"/>
              </a:ext>
            </a:extLst>
          </p:cNvPr>
          <p:cNvSpPr>
            <a:spLocks noGrp="1" noChangeArrowheads="1"/>
          </p:cNvSpPr>
          <p:nvPr>
            <p:ph type="title"/>
          </p:nvPr>
        </p:nvSpPr>
        <p:spPr>
          <a:xfrm>
            <a:off x="2555875" y="587375"/>
            <a:ext cx="5922963" cy="609600"/>
          </a:xfrm>
        </p:spPr>
        <p:txBody>
          <a:bodyPr lIns="90488" tIns="44450" rIns="90488" bIns="44450"/>
          <a:lstStyle/>
          <a:p>
            <a:pPr eaLnBrk="1" hangingPunct="1">
              <a:lnSpc>
                <a:spcPct val="50000"/>
              </a:lnSpc>
              <a:defRPr/>
            </a:pPr>
            <a:r>
              <a:rPr lang="es-ES_tradnl"/>
              <a:t>Listados y Consultas</a:t>
            </a:r>
            <a:r>
              <a:rPr lang="es-ES_tradnl" sz="1400"/>
              <a:t> </a:t>
            </a:r>
            <a:r>
              <a:rPr lang="es-ES_tradnl" sz="3200"/>
              <a:t> </a:t>
            </a:r>
          </a:p>
        </p:txBody>
      </p:sp>
      <p:sp>
        <p:nvSpPr>
          <p:cNvPr id="56325" name="Rectangle 3">
            <a:extLst>
              <a:ext uri="{FF2B5EF4-FFF2-40B4-BE49-F238E27FC236}">
                <a16:creationId xmlns:a16="http://schemas.microsoft.com/office/drawing/2014/main" id="{B766C9D3-EE73-7399-7A90-85AF4D40A42B}"/>
              </a:ext>
            </a:extLst>
          </p:cNvPr>
          <p:cNvSpPr>
            <a:spLocks noGrp="1" noChangeArrowheads="1"/>
          </p:cNvSpPr>
          <p:nvPr>
            <p:ph type="body" idx="1"/>
          </p:nvPr>
        </p:nvSpPr>
        <p:spPr>
          <a:xfrm>
            <a:off x="442913" y="1382713"/>
            <a:ext cx="8305800" cy="5791200"/>
          </a:xfrm>
          <a:noFill/>
          <a:extLst>
            <a:ext uri="{909E8E84-426E-40DD-AFC4-6F175D3DCCD1}">
              <a14:hiddenFill xmlns:a14="http://schemas.microsoft.com/office/drawing/2010/main">
                <a:solidFill>
                  <a:srgbClr val="FFFFFF"/>
                </a:solidFill>
              </a14:hiddenFill>
            </a:ext>
          </a:extLst>
        </p:spPr>
        <p:txBody>
          <a:bodyPr lIns="90488" tIns="44450" rIns="90488" bIns="44450"/>
          <a:lstStyle/>
          <a:p>
            <a:pPr lvl="1" eaLnBrk="1" hangingPunct="1"/>
            <a:r>
              <a:rPr lang="es-PY" altLang="es-CO" sz="2400"/>
              <a:t>Inventario por Sistema/</a:t>
            </a:r>
            <a:r>
              <a:rPr lang="es-ES" altLang="es-CO" sz="2400"/>
              <a:t>Módulo </a:t>
            </a:r>
          </a:p>
          <a:p>
            <a:pPr marL="1085850" lvl="2" eaLnBrk="1" hangingPunct="1"/>
            <a:r>
              <a:rPr lang="es-ES" altLang="es-CO" sz="1600"/>
              <a:t>Sistema 56 – Límites Disponibles</a:t>
            </a:r>
          </a:p>
          <a:p>
            <a:pPr marL="1085850" lvl="2" eaLnBrk="1" hangingPunct="1"/>
            <a:r>
              <a:rPr lang="es-ES" altLang="es-CO" sz="1600"/>
              <a:t>Sistema 16 – Activas (Cobertura de Líneas)</a:t>
            </a:r>
          </a:p>
          <a:p>
            <a:pPr marL="1085850" lvl="2" eaLnBrk="1" hangingPunct="1"/>
            <a:r>
              <a:rPr lang="es-ES" altLang="es-CO" sz="1600"/>
              <a:t>Entre 2 fechas</a:t>
            </a:r>
          </a:p>
          <a:p>
            <a:pPr marL="1085850" lvl="2" eaLnBrk="1" hangingPunct="1"/>
            <a:r>
              <a:rPr lang="es-ES" altLang="es-CO" sz="1600"/>
              <a:t>Ordenado por fecha de vencimiento</a:t>
            </a:r>
          </a:p>
          <a:p>
            <a:pPr marL="1085850" lvl="2" eaLnBrk="1" hangingPunct="1"/>
            <a:r>
              <a:rPr lang="es-ES" altLang="es-CO" sz="1600"/>
              <a:t>General o por Sucursal/Moneda/Cliente</a:t>
            </a:r>
          </a:p>
          <a:p>
            <a:pPr marL="1085850" lvl="2" eaLnBrk="1" hangingPunct="1"/>
            <a:endParaRPr lang="es-ES" altLang="es-CO" sz="1600"/>
          </a:p>
          <a:p>
            <a:pPr lvl="1" algn="just" eaLnBrk="1" hangingPunct="1"/>
            <a:r>
              <a:rPr lang="es-ES" altLang="es-CO" sz="2400"/>
              <a:t>Consultas y Listados Contables</a:t>
            </a:r>
          </a:p>
          <a:p>
            <a:pPr marL="1085850" lvl="2" algn="just" eaLnBrk="1" hangingPunct="1"/>
            <a:r>
              <a:rPr lang="es-ES" altLang="es-CO" sz="1600"/>
              <a:t>Inventario General de Rubros</a:t>
            </a:r>
          </a:p>
          <a:p>
            <a:pPr marL="1085850" lvl="2" algn="just" eaLnBrk="1" hangingPunct="1"/>
            <a:r>
              <a:rPr lang="es-ES" altLang="es-CO" sz="1600"/>
              <a:t>Inventario por Módulo</a:t>
            </a:r>
          </a:p>
          <a:p>
            <a:pPr marL="1085850" lvl="2" algn="just" eaLnBrk="1" hangingPunct="1"/>
            <a:r>
              <a:rPr lang="es-ES" altLang="es-CO" sz="1600"/>
              <a:t>Mayores de Códigos Contables Generales y por Cuenta</a:t>
            </a:r>
          </a:p>
          <a:p>
            <a:pPr marL="1085850" lvl="2" algn="just" eaLnBrk="1" hangingPunct="1"/>
            <a:endParaRPr lang="es-ES" altLang="es-CO" sz="1600"/>
          </a:p>
          <a:p>
            <a:pPr lvl="1" algn="just" eaLnBrk="1" hangingPunct="1"/>
            <a:r>
              <a:rPr lang="es-ES" altLang="es-CO" sz="2400"/>
              <a:t>Consulta de Situación de Clientes</a:t>
            </a:r>
          </a:p>
          <a:p>
            <a:pPr marL="1085850" lvl="2" algn="just" eaLnBrk="1" hangingPunct="1"/>
            <a:r>
              <a:rPr lang="es-ES" altLang="es-CO" sz="1600"/>
              <a:t>Extensiones de Operaciones</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408172C-4CA6-0C3E-46E1-3856C1F7A13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4BF5A989-DB3F-42FB-807D-739C2D90B919}" type="slidenum">
              <a:rPr lang="es-ES" altLang="es-CO" sz="1200">
                <a:solidFill>
                  <a:srgbClr val="CC0000"/>
                </a:solidFill>
                <a:latin typeface="Arial" panose="020B0604020202020204" pitchFamily="34" charset="0"/>
              </a:rPr>
              <a:pPr/>
              <a:t>55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5FB90B03-3586-8E88-C39C-8DBC5F197B88}"/>
              </a:ext>
            </a:extLst>
          </p:cNvPr>
          <p:cNvSpPr>
            <a:spLocks noGrp="1"/>
          </p:cNvSpPr>
          <p:nvPr>
            <p:ph type="dt" sz="quarter" idx="11"/>
          </p:nvPr>
        </p:nvSpPr>
        <p:spPr/>
        <p:txBody>
          <a:bodyPr/>
          <a:lstStyle/>
          <a:p>
            <a:pPr>
              <a:defRPr/>
            </a:pPr>
            <a:r>
              <a:rPr lang="es-ES"/>
              <a:t>Setiembre 2007</a:t>
            </a:r>
          </a:p>
        </p:txBody>
      </p:sp>
      <p:sp>
        <p:nvSpPr>
          <p:cNvPr id="510978" name="Rectangle 2">
            <a:extLst>
              <a:ext uri="{FF2B5EF4-FFF2-40B4-BE49-F238E27FC236}">
                <a16:creationId xmlns:a16="http://schemas.microsoft.com/office/drawing/2014/main" id="{A9FF9129-5350-AB6C-AC54-37639053DA48}"/>
              </a:ext>
            </a:extLst>
          </p:cNvPr>
          <p:cNvSpPr>
            <a:spLocks noGrp="1" noChangeArrowheads="1"/>
          </p:cNvSpPr>
          <p:nvPr>
            <p:ph type="title"/>
          </p:nvPr>
        </p:nvSpPr>
        <p:spPr>
          <a:xfrm>
            <a:off x="2390775" y="404813"/>
            <a:ext cx="8229600" cy="792162"/>
          </a:xfrm>
        </p:spPr>
        <p:txBody>
          <a:bodyPr/>
          <a:lstStyle/>
          <a:p>
            <a:pPr eaLnBrk="1" hangingPunct="1">
              <a:defRPr/>
            </a:pPr>
            <a:r>
              <a:rPr lang="es-UY"/>
              <a:t>Garantías Otorgadas</a:t>
            </a:r>
            <a:endParaRPr lang="es-ES"/>
          </a:p>
        </p:txBody>
      </p:sp>
      <p:sp>
        <p:nvSpPr>
          <p:cNvPr id="510979" name="Rectangle 3">
            <a:extLst>
              <a:ext uri="{FF2B5EF4-FFF2-40B4-BE49-F238E27FC236}">
                <a16:creationId xmlns:a16="http://schemas.microsoft.com/office/drawing/2014/main" id="{8515F163-9989-8E43-397E-F23935FB815A}"/>
              </a:ext>
            </a:extLst>
          </p:cNvPr>
          <p:cNvSpPr>
            <a:spLocks noGrp="1" noChangeArrowheads="1"/>
          </p:cNvSpPr>
          <p:nvPr>
            <p:ph type="body" idx="1"/>
          </p:nvPr>
        </p:nvSpPr>
        <p:spPr/>
        <p:txBody>
          <a:bodyPr/>
          <a:lstStyle/>
          <a:p>
            <a:pPr eaLnBrk="1" hangingPunct="1">
              <a:defRPr/>
            </a:pPr>
            <a:r>
              <a:rPr lang="es-UY"/>
              <a:t>Definición</a:t>
            </a:r>
          </a:p>
          <a:p>
            <a:pPr eaLnBrk="1" hangingPunct="1">
              <a:defRPr/>
            </a:pPr>
            <a:r>
              <a:rPr lang="es-UY"/>
              <a:t>Ciclo Contable</a:t>
            </a:r>
          </a:p>
          <a:p>
            <a:pPr lvl="1" eaLnBrk="1" hangingPunct="1">
              <a:defRPr/>
            </a:pPr>
            <a:r>
              <a:rPr lang="es-UY"/>
              <a:t>Alta de Garantías</a:t>
            </a:r>
          </a:p>
          <a:p>
            <a:pPr lvl="1" eaLnBrk="1" hangingPunct="1">
              <a:defRPr/>
            </a:pPr>
            <a:r>
              <a:rPr lang="es-UY"/>
              <a:t>Modificación de Vencimientos e Importes</a:t>
            </a:r>
          </a:p>
          <a:p>
            <a:pPr lvl="1" eaLnBrk="1" hangingPunct="1">
              <a:defRPr/>
            </a:pPr>
            <a:r>
              <a:rPr lang="es-UY"/>
              <a:t>Cancelación</a:t>
            </a:r>
          </a:p>
          <a:p>
            <a:pPr eaLnBrk="1" hangingPunct="1">
              <a:defRPr/>
            </a:pPr>
            <a:r>
              <a:rPr lang="es-UY"/>
              <a:t>Comisiones</a:t>
            </a:r>
          </a:p>
          <a:p>
            <a:pPr lvl="1" eaLnBrk="1" hangingPunct="1">
              <a:defRPr/>
            </a:pPr>
            <a:r>
              <a:rPr lang="es-UY"/>
              <a:t>Cobro Anticipado</a:t>
            </a:r>
          </a:p>
          <a:p>
            <a:pPr lvl="1" eaLnBrk="1" hangingPunct="1">
              <a:defRPr/>
            </a:pPr>
            <a:r>
              <a:rPr lang="es-UY"/>
              <a:t>Devengamiento</a:t>
            </a:r>
          </a:p>
          <a:p>
            <a:pPr lvl="1" eaLnBrk="1" hangingPunct="1">
              <a:defRPr/>
            </a:pPr>
            <a:endParaRPr lang="es-UY"/>
          </a:p>
          <a:p>
            <a:pPr lvl="1" eaLnBrk="1" hangingPunct="1">
              <a:defRPr/>
            </a:pPr>
            <a:endParaRPr lang="es-E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EC09C7C-DB29-9E5E-1C43-DC7729177347}"/>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72EAFE96-ED27-4039-BF7A-3F1CE262084F}" type="slidenum">
              <a:rPr lang="es-ES" altLang="es-CO" sz="1200">
                <a:solidFill>
                  <a:srgbClr val="CC0000"/>
                </a:solidFill>
                <a:latin typeface="Arial" panose="020B0604020202020204" pitchFamily="34" charset="0"/>
              </a:rPr>
              <a:pPr/>
              <a:t>56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574488E0-F1EA-5E35-DDEC-086EFB76EDD9}"/>
              </a:ext>
            </a:extLst>
          </p:cNvPr>
          <p:cNvSpPr>
            <a:spLocks noGrp="1"/>
          </p:cNvSpPr>
          <p:nvPr>
            <p:ph type="dt" sz="quarter" idx="11"/>
          </p:nvPr>
        </p:nvSpPr>
        <p:spPr/>
        <p:txBody>
          <a:bodyPr/>
          <a:lstStyle/>
          <a:p>
            <a:pPr>
              <a:defRPr/>
            </a:pPr>
            <a:r>
              <a:rPr lang="es-ES"/>
              <a:t>Setiembre 2007</a:t>
            </a:r>
          </a:p>
        </p:txBody>
      </p:sp>
      <p:sp>
        <p:nvSpPr>
          <p:cNvPr id="513026" name="Rectangle 2">
            <a:extLst>
              <a:ext uri="{FF2B5EF4-FFF2-40B4-BE49-F238E27FC236}">
                <a16:creationId xmlns:a16="http://schemas.microsoft.com/office/drawing/2014/main" id="{8385B107-5C1D-190A-C59B-21F8DA8A6A9B}"/>
              </a:ext>
            </a:extLst>
          </p:cNvPr>
          <p:cNvSpPr>
            <a:spLocks noGrp="1" noChangeArrowheads="1"/>
          </p:cNvSpPr>
          <p:nvPr>
            <p:ph type="title"/>
          </p:nvPr>
        </p:nvSpPr>
        <p:spPr/>
        <p:txBody>
          <a:bodyPr/>
          <a:lstStyle/>
          <a:p>
            <a:pPr eaLnBrk="1" hangingPunct="1">
              <a:defRPr/>
            </a:pPr>
            <a:r>
              <a:rPr lang="es-UY"/>
              <a:t>Garantías Recibidas</a:t>
            </a:r>
            <a:endParaRPr lang="es-ES"/>
          </a:p>
        </p:txBody>
      </p:sp>
      <p:sp>
        <p:nvSpPr>
          <p:cNvPr id="513027" name="Rectangle 3">
            <a:extLst>
              <a:ext uri="{FF2B5EF4-FFF2-40B4-BE49-F238E27FC236}">
                <a16:creationId xmlns:a16="http://schemas.microsoft.com/office/drawing/2014/main" id="{FD314F97-6AFF-F6B3-3578-CF81F6B3BD57}"/>
              </a:ext>
            </a:extLst>
          </p:cNvPr>
          <p:cNvSpPr>
            <a:spLocks noGrp="1" noChangeArrowheads="1"/>
          </p:cNvSpPr>
          <p:nvPr>
            <p:ph type="body" idx="1"/>
          </p:nvPr>
        </p:nvSpPr>
        <p:spPr/>
        <p:txBody>
          <a:bodyPr/>
          <a:lstStyle/>
          <a:p>
            <a:pPr eaLnBrk="1" hangingPunct="1">
              <a:defRPr/>
            </a:pPr>
            <a:r>
              <a:rPr lang="es-UY"/>
              <a:t>Definición</a:t>
            </a:r>
          </a:p>
          <a:p>
            <a:pPr eaLnBrk="1" hangingPunct="1">
              <a:defRPr/>
            </a:pPr>
            <a:r>
              <a:rPr lang="es-UY"/>
              <a:t>Tipos de garantías</a:t>
            </a:r>
          </a:p>
          <a:p>
            <a:pPr eaLnBrk="1" hangingPunct="1">
              <a:defRPr/>
            </a:pPr>
            <a:r>
              <a:rPr lang="es-UY"/>
              <a:t>Ciclo Contable</a:t>
            </a:r>
          </a:p>
          <a:p>
            <a:pPr lvl="1" eaLnBrk="1" hangingPunct="1">
              <a:defRPr/>
            </a:pPr>
            <a:r>
              <a:rPr lang="es-UY"/>
              <a:t>Alta de Garantías</a:t>
            </a:r>
          </a:p>
          <a:p>
            <a:pPr lvl="1" eaLnBrk="1" hangingPunct="1">
              <a:defRPr/>
            </a:pPr>
            <a:r>
              <a:rPr lang="es-UY"/>
              <a:t>Modificación de Vencimientos e Importes</a:t>
            </a:r>
          </a:p>
          <a:p>
            <a:pPr lvl="1" eaLnBrk="1" hangingPunct="1">
              <a:defRPr/>
            </a:pPr>
            <a:r>
              <a:rPr lang="es-UY"/>
              <a:t>Cancelación</a:t>
            </a:r>
          </a:p>
          <a:p>
            <a:pPr lvl="1" eaLnBrk="1" hangingPunct="1">
              <a:defRPr/>
            </a:pPr>
            <a:endParaRPr lang="es-E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2EE626E-4053-9342-9DB7-71299E6D9B7E}"/>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525C977-90A9-4040-B76D-3B6B74AA461A}" type="slidenum">
              <a:rPr lang="es-ES" altLang="es-CO" sz="1200">
                <a:solidFill>
                  <a:srgbClr val="CC0000"/>
                </a:solidFill>
                <a:latin typeface="Arial" panose="020B0604020202020204" pitchFamily="34" charset="0"/>
              </a:rPr>
              <a:pPr/>
              <a:t>57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55E85182-1575-BAF2-55EA-FDC0486C5E2A}"/>
              </a:ext>
            </a:extLst>
          </p:cNvPr>
          <p:cNvSpPr>
            <a:spLocks noGrp="1"/>
          </p:cNvSpPr>
          <p:nvPr>
            <p:ph type="dt" sz="quarter" idx="11"/>
          </p:nvPr>
        </p:nvSpPr>
        <p:spPr/>
        <p:txBody>
          <a:bodyPr/>
          <a:lstStyle/>
          <a:p>
            <a:pPr>
              <a:defRPr/>
            </a:pPr>
            <a:r>
              <a:rPr lang="es-ES"/>
              <a:t>Setiembre 2007</a:t>
            </a:r>
          </a:p>
        </p:txBody>
      </p:sp>
      <p:sp>
        <p:nvSpPr>
          <p:cNvPr id="515074" name="Rectangle 2">
            <a:extLst>
              <a:ext uri="{FF2B5EF4-FFF2-40B4-BE49-F238E27FC236}">
                <a16:creationId xmlns:a16="http://schemas.microsoft.com/office/drawing/2014/main" id="{27DC77F2-FBAB-A344-303E-299CC1118797}"/>
              </a:ext>
            </a:extLst>
          </p:cNvPr>
          <p:cNvSpPr>
            <a:spLocks noGrp="1" noChangeArrowheads="1"/>
          </p:cNvSpPr>
          <p:nvPr>
            <p:ph type="title"/>
          </p:nvPr>
        </p:nvSpPr>
        <p:spPr/>
        <p:txBody>
          <a:bodyPr/>
          <a:lstStyle/>
          <a:p>
            <a:pPr eaLnBrk="1" hangingPunct="1">
              <a:defRPr/>
            </a:pPr>
            <a:r>
              <a:rPr lang="es-UY"/>
              <a:t>Garantías Recibidas</a:t>
            </a:r>
            <a:endParaRPr lang="es-ES"/>
          </a:p>
        </p:txBody>
      </p:sp>
      <p:sp>
        <p:nvSpPr>
          <p:cNvPr id="515075" name="Rectangle 3">
            <a:extLst>
              <a:ext uri="{FF2B5EF4-FFF2-40B4-BE49-F238E27FC236}">
                <a16:creationId xmlns:a16="http://schemas.microsoft.com/office/drawing/2014/main" id="{3F51098A-170B-EC50-6BAD-693CD04FC290}"/>
              </a:ext>
            </a:extLst>
          </p:cNvPr>
          <p:cNvSpPr>
            <a:spLocks noGrp="1" noChangeArrowheads="1"/>
          </p:cNvSpPr>
          <p:nvPr>
            <p:ph type="body" idx="1"/>
          </p:nvPr>
        </p:nvSpPr>
        <p:spPr/>
        <p:txBody>
          <a:bodyPr/>
          <a:lstStyle/>
          <a:p>
            <a:pPr eaLnBrk="1" hangingPunct="1">
              <a:defRPr/>
            </a:pPr>
            <a:r>
              <a:rPr lang="es-UY"/>
              <a:t>Información Adicional</a:t>
            </a:r>
          </a:p>
          <a:p>
            <a:pPr lvl="1" eaLnBrk="1" hangingPunct="1">
              <a:defRPr/>
            </a:pPr>
            <a:r>
              <a:rPr lang="es-UY"/>
              <a:t>Inscripción</a:t>
            </a:r>
          </a:p>
          <a:p>
            <a:pPr lvl="1" eaLnBrk="1" hangingPunct="1">
              <a:defRPr/>
            </a:pPr>
            <a:r>
              <a:rPr lang="es-UY"/>
              <a:t>Seguros</a:t>
            </a:r>
          </a:p>
          <a:p>
            <a:pPr lvl="1" eaLnBrk="1" hangingPunct="1">
              <a:defRPr/>
            </a:pPr>
            <a:r>
              <a:rPr lang="es-UY"/>
              <a:t>Avalúos</a:t>
            </a:r>
          </a:p>
          <a:p>
            <a:pPr eaLnBrk="1" hangingPunct="1">
              <a:defRPr/>
            </a:pPr>
            <a:r>
              <a:rPr lang="es-UY"/>
              <a:t>Relacionamiento Préstamos - Garantías</a:t>
            </a:r>
          </a:p>
          <a:p>
            <a:pPr lvl="1" eaLnBrk="1" hangingPunct="1">
              <a:buFontTx/>
              <a:buNone/>
              <a:defRPr/>
            </a:pPr>
            <a:endParaRPr 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6D94783B-7B68-CD9A-81E0-10E2C08674C1}"/>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B93CC64-55E7-49C6-9847-76C9F614FB59}" type="slidenum">
              <a:rPr lang="es-ES" altLang="es-CO" sz="1200">
                <a:solidFill>
                  <a:srgbClr val="CC0000"/>
                </a:solidFill>
                <a:latin typeface="Arial" panose="020B0604020202020204" pitchFamily="34" charset="0"/>
              </a:rPr>
              <a:pPr/>
              <a:t>58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70CDCBE2-508F-883D-F047-621843F2F254}"/>
              </a:ext>
            </a:extLst>
          </p:cNvPr>
          <p:cNvSpPr>
            <a:spLocks noGrp="1"/>
          </p:cNvSpPr>
          <p:nvPr>
            <p:ph type="dt" sz="quarter" idx="11"/>
          </p:nvPr>
        </p:nvSpPr>
        <p:spPr/>
        <p:txBody>
          <a:bodyPr/>
          <a:lstStyle/>
          <a:p>
            <a:pPr>
              <a:defRPr/>
            </a:pPr>
            <a:r>
              <a:rPr lang="es-ES"/>
              <a:t>Setiembre 2007</a:t>
            </a:r>
          </a:p>
        </p:txBody>
      </p:sp>
      <p:sp>
        <p:nvSpPr>
          <p:cNvPr id="535554" name="Rectangle 2">
            <a:extLst>
              <a:ext uri="{FF2B5EF4-FFF2-40B4-BE49-F238E27FC236}">
                <a16:creationId xmlns:a16="http://schemas.microsoft.com/office/drawing/2014/main" id="{180C7B3F-3F4B-0520-A7F8-1A209945B2FE}"/>
              </a:ext>
            </a:extLst>
          </p:cNvPr>
          <p:cNvSpPr>
            <a:spLocks noGrp="1" noChangeArrowheads="1"/>
          </p:cNvSpPr>
          <p:nvPr>
            <p:ph type="title"/>
          </p:nvPr>
        </p:nvSpPr>
        <p:spPr/>
        <p:txBody>
          <a:bodyPr/>
          <a:lstStyle/>
          <a:p>
            <a:pPr eaLnBrk="1" hangingPunct="1">
              <a:defRPr/>
            </a:pPr>
            <a:r>
              <a:rPr lang="es-UY"/>
              <a:t>Resumen</a:t>
            </a:r>
            <a:endParaRPr lang="es-ES"/>
          </a:p>
        </p:txBody>
      </p:sp>
      <p:sp>
        <p:nvSpPr>
          <p:cNvPr id="535555" name="Rectangle 3">
            <a:extLst>
              <a:ext uri="{FF2B5EF4-FFF2-40B4-BE49-F238E27FC236}">
                <a16:creationId xmlns:a16="http://schemas.microsoft.com/office/drawing/2014/main" id="{A21960AF-CB75-0CEB-A1EC-0B679CCE3357}"/>
              </a:ext>
            </a:extLst>
          </p:cNvPr>
          <p:cNvSpPr>
            <a:spLocks noGrp="1" noChangeArrowheads="1"/>
          </p:cNvSpPr>
          <p:nvPr>
            <p:ph type="body" idx="1"/>
          </p:nvPr>
        </p:nvSpPr>
        <p:spPr/>
        <p:txBody>
          <a:bodyPr/>
          <a:lstStyle/>
          <a:p>
            <a:pPr eaLnBrk="1" hangingPunct="1">
              <a:defRPr/>
            </a:pPr>
            <a:endParaRPr lang="es-UY"/>
          </a:p>
          <a:p>
            <a:pPr eaLnBrk="1" hangingPunct="1">
              <a:defRPr/>
            </a:pPr>
            <a:r>
              <a:rPr lang="es-UY"/>
              <a:t>Préstamos</a:t>
            </a:r>
          </a:p>
          <a:p>
            <a:pPr eaLnBrk="1" hangingPunct="1">
              <a:defRPr/>
            </a:pPr>
            <a:r>
              <a:rPr lang="es-UY"/>
              <a:t>Líneas de Crédito</a:t>
            </a:r>
          </a:p>
          <a:p>
            <a:pPr eaLnBrk="1" hangingPunct="1">
              <a:defRPr/>
            </a:pPr>
            <a:r>
              <a:rPr lang="es-UY"/>
              <a:t>Garantías Recibidas</a:t>
            </a:r>
          </a:p>
          <a:p>
            <a:pPr eaLnBrk="1" hangingPunct="1">
              <a:defRPr/>
            </a:pPr>
            <a:endParaRPr lang="es-UY"/>
          </a:p>
          <a:p>
            <a:pPr eaLnBrk="1" hangingPunct="1">
              <a:defRPr/>
            </a:pPr>
            <a:r>
              <a:rPr lang="es-UY"/>
              <a:t>Relación entre productos</a:t>
            </a:r>
          </a:p>
          <a:p>
            <a:pPr lvl="1" eaLnBrk="1" hangingPunct="1">
              <a:buFontTx/>
              <a:buNone/>
              <a:defRPr/>
            </a:pPr>
            <a:endParaRPr lang="es-E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1EF52597-8746-1620-7279-1EE91564762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3955C38-5F27-40EE-AAA8-D8F74C77EFD9}" type="slidenum">
              <a:rPr lang="es-ES" altLang="es-CO" sz="1200">
                <a:solidFill>
                  <a:srgbClr val="CC0000"/>
                </a:solidFill>
                <a:latin typeface="Arial" panose="020B0604020202020204" pitchFamily="34" charset="0"/>
              </a:rPr>
              <a:pPr/>
              <a:t>59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AC5A198-53FE-AB4B-8EB4-3385DB894359}"/>
              </a:ext>
            </a:extLst>
          </p:cNvPr>
          <p:cNvSpPr>
            <a:spLocks noGrp="1"/>
          </p:cNvSpPr>
          <p:nvPr>
            <p:ph type="dt" sz="quarter" idx="11"/>
          </p:nvPr>
        </p:nvSpPr>
        <p:spPr/>
        <p:txBody>
          <a:bodyPr/>
          <a:lstStyle/>
          <a:p>
            <a:pPr>
              <a:defRPr/>
            </a:pPr>
            <a:r>
              <a:rPr lang="es-ES"/>
              <a:t>Setiembre 2007</a:t>
            </a:r>
          </a:p>
        </p:txBody>
      </p:sp>
      <p:sp>
        <p:nvSpPr>
          <p:cNvPr id="565250" name="Rectangle 2">
            <a:extLst>
              <a:ext uri="{FF2B5EF4-FFF2-40B4-BE49-F238E27FC236}">
                <a16:creationId xmlns:a16="http://schemas.microsoft.com/office/drawing/2014/main" id="{37CDC179-E813-B9AB-E949-98D67A9B43D2}"/>
              </a:ext>
            </a:extLst>
          </p:cNvPr>
          <p:cNvSpPr>
            <a:spLocks noChangeArrowheads="1"/>
          </p:cNvSpPr>
          <p:nvPr/>
        </p:nvSpPr>
        <p:spPr bwMode="auto">
          <a:xfrm>
            <a:off x="455613" y="401638"/>
            <a:ext cx="8277225"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Bibliografía/Material de capacitación</a:t>
            </a:r>
            <a:endParaRPr lang="es-ES" sz="2800" b="1">
              <a:solidFill>
                <a:srgbClr val="CC0000"/>
              </a:solidFill>
              <a:effectLst>
                <a:outerShdw blurRad="38100" dist="38100" dir="2700000" algn="tl">
                  <a:srgbClr val="C0C0C0"/>
                </a:outerShdw>
              </a:effectLst>
              <a:latin typeface="Arial" charset="0"/>
            </a:endParaRPr>
          </a:p>
        </p:txBody>
      </p:sp>
      <p:sp>
        <p:nvSpPr>
          <p:cNvPr id="61445" name="Rectangle 3">
            <a:extLst>
              <a:ext uri="{FF2B5EF4-FFF2-40B4-BE49-F238E27FC236}">
                <a16:creationId xmlns:a16="http://schemas.microsoft.com/office/drawing/2014/main" id="{CFE4C596-8DF3-E786-2B1D-85EB6F9D32FD}"/>
              </a:ext>
            </a:extLst>
          </p:cNvPr>
          <p:cNvSpPr>
            <a:spLocks noChangeArrowheads="1"/>
          </p:cNvSpPr>
          <p:nvPr/>
        </p:nvSpPr>
        <p:spPr bwMode="auto">
          <a:xfrm>
            <a:off x="395288" y="1412875"/>
            <a:ext cx="8229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a:solidFill>
                  <a:schemeClr val="bg1"/>
                </a:solidFill>
                <a:latin typeface="ZapfDingbats" pitchFamily="82" charset="2"/>
              </a:defRPr>
            </a:lvl1pPr>
            <a:lvl2pPr>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lvl="1" algn="l" eaLnBrk="1" hangingPunct="1">
              <a:spcBef>
                <a:spcPct val="20000"/>
              </a:spcBef>
            </a:pPr>
            <a:r>
              <a:rPr lang="es-ES" altLang="es-CO" sz="2800">
                <a:solidFill>
                  <a:schemeClr val="tx1"/>
                </a:solidFill>
                <a:latin typeface="Arial" panose="020B0604020202020204" pitchFamily="34" charset="0"/>
              </a:rPr>
              <a:t>Manual de Usuario - Sistema de Préstamos</a:t>
            </a:r>
          </a:p>
          <a:p>
            <a:pPr lvl="1" algn="l" eaLnBrk="1" hangingPunct="1">
              <a:spcBef>
                <a:spcPct val="20000"/>
              </a:spcBef>
            </a:pPr>
            <a:r>
              <a:rPr lang="es-ES" altLang="es-CO" sz="2800">
                <a:solidFill>
                  <a:schemeClr val="tx1"/>
                </a:solidFill>
                <a:latin typeface="Arial" panose="020B0604020202020204" pitchFamily="34" charset="0"/>
              </a:rPr>
              <a:t>Manual de Usuario - Sistema de Seguros</a:t>
            </a:r>
          </a:p>
          <a:p>
            <a:pPr lvl="1" algn="l" eaLnBrk="1" hangingPunct="1">
              <a:spcBef>
                <a:spcPct val="20000"/>
              </a:spcBef>
            </a:pPr>
            <a:r>
              <a:rPr lang="es-ES" altLang="es-CO" sz="2800">
                <a:solidFill>
                  <a:schemeClr val="tx1"/>
                </a:solidFill>
                <a:latin typeface="Arial" panose="020B0604020202020204" pitchFamily="34" charset="0"/>
              </a:rPr>
              <a:t>Manual de Usuario - Líneas de Crédito</a:t>
            </a:r>
          </a:p>
          <a:p>
            <a:pPr lvl="1" algn="l" eaLnBrk="1" hangingPunct="1">
              <a:spcBef>
                <a:spcPct val="20000"/>
              </a:spcBef>
            </a:pPr>
            <a:r>
              <a:rPr lang="es-ES" altLang="es-CO" sz="2800">
                <a:solidFill>
                  <a:schemeClr val="tx1"/>
                </a:solidFill>
                <a:latin typeface="Arial" panose="020B0604020202020204" pitchFamily="34" charset="0"/>
              </a:rPr>
              <a:t>Manual de Usuario – Garantías</a:t>
            </a:r>
          </a:p>
          <a:p>
            <a:pPr lvl="1" algn="l" eaLnBrk="1" hangingPunct="1">
              <a:spcBef>
                <a:spcPct val="20000"/>
              </a:spcBef>
            </a:pPr>
            <a:r>
              <a:rPr lang="es-ES" altLang="es-CO" sz="2800">
                <a:solidFill>
                  <a:schemeClr val="tx1"/>
                </a:solidFill>
                <a:latin typeface="Arial" panose="020B0604020202020204" pitchFamily="34" charset="0"/>
              </a:rPr>
              <a:t>Manual de Usuario - Garantías Otorgadas</a:t>
            </a:r>
          </a:p>
          <a:p>
            <a:pPr lvl="1" algn="l" eaLnBrk="1" hangingPunct="1">
              <a:spcBef>
                <a:spcPct val="20000"/>
              </a:spcBef>
            </a:pPr>
            <a:r>
              <a:rPr lang="es-ES" altLang="es-CO" sz="2800">
                <a:solidFill>
                  <a:schemeClr val="tx1"/>
                </a:solidFill>
                <a:latin typeface="Arial" panose="020B0604020202020204" pitchFamily="34" charset="0"/>
              </a:rPr>
              <a:t>Manual de Usuario - Procesos de Riesgo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ACB2D96-5B6B-462E-5963-B6A6C20F9EBC}"/>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2145079-A07C-4A84-BAA3-0306ACF0E59C}" type="slidenum">
              <a:rPr lang="es-ES" altLang="es-CO" sz="1200">
                <a:solidFill>
                  <a:srgbClr val="CC0000"/>
                </a:solidFill>
                <a:latin typeface="Arial" panose="020B0604020202020204" pitchFamily="34" charset="0"/>
              </a:rPr>
              <a:pPr/>
              <a:t>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979089CD-DF75-8788-461D-E0B27BB16211}"/>
              </a:ext>
            </a:extLst>
          </p:cNvPr>
          <p:cNvSpPr>
            <a:spLocks noGrp="1"/>
          </p:cNvSpPr>
          <p:nvPr>
            <p:ph type="dt" sz="quarter" idx="11"/>
          </p:nvPr>
        </p:nvSpPr>
        <p:spPr/>
        <p:txBody>
          <a:bodyPr/>
          <a:lstStyle/>
          <a:p>
            <a:pPr>
              <a:defRPr/>
            </a:pPr>
            <a:r>
              <a:rPr lang="es-ES"/>
              <a:t>Setiembre 2007</a:t>
            </a:r>
          </a:p>
        </p:txBody>
      </p:sp>
      <p:sp>
        <p:nvSpPr>
          <p:cNvPr id="482306" name="Rectangle 2">
            <a:extLst>
              <a:ext uri="{FF2B5EF4-FFF2-40B4-BE49-F238E27FC236}">
                <a16:creationId xmlns:a16="http://schemas.microsoft.com/office/drawing/2014/main" id="{4FDA81BD-EF5F-22A7-C26F-4C110AE9E030}"/>
              </a:ext>
            </a:extLst>
          </p:cNvPr>
          <p:cNvSpPr>
            <a:spLocks noGrp="1" noChangeArrowheads="1"/>
          </p:cNvSpPr>
          <p:nvPr>
            <p:ph type="title"/>
          </p:nvPr>
        </p:nvSpPr>
        <p:spPr/>
        <p:txBody>
          <a:bodyPr/>
          <a:lstStyle/>
          <a:p>
            <a:pPr eaLnBrk="1" hangingPunct="1">
              <a:defRPr/>
            </a:pPr>
            <a:r>
              <a:rPr lang="es-UY"/>
              <a:t>Préstamos</a:t>
            </a:r>
            <a:endParaRPr lang="es-ES"/>
          </a:p>
        </p:txBody>
      </p:sp>
      <p:sp>
        <p:nvSpPr>
          <p:cNvPr id="482307" name="Rectangle 3">
            <a:extLst>
              <a:ext uri="{FF2B5EF4-FFF2-40B4-BE49-F238E27FC236}">
                <a16:creationId xmlns:a16="http://schemas.microsoft.com/office/drawing/2014/main" id="{907187B6-E70F-E307-F37F-598626D267D3}"/>
              </a:ext>
            </a:extLst>
          </p:cNvPr>
          <p:cNvSpPr>
            <a:spLocks noGrp="1" noChangeArrowheads="1"/>
          </p:cNvSpPr>
          <p:nvPr>
            <p:ph type="body" idx="1"/>
          </p:nvPr>
        </p:nvSpPr>
        <p:spPr>
          <a:xfrm>
            <a:off x="395288" y="1557338"/>
            <a:ext cx="8229600" cy="4857750"/>
          </a:xfrm>
        </p:spPr>
        <p:txBody>
          <a:bodyPr/>
          <a:lstStyle/>
          <a:p>
            <a:pPr eaLnBrk="1" hangingPunct="1">
              <a:defRPr/>
            </a:pPr>
            <a:r>
              <a:rPr lang="es-UY"/>
              <a:t>Tipos de amortización</a:t>
            </a:r>
          </a:p>
          <a:p>
            <a:pPr lvl="1" eaLnBrk="1" hangingPunct="1">
              <a:defRPr/>
            </a:pPr>
            <a:endParaRPr lang="es-UY"/>
          </a:p>
          <a:p>
            <a:pPr lvl="1" eaLnBrk="1" hangingPunct="1">
              <a:defRPr/>
            </a:pPr>
            <a:r>
              <a:rPr lang="es-UY"/>
              <a:t>Francés</a:t>
            </a:r>
          </a:p>
          <a:p>
            <a:pPr lvl="1" eaLnBrk="1" hangingPunct="1">
              <a:defRPr/>
            </a:pPr>
            <a:r>
              <a:rPr lang="es-UY"/>
              <a:t>Alemán</a:t>
            </a:r>
          </a:p>
          <a:p>
            <a:pPr lvl="1" eaLnBrk="1" hangingPunct="1">
              <a:defRPr/>
            </a:pPr>
            <a:r>
              <a:rPr lang="es-UY"/>
              <a:t>Plan de Pagos</a:t>
            </a:r>
          </a:p>
          <a:p>
            <a:pPr lvl="1" eaLnBrk="1" hangingPunct="1">
              <a:defRPr/>
            </a:pPr>
            <a:r>
              <a:rPr lang="es-UY"/>
              <a:t>Préstamo a Plazo Fijo</a:t>
            </a:r>
          </a:p>
          <a:p>
            <a:pPr lvl="1" eaLnBrk="1" hangingPunct="1">
              <a:defRPr/>
            </a:pPr>
            <a:r>
              <a:rPr lang="es-UY"/>
              <a:t>Francés con seguros e impuestos incluidos</a:t>
            </a:r>
          </a:p>
          <a:p>
            <a:pPr lvl="1" eaLnBrk="1" hangingPunct="1">
              <a:defRPr/>
            </a:pPr>
            <a:r>
              <a:rPr lang="es-UY"/>
              <a:t>Plan de Pagos Modalidad Anticipada</a:t>
            </a:r>
            <a:endParaRPr lang="es-ES"/>
          </a:p>
        </p:txBody>
      </p:sp>
    </p:spTree>
  </p:cSld>
  <p:clrMapOvr>
    <a:masterClrMapping/>
  </p:clrMapOvr>
  <p:transition>
    <p:comb/>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62D6405C-2A2C-464A-0881-6478C516E70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6F0AA829-7112-495D-AB02-8CE14302BA1D}" type="slidenum">
              <a:rPr lang="es-ES" altLang="es-CO" sz="1200">
                <a:solidFill>
                  <a:srgbClr val="CC0000"/>
                </a:solidFill>
                <a:latin typeface="Arial" panose="020B0604020202020204" pitchFamily="34" charset="0"/>
              </a:rPr>
              <a:pPr/>
              <a:t>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F1A8BA2-5137-6030-B4BA-47084E881BF7}"/>
              </a:ext>
            </a:extLst>
          </p:cNvPr>
          <p:cNvSpPr>
            <a:spLocks noGrp="1"/>
          </p:cNvSpPr>
          <p:nvPr>
            <p:ph type="dt" sz="quarter" idx="11"/>
          </p:nvPr>
        </p:nvSpPr>
        <p:spPr/>
        <p:txBody>
          <a:bodyPr/>
          <a:lstStyle/>
          <a:p>
            <a:pPr>
              <a:defRPr/>
            </a:pPr>
            <a:r>
              <a:rPr lang="es-ES"/>
              <a:t>Setiembre 2007</a:t>
            </a:r>
          </a:p>
        </p:txBody>
      </p:sp>
      <p:sp>
        <p:nvSpPr>
          <p:cNvPr id="418818" name="Rectangle 2">
            <a:extLst>
              <a:ext uri="{FF2B5EF4-FFF2-40B4-BE49-F238E27FC236}">
                <a16:creationId xmlns:a16="http://schemas.microsoft.com/office/drawing/2014/main" id="{41DAB31E-C251-BE0A-29F3-66E66491C6B3}"/>
              </a:ext>
            </a:extLst>
          </p:cNvPr>
          <p:cNvSpPr>
            <a:spLocks noGrp="1" noChangeArrowheads="1"/>
          </p:cNvSpPr>
          <p:nvPr>
            <p:ph type="body" idx="1"/>
          </p:nvPr>
        </p:nvSpPr>
        <p:spPr>
          <a:xfrm>
            <a:off x="684213" y="1196975"/>
            <a:ext cx="7848600" cy="5516563"/>
          </a:xfrm>
        </p:spPr>
        <p:txBody>
          <a:bodyPr lIns="90488" tIns="44450" rIns="90488" bIns="44450"/>
          <a:lstStyle/>
          <a:p>
            <a:pPr eaLnBrk="1" hangingPunct="1">
              <a:lnSpc>
                <a:spcPct val="80000"/>
              </a:lnSpc>
              <a:defRPr/>
            </a:pPr>
            <a:r>
              <a:rPr lang="es-ES" sz="2000"/>
              <a:t>Los créditos se encuentran agrupados en los siguientes módulos: </a:t>
            </a:r>
          </a:p>
          <a:p>
            <a:pPr eaLnBrk="1" hangingPunct="1">
              <a:lnSpc>
                <a:spcPct val="80000"/>
              </a:lnSpc>
              <a:defRPr/>
            </a:pPr>
            <a:endParaRPr lang="es-ES" sz="2000"/>
          </a:p>
          <a:p>
            <a:pPr eaLnBrk="1" hangingPunct="1">
              <a:lnSpc>
                <a:spcPct val="80000"/>
              </a:lnSpc>
              <a:defRPr/>
            </a:pPr>
            <a:r>
              <a:rPr lang="es-ES" sz="2000"/>
              <a:t>Corporativos o Comerciales </a:t>
            </a:r>
          </a:p>
          <a:p>
            <a:pPr lvl="1" eaLnBrk="1" hangingPunct="1">
              <a:lnSpc>
                <a:spcPct val="80000"/>
              </a:lnSpc>
              <a:defRPr/>
            </a:pPr>
            <a:r>
              <a:rPr lang="es-ES" sz="1800" b="1"/>
              <a:t>30   - Créditos Corporativos</a:t>
            </a:r>
          </a:p>
          <a:p>
            <a:pPr lvl="1" eaLnBrk="1" hangingPunct="1">
              <a:lnSpc>
                <a:spcPct val="80000"/>
              </a:lnSpc>
              <a:defRPr/>
            </a:pPr>
            <a:r>
              <a:rPr lang="es-ES" sz="1800" b="1"/>
              <a:t>34   - Créds. por Venta de Bienes Recibidos en Dación de Pago</a:t>
            </a:r>
          </a:p>
          <a:p>
            <a:pPr lvl="1" eaLnBrk="1" hangingPunct="1">
              <a:lnSpc>
                <a:spcPct val="80000"/>
              </a:lnSpc>
              <a:defRPr/>
            </a:pPr>
            <a:r>
              <a:rPr lang="es-ES" sz="1800" b="1"/>
              <a:t>110 - Préstamos Sectoriales</a:t>
            </a:r>
          </a:p>
          <a:p>
            <a:pPr lvl="1" eaLnBrk="1" hangingPunct="1">
              <a:lnSpc>
                <a:spcPct val="80000"/>
              </a:lnSpc>
              <a:defRPr/>
            </a:pPr>
            <a:r>
              <a:rPr lang="es-ES" sz="1800" b="1"/>
              <a:t>111 - Préstamos Capital de Trabajo</a:t>
            </a:r>
          </a:p>
          <a:p>
            <a:pPr lvl="1" eaLnBrk="1" hangingPunct="1">
              <a:lnSpc>
                <a:spcPct val="80000"/>
              </a:lnSpc>
              <a:defRPr/>
            </a:pPr>
            <a:r>
              <a:rPr lang="es-ES" sz="1800" b="1"/>
              <a:t>112 - Préstamos Ordinarios</a:t>
            </a:r>
          </a:p>
          <a:p>
            <a:pPr lvl="1" eaLnBrk="1" hangingPunct="1">
              <a:lnSpc>
                <a:spcPct val="80000"/>
              </a:lnSpc>
              <a:defRPr/>
            </a:pPr>
            <a:r>
              <a:rPr lang="es-ES" sz="1800" b="1"/>
              <a:t>120 - Préstamos Sectoriales (Pasivos)</a:t>
            </a:r>
          </a:p>
          <a:p>
            <a:pPr eaLnBrk="1" hangingPunct="1">
              <a:lnSpc>
                <a:spcPct val="80000"/>
              </a:lnSpc>
              <a:defRPr/>
            </a:pPr>
            <a:r>
              <a:rPr lang="es-ES" sz="2000"/>
              <a:t>Consumo</a:t>
            </a:r>
          </a:p>
          <a:p>
            <a:pPr lvl="1" eaLnBrk="1" hangingPunct="1">
              <a:lnSpc>
                <a:spcPct val="80000"/>
              </a:lnSpc>
              <a:defRPr/>
            </a:pPr>
            <a:r>
              <a:rPr lang="es-ES" sz="2000" b="1"/>
              <a:t>32   - Préstamos Consumo (Genérico)</a:t>
            </a:r>
          </a:p>
          <a:p>
            <a:pPr lvl="1" eaLnBrk="1" hangingPunct="1">
              <a:lnSpc>
                <a:spcPct val="80000"/>
              </a:lnSpc>
              <a:defRPr/>
            </a:pPr>
            <a:r>
              <a:rPr lang="es-ES" sz="2000" b="1"/>
              <a:t>101 - Préstamos Hipotecarios</a:t>
            </a:r>
          </a:p>
          <a:p>
            <a:pPr lvl="1" eaLnBrk="1" hangingPunct="1">
              <a:lnSpc>
                <a:spcPct val="80000"/>
              </a:lnSpc>
              <a:defRPr/>
            </a:pPr>
            <a:r>
              <a:rPr lang="es-ES" sz="2000" b="1"/>
              <a:t>102 - Préstamos Prendarios</a:t>
            </a:r>
          </a:p>
          <a:p>
            <a:pPr lvl="1" eaLnBrk="1" hangingPunct="1">
              <a:lnSpc>
                <a:spcPct val="80000"/>
              </a:lnSpc>
              <a:defRPr/>
            </a:pPr>
            <a:r>
              <a:rPr lang="es-ES" sz="2000" b="1"/>
              <a:t>103 - Préstamos Personales</a:t>
            </a:r>
          </a:p>
          <a:p>
            <a:pPr lvl="1" eaLnBrk="1" hangingPunct="1">
              <a:lnSpc>
                <a:spcPct val="80000"/>
              </a:lnSpc>
              <a:defRPr/>
            </a:pPr>
            <a:r>
              <a:rPr lang="es-ES" sz="2000" b="1"/>
              <a:t>104 - Préstamos a Empleados</a:t>
            </a:r>
          </a:p>
          <a:p>
            <a:pPr lvl="1" eaLnBrk="1" hangingPunct="1">
              <a:lnSpc>
                <a:spcPct val="80000"/>
              </a:lnSpc>
              <a:defRPr/>
            </a:pPr>
            <a:r>
              <a:rPr lang="es-ES" sz="2000" b="1"/>
              <a:t>105 - Préstamos Reajustables</a:t>
            </a:r>
          </a:p>
          <a:p>
            <a:pPr lvl="1" eaLnBrk="1" hangingPunct="1">
              <a:lnSpc>
                <a:spcPct val="80000"/>
              </a:lnSpc>
              <a:defRPr/>
            </a:pPr>
            <a:r>
              <a:rPr lang="es-ES" sz="2000" b="1"/>
              <a:t>33   - Operaciones Castigadas</a:t>
            </a:r>
          </a:p>
          <a:p>
            <a:pPr lvl="1" eaLnBrk="1" hangingPunct="1">
              <a:lnSpc>
                <a:spcPct val="80000"/>
              </a:lnSpc>
              <a:buFontTx/>
              <a:buNone/>
              <a:defRPr/>
            </a:pPr>
            <a:endParaRPr lang="es-ES" sz="2400" b="1"/>
          </a:p>
        </p:txBody>
      </p:sp>
      <p:sp>
        <p:nvSpPr>
          <p:cNvPr id="418820" name="Rectangle 4">
            <a:extLst>
              <a:ext uri="{FF2B5EF4-FFF2-40B4-BE49-F238E27FC236}">
                <a16:creationId xmlns:a16="http://schemas.microsoft.com/office/drawing/2014/main" id="{48E92000-43CA-164F-8AF6-366A274DC7DE}"/>
              </a:ext>
            </a:extLst>
          </p:cNvPr>
          <p:cNvSpPr>
            <a:spLocks noGrp="1" noChangeArrowheads="1"/>
          </p:cNvSpPr>
          <p:nvPr>
            <p:ph type="title"/>
          </p:nvPr>
        </p:nvSpPr>
        <p:spPr>
          <a:xfrm>
            <a:off x="2463800" y="404813"/>
            <a:ext cx="8229600" cy="792162"/>
          </a:xfrm>
        </p:spPr>
        <p:txBody>
          <a:bodyPr/>
          <a:lstStyle/>
          <a:p>
            <a:pPr eaLnBrk="1" hangingPunct="1">
              <a:defRPr/>
            </a:pPr>
            <a:r>
              <a:rPr lang="es-ES"/>
              <a:t>Características</a:t>
            </a:r>
            <a:br>
              <a:rPr lang="es-ES"/>
            </a:br>
            <a:r>
              <a:rPr lang="es-ES" sz="2400"/>
              <a:t>Tipos de Créditos</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B9EB984-5329-4D45-3129-C078162BD53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9354EE24-F3C8-4A3C-A6E3-0D010BABA34D}" type="slidenum">
              <a:rPr lang="es-ES" altLang="es-CO" sz="1200">
                <a:solidFill>
                  <a:srgbClr val="CC0000"/>
                </a:solidFill>
                <a:latin typeface="Arial" panose="020B0604020202020204" pitchFamily="34" charset="0"/>
              </a:rPr>
              <a:pPr/>
              <a:t>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76D91418-5993-3CF0-F4AC-DDB876BAA3D8}"/>
              </a:ext>
            </a:extLst>
          </p:cNvPr>
          <p:cNvSpPr>
            <a:spLocks noGrp="1"/>
          </p:cNvSpPr>
          <p:nvPr>
            <p:ph type="dt" sz="quarter" idx="11"/>
          </p:nvPr>
        </p:nvSpPr>
        <p:spPr/>
        <p:txBody>
          <a:bodyPr/>
          <a:lstStyle/>
          <a:p>
            <a:pPr>
              <a:defRPr/>
            </a:pPr>
            <a:r>
              <a:rPr lang="es-ES"/>
              <a:t>Setiembre 2007</a:t>
            </a:r>
          </a:p>
        </p:txBody>
      </p:sp>
      <p:sp>
        <p:nvSpPr>
          <p:cNvPr id="420866" name="Rectangle 2">
            <a:extLst>
              <a:ext uri="{FF2B5EF4-FFF2-40B4-BE49-F238E27FC236}">
                <a16:creationId xmlns:a16="http://schemas.microsoft.com/office/drawing/2014/main" id="{E17E54E2-46D4-14CA-49E6-F57416A44815}"/>
              </a:ext>
            </a:extLst>
          </p:cNvPr>
          <p:cNvSpPr>
            <a:spLocks noGrp="1" noChangeArrowheads="1"/>
          </p:cNvSpPr>
          <p:nvPr>
            <p:ph type="body" idx="1"/>
          </p:nvPr>
        </p:nvSpPr>
        <p:spPr>
          <a:xfrm>
            <a:off x="568325" y="1341438"/>
            <a:ext cx="8153400" cy="5040312"/>
          </a:xfrm>
        </p:spPr>
        <p:txBody>
          <a:bodyPr lIns="90488" tIns="44450" rIns="90488" bIns="44450"/>
          <a:lstStyle/>
          <a:p>
            <a:pPr eaLnBrk="1" hangingPunct="1">
              <a:lnSpc>
                <a:spcPct val="90000"/>
              </a:lnSpc>
              <a:defRPr/>
            </a:pPr>
            <a:r>
              <a:rPr lang="es-ES" sz="2000"/>
              <a:t>Existen distintos tipos de operación de créditos las cuales definen:</a:t>
            </a:r>
          </a:p>
          <a:p>
            <a:pPr lvl="1" eaLnBrk="1" hangingPunct="1">
              <a:lnSpc>
                <a:spcPct val="90000"/>
              </a:lnSpc>
              <a:defRPr/>
            </a:pPr>
            <a:r>
              <a:rPr lang="es-ES" sz="1600"/>
              <a:t>Tipos de estructura de crédito (o tipo de cuota)</a:t>
            </a:r>
          </a:p>
          <a:p>
            <a:pPr lvl="1" eaLnBrk="1" hangingPunct="1">
              <a:lnSpc>
                <a:spcPct val="90000"/>
              </a:lnSpc>
              <a:defRPr/>
            </a:pPr>
            <a:r>
              <a:rPr lang="es-ES" sz="1600"/>
              <a:t>Tipo de Tasa de Interés  (&lt;50 Tasa Fija, &gt;50 Tasa Revisable)</a:t>
            </a:r>
            <a:r>
              <a:rPr lang="es-ES" sz="2000"/>
              <a:t> </a:t>
            </a:r>
          </a:p>
          <a:p>
            <a:pPr lvl="1" eaLnBrk="1" hangingPunct="1">
              <a:lnSpc>
                <a:spcPct val="90000"/>
              </a:lnSpc>
              <a:defRPr/>
            </a:pPr>
            <a:endParaRPr lang="es-ES" sz="1000"/>
          </a:p>
          <a:p>
            <a:pPr eaLnBrk="1" hangingPunct="1">
              <a:lnSpc>
                <a:spcPct val="90000"/>
              </a:lnSpc>
              <a:defRPr/>
            </a:pPr>
            <a:r>
              <a:rPr lang="es-ES" sz="2000"/>
              <a:t>Tipos de Operación definidos</a:t>
            </a:r>
          </a:p>
          <a:p>
            <a:pPr lvl="1" eaLnBrk="1" hangingPunct="1">
              <a:lnSpc>
                <a:spcPct val="90000"/>
              </a:lnSpc>
              <a:defRPr/>
            </a:pPr>
            <a:r>
              <a:rPr lang="es-ES" sz="1600" b="1">
                <a:solidFill>
                  <a:srgbClr val="777777"/>
                </a:solidFill>
              </a:rPr>
              <a:t>1 - Amortizable Francés – Tasa Fija</a:t>
            </a:r>
          </a:p>
          <a:p>
            <a:pPr lvl="1" eaLnBrk="1" hangingPunct="1">
              <a:lnSpc>
                <a:spcPct val="90000"/>
              </a:lnSpc>
              <a:defRPr/>
            </a:pPr>
            <a:r>
              <a:rPr lang="es-ES" sz="1600" b="1">
                <a:solidFill>
                  <a:srgbClr val="777777"/>
                </a:solidFill>
              </a:rPr>
              <a:t>2 - Amortizable Alemán – Tasa Fija</a:t>
            </a:r>
          </a:p>
          <a:p>
            <a:pPr lvl="1" eaLnBrk="1" hangingPunct="1">
              <a:lnSpc>
                <a:spcPct val="90000"/>
              </a:lnSpc>
              <a:defRPr/>
            </a:pPr>
            <a:r>
              <a:rPr lang="es-ES" sz="1600" b="1">
                <a:solidFill>
                  <a:srgbClr val="777777"/>
                </a:solidFill>
              </a:rPr>
              <a:t>3 - Plan de Pagos – Tasa Fija</a:t>
            </a:r>
          </a:p>
          <a:p>
            <a:pPr lvl="1" eaLnBrk="1" hangingPunct="1">
              <a:lnSpc>
                <a:spcPct val="90000"/>
              </a:lnSpc>
              <a:defRPr/>
            </a:pPr>
            <a:r>
              <a:rPr lang="es-ES" sz="1600" b="1">
                <a:solidFill>
                  <a:srgbClr val="777777"/>
                </a:solidFill>
              </a:rPr>
              <a:t>4 - Préstamo a Plazo Fijo – Tasa Fija   </a:t>
            </a:r>
          </a:p>
          <a:p>
            <a:pPr lvl="1" eaLnBrk="1" hangingPunct="1">
              <a:lnSpc>
                <a:spcPct val="90000"/>
              </a:lnSpc>
              <a:defRPr/>
            </a:pPr>
            <a:r>
              <a:rPr lang="es-ES" sz="1600" b="1">
                <a:solidFill>
                  <a:srgbClr val="777777"/>
                </a:solidFill>
              </a:rPr>
              <a:t>5 - Francés con Seguros e Impuestos Incluídos – Tasa Fija</a:t>
            </a:r>
          </a:p>
          <a:p>
            <a:pPr lvl="1" eaLnBrk="1" hangingPunct="1">
              <a:lnSpc>
                <a:spcPct val="90000"/>
              </a:lnSpc>
              <a:defRPr/>
            </a:pPr>
            <a:r>
              <a:rPr lang="es-ES" sz="1600" b="1">
                <a:solidFill>
                  <a:srgbClr val="777777"/>
                </a:solidFill>
              </a:rPr>
              <a:t>6 - Préstamos con Interés Anticipado – Tasa Fija</a:t>
            </a:r>
          </a:p>
          <a:p>
            <a:pPr lvl="1" eaLnBrk="1" hangingPunct="1">
              <a:lnSpc>
                <a:spcPct val="90000"/>
              </a:lnSpc>
              <a:defRPr/>
            </a:pPr>
            <a:r>
              <a:rPr lang="es-ES" sz="1600" b="1">
                <a:solidFill>
                  <a:srgbClr val="CC0000"/>
                </a:solidFill>
              </a:rPr>
              <a:t>51 - Amortizable Francés – Tasa Revisable</a:t>
            </a:r>
          </a:p>
          <a:p>
            <a:pPr lvl="1" eaLnBrk="1" hangingPunct="1">
              <a:lnSpc>
                <a:spcPct val="90000"/>
              </a:lnSpc>
              <a:defRPr/>
            </a:pPr>
            <a:r>
              <a:rPr lang="es-ES" sz="1600" b="1">
                <a:solidFill>
                  <a:srgbClr val="CC0000"/>
                </a:solidFill>
              </a:rPr>
              <a:t>52 - Amortizable Alemán – Tasa Revisable</a:t>
            </a:r>
          </a:p>
          <a:p>
            <a:pPr lvl="1" eaLnBrk="1" hangingPunct="1">
              <a:lnSpc>
                <a:spcPct val="90000"/>
              </a:lnSpc>
              <a:defRPr/>
            </a:pPr>
            <a:r>
              <a:rPr lang="es-ES" sz="1600" b="1">
                <a:solidFill>
                  <a:srgbClr val="CC0000"/>
                </a:solidFill>
              </a:rPr>
              <a:t>53 - Plan de Pagos – Tasa Revisable</a:t>
            </a:r>
          </a:p>
          <a:p>
            <a:pPr lvl="1" eaLnBrk="1" hangingPunct="1">
              <a:lnSpc>
                <a:spcPct val="90000"/>
              </a:lnSpc>
              <a:defRPr/>
            </a:pPr>
            <a:r>
              <a:rPr lang="es-ES" sz="1600" b="1">
                <a:solidFill>
                  <a:srgbClr val="CC0000"/>
                </a:solidFill>
              </a:rPr>
              <a:t>54 - Préstamo a Plazo Fijo – Tasa Revisable   </a:t>
            </a:r>
          </a:p>
          <a:p>
            <a:pPr lvl="1" eaLnBrk="1" hangingPunct="1">
              <a:lnSpc>
                <a:spcPct val="90000"/>
              </a:lnSpc>
              <a:defRPr/>
            </a:pPr>
            <a:r>
              <a:rPr lang="es-ES" sz="1600" b="1">
                <a:solidFill>
                  <a:srgbClr val="CC0000"/>
                </a:solidFill>
              </a:rPr>
              <a:t>55 - Francés con Seguros e Impuestos Incluídos – Tasa Revisable</a:t>
            </a:r>
          </a:p>
          <a:p>
            <a:pPr lvl="1" eaLnBrk="1" hangingPunct="1">
              <a:lnSpc>
                <a:spcPct val="90000"/>
              </a:lnSpc>
              <a:defRPr/>
            </a:pPr>
            <a:r>
              <a:rPr lang="es-ES" sz="1600" b="1">
                <a:solidFill>
                  <a:srgbClr val="CC0000"/>
                </a:solidFill>
              </a:rPr>
              <a:t>56 - Préstamos con Interés Anticipado – Tasa Revisable</a:t>
            </a:r>
          </a:p>
          <a:p>
            <a:pPr eaLnBrk="1" hangingPunct="1">
              <a:lnSpc>
                <a:spcPct val="90000"/>
              </a:lnSpc>
              <a:defRPr/>
            </a:pPr>
            <a:endParaRPr lang="es-ES" sz="1600">
              <a:solidFill>
                <a:srgbClr val="CC0000"/>
              </a:solidFill>
            </a:endParaRPr>
          </a:p>
        </p:txBody>
      </p:sp>
      <p:sp>
        <p:nvSpPr>
          <p:cNvPr id="420867" name="Rectangle 3">
            <a:extLst>
              <a:ext uri="{FF2B5EF4-FFF2-40B4-BE49-F238E27FC236}">
                <a16:creationId xmlns:a16="http://schemas.microsoft.com/office/drawing/2014/main" id="{5ECBF3F6-4CB4-220A-A2C3-18809B50685C}"/>
              </a:ext>
            </a:extLst>
          </p:cNvPr>
          <p:cNvSpPr>
            <a:spLocks noGrp="1" noChangeArrowheads="1"/>
          </p:cNvSpPr>
          <p:nvPr>
            <p:ph type="title"/>
          </p:nvPr>
        </p:nvSpPr>
        <p:spPr>
          <a:xfrm>
            <a:off x="554038" y="573088"/>
            <a:ext cx="7772400" cy="695325"/>
          </a:xfrm>
        </p:spPr>
        <p:txBody>
          <a:bodyPr lIns="90488" tIns="44450" rIns="90488" bIns="44450"/>
          <a:lstStyle/>
          <a:p>
            <a:pPr eaLnBrk="1" hangingPunct="1">
              <a:lnSpc>
                <a:spcPct val="50000"/>
              </a:lnSpc>
              <a:defRPr/>
            </a:pPr>
            <a:r>
              <a:rPr lang="es-ES_tradnl"/>
              <a:t>Características</a:t>
            </a:r>
            <a:br>
              <a:rPr lang="es-ES_tradnl"/>
            </a:br>
            <a:r>
              <a:rPr lang="es-ES_tradnl"/>
              <a:t> </a:t>
            </a:r>
            <a:r>
              <a:rPr lang="es-ES_tradnl" sz="1400"/>
              <a:t>Estructura y Tipo de Tasa disponibles</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AC1CC924-3E63-9711-81D0-802F81FCE39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1799DAD-7BFA-41F0-B69D-34E87B97245C}" type="slidenum">
              <a:rPr lang="es-ES" altLang="es-CO" sz="1200">
                <a:solidFill>
                  <a:srgbClr val="CC0000"/>
                </a:solidFill>
                <a:latin typeface="Arial" panose="020B0604020202020204" pitchFamily="34" charset="0"/>
              </a:rPr>
              <a:pPr/>
              <a:t>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F57621D-E9BD-9BBA-D2A3-412544F38E90}"/>
              </a:ext>
            </a:extLst>
          </p:cNvPr>
          <p:cNvSpPr>
            <a:spLocks noGrp="1"/>
          </p:cNvSpPr>
          <p:nvPr>
            <p:ph type="dt" sz="quarter" idx="11"/>
          </p:nvPr>
        </p:nvSpPr>
        <p:spPr/>
        <p:txBody>
          <a:bodyPr/>
          <a:lstStyle/>
          <a:p>
            <a:pPr>
              <a:defRPr/>
            </a:pPr>
            <a:r>
              <a:rPr lang="es-ES"/>
              <a:t>Setiembre 2007</a:t>
            </a:r>
          </a:p>
        </p:txBody>
      </p:sp>
      <p:sp>
        <p:nvSpPr>
          <p:cNvPr id="486402" name="Rectangle 2">
            <a:extLst>
              <a:ext uri="{FF2B5EF4-FFF2-40B4-BE49-F238E27FC236}">
                <a16:creationId xmlns:a16="http://schemas.microsoft.com/office/drawing/2014/main" id="{858BF843-F0C5-0D0C-A86A-9BCC37E61222}"/>
              </a:ext>
            </a:extLst>
          </p:cNvPr>
          <p:cNvSpPr>
            <a:spLocks noGrp="1" noChangeArrowheads="1"/>
          </p:cNvSpPr>
          <p:nvPr>
            <p:ph type="title"/>
          </p:nvPr>
        </p:nvSpPr>
        <p:spPr>
          <a:xfrm>
            <a:off x="2627313" y="404813"/>
            <a:ext cx="8229600" cy="792162"/>
          </a:xfrm>
        </p:spPr>
        <p:txBody>
          <a:bodyPr/>
          <a:lstStyle/>
          <a:p>
            <a:pPr eaLnBrk="1" hangingPunct="1">
              <a:defRPr/>
            </a:pPr>
            <a:r>
              <a:rPr lang="es-UY"/>
              <a:t>Preseteo Préstamos</a:t>
            </a:r>
            <a:endParaRPr lang="es-ES"/>
          </a:p>
        </p:txBody>
      </p:sp>
      <p:sp>
        <p:nvSpPr>
          <p:cNvPr id="486403" name="Rectangle 3">
            <a:extLst>
              <a:ext uri="{FF2B5EF4-FFF2-40B4-BE49-F238E27FC236}">
                <a16:creationId xmlns:a16="http://schemas.microsoft.com/office/drawing/2014/main" id="{D1659273-646F-B227-C092-D0C06AFD18EC}"/>
              </a:ext>
            </a:extLst>
          </p:cNvPr>
          <p:cNvSpPr>
            <a:spLocks noGrp="1" noChangeArrowheads="1"/>
          </p:cNvSpPr>
          <p:nvPr>
            <p:ph type="body" idx="1"/>
          </p:nvPr>
        </p:nvSpPr>
        <p:spPr/>
        <p:txBody>
          <a:bodyPr/>
          <a:lstStyle/>
          <a:p>
            <a:pPr eaLnBrk="1" hangingPunct="1">
              <a:defRPr/>
            </a:pPr>
            <a:r>
              <a:rPr lang="es-UY"/>
              <a:t>Predefinición de Productos (“Preseteo”)</a:t>
            </a:r>
          </a:p>
          <a:p>
            <a:pPr lvl="1" eaLnBrk="1" hangingPunct="1">
              <a:defRPr/>
            </a:pPr>
            <a:r>
              <a:rPr lang="es-UY"/>
              <a:t>Control de montos y plazos</a:t>
            </a:r>
          </a:p>
          <a:p>
            <a:pPr lvl="1" eaLnBrk="1" hangingPunct="1">
              <a:defRPr/>
            </a:pPr>
            <a:r>
              <a:rPr lang="es-UY"/>
              <a:t>Cantidad de cuotas y periodicidades</a:t>
            </a:r>
          </a:p>
          <a:p>
            <a:pPr lvl="1" eaLnBrk="1" hangingPunct="1">
              <a:defRPr/>
            </a:pPr>
            <a:r>
              <a:rPr lang="es-UY"/>
              <a:t>Tipos de día, año y ajustes al vencimiento</a:t>
            </a:r>
          </a:p>
          <a:p>
            <a:pPr lvl="1" eaLnBrk="1" hangingPunct="1">
              <a:defRPr/>
            </a:pPr>
            <a:r>
              <a:rPr lang="es-UY"/>
              <a:t>Tasas fijas y variables</a:t>
            </a:r>
          </a:p>
          <a:p>
            <a:pPr lvl="1" eaLnBrk="1" hangingPunct="1">
              <a:defRPr/>
            </a:pPr>
            <a:r>
              <a:rPr lang="es-UY"/>
              <a:t>Revisión de tasas</a:t>
            </a:r>
          </a:p>
          <a:p>
            <a:pPr lvl="1" eaLnBrk="1" hangingPunct="1">
              <a:defRPr/>
            </a:pPr>
            <a:r>
              <a:rPr lang="es-UY"/>
              <a:t>Comisiones</a:t>
            </a:r>
          </a:p>
          <a:p>
            <a:pPr lvl="1" eaLnBrk="1" hangingPunct="1">
              <a:defRPr/>
            </a:pPr>
            <a:r>
              <a:rPr lang="es-UY"/>
              <a:t>Seguros</a:t>
            </a:r>
            <a:endParaRPr lang="es-ES"/>
          </a:p>
          <a:p>
            <a:pPr lvl="1" eaLnBrk="1" hangingPunct="1">
              <a:buFontTx/>
              <a:buNone/>
              <a:defRPr/>
            </a:pPr>
            <a:endParaRPr lang="es-ES"/>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tx2">
                <a:gamma/>
                <a:shade val="46275"/>
                <a:invGamma/>
              </a:schemeClr>
            </a:gs>
            <a:gs pos="50000">
              <a:schemeClr val="tx2"/>
            </a:gs>
            <a:gs pos="100000">
              <a:schemeClr val="tx2">
                <a:gamma/>
                <a:shade val="46275"/>
                <a:invGamma/>
              </a:schemeClr>
            </a:gs>
          </a:gsLst>
          <a:lin ang="0" scaled="1"/>
        </a:gradFill>
        <a:ln w="12700" cap="flat" cmpd="sng" algn="ctr">
          <a:solidFill>
            <a:schemeClr val="bg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1400" b="0" i="0" u="none" strike="noStrike" cap="none" normalizeH="0" baseline="0" smtClean="0">
            <a:ln>
              <a:noFill/>
            </a:ln>
            <a:solidFill>
              <a:schemeClr val="bg1"/>
            </a:solidFill>
            <a:effectLst/>
            <a:latin typeface="ZapfDingbats" pitchFamily="82" charset="2"/>
          </a:defRPr>
        </a:defPPr>
      </a:lstStyle>
    </a:spDef>
    <a:lnDef>
      <a:spPr bwMode="auto">
        <a:xfrm>
          <a:off x="0" y="0"/>
          <a:ext cx="1" cy="1"/>
        </a:xfrm>
        <a:custGeom>
          <a:avLst/>
          <a:gdLst/>
          <a:ahLst/>
          <a:cxnLst/>
          <a:rect l="0" t="0" r="0" b="0"/>
          <a:pathLst/>
        </a:custGeom>
        <a:gradFill rotWithShape="0">
          <a:gsLst>
            <a:gs pos="0">
              <a:schemeClr val="tx2">
                <a:gamma/>
                <a:shade val="46275"/>
                <a:invGamma/>
              </a:schemeClr>
            </a:gs>
            <a:gs pos="50000">
              <a:schemeClr val="tx2"/>
            </a:gs>
            <a:gs pos="100000">
              <a:schemeClr val="tx2">
                <a:gamma/>
                <a:shade val="46275"/>
                <a:invGamma/>
              </a:schemeClr>
            </a:gs>
          </a:gsLst>
          <a:lin ang="0" scaled="1"/>
        </a:gradFill>
        <a:ln w="12700" cap="flat" cmpd="sng" algn="ctr">
          <a:solidFill>
            <a:schemeClr val="bg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1400" b="0" i="0" u="none" strike="noStrike" cap="none" normalizeH="0" baseline="0" smtClean="0">
            <a:ln>
              <a:noFill/>
            </a:ln>
            <a:solidFill>
              <a:schemeClr val="bg1"/>
            </a:solidFill>
            <a:effectLst/>
            <a:latin typeface="ZapfDingbats" pitchFamily="82" charset="2"/>
          </a:defRPr>
        </a:defPPr>
      </a:lstStyle>
    </a:lnDef>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2112</TotalTime>
  <Words>6615</Words>
  <Application>Microsoft Office PowerPoint</Application>
  <PresentationFormat>Presentación en pantalla (4:3)</PresentationFormat>
  <Paragraphs>1032</Paragraphs>
  <Slides>59</Slides>
  <Notes>59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59</vt:i4>
      </vt:variant>
    </vt:vector>
  </HeadingPairs>
  <TitlesOfParts>
    <vt:vector size="63" baseType="lpstr">
      <vt:lpstr>ZapfDingbats</vt:lpstr>
      <vt:lpstr>Arial</vt:lpstr>
      <vt:lpstr>Times New Roman</vt:lpstr>
      <vt:lpstr>1_Diseño predeterminado</vt:lpstr>
      <vt:lpstr>Préstamos,  Líneas de Crédito  y Garantías</vt:lpstr>
      <vt:lpstr>Agenda</vt:lpstr>
      <vt:lpstr>Agenda</vt:lpstr>
      <vt:lpstr>Introducción Relaciones entre Productos</vt:lpstr>
      <vt:lpstr>Préstamos Aspectos</vt:lpstr>
      <vt:lpstr>Préstamos</vt:lpstr>
      <vt:lpstr>Características Tipos de Créditos</vt:lpstr>
      <vt:lpstr>Características  Estructura y Tipo de Tasa disponibles</vt:lpstr>
      <vt:lpstr>Preseteo Préstamos</vt:lpstr>
      <vt:lpstr>Características  Condicionamientos – Períodos e Importes</vt:lpstr>
      <vt:lpstr>Características  Condicionamientos – Otros </vt:lpstr>
      <vt:lpstr>Características  Condicionamientos – Tasas</vt:lpstr>
      <vt:lpstr>Características  Seguros definidos</vt:lpstr>
      <vt:lpstr>Características  Condicionamientos – Comisiones</vt:lpstr>
      <vt:lpstr>Préstamos</vt:lpstr>
      <vt:lpstr>Préstamos</vt:lpstr>
      <vt:lpstr>Préstamos Ciclo de Vida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Cobro de Préstamos</vt:lpstr>
      <vt:lpstr>Cobro de Préstamos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Procesos Batch  </vt:lpstr>
      <vt:lpstr>Procesos Batch   </vt:lpstr>
      <vt:lpstr>Procesos Batch   </vt:lpstr>
      <vt:lpstr>Procesos Batch   </vt:lpstr>
      <vt:lpstr>Listados y Consultas  </vt:lpstr>
      <vt:lpstr>Líneas de Crédito</vt:lpstr>
      <vt:lpstr>Alta de Líneas de Crédito Circuito Operativo</vt:lpstr>
      <vt:lpstr>Líneas de Crédito</vt:lpstr>
      <vt:lpstr>Líneas de Crédito  Introducción Conceptual </vt:lpstr>
      <vt:lpstr>Características Tipos de Líneas de Crédito </vt:lpstr>
      <vt:lpstr>Características Coberturas de Líneas de Crédito </vt:lpstr>
      <vt:lpstr>Ciclo de Vida Alta de Líneas de Crédito </vt:lpstr>
      <vt:lpstr>Ciclo de Vida Utilización y Desafectación de Líneas  </vt:lpstr>
      <vt:lpstr>Ciclo de Vida Modificación, Renovación y Sustitución  </vt:lpstr>
      <vt:lpstr>Ciclo de Vida   Cancelación  </vt:lpstr>
      <vt:lpstr>Otros Eventos </vt:lpstr>
      <vt:lpstr>Listados y Consultas  </vt:lpstr>
      <vt:lpstr>Garantías Otorgadas</vt:lpstr>
      <vt:lpstr>Garantías Recibidas</vt:lpstr>
      <vt:lpstr>Garantías Recibidas</vt:lpstr>
      <vt:lpstr>Resumen</vt:lpstr>
      <vt:lpstr>Presentación de PowerPoint</vt:lpstr>
    </vt:vector>
  </TitlesOfParts>
  <Company>de Larrobla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Bantotal</dc:title>
  <cp:keywords>Bantotal Training</cp:keywords>
  <dc:description>Préstamos, Líneas de Crédito y Garantías</dc:description>
  <cp:lastModifiedBy>GARCIA MUNOZ WILLIAM GEOVANNY</cp:lastModifiedBy>
  <cp:revision>58</cp:revision>
  <dcterms:created xsi:type="dcterms:W3CDTF">2004-05-17T19:28:43Z</dcterms:created>
  <dcterms:modified xsi:type="dcterms:W3CDTF">2025-07-02T20:24:06Z</dcterms:modified>
</cp:coreProperties>
</file>