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03" r:id="rId2"/>
    <p:sldId id="304" r:id="rId3"/>
    <p:sldId id="375" r:id="rId4"/>
    <p:sldId id="305" r:id="rId5"/>
    <p:sldId id="332" r:id="rId6"/>
    <p:sldId id="374" r:id="rId7"/>
    <p:sldId id="337" r:id="rId8"/>
    <p:sldId id="306" r:id="rId9"/>
    <p:sldId id="307" r:id="rId10"/>
    <p:sldId id="338" r:id="rId11"/>
    <p:sldId id="369" r:id="rId12"/>
    <p:sldId id="372" r:id="rId13"/>
    <p:sldId id="401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9" r:id="rId25"/>
    <p:sldId id="390" r:id="rId26"/>
    <p:sldId id="387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342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</p:sldIdLst>
  <p:sldSz cx="9144000" cy="6858000" type="screen4x3"/>
  <p:notesSz cx="7315200" cy="9601200"/>
  <p:defaultTextStyle>
    <a:defPPr>
      <a:defRPr lang="es-E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ZapfDingbats" pitchFamily="8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DDDDDD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8" autoAdjust="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634D0AA6-20D7-07E4-FA03-71F6E6966D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936A11EF-E51D-D46D-AF6D-8BA3FCBD5E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59108" name="Rectangle 4">
            <a:extLst>
              <a:ext uri="{FF2B5EF4-FFF2-40B4-BE49-F238E27FC236}">
                <a16:creationId xmlns:a16="http://schemas.microsoft.com/office/drawing/2014/main" id="{B22E4776-88C2-213D-B26D-98AFE92419A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Préstamos, Líneas de Crédito y Garantías</a:t>
            </a:r>
          </a:p>
        </p:txBody>
      </p:sp>
      <p:sp>
        <p:nvSpPr>
          <p:cNvPr id="559109" name="Rectangle 5">
            <a:extLst>
              <a:ext uri="{FF2B5EF4-FFF2-40B4-BE49-F238E27FC236}">
                <a16:creationId xmlns:a16="http://schemas.microsoft.com/office/drawing/2014/main" id="{B88C2AE7-9D96-BF2A-8FD2-91396CA856A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01EDBB7B-48D8-41C0-8A7D-DAE394C28216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EC5B4C1-9821-EFD0-0DB0-ECF780EA94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87DE27-FB7A-75F2-D1D5-F7A475F3483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7AD86652-2C39-2582-DA16-17896EFF619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0EF94CF-584A-46BF-98AF-77185FE4AB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512E121-F874-C8B0-F601-DFE3EB5655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Préstamos, Líneas de Crédito y Garantías</a:t>
            </a:r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F9133D9-5805-BB4B-E632-3ABDDE19AB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1B3F3C1-73CB-44A7-90E9-3508CAE7DA82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7F434AFF-FBAA-71B6-0DC8-0EB4877C6A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DA22B92C-1A28-126A-F366-CC871E303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94E4A161-B919-421E-B611-9AA88977E2F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712EC3C-B4D2-BC2C-6861-B20FE58863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69B43B90-B26D-2D99-DB9A-8E26D8303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6">
            <a:extLst>
              <a:ext uri="{FF2B5EF4-FFF2-40B4-BE49-F238E27FC236}">
                <a16:creationId xmlns:a16="http://schemas.microsoft.com/office/drawing/2014/main" id="{E7B194A1-8449-A9D9-FA5C-AC50A1D885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2BC85F1F-6891-2280-9D75-688E485CA7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F848C645-B869-4247-BE78-887065865CE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2D7345B6-EB7A-D620-E2F3-60F404C9B9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4517" name="Rectangle 3">
            <a:extLst>
              <a:ext uri="{FF2B5EF4-FFF2-40B4-BE49-F238E27FC236}">
                <a16:creationId xmlns:a16="http://schemas.microsoft.com/office/drawing/2014/main" id="{4D2648E2-F5AB-F36E-C7DA-D1453E176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6">
            <a:extLst>
              <a:ext uri="{FF2B5EF4-FFF2-40B4-BE49-F238E27FC236}">
                <a16:creationId xmlns:a16="http://schemas.microsoft.com/office/drawing/2014/main" id="{A3300D30-81C6-E53F-8970-F5C0061A79E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5539" name="Rectangle 7">
            <a:extLst>
              <a:ext uri="{FF2B5EF4-FFF2-40B4-BE49-F238E27FC236}">
                <a16:creationId xmlns:a16="http://schemas.microsoft.com/office/drawing/2014/main" id="{EE7A6824-9485-D9C4-FC6B-B5F5FFB33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416FA308-0449-4D93-93C1-E2D5462785FA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B671A349-737B-DD54-A86D-BDB519609FD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D48D8FEC-2A1D-13CF-CD0D-537865C45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>
            <a:extLst>
              <a:ext uri="{FF2B5EF4-FFF2-40B4-BE49-F238E27FC236}">
                <a16:creationId xmlns:a16="http://schemas.microsoft.com/office/drawing/2014/main" id="{1D0DFED6-28F1-84DD-0D5F-720E93542E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A2CA87A3-1948-DBE1-F674-9D44098215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3B765C98-68B6-4368-9334-5B85D781105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8BDBD5D-B1B6-19F2-4BA2-20B81817CC5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545958D2-8245-A095-979C-B5B250F0E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>
            <a:extLst>
              <a:ext uri="{FF2B5EF4-FFF2-40B4-BE49-F238E27FC236}">
                <a16:creationId xmlns:a16="http://schemas.microsoft.com/office/drawing/2014/main" id="{BBBA47C1-B779-F14B-45C7-3D8BA03B18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7587" name="Rectangle 7">
            <a:extLst>
              <a:ext uri="{FF2B5EF4-FFF2-40B4-BE49-F238E27FC236}">
                <a16:creationId xmlns:a16="http://schemas.microsoft.com/office/drawing/2014/main" id="{537897FE-B572-96F5-48B0-96ECE62980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CE00177-1A87-423E-905F-6ABB4635E61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413B1C7C-3A9F-765B-37D6-41BC6B3DFB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8C83CE34-005D-8785-EC99-65EE48D22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>
            <a:extLst>
              <a:ext uri="{FF2B5EF4-FFF2-40B4-BE49-F238E27FC236}">
                <a16:creationId xmlns:a16="http://schemas.microsoft.com/office/drawing/2014/main" id="{3383A82D-B565-9B47-F176-5AC67AE3F2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04900DF2-B603-6CC4-0870-4791C75F09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81F430BD-E9E1-46A4-AA7F-34B4FDADD13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C3F545A1-1F1D-7076-D7AE-5C77706F86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B313FB71-5CE2-0065-D5CE-3141F9269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>
            <a:extLst>
              <a:ext uri="{FF2B5EF4-FFF2-40B4-BE49-F238E27FC236}">
                <a16:creationId xmlns:a16="http://schemas.microsoft.com/office/drawing/2014/main" id="{EBC0E0DC-9D74-67AE-CB0C-7B0A7C422D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9635" name="Rectangle 7">
            <a:extLst>
              <a:ext uri="{FF2B5EF4-FFF2-40B4-BE49-F238E27FC236}">
                <a16:creationId xmlns:a16="http://schemas.microsoft.com/office/drawing/2014/main" id="{55B68D87-C6C8-9E1C-8A33-F543D1336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6A84CC1-E9A9-4DC9-A1B4-08ADA6B13BB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C2250D65-E43B-A5D5-226A-42F09AD9B5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D9F8A0F9-530D-E16D-131E-7AF0E199C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>
            <a:extLst>
              <a:ext uri="{FF2B5EF4-FFF2-40B4-BE49-F238E27FC236}">
                <a16:creationId xmlns:a16="http://schemas.microsoft.com/office/drawing/2014/main" id="{8F632036-80CD-05D0-0945-EFD3475BBD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0659" name="Rectangle 7">
            <a:extLst>
              <a:ext uri="{FF2B5EF4-FFF2-40B4-BE49-F238E27FC236}">
                <a16:creationId xmlns:a16="http://schemas.microsoft.com/office/drawing/2014/main" id="{4326521A-E7FF-C920-3930-46F9B89036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23A1AD4-F958-45BB-8655-EA1C58D2572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5CA9D04D-427F-2416-959C-BC5B3BEF643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3D1225FD-EF3B-F831-2628-D825AF525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>
            <a:extLst>
              <a:ext uri="{FF2B5EF4-FFF2-40B4-BE49-F238E27FC236}">
                <a16:creationId xmlns:a16="http://schemas.microsoft.com/office/drawing/2014/main" id="{92BCF402-28C6-9605-7B25-33561F645F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1683" name="Rectangle 7">
            <a:extLst>
              <a:ext uri="{FF2B5EF4-FFF2-40B4-BE49-F238E27FC236}">
                <a16:creationId xmlns:a16="http://schemas.microsoft.com/office/drawing/2014/main" id="{559D0510-44BC-5B8C-3592-FD2117B758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9E80FDF9-74DF-497A-A037-0A67B210DBC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E8239CEC-FCFD-9D0B-8B7C-099C0B72C8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B2A3FFC3-40A5-118E-CF1A-E3572C0F4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6">
            <a:extLst>
              <a:ext uri="{FF2B5EF4-FFF2-40B4-BE49-F238E27FC236}">
                <a16:creationId xmlns:a16="http://schemas.microsoft.com/office/drawing/2014/main" id="{8955DA31-AED9-B1AE-3EEB-B8BCBFB1F9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8E931F90-AF96-6569-D276-C5A72DB8EA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1489C6F-34A7-402D-8271-83233724418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104A6BB2-35FF-E4ED-326A-CA6A3F3FDD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AB8AE26F-FEDA-9B79-FB12-47F0A4040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>
            <a:extLst>
              <a:ext uri="{FF2B5EF4-FFF2-40B4-BE49-F238E27FC236}">
                <a16:creationId xmlns:a16="http://schemas.microsoft.com/office/drawing/2014/main" id="{AF4009A2-D905-53FF-105E-EC9BA5DBB4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3731" name="Rectangle 7">
            <a:extLst>
              <a:ext uri="{FF2B5EF4-FFF2-40B4-BE49-F238E27FC236}">
                <a16:creationId xmlns:a16="http://schemas.microsoft.com/office/drawing/2014/main" id="{2938AEF4-9A76-3B99-5D9C-00F8143C6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14C94C2-71E6-42D3-B3CD-75BE21BC80F0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F82EF0D7-4459-E117-1416-96C0B4DF50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3" name="Rectangle 3">
            <a:extLst>
              <a:ext uri="{FF2B5EF4-FFF2-40B4-BE49-F238E27FC236}">
                <a16:creationId xmlns:a16="http://schemas.microsoft.com/office/drawing/2014/main" id="{5E6C1E7D-D6DC-6678-4D85-3FF600997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6">
            <a:extLst>
              <a:ext uri="{FF2B5EF4-FFF2-40B4-BE49-F238E27FC236}">
                <a16:creationId xmlns:a16="http://schemas.microsoft.com/office/drawing/2014/main" id="{9BE30A00-0B8E-A24E-8146-8C5B73CAA4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977D6DF7-EA24-5CC1-4781-B8257D3F70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D06FBA5-3CB6-4341-B5A1-2ACB8C0987C5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132AFE04-BE47-38C5-2763-0633305CBC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7655E3DF-0A66-EDDB-139B-FCE9DE887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>
            <a:extLst>
              <a:ext uri="{FF2B5EF4-FFF2-40B4-BE49-F238E27FC236}">
                <a16:creationId xmlns:a16="http://schemas.microsoft.com/office/drawing/2014/main" id="{8487C8ED-B185-CF95-99B9-C0CE8D853D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C60E0F14-403C-6C65-DED2-17F7C4284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15DB4B6-2CCE-456D-BE95-29E73509E1A4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19AFC0AB-97FD-B478-4E35-ED8EFBD1C33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8057B8D5-3B76-1DC6-58C8-3B0EF4137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>
            <a:extLst>
              <a:ext uri="{FF2B5EF4-FFF2-40B4-BE49-F238E27FC236}">
                <a16:creationId xmlns:a16="http://schemas.microsoft.com/office/drawing/2014/main" id="{B2F8238B-362F-1BE2-4B58-A33550DB07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0E52EF79-156D-3B21-9629-3FDA83E6B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80F6605-7398-46D7-9198-12C3D0AA9BD5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27905228-51E6-66B1-CEB5-1946A7E319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92B77555-9F60-F187-59CF-7711DB4B5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>
            <a:extLst>
              <a:ext uri="{FF2B5EF4-FFF2-40B4-BE49-F238E27FC236}">
                <a16:creationId xmlns:a16="http://schemas.microsoft.com/office/drawing/2014/main" id="{8DF51656-4482-49E3-FFFD-7C12D06E21F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D14B13CF-8C5C-B032-18B2-EC66908D0F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6D24566-84C8-4483-BFD0-5463CCE74D6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19C92748-FD0D-33C4-4DDB-66ACB33431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BBC81B14-2ED0-2385-7355-DDFA3DBF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>
            <a:extLst>
              <a:ext uri="{FF2B5EF4-FFF2-40B4-BE49-F238E27FC236}">
                <a16:creationId xmlns:a16="http://schemas.microsoft.com/office/drawing/2014/main" id="{37C491A3-376B-7B85-5C79-F21CAE52B8A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B6EC8D71-C703-95BF-338C-70EF5D3218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77E79672-DB99-4632-99E2-3D06EFCED207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BB84B17-4E1D-E68D-8A9F-9623F80E8C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1158AE5-D831-CF92-BCBC-6563A72C7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>
            <a:extLst>
              <a:ext uri="{FF2B5EF4-FFF2-40B4-BE49-F238E27FC236}">
                <a16:creationId xmlns:a16="http://schemas.microsoft.com/office/drawing/2014/main" id="{15374F67-3F49-BED1-16A7-AD28ECFDAB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CFFDBE5B-AB81-F982-04C8-9338D01F3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80748A4-7D67-4C24-A32C-FD27CB85B8C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02FBD109-2186-A731-F35E-672258ACA5B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4E15D2F5-A816-F9EB-0519-76BC303B9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>
            <a:extLst>
              <a:ext uri="{FF2B5EF4-FFF2-40B4-BE49-F238E27FC236}">
                <a16:creationId xmlns:a16="http://schemas.microsoft.com/office/drawing/2014/main" id="{29D0602E-FB7C-6F68-0544-2B76528189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58EEA321-88EF-1439-BE6A-58538FECE1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C60C2393-5D20-4023-B311-A50ACEC0C95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5F99418C-954C-9355-4662-12D7AD282D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6C2F7E11-54EA-9A20-F4C6-2231FC01C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>
            <a:extLst>
              <a:ext uri="{FF2B5EF4-FFF2-40B4-BE49-F238E27FC236}">
                <a16:creationId xmlns:a16="http://schemas.microsoft.com/office/drawing/2014/main" id="{0DDC3CAA-0E27-51DB-A4D9-231DFBFFF3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705F30F1-0A92-F8E9-B33E-D9F915E1A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4B024DD6-8C15-408B-9631-D94D3A88CA4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3D9F2CF4-F01D-B528-348F-E3378BE846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1FBCFFD4-A951-6513-A917-E99CAD59D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>
            <a:extLst>
              <a:ext uri="{FF2B5EF4-FFF2-40B4-BE49-F238E27FC236}">
                <a16:creationId xmlns:a16="http://schemas.microsoft.com/office/drawing/2014/main" id="{C3269F37-76DB-DE48-9F5A-E39BE159E5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3EE429B1-F7E9-697F-4D7A-6D60F91E16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9A1F474-F19E-4741-9CAC-1F4DB40172A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DB6BACAC-A746-1012-0316-20CB4B5CB0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183FD3CD-0AA7-7E8A-4F9F-9E99D7381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>
            <a:extLst>
              <a:ext uri="{FF2B5EF4-FFF2-40B4-BE49-F238E27FC236}">
                <a16:creationId xmlns:a16="http://schemas.microsoft.com/office/drawing/2014/main" id="{29B7EC1E-6152-F07F-95BD-7212D6D1CC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9A26A252-285D-3FBF-4ACC-1EAEF90D26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CCE52B5-406B-409E-A893-2A34DC2D1AF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AEB77E3D-A8D4-CD45-CC9E-682C72B0A15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6A3E7F47-C9E2-690D-A1AC-08D1E46E7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>
            <a:extLst>
              <a:ext uri="{FF2B5EF4-FFF2-40B4-BE49-F238E27FC236}">
                <a16:creationId xmlns:a16="http://schemas.microsoft.com/office/drawing/2014/main" id="{1DAEB39C-D1C6-DB64-DC9D-0F2C26DC2C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C20AF0D9-21BD-A74D-FAA1-223CA4630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2C234F5-0483-43D9-B093-E4AC19C083E7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29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81701CF4-817D-2004-1BD8-1E1216AD04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11E93FBA-17BF-3979-BC78-C692D2939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6">
            <a:extLst>
              <a:ext uri="{FF2B5EF4-FFF2-40B4-BE49-F238E27FC236}">
                <a16:creationId xmlns:a16="http://schemas.microsoft.com/office/drawing/2014/main" id="{BCD35AA8-48C1-52A9-6A90-16D2302A50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F988A45A-7D9D-AF44-97BC-E7FCF47E6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4F98B42F-CD11-4218-9905-32718988633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A96F386E-F9CB-E254-389C-B52512D787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58ECA638-87F6-DF55-8C24-FD0007E399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6">
            <a:extLst>
              <a:ext uri="{FF2B5EF4-FFF2-40B4-BE49-F238E27FC236}">
                <a16:creationId xmlns:a16="http://schemas.microsoft.com/office/drawing/2014/main" id="{F38A1670-7556-0EDE-75F8-5940092A62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9DB4EFAA-F724-9C08-A788-19981C107D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0653251-6A04-40A2-9E8D-CD4714F56DD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C52C1F40-2270-3DFF-F625-6C6ECFD04F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88492576-0BDB-443B-61BB-88D7D60CC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>
            <a:extLst>
              <a:ext uri="{FF2B5EF4-FFF2-40B4-BE49-F238E27FC236}">
                <a16:creationId xmlns:a16="http://schemas.microsoft.com/office/drawing/2014/main" id="{5305D456-D1F3-1EA8-C18E-FE0C70A80B8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10257C4E-C86E-9DC7-A71B-31D6C7A08F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BFE4E821-5FE9-4B9A-A8B8-13E2250C60A4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8E4B1020-CFA6-6B15-AFC0-B74FF0457C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8FB1494D-99EE-2ED8-D925-615074B8D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>
            <a:extLst>
              <a:ext uri="{FF2B5EF4-FFF2-40B4-BE49-F238E27FC236}">
                <a16:creationId xmlns:a16="http://schemas.microsoft.com/office/drawing/2014/main" id="{34ECDC76-4CBB-C68D-27DC-9B97F2A7DB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52F12CB6-419D-EDBC-2A67-C1D7EA9E4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D2F7AF27-DFF1-4D37-9096-2ED2EAEB897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25215181-46A4-DBB2-D0BB-21A43353A9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0088CC79-3703-4D0B-531C-CEA9DD774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>
            <a:extLst>
              <a:ext uri="{FF2B5EF4-FFF2-40B4-BE49-F238E27FC236}">
                <a16:creationId xmlns:a16="http://schemas.microsoft.com/office/drawing/2014/main" id="{FDC2965E-2D83-209D-03C2-832205F04E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8067" name="Rectangle 7">
            <a:extLst>
              <a:ext uri="{FF2B5EF4-FFF2-40B4-BE49-F238E27FC236}">
                <a16:creationId xmlns:a16="http://schemas.microsoft.com/office/drawing/2014/main" id="{D09E9C14-C91B-7B74-309A-938FAE0C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45DCBE9-9213-4380-A995-5209E3225F53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6B081DF6-A05D-5DDF-4B71-D1280832B24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9" name="Rectangle 3">
            <a:extLst>
              <a:ext uri="{FF2B5EF4-FFF2-40B4-BE49-F238E27FC236}">
                <a16:creationId xmlns:a16="http://schemas.microsoft.com/office/drawing/2014/main" id="{97861306-D761-7E96-25CC-248FF481C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>
            <a:extLst>
              <a:ext uri="{FF2B5EF4-FFF2-40B4-BE49-F238E27FC236}">
                <a16:creationId xmlns:a16="http://schemas.microsoft.com/office/drawing/2014/main" id="{B1515A14-E691-5DBF-54AE-9E71892F9F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7837EF36-5C2B-3D87-E0AC-FBE11B8C7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3B94996A-E09B-4795-B42F-71447F85CA6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68BEA325-B5BC-89FC-7D91-F6EF5C8851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DFCE557C-AA58-DEF9-64BD-AD5F2865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>
            <a:extLst>
              <a:ext uri="{FF2B5EF4-FFF2-40B4-BE49-F238E27FC236}">
                <a16:creationId xmlns:a16="http://schemas.microsoft.com/office/drawing/2014/main" id="{1581F213-8D98-52EB-53E8-ED47601D612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0115" name="Rectangle 7">
            <a:extLst>
              <a:ext uri="{FF2B5EF4-FFF2-40B4-BE49-F238E27FC236}">
                <a16:creationId xmlns:a16="http://schemas.microsoft.com/office/drawing/2014/main" id="{A183B38B-9738-6431-07E1-C04CAFDBE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2E465AD-CC12-429E-8D4D-B9690CB907B2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D9DDFC30-3119-A50B-879F-5B3295F6B0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7" name="Rectangle 3">
            <a:extLst>
              <a:ext uri="{FF2B5EF4-FFF2-40B4-BE49-F238E27FC236}">
                <a16:creationId xmlns:a16="http://schemas.microsoft.com/office/drawing/2014/main" id="{B66DF73D-DFDA-7F9A-85DF-9AF060A53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>
            <a:extLst>
              <a:ext uri="{FF2B5EF4-FFF2-40B4-BE49-F238E27FC236}">
                <a16:creationId xmlns:a16="http://schemas.microsoft.com/office/drawing/2014/main" id="{5E3C1DBB-8D42-D0F0-FC66-43155B8E2E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633FB19F-A19F-5DC2-F06A-44A083E3D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81294F66-4E46-4A18-9554-68E6A097279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7B1F98C8-FA78-33BC-7339-BF5A6C02B42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1" name="Rectangle 3">
            <a:extLst>
              <a:ext uri="{FF2B5EF4-FFF2-40B4-BE49-F238E27FC236}">
                <a16:creationId xmlns:a16="http://schemas.microsoft.com/office/drawing/2014/main" id="{F1E96A3A-116A-BD0A-7824-955D27789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>
            <a:extLst>
              <a:ext uri="{FF2B5EF4-FFF2-40B4-BE49-F238E27FC236}">
                <a16:creationId xmlns:a16="http://schemas.microsoft.com/office/drawing/2014/main" id="{C2F6845E-0522-AE67-DF7D-8777E1007E4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2163" name="Rectangle 7">
            <a:extLst>
              <a:ext uri="{FF2B5EF4-FFF2-40B4-BE49-F238E27FC236}">
                <a16:creationId xmlns:a16="http://schemas.microsoft.com/office/drawing/2014/main" id="{44518E4C-5CED-8DFB-B3E0-A1454BFE3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A04EE5F-20B7-4EB6-A5AF-FA0B63ACC071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DFE6AEB6-B679-F38F-80D6-6C22563D36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92165" name="Rectangle 3">
            <a:extLst>
              <a:ext uri="{FF2B5EF4-FFF2-40B4-BE49-F238E27FC236}">
                <a16:creationId xmlns:a16="http://schemas.microsoft.com/office/drawing/2014/main" id="{23D9F591-5AD0-8643-27D3-236223F5D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>
            <a:extLst>
              <a:ext uri="{FF2B5EF4-FFF2-40B4-BE49-F238E27FC236}">
                <a16:creationId xmlns:a16="http://schemas.microsoft.com/office/drawing/2014/main" id="{CB276681-1262-79F6-3559-241531B7D0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3187" name="Rectangle 7">
            <a:extLst>
              <a:ext uri="{FF2B5EF4-FFF2-40B4-BE49-F238E27FC236}">
                <a16:creationId xmlns:a16="http://schemas.microsoft.com/office/drawing/2014/main" id="{7598FD50-C292-E12A-E5EB-2CFC9AE62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8764E9CF-C72F-4816-B8D9-A44063C2049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1E78BDF7-BD4F-2960-EBD5-E1F2D0658A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9" name="Rectangle 3">
            <a:extLst>
              <a:ext uri="{FF2B5EF4-FFF2-40B4-BE49-F238E27FC236}">
                <a16:creationId xmlns:a16="http://schemas.microsoft.com/office/drawing/2014/main" id="{7452D766-FBA5-4508-5423-C2D6C8216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72A0411B-481A-407E-0D1C-4E005465AE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4211" name="Rectangle 7">
            <a:extLst>
              <a:ext uri="{FF2B5EF4-FFF2-40B4-BE49-F238E27FC236}">
                <a16:creationId xmlns:a16="http://schemas.microsoft.com/office/drawing/2014/main" id="{C7EF62E7-2675-FB5B-5FFD-018E090FF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6D1272D-F46F-4979-8F85-8F20BF8002DD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39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B70BC936-3454-4464-1324-CBBDA239B77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3" name="Rectangle 3">
            <a:extLst>
              <a:ext uri="{FF2B5EF4-FFF2-40B4-BE49-F238E27FC236}">
                <a16:creationId xmlns:a16="http://schemas.microsoft.com/office/drawing/2014/main" id="{4D565FF9-DDA9-D076-D331-EB6C96921A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>
            <a:extLst>
              <a:ext uri="{FF2B5EF4-FFF2-40B4-BE49-F238E27FC236}">
                <a16:creationId xmlns:a16="http://schemas.microsoft.com/office/drawing/2014/main" id="{FF6CC0DD-A1E6-89BD-FB8C-3439497FD6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4084F330-AF2A-7918-1163-CE5F4AFA4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4356D626-6497-4335-8171-C6F0DEA6A12E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26365A69-F688-5296-9555-2D14680FEA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20C45B5E-E4DA-AE2A-87FA-7F9C18985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>
            <a:extLst>
              <a:ext uri="{FF2B5EF4-FFF2-40B4-BE49-F238E27FC236}">
                <a16:creationId xmlns:a16="http://schemas.microsoft.com/office/drawing/2014/main" id="{F8CD0FAC-39A1-92D1-968A-72B2593063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5235" name="Rectangle 7">
            <a:extLst>
              <a:ext uri="{FF2B5EF4-FFF2-40B4-BE49-F238E27FC236}">
                <a16:creationId xmlns:a16="http://schemas.microsoft.com/office/drawing/2014/main" id="{04C9841F-CB45-2F25-E849-5EB32651EE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9B93344E-893E-40B0-BE72-2E00A71B0AA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1A4F24D5-6D92-BC0D-0933-04C0D681DA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7" name="Rectangle 3">
            <a:extLst>
              <a:ext uri="{FF2B5EF4-FFF2-40B4-BE49-F238E27FC236}">
                <a16:creationId xmlns:a16="http://schemas.microsoft.com/office/drawing/2014/main" id="{F43383BD-7768-90E7-9126-301A22A7E5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>
            <a:extLst>
              <a:ext uri="{FF2B5EF4-FFF2-40B4-BE49-F238E27FC236}">
                <a16:creationId xmlns:a16="http://schemas.microsoft.com/office/drawing/2014/main" id="{7D898DD5-E3CA-2A69-0B8C-421CD26B2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6259" name="Rectangle 7">
            <a:extLst>
              <a:ext uri="{FF2B5EF4-FFF2-40B4-BE49-F238E27FC236}">
                <a16:creationId xmlns:a16="http://schemas.microsoft.com/office/drawing/2014/main" id="{49EBC133-2F5B-7978-D9A7-30C3675FC6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ECBE752F-2888-4425-8433-3E22AB405321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25C07106-C48F-6D1E-F3ED-0558B43F37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1" name="Rectangle 3">
            <a:extLst>
              <a:ext uri="{FF2B5EF4-FFF2-40B4-BE49-F238E27FC236}">
                <a16:creationId xmlns:a16="http://schemas.microsoft.com/office/drawing/2014/main" id="{41182516-1F85-3518-1A56-50C1495FF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>
            <a:extLst>
              <a:ext uri="{FF2B5EF4-FFF2-40B4-BE49-F238E27FC236}">
                <a16:creationId xmlns:a16="http://schemas.microsoft.com/office/drawing/2014/main" id="{C6732007-649F-43B0-C27A-51344F301F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EA61B9A0-3525-D57F-C348-C2FAC6441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64228966-B7DA-433C-AB56-29834A3E0F5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42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41352725-D752-9100-22DD-C6872494457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030D423C-8CBB-EDC5-F844-5EE246030F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>
            <a:extLst>
              <a:ext uri="{FF2B5EF4-FFF2-40B4-BE49-F238E27FC236}">
                <a16:creationId xmlns:a16="http://schemas.microsoft.com/office/drawing/2014/main" id="{7D616D90-9E08-45AA-E858-AB1671EF29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8307" name="Rectangle 7">
            <a:extLst>
              <a:ext uri="{FF2B5EF4-FFF2-40B4-BE49-F238E27FC236}">
                <a16:creationId xmlns:a16="http://schemas.microsoft.com/office/drawing/2014/main" id="{6B7FD4DC-3136-1870-61EE-938CE5E82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E7033E2-8F76-4EB1-910F-024BB6845EB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43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8308" name="Rectangle 2">
            <a:extLst>
              <a:ext uri="{FF2B5EF4-FFF2-40B4-BE49-F238E27FC236}">
                <a16:creationId xmlns:a16="http://schemas.microsoft.com/office/drawing/2014/main" id="{7B363BE6-39A5-3F62-D95B-B6A443AEF2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9" name="Rectangle 3">
            <a:extLst>
              <a:ext uri="{FF2B5EF4-FFF2-40B4-BE49-F238E27FC236}">
                <a16:creationId xmlns:a16="http://schemas.microsoft.com/office/drawing/2014/main" id="{696D4C89-93EE-A5A8-9393-764D5BF9E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>
            <a:extLst>
              <a:ext uri="{FF2B5EF4-FFF2-40B4-BE49-F238E27FC236}">
                <a16:creationId xmlns:a16="http://schemas.microsoft.com/office/drawing/2014/main" id="{1D09187F-1BA0-2016-27A2-DBCE031CC8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A753575B-2EBB-4D5B-17CD-9000B7FA18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D1208F8-F398-429E-8210-69B65A7311D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44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Rectangle 2">
            <a:extLst>
              <a:ext uri="{FF2B5EF4-FFF2-40B4-BE49-F238E27FC236}">
                <a16:creationId xmlns:a16="http://schemas.microsoft.com/office/drawing/2014/main" id="{9583C02D-3FFC-CAF3-DDEC-2B17B11001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3" name="Rectangle 3">
            <a:extLst>
              <a:ext uri="{FF2B5EF4-FFF2-40B4-BE49-F238E27FC236}">
                <a16:creationId xmlns:a16="http://schemas.microsoft.com/office/drawing/2014/main" id="{6AA5D0BF-A815-58F1-97A1-48D774B75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>
            <a:extLst>
              <a:ext uri="{FF2B5EF4-FFF2-40B4-BE49-F238E27FC236}">
                <a16:creationId xmlns:a16="http://schemas.microsoft.com/office/drawing/2014/main" id="{4D739C94-0643-9252-24C3-71748BBA2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0355" name="Rectangle 7">
            <a:extLst>
              <a:ext uri="{FF2B5EF4-FFF2-40B4-BE49-F238E27FC236}">
                <a16:creationId xmlns:a16="http://schemas.microsoft.com/office/drawing/2014/main" id="{D43B156A-798F-DAD6-E68B-7B4FEA475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212E407B-9382-417A-AE40-C7976E886366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0356" name="Rectangle 2">
            <a:extLst>
              <a:ext uri="{FF2B5EF4-FFF2-40B4-BE49-F238E27FC236}">
                <a16:creationId xmlns:a16="http://schemas.microsoft.com/office/drawing/2014/main" id="{89618B8C-FC16-B910-0BDF-0F1F0541A61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7" name="Rectangle 3">
            <a:extLst>
              <a:ext uri="{FF2B5EF4-FFF2-40B4-BE49-F238E27FC236}">
                <a16:creationId xmlns:a16="http://schemas.microsoft.com/office/drawing/2014/main" id="{0A3B247B-A7FB-2621-9DDB-12F49B3973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>
            <a:extLst>
              <a:ext uri="{FF2B5EF4-FFF2-40B4-BE49-F238E27FC236}">
                <a16:creationId xmlns:a16="http://schemas.microsoft.com/office/drawing/2014/main" id="{ACD79B62-6030-6705-678A-8BCE4BFE7A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1379" name="Rectangle 7">
            <a:extLst>
              <a:ext uri="{FF2B5EF4-FFF2-40B4-BE49-F238E27FC236}">
                <a16:creationId xmlns:a16="http://schemas.microsoft.com/office/drawing/2014/main" id="{6D91CC20-1037-689D-8F1F-F0F2142A48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D81EEBB-D839-4B35-9F98-241B834F6818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Rectangle 2">
            <a:extLst>
              <a:ext uri="{FF2B5EF4-FFF2-40B4-BE49-F238E27FC236}">
                <a16:creationId xmlns:a16="http://schemas.microsoft.com/office/drawing/2014/main" id="{86F35173-72A0-ADC1-EA65-371DD640C3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1" name="Rectangle 3">
            <a:extLst>
              <a:ext uri="{FF2B5EF4-FFF2-40B4-BE49-F238E27FC236}">
                <a16:creationId xmlns:a16="http://schemas.microsoft.com/office/drawing/2014/main" id="{9831393A-2BB0-0148-298B-8B71A9AF9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>
            <a:extLst>
              <a:ext uri="{FF2B5EF4-FFF2-40B4-BE49-F238E27FC236}">
                <a16:creationId xmlns:a16="http://schemas.microsoft.com/office/drawing/2014/main" id="{6BA4CC89-02F7-121A-01E5-6F7C20CCD6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2403" name="Rectangle 7">
            <a:extLst>
              <a:ext uri="{FF2B5EF4-FFF2-40B4-BE49-F238E27FC236}">
                <a16:creationId xmlns:a16="http://schemas.microsoft.com/office/drawing/2014/main" id="{231DC52B-A385-F643-CD99-67DC1D65D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79B912ED-8C60-43CB-B8D2-0E4985A508E7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38CA6A13-CF00-A5A6-FCD4-223B148814D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5" name="Rectangle 3">
            <a:extLst>
              <a:ext uri="{FF2B5EF4-FFF2-40B4-BE49-F238E27FC236}">
                <a16:creationId xmlns:a16="http://schemas.microsoft.com/office/drawing/2014/main" id="{F8053EB2-278F-8791-E6B3-71C82E8AC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>
            <a:extLst>
              <a:ext uri="{FF2B5EF4-FFF2-40B4-BE49-F238E27FC236}">
                <a16:creationId xmlns:a16="http://schemas.microsoft.com/office/drawing/2014/main" id="{4E6981C3-7433-1BA8-EC9E-43A89B7ACCA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03235005-4057-9ADE-6337-DAF2AE8892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39C2CB09-6533-41E6-97BC-BBAD93BA601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Rectangle 2">
            <a:extLst>
              <a:ext uri="{FF2B5EF4-FFF2-40B4-BE49-F238E27FC236}">
                <a16:creationId xmlns:a16="http://schemas.microsoft.com/office/drawing/2014/main" id="{DA83A8D5-1AA4-32D8-52B0-4A4AA12AABC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9" name="Rectangle 3">
            <a:extLst>
              <a:ext uri="{FF2B5EF4-FFF2-40B4-BE49-F238E27FC236}">
                <a16:creationId xmlns:a16="http://schemas.microsoft.com/office/drawing/2014/main" id="{356B7532-3EA1-C767-C829-502D618EF6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>
            <a:extLst>
              <a:ext uri="{FF2B5EF4-FFF2-40B4-BE49-F238E27FC236}">
                <a16:creationId xmlns:a16="http://schemas.microsoft.com/office/drawing/2014/main" id="{BB7F963C-4FBF-9E00-9FCC-6E47FE5EC6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4451" name="Rectangle 7">
            <a:extLst>
              <a:ext uri="{FF2B5EF4-FFF2-40B4-BE49-F238E27FC236}">
                <a16:creationId xmlns:a16="http://schemas.microsoft.com/office/drawing/2014/main" id="{1E3BF8CE-A85F-D618-FB15-125706972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5976712-F310-48B4-BF58-FC6B1E315E21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49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FFA21CF0-9555-A874-443C-DF22999861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3" name="Rectangle 3">
            <a:extLst>
              <a:ext uri="{FF2B5EF4-FFF2-40B4-BE49-F238E27FC236}">
                <a16:creationId xmlns:a16="http://schemas.microsoft.com/office/drawing/2014/main" id="{917F08EA-B5FA-7B4A-363A-661A484AC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6">
            <a:extLst>
              <a:ext uri="{FF2B5EF4-FFF2-40B4-BE49-F238E27FC236}">
                <a16:creationId xmlns:a16="http://schemas.microsoft.com/office/drawing/2014/main" id="{4AB8A231-5E8C-F595-2A31-951816978F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C1206235-3EEB-4884-824F-65A49D6D8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514CF428-CD0E-43B1-9659-C2571E9B7AC7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986AC40B-2233-A6B2-20C1-CE790208207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E7253800-79D5-B3BB-6E17-392BDE080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>
            <a:extLst>
              <a:ext uri="{FF2B5EF4-FFF2-40B4-BE49-F238E27FC236}">
                <a16:creationId xmlns:a16="http://schemas.microsoft.com/office/drawing/2014/main" id="{FB2D37C1-757A-0F78-1D35-883965185AB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5475" name="Rectangle 7">
            <a:extLst>
              <a:ext uri="{FF2B5EF4-FFF2-40B4-BE49-F238E27FC236}">
                <a16:creationId xmlns:a16="http://schemas.microsoft.com/office/drawing/2014/main" id="{066E8FDD-1A46-E791-1CDC-3FF36D9900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0879C98B-D60C-46A2-A3B0-20D94E5FA559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50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Rectangle 2">
            <a:extLst>
              <a:ext uri="{FF2B5EF4-FFF2-40B4-BE49-F238E27FC236}">
                <a16:creationId xmlns:a16="http://schemas.microsoft.com/office/drawing/2014/main" id="{3FAE3A31-4D8C-209F-5024-73650FD1B6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7" name="Rectangle 3">
            <a:extLst>
              <a:ext uri="{FF2B5EF4-FFF2-40B4-BE49-F238E27FC236}">
                <a16:creationId xmlns:a16="http://schemas.microsoft.com/office/drawing/2014/main" id="{745428BE-1702-AA17-A95E-4420A4265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>
            <a:extLst>
              <a:ext uri="{FF2B5EF4-FFF2-40B4-BE49-F238E27FC236}">
                <a16:creationId xmlns:a16="http://schemas.microsoft.com/office/drawing/2014/main" id="{C00468B8-BD2E-8D3E-14E8-9AFCC79FE5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106499" name="Rectangle 7">
            <a:extLst>
              <a:ext uri="{FF2B5EF4-FFF2-40B4-BE49-F238E27FC236}">
                <a16:creationId xmlns:a16="http://schemas.microsoft.com/office/drawing/2014/main" id="{4A7DC288-DAF2-7E72-CBC0-E9E4439AE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2A4F840-BA14-4D09-B098-4F18032F1F7A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51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500" name="Rectangle 2">
            <a:extLst>
              <a:ext uri="{FF2B5EF4-FFF2-40B4-BE49-F238E27FC236}">
                <a16:creationId xmlns:a16="http://schemas.microsoft.com/office/drawing/2014/main" id="{1C0E68D3-8239-B265-C8CF-4F7E673E64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>
            <a:extLst>
              <a:ext uri="{FF2B5EF4-FFF2-40B4-BE49-F238E27FC236}">
                <a16:creationId xmlns:a16="http://schemas.microsoft.com/office/drawing/2014/main" id="{2AA23587-0F90-4C03-E58C-1330C65EF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6">
            <a:extLst>
              <a:ext uri="{FF2B5EF4-FFF2-40B4-BE49-F238E27FC236}">
                <a16:creationId xmlns:a16="http://schemas.microsoft.com/office/drawing/2014/main" id="{3639CE3B-719F-A81B-133F-E09A71FACE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B7D30BE2-0031-121C-5889-053D7E7F4F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D16C4F50-513F-4972-9437-2F29515AF44C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6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A809DC6F-8E92-425A-3F18-8AFFF732357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BEE76CCD-FEE3-2433-7742-7C93B397E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>
            <a:extLst>
              <a:ext uri="{FF2B5EF4-FFF2-40B4-BE49-F238E27FC236}">
                <a16:creationId xmlns:a16="http://schemas.microsoft.com/office/drawing/2014/main" id="{FA407167-D16D-C1BC-AC0C-DCB9E84BA9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800E8685-8246-DF1B-286D-9C90A1D250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183357B3-393B-45E7-8312-7678D96965DE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7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3D3E06A-5AC9-DD9D-2BD4-F676F21438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2C9FE455-CF6A-E58E-9568-4FD3E2CE6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0" y="4559300"/>
            <a:ext cx="585470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6">
            <a:extLst>
              <a:ext uri="{FF2B5EF4-FFF2-40B4-BE49-F238E27FC236}">
                <a16:creationId xmlns:a16="http://schemas.microsoft.com/office/drawing/2014/main" id="{9AC88449-7B78-F9FD-1B71-8A1402D2B75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C14E24F6-B9BC-4FB4-7085-00613D50B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323A22FD-667B-4F8B-AA89-92FEB693DCEB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8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5F1C6C20-03C1-EE1E-D2E9-A831404D20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FF49CEB-FC32-6767-4C6C-FD74AE611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endParaRPr lang="es-UY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>
            <a:extLst>
              <a:ext uri="{FF2B5EF4-FFF2-40B4-BE49-F238E27FC236}">
                <a16:creationId xmlns:a16="http://schemas.microsoft.com/office/drawing/2014/main" id="{90495BB8-9AE7-FEAE-4CA4-F995CA21E3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t>Préstamos, Líneas de Crédito y Garantías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C5EE410E-2E0E-0A29-3933-E95156D5C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 defTabSz="966788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fld id="{A98944D6-3488-4E44-AEF3-4D126C07D18F}" type="slidenum">
              <a:rPr lang="es-ES" altLang="es-CO" sz="1300">
                <a:solidFill>
                  <a:schemeClr val="tx1"/>
                </a:solidFill>
                <a:latin typeface="Arial" panose="020B0604020202020204" pitchFamily="34" charset="0"/>
              </a:rPr>
              <a:pPr/>
              <a:t>9</a:t>
            </a:fld>
            <a:endParaRPr lang="es-ES" altLang="es-CO" sz="13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F3D81A96-1120-2737-1974-DD08BCB19DB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6825" y="725488"/>
            <a:ext cx="4786313" cy="3589337"/>
          </a:xfrm>
          <a:ln w="12700" cap="flat">
            <a:solidFill>
              <a:schemeClr val="tx1"/>
            </a:solidFill>
          </a:ln>
        </p:spPr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08402B5D-D21B-556C-1FCA-10D4E3C05C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6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pPr eaLnBrk="1" hangingPunct="1"/>
            <a:r>
              <a:rPr lang="es-ES_tradnl" altLang="es-CO">
                <a:latin typeface="Arial" panose="020B0604020202020204" pitchFamily="34" charset="0"/>
              </a:rPr>
              <a:t>Los tipos de operación tienen incorporados un doble concepto: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Tipos de estructura de crédito (o tipo de cuota).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Tipo de tasa de interés:</a:t>
            </a:r>
            <a:endParaRPr lang="es-ES" altLang="es-CO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Inferiores a 50</a:t>
            </a:r>
            <a:r>
              <a:rPr lang="es-ES_tradnl" altLang="es-CO">
                <a:latin typeface="Arial" panose="020B0604020202020204" pitchFamily="34" charset="0"/>
              </a:rPr>
              <a:t>: préstamos a tasa fija.</a:t>
            </a:r>
            <a:endParaRPr lang="es-ES_tradnl" altLang="es-CO" b="1">
              <a:latin typeface="Arial" panose="020B0604020202020204" pitchFamily="34" charset="0"/>
            </a:endParaRPr>
          </a:p>
          <a:p>
            <a:pPr eaLnBrk="1" hangingPunct="1"/>
            <a:r>
              <a:rPr lang="es-ES_tradnl" altLang="es-CO" b="1">
                <a:latin typeface="Arial" panose="020B0604020202020204" pitchFamily="34" charset="0"/>
              </a:rPr>
              <a:t>Superiores a 50</a:t>
            </a:r>
            <a:r>
              <a:rPr lang="es-ES_tradnl" altLang="es-CO">
                <a:latin typeface="Arial" panose="020B0604020202020204" pitchFamily="34" charset="0"/>
              </a:rPr>
              <a:t>: préstamos a tasa revisable, es decir que utilizan una tasa base (clase de tasa) modificable automáticamente, mas un plus fijo.</a:t>
            </a:r>
          </a:p>
          <a:p>
            <a:pPr eaLnBrk="1" hangingPunct="1"/>
            <a:endParaRPr lang="es-ES_tradnl" altLang="es-CO">
              <a:latin typeface="Arial" panose="020B0604020202020204" pitchFamily="34" charset="0"/>
            </a:endParaRPr>
          </a:p>
          <a:p>
            <a:pPr eaLnBrk="1" hangingPunct="1"/>
            <a:endParaRPr lang="es-ES_tradnl" altLang="es-CO">
              <a:latin typeface="Arial" panose="020B0604020202020204" pitchFamily="34" charset="0"/>
            </a:endParaRPr>
          </a:p>
          <a:p>
            <a:pPr eaLnBrk="1" hangingPunct="1"/>
            <a:endParaRPr lang="es-ES" altLang="es-CO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A62862-56BA-E819-0C0C-0311685440A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25BAB789-56A8-408B-B457-0657DF6E79ED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FEC68E7-7325-BCF5-C14E-2FAF834A48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427887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D5F20697-B04B-FD73-A82A-8F91C53D76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7FE8C9BF-DBE8-443C-8EDB-F8C7C024952D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FE346DE-8E37-35F3-C3B7-4EDF9D5D3F9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48911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04813"/>
            <a:ext cx="2057400" cy="57213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04813"/>
            <a:ext cx="6019800" cy="57213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DF21034-D571-3321-834D-363436D870A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913C83EA-FBF7-4C6D-A694-AB7607F1A214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1271BD-574D-9696-B3E4-231B3347C14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384571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A24C4446-2C82-3C8A-DC8F-32EA4B2626B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C1DC6339-07CB-4D39-8C30-7877363D0A25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04AF06F-42BE-081D-515C-FB09505511C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310099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207658-82E3-3165-B257-59F7B4005B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3EB246F1-C213-445A-8C7A-E4ACD528CD26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EC43807-0989-FBD7-B941-30A5D2173C5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221271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9FEFD4E-3D24-6745-6FDB-89CDC647630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FE109542-15D5-4984-A10C-AB4C571C8AC2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24332B7-494C-057F-4F38-F4097C205B6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8487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BA7BB87-B523-DBE9-D09A-78559490CA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50014DC2-64F7-4EDC-8556-4239D5E3ED69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FC4A629-D5CE-9A9D-19E1-4ECE4B8769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2288973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0698C43-5DEB-76A1-49F7-DFD0C3F59F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8DBF05AF-644C-4AA8-8E41-6B07AD00CCCF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716724B-4FA2-9743-635B-14668BE433B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75928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53081CE-7151-2A94-93F1-2FFBBE3818A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F10CB8CC-804F-4D7D-9125-F996A1667072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A0800E5-314B-7A45-E22B-7613D9B6C53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89914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2BCC7DD-32A2-60FE-A5F3-D216DF7784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67E829D3-E46C-4CE4-B0D7-09108EFFD994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E997C4-9E64-4753-12AA-0D95F6D533D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184705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UY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5EA47B4-2EDD-49B3-EEB0-ADC9578759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" altLang="es-CO"/>
              <a:t>WWW.BANTOTAL.COM - </a:t>
            </a:r>
            <a:fld id="{B9296D92-B194-4536-8A38-F25E9BDC120B}" type="slidenum">
              <a:rPr lang="es-ES" altLang="es-CO"/>
              <a:pPr/>
              <a:t>‹Nº›</a:t>
            </a:fld>
            <a:endParaRPr lang="es-ES" altLang="es-CO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D981AF0-A494-B813-5E03-E591289501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  <p:extLst>
      <p:ext uri="{BB962C8B-B14F-4D97-AF65-F5344CB8AC3E}">
        <p14:creationId xmlns:p14="http://schemas.microsoft.com/office/powerpoint/2010/main" val="404933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it_fondo_home">
            <a:extLst>
              <a:ext uri="{FF2B5EF4-FFF2-40B4-BE49-F238E27FC236}">
                <a16:creationId xmlns:a16="http://schemas.microsoft.com/office/drawing/2014/main" id="{7380168F-49E6-086C-A5FA-2B94F37E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27" name="Rectangle 3">
            <a:extLst>
              <a:ext uri="{FF2B5EF4-FFF2-40B4-BE49-F238E27FC236}">
                <a16:creationId xmlns:a16="http://schemas.microsoft.com/office/drawing/2014/main" id="{C88DB922-B46F-F74B-D7AD-D6A2B2573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04813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</a:t>
            </a:r>
          </a:p>
        </p:txBody>
      </p:sp>
      <p:sp>
        <p:nvSpPr>
          <p:cNvPr id="564228" name="Rectangle 4">
            <a:extLst>
              <a:ext uri="{FF2B5EF4-FFF2-40B4-BE49-F238E27FC236}">
                <a16:creationId xmlns:a16="http://schemas.microsoft.com/office/drawing/2014/main" id="{C8A9C377-BBB8-53A2-909E-C932B65B7B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1029" name="Picture 5" descr="sup_logo_bantotal">
            <a:extLst>
              <a:ext uri="{FF2B5EF4-FFF2-40B4-BE49-F238E27FC236}">
                <a16:creationId xmlns:a16="http://schemas.microsoft.com/office/drawing/2014/main" id="{C089527B-7174-0AB1-7A13-0C5A3DBD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0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sup_fondo">
            <a:extLst>
              <a:ext uri="{FF2B5EF4-FFF2-40B4-BE49-F238E27FC236}">
                <a16:creationId xmlns:a16="http://schemas.microsoft.com/office/drawing/2014/main" id="{196733EB-3EDB-62F1-6809-8DA94CA02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372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31" name="Rectangle 7">
            <a:extLst>
              <a:ext uri="{FF2B5EF4-FFF2-40B4-BE49-F238E27FC236}">
                <a16:creationId xmlns:a16="http://schemas.microsoft.com/office/drawing/2014/main" id="{B281E612-8AF2-0F8B-955B-98C82E3E6C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473825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altLang="es-CO"/>
              <a:t>WWW.BANTOTAL.COM - </a:t>
            </a:r>
            <a:fld id="{77F38D25-1DEA-47EA-85F8-568E58AFD61D}" type="slidenum">
              <a:rPr lang="es-ES" altLang="es-CO"/>
              <a:pPr/>
              <a:t>‹Nº›</a:t>
            </a:fld>
            <a:endParaRPr lang="es-ES" altLang="es-CO"/>
          </a:p>
        </p:txBody>
      </p:sp>
      <p:pic>
        <p:nvPicPr>
          <p:cNvPr id="1032" name="Picture 8" descr="Image3">
            <a:extLst>
              <a:ext uri="{FF2B5EF4-FFF2-40B4-BE49-F238E27FC236}">
                <a16:creationId xmlns:a16="http://schemas.microsoft.com/office/drawing/2014/main" id="{185D3109-4FC3-FE1F-5FB6-9570EC8B1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450" y="6524625"/>
            <a:ext cx="14827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4233" name="Rectangle 9">
            <a:extLst>
              <a:ext uri="{FF2B5EF4-FFF2-40B4-BE49-F238E27FC236}">
                <a16:creationId xmlns:a16="http://schemas.microsoft.com/office/drawing/2014/main" id="{9CA099AD-4D6F-E93E-F4BC-50BA2AD0B41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4938" y="6481763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charset="0"/>
              </a:defRPr>
            </a:lvl1pPr>
          </a:lstStyle>
          <a:p>
            <a:pPr>
              <a:defRPr/>
            </a:pPr>
            <a:r>
              <a:rPr lang="es-ES"/>
              <a:t>Junio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685DC6F-697F-B958-79E3-1CDCA65C01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latin typeface="+mn-lt"/>
              <a:cs typeface="Arial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33488494-1CA5-F5B0-25B6-8E0C2594A07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Marzo / Abril 2010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D2969410-CF8F-D640-EA77-89FF830CEB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  <a:p>
            <a:pPr eaLnBrk="1" hangingPunct="1">
              <a:defRPr/>
            </a:pPr>
            <a:endParaRPr lang="es-ES_tradnl"/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C297A01E-E365-7BB1-FD1B-BCD3673C89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1773238"/>
            <a:ext cx="7848600" cy="28082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sz="3600"/>
              <a:t>Preseteo de Productos Activos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ABDBFE99-7CEC-7CED-0113-FC1E2CE30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7313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3653CA4-52C9-8D48-7189-09FA6D9FD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s-ES" altLang="es-CO" sz="2400"/>
              <a:t>cont. Parámetro 504: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3C60C113-9269-1834-F45C-3A85F4046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916113"/>
            <a:ext cx="7437437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69F550E-75AD-433A-A321-47D5E56F80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F2B22E3-57EF-4A32-B133-BA46948DEDC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11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55010" name="Rectangle 2">
            <a:extLst>
              <a:ext uri="{FF2B5EF4-FFF2-40B4-BE49-F238E27FC236}">
                <a16:creationId xmlns:a16="http://schemas.microsoft.com/office/drawing/2014/main" id="{8F75AD47-976B-15FC-395C-17AE53FA5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84438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400"/>
              <a:t>Parámetros: Tipo Amortización</a:t>
            </a:r>
            <a:endParaRPr lang="es-ES" sz="2400"/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6C9278C-C1CC-942F-4A05-B540D4B97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Tipo Amortización: </a:t>
            </a:r>
            <a:r>
              <a:rPr lang="es-ES" sz="1800" b="0" dirty="0"/>
              <a:t>forma de cálculo de valor cuota y cronograma.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Automática (U):  variación en el cálculo de valor cuota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1- Francés : cuota constante (K+ I)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2- Alemán : cuota constante dada por el (K)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3- Francés con Seguro : cuota constante (K + I + Imp. + </a:t>
            </a:r>
            <a:r>
              <a:rPr lang="es-ES" sz="1600" dirty="0" err="1"/>
              <a:t>Seg</a:t>
            </a:r>
            <a:r>
              <a:rPr lang="es-ES" sz="1600" dirty="0"/>
              <a:t>.)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4- Gradiente Geométrico : valor cuota evoluciona en forma exponencial (creciente o decreciente) en función de un porcentaje predefinido.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5- Gradiente Lineal : valor cuota evoluciona en forma lineal (creciente o decreciente) en función de un importe predefinido.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8- Plazo Fijo : la constante es la cuota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9- DPF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10- Leasing : es un préstamo francés con una primera cuota "canon inicial" que puede ser irregular y cuya última cuota comprende al valor residual que también es irregular.</a:t>
            </a:r>
            <a:r>
              <a:rPr lang="es-ES" sz="1800" dirty="0"/>
              <a:t> 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Manual (M):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6- Plan de Pagos : cronograma con intereses vencidos.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dirty="0"/>
              <a:t>7- Plan de Pagos (</a:t>
            </a:r>
            <a:r>
              <a:rPr lang="es-ES" sz="1600" dirty="0" err="1"/>
              <a:t>Int</a:t>
            </a:r>
            <a:r>
              <a:rPr lang="es-ES" sz="1600" dirty="0"/>
              <a:t>. Ad.) : cronograma con </a:t>
            </a:r>
            <a:r>
              <a:rPr lang="es-ES" sz="1600" dirty="0" err="1"/>
              <a:t>int</a:t>
            </a:r>
            <a:r>
              <a:rPr lang="es-ES" sz="1600" dirty="0"/>
              <a:t>. Adelantados. 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Rango mínimo – máximo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Periodicidad de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Cantidad de cuotas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Importes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 dirty="0"/>
              <a:t>Valores preestablecidos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 dirty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Periodicidad de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 dirty="0"/>
              <a:t>Cantidad de cuotas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48F6B46B-0125-DF36-90A6-262B2BAC8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3800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2400"/>
              <a:t>Parámetros: Formas de Despeje</a:t>
            </a:r>
            <a:endParaRPr lang="es-ES" sz="2400"/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6A4D775F-E481-1E8B-3FF0-DAA5CA677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2000"/>
              <a:t>Formas de Despeje:</a:t>
            </a:r>
            <a:r>
              <a:rPr lang="es-ES" sz="1600"/>
              <a:t> </a:t>
            </a:r>
            <a:r>
              <a:rPr lang="es-ES" sz="1800" b="0"/>
              <a:t>determina los datos de entrada para calcular el cronograma.</a:t>
            </a:r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 b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F.Vto y Valor Cuota: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Capital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Cantidad de cuotas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F.Vto y Cant. Cuotas: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  <a:endParaRPr lang="es-ES" sz="140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Capital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Valor Cuota</a:t>
            </a:r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Capital y Cant. Cuotas:</a:t>
            </a:r>
            <a:r>
              <a:rPr lang="es-ES" sz="1600"/>
              <a:t> </a:t>
            </a:r>
            <a:r>
              <a:rPr lang="es-ES" sz="1800"/>
              <a:t>se determinan a partir de:</a:t>
            </a:r>
            <a:endParaRPr lang="es-ES" sz="160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Plazo Total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Período entre Cuotas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/>
              <a:t>Valor Cuota</a:t>
            </a:r>
            <a:r>
              <a:rPr lang="es-ES" sz="2400"/>
              <a:t> </a:t>
            </a:r>
            <a:endParaRPr lang="es-ES" sz="1600"/>
          </a:p>
          <a:p>
            <a:pPr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>
            <a:extLst>
              <a:ext uri="{FF2B5EF4-FFF2-40B4-BE49-F238E27FC236}">
                <a16:creationId xmlns:a16="http://schemas.microsoft.com/office/drawing/2014/main" id="{1DBAD80C-78D7-8374-24B1-5590944D1E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Internet</a:t>
            </a:r>
            <a:endParaRPr lang="es-ES" sz="2400"/>
          </a:p>
        </p:txBody>
      </p:sp>
      <p:sp>
        <p:nvSpPr>
          <p:cNvPr id="605187" name="Rectangle 3">
            <a:extLst>
              <a:ext uri="{FF2B5EF4-FFF2-40B4-BE49-F238E27FC236}">
                <a16:creationId xmlns:a16="http://schemas.microsoft.com/office/drawing/2014/main" id="{4967B384-55AE-9611-FCA1-815FE1752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Identificar Personas (Simulador Internet)?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000"/>
              <a:t>	</a:t>
            </a:r>
            <a:r>
              <a:rPr lang="es-ES" sz="1800" b="0"/>
              <a:t>En caso de estar simulando por internet para cotizarle un crédito a una persona, se pueden pedir los datos de la misma.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</a:t>
            </a:r>
            <a:r>
              <a:rPr lang="es-ES" sz="1800"/>
              <a:t>SI- </a:t>
            </a:r>
            <a:r>
              <a:rPr lang="es-ES" sz="1800" b="0"/>
              <a:t> Las alternativas son: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Actividad 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País Id Persona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Tipo de Documento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Ingresos mensuales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0"/>
              <a:t> </a:t>
            </a:r>
            <a:r>
              <a:rPr lang="es-ES" sz="2000"/>
              <a:t>Instancia Producto: </a:t>
            </a:r>
            <a:r>
              <a:rPr lang="es-ES" sz="1800" b="0"/>
              <a:t>si se quieren visualizar los siguientes datos:</a:t>
            </a:r>
            <a:endParaRPr lang="es-ES" sz="200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Cuenta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Sucursal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Operación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Suboperación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>
            <a:extLst>
              <a:ext uri="{FF2B5EF4-FFF2-40B4-BE49-F238E27FC236}">
                <a16:creationId xmlns:a16="http://schemas.microsoft.com/office/drawing/2014/main" id="{569712DE-D178-3443-41F7-CD87F6227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78563" name="Rectangle 3">
            <a:extLst>
              <a:ext uri="{FF2B5EF4-FFF2-40B4-BE49-F238E27FC236}">
                <a16:creationId xmlns:a16="http://schemas.microsoft.com/office/drawing/2014/main" id="{1B78D061-F1D1-05DA-33C6-91E35371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 typeface="Arial" charset="0"/>
              <a:buChar char="♦"/>
              <a:defRPr/>
            </a:pPr>
            <a:r>
              <a:rPr lang="es-ES" sz="2000"/>
              <a:t>Fechas Plan de Pagos:  </a:t>
            </a:r>
            <a:r>
              <a:rPr lang="es-ES" sz="1800" b="0"/>
              <a:t>esta categoría determina las formas en que se calculará el cronograma de pagos.</a:t>
            </a:r>
          </a:p>
          <a:p>
            <a:pPr marL="533400" indent="-533400" eaLnBrk="1" hangingPunct="1">
              <a:buFont typeface="Arial" charset="0"/>
              <a:buNone/>
              <a:defRPr/>
            </a:pPr>
            <a:endParaRPr lang="es-ES" sz="1800" b="0"/>
          </a:p>
          <a:p>
            <a:pPr marL="990600" lvl="1" indent="-533400" eaLnBrk="1" hangingPunct="1">
              <a:buFont typeface="Arial" charset="0"/>
              <a:buChar char="♦"/>
              <a:defRPr/>
            </a:pPr>
            <a:r>
              <a:rPr lang="es-ES" sz="1800" b="1"/>
              <a:t> Período entre Cuotas: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En días- Valor: </a:t>
            </a:r>
            <a:r>
              <a:rPr lang="es-ES"/>
              <a:t> Período Mínimo/ Período Máximo/Valor Default</a:t>
            </a:r>
            <a:endParaRPr lang="es-ES" b="1"/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En días- Lista:  </a:t>
            </a:r>
            <a:r>
              <a:rPr lang="es-ES"/>
              <a:t>Lista de valores (n posibles períodos)</a:t>
            </a:r>
            <a:endParaRPr lang="es-ES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r>
              <a:rPr lang="es-ES" sz="1800" b="1"/>
              <a:t>Cantidad de Cuotas: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Valor: </a:t>
            </a:r>
            <a:r>
              <a:rPr lang="es-ES"/>
              <a:t>Cantidad Mínima /Cantidad Máxima/Valor Default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r>
              <a:rPr lang="es-ES" b="1"/>
              <a:t>Lista: </a:t>
            </a:r>
            <a:r>
              <a:rPr lang="es-ES"/>
              <a:t>Lista de valores (n posibles cantidades)</a:t>
            </a:r>
          </a:p>
          <a:p>
            <a:pPr marL="1257300" lvl="2" indent="-342900" eaLnBrk="1" hangingPunct="1">
              <a:buFont typeface="Arial" charset="0"/>
              <a:buChar char="♦"/>
              <a:defRPr/>
            </a:pPr>
            <a:endParaRPr lang="es-ES" sz="1200"/>
          </a:p>
          <a:p>
            <a:pPr marL="1257300" lvl="2" indent="-342900" eaLnBrk="1" hangingPunct="1">
              <a:buFont typeface="Arial" charset="0"/>
              <a:buChar char="♦"/>
              <a:defRPr/>
            </a:pPr>
            <a:endParaRPr lang="es-ES" sz="1200" b="1"/>
          </a:p>
          <a:p>
            <a:pPr marL="990600" lvl="1" indent="-533400" eaLnBrk="1" hangingPunct="1">
              <a:buFont typeface="Arial" charset="0"/>
              <a:buNone/>
              <a:defRPr/>
            </a:pPr>
            <a:endParaRPr lang="es-ES" sz="1800" b="1"/>
          </a:p>
          <a:p>
            <a:pPr marL="990600" lvl="1" indent="-533400" eaLnBrk="1" hangingPunct="1">
              <a:buFont typeface="Arial" charset="0"/>
              <a:buChar char="♦"/>
              <a:defRPr/>
            </a:pPr>
            <a:endParaRPr lang="es-ES"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>
            <a:extLst>
              <a:ext uri="{FF2B5EF4-FFF2-40B4-BE49-F238E27FC236}">
                <a16:creationId xmlns:a16="http://schemas.microsoft.com/office/drawing/2014/main" id="{FBCE1D72-D5F2-D861-7F1C-0ACD36C21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42D333-8987-73CC-F7E5-8173D9727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Día: </a:t>
            </a:r>
          </a:p>
          <a:p>
            <a:pPr lvl="2" eaLnBrk="1" hangingPunct="1">
              <a:buFontTx/>
              <a:buNone/>
            </a:pP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1-Comerciales:  </a:t>
            </a:r>
            <a:r>
              <a:rPr lang="es-ES" altLang="es-CO"/>
              <a:t>se toman todos los meses de 30 días.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Febrero de 28 Días? :</a:t>
            </a:r>
            <a:r>
              <a:rPr lang="es-ES" altLang="es-CO" sz="1800"/>
              <a:t>determina si Febrero se toma como un mes de 28 ó 30 días.</a:t>
            </a:r>
            <a:endParaRPr lang="es-ES" altLang="es-CO" sz="1800" b="1"/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Expande Fechas hasta Fin de Mes?: </a:t>
            </a:r>
            <a:r>
              <a:rPr lang="es-ES" altLang="es-CO" sz="1800"/>
              <a:t>para los meses que tienen más de 30 días lleva el vencimiento de la cuota a fin de mes.</a:t>
            </a:r>
            <a:endParaRPr lang="es-ES" altLang="es-CO" sz="1800" b="1"/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2-Calendario: </a:t>
            </a:r>
            <a:r>
              <a:rPr lang="es-ES" altLang="es-CO"/>
              <a:t>se consideran los días reales del mes.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Fuerza Fecha Comercial?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Vencimiento Plazo Fijo/Fecha Fija: </a:t>
            </a:r>
            <a:r>
              <a:rPr lang="es-ES" altLang="es-CO" sz="1800"/>
              <a:t>permite solicitar de forma interactiva un día fijo como fecha de vencimiento de  las cuotas del cronograma; ó un período constante entre cuotas.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>
            <a:extLst>
              <a:ext uri="{FF2B5EF4-FFF2-40B4-BE49-F238E27FC236}">
                <a16:creationId xmlns:a16="http://schemas.microsoft.com/office/drawing/2014/main" id="{250D4AA2-CCEF-B313-8764-212ADCDA3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94DADC5-2765-7824-14E0-2F030821B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Vencimiento: </a:t>
            </a:r>
            <a:r>
              <a:rPr lang="es-ES" altLang="es-CO" sz="1800"/>
              <a:t>determina la forma de ajustar la fecha de vencimiento de la cuota en caso de que ésta sea un día no hábil:</a:t>
            </a:r>
            <a:endParaRPr lang="es-ES" altLang="es-CO" sz="1800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Día Hábil Anterior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No Corresponde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Día Hábil Posterior</a:t>
            </a:r>
            <a:r>
              <a:rPr lang="es-ES" altLang="es-CO" sz="1200" b="1"/>
              <a:t> 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sz="1200" b="1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Pedir Fecha de Primer Pago?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SI: </a:t>
            </a:r>
            <a:r>
              <a:rPr lang="es-ES" altLang="es-CO"/>
              <a:t>solicita fecha de primer pago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NO: Día Fijo Vencimiento Cuota : </a:t>
            </a:r>
            <a:r>
              <a:rPr lang="es-ES" altLang="es-CO"/>
              <a:t>permite indicar un día fijo del mes como vto. de todas las cuotas (por ej. todos los 10 de cada mes) y comienza a aplicar desde el vencimiento del primer período siguiente al alta.</a:t>
            </a:r>
            <a:r>
              <a:rPr lang="es-ES" altLang="es-CO" b="1"/>
              <a:t>  Ej: </a:t>
            </a:r>
            <a:r>
              <a:rPr lang="es-ES" altLang="es-CO"/>
              <a:t>un pmo desembolsado del 30/11: el primer vto sería el 10/12. Un pmo desembolsado el 01/12 tendrá el primer vto el 10/01. </a:t>
            </a:r>
          </a:p>
          <a:p>
            <a:pPr lvl="2" eaLnBrk="1" hangingPunct="1">
              <a:buFontTx/>
              <a:buNone/>
            </a:pPr>
            <a:r>
              <a:rPr lang="es-ES" altLang="es-CO" b="1"/>
              <a:t>   </a:t>
            </a:r>
            <a:r>
              <a:rPr lang="es-ES" altLang="es-CO"/>
              <a:t>En</a:t>
            </a:r>
            <a:r>
              <a:rPr lang="es-ES" altLang="es-CO" b="1"/>
              <a:t> </a:t>
            </a:r>
            <a:r>
              <a:rPr lang="es-ES" altLang="es-CO"/>
              <a:t>caso de parametrizar como día fijo el 31, asume fin de mes y realiza el ajuste que corresponda (30, 28, etc).</a:t>
            </a:r>
            <a:endParaRPr lang="es-ES" altLang="es-CO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65A996D9-2DCB-DB21-3A8D-FF0E95FC4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12B8EFC-A78A-0DDA-A304-44F4E285C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Plazo Total: </a:t>
            </a:r>
            <a:r>
              <a:rPr lang="es-ES" altLang="es-CO" sz="1800"/>
              <a:t>se utiliza para tipo de amortización plazo fijo o modalidad de despeje 5 (capital y cantidad de cuotas).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" altLang="es-CO" sz="180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En días- Valor: </a:t>
            </a:r>
            <a:r>
              <a:rPr lang="es-ES" altLang="es-CO"/>
              <a:t>permite definir un valor por defecto, un mínimo y un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CO" b="1"/>
              <a:t>			 </a:t>
            </a:r>
            <a:r>
              <a:rPr lang="es-ES" altLang="es-CO"/>
              <a:t>máximo.</a:t>
            </a:r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En días- Lista:  </a:t>
            </a:r>
            <a:r>
              <a:rPr lang="es-ES" altLang="es-CO"/>
              <a:t>permite definir una lista de plazos posibles.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altLang="es-CO"/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Días de Gracia: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s-ES" altLang="es-CO" sz="1800"/>
          </a:p>
          <a:p>
            <a:pPr lvl="2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b="1"/>
              <a:t>Preseteo Días de Gracia: </a:t>
            </a:r>
            <a:r>
              <a:rPr lang="es-ES" altLang="es-CO"/>
              <a:t>se establece el tipo de Gracia: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s-ES" altLang="es-CO"/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Gracia de Meses Fijos: </a:t>
            </a:r>
            <a:r>
              <a:rPr lang="es-ES" altLang="es-CO" sz="1800"/>
              <a:t>se parametriza en qué mes tiene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gracia el pmo. Plazas con gracia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establecida en un Mes fijo .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/>
              <a:t>				(Ej: en Panamá- diciembre). </a:t>
            </a:r>
            <a:r>
              <a:rPr lang="es-ES" altLang="es-CO" sz="1800" b="1"/>
              <a:t>    </a:t>
            </a:r>
          </a:p>
          <a:p>
            <a:pPr lvl="4" eaLnBrk="1" hangingPunct="1">
              <a:lnSpc>
                <a:spcPct val="90000"/>
              </a:lnSpc>
              <a:buFont typeface="Arial" panose="020B0604020202020204" pitchFamily="34" charset="0"/>
              <a:buChar char="♦"/>
            </a:pPr>
            <a:r>
              <a:rPr lang="es-ES" altLang="es-CO" sz="1800" b="1"/>
              <a:t>Gracia Standard:</a:t>
            </a:r>
            <a:endParaRPr lang="es-ES" altLang="es-CO" sz="180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" altLang="es-CO" sz="1800" b="1"/>
              <a:t>	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>
            <a:extLst>
              <a:ext uri="{FF2B5EF4-FFF2-40B4-BE49-F238E27FC236}">
                <a16:creationId xmlns:a16="http://schemas.microsoft.com/office/drawing/2014/main" id="{6538AB21-C38F-B9FC-8988-4425B7500F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3683" name="Rectangle 3">
            <a:extLst>
              <a:ext uri="{FF2B5EF4-FFF2-40B4-BE49-F238E27FC236}">
                <a16:creationId xmlns:a16="http://schemas.microsoft.com/office/drawing/2014/main" id="{B33FA3B0-F6B4-0B2D-FF0A-763975F85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4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Gracia Standard: </a:t>
            </a:r>
            <a:r>
              <a:rPr lang="es-ES" sz="1800"/>
              <a:t>se indica:</a:t>
            </a:r>
            <a:endParaRPr lang="es-ES" sz="1800" b="1"/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	- Cuota Inicial: </a:t>
            </a:r>
            <a:r>
              <a:rPr lang="es-ES" sz="1800"/>
              <a:t>a partir de qué cuota tiene gracia</a:t>
            </a:r>
            <a:r>
              <a:rPr lang="es-ES" sz="1800" b="1"/>
              <a:t>	 </a:t>
            </a:r>
            <a:endParaRPr lang="es-ES" sz="2400"/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</a:t>
            </a:r>
            <a:r>
              <a:rPr lang="es-ES" sz="1800" b="1"/>
              <a:t>- Nro. Períodos: </a:t>
            </a:r>
            <a:r>
              <a:rPr lang="es-ES" sz="1800"/>
              <a:t>por cuántos períodos tiene gracia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</a:t>
            </a:r>
            <a:r>
              <a:rPr lang="es-ES" sz="1800" b="1"/>
              <a:t>- Forma de Cálculo:  </a:t>
            </a:r>
            <a:r>
              <a:rPr lang="es-ES" sz="1800"/>
              <a:t>E- Expande Plazo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           N- No Corresponde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           C- Capitaliza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</a:t>
            </a:r>
            <a:r>
              <a:rPr lang="es-ES" sz="1800" b="1"/>
              <a:t>- Sobre: </a:t>
            </a:r>
            <a:r>
              <a:rPr lang="es-ES" sz="1800"/>
              <a:t>se debe indicar si la gracia corresponderá a:	   - Capital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- Interés 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- Ambos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	</a:t>
            </a:r>
            <a:r>
              <a:rPr lang="es-ES" sz="1600" b="1"/>
              <a:t>	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b="1" i="1"/>
              <a:t>Nota: los dos tipos de Gracia son excluyentes (gracia por mes fijo o gracia por cuota).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b="1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/>
              <a:t>Períodos Máximo Gracia:</a:t>
            </a:r>
            <a:r>
              <a:rPr lang="es-ES"/>
              <a:t> se establece el máximo de períodos de   gracia expresado en meses.	</a:t>
            </a:r>
          </a:p>
          <a:p>
            <a:pPr eaLnBrk="1" hangingPunct="1">
              <a:lnSpc>
                <a:spcPct val="90000"/>
              </a:lnSpc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>
            <a:extLst>
              <a:ext uri="{FF2B5EF4-FFF2-40B4-BE49-F238E27FC236}">
                <a16:creationId xmlns:a16="http://schemas.microsoft.com/office/drawing/2014/main" id="{211B9094-5DC5-32EB-A621-8287DC1B9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AB53055A-D4BB-CA9C-560C-7FF8B57FD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Fecha Valor: </a:t>
            </a:r>
            <a:r>
              <a:rPr lang="es-ES" sz="1800" b="0"/>
              <a:t>indica si se despliega o no esta fecha en el simulador y si 		 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Fecha de Vencimiento: </a:t>
            </a:r>
            <a:r>
              <a:rPr lang="es-ES" sz="1800" b="0"/>
              <a:t>indica si se despliega o no esta fecha en el 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	     simulador y si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0"/>
              <a:t> </a:t>
            </a:r>
            <a:r>
              <a:rPr lang="es-ES" sz="1800"/>
              <a:t>Fecha Primer Pago: </a:t>
            </a:r>
            <a:r>
              <a:rPr lang="es-ES" sz="1800" b="0"/>
              <a:t>indica si se despliega o no esta fecha en el </a:t>
            </a:r>
            <a:endParaRPr lang="es-ES" sz="180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	 simulador y si se permite modificar.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Médico: </a:t>
            </a:r>
            <a:r>
              <a:rPr lang="es-ES" sz="1800" b="0"/>
              <a:t>indica si el cliente que solicita el crédito debe pasar por revisión 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         </a:t>
            </a:r>
            <a:r>
              <a:rPr lang="es-ES" sz="1800" b="0"/>
              <a:t>médica. Si se indica SI, la fecha valor se considerará a partir de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                  los días de médico estipulados por ciudad.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Ciudad: </a:t>
            </a:r>
            <a:r>
              <a:rPr lang="es-ES" sz="1800" b="0"/>
              <a:t>indica el valor por defecto de la ciudad donde se desembolsa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                  el préstamo.                 	</a:t>
            </a:r>
          </a:p>
          <a:p>
            <a:pPr marL="533400" indent="-533400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A1A4476-EE43-5524-0098-FDFFB5F4B4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0517099-F2A9-45DB-A84D-2519F16866F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7A23D955-3BD5-9293-D98F-680BC5B82C9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Marzo / Abril 2010</a:t>
            </a:r>
          </a:p>
        </p:txBody>
      </p:sp>
      <p:sp>
        <p:nvSpPr>
          <p:cNvPr id="414722" name="Rectangle 2">
            <a:extLst>
              <a:ext uri="{FF2B5EF4-FFF2-40B4-BE49-F238E27FC236}">
                <a16:creationId xmlns:a16="http://schemas.microsoft.com/office/drawing/2014/main" id="{D6F407EC-B406-56BD-019B-65BE3881B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404813"/>
            <a:ext cx="7847012" cy="6096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_tradnl" sz="3200"/>
              <a:t>Agenda</a:t>
            </a:r>
          </a:p>
        </p:txBody>
      </p:sp>
      <p:sp>
        <p:nvSpPr>
          <p:cNvPr id="414723" name="Rectangle 3">
            <a:extLst>
              <a:ext uri="{FF2B5EF4-FFF2-40B4-BE49-F238E27FC236}">
                <a16:creationId xmlns:a16="http://schemas.microsoft.com/office/drawing/2014/main" id="{D64C6B22-AF00-9B82-D8E0-831505EFA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848600" cy="57912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dirty="0"/>
              <a:t>Parametrización General</a:t>
            </a:r>
          </a:p>
          <a:p>
            <a:pPr eaLnBrk="1" hangingPunct="1">
              <a:buFontTx/>
              <a:buNone/>
              <a:defRPr/>
            </a:pPr>
            <a:endParaRPr lang="es-ES" dirty="0"/>
          </a:p>
          <a:p>
            <a:pPr eaLnBrk="1" hangingPunct="1">
              <a:defRPr/>
            </a:pPr>
            <a:r>
              <a:rPr lang="es-ES" dirty="0"/>
              <a:t>Parametrización Particular por Producto</a:t>
            </a:r>
          </a:p>
          <a:p>
            <a:pPr eaLnBrk="1" hangingPunct="1">
              <a:buFontTx/>
              <a:buNone/>
              <a:defRPr/>
            </a:pPr>
            <a:endParaRPr lang="es-ES" dirty="0"/>
          </a:p>
          <a:p>
            <a:pPr lvl="1" eaLnBrk="1" hangingPunct="1">
              <a:defRPr/>
            </a:pPr>
            <a:r>
              <a:rPr lang="es-ES" sz="2400" dirty="0"/>
              <a:t>Parámetro 504: Simulador de Apertura </a:t>
            </a:r>
          </a:p>
          <a:p>
            <a:pPr lvl="1" eaLnBrk="1" hangingPunct="1">
              <a:defRPr/>
            </a:pPr>
            <a:r>
              <a:rPr lang="es-ES" sz="2400" dirty="0"/>
              <a:t>Parámetro 509: Cancelación de Préstamos</a:t>
            </a:r>
          </a:p>
          <a:p>
            <a:pPr lvl="1" eaLnBrk="1" hangingPunct="1">
              <a:defRPr/>
            </a:pPr>
            <a:r>
              <a:rPr lang="es-ES" sz="2400" dirty="0"/>
              <a:t>Parámetro 510: Parámetros Generales</a:t>
            </a:r>
          </a:p>
          <a:p>
            <a:pPr lvl="1" eaLnBrk="1" hangingPunct="1">
              <a:buFontTx/>
              <a:buNone/>
              <a:defRPr/>
            </a:pPr>
            <a:endParaRPr lang="es-ES" sz="2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4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>
            <a:extLst>
              <a:ext uri="{FF2B5EF4-FFF2-40B4-BE49-F238E27FC236}">
                <a16:creationId xmlns:a16="http://schemas.microsoft.com/office/drawing/2014/main" id="{1259C88D-CA3E-99AA-A271-6651612F41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Fechas Plan de Pagos</a:t>
            </a:r>
            <a:endParaRPr lang="es-ES" sz="2400"/>
          </a:p>
        </p:txBody>
      </p:sp>
      <p:sp>
        <p:nvSpPr>
          <p:cNvPr id="585731" name="Rectangle 3">
            <a:extLst>
              <a:ext uri="{FF2B5EF4-FFF2-40B4-BE49-F238E27FC236}">
                <a16:creationId xmlns:a16="http://schemas.microsoft.com/office/drawing/2014/main" id="{2FDAFF3E-BEBF-B758-ED67-830B81020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Días Mínimos entre F.Valor y F. Primer Pago: </a:t>
            </a:r>
            <a:r>
              <a:rPr lang="es-ES" sz="1800" b="0"/>
              <a:t>indica la cantidad mínima de días permitidos entre la Fecha Valor y Fecha de Primer Pago.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Días Máximo entre F.Valor y F. Primer Pago: </a:t>
            </a:r>
            <a:r>
              <a:rPr lang="es-ES" sz="1800" b="0"/>
              <a:t>indica la cantidad máxima de días permitidos entre la Fecha Valor y Fecha de Primer Pago.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Cant. Frecuencias Máximas entre F. Valor – F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Períodos por Ciudad: </a:t>
            </a:r>
            <a:r>
              <a:rPr lang="es-ES" sz="1800" b="0"/>
              <a:t>indica los períodos entre la fecha valor y la fecha estimada de desembolso  (lista de valores).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 de Inicio de No Desembolso:</a:t>
            </a:r>
            <a:r>
              <a:rPr lang="es-ES" sz="1800" b="0"/>
              <a:t> indica un día desde el cual no se permiten desembolsos.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/>
              <a:t>Día de Fin de No Desembolso: </a:t>
            </a:r>
            <a:r>
              <a:rPr lang="es-ES" sz="1800" b="0"/>
              <a:t>indica un día hasta el cual no se permiten desembolsos.</a:t>
            </a:r>
            <a:endParaRPr lang="es-E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>
            <a:extLst>
              <a:ext uri="{FF2B5EF4-FFF2-40B4-BE49-F238E27FC236}">
                <a16:creationId xmlns:a16="http://schemas.microsoft.com/office/drawing/2014/main" id="{308F0E8F-611C-7F39-05D6-3C6D4191E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Capital Plan de Pagos</a:t>
            </a:r>
            <a:endParaRPr lang="es-ES" sz="2400"/>
          </a:p>
        </p:txBody>
      </p:sp>
      <p:sp>
        <p:nvSpPr>
          <p:cNvPr id="586755" name="Rectangle 3">
            <a:extLst>
              <a:ext uri="{FF2B5EF4-FFF2-40B4-BE49-F238E27FC236}">
                <a16:creationId xmlns:a16="http://schemas.microsoft.com/office/drawing/2014/main" id="{1AF01FF7-EEFF-6B47-128F-B6A888D36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Capital Plan de Pagos:  </a:t>
            </a:r>
            <a:r>
              <a:rPr lang="es-ES" sz="1800" b="0"/>
              <a:t>esta</a:t>
            </a:r>
            <a:r>
              <a:rPr lang="es-ES" sz="2000" b="0"/>
              <a:t> </a:t>
            </a:r>
            <a:r>
              <a:rPr lang="es-ES" sz="1800" b="0"/>
              <a:t>categoría determina la forma de cálculo del capital.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Capital: </a:t>
            </a:r>
            <a:r>
              <a:rPr lang="es-ES" sz="1800"/>
              <a:t>se determina el rango del capital a desembolsar que tiene que tener en cuenta la simulación. 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Se puede presetear :   - un valor por default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                                     - Capital Mínimo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                                     - Capital Máximo.</a:t>
            </a: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Capital Líquido: </a:t>
            </a:r>
            <a:r>
              <a:rPr lang="es-ES" sz="1800"/>
              <a:t>aplica a productos activos.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Los valores posibles son : ‘N’ ó ‘S’.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Si se indica capital líquido en </a:t>
            </a:r>
            <a:r>
              <a:rPr lang="es-ES" sz="1800" b="1"/>
              <a:t>‘S</a:t>
            </a:r>
            <a:r>
              <a:rPr lang="es-ES" sz="1800"/>
              <a:t>’, significa que al dar de alta un producto, para calcular el capital a financiar de la operación, </a:t>
            </a:r>
            <a:r>
              <a:rPr lang="es-ES" sz="1800" i="1"/>
              <a:t>se suma al</a:t>
            </a:r>
            <a:r>
              <a:rPr lang="es-ES" sz="1800"/>
              <a:t> </a:t>
            </a:r>
            <a:r>
              <a:rPr lang="es-ES" sz="1800" i="1"/>
              <a:t>importe del préstamo ingresado, los conceptos a financiar</a:t>
            </a:r>
            <a:r>
              <a:rPr lang="es-ES" sz="1800"/>
              <a:t>, que pueden ser: seguros, comisiones, impuestos, etc…</a:t>
            </a:r>
            <a:endParaRPr lang="es-ES" sz="18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>
            <a:extLst>
              <a:ext uri="{FF2B5EF4-FFF2-40B4-BE49-F238E27FC236}">
                <a16:creationId xmlns:a16="http://schemas.microsoft.com/office/drawing/2014/main" id="{A9572803-0374-B3E1-640D-E8DBEE0F1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Capital Plan de Pagos</a:t>
            </a:r>
            <a:endParaRPr lang="es-ES" sz="2400"/>
          </a:p>
        </p:txBody>
      </p:sp>
      <p:sp>
        <p:nvSpPr>
          <p:cNvPr id="587779" name="Rectangle 3">
            <a:extLst>
              <a:ext uri="{FF2B5EF4-FFF2-40B4-BE49-F238E27FC236}">
                <a16:creationId xmlns:a16="http://schemas.microsoft.com/office/drawing/2014/main" id="{CCE443DA-968F-A872-E60F-427DD4F9C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1800">
                <a:effectLst/>
              </a:rPr>
              <a:t>Capital Líquido</a:t>
            </a:r>
            <a:r>
              <a:rPr lang="es-ES" sz="1800"/>
              <a:t> en ‘S’:  </a:t>
            </a:r>
            <a:r>
              <a:rPr lang="es-ES" sz="1800" b="0"/>
              <a:t>se despliegan los siguientes conceptos: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Conceptos a Financiar (Cap. Liq.):</a:t>
            </a:r>
            <a:r>
              <a:rPr lang="es-ES" sz="1800"/>
              <a:t> se definen los conceptos que se quieren financiar:   1- Seguros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2- Impuesto Sobre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3- Impuesto Sobre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4- Comisión Operación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Seguros No Financiables:</a:t>
            </a:r>
            <a:r>
              <a:rPr lang="es-ES" sz="1800"/>
              <a:t> se indica algún código de seguro que se quiera excluír ( Ej: seguro de desgravamen, de vida, etc) 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Comisiones No Financiables: </a:t>
            </a:r>
            <a:r>
              <a:rPr lang="es-ES" sz="1800"/>
              <a:t>se indica algún código de comisión que se quiera excluír. </a:t>
            </a: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79B2590-10E4-1659-6577-D04D57F575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BC43A9AC-09E0-4139-919F-95FAE6D5A28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88802" name="Rectangle 2">
            <a:extLst>
              <a:ext uri="{FF2B5EF4-FFF2-40B4-BE49-F238E27FC236}">
                <a16:creationId xmlns:a16="http://schemas.microsoft.com/office/drawing/2014/main" id="{9F73ED2B-D43E-B2AF-3FFF-C8F1C5A47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88803" name="Rectangle 3">
            <a:extLst>
              <a:ext uri="{FF2B5EF4-FFF2-40B4-BE49-F238E27FC236}">
                <a16:creationId xmlns:a16="http://schemas.microsoft.com/office/drawing/2014/main" id="{224A45C7-F7DF-8FAE-D493-AAA5EE96A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 dirty="0"/>
              <a:t>Interés Plan de Pagos:</a:t>
            </a:r>
            <a:r>
              <a:rPr lang="es-ES" sz="1800" dirty="0"/>
              <a:t> </a:t>
            </a:r>
            <a:r>
              <a:rPr lang="es-ES" sz="1800" b="0" dirty="0"/>
              <a:t>se determina la forma de cálculo del interés.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 dirty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Manejo de Tasa: </a:t>
            </a:r>
            <a:r>
              <a:rPr lang="es-ES" sz="1800" dirty="0"/>
              <a:t>permite definir el Tipo de Tasa: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 dirty="0"/>
              <a:t>V- Tasa Variable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 dirty="0"/>
              <a:t>F- Tasa Fija</a:t>
            </a:r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b="1" dirty="0"/>
              <a:t>A- Ambas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b="1" dirty="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V- Tasa Variable : </a:t>
            </a:r>
            <a:r>
              <a:rPr lang="es-ES" sz="1800" dirty="0"/>
              <a:t>se selecciona si el préstamo se calculará en base a una tasa variable + un plus.  </a:t>
            </a:r>
          </a:p>
          <a:p>
            <a:pPr lvl="2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dirty="0"/>
              <a:t>   </a:t>
            </a:r>
            <a:r>
              <a:rPr lang="es-ES" sz="1600" dirty="0"/>
              <a:t>Se indican los siguientes parámetros: </a:t>
            </a:r>
          </a:p>
          <a:p>
            <a:pPr lvl="3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Clase de Tasa: </a:t>
            </a:r>
            <a:r>
              <a:rPr lang="es-ES" sz="1800" dirty="0"/>
              <a:t>se indica la clase de tasa que se mostrará por defecto en la simulación ( </a:t>
            </a:r>
            <a:r>
              <a:rPr lang="es-ES" sz="1800" dirty="0" err="1"/>
              <a:t>Ej</a:t>
            </a:r>
            <a:r>
              <a:rPr lang="es-ES" sz="1800" dirty="0"/>
              <a:t>: Prime, Libor, etc..)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dirty="0"/>
          </a:p>
          <a:p>
            <a:pPr lvl="3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 dirty="0"/>
              <a:t>Días de Revisión: </a:t>
            </a:r>
            <a:r>
              <a:rPr lang="es-ES" sz="1800" dirty="0"/>
              <a:t>se indica el rango de días en que se revisará la tasa. Permite definir un valor por defecto, un mínimo y un máximo.</a:t>
            </a:r>
          </a:p>
          <a:p>
            <a:pPr lvl="4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1" dirty="0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b="1" dirty="0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2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6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>
            <a:extLst>
              <a:ext uri="{FF2B5EF4-FFF2-40B4-BE49-F238E27FC236}">
                <a16:creationId xmlns:a16="http://schemas.microsoft.com/office/drawing/2014/main" id="{65C5CCFF-C00C-B5D8-C4CC-DE5078CCC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2899" name="Rectangle 3">
            <a:extLst>
              <a:ext uri="{FF2B5EF4-FFF2-40B4-BE49-F238E27FC236}">
                <a16:creationId xmlns:a16="http://schemas.microsoft.com/office/drawing/2014/main" id="{C1ECD71B-914F-ABEB-8182-387F85758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Período Máximo 1ª Revisión de Tasas.</a:t>
            </a:r>
          </a:p>
          <a:p>
            <a:pPr lvl="3" eaLnBrk="1" hangingPunct="1">
              <a:buFont typeface="Arial" charset="0"/>
              <a:buNone/>
              <a:defRPr/>
            </a:pPr>
            <a:endParaRPr lang="es-ES" sz="1800"/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Tratamiento Plus: </a:t>
            </a:r>
            <a:r>
              <a:rPr lang="es-ES" sz="1800"/>
              <a:t>posibles opciones: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N- Pide interactivamente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S- Asume de Pizarra :</a:t>
            </a:r>
            <a:r>
              <a:rPr lang="es-ES" sz="1600"/>
              <a:t> no permite modificarla</a:t>
            </a:r>
            <a:endParaRPr lang="es-ES" sz="1600" b="1"/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A- Asume de Pizarra y Pide: </a:t>
            </a:r>
            <a:r>
              <a:rPr lang="es-ES" sz="1600"/>
              <a:t>toma la tasa plus de pizarra y permite modificarla.</a:t>
            </a:r>
          </a:p>
          <a:p>
            <a:pPr eaLnBrk="1" hangingPunct="1">
              <a:buFontTx/>
              <a:buNone/>
              <a:defRPr/>
            </a:pPr>
            <a:r>
              <a:rPr lang="es-ES" sz="1600" b="0"/>
              <a:t>			En caso de asumir de pizarra o asumir y pedir tasa plus, se habilitan 		los siguientes parámetros: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Tipos de Pizarra Plus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Tipos de Pizarra Plus Alterna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Control de Tolerancia Plus? 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Plazo para Plus como Días de Revisión?</a:t>
            </a:r>
          </a:p>
          <a:p>
            <a:pPr lvl="4" eaLnBrk="1" hangingPunct="1">
              <a:buFont typeface="Arial" charset="0"/>
              <a:buChar char="♦"/>
              <a:defRPr/>
            </a:pPr>
            <a:r>
              <a:rPr lang="es-ES" sz="1600" b="1"/>
              <a:t>Plus: </a:t>
            </a:r>
            <a:r>
              <a:rPr lang="es-ES" sz="1600"/>
              <a:t>indica si se muestra el dato en pantalla y si es modificable.</a:t>
            </a:r>
            <a:endParaRPr lang="es-ES" sz="16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>
            <a:extLst>
              <a:ext uri="{FF2B5EF4-FFF2-40B4-BE49-F238E27FC236}">
                <a16:creationId xmlns:a16="http://schemas.microsoft.com/office/drawing/2014/main" id="{30F972C5-1A89-5FAF-EC3A-0068CA2EA0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AF1318A-745D-86B1-8DFB-A1448CAF81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Uso de Tasa Máxima/Mínima?: </a:t>
            </a:r>
            <a:r>
              <a:rPr lang="es-ES" altLang="es-CO" sz="1800"/>
              <a:t>permite definir si habrá topes de tasa para dicho producto y si los mismos serán variables o fijos. </a:t>
            </a:r>
            <a:endParaRPr lang="es-ES" altLang="es-CO" sz="1800" b="1"/>
          </a:p>
          <a:p>
            <a:pPr lvl="4" eaLnBrk="1" hangingPunct="1">
              <a:buFontTx/>
              <a:buNone/>
            </a:pPr>
            <a:r>
              <a:rPr lang="es-ES" altLang="es-CO" sz="1600"/>
              <a:t>     Valores:      N- No Corresponde</a:t>
            </a:r>
          </a:p>
          <a:p>
            <a:pPr lvl="4" eaLnBrk="1" hangingPunct="1">
              <a:buFontTx/>
              <a:buNone/>
            </a:pPr>
            <a:r>
              <a:rPr lang="es-ES" altLang="es-CO" sz="1600"/>
              <a:t>	                    V- Tasa Máx/Mín Variable : Clase tasa máx y mín.</a:t>
            </a:r>
          </a:p>
          <a:p>
            <a:pPr lvl="4" eaLnBrk="1" hangingPunct="1">
              <a:buFontTx/>
              <a:buNone/>
            </a:pPr>
            <a:r>
              <a:rPr lang="es-ES" altLang="es-CO" sz="1600"/>
              <a:t>		         F- Tasa Máx/Mín Fija	</a:t>
            </a:r>
          </a:p>
          <a:p>
            <a:pPr lvl="4" eaLnBrk="1" hangingPunct="1">
              <a:buFontTx/>
              <a:buNone/>
            </a:pPr>
            <a:endParaRPr lang="es-ES" altLang="es-CO" sz="16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Tasa Base: </a:t>
            </a:r>
            <a:r>
              <a:rPr lang="es-ES" altLang="es-CO" sz="1800"/>
              <a:t>indica si se despliega la tasa base en el simulador y si se permite modificar.</a:t>
            </a:r>
          </a:p>
          <a:p>
            <a:pPr lvl="3" eaLnBrk="1" hangingPunct="1">
              <a:buFontTx/>
              <a:buNone/>
            </a:pPr>
            <a:endParaRPr lang="es-ES" altLang="es-CO" sz="18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Tasa: </a:t>
            </a:r>
            <a:r>
              <a:rPr lang="es-ES" altLang="es-CO" sz="1800"/>
              <a:t>indica si se despliega en el simulador la tasa resultante y si se permite modificar.</a:t>
            </a:r>
          </a:p>
          <a:p>
            <a:pPr lvl="3" eaLnBrk="1" hangingPunct="1">
              <a:buFontTx/>
              <a:buNone/>
            </a:pPr>
            <a:endParaRPr lang="es-ES" altLang="es-CO" sz="1800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Fecha de Primer Revisión de Tasa: </a:t>
            </a:r>
            <a:r>
              <a:rPr lang="es-ES" altLang="es-CO" sz="1800"/>
              <a:t>indica si se despliega en el simulador dicha fecha.</a:t>
            </a:r>
          </a:p>
          <a:p>
            <a:pPr lvl="3" eaLnBrk="1" hangingPunct="1">
              <a:buFontTx/>
              <a:buNone/>
            </a:pPr>
            <a:endParaRPr lang="es-ES" altLang="es-CO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A10B3A45-379C-B500-EF0B-E11DDE02F4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534B5802-87AF-4F44-8A86-56DC27DCAACF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8538A2A8-2A99-2C23-F889-431035885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DB2FB698-54E9-58D3-9C8A-0E22E888E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 dirty="0"/>
              <a:t>F- Tasa Fija</a:t>
            </a:r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 </a:t>
            </a:r>
            <a:r>
              <a:rPr lang="es-ES" b="1" dirty="0"/>
              <a:t>Tratamiento Tasa Fija: </a:t>
            </a:r>
            <a:r>
              <a:rPr lang="es-ES" dirty="0"/>
              <a:t>posibles opciones: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N- Pide interactivamente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S- Asume de Pizarra :</a:t>
            </a:r>
            <a:r>
              <a:rPr lang="es-ES" sz="1600" dirty="0"/>
              <a:t> no permite modificarla</a:t>
            </a:r>
            <a:endParaRPr lang="es-ES" sz="1600" b="1" dirty="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A- Asume de Pizarra y Pide: </a:t>
            </a:r>
            <a:r>
              <a:rPr lang="es-ES" sz="1600" dirty="0"/>
              <a:t>toma la tasa de pizarra y permite modificarla.</a:t>
            </a:r>
          </a:p>
          <a:p>
            <a:pPr lvl="4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1600" dirty="0"/>
              <a:t>En caso de ‘S’ ó ‘A’, se habilitan los siguientes parámetros: 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Tipos de Pizarra Tasa Fija: </a:t>
            </a:r>
            <a:r>
              <a:rPr lang="es-ES" sz="1600" dirty="0"/>
              <a:t>indica sobre qué código de pizarra se va a tomar el valor de la tasa fija en ejecución.</a:t>
            </a:r>
            <a:endParaRPr lang="es-ES" sz="1600" b="1" dirty="0"/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Tipos de Pizarra Tasa Fija Alterna</a:t>
            </a:r>
          </a:p>
          <a:p>
            <a:pPr lvl="4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600" b="1" dirty="0"/>
              <a:t>Control de Tolerancia Tasa Fija? : </a:t>
            </a:r>
            <a:r>
              <a:rPr lang="es-ES" sz="1600" dirty="0"/>
              <a:t>‘S’ ó ‘N’</a:t>
            </a:r>
          </a:p>
          <a:p>
            <a:pPr lvl="4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600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 dirty="0"/>
              <a:t>Tasas </a:t>
            </a:r>
            <a:r>
              <a:rPr lang="es-ES" b="1" dirty="0" err="1"/>
              <a:t>Preseteadas</a:t>
            </a:r>
            <a:r>
              <a:rPr lang="es-ES" b="1" dirty="0"/>
              <a:t> a Futuro: </a:t>
            </a:r>
            <a:r>
              <a:rPr lang="es-ES" dirty="0"/>
              <a:t>se parametrizan diferentes tasas a diferentes fechas y el simulador las considera en el alta para el armado del cronograma.</a:t>
            </a:r>
            <a:endParaRPr lang="es-ES" b="1" dirty="0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b="1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 dirty="0"/>
              <a:t>Tasa: </a:t>
            </a:r>
            <a:r>
              <a:rPr lang="es-ES" dirty="0"/>
              <a:t>indica si se despliega y modifica la tasa resultante.</a:t>
            </a:r>
            <a:endParaRPr lang="es-ES" b="1" dirty="0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b="1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600" b="1" dirty="0"/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600" b="1" dirty="0"/>
          </a:p>
          <a:p>
            <a:pPr eaLnBrk="1" hangingPunct="1">
              <a:lnSpc>
                <a:spcPct val="80000"/>
              </a:lnSpc>
              <a:defRPr/>
            </a:pPr>
            <a:endParaRPr lang="es-E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>
            <a:extLst>
              <a:ext uri="{FF2B5EF4-FFF2-40B4-BE49-F238E27FC236}">
                <a16:creationId xmlns:a16="http://schemas.microsoft.com/office/drawing/2014/main" id="{20106106-6648-33FD-3933-A53283355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123D5B5-CB8B-9769-EE21-0C8676EC5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A- Ambas: </a:t>
            </a:r>
            <a:r>
              <a:rPr lang="es-ES" altLang="es-CO" sz="1800"/>
              <a:t>tiene los parámetros de Tasa Variable y Tasa Fija.</a:t>
            </a:r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Año: </a:t>
            </a:r>
            <a:r>
              <a:rPr lang="es-ES" altLang="es-CO" sz="1800"/>
              <a:t>sobre qué base se calcularán los intereses del préstamo. </a:t>
            </a:r>
          </a:p>
          <a:p>
            <a:pPr lvl="1" eaLnBrk="1" hangingPunct="1">
              <a:buFontTx/>
              <a:buNone/>
            </a:pPr>
            <a:r>
              <a:rPr lang="es-ES" altLang="es-CO" sz="1800"/>
              <a:t>    Los valores posibles son : </a:t>
            </a:r>
            <a:r>
              <a:rPr lang="es-ES" altLang="es-CO" sz="1800" b="1"/>
              <a:t>1- 360 días- Año Comercial</a:t>
            </a:r>
          </a:p>
          <a:p>
            <a:pPr lvl="1" eaLnBrk="1" hangingPunct="1">
              <a:buFontTx/>
              <a:buNone/>
            </a:pPr>
            <a:r>
              <a:rPr lang="es-ES" altLang="es-CO" sz="1800" b="1"/>
              <a:t>				           2- 365 días- Año Calendario</a:t>
            </a:r>
            <a:r>
              <a:rPr lang="es-ES" altLang="es-CO" sz="1800"/>
              <a:t>	</a:t>
            </a:r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 </a:t>
            </a:r>
            <a:r>
              <a:rPr lang="es-ES" altLang="es-CO" sz="1800" b="1"/>
              <a:t>Tipo de Gracia Interés (Préstamo Francés): </a:t>
            </a:r>
            <a:r>
              <a:rPr lang="es-ES" altLang="es-CO" sz="1800"/>
              <a:t>indica qué decisión   tomar cuando el valor de los intereses supera el valor cuota.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1- Capital Negativo: </a:t>
            </a:r>
            <a:r>
              <a:rPr lang="es-ES" altLang="es-CO"/>
              <a:t>los intereses que superan el valor cuota se capitalizan.</a:t>
            </a: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2- Interés Deudor: </a:t>
            </a:r>
            <a:r>
              <a:rPr lang="es-ES" altLang="es-CO"/>
              <a:t>los intereses que superan el valor cuota se van acumulando pero no se capitalizan.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Tasa: </a:t>
            </a:r>
            <a:r>
              <a:rPr lang="es-ES" altLang="es-CO" sz="1800"/>
              <a:t>permite ingresar un tipo de tasa a sugerir.</a:t>
            </a:r>
            <a:endParaRPr lang="es-ES" altLang="es-CO" sz="1800" b="1"/>
          </a:p>
          <a:p>
            <a:pPr lvl="1" eaLnBrk="1" hangingPunct="1">
              <a:buFont typeface="Arial" panose="020B0604020202020204" pitchFamily="34" charset="0"/>
              <a:buChar char="♦"/>
            </a:pPr>
            <a:endParaRPr lang="es-ES" altLang="es-CO" sz="18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>
            <a:extLst>
              <a:ext uri="{FF2B5EF4-FFF2-40B4-BE49-F238E27FC236}">
                <a16:creationId xmlns:a16="http://schemas.microsoft.com/office/drawing/2014/main" id="{C708366C-ADA0-30EA-4159-792FF25EE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Interés Plan de Pagos</a:t>
            </a:r>
            <a:endParaRPr lang="es-ES" sz="2400"/>
          </a:p>
        </p:txBody>
      </p:sp>
      <p:sp>
        <p:nvSpPr>
          <p:cNvPr id="595971" name="Rectangle 3">
            <a:extLst>
              <a:ext uri="{FF2B5EF4-FFF2-40B4-BE49-F238E27FC236}">
                <a16:creationId xmlns:a16="http://schemas.microsoft.com/office/drawing/2014/main" id="{3F5BB102-704B-24B7-4B1A-A929DFF21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ES" sz="1800" b="0"/>
              <a:t>	Los posibles tipos de tasa a seleccionar son los siguientes: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1- Efectiva Anual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2- Lineal Anual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3- Efectiva Mensual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4- Lineal Mensual</a:t>
            </a:r>
          </a:p>
          <a:p>
            <a:pPr lvl="3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Manejo Especial de Interés Ciclo/Gracia: </a:t>
            </a:r>
            <a:r>
              <a:rPr lang="es-ES" sz="1800"/>
              <a:t>con valor ‘S’ se habilitan: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Cobra Intereses de Ciclo? </a:t>
            </a:r>
            <a:r>
              <a:rPr lang="es-ES" sz="1800"/>
              <a:t>Período de Ciclo: días que van desde el desembolso real y la fecha fija de pago.</a:t>
            </a:r>
            <a:endParaRPr lang="es-ES" sz="1800" b="1"/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Cobra Intereses de Gracia?</a:t>
            </a:r>
          </a:p>
          <a:p>
            <a:pPr lvl="3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3" eaLnBrk="1" hangingPunct="1">
              <a:buFont typeface="Arial" charset="0"/>
              <a:buNone/>
              <a:defRPr/>
            </a:pPr>
            <a:r>
              <a:rPr lang="es-ES" sz="1800"/>
              <a:t>Si la respuesta es ‘SI’, se habilita: 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Forma de Cálculo Ints Ciclo           1- Intereses Distribuídos</a:t>
            </a:r>
          </a:p>
          <a:p>
            <a:pPr lvl="3" eaLnBrk="1" hangingPunct="1">
              <a:buFont typeface="Arial" charset="0"/>
              <a:buChar char="♦"/>
              <a:defRPr/>
            </a:pPr>
            <a:r>
              <a:rPr lang="es-ES" sz="1800" b="1"/>
              <a:t>Forma de Cálculo Ints Gracia</a:t>
            </a:r>
            <a:r>
              <a:rPr lang="es-ES" sz="1400"/>
              <a:t>            </a:t>
            </a:r>
            <a:r>
              <a:rPr lang="es-ES" sz="1800" b="1"/>
              <a:t>2-</a:t>
            </a:r>
            <a:r>
              <a:rPr lang="es-ES" sz="1800"/>
              <a:t> </a:t>
            </a:r>
            <a:r>
              <a:rPr lang="es-ES" sz="1800" b="1"/>
              <a:t>Interés Normal</a:t>
            </a:r>
            <a:r>
              <a:rPr lang="es-ES" sz="1400" b="1"/>
              <a:t>		</a:t>
            </a:r>
          </a:p>
        </p:txBody>
      </p:sp>
      <p:sp>
        <p:nvSpPr>
          <p:cNvPr id="29700" name="AutoShape 4">
            <a:extLst>
              <a:ext uri="{FF2B5EF4-FFF2-40B4-BE49-F238E27FC236}">
                <a16:creationId xmlns:a16="http://schemas.microsoft.com/office/drawing/2014/main" id="{ED429682-7B4B-B0EB-BA45-A88FEC553A4A}"/>
              </a:ext>
            </a:extLst>
          </p:cNvPr>
          <p:cNvSpPr>
            <a:spLocks/>
          </p:cNvSpPr>
          <p:nvPr/>
        </p:nvSpPr>
        <p:spPr bwMode="auto">
          <a:xfrm>
            <a:off x="5435600" y="5300663"/>
            <a:ext cx="288925" cy="503237"/>
          </a:xfrm>
          <a:prstGeom prst="rightBrace">
            <a:avLst>
              <a:gd name="adj1" fmla="val 14515"/>
              <a:gd name="adj2" fmla="val 50000"/>
            </a:avLst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endParaRPr lang="es-UY" altLang="es-CO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F776346-A1A5-0C2C-0794-C3E0D4759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531A9459-A362-41E0-9661-385FA340FA70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29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96994" name="Rectangle 2">
            <a:extLst>
              <a:ext uri="{FF2B5EF4-FFF2-40B4-BE49-F238E27FC236}">
                <a16:creationId xmlns:a16="http://schemas.microsoft.com/office/drawing/2014/main" id="{AE58FB6C-3238-D360-8076-5B6FE6523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Seguros Plan de Pagos</a:t>
            </a:r>
            <a:endParaRPr lang="es-ES" sz="2400"/>
          </a:p>
        </p:txBody>
      </p:sp>
      <p:sp>
        <p:nvSpPr>
          <p:cNvPr id="596995" name="Rectangle 3">
            <a:extLst>
              <a:ext uri="{FF2B5EF4-FFF2-40B4-BE49-F238E27FC236}">
                <a16:creationId xmlns:a16="http://schemas.microsoft.com/office/drawing/2014/main" id="{35424C08-0001-2183-DB39-877215DD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Seguros Plan de Pagos: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Seguros Preseteados: </a:t>
            </a:r>
            <a:r>
              <a:rPr lang="es-ES" sz="1800"/>
              <a:t>se seleccionan los códigos de seguros que se cobrarán en el producto, y si se pueden modificar o no.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Pantalla de Seguros Obligatoria en Flujo ? SI- </a:t>
            </a:r>
            <a:r>
              <a:rPr lang="es-ES" sz="1800"/>
              <a:t>siempre muestra la pantalla de Seguros.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Manejo Especial de Gracia Seguro? </a:t>
            </a:r>
            <a:r>
              <a:rPr lang="es-ES" sz="1800"/>
              <a:t>En caso de existir un período de gracia se indica si se perdonan o no los seguros.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</a:t>
            </a:r>
            <a:r>
              <a:rPr lang="es-ES" sz="1800" b="1"/>
              <a:t>SI- </a:t>
            </a:r>
            <a:r>
              <a:rPr lang="es-ES" sz="1800"/>
              <a:t> </a:t>
            </a:r>
            <a:r>
              <a:rPr lang="es-ES" sz="1800" b="1"/>
              <a:t>Cobra Gracia Seguros? SI- Forma de Cálculo Gracia Seguros: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1- Seguro Distribuído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2- Seguro Normal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</a:t>
            </a: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3 Marcador de pie de página">
            <a:extLst>
              <a:ext uri="{FF2B5EF4-FFF2-40B4-BE49-F238E27FC236}">
                <a16:creationId xmlns:a16="http://schemas.microsoft.com/office/drawing/2014/main" id="{C742916C-B1DE-E02F-4FB7-B9350577B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F2884AFA-441A-4975-B283-AF851DA57E3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BCA1E613-BBD5-D709-7C9A-A6924367C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1413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UY"/>
              <a:t>Preseteo de Préstamos</a:t>
            </a:r>
            <a:endParaRPr lang="es-ES"/>
          </a:p>
        </p:txBody>
      </p:sp>
      <p:sp>
        <p:nvSpPr>
          <p:cNvPr id="573443" name="Rectangle 3">
            <a:extLst>
              <a:ext uri="{FF2B5EF4-FFF2-40B4-BE49-F238E27FC236}">
                <a16:creationId xmlns:a16="http://schemas.microsoft.com/office/drawing/2014/main" id="{2A10B870-176D-22D2-19CA-624F548CFF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lvl="4" eaLnBrk="1" hangingPunct="1">
              <a:buFontTx/>
              <a:buNone/>
            </a:pPr>
            <a:endParaRPr lang="es-ES" altLang="es-CO"/>
          </a:p>
          <a:p>
            <a:pPr lvl="4" eaLnBrk="1" hangingPunct="1">
              <a:buFontTx/>
              <a:buNone/>
            </a:pPr>
            <a:endParaRPr lang="es-ES" altLang="es-CO"/>
          </a:p>
        </p:txBody>
      </p:sp>
      <p:sp>
        <p:nvSpPr>
          <p:cNvPr id="4101" name="Oval 4">
            <a:extLst>
              <a:ext uri="{FF2B5EF4-FFF2-40B4-BE49-F238E27FC236}">
                <a16:creationId xmlns:a16="http://schemas.microsoft.com/office/drawing/2014/main" id="{6EF55373-5679-D830-2AF0-D79770D6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420938"/>
            <a:ext cx="2735262" cy="2663825"/>
          </a:xfrm>
          <a:prstGeom prst="ellips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Alta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de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Préstamos</a:t>
            </a:r>
          </a:p>
        </p:txBody>
      </p:sp>
      <p:sp>
        <p:nvSpPr>
          <p:cNvPr id="4102" name="Rectangle 5">
            <a:extLst>
              <a:ext uri="{FF2B5EF4-FFF2-40B4-BE49-F238E27FC236}">
                <a16:creationId xmlns:a16="http://schemas.microsoft.com/office/drawing/2014/main" id="{7CD239F6-53AA-48FE-822D-BA44644FC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557338"/>
            <a:ext cx="2952750" cy="158432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Trn. de Alta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 de Préstamos</a:t>
            </a:r>
          </a:p>
        </p:txBody>
      </p:sp>
      <p:sp>
        <p:nvSpPr>
          <p:cNvPr id="4103" name="Rectangle 6">
            <a:extLst>
              <a:ext uri="{FF2B5EF4-FFF2-40B4-BE49-F238E27FC236}">
                <a16:creationId xmlns:a16="http://schemas.microsoft.com/office/drawing/2014/main" id="{4ACB50AA-4419-7E20-ECD9-5CA8C774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4221163"/>
            <a:ext cx="2952750" cy="1584325"/>
          </a:xfrm>
          <a:prstGeom prst="rect">
            <a:avLst/>
          </a:prstGeom>
          <a:noFill/>
          <a:ln w="38100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Simulador de 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Préstamos </a:t>
            </a:r>
          </a:p>
        </p:txBody>
      </p:sp>
      <p:sp>
        <p:nvSpPr>
          <p:cNvPr id="4104" name="Oval 7">
            <a:extLst>
              <a:ext uri="{FF2B5EF4-FFF2-40B4-BE49-F238E27FC236}">
                <a16:creationId xmlns:a16="http://schemas.microsoft.com/office/drawing/2014/main" id="{7E56FF18-5157-E254-566C-924E71379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49500"/>
            <a:ext cx="2735263" cy="26638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Preseteo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de</a:t>
            </a:r>
          </a:p>
          <a:p>
            <a:pPr eaLnBrk="1" hangingPunct="1">
              <a:spcBef>
                <a:spcPct val="20000"/>
              </a:spcBef>
            </a:pPr>
            <a:r>
              <a:rPr lang="es-ES" altLang="es-CO" sz="3200">
                <a:solidFill>
                  <a:schemeClr val="tx1"/>
                </a:solidFill>
                <a:latin typeface="Arial" panose="020B0604020202020204" pitchFamily="34" charset="0"/>
              </a:rPr>
              <a:t>Productos</a:t>
            </a:r>
          </a:p>
        </p:txBody>
      </p:sp>
      <p:sp>
        <p:nvSpPr>
          <p:cNvPr id="4105" name="Line 8">
            <a:extLst>
              <a:ext uri="{FF2B5EF4-FFF2-40B4-BE49-F238E27FC236}">
                <a16:creationId xmlns:a16="http://schemas.microsoft.com/office/drawing/2014/main" id="{5629F60C-FF02-DE3E-8C38-6630F513CF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349500"/>
            <a:ext cx="503237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6" name="Line 9">
            <a:extLst>
              <a:ext uri="{FF2B5EF4-FFF2-40B4-BE49-F238E27FC236}">
                <a16:creationId xmlns:a16="http://schemas.microsoft.com/office/drawing/2014/main" id="{D21F229D-A02E-F960-7B4D-CE34CA46A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4724400"/>
            <a:ext cx="503237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7" name="Line 10">
            <a:extLst>
              <a:ext uri="{FF2B5EF4-FFF2-40B4-BE49-F238E27FC236}">
                <a16:creationId xmlns:a16="http://schemas.microsoft.com/office/drawing/2014/main" id="{4B79AB08-8554-BF0D-76EB-63FFAC330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1863" y="2276475"/>
            <a:ext cx="64770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8" name="Line 11">
            <a:extLst>
              <a:ext uri="{FF2B5EF4-FFF2-40B4-BE49-F238E27FC236}">
                <a16:creationId xmlns:a16="http://schemas.microsoft.com/office/drawing/2014/main" id="{5AFF083D-4B33-3AE1-C42F-9D8E17E9FE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1863" y="4797425"/>
            <a:ext cx="504825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AE5BF465-1F7F-4A18-E3BB-26C8DFEE1C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5DBE1E55-807C-4CB7-B222-5E3E55E1E603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98018" name="Rectangle 2">
            <a:extLst>
              <a:ext uri="{FF2B5EF4-FFF2-40B4-BE49-F238E27FC236}">
                <a16:creationId xmlns:a16="http://schemas.microsoft.com/office/drawing/2014/main" id="{20CD7DCA-3D89-206D-B067-DE50BFE38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Comisiones Plan de Pagos</a:t>
            </a:r>
            <a:endParaRPr lang="es-ES" sz="2400"/>
          </a:p>
        </p:txBody>
      </p:sp>
      <p:sp>
        <p:nvSpPr>
          <p:cNvPr id="598019" name="Rectangle 3">
            <a:extLst>
              <a:ext uri="{FF2B5EF4-FFF2-40B4-BE49-F238E27FC236}">
                <a16:creationId xmlns:a16="http://schemas.microsoft.com/office/drawing/2014/main" id="{DE7270DF-86A2-EBB8-284B-D22CD21FA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Comisiones: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de Comisiones Preseteados: </a:t>
            </a:r>
            <a:r>
              <a:rPr lang="es-ES" sz="1800"/>
              <a:t>se presetean los códigos de comisiones a cobrarse en el desembolso, que no forman parte de la cuota del préstamo.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Se indica </a:t>
            </a:r>
            <a:r>
              <a:rPr lang="es-ES" sz="1800" b="1"/>
              <a:t>sobre</a:t>
            </a:r>
            <a:r>
              <a:rPr lang="es-ES" sz="1800"/>
              <a:t> qué se cobra: -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	  - Interés (intereses totales)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		  - Ambos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   Se puede definir cada código de comisión como modificable o no.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Comisiones por Cuota:</a:t>
            </a:r>
            <a:r>
              <a:rPr lang="es-ES" sz="2000"/>
              <a:t> </a:t>
            </a:r>
            <a:r>
              <a:rPr lang="es-ES" sz="1800"/>
              <a:t>códigos de comisiones que sí forman parte de la  cuota del préstamo.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    </a:t>
            </a:r>
            <a:r>
              <a:rPr lang="es-ES" sz="1800"/>
              <a:t>También se indica si son modificables o no.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i="1"/>
              <a:t>No Modificable</a:t>
            </a:r>
            <a:r>
              <a:rPr lang="es-ES" sz="1800"/>
              <a:t>: no se pueden modificar ni eliminar los códigos.</a:t>
            </a:r>
            <a:endParaRPr lang="es-E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16C1B3D-0AB4-36BF-41DB-2F17920BE6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ED1B0D9F-A50D-471E-BEAC-5703158A93E4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599042" name="Rectangle 2">
            <a:extLst>
              <a:ext uri="{FF2B5EF4-FFF2-40B4-BE49-F238E27FC236}">
                <a16:creationId xmlns:a16="http://schemas.microsoft.com/office/drawing/2014/main" id="{E86C6B0D-5954-D6A7-A37F-A442780DB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Parámetros: Contabilidad Desembolso</a:t>
            </a:r>
            <a:endParaRPr lang="es-ES" sz="2400"/>
          </a:p>
        </p:txBody>
      </p:sp>
      <p:sp>
        <p:nvSpPr>
          <p:cNvPr id="599043" name="Rectangle 3">
            <a:extLst>
              <a:ext uri="{FF2B5EF4-FFF2-40B4-BE49-F238E27FC236}">
                <a16:creationId xmlns:a16="http://schemas.microsoft.com/office/drawing/2014/main" id="{F6395B17-07F7-35A9-2DCB-12E11B8BF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Contabilidad Desembolso: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Transacciones a Ejecutar: </a:t>
            </a:r>
            <a:r>
              <a:rPr lang="es-ES" sz="1800"/>
              <a:t>Sólo para el Simulador como punto del menú. Permite asociar un producto a un módulo / transacción.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Se debe ingresar un correlativo, módulo y transacción, permitiendo seleccionarlas de una lista.  </a:t>
            </a: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Código Contable Capital: </a:t>
            </a:r>
            <a:r>
              <a:rPr lang="es-ES" sz="1800"/>
              <a:t>se indica el código contable de capital, donde se contabilizará el producto. Es el código “madre” a utilizar en el desembolso. Sólo se permiten seleccionar códigos contables que pertenezcan al módulo, que sean imputables y que tengan algún tipo de análisis del rubro (Residencia, Sector, Moneda o Plazo).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    Esta parametrización es mandatoria, no teniendo en cuenta los sinónimos de la transacción. </a:t>
            </a: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800" b="1"/>
              <a:t>Contabilidad Directa desde Simulador?</a:t>
            </a:r>
            <a:r>
              <a:rPr lang="es-ES" sz="1800"/>
              <a:t> </a:t>
            </a:r>
            <a:r>
              <a:rPr lang="es-ES" sz="1800" b="1"/>
              <a:t>‘S’/ ‘N’.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1"/>
              <a:t>    </a:t>
            </a:r>
            <a:r>
              <a:rPr lang="es-ES" sz="1800"/>
              <a:t>Si está en ‘N’ no se puede contabilizar desde el Simulador.</a:t>
            </a:r>
            <a:endParaRPr lang="es-ES" sz="16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9F6A264-4E8F-6629-000A-10A5607AD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512F1B74-2BE8-465E-A94D-09D08CC03637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0066" name="Rectangle 2">
            <a:extLst>
              <a:ext uri="{FF2B5EF4-FFF2-40B4-BE49-F238E27FC236}">
                <a16:creationId xmlns:a16="http://schemas.microsoft.com/office/drawing/2014/main" id="{010A7D2A-694F-4406-9848-46531ECD1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0067" name="Rectangle 3">
            <a:extLst>
              <a:ext uri="{FF2B5EF4-FFF2-40B4-BE49-F238E27FC236}">
                <a16:creationId xmlns:a16="http://schemas.microsoft.com/office/drawing/2014/main" id="{2FCC436D-9FD2-776F-3901-BCF455F651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Perfiles de Autorización:</a:t>
            </a:r>
            <a:r>
              <a:rPr lang="es-ES" sz="1800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    </a:t>
            </a:r>
            <a:r>
              <a:rPr lang="es-ES" sz="1600"/>
              <a:t> </a:t>
            </a:r>
            <a:r>
              <a:rPr lang="es-ES" sz="1800" b="0"/>
              <a:t>Permite ingresar los distintos perfiles de usuarios habilitados a procesar los distintos productos preseteados (Módulos /Tipos de Operación).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6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Forma de Financiamiento: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     Posibles Valores: 1- Pagaré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	      2- Cheques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Pide Avalista/Codeudor?</a:t>
            </a:r>
            <a:r>
              <a:rPr lang="es-ES" sz="1600"/>
              <a:t>  </a:t>
            </a:r>
            <a:r>
              <a:rPr lang="es-ES" sz="1800" b="0"/>
              <a:t>Si se pone en </a:t>
            </a:r>
            <a:r>
              <a:rPr lang="es-ES" sz="1800"/>
              <a:t>SI</a:t>
            </a:r>
            <a:r>
              <a:rPr lang="es-ES" sz="1800" b="0"/>
              <a:t>, se piden datos a ingresar en el desembolso: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600" b="1"/>
              <a:t>Máximo Codeudores :     </a:t>
            </a:r>
            <a:r>
              <a:rPr lang="es-ES" sz="1600"/>
              <a:t>0- 0 Codeudor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			       </a:t>
            </a:r>
            <a:r>
              <a:rPr lang="es-ES" sz="1600"/>
              <a:t>1- 1 Codeudor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/>
              <a:t>				       2- 2 Codeudores		</a:t>
            </a:r>
          </a:p>
          <a:p>
            <a:pPr lvl="1"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1600" b="1"/>
              <a:t>Máximo Avalistas:      </a:t>
            </a:r>
            <a:r>
              <a:rPr lang="es-ES" sz="1600"/>
              <a:t>0- 0 Avalista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 b="1"/>
              <a:t>				  </a:t>
            </a:r>
            <a:r>
              <a:rPr lang="es-ES" sz="1600"/>
              <a:t>1- 1 Avalista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600"/>
              <a:t>				  2- 2 Avalistas	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D1E2E5D-BE52-42E8-E893-E13F7758E7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B574EF4-1991-4AFF-BA00-C54425E455AB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1090" name="Rectangle 2">
            <a:extLst>
              <a:ext uri="{FF2B5EF4-FFF2-40B4-BE49-F238E27FC236}">
                <a16:creationId xmlns:a16="http://schemas.microsoft.com/office/drawing/2014/main" id="{6A2FE524-5773-8C51-B965-E8FD9191C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1091" name="Rectangle 3">
            <a:extLst>
              <a:ext uri="{FF2B5EF4-FFF2-40B4-BE49-F238E27FC236}">
                <a16:creationId xmlns:a16="http://schemas.microsoft.com/office/drawing/2014/main" id="{1EBD9C97-0F57-E116-3995-0AEA4E834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Presentación (Botones):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</a:t>
            </a:r>
            <a:r>
              <a:rPr lang="es-ES" sz="1800" b="0"/>
              <a:t> Indica los botones que aparecerán en las pantallas del simulador.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      Las opciones son 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1- Botón Seguros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2- Botón Tasas Preseteo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3- Botón Datos Adicionales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4- Botón Entrega de Capital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5-  Botón Comisiones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6- Botón Días de Gracia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		</a:t>
            </a:r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Redondeo Plan de Pagos: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 </a:t>
            </a:r>
            <a:r>
              <a:rPr lang="es-ES" sz="1800" b="0"/>
              <a:t>Indica si se permite visualizar y modificar en forma interactiva los valores de plan de pagos.</a:t>
            </a:r>
            <a:endParaRPr lang="es-ES"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048D5B3-137B-A92F-964F-EEB99E7C22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B4D1D66-9DA6-4570-A0DA-F7BDCD00CCEF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2114" name="Rectangle 2">
            <a:extLst>
              <a:ext uri="{FF2B5EF4-FFF2-40B4-BE49-F238E27FC236}">
                <a16:creationId xmlns:a16="http://schemas.microsoft.com/office/drawing/2014/main" id="{1F06A63A-D4DF-D259-3B93-8911D114A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2115" name="Rectangle 3">
            <a:extLst>
              <a:ext uri="{FF2B5EF4-FFF2-40B4-BE49-F238E27FC236}">
                <a16:creationId xmlns:a16="http://schemas.microsoft.com/office/drawing/2014/main" id="{134E0189-107D-5754-B8CF-604B24E2C7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Fuerzas de Ventas: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</a:t>
            </a:r>
            <a:r>
              <a:rPr lang="es-ES" sz="1800" b="0"/>
              <a:t> Se asocian las fuerzas de ventas que pueden vender un producto, entendiendo por fuerza de ventas un grupo de usuarios que pueden dar de alta un producto.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Requiere ACH?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     En caso de requerirlo (valor ‘S’), se registra la prenotificación de ACH.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Controles de Riesgo: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     Se controlan dos aspectos: - consulta a la superintendencia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		      - cálculo de la capacidad de pago del deudor en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			         base a los ingresos y egresos.	   </a:t>
            </a:r>
            <a:endParaRPr lang="es-E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FCEC1F9-C201-F91B-5941-D7AE691674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61168F48-6BC8-4747-B996-77A02E90307C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3138" name="Rectangle 2">
            <a:extLst>
              <a:ext uri="{FF2B5EF4-FFF2-40B4-BE49-F238E27FC236}">
                <a16:creationId xmlns:a16="http://schemas.microsoft.com/office/drawing/2014/main" id="{91ECDE82-49AD-89CA-5E49-8EAE598AB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3139" name="Rectangle 3">
            <a:extLst>
              <a:ext uri="{FF2B5EF4-FFF2-40B4-BE49-F238E27FC236}">
                <a16:creationId xmlns:a16="http://schemas.microsoft.com/office/drawing/2014/main" id="{BEA8E8DD-3DFF-57DE-F087-7BA5B5FDF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/>
              <a:t>  </a:t>
            </a:r>
            <a:r>
              <a:rPr lang="es-ES" sz="1800" b="0"/>
              <a:t> Los parámetros de la categoría son los siguientes: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Capacidad de Pago Deudor?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Capacidad de Pago CoDeudor?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Capacidad de Pago Avalista?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Central de Riesgo Deudor?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Central de Riesgo CoDeudor?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 Calcula Central de Riesgo Avalista?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s-ES" sz="1800" b="0"/>
              <a:t>    Los valores posibles para cada uno son : SI/NO.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Tasa de Mora Inicial: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000"/>
              <a:t>	</a:t>
            </a:r>
            <a:r>
              <a:rPr lang="es-ES" sz="1800" b="0"/>
              <a:t>Indica si se graba la tasa de mora en el momento del desembolso o no.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	</a:t>
            </a:r>
            <a:r>
              <a:rPr lang="es-ES" sz="1800"/>
              <a:t>1- No Corresponde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/>
              <a:t>		2- Toma de Clase de Tasa 2</a:t>
            </a:r>
            <a:r>
              <a:rPr lang="es-ES" sz="1800" b="0"/>
              <a:t>		</a:t>
            </a:r>
            <a:endParaRPr lang="es-ES"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22C927E-7947-7F73-6845-40C2F6AA32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9174E7FE-BBA0-4DB5-9A0D-027FDA518010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4162" name="Rectangle 2">
            <a:extLst>
              <a:ext uri="{FF2B5EF4-FFF2-40B4-BE49-F238E27FC236}">
                <a16:creationId xmlns:a16="http://schemas.microsoft.com/office/drawing/2014/main" id="{703898B6-CBE9-1668-9578-887FB1A6F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Parámetros Preseteo</a:t>
            </a:r>
            <a:endParaRPr lang="es-ES" sz="2400"/>
          </a:p>
        </p:txBody>
      </p:sp>
      <p:sp>
        <p:nvSpPr>
          <p:cNvPr id="604163" name="Rectangle 3">
            <a:extLst>
              <a:ext uri="{FF2B5EF4-FFF2-40B4-BE49-F238E27FC236}">
                <a16:creationId xmlns:a16="http://schemas.microsoft.com/office/drawing/2014/main" id="{B1EE4063-B4C6-02DF-4A0E-DE8D69585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Código de Vendedor: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 </a:t>
            </a:r>
            <a:r>
              <a:rPr lang="es-ES" sz="1800" b="0"/>
              <a:t>Son canales de venta que puede tener el Banco.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      En dicho campo queda identificada la persona que vendió la operación de préstamos. Se permite visualizarlo y modificarlo en el momento del desembolso.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Concepto de Redondeo en Valor Cuota?: SI/NO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     </a:t>
            </a:r>
            <a:r>
              <a:rPr lang="es-ES" sz="1800" b="0"/>
              <a:t>Se permite visualizar o modificar el redondeo de las cuotas.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Código de Actividad: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	</a:t>
            </a:r>
            <a:r>
              <a:rPr lang="es-ES" sz="1800" b="0"/>
              <a:t>Permite asociar a las operaciones de alta un determinado código de actividad que se graba en la FSD010.</a:t>
            </a:r>
            <a:endParaRPr lang="es-E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919056D1-1D8D-B638-5EA8-383585D485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D938DC5-6C18-4232-8BFA-7EB5D22334B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D04E8B70-88F4-9633-111F-8264D3ADC5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9144000" cy="7921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494595" name="Rectangle 3">
            <a:extLst>
              <a:ext uri="{FF2B5EF4-FFF2-40B4-BE49-F238E27FC236}">
                <a16:creationId xmlns:a16="http://schemas.microsoft.com/office/drawing/2014/main" id="{BA168640-1410-E7B4-2AF7-BD5DF9A73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/>
              <a:t>Parámetro 509: Cancelación Préstamo:</a:t>
            </a:r>
          </a:p>
          <a:p>
            <a:pPr eaLnBrk="1" hangingPunct="1">
              <a:buFontTx/>
              <a:buNone/>
              <a:defRPr/>
            </a:pPr>
            <a:r>
              <a:rPr lang="es-ES" sz="2400"/>
              <a:t> </a:t>
            </a:r>
          </a:p>
        </p:txBody>
      </p:sp>
      <p:pic>
        <p:nvPicPr>
          <p:cNvPr id="38917" name="Picture 4">
            <a:extLst>
              <a:ext uri="{FF2B5EF4-FFF2-40B4-BE49-F238E27FC236}">
                <a16:creationId xmlns:a16="http://schemas.microsoft.com/office/drawing/2014/main" id="{E9E717D3-87F3-B3F4-077D-92B56F01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73238"/>
            <a:ext cx="7456487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4F0B88A4-8057-1A8D-F27C-96B5025B23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A3561BE9-0ABD-4D16-A7E7-7533C7E4609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6210" name="Rectangle 2">
            <a:extLst>
              <a:ext uri="{FF2B5EF4-FFF2-40B4-BE49-F238E27FC236}">
                <a16:creationId xmlns:a16="http://schemas.microsoft.com/office/drawing/2014/main" id="{EEA4EF9B-89FA-472D-B698-EF38358D8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de Préstamos</a:t>
            </a:r>
            <a:endParaRPr lang="es-ES" sz="2400"/>
          </a:p>
        </p:txBody>
      </p:sp>
      <p:sp>
        <p:nvSpPr>
          <p:cNvPr id="606211" name="Rectangle 3">
            <a:extLst>
              <a:ext uri="{FF2B5EF4-FFF2-40B4-BE49-F238E27FC236}">
                <a16:creationId xmlns:a16="http://schemas.microsoft.com/office/drawing/2014/main" id="{EEF7F416-4D32-251E-2FD8-653136A0D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 b="0"/>
              <a:t>cont. Parámetro 509:</a:t>
            </a:r>
          </a:p>
        </p:txBody>
      </p:sp>
      <p:pic>
        <p:nvPicPr>
          <p:cNvPr id="39941" name="Picture 4">
            <a:extLst>
              <a:ext uri="{FF2B5EF4-FFF2-40B4-BE49-F238E27FC236}">
                <a16:creationId xmlns:a16="http://schemas.microsoft.com/office/drawing/2014/main" id="{B9773281-5DB6-8512-1CFA-E6EB53648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2085975"/>
            <a:ext cx="7361238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DC1EB818-E1D1-8F5E-D8D5-FEF8000075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E6F18E8-248B-4686-B579-64EFAF275605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39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7234" name="Rectangle 2">
            <a:extLst>
              <a:ext uri="{FF2B5EF4-FFF2-40B4-BE49-F238E27FC236}">
                <a16:creationId xmlns:a16="http://schemas.microsoft.com/office/drawing/2014/main" id="{DA9B391C-4C88-9326-6601-26C95289B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Orden de Cobro</a:t>
            </a:r>
          </a:p>
        </p:txBody>
      </p:sp>
      <p:sp>
        <p:nvSpPr>
          <p:cNvPr id="607235" name="Rectangle 3">
            <a:extLst>
              <a:ext uri="{FF2B5EF4-FFF2-40B4-BE49-F238E27FC236}">
                <a16:creationId xmlns:a16="http://schemas.microsoft.com/office/drawing/2014/main" id="{A17020B5-5C19-DA2E-CD2E-1990191AF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Orden de Cobro:</a:t>
            </a:r>
            <a:r>
              <a:rPr lang="es-ES"/>
              <a:t> </a:t>
            </a:r>
            <a:r>
              <a:rPr lang="es-ES" b="0"/>
              <a:t> </a:t>
            </a:r>
            <a:r>
              <a:rPr lang="es-ES" sz="1800" b="0"/>
              <a:t>indica el orden de afectación de los diferentes conceptos en el momento de cancelar una cuota o el total del préstamo.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4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MO: Mora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IM: Impuesto Mora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SE: Seguros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IN: Intereses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II: Impuesto Interés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CA: Capital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CN: Capital Negativo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COC: Comisión por Cuota</a:t>
            </a:r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IOC: Impuesto Comisión por Cuota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C540F8E5-28DB-74B8-AF20-394199D99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888" y="404813"/>
            <a:ext cx="7847012" cy="609600"/>
          </a:xfrm>
        </p:spPr>
        <p:txBody>
          <a:bodyPr lIns="90488" tIns="44450" rIns="90488" bIns="44450"/>
          <a:lstStyle/>
          <a:p>
            <a:pPr algn="ctr" eaLnBrk="1" hangingPunct="1">
              <a:defRPr/>
            </a:pPr>
            <a:r>
              <a:rPr lang="es-ES_tradnl" sz="2400"/>
              <a:t>Preseteo General de Productos</a:t>
            </a:r>
          </a:p>
        </p:txBody>
      </p:sp>
      <p:sp>
        <p:nvSpPr>
          <p:cNvPr id="416771" name="Rectangle 3">
            <a:extLst>
              <a:ext uri="{FF2B5EF4-FFF2-40B4-BE49-F238E27FC236}">
                <a16:creationId xmlns:a16="http://schemas.microsoft.com/office/drawing/2014/main" id="{37426F8A-1D23-6ECA-8BE0-41E52D9DD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57338"/>
            <a:ext cx="7391400" cy="4495800"/>
          </a:xfrm>
        </p:spPr>
        <p:txBody>
          <a:bodyPr lIns="90488" tIns="44450" rIns="90488" bIns="44450"/>
          <a:lstStyle/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r>
              <a:rPr lang="es-ES" sz="2400" b="1"/>
              <a:t>1- Parametrización General:  Hpp9100</a:t>
            </a:r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400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000" b="1"/>
          </a:p>
          <a:p>
            <a:pPr lvl="1" eaLnBrk="1" hangingPunct="1">
              <a:lnSpc>
                <a:spcPct val="70000"/>
              </a:lnSpc>
              <a:buFontTx/>
              <a:buNone/>
              <a:defRPr/>
            </a:pPr>
            <a:endParaRPr lang="es-ES" sz="2000" b="1"/>
          </a:p>
          <a:p>
            <a:pPr eaLnBrk="1" hangingPunct="1">
              <a:lnSpc>
                <a:spcPct val="70000"/>
              </a:lnSpc>
              <a:defRPr/>
            </a:pPr>
            <a:endParaRPr lang="es-ES" sz="240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A61F5E3-7AA6-9AAC-5DA5-CBD9209D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565400"/>
            <a:ext cx="7446962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D49F948-4F97-8011-AE0A-09761F882D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BCDFD44B-C892-4F6B-90C0-3A0C448FCB79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40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8258" name="Rectangle 2">
            <a:extLst>
              <a:ext uri="{FF2B5EF4-FFF2-40B4-BE49-F238E27FC236}">
                <a16:creationId xmlns:a16="http://schemas.microsoft.com/office/drawing/2014/main" id="{112189E7-A8E4-83DB-403B-03928AEDD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Adelanto de Capital Automático</a:t>
            </a:r>
          </a:p>
        </p:txBody>
      </p:sp>
      <p:sp>
        <p:nvSpPr>
          <p:cNvPr id="608259" name="Rectangle 3">
            <a:extLst>
              <a:ext uri="{FF2B5EF4-FFF2-40B4-BE49-F238E27FC236}">
                <a16:creationId xmlns:a16="http://schemas.microsoft.com/office/drawing/2014/main" id="{78ED5EAD-7350-8C6A-49A2-31DFEF815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Adelanto de Capital Automático?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400"/>
              <a:t>    </a:t>
            </a:r>
            <a:r>
              <a:rPr lang="es-ES" sz="1800" b="0"/>
              <a:t>Si la respuesta es SI, tenemos las siguientes opciones: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Modalidad Reestructura Francés: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						1- Mantiene Valor Cuota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						2- Mantiene Plazo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2000"/>
              <a:t>Modalidad Reestructura Alemán: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						1- Mantiene Valor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2000"/>
              <a:t>						2- Mantiene Plazo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91C6CF65-7F66-A1A2-61F9-BEC1DA2623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C546292-0052-4C6A-B427-3CD8390C28F0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41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09282" name="Rectangle 2">
            <a:extLst>
              <a:ext uri="{FF2B5EF4-FFF2-40B4-BE49-F238E27FC236}">
                <a16:creationId xmlns:a16="http://schemas.microsoft.com/office/drawing/2014/main" id="{90E28871-AE38-CBFB-62DD-844164991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2400"/>
              <a:t>Parámetros: Cancelación Préstamos</a:t>
            </a:r>
          </a:p>
        </p:txBody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BB755AEA-61B2-7598-46B4-347FEA6B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Permite Cancelación Parcial Anticipada?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2400" b="0"/>
              <a:t>    </a:t>
            </a:r>
            <a:r>
              <a:rPr lang="es-ES" sz="1800" b="0"/>
              <a:t>Si para dicho producto se permite cancelacíón parcial anticipada, la respuesta es SI o No.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Permite Cancelación Total Anticipada?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/>
              <a:t>    </a:t>
            </a:r>
            <a:r>
              <a:rPr lang="es-ES" sz="1800" b="0"/>
              <a:t>Si para dicho producto se permite cancelación total anticipada, la respuesta es SI o No.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lnSpc>
                <a:spcPct val="90000"/>
              </a:lnSpc>
              <a:buFont typeface="Arial" charset="0"/>
              <a:buChar char="♦"/>
              <a:defRPr/>
            </a:pPr>
            <a:r>
              <a:rPr lang="es-ES" sz="2000"/>
              <a:t>Formas de Pago:</a:t>
            </a:r>
            <a:r>
              <a:rPr lang="es-ES"/>
              <a:t>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/>
              <a:t>    </a:t>
            </a:r>
            <a:r>
              <a:rPr lang="es-ES" sz="1800" b="0"/>
              <a:t>Se permite parametrizar las distintas formas de pago: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1- Cuenta Corriente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2- Caja de Ahorro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s-ES" sz="1800" b="0"/>
              <a:t>	3- Caja, etc</a:t>
            </a:r>
            <a:endParaRPr lang="es-E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B2552B2-8ED9-9250-B16E-C7A6D944A6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35273B75-BC07-45A9-90E7-0DB0651C615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42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0306" name="Rectangle 2">
            <a:extLst>
              <a:ext uri="{FF2B5EF4-FFF2-40B4-BE49-F238E27FC236}">
                <a16:creationId xmlns:a16="http://schemas.microsoft.com/office/drawing/2014/main" id="{A9F35938-7917-5042-18DD-26079CA53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</a:t>
            </a:r>
          </a:p>
        </p:txBody>
      </p:sp>
      <p:sp>
        <p:nvSpPr>
          <p:cNvPr id="610307" name="Rectangle 3">
            <a:extLst>
              <a:ext uri="{FF2B5EF4-FFF2-40B4-BE49-F238E27FC236}">
                <a16:creationId xmlns:a16="http://schemas.microsoft.com/office/drawing/2014/main" id="{62EE2863-9ED2-8DE7-001B-D8ED38F289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Intereses Normales:</a:t>
            </a:r>
            <a:r>
              <a:rPr lang="es-ES" sz="2400"/>
              <a:t> </a:t>
            </a:r>
            <a:r>
              <a:rPr lang="es-ES" sz="2400" b="0"/>
              <a:t> </a:t>
            </a:r>
            <a:r>
              <a:rPr lang="es-ES" sz="1800" b="0"/>
              <a:t>indica cómo van a comportarse los intereses para este producto (si va a tener perdón de intereses o no).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Parcial</a:t>
            </a: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Total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En ambos casos podemos elegir: 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1- Interés Proyectado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2- Interés Real (Con Perdón)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8E4486C-7923-18FE-08A4-32615F9907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A23F4479-FE13-4079-BE7E-52AE2D7A42D6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43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1330" name="Rectangle 2">
            <a:extLst>
              <a:ext uri="{FF2B5EF4-FFF2-40B4-BE49-F238E27FC236}">
                <a16:creationId xmlns:a16="http://schemas.microsoft.com/office/drawing/2014/main" id="{F5F6C146-048F-8452-6A97-CFE0D84E7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Seguros</a:t>
            </a:r>
          </a:p>
        </p:txBody>
      </p:sp>
      <p:sp>
        <p:nvSpPr>
          <p:cNvPr id="611331" name="Rectangle 3">
            <a:extLst>
              <a:ext uri="{FF2B5EF4-FFF2-40B4-BE49-F238E27FC236}">
                <a16:creationId xmlns:a16="http://schemas.microsoft.com/office/drawing/2014/main" id="{4473696A-3A86-B768-02E3-7FCC1DD48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Seguros Normales: 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Perdona Seguros como Interés:  SI / NO.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 </a:t>
            </a:r>
            <a:r>
              <a:rPr lang="es-ES" sz="1800"/>
              <a:t>Si el perdón del seguro va acompañando al concepto de interés.</a:t>
            </a:r>
            <a:r>
              <a:rPr lang="es-ES" sz="1800" b="1"/>
              <a:t>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     </a:t>
            </a:r>
            <a:r>
              <a:rPr lang="es-ES" sz="1800"/>
              <a:t>Si la respuesta es </a:t>
            </a:r>
            <a:r>
              <a:rPr lang="es-ES" sz="1800" b="1"/>
              <a:t>NO</a:t>
            </a:r>
            <a:r>
              <a:rPr lang="es-ES" sz="1800"/>
              <a:t>: </a:t>
            </a:r>
          </a:p>
          <a:p>
            <a:pPr lvl="2" eaLnBrk="1" hangingPunct="1">
              <a:buFont typeface="Arial" charset="0"/>
              <a:buChar char="♦"/>
              <a:defRPr/>
            </a:pPr>
            <a:r>
              <a:rPr lang="es-ES" b="1"/>
              <a:t>Forma de Cálculo Cancelación Total:</a:t>
            </a:r>
            <a:r>
              <a:rPr lang="es-ES"/>
              <a:t> </a:t>
            </a:r>
            <a:r>
              <a:rPr lang="es-ES" sz="1200"/>
              <a:t>	</a:t>
            </a:r>
          </a:p>
          <a:p>
            <a:pPr lvl="2" eaLnBrk="1" hangingPunct="1">
              <a:buFont typeface="Arial" charset="0"/>
              <a:buChar char="♦"/>
              <a:defRPr/>
            </a:pPr>
            <a:endParaRPr lang="es-ES" sz="120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1- Seguro Proyectado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2- Seguro Real (Con Perdón)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Perdón Incluye Cuota Vigente? SI / NO.</a:t>
            </a:r>
            <a:r>
              <a:rPr lang="es-ES" sz="1800"/>
              <a:t>		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 	Al perdonar el seguro se permite cobrar el seguro que integra la cuota en curso.</a:t>
            </a:r>
          </a:p>
          <a:p>
            <a:pPr lvl="2" eaLnBrk="1" hangingPunct="1">
              <a:buFont typeface="Arial" charset="0"/>
              <a:buNone/>
              <a:defRPr/>
            </a:pPr>
            <a:endParaRPr lang="es-ES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C28C4E5B-FF78-72DE-84B4-B0DE49B1AC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DE84AFC5-62F3-4085-920D-75BA10106715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44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2354" name="Rectangle 2">
            <a:extLst>
              <a:ext uri="{FF2B5EF4-FFF2-40B4-BE49-F238E27FC236}">
                <a16:creationId xmlns:a16="http://schemas.microsoft.com/office/drawing/2014/main" id="{CB71BB53-CDEC-CF3C-47B4-43ECD4F97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Comisiones</a:t>
            </a:r>
          </a:p>
        </p:txBody>
      </p:sp>
      <p:sp>
        <p:nvSpPr>
          <p:cNvPr id="612355" name="Rectangle 3">
            <a:extLst>
              <a:ext uri="{FF2B5EF4-FFF2-40B4-BE49-F238E27FC236}">
                <a16:creationId xmlns:a16="http://schemas.microsoft.com/office/drawing/2014/main" id="{73ACF87B-41AB-469E-1B9F-C4E8E87589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Comisión por Cuota: </a:t>
            </a:r>
            <a:r>
              <a:rPr lang="es-ES" sz="1800" b="0"/>
              <a:t>se permite parametrizar si es una cancelación total, si se perdonan o no las comisiones.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Forma de Cálculo Cancelación Total: </a:t>
            </a:r>
          </a:p>
          <a:p>
            <a:pPr lvl="1" eaLnBrk="1" hangingPunct="1">
              <a:buFont typeface="Arial" charset="0"/>
              <a:buChar char="♦"/>
              <a:defRPr/>
            </a:pP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1- Comisión Proyectada (Sin Perdón)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2- Comisión Real (Con Perdón)</a:t>
            </a:r>
          </a:p>
          <a:p>
            <a:pPr lvl="1" eaLnBrk="1" hangingPunct="1">
              <a:buFont typeface="Arial" charset="0"/>
              <a:buNone/>
              <a:defRPr/>
            </a:pPr>
            <a:endParaRPr lang="es-ES" sz="1800" b="1"/>
          </a:p>
          <a:p>
            <a:pPr lvl="2" eaLnBrk="1" hangingPunct="1">
              <a:buFont typeface="Arial" charset="0"/>
              <a:buNone/>
              <a:defRPr/>
            </a:pPr>
            <a:endParaRPr lang="es-ES" sz="12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7777226-BD46-AD69-A828-C2221C359C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891B0F4D-0E6D-414B-A51F-DA4012EB1D98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45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3378" name="Rectangle 2">
            <a:extLst>
              <a:ext uri="{FF2B5EF4-FFF2-40B4-BE49-F238E27FC236}">
                <a16:creationId xmlns:a16="http://schemas.microsoft.com/office/drawing/2014/main" id="{1F1DE6FC-AA6D-018F-5B4B-B0E40F98E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Pagos</a:t>
            </a:r>
          </a:p>
        </p:txBody>
      </p:sp>
      <p:sp>
        <p:nvSpPr>
          <p:cNvPr id="613379" name="Rectangle 3">
            <a:extLst>
              <a:ext uri="{FF2B5EF4-FFF2-40B4-BE49-F238E27FC236}">
                <a16:creationId xmlns:a16="http://schemas.microsoft.com/office/drawing/2014/main" id="{E73F157E-91C5-DA26-C95F-745C8E1AB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Pagos Inferiores a la Deuda? </a:t>
            </a:r>
            <a:r>
              <a:rPr lang="es-ES" sz="1800"/>
              <a:t>SI 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Permite Pagos Parciales? </a:t>
            </a:r>
            <a:r>
              <a:rPr lang="es-ES" sz="1800" b="0"/>
              <a:t>: Si se permiten pagos parciales en una cuota o si tiene que cancelar el 100 % de la misma. </a:t>
            </a:r>
            <a:r>
              <a:rPr lang="es-ES" sz="1800"/>
              <a:t>SI/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Permite Pagos Adicionales? </a:t>
            </a:r>
            <a:r>
              <a:rPr lang="es-ES" sz="1800"/>
              <a:t>SI / NO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Permite Pagos por Caja? </a:t>
            </a:r>
            <a:r>
              <a:rPr lang="es-ES" sz="1800"/>
              <a:t>SI / NO</a:t>
            </a:r>
          </a:p>
          <a:p>
            <a:pPr eaLnBrk="1" hangingPunct="1">
              <a:buFont typeface="Arial" charset="0"/>
              <a:buChar char="♦"/>
              <a:defRPr/>
            </a:pPr>
            <a:endParaRPr lang="es-ES" sz="18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eaLnBrk="1" hangingPunct="1">
              <a:buFont typeface="Arial" charset="0"/>
              <a:buNone/>
              <a:defRPr/>
            </a:pPr>
            <a:endParaRPr lang="es-ES"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11065B15-B665-D9F4-799D-C5FD75F79E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8B1C0EA-1F76-40B7-81BF-BD95962EBFC1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46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4402" name="Rectangle 2">
            <a:extLst>
              <a:ext uri="{FF2B5EF4-FFF2-40B4-BE49-F238E27FC236}">
                <a16:creationId xmlns:a16="http://schemas.microsoft.com/office/drawing/2014/main" id="{50B6D538-548A-C9D7-FAA9-B553FAB5D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614403" name="Rectangle 3">
            <a:extLst>
              <a:ext uri="{FF2B5EF4-FFF2-40B4-BE49-F238E27FC236}">
                <a16:creationId xmlns:a16="http://schemas.microsoft.com/office/drawing/2014/main" id="{556CD14B-36CA-EC73-DC44-8A6FBBF298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2000"/>
              <a:t>Intereses de Mora:</a:t>
            </a:r>
            <a:r>
              <a:rPr lang="es-ES" sz="600"/>
              <a:t>  </a:t>
            </a:r>
            <a:r>
              <a:rPr lang="es-ES" sz="1800" b="0"/>
              <a:t>en esta categoría se parametriza cómo se van a comportar los intereses de mora.</a:t>
            </a:r>
          </a:p>
          <a:p>
            <a:pPr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800" b="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Tipo de Día Mora: </a:t>
            </a:r>
            <a:r>
              <a:rPr lang="es-ES" sz="1800"/>
              <a:t>1- Días Comerciales </a:t>
            </a:r>
            <a:r>
              <a:rPr lang="es-ES" sz="1800" b="1"/>
              <a:t>						</a:t>
            </a:r>
            <a:r>
              <a:rPr lang="es-ES" sz="1800"/>
              <a:t>2- Días Calendario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sz="1800" b="1"/>
              <a:t>Cobra Intereses Compensatorios?	 SI /NO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1800"/>
              <a:t>	Si la respuesta es SI: </a:t>
            </a:r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 sz="180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r>
              <a:rPr lang="es-ES" b="1"/>
              <a:t>Base de Cálculo Interés Compensatorio: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b="1"/>
              <a:t> 	</a:t>
            </a:r>
            <a:r>
              <a:rPr lang="es-ES"/>
              <a:t>1- Capital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/>
              <a:t>	2- Interés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/>
              <a:t>	3- Seguros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/>
              <a:t>	4- Impuestos sobre Capital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/>
              <a:t>	5- Impuestos sobre Interés</a:t>
            </a:r>
          </a:p>
          <a:p>
            <a:pPr lvl="2" eaLnBrk="1" hangingPunct="1">
              <a:lnSpc>
                <a:spcPct val="80000"/>
              </a:lnSpc>
              <a:buFont typeface="Arial" charset="0"/>
              <a:buNone/>
              <a:defRPr/>
            </a:pPr>
            <a:endParaRPr lang="es-ES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400"/>
          </a:p>
          <a:p>
            <a:pPr lvl="2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1400"/>
          </a:p>
          <a:p>
            <a:pPr lvl="1" eaLnBrk="1" hangingPunct="1">
              <a:lnSpc>
                <a:spcPct val="80000"/>
              </a:lnSpc>
              <a:buFont typeface="Arial" charset="0"/>
              <a:buNone/>
              <a:defRPr/>
            </a:pPr>
            <a:r>
              <a:rPr lang="es-ES" sz="500" b="1"/>
              <a:t>	</a:t>
            </a:r>
            <a:endParaRPr lang="es-ES" sz="500"/>
          </a:p>
          <a:p>
            <a:pPr lvl="1" eaLnBrk="1" hangingPunct="1">
              <a:lnSpc>
                <a:spcPct val="80000"/>
              </a:lnSpc>
              <a:buFont typeface="Arial" charset="0"/>
              <a:buChar char="♦"/>
              <a:defRPr/>
            </a:pPr>
            <a:endParaRPr lang="es-ES" sz="500"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4A2CBB6A-5E08-26E0-44FF-E86894C82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734A6ADC-CDB1-4917-B70A-E06EFC5412BD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47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5426" name="Rectangle 2">
            <a:extLst>
              <a:ext uri="{FF2B5EF4-FFF2-40B4-BE49-F238E27FC236}">
                <a16:creationId xmlns:a16="http://schemas.microsoft.com/office/drawing/2014/main" id="{FCC68BAC-B30C-1461-CFC3-0F3FBCC34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Compensatorios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F4BF2E0-9995-AEF9-C705-105004FA2C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Tipo de Año Int. Compensatorios:</a:t>
            </a:r>
            <a:r>
              <a:rPr lang="es-ES" altLang="es-CO" sz="3200" b="1"/>
              <a:t>  </a:t>
            </a:r>
            <a:r>
              <a:rPr lang="es-ES" altLang="es-CO"/>
              <a:t>1- 360- Año Comercial</a:t>
            </a:r>
          </a:p>
          <a:p>
            <a:pPr lvl="2" eaLnBrk="1" hangingPunct="1">
              <a:buFontTx/>
              <a:buNone/>
            </a:pPr>
            <a:r>
              <a:rPr lang="es-ES" altLang="es-CO"/>
              <a:t>					        2- 365- Año Calendario</a:t>
            </a:r>
          </a:p>
          <a:p>
            <a:pPr lvl="2" eaLnBrk="1" hangingPunct="1">
              <a:buFontTx/>
              <a:buNone/>
            </a:pPr>
            <a:endParaRPr lang="es-ES" altLang="es-CO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 b="1"/>
              <a:t>Manejo de Tasa: </a:t>
            </a:r>
            <a:r>
              <a:rPr lang="es-ES" altLang="es-CO"/>
              <a:t>se parametriza cómo se comportará el interés compensatorio: si tomará una tasa particular, si toma la misma tasa de la operación , o si genera un evento por cada cambio de tasa. </a:t>
            </a:r>
            <a:endParaRPr lang="es-ES" altLang="es-CO" b="1"/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 b="1"/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E - Tasa por Evento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P - Pizarra Particular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I – Tasa igual a Interés</a:t>
            </a:r>
          </a:p>
          <a:p>
            <a:pPr lvl="3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1" eaLnBrk="1" hangingPunct="1">
              <a:buFontTx/>
              <a:buNone/>
            </a:pPr>
            <a:endParaRPr lang="es-ES" altLang="es-CO" sz="18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11B8A7D-10BF-A28E-0AAD-E056CB9C9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AA7E080D-ABAC-409B-88EA-A29A65A06DFD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48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6450" name="Rectangle 2">
            <a:extLst>
              <a:ext uri="{FF2B5EF4-FFF2-40B4-BE49-F238E27FC236}">
                <a16:creationId xmlns:a16="http://schemas.microsoft.com/office/drawing/2014/main" id="{CE59EF09-3B1A-5E64-32C1-185BED601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521A1D0-F4B6-1F03-5787-872A89FB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Tipo de Año Mora:    </a:t>
            </a:r>
            <a:r>
              <a:rPr lang="es-ES" altLang="es-CO" sz="1800"/>
              <a:t>1- 360- Año Comercial</a:t>
            </a:r>
          </a:p>
          <a:p>
            <a:pPr lvl="2" eaLnBrk="1" hangingPunct="1">
              <a:buFontTx/>
              <a:buNone/>
            </a:pPr>
            <a:r>
              <a:rPr lang="es-ES" altLang="es-CO"/>
              <a:t>		                   2- 365- Año Calendario</a:t>
            </a:r>
          </a:p>
          <a:p>
            <a:pPr lvl="2" eaLnBrk="1" hangingPunct="1">
              <a:buFontTx/>
              <a:buNone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Días de Gracia Interés de Mora? </a:t>
            </a:r>
            <a:r>
              <a:rPr lang="es-ES" altLang="es-CO" sz="1800"/>
              <a:t>Si se cobra la mora a partir de determinado día y dichos días se cuentan de acuerdo a los siguientes calendarios: 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H-</a:t>
            </a:r>
            <a:r>
              <a:rPr lang="es-ES" altLang="es-CO" sz="1600" b="1"/>
              <a:t> </a:t>
            </a:r>
            <a:r>
              <a:rPr lang="es-ES" altLang="es-CO" sz="1800"/>
              <a:t>Días Hábiles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r>
              <a:rPr lang="es-ES" altLang="es-CO" sz="1800"/>
              <a:t>C- Días Calendario</a:t>
            </a:r>
          </a:p>
          <a:p>
            <a:pPr lvl="4" eaLnBrk="1" hangingPunct="1">
              <a:buFont typeface="Arial" panose="020B0604020202020204" pitchFamily="34" charset="0"/>
              <a:buChar char="♦"/>
            </a:pPr>
            <a:endParaRPr lang="es-ES" altLang="es-CO" sz="1800"/>
          </a:p>
          <a:p>
            <a:pPr lvl="2" eaLnBrk="1" hangingPunct="1">
              <a:buFont typeface="Arial" panose="020B0604020202020204" pitchFamily="34" charset="0"/>
              <a:buChar char="♦"/>
            </a:pPr>
            <a:r>
              <a:rPr lang="es-ES" altLang="es-CO"/>
              <a:t>Cantidad de Días de Gracia: valor por default.</a:t>
            </a:r>
          </a:p>
          <a:p>
            <a:pPr lvl="2" eaLnBrk="1" hangingPunct="1">
              <a:buFont typeface="Arial" panose="020B0604020202020204" pitchFamily="34" charset="0"/>
              <a:buChar char="♦"/>
            </a:pPr>
            <a:endParaRPr lang="es-ES" altLang="es-CO"/>
          </a:p>
          <a:p>
            <a:pPr lvl="1" eaLnBrk="1" hangingPunct="1">
              <a:buFont typeface="Arial" panose="020B0604020202020204" pitchFamily="34" charset="0"/>
              <a:buChar char="♦"/>
            </a:pPr>
            <a:r>
              <a:rPr lang="es-ES" altLang="es-CO" sz="1800" b="1"/>
              <a:t>Base de Cálculo Interés Moratorio: </a:t>
            </a:r>
            <a:r>
              <a:rPr lang="es-ES" altLang="es-CO" sz="1800"/>
              <a:t>sobre qué base se calculan los intereses moratorios. </a:t>
            </a:r>
            <a:endParaRPr lang="es-ES" altLang="es-CO" sz="18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EF782730-D951-9B2D-4147-9D0C3D0A9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12CBE10-0F99-4454-B6DE-AE7D9B6D7572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49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617474" name="Rectangle 2">
            <a:extLst>
              <a:ext uri="{FF2B5EF4-FFF2-40B4-BE49-F238E27FC236}">
                <a16:creationId xmlns:a16="http://schemas.microsoft.com/office/drawing/2014/main" id="{178595DA-7996-8A70-BDAD-CF4A231BF3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Intereses de Mora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48080047-BC51-F6B4-135F-52447ADF1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s-ES" sz="1800" b="0"/>
              <a:t>	Las alternativas de base de cálculo de los intereses moratorios son : </a:t>
            </a:r>
          </a:p>
          <a:p>
            <a:pPr eaLnBrk="1" hangingPunct="1">
              <a:defRPr/>
            </a:pPr>
            <a:endParaRPr lang="es-ES" sz="1800" b="0"/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1- 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2-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3- Seguros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4- Impuestos sobre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5- Impuestos sobre Interés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>
            <a:extLst>
              <a:ext uri="{FF2B5EF4-FFF2-40B4-BE49-F238E27FC236}">
                <a16:creationId xmlns:a16="http://schemas.microsoft.com/office/drawing/2014/main" id="{A6FBF879-77D8-E4EF-C55E-3D07A3EE1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08100"/>
            <a:ext cx="8229600" cy="4857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ES" sz="2400" b="0"/>
              <a:t>		</a:t>
            </a:r>
            <a:r>
              <a:rPr lang="es-ES" sz="2400"/>
              <a:t>2- Parametrización Particular:  Hpp9120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/>
              <a:t>	Objetivo: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Permitir presetear o predeterminar productos a plazo,  para facilitar la ejecución o alta de los mismos y evitar posibles desviaciones de parte de los usuarios.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Se pueden presetear todas las características de un determinado producto, para luego ser utilizado por el simulador (ej: monto, plazo mínimo/máximo, cantidad de cuotas, amortización, tasa, etc).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El preseteo permite la predefinición de los parámetros básicos relativos a la operativa en particular. El simulador analizará, en función de módulo /tipo de operación seleccionado, los valores preseteados, de forma que los mismos actúan sugiriendo, forzando, o como topes mínimos o máximos.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</p:txBody>
      </p:sp>
      <p:sp>
        <p:nvSpPr>
          <p:cNvPr id="472068" name="Rectangle 4">
            <a:extLst>
              <a:ext uri="{FF2B5EF4-FFF2-40B4-BE49-F238E27FC236}">
                <a16:creationId xmlns:a16="http://schemas.microsoft.com/office/drawing/2014/main" id="{1F0C390E-9F07-07BF-7F52-BC248A9576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Preseteo Particular de Productos</a:t>
            </a:r>
            <a:endParaRPr lang="es-ES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DF7311A4-67C6-EC9C-D376-E09CB98AC0F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Marzo / Abril 2010</a:t>
            </a:r>
          </a:p>
          <a:p>
            <a:pPr>
              <a:defRPr/>
            </a:pPr>
            <a:endParaRPr lang="es-ES" dirty="0"/>
          </a:p>
        </p:txBody>
      </p:sp>
      <p:sp>
        <p:nvSpPr>
          <p:cNvPr id="618498" name="Rectangle 2">
            <a:extLst>
              <a:ext uri="{FF2B5EF4-FFF2-40B4-BE49-F238E27FC236}">
                <a16:creationId xmlns:a16="http://schemas.microsoft.com/office/drawing/2014/main" id="{518806CA-84B7-1964-7D5D-441934B78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Comisión por Mora</a:t>
            </a:r>
          </a:p>
        </p:txBody>
      </p:sp>
      <p:sp>
        <p:nvSpPr>
          <p:cNvPr id="618499" name="Rectangle 3">
            <a:extLst>
              <a:ext uri="{FF2B5EF4-FFF2-40B4-BE49-F238E27FC236}">
                <a16:creationId xmlns:a16="http://schemas.microsoft.com/office/drawing/2014/main" id="{6FD28BC2-9E48-3E29-A429-C7A9C21E8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Comisión sobre Mora: </a:t>
            </a:r>
            <a:r>
              <a:rPr lang="es-ES" sz="1800" b="0"/>
              <a:t>se permite parametrizar alguna comisión para el caso de los préstamos que entren en mora.</a:t>
            </a:r>
            <a:endParaRPr lang="es-ES" sz="2000"/>
          </a:p>
          <a:p>
            <a:pPr eaLnBrk="1" hangingPunct="1">
              <a:buFont typeface="Arial" charset="0"/>
              <a:buChar char="♦"/>
              <a:defRPr/>
            </a:pPr>
            <a:endParaRPr lang="es-ES" sz="2000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Códigos Comisión sobre Mora: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 b="1"/>
              <a:t>	</a:t>
            </a:r>
            <a:r>
              <a:rPr lang="es-ES" sz="1800"/>
              <a:t>- se parametrizan los códigos de comisión.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- cobra sobre: - capital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      - interés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		      - ambos</a:t>
            </a:r>
          </a:p>
          <a:p>
            <a:pPr lvl="1" eaLnBrk="1" hangingPunct="1">
              <a:buFont typeface="Arial" charset="0"/>
              <a:buNone/>
              <a:defRPr/>
            </a:pPr>
            <a:r>
              <a:rPr lang="es-ES" sz="1800"/>
              <a:t>	- modificable: sí/no.	</a:t>
            </a:r>
            <a:endParaRPr lang="es-ES" sz="1800" b="1"/>
          </a:p>
          <a:p>
            <a:pPr lvl="1" eaLnBrk="1" hangingPunct="1">
              <a:buFont typeface="Arial" charset="0"/>
              <a:buNone/>
              <a:defRPr/>
            </a:pPr>
            <a:endParaRPr lang="es-ES" sz="1800" b="1"/>
          </a:p>
          <a:p>
            <a:pPr lvl="1" eaLnBrk="1" hangingPunct="1">
              <a:buFont typeface="Arial" charset="0"/>
              <a:buChar char="♦"/>
              <a:defRPr/>
            </a:pPr>
            <a:r>
              <a:rPr lang="es-ES" sz="1800" b="1"/>
              <a:t>Base Comisión sobre Mora (porcentaje): </a:t>
            </a:r>
            <a:r>
              <a:rPr lang="es-ES" sz="1800"/>
              <a:t>se parametriza la base de cálculo de la comisión: 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s-ES"/>
              <a:t>1- Capital</a:t>
            </a:r>
          </a:p>
          <a:p>
            <a:pPr lvl="2" eaLnBrk="1" hangingPunct="1">
              <a:buFont typeface="Arial" charset="0"/>
              <a:buNone/>
              <a:defRPr/>
            </a:pPr>
            <a:r>
              <a:rPr lang="es-ES"/>
              <a:t>2- Capital + Interés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76007F7-97C4-8CE0-4F18-6BEC88818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s-ES" dirty="0">
              <a:latin typeface="+mn-lt"/>
              <a:cs typeface="Arial" charset="0"/>
            </a:endParaRPr>
          </a:p>
        </p:txBody>
      </p:sp>
      <p:sp>
        <p:nvSpPr>
          <p:cNvPr id="5" name="4 Marcador de fecha">
            <a:extLst>
              <a:ext uri="{FF2B5EF4-FFF2-40B4-BE49-F238E27FC236}">
                <a16:creationId xmlns:a16="http://schemas.microsoft.com/office/drawing/2014/main" id="{F82DE3C1-ED01-DDDF-FCB1-60B320CB1C0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dirty="0"/>
              <a:t>Marzo / Abril 2010</a:t>
            </a:r>
          </a:p>
        </p:txBody>
      </p:sp>
      <p:sp>
        <p:nvSpPr>
          <p:cNvPr id="619522" name="Rectangle 2">
            <a:extLst>
              <a:ext uri="{FF2B5EF4-FFF2-40B4-BE49-F238E27FC236}">
                <a16:creationId xmlns:a16="http://schemas.microsoft.com/office/drawing/2014/main" id="{67569057-5A89-F270-8B94-DF8738FFA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" sz="2400"/>
              <a:t>Parámetros: Cancelación</a:t>
            </a:r>
          </a:p>
        </p:txBody>
      </p:sp>
      <p:sp>
        <p:nvSpPr>
          <p:cNvPr id="619523" name="Rectangle 3">
            <a:extLst>
              <a:ext uri="{FF2B5EF4-FFF2-40B4-BE49-F238E27FC236}">
                <a16:creationId xmlns:a16="http://schemas.microsoft.com/office/drawing/2014/main" id="{15867C22-8168-529F-0CA0-B4486A562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Negociación en Pagos?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s-ES" sz="2000"/>
              <a:t>	</a:t>
            </a:r>
            <a:r>
              <a:rPr lang="es-ES" sz="1800" b="0"/>
              <a:t>en el caso de estar parametrizado en ‘SI’, aparece un botón en el plan de pagos llamado Negociación.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Permite a usuarios autorizados, la negociación del excedente en el cobro de préstamos (cuando el cliente paga más de lo que debe al día del cobro).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None/>
              <a:defRPr/>
            </a:pPr>
            <a:r>
              <a:rPr lang="es-ES" sz="1800" b="0"/>
              <a:t>	En el caso que el total pagado sea mayor al valor de la cuota, se permite hacer un adelanto de capital en la misma transacción.</a:t>
            </a:r>
          </a:p>
          <a:p>
            <a:pPr eaLnBrk="1" hangingPunct="1">
              <a:buFont typeface="Arial" charset="0"/>
              <a:buNone/>
              <a:defRPr/>
            </a:pPr>
            <a:endParaRPr lang="es-ES" sz="1800" b="0"/>
          </a:p>
          <a:p>
            <a:pPr eaLnBrk="1" hangingPunct="1">
              <a:buFont typeface="Arial" charset="0"/>
              <a:buChar char="♦"/>
              <a:defRPr/>
            </a:pPr>
            <a:r>
              <a:rPr lang="es-ES" sz="2000"/>
              <a:t>Aplica Multa por Cancelación Anticipada? </a:t>
            </a:r>
            <a:r>
              <a:rPr lang="es-ES" sz="1800"/>
              <a:t>SI / 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6A28FF0E-0F5E-3034-601B-AD2886ABA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ES_tradnl" sz="2400"/>
              <a:t>Preseteo Particular de Productos</a:t>
            </a:r>
            <a:endParaRPr lang="es-ES" sz="2400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045BDC91-6CE2-8D32-42AF-F6F260C3D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s-UY" sz="2000" b="0"/>
              <a:t>Luego de parametrizado el Preseteo particular para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s-UY" sz="2000" b="0"/>
              <a:t>	determinado producto, deja de validar el preseteo general.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s-UY" sz="2000" b="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0"/>
              <a:t>Hpp9120: permite hacer filtros por 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Módulo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Tipo de Operación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Moneda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Especie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0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2000" b="0"/>
              <a:t>Operativas: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Agregar producto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Modificar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Eliminar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Copiar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ES" sz="2000"/>
              <a:t>Parámetros: se ingresa información detallada del producto.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E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8917DBDF-A47E-4F3C-25B9-C1419986F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s-UY" sz="2400"/>
              <a:t>Preseteo Particular de Productos</a:t>
            </a:r>
            <a:endParaRPr lang="es-ES" sz="2400"/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17E8400E-7986-EEF0-6097-ADE3A8995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4857750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/>
              <a:t>Hpp9120: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16B30716-278A-85D6-6815-599572724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307263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3F4A8F5-8387-E36A-D04C-130AFF2D3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848600" cy="551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lvl="1" eaLnBrk="1" hangingPunct="1"/>
            <a:endParaRPr lang="es-ES" altLang="es-CO" sz="2400" b="1"/>
          </a:p>
          <a:p>
            <a:pPr lvl="1" eaLnBrk="1" hangingPunct="1"/>
            <a:r>
              <a:rPr lang="es-ES" altLang="es-CO" sz="2400" b="1"/>
              <a:t>Botón Parámetros en determinado producto:</a:t>
            </a:r>
          </a:p>
          <a:p>
            <a:pPr lvl="1" eaLnBrk="1" hangingPunct="1"/>
            <a:endParaRPr lang="es-ES" altLang="es-CO" sz="2400" b="1"/>
          </a:p>
          <a:p>
            <a:pPr lvl="1" eaLnBrk="1" hangingPunct="1">
              <a:buFontTx/>
              <a:buNone/>
            </a:pPr>
            <a:r>
              <a:rPr lang="es-ES" altLang="es-CO" sz="2400" b="1"/>
              <a:t> </a:t>
            </a:r>
          </a:p>
        </p:txBody>
      </p:sp>
      <p:sp>
        <p:nvSpPr>
          <p:cNvPr id="418820" name="Rectangle 4">
            <a:extLst>
              <a:ext uri="{FF2B5EF4-FFF2-40B4-BE49-F238E27FC236}">
                <a16:creationId xmlns:a16="http://schemas.microsoft.com/office/drawing/2014/main" id="{0EBF6DB7-923B-460B-02C7-69D0267B1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3800" y="404813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s-ES" sz="2400"/>
              <a:t>Preseteo Particular de Productos</a:t>
            </a:r>
          </a:p>
        </p:txBody>
      </p:sp>
      <p:pic>
        <p:nvPicPr>
          <p:cNvPr id="9220" name="Picture 5">
            <a:extLst>
              <a:ext uri="{FF2B5EF4-FFF2-40B4-BE49-F238E27FC236}">
                <a16:creationId xmlns:a16="http://schemas.microsoft.com/office/drawing/2014/main" id="{F1C561DD-7BA7-87AE-A7D4-B406F6BBB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420938"/>
            <a:ext cx="7323138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>
            <a:extLst>
              <a:ext uri="{FF2B5EF4-FFF2-40B4-BE49-F238E27FC236}">
                <a16:creationId xmlns:a16="http://schemas.microsoft.com/office/drawing/2014/main" id="{FCC62FDE-F57A-4D6E-9ADC-C8CE9550E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ZapfDingbats" pitchFamily="82" charset="2"/>
              </a:defRPr>
            </a:lvl1pPr>
            <a:lvl2pPr marL="742950" indent="-285750">
              <a:defRPr sz="1400">
                <a:solidFill>
                  <a:schemeClr val="bg1"/>
                </a:solidFill>
                <a:latin typeface="ZapfDingbats" pitchFamily="82" charset="2"/>
              </a:defRPr>
            </a:lvl2pPr>
            <a:lvl3pPr marL="11430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3pPr>
            <a:lvl4pPr marL="16002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4pPr>
            <a:lvl5pPr marL="2057400" indent="-228600">
              <a:defRPr sz="1400">
                <a:solidFill>
                  <a:schemeClr val="bg1"/>
                </a:solidFill>
                <a:latin typeface="ZapfDingbats" pitchFamily="8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bg1"/>
                </a:solidFill>
                <a:latin typeface="ZapfDingbats" pitchFamily="82" charset="2"/>
              </a:defRPr>
            </a:lvl9pPr>
          </a:lstStyle>
          <a:p>
            <a:r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t>WWW.BANTOTAL.COM - </a:t>
            </a:r>
            <a:fld id="{111BBF62-3C25-464D-B6B3-9C1372E15A25}" type="slidenum">
              <a:rPr lang="es-ES" altLang="es-CO" sz="1200">
                <a:solidFill>
                  <a:srgbClr val="CC0000"/>
                </a:solidFill>
                <a:latin typeface="Arial" panose="020B0604020202020204" pitchFamily="34" charset="0"/>
              </a:rPr>
              <a:pPr/>
              <a:t>9</a:t>
            </a:fld>
            <a:endParaRPr lang="es-ES" altLang="es-CO" sz="12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20866" name="Rectangle 2">
            <a:extLst>
              <a:ext uri="{FF2B5EF4-FFF2-40B4-BE49-F238E27FC236}">
                <a16:creationId xmlns:a16="http://schemas.microsoft.com/office/drawing/2014/main" id="{F97AC4F3-88C4-1C6F-000A-D19030D0D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8325" y="1341438"/>
            <a:ext cx="8153400" cy="5040312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s-ES" sz="2400"/>
              <a:t>Parámetro 504: Simulador de Apertura - </a:t>
            </a:r>
            <a:r>
              <a:rPr lang="es-ES" sz="1800" b="0"/>
              <a:t>Agrupa los parámetros utilizados en el Alta del préstamo (simulación, desembolso, renovación). </a:t>
            </a:r>
            <a:endParaRPr lang="es-ES" sz="1800"/>
          </a:p>
        </p:txBody>
      </p:sp>
      <p:sp>
        <p:nvSpPr>
          <p:cNvPr id="420867" name="Rectangle 3">
            <a:extLst>
              <a:ext uri="{FF2B5EF4-FFF2-40B4-BE49-F238E27FC236}">
                <a16:creationId xmlns:a16="http://schemas.microsoft.com/office/drawing/2014/main" id="{034F9281-8AA8-03D6-DEA0-13B36BCDF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038" y="573088"/>
            <a:ext cx="7772400" cy="695325"/>
          </a:xfrm>
        </p:spPr>
        <p:txBody>
          <a:bodyPr lIns="90488" tIns="44450" rIns="90488" bIns="44450"/>
          <a:lstStyle/>
          <a:p>
            <a:pPr algn="ctr" eaLnBrk="1" hangingPunct="1">
              <a:lnSpc>
                <a:spcPct val="50000"/>
              </a:lnSpc>
              <a:defRPr/>
            </a:pPr>
            <a:r>
              <a:rPr lang="es-ES" sz="2400"/>
              <a:t>Preseteo Particular de Productos</a:t>
            </a:r>
            <a:endParaRPr lang="es-ES_tradnl" sz="2400"/>
          </a:p>
        </p:txBody>
      </p:sp>
      <p:pic>
        <p:nvPicPr>
          <p:cNvPr id="10245" name="Picture 4">
            <a:extLst>
              <a:ext uri="{FF2B5EF4-FFF2-40B4-BE49-F238E27FC236}">
                <a16:creationId xmlns:a16="http://schemas.microsoft.com/office/drawing/2014/main" id="{F3C49D06-54F8-A15E-FF7F-2DCE90E7A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400300"/>
            <a:ext cx="7354887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tx2">
                <a:gamma/>
                <a:shade val="46275"/>
                <a:invGamma/>
              </a:schemeClr>
            </a:gs>
            <a:gs pos="50000">
              <a:schemeClr val="tx2"/>
            </a:gs>
            <a:gs pos="100000">
              <a:schemeClr val="tx2">
                <a:gamma/>
                <a:shade val="46275"/>
                <a:invGamma/>
              </a:schemeClr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apfDingbats" pitchFamily="8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tx2">
                <a:gamma/>
                <a:shade val="46275"/>
                <a:invGamma/>
              </a:schemeClr>
            </a:gs>
            <a:gs pos="50000">
              <a:schemeClr val="tx2"/>
            </a:gs>
            <a:gs pos="100000">
              <a:schemeClr val="tx2">
                <a:gamma/>
                <a:shade val="46275"/>
                <a:invGamma/>
              </a:schemeClr>
            </a:gs>
          </a:gsLst>
          <a:lin ang="0" scaled="1"/>
        </a:gradFill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ZapfDingbats" pitchFamily="82" charset="2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2784</TotalTime>
  <Words>4945</Words>
  <Application>Microsoft Office PowerPoint</Application>
  <PresentationFormat>Presentación en pantalla (4:3)</PresentationFormat>
  <Paragraphs>718</Paragraphs>
  <Slides>51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ZapfDingbats</vt:lpstr>
      <vt:lpstr>Arial</vt:lpstr>
      <vt:lpstr>Times New Roman</vt:lpstr>
      <vt:lpstr>1_Diseño predeterminado</vt:lpstr>
      <vt:lpstr>Preseteo de Productos Activos</vt:lpstr>
      <vt:lpstr>Agenda</vt:lpstr>
      <vt:lpstr>Preseteo de Préstamos</vt:lpstr>
      <vt:lpstr>Preseteo General de Productos</vt:lpstr>
      <vt:lpstr>Preseteo Particular de Productos</vt:lpstr>
      <vt:lpstr>Preseteo Particular de Productos</vt:lpstr>
      <vt:lpstr>Preseteo Particular de Productos</vt:lpstr>
      <vt:lpstr>Preseteo Particular de Productos</vt:lpstr>
      <vt:lpstr>Preseteo Particular de Productos</vt:lpstr>
      <vt:lpstr>Preseteo de Préstamos</vt:lpstr>
      <vt:lpstr>Parámetros: Tipo Amortización</vt:lpstr>
      <vt:lpstr>Parámetros: Formas de Despeje</vt:lpstr>
      <vt:lpstr>Parámetros: Internet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Fechas Plan de Pagos</vt:lpstr>
      <vt:lpstr>Parámetros: Capital Plan de Pagos</vt:lpstr>
      <vt:lpstr>Parámetros: Capital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Interés Plan de Pagos</vt:lpstr>
      <vt:lpstr>Parámetros: Seguros Plan de Pagos</vt:lpstr>
      <vt:lpstr>Parámetros: Comisiones Plan de Pagos</vt:lpstr>
      <vt:lpstr>Parámetros: Contabilidad Desembolso</vt:lpstr>
      <vt:lpstr>Parámetros Preseteo</vt:lpstr>
      <vt:lpstr>Parámetros Preseteo</vt:lpstr>
      <vt:lpstr>Parámetros Preseteo</vt:lpstr>
      <vt:lpstr>Parámetros Preseteo</vt:lpstr>
      <vt:lpstr>Parámetros Preseteo</vt:lpstr>
      <vt:lpstr>Preseteo de Préstamos</vt:lpstr>
      <vt:lpstr>Preseteo de Préstamos</vt:lpstr>
      <vt:lpstr>Parámetros: Orden de Cobro</vt:lpstr>
      <vt:lpstr>Parámetros: Adelanto de Capital Automático</vt:lpstr>
      <vt:lpstr>Parámetros: Cancelación Préstamos</vt:lpstr>
      <vt:lpstr>Parámetros: Intereses</vt:lpstr>
      <vt:lpstr>Parámetros: Seguros</vt:lpstr>
      <vt:lpstr>Parámetros: Comisiones</vt:lpstr>
      <vt:lpstr>Parámetros: Pagos</vt:lpstr>
      <vt:lpstr>Parámetros: Intereses de Mora</vt:lpstr>
      <vt:lpstr>Parámetros: Intereses Compensatorios</vt:lpstr>
      <vt:lpstr>Parámetros: Intereses de Mora</vt:lpstr>
      <vt:lpstr>Parámetros: Intereses de Mora</vt:lpstr>
      <vt:lpstr>Parámetros: Comisión por Mora</vt:lpstr>
      <vt:lpstr>Parámetros: Cancelación</vt:lpstr>
    </vt:vector>
  </TitlesOfParts>
  <Company>de Larrobla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Bantotal</dc:title>
  <dc:creator>Alejandro Danielián</dc:creator>
  <dc:description>Préstamos, Líneas de Crédito y Garantías</dc:description>
  <cp:lastModifiedBy>GARCIA MUNOZ WILLIAM GEOVANNY</cp:lastModifiedBy>
  <cp:revision>114</cp:revision>
  <dcterms:created xsi:type="dcterms:W3CDTF">2004-05-17T19:28:43Z</dcterms:created>
  <dcterms:modified xsi:type="dcterms:W3CDTF">2025-07-02T20:24:20Z</dcterms:modified>
</cp:coreProperties>
</file>