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1"/>
  </p:notesMasterIdLst>
  <p:handoutMasterIdLst>
    <p:handoutMasterId r:id="rId92"/>
  </p:handoutMasterIdLst>
  <p:sldIdLst>
    <p:sldId id="607" r:id="rId2"/>
    <p:sldId id="544" r:id="rId3"/>
    <p:sldId id="695" r:id="rId4"/>
    <p:sldId id="696" r:id="rId5"/>
    <p:sldId id="697" r:id="rId6"/>
    <p:sldId id="698" r:id="rId7"/>
    <p:sldId id="699" r:id="rId8"/>
    <p:sldId id="700" r:id="rId9"/>
    <p:sldId id="701" r:id="rId10"/>
    <p:sldId id="702" r:id="rId11"/>
    <p:sldId id="703" r:id="rId12"/>
    <p:sldId id="704" r:id="rId13"/>
    <p:sldId id="706" r:id="rId14"/>
    <p:sldId id="707" r:id="rId15"/>
    <p:sldId id="708" r:id="rId16"/>
    <p:sldId id="709" r:id="rId17"/>
    <p:sldId id="710" r:id="rId18"/>
    <p:sldId id="711" r:id="rId19"/>
    <p:sldId id="712" r:id="rId20"/>
    <p:sldId id="719" r:id="rId21"/>
    <p:sldId id="720" r:id="rId22"/>
    <p:sldId id="721" r:id="rId23"/>
    <p:sldId id="722" r:id="rId24"/>
    <p:sldId id="723" r:id="rId25"/>
    <p:sldId id="724" r:id="rId26"/>
    <p:sldId id="725" r:id="rId27"/>
    <p:sldId id="726" r:id="rId28"/>
    <p:sldId id="727" r:id="rId29"/>
    <p:sldId id="728" r:id="rId30"/>
    <p:sldId id="729" r:id="rId31"/>
    <p:sldId id="730" r:id="rId32"/>
    <p:sldId id="731" r:id="rId33"/>
    <p:sldId id="732" r:id="rId34"/>
    <p:sldId id="733" r:id="rId35"/>
    <p:sldId id="734" r:id="rId36"/>
    <p:sldId id="735" r:id="rId37"/>
    <p:sldId id="736" r:id="rId38"/>
    <p:sldId id="737" r:id="rId39"/>
    <p:sldId id="738" r:id="rId40"/>
    <p:sldId id="739" r:id="rId41"/>
    <p:sldId id="740" r:id="rId42"/>
    <p:sldId id="746" r:id="rId43"/>
    <p:sldId id="747" r:id="rId44"/>
    <p:sldId id="748" r:id="rId45"/>
    <p:sldId id="749" r:id="rId46"/>
    <p:sldId id="751" r:id="rId47"/>
    <p:sldId id="713" r:id="rId48"/>
    <p:sldId id="715" r:id="rId49"/>
    <p:sldId id="716" r:id="rId50"/>
    <p:sldId id="717" r:id="rId51"/>
    <p:sldId id="741" r:id="rId52"/>
    <p:sldId id="742" r:id="rId53"/>
    <p:sldId id="743" r:id="rId54"/>
    <p:sldId id="744" r:id="rId55"/>
    <p:sldId id="745" r:id="rId56"/>
    <p:sldId id="690" r:id="rId57"/>
    <p:sldId id="752" r:id="rId58"/>
    <p:sldId id="754" r:id="rId59"/>
    <p:sldId id="757" r:id="rId60"/>
    <p:sldId id="755" r:id="rId61"/>
    <p:sldId id="756" r:id="rId62"/>
    <p:sldId id="758" r:id="rId63"/>
    <p:sldId id="761" r:id="rId64"/>
    <p:sldId id="759" r:id="rId65"/>
    <p:sldId id="762" r:id="rId66"/>
    <p:sldId id="763" r:id="rId67"/>
    <p:sldId id="764" r:id="rId68"/>
    <p:sldId id="765" r:id="rId69"/>
    <p:sldId id="760" r:id="rId70"/>
    <p:sldId id="766" r:id="rId71"/>
    <p:sldId id="768" r:id="rId72"/>
    <p:sldId id="769" r:id="rId73"/>
    <p:sldId id="770" r:id="rId74"/>
    <p:sldId id="771" r:id="rId75"/>
    <p:sldId id="772" r:id="rId76"/>
    <p:sldId id="773" r:id="rId77"/>
    <p:sldId id="774" r:id="rId78"/>
    <p:sldId id="776" r:id="rId79"/>
    <p:sldId id="767" r:id="rId80"/>
    <p:sldId id="777" r:id="rId81"/>
    <p:sldId id="753" r:id="rId82"/>
    <p:sldId id="778" r:id="rId83"/>
    <p:sldId id="781" r:id="rId84"/>
    <p:sldId id="782" r:id="rId85"/>
    <p:sldId id="786" r:id="rId86"/>
    <p:sldId id="784" r:id="rId87"/>
    <p:sldId id="785" r:id="rId88"/>
    <p:sldId id="783" r:id="rId89"/>
    <p:sldId id="780" r:id="rId90"/>
  </p:sldIdLst>
  <p:sldSz cx="9144000" cy="6858000" type="screen4x3"/>
  <p:notesSz cx="6858000" cy="9190038"/>
  <p:custDataLst>
    <p:tags r:id="rId93"/>
  </p:custDataLst>
  <p:defaultTextStyle>
    <a:defPPr>
      <a:defRPr lang="en-US"/>
    </a:defPPr>
    <a:lvl1pPr algn="r" rtl="0" eaLnBrk="0" fontAlgn="base" hangingPunct="0">
      <a:spcBef>
        <a:spcPct val="0"/>
      </a:spcBef>
      <a:spcAft>
        <a:spcPct val="0"/>
      </a:spcAft>
      <a:defRPr kumimoji="1" sz="2400" kern="1200">
        <a:solidFill>
          <a:schemeClr val="tx1"/>
        </a:solidFill>
        <a:latin typeface="Tahoma" panose="020B0604030504040204" pitchFamily="34" charset="0"/>
        <a:ea typeface="+mn-ea"/>
        <a:cs typeface="+mn-cs"/>
      </a:defRPr>
    </a:lvl1pPr>
    <a:lvl2pPr marL="457200" algn="r" rtl="0" eaLnBrk="0" fontAlgn="base" hangingPunct="0">
      <a:spcBef>
        <a:spcPct val="0"/>
      </a:spcBef>
      <a:spcAft>
        <a:spcPct val="0"/>
      </a:spcAft>
      <a:defRPr kumimoji="1" sz="2400" kern="1200">
        <a:solidFill>
          <a:schemeClr val="tx1"/>
        </a:solidFill>
        <a:latin typeface="Tahoma" panose="020B0604030504040204" pitchFamily="34" charset="0"/>
        <a:ea typeface="+mn-ea"/>
        <a:cs typeface="+mn-cs"/>
      </a:defRPr>
    </a:lvl2pPr>
    <a:lvl3pPr marL="914400" algn="r" rtl="0" eaLnBrk="0" fontAlgn="base" hangingPunct="0">
      <a:spcBef>
        <a:spcPct val="0"/>
      </a:spcBef>
      <a:spcAft>
        <a:spcPct val="0"/>
      </a:spcAft>
      <a:defRPr kumimoji="1" sz="2400" kern="1200">
        <a:solidFill>
          <a:schemeClr val="tx1"/>
        </a:solidFill>
        <a:latin typeface="Tahoma" panose="020B0604030504040204" pitchFamily="34" charset="0"/>
        <a:ea typeface="+mn-ea"/>
        <a:cs typeface="+mn-cs"/>
      </a:defRPr>
    </a:lvl3pPr>
    <a:lvl4pPr marL="1371600" algn="r" rtl="0" eaLnBrk="0" fontAlgn="base" hangingPunct="0">
      <a:spcBef>
        <a:spcPct val="0"/>
      </a:spcBef>
      <a:spcAft>
        <a:spcPct val="0"/>
      </a:spcAft>
      <a:defRPr kumimoji="1" sz="2400" kern="1200">
        <a:solidFill>
          <a:schemeClr val="tx1"/>
        </a:solidFill>
        <a:latin typeface="Tahoma" panose="020B0604030504040204" pitchFamily="34" charset="0"/>
        <a:ea typeface="+mn-ea"/>
        <a:cs typeface="+mn-cs"/>
      </a:defRPr>
    </a:lvl4pPr>
    <a:lvl5pPr marL="1828800" algn="r" rtl="0" eaLnBrk="0" fontAlgn="base" hangingPunct="0">
      <a:spcBef>
        <a:spcPct val="0"/>
      </a:spcBef>
      <a:spcAft>
        <a:spcPct val="0"/>
      </a:spcAft>
      <a:defRPr kumimoji="1" sz="2400" kern="1200">
        <a:solidFill>
          <a:schemeClr val="tx1"/>
        </a:solidFill>
        <a:latin typeface="Tahoma" panose="020B0604030504040204" pitchFamily="34" charset="0"/>
        <a:ea typeface="+mn-ea"/>
        <a:cs typeface="+mn-cs"/>
      </a:defRPr>
    </a:lvl5pPr>
    <a:lvl6pPr marL="2286000" algn="l" defTabSz="914400" rtl="0" eaLnBrk="1" latinLnBrk="0" hangingPunct="1">
      <a:defRPr kumimoji="1" sz="2400" kern="1200">
        <a:solidFill>
          <a:schemeClr val="tx1"/>
        </a:solidFill>
        <a:latin typeface="Tahoma" panose="020B0604030504040204" pitchFamily="34" charset="0"/>
        <a:ea typeface="+mn-ea"/>
        <a:cs typeface="+mn-cs"/>
      </a:defRPr>
    </a:lvl6pPr>
    <a:lvl7pPr marL="2743200" algn="l" defTabSz="914400" rtl="0" eaLnBrk="1" latinLnBrk="0" hangingPunct="1">
      <a:defRPr kumimoji="1" sz="2400" kern="1200">
        <a:solidFill>
          <a:schemeClr val="tx1"/>
        </a:solidFill>
        <a:latin typeface="Tahoma" panose="020B0604030504040204" pitchFamily="34" charset="0"/>
        <a:ea typeface="+mn-ea"/>
        <a:cs typeface="+mn-cs"/>
      </a:defRPr>
    </a:lvl7pPr>
    <a:lvl8pPr marL="3200400" algn="l" defTabSz="914400" rtl="0" eaLnBrk="1" latinLnBrk="0" hangingPunct="1">
      <a:defRPr kumimoji="1" sz="2400" kern="1200">
        <a:solidFill>
          <a:schemeClr val="tx1"/>
        </a:solidFill>
        <a:latin typeface="Tahoma" panose="020B0604030504040204" pitchFamily="34" charset="0"/>
        <a:ea typeface="+mn-ea"/>
        <a:cs typeface="+mn-cs"/>
      </a:defRPr>
    </a:lvl8pPr>
    <a:lvl9pPr marL="3657600" algn="l" defTabSz="914400" rtl="0" eaLnBrk="1" latinLnBrk="0" hangingPunct="1">
      <a:defRPr kumimoji="1"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9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99FF33"/>
    <a:srgbClr val="FFFF00"/>
    <a:srgbClr val="66FFFF"/>
    <a:srgbClr val="006699"/>
    <a:srgbClr val="009999"/>
    <a:srgbClr val="D92C0F"/>
    <a:srgbClr val="B8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81" autoAdjust="0"/>
    <p:restoredTop sz="75333" autoAdjust="0"/>
  </p:normalViewPr>
  <p:slideViewPr>
    <p:cSldViewPr>
      <p:cViewPr varScale="1">
        <p:scale>
          <a:sx n="55" d="100"/>
          <a:sy n="55" d="100"/>
        </p:scale>
        <p:origin x="-172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272"/>
    </p:cViewPr>
  </p:sorterViewPr>
  <p:notesViewPr>
    <p:cSldViewPr>
      <p:cViewPr varScale="1">
        <p:scale>
          <a:sx n="31" d="100"/>
          <a:sy n="31" d="100"/>
        </p:scale>
        <p:origin x="-1206" y="-66"/>
      </p:cViewPr>
      <p:guideLst>
        <p:guide orient="horz" pos="2894"/>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C33E9E59-90A8-1A19-6CE0-E1F502ADF225}"/>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30" tIns="45715" rIns="91430" bIns="45715" numCol="1" anchor="ctr" anchorCtr="0" compatLnSpc="1">
            <a:prstTxWarp prst="textNoShape">
              <a:avLst/>
            </a:prstTxWarp>
          </a:bodyPr>
          <a:lstStyle>
            <a:lvl1pPr algn="l">
              <a:defRPr kumimoji="0" sz="1200">
                <a:latin typeface="Times New Roman" pitchFamily="18" charset="0"/>
              </a:defRPr>
            </a:lvl1pPr>
          </a:lstStyle>
          <a:p>
            <a:pPr>
              <a:defRPr/>
            </a:pPr>
            <a:endParaRPr lang="es-ES_tradnl"/>
          </a:p>
        </p:txBody>
      </p:sp>
      <p:sp>
        <p:nvSpPr>
          <p:cNvPr id="153603" name="Rectangle 3">
            <a:extLst>
              <a:ext uri="{FF2B5EF4-FFF2-40B4-BE49-F238E27FC236}">
                <a16:creationId xmlns:a16="http://schemas.microsoft.com/office/drawing/2014/main" id="{9DC1F0AB-14D6-5CBA-3DA0-143F5D5CF0A6}"/>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1430" tIns="45715" rIns="91430" bIns="45715" numCol="1" anchor="ctr" anchorCtr="0" compatLnSpc="1">
            <a:prstTxWarp prst="textNoShape">
              <a:avLst/>
            </a:prstTxWarp>
          </a:bodyPr>
          <a:lstStyle>
            <a:lvl1pPr>
              <a:defRPr kumimoji="0" sz="1200">
                <a:latin typeface="Times New Roman" pitchFamily="18" charset="0"/>
              </a:defRPr>
            </a:lvl1pPr>
          </a:lstStyle>
          <a:p>
            <a:pPr>
              <a:defRPr/>
            </a:pPr>
            <a:endParaRPr lang="es-ES_tradnl"/>
          </a:p>
        </p:txBody>
      </p:sp>
      <p:sp>
        <p:nvSpPr>
          <p:cNvPr id="153604" name="Rectangle 4">
            <a:extLst>
              <a:ext uri="{FF2B5EF4-FFF2-40B4-BE49-F238E27FC236}">
                <a16:creationId xmlns:a16="http://schemas.microsoft.com/office/drawing/2014/main" id="{E22185A2-E023-C2DE-39D7-1C7032ED12A1}"/>
              </a:ext>
            </a:extLst>
          </p:cNvPr>
          <p:cNvSpPr>
            <a:spLocks noGrp="1" noChangeArrowheads="1"/>
          </p:cNvSpPr>
          <p:nvPr>
            <p:ph type="ftr" sz="quarter" idx="2"/>
          </p:nvPr>
        </p:nvSpPr>
        <p:spPr bwMode="auto">
          <a:xfrm>
            <a:off x="0" y="8763000"/>
            <a:ext cx="2971800" cy="457200"/>
          </a:xfrm>
          <a:prstGeom prst="rect">
            <a:avLst/>
          </a:prstGeom>
          <a:noFill/>
          <a:ln w="9525">
            <a:noFill/>
            <a:miter lim="800000"/>
            <a:headEnd/>
            <a:tailEnd/>
          </a:ln>
          <a:effectLst/>
        </p:spPr>
        <p:txBody>
          <a:bodyPr vert="horz" wrap="none" lIns="91430" tIns="45715" rIns="91430" bIns="45715" numCol="1" anchor="b" anchorCtr="0" compatLnSpc="1">
            <a:prstTxWarp prst="textNoShape">
              <a:avLst/>
            </a:prstTxWarp>
          </a:bodyPr>
          <a:lstStyle>
            <a:lvl1pPr algn="l">
              <a:defRPr kumimoji="0" sz="1200">
                <a:latin typeface="Times New Roman" pitchFamily="18" charset="0"/>
              </a:defRPr>
            </a:lvl1pPr>
          </a:lstStyle>
          <a:p>
            <a:pPr>
              <a:defRPr/>
            </a:pPr>
            <a:endParaRPr lang="es-ES_tradnl"/>
          </a:p>
        </p:txBody>
      </p:sp>
      <p:sp>
        <p:nvSpPr>
          <p:cNvPr id="153605" name="Rectangle 5">
            <a:extLst>
              <a:ext uri="{FF2B5EF4-FFF2-40B4-BE49-F238E27FC236}">
                <a16:creationId xmlns:a16="http://schemas.microsoft.com/office/drawing/2014/main" id="{99EA9B0A-6DDB-3EDA-5413-C9E912C92E9F}"/>
              </a:ext>
            </a:extLst>
          </p:cNvPr>
          <p:cNvSpPr>
            <a:spLocks noGrp="1" noChangeArrowheads="1"/>
          </p:cNvSpPr>
          <p:nvPr>
            <p:ph type="sldNum" sz="quarter" idx="3"/>
          </p:nvPr>
        </p:nvSpPr>
        <p:spPr bwMode="auto">
          <a:xfrm>
            <a:off x="3886200" y="8763000"/>
            <a:ext cx="2971800" cy="457200"/>
          </a:xfrm>
          <a:prstGeom prst="rect">
            <a:avLst/>
          </a:prstGeom>
          <a:noFill/>
          <a:ln w="9525">
            <a:noFill/>
            <a:miter lim="800000"/>
            <a:headEnd/>
            <a:tailEnd/>
          </a:ln>
          <a:effectLst/>
        </p:spPr>
        <p:txBody>
          <a:bodyPr vert="horz" wrap="none" lIns="91430" tIns="45715" rIns="91430" bIns="45715" numCol="1" anchor="b" anchorCtr="0" compatLnSpc="1">
            <a:prstTxWarp prst="textNoShape">
              <a:avLst/>
            </a:prstTxWarp>
          </a:bodyPr>
          <a:lstStyle>
            <a:lvl1pPr>
              <a:defRPr kumimoji="0" sz="1200">
                <a:latin typeface="Times New Roman" panose="02020603050405020304" pitchFamily="18" charset="0"/>
              </a:defRPr>
            </a:lvl1pPr>
          </a:lstStyle>
          <a:p>
            <a:fld id="{4E544AE9-8F31-40E1-88F4-BE60EF217999}" type="slidenum">
              <a:rPr lang="es-ES_tradnl" altLang="es-CO"/>
              <a:pPr/>
              <a:t>‹Nº›</a:t>
            </a:fld>
            <a:endParaRPr lang="es-ES_tradnl" altLang="es-CO"/>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1D8885E6-8567-2190-073A-BD94FBCF61A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10" tIns="45705" rIns="91410" bIns="45705" numCol="1" anchor="ctr" anchorCtr="0" compatLnSpc="1">
            <a:prstTxWarp prst="textNoShape">
              <a:avLst/>
            </a:prstTxWarp>
          </a:bodyPr>
          <a:lstStyle>
            <a:lvl1pPr algn="l">
              <a:defRPr kumimoji="0" sz="1200">
                <a:latin typeface="Times New Roman" pitchFamily="18" charset="0"/>
              </a:defRPr>
            </a:lvl1pPr>
          </a:lstStyle>
          <a:p>
            <a:pPr>
              <a:defRPr/>
            </a:pPr>
            <a:endParaRPr lang="es-ES_tradnl"/>
          </a:p>
        </p:txBody>
      </p:sp>
      <p:sp>
        <p:nvSpPr>
          <p:cNvPr id="48131" name="Rectangle 3">
            <a:extLst>
              <a:ext uri="{FF2B5EF4-FFF2-40B4-BE49-F238E27FC236}">
                <a16:creationId xmlns:a16="http://schemas.microsoft.com/office/drawing/2014/main" id="{3F89D5B3-23B4-B551-2A38-0302779925D0}"/>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1410" tIns="45705" rIns="91410" bIns="45705" numCol="1" anchor="ctr" anchorCtr="0" compatLnSpc="1">
            <a:prstTxWarp prst="textNoShape">
              <a:avLst/>
            </a:prstTxWarp>
          </a:bodyPr>
          <a:lstStyle>
            <a:lvl1pPr>
              <a:defRPr kumimoji="0" sz="1200">
                <a:latin typeface="Times New Roman" pitchFamily="18" charset="0"/>
              </a:defRPr>
            </a:lvl1pPr>
          </a:lstStyle>
          <a:p>
            <a:pPr>
              <a:defRPr/>
            </a:pPr>
            <a:endParaRPr lang="es-ES_tradnl"/>
          </a:p>
        </p:txBody>
      </p:sp>
      <p:sp>
        <p:nvSpPr>
          <p:cNvPr id="93188" name="Rectangle 4">
            <a:extLst>
              <a:ext uri="{FF2B5EF4-FFF2-40B4-BE49-F238E27FC236}">
                <a16:creationId xmlns:a16="http://schemas.microsoft.com/office/drawing/2014/main" id="{D7C8D9B3-2C6C-D4C8-B6B9-A64C633FC698}"/>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5">
            <a:extLst>
              <a:ext uri="{FF2B5EF4-FFF2-40B4-BE49-F238E27FC236}">
                <a16:creationId xmlns:a16="http://schemas.microsoft.com/office/drawing/2014/main" id="{92548B57-AE1F-65EC-72FD-AEC044D2C9D1}"/>
              </a:ext>
            </a:extLst>
          </p:cNvPr>
          <p:cNvSpPr>
            <a:spLocks noGrp="1" noChangeArrowheads="1"/>
          </p:cNvSpPr>
          <p:nvPr>
            <p:ph type="body" sz="quarter" idx="3"/>
          </p:nvPr>
        </p:nvSpPr>
        <p:spPr bwMode="auto">
          <a:xfrm>
            <a:off x="914400" y="4343400"/>
            <a:ext cx="5029200" cy="4191000"/>
          </a:xfrm>
          <a:prstGeom prst="rect">
            <a:avLst/>
          </a:prstGeom>
          <a:noFill/>
          <a:ln w="9525">
            <a:noFill/>
            <a:miter lim="800000"/>
            <a:headEnd/>
            <a:tailEnd/>
          </a:ln>
          <a:effectLst/>
        </p:spPr>
        <p:txBody>
          <a:bodyPr vert="horz" wrap="none" lIns="91410" tIns="45705" rIns="91410" bIns="45705" numCol="1" anchor="ctr" anchorCtr="0" compatLnSpc="1">
            <a:prstTxWarp prst="textNoShape">
              <a:avLst/>
            </a:prstTxWarp>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48134" name="Rectangle 6">
            <a:extLst>
              <a:ext uri="{FF2B5EF4-FFF2-40B4-BE49-F238E27FC236}">
                <a16:creationId xmlns:a16="http://schemas.microsoft.com/office/drawing/2014/main" id="{506F2186-9286-0929-7859-210D9673DB8D}"/>
              </a:ext>
            </a:extLst>
          </p:cNvPr>
          <p:cNvSpPr>
            <a:spLocks noGrp="1" noChangeArrowheads="1"/>
          </p:cNvSpPr>
          <p:nvPr>
            <p:ph type="ftr" sz="quarter" idx="4"/>
          </p:nvPr>
        </p:nvSpPr>
        <p:spPr bwMode="auto">
          <a:xfrm>
            <a:off x="0" y="8763000"/>
            <a:ext cx="2971800" cy="457200"/>
          </a:xfrm>
          <a:prstGeom prst="rect">
            <a:avLst/>
          </a:prstGeom>
          <a:noFill/>
          <a:ln w="9525">
            <a:noFill/>
            <a:miter lim="800000"/>
            <a:headEnd/>
            <a:tailEnd/>
          </a:ln>
          <a:effectLst/>
        </p:spPr>
        <p:txBody>
          <a:bodyPr vert="horz" wrap="none" lIns="91410" tIns="45705" rIns="91410" bIns="45705" numCol="1" anchor="b" anchorCtr="0" compatLnSpc="1">
            <a:prstTxWarp prst="textNoShape">
              <a:avLst/>
            </a:prstTxWarp>
          </a:bodyPr>
          <a:lstStyle>
            <a:lvl1pPr algn="l">
              <a:defRPr kumimoji="0" sz="1200">
                <a:latin typeface="Times New Roman" pitchFamily="18" charset="0"/>
              </a:defRPr>
            </a:lvl1pPr>
          </a:lstStyle>
          <a:p>
            <a:pPr>
              <a:defRPr/>
            </a:pPr>
            <a:endParaRPr lang="es-ES_tradnl"/>
          </a:p>
        </p:txBody>
      </p:sp>
      <p:sp>
        <p:nvSpPr>
          <p:cNvPr id="48135" name="Rectangle 7">
            <a:extLst>
              <a:ext uri="{FF2B5EF4-FFF2-40B4-BE49-F238E27FC236}">
                <a16:creationId xmlns:a16="http://schemas.microsoft.com/office/drawing/2014/main" id="{EF2C7F43-34A6-8B9A-819A-D9F82EE343D7}"/>
              </a:ext>
            </a:extLst>
          </p:cNvPr>
          <p:cNvSpPr>
            <a:spLocks noGrp="1" noChangeArrowheads="1"/>
          </p:cNvSpPr>
          <p:nvPr>
            <p:ph type="sldNum" sz="quarter" idx="5"/>
          </p:nvPr>
        </p:nvSpPr>
        <p:spPr bwMode="auto">
          <a:xfrm>
            <a:off x="3886200" y="8763000"/>
            <a:ext cx="2971800" cy="457200"/>
          </a:xfrm>
          <a:prstGeom prst="rect">
            <a:avLst/>
          </a:prstGeom>
          <a:noFill/>
          <a:ln w="9525">
            <a:noFill/>
            <a:miter lim="800000"/>
            <a:headEnd/>
            <a:tailEnd/>
          </a:ln>
          <a:effectLst/>
        </p:spPr>
        <p:txBody>
          <a:bodyPr vert="horz" wrap="none" lIns="91410" tIns="45705" rIns="91410" bIns="45705" numCol="1" anchor="b" anchorCtr="0" compatLnSpc="1">
            <a:prstTxWarp prst="textNoShape">
              <a:avLst/>
            </a:prstTxWarp>
          </a:bodyPr>
          <a:lstStyle>
            <a:lvl1pPr>
              <a:defRPr kumimoji="0" sz="1200">
                <a:latin typeface="Times New Roman" panose="02020603050405020304" pitchFamily="18" charset="0"/>
              </a:defRPr>
            </a:lvl1pPr>
          </a:lstStyle>
          <a:p>
            <a:fld id="{3AF6A163-5AB8-4540-8200-4392ED32E5CD}" type="slidenum">
              <a:rPr lang="es-ES_tradnl" altLang="es-CO"/>
              <a:pPr/>
              <a:t>‹Nº›</a:t>
            </a:fld>
            <a:endParaRPr lang="es-ES_tradnl" altLang="es-CO"/>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1DEC4961-EAC8-F528-3FAB-7FF8690A4A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D205C811-EDA3-4501-B7A6-5EA7618D60EC}" type="slidenum">
              <a:rPr kumimoji="0" lang="es-ES_tradnl" altLang="es-CO" sz="1200">
                <a:latin typeface="Times New Roman" panose="02020603050405020304" pitchFamily="18" charset="0"/>
              </a:rPr>
              <a:pPr/>
              <a:t>1</a:t>
            </a:fld>
            <a:endParaRPr kumimoji="0" lang="es-ES_tradnl" altLang="es-CO" sz="1200">
              <a:latin typeface="Times New Roman" panose="02020603050405020304" pitchFamily="18" charset="0"/>
            </a:endParaRPr>
          </a:p>
        </p:txBody>
      </p:sp>
      <p:sp>
        <p:nvSpPr>
          <p:cNvPr id="94211" name="Rectangle 2">
            <a:extLst>
              <a:ext uri="{FF2B5EF4-FFF2-40B4-BE49-F238E27FC236}">
                <a16:creationId xmlns:a16="http://schemas.microsoft.com/office/drawing/2014/main" id="{6BCEF2CC-D03D-500B-C2E8-8D593247D391}"/>
              </a:ext>
            </a:extLst>
          </p:cNvPr>
          <p:cNvSpPr>
            <a:spLocks noChangeArrowheads="1" noTextEdit="1"/>
          </p:cNvSpPr>
          <p:nvPr>
            <p:ph type="sldImg"/>
          </p:nvPr>
        </p:nvSpPr>
        <p:spPr>
          <a:xfrm>
            <a:off x="1133475" y="687388"/>
            <a:ext cx="4597400" cy="3448050"/>
          </a:xfrm>
          <a:ln/>
        </p:spPr>
      </p:sp>
      <p:sp>
        <p:nvSpPr>
          <p:cNvPr id="94212" name="Rectangle 3">
            <a:extLst>
              <a:ext uri="{FF2B5EF4-FFF2-40B4-BE49-F238E27FC236}">
                <a16:creationId xmlns:a16="http://schemas.microsoft.com/office/drawing/2014/main" id="{A957C9CD-3F09-8C78-6B65-A12FBA5384F5}"/>
              </a:ext>
            </a:extLst>
          </p:cNvPr>
          <p:cNvSpPr>
            <a:spLocks noGrp="1" noChangeArrowheads="1"/>
          </p:cNvSpPr>
          <p:nvPr>
            <p:ph type="body" idx="1"/>
          </p:nvPr>
        </p:nvSpPr>
        <p:spPr>
          <a:xfrm>
            <a:off x="685800" y="4365625"/>
            <a:ext cx="5486400" cy="4137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CO"/>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6D305EEE-7D97-2C98-4E75-1BE84170F9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DEFC3589-3DF9-44F9-A1C4-CD786121026B}" type="slidenum">
              <a:rPr kumimoji="0" lang="es-ES_tradnl" altLang="es-CO" sz="1200">
                <a:latin typeface="Times New Roman" panose="02020603050405020304" pitchFamily="18" charset="0"/>
              </a:rPr>
              <a:pPr/>
              <a:t>10</a:t>
            </a:fld>
            <a:endParaRPr kumimoji="0" lang="es-ES_tradnl" altLang="es-CO" sz="1200">
              <a:latin typeface="Times New Roman" panose="02020603050405020304" pitchFamily="18" charset="0"/>
            </a:endParaRPr>
          </a:p>
        </p:txBody>
      </p:sp>
      <p:sp>
        <p:nvSpPr>
          <p:cNvPr id="103427" name="Rectangle 2">
            <a:extLst>
              <a:ext uri="{FF2B5EF4-FFF2-40B4-BE49-F238E27FC236}">
                <a16:creationId xmlns:a16="http://schemas.microsoft.com/office/drawing/2014/main" id="{210CE211-3C2F-B6C8-2A0E-2B2F33479956}"/>
              </a:ext>
            </a:extLst>
          </p:cNvPr>
          <p:cNvSpPr>
            <a:spLocks noChangeArrowheads="1" noTextEdit="1"/>
          </p:cNvSpPr>
          <p:nvPr>
            <p:ph type="sldImg"/>
          </p:nvPr>
        </p:nvSpPr>
        <p:spPr>
          <a:xfrm>
            <a:off x="1133475" y="687388"/>
            <a:ext cx="4597400" cy="3448050"/>
          </a:xfrm>
          <a:ln/>
        </p:spPr>
      </p:sp>
      <p:sp>
        <p:nvSpPr>
          <p:cNvPr id="103428" name="Rectangle 3">
            <a:extLst>
              <a:ext uri="{FF2B5EF4-FFF2-40B4-BE49-F238E27FC236}">
                <a16:creationId xmlns:a16="http://schemas.microsoft.com/office/drawing/2014/main" id="{1E86513F-F066-43DD-9100-0889A98D42D6}"/>
              </a:ext>
            </a:extLst>
          </p:cNvPr>
          <p:cNvSpPr>
            <a:spLocks noGrp="1" noChangeArrowheads="1"/>
          </p:cNvSpPr>
          <p:nvPr>
            <p:ph type="body" idx="1"/>
          </p:nvPr>
        </p:nvSpPr>
        <p:spPr>
          <a:xfrm>
            <a:off x="685800" y="4365625"/>
            <a:ext cx="5486400" cy="4137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CO"/>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A0EE099C-A0C0-5B82-2DAA-7A68B0F9AF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ACC503E0-6AD3-48DB-A1CE-DADB2ECFC3C1}" type="slidenum">
              <a:rPr kumimoji="0" lang="es-ES_tradnl" altLang="es-CO" sz="1200">
                <a:latin typeface="Times New Roman" panose="02020603050405020304" pitchFamily="18" charset="0"/>
              </a:rPr>
              <a:pPr/>
              <a:t>11</a:t>
            </a:fld>
            <a:endParaRPr kumimoji="0" lang="es-ES_tradnl" altLang="es-CO" sz="1200">
              <a:latin typeface="Times New Roman" panose="02020603050405020304" pitchFamily="18" charset="0"/>
            </a:endParaRPr>
          </a:p>
        </p:txBody>
      </p:sp>
      <p:sp>
        <p:nvSpPr>
          <p:cNvPr id="104451" name="Rectangle 2">
            <a:extLst>
              <a:ext uri="{FF2B5EF4-FFF2-40B4-BE49-F238E27FC236}">
                <a16:creationId xmlns:a16="http://schemas.microsoft.com/office/drawing/2014/main" id="{6E709135-9165-64C7-C39E-16E3B33950A7}"/>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04452" name="Rectangle 3">
            <a:extLst>
              <a:ext uri="{FF2B5EF4-FFF2-40B4-BE49-F238E27FC236}">
                <a16:creationId xmlns:a16="http://schemas.microsoft.com/office/drawing/2014/main" id="{ABC35B36-55A1-A65E-FD93-A65EFAC6B2A3}"/>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05086084-8F72-0016-1DBD-D959615F42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0767E5BC-BDF3-4FF6-BFB3-8829203EC1D8}" type="slidenum">
              <a:rPr kumimoji="0" lang="es-ES_tradnl" altLang="es-CO" sz="1200">
                <a:latin typeface="Times New Roman" panose="02020603050405020304" pitchFamily="18" charset="0"/>
              </a:rPr>
              <a:pPr/>
              <a:t>12</a:t>
            </a:fld>
            <a:endParaRPr kumimoji="0" lang="es-ES_tradnl" altLang="es-CO" sz="1200">
              <a:latin typeface="Times New Roman" panose="02020603050405020304" pitchFamily="18" charset="0"/>
            </a:endParaRPr>
          </a:p>
        </p:txBody>
      </p:sp>
      <p:sp>
        <p:nvSpPr>
          <p:cNvPr id="105475" name="Rectangle 2">
            <a:extLst>
              <a:ext uri="{FF2B5EF4-FFF2-40B4-BE49-F238E27FC236}">
                <a16:creationId xmlns:a16="http://schemas.microsoft.com/office/drawing/2014/main" id="{EC8CA135-85F3-BF1F-104B-41EBA355AD4A}"/>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05476" name="Rectangle 3">
            <a:extLst>
              <a:ext uri="{FF2B5EF4-FFF2-40B4-BE49-F238E27FC236}">
                <a16:creationId xmlns:a16="http://schemas.microsoft.com/office/drawing/2014/main" id="{8E9D8867-D2D2-9669-0AA3-9E138D5FFECE}"/>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204A3329-6661-77FA-C762-7A72493899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06D2253C-9AA5-473B-8CFF-0A09FE04CE3D}" type="slidenum">
              <a:rPr kumimoji="0" lang="es-ES_tradnl" altLang="es-CO" sz="1200">
                <a:latin typeface="Times New Roman" panose="02020603050405020304" pitchFamily="18" charset="0"/>
              </a:rPr>
              <a:pPr/>
              <a:t>13</a:t>
            </a:fld>
            <a:endParaRPr kumimoji="0" lang="es-ES_tradnl" altLang="es-CO" sz="1200">
              <a:latin typeface="Times New Roman" panose="02020603050405020304" pitchFamily="18" charset="0"/>
            </a:endParaRPr>
          </a:p>
        </p:txBody>
      </p:sp>
      <p:sp>
        <p:nvSpPr>
          <p:cNvPr id="106499" name="Rectangle 2">
            <a:extLst>
              <a:ext uri="{FF2B5EF4-FFF2-40B4-BE49-F238E27FC236}">
                <a16:creationId xmlns:a16="http://schemas.microsoft.com/office/drawing/2014/main" id="{31836376-90AD-5D57-5A38-76AB1177F442}"/>
              </a:ext>
            </a:extLst>
          </p:cNvPr>
          <p:cNvSpPr>
            <a:spLocks noChangeArrowheads="1" noTextEdit="1"/>
          </p:cNvSpPr>
          <p:nvPr>
            <p:ph type="sldImg"/>
          </p:nvPr>
        </p:nvSpPr>
        <p:spPr>
          <a:xfrm>
            <a:off x="1133475" y="687388"/>
            <a:ext cx="4597400" cy="3448050"/>
          </a:xfrm>
          <a:ln/>
        </p:spPr>
      </p:sp>
      <p:sp>
        <p:nvSpPr>
          <p:cNvPr id="106500" name="Rectangle 3">
            <a:extLst>
              <a:ext uri="{FF2B5EF4-FFF2-40B4-BE49-F238E27FC236}">
                <a16:creationId xmlns:a16="http://schemas.microsoft.com/office/drawing/2014/main" id="{AD95995B-5C38-59D1-ACB0-8D20E8670A42}"/>
              </a:ext>
            </a:extLst>
          </p:cNvPr>
          <p:cNvSpPr>
            <a:spLocks noGrp="1" noChangeArrowheads="1"/>
          </p:cNvSpPr>
          <p:nvPr>
            <p:ph type="body" idx="1"/>
          </p:nvPr>
        </p:nvSpPr>
        <p:spPr>
          <a:xfrm>
            <a:off x="685800" y="4365625"/>
            <a:ext cx="5486400" cy="4137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CO"/>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DFF0D24D-1399-936F-E2CA-23106D7888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2987D552-577C-49C5-800C-16AD04EE3785}" type="slidenum">
              <a:rPr kumimoji="0" lang="es-ES_tradnl" altLang="es-CO" sz="1200">
                <a:latin typeface="Times New Roman" panose="02020603050405020304" pitchFamily="18" charset="0"/>
              </a:rPr>
              <a:pPr/>
              <a:t>14</a:t>
            </a:fld>
            <a:endParaRPr kumimoji="0" lang="es-ES_tradnl" altLang="es-CO" sz="1200">
              <a:latin typeface="Times New Roman" panose="02020603050405020304" pitchFamily="18" charset="0"/>
            </a:endParaRPr>
          </a:p>
        </p:txBody>
      </p:sp>
      <p:sp>
        <p:nvSpPr>
          <p:cNvPr id="107523" name="Rectangle 2">
            <a:extLst>
              <a:ext uri="{FF2B5EF4-FFF2-40B4-BE49-F238E27FC236}">
                <a16:creationId xmlns:a16="http://schemas.microsoft.com/office/drawing/2014/main" id="{B164BF32-9019-CEFB-0565-9C1D2A8FF7DB}"/>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07524" name="Rectangle 3">
            <a:extLst>
              <a:ext uri="{FF2B5EF4-FFF2-40B4-BE49-F238E27FC236}">
                <a16:creationId xmlns:a16="http://schemas.microsoft.com/office/drawing/2014/main" id="{5E089E42-2F70-0DCB-7CEF-BA4CF141258D}"/>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192E2967-95D8-4F2B-1EA3-5BB20A652A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DFC7F286-C978-44DA-8D56-018D3FC83115}" type="slidenum">
              <a:rPr kumimoji="0" lang="es-ES_tradnl" altLang="es-CO" sz="1200">
                <a:latin typeface="Times New Roman" panose="02020603050405020304" pitchFamily="18" charset="0"/>
              </a:rPr>
              <a:pPr/>
              <a:t>15</a:t>
            </a:fld>
            <a:endParaRPr kumimoji="0" lang="es-ES_tradnl" altLang="es-CO" sz="1200">
              <a:latin typeface="Times New Roman" panose="02020603050405020304" pitchFamily="18" charset="0"/>
            </a:endParaRPr>
          </a:p>
        </p:txBody>
      </p:sp>
      <p:sp>
        <p:nvSpPr>
          <p:cNvPr id="108547" name="Rectangle 2">
            <a:extLst>
              <a:ext uri="{FF2B5EF4-FFF2-40B4-BE49-F238E27FC236}">
                <a16:creationId xmlns:a16="http://schemas.microsoft.com/office/drawing/2014/main" id="{B3CA4F4C-C703-C3C9-A7FB-CA538CAA9436}"/>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08548" name="Rectangle 3">
            <a:extLst>
              <a:ext uri="{FF2B5EF4-FFF2-40B4-BE49-F238E27FC236}">
                <a16:creationId xmlns:a16="http://schemas.microsoft.com/office/drawing/2014/main" id="{84E8DD08-E1F4-DAA7-BCB3-6F3597F12A0E}"/>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0AD4F67D-66FC-2784-5074-13F4B63A00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49A0AB8B-1287-40BE-98D2-388FF972304E}" type="slidenum">
              <a:rPr kumimoji="0" lang="es-ES_tradnl" altLang="es-CO" sz="1200">
                <a:latin typeface="Times New Roman" panose="02020603050405020304" pitchFamily="18" charset="0"/>
              </a:rPr>
              <a:pPr/>
              <a:t>16</a:t>
            </a:fld>
            <a:endParaRPr kumimoji="0" lang="es-ES_tradnl" altLang="es-CO" sz="1200">
              <a:latin typeface="Times New Roman" panose="02020603050405020304" pitchFamily="18" charset="0"/>
            </a:endParaRPr>
          </a:p>
        </p:txBody>
      </p:sp>
      <p:sp>
        <p:nvSpPr>
          <p:cNvPr id="109571" name="Rectangle 2">
            <a:extLst>
              <a:ext uri="{FF2B5EF4-FFF2-40B4-BE49-F238E27FC236}">
                <a16:creationId xmlns:a16="http://schemas.microsoft.com/office/drawing/2014/main" id="{6FBC8470-7B3D-4FC1-AA3F-EA81299764C7}"/>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09572" name="Rectangle 3">
            <a:extLst>
              <a:ext uri="{FF2B5EF4-FFF2-40B4-BE49-F238E27FC236}">
                <a16:creationId xmlns:a16="http://schemas.microsoft.com/office/drawing/2014/main" id="{C99BE6F5-3408-CCA6-7DDF-4903CC957DB8}"/>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043F3D3F-C9FC-68CD-8FF8-2C5747E911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E63F55FB-56A5-4795-976D-01EE225B8553}" type="slidenum">
              <a:rPr kumimoji="0" lang="es-ES_tradnl" altLang="es-CO" sz="1200">
                <a:latin typeface="Times New Roman" panose="02020603050405020304" pitchFamily="18" charset="0"/>
              </a:rPr>
              <a:pPr/>
              <a:t>17</a:t>
            </a:fld>
            <a:endParaRPr kumimoji="0" lang="es-ES_tradnl" altLang="es-CO" sz="1200">
              <a:latin typeface="Times New Roman" panose="02020603050405020304" pitchFamily="18" charset="0"/>
            </a:endParaRPr>
          </a:p>
        </p:txBody>
      </p:sp>
      <p:sp>
        <p:nvSpPr>
          <p:cNvPr id="110595" name="Rectangle 2">
            <a:extLst>
              <a:ext uri="{FF2B5EF4-FFF2-40B4-BE49-F238E27FC236}">
                <a16:creationId xmlns:a16="http://schemas.microsoft.com/office/drawing/2014/main" id="{F233AC61-D070-34CA-ED61-1F7770A0B270}"/>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10596" name="Rectangle 3">
            <a:extLst>
              <a:ext uri="{FF2B5EF4-FFF2-40B4-BE49-F238E27FC236}">
                <a16:creationId xmlns:a16="http://schemas.microsoft.com/office/drawing/2014/main" id="{BF6D7031-39D1-0B8B-B30F-29D27BA28957}"/>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0AD57547-8518-3B7C-DA35-5F7793C99F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D2DF03F2-1D59-4869-AE94-FAE2004F87AF}" type="slidenum">
              <a:rPr kumimoji="0" lang="es-ES_tradnl" altLang="es-CO" sz="1200">
                <a:latin typeface="Times New Roman" panose="02020603050405020304" pitchFamily="18" charset="0"/>
              </a:rPr>
              <a:pPr/>
              <a:t>18</a:t>
            </a:fld>
            <a:endParaRPr kumimoji="0" lang="es-ES_tradnl" altLang="es-CO" sz="1200">
              <a:latin typeface="Times New Roman" panose="02020603050405020304" pitchFamily="18" charset="0"/>
            </a:endParaRPr>
          </a:p>
        </p:txBody>
      </p:sp>
      <p:sp>
        <p:nvSpPr>
          <p:cNvPr id="111619" name="Rectangle 2">
            <a:extLst>
              <a:ext uri="{FF2B5EF4-FFF2-40B4-BE49-F238E27FC236}">
                <a16:creationId xmlns:a16="http://schemas.microsoft.com/office/drawing/2014/main" id="{020F6822-6E61-2444-802D-5186E0CF21CE}"/>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11620" name="Rectangle 3">
            <a:extLst>
              <a:ext uri="{FF2B5EF4-FFF2-40B4-BE49-F238E27FC236}">
                <a16:creationId xmlns:a16="http://schemas.microsoft.com/office/drawing/2014/main" id="{386C17B3-C1C7-A618-CCBB-3E1309F17D68}"/>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FF82ED25-4E78-D4EE-467C-6D1A17756B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0BA1BF50-2333-4A9C-98BA-86DB3FB6638B}" type="slidenum">
              <a:rPr kumimoji="0" lang="es-ES_tradnl" altLang="es-CO" sz="1200">
                <a:latin typeface="Times New Roman" panose="02020603050405020304" pitchFamily="18" charset="0"/>
              </a:rPr>
              <a:pPr/>
              <a:t>19</a:t>
            </a:fld>
            <a:endParaRPr kumimoji="0" lang="es-ES_tradnl" altLang="es-CO" sz="1200">
              <a:latin typeface="Times New Roman" panose="02020603050405020304" pitchFamily="18" charset="0"/>
            </a:endParaRPr>
          </a:p>
        </p:txBody>
      </p:sp>
      <p:sp>
        <p:nvSpPr>
          <p:cNvPr id="112643" name="Rectangle 2">
            <a:extLst>
              <a:ext uri="{FF2B5EF4-FFF2-40B4-BE49-F238E27FC236}">
                <a16:creationId xmlns:a16="http://schemas.microsoft.com/office/drawing/2014/main" id="{4F4E92A2-C297-C4FA-93FA-29F98BA7350B}"/>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12644" name="Rectangle 3">
            <a:extLst>
              <a:ext uri="{FF2B5EF4-FFF2-40B4-BE49-F238E27FC236}">
                <a16:creationId xmlns:a16="http://schemas.microsoft.com/office/drawing/2014/main" id="{2C915483-2F44-5659-9B11-C95121F9A1F0}"/>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2E25106D-7865-D38C-8B30-32148C9663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10AFA399-8AC1-4760-BAEC-9763AB1DBF3A}" type="slidenum">
              <a:rPr kumimoji="0" lang="es-ES_tradnl" altLang="es-CO" sz="1200">
                <a:latin typeface="Times New Roman" panose="02020603050405020304" pitchFamily="18" charset="0"/>
              </a:rPr>
              <a:pPr/>
              <a:t>2</a:t>
            </a:fld>
            <a:endParaRPr kumimoji="0" lang="es-ES_tradnl" altLang="es-CO" sz="1200">
              <a:latin typeface="Times New Roman" panose="02020603050405020304" pitchFamily="18" charset="0"/>
            </a:endParaRPr>
          </a:p>
        </p:txBody>
      </p:sp>
      <p:sp>
        <p:nvSpPr>
          <p:cNvPr id="95235" name="Rectangle 2">
            <a:extLst>
              <a:ext uri="{FF2B5EF4-FFF2-40B4-BE49-F238E27FC236}">
                <a16:creationId xmlns:a16="http://schemas.microsoft.com/office/drawing/2014/main" id="{3126F716-34E0-6AB5-085A-9E9364B2108D}"/>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95236" name="Rectangle 3">
            <a:extLst>
              <a:ext uri="{FF2B5EF4-FFF2-40B4-BE49-F238E27FC236}">
                <a16:creationId xmlns:a16="http://schemas.microsoft.com/office/drawing/2014/main" id="{58FD7D74-6E7E-83F8-1AE3-E75FA90E56C9}"/>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017F6F3B-20A3-7F48-9982-3E3166233A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81741A8D-B2FF-4966-BD1C-1F2AD0507125}" type="slidenum">
              <a:rPr kumimoji="0" lang="es-ES_tradnl" altLang="es-CO" sz="1200">
                <a:latin typeface="Times New Roman" panose="02020603050405020304" pitchFamily="18" charset="0"/>
              </a:rPr>
              <a:pPr/>
              <a:t>20</a:t>
            </a:fld>
            <a:endParaRPr kumimoji="0" lang="es-ES_tradnl" altLang="es-CO" sz="1200">
              <a:latin typeface="Times New Roman" panose="02020603050405020304" pitchFamily="18" charset="0"/>
            </a:endParaRPr>
          </a:p>
        </p:txBody>
      </p:sp>
      <p:sp>
        <p:nvSpPr>
          <p:cNvPr id="113667" name="Rectangle 2">
            <a:extLst>
              <a:ext uri="{FF2B5EF4-FFF2-40B4-BE49-F238E27FC236}">
                <a16:creationId xmlns:a16="http://schemas.microsoft.com/office/drawing/2014/main" id="{AC76B2E0-25D4-BC45-C97B-9F19A9A79074}"/>
              </a:ext>
            </a:extLst>
          </p:cNvPr>
          <p:cNvSpPr>
            <a:spLocks noChangeArrowheads="1" noTextEdit="1"/>
          </p:cNvSpPr>
          <p:nvPr>
            <p:ph type="sldImg"/>
          </p:nvPr>
        </p:nvSpPr>
        <p:spPr>
          <a:xfrm>
            <a:off x="1133475" y="687388"/>
            <a:ext cx="4597400" cy="3448050"/>
          </a:xfrm>
          <a:ln/>
        </p:spPr>
      </p:sp>
      <p:sp>
        <p:nvSpPr>
          <p:cNvPr id="113668" name="Rectangle 3">
            <a:extLst>
              <a:ext uri="{FF2B5EF4-FFF2-40B4-BE49-F238E27FC236}">
                <a16:creationId xmlns:a16="http://schemas.microsoft.com/office/drawing/2014/main" id="{4B0654E7-D6BB-3A69-6EBF-730D5CAA4A7C}"/>
              </a:ext>
            </a:extLst>
          </p:cNvPr>
          <p:cNvSpPr>
            <a:spLocks noGrp="1" noChangeArrowheads="1"/>
          </p:cNvSpPr>
          <p:nvPr>
            <p:ph type="body" idx="1"/>
          </p:nvPr>
        </p:nvSpPr>
        <p:spPr>
          <a:xfrm>
            <a:off x="685800" y="4365625"/>
            <a:ext cx="5486400" cy="4137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CO"/>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E4A05BB9-D00F-EDAD-78EB-64DF5B2D9E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D4825BB0-105B-472A-B5E7-C9FC9E48567C}" type="slidenum">
              <a:rPr kumimoji="0" lang="es-ES_tradnl" altLang="es-CO" sz="1200">
                <a:latin typeface="Times New Roman" panose="02020603050405020304" pitchFamily="18" charset="0"/>
              </a:rPr>
              <a:pPr/>
              <a:t>21</a:t>
            </a:fld>
            <a:endParaRPr kumimoji="0" lang="es-ES_tradnl" altLang="es-CO" sz="1200">
              <a:latin typeface="Times New Roman" panose="02020603050405020304" pitchFamily="18" charset="0"/>
            </a:endParaRPr>
          </a:p>
        </p:txBody>
      </p:sp>
      <p:sp>
        <p:nvSpPr>
          <p:cNvPr id="114691" name="Rectangle 2">
            <a:extLst>
              <a:ext uri="{FF2B5EF4-FFF2-40B4-BE49-F238E27FC236}">
                <a16:creationId xmlns:a16="http://schemas.microsoft.com/office/drawing/2014/main" id="{634651BC-FF2A-1C94-AD21-D50CAE0C6C01}"/>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14692" name="Rectangle 3">
            <a:extLst>
              <a:ext uri="{FF2B5EF4-FFF2-40B4-BE49-F238E27FC236}">
                <a16:creationId xmlns:a16="http://schemas.microsoft.com/office/drawing/2014/main" id="{6E89F869-5517-3155-FC45-F8FE82D39F00}"/>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0192EDCF-857B-8108-538E-21C925578B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B9992905-2AE8-412D-8330-14E32C22275E}" type="slidenum">
              <a:rPr kumimoji="0" lang="es-ES_tradnl" altLang="es-CO" sz="1200">
                <a:latin typeface="Times New Roman" panose="02020603050405020304" pitchFamily="18" charset="0"/>
              </a:rPr>
              <a:pPr/>
              <a:t>22</a:t>
            </a:fld>
            <a:endParaRPr kumimoji="0" lang="es-ES_tradnl" altLang="es-CO" sz="1200">
              <a:latin typeface="Times New Roman" panose="02020603050405020304" pitchFamily="18" charset="0"/>
            </a:endParaRPr>
          </a:p>
        </p:txBody>
      </p:sp>
      <p:sp>
        <p:nvSpPr>
          <p:cNvPr id="115715" name="Rectangle 2">
            <a:extLst>
              <a:ext uri="{FF2B5EF4-FFF2-40B4-BE49-F238E27FC236}">
                <a16:creationId xmlns:a16="http://schemas.microsoft.com/office/drawing/2014/main" id="{C17552C8-59F5-7201-E1A9-7ABACA30AD6E}"/>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15716" name="Rectangle 3">
            <a:extLst>
              <a:ext uri="{FF2B5EF4-FFF2-40B4-BE49-F238E27FC236}">
                <a16:creationId xmlns:a16="http://schemas.microsoft.com/office/drawing/2014/main" id="{D2C2B7E4-9444-7786-1DAB-0F4D21C66044}"/>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C7ED6A94-BE97-6DC3-B921-E70F7F80DD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F6C915EC-438F-4982-9346-D981F26FB9BF}" type="slidenum">
              <a:rPr kumimoji="0" lang="es-ES_tradnl" altLang="es-CO" sz="1200">
                <a:latin typeface="Times New Roman" panose="02020603050405020304" pitchFamily="18" charset="0"/>
              </a:rPr>
              <a:pPr/>
              <a:t>23</a:t>
            </a:fld>
            <a:endParaRPr kumimoji="0" lang="es-ES_tradnl" altLang="es-CO" sz="1200">
              <a:latin typeface="Times New Roman" panose="02020603050405020304" pitchFamily="18" charset="0"/>
            </a:endParaRPr>
          </a:p>
        </p:txBody>
      </p:sp>
      <p:sp>
        <p:nvSpPr>
          <p:cNvPr id="116739" name="Rectangle 2">
            <a:extLst>
              <a:ext uri="{FF2B5EF4-FFF2-40B4-BE49-F238E27FC236}">
                <a16:creationId xmlns:a16="http://schemas.microsoft.com/office/drawing/2014/main" id="{1ED37796-A928-5492-F9B4-515325AB6BBA}"/>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16740" name="Rectangle 3">
            <a:extLst>
              <a:ext uri="{FF2B5EF4-FFF2-40B4-BE49-F238E27FC236}">
                <a16:creationId xmlns:a16="http://schemas.microsoft.com/office/drawing/2014/main" id="{F81529BD-226E-18B7-6144-AFC9D7B27280}"/>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4AB4873B-8B69-9743-9930-F34FD52FBE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3261B6F9-7A37-4DE0-A387-21B60BD4C04D}" type="slidenum">
              <a:rPr kumimoji="0" lang="es-ES_tradnl" altLang="es-CO" sz="1200">
                <a:latin typeface="Times New Roman" panose="02020603050405020304" pitchFamily="18" charset="0"/>
              </a:rPr>
              <a:pPr/>
              <a:t>24</a:t>
            </a:fld>
            <a:endParaRPr kumimoji="0" lang="es-ES_tradnl" altLang="es-CO" sz="1200">
              <a:latin typeface="Times New Roman" panose="02020603050405020304" pitchFamily="18" charset="0"/>
            </a:endParaRPr>
          </a:p>
        </p:txBody>
      </p:sp>
      <p:sp>
        <p:nvSpPr>
          <p:cNvPr id="117763" name="Rectangle 2">
            <a:extLst>
              <a:ext uri="{FF2B5EF4-FFF2-40B4-BE49-F238E27FC236}">
                <a16:creationId xmlns:a16="http://schemas.microsoft.com/office/drawing/2014/main" id="{6C4C6491-0996-1ED1-9B70-F876D9D4B2D1}"/>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r>
              <a:rPr lang="es-ES_tradnl" altLang="es-CO"/>
              <a:t>Los tipos de operación tienen incorporados un doble concepto:</a:t>
            </a:r>
            <a:endParaRPr lang="es-ES" altLang="es-CO"/>
          </a:p>
          <a:p>
            <a:r>
              <a:rPr lang="es-ES_tradnl" altLang="es-CO" b="1"/>
              <a:t>Tipos de estructura de crédito (o tipo de cuota).</a:t>
            </a:r>
            <a:endParaRPr lang="es-ES" altLang="es-CO"/>
          </a:p>
          <a:p>
            <a:r>
              <a:rPr lang="es-ES_tradnl" altLang="es-CO" b="1"/>
              <a:t>Tipo de tasa de interés:</a:t>
            </a:r>
            <a:endParaRPr lang="es-ES" altLang="es-CO"/>
          </a:p>
          <a:p>
            <a:r>
              <a:rPr lang="es-ES_tradnl" altLang="es-CO" b="1"/>
              <a:t>Inferiores a 50</a:t>
            </a:r>
            <a:r>
              <a:rPr lang="es-ES_tradnl" altLang="es-CO"/>
              <a:t>: préstamos a tasa fija.</a:t>
            </a:r>
            <a:endParaRPr lang="es-ES_tradnl" altLang="es-CO" b="1"/>
          </a:p>
          <a:p>
            <a:r>
              <a:rPr lang="es-ES_tradnl" altLang="es-CO" b="1"/>
              <a:t>Superiores a 50</a:t>
            </a:r>
            <a:r>
              <a:rPr lang="es-ES_tradnl" altLang="es-CO"/>
              <a:t>: préstamos a tasa revisable, es decir que utilizan una tasa base (clase de tasa) modificable automáticamente, mas un plus fijo.</a:t>
            </a:r>
            <a:endParaRPr lang="es-ES" altLang="es-CO"/>
          </a:p>
        </p:txBody>
      </p:sp>
      <p:sp>
        <p:nvSpPr>
          <p:cNvPr id="117764" name="Rectangle 3">
            <a:extLst>
              <a:ext uri="{FF2B5EF4-FFF2-40B4-BE49-F238E27FC236}">
                <a16:creationId xmlns:a16="http://schemas.microsoft.com/office/drawing/2014/main" id="{E44D6ADC-5D4D-988C-DA71-F70C606DAF61}"/>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8638BBBD-89C7-04B1-CD10-E9A3B60704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574EFBD0-DB11-417B-A1AA-78606259AD79}" type="slidenum">
              <a:rPr kumimoji="0" lang="es-ES_tradnl" altLang="es-CO" sz="1200">
                <a:latin typeface="Times New Roman" panose="02020603050405020304" pitchFamily="18" charset="0"/>
              </a:rPr>
              <a:pPr/>
              <a:t>25</a:t>
            </a:fld>
            <a:endParaRPr kumimoji="0" lang="es-ES_tradnl" altLang="es-CO" sz="1200">
              <a:latin typeface="Times New Roman" panose="02020603050405020304" pitchFamily="18" charset="0"/>
            </a:endParaRPr>
          </a:p>
        </p:txBody>
      </p:sp>
      <p:sp>
        <p:nvSpPr>
          <p:cNvPr id="118787" name="Rectangle 2">
            <a:extLst>
              <a:ext uri="{FF2B5EF4-FFF2-40B4-BE49-F238E27FC236}">
                <a16:creationId xmlns:a16="http://schemas.microsoft.com/office/drawing/2014/main" id="{7CB851EA-C85F-B5F3-8D1C-65C9421053C2}"/>
              </a:ext>
            </a:extLst>
          </p:cNvPr>
          <p:cNvSpPr>
            <a:spLocks noChangeArrowheads="1" noTextEdit="1"/>
          </p:cNvSpPr>
          <p:nvPr>
            <p:ph type="sldImg"/>
          </p:nvPr>
        </p:nvSpPr>
        <p:spPr>
          <a:xfrm>
            <a:off x="1133475" y="687388"/>
            <a:ext cx="4597400" cy="3448050"/>
          </a:xfrm>
          <a:ln/>
        </p:spPr>
      </p:sp>
      <p:sp>
        <p:nvSpPr>
          <p:cNvPr id="118788" name="Rectangle 3">
            <a:extLst>
              <a:ext uri="{FF2B5EF4-FFF2-40B4-BE49-F238E27FC236}">
                <a16:creationId xmlns:a16="http://schemas.microsoft.com/office/drawing/2014/main" id="{7BC08014-AD62-8A25-AF2B-F5C8ECA237F7}"/>
              </a:ext>
            </a:extLst>
          </p:cNvPr>
          <p:cNvSpPr>
            <a:spLocks noGrp="1" noChangeArrowheads="1"/>
          </p:cNvSpPr>
          <p:nvPr>
            <p:ph type="body" idx="1"/>
          </p:nvPr>
        </p:nvSpPr>
        <p:spPr>
          <a:xfrm>
            <a:off x="685800" y="4365625"/>
            <a:ext cx="5486400" cy="4137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CO"/>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C149FB11-5B1D-4ECA-F042-CE4473B2B4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06FD52D9-6759-401A-AC31-FBDF0FA77796}" type="slidenum">
              <a:rPr kumimoji="0" lang="es-ES_tradnl" altLang="es-CO" sz="1200">
                <a:latin typeface="Times New Roman" panose="02020603050405020304" pitchFamily="18" charset="0"/>
              </a:rPr>
              <a:pPr/>
              <a:t>26</a:t>
            </a:fld>
            <a:endParaRPr kumimoji="0" lang="es-ES_tradnl" altLang="es-CO" sz="1200">
              <a:latin typeface="Times New Roman" panose="02020603050405020304" pitchFamily="18" charset="0"/>
            </a:endParaRPr>
          </a:p>
        </p:txBody>
      </p:sp>
      <p:sp>
        <p:nvSpPr>
          <p:cNvPr id="119811" name="Rectangle 2">
            <a:extLst>
              <a:ext uri="{FF2B5EF4-FFF2-40B4-BE49-F238E27FC236}">
                <a16:creationId xmlns:a16="http://schemas.microsoft.com/office/drawing/2014/main" id="{68DC733C-AF36-26EC-D867-0DFBD22C19D8}"/>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19812" name="Rectangle 3">
            <a:extLst>
              <a:ext uri="{FF2B5EF4-FFF2-40B4-BE49-F238E27FC236}">
                <a16:creationId xmlns:a16="http://schemas.microsoft.com/office/drawing/2014/main" id="{FCE1B388-9AF6-21C1-D2A6-4B5F3BDC57AD}"/>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096B4294-C8FD-1093-17B1-80F5BA99F3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012B0C6D-68E8-4F3A-8271-26EFE936A0A6}" type="slidenum">
              <a:rPr kumimoji="0" lang="es-ES_tradnl" altLang="es-CO" sz="1200">
                <a:latin typeface="Times New Roman" panose="02020603050405020304" pitchFamily="18" charset="0"/>
              </a:rPr>
              <a:pPr/>
              <a:t>27</a:t>
            </a:fld>
            <a:endParaRPr kumimoji="0" lang="es-ES_tradnl" altLang="es-CO" sz="1200">
              <a:latin typeface="Times New Roman" panose="02020603050405020304" pitchFamily="18" charset="0"/>
            </a:endParaRPr>
          </a:p>
        </p:txBody>
      </p:sp>
      <p:sp>
        <p:nvSpPr>
          <p:cNvPr id="120835" name="Rectangle 2">
            <a:extLst>
              <a:ext uri="{FF2B5EF4-FFF2-40B4-BE49-F238E27FC236}">
                <a16:creationId xmlns:a16="http://schemas.microsoft.com/office/drawing/2014/main" id="{E57E2F03-AF7E-FAB4-919D-4EC202D07504}"/>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r>
              <a:rPr lang="es-ES" altLang="es-CO" b="1"/>
              <a:t>Ingreso de Solicitud del Préstamo</a:t>
            </a:r>
            <a:endParaRPr lang="es-ES" altLang="es-CO"/>
          </a:p>
          <a:p>
            <a:r>
              <a:rPr lang="es-ES" altLang="es-CO"/>
              <a:t>Se carga la solicitud del préstamo vía </a:t>
            </a:r>
            <a:r>
              <a:rPr lang="es-ES" altLang="es-CO" b="1"/>
              <a:t>simulador, </a:t>
            </a:r>
            <a:r>
              <a:rPr lang="es-ES" altLang="es-CO"/>
              <a:t>por parte del auxiliar de cuenta.</a:t>
            </a:r>
            <a:endParaRPr lang="es-ES" altLang="es-CO" b="1"/>
          </a:p>
          <a:p>
            <a:r>
              <a:rPr lang="es-ES" altLang="es-CO" b="1"/>
              <a:t>Disponibilidad de Límites</a:t>
            </a:r>
            <a:endParaRPr lang="es-ES" altLang="es-CO"/>
          </a:p>
          <a:p>
            <a:r>
              <a:rPr lang="es-ES" altLang="es-CO"/>
              <a:t>Luego de ingresado, se controla (manualmente o vía programa) que exista la cobertura de límites respectiva. En caso que no alcance, podrá solicitarse la modificación de los límites respectivos. Si esta se aprueba, puede continuarse el proceso. </a:t>
            </a:r>
          </a:p>
          <a:p>
            <a:br>
              <a:rPr lang="es-ES" altLang="es-CO"/>
            </a:br>
            <a:endParaRPr lang="es-ES" altLang="es-CO" b="1"/>
          </a:p>
          <a:p>
            <a:r>
              <a:rPr lang="es-ES" altLang="es-CO" b="1"/>
              <a:t>Autorización del Crédito</a:t>
            </a:r>
            <a:endParaRPr lang="es-ES" altLang="es-CO"/>
          </a:p>
          <a:p>
            <a:r>
              <a:rPr lang="es-ES" altLang="es-CO"/>
              <a:t>Se verifica la solicitud ingresada, por parte del oficial de cuenta. </a:t>
            </a:r>
            <a:endParaRPr lang="es-ES" altLang="es-CO" b="1"/>
          </a:p>
          <a:p>
            <a:r>
              <a:rPr lang="es-ES" altLang="es-CO" b="1"/>
              <a:t>Desembolso / Contabilización</a:t>
            </a:r>
            <a:endParaRPr lang="es-ES" altLang="es-CO"/>
          </a:p>
          <a:p>
            <a:r>
              <a:rPr lang="es-ES" altLang="es-CO"/>
              <a:t>El mismo puede realizarse vía efectivo, cuentas corrientes, cuentas de ahorro y cheque de gerencia.</a:t>
            </a:r>
          </a:p>
        </p:txBody>
      </p:sp>
      <p:sp>
        <p:nvSpPr>
          <p:cNvPr id="120836" name="Rectangle 3">
            <a:extLst>
              <a:ext uri="{FF2B5EF4-FFF2-40B4-BE49-F238E27FC236}">
                <a16:creationId xmlns:a16="http://schemas.microsoft.com/office/drawing/2014/main" id="{7A96783A-AB24-113F-97F5-67B318E6C6A7}"/>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A44EAD9D-9B96-4843-2774-11AB99AF2F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D564A187-67DF-4DB9-9778-81A268D2A701}" type="slidenum">
              <a:rPr kumimoji="0" lang="es-ES_tradnl" altLang="es-CO" sz="1200">
                <a:latin typeface="Times New Roman" panose="02020603050405020304" pitchFamily="18" charset="0"/>
              </a:rPr>
              <a:pPr/>
              <a:t>28</a:t>
            </a:fld>
            <a:endParaRPr kumimoji="0" lang="es-ES_tradnl" altLang="es-CO" sz="1200">
              <a:latin typeface="Times New Roman" panose="02020603050405020304" pitchFamily="18" charset="0"/>
            </a:endParaRPr>
          </a:p>
        </p:txBody>
      </p:sp>
      <p:sp>
        <p:nvSpPr>
          <p:cNvPr id="121859" name="Rectangle 2">
            <a:extLst>
              <a:ext uri="{FF2B5EF4-FFF2-40B4-BE49-F238E27FC236}">
                <a16:creationId xmlns:a16="http://schemas.microsoft.com/office/drawing/2014/main" id="{BAE002CF-5006-8416-9EA2-E60A85665F21}"/>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r>
              <a:rPr lang="es-ES" altLang="es-CO" b="1"/>
              <a:t>1.  Recepción / Verificación de documentación exigida</a:t>
            </a:r>
            <a:endParaRPr lang="es-ES" altLang="es-CO"/>
          </a:p>
          <a:p>
            <a:r>
              <a:rPr lang="es-ES" altLang="es-CO"/>
              <a:t>Se analiza si la información presentada por el cliente cumple los requisitos de completitud y calidad  requerida  por la institución financiera, de acuerdo a sus procedimientos internos. En caso que la información recabada esté incompleta, puede solicitarse al cliente que vuelva a presentarla.</a:t>
            </a:r>
          </a:p>
          <a:p>
            <a:r>
              <a:rPr lang="es-ES" altLang="es-CO"/>
              <a:t>Ejemplos de completitud y calidad: una empresa puede presentar estados contables, pero los pueden estar incompletos (faltan la notas a los estados contables, o el detalle de los principales deudores o acreedores), o no ser de la calidad adecuada (apertura incompleta, falta de informe de contador público).</a:t>
            </a:r>
          </a:p>
          <a:p>
            <a:r>
              <a:rPr lang="es-ES" altLang="es-CO"/>
              <a:t>Este control puede realizarse mediante un check-list manual, como un programa de control a nivel del workflow. </a:t>
            </a:r>
            <a:endParaRPr lang="es-ES" altLang="es-CO" b="1"/>
          </a:p>
          <a:p>
            <a:r>
              <a:rPr lang="es-ES" altLang="es-CO" b="1"/>
              <a:t>2.  Análisis de Información Recibida</a:t>
            </a:r>
            <a:endParaRPr lang="es-ES" altLang="es-CO"/>
          </a:p>
          <a:p>
            <a:r>
              <a:rPr lang="es-ES" altLang="es-CO"/>
              <a:t>Luego que la información recabada cumple con los requisitos de completitud y calidad, se analiza la misma, determinándose si corresponde o no el rechazo. </a:t>
            </a:r>
          </a:p>
          <a:p>
            <a:r>
              <a:rPr lang="es-ES" altLang="es-CO"/>
              <a:t>En este caso, también se analiza información del cliente distinta a la aportada por éste (central de riesgos de la superintendencia bancaria, base de datos de empresas de análisis de riesgo, información del mercado, etc.).</a:t>
            </a:r>
            <a:endParaRPr lang="es-ES" altLang="es-CO" b="1"/>
          </a:p>
          <a:p>
            <a:r>
              <a:rPr lang="es-ES" altLang="es-CO" b="1"/>
              <a:t>3.   Análisis de Exigencia de Garantías</a:t>
            </a:r>
            <a:endParaRPr lang="es-ES" altLang="es-CO"/>
          </a:p>
          <a:p>
            <a:r>
              <a:rPr lang="es-ES" altLang="es-CO"/>
              <a:t>Se inicia el ciclo en el Departamento de Garantías, el cual finalizará con la autorización (o no) de la garantía hipotecaria o prendaria.</a:t>
            </a:r>
            <a:endParaRPr lang="es-ES" altLang="es-CO" b="1"/>
          </a:p>
          <a:p>
            <a:r>
              <a:rPr lang="es-ES" altLang="es-CO" b="1"/>
              <a:t>4.   Solicitud de Alta de Clientes</a:t>
            </a:r>
            <a:endParaRPr lang="es-ES" altLang="es-CO"/>
          </a:p>
          <a:p>
            <a:r>
              <a:rPr lang="es-ES" altLang="es-CO"/>
              <a:t>En caso que se autorice el o los límites solicitados por el cliente, y el cliente sea nuevo, se solicita el alta del mismo al área correspondiente. En caso que se  requieran garantías, el departamento de Garantías deberá solicitar el alta, dado que dicha área contabilizará luego la garantía.</a:t>
            </a:r>
            <a:endParaRPr lang="es-ES" altLang="es-CO" b="1"/>
          </a:p>
          <a:p>
            <a:r>
              <a:rPr lang="es-ES" altLang="es-CO" b="1"/>
              <a:t>5.  Contabilización</a:t>
            </a:r>
            <a:endParaRPr lang="es-ES" altLang="es-CO"/>
          </a:p>
          <a:p>
            <a:r>
              <a:rPr lang="es-ES" altLang="es-CO"/>
              <a:t>Luego de autorizado por el Departamento de Garantías la garantía requerida, se contabiliza el alta del préstamo correspondiente.</a:t>
            </a:r>
          </a:p>
        </p:txBody>
      </p:sp>
      <p:sp>
        <p:nvSpPr>
          <p:cNvPr id="121860" name="Rectangle 3">
            <a:extLst>
              <a:ext uri="{FF2B5EF4-FFF2-40B4-BE49-F238E27FC236}">
                <a16:creationId xmlns:a16="http://schemas.microsoft.com/office/drawing/2014/main" id="{917ADFB2-80CB-647A-C4D3-3D0E3C9243DC}"/>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8382A31A-3504-6D76-49AF-959217CEEE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E0D9B7F9-F502-49E4-8369-02B457FAE96F}" type="slidenum">
              <a:rPr kumimoji="0" lang="es-ES_tradnl" altLang="es-CO" sz="1200">
                <a:latin typeface="Times New Roman" panose="02020603050405020304" pitchFamily="18" charset="0"/>
              </a:rPr>
              <a:pPr/>
              <a:t>29</a:t>
            </a:fld>
            <a:endParaRPr kumimoji="0" lang="es-ES_tradnl" altLang="es-CO" sz="1200">
              <a:latin typeface="Times New Roman" panose="02020603050405020304" pitchFamily="18" charset="0"/>
            </a:endParaRPr>
          </a:p>
        </p:txBody>
      </p:sp>
      <p:sp>
        <p:nvSpPr>
          <p:cNvPr id="122883" name="Rectangle 2">
            <a:extLst>
              <a:ext uri="{FF2B5EF4-FFF2-40B4-BE49-F238E27FC236}">
                <a16:creationId xmlns:a16="http://schemas.microsoft.com/office/drawing/2014/main" id="{DBB7DFA2-99CC-B87C-E045-868D962654D1}"/>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r>
              <a:rPr lang="es-ES" altLang="es-CO" b="1"/>
              <a:t>1.   Recepción / Verificación de documentación exigida</a:t>
            </a:r>
            <a:endParaRPr lang="es-ES" altLang="es-CO"/>
          </a:p>
          <a:p>
            <a:r>
              <a:rPr lang="es-ES" altLang="es-CO"/>
              <a:t>Se analiza si la información presentada por el cliente cumple los requisitos de completitud y calidad  requerida  por la institución financiera, de acuerdo a sus procedimientos internos. En caso que la información recabada esté incompleta, puede solicitarse al cliente que vuelva a presentarla.</a:t>
            </a:r>
          </a:p>
          <a:p>
            <a:r>
              <a:rPr lang="es-ES" altLang="es-CO"/>
              <a:t>Ejemplos de completitud y calidad: una empresa puede presentar estados contables, pero los pueden estar incompletos (faltan la notas a los estados contables, o el detalle de los principales deudores o acreedores), o no ser de la calidad adecuada (apertura incompleta, falta de informe de contador público).</a:t>
            </a:r>
          </a:p>
          <a:p>
            <a:r>
              <a:rPr lang="es-ES" altLang="es-CO"/>
              <a:t>Este control puede realizarse mediante un check-list manual, como un programa de control a nivel del workflow. </a:t>
            </a:r>
            <a:endParaRPr lang="es-ES" altLang="es-CO" b="1"/>
          </a:p>
          <a:p>
            <a:r>
              <a:rPr lang="es-ES" altLang="es-CO" b="1"/>
              <a:t>2.   Análisis de Información Recibida</a:t>
            </a:r>
            <a:endParaRPr lang="es-ES" altLang="es-CO"/>
          </a:p>
          <a:p>
            <a:r>
              <a:rPr lang="es-ES" altLang="es-CO"/>
              <a:t>Luego que la información recabada cumple con los requisitos de completitud y calidad, se analiza la misma, determinándose si corresponde o no el rechazo. </a:t>
            </a:r>
          </a:p>
          <a:p>
            <a:r>
              <a:rPr lang="es-ES" altLang="es-CO"/>
              <a:t>En este caso, también se analiza información del cliente distinta a la aportada por éste (central de riesgos de la superintendencia bancaria, base de datos de empresas de análisis de riesgo, información del mercado, etc.).</a:t>
            </a:r>
          </a:p>
          <a:p>
            <a:br>
              <a:rPr lang="es-ES" altLang="es-CO"/>
            </a:br>
            <a:endParaRPr lang="es-ES" altLang="es-CO" b="1"/>
          </a:p>
          <a:p>
            <a:r>
              <a:rPr lang="es-ES" altLang="es-CO" b="1"/>
              <a:t>3.   Solicitud de Alta de Clientes</a:t>
            </a:r>
            <a:endParaRPr lang="es-ES" altLang="es-CO"/>
          </a:p>
          <a:p>
            <a:r>
              <a:rPr lang="es-ES" altLang="es-CO"/>
              <a:t>En caso que se autorice el o los límites solicitados por el cliente, y el cliente sea nuevo, se solicita el alta del mismo al área correspondiente. En caso que se  requieran garantías, el departamento de Garantías deberá solicitar el alta, dado que dicha área contabilizará luego la garantía.</a:t>
            </a:r>
            <a:endParaRPr lang="es-ES" altLang="es-CO" b="1"/>
          </a:p>
          <a:p>
            <a:r>
              <a:rPr lang="es-ES" altLang="es-CO" b="1"/>
              <a:t>4.   Contabilización</a:t>
            </a:r>
            <a:endParaRPr lang="es-ES" altLang="es-CO"/>
          </a:p>
          <a:p>
            <a:r>
              <a:rPr lang="es-ES" altLang="es-CO"/>
              <a:t>Luego de autorizado por el Departamento de Garantías la garantía requerida, se contabiliza el desembolso correspondiente.</a:t>
            </a:r>
          </a:p>
        </p:txBody>
      </p:sp>
      <p:sp>
        <p:nvSpPr>
          <p:cNvPr id="122884" name="Rectangle 3">
            <a:extLst>
              <a:ext uri="{FF2B5EF4-FFF2-40B4-BE49-F238E27FC236}">
                <a16:creationId xmlns:a16="http://schemas.microsoft.com/office/drawing/2014/main" id="{FBBD67FC-3B75-98D2-BD88-39DE7C74320A}"/>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09AED4A2-E87E-B196-A865-0F56248A31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A5424998-FE9A-42A0-82A7-76EF03D0ACB2}" type="slidenum">
              <a:rPr kumimoji="0" lang="es-ES_tradnl" altLang="es-CO" sz="1200">
                <a:latin typeface="Times New Roman" panose="02020603050405020304" pitchFamily="18" charset="0"/>
              </a:rPr>
              <a:pPr/>
              <a:t>3</a:t>
            </a:fld>
            <a:endParaRPr kumimoji="0" lang="es-ES_tradnl" altLang="es-CO" sz="1200">
              <a:latin typeface="Times New Roman" panose="02020603050405020304" pitchFamily="18" charset="0"/>
            </a:endParaRPr>
          </a:p>
        </p:txBody>
      </p:sp>
      <p:sp>
        <p:nvSpPr>
          <p:cNvPr id="96259" name="Rectangle 2">
            <a:extLst>
              <a:ext uri="{FF2B5EF4-FFF2-40B4-BE49-F238E27FC236}">
                <a16:creationId xmlns:a16="http://schemas.microsoft.com/office/drawing/2014/main" id="{13A45E58-D84F-4EB0-FAD5-865DA6E36FDA}"/>
              </a:ext>
            </a:extLst>
          </p:cNvPr>
          <p:cNvSpPr>
            <a:spLocks noChangeArrowheads="1" noTextEdit="1"/>
          </p:cNvSpPr>
          <p:nvPr>
            <p:ph type="sldImg"/>
          </p:nvPr>
        </p:nvSpPr>
        <p:spPr>
          <a:xfrm>
            <a:off x="1133475" y="687388"/>
            <a:ext cx="4597400" cy="3448050"/>
          </a:xfrm>
          <a:ln/>
        </p:spPr>
      </p:sp>
      <p:sp>
        <p:nvSpPr>
          <p:cNvPr id="96260" name="Rectangle 3">
            <a:extLst>
              <a:ext uri="{FF2B5EF4-FFF2-40B4-BE49-F238E27FC236}">
                <a16:creationId xmlns:a16="http://schemas.microsoft.com/office/drawing/2014/main" id="{C31F86D9-E3FE-2603-8E31-964BC5B3DFB9}"/>
              </a:ext>
            </a:extLst>
          </p:cNvPr>
          <p:cNvSpPr>
            <a:spLocks noGrp="1" noChangeArrowheads="1"/>
          </p:cNvSpPr>
          <p:nvPr>
            <p:ph type="body" idx="1"/>
          </p:nvPr>
        </p:nvSpPr>
        <p:spPr>
          <a:xfrm>
            <a:off x="685800" y="4365625"/>
            <a:ext cx="5486400" cy="4137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CO"/>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F9F108B4-9E48-9277-FCB2-D229A844FE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11E126FA-BEB1-47DD-9F2C-6A90EB57035E}" type="slidenum">
              <a:rPr kumimoji="0" lang="es-ES_tradnl" altLang="es-CO" sz="1200">
                <a:latin typeface="Times New Roman" panose="02020603050405020304" pitchFamily="18" charset="0"/>
              </a:rPr>
              <a:pPr/>
              <a:t>30</a:t>
            </a:fld>
            <a:endParaRPr kumimoji="0" lang="es-ES_tradnl" altLang="es-CO" sz="1200">
              <a:latin typeface="Times New Roman" panose="02020603050405020304" pitchFamily="18" charset="0"/>
            </a:endParaRPr>
          </a:p>
        </p:txBody>
      </p:sp>
      <p:sp>
        <p:nvSpPr>
          <p:cNvPr id="123907" name="Rectangle 2">
            <a:extLst>
              <a:ext uri="{FF2B5EF4-FFF2-40B4-BE49-F238E27FC236}">
                <a16:creationId xmlns:a16="http://schemas.microsoft.com/office/drawing/2014/main" id="{7452E0A3-AB5D-5C9D-31F0-20122558B5EB}"/>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23908" name="Rectangle 3">
            <a:extLst>
              <a:ext uri="{FF2B5EF4-FFF2-40B4-BE49-F238E27FC236}">
                <a16:creationId xmlns:a16="http://schemas.microsoft.com/office/drawing/2014/main" id="{CA57E8B6-5AF5-65B0-639A-62643A38338B}"/>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0880AB26-C007-DCB3-0C83-59C050A692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8C915EA2-3315-4D7A-9E45-DAB3F59BB349}" type="slidenum">
              <a:rPr kumimoji="0" lang="es-ES_tradnl" altLang="es-CO" sz="1200">
                <a:latin typeface="Times New Roman" panose="02020603050405020304" pitchFamily="18" charset="0"/>
              </a:rPr>
              <a:pPr/>
              <a:t>31</a:t>
            </a:fld>
            <a:endParaRPr kumimoji="0" lang="es-ES_tradnl" altLang="es-CO" sz="1200">
              <a:latin typeface="Times New Roman" panose="02020603050405020304" pitchFamily="18" charset="0"/>
            </a:endParaRPr>
          </a:p>
        </p:txBody>
      </p:sp>
      <p:sp>
        <p:nvSpPr>
          <p:cNvPr id="124931" name="Rectangle 2">
            <a:extLst>
              <a:ext uri="{FF2B5EF4-FFF2-40B4-BE49-F238E27FC236}">
                <a16:creationId xmlns:a16="http://schemas.microsoft.com/office/drawing/2014/main" id="{75E41043-2C7E-3B47-6961-5CE902226876}"/>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24932" name="Rectangle 3">
            <a:extLst>
              <a:ext uri="{FF2B5EF4-FFF2-40B4-BE49-F238E27FC236}">
                <a16:creationId xmlns:a16="http://schemas.microsoft.com/office/drawing/2014/main" id="{32EBFCD8-938A-F074-F257-C7A9ACDAA09C}"/>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587EF8F2-711B-923F-D960-5FA15719B5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928FB10B-778E-4901-A25C-E777EA36EA6D}" type="slidenum">
              <a:rPr kumimoji="0" lang="es-ES_tradnl" altLang="es-CO" sz="1200">
                <a:latin typeface="Times New Roman" panose="02020603050405020304" pitchFamily="18" charset="0"/>
              </a:rPr>
              <a:pPr/>
              <a:t>32</a:t>
            </a:fld>
            <a:endParaRPr kumimoji="0" lang="es-ES_tradnl" altLang="es-CO" sz="1200">
              <a:latin typeface="Times New Roman" panose="02020603050405020304" pitchFamily="18" charset="0"/>
            </a:endParaRPr>
          </a:p>
        </p:txBody>
      </p:sp>
      <p:sp>
        <p:nvSpPr>
          <p:cNvPr id="125955" name="Rectangle 2">
            <a:extLst>
              <a:ext uri="{FF2B5EF4-FFF2-40B4-BE49-F238E27FC236}">
                <a16:creationId xmlns:a16="http://schemas.microsoft.com/office/drawing/2014/main" id="{5621EB38-B851-A248-1A79-DD2B28BB8BBB}"/>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25956" name="Rectangle 3">
            <a:extLst>
              <a:ext uri="{FF2B5EF4-FFF2-40B4-BE49-F238E27FC236}">
                <a16:creationId xmlns:a16="http://schemas.microsoft.com/office/drawing/2014/main" id="{A3F24348-7F9F-709A-ED47-CCD152009B2F}"/>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4523E453-FED9-A042-C8BF-BA2820D3C5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52D6F5EA-0A21-4471-A5D2-556F764B12E5}" type="slidenum">
              <a:rPr kumimoji="0" lang="es-ES_tradnl" altLang="es-CO" sz="1200">
                <a:latin typeface="Times New Roman" panose="02020603050405020304" pitchFamily="18" charset="0"/>
              </a:rPr>
              <a:pPr/>
              <a:t>33</a:t>
            </a:fld>
            <a:endParaRPr kumimoji="0" lang="es-ES_tradnl" altLang="es-CO" sz="1200">
              <a:latin typeface="Times New Roman" panose="02020603050405020304" pitchFamily="18" charset="0"/>
            </a:endParaRPr>
          </a:p>
        </p:txBody>
      </p:sp>
      <p:sp>
        <p:nvSpPr>
          <p:cNvPr id="126979" name="Rectangle 2">
            <a:extLst>
              <a:ext uri="{FF2B5EF4-FFF2-40B4-BE49-F238E27FC236}">
                <a16:creationId xmlns:a16="http://schemas.microsoft.com/office/drawing/2014/main" id="{12E473FF-785B-746C-80AB-71CDF445D3C4}"/>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26980" name="Rectangle 3">
            <a:extLst>
              <a:ext uri="{FF2B5EF4-FFF2-40B4-BE49-F238E27FC236}">
                <a16:creationId xmlns:a16="http://schemas.microsoft.com/office/drawing/2014/main" id="{A37F91C1-88FE-5C35-925F-0FDB3CD412CD}"/>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3855C924-B9F7-1456-7E9F-2BC125BAD9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8E8895FB-862A-4000-A83B-4C3646E1CC65}" type="slidenum">
              <a:rPr kumimoji="0" lang="es-ES_tradnl" altLang="es-CO" sz="1200">
                <a:latin typeface="Times New Roman" panose="02020603050405020304" pitchFamily="18" charset="0"/>
              </a:rPr>
              <a:pPr/>
              <a:t>34</a:t>
            </a:fld>
            <a:endParaRPr kumimoji="0" lang="es-ES_tradnl" altLang="es-CO" sz="1200">
              <a:latin typeface="Times New Roman" panose="02020603050405020304" pitchFamily="18" charset="0"/>
            </a:endParaRPr>
          </a:p>
        </p:txBody>
      </p:sp>
      <p:sp>
        <p:nvSpPr>
          <p:cNvPr id="128003" name="Rectangle 2">
            <a:extLst>
              <a:ext uri="{FF2B5EF4-FFF2-40B4-BE49-F238E27FC236}">
                <a16:creationId xmlns:a16="http://schemas.microsoft.com/office/drawing/2014/main" id="{BB326069-EBF4-CA6A-8BAE-A6F1D99174E9}"/>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28004" name="Rectangle 3">
            <a:extLst>
              <a:ext uri="{FF2B5EF4-FFF2-40B4-BE49-F238E27FC236}">
                <a16:creationId xmlns:a16="http://schemas.microsoft.com/office/drawing/2014/main" id="{10BEF466-55A6-0E1F-AA69-6E794E5A8A0B}"/>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B78970FF-317F-034F-EC0D-D1D94CA6B7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C5F77620-75A0-4EF8-8EED-5608FCD93644}" type="slidenum">
              <a:rPr kumimoji="0" lang="es-ES_tradnl" altLang="es-CO" sz="1200">
                <a:latin typeface="Times New Roman" panose="02020603050405020304" pitchFamily="18" charset="0"/>
              </a:rPr>
              <a:pPr/>
              <a:t>35</a:t>
            </a:fld>
            <a:endParaRPr kumimoji="0" lang="es-ES_tradnl" altLang="es-CO" sz="1200">
              <a:latin typeface="Times New Roman" panose="02020603050405020304" pitchFamily="18" charset="0"/>
            </a:endParaRPr>
          </a:p>
        </p:txBody>
      </p:sp>
      <p:sp>
        <p:nvSpPr>
          <p:cNvPr id="129027" name="Rectangle 2">
            <a:extLst>
              <a:ext uri="{FF2B5EF4-FFF2-40B4-BE49-F238E27FC236}">
                <a16:creationId xmlns:a16="http://schemas.microsoft.com/office/drawing/2014/main" id="{C9625A02-AD30-970E-4C97-D8FAF13D90A8}"/>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29028" name="Rectangle 3">
            <a:extLst>
              <a:ext uri="{FF2B5EF4-FFF2-40B4-BE49-F238E27FC236}">
                <a16:creationId xmlns:a16="http://schemas.microsoft.com/office/drawing/2014/main" id="{EB5D936C-6618-7814-3645-C35F733C71FE}"/>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E0727B61-65BB-693C-6242-57FB4287DE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26E466A5-36E7-4D96-A1A5-2D4976D28027}" type="slidenum">
              <a:rPr kumimoji="0" lang="es-ES_tradnl" altLang="es-CO" sz="1200">
                <a:latin typeface="Times New Roman" panose="02020603050405020304" pitchFamily="18" charset="0"/>
              </a:rPr>
              <a:pPr/>
              <a:t>36</a:t>
            </a:fld>
            <a:endParaRPr kumimoji="0" lang="es-ES_tradnl" altLang="es-CO" sz="1200">
              <a:latin typeface="Times New Roman" panose="02020603050405020304" pitchFamily="18" charset="0"/>
            </a:endParaRPr>
          </a:p>
        </p:txBody>
      </p:sp>
      <p:sp>
        <p:nvSpPr>
          <p:cNvPr id="130051" name="Rectangle 2">
            <a:extLst>
              <a:ext uri="{FF2B5EF4-FFF2-40B4-BE49-F238E27FC236}">
                <a16:creationId xmlns:a16="http://schemas.microsoft.com/office/drawing/2014/main" id="{F355BE98-318D-C7CE-0B12-8860394DD297}"/>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r>
              <a:rPr lang="es-ES" altLang="es-CO" b="1"/>
              <a:t>1.  Anticipo de Capital</a:t>
            </a:r>
            <a:endParaRPr lang="es-ES" altLang="es-CO"/>
          </a:p>
          <a:p>
            <a:r>
              <a:rPr lang="es-ES" altLang="es-CO"/>
              <a:t>En caso que el cliente desee realizar un pago anticipado de capital al préstamo, deberá presentarse en el front, a efectos de solicitar la modificación de la estructura del mismo. Luego de confirmado el mismo, podrá realizar el pago.</a:t>
            </a:r>
            <a:endParaRPr lang="es-ES" altLang="es-CO" b="1"/>
          </a:p>
          <a:p>
            <a:r>
              <a:rPr lang="es-ES" altLang="es-CO" b="1"/>
              <a:t>2.  Pago desde Cuenta Corriente / Cuenta de Ahorros</a:t>
            </a:r>
            <a:endParaRPr lang="es-ES" altLang="es-CO"/>
          </a:p>
          <a:p>
            <a:r>
              <a:rPr lang="es-ES" altLang="es-CO"/>
              <a:t>El cliente solicitará el cobro mediante esta vía en el Front Office.</a:t>
            </a:r>
            <a:endParaRPr lang="es-ES" altLang="es-CO" b="1"/>
          </a:p>
          <a:p>
            <a:r>
              <a:rPr lang="es-ES" altLang="es-CO" b="1"/>
              <a:t>3.  Cancelación Total / Cobro Normal</a:t>
            </a:r>
            <a:endParaRPr lang="es-ES" altLang="es-CO"/>
          </a:p>
          <a:p>
            <a:r>
              <a:rPr lang="es-ES" altLang="es-CO"/>
              <a:t>El cliente deberá aclarar si el pago a realizar es de cancelación total, o no, a efectos de seleccionar transacciones diferentes. </a:t>
            </a:r>
          </a:p>
        </p:txBody>
      </p:sp>
      <p:sp>
        <p:nvSpPr>
          <p:cNvPr id="130052" name="Rectangle 3">
            <a:extLst>
              <a:ext uri="{FF2B5EF4-FFF2-40B4-BE49-F238E27FC236}">
                <a16:creationId xmlns:a16="http://schemas.microsoft.com/office/drawing/2014/main" id="{5B4795B8-A6AD-596F-FFCD-2A31CF1800DE}"/>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2018CE0B-D776-A22C-92F3-324D27894B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67D342A4-5BA8-4F4B-A125-228F93658A66}" type="slidenum">
              <a:rPr kumimoji="0" lang="es-ES_tradnl" altLang="es-CO" sz="1200">
                <a:latin typeface="Times New Roman" panose="02020603050405020304" pitchFamily="18" charset="0"/>
              </a:rPr>
              <a:pPr/>
              <a:t>37</a:t>
            </a:fld>
            <a:endParaRPr kumimoji="0" lang="es-ES_tradnl" altLang="es-CO" sz="1200">
              <a:latin typeface="Times New Roman" panose="02020603050405020304" pitchFamily="18" charset="0"/>
            </a:endParaRPr>
          </a:p>
        </p:txBody>
      </p:sp>
      <p:sp>
        <p:nvSpPr>
          <p:cNvPr id="131075" name="Rectangle 2">
            <a:extLst>
              <a:ext uri="{FF2B5EF4-FFF2-40B4-BE49-F238E27FC236}">
                <a16:creationId xmlns:a16="http://schemas.microsoft.com/office/drawing/2014/main" id="{493F3577-E068-37F6-86E8-3F00B00AA818}"/>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pPr algn="just"/>
            <a:r>
              <a:rPr lang="es-ES" altLang="es-CO"/>
              <a:t>Los números de trn. son XXY</a:t>
            </a:r>
          </a:p>
          <a:p>
            <a:pPr lvl="1" algn="just"/>
            <a:r>
              <a:rPr lang="es-ES" altLang="es-CO"/>
              <a:t>Si devengan intereses moratorios  Y = 0 </a:t>
            </a:r>
          </a:p>
          <a:p>
            <a:pPr lvl="1" algn="just"/>
            <a:r>
              <a:rPr lang="es-ES" altLang="es-CO"/>
              <a:t>Se reconoce el resultado en el cobro Y = 5</a:t>
            </a:r>
          </a:p>
          <a:p>
            <a:pPr lvl="1" algn="just"/>
            <a:endParaRPr lang="es-ES" altLang="es-CO"/>
          </a:p>
          <a:p>
            <a:pPr lvl="1" algn="just"/>
            <a:r>
              <a:rPr lang="es-ES" altLang="es-CO"/>
              <a:t>Adecuar en función de la forma de operar del cliente</a:t>
            </a:r>
          </a:p>
        </p:txBody>
      </p:sp>
      <p:sp>
        <p:nvSpPr>
          <p:cNvPr id="131076" name="Rectangle 3">
            <a:extLst>
              <a:ext uri="{FF2B5EF4-FFF2-40B4-BE49-F238E27FC236}">
                <a16:creationId xmlns:a16="http://schemas.microsoft.com/office/drawing/2014/main" id="{ABC7C375-BBDB-00E4-F588-47BAB7FCA421}"/>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8B4F9CD2-A394-C61E-8081-0B8387C3AD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824315FD-1901-4A20-8DE7-2D4D9549AE03}" type="slidenum">
              <a:rPr kumimoji="0" lang="es-ES_tradnl" altLang="es-CO" sz="1200">
                <a:latin typeface="Times New Roman" panose="02020603050405020304" pitchFamily="18" charset="0"/>
              </a:rPr>
              <a:pPr/>
              <a:t>38</a:t>
            </a:fld>
            <a:endParaRPr kumimoji="0" lang="es-ES_tradnl" altLang="es-CO" sz="1200">
              <a:latin typeface="Times New Roman" panose="02020603050405020304" pitchFamily="18" charset="0"/>
            </a:endParaRPr>
          </a:p>
        </p:txBody>
      </p:sp>
      <p:sp>
        <p:nvSpPr>
          <p:cNvPr id="132099" name="Rectangle 2">
            <a:extLst>
              <a:ext uri="{FF2B5EF4-FFF2-40B4-BE49-F238E27FC236}">
                <a16:creationId xmlns:a16="http://schemas.microsoft.com/office/drawing/2014/main" id="{0F413D53-5284-792F-91BD-1B0B37EAF3EC}"/>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32100" name="Rectangle 3">
            <a:extLst>
              <a:ext uri="{FF2B5EF4-FFF2-40B4-BE49-F238E27FC236}">
                <a16:creationId xmlns:a16="http://schemas.microsoft.com/office/drawing/2014/main" id="{EF2898E4-3911-6016-91DC-3560E76E075A}"/>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5AEBF24F-25C3-5076-174D-A23745AE1B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1BCF0E63-000D-44C0-A6B7-69380BC0805E}" type="slidenum">
              <a:rPr kumimoji="0" lang="es-ES_tradnl" altLang="es-CO" sz="1200">
                <a:latin typeface="Times New Roman" panose="02020603050405020304" pitchFamily="18" charset="0"/>
              </a:rPr>
              <a:pPr/>
              <a:t>39</a:t>
            </a:fld>
            <a:endParaRPr kumimoji="0" lang="es-ES_tradnl" altLang="es-CO" sz="1200">
              <a:latin typeface="Times New Roman" panose="02020603050405020304" pitchFamily="18" charset="0"/>
            </a:endParaRPr>
          </a:p>
        </p:txBody>
      </p:sp>
      <p:sp>
        <p:nvSpPr>
          <p:cNvPr id="133123" name="Rectangle 2">
            <a:extLst>
              <a:ext uri="{FF2B5EF4-FFF2-40B4-BE49-F238E27FC236}">
                <a16:creationId xmlns:a16="http://schemas.microsoft.com/office/drawing/2014/main" id="{4EBAF266-BE76-CD21-77C9-8D8A78915869}"/>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r>
              <a:rPr lang="es-DO" altLang="es-CO"/>
              <a:t>La transacción 610 permite la reprogramación de un crédito, forzando el mantenimiento del valor del capital. Los otros conceptos asociados (intereses corrientes, mora, seguros) se perdonan o se cobran dependiendo de la selección del usuario. </a:t>
            </a:r>
          </a:p>
          <a:p>
            <a:r>
              <a:rPr lang="es-DO" altLang="es-CO"/>
              <a:t>Las operaciones reprogramadas se graban con el </a:t>
            </a:r>
            <a:r>
              <a:rPr lang="es-DO" altLang="es-CO" b="1"/>
              <a:t>status 60</a:t>
            </a:r>
            <a:r>
              <a:rPr lang="es-DO" altLang="es-CO"/>
              <a:t>. Esta información es utilizada por los procesos de categorización, a los efectos de realizar análisis especiales, de acuerdo a la normativa de cada plaza.</a:t>
            </a:r>
          </a:p>
          <a:p>
            <a:r>
              <a:rPr lang="es-DO" altLang="es-CO"/>
              <a:t>La transacción 615 es similar, pero se orienta a aquellas plazas donde se suspenden intereses, y asimismo la reprogramación se lleva a cabo considerando únicamente los activados.</a:t>
            </a:r>
          </a:p>
          <a:p>
            <a:r>
              <a:rPr lang="es-DO" altLang="es-CO"/>
              <a:t>La transacción 620 permite la reprogramación de un crédito, dando al usuario la opción de capitalizar intereses, mora y seguros. </a:t>
            </a:r>
          </a:p>
          <a:p>
            <a:r>
              <a:rPr lang="es-DO" altLang="es-CO"/>
              <a:t>La transacción 660 permite la reprogramación de un crédito, dando al usuario la opción de perdonar parte del capital. Lo que no permite es la capitalización de intereses, mora o seguros.</a:t>
            </a:r>
            <a:endParaRPr lang="es-ES" altLang="es-CO"/>
          </a:p>
        </p:txBody>
      </p:sp>
      <p:sp>
        <p:nvSpPr>
          <p:cNvPr id="133124" name="Rectangle 3">
            <a:extLst>
              <a:ext uri="{FF2B5EF4-FFF2-40B4-BE49-F238E27FC236}">
                <a16:creationId xmlns:a16="http://schemas.microsoft.com/office/drawing/2014/main" id="{ABCF3548-66B4-DB83-738E-CC60FFB429AC}"/>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71CE17D9-DA99-07BC-CFFF-05B58C4C84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0DEE93C2-1890-4F28-B086-70177C7E7A99}" type="slidenum">
              <a:rPr kumimoji="0" lang="es-ES_tradnl" altLang="es-CO" sz="1200">
                <a:latin typeface="Times New Roman" panose="02020603050405020304" pitchFamily="18" charset="0"/>
              </a:rPr>
              <a:pPr/>
              <a:t>4</a:t>
            </a:fld>
            <a:endParaRPr kumimoji="0" lang="es-ES_tradnl" altLang="es-CO" sz="1200">
              <a:latin typeface="Times New Roman" panose="02020603050405020304" pitchFamily="18" charset="0"/>
            </a:endParaRPr>
          </a:p>
        </p:txBody>
      </p:sp>
      <p:sp>
        <p:nvSpPr>
          <p:cNvPr id="97283" name="Rectangle 2">
            <a:extLst>
              <a:ext uri="{FF2B5EF4-FFF2-40B4-BE49-F238E27FC236}">
                <a16:creationId xmlns:a16="http://schemas.microsoft.com/office/drawing/2014/main" id="{55018529-006A-9B82-BDEC-304592C34B0A}"/>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97284" name="Rectangle 3">
            <a:extLst>
              <a:ext uri="{FF2B5EF4-FFF2-40B4-BE49-F238E27FC236}">
                <a16:creationId xmlns:a16="http://schemas.microsoft.com/office/drawing/2014/main" id="{CA6F528D-BBBA-5551-CD79-34ADEEA1762C}"/>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BEC3D80F-1F43-FA65-E255-763AE68AE4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02695CCF-F779-4001-BA1C-4E17CDEEC1A2}" type="slidenum">
              <a:rPr kumimoji="0" lang="es-ES_tradnl" altLang="es-CO" sz="1200">
                <a:latin typeface="Times New Roman" panose="02020603050405020304" pitchFamily="18" charset="0"/>
              </a:rPr>
              <a:pPr/>
              <a:t>40</a:t>
            </a:fld>
            <a:endParaRPr kumimoji="0" lang="es-ES_tradnl" altLang="es-CO" sz="1200">
              <a:latin typeface="Times New Roman" panose="02020603050405020304" pitchFamily="18" charset="0"/>
            </a:endParaRPr>
          </a:p>
        </p:txBody>
      </p:sp>
      <p:sp>
        <p:nvSpPr>
          <p:cNvPr id="134147" name="Rectangle 2">
            <a:extLst>
              <a:ext uri="{FF2B5EF4-FFF2-40B4-BE49-F238E27FC236}">
                <a16:creationId xmlns:a16="http://schemas.microsoft.com/office/drawing/2014/main" id="{B6250DB9-1C62-4535-E64E-D005BFAA3BCD}"/>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34148" name="Rectangle 3">
            <a:extLst>
              <a:ext uri="{FF2B5EF4-FFF2-40B4-BE49-F238E27FC236}">
                <a16:creationId xmlns:a16="http://schemas.microsoft.com/office/drawing/2014/main" id="{BC39ECD8-9DEF-A930-A600-996ED7F0C178}"/>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8CE7A208-72C9-3F97-77A0-D878CCF51F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3FB16B02-C455-42E1-8B5C-135C8EC9280E}" type="slidenum">
              <a:rPr kumimoji="0" lang="es-ES_tradnl" altLang="es-CO" sz="1200">
                <a:latin typeface="Times New Roman" panose="02020603050405020304" pitchFamily="18" charset="0"/>
              </a:rPr>
              <a:pPr/>
              <a:t>41</a:t>
            </a:fld>
            <a:endParaRPr kumimoji="0" lang="es-ES_tradnl" altLang="es-CO" sz="1200">
              <a:latin typeface="Times New Roman" panose="02020603050405020304" pitchFamily="18" charset="0"/>
            </a:endParaRPr>
          </a:p>
        </p:txBody>
      </p:sp>
      <p:sp>
        <p:nvSpPr>
          <p:cNvPr id="135171" name="Rectangle 2">
            <a:extLst>
              <a:ext uri="{FF2B5EF4-FFF2-40B4-BE49-F238E27FC236}">
                <a16:creationId xmlns:a16="http://schemas.microsoft.com/office/drawing/2014/main" id="{C743F35C-217B-2719-DE0D-0A813120B00E}"/>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r>
              <a:rPr lang="es-ES" altLang="es-CO"/>
              <a:t>Préstamos Ordinarios - </a:t>
            </a:r>
            <a:r>
              <a:rPr lang="es-DO" altLang="es-CO"/>
              <a:t>La estructura es similar al alta de un crédito, con la diferencia que el desembolso se produce contra un código interno (Otras Captaciones Vista).</a:t>
            </a:r>
            <a:endParaRPr lang="es-ES" altLang="es-CO"/>
          </a:p>
        </p:txBody>
      </p:sp>
      <p:sp>
        <p:nvSpPr>
          <p:cNvPr id="135172" name="Rectangle 3">
            <a:extLst>
              <a:ext uri="{FF2B5EF4-FFF2-40B4-BE49-F238E27FC236}">
                <a16:creationId xmlns:a16="http://schemas.microsoft.com/office/drawing/2014/main" id="{4E843339-5BA3-ED43-A791-951AA4F24224}"/>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4DB1966A-AF1E-171D-5527-29477A7766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3BEC6D0F-9C6E-49A4-AB7F-2D64818E3380}" type="slidenum">
              <a:rPr kumimoji="0" lang="es-ES_tradnl" altLang="es-CO" sz="1200">
                <a:latin typeface="Times New Roman" panose="02020603050405020304" pitchFamily="18" charset="0"/>
              </a:rPr>
              <a:pPr/>
              <a:t>42</a:t>
            </a:fld>
            <a:endParaRPr kumimoji="0" lang="es-ES_tradnl" altLang="es-CO" sz="1200">
              <a:latin typeface="Times New Roman" panose="02020603050405020304" pitchFamily="18" charset="0"/>
            </a:endParaRPr>
          </a:p>
        </p:txBody>
      </p:sp>
      <p:sp>
        <p:nvSpPr>
          <p:cNvPr id="136195" name="Rectangle 2">
            <a:extLst>
              <a:ext uri="{FF2B5EF4-FFF2-40B4-BE49-F238E27FC236}">
                <a16:creationId xmlns:a16="http://schemas.microsoft.com/office/drawing/2014/main" id="{A7AF9EC1-4BC9-A6DD-D8F2-17BF1458D95B}"/>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r>
              <a:rPr lang="es-ES_tradnl" altLang="es-CO"/>
              <a:t>Con el botón “Ad.Cuotas” se genera la primera de las opciones. Reducción de plazo.</a:t>
            </a:r>
          </a:p>
          <a:p>
            <a:r>
              <a:rPr lang="es-ES_tradnl" altLang="es-CO"/>
              <a:t>En “Total a Pagar” debe digitarse el importe del capital que se desea adelantar. Con “Confirmar” se ejecuta el proceso que modifica la estructura del crédito. </a:t>
            </a:r>
          </a:p>
          <a:p>
            <a:r>
              <a:rPr lang="es-ES_tradnl" altLang="es-CO" b="1"/>
              <a:t>El anticipo de capital supone una modificación en la estructura del crédito, pero no el cobro del anticipo. Para esto deben ejecutarse las transacciones.</a:t>
            </a:r>
            <a:endParaRPr lang="es-ES" altLang="es-CO"/>
          </a:p>
        </p:txBody>
      </p:sp>
      <p:sp>
        <p:nvSpPr>
          <p:cNvPr id="136196" name="Rectangle 3">
            <a:extLst>
              <a:ext uri="{FF2B5EF4-FFF2-40B4-BE49-F238E27FC236}">
                <a16:creationId xmlns:a16="http://schemas.microsoft.com/office/drawing/2014/main" id="{5AA8A4C9-332B-D123-228C-85C41612B5A1}"/>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B7EEE7D2-160E-DF1C-C138-D48BF01FF9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27DB5F8D-83B5-4ED3-B3A4-5485D02A9C42}" type="slidenum">
              <a:rPr kumimoji="0" lang="es-ES_tradnl" altLang="es-CO" sz="1200">
                <a:latin typeface="Times New Roman" panose="02020603050405020304" pitchFamily="18" charset="0"/>
              </a:rPr>
              <a:pPr/>
              <a:t>43</a:t>
            </a:fld>
            <a:endParaRPr kumimoji="0" lang="es-ES_tradnl" altLang="es-CO" sz="1200">
              <a:latin typeface="Times New Roman" panose="02020603050405020304" pitchFamily="18" charset="0"/>
            </a:endParaRPr>
          </a:p>
        </p:txBody>
      </p:sp>
      <p:sp>
        <p:nvSpPr>
          <p:cNvPr id="137219" name="Rectangle 2">
            <a:extLst>
              <a:ext uri="{FF2B5EF4-FFF2-40B4-BE49-F238E27FC236}">
                <a16:creationId xmlns:a16="http://schemas.microsoft.com/office/drawing/2014/main" id="{AB8F0C82-696F-3EDC-DAC1-658CF58BF6DC}"/>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37220" name="Rectangle 3">
            <a:extLst>
              <a:ext uri="{FF2B5EF4-FFF2-40B4-BE49-F238E27FC236}">
                <a16:creationId xmlns:a16="http://schemas.microsoft.com/office/drawing/2014/main" id="{1B589B44-EEFA-FA1D-EC3F-8E1ADF41B9C3}"/>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3C4A2ABC-FF12-372D-B109-D48E1C9EA6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CA549B84-3885-44F8-824B-791EB92922EB}" type="slidenum">
              <a:rPr kumimoji="0" lang="es-ES_tradnl" altLang="es-CO" sz="1200">
                <a:latin typeface="Times New Roman" panose="02020603050405020304" pitchFamily="18" charset="0"/>
              </a:rPr>
              <a:pPr/>
              <a:t>44</a:t>
            </a:fld>
            <a:endParaRPr kumimoji="0" lang="es-ES_tradnl" altLang="es-CO" sz="1200">
              <a:latin typeface="Times New Roman" panose="02020603050405020304" pitchFamily="18" charset="0"/>
            </a:endParaRPr>
          </a:p>
        </p:txBody>
      </p:sp>
      <p:sp>
        <p:nvSpPr>
          <p:cNvPr id="138243" name="Rectangle 2">
            <a:extLst>
              <a:ext uri="{FF2B5EF4-FFF2-40B4-BE49-F238E27FC236}">
                <a16:creationId xmlns:a16="http://schemas.microsoft.com/office/drawing/2014/main" id="{C6EF82C8-D619-3865-58B8-907B3A3347F5}"/>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r>
              <a:rPr lang="es-ES_tradnl" altLang="es-CO"/>
              <a:t>En cuanto a la ejecución de la transacción se selecciona la operación a hacer el pasaje de código, y se continúa hasta confirmar. </a:t>
            </a:r>
          </a:p>
          <a:p>
            <a:r>
              <a:rPr lang="es-ES_tradnl" altLang="es-CO"/>
              <a:t>En caso que aparezca el mensaje: “El código contable no es correcto”, esto indica que no es posible pasar la operación a la instancia deseada.</a:t>
            </a:r>
            <a:endParaRPr lang="es-ES" altLang="es-CO"/>
          </a:p>
        </p:txBody>
      </p:sp>
      <p:sp>
        <p:nvSpPr>
          <p:cNvPr id="138244" name="Rectangle 3">
            <a:extLst>
              <a:ext uri="{FF2B5EF4-FFF2-40B4-BE49-F238E27FC236}">
                <a16:creationId xmlns:a16="http://schemas.microsoft.com/office/drawing/2014/main" id="{86D2030C-E59B-B3A4-C545-DD876D3DBC6D}"/>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29A06984-691D-2A25-4B1D-FDEF3CD92F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74FBB2D7-C351-414C-840F-36DC84B65D6B}" type="slidenum">
              <a:rPr kumimoji="0" lang="es-ES_tradnl" altLang="es-CO" sz="1200">
                <a:latin typeface="Times New Roman" panose="02020603050405020304" pitchFamily="18" charset="0"/>
              </a:rPr>
              <a:pPr/>
              <a:t>45</a:t>
            </a:fld>
            <a:endParaRPr kumimoji="0" lang="es-ES_tradnl" altLang="es-CO" sz="1200">
              <a:latin typeface="Times New Roman" panose="02020603050405020304" pitchFamily="18" charset="0"/>
            </a:endParaRPr>
          </a:p>
        </p:txBody>
      </p:sp>
      <p:sp>
        <p:nvSpPr>
          <p:cNvPr id="139267" name="Rectangle 2">
            <a:extLst>
              <a:ext uri="{FF2B5EF4-FFF2-40B4-BE49-F238E27FC236}">
                <a16:creationId xmlns:a16="http://schemas.microsoft.com/office/drawing/2014/main" id="{C579A18F-4182-7A1B-3213-2EC0C5AECFBC}"/>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39268" name="Rectangle 3">
            <a:extLst>
              <a:ext uri="{FF2B5EF4-FFF2-40B4-BE49-F238E27FC236}">
                <a16:creationId xmlns:a16="http://schemas.microsoft.com/office/drawing/2014/main" id="{0C18CB26-A670-E9B0-9AA4-9B029A2B1F76}"/>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9A8D53C3-52BC-DF0D-5B58-523020AF80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FE4D6E42-9264-428C-B665-AD084E80CAEF}" type="slidenum">
              <a:rPr kumimoji="0" lang="es-ES_tradnl" altLang="es-CO" sz="1200">
                <a:latin typeface="Times New Roman" panose="02020603050405020304" pitchFamily="18" charset="0"/>
              </a:rPr>
              <a:pPr/>
              <a:t>46</a:t>
            </a:fld>
            <a:endParaRPr kumimoji="0" lang="es-ES_tradnl" altLang="es-CO" sz="1200">
              <a:latin typeface="Times New Roman" panose="02020603050405020304" pitchFamily="18" charset="0"/>
            </a:endParaRPr>
          </a:p>
        </p:txBody>
      </p:sp>
      <p:sp>
        <p:nvSpPr>
          <p:cNvPr id="140291" name="Rectangle 2">
            <a:extLst>
              <a:ext uri="{FF2B5EF4-FFF2-40B4-BE49-F238E27FC236}">
                <a16:creationId xmlns:a16="http://schemas.microsoft.com/office/drawing/2014/main" id="{13ABF302-B9E3-CF83-3431-3AA50EE96EFC}"/>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40292" name="Rectangle 3">
            <a:extLst>
              <a:ext uri="{FF2B5EF4-FFF2-40B4-BE49-F238E27FC236}">
                <a16:creationId xmlns:a16="http://schemas.microsoft.com/office/drawing/2014/main" id="{35478C71-FD7D-A4AE-7947-40B2241CBC4C}"/>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id="{FF30679C-0DE2-9509-0CC8-CD53139A5F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8405ECE5-10B5-4A9D-B9D5-02B51D7A4BBD}" type="slidenum">
              <a:rPr kumimoji="0" lang="es-ES_tradnl" altLang="es-CO" sz="1200">
                <a:latin typeface="Times New Roman" panose="02020603050405020304" pitchFamily="18" charset="0"/>
              </a:rPr>
              <a:pPr/>
              <a:t>47</a:t>
            </a:fld>
            <a:endParaRPr kumimoji="0" lang="es-ES_tradnl" altLang="es-CO" sz="1200">
              <a:latin typeface="Times New Roman" panose="02020603050405020304" pitchFamily="18" charset="0"/>
            </a:endParaRPr>
          </a:p>
        </p:txBody>
      </p:sp>
      <p:sp>
        <p:nvSpPr>
          <p:cNvPr id="141315" name="Rectangle 2">
            <a:extLst>
              <a:ext uri="{FF2B5EF4-FFF2-40B4-BE49-F238E27FC236}">
                <a16:creationId xmlns:a16="http://schemas.microsoft.com/office/drawing/2014/main" id="{7DFEC2D8-94AA-08E8-D64D-B2217F985CC5}"/>
              </a:ext>
            </a:extLst>
          </p:cNvPr>
          <p:cNvSpPr>
            <a:spLocks noChangeArrowheads="1" noTextEdit="1"/>
          </p:cNvSpPr>
          <p:nvPr>
            <p:ph type="sldImg"/>
          </p:nvPr>
        </p:nvSpPr>
        <p:spPr>
          <a:xfrm>
            <a:off x="1133475" y="687388"/>
            <a:ext cx="4597400" cy="3448050"/>
          </a:xfrm>
          <a:ln/>
        </p:spPr>
      </p:sp>
      <p:sp>
        <p:nvSpPr>
          <p:cNvPr id="141316" name="Rectangle 3">
            <a:extLst>
              <a:ext uri="{FF2B5EF4-FFF2-40B4-BE49-F238E27FC236}">
                <a16:creationId xmlns:a16="http://schemas.microsoft.com/office/drawing/2014/main" id="{94F7E6C5-B848-B8F6-7F0D-FA9DA59093D8}"/>
              </a:ext>
            </a:extLst>
          </p:cNvPr>
          <p:cNvSpPr>
            <a:spLocks noGrp="1" noChangeArrowheads="1"/>
          </p:cNvSpPr>
          <p:nvPr>
            <p:ph type="body" idx="1"/>
          </p:nvPr>
        </p:nvSpPr>
        <p:spPr>
          <a:xfrm>
            <a:off x="685800" y="4365625"/>
            <a:ext cx="5486400" cy="4137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CO"/>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F9AD9AAC-14F0-446E-7BE6-98D9FDF309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4FBC153A-02F2-4591-9CDA-57EB8E2CF0B6}" type="slidenum">
              <a:rPr kumimoji="0" lang="es-ES_tradnl" altLang="es-CO" sz="1200">
                <a:latin typeface="Times New Roman" panose="02020603050405020304" pitchFamily="18" charset="0"/>
              </a:rPr>
              <a:pPr/>
              <a:t>48</a:t>
            </a:fld>
            <a:endParaRPr kumimoji="0" lang="es-ES_tradnl" altLang="es-CO" sz="1200">
              <a:latin typeface="Times New Roman" panose="02020603050405020304" pitchFamily="18" charset="0"/>
            </a:endParaRPr>
          </a:p>
        </p:txBody>
      </p:sp>
      <p:sp>
        <p:nvSpPr>
          <p:cNvPr id="142339" name="Rectangle 2">
            <a:extLst>
              <a:ext uri="{FF2B5EF4-FFF2-40B4-BE49-F238E27FC236}">
                <a16:creationId xmlns:a16="http://schemas.microsoft.com/office/drawing/2014/main" id="{96611BC8-EB22-321A-B89C-E68074AADFD1}"/>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42340" name="Rectangle 3">
            <a:extLst>
              <a:ext uri="{FF2B5EF4-FFF2-40B4-BE49-F238E27FC236}">
                <a16:creationId xmlns:a16="http://schemas.microsoft.com/office/drawing/2014/main" id="{50A14C42-93C8-75CD-FAE9-C9C2641D62E1}"/>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174E1C4B-E713-6B1E-D68C-E77E45C88A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862ED248-0348-426B-A872-0DF6FA69EF0C}" type="slidenum">
              <a:rPr kumimoji="0" lang="es-ES_tradnl" altLang="es-CO" sz="1200">
                <a:latin typeface="Times New Roman" panose="02020603050405020304" pitchFamily="18" charset="0"/>
              </a:rPr>
              <a:pPr/>
              <a:t>49</a:t>
            </a:fld>
            <a:endParaRPr kumimoji="0" lang="es-ES_tradnl" altLang="es-CO" sz="1200">
              <a:latin typeface="Times New Roman" panose="02020603050405020304" pitchFamily="18" charset="0"/>
            </a:endParaRPr>
          </a:p>
        </p:txBody>
      </p:sp>
      <p:sp>
        <p:nvSpPr>
          <p:cNvPr id="143363" name="Rectangle 2">
            <a:extLst>
              <a:ext uri="{FF2B5EF4-FFF2-40B4-BE49-F238E27FC236}">
                <a16:creationId xmlns:a16="http://schemas.microsoft.com/office/drawing/2014/main" id="{3AF7B495-7B47-3937-F62F-EEDE77E0723F}"/>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43364" name="Rectangle 3">
            <a:extLst>
              <a:ext uri="{FF2B5EF4-FFF2-40B4-BE49-F238E27FC236}">
                <a16:creationId xmlns:a16="http://schemas.microsoft.com/office/drawing/2014/main" id="{688E44BA-572D-A422-60A5-1C97E1BBD42E}"/>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6ECC7A83-583F-C601-23F2-5AC8E391D7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9ABD22A2-315F-44B2-8231-6A8E1CC4F68C}" type="slidenum">
              <a:rPr kumimoji="0" lang="es-ES_tradnl" altLang="es-CO" sz="1200">
                <a:latin typeface="Times New Roman" panose="02020603050405020304" pitchFamily="18" charset="0"/>
              </a:rPr>
              <a:pPr/>
              <a:t>5</a:t>
            </a:fld>
            <a:endParaRPr kumimoji="0" lang="es-ES_tradnl" altLang="es-CO" sz="1200">
              <a:latin typeface="Times New Roman" panose="02020603050405020304" pitchFamily="18" charset="0"/>
            </a:endParaRPr>
          </a:p>
        </p:txBody>
      </p:sp>
      <p:sp>
        <p:nvSpPr>
          <p:cNvPr id="98307" name="Rectangle 2">
            <a:extLst>
              <a:ext uri="{FF2B5EF4-FFF2-40B4-BE49-F238E27FC236}">
                <a16:creationId xmlns:a16="http://schemas.microsoft.com/office/drawing/2014/main" id="{B9392AD6-638B-3BC4-CBB0-D876A788FA09}"/>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98308" name="Rectangle 3">
            <a:extLst>
              <a:ext uri="{FF2B5EF4-FFF2-40B4-BE49-F238E27FC236}">
                <a16:creationId xmlns:a16="http://schemas.microsoft.com/office/drawing/2014/main" id="{DA1E8DCD-D412-9063-91D5-4D39D62B008F}"/>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44C1B19E-CE31-E942-C271-036E34694A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2FE86610-2870-4953-827C-756B70E6EA3E}" type="slidenum">
              <a:rPr kumimoji="0" lang="es-ES_tradnl" altLang="es-CO" sz="1200">
                <a:latin typeface="Times New Roman" panose="02020603050405020304" pitchFamily="18" charset="0"/>
              </a:rPr>
              <a:pPr/>
              <a:t>50</a:t>
            </a:fld>
            <a:endParaRPr kumimoji="0" lang="es-ES_tradnl" altLang="es-CO" sz="1200">
              <a:latin typeface="Times New Roman" panose="02020603050405020304" pitchFamily="18" charset="0"/>
            </a:endParaRPr>
          </a:p>
        </p:txBody>
      </p:sp>
      <p:sp>
        <p:nvSpPr>
          <p:cNvPr id="994306" name="Rectangle 2">
            <a:extLst>
              <a:ext uri="{FF2B5EF4-FFF2-40B4-BE49-F238E27FC236}">
                <a16:creationId xmlns:a16="http://schemas.microsoft.com/office/drawing/2014/main" id="{9D61D56A-8651-4AC7-C11E-8E6AAB54AD68}"/>
              </a:ext>
            </a:extLst>
          </p:cNvPr>
          <p:cNvSpPr>
            <a:spLocks noGrp="1" noChangeArrowheads="1"/>
          </p:cNvSpPr>
          <p:nvPr>
            <p:ph type="body" idx="1"/>
          </p:nvPr>
        </p:nvSpPr>
        <p:spPr>
          <a:xfrm>
            <a:off x="914400" y="4365625"/>
            <a:ext cx="5029200" cy="4135438"/>
          </a:xfrm>
          <a:ln/>
        </p:spPr>
        <p:txBody>
          <a:bodyPr wrap="square" lIns="90737" tIns="44573" rIns="90737" bIns="44573" anchor="t"/>
          <a:lstStyle/>
          <a:p>
            <a:pPr algn="just" eaLnBrk="1" hangingPunct="1">
              <a:lnSpc>
                <a:spcPct val="80000"/>
              </a:lnSpc>
              <a:spcBef>
                <a:spcPct val="20000"/>
              </a:spcBef>
              <a:buFontTx/>
              <a:buChar char="•"/>
              <a:defRPr/>
            </a:pPr>
            <a:endParaRPr kumimoji="0" lang="es-ES" sz="2300" b="1">
              <a:solidFill>
                <a:srgbClr val="D83110"/>
              </a:solidFill>
              <a:effectLst>
                <a:outerShdw blurRad="38100" dist="38100" dir="2700000" algn="tl">
                  <a:srgbClr val="C0C0C0"/>
                </a:outerShdw>
              </a:effectLst>
              <a:latin typeface="Arial" charset="0"/>
            </a:endParaRPr>
          </a:p>
        </p:txBody>
      </p:sp>
      <p:sp>
        <p:nvSpPr>
          <p:cNvPr id="144388" name="Rectangle 3">
            <a:extLst>
              <a:ext uri="{FF2B5EF4-FFF2-40B4-BE49-F238E27FC236}">
                <a16:creationId xmlns:a16="http://schemas.microsoft.com/office/drawing/2014/main" id="{0AA5F728-861A-FF5B-224F-A4D5C00F811F}"/>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a:extLst>
              <a:ext uri="{FF2B5EF4-FFF2-40B4-BE49-F238E27FC236}">
                <a16:creationId xmlns:a16="http://schemas.microsoft.com/office/drawing/2014/main" id="{0C4FF28C-4CF2-ECAF-58BC-8B25B2E863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B5616C71-780B-4657-A089-65058AFDDA4C}" type="slidenum">
              <a:rPr kumimoji="0" lang="es-ES_tradnl" altLang="es-CO" sz="1200">
                <a:latin typeface="Times New Roman" panose="02020603050405020304" pitchFamily="18" charset="0"/>
              </a:rPr>
              <a:pPr/>
              <a:t>51</a:t>
            </a:fld>
            <a:endParaRPr kumimoji="0" lang="es-ES_tradnl" altLang="es-CO" sz="1200">
              <a:latin typeface="Times New Roman" panose="02020603050405020304" pitchFamily="18" charset="0"/>
            </a:endParaRPr>
          </a:p>
        </p:txBody>
      </p:sp>
      <p:sp>
        <p:nvSpPr>
          <p:cNvPr id="145411" name="Rectangle 2">
            <a:extLst>
              <a:ext uri="{FF2B5EF4-FFF2-40B4-BE49-F238E27FC236}">
                <a16:creationId xmlns:a16="http://schemas.microsoft.com/office/drawing/2014/main" id="{BF567999-A7A4-D663-6D33-E60A841C1961}"/>
              </a:ext>
            </a:extLst>
          </p:cNvPr>
          <p:cNvSpPr>
            <a:spLocks noChangeArrowheads="1" noTextEdit="1"/>
          </p:cNvSpPr>
          <p:nvPr>
            <p:ph type="sldImg"/>
          </p:nvPr>
        </p:nvSpPr>
        <p:spPr>
          <a:xfrm>
            <a:off x="1133475" y="687388"/>
            <a:ext cx="4597400" cy="3448050"/>
          </a:xfrm>
          <a:ln/>
        </p:spPr>
      </p:sp>
      <p:sp>
        <p:nvSpPr>
          <p:cNvPr id="145412" name="Rectangle 3">
            <a:extLst>
              <a:ext uri="{FF2B5EF4-FFF2-40B4-BE49-F238E27FC236}">
                <a16:creationId xmlns:a16="http://schemas.microsoft.com/office/drawing/2014/main" id="{8AA1254F-D7A2-D348-573B-ADDB53D13217}"/>
              </a:ext>
            </a:extLst>
          </p:cNvPr>
          <p:cNvSpPr>
            <a:spLocks noGrp="1" noChangeArrowheads="1"/>
          </p:cNvSpPr>
          <p:nvPr>
            <p:ph type="body" idx="1"/>
          </p:nvPr>
        </p:nvSpPr>
        <p:spPr>
          <a:xfrm>
            <a:off x="685800" y="4365625"/>
            <a:ext cx="5486400" cy="4137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CO"/>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8CCC8B5A-11AF-1CEC-20D3-C89811B98F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50593E4C-2DA8-41B9-88D1-1CCB7DFA64DF}" type="slidenum">
              <a:rPr kumimoji="0" lang="es-ES_tradnl" altLang="es-CO" sz="1200">
                <a:latin typeface="Times New Roman" panose="02020603050405020304" pitchFamily="18" charset="0"/>
              </a:rPr>
              <a:pPr/>
              <a:t>52</a:t>
            </a:fld>
            <a:endParaRPr kumimoji="0" lang="es-ES_tradnl" altLang="es-CO" sz="1200">
              <a:latin typeface="Times New Roman" panose="02020603050405020304" pitchFamily="18" charset="0"/>
            </a:endParaRPr>
          </a:p>
        </p:txBody>
      </p:sp>
      <p:sp>
        <p:nvSpPr>
          <p:cNvPr id="146435" name="Rectangle 2">
            <a:extLst>
              <a:ext uri="{FF2B5EF4-FFF2-40B4-BE49-F238E27FC236}">
                <a16:creationId xmlns:a16="http://schemas.microsoft.com/office/drawing/2014/main" id="{CF344B28-9A01-DCF3-7628-8372C9399791}"/>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46436" name="Rectangle 3">
            <a:extLst>
              <a:ext uri="{FF2B5EF4-FFF2-40B4-BE49-F238E27FC236}">
                <a16:creationId xmlns:a16="http://schemas.microsoft.com/office/drawing/2014/main" id="{6E93AF6F-186A-B4F4-18FE-FE93BFF31760}"/>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F6543348-7B42-5E1A-687A-AAB302ABE0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2C359E73-9FE0-4E5B-8B6E-79FCB3DF6AEA}" type="slidenum">
              <a:rPr kumimoji="0" lang="es-ES_tradnl" altLang="es-CO" sz="1200">
                <a:latin typeface="Times New Roman" panose="02020603050405020304" pitchFamily="18" charset="0"/>
              </a:rPr>
              <a:pPr/>
              <a:t>53</a:t>
            </a:fld>
            <a:endParaRPr kumimoji="0" lang="es-ES_tradnl" altLang="es-CO" sz="1200">
              <a:latin typeface="Times New Roman" panose="02020603050405020304" pitchFamily="18" charset="0"/>
            </a:endParaRPr>
          </a:p>
        </p:txBody>
      </p:sp>
      <p:sp>
        <p:nvSpPr>
          <p:cNvPr id="147459" name="Rectangle 2">
            <a:extLst>
              <a:ext uri="{FF2B5EF4-FFF2-40B4-BE49-F238E27FC236}">
                <a16:creationId xmlns:a16="http://schemas.microsoft.com/office/drawing/2014/main" id="{72F5F902-E07B-468C-159A-0BB44D1E7347}"/>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47460" name="Rectangle 3">
            <a:extLst>
              <a:ext uri="{FF2B5EF4-FFF2-40B4-BE49-F238E27FC236}">
                <a16:creationId xmlns:a16="http://schemas.microsoft.com/office/drawing/2014/main" id="{ABCED8E9-4763-A090-D99E-4CFA8A5178BC}"/>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A9662E0B-D2D4-B8CB-98AA-39752805B8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C643FABD-6DA8-4D77-BA60-49B2630B521C}" type="slidenum">
              <a:rPr kumimoji="0" lang="es-ES_tradnl" altLang="es-CO" sz="1200">
                <a:latin typeface="Times New Roman" panose="02020603050405020304" pitchFamily="18" charset="0"/>
              </a:rPr>
              <a:pPr/>
              <a:t>54</a:t>
            </a:fld>
            <a:endParaRPr kumimoji="0" lang="es-ES_tradnl" altLang="es-CO" sz="1200">
              <a:latin typeface="Times New Roman" panose="02020603050405020304" pitchFamily="18" charset="0"/>
            </a:endParaRPr>
          </a:p>
        </p:txBody>
      </p:sp>
      <p:sp>
        <p:nvSpPr>
          <p:cNvPr id="148483" name="Rectangle 2">
            <a:extLst>
              <a:ext uri="{FF2B5EF4-FFF2-40B4-BE49-F238E27FC236}">
                <a16:creationId xmlns:a16="http://schemas.microsoft.com/office/drawing/2014/main" id="{4215D95D-AD90-E517-47C8-AA65EFCC9159}"/>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48484" name="Rectangle 3">
            <a:extLst>
              <a:ext uri="{FF2B5EF4-FFF2-40B4-BE49-F238E27FC236}">
                <a16:creationId xmlns:a16="http://schemas.microsoft.com/office/drawing/2014/main" id="{B7191EB4-7FF0-E0E7-F49A-5BCE5BCAE3FC}"/>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a16="http://schemas.microsoft.com/office/drawing/2014/main" id="{FAD15383-7035-3A07-69F0-B36FEF3E93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422AAAD7-3EDD-4FB1-8C81-5F9B31012DB5}" type="slidenum">
              <a:rPr kumimoji="0" lang="es-ES_tradnl" altLang="es-CO" sz="1200">
                <a:latin typeface="Times New Roman" panose="02020603050405020304" pitchFamily="18" charset="0"/>
              </a:rPr>
              <a:pPr/>
              <a:t>55</a:t>
            </a:fld>
            <a:endParaRPr kumimoji="0" lang="es-ES_tradnl" altLang="es-CO" sz="1200">
              <a:latin typeface="Times New Roman" panose="02020603050405020304" pitchFamily="18" charset="0"/>
            </a:endParaRPr>
          </a:p>
        </p:txBody>
      </p:sp>
      <p:sp>
        <p:nvSpPr>
          <p:cNvPr id="149507" name="Rectangle 2">
            <a:extLst>
              <a:ext uri="{FF2B5EF4-FFF2-40B4-BE49-F238E27FC236}">
                <a16:creationId xmlns:a16="http://schemas.microsoft.com/office/drawing/2014/main" id="{A8CB11C2-1FF8-DB9A-4399-0558D85C269D}"/>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49508" name="Rectangle 3">
            <a:extLst>
              <a:ext uri="{FF2B5EF4-FFF2-40B4-BE49-F238E27FC236}">
                <a16:creationId xmlns:a16="http://schemas.microsoft.com/office/drawing/2014/main" id="{B8C969B2-D161-3457-9B7C-B4F173C0A41C}"/>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DBA944C2-69B5-58E1-C0BF-67421CD2CF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73FEDFB5-B237-467B-95D7-B37B62CF3A62}" type="slidenum">
              <a:rPr kumimoji="0" lang="es-ES_tradnl" altLang="es-CO" sz="1200">
                <a:latin typeface="Times New Roman" panose="02020603050405020304" pitchFamily="18" charset="0"/>
              </a:rPr>
              <a:pPr/>
              <a:t>56</a:t>
            </a:fld>
            <a:endParaRPr kumimoji="0" lang="es-ES_tradnl" altLang="es-CO" sz="1200">
              <a:latin typeface="Times New Roman" panose="02020603050405020304" pitchFamily="18" charset="0"/>
            </a:endParaRPr>
          </a:p>
        </p:txBody>
      </p:sp>
      <p:sp>
        <p:nvSpPr>
          <p:cNvPr id="150531" name="Rectangle 2">
            <a:extLst>
              <a:ext uri="{FF2B5EF4-FFF2-40B4-BE49-F238E27FC236}">
                <a16:creationId xmlns:a16="http://schemas.microsoft.com/office/drawing/2014/main" id="{597E3BAC-1CE4-50A3-7DDD-74F894A598F4}"/>
              </a:ext>
            </a:extLst>
          </p:cNvPr>
          <p:cNvSpPr>
            <a:spLocks noChangeArrowheads="1" noTextEdit="1"/>
          </p:cNvSpPr>
          <p:nvPr>
            <p:ph type="sldImg"/>
          </p:nvPr>
        </p:nvSpPr>
        <p:spPr>
          <a:xfrm>
            <a:off x="1133475" y="687388"/>
            <a:ext cx="4597400" cy="3448050"/>
          </a:xfrm>
          <a:ln/>
        </p:spPr>
      </p:sp>
      <p:sp>
        <p:nvSpPr>
          <p:cNvPr id="150532" name="Rectangle 3">
            <a:extLst>
              <a:ext uri="{FF2B5EF4-FFF2-40B4-BE49-F238E27FC236}">
                <a16:creationId xmlns:a16="http://schemas.microsoft.com/office/drawing/2014/main" id="{104B7131-DBB0-2E38-7075-B6FBA94A8429}"/>
              </a:ext>
            </a:extLst>
          </p:cNvPr>
          <p:cNvSpPr>
            <a:spLocks noGrp="1" noChangeArrowheads="1"/>
          </p:cNvSpPr>
          <p:nvPr>
            <p:ph type="body" idx="1"/>
          </p:nvPr>
        </p:nvSpPr>
        <p:spPr>
          <a:xfrm>
            <a:off x="685800" y="4365625"/>
            <a:ext cx="5486400" cy="4137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CO"/>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FE0A3C37-E8E2-8987-616A-C52F1DD06B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1F637045-99BA-4FE4-9EBA-1FFFC3BCD843}" type="slidenum">
              <a:rPr kumimoji="0" lang="es-ES_tradnl" altLang="es-CO" sz="1200">
                <a:latin typeface="Times New Roman" panose="02020603050405020304" pitchFamily="18" charset="0"/>
              </a:rPr>
              <a:pPr/>
              <a:t>57</a:t>
            </a:fld>
            <a:endParaRPr kumimoji="0" lang="es-ES_tradnl" altLang="es-CO" sz="1200">
              <a:latin typeface="Times New Roman" panose="02020603050405020304" pitchFamily="18" charset="0"/>
            </a:endParaRPr>
          </a:p>
        </p:txBody>
      </p:sp>
      <p:sp>
        <p:nvSpPr>
          <p:cNvPr id="151555" name="Rectangle 2">
            <a:extLst>
              <a:ext uri="{FF2B5EF4-FFF2-40B4-BE49-F238E27FC236}">
                <a16:creationId xmlns:a16="http://schemas.microsoft.com/office/drawing/2014/main" id="{DCEA6AC6-69E7-A5BD-00A3-B6D849C483C7}"/>
              </a:ext>
            </a:extLst>
          </p:cNvPr>
          <p:cNvSpPr>
            <a:spLocks noChangeArrowheads="1" noTextEdit="1"/>
          </p:cNvSpPr>
          <p:nvPr>
            <p:ph type="sldImg"/>
          </p:nvPr>
        </p:nvSpPr>
        <p:spPr>
          <a:xfrm>
            <a:off x="1133475" y="687388"/>
            <a:ext cx="4597400" cy="3448050"/>
          </a:xfrm>
          <a:ln/>
        </p:spPr>
      </p:sp>
      <p:sp>
        <p:nvSpPr>
          <p:cNvPr id="151556" name="Rectangle 3">
            <a:extLst>
              <a:ext uri="{FF2B5EF4-FFF2-40B4-BE49-F238E27FC236}">
                <a16:creationId xmlns:a16="http://schemas.microsoft.com/office/drawing/2014/main" id="{3E38A42F-EBAE-08BC-002E-AA9849C32714}"/>
              </a:ext>
            </a:extLst>
          </p:cNvPr>
          <p:cNvSpPr>
            <a:spLocks noGrp="1" noChangeArrowheads="1"/>
          </p:cNvSpPr>
          <p:nvPr>
            <p:ph type="body" idx="1"/>
          </p:nvPr>
        </p:nvSpPr>
        <p:spPr>
          <a:xfrm>
            <a:off x="685800" y="4365625"/>
            <a:ext cx="5486400" cy="4137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CO"/>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0574F8CD-60CE-8F03-0148-15D902465F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135C9344-CF6F-4A94-9861-DE22FF79C502}" type="slidenum">
              <a:rPr kumimoji="0" lang="es-ES_tradnl" altLang="es-CO" sz="1200">
                <a:latin typeface="Times New Roman" panose="02020603050405020304" pitchFamily="18" charset="0"/>
              </a:rPr>
              <a:pPr/>
              <a:t>58</a:t>
            </a:fld>
            <a:endParaRPr kumimoji="0" lang="es-ES_tradnl" altLang="es-CO" sz="1200">
              <a:latin typeface="Times New Roman" panose="02020603050405020304" pitchFamily="18" charset="0"/>
            </a:endParaRPr>
          </a:p>
        </p:txBody>
      </p:sp>
      <p:sp>
        <p:nvSpPr>
          <p:cNvPr id="152579" name="Rectangle 2">
            <a:extLst>
              <a:ext uri="{FF2B5EF4-FFF2-40B4-BE49-F238E27FC236}">
                <a16:creationId xmlns:a16="http://schemas.microsoft.com/office/drawing/2014/main" id="{B63F5951-0977-02B5-E2CD-C228566B93F0}"/>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52580" name="Rectangle 3">
            <a:extLst>
              <a:ext uri="{FF2B5EF4-FFF2-40B4-BE49-F238E27FC236}">
                <a16:creationId xmlns:a16="http://schemas.microsoft.com/office/drawing/2014/main" id="{1C192B07-6705-E983-D394-E3C75E3460E7}"/>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4F9363E3-7F6B-D1BC-E79F-0BF81DFFA9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EA9D8EB0-5A5A-441F-9B55-2F6D9F804163}" type="slidenum">
              <a:rPr kumimoji="0" lang="es-ES_tradnl" altLang="es-CO" sz="1200">
                <a:latin typeface="Times New Roman" panose="02020603050405020304" pitchFamily="18" charset="0"/>
              </a:rPr>
              <a:pPr/>
              <a:t>59</a:t>
            </a:fld>
            <a:endParaRPr kumimoji="0" lang="es-ES_tradnl" altLang="es-CO" sz="1200">
              <a:latin typeface="Times New Roman" panose="02020603050405020304" pitchFamily="18" charset="0"/>
            </a:endParaRPr>
          </a:p>
        </p:txBody>
      </p:sp>
      <p:sp>
        <p:nvSpPr>
          <p:cNvPr id="153603" name="Rectangle 2">
            <a:extLst>
              <a:ext uri="{FF2B5EF4-FFF2-40B4-BE49-F238E27FC236}">
                <a16:creationId xmlns:a16="http://schemas.microsoft.com/office/drawing/2014/main" id="{8CB4ABC1-1A6E-7D57-5138-6F090AF6C4B6}"/>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53604" name="Rectangle 3">
            <a:extLst>
              <a:ext uri="{FF2B5EF4-FFF2-40B4-BE49-F238E27FC236}">
                <a16:creationId xmlns:a16="http://schemas.microsoft.com/office/drawing/2014/main" id="{FAECF314-9B70-33E4-E995-7B8A5726382B}"/>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E11FE144-9F1A-2DF5-272B-3E1B675AD6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C3494656-F3A9-44DE-8CA3-06E91E99F3F6}" type="slidenum">
              <a:rPr kumimoji="0" lang="es-ES_tradnl" altLang="es-CO" sz="1200">
                <a:latin typeface="Times New Roman" panose="02020603050405020304" pitchFamily="18" charset="0"/>
              </a:rPr>
              <a:pPr/>
              <a:t>6</a:t>
            </a:fld>
            <a:endParaRPr kumimoji="0" lang="es-ES_tradnl" altLang="es-CO" sz="1200">
              <a:latin typeface="Times New Roman" panose="02020603050405020304" pitchFamily="18" charset="0"/>
            </a:endParaRPr>
          </a:p>
        </p:txBody>
      </p:sp>
      <p:sp>
        <p:nvSpPr>
          <p:cNvPr id="99331" name="Rectangle 2">
            <a:extLst>
              <a:ext uri="{FF2B5EF4-FFF2-40B4-BE49-F238E27FC236}">
                <a16:creationId xmlns:a16="http://schemas.microsoft.com/office/drawing/2014/main" id="{4413EEF7-9E67-10C3-0EFA-3038F4E7ECCF}"/>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r>
              <a:rPr lang="es-ES" altLang="es-CO"/>
              <a:t>Existe la modalidad de Plan Pago Adelantado.  En Paraguay se cobra el interés adelantado a la cuota abonada.</a:t>
            </a:r>
          </a:p>
        </p:txBody>
      </p:sp>
      <p:sp>
        <p:nvSpPr>
          <p:cNvPr id="99332" name="Rectangle 3">
            <a:extLst>
              <a:ext uri="{FF2B5EF4-FFF2-40B4-BE49-F238E27FC236}">
                <a16:creationId xmlns:a16="http://schemas.microsoft.com/office/drawing/2014/main" id="{ED3739BA-B026-64C9-C02F-420E2A4B4826}"/>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FB2ECD72-3B21-CF80-5AD7-A05056A2D4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16D43A54-DCBD-400A-9C5A-8839124CD146}" type="slidenum">
              <a:rPr kumimoji="0" lang="es-ES_tradnl" altLang="es-CO" sz="1200">
                <a:latin typeface="Times New Roman" panose="02020603050405020304" pitchFamily="18" charset="0"/>
              </a:rPr>
              <a:pPr/>
              <a:t>60</a:t>
            </a:fld>
            <a:endParaRPr kumimoji="0" lang="es-ES_tradnl" altLang="es-CO" sz="1200">
              <a:latin typeface="Times New Roman" panose="02020603050405020304" pitchFamily="18" charset="0"/>
            </a:endParaRPr>
          </a:p>
        </p:txBody>
      </p:sp>
      <p:sp>
        <p:nvSpPr>
          <p:cNvPr id="154627" name="Rectangle 2">
            <a:extLst>
              <a:ext uri="{FF2B5EF4-FFF2-40B4-BE49-F238E27FC236}">
                <a16:creationId xmlns:a16="http://schemas.microsoft.com/office/drawing/2014/main" id="{F61667C9-EF6F-BBCA-30F3-BB32A081A8B0}"/>
              </a:ext>
            </a:extLst>
          </p:cNvPr>
          <p:cNvSpPr>
            <a:spLocks noChangeArrowheads="1" noTextEdit="1"/>
          </p:cNvSpPr>
          <p:nvPr>
            <p:ph type="sldImg"/>
          </p:nvPr>
        </p:nvSpPr>
        <p:spPr>
          <a:xfrm>
            <a:off x="1133475" y="687388"/>
            <a:ext cx="4597400" cy="3448050"/>
          </a:xfrm>
          <a:ln/>
        </p:spPr>
      </p:sp>
      <p:sp>
        <p:nvSpPr>
          <p:cNvPr id="154628" name="Rectangle 3">
            <a:extLst>
              <a:ext uri="{FF2B5EF4-FFF2-40B4-BE49-F238E27FC236}">
                <a16:creationId xmlns:a16="http://schemas.microsoft.com/office/drawing/2014/main" id="{BFDA4249-0004-1C42-C9EC-600A9FCBD2B0}"/>
              </a:ext>
            </a:extLst>
          </p:cNvPr>
          <p:cNvSpPr>
            <a:spLocks noGrp="1" noChangeArrowheads="1"/>
          </p:cNvSpPr>
          <p:nvPr>
            <p:ph type="body" idx="1"/>
          </p:nvPr>
        </p:nvSpPr>
        <p:spPr>
          <a:xfrm>
            <a:off x="685800" y="4365625"/>
            <a:ext cx="5486400" cy="4137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CO"/>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a:extLst>
              <a:ext uri="{FF2B5EF4-FFF2-40B4-BE49-F238E27FC236}">
                <a16:creationId xmlns:a16="http://schemas.microsoft.com/office/drawing/2014/main" id="{1D2B3BA7-4842-3AFF-AE38-D320C6D852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F714F04F-293E-460D-956F-4526646D53D9}" type="slidenum">
              <a:rPr kumimoji="0" lang="es-ES_tradnl" altLang="es-CO" sz="1200">
                <a:latin typeface="Times New Roman" panose="02020603050405020304" pitchFamily="18" charset="0"/>
              </a:rPr>
              <a:pPr/>
              <a:t>61</a:t>
            </a:fld>
            <a:endParaRPr kumimoji="0" lang="es-ES_tradnl" altLang="es-CO" sz="1200">
              <a:latin typeface="Times New Roman" panose="02020603050405020304" pitchFamily="18" charset="0"/>
            </a:endParaRPr>
          </a:p>
        </p:txBody>
      </p:sp>
      <p:sp>
        <p:nvSpPr>
          <p:cNvPr id="155651" name="Rectangle 2">
            <a:extLst>
              <a:ext uri="{FF2B5EF4-FFF2-40B4-BE49-F238E27FC236}">
                <a16:creationId xmlns:a16="http://schemas.microsoft.com/office/drawing/2014/main" id="{75AB7222-1175-08C9-3BC9-580723C28426}"/>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55652" name="Rectangle 3">
            <a:extLst>
              <a:ext uri="{FF2B5EF4-FFF2-40B4-BE49-F238E27FC236}">
                <a16:creationId xmlns:a16="http://schemas.microsoft.com/office/drawing/2014/main" id="{67DCA437-1571-05FB-648D-400AE4B9FEB7}"/>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a:extLst>
              <a:ext uri="{FF2B5EF4-FFF2-40B4-BE49-F238E27FC236}">
                <a16:creationId xmlns:a16="http://schemas.microsoft.com/office/drawing/2014/main" id="{85593ABA-20F9-4FD0-0C1E-B0EE54CC69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92BE951A-6315-4739-8569-B964DF23324A}" type="slidenum">
              <a:rPr kumimoji="0" lang="es-ES_tradnl" altLang="es-CO" sz="1200">
                <a:latin typeface="Times New Roman" panose="02020603050405020304" pitchFamily="18" charset="0"/>
              </a:rPr>
              <a:pPr/>
              <a:t>62</a:t>
            </a:fld>
            <a:endParaRPr kumimoji="0" lang="es-ES_tradnl" altLang="es-CO" sz="1200">
              <a:latin typeface="Times New Roman" panose="02020603050405020304" pitchFamily="18" charset="0"/>
            </a:endParaRPr>
          </a:p>
        </p:txBody>
      </p:sp>
      <p:sp>
        <p:nvSpPr>
          <p:cNvPr id="156675" name="Rectangle 2">
            <a:extLst>
              <a:ext uri="{FF2B5EF4-FFF2-40B4-BE49-F238E27FC236}">
                <a16:creationId xmlns:a16="http://schemas.microsoft.com/office/drawing/2014/main" id="{75A259B4-F4FC-C5FE-0EAE-1E45AA07346D}"/>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56676" name="Rectangle 3">
            <a:extLst>
              <a:ext uri="{FF2B5EF4-FFF2-40B4-BE49-F238E27FC236}">
                <a16:creationId xmlns:a16="http://schemas.microsoft.com/office/drawing/2014/main" id="{EFE1DA8C-4368-3B25-14E6-8592733D9E9C}"/>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9689C0AB-F476-C25C-C793-81F76B8DAB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86D94E23-00D9-4B88-9A7E-A00FED7E1169}" type="slidenum">
              <a:rPr kumimoji="0" lang="es-ES_tradnl" altLang="es-CO" sz="1200">
                <a:latin typeface="Times New Roman" panose="02020603050405020304" pitchFamily="18" charset="0"/>
              </a:rPr>
              <a:pPr/>
              <a:t>63</a:t>
            </a:fld>
            <a:endParaRPr kumimoji="0" lang="es-ES_tradnl" altLang="es-CO" sz="1200">
              <a:latin typeface="Times New Roman" panose="02020603050405020304" pitchFamily="18" charset="0"/>
            </a:endParaRPr>
          </a:p>
        </p:txBody>
      </p:sp>
      <p:sp>
        <p:nvSpPr>
          <p:cNvPr id="157699" name="Rectangle 2">
            <a:extLst>
              <a:ext uri="{FF2B5EF4-FFF2-40B4-BE49-F238E27FC236}">
                <a16:creationId xmlns:a16="http://schemas.microsoft.com/office/drawing/2014/main" id="{855CA77C-5DDF-5A11-B02C-D14264B12D53}"/>
              </a:ext>
            </a:extLst>
          </p:cNvPr>
          <p:cNvSpPr>
            <a:spLocks noChangeArrowheads="1" noTextEdit="1"/>
          </p:cNvSpPr>
          <p:nvPr>
            <p:ph type="sldImg"/>
          </p:nvPr>
        </p:nvSpPr>
        <p:spPr>
          <a:xfrm>
            <a:off x="1133475" y="687388"/>
            <a:ext cx="4597400" cy="3448050"/>
          </a:xfrm>
          <a:ln/>
        </p:spPr>
      </p:sp>
      <p:sp>
        <p:nvSpPr>
          <p:cNvPr id="157700" name="Rectangle 3">
            <a:extLst>
              <a:ext uri="{FF2B5EF4-FFF2-40B4-BE49-F238E27FC236}">
                <a16:creationId xmlns:a16="http://schemas.microsoft.com/office/drawing/2014/main" id="{43AEA285-CFEC-1748-06B0-6A822D59B586}"/>
              </a:ext>
            </a:extLst>
          </p:cNvPr>
          <p:cNvSpPr>
            <a:spLocks noGrp="1" noChangeArrowheads="1"/>
          </p:cNvSpPr>
          <p:nvPr>
            <p:ph type="body" idx="1"/>
          </p:nvPr>
        </p:nvSpPr>
        <p:spPr>
          <a:xfrm>
            <a:off x="685800" y="4365625"/>
            <a:ext cx="5486400" cy="4137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CO"/>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a:extLst>
              <a:ext uri="{FF2B5EF4-FFF2-40B4-BE49-F238E27FC236}">
                <a16:creationId xmlns:a16="http://schemas.microsoft.com/office/drawing/2014/main" id="{81989485-1846-E900-F12F-07AC50FFBD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F7C705E9-1897-4682-BDA2-6E01FD280620}" type="slidenum">
              <a:rPr kumimoji="0" lang="es-ES_tradnl" altLang="es-CO" sz="1200">
                <a:latin typeface="Times New Roman" panose="02020603050405020304" pitchFamily="18" charset="0"/>
              </a:rPr>
              <a:pPr/>
              <a:t>64</a:t>
            </a:fld>
            <a:endParaRPr kumimoji="0" lang="es-ES_tradnl" altLang="es-CO" sz="1200">
              <a:latin typeface="Times New Roman" panose="02020603050405020304" pitchFamily="18" charset="0"/>
            </a:endParaRPr>
          </a:p>
        </p:txBody>
      </p:sp>
      <p:sp>
        <p:nvSpPr>
          <p:cNvPr id="158723" name="Rectangle 2">
            <a:extLst>
              <a:ext uri="{FF2B5EF4-FFF2-40B4-BE49-F238E27FC236}">
                <a16:creationId xmlns:a16="http://schemas.microsoft.com/office/drawing/2014/main" id="{63683564-6BD3-016A-B543-89E5D9AB5364}"/>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r>
              <a:rPr lang="es-ES_tradnl" altLang="es-CO"/>
              <a:t>Cada tipo de operación corresponde a un tipo de límite preestablecido. </a:t>
            </a:r>
            <a:endParaRPr lang="es-ES" altLang="es-CO"/>
          </a:p>
          <a:p>
            <a:r>
              <a:rPr lang="es-ES_tradnl" altLang="es-CO" b="1"/>
              <a:t>Capital de Trabajo</a:t>
            </a:r>
            <a:r>
              <a:rPr lang="es-ES_tradnl" altLang="es-CO"/>
              <a:t> permite cubrir préstamos cuyo destino es el financiamiento a corto plazo de clientes.</a:t>
            </a:r>
            <a:endParaRPr lang="es-ES" altLang="es-CO"/>
          </a:p>
          <a:p>
            <a:r>
              <a:rPr lang="es-ES_tradnl" altLang="es-CO" b="1"/>
              <a:t>Ordinarios Específicos</a:t>
            </a:r>
            <a:r>
              <a:rPr lang="es-ES_tradnl" altLang="es-CO"/>
              <a:t> apunta a créditos corporativos de largo plazo. </a:t>
            </a:r>
            <a:endParaRPr lang="es-ES" altLang="es-CO"/>
          </a:p>
          <a:p>
            <a:r>
              <a:rPr lang="es-ES_tradnl" altLang="es-CO" b="1"/>
              <a:t>Financiamiento de Terceros</a:t>
            </a:r>
            <a:r>
              <a:rPr lang="es-ES_tradnl" altLang="es-CO"/>
              <a:t> corresponde a líneas de crédito cuyo financiamiento proviene específicamente de otras instituciones u organismos internacionales. </a:t>
            </a:r>
            <a:endParaRPr lang="es-ES" altLang="es-CO"/>
          </a:p>
          <a:p>
            <a:r>
              <a:rPr lang="es-ES_tradnl" altLang="es-CO" b="1"/>
              <a:t>Operaciones con el Exterior</a:t>
            </a:r>
            <a:r>
              <a:rPr lang="es-ES_tradnl" altLang="es-CO"/>
              <a:t> es la línea de crédito para financiamiento de actividades de comercio exterior.</a:t>
            </a:r>
            <a:endParaRPr lang="es-ES" altLang="es-CO"/>
          </a:p>
          <a:p>
            <a:r>
              <a:rPr lang="es-ES_tradnl" altLang="es-CO" b="1"/>
              <a:t>Descuento de Documentos y Garantías Otorgadas: </a:t>
            </a:r>
            <a:r>
              <a:rPr lang="es-ES_tradnl" altLang="es-CO"/>
              <a:t>no merecen mayores aclaraciones.</a:t>
            </a:r>
            <a:endParaRPr lang="es-ES" altLang="es-CO"/>
          </a:p>
        </p:txBody>
      </p:sp>
      <p:sp>
        <p:nvSpPr>
          <p:cNvPr id="158724" name="Rectangle 3">
            <a:extLst>
              <a:ext uri="{FF2B5EF4-FFF2-40B4-BE49-F238E27FC236}">
                <a16:creationId xmlns:a16="http://schemas.microsoft.com/office/drawing/2014/main" id="{76F210E1-4DF9-1C31-D397-F040468D506B}"/>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id="{0D54DE34-8DD6-6318-A898-13CA34E352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89BB7C40-C50E-45FC-BF39-F4E4BA0F9550}" type="slidenum">
              <a:rPr kumimoji="0" lang="es-ES_tradnl" altLang="es-CO" sz="1200">
                <a:latin typeface="Times New Roman" panose="02020603050405020304" pitchFamily="18" charset="0"/>
              </a:rPr>
              <a:pPr/>
              <a:t>65</a:t>
            </a:fld>
            <a:endParaRPr kumimoji="0" lang="es-ES_tradnl" altLang="es-CO" sz="1200">
              <a:latin typeface="Times New Roman" panose="02020603050405020304" pitchFamily="18" charset="0"/>
            </a:endParaRPr>
          </a:p>
        </p:txBody>
      </p:sp>
      <p:sp>
        <p:nvSpPr>
          <p:cNvPr id="159747" name="Rectangle 2">
            <a:extLst>
              <a:ext uri="{FF2B5EF4-FFF2-40B4-BE49-F238E27FC236}">
                <a16:creationId xmlns:a16="http://schemas.microsoft.com/office/drawing/2014/main" id="{89F05311-A3FD-ECF9-1242-51EDE6FA069E}"/>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59748" name="Rectangle 3">
            <a:extLst>
              <a:ext uri="{FF2B5EF4-FFF2-40B4-BE49-F238E27FC236}">
                <a16:creationId xmlns:a16="http://schemas.microsoft.com/office/drawing/2014/main" id="{C7826F80-4089-95D6-F4D8-4EAC81E9CB44}"/>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a:extLst>
              <a:ext uri="{FF2B5EF4-FFF2-40B4-BE49-F238E27FC236}">
                <a16:creationId xmlns:a16="http://schemas.microsoft.com/office/drawing/2014/main" id="{60CD5D59-ADF9-6BB1-BC2D-86833B8FA3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CE6654F0-7602-440B-8DA1-FEBDA302B67C}" type="slidenum">
              <a:rPr kumimoji="0" lang="es-ES_tradnl" altLang="es-CO" sz="1200">
                <a:latin typeface="Times New Roman" panose="02020603050405020304" pitchFamily="18" charset="0"/>
              </a:rPr>
              <a:pPr/>
              <a:t>66</a:t>
            </a:fld>
            <a:endParaRPr kumimoji="0" lang="es-ES_tradnl" altLang="es-CO" sz="1200">
              <a:latin typeface="Times New Roman" panose="02020603050405020304" pitchFamily="18" charset="0"/>
            </a:endParaRPr>
          </a:p>
        </p:txBody>
      </p:sp>
      <p:sp>
        <p:nvSpPr>
          <p:cNvPr id="160771" name="Rectangle 2">
            <a:extLst>
              <a:ext uri="{FF2B5EF4-FFF2-40B4-BE49-F238E27FC236}">
                <a16:creationId xmlns:a16="http://schemas.microsoft.com/office/drawing/2014/main" id="{B7F1FB84-9745-4635-9AD6-6A70EC686DF4}"/>
              </a:ext>
            </a:extLst>
          </p:cNvPr>
          <p:cNvSpPr>
            <a:spLocks noChangeArrowheads="1" noTextEdit="1"/>
          </p:cNvSpPr>
          <p:nvPr>
            <p:ph type="sldImg"/>
          </p:nvPr>
        </p:nvSpPr>
        <p:spPr>
          <a:xfrm>
            <a:off x="1133475" y="687388"/>
            <a:ext cx="4597400" cy="3448050"/>
          </a:xfrm>
          <a:ln/>
        </p:spPr>
      </p:sp>
      <p:sp>
        <p:nvSpPr>
          <p:cNvPr id="160772" name="Rectangle 3">
            <a:extLst>
              <a:ext uri="{FF2B5EF4-FFF2-40B4-BE49-F238E27FC236}">
                <a16:creationId xmlns:a16="http://schemas.microsoft.com/office/drawing/2014/main" id="{D06F56C8-C49C-9946-D656-9A97F92C1D18}"/>
              </a:ext>
            </a:extLst>
          </p:cNvPr>
          <p:cNvSpPr>
            <a:spLocks noGrp="1" noChangeArrowheads="1"/>
          </p:cNvSpPr>
          <p:nvPr>
            <p:ph type="body" idx="1"/>
          </p:nvPr>
        </p:nvSpPr>
        <p:spPr>
          <a:xfrm>
            <a:off x="685800" y="4365625"/>
            <a:ext cx="5486400" cy="4137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CO"/>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a:extLst>
              <a:ext uri="{FF2B5EF4-FFF2-40B4-BE49-F238E27FC236}">
                <a16:creationId xmlns:a16="http://schemas.microsoft.com/office/drawing/2014/main" id="{4238A5FC-5D5B-4DB8-2A54-BA3BD94127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973E74E8-49F9-442F-957C-349598A7A875}" type="slidenum">
              <a:rPr kumimoji="0" lang="es-ES_tradnl" altLang="es-CO" sz="1200">
                <a:latin typeface="Times New Roman" panose="02020603050405020304" pitchFamily="18" charset="0"/>
              </a:rPr>
              <a:pPr/>
              <a:t>67</a:t>
            </a:fld>
            <a:endParaRPr kumimoji="0" lang="es-ES_tradnl" altLang="es-CO" sz="1200">
              <a:latin typeface="Times New Roman" panose="02020603050405020304" pitchFamily="18" charset="0"/>
            </a:endParaRPr>
          </a:p>
        </p:txBody>
      </p:sp>
      <p:sp>
        <p:nvSpPr>
          <p:cNvPr id="161795" name="Rectangle 2">
            <a:extLst>
              <a:ext uri="{FF2B5EF4-FFF2-40B4-BE49-F238E27FC236}">
                <a16:creationId xmlns:a16="http://schemas.microsoft.com/office/drawing/2014/main" id="{BB721946-6F4B-72A7-841D-7F462A17A5FA}"/>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61796" name="Rectangle 3">
            <a:extLst>
              <a:ext uri="{FF2B5EF4-FFF2-40B4-BE49-F238E27FC236}">
                <a16:creationId xmlns:a16="http://schemas.microsoft.com/office/drawing/2014/main" id="{E38417BB-AC45-901F-E3EA-BCF8196DE631}"/>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a:extLst>
              <a:ext uri="{FF2B5EF4-FFF2-40B4-BE49-F238E27FC236}">
                <a16:creationId xmlns:a16="http://schemas.microsoft.com/office/drawing/2014/main" id="{83B16BA4-717B-CA6C-9259-B61274C7D6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C3AB939D-C22E-425F-808A-71A979A762E2}" type="slidenum">
              <a:rPr kumimoji="0" lang="es-ES_tradnl" altLang="es-CO" sz="1200">
                <a:latin typeface="Times New Roman" panose="02020603050405020304" pitchFamily="18" charset="0"/>
              </a:rPr>
              <a:pPr/>
              <a:t>68</a:t>
            </a:fld>
            <a:endParaRPr kumimoji="0" lang="es-ES_tradnl" altLang="es-CO" sz="1200">
              <a:latin typeface="Times New Roman" panose="02020603050405020304" pitchFamily="18" charset="0"/>
            </a:endParaRPr>
          </a:p>
        </p:txBody>
      </p:sp>
      <p:sp>
        <p:nvSpPr>
          <p:cNvPr id="162819" name="Rectangle 2">
            <a:extLst>
              <a:ext uri="{FF2B5EF4-FFF2-40B4-BE49-F238E27FC236}">
                <a16:creationId xmlns:a16="http://schemas.microsoft.com/office/drawing/2014/main" id="{405745B4-948E-686B-6690-A495AA413532}"/>
              </a:ext>
            </a:extLst>
          </p:cNvPr>
          <p:cNvSpPr>
            <a:spLocks noChangeArrowheads="1" noTextEdit="1"/>
          </p:cNvSpPr>
          <p:nvPr>
            <p:ph type="sldImg"/>
          </p:nvPr>
        </p:nvSpPr>
        <p:spPr>
          <a:xfrm>
            <a:off x="1133475" y="687388"/>
            <a:ext cx="4597400" cy="3448050"/>
          </a:xfrm>
          <a:ln/>
        </p:spPr>
      </p:sp>
      <p:sp>
        <p:nvSpPr>
          <p:cNvPr id="162820" name="Rectangle 3">
            <a:extLst>
              <a:ext uri="{FF2B5EF4-FFF2-40B4-BE49-F238E27FC236}">
                <a16:creationId xmlns:a16="http://schemas.microsoft.com/office/drawing/2014/main" id="{D881AA8A-CD35-34A6-E291-CA41F841B962}"/>
              </a:ext>
            </a:extLst>
          </p:cNvPr>
          <p:cNvSpPr>
            <a:spLocks noGrp="1" noChangeArrowheads="1"/>
          </p:cNvSpPr>
          <p:nvPr>
            <p:ph type="body" idx="1"/>
          </p:nvPr>
        </p:nvSpPr>
        <p:spPr>
          <a:xfrm>
            <a:off x="685800" y="4365625"/>
            <a:ext cx="5486400" cy="4137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CO"/>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a:extLst>
              <a:ext uri="{FF2B5EF4-FFF2-40B4-BE49-F238E27FC236}">
                <a16:creationId xmlns:a16="http://schemas.microsoft.com/office/drawing/2014/main" id="{3364CC74-B6B9-6B1E-0D18-57424594D4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BB658521-1E3A-47FC-B88D-16FF68624634}" type="slidenum">
              <a:rPr kumimoji="0" lang="es-ES_tradnl" altLang="es-CO" sz="1200">
                <a:latin typeface="Times New Roman" panose="02020603050405020304" pitchFamily="18" charset="0"/>
              </a:rPr>
              <a:pPr/>
              <a:t>69</a:t>
            </a:fld>
            <a:endParaRPr kumimoji="0" lang="es-ES_tradnl" altLang="es-CO" sz="1200">
              <a:latin typeface="Times New Roman" panose="02020603050405020304" pitchFamily="18" charset="0"/>
            </a:endParaRPr>
          </a:p>
        </p:txBody>
      </p:sp>
      <p:sp>
        <p:nvSpPr>
          <p:cNvPr id="163843" name="Rectangle 2">
            <a:extLst>
              <a:ext uri="{FF2B5EF4-FFF2-40B4-BE49-F238E27FC236}">
                <a16:creationId xmlns:a16="http://schemas.microsoft.com/office/drawing/2014/main" id="{FB304B17-3FE2-84BC-C5AC-2A8D75142976}"/>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r>
              <a:rPr lang="es-ES" altLang="es-CO"/>
              <a:t>Todas las líneas de crédito están definidas como revolving. Es decir, en caso de cancelación parcial o total del crédito, disminuye la línea utilizada y se incrementa la disponible. No se prevé la utilización de líneas no revolving.</a:t>
            </a:r>
          </a:p>
          <a:p>
            <a:r>
              <a:rPr lang="es-ES" altLang="es-CO"/>
              <a:t>La cobertura se produce sin filtros por moneda. Es decir, para un producto determinado, se analizan todas las líneas disponibles para todas las monedas, a efectos de determinar si existen líneas (Otra Moneda? = S).</a:t>
            </a:r>
          </a:p>
          <a:p>
            <a:r>
              <a:rPr lang="es-ES" altLang="es-CO"/>
              <a:t>No existen restricciones sobre la cantidad de registros de saldo de líneas de crédito disponibles que cubren un crédito, ni la cantidad de utilizaciones a realizar sobre una línea (Producto cubierto por mas de un límite = S, y Límite cubre mas de un producto = S).</a:t>
            </a:r>
          </a:p>
          <a:p>
            <a:endParaRPr lang="es-ES" altLang="es-CO"/>
          </a:p>
          <a:p>
            <a:r>
              <a:rPr lang="es-DO" altLang="es-CO"/>
              <a:t>Cabe aclarar que el sistema no permite desembolsar créditos cuando:</a:t>
            </a:r>
          </a:p>
          <a:p>
            <a:r>
              <a:rPr lang="es-DO" altLang="es-CO"/>
              <a:t>La línea de crédito asociada cuente con saldos insuficientes.</a:t>
            </a:r>
          </a:p>
          <a:p>
            <a:r>
              <a:rPr lang="es-DO" altLang="es-CO"/>
              <a:t>La línea de crédito tenga un vencimiento anterior a la fecha de vencimiento de la operación a cubrir.</a:t>
            </a:r>
            <a:endParaRPr lang="es-ES" altLang="es-CO"/>
          </a:p>
        </p:txBody>
      </p:sp>
      <p:sp>
        <p:nvSpPr>
          <p:cNvPr id="163844" name="Rectangle 3">
            <a:extLst>
              <a:ext uri="{FF2B5EF4-FFF2-40B4-BE49-F238E27FC236}">
                <a16:creationId xmlns:a16="http://schemas.microsoft.com/office/drawing/2014/main" id="{F78F2381-4EDB-F5AC-8981-94D872AEA333}"/>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D8313899-74D0-98F7-DD26-52BEB7CC37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CCD84BC1-3FE1-4AA8-8D33-F76FA9520AED}" type="slidenum">
              <a:rPr kumimoji="0" lang="es-ES_tradnl" altLang="es-CO" sz="1200">
                <a:latin typeface="Times New Roman" panose="02020603050405020304" pitchFamily="18" charset="0"/>
              </a:rPr>
              <a:pPr/>
              <a:t>7</a:t>
            </a:fld>
            <a:endParaRPr kumimoji="0" lang="es-ES_tradnl" altLang="es-CO" sz="1200">
              <a:latin typeface="Times New Roman" panose="02020603050405020304" pitchFamily="18" charset="0"/>
            </a:endParaRPr>
          </a:p>
        </p:txBody>
      </p:sp>
      <p:sp>
        <p:nvSpPr>
          <p:cNvPr id="100355" name="Rectangle 2">
            <a:extLst>
              <a:ext uri="{FF2B5EF4-FFF2-40B4-BE49-F238E27FC236}">
                <a16:creationId xmlns:a16="http://schemas.microsoft.com/office/drawing/2014/main" id="{4DFF9B43-9018-064D-5665-78360F2F4DF9}"/>
              </a:ext>
            </a:extLst>
          </p:cNvPr>
          <p:cNvSpPr>
            <a:spLocks noChangeArrowheads="1" noTextEdit="1"/>
          </p:cNvSpPr>
          <p:nvPr>
            <p:ph type="sldImg"/>
          </p:nvPr>
        </p:nvSpPr>
        <p:spPr>
          <a:xfrm>
            <a:off x="1133475" y="687388"/>
            <a:ext cx="4597400" cy="3448050"/>
          </a:xfrm>
          <a:ln/>
        </p:spPr>
      </p:sp>
      <p:sp>
        <p:nvSpPr>
          <p:cNvPr id="100356" name="Rectangle 3">
            <a:extLst>
              <a:ext uri="{FF2B5EF4-FFF2-40B4-BE49-F238E27FC236}">
                <a16:creationId xmlns:a16="http://schemas.microsoft.com/office/drawing/2014/main" id="{A6A1C20D-7BDB-4B86-AAB3-6F639BA8BCB7}"/>
              </a:ext>
            </a:extLst>
          </p:cNvPr>
          <p:cNvSpPr>
            <a:spLocks noGrp="1" noChangeArrowheads="1"/>
          </p:cNvSpPr>
          <p:nvPr>
            <p:ph type="body" idx="1"/>
          </p:nvPr>
        </p:nvSpPr>
        <p:spPr>
          <a:xfrm>
            <a:off x="685800" y="4365625"/>
            <a:ext cx="5486400" cy="4137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CO"/>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a:extLst>
              <a:ext uri="{FF2B5EF4-FFF2-40B4-BE49-F238E27FC236}">
                <a16:creationId xmlns:a16="http://schemas.microsoft.com/office/drawing/2014/main" id="{8AAB6765-8FB7-2CDB-D7BC-CB55BD0E3D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56F9FB12-F643-4F9D-B86E-8CBD2EC17CE2}" type="slidenum">
              <a:rPr kumimoji="0" lang="es-ES_tradnl" altLang="es-CO" sz="1200">
                <a:latin typeface="Times New Roman" panose="02020603050405020304" pitchFamily="18" charset="0"/>
              </a:rPr>
              <a:pPr/>
              <a:t>70</a:t>
            </a:fld>
            <a:endParaRPr kumimoji="0" lang="es-ES_tradnl" altLang="es-CO" sz="1200">
              <a:latin typeface="Times New Roman" panose="02020603050405020304" pitchFamily="18" charset="0"/>
            </a:endParaRPr>
          </a:p>
        </p:txBody>
      </p:sp>
      <p:sp>
        <p:nvSpPr>
          <p:cNvPr id="164867" name="Rectangle 2">
            <a:extLst>
              <a:ext uri="{FF2B5EF4-FFF2-40B4-BE49-F238E27FC236}">
                <a16:creationId xmlns:a16="http://schemas.microsoft.com/office/drawing/2014/main" id="{720A9BE1-4669-5917-CE16-87C20F44162A}"/>
              </a:ext>
            </a:extLst>
          </p:cNvPr>
          <p:cNvSpPr>
            <a:spLocks noChangeArrowheads="1" noTextEdit="1"/>
          </p:cNvSpPr>
          <p:nvPr>
            <p:ph type="sldImg"/>
          </p:nvPr>
        </p:nvSpPr>
        <p:spPr>
          <a:xfrm>
            <a:off x="1133475" y="687388"/>
            <a:ext cx="4597400" cy="3448050"/>
          </a:xfrm>
          <a:ln/>
        </p:spPr>
      </p:sp>
      <p:sp>
        <p:nvSpPr>
          <p:cNvPr id="164868" name="Rectangle 3">
            <a:extLst>
              <a:ext uri="{FF2B5EF4-FFF2-40B4-BE49-F238E27FC236}">
                <a16:creationId xmlns:a16="http://schemas.microsoft.com/office/drawing/2014/main" id="{A8C930A4-D933-58A9-5568-091EC2F9202A}"/>
              </a:ext>
            </a:extLst>
          </p:cNvPr>
          <p:cNvSpPr>
            <a:spLocks noGrp="1" noChangeArrowheads="1"/>
          </p:cNvSpPr>
          <p:nvPr>
            <p:ph type="body" idx="1"/>
          </p:nvPr>
        </p:nvSpPr>
        <p:spPr>
          <a:xfrm>
            <a:off x="685800" y="4365625"/>
            <a:ext cx="5486400" cy="4137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CO"/>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a:extLst>
              <a:ext uri="{FF2B5EF4-FFF2-40B4-BE49-F238E27FC236}">
                <a16:creationId xmlns:a16="http://schemas.microsoft.com/office/drawing/2014/main" id="{855532AB-3728-4D9A-5EEA-EB3AE57820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EDE60786-EAE8-4D32-B6F6-2D495F9EBFC0}" type="slidenum">
              <a:rPr kumimoji="0" lang="es-ES_tradnl" altLang="es-CO" sz="1200">
                <a:latin typeface="Times New Roman" panose="02020603050405020304" pitchFamily="18" charset="0"/>
              </a:rPr>
              <a:pPr/>
              <a:t>71</a:t>
            </a:fld>
            <a:endParaRPr kumimoji="0" lang="es-ES_tradnl" altLang="es-CO" sz="1200">
              <a:latin typeface="Times New Roman" panose="02020603050405020304" pitchFamily="18" charset="0"/>
            </a:endParaRPr>
          </a:p>
        </p:txBody>
      </p:sp>
      <p:sp>
        <p:nvSpPr>
          <p:cNvPr id="165891" name="Rectangle 2">
            <a:extLst>
              <a:ext uri="{FF2B5EF4-FFF2-40B4-BE49-F238E27FC236}">
                <a16:creationId xmlns:a16="http://schemas.microsoft.com/office/drawing/2014/main" id="{11C1B3A3-EAFF-1A0E-C8B4-BD6F9B33D7B5}"/>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r>
              <a:rPr lang="es-ES" altLang="es-CO" b="1"/>
              <a:t>1.  Recepción / Verificación de documentación exigida</a:t>
            </a:r>
            <a:endParaRPr lang="es-ES" altLang="es-CO"/>
          </a:p>
          <a:p>
            <a:r>
              <a:rPr lang="es-ES" altLang="es-CO"/>
              <a:t>Se analiza si la información presentada por el cliente cumple los requisitos de completitud y calidad  requerida  por la institución financiera, de acuerdo a sus procedimientos internos. En caso que la información recabada esté incompleta, puede solicitarse al cliente que vuelva a presentarla.</a:t>
            </a:r>
          </a:p>
          <a:p>
            <a:r>
              <a:rPr lang="es-ES" altLang="es-CO"/>
              <a:t>Ejemplos de completitud y calidad: una empresa puede presentar estados contables, pero los pueden estar incompletos (faltan la notas a los estados contables, o el detalle de los principales deudores o acreedores), o no ser de la calidad adecuada (apertura incompleta, falta de informe de contador público).</a:t>
            </a:r>
          </a:p>
          <a:p>
            <a:r>
              <a:rPr lang="es-ES" altLang="es-CO"/>
              <a:t>Este control puede realizarse mediante un check-list manual, como un programa de control a nivel del workflow. </a:t>
            </a:r>
            <a:endParaRPr lang="es-ES" altLang="es-CO" b="1"/>
          </a:p>
          <a:p>
            <a:r>
              <a:rPr lang="es-ES" altLang="es-CO" b="1"/>
              <a:t>2.  Análisis de Información Recibida</a:t>
            </a:r>
            <a:endParaRPr lang="es-ES" altLang="es-CO"/>
          </a:p>
          <a:p>
            <a:r>
              <a:rPr lang="es-ES" altLang="es-CO"/>
              <a:t>Luego que la información recabada cumple con los requisitos de completitud y calidad, se analiza la misma, determinándose si corresponde o no el rechazo. </a:t>
            </a:r>
          </a:p>
          <a:p>
            <a:r>
              <a:rPr lang="es-ES" altLang="es-CO"/>
              <a:t>En este caso, también se analiza información del cliente distinta a la aportada por éste (central de riesgos de la superintendencia bancaria, base de datos de empresas de análisis de riesgo, información del mercado, etc.).</a:t>
            </a:r>
            <a:endParaRPr lang="es-ES" altLang="es-CO" b="1"/>
          </a:p>
          <a:p>
            <a:r>
              <a:rPr lang="es-ES" altLang="es-CO" b="1"/>
              <a:t>3.  Análisis de Exigencia de Garantías</a:t>
            </a:r>
            <a:endParaRPr lang="es-ES" altLang="es-CO"/>
          </a:p>
          <a:p>
            <a:r>
              <a:rPr lang="es-ES" altLang="es-CO"/>
              <a:t>En caso que del análisis surja la necesidad de presentar garantías por parte del cliente, deberá iniciarse un ciclo a nivel del proceso de garantías. El resultado final de dicho ciclo es que las garantías sean adecuadas o no, y en función de éstas se define el importe de los límites a otorgar al cliente.</a:t>
            </a:r>
            <a:endParaRPr lang="es-ES" altLang="es-CO" b="1"/>
          </a:p>
          <a:p>
            <a:r>
              <a:rPr lang="es-ES" altLang="es-CO" b="1"/>
              <a:t>4.  Solicitud de Alta de Clientes</a:t>
            </a:r>
            <a:endParaRPr lang="es-ES" altLang="es-CO"/>
          </a:p>
          <a:p>
            <a:r>
              <a:rPr lang="es-ES" altLang="es-CO"/>
              <a:t>En caso que se autorice el o los límites solicitados por el cliente, y el cliente sea nuevo, se solicita el alta del mismo al área correspondiente. En caso que se  requieran garantías, el departamento de Garantías deberá solicitar el alta, dado que dicha área contabilizará luego la garantía.</a:t>
            </a:r>
            <a:endParaRPr lang="es-ES" altLang="es-CO" b="1"/>
          </a:p>
          <a:p>
            <a:r>
              <a:rPr lang="es-ES" altLang="es-CO" b="1"/>
              <a:t>5.  Contabilización</a:t>
            </a:r>
            <a:endParaRPr lang="es-ES" altLang="es-CO"/>
          </a:p>
          <a:p>
            <a:r>
              <a:rPr lang="es-ES" altLang="es-CO"/>
              <a:t>Luego de autorizado por el Depto. De Garantías la garantía requerida, se contabiliza el límite correspondiente. </a:t>
            </a:r>
          </a:p>
          <a:p>
            <a:r>
              <a:rPr lang="es-ES" altLang="es-CO"/>
              <a:t>Aclaración: Este proceso es válido para el ciclo de otorgamiento de </a:t>
            </a:r>
            <a:r>
              <a:rPr lang="es-ES" altLang="es-CO" b="1"/>
              <a:t>límites por grupo económico.</a:t>
            </a:r>
            <a:endParaRPr lang="es-ES" altLang="es-CO"/>
          </a:p>
        </p:txBody>
      </p:sp>
      <p:sp>
        <p:nvSpPr>
          <p:cNvPr id="165892" name="Rectangle 3">
            <a:extLst>
              <a:ext uri="{FF2B5EF4-FFF2-40B4-BE49-F238E27FC236}">
                <a16:creationId xmlns:a16="http://schemas.microsoft.com/office/drawing/2014/main" id="{16B36B12-234F-7617-9BE7-DA9BE1626830}"/>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a:extLst>
              <a:ext uri="{FF2B5EF4-FFF2-40B4-BE49-F238E27FC236}">
                <a16:creationId xmlns:a16="http://schemas.microsoft.com/office/drawing/2014/main" id="{C3397CA8-CFE0-865B-6F60-B6C4E5DE01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49868A99-1726-4EDF-AB6C-E6EA3CCBD155}" type="slidenum">
              <a:rPr kumimoji="0" lang="es-ES_tradnl" altLang="es-CO" sz="1200">
                <a:latin typeface="Times New Roman" panose="02020603050405020304" pitchFamily="18" charset="0"/>
              </a:rPr>
              <a:pPr/>
              <a:t>72</a:t>
            </a:fld>
            <a:endParaRPr kumimoji="0" lang="es-ES_tradnl" altLang="es-CO" sz="1200">
              <a:latin typeface="Times New Roman" panose="02020603050405020304" pitchFamily="18" charset="0"/>
            </a:endParaRPr>
          </a:p>
        </p:txBody>
      </p:sp>
      <p:sp>
        <p:nvSpPr>
          <p:cNvPr id="166915" name="Rectangle 2">
            <a:extLst>
              <a:ext uri="{FF2B5EF4-FFF2-40B4-BE49-F238E27FC236}">
                <a16:creationId xmlns:a16="http://schemas.microsoft.com/office/drawing/2014/main" id="{A965D74B-634E-78BF-38AB-6B11A277BB71}"/>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66916" name="Rectangle 3">
            <a:extLst>
              <a:ext uri="{FF2B5EF4-FFF2-40B4-BE49-F238E27FC236}">
                <a16:creationId xmlns:a16="http://schemas.microsoft.com/office/drawing/2014/main" id="{1A21F7E6-FA12-0FF4-9C49-F1AAB12679CD}"/>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id="{325C6C99-718A-0AB4-0FEE-A68A8F7F39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550D0811-3146-43C5-B4AA-14182CC32C06}" type="slidenum">
              <a:rPr kumimoji="0" lang="es-ES_tradnl" altLang="es-CO" sz="1200">
                <a:latin typeface="Times New Roman" panose="02020603050405020304" pitchFamily="18" charset="0"/>
              </a:rPr>
              <a:pPr/>
              <a:t>73</a:t>
            </a:fld>
            <a:endParaRPr kumimoji="0" lang="es-ES_tradnl" altLang="es-CO" sz="1200">
              <a:latin typeface="Times New Roman" panose="02020603050405020304" pitchFamily="18" charset="0"/>
            </a:endParaRPr>
          </a:p>
        </p:txBody>
      </p:sp>
      <p:sp>
        <p:nvSpPr>
          <p:cNvPr id="167939" name="Rectangle 2">
            <a:extLst>
              <a:ext uri="{FF2B5EF4-FFF2-40B4-BE49-F238E27FC236}">
                <a16:creationId xmlns:a16="http://schemas.microsoft.com/office/drawing/2014/main" id="{26D06774-2490-4D04-EA65-D1FDCC7D6B0B}"/>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67940" name="Rectangle 3">
            <a:extLst>
              <a:ext uri="{FF2B5EF4-FFF2-40B4-BE49-F238E27FC236}">
                <a16:creationId xmlns:a16="http://schemas.microsoft.com/office/drawing/2014/main" id="{BB00CFBC-16FB-2CFB-3D08-DB438EA13774}"/>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a:extLst>
              <a:ext uri="{FF2B5EF4-FFF2-40B4-BE49-F238E27FC236}">
                <a16:creationId xmlns:a16="http://schemas.microsoft.com/office/drawing/2014/main" id="{9BE13BBF-818A-9BBF-D5EE-A8C9A5DD7D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E2894981-3524-4BB2-8AFA-0A4010634333}" type="slidenum">
              <a:rPr kumimoji="0" lang="es-ES_tradnl" altLang="es-CO" sz="1200">
                <a:latin typeface="Times New Roman" panose="02020603050405020304" pitchFamily="18" charset="0"/>
              </a:rPr>
              <a:pPr/>
              <a:t>74</a:t>
            </a:fld>
            <a:endParaRPr kumimoji="0" lang="es-ES_tradnl" altLang="es-CO" sz="1200">
              <a:latin typeface="Times New Roman" panose="02020603050405020304" pitchFamily="18" charset="0"/>
            </a:endParaRPr>
          </a:p>
        </p:txBody>
      </p:sp>
      <p:sp>
        <p:nvSpPr>
          <p:cNvPr id="168963" name="Rectangle 2">
            <a:extLst>
              <a:ext uri="{FF2B5EF4-FFF2-40B4-BE49-F238E27FC236}">
                <a16:creationId xmlns:a16="http://schemas.microsoft.com/office/drawing/2014/main" id="{6A5A21CC-6228-E066-927B-01CACA822A9D}"/>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r>
              <a:rPr lang="es-ES" altLang="es-CO"/>
              <a:t>Se entiende por desafectación de la línea a la desafectación de la utilización de la misma, es decir, cuando la línea (o porción de la misma) ya no está relacionada a un crédito, ya que la obligación fue cancelada.</a:t>
            </a:r>
          </a:p>
          <a:p>
            <a:r>
              <a:rPr lang="es-ES" altLang="es-CO"/>
              <a:t>En caso de ser revolving, el importe pasa a disponible</a:t>
            </a:r>
          </a:p>
          <a:p>
            <a:r>
              <a:rPr lang="es-ES" altLang="es-CO"/>
              <a:t>En caso de ser no revolving, se da de baja la línea otorgada</a:t>
            </a:r>
          </a:p>
          <a:p>
            <a:endParaRPr lang="es-ES" altLang="es-CO"/>
          </a:p>
          <a:p>
            <a:r>
              <a:rPr lang="es-DO" altLang="es-CO"/>
              <a:t>La parametrización realizada prevé que todas las líneas sean </a:t>
            </a:r>
            <a:r>
              <a:rPr lang="es-DO" altLang="es-CO" b="1"/>
              <a:t>revolving</a:t>
            </a:r>
            <a:r>
              <a:rPr lang="es-DO" altLang="es-CO"/>
              <a:t>. Es decir, ante cancelaciones parciales o totales de créditos, se produce un incremento de la línea disponible, y una disminución de la línea utilizada. </a:t>
            </a:r>
          </a:p>
          <a:p>
            <a:r>
              <a:rPr lang="es-DO" altLang="es-CO"/>
              <a:t>En caso de líneas </a:t>
            </a:r>
            <a:r>
              <a:rPr lang="es-DO" altLang="es-CO" b="1"/>
              <a:t>no revolving</a:t>
            </a:r>
            <a:r>
              <a:rPr lang="es-DO" altLang="es-CO"/>
              <a:t>, cuando se producen cancelaciones parciales no se incrementa la línea disponible, y en caso de cancelación total del crédito, se cancela la línea utilizada contra la línea otorgada.</a:t>
            </a:r>
            <a:endParaRPr lang="es-ES" altLang="es-CO"/>
          </a:p>
        </p:txBody>
      </p:sp>
      <p:sp>
        <p:nvSpPr>
          <p:cNvPr id="168964" name="Rectangle 3">
            <a:extLst>
              <a:ext uri="{FF2B5EF4-FFF2-40B4-BE49-F238E27FC236}">
                <a16:creationId xmlns:a16="http://schemas.microsoft.com/office/drawing/2014/main" id="{FB5121C3-A6EF-A0B1-74C5-BCB171B83D1E}"/>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a:extLst>
              <a:ext uri="{FF2B5EF4-FFF2-40B4-BE49-F238E27FC236}">
                <a16:creationId xmlns:a16="http://schemas.microsoft.com/office/drawing/2014/main" id="{56E354E9-2B25-94BB-F73D-64B1BD6131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2DB6656F-6D00-4521-B4E4-9E76626B1A79}" type="slidenum">
              <a:rPr kumimoji="0" lang="es-ES_tradnl" altLang="es-CO" sz="1200">
                <a:latin typeface="Times New Roman" panose="02020603050405020304" pitchFamily="18" charset="0"/>
              </a:rPr>
              <a:pPr/>
              <a:t>75</a:t>
            </a:fld>
            <a:endParaRPr kumimoji="0" lang="es-ES_tradnl" altLang="es-CO" sz="1200">
              <a:latin typeface="Times New Roman" panose="02020603050405020304" pitchFamily="18" charset="0"/>
            </a:endParaRPr>
          </a:p>
        </p:txBody>
      </p:sp>
      <p:sp>
        <p:nvSpPr>
          <p:cNvPr id="169987" name="Rectangle 2">
            <a:extLst>
              <a:ext uri="{FF2B5EF4-FFF2-40B4-BE49-F238E27FC236}">
                <a16:creationId xmlns:a16="http://schemas.microsoft.com/office/drawing/2014/main" id="{91CC7685-1D91-0EC6-4BB6-0514FCC7B252}"/>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69988" name="Rectangle 3">
            <a:extLst>
              <a:ext uri="{FF2B5EF4-FFF2-40B4-BE49-F238E27FC236}">
                <a16:creationId xmlns:a16="http://schemas.microsoft.com/office/drawing/2014/main" id="{9A639472-6745-32AD-1433-4D5407671618}"/>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a:extLst>
              <a:ext uri="{FF2B5EF4-FFF2-40B4-BE49-F238E27FC236}">
                <a16:creationId xmlns:a16="http://schemas.microsoft.com/office/drawing/2014/main" id="{A544A69B-3E54-C446-D0C4-5DA921F813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824AEDD9-7635-4A5C-AD72-FAD88147D8FC}" type="slidenum">
              <a:rPr kumimoji="0" lang="es-ES_tradnl" altLang="es-CO" sz="1200">
                <a:latin typeface="Times New Roman" panose="02020603050405020304" pitchFamily="18" charset="0"/>
              </a:rPr>
              <a:pPr/>
              <a:t>76</a:t>
            </a:fld>
            <a:endParaRPr kumimoji="0" lang="es-ES_tradnl" altLang="es-CO" sz="1200">
              <a:latin typeface="Times New Roman" panose="02020603050405020304" pitchFamily="18" charset="0"/>
            </a:endParaRPr>
          </a:p>
        </p:txBody>
      </p:sp>
      <p:sp>
        <p:nvSpPr>
          <p:cNvPr id="171011" name="Rectangle 2">
            <a:extLst>
              <a:ext uri="{FF2B5EF4-FFF2-40B4-BE49-F238E27FC236}">
                <a16:creationId xmlns:a16="http://schemas.microsoft.com/office/drawing/2014/main" id="{A7331776-6CE4-A99E-D2BE-9EC4143B4957}"/>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71012" name="Rectangle 3">
            <a:extLst>
              <a:ext uri="{FF2B5EF4-FFF2-40B4-BE49-F238E27FC236}">
                <a16:creationId xmlns:a16="http://schemas.microsoft.com/office/drawing/2014/main" id="{EBC788EC-450D-A928-35AB-C0F3DF16FEED}"/>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a:extLst>
              <a:ext uri="{FF2B5EF4-FFF2-40B4-BE49-F238E27FC236}">
                <a16:creationId xmlns:a16="http://schemas.microsoft.com/office/drawing/2014/main" id="{4BAE903C-15BD-4E09-9774-6241A3C70F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CB5B345C-1A96-403F-9F9E-7C9F79F748F8}" type="slidenum">
              <a:rPr kumimoji="0" lang="es-ES_tradnl" altLang="es-CO" sz="1200">
                <a:latin typeface="Times New Roman" panose="02020603050405020304" pitchFamily="18" charset="0"/>
              </a:rPr>
              <a:pPr/>
              <a:t>77</a:t>
            </a:fld>
            <a:endParaRPr kumimoji="0" lang="es-ES_tradnl" altLang="es-CO" sz="1200">
              <a:latin typeface="Times New Roman" panose="02020603050405020304" pitchFamily="18" charset="0"/>
            </a:endParaRPr>
          </a:p>
        </p:txBody>
      </p:sp>
      <p:sp>
        <p:nvSpPr>
          <p:cNvPr id="172035" name="Rectangle 2">
            <a:extLst>
              <a:ext uri="{FF2B5EF4-FFF2-40B4-BE49-F238E27FC236}">
                <a16:creationId xmlns:a16="http://schemas.microsoft.com/office/drawing/2014/main" id="{6EB95865-C9B4-A204-DE05-353D6C58E42A}"/>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72036" name="Rectangle 3">
            <a:extLst>
              <a:ext uri="{FF2B5EF4-FFF2-40B4-BE49-F238E27FC236}">
                <a16:creationId xmlns:a16="http://schemas.microsoft.com/office/drawing/2014/main" id="{00ADAD3B-8F78-CA19-F042-C63AA91DCBE6}"/>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a:extLst>
              <a:ext uri="{FF2B5EF4-FFF2-40B4-BE49-F238E27FC236}">
                <a16:creationId xmlns:a16="http://schemas.microsoft.com/office/drawing/2014/main" id="{008B706A-1511-839F-36FD-A0BEEAD553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6B7342B7-2671-4AD8-BA71-335F941C1589}" type="slidenum">
              <a:rPr kumimoji="0" lang="es-ES_tradnl" altLang="es-CO" sz="1200">
                <a:latin typeface="Times New Roman" panose="02020603050405020304" pitchFamily="18" charset="0"/>
              </a:rPr>
              <a:pPr/>
              <a:t>78</a:t>
            </a:fld>
            <a:endParaRPr kumimoji="0" lang="es-ES_tradnl" altLang="es-CO" sz="1200">
              <a:latin typeface="Times New Roman" panose="02020603050405020304" pitchFamily="18" charset="0"/>
            </a:endParaRPr>
          </a:p>
        </p:txBody>
      </p:sp>
      <p:sp>
        <p:nvSpPr>
          <p:cNvPr id="173059" name="Rectangle 2">
            <a:extLst>
              <a:ext uri="{FF2B5EF4-FFF2-40B4-BE49-F238E27FC236}">
                <a16:creationId xmlns:a16="http://schemas.microsoft.com/office/drawing/2014/main" id="{A9660C22-D1B8-35FA-88AF-6CA776FB75B0}"/>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73060" name="Rectangle 3">
            <a:extLst>
              <a:ext uri="{FF2B5EF4-FFF2-40B4-BE49-F238E27FC236}">
                <a16:creationId xmlns:a16="http://schemas.microsoft.com/office/drawing/2014/main" id="{BF68D1A1-3FFD-1DE8-B244-6EB4C5AB37B8}"/>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a:extLst>
              <a:ext uri="{FF2B5EF4-FFF2-40B4-BE49-F238E27FC236}">
                <a16:creationId xmlns:a16="http://schemas.microsoft.com/office/drawing/2014/main" id="{96662085-FB9D-9688-5F61-D6BED01EE0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0448B6BF-0D09-4338-9D50-9DBA980C9C0C}" type="slidenum">
              <a:rPr kumimoji="0" lang="es-ES_tradnl" altLang="es-CO" sz="1200">
                <a:latin typeface="Times New Roman" panose="02020603050405020304" pitchFamily="18" charset="0"/>
              </a:rPr>
              <a:pPr/>
              <a:t>79</a:t>
            </a:fld>
            <a:endParaRPr kumimoji="0" lang="es-ES_tradnl" altLang="es-CO" sz="1200">
              <a:latin typeface="Times New Roman" panose="02020603050405020304" pitchFamily="18" charset="0"/>
            </a:endParaRPr>
          </a:p>
        </p:txBody>
      </p:sp>
      <p:sp>
        <p:nvSpPr>
          <p:cNvPr id="174083" name="Rectangle 2">
            <a:extLst>
              <a:ext uri="{FF2B5EF4-FFF2-40B4-BE49-F238E27FC236}">
                <a16:creationId xmlns:a16="http://schemas.microsoft.com/office/drawing/2014/main" id="{F5EA9404-50C7-B0F6-6F64-F1255F05B3B6}"/>
              </a:ext>
            </a:extLst>
          </p:cNvPr>
          <p:cNvSpPr>
            <a:spLocks noChangeArrowheads="1" noTextEdit="1"/>
          </p:cNvSpPr>
          <p:nvPr>
            <p:ph type="sldImg"/>
          </p:nvPr>
        </p:nvSpPr>
        <p:spPr>
          <a:xfrm>
            <a:off x="1133475" y="687388"/>
            <a:ext cx="4597400" cy="3448050"/>
          </a:xfrm>
          <a:ln/>
        </p:spPr>
      </p:sp>
      <p:sp>
        <p:nvSpPr>
          <p:cNvPr id="174084" name="Rectangle 3">
            <a:extLst>
              <a:ext uri="{FF2B5EF4-FFF2-40B4-BE49-F238E27FC236}">
                <a16:creationId xmlns:a16="http://schemas.microsoft.com/office/drawing/2014/main" id="{F72EBD34-16D7-218A-0401-6CBE17DFEDAE}"/>
              </a:ext>
            </a:extLst>
          </p:cNvPr>
          <p:cNvSpPr>
            <a:spLocks noGrp="1" noChangeArrowheads="1"/>
          </p:cNvSpPr>
          <p:nvPr>
            <p:ph type="body" idx="1"/>
          </p:nvPr>
        </p:nvSpPr>
        <p:spPr>
          <a:xfrm>
            <a:off x="685800" y="4365625"/>
            <a:ext cx="5486400" cy="4137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CO"/>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0303995E-4D51-CEE6-D76A-66B488B35F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EC87315C-E684-4486-81C9-9E7EB0383E07}" type="slidenum">
              <a:rPr kumimoji="0" lang="es-ES_tradnl" altLang="es-CO" sz="1200">
                <a:latin typeface="Times New Roman" panose="02020603050405020304" pitchFamily="18" charset="0"/>
              </a:rPr>
              <a:pPr/>
              <a:t>8</a:t>
            </a:fld>
            <a:endParaRPr kumimoji="0" lang="es-ES_tradnl" altLang="es-CO" sz="1200">
              <a:latin typeface="Times New Roman" panose="02020603050405020304" pitchFamily="18" charset="0"/>
            </a:endParaRPr>
          </a:p>
        </p:txBody>
      </p:sp>
      <p:sp>
        <p:nvSpPr>
          <p:cNvPr id="101379" name="Rectangle 2">
            <a:extLst>
              <a:ext uri="{FF2B5EF4-FFF2-40B4-BE49-F238E27FC236}">
                <a16:creationId xmlns:a16="http://schemas.microsoft.com/office/drawing/2014/main" id="{539CA703-E07B-94DE-8589-48F4C3B4E7BE}"/>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01380" name="Rectangle 3">
            <a:extLst>
              <a:ext uri="{FF2B5EF4-FFF2-40B4-BE49-F238E27FC236}">
                <a16:creationId xmlns:a16="http://schemas.microsoft.com/office/drawing/2014/main" id="{7BC167B0-8EF0-A709-07A0-6AD9C4CF51C3}"/>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a:extLst>
              <a:ext uri="{FF2B5EF4-FFF2-40B4-BE49-F238E27FC236}">
                <a16:creationId xmlns:a16="http://schemas.microsoft.com/office/drawing/2014/main" id="{63812F53-086D-126C-912E-2E1FCBD820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4F9C5BD3-FE38-4C1F-BC52-C1022BC5C152}" type="slidenum">
              <a:rPr kumimoji="0" lang="es-ES_tradnl" altLang="es-CO" sz="1200">
                <a:latin typeface="Times New Roman" panose="02020603050405020304" pitchFamily="18" charset="0"/>
              </a:rPr>
              <a:pPr/>
              <a:t>80</a:t>
            </a:fld>
            <a:endParaRPr kumimoji="0" lang="es-ES_tradnl" altLang="es-CO" sz="1200">
              <a:latin typeface="Times New Roman" panose="02020603050405020304" pitchFamily="18" charset="0"/>
            </a:endParaRPr>
          </a:p>
        </p:txBody>
      </p:sp>
      <p:sp>
        <p:nvSpPr>
          <p:cNvPr id="175107" name="Rectangle 2">
            <a:extLst>
              <a:ext uri="{FF2B5EF4-FFF2-40B4-BE49-F238E27FC236}">
                <a16:creationId xmlns:a16="http://schemas.microsoft.com/office/drawing/2014/main" id="{D1E977C4-F8FF-809B-781C-4E1F88CC5892}"/>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r>
              <a:rPr lang="es-ES" altLang="es-CO"/>
              <a:t>Inventario Gral de Rubros</a:t>
            </a:r>
          </a:p>
          <a:p>
            <a:r>
              <a:rPr lang="es-ES" altLang="es-CO"/>
              <a:t>	41400100 (Mod.132) - Disponibles </a:t>
            </a:r>
          </a:p>
          <a:p>
            <a:r>
              <a:rPr lang="es-ES" altLang="es-CO"/>
              <a:t>	41400101 - Capital de Trabajo </a:t>
            </a:r>
          </a:p>
          <a:p>
            <a:r>
              <a:rPr lang="es-ES" altLang="es-CO"/>
              <a:t>	41400102 - Ordinarios Específicos </a:t>
            </a:r>
          </a:p>
          <a:p>
            <a:r>
              <a:rPr lang="es-ES" altLang="es-CO"/>
              <a:t>	41400103 - Financiamiento de Terceros</a:t>
            </a:r>
          </a:p>
          <a:p>
            <a:r>
              <a:rPr lang="es-ES" altLang="es-CO"/>
              <a:t>	41400104 - Operaciones con el Exterior</a:t>
            </a:r>
          </a:p>
          <a:p>
            <a:r>
              <a:rPr lang="es-ES" altLang="es-CO"/>
              <a:t>	41400105 - Descuento de Documentos</a:t>
            </a:r>
          </a:p>
          <a:p>
            <a:r>
              <a:rPr lang="es-ES" altLang="es-CO"/>
              <a:t>	41400106 - Garantías Otorgadas</a:t>
            </a:r>
          </a:p>
          <a:p>
            <a:r>
              <a:rPr lang="es-ES" altLang="es-CO"/>
              <a:t>	41400110 - Línea Genérica</a:t>
            </a:r>
          </a:p>
          <a:p>
            <a:r>
              <a:rPr lang="es-ES" altLang="es-CO"/>
              <a:t>	42400100 (Mod.131) - Otorgadas </a:t>
            </a:r>
          </a:p>
          <a:p>
            <a:r>
              <a:rPr lang="es-ES" altLang="es-CO"/>
              <a:t>	42400101 - Capital de Trabajo </a:t>
            </a:r>
          </a:p>
          <a:p>
            <a:r>
              <a:rPr lang="es-ES" altLang="es-CO"/>
              <a:t>	42400102 - Ordinarios Específicos </a:t>
            </a:r>
          </a:p>
          <a:p>
            <a:r>
              <a:rPr lang="es-ES" altLang="es-CO"/>
              <a:t>	42400103 - Financiamiento de Terceros</a:t>
            </a:r>
          </a:p>
          <a:p>
            <a:r>
              <a:rPr lang="es-ES" altLang="es-CO"/>
              <a:t>	42400104 - Operaciones con el Exterior</a:t>
            </a:r>
          </a:p>
          <a:p>
            <a:r>
              <a:rPr lang="es-ES" altLang="es-CO"/>
              <a:t>	42400105 - Descuento de Documentos</a:t>
            </a:r>
          </a:p>
          <a:p>
            <a:r>
              <a:rPr lang="es-ES" altLang="es-CO"/>
              <a:t>	42400106 - Garantías Otorgadas</a:t>
            </a:r>
          </a:p>
          <a:p>
            <a:r>
              <a:rPr lang="es-ES" altLang="es-CO"/>
              <a:t>	42400110 - Línea Genérica</a:t>
            </a:r>
          </a:p>
          <a:p>
            <a:endParaRPr lang="es-ES" altLang="es-CO"/>
          </a:p>
          <a:p>
            <a:r>
              <a:rPr lang="es-ES" altLang="es-CO"/>
              <a:t>Extensiones de Operaciones - Operaciones Vinculadas - Relación Línea de Crédito - Préstamo.</a:t>
            </a:r>
          </a:p>
        </p:txBody>
      </p:sp>
      <p:sp>
        <p:nvSpPr>
          <p:cNvPr id="175108" name="Rectangle 3">
            <a:extLst>
              <a:ext uri="{FF2B5EF4-FFF2-40B4-BE49-F238E27FC236}">
                <a16:creationId xmlns:a16="http://schemas.microsoft.com/office/drawing/2014/main" id="{71216754-6372-5B26-9971-359340E93D71}"/>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a:extLst>
              <a:ext uri="{FF2B5EF4-FFF2-40B4-BE49-F238E27FC236}">
                <a16:creationId xmlns:a16="http://schemas.microsoft.com/office/drawing/2014/main" id="{10E7F2DA-8249-51C2-E6C2-862F81DCB8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336784FF-8BAF-459F-948F-7847DE454DC9}" type="slidenum">
              <a:rPr kumimoji="0" lang="es-ES_tradnl" altLang="es-CO" sz="1200">
                <a:latin typeface="Times New Roman" panose="02020603050405020304" pitchFamily="18" charset="0"/>
              </a:rPr>
              <a:pPr/>
              <a:t>81</a:t>
            </a:fld>
            <a:endParaRPr kumimoji="0" lang="es-ES_tradnl" altLang="es-CO" sz="1200">
              <a:latin typeface="Times New Roman" panose="02020603050405020304" pitchFamily="18" charset="0"/>
            </a:endParaRPr>
          </a:p>
        </p:txBody>
      </p:sp>
      <p:sp>
        <p:nvSpPr>
          <p:cNvPr id="176131" name="Rectangle 2">
            <a:extLst>
              <a:ext uri="{FF2B5EF4-FFF2-40B4-BE49-F238E27FC236}">
                <a16:creationId xmlns:a16="http://schemas.microsoft.com/office/drawing/2014/main" id="{681D8E17-2E8F-B6B1-6FB3-9AAF4AFE627F}"/>
              </a:ext>
            </a:extLst>
          </p:cNvPr>
          <p:cNvSpPr>
            <a:spLocks noChangeArrowheads="1" noTextEdit="1"/>
          </p:cNvSpPr>
          <p:nvPr>
            <p:ph type="sldImg"/>
          </p:nvPr>
        </p:nvSpPr>
        <p:spPr>
          <a:xfrm>
            <a:off x="1133475" y="687388"/>
            <a:ext cx="4597400" cy="3448050"/>
          </a:xfrm>
          <a:ln/>
        </p:spPr>
      </p:sp>
      <p:sp>
        <p:nvSpPr>
          <p:cNvPr id="176132" name="Rectangle 3">
            <a:extLst>
              <a:ext uri="{FF2B5EF4-FFF2-40B4-BE49-F238E27FC236}">
                <a16:creationId xmlns:a16="http://schemas.microsoft.com/office/drawing/2014/main" id="{92967C1F-33C9-FDEC-48B6-F3893A27E539}"/>
              </a:ext>
            </a:extLst>
          </p:cNvPr>
          <p:cNvSpPr>
            <a:spLocks noGrp="1" noChangeArrowheads="1"/>
          </p:cNvSpPr>
          <p:nvPr>
            <p:ph type="body" idx="1"/>
          </p:nvPr>
        </p:nvSpPr>
        <p:spPr>
          <a:xfrm>
            <a:off x="685800" y="4365625"/>
            <a:ext cx="5486400" cy="4137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CO"/>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a:extLst>
              <a:ext uri="{FF2B5EF4-FFF2-40B4-BE49-F238E27FC236}">
                <a16:creationId xmlns:a16="http://schemas.microsoft.com/office/drawing/2014/main" id="{B4E610B8-61A6-305B-81D6-AAD0A0FE0D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D6DD9972-94DB-4D89-883D-DB6393472E28}" type="slidenum">
              <a:rPr kumimoji="0" lang="es-ES_tradnl" altLang="es-CO" sz="1200">
                <a:latin typeface="Times New Roman" panose="02020603050405020304" pitchFamily="18" charset="0"/>
              </a:rPr>
              <a:pPr/>
              <a:t>82</a:t>
            </a:fld>
            <a:endParaRPr kumimoji="0" lang="es-ES_tradnl" altLang="es-CO" sz="1200">
              <a:latin typeface="Times New Roman" panose="02020603050405020304" pitchFamily="18" charset="0"/>
            </a:endParaRPr>
          </a:p>
        </p:txBody>
      </p:sp>
      <p:sp>
        <p:nvSpPr>
          <p:cNvPr id="177155" name="Rectangle 2">
            <a:extLst>
              <a:ext uri="{FF2B5EF4-FFF2-40B4-BE49-F238E27FC236}">
                <a16:creationId xmlns:a16="http://schemas.microsoft.com/office/drawing/2014/main" id="{D1A1DFC4-3125-3C14-3357-6BADEAA93727}"/>
              </a:ext>
            </a:extLst>
          </p:cNvPr>
          <p:cNvSpPr>
            <a:spLocks noChangeArrowheads="1" noTextEdit="1"/>
          </p:cNvSpPr>
          <p:nvPr>
            <p:ph type="sldImg"/>
          </p:nvPr>
        </p:nvSpPr>
        <p:spPr>
          <a:xfrm>
            <a:off x="1133475" y="687388"/>
            <a:ext cx="4597400" cy="3448050"/>
          </a:xfrm>
          <a:ln/>
        </p:spPr>
      </p:sp>
      <p:sp>
        <p:nvSpPr>
          <p:cNvPr id="177156" name="Rectangle 3">
            <a:extLst>
              <a:ext uri="{FF2B5EF4-FFF2-40B4-BE49-F238E27FC236}">
                <a16:creationId xmlns:a16="http://schemas.microsoft.com/office/drawing/2014/main" id="{B79C92A3-0636-F6F5-B66A-6F8B913CCE48}"/>
              </a:ext>
            </a:extLst>
          </p:cNvPr>
          <p:cNvSpPr>
            <a:spLocks noGrp="1" noChangeArrowheads="1"/>
          </p:cNvSpPr>
          <p:nvPr>
            <p:ph type="body" idx="1"/>
          </p:nvPr>
        </p:nvSpPr>
        <p:spPr>
          <a:xfrm>
            <a:off x="685800" y="4365625"/>
            <a:ext cx="5486400" cy="4137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CO"/>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a:extLst>
              <a:ext uri="{FF2B5EF4-FFF2-40B4-BE49-F238E27FC236}">
                <a16:creationId xmlns:a16="http://schemas.microsoft.com/office/drawing/2014/main" id="{C416B58D-2072-C879-4F7D-2A0E2E8536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2A601C14-D6D4-4209-A44D-53A690C9A1FB}" type="slidenum">
              <a:rPr kumimoji="0" lang="es-ES_tradnl" altLang="es-CO" sz="1200">
                <a:latin typeface="Times New Roman" panose="02020603050405020304" pitchFamily="18" charset="0"/>
              </a:rPr>
              <a:pPr/>
              <a:t>83</a:t>
            </a:fld>
            <a:endParaRPr kumimoji="0" lang="es-ES_tradnl" altLang="es-CO" sz="1200">
              <a:latin typeface="Times New Roman" panose="02020603050405020304" pitchFamily="18" charset="0"/>
            </a:endParaRPr>
          </a:p>
        </p:txBody>
      </p:sp>
      <p:sp>
        <p:nvSpPr>
          <p:cNvPr id="178179" name="Rectangle 2">
            <a:extLst>
              <a:ext uri="{FF2B5EF4-FFF2-40B4-BE49-F238E27FC236}">
                <a16:creationId xmlns:a16="http://schemas.microsoft.com/office/drawing/2014/main" id="{CEB06615-A466-D051-BA32-C9ED05614664}"/>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78180" name="Rectangle 3">
            <a:extLst>
              <a:ext uri="{FF2B5EF4-FFF2-40B4-BE49-F238E27FC236}">
                <a16:creationId xmlns:a16="http://schemas.microsoft.com/office/drawing/2014/main" id="{D5F48EDC-5F18-3FBC-043B-C5FC46D43D5F}"/>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a:extLst>
              <a:ext uri="{FF2B5EF4-FFF2-40B4-BE49-F238E27FC236}">
                <a16:creationId xmlns:a16="http://schemas.microsoft.com/office/drawing/2014/main" id="{B8EB1D07-6511-B6A4-DD75-50A02CE533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083EA573-FBAD-42F1-8B58-52876EA05D31}" type="slidenum">
              <a:rPr kumimoji="0" lang="es-ES_tradnl" altLang="es-CO" sz="1200">
                <a:latin typeface="Times New Roman" panose="02020603050405020304" pitchFamily="18" charset="0"/>
              </a:rPr>
              <a:pPr/>
              <a:t>84</a:t>
            </a:fld>
            <a:endParaRPr kumimoji="0" lang="es-ES_tradnl" altLang="es-CO" sz="1200">
              <a:latin typeface="Times New Roman" panose="02020603050405020304" pitchFamily="18" charset="0"/>
            </a:endParaRPr>
          </a:p>
        </p:txBody>
      </p:sp>
      <p:sp>
        <p:nvSpPr>
          <p:cNvPr id="179203" name="Rectangle 2">
            <a:extLst>
              <a:ext uri="{FF2B5EF4-FFF2-40B4-BE49-F238E27FC236}">
                <a16:creationId xmlns:a16="http://schemas.microsoft.com/office/drawing/2014/main" id="{0E1B0ABD-DE08-9857-4CEC-F763FBA60149}"/>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79204" name="Rectangle 3">
            <a:extLst>
              <a:ext uri="{FF2B5EF4-FFF2-40B4-BE49-F238E27FC236}">
                <a16:creationId xmlns:a16="http://schemas.microsoft.com/office/drawing/2014/main" id="{3CEA433D-A6BB-686A-268D-7F3F1E4331DD}"/>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a:extLst>
              <a:ext uri="{FF2B5EF4-FFF2-40B4-BE49-F238E27FC236}">
                <a16:creationId xmlns:a16="http://schemas.microsoft.com/office/drawing/2014/main" id="{260B849D-0C90-D7F5-9BD9-C1977F7846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CF2E9196-A6D9-49F0-A411-B1B9F20BA044}" type="slidenum">
              <a:rPr kumimoji="0" lang="es-ES_tradnl" altLang="es-CO" sz="1200">
                <a:latin typeface="Times New Roman" panose="02020603050405020304" pitchFamily="18" charset="0"/>
              </a:rPr>
              <a:pPr/>
              <a:t>85</a:t>
            </a:fld>
            <a:endParaRPr kumimoji="0" lang="es-ES_tradnl" altLang="es-CO" sz="1200">
              <a:latin typeface="Times New Roman" panose="02020603050405020304" pitchFamily="18" charset="0"/>
            </a:endParaRPr>
          </a:p>
        </p:txBody>
      </p:sp>
      <p:sp>
        <p:nvSpPr>
          <p:cNvPr id="180227" name="Rectangle 2">
            <a:extLst>
              <a:ext uri="{FF2B5EF4-FFF2-40B4-BE49-F238E27FC236}">
                <a16:creationId xmlns:a16="http://schemas.microsoft.com/office/drawing/2014/main" id="{772E2ED6-E040-0459-A5CF-2E48CC7521F0}"/>
              </a:ext>
            </a:extLst>
          </p:cNvPr>
          <p:cNvSpPr>
            <a:spLocks noChangeArrowheads="1" noTextEdit="1"/>
          </p:cNvSpPr>
          <p:nvPr>
            <p:ph type="sldImg"/>
          </p:nvPr>
        </p:nvSpPr>
        <p:spPr>
          <a:xfrm>
            <a:off x="1133475" y="687388"/>
            <a:ext cx="4597400" cy="3448050"/>
          </a:xfrm>
          <a:ln/>
        </p:spPr>
      </p:sp>
      <p:sp>
        <p:nvSpPr>
          <p:cNvPr id="180228" name="Rectangle 3">
            <a:extLst>
              <a:ext uri="{FF2B5EF4-FFF2-40B4-BE49-F238E27FC236}">
                <a16:creationId xmlns:a16="http://schemas.microsoft.com/office/drawing/2014/main" id="{FD5A35B8-FCD7-788F-BE85-A0E862681BDF}"/>
              </a:ext>
            </a:extLst>
          </p:cNvPr>
          <p:cNvSpPr>
            <a:spLocks noGrp="1" noChangeArrowheads="1"/>
          </p:cNvSpPr>
          <p:nvPr>
            <p:ph type="body" idx="1"/>
          </p:nvPr>
        </p:nvSpPr>
        <p:spPr>
          <a:xfrm>
            <a:off x="685800" y="4365625"/>
            <a:ext cx="5486400" cy="4137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CO"/>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a:extLst>
              <a:ext uri="{FF2B5EF4-FFF2-40B4-BE49-F238E27FC236}">
                <a16:creationId xmlns:a16="http://schemas.microsoft.com/office/drawing/2014/main" id="{1BBBCE3C-F35F-ACDA-F99F-D3581FE6BC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CD15345D-54A6-4F98-B00B-4BCFE2F59371}" type="slidenum">
              <a:rPr kumimoji="0" lang="es-ES_tradnl" altLang="es-CO" sz="1200">
                <a:latin typeface="Times New Roman" panose="02020603050405020304" pitchFamily="18" charset="0"/>
              </a:rPr>
              <a:pPr/>
              <a:t>86</a:t>
            </a:fld>
            <a:endParaRPr kumimoji="0" lang="es-ES_tradnl" altLang="es-CO" sz="1200">
              <a:latin typeface="Times New Roman" panose="02020603050405020304" pitchFamily="18" charset="0"/>
            </a:endParaRPr>
          </a:p>
        </p:txBody>
      </p:sp>
      <p:sp>
        <p:nvSpPr>
          <p:cNvPr id="181251" name="Rectangle 2">
            <a:extLst>
              <a:ext uri="{FF2B5EF4-FFF2-40B4-BE49-F238E27FC236}">
                <a16:creationId xmlns:a16="http://schemas.microsoft.com/office/drawing/2014/main" id="{AB667CA2-7C4A-BAA5-7C7C-4F53A624AACA}"/>
              </a:ext>
            </a:extLst>
          </p:cNvPr>
          <p:cNvSpPr>
            <a:spLocks noChangeArrowheads="1" noTextEdit="1"/>
          </p:cNvSpPr>
          <p:nvPr>
            <p:ph type="sldImg"/>
          </p:nvPr>
        </p:nvSpPr>
        <p:spPr>
          <a:xfrm>
            <a:off x="1133475" y="687388"/>
            <a:ext cx="4597400" cy="3448050"/>
          </a:xfrm>
          <a:ln/>
        </p:spPr>
      </p:sp>
      <p:sp>
        <p:nvSpPr>
          <p:cNvPr id="181252" name="Rectangle 3">
            <a:extLst>
              <a:ext uri="{FF2B5EF4-FFF2-40B4-BE49-F238E27FC236}">
                <a16:creationId xmlns:a16="http://schemas.microsoft.com/office/drawing/2014/main" id="{0294C8AC-83A8-1685-91AA-E6C159A20E1D}"/>
              </a:ext>
            </a:extLst>
          </p:cNvPr>
          <p:cNvSpPr>
            <a:spLocks noGrp="1" noChangeArrowheads="1"/>
          </p:cNvSpPr>
          <p:nvPr>
            <p:ph type="body" idx="1"/>
          </p:nvPr>
        </p:nvSpPr>
        <p:spPr>
          <a:xfrm>
            <a:off x="685800" y="4365625"/>
            <a:ext cx="5486400" cy="4137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CO"/>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a:extLst>
              <a:ext uri="{FF2B5EF4-FFF2-40B4-BE49-F238E27FC236}">
                <a16:creationId xmlns:a16="http://schemas.microsoft.com/office/drawing/2014/main" id="{6F5092FA-4AC4-38E8-A7F7-68FF7AF1FA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5530E914-2FD1-4C7C-AF18-F970AF897D93}" type="slidenum">
              <a:rPr kumimoji="0" lang="es-ES_tradnl" altLang="es-CO" sz="1200">
                <a:latin typeface="Times New Roman" panose="02020603050405020304" pitchFamily="18" charset="0"/>
              </a:rPr>
              <a:pPr/>
              <a:t>87</a:t>
            </a:fld>
            <a:endParaRPr kumimoji="0" lang="es-ES_tradnl" altLang="es-CO" sz="1200">
              <a:latin typeface="Times New Roman" panose="02020603050405020304" pitchFamily="18" charset="0"/>
            </a:endParaRPr>
          </a:p>
        </p:txBody>
      </p:sp>
      <p:sp>
        <p:nvSpPr>
          <p:cNvPr id="182275" name="Rectangle 2">
            <a:extLst>
              <a:ext uri="{FF2B5EF4-FFF2-40B4-BE49-F238E27FC236}">
                <a16:creationId xmlns:a16="http://schemas.microsoft.com/office/drawing/2014/main" id="{DCFC366C-73C2-B8F5-3999-253A05ECF9E2}"/>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82276" name="Rectangle 3">
            <a:extLst>
              <a:ext uri="{FF2B5EF4-FFF2-40B4-BE49-F238E27FC236}">
                <a16:creationId xmlns:a16="http://schemas.microsoft.com/office/drawing/2014/main" id="{7186BE33-7EB4-DBB0-BFAA-7299F5C31292}"/>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a:extLst>
              <a:ext uri="{FF2B5EF4-FFF2-40B4-BE49-F238E27FC236}">
                <a16:creationId xmlns:a16="http://schemas.microsoft.com/office/drawing/2014/main" id="{4D945350-E31E-6DE2-0891-3567F10DE0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3BDB3B7C-5DD2-4248-8F74-5BE8DF17CF6C}" type="slidenum">
              <a:rPr kumimoji="0" lang="es-ES_tradnl" altLang="es-CO" sz="1200">
                <a:latin typeface="Times New Roman" panose="02020603050405020304" pitchFamily="18" charset="0"/>
              </a:rPr>
              <a:pPr/>
              <a:t>88</a:t>
            </a:fld>
            <a:endParaRPr kumimoji="0" lang="es-ES_tradnl" altLang="es-CO" sz="1200">
              <a:latin typeface="Times New Roman" panose="02020603050405020304" pitchFamily="18" charset="0"/>
            </a:endParaRPr>
          </a:p>
        </p:txBody>
      </p:sp>
      <p:sp>
        <p:nvSpPr>
          <p:cNvPr id="183299" name="Rectangle 2">
            <a:extLst>
              <a:ext uri="{FF2B5EF4-FFF2-40B4-BE49-F238E27FC236}">
                <a16:creationId xmlns:a16="http://schemas.microsoft.com/office/drawing/2014/main" id="{B403CE48-20D6-8561-E739-13EE4521A900}"/>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83300" name="Rectangle 3">
            <a:extLst>
              <a:ext uri="{FF2B5EF4-FFF2-40B4-BE49-F238E27FC236}">
                <a16:creationId xmlns:a16="http://schemas.microsoft.com/office/drawing/2014/main" id="{25887596-1A9E-D12B-AE4E-6BF23254B1A4}"/>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a:extLst>
              <a:ext uri="{FF2B5EF4-FFF2-40B4-BE49-F238E27FC236}">
                <a16:creationId xmlns:a16="http://schemas.microsoft.com/office/drawing/2014/main" id="{65EFCB58-E62A-1713-6B83-E9F39C6EC4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2D70AAD2-F67C-41FB-9AD8-EC5294382EA1}" type="slidenum">
              <a:rPr kumimoji="0" lang="es-ES_tradnl" altLang="es-CO" sz="1200">
                <a:latin typeface="Times New Roman" panose="02020603050405020304" pitchFamily="18" charset="0"/>
              </a:rPr>
              <a:pPr/>
              <a:t>89</a:t>
            </a:fld>
            <a:endParaRPr kumimoji="0" lang="es-ES_tradnl" altLang="es-CO" sz="1200">
              <a:latin typeface="Times New Roman" panose="02020603050405020304" pitchFamily="18" charset="0"/>
            </a:endParaRPr>
          </a:p>
        </p:txBody>
      </p:sp>
      <p:sp>
        <p:nvSpPr>
          <p:cNvPr id="184323" name="Rectangle 2">
            <a:extLst>
              <a:ext uri="{FF2B5EF4-FFF2-40B4-BE49-F238E27FC236}">
                <a16:creationId xmlns:a16="http://schemas.microsoft.com/office/drawing/2014/main" id="{89A0F737-EC64-8704-7897-45676A21BA30}"/>
              </a:ext>
            </a:extLst>
          </p:cNvPr>
          <p:cNvSpPr>
            <a:spLocks noChangeArrowheads="1" noTextEdit="1"/>
          </p:cNvSpPr>
          <p:nvPr>
            <p:ph type="sldImg"/>
          </p:nvPr>
        </p:nvSpPr>
        <p:spPr>
          <a:xfrm>
            <a:off x="1133475" y="687388"/>
            <a:ext cx="4597400" cy="3448050"/>
          </a:xfrm>
          <a:ln/>
        </p:spPr>
      </p:sp>
      <p:sp>
        <p:nvSpPr>
          <p:cNvPr id="184324" name="Rectangle 3">
            <a:extLst>
              <a:ext uri="{FF2B5EF4-FFF2-40B4-BE49-F238E27FC236}">
                <a16:creationId xmlns:a16="http://schemas.microsoft.com/office/drawing/2014/main" id="{5B6B9436-6691-5A1B-6CCA-999171B28EFA}"/>
              </a:ext>
            </a:extLst>
          </p:cNvPr>
          <p:cNvSpPr>
            <a:spLocks noGrp="1" noChangeArrowheads="1"/>
          </p:cNvSpPr>
          <p:nvPr>
            <p:ph type="body" idx="1"/>
          </p:nvPr>
        </p:nvSpPr>
        <p:spPr>
          <a:xfrm>
            <a:off x="685800" y="4365625"/>
            <a:ext cx="5486400" cy="4137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CO"/>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8557BB9B-AF22-10C0-9328-1EA6D1AD1C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fld id="{B3C1B5CB-0232-4CB5-A742-F68ECEC95EDB}" type="slidenum">
              <a:rPr kumimoji="0" lang="es-ES_tradnl" altLang="es-CO" sz="1200">
                <a:latin typeface="Times New Roman" panose="02020603050405020304" pitchFamily="18" charset="0"/>
              </a:rPr>
              <a:pPr/>
              <a:t>9</a:t>
            </a:fld>
            <a:endParaRPr kumimoji="0" lang="es-ES_tradnl" altLang="es-CO" sz="1200">
              <a:latin typeface="Times New Roman" panose="02020603050405020304" pitchFamily="18" charset="0"/>
            </a:endParaRPr>
          </a:p>
        </p:txBody>
      </p:sp>
      <p:sp>
        <p:nvSpPr>
          <p:cNvPr id="102403" name="Rectangle 2">
            <a:extLst>
              <a:ext uri="{FF2B5EF4-FFF2-40B4-BE49-F238E27FC236}">
                <a16:creationId xmlns:a16="http://schemas.microsoft.com/office/drawing/2014/main" id="{92754341-FA0B-B8F3-C074-74CBC7A4AF43}"/>
              </a:ext>
            </a:extLst>
          </p:cNvPr>
          <p:cNvSpPr>
            <a:spLocks noGrp="1" noChangeArrowheads="1"/>
          </p:cNvSpPr>
          <p:nvPr>
            <p:ph type="body" idx="1"/>
          </p:nvPr>
        </p:nvSpPr>
        <p:spPr>
          <a:xfrm>
            <a:off x="914400" y="4365625"/>
            <a:ext cx="5029200" cy="4135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737" tIns="44573" rIns="90737" bIns="44573" anchor="t"/>
          <a:lstStyle/>
          <a:p>
            <a:endParaRPr lang="es-ES" altLang="es-CO"/>
          </a:p>
        </p:txBody>
      </p:sp>
      <p:sp>
        <p:nvSpPr>
          <p:cNvPr id="102404" name="Rectangle 3">
            <a:extLst>
              <a:ext uri="{FF2B5EF4-FFF2-40B4-BE49-F238E27FC236}">
                <a16:creationId xmlns:a16="http://schemas.microsoft.com/office/drawing/2014/main" id="{F4C97413-BF32-DCD0-BE80-064589CEA9C3}"/>
              </a:ext>
            </a:extLst>
          </p:cNvPr>
          <p:cNvSpPr>
            <a:spLocks noChangeArrowheads="1" noTextEdit="1"/>
          </p:cNvSpPr>
          <p:nvPr>
            <p:ph type="sldImg"/>
          </p:nvPr>
        </p:nvSpPr>
        <p:spPr>
          <a:xfrm>
            <a:off x="1139825" y="695325"/>
            <a:ext cx="4578350" cy="3433763"/>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UY"/>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UY"/>
          </a:p>
        </p:txBody>
      </p:sp>
      <p:sp>
        <p:nvSpPr>
          <p:cNvPr id="4" name="Rectangle 3">
            <a:extLst>
              <a:ext uri="{FF2B5EF4-FFF2-40B4-BE49-F238E27FC236}">
                <a16:creationId xmlns:a16="http://schemas.microsoft.com/office/drawing/2014/main" id="{7E8F804D-6BCA-B478-C11E-AFA7F1B1E3F4}"/>
              </a:ext>
            </a:extLst>
          </p:cNvPr>
          <p:cNvSpPr>
            <a:spLocks noGrp="1" noChangeArrowheads="1"/>
          </p:cNvSpPr>
          <p:nvPr>
            <p:ph type="ftr" sz="quarter" idx="10"/>
          </p:nvPr>
        </p:nvSpPr>
        <p:spPr>
          <a:ln/>
        </p:spPr>
        <p:txBody>
          <a:bodyPr/>
          <a:lstStyle>
            <a:lvl1pPr>
              <a:defRPr/>
            </a:lvl1pPr>
          </a:lstStyle>
          <a:p>
            <a:pPr>
              <a:defRPr/>
            </a:pPr>
            <a:endParaRPr lang="es-ES"/>
          </a:p>
          <a:p>
            <a:pPr>
              <a:defRPr/>
            </a:pPr>
            <a:endParaRPr lang="es-ES"/>
          </a:p>
          <a:p>
            <a:pPr>
              <a:defRPr/>
            </a:pPr>
            <a:r>
              <a:rPr lang="es-ES"/>
              <a:t>                   </a:t>
            </a:r>
          </a:p>
        </p:txBody>
      </p:sp>
    </p:spTree>
    <p:extLst>
      <p:ext uri="{BB962C8B-B14F-4D97-AF65-F5344CB8AC3E}">
        <p14:creationId xmlns:p14="http://schemas.microsoft.com/office/powerpoint/2010/main" val="3381501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UY"/>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Rectangle 3">
            <a:extLst>
              <a:ext uri="{FF2B5EF4-FFF2-40B4-BE49-F238E27FC236}">
                <a16:creationId xmlns:a16="http://schemas.microsoft.com/office/drawing/2014/main" id="{4270CC65-2926-81AA-A4D4-F57ADC70880D}"/>
              </a:ext>
            </a:extLst>
          </p:cNvPr>
          <p:cNvSpPr>
            <a:spLocks noGrp="1" noChangeArrowheads="1"/>
          </p:cNvSpPr>
          <p:nvPr>
            <p:ph type="ftr" sz="quarter" idx="10"/>
          </p:nvPr>
        </p:nvSpPr>
        <p:spPr>
          <a:ln/>
        </p:spPr>
        <p:txBody>
          <a:bodyPr/>
          <a:lstStyle>
            <a:lvl1pPr>
              <a:defRPr/>
            </a:lvl1pPr>
          </a:lstStyle>
          <a:p>
            <a:pPr>
              <a:defRPr/>
            </a:pPr>
            <a:endParaRPr lang="es-ES"/>
          </a:p>
          <a:p>
            <a:pPr>
              <a:defRPr/>
            </a:pPr>
            <a:endParaRPr lang="es-ES"/>
          </a:p>
          <a:p>
            <a:pPr>
              <a:defRPr/>
            </a:pPr>
            <a:r>
              <a:rPr lang="es-ES"/>
              <a:t>                   </a:t>
            </a:r>
          </a:p>
        </p:txBody>
      </p:sp>
    </p:spTree>
    <p:extLst>
      <p:ext uri="{BB962C8B-B14F-4D97-AF65-F5344CB8AC3E}">
        <p14:creationId xmlns:p14="http://schemas.microsoft.com/office/powerpoint/2010/main" val="1990574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23075" y="279400"/>
            <a:ext cx="2141538" cy="5588000"/>
          </a:xfrm>
        </p:spPr>
        <p:txBody>
          <a:bodyPr vert="eaVert"/>
          <a:lstStyle/>
          <a:p>
            <a:r>
              <a:rPr lang="es-ES"/>
              <a:t>Haga clic para modificar el estilo de título del patrón</a:t>
            </a:r>
            <a:endParaRPr lang="es-UY"/>
          </a:p>
        </p:txBody>
      </p:sp>
      <p:sp>
        <p:nvSpPr>
          <p:cNvPr id="3" name="2 Marcador de texto vertical"/>
          <p:cNvSpPr>
            <a:spLocks noGrp="1"/>
          </p:cNvSpPr>
          <p:nvPr>
            <p:ph type="body" orient="vert" idx="1"/>
          </p:nvPr>
        </p:nvSpPr>
        <p:spPr>
          <a:xfrm>
            <a:off x="395288" y="279400"/>
            <a:ext cx="6275387" cy="55880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Rectangle 3">
            <a:extLst>
              <a:ext uri="{FF2B5EF4-FFF2-40B4-BE49-F238E27FC236}">
                <a16:creationId xmlns:a16="http://schemas.microsoft.com/office/drawing/2014/main" id="{F33DC5C2-A0D6-40D9-56EA-AB140A82E68D}"/>
              </a:ext>
            </a:extLst>
          </p:cNvPr>
          <p:cNvSpPr>
            <a:spLocks noGrp="1" noChangeArrowheads="1"/>
          </p:cNvSpPr>
          <p:nvPr>
            <p:ph type="ftr" sz="quarter" idx="10"/>
          </p:nvPr>
        </p:nvSpPr>
        <p:spPr>
          <a:ln/>
        </p:spPr>
        <p:txBody>
          <a:bodyPr/>
          <a:lstStyle>
            <a:lvl1pPr>
              <a:defRPr/>
            </a:lvl1pPr>
          </a:lstStyle>
          <a:p>
            <a:pPr>
              <a:defRPr/>
            </a:pPr>
            <a:endParaRPr lang="es-ES"/>
          </a:p>
          <a:p>
            <a:pPr>
              <a:defRPr/>
            </a:pPr>
            <a:endParaRPr lang="es-ES"/>
          </a:p>
          <a:p>
            <a:pPr>
              <a:defRPr/>
            </a:pPr>
            <a:r>
              <a:rPr lang="es-ES"/>
              <a:t>                   </a:t>
            </a:r>
          </a:p>
        </p:txBody>
      </p:sp>
    </p:spTree>
    <p:extLst>
      <p:ext uri="{BB962C8B-B14F-4D97-AF65-F5344CB8AC3E}">
        <p14:creationId xmlns:p14="http://schemas.microsoft.com/office/powerpoint/2010/main" val="1445923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395288" y="279400"/>
            <a:ext cx="8569325" cy="5588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3" name="Rectangle 3">
            <a:extLst>
              <a:ext uri="{FF2B5EF4-FFF2-40B4-BE49-F238E27FC236}">
                <a16:creationId xmlns:a16="http://schemas.microsoft.com/office/drawing/2014/main" id="{52C11AD5-92AC-F7F8-5F93-C482B4CC9F9E}"/>
              </a:ext>
            </a:extLst>
          </p:cNvPr>
          <p:cNvSpPr>
            <a:spLocks noGrp="1" noChangeArrowheads="1"/>
          </p:cNvSpPr>
          <p:nvPr>
            <p:ph type="ftr" sz="quarter" idx="10"/>
          </p:nvPr>
        </p:nvSpPr>
        <p:spPr>
          <a:ln/>
        </p:spPr>
        <p:txBody>
          <a:bodyPr/>
          <a:lstStyle>
            <a:lvl1pPr>
              <a:defRPr/>
            </a:lvl1pPr>
          </a:lstStyle>
          <a:p>
            <a:pPr>
              <a:defRPr/>
            </a:pPr>
            <a:endParaRPr lang="es-ES"/>
          </a:p>
          <a:p>
            <a:pPr>
              <a:defRPr/>
            </a:pPr>
            <a:endParaRPr lang="es-ES"/>
          </a:p>
          <a:p>
            <a:pPr>
              <a:defRPr/>
            </a:pPr>
            <a:r>
              <a:rPr lang="es-ES"/>
              <a:t>                   </a:t>
            </a:r>
          </a:p>
        </p:txBody>
      </p:sp>
    </p:spTree>
    <p:extLst>
      <p:ext uri="{BB962C8B-B14F-4D97-AF65-F5344CB8AC3E}">
        <p14:creationId xmlns:p14="http://schemas.microsoft.com/office/powerpoint/2010/main" val="3988812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UY"/>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Rectangle 3">
            <a:extLst>
              <a:ext uri="{FF2B5EF4-FFF2-40B4-BE49-F238E27FC236}">
                <a16:creationId xmlns:a16="http://schemas.microsoft.com/office/drawing/2014/main" id="{2CBAA630-82BC-8561-9F04-B16017820FEA}"/>
              </a:ext>
            </a:extLst>
          </p:cNvPr>
          <p:cNvSpPr>
            <a:spLocks noGrp="1" noChangeArrowheads="1"/>
          </p:cNvSpPr>
          <p:nvPr>
            <p:ph type="ftr" sz="quarter" idx="10"/>
          </p:nvPr>
        </p:nvSpPr>
        <p:spPr>
          <a:ln/>
        </p:spPr>
        <p:txBody>
          <a:bodyPr/>
          <a:lstStyle>
            <a:lvl1pPr>
              <a:defRPr/>
            </a:lvl1pPr>
          </a:lstStyle>
          <a:p>
            <a:pPr>
              <a:defRPr/>
            </a:pPr>
            <a:endParaRPr lang="es-ES"/>
          </a:p>
          <a:p>
            <a:pPr>
              <a:defRPr/>
            </a:pPr>
            <a:endParaRPr lang="es-ES"/>
          </a:p>
          <a:p>
            <a:pPr>
              <a:defRPr/>
            </a:pPr>
            <a:r>
              <a:rPr lang="es-ES"/>
              <a:t>                   </a:t>
            </a:r>
          </a:p>
        </p:txBody>
      </p:sp>
    </p:spTree>
    <p:extLst>
      <p:ext uri="{BB962C8B-B14F-4D97-AF65-F5344CB8AC3E}">
        <p14:creationId xmlns:p14="http://schemas.microsoft.com/office/powerpoint/2010/main" val="53048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UY"/>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3">
            <a:extLst>
              <a:ext uri="{FF2B5EF4-FFF2-40B4-BE49-F238E27FC236}">
                <a16:creationId xmlns:a16="http://schemas.microsoft.com/office/drawing/2014/main" id="{356F6BF0-11D0-B744-0068-F990F88CF932}"/>
              </a:ext>
            </a:extLst>
          </p:cNvPr>
          <p:cNvSpPr>
            <a:spLocks noGrp="1" noChangeArrowheads="1"/>
          </p:cNvSpPr>
          <p:nvPr>
            <p:ph type="ftr" sz="quarter" idx="10"/>
          </p:nvPr>
        </p:nvSpPr>
        <p:spPr>
          <a:ln/>
        </p:spPr>
        <p:txBody>
          <a:bodyPr/>
          <a:lstStyle>
            <a:lvl1pPr>
              <a:defRPr/>
            </a:lvl1pPr>
          </a:lstStyle>
          <a:p>
            <a:pPr>
              <a:defRPr/>
            </a:pPr>
            <a:endParaRPr lang="es-ES"/>
          </a:p>
          <a:p>
            <a:pPr>
              <a:defRPr/>
            </a:pPr>
            <a:endParaRPr lang="es-ES"/>
          </a:p>
          <a:p>
            <a:pPr>
              <a:defRPr/>
            </a:pPr>
            <a:r>
              <a:rPr lang="es-ES"/>
              <a:t>                   </a:t>
            </a:r>
          </a:p>
        </p:txBody>
      </p:sp>
    </p:spTree>
    <p:extLst>
      <p:ext uri="{BB962C8B-B14F-4D97-AF65-F5344CB8AC3E}">
        <p14:creationId xmlns:p14="http://schemas.microsoft.com/office/powerpoint/2010/main" val="474494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UY"/>
          </a:p>
        </p:txBody>
      </p:sp>
      <p:sp>
        <p:nvSpPr>
          <p:cNvPr id="3" name="2 Marcador de contenido"/>
          <p:cNvSpPr>
            <a:spLocks noGrp="1"/>
          </p:cNvSpPr>
          <p:nvPr>
            <p:ph sz="half" idx="1"/>
          </p:nvPr>
        </p:nvSpPr>
        <p:spPr>
          <a:xfrm>
            <a:off x="395288" y="1371600"/>
            <a:ext cx="4208462"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3 Marcador de contenido"/>
          <p:cNvSpPr>
            <a:spLocks noGrp="1"/>
          </p:cNvSpPr>
          <p:nvPr>
            <p:ph sz="half" idx="2"/>
          </p:nvPr>
        </p:nvSpPr>
        <p:spPr>
          <a:xfrm>
            <a:off x="4756150" y="1371600"/>
            <a:ext cx="4208463"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5" name="Rectangle 3">
            <a:extLst>
              <a:ext uri="{FF2B5EF4-FFF2-40B4-BE49-F238E27FC236}">
                <a16:creationId xmlns:a16="http://schemas.microsoft.com/office/drawing/2014/main" id="{569500E7-CE5D-4287-F3C7-1402C4DF135D}"/>
              </a:ext>
            </a:extLst>
          </p:cNvPr>
          <p:cNvSpPr>
            <a:spLocks noGrp="1" noChangeArrowheads="1"/>
          </p:cNvSpPr>
          <p:nvPr>
            <p:ph type="ftr" sz="quarter" idx="10"/>
          </p:nvPr>
        </p:nvSpPr>
        <p:spPr>
          <a:ln/>
        </p:spPr>
        <p:txBody>
          <a:bodyPr/>
          <a:lstStyle>
            <a:lvl1pPr>
              <a:defRPr/>
            </a:lvl1pPr>
          </a:lstStyle>
          <a:p>
            <a:pPr>
              <a:defRPr/>
            </a:pPr>
            <a:endParaRPr lang="es-ES"/>
          </a:p>
          <a:p>
            <a:pPr>
              <a:defRPr/>
            </a:pPr>
            <a:endParaRPr lang="es-ES"/>
          </a:p>
          <a:p>
            <a:pPr>
              <a:defRPr/>
            </a:pPr>
            <a:r>
              <a:rPr lang="es-ES"/>
              <a:t>                   </a:t>
            </a:r>
          </a:p>
        </p:txBody>
      </p:sp>
    </p:spTree>
    <p:extLst>
      <p:ext uri="{BB962C8B-B14F-4D97-AF65-F5344CB8AC3E}">
        <p14:creationId xmlns:p14="http://schemas.microsoft.com/office/powerpoint/2010/main" val="11476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UY"/>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7" name="Rectangle 3">
            <a:extLst>
              <a:ext uri="{FF2B5EF4-FFF2-40B4-BE49-F238E27FC236}">
                <a16:creationId xmlns:a16="http://schemas.microsoft.com/office/drawing/2014/main" id="{0FBF1CFF-5439-C526-8702-02C37725F7D0}"/>
              </a:ext>
            </a:extLst>
          </p:cNvPr>
          <p:cNvSpPr>
            <a:spLocks noGrp="1" noChangeArrowheads="1"/>
          </p:cNvSpPr>
          <p:nvPr>
            <p:ph type="ftr" sz="quarter" idx="10"/>
          </p:nvPr>
        </p:nvSpPr>
        <p:spPr>
          <a:ln/>
        </p:spPr>
        <p:txBody>
          <a:bodyPr/>
          <a:lstStyle>
            <a:lvl1pPr>
              <a:defRPr/>
            </a:lvl1pPr>
          </a:lstStyle>
          <a:p>
            <a:pPr>
              <a:defRPr/>
            </a:pPr>
            <a:endParaRPr lang="es-ES"/>
          </a:p>
          <a:p>
            <a:pPr>
              <a:defRPr/>
            </a:pPr>
            <a:endParaRPr lang="es-ES"/>
          </a:p>
          <a:p>
            <a:pPr>
              <a:defRPr/>
            </a:pPr>
            <a:r>
              <a:rPr lang="es-ES"/>
              <a:t>                   </a:t>
            </a:r>
          </a:p>
        </p:txBody>
      </p:sp>
    </p:spTree>
    <p:extLst>
      <p:ext uri="{BB962C8B-B14F-4D97-AF65-F5344CB8AC3E}">
        <p14:creationId xmlns:p14="http://schemas.microsoft.com/office/powerpoint/2010/main" val="1445076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UY"/>
          </a:p>
        </p:txBody>
      </p:sp>
      <p:sp>
        <p:nvSpPr>
          <p:cNvPr id="3" name="Rectangle 3">
            <a:extLst>
              <a:ext uri="{FF2B5EF4-FFF2-40B4-BE49-F238E27FC236}">
                <a16:creationId xmlns:a16="http://schemas.microsoft.com/office/drawing/2014/main" id="{055319A2-E620-F1B4-AD81-5160AD068568}"/>
              </a:ext>
            </a:extLst>
          </p:cNvPr>
          <p:cNvSpPr>
            <a:spLocks noGrp="1" noChangeArrowheads="1"/>
          </p:cNvSpPr>
          <p:nvPr>
            <p:ph type="ftr" sz="quarter" idx="10"/>
          </p:nvPr>
        </p:nvSpPr>
        <p:spPr>
          <a:ln/>
        </p:spPr>
        <p:txBody>
          <a:bodyPr/>
          <a:lstStyle>
            <a:lvl1pPr>
              <a:defRPr/>
            </a:lvl1pPr>
          </a:lstStyle>
          <a:p>
            <a:pPr>
              <a:defRPr/>
            </a:pPr>
            <a:endParaRPr lang="es-ES"/>
          </a:p>
          <a:p>
            <a:pPr>
              <a:defRPr/>
            </a:pPr>
            <a:endParaRPr lang="es-ES"/>
          </a:p>
          <a:p>
            <a:pPr>
              <a:defRPr/>
            </a:pPr>
            <a:r>
              <a:rPr lang="es-ES"/>
              <a:t>                   </a:t>
            </a:r>
          </a:p>
        </p:txBody>
      </p:sp>
    </p:spTree>
    <p:extLst>
      <p:ext uri="{BB962C8B-B14F-4D97-AF65-F5344CB8AC3E}">
        <p14:creationId xmlns:p14="http://schemas.microsoft.com/office/powerpoint/2010/main" val="3272663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80718F12-2865-528C-867D-8D19C9938EE3}"/>
              </a:ext>
            </a:extLst>
          </p:cNvPr>
          <p:cNvSpPr>
            <a:spLocks noGrp="1" noChangeArrowheads="1"/>
          </p:cNvSpPr>
          <p:nvPr>
            <p:ph type="ftr" sz="quarter" idx="10"/>
          </p:nvPr>
        </p:nvSpPr>
        <p:spPr>
          <a:ln/>
        </p:spPr>
        <p:txBody>
          <a:bodyPr/>
          <a:lstStyle>
            <a:lvl1pPr>
              <a:defRPr/>
            </a:lvl1pPr>
          </a:lstStyle>
          <a:p>
            <a:pPr>
              <a:defRPr/>
            </a:pPr>
            <a:endParaRPr lang="es-ES"/>
          </a:p>
          <a:p>
            <a:pPr>
              <a:defRPr/>
            </a:pPr>
            <a:endParaRPr lang="es-ES"/>
          </a:p>
          <a:p>
            <a:pPr>
              <a:defRPr/>
            </a:pPr>
            <a:r>
              <a:rPr lang="es-ES"/>
              <a:t>                   </a:t>
            </a:r>
          </a:p>
        </p:txBody>
      </p:sp>
    </p:spTree>
    <p:extLst>
      <p:ext uri="{BB962C8B-B14F-4D97-AF65-F5344CB8AC3E}">
        <p14:creationId xmlns:p14="http://schemas.microsoft.com/office/powerpoint/2010/main" val="2705130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a:t>Haga clic para modificar el estilo de título del patrón</a:t>
            </a:r>
            <a:endParaRPr lang="es-UY"/>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3">
            <a:extLst>
              <a:ext uri="{FF2B5EF4-FFF2-40B4-BE49-F238E27FC236}">
                <a16:creationId xmlns:a16="http://schemas.microsoft.com/office/drawing/2014/main" id="{6E14C62D-7C3C-541A-A0BB-CD02D712A18E}"/>
              </a:ext>
            </a:extLst>
          </p:cNvPr>
          <p:cNvSpPr>
            <a:spLocks noGrp="1" noChangeArrowheads="1"/>
          </p:cNvSpPr>
          <p:nvPr>
            <p:ph type="ftr" sz="quarter" idx="10"/>
          </p:nvPr>
        </p:nvSpPr>
        <p:spPr>
          <a:ln/>
        </p:spPr>
        <p:txBody>
          <a:bodyPr/>
          <a:lstStyle>
            <a:lvl1pPr>
              <a:defRPr/>
            </a:lvl1pPr>
          </a:lstStyle>
          <a:p>
            <a:pPr>
              <a:defRPr/>
            </a:pPr>
            <a:endParaRPr lang="es-ES"/>
          </a:p>
          <a:p>
            <a:pPr>
              <a:defRPr/>
            </a:pPr>
            <a:endParaRPr lang="es-ES"/>
          </a:p>
          <a:p>
            <a:pPr>
              <a:defRPr/>
            </a:pPr>
            <a:r>
              <a:rPr lang="es-ES"/>
              <a:t>                   </a:t>
            </a:r>
          </a:p>
        </p:txBody>
      </p:sp>
    </p:spTree>
    <p:extLst>
      <p:ext uri="{BB962C8B-B14F-4D97-AF65-F5344CB8AC3E}">
        <p14:creationId xmlns:p14="http://schemas.microsoft.com/office/powerpoint/2010/main" val="1842884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a:t>Haga clic para modificar el estilo de título del patrón</a:t>
            </a:r>
            <a:endParaRPr lang="es-UY"/>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UY"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3">
            <a:extLst>
              <a:ext uri="{FF2B5EF4-FFF2-40B4-BE49-F238E27FC236}">
                <a16:creationId xmlns:a16="http://schemas.microsoft.com/office/drawing/2014/main" id="{1C457CBF-D5B9-2130-12F6-B4BD29665EB9}"/>
              </a:ext>
            </a:extLst>
          </p:cNvPr>
          <p:cNvSpPr>
            <a:spLocks noGrp="1" noChangeArrowheads="1"/>
          </p:cNvSpPr>
          <p:nvPr>
            <p:ph type="ftr" sz="quarter" idx="10"/>
          </p:nvPr>
        </p:nvSpPr>
        <p:spPr>
          <a:ln/>
        </p:spPr>
        <p:txBody>
          <a:bodyPr/>
          <a:lstStyle>
            <a:lvl1pPr>
              <a:defRPr/>
            </a:lvl1pPr>
          </a:lstStyle>
          <a:p>
            <a:pPr>
              <a:defRPr/>
            </a:pPr>
            <a:endParaRPr lang="es-ES"/>
          </a:p>
          <a:p>
            <a:pPr>
              <a:defRPr/>
            </a:pPr>
            <a:endParaRPr lang="es-ES"/>
          </a:p>
          <a:p>
            <a:pPr>
              <a:defRPr/>
            </a:pPr>
            <a:r>
              <a:rPr lang="es-ES"/>
              <a:t>                   </a:t>
            </a:r>
          </a:p>
        </p:txBody>
      </p:sp>
    </p:spTree>
    <p:extLst>
      <p:ext uri="{BB962C8B-B14F-4D97-AF65-F5344CB8AC3E}">
        <p14:creationId xmlns:p14="http://schemas.microsoft.com/office/powerpoint/2010/main" val="545549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17AA0C5D-E1EA-011B-4FE5-A83876A14A63}"/>
              </a:ext>
            </a:extLst>
          </p:cNvPr>
          <p:cNvSpPr>
            <a:spLocks noGrp="1" noChangeArrowheads="1"/>
          </p:cNvSpPr>
          <p:nvPr>
            <p:ph type="ftr" sz="quarter" idx="3"/>
          </p:nvPr>
        </p:nvSpPr>
        <p:spPr bwMode="auto">
          <a:xfrm>
            <a:off x="914400" y="6019800"/>
            <a:ext cx="7696200" cy="838200"/>
          </a:xfrm>
          <a:prstGeom prst="rect">
            <a:avLst/>
          </a:prstGeom>
          <a:noFill/>
          <a:ln w="9525">
            <a:noFill/>
            <a:miter lim="800000"/>
            <a:headEnd/>
            <a:tailEnd/>
          </a:ln>
          <a:effectLst/>
        </p:spPr>
        <p:txBody>
          <a:bodyPr vert="horz" wrap="none" lIns="46038" tIns="46038" rIns="46038" bIns="46038" numCol="1" anchor="t" anchorCtr="0" compatLnSpc="1">
            <a:prstTxWarp prst="textNoShape">
              <a:avLst/>
            </a:prstTxWarp>
          </a:bodyPr>
          <a:lstStyle>
            <a:lvl1pPr algn="l">
              <a:defRPr sz="1400">
                <a:latin typeface="Times New Roman" pitchFamily="18" charset="0"/>
              </a:defRPr>
            </a:lvl1pPr>
          </a:lstStyle>
          <a:p>
            <a:pPr>
              <a:defRPr/>
            </a:pPr>
            <a:endParaRPr lang="es-ES"/>
          </a:p>
          <a:p>
            <a:pPr>
              <a:defRPr/>
            </a:pPr>
            <a:endParaRPr lang="es-ES"/>
          </a:p>
          <a:p>
            <a:pPr>
              <a:defRPr/>
            </a:pPr>
            <a:r>
              <a:rPr lang="es-ES"/>
              <a:t>                   </a:t>
            </a:r>
          </a:p>
        </p:txBody>
      </p:sp>
      <p:sp>
        <p:nvSpPr>
          <p:cNvPr id="2" name="Rectangle 6">
            <a:extLst>
              <a:ext uri="{FF2B5EF4-FFF2-40B4-BE49-F238E27FC236}">
                <a16:creationId xmlns:a16="http://schemas.microsoft.com/office/drawing/2014/main" id="{45136042-74E2-5F98-D26C-176BA386137D}"/>
              </a:ext>
            </a:extLst>
          </p:cNvPr>
          <p:cNvSpPr>
            <a:spLocks noGrp="1" noChangeArrowheads="1"/>
          </p:cNvSpPr>
          <p:nvPr>
            <p:ph type="title"/>
          </p:nvPr>
        </p:nvSpPr>
        <p:spPr bwMode="auto">
          <a:xfrm>
            <a:off x="838200" y="279400"/>
            <a:ext cx="7848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6038" tIns="46038" rIns="46038" bIns="46038" numCol="1" anchor="b" anchorCtr="0" compatLnSpc="1">
            <a:prstTxWarp prst="textNoShape">
              <a:avLst/>
            </a:prstTxWarp>
          </a:bodyPr>
          <a:lstStyle/>
          <a:p>
            <a:pPr lvl="0"/>
            <a:r>
              <a:rPr lang="es-ES" altLang="es-CO"/>
              <a:t>Título</a:t>
            </a:r>
          </a:p>
        </p:txBody>
      </p:sp>
      <p:sp>
        <p:nvSpPr>
          <p:cNvPr id="1055" name="Text Box 31">
            <a:extLst>
              <a:ext uri="{FF2B5EF4-FFF2-40B4-BE49-F238E27FC236}">
                <a16:creationId xmlns:a16="http://schemas.microsoft.com/office/drawing/2014/main" id="{8015629B-32D9-1373-E31D-97ADE9B5CD8D}"/>
              </a:ext>
            </a:extLst>
          </p:cNvPr>
          <p:cNvSpPr txBox="1">
            <a:spLocks noChangeArrowheads="1"/>
          </p:cNvSpPr>
          <p:nvPr/>
        </p:nvSpPr>
        <p:spPr bwMode="auto">
          <a:xfrm>
            <a:off x="4154488" y="6507163"/>
            <a:ext cx="793750" cy="214312"/>
          </a:xfrm>
          <a:prstGeom prst="rect">
            <a:avLst/>
          </a:prstGeom>
          <a:noFill/>
          <a:ln w="9525">
            <a:noFill/>
            <a:miter lim="800000"/>
            <a:headEnd/>
            <a:tailEnd/>
          </a:ln>
          <a:effectLst/>
        </p:spPr>
        <p:txBody>
          <a:bodyPr wrap="none" anchor="ctr">
            <a:spAutoFit/>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ctr"/>
            <a:r>
              <a:rPr kumimoji="0" lang="es-ES_tradnl" altLang="es-CO" sz="800">
                <a:latin typeface="Arial" panose="020B0604020202020204" pitchFamily="34" charset="0"/>
              </a:rPr>
              <a:t>Página   </a:t>
            </a:r>
            <a:fld id="{028BC66F-F250-4F7D-B7B3-CA73FBDB3730}" type="slidenum">
              <a:rPr kumimoji="0" lang="es-ES_tradnl" altLang="es-CO" sz="800">
                <a:latin typeface="Arial" panose="020B0604020202020204" pitchFamily="34" charset="0"/>
              </a:rPr>
              <a:pPr algn="ctr"/>
              <a:t>‹Nº›</a:t>
            </a:fld>
            <a:r>
              <a:rPr kumimoji="0" lang="es-ES_tradnl" altLang="es-CO" sz="800">
                <a:latin typeface="Arial" panose="020B0604020202020204" pitchFamily="34" charset="0"/>
              </a:rPr>
              <a:t> </a:t>
            </a:r>
          </a:p>
        </p:txBody>
      </p:sp>
      <p:pic>
        <p:nvPicPr>
          <p:cNvPr id="1029" name="Picture 40" descr="tit_fondo_home">
            <a:extLst>
              <a:ext uri="{FF2B5EF4-FFF2-40B4-BE49-F238E27FC236}">
                <a16:creationId xmlns:a16="http://schemas.microsoft.com/office/drawing/2014/main" id="{0A570733-9E0B-BAD5-FB88-37E590FB160B}"/>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42" descr="Image3">
            <a:extLst>
              <a:ext uri="{FF2B5EF4-FFF2-40B4-BE49-F238E27FC236}">
                <a16:creationId xmlns:a16="http://schemas.microsoft.com/office/drawing/2014/main" id="{781B91E8-32DD-309F-3BD1-761577E29841}"/>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5756275" y="6448425"/>
            <a:ext cx="3208338"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8" name="Rectangle 44">
            <a:extLst>
              <a:ext uri="{FF2B5EF4-FFF2-40B4-BE49-F238E27FC236}">
                <a16:creationId xmlns:a16="http://schemas.microsoft.com/office/drawing/2014/main" id="{FBA27B04-6DB7-7FC9-8AB6-B7321EA11E84}"/>
              </a:ext>
            </a:extLst>
          </p:cNvPr>
          <p:cNvSpPr>
            <a:spLocks noGrp="1" noChangeArrowheads="1"/>
          </p:cNvSpPr>
          <p:nvPr>
            <p:ph type="body" idx="1"/>
          </p:nvPr>
        </p:nvSpPr>
        <p:spPr bwMode="auto">
          <a:xfrm>
            <a:off x="395288" y="1371600"/>
            <a:ext cx="8569325" cy="4495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s-ES"/>
              <a:t>Haga clic para modificar el estilo de texto del patrón</a:t>
            </a:r>
          </a:p>
          <a:p>
            <a:pPr lvl="1"/>
            <a:r>
              <a:rPr lang="es-ES"/>
              <a:t>Segundo nive</a:t>
            </a:r>
            <a:r>
              <a:rPr lang="es-MX"/>
              <a:t>l</a:t>
            </a:r>
          </a:p>
          <a:p>
            <a:pPr lvl="2"/>
            <a:r>
              <a:rPr lang="es-MX"/>
              <a:t>Tercer nivel	</a:t>
            </a:r>
            <a:endParaRPr lang="es-ES"/>
          </a:p>
          <a:p>
            <a:pPr lvl="2"/>
            <a:endParaRPr lang="es-ES"/>
          </a:p>
        </p:txBody>
      </p:sp>
      <p:pic>
        <p:nvPicPr>
          <p:cNvPr id="1032" name="Picture 49" descr="sup_logo_bantotal">
            <a:extLst>
              <a:ext uri="{FF2B5EF4-FFF2-40B4-BE49-F238E27FC236}">
                <a16:creationId xmlns:a16="http://schemas.microsoft.com/office/drawing/2014/main" id="{35C1A310-23B2-C568-F7C6-49F4EB2E027A}"/>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0"/>
            <a:ext cx="27908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50" descr="sup_fondo">
            <a:extLst>
              <a:ext uri="{FF2B5EF4-FFF2-40B4-BE49-F238E27FC236}">
                <a16:creationId xmlns:a16="http://schemas.microsoft.com/office/drawing/2014/main" id="{0B1B899D-7B8F-8265-5DA5-B615AA7623CE}"/>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771775" y="0"/>
            <a:ext cx="63722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rtl="0" eaLnBrk="0" fontAlgn="base" hangingPunct="0">
        <a:lnSpc>
          <a:spcPct val="85000"/>
        </a:lnSpc>
        <a:spcBef>
          <a:spcPct val="0"/>
        </a:spcBef>
        <a:spcAft>
          <a:spcPct val="0"/>
        </a:spcAft>
        <a:defRPr kumimoji="1" sz="2800" b="1">
          <a:solidFill>
            <a:schemeClr val="tx2"/>
          </a:solidFill>
          <a:latin typeface="+mj-lt"/>
          <a:ea typeface="+mj-ea"/>
          <a:cs typeface="+mj-cs"/>
        </a:defRPr>
      </a:lvl1pPr>
      <a:lvl2pPr algn="l" rtl="0" eaLnBrk="0" fontAlgn="base" hangingPunct="0">
        <a:lnSpc>
          <a:spcPct val="85000"/>
        </a:lnSpc>
        <a:spcBef>
          <a:spcPct val="0"/>
        </a:spcBef>
        <a:spcAft>
          <a:spcPct val="0"/>
        </a:spcAft>
        <a:defRPr kumimoji="1" sz="2800" b="1">
          <a:solidFill>
            <a:schemeClr val="tx2"/>
          </a:solidFill>
          <a:latin typeface="Tahoma" pitchFamily="34" charset="0"/>
        </a:defRPr>
      </a:lvl2pPr>
      <a:lvl3pPr algn="l" rtl="0" eaLnBrk="0" fontAlgn="base" hangingPunct="0">
        <a:lnSpc>
          <a:spcPct val="85000"/>
        </a:lnSpc>
        <a:spcBef>
          <a:spcPct val="0"/>
        </a:spcBef>
        <a:spcAft>
          <a:spcPct val="0"/>
        </a:spcAft>
        <a:defRPr kumimoji="1" sz="2800" b="1">
          <a:solidFill>
            <a:schemeClr val="tx2"/>
          </a:solidFill>
          <a:latin typeface="Tahoma" pitchFamily="34" charset="0"/>
        </a:defRPr>
      </a:lvl3pPr>
      <a:lvl4pPr algn="l" rtl="0" eaLnBrk="0" fontAlgn="base" hangingPunct="0">
        <a:lnSpc>
          <a:spcPct val="85000"/>
        </a:lnSpc>
        <a:spcBef>
          <a:spcPct val="0"/>
        </a:spcBef>
        <a:spcAft>
          <a:spcPct val="0"/>
        </a:spcAft>
        <a:defRPr kumimoji="1" sz="2800" b="1">
          <a:solidFill>
            <a:schemeClr val="tx2"/>
          </a:solidFill>
          <a:latin typeface="Tahoma" pitchFamily="34" charset="0"/>
        </a:defRPr>
      </a:lvl4pPr>
      <a:lvl5pPr algn="l" rtl="0" eaLnBrk="0" fontAlgn="base" hangingPunct="0">
        <a:lnSpc>
          <a:spcPct val="85000"/>
        </a:lnSpc>
        <a:spcBef>
          <a:spcPct val="0"/>
        </a:spcBef>
        <a:spcAft>
          <a:spcPct val="0"/>
        </a:spcAft>
        <a:defRPr kumimoji="1" sz="2800" b="1">
          <a:solidFill>
            <a:schemeClr val="tx2"/>
          </a:solidFill>
          <a:latin typeface="Tahoma" pitchFamily="34" charset="0"/>
        </a:defRPr>
      </a:lvl5pPr>
      <a:lvl6pPr marL="457200" algn="l" rtl="0" eaLnBrk="0" fontAlgn="base" hangingPunct="0">
        <a:lnSpc>
          <a:spcPct val="85000"/>
        </a:lnSpc>
        <a:spcBef>
          <a:spcPct val="0"/>
        </a:spcBef>
        <a:spcAft>
          <a:spcPct val="0"/>
        </a:spcAft>
        <a:defRPr kumimoji="1" sz="2800" b="1">
          <a:solidFill>
            <a:schemeClr val="tx2"/>
          </a:solidFill>
          <a:latin typeface="Tahoma" pitchFamily="34" charset="0"/>
        </a:defRPr>
      </a:lvl6pPr>
      <a:lvl7pPr marL="914400" algn="l" rtl="0" eaLnBrk="0" fontAlgn="base" hangingPunct="0">
        <a:lnSpc>
          <a:spcPct val="85000"/>
        </a:lnSpc>
        <a:spcBef>
          <a:spcPct val="0"/>
        </a:spcBef>
        <a:spcAft>
          <a:spcPct val="0"/>
        </a:spcAft>
        <a:defRPr kumimoji="1" sz="2800" b="1">
          <a:solidFill>
            <a:schemeClr val="tx2"/>
          </a:solidFill>
          <a:latin typeface="Tahoma" pitchFamily="34" charset="0"/>
        </a:defRPr>
      </a:lvl7pPr>
      <a:lvl8pPr marL="1371600" algn="l" rtl="0" eaLnBrk="0" fontAlgn="base" hangingPunct="0">
        <a:lnSpc>
          <a:spcPct val="85000"/>
        </a:lnSpc>
        <a:spcBef>
          <a:spcPct val="0"/>
        </a:spcBef>
        <a:spcAft>
          <a:spcPct val="0"/>
        </a:spcAft>
        <a:defRPr kumimoji="1" sz="2800" b="1">
          <a:solidFill>
            <a:schemeClr val="tx2"/>
          </a:solidFill>
          <a:latin typeface="Tahoma" pitchFamily="34" charset="0"/>
        </a:defRPr>
      </a:lvl8pPr>
      <a:lvl9pPr marL="1828800" algn="l" rtl="0" eaLnBrk="0" fontAlgn="base" hangingPunct="0">
        <a:lnSpc>
          <a:spcPct val="85000"/>
        </a:lnSpc>
        <a:spcBef>
          <a:spcPct val="0"/>
        </a:spcBef>
        <a:spcAft>
          <a:spcPct val="0"/>
        </a:spcAft>
        <a:defRPr kumimoji="1" sz="2800" b="1">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2200" b="1">
          <a:solidFill>
            <a:srgbClr val="D83110"/>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085850" indent="-228600" algn="l" rtl="0" eaLnBrk="0" fontAlgn="base" hangingPunct="0">
        <a:spcBef>
          <a:spcPct val="20000"/>
        </a:spcBef>
        <a:spcAft>
          <a:spcPct val="0"/>
        </a:spcAft>
        <a:buChar char="•"/>
        <a:defRPr sz="2200">
          <a:solidFill>
            <a:schemeClr val="tx1"/>
          </a:solidFill>
          <a:latin typeface="+mn-lt"/>
        </a:defRPr>
      </a:lvl3pPr>
      <a:lvl4pPr marL="1428750" indent="-228600" algn="l" rtl="0" eaLnBrk="0" fontAlgn="base" hangingPunct="0">
        <a:spcBef>
          <a:spcPct val="20000"/>
        </a:spcBef>
        <a:spcAft>
          <a:spcPct val="0"/>
        </a:spcAft>
        <a:buClr>
          <a:srgbClr val="CCCC00"/>
        </a:buClr>
        <a:defRPr kumimoji="1" sz="1400">
          <a:solidFill>
            <a:schemeClr val="tx1"/>
          </a:solidFill>
          <a:latin typeface="+mn-lt"/>
        </a:defRPr>
      </a:lvl4pPr>
      <a:lvl5pPr marL="1771650" indent="-228600" algn="l" rtl="0" eaLnBrk="0" fontAlgn="base" hangingPunct="0">
        <a:spcBef>
          <a:spcPct val="20000"/>
        </a:spcBef>
        <a:spcAft>
          <a:spcPct val="0"/>
        </a:spcAft>
        <a:buClr>
          <a:srgbClr val="FFFF66"/>
        </a:buClr>
        <a:buChar char="•"/>
        <a:defRPr kumimoji="1" sz="1000">
          <a:solidFill>
            <a:schemeClr val="tx1"/>
          </a:solidFill>
          <a:latin typeface="+mn-lt"/>
        </a:defRPr>
      </a:lvl5pPr>
      <a:lvl6pPr marL="2228850" indent="-228600" algn="l" rtl="0" eaLnBrk="0" fontAlgn="base" hangingPunct="0">
        <a:spcBef>
          <a:spcPct val="20000"/>
        </a:spcBef>
        <a:spcAft>
          <a:spcPct val="0"/>
        </a:spcAft>
        <a:buClr>
          <a:srgbClr val="FFFF66"/>
        </a:buClr>
        <a:buChar char="•"/>
        <a:defRPr kumimoji="1" sz="1000">
          <a:solidFill>
            <a:schemeClr val="tx1"/>
          </a:solidFill>
          <a:latin typeface="+mn-lt"/>
        </a:defRPr>
      </a:lvl6pPr>
      <a:lvl7pPr marL="2686050" indent="-228600" algn="l" rtl="0" eaLnBrk="0" fontAlgn="base" hangingPunct="0">
        <a:spcBef>
          <a:spcPct val="20000"/>
        </a:spcBef>
        <a:spcAft>
          <a:spcPct val="0"/>
        </a:spcAft>
        <a:buClr>
          <a:srgbClr val="FFFF66"/>
        </a:buClr>
        <a:buChar char="•"/>
        <a:defRPr kumimoji="1" sz="1000">
          <a:solidFill>
            <a:schemeClr val="tx1"/>
          </a:solidFill>
          <a:latin typeface="+mn-lt"/>
        </a:defRPr>
      </a:lvl7pPr>
      <a:lvl8pPr marL="3143250" indent="-228600" algn="l" rtl="0" eaLnBrk="0" fontAlgn="base" hangingPunct="0">
        <a:spcBef>
          <a:spcPct val="20000"/>
        </a:spcBef>
        <a:spcAft>
          <a:spcPct val="0"/>
        </a:spcAft>
        <a:buClr>
          <a:srgbClr val="FFFF66"/>
        </a:buClr>
        <a:buChar char="•"/>
        <a:defRPr kumimoji="1" sz="1000">
          <a:solidFill>
            <a:schemeClr val="tx1"/>
          </a:solidFill>
          <a:latin typeface="+mn-lt"/>
        </a:defRPr>
      </a:lvl8pPr>
      <a:lvl9pPr marL="3600450" indent="-228600" algn="l" rtl="0" eaLnBrk="0" fontAlgn="base" hangingPunct="0">
        <a:spcBef>
          <a:spcPct val="20000"/>
        </a:spcBef>
        <a:spcAft>
          <a:spcPct val="0"/>
        </a:spcAft>
        <a:buClr>
          <a:srgbClr val="FFFF66"/>
        </a:buClr>
        <a:buChar char="•"/>
        <a:defRPr kumimoji="1" sz="1000">
          <a:solidFill>
            <a:schemeClr val="tx1"/>
          </a:solidFill>
          <a:latin typeface="+mn-lt"/>
        </a:defRPr>
      </a:lvl9pPr>
    </p:bodyStyle>
    <p:other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3 Marcador de pie de página">
            <a:extLst>
              <a:ext uri="{FF2B5EF4-FFF2-40B4-BE49-F238E27FC236}">
                <a16:creationId xmlns:a16="http://schemas.microsoft.com/office/drawing/2014/main" id="{9C4E9908-C122-A62C-37A7-7ADA34B0793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592898" name="Rectangle 2">
            <a:extLst>
              <a:ext uri="{FF2B5EF4-FFF2-40B4-BE49-F238E27FC236}">
                <a16:creationId xmlns:a16="http://schemas.microsoft.com/office/drawing/2014/main" id="{093B8A3F-A2AD-A2B3-2A0D-094B24CEAB19}"/>
              </a:ext>
            </a:extLst>
          </p:cNvPr>
          <p:cNvSpPr>
            <a:spLocks noGrp="1" noChangeArrowheads="1"/>
          </p:cNvSpPr>
          <p:nvPr>
            <p:ph type="subTitle" idx="1"/>
          </p:nvPr>
        </p:nvSpPr>
        <p:spPr/>
        <p:txBody>
          <a:bodyPr/>
          <a:lstStyle/>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p:txBody>
      </p:sp>
      <p:sp>
        <p:nvSpPr>
          <p:cNvPr id="592899" name="Rectangle 3">
            <a:extLst>
              <a:ext uri="{FF2B5EF4-FFF2-40B4-BE49-F238E27FC236}">
                <a16:creationId xmlns:a16="http://schemas.microsoft.com/office/drawing/2014/main" id="{CD2E6CD7-1D13-3E21-5644-6D5665528BA1}"/>
              </a:ext>
            </a:extLst>
          </p:cNvPr>
          <p:cNvSpPr>
            <a:spLocks noGrp="1" noChangeArrowheads="1"/>
          </p:cNvSpPr>
          <p:nvPr>
            <p:ph type="ctrTitle"/>
          </p:nvPr>
        </p:nvSpPr>
        <p:spPr>
          <a:xfrm>
            <a:off x="685800" y="2395538"/>
            <a:ext cx="7772400" cy="1681162"/>
          </a:xfrm>
          <a:noFill/>
        </p:spPr>
        <p:txBody>
          <a:bodyPr lIns="91429" tIns="45714" rIns="91429" bIns="45714" anchor="ctr"/>
          <a:lstStyle/>
          <a:p>
            <a:pPr algn="ctr"/>
            <a:r>
              <a:rPr lang="es-ES" altLang="es-CO" sz="3000">
                <a:solidFill>
                  <a:srgbClr val="D83110"/>
                </a:solidFill>
              </a:rPr>
              <a:t>Programa 2008 - 2009</a:t>
            </a:r>
            <a:br>
              <a:rPr lang="es-ES" altLang="es-CO" sz="3000">
                <a:solidFill>
                  <a:srgbClr val="D83110"/>
                </a:solidFill>
              </a:rPr>
            </a:br>
            <a:br>
              <a:rPr lang="es-ES" altLang="es-CO" sz="3000">
                <a:solidFill>
                  <a:srgbClr val="D83110"/>
                </a:solidFill>
              </a:rPr>
            </a:br>
            <a:r>
              <a:rPr lang="es-ES" altLang="es-CO" sz="3000">
                <a:solidFill>
                  <a:srgbClr val="D83110"/>
                </a:solidFill>
              </a:rPr>
              <a:t>Sistema de Préstamos</a:t>
            </a:r>
          </a:p>
        </p:txBody>
      </p:sp>
      <p:sp>
        <p:nvSpPr>
          <p:cNvPr id="2053" name="Rectangle 4">
            <a:extLst>
              <a:ext uri="{FF2B5EF4-FFF2-40B4-BE49-F238E27FC236}">
                <a16:creationId xmlns:a16="http://schemas.microsoft.com/office/drawing/2014/main" id="{057A79A9-0735-5818-9866-8A5AEA11ACB8}"/>
              </a:ext>
            </a:extLst>
          </p:cNvPr>
          <p:cNvSpPr>
            <a:spLocks noChangeArrowheads="1"/>
          </p:cNvSpPr>
          <p:nvPr/>
        </p:nvSpPr>
        <p:spPr bwMode="auto">
          <a:xfrm>
            <a:off x="171450"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Bantotal Training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92899"/>
                                        </p:tgtEl>
                                        <p:attrNameLst>
                                          <p:attrName>style.visibility</p:attrName>
                                        </p:attrNameLst>
                                      </p:cBhvr>
                                      <p:to>
                                        <p:strVal val="visible"/>
                                      </p:to>
                                    </p:set>
                                    <p:animEffect transition="in" filter="box(in)">
                                      <p:cBhvr>
                                        <p:cTn id="7" dur="500"/>
                                        <p:tgtEl>
                                          <p:spTgt spid="592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899" grpId="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3 Marcador de pie de página">
            <a:extLst>
              <a:ext uri="{FF2B5EF4-FFF2-40B4-BE49-F238E27FC236}">
                <a16:creationId xmlns:a16="http://schemas.microsoft.com/office/drawing/2014/main" id="{49F3172B-CCF2-8DD5-E94A-DFDE4100869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958466" name="Rectangle 2">
            <a:extLst>
              <a:ext uri="{FF2B5EF4-FFF2-40B4-BE49-F238E27FC236}">
                <a16:creationId xmlns:a16="http://schemas.microsoft.com/office/drawing/2014/main" id="{72A0BDED-6B47-EF9B-FD39-80D57412290E}"/>
              </a:ext>
            </a:extLst>
          </p:cNvPr>
          <p:cNvSpPr>
            <a:spLocks noGrp="1" noChangeArrowheads="1"/>
          </p:cNvSpPr>
          <p:nvPr>
            <p:ph type="subTitle" idx="1"/>
          </p:nvPr>
        </p:nvSpPr>
        <p:spPr/>
        <p:txBody>
          <a:bodyPr/>
          <a:lstStyle/>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p:txBody>
      </p:sp>
      <p:sp>
        <p:nvSpPr>
          <p:cNvPr id="958467" name="Rectangle 3">
            <a:extLst>
              <a:ext uri="{FF2B5EF4-FFF2-40B4-BE49-F238E27FC236}">
                <a16:creationId xmlns:a16="http://schemas.microsoft.com/office/drawing/2014/main" id="{BE257B1F-47E6-D133-AD59-562C649955F5}"/>
              </a:ext>
            </a:extLst>
          </p:cNvPr>
          <p:cNvSpPr>
            <a:spLocks noGrp="1" noChangeArrowheads="1"/>
          </p:cNvSpPr>
          <p:nvPr>
            <p:ph type="ctrTitle"/>
          </p:nvPr>
        </p:nvSpPr>
        <p:spPr>
          <a:xfrm>
            <a:off x="685800" y="2395538"/>
            <a:ext cx="7772400" cy="1681162"/>
          </a:xfrm>
          <a:noFill/>
        </p:spPr>
        <p:txBody>
          <a:bodyPr lIns="91429" tIns="45714" rIns="91429" bIns="45714" anchor="ctr"/>
          <a:lstStyle/>
          <a:p>
            <a:pPr algn="ctr"/>
            <a:r>
              <a:rPr lang="es-ES" altLang="es-CO" sz="3000">
                <a:solidFill>
                  <a:srgbClr val="D83110"/>
                </a:solidFill>
              </a:rPr>
              <a:t>Sistema de Préstamos</a:t>
            </a:r>
            <a:br>
              <a:rPr lang="es-ES" altLang="es-CO" sz="3000">
                <a:solidFill>
                  <a:srgbClr val="D83110"/>
                </a:solidFill>
              </a:rPr>
            </a:br>
            <a:br>
              <a:rPr lang="es-ES" altLang="es-CO" sz="3000">
                <a:solidFill>
                  <a:srgbClr val="D83110"/>
                </a:solidFill>
              </a:rPr>
            </a:br>
            <a:r>
              <a:rPr lang="es-ES" altLang="es-CO" sz="3000">
                <a:solidFill>
                  <a:srgbClr val="D83110"/>
                </a:solidFill>
              </a:rPr>
              <a:t>Ejemplos</a:t>
            </a:r>
          </a:p>
        </p:txBody>
      </p:sp>
      <p:sp>
        <p:nvSpPr>
          <p:cNvPr id="11269" name="Rectangle 4">
            <a:extLst>
              <a:ext uri="{FF2B5EF4-FFF2-40B4-BE49-F238E27FC236}">
                <a16:creationId xmlns:a16="http://schemas.microsoft.com/office/drawing/2014/main" id="{172BC413-3613-CB8C-21AB-784A2CC4D721}"/>
              </a:ext>
            </a:extLst>
          </p:cNvPr>
          <p:cNvSpPr>
            <a:spLocks noChangeArrowheads="1"/>
          </p:cNvSpPr>
          <p:nvPr/>
        </p:nvSpPr>
        <p:spPr bwMode="auto">
          <a:xfrm>
            <a:off x="171450"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Bantotal Training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58467"/>
                                        </p:tgtEl>
                                        <p:attrNameLst>
                                          <p:attrName>style.visibility</p:attrName>
                                        </p:attrNameLst>
                                      </p:cBhvr>
                                      <p:to>
                                        <p:strVal val="visible"/>
                                      </p:to>
                                    </p:set>
                                    <p:animEffect transition="in" filter="box(in)">
                                      <p:cBhvr>
                                        <p:cTn id="7" dur="500"/>
                                        <p:tgtEl>
                                          <p:spTgt spid="958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8467"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3 Marcador de pie de página">
            <a:extLst>
              <a:ext uri="{FF2B5EF4-FFF2-40B4-BE49-F238E27FC236}">
                <a16:creationId xmlns:a16="http://schemas.microsoft.com/office/drawing/2014/main" id="{AFE5A7C7-597A-4F97-6935-00D25EBCFE5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12291" name="Rectangle 2">
            <a:extLst>
              <a:ext uri="{FF2B5EF4-FFF2-40B4-BE49-F238E27FC236}">
                <a16:creationId xmlns:a16="http://schemas.microsoft.com/office/drawing/2014/main" id="{D349DD86-E4AB-620B-BC93-6B5F8B7FEAF3}"/>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960515" name="Rectangle 3">
            <a:extLst>
              <a:ext uri="{FF2B5EF4-FFF2-40B4-BE49-F238E27FC236}">
                <a16:creationId xmlns:a16="http://schemas.microsoft.com/office/drawing/2014/main" id="{6D187D7A-DAEB-B3C4-5CB8-ECDD0C6995DE}"/>
              </a:ext>
            </a:extLst>
          </p:cNvPr>
          <p:cNvSpPr>
            <a:spLocks noGrp="1" noChangeArrowheads="1"/>
          </p:cNvSpPr>
          <p:nvPr>
            <p:ph type="body" idx="1"/>
          </p:nvPr>
        </p:nvSpPr>
        <p:spPr>
          <a:xfrm>
            <a:off x="609600" y="1701800"/>
            <a:ext cx="8215313" cy="4391025"/>
          </a:xfrm>
        </p:spPr>
        <p:txBody>
          <a:bodyPr/>
          <a:lstStyle/>
          <a:p>
            <a:pPr lvl="2" eaLnBrk="1" hangingPunct="1">
              <a:buFontTx/>
              <a:buNone/>
              <a:defRPr/>
            </a:pPr>
            <a:r>
              <a:rPr lang="es-ES_tradnl" sz="2000"/>
              <a:t>Capital 		10.000</a:t>
            </a:r>
          </a:p>
          <a:p>
            <a:pPr lvl="2" eaLnBrk="1" hangingPunct="1">
              <a:buFontTx/>
              <a:buNone/>
              <a:defRPr/>
            </a:pPr>
            <a:r>
              <a:rPr lang="es-ES_tradnl" sz="2000"/>
              <a:t>Tasa    		15 % lineal anual</a:t>
            </a:r>
          </a:p>
          <a:p>
            <a:pPr lvl="2" eaLnBrk="1" hangingPunct="1">
              <a:buFontTx/>
              <a:buNone/>
              <a:defRPr/>
            </a:pPr>
            <a:r>
              <a:rPr lang="es-ES_tradnl" sz="2000"/>
              <a:t>Tipo de año 	Comercial</a:t>
            </a:r>
          </a:p>
          <a:p>
            <a:pPr lvl="2" eaLnBrk="1" hangingPunct="1">
              <a:buFontTx/>
              <a:buNone/>
              <a:defRPr/>
            </a:pPr>
            <a:r>
              <a:rPr lang="es-ES_tradnl" sz="2000"/>
              <a:t>Tipo de día  	Comercial</a:t>
            </a:r>
          </a:p>
          <a:p>
            <a:pPr lvl="2" eaLnBrk="1" hangingPunct="1">
              <a:buFontTx/>
              <a:buNone/>
              <a:defRPr/>
            </a:pPr>
            <a:r>
              <a:rPr lang="es-ES_tradnl" sz="2000"/>
              <a:t>Fecha valor 	01/01/2000</a:t>
            </a:r>
          </a:p>
          <a:p>
            <a:pPr lvl="2" eaLnBrk="1" hangingPunct="1">
              <a:buFontTx/>
              <a:buNone/>
              <a:defRPr/>
            </a:pPr>
            <a:r>
              <a:rPr lang="es-ES_tradnl" sz="2000"/>
              <a:t>Plazo           	90 días</a:t>
            </a:r>
          </a:p>
          <a:p>
            <a:pPr lvl="2" eaLnBrk="1" hangingPunct="1">
              <a:buFontTx/>
              <a:buNone/>
              <a:defRPr/>
            </a:pPr>
            <a:r>
              <a:rPr lang="es-ES_tradnl" sz="2000"/>
              <a:t>Periodo        	30 días</a:t>
            </a:r>
          </a:p>
          <a:p>
            <a:pPr lvl="2" eaLnBrk="1" hangingPunct="1">
              <a:buFontTx/>
              <a:buNone/>
              <a:defRPr/>
            </a:pPr>
            <a:endParaRPr lang="es-ES" sz="2000" b="1"/>
          </a:p>
          <a:p>
            <a:pPr eaLnBrk="1" hangingPunct="1">
              <a:defRPr/>
            </a:pPr>
            <a:r>
              <a:rPr lang="es-ES_tradnl" sz="2400"/>
              <a:t>Plazo Fijo:</a:t>
            </a:r>
            <a:endParaRPr lang="es-UY" sz="2400"/>
          </a:p>
          <a:p>
            <a:pPr lvl="1" eaLnBrk="1" hangingPunct="1">
              <a:buFontTx/>
              <a:buNone/>
              <a:defRPr/>
            </a:pPr>
            <a:r>
              <a:rPr lang="es-ES_tradnl"/>
              <a:t>Fecha de pago   Capital   Interés   Saldo Capital   Cuota</a:t>
            </a:r>
          </a:p>
          <a:p>
            <a:pPr lvl="1" eaLnBrk="1" hangingPunct="1">
              <a:buFontTx/>
              <a:buNone/>
              <a:defRPr/>
            </a:pPr>
            <a:r>
              <a:rPr lang="es-ES_tradnl"/>
              <a:t>01/04/2000         10000    375        0                       10375</a:t>
            </a:r>
          </a:p>
        </p:txBody>
      </p:sp>
      <p:sp>
        <p:nvSpPr>
          <p:cNvPr id="960516" name="Rectangle 4">
            <a:extLst>
              <a:ext uri="{FF2B5EF4-FFF2-40B4-BE49-F238E27FC236}">
                <a16:creationId xmlns:a16="http://schemas.microsoft.com/office/drawing/2014/main" id="{6D913355-15CC-B14E-7AE7-29BCDB8C42A7}"/>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Ejemplos:</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0516">
                                            <p:txEl>
                                              <p:pRg st="0" end="0"/>
                                            </p:txEl>
                                          </p:spTgt>
                                        </p:tgtEl>
                                        <p:attrNameLst>
                                          <p:attrName>style.visibility</p:attrName>
                                        </p:attrNameLst>
                                      </p:cBhvr>
                                      <p:to>
                                        <p:strVal val="visible"/>
                                      </p:to>
                                    </p:set>
                                    <p:animEffect transition="in" filter="wipe(left)">
                                      <p:cBhvr>
                                        <p:cTn id="7" dur="500"/>
                                        <p:tgtEl>
                                          <p:spTgt spid="9605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60515">
                                            <p:txEl>
                                              <p:pRg st="0" end="0"/>
                                            </p:txEl>
                                          </p:spTgt>
                                        </p:tgtEl>
                                        <p:attrNameLst>
                                          <p:attrName>style.visibility</p:attrName>
                                        </p:attrNameLst>
                                      </p:cBhvr>
                                      <p:to>
                                        <p:strVal val="visible"/>
                                      </p:to>
                                    </p:set>
                                    <p:animEffect transition="in" filter="box(in)">
                                      <p:cBhvr>
                                        <p:cTn id="12" dur="500"/>
                                        <p:tgtEl>
                                          <p:spTgt spid="960515">
                                            <p:txEl>
                                              <p:pRg st="0" end="0"/>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960515">
                                            <p:txEl>
                                              <p:pRg st="1" end="1"/>
                                            </p:txEl>
                                          </p:spTgt>
                                        </p:tgtEl>
                                        <p:attrNameLst>
                                          <p:attrName>style.visibility</p:attrName>
                                        </p:attrNameLst>
                                      </p:cBhvr>
                                      <p:to>
                                        <p:strVal val="visible"/>
                                      </p:to>
                                    </p:set>
                                    <p:animEffect transition="in" filter="box(in)">
                                      <p:cBhvr>
                                        <p:cTn id="15" dur="500"/>
                                        <p:tgtEl>
                                          <p:spTgt spid="960515">
                                            <p:txEl>
                                              <p:pRg st="1" end="1"/>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960515">
                                            <p:txEl>
                                              <p:pRg st="2" end="2"/>
                                            </p:txEl>
                                          </p:spTgt>
                                        </p:tgtEl>
                                        <p:attrNameLst>
                                          <p:attrName>style.visibility</p:attrName>
                                        </p:attrNameLst>
                                      </p:cBhvr>
                                      <p:to>
                                        <p:strVal val="visible"/>
                                      </p:to>
                                    </p:set>
                                    <p:animEffect transition="in" filter="box(in)">
                                      <p:cBhvr>
                                        <p:cTn id="18" dur="500"/>
                                        <p:tgtEl>
                                          <p:spTgt spid="960515">
                                            <p:txEl>
                                              <p:pRg st="2" end="2"/>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960515">
                                            <p:txEl>
                                              <p:pRg st="3" end="3"/>
                                            </p:txEl>
                                          </p:spTgt>
                                        </p:tgtEl>
                                        <p:attrNameLst>
                                          <p:attrName>style.visibility</p:attrName>
                                        </p:attrNameLst>
                                      </p:cBhvr>
                                      <p:to>
                                        <p:strVal val="visible"/>
                                      </p:to>
                                    </p:set>
                                    <p:animEffect transition="in" filter="box(in)">
                                      <p:cBhvr>
                                        <p:cTn id="21" dur="500"/>
                                        <p:tgtEl>
                                          <p:spTgt spid="960515">
                                            <p:txEl>
                                              <p:pRg st="3" end="3"/>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960515">
                                            <p:txEl>
                                              <p:pRg st="4" end="4"/>
                                            </p:txEl>
                                          </p:spTgt>
                                        </p:tgtEl>
                                        <p:attrNameLst>
                                          <p:attrName>style.visibility</p:attrName>
                                        </p:attrNameLst>
                                      </p:cBhvr>
                                      <p:to>
                                        <p:strVal val="visible"/>
                                      </p:to>
                                    </p:set>
                                    <p:animEffect transition="in" filter="box(in)">
                                      <p:cBhvr>
                                        <p:cTn id="24" dur="500"/>
                                        <p:tgtEl>
                                          <p:spTgt spid="960515">
                                            <p:txEl>
                                              <p:pRg st="4" end="4"/>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960515">
                                            <p:txEl>
                                              <p:pRg st="5" end="5"/>
                                            </p:txEl>
                                          </p:spTgt>
                                        </p:tgtEl>
                                        <p:attrNameLst>
                                          <p:attrName>style.visibility</p:attrName>
                                        </p:attrNameLst>
                                      </p:cBhvr>
                                      <p:to>
                                        <p:strVal val="visible"/>
                                      </p:to>
                                    </p:set>
                                    <p:animEffect transition="in" filter="box(in)">
                                      <p:cBhvr>
                                        <p:cTn id="27" dur="500"/>
                                        <p:tgtEl>
                                          <p:spTgt spid="960515">
                                            <p:txEl>
                                              <p:pRg st="5" end="5"/>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960515">
                                            <p:txEl>
                                              <p:pRg st="6" end="6"/>
                                            </p:txEl>
                                          </p:spTgt>
                                        </p:tgtEl>
                                        <p:attrNameLst>
                                          <p:attrName>style.visibility</p:attrName>
                                        </p:attrNameLst>
                                      </p:cBhvr>
                                      <p:to>
                                        <p:strVal val="visible"/>
                                      </p:to>
                                    </p:set>
                                    <p:animEffect transition="in" filter="box(in)">
                                      <p:cBhvr>
                                        <p:cTn id="30" dur="500"/>
                                        <p:tgtEl>
                                          <p:spTgt spid="960515">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960515">
                                            <p:txEl>
                                              <p:pRg st="8" end="8"/>
                                            </p:txEl>
                                          </p:spTgt>
                                        </p:tgtEl>
                                        <p:attrNameLst>
                                          <p:attrName>style.visibility</p:attrName>
                                        </p:attrNameLst>
                                      </p:cBhvr>
                                      <p:to>
                                        <p:strVal val="visible"/>
                                      </p:to>
                                    </p:set>
                                    <p:animEffect transition="in" filter="box(in)">
                                      <p:cBhvr>
                                        <p:cTn id="35" dur="500"/>
                                        <p:tgtEl>
                                          <p:spTgt spid="960515">
                                            <p:txEl>
                                              <p:pRg st="8" end="8"/>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nodeType="clickEffect">
                                  <p:stCondLst>
                                    <p:cond delay="0"/>
                                  </p:stCondLst>
                                  <p:childTnLst>
                                    <p:set>
                                      <p:cBhvr>
                                        <p:cTn id="39" dur="1" fill="hold">
                                          <p:stCondLst>
                                            <p:cond delay="0"/>
                                          </p:stCondLst>
                                        </p:cTn>
                                        <p:tgtEl>
                                          <p:spTgt spid="960515">
                                            <p:txEl>
                                              <p:pRg st="9" end="9"/>
                                            </p:txEl>
                                          </p:spTgt>
                                        </p:tgtEl>
                                        <p:attrNameLst>
                                          <p:attrName>style.visibility</p:attrName>
                                        </p:attrNameLst>
                                      </p:cBhvr>
                                      <p:to>
                                        <p:strVal val="visible"/>
                                      </p:to>
                                    </p:set>
                                    <p:animEffect transition="in" filter="box(in)">
                                      <p:cBhvr>
                                        <p:cTn id="40" dur="500"/>
                                        <p:tgtEl>
                                          <p:spTgt spid="960515">
                                            <p:txEl>
                                              <p:pRg st="9" end="9"/>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nodeType="clickEffect">
                                  <p:stCondLst>
                                    <p:cond delay="0"/>
                                  </p:stCondLst>
                                  <p:childTnLst>
                                    <p:set>
                                      <p:cBhvr>
                                        <p:cTn id="44" dur="1" fill="hold">
                                          <p:stCondLst>
                                            <p:cond delay="0"/>
                                          </p:stCondLst>
                                        </p:cTn>
                                        <p:tgtEl>
                                          <p:spTgt spid="960515">
                                            <p:txEl>
                                              <p:pRg st="10" end="10"/>
                                            </p:txEl>
                                          </p:spTgt>
                                        </p:tgtEl>
                                        <p:attrNameLst>
                                          <p:attrName>style.visibility</p:attrName>
                                        </p:attrNameLst>
                                      </p:cBhvr>
                                      <p:to>
                                        <p:strVal val="visible"/>
                                      </p:to>
                                    </p:set>
                                    <p:animEffect transition="in" filter="box(in)">
                                      <p:cBhvr>
                                        <p:cTn id="45" dur="500"/>
                                        <p:tgtEl>
                                          <p:spTgt spid="96051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0516"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3 Marcador de pie de página">
            <a:extLst>
              <a:ext uri="{FF2B5EF4-FFF2-40B4-BE49-F238E27FC236}">
                <a16:creationId xmlns:a16="http://schemas.microsoft.com/office/drawing/2014/main" id="{3EF8717D-1E44-A825-FB20-FF928DF3152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13315" name="Rectangle 2">
            <a:extLst>
              <a:ext uri="{FF2B5EF4-FFF2-40B4-BE49-F238E27FC236}">
                <a16:creationId xmlns:a16="http://schemas.microsoft.com/office/drawing/2014/main" id="{EAE4640C-60C4-3E44-D0E5-1B6D20FB8EEC}"/>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962563" name="Rectangle 3">
            <a:extLst>
              <a:ext uri="{FF2B5EF4-FFF2-40B4-BE49-F238E27FC236}">
                <a16:creationId xmlns:a16="http://schemas.microsoft.com/office/drawing/2014/main" id="{F7996E2E-AD69-FAE3-E95B-2039544991AC}"/>
              </a:ext>
            </a:extLst>
          </p:cNvPr>
          <p:cNvSpPr>
            <a:spLocks noGrp="1" noChangeArrowheads="1"/>
          </p:cNvSpPr>
          <p:nvPr>
            <p:ph type="body" idx="1"/>
          </p:nvPr>
        </p:nvSpPr>
        <p:spPr>
          <a:xfrm>
            <a:off x="609600" y="1701800"/>
            <a:ext cx="8215313" cy="4391025"/>
          </a:xfrm>
        </p:spPr>
        <p:txBody>
          <a:bodyPr/>
          <a:lstStyle/>
          <a:p>
            <a:pPr eaLnBrk="1" hangingPunct="1">
              <a:lnSpc>
                <a:spcPct val="90000"/>
              </a:lnSpc>
              <a:defRPr/>
            </a:pPr>
            <a:r>
              <a:rPr lang="es-ES_tradnl" sz="2400" dirty="0"/>
              <a:t>Alemán:</a:t>
            </a:r>
            <a:endParaRPr lang="es-UY" sz="2400" dirty="0"/>
          </a:p>
          <a:p>
            <a:pPr lvl="1" eaLnBrk="1" hangingPunct="1">
              <a:lnSpc>
                <a:spcPct val="90000"/>
              </a:lnSpc>
              <a:buFontTx/>
              <a:buNone/>
              <a:defRPr/>
            </a:pPr>
            <a:r>
              <a:rPr lang="es-ES_tradnl" dirty="0"/>
              <a:t>Fecha de pago   Capital     Interés   Saldo Capital   Cuota</a:t>
            </a:r>
          </a:p>
          <a:p>
            <a:pPr lvl="1" eaLnBrk="1" hangingPunct="1">
              <a:lnSpc>
                <a:spcPct val="90000"/>
              </a:lnSpc>
              <a:buFontTx/>
              <a:buNone/>
              <a:defRPr/>
            </a:pPr>
            <a:r>
              <a:rPr lang="es-ES_tradnl" dirty="0"/>
              <a:t>01/02/2000         3333.33   125        6666.67           3458.35</a:t>
            </a:r>
          </a:p>
          <a:p>
            <a:pPr lvl="1" eaLnBrk="1" hangingPunct="1">
              <a:lnSpc>
                <a:spcPct val="90000"/>
              </a:lnSpc>
              <a:buFontTx/>
              <a:buNone/>
              <a:defRPr/>
            </a:pPr>
            <a:r>
              <a:rPr lang="es-ES_tradnl" dirty="0"/>
              <a:t>01/03/2000         3333.33   83.33     3333.34           3416.68</a:t>
            </a:r>
          </a:p>
          <a:p>
            <a:pPr lvl="1" eaLnBrk="1" hangingPunct="1">
              <a:lnSpc>
                <a:spcPct val="90000"/>
              </a:lnSpc>
              <a:buFontTx/>
              <a:buNone/>
              <a:defRPr/>
            </a:pPr>
            <a:r>
              <a:rPr lang="es-ES_tradnl" dirty="0"/>
              <a:t>01/04/2000         3333.34   41.66     0           	     3375.01</a:t>
            </a:r>
          </a:p>
          <a:p>
            <a:pPr lvl="1" eaLnBrk="1" hangingPunct="1">
              <a:lnSpc>
                <a:spcPct val="90000"/>
              </a:lnSpc>
              <a:buFontTx/>
              <a:buNone/>
              <a:defRPr/>
            </a:pPr>
            <a:endParaRPr lang="es-ES_tradnl" dirty="0"/>
          </a:p>
          <a:p>
            <a:pPr eaLnBrk="1" hangingPunct="1">
              <a:lnSpc>
                <a:spcPct val="90000"/>
              </a:lnSpc>
              <a:defRPr/>
            </a:pPr>
            <a:r>
              <a:rPr lang="es-ES_tradnl" sz="2400" dirty="0"/>
              <a:t>Francés:</a:t>
            </a:r>
            <a:endParaRPr lang="es-UY" sz="2400" dirty="0"/>
          </a:p>
          <a:p>
            <a:pPr lvl="1" eaLnBrk="1" hangingPunct="1">
              <a:lnSpc>
                <a:spcPct val="90000"/>
              </a:lnSpc>
              <a:buFontTx/>
              <a:buNone/>
              <a:defRPr/>
            </a:pPr>
            <a:r>
              <a:rPr lang="es-ES_tradnl" dirty="0"/>
              <a:t>Fecha de pago   Capital     Interés    Saldo Capital   Cuota</a:t>
            </a:r>
          </a:p>
          <a:p>
            <a:pPr lvl="1" eaLnBrk="1" hangingPunct="1">
              <a:lnSpc>
                <a:spcPct val="90000"/>
              </a:lnSpc>
              <a:buFontTx/>
              <a:buNone/>
              <a:defRPr/>
            </a:pPr>
            <a:r>
              <a:rPr lang="es-ES_tradnl" dirty="0"/>
              <a:t>01/02/2000         3292        125         6708                3417</a:t>
            </a:r>
          </a:p>
          <a:p>
            <a:pPr lvl="1" eaLnBrk="1" hangingPunct="1">
              <a:lnSpc>
                <a:spcPct val="90000"/>
              </a:lnSpc>
              <a:buFontTx/>
              <a:buNone/>
              <a:defRPr/>
            </a:pPr>
            <a:r>
              <a:rPr lang="es-ES_tradnl" dirty="0"/>
              <a:t>01/03/2000         3333.15   83.85      3374.85           3417</a:t>
            </a:r>
          </a:p>
          <a:p>
            <a:pPr lvl="1" eaLnBrk="1" hangingPunct="1">
              <a:lnSpc>
                <a:spcPct val="90000"/>
              </a:lnSpc>
              <a:buFontTx/>
              <a:buNone/>
              <a:defRPr/>
            </a:pPr>
            <a:r>
              <a:rPr lang="es-ES_tradnl" dirty="0"/>
              <a:t>01/04/2000         3374.85   42.19      0                     3117.04</a:t>
            </a:r>
          </a:p>
        </p:txBody>
      </p:sp>
      <p:sp>
        <p:nvSpPr>
          <p:cNvPr id="962564" name="Rectangle 4">
            <a:extLst>
              <a:ext uri="{FF2B5EF4-FFF2-40B4-BE49-F238E27FC236}">
                <a16:creationId xmlns:a16="http://schemas.microsoft.com/office/drawing/2014/main" id="{773DD216-BD35-4737-CACE-FE52FA10A72E}"/>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Ejemplos:</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62563">
                                            <p:txEl>
                                              <p:pRg st="0" end="0"/>
                                            </p:txEl>
                                          </p:spTgt>
                                        </p:tgtEl>
                                        <p:attrNameLst>
                                          <p:attrName>style.visibility</p:attrName>
                                        </p:attrNameLst>
                                      </p:cBhvr>
                                      <p:to>
                                        <p:strVal val="visible"/>
                                      </p:to>
                                    </p:set>
                                    <p:animEffect transition="in" filter="box(in)">
                                      <p:cBhvr>
                                        <p:cTn id="7" dur="500"/>
                                        <p:tgtEl>
                                          <p:spTgt spid="962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62563">
                                            <p:txEl>
                                              <p:pRg st="1" end="1"/>
                                            </p:txEl>
                                          </p:spTgt>
                                        </p:tgtEl>
                                        <p:attrNameLst>
                                          <p:attrName>style.visibility</p:attrName>
                                        </p:attrNameLst>
                                      </p:cBhvr>
                                      <p:to>
                                        <p:strVal val="visible"/>
                                      </p:to>
                                    </p:set>
                                    <p:animEffect transition="in" filter="box(in)">
                                      <p:cBhvr>
                                        <p:cTn id="12" dur="500"/>
                                        <p:tgtEl>
                                          <p:spTgt spid="962563">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962563">
                                            <p:txEl>
                                              <p:pRg st="2" end="2"/>
                                            </p:txEl>
                                          </p:spTgt>
                                        </p:tgtEl>
                                        <p:attrNameLst>
                                          <p:attrName>style.visibility</p:attrName>
                                        </p:attrNameLst>
                                      </p:cBhvr>
                                      <p:to>
                                        <p:strVal val="visible"/>
                                      </p:to>
                                    </p:set>
                                    <p:animEffect transition="in" filter="box(in)">
                                      <p:cBhvr>
                                        <p:cTn id="15" dur="500"/>
                                        <p:tgtEl>
                                          <p:spTgt spid="962563">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962563">
                                            <p:txEl>
                                              <p:pRg st="3" end="3"/>
                                            </p:txEl>
                                          </p:spTgt>
                                        </p:tgtEl>
                                        <p:attrNameLst>
                                          <p:attrName>style.visibility</p:attrName>
                                        </p:attrNameLst>
                                      </p:cBhvr>
                                      <p:to>
                                        <p:strVal val="visible"/>
                                      </p:to>
                                    </p:set>
                                    <p:animEffect transition="in" filter="box(in)">
                                      <p:cBhvr>
                                        <p:cTn id="18" dur="500"/>
                                        <p:tgtEl>
                                          <p:spTgt spid="962563">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962563">
                                            <p:txEl>
                                              <p:pRg st="4" end="4"/>
                                            </p:txEl>
                                          </p:spTgt>
                                        </p:tgtEl>
                                        <p:attrNameLst>
                                          <p:attrName>style.visibility</p:attrName>
                                        </p:attrNameLst>
                                      </p:cBhvr>
                                      <p:to>
                                        <p:strVal val="visible"/>
                                      </p:to>
                                    </p:set>
                                    <p:animEffect transition="in" filter="box(in)">
                                      <p:cBhvr>
                                        <p:cTn id="21" dur="500"/>
                                        <p:tgtEl>
                                          <p:spTgt spid="96256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962563">
                                            <p:txEl>
                                              <p:pRg st="6" end="6"/>
                                            </p:txEl>
                                          </p:spTgt>
                                        </p:tgtEl>
                                        <p:attrNameLst>
                                          <p:attrName>style.visibility</p:attrName>
                                        </p:attrNameLst>
                                      </p:cBhvr>
                                      <p:to>
                                        <p:strVal val="visible"/>
                                      </p:to>
                                    </p:set>
                                    <p:animEffect transition="in" filter="box(in)">
                                      <p:cBhvr>
                                        <p:cTn id="26" dur="500"/>
                                        <p:tgtEl>
                                          <p:spTgt spid="962563">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962563">
                                            <p:txEl>
                                              <p:pRg st="7" end="7"/>
                                            </p:txEl>
                                          </p:spTgt>
                                        </p:tgtEl>
                                        <p:attrNameLst>
                                          <p:attrName>style.visibility</p:attrName>
                                        </p:attrNameLst>
                                      </p:cBhvr>
                                      <p:to>
                                        <p:strVal val="visible"/>
                                      </p:to>
                                    </p:set>
                                    <p:animEffect transition="in" filter="box(in)">
                                      <p:cBhvr>
                                        <p:cTn id="31" dur="500"/>
                                        <p:tgtEl>
                                          <p:spTgt spid="962563">
                                            <p:txEl>
                                              <p:pRg st="7" end="7"/>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962563">
                                            <p:txEl>
                                              <p:pRg st="8" end="8"/>
                                            </p:txEl>
                                          </p:spTgt>
                                        </p:tgtEl>
                                        <p:attrNameLst>
                                          <p:attrName>style.visibility</p:attrName>
                                        </p:attrNameLst>
                                      </p:cBhvr>
                                      <p:to>
                                        <p:strVal val="visible"/>
                                      </p:to>
                                    </p:set>
                                    <p:animEffect transition="in" filter="box(in)">
                                      <p:cBhvr>
                                        <p:cTn id="34" dur="500"/>
                                        <p:tgtEl>
                                          <p:spTgt spid="962563">
                                            <p:txEl>
                                              <p:pRg st="8" end="8"/>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962563">
                                            <p:txEl>
                                              <p:pRg st="9" end="9"/>
                                            </p:txEl>
                                          </p:spTgt>
                                        </p:tgtEl>
                                        <p:attrNameLst>
                                          <p:attrName>style.visibility</p:attrName>
                                        </p:attrNameLst>
                                      </p:cBhvr>
                                      <p:to>
                                        <p:strVal val="visible"/>
                                      </p:to>
                                    </p:set>
                                    <p:animEffect transition="in" filter="box(in)">
                                      <p:cBhvr>
                                        <p:cTn id="37" dur="500"/>
                                        <p:tgtEl>
                                          <p:spTgt spid="962563">
                                            <p:txEl>
                                              <p:pRg st="9" end="9"/>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962563">
                                            <p:txEl>
                                              <p:pRg st="10" end="10"/>
                                            </p:txEl>
                                          </p:spTgt>
                                        </p:tgtEl>
                                        <p:attrNameLst>
                                          <p:attrName>style.visibility</p:attrName>
                                        </p:attrNameLst>
                                      </p:cBhvr>
                                      <p:to>
                                        <p:strVal val="visible"/>
                                      </p:to>
                                    </p:set>
                                    <p:animEffect transition="in" filter="box(in)">
                                      <p:cBhvr>
                                        <p:cTn id="40" dur="500"/>
                                        <p:tgtEl>
                                          <p:spTgt spid="96256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3 Marcador de pie de página">
            <a:extLst>
              <a:ext uri="{FF2B5EF4-FFF2-40B4-BE49-F238E27FC236}">
                <a16:creationId xmlns:a16="http://schemas.microsoft.com/office/drawing/2014/main" id="{C19A5A34-B450-6150-2420-3304728D473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966658" name="Rectangle 2">
            <a:extLst>
              <a:ext uri="{FF2B5EF4-FFF2-40B4-BE49-F238E27FC236}">
                <a16:creationId xmlns:a16="http://schemas.microsoft.com/office/drawing/2014/main" id="{CDCC2797-AC48-BC78-A632-FFD4A20FA4B2}"/>
              </a:ext>
            </a:extLst>
          </p:cNvPr>
          <p:cNvSpPr>
            <a:spLocks noGrp="1" noChangeArrowheads="1"/>
          </p:cNvSpPr>
          <p:nvPr>
            <p:ph type="subTitle" idx="1"/>
          </p:nvPr>
        </p:nvSpPr>
        <p:spPr/>
        <p:txBody>
          <a:bodyPr/>
          <a:lstStyle/>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p:txBody>
      </p:sp>
      <p:sp>
        <p:nvSpPr>
          <p:cNvPr id="966659" name="Rectangle 3">
            <a:extLst>
              <a:ext uri="{FF2B5EF4-FFF2-40B4-BE49-F238E27FC236}">
                <a16:creationId xmlns:a16="http://schemas.microsoft.com/office/drawing/2014/main" id="{E0192982-9289-648F-C669-F019D3DD9B49}"/>
              </a:ext>
            </a:extLst>
          </p:cNvPr>
          <p:cNvSpPr>
            <a:spLocks noGrp="1" noChangeArrowheads="1"/>
          </p:cNvSpPr>
          <p:nvPr>
            <p:ph type="ctrTitle"/>
          </p:nvPr>
        </p:nvSpPr>
        <p:spPr>
          <a:xfrm>
            <a:off x="685800" y="2395538"/>
            <a:ext cx="7772400" cy="1681162"/>
          </a:xfrm>
          <a:noFill/>
        </p:spPr>
        <p:txBody>
          <a:bodyPr lIns="91429" tIns="45714" rIns="91429" bIns="45714" anchor="ctr"/>
          <a:lstStyle/>
          <a:p>
            <a:pPr algn="ctr"/>
            <a:r>
              <a:rPr lang="es-ES" altLang="es-CO" sz="3000">
                <a:solidFill>
                  <a:srgbClr val="D83110"/>
                </a:solidFill>
              </a:rPr>
              <a:t>Sistema de Préstamos</a:t>
            </a:r>
            <a:br>
              <a:rPr lang="es-ES" altLang="es-CO" sz="3000">
                <a:solidFill>
                  <a:srgbClr val="D83110"/>
                </a:solidFill>
              </a:rPr>
            </a:br>
            <a:br>
              <a:rPr lang="es-ES" altLang="es-CO" sz="3000">
                <a:solidFill>
                  <a:srgbClr val="D83110"/>
                </a:solidFill>
              </a:rPr>
            </a:br>
            <a:r>
              <a:rPr lang="es-ES" altLang="es-CO" sz="3000">
                <a:solidFill>
                  <a:srgbClr val="D83110"/>
                </a:solidFill>
              </a:rPr>
              <a:t>Estructuras del Sistema</a:t>
            </a:r>
          </a:p>
        </p:txBody>
      </p:sp>
      <p:sp>
        <p:nvSpPr>
          <p:cNvPr id="14341" name="Rectangle 4">
            <a:extLst>
              <a:ext uri="{FF2B5EF4-FFF2-40B4-BE49-F238E27FC236}">
                <a16:creationId xmlns:a16="http://schemas.microsoft.com/office/drawing/2014/main" id="{DCBD7508-3461-E42A-1CE0-1A85A0248E89}"/>
              </a:ext>
            </a:extLst>
          </p:cNvPr>
          <p:cNvSpPr>
            <a:spLocks noChangeArrowheads="1"/>
          </p:cNvSpPr>
          <p:nvPr/>
        </p:nvSpPr>
        <p:spPr bwMode="auto">
          <a:xfrm>
            <a:off x="171450"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Bantotal Training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66659"/>
                                        </p:tgtEl>
                                        <p:attrNameLst>
                                          <p:attrName>style.visibility</p:attrName>
                                        </p:attrNameLst>
                                      </p:cBhvr>
                                      <p:to>
                                        <p:strVal val="visible"/>
                                      </p:to>
                                    </p:set>
                                    <p:animEffect transition="in" filter="box(in)">
                                      <p:cBhvr>
                                        <p:cTn id="7" dur="500"/>
                                        <p:tgtEl>
                                          <p:spTgt spid="966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6659"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3 Marcador de pie de página">
            <a:extLst>
              <a:ext uri="{FF2B5EF4-FFF2-40B4-BE49-F238E27FC236}">
                <a16:creationId xmlns:a16="http://schemas.microsoft.com/office/drawing/2014/main" id="{ADA6B5FE-94DD-9915-807C-3322A9D85B8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15363" name="Rectangle 2">
            <a:extLst>
              <a:ext uri="{FF2B5EF4-FFF2-40B4-BE49-F238E27FC236}">
                <a16:creationId xmlns:a16="http://schemas.microsoft.com/office/drawing/2014/main" id="{74FC948D-1301-8EF7-614A-6DEE13F192B5}"/>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968708" name="Rectangle 4">
            <a:extLst>
              <a:ext uri="{FF2B5EF4-FFF2-40B4-BE49-F238E27FC236}">
                <a16:creationId xmlns:a16="http://schemas.microsoft.com/office/drawing/2014/main" id="{BC94B66D-99E4-B3BD-97BD-B1F8B14F2B5C}"/>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Estructuras del Sistema:</a:t>
            </a:r>
            <a:endParaRPr kumimoji="0" lang="es-ES" sz="2800" b="1">
              <a:solidFill>
                <a:srgbClr val="D83110"/>
              </a:solidFill>
              <a:effectLst>
                <a:outerShdw blurRad="38100" dist="38100" dir="2700000" algn="tl">
                  <a:srgbClr val="C0C0C0"/>
                </a:outerShdw>
              </a:effectLst>
              <a:latin typeface="Arial" charset="0"/>
            </a:endParaRPr>
          </a:p>
        </p:txBody>
      </p:sp>
      <p:sp>
        <p:nvSpPr>
          <p:cNvPr id="968710" name="Rectangle 6">
            <a:extLst>
              <a:ext uri="{FF2B5EF4-FFF2-40B4-BE49-F238E27FC236}">
                <a16:creationId xmlns:a16="http://schemas.microsoft.com/office/drawing/2014/main" id="{7D933159-3D2C-62A2-38A8-1917B6A6851C}"/>
              </a:ext>
            </a:extLst>
          </p:cNvPr>
          <p:cNvSpPr>
            <a:spLocks noChangeArrowheads="1"/>
          </p:cNvSpPr>
          <p:nvPr/>
        </p:nvSpPr>
        <p:spPr bwMode="auto">
          <a:xfrm>
            <a:off x="838200" y="1666875"/>
            <a:ext cx="3810000" cy="1833563"/>
          </a:xfrm>
          <a:prstGeom prst="rect">
            <a:avLst/>
          </a:prstGeom>
          <a:noFill/>
          <a:ln w="12700" algn="ctr">
            <a:noFill/>
            <a:miter lim="800000"/>
            <a:headEnd/>
            <a:tailEnd/>
          </a:ln>
          <a:effectLst/>
        </p:spPr>
        <p:txBody>
          <a:bodyPr lIns="90488" tIns="44450" rIns="90488" bIns="44450"/>
          <a:lstStyle/>
          <a:p>
            <a:pPr marL="342900" indent="-342900" algn="l" defTabSz="762000" eaLnBrk="1" hangingPunct="1">
              <a:lnSpc>
                <a:spcPct val="90000"/>
              </a:lnSpc>
              <a:spcBef>
                <a:spcPct val="20000"/>
              </a:spcBef>
              <a:buFontTx/>
              <a:buChar char="•"/>
              <a:defRPr/>
            </a:pPr>
            <a:r>
              <a:rPr kumimoji="0" lang="es-ES" sz="2000" b="1">
                <a:solidFill>
                  <a:srgbClr val="D92C0F"/>
                </a:solidFill>
                <a:effectLst>
                  <a:outerShdw blurRad="38100" dist="38100" dir="2700000" algn="tl">
                    <a:srgbClr val="C0C0C0"/>
                  </a:outerShdw>
                </a:effectLst>
                <a:latin typeface="Arial" charset="0"/>
              </a:rPr>
              <a:t>FST024 Tipos de Tasas</a:t>
            </a:r>
          </a:p>
          <a:p>
            <a:pPr marL="742950" lvl="1" indent="-285750" algn="l" defTabSz="762000" eaLnBrk="1" hangingPunct="1">
              <a:lnSpc>
                <a:spcPct val="90000"/>
              </a:lnSpc>
              <a:spcBef>
                <a:spcPct val="20000"/>
              </a:spcBef>
              <a:buFontTx/>
              <a:buChar char="•"/>
              <a:defRPr/>
            </a:pPr>
            <a:r>
              <a:rPr kumimoji="0" lang="es-ES_tradnl" sz="1900">
                <a:solidFill>
                  <a:srgbClr val="D92C0F"/>
                </a:solidFill>
                <a:latin typeface="Arial" charset="0"/>
              </a:rPr>
              <a:t>Tzttas</a:t>
            </a:r>
            <a:r>
              <a:rPr kumimoji="0" lang="es-ES" sz="1900">
                <a:solidFill>
                  <a:srgbClr val="D92C0F"/>
                </a:solidFill>
                <a:latin typeface="Arial" charset="0"/>
              </a:rPr>
              <a:t> *</a:t>
            </a:r>
          </a:p>
          <a:p>
            <a:pPr marL="742950" lvl="1" indent="-285750" algn="l" defTabSz="762000" eaLnBrk="1" hangingPunct="1">
              <a:lnSpc>
                <a:spcPct val="90000"/>
              </a:lnSpc>
              <a:spcBef>
                <a:spcPct val="20000"/>
              </a:spcBef>
              <a:buFontTx/>
              <a:buChar char="•"/>
              <a:defRPr/>
            </a:pPr>
            <a:r>
              <a:rPr kumimoji="0" lang="es-ES_tradnl" sz="1900">
                <a:latin typeface="Arial" charset="0"/>
              </a:rPr>
              <a:t>Tznom</a:t>
            </a:r>
            <a:endParaRPr kumimoji="0" lang="es-ES" sz="1900">
              <a:latin typeface="Arial" charset="0"/>
            </a:endParaRPr>
          </a:p>
          <a:p>
            <a:pPr marL="742950" lvl="1" indent="-285750" algn="l" defTabSz="762000" eaLnBrk="1" hangingPunct="1">
              <a:lnSpc>
                <a:spcPct val="90000"/>
              </a:lnSpc>
              <a:spcBef>
                <a:spcPct val="20000"/>
              </a:spcBef>
              <a:buFontTx/>
              <a:buChar char="•"/>
              <a:defRPr/>
            </a:pPr>
            <a:r>
              <a:rPr kumimoji="0" lang="es-ES_tradnl" sz="1900">
                <a:latin typeface="Arial" charset="0"/>
              </a:rPr>
              <a:t>TzEfLi</a:t>
            </a:r>
            <a:endParaRPr kumimoji="0" lang="es-ES" sz="1900">
              <a:latin typeface="Arial" charset="0"/>
            </a:endParaRPr>
          </a:p>
          <a:p>
            <a:pPr marL="742950" lvl="1" indent="-285750" algn="l" defTabSz="762000" eaLnBrk="1" hangingPunct="1">
              <a:lnSpc>
                <a:spcPct val="90000"/>
              </a:lnSpc>
              <a:spcBef>
                <a:spcPct val="20000"/>
              </a:spcBef>
              <a:buFontTx/>
              <a:buChar char="•"/>
              <a:defRPr/>
            </a:pPr>
            <a:r>
              <a:rPr kumimoji="0" lang="es-ES_tradnl" sz="1900">
                <a:latin typeface="Arial" charset="0"/>
              </a:rPr>
              <a:t>TzAnMe</a:t>
            </a:r>
            <a:endParaRPr kumimoji="0" lang="es-ES" sz="1900">
              <a:latin typeface="Arial" charset="0"/>
            </a:endParaRPr>
          </a:p>
        </p:txBody>
      </p:sp>
      <p:sp>
        <p:nvSpPr>
          <p:cNvPr id="968711" name="Rectangle 7">
            <a:extLst>
              <a:ext uri="{FF2B5EF4-FFF2-40B4-BE49-F238E27FC236}">
                <a16:creationId xmlns:a16="http://schemas.microsoft.com/office/drawing/2014/main" id="{72DDE136-77B4-CC15-A725-30448346888D}"/>
              </a:ext>
            </a:extLst>
          </p:cNvPr>
          <p:cNvSpPr>
            <a:spLocks noGrp="1" noChangeArrowheads="1"/>
          </p:cNvSpPr>
          <p:nvPr>
            <p:ph type="body" idx="1"/>
          </p:nvPr>
        </p:nvSpPr>
        <p:spPr>
          <a:xfrm>
            <a:off x="820738" y="4149725"/>
            <a:ext cx="8215312" cy="1150938"/>
          </a:xfrm>
        </p:spPr>
        <p:txBody>
          <a:bodyPr/>
          <a:lstStyle/>
          <a:p>
            <a:pPr eaLnBrk="1" hangingPunct="1">
              <a:defRPr/>
            </a:pPr>
            <a:r>
              <a:rPr lang="es-ES_tradnl" sz="2400"/>
              <a:t>En esta tabla se definen los tipos de tasas que se pueden utilizar</a:t>
            </a:r>
            <a:endParaRPr lang="es-ES_tradnl"/>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8708">
                                            <p:txEl>
                                              <p:pRg st="0" end="0"/>
                                            </p:txEl>
                                          </p:spTgt>
                                        </p:tgtEl>
                                        <p:attrNameLst>
                                          <p:attrName>style.visibility</p:attrName>
                                        </p:attrNameLst>
                                      </p:cBhvr>
                                      <p:to>
                                        <p:strVal val="visible"/>
                                      </p:to>
                                    </p:set>
                                    <p:animEffect transition="in" filter="wipe(left)">
                                      <p:cBhvr>
                                        <p:cTn id="7" dur="500"/>
                                        <p:tgtEl>
                                          <p:spTgt spid="96870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68710">
                                            <p:txEl>
                                              <p:pRg st="0" end="0"/>
                                            </p:txEl>
                                          </p:spTgt>
                                        </p:tgtEl>
                                        <p:attrNameLst>
                                          <p:attrName>style.visibility</p:attrName>
                                        </p:attrNameLst>
                                      </p:cBhvr>
                                      <p:to>
                                        <p:strVal val="visible"/>
                                      </p:to>
                                    </p:set>
                                    <p:animEffect transition="in" filter="box(in)">
                                      <p:cBhvr>
                                        <p:cTn id="12" dur="500"/>
                                        <p:tgtEl>
                                          <p:spTgt spid="968710">
                                            <p:txEl>
                                              <p:pRg st="0" end="0"/>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968710">
                                            <p:txEl>
                                              <p:pRg st="1" end="1"/>
                                            </p:txEl>
                                          </p:spTgt>
                                        </p:tgtEl>
                                        <p:attrNameLst>
                                          <p:attrName>style.visibility</p:attrName>
                                        </p:attrNameLst>
                                      </p:cBhvr>
                                      <p:to>
                                        <p:strVal val="visible"/>
                                      </p:to>
                                    </p:set>
                                    <p:animEffect transition="in" filter="box(in)">
                                      <p:cBhvr>
                                        <p:cTn id="15" dur="500"/>
                                        <p:tgtEl>
                                          <p:spTgt spid="968710">
                                            <p:txEl>
                                              <p:pRg st="1" end="1"/>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968710">
                                            <p:txEl>
                                              <p:pRg st="2" end="2"/>
                                            </p:txEl>
                                          </p:spTgt>
                                        </p:tgtEl>
                                        <p:attrNameLst>
                                          <p:attrName>style.visibility</p:attrName>
                                        </p:attrNameLst>
                                      </p:cBhvr>
                                      <p:to>
                                        <p:strVal val="visible"/>
                                      </p:to>
                                    </p:set>
                                    <p:animEffect transition="in" filter="box(in)">
                                      <p:cBhvr>
                                        <p:cTn id="18" dur="500"/>
                                        <p:tgtEl>
                                          <p:spTgt spid="968710">
                                            <p:txEl>
                                              <p:pRg st="2" end="2"/>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968710">
                                            <p:txEl>
                                              <p:pRg st="3" end="3"/>
                                            </p:txEl>
                                          </p:spTgt>
                                        </p:tgtEl>
                                        <p:attrNameLst>
                                          <p:attrName>style.visibility</p:attrName>
                                        </p:attrNameLst>
                                      </p:cBhvr>
                                      <p:to>
                                        <p:strVal val="visible"/>
                                      </p:to>
                                    </p:set>
                                    <p:animEffect transition="in" filter="box(in)">
                                      <p:cBhvr>
                                        <p:cTn id="21" dur="500"/>
                                        <p:tgtEl>
                                          <p:spTgt spid="968710">
                                            <p:txEl>
                                              <p:pRg st="3" end="3"/>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968710">
                                            <p:txEl>
                                              <p:pRg st="4" end="4"/>
                                            </p:txEl>
                                          </p:spTgt>
                                        </p:tgtEl>
                                        <p:attrNameLst>
                                          <p:attrName>style.visibility</p:attrName>
                                        </p:attrNameLst>
                                      </p:cBhvr>
                                      <p:to>
                                        <p:strVal val="visible"/>
                                      </p:to>
                                    </p:set>
                                    <p:animEffect transition="in" filter="box(in)">
                                      <p:cBhvr>
                                        <p:cTn id="24" dur="500"/>
                                        <p:tgtEl>
                                          <p:spTgt spid="968710">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nodeType="clickEffect">
                                  <p:stCondLst>
                                    <p:cond delay="0"/>
                                  </p:stCondLst>
                                  <p:childTnLst>
                                    <p:set>
                                      <p:cBhvr>
                                        <p:cTn id="28" dur="1" fill="hold">
                                          <p:stCondLst>
                                            <p:cond delay="0"/>
                                          </p:stCondLst>
                                        </p:cTn>
                                        <p:tgtEl>
                                          <p:spTgt spid="968711">
                                            <p:txEl>
                                              <p:pRg st="0" end="0"/>
                                            </p:txEl>
                                          </p:spTgt>
                                        </p:tgtEl>
                                        <p:attrNameLst>
                                          <p:attrName>style.visibility</p:attrName>
                                        </p:attrNameLst>
                                      </p:cBhvr>
                                      <p:to>
                                        <p:strVal val="visible"/>
                                      </p:to>
                                    </p:set>
                                    <p:animEffect transition="in" filter="box(in)">
                                      <p:cBhvr>
                                        <p:cTn id="29" dur="500"/>
                                        <p:tgtEl>
                                          <p:spTgt spid="9687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8708"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3 Marcador de pie de página">
            <a:extLst>
              <a:ext uri="{FF2B5EF4-FFF2-40B4-BE49-F238E27FC236}">
                <a16:creationId xmlns:a16="http://schemas.microsoft.com/office/drawing/2014/main" id="{8EB7A86B-0834-269C-C4C2-AC489C19A72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16387" name="Rectangle 2">
            <a:extLst>
              <a:ext uri="{FF2B5EF4-FFF2-40B4-BE49-F238E27FC236}">
                <a16:creationId xmlns:a16="http://schemas.microsoft.com/office/drawing/2014/main" id="{04B7B534-5028-060D-AE7B-FAADBA6E2DF6}"/>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970755" name="Rectangle 3">
            <a:extLst>
              <a:ext uri="{FF2B5EF4-FFF2-40B4-BE49-F238E27FC236}">
                <a16:creationId xmlns:a16="http://schemas.microsoft.com/office/drawing/2014/main" id="{22F4082F-E3BA-27E5-C5F9-C2877DF4B7EE}"/>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Estructuras del Sistema:</a:t>
            </a:r>
            <a:endParaRPr kumimoji="0" lang="es-ES" sz="2800" b="1">
              <a:solidFill>
                <a:srgbClr val="D83110"/>
              </a:solidFill>
              <a:effectLst>
                <a:outerShdw blurRad="38100" dist="38100" dir="2700000" algn="tl">
                  <a:srgbClr val="C0C0C0"/>
                </a:outerShdw>
              </a:effectLst>
              <a:latin typeface="Arial" charset="0"/>
            </a:endParaRPr>
          </a:p>
        </p:txBody>
      </p:sp>
      <p:sp>
        <p:nvSpPr>
          <p:cNvPr id="970756" name="Rectangle 4">
            <a:extLst>
              <a:ext uri="{FF2B5EF4-FFF2-40B4-BE49-F238E27FC236}">
                <a16:creationId xmlns:a16="http://schemas.microsoft.com/office/drawing/2014/main" id="{74527C3F-BFAB-1EEF-9283-CBC4CC5F98FD}"/>
              </a:ext>
            </a:extLst>
          </p:cNvPr>
          <p:cNvSpPr>
            <a:spLocks noChangeArrowheads="1"/>
          </p:cNvSpPr>
          <p:nvPr/>
        </p:nvSpPr>
        <p:spPr bwMode="auto">
          <a:xfrm>
            <a:off x="838200" y="1666875"/>
            <a:ext cx="7118350" cy="4067175"/>
          </a:xfrm>
          <a:prstGeom prst="rect">
            <a:avLst/>
          </a:prstGeom>
          <a:noFill/>
          <a:ln w="12700" algn="ctr">
            <a:noFill/>
            <a:miter lim="800000"/>
            <a:headEnd/>
            <a:tailEnd/>
          </a:ln>
          <a:effectLst/>
        </p:spPr>
        <p:txBody>
          <a:bodyPr lIns="90488" tIns="44450" rIns="90488" bIns="44450"/>
          <a:lstStyle/>
          <a:p>
            <a:pPr marL="342900" indent="-342900" algn="l" defTabSz="762000" eaLnBrk="1" hangingPunct="1">
              <a:lnSpc>
                <a:spcPct val="90000"/>
              </a:lnSpc>
              <a:spcBef>
                <a:spcPct val="20000"/>
              </a:spcBef>
              <a:buFontTx/>
              <a:buChar char="•"/>
              <a:defRPr/>
            </a:pPr>
            <a:r>
              <a:rPr kumimoji="0" lang="es-ES" sz="2000" b="1">
                <a:solidFill>
                  <a:srgbClr val="D92C0F"/>
                </a:solidFill>
                <a:effectLst>
                  <a:outerShdw blurRad="38100" dist="38100" dir="2700000" algn="tl">
                    <a:srgbClr val="C0C0C0"/>
                  </a:outerShdw>
                </a:effectLst>
                <a:latin typeface="Arial" charset="0"/>
              </a:rPr>
              <a:t>FST004 Tipos de Operaciones</a:t>
            </a:r>
          </a:p>
          <a:p>
            <a:pPr marL="742950" lvl="1" indent="-285750" algn="l" defTabSz="762000" eaLnBrk="1" hangingPunct="1">
              <a:lnSpc>
                <a:spcPct val="90000"/>
              </a:lnSpc>
              <a:spcBef>
                <a:spcPct val="20000"/>
              </a:spcBef>
              <a:buFontTx/>
              <a:buChar char="•"/>
              <a:defRPr/>
            </a:pPr>
            <a:r>
              <a:rPr kumimoji="0" lang="es-ES_tradnl" sz="2000">
                <a:latin typeface="Arial" charset="0"/>
              </a:rPr>
              <a:t>En esta tabla se definen los tipos de operación que soporta este modulo.  Por ejemplo, préstamo francés, préstamo alemán, etc</a:t>
            </a:r>
          </a:p>
          <a:p>
            <a:pPr marL="742950" lvl="1" indent="-285750" algn="l" defTabSz="762000" eaLnBrk="1" hangingPunct="1">
              <a:lnSpc>
                <a:spcPct val="90000"/>
              </a:lnSpc>
              <a:spcBef>
                <a:spcPct val="20000"/>
              </a:spcBef>
              <a:buFontTx/>
              <a:buChar char="•"/>
              <a:defRPr/>
            </a:pPr>
            <a:r>
              <a:rPr kumimoji="0" lang="es-ES_tradnl" sz="2000">
                <a:latin typeface="Arial" charset="0"/>
              </a:rPr>
              <a:t>Datos importantes en esta tabla</a:t>
            </a:r>
          </a:p>
          <a:p>
            <a:pPr marL="1143000" lvl="2" indent="-228600" algn="l" defTabSz="762000" eaLnBrk="1" hangingPunct="1">
              <a:lnSpc>
                <a:spcPct val="90000"/>
              </a:lnSpc>
              <a:spcBef>
                <a:spcPct val="20000"/>
              </a:spcBef>
              <a:buFontTx/>
              <a:buChar char="•"/>
              <a:defRPr/>
            </a:pPr>
            <a:r>
              <a:rPr kumimoji="0" lang="es-ES_tradnl" sz="2000">
                <a:latin typeface="Arial" charset="0"/>
              </a:rPr>
              <a:t>Atributo TOCD5, Indica el tipo de préstamo que se utiliza con este tipo de operación:</a:t>
            </a:r>
          </a:p>
          <a:p>
            <a:pPr marL="1600200" lvl="3" indent="-228600" algn="l" defTabSz="762000" eaLnBrk="1" hangingPunct="1">
              <a:lnSpc>
                <a:spcPct val="90000"/>
              </a:lnSpc>
              <a:spcBef>
                <a:spcPct val="20000"/>
              </a:spcBef>
              <a:defRPr/>
            </a:pPr>
            <a:r>
              <a:rPr kumimoji="0" lang="es-ES_tradnl" sz="2000">
                <a:latin typeface="Arial" charset="0"/>
              </a:rPr>
              <a:t>0 = Plazo fijo</a:t>
            </a:r>
          </a:p>
          <a:p>
            <a:pPr marL="1600200" lvl="3" indent="-228600" algn="l" defTabSz="762000" eaLnBrk="1" hangingPunct="1">
              <a:lnSpc>
                <a:spcPct val="90000"/>
              </a:lnSpc>
              <a:spcBef>
                <a:spcPct val="20000"/>
              </a:spcBef>
              <a:defRPr/>
            </a:pPr>
            <a:r>
              <a:rPr kumimoji="0" lang="es-ES_tradnl" sz="2000">
                <a:latin typeface="Arial" charset="0"/>
              </a:rPr>
              <a:t>1 = Francés</a:t>
            </a:r>
          </a:p>
          <a:p>
            <a:pPr marL="1600200" lvl="3" indent="-228600" algn="l" defTabSz="762000" eaLnBrk="1" hangingPunct="1">
              <a:lnSpc>
                <a:spcPct val="90000"/>
              </a:lnSpc>
              <a:spcBef>
                <a:spcPct val="20000"/>
              </a:spcBef>
              <a:defRPr/>
            </a:pPr>
            <a:r>
              <a:rPr kumimoji="0" lang="es-ES_tradnl" sz="2000">
                <a:latin typeface="Arial" charset="0"/>
              </a:rPr>
              <a:t>2 = Alemán</a:t>
            </a:r>
          </a:p>
          <a:p>
            <a:pPr marL="1600200" lvl="3" indent="-228600" algn="l" defTabSz="762000" eaLnBrk="1" hangingPunct="1">
              <a:lnSpc>
                <a:spcPct val="90000"/>
              </a:lnSpc>
              <a:spcBef>
                <a:spcPct val="20000"/>
              </a:spcBef>
              <a:defRPr/>
            </a:pPr>
            <a:r>
              <a:rPr kumimoji="0" lang="es-ES_tradnl" sz="2000">
                <a:latin typeface="Arial" charset="0"/>
              </a:rPr>
              <a:t>3 = Plan de pagos</a:t>
            </a:r>
            <a:endParaRPr kumimoji="0" lang="es-ES" sz="2000">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70756">
                                            <p:txEl>
                                              <p:pRg st="0" end="0"/>
                                            </p:txEl>
                                          </p:spTgt>
                                        </p:tgtEl>
                                        <p:attrNameLst>
                                          <p:attrName>style.visibility</p:attrName>
                                        </p:attrNameLst>
                                      </p:cBhvr>
                                      <p:to>
                                        <p:strVal val="visible"/>
                                      </p:to>
                                    </p:set>
                                    <p:animEffect transition="in" filter="box(in)">
                                      <p:cBhvr>
                                        <p:cTn id="7" dur="500"/>
                                        <p:tgtEl>
                                          <p:spTgt spid="97075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70756">
                                            <p:txEl>
                                              <p:pRg st="1" end="1"/>
                                            </p:txEl>
                                          </p:spTgt>
                                        </p:tgtEl>
                                        <p:attrNameLst>
                                          <p:attrName>style.visibility</p:attrName>
                                        </p:attrNameLst>
                                      </p:cBhvr>
                                      <p:to>
                                        <p:strVal val="visible"/>
                                      </p:to>
                                    </p:set>
                                    <p:animEffect transition="in" filter="box(in)">
                                      <p:cBhvr>
                                        <p:cTn id="12" dur="500"/>
                                        <p:tgtEl>
                                          <p:spTgt spid="97075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970756">
                                            <p:txEl>
                                              <p:pRg st="2" end="2"/>
                                            </p:txEl>
                                          </p:spTgt>
                                        </p:tgtEl>
                                        <p:attrNameLst>
                                          <p:attrName>style.visibility</p:attrName>
                                        </p:attrNameLst>
                                      </p:cBhvr>
                                      <p:to>
                                        <p:strVal val="visible"/>
                                      </p:to>
                                    </p:set>
                                    <p:animEffect transition="in" filter="box(in)">
                                      <p:cBhvr>
                                        <p:cTn id="17" dur="500"/>
                                        <p:tgtEl>
                                          <p:spTgt spid="97075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970756">
                                            <p:txEl>
                                              <p:pRg st="3" end="3"/>
                                            </p:txEl>
                                          </p:spTgt>
                                        </p:tgtEl>
                                        <p:attrNameLst>
                                          <p:attrName>style.visibility</p:attrName>
                                        </p:attrNameLst>
                                      </p:cBhvr>
                                      <p:to>
                                        <p:strVal val="visible"/>
                                      </p:to>
                                    </p:set>
                                    <p:animEffect transition="in" filter="box(in)">
                                      <p:cBhvr>
                                        <p:cTn id="22" dur="500"/>
                                        <p:tgtEl>
                                          <p:spTgt spid="97075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970756">
                                            <p:txEl>
                                              <p:pRg st="4" end="4"/>
                                            </p:txEl>
                                          </p:spTgt>
                                        </p:tgtEl>
                                        <p:attrNameLst>
                                          <p:attrName>style.visibility</p:attrName>
                                        </p:attrNameLst>
                                      </p:cBhvr>
                                      <p:to>
                                        <p:strVal val="visible"/>
                                      </p:to>
                                    </p:set>
                                    <p:animEffect transition="in" filter="box(in)">
                                      <p:cBhvr>
                                        <p:cTn id="27" dur="500"/>
                                        <p:tgtEl>
                                          <p:spTgt spid="97075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970756">
                                            <p:txEl>
                                              <p:pRg st="5" end="5"/>
                                            </p:txEl>
                                          </p:spTgt>
                                        </p:tgtEl>
                                        <p:attrNameLst>
                                          <p:attrName>style.visibility</p:attrName>
                                        </p:attrNameLst>
                                      </p:cBhvr>
                                      <p:to>
                                        <p:strVal val="visible"/>
                                      </p:to>
                                    </p:set>
                                    <p:animEffect transition="in" filter="box(in)">
                                      <p:cBhvr>
                                        <p:cTn id="32" dur="500"/>
                                        <p:tgtEl>
                                          <p:spTgt spid="97075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970756">
                                            <p:txEl>
                                              <p:pRg st="6" end="6"/>
                                            </p:txEl>
                                          </p:spTgt>
                                        </p:tgtEl>
                                        <p:attrNameLst>
                                          <p:attrName>style.visibility</p:attrName>
                                        </p:attrNameLst>
                                      </p:cBhvr>
                                      <p:to>
                                        <p:strVal val="visible"/>
                                      </p:to>
                                    </p:set>
                                    <p:animEffect transition="in" filter="box(in)">
                                      <p:cBhvr>
                                        <p:cTn id="37" dur="500"/>
                                        <p:tgtEl>
                                          <p:spTgt spid="97075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970756">
                                            <p:txEl>
                                              <p:pRg st="7" end="7"/>
                                            </p:txEl>
                                          </p:spTgt>
                                        </p:tgtEl>
                                        <p:attrNameLst>
                                          <p:attrName>style.visibility</p:attrName>
                                        </p:attrNameLst>
                                      </p:cBhvr>
                                      <p:to>
                                        <p:strVal val="visible"/>
                                      </p:to>
                                    </p:set>
                                    <p:animEffect transition="in" filter="box(in)">
                                      <p:cBhvr>
                                        <p:cTn id="42" dur="500"/>
                                        <p:tgtEl>
                                          <p:spTgt spid="97075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3 Marcador de pie de página">
            <a:extLst>
              <a:ext uri="{FF2B5EF4-FFF2-40B4-BE49-F238E27FC236}">
                <a16:creationId xmlns:a16="http://schemas.microsoft.com/office/drawing/2014/main" id="{ABA6F0DE-7200-505E-A1B3-47A5CE63F06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17411" name="Rectangle 2">
            <a:extLst>
              <a:ext uri="{FF2B5EF4-FFF2-40B4-BE49-F238E27FC236}">
                <a16:creationId xmlns:a16="http://schemas.microsoft.com/office/drawing/2014/main" id="{06408F81-1F6A-7E16-F90C-E3348165EA5B}"/>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972803" name="Rectangle 3">
            <a:extLst>
              <a:ext uri="{FF2B5EF4-FFF2-40B4-BE49-F238E27FC236}">
                <a16:creationId xmlns:a16="http://schemas.microsoft.com/office/drawing/2014/main" id="{F6A5270D-F42A-4DF0-1676-B360A2A191A0}"/>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Estructuras del Sistema:</a:t>
            </a:r>
            <a:endParaRPr kumimoji="0" lang="es-ES" sz="2800" b="1">
              <a:solidFill>
                <a:srgbClr val="D83110"/>
              </a:solidFill>
              <a:effectLst>
                <a:outerShdw blurRad="38100" dist="38100" dir="2700000" algn="tl">
                  <a:srgbClr val="C0C0C0"/>
                </a:outerShdw>
              </a:effectLst>
              <a:latin typeface="Arial" charset="0"/>
            </a:endParaRPr>
          </a:p>
        </p:txBody>
      </p:sp>
      <p:sp>
        <p:nvSpPr>
          <p:cNvPr id="972804" name="Rectangle 4">
            <a:extLst>
              <a:ext uri="{FF2B5EF4-FFF2-40B4-BE49-F238E27FC236}">
                <a16:creationId xmlns:a16="http://schemas.microsoft.com/office/drawing/2014/main" id="{1333B6AE-9C83-F3E2-0D43-784E2330C532}"/>
              </a:ext>
            </a:extLst>
          </p:cNvPr>
          <p:cNvSpPr>
            <a:spLocks noChangeArrowheads="1"/>
          </p:cNvSpPr>
          <p:nvPr/>
        </p:nvSpPr>
        <p:spPr bwMode="auto">
          <a:xfrm>
            <a:off x="838200" y="1666875"/>
            <a:ext cx="7118350" cy="4067175"/>
          </a:xfrm>
          <a:prstGeom prst="rect">
            <a:avLst/>
          </a:prstGeom>
          <a:noFill/>
          <a:ln w="12700" algn="ctr">
            <a:noFill/>
            <a:miter lim="800000"/>
            <a:headEnd/>
            <a:tailEnd/>
          </a:ln>
          <a:effectLst/>
        </p:spPr>
        <p:txBody>
          <a:bodyPr lIns="90488" tIns="44450" rIns="90488" bIns="44450"/>
          <a:lstStyle/>
          <a:p>
            <a:pPr marL="342900" indent="-342900" algn="l" defTabSz="762000" eaLnBrk="1" hangingPunct="1">
              <a:lnSpc>
                <a:spcPct val="90000"/>
              </a:lnSpc>
              <a:spcBef>
                <a:spcPct val="20000"/>
              </a:spcBef>
              <a:buFontTx/>
              <a:buChar char="•"/>
              <a:defRPr/>
            </a:pPr>
            <a:r>
              <a:rPr kumimoji="0" lang="es-ES" sz="2000" b="1">
                <a:solidFill>
                  <a:srgbClr val="D92C0F"/>
                </a:solidFill>
                <a:effectLst>
                  <a:outerShdw blurRad="38100" dist="38100" dir="2700000" algn="tl">
                    <a:srgbClr val="C0C0C0"/>
                  </a:outerShdw>
                </a:effectLst>
                <a:latin typeface="Arial" charset="0"/>
              </a:rPr>
              <a:t>FSD010 Operaciones</a:t>
            </a:r>
          </a:p>
          <a:p>
            <a:pPr marL="742950" lvl="1" indent="-285750" algn="l" defTabSz="762000" eaLnBrk="1" hangingPunct="1">
              <a:lnSpc>
                <a:spcPct val="90000"/>
              </a:lnSpc>
              <a:spcBef>
                <a:spcPct val="20000"/>
              </a:spcBef>
              <a:buFontTx/>
              <a:buChar char="•"/>
              <a:defRPr/>
            </a:pPr>
            <a:r>
              <a:rPr kumimoji="0" lang="es-ES_tradnl" sz="2000">
                <a:latin typeface="Arial" charset="0"/>
              </a:rPr>
              <a:t>En esta tabla se almacenar los siguientes datos:</a:t>
            </a:r>
          </a:p>
          <a:p>
            <a:pPr marL="1143000" lvl="2" indent="-228600" algn="l" defTabSz="762000" eaLnBrk="1" hangingPunct="1">
              <a:lnSpc>
                <a:spcPct val="90000"/>
              </a:lnSpc>
              <a:spcBef>
                <a:spcPct val="20000"/>
              </a:spcBef>
              <a:buFontTx/>
              <a:buChar char="•"/>
              <a:defRPr/>
            </a:pPr>
            <a:r>
              <a:rPr kumimoji="0" lang="es-ES_tradnl" sz="2000">
                <a:latin typeface="Arial" charset="0"/>
              </a:rPr>
              <a:t>capital original 				 </a:t>
            </a:r>
            <a:r>
              <a:rPr kumimoji="0" lang="es-ES_tradnl" sz="2000" b="1">
                <a:solidFill>
                  <a:srgbClr val="D92C0F"/>
                </a:solidFill>
                <a:effectLst>
                  <a:outerShdw blurRad="38100" dist="38100" dir="2700000" algn="tl">
                    <a:srgbClr val="C0C0C0"/>
                  </a:outerShdw>
                </a:effectLst>
                <a:latin typeface="Arial" charset="0"/>
              </a:rPr>
              <a:t>aoimp</a:t>
            </a:r>
          </a:p>
          <a:p>
            <a:pPr marL="1143000" lvl="2" indent="-228600" algn="l" defTabSz="762000" eaLnBrk="1" hangingPunct="1">
              <a:lnSpc>
                <a:spcPct val="90000"/>
              </a:lnSpc>
              <a:spcBef>
                <a:spcPct val="20000"/>
              </a:spcBef>
              <a:buFontTx/>
              <a:buChar char="•"/>
              <a:defRPr/>
            </a:pPr>
            <a:r>
              <a:rPr kumimoji="0" lang="es-ES_tradnl" sz="2000">
                <a:latin typeface="Arial" charset="0"/>
              </a:rPr>
              <a:t>tasa					 </a:t>
            </a:r>
            <a:r>
              <a:rPr kumimoji="0" lang="es-ES_tradnl" sz="2000" b="1">
                <a:solidFill>
                  <a:srgbClr val="D92C0F"/>
                </a:solidFill>
                <a:effectLst>
                  <a:outerShdw blurRad="38100" dist="38100" dir="2700000" algn="tl">
                    <a:srgbClr val="C0C0C0"/>
                  </a:outerShdw>
                </a:effectLst>
                <a:latin typeface="Arial" charset="0"/>
              </a:rPr>
              <a:t>aottas</a:t>
            </a:r>
          </a:p>
          <a:p>
            <a:pPr marL="1143000" lvl="2" indent="-228600" algn="l" defTabSz="762000" eaLnBrk="1" hangingPunct="1">
              <a:lnSpc>
                <a:spcPct val="90000"/>
              </a:lnSpc>
              <a:spcBef>
                <a:spcPct val="20000"/>
              </a:spcBef>
              <a:buFontTx/>
              <a:buChar char="•"/>
              <a:defRPr/>
            </a:pPr>
            <a:r>
              <a:rPr kumimoji="0" lang="es-ES_tradnl" sz="2000">
                <a:latin typeface="Arial" charset="0"/>
              </a:rPr>
              <a:t>tipo de tasa   				 </a:t>
            </a:r>
            <a:r>
              <a:rPr kumimoji="0" lang="es-ES_tradnl" sz="2000" b="1">
                <a:solidFill>
                  <a:srgbClr val="D92C0F"/>
                </a:solidFill>
                <a:effectLst>
                  <a:outerShdw blurRad="38100" dist="38100" dir="2700000" algn="tl">
                    <a:srgbClr val="C0C0C0"/>
                  </a:outerShdw>
                </a:effectLst>
                <a:latin typeface="Arial" charset="0"/>
              </a:rPr>
              <a:t>aotasa</a:t>
            </a:r>
          </a:p>
          <a:p>
            <a:pPr marL="1143000" lvl="2" indent="-228600" algn="l" defTabSz="762000" eaLnBrk="1" hangingPunct="1">
              <a:lnSpc>
                <a:spcPct val="90000"/>
              </a:lnSpc>
              <a:spcBef>
                <a:spcPct val="20000"/>
              </a:spcBef>
              <a:buFontTx/>
              <a:buChar char="•"/>
              <a:defRPr/>
            </a:pPr>
            <a:r>
              <a:rPr kumimoji="0" lang="es-ES_tradnl" sz="2000">
                <a:latin typeface="Arial" charset="0"/>
              </a:rPr>
              <a:t>tasa de mora 				 </a:t>
            </a:r>
            <a:r>
              <a:rPr kumimoji="0" lang="es-ES_tradnl" sz="2000" b="1">
                <a:solidFill>
                  <a:srgbClr val="D92C0F"/>
                </a:solidFill>
                <a:effectLst>
                  <a:outerShdw blurRad="38100" dist="38100" dir="2700000" algn="tl">
                    <a:srgbClr val="C0C0C0"/>
                  </a:outerShdw>
                </a:effectLst>
                <a:latin typeface="Arial" charset="0"/>
              </a:rPr>
              <a:t>aotmor</a:t>
            </a:r>
          </a:p>
          <a:p>
            <a:pPr marL="1143000" lvl="2" indent="-228600" algn="l" defTabSz="762000" eaLnBrk="1" hangingPunct="1">
              <a:lnSpc>
                <a:spcPct val="90000"/>
              </a:lnSpc>
              <a:spcBef>
                <a:spcPct val="20000"/>
              </a:spcBef>
              <a:buFontTx/>
              <a:buChar char="•"/>
              <a:defRPr/>
            </a:pPr>
            <a:r>
              <a:rPr kumimoji="0" lang="es-ES_tradnl" sz="2000">
                <a:latin typeface="Arial" charset="0"/>
              </a:rPr>
              <a:t>tipo de año				</a:t>
            </a:r>
            <a:r>
              <a:rPr kumimoji="0" lang="es-ES_tradnl" sz="2000" b="1">
                <a:solidFill>
                  <a:srgbClr val="D92C0F"/>
                </a:solidFill>
                <a:effectLst>
                  <a:outerShdw blurRad="38100" dist="38100" dir="2700000" algn="tl">
                    <a:srgbClr val="C0C0C0"/>
                  </a:outerShdw>
                </a:effectLst>
                <a:latin typeface="Arial" charset="0"/>
              </a:rPr>
              <a:t>aotano</a:t>
            </a:r>
          </a:p>
          <a:p>
            <a:pPr marL="1143000" lvl="2" indent="-228600" algn="l" defTabSz="762000" eaLnBrk="1" hangingPunct="1">
              <a:lnSpc>
                <a:spcPct val="90000"/>
              </a:lnSpc>
              <a:spcBef>
                <a:spcPct val="20000"/>
              </a:spcBef>
              <a:buFontTx/>
              <a:buChar char="•"/>
              <a:defRPr/>
            </a:pPr>
            <a:r>
              <a:rPr kumimoji="0" lang="es-ES_tradnl" sz="2000">
                <a:latin typeface="Arial" charset="0"/>
              </a:rPr>
              <a:t>tipo de día				</a:t>
            </a:r>
            <a:r>
              <a:rPr kumimoji="0" lang="es-ES_tradnl" sz="2000" b="1">
                <a:solidFill>
                  <a:srgbClr val="D92C0F"/>
                </a:solidFill>
                <a:effectLst>
                  <a:outerShdw blurRad="38100" dist="38100" dir="2700000" algn="tl">
                    <a:srgbClr val="C0C0C0"/>
                  </a:outerShdw>
                </a:effectLst>
                <a:latin typeface="Arial" charset="0"/>
              </a:rPr>
              <a:t>aotdia</a:t>
            </a:r>
          </a:p>
          <a:p>
            <a:pPr marL="1143000" lvl="2" indent="-228600" algn="l" defTabSz="762000" eaLnBrk="1" hangingPunct="1">
              <a:lnSpc>
                <a:spcPct val="90000"/>
              </a:lnSpc>
              <a:spcBef>
                <a:spcPct val="20000"/>
              </a:spcBef>
              <a:buFontTx/>
              <a:buChar char="•"/>
              <a:defRPr/>
            </a:pPr>
            <a:r>
              <a:rPr kumimoji="0" lang="es-ES_tradnl" sz="2000">
                <a:latin typeface="Arial" charset="0"/>
              </a:rPr>
              <a:t>periodo entre cuotas 			</a:t>
            </a:r>
            <a:r>
              <a:rPr kumimoji="0" lang="es-ES_tradnl" sz="2000" b="1">
                <a:solidFill>
                  <a:srgbClr val="D92C0F"/>
                </a:solidFill>
                <a:effectLst>
                  <a:outerShdw blurRad="38100" dist="38100" dir="2700000" algn="tl">
                    <a:srgbClr val="C0C0C0"/>
                  </a:outerShdw>
                </a:effectLst>
                <a:latin typeface="Arial" charset="0"/>
              </a:rPr>
              <a:t>aoperiod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72804">
                                            <p:txEl>
                                              <p:pRg st="0" end="0"/>
                                            </p:txEl>
                                          </p:spTgt>
                                        </p:tgtEl>
                                        <p:attrNameLst>
                                          <p:attrName>style.visibility</p:attrName>
                                        </p:attrNameLst>
                                      </p:cBhvr>
                                      <p:to>
                                        <p:strVal val="visible"/>
                                      </p:to>
                                    </p:set>
                                    <p:animEffect transition="in" filter="box(in)">
                                      <p:cBhvr>
                                        <p:cTn id="7" dur="500"/>
                                        <p:tgtEl>
                                          <p:spTgt spid="97280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72804">
                                            <p:txEl>
                                              <p:pRg st="1" end="1"/>
                                            </p:txEl>
                                          </p:spTgt>
                                        </p:tgtEl>
                                        <p:attrNameLst>
                                          <p:attrName>style.visibility</p:attrName>
                                        </p:attrNameLst>
                                      </p:cBhvr>
                                      <p:to>
                                        <p:strVal val="visible"/>
                                      </p:to>
                                    </p:set>
                                    <p:animEffect transition="in" filter="box(in)">
                                      <p:cBhvr>
                                        <p:cTn id="12" dur="500"/>
                                        <p:tgtEl>
                                          <p:spTgt spid="97280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972804">
                                            <p:txEl>
                                              <p:pRg st="2" end="2"/>
                                            </p:txEl>
                                          </p:spTgt>
                                        </p:tgtEl>
                                        <p:attrNameLst>
                                          <p:attrName>style.visibility</p:attrName>
                                        </p:attrNameLst>
                                      </p:cBhvr>
                                      <p:to>
                                        <p:strVal val="visible"/>
                                      </p:to>
                                    </p:set>
                                    <p:animEffect transition="in" filter="box(in)">
                                      <p:cBhvr>
                                        <p:cTn id="17" dur="500"/>
                                        <p:tgtEl>
                                          <p:spTgt spid="97280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972804">
                                            <p:txEl>
                                              <p:pRg st="3" end="3"/>
                                            </p:txEl>
                                          </p:spTgt>
                                        </p:tgtEl>
                                        <p:attrNameLst>
                                          <p:attrName>style.visibility</p:attrName>
                                        </p:attrNameLst>
                                      </p:cBhvr>
                                      <p:to>
                                        <p:strVal val="visible"/>
                                      </p:to>
                                    </p:set>
                                    <p:animEffect transition="in" filter="box(in)">
                                      <p:cBhvr>
                                        <p:cTn id="22" dur="500"/>
                                        <p:tgtEl>
                                          <p:spTgt spid="97280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972804">
                                            <p:txEl>
                                              <p:pRg st="4" end="4"/>
                                            </p:txEl>
                                          </p:spTgt>
                                        </p:tgtEl>
                                        <p:attrNameLst>
                                          <p:attrName>style.visibility</p:attrName>
                                        </p:attrNameLst>
                                      </p:cBhvr>
                                      <p:to>
                                        <p:strVal val="visible"/>
                                      </p:to>
                                    </p:set>
                                    <p:animEffect transition="in" filter="box(in)">
                                      <p:cBhvr>
                                        <p:cTn id="27" dur="500"/>
                                        <p:tgtEl>
                                          <p:spTgt spid="97280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972804">
                                            <p:txEl>
                                              <p:pRg st="5" end="5"/>
                                            </p:txEl>
                                          </p:spTgt>
                                        </p:tgtEl>
                                        <p:attrNameLst>
                                          <p:attrName>style.visibility</p:attrName>
                                        </p:attrNameLst>
                                      </p:cBhvr>
                                      <p:to>
                                        <p:strVal val="visible"/>
                                      </p:to>
                                    </p:set>
                                    <p:animEffect transition="in" filter="box(in)">
                                      <p:cBhvr>
                                        <p:cTn id="32" dur="500"/>
                                        <p:tgtEl>
                                          <p:spTgt spid="97280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972804">
                                            <p:txEl>
                                              <p:pRg st="6" end="6"/>
                                            </p:txEl>
                                          </p:spTgt>
                                        </p:tgtEl>
                                        <p:attrNameLst>
                                          <p:attrName>style.visibility</p:attrName>
                                        </p:attrNameLst>
                                      </p:cBhvr>
                                      <p:to>
                                        <p:strVal val="visible"/>
                                      </p:to>
                                    </p:set>
                                    <p:animEffect transition="in" filter="box(in)">
                                      <p:cBhvr>
                                        <p:cTn id="37" dur="500"/>
                                        <p:tgtEl>
                                          <p:spTgt spid="97280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972804">
                                            <p:txEl>
                                              <p:pRg st="7" end="7"/>
                                            </p:txEl>
                                          </p:spTgt>
                                        </p:tgtEl>
                                        <p:attrNameLst>
                                          <p:attrName>style.visibility</p:attrName>
                                        </p:attrNameLst>
                                      </p:cBhvr>
                                      <p:to>
                                        <p:strVal val="visible"/>
                                      </p:to>
                                    </p:set>
                                    <p:animEffect transition="in" filter="box(in)">
                                      <p:cBhvr>
                                        <p:cTn id="42" dur="500"/>
                                        <p:tgtEl>
                                          <p:spTgt spid="972804">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972804">
                                            <p:txEl>
                                              <p:pRg st="8" end="8"/>
                                            </p:txEl>
                                          </p:spTgt>
                                        </p:tgtEl>
                                        <p:attrNameLst>
                                          <p:attrName>style.visibility</p:attrName>
                                        </p:attrNameLst>
                                      </p:cBhvr>
                                      <p:to>
                                        <p:strVal val="visible"/>
                                      </p:to>
                                    </p:set>
                                    <p:animEffect transition="in" filter="box(in)">
                                      <p:cBhvr>
                                        <p:cTn id="47" dur="500"/>
                                        <p:tgtEl>
                                          <p:spTgt spid="97280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3 Marcador de pie de página">
            <a:extLst>
              <a:ext uri="{FF2B5EF4-FFF2-40B4-BE49-F238E27FC236}">
                <a16:creationId xmlns:a16="http://schemas.microsoft.com/office/drawing/2014/main" id="{C04DCF71-6D25-DB9A-B152-1923CAEF8BD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18435" name="Rectangle 2">
            <a:extLst>
              <a:ext uri="{FF2B5EF4-FFF2-40B4-BE49-F238E27FC236}">
                <a16:creationId xmlns:a16="http://schemas.microsoft.com/office/drawing/2014/main" id="{238142E3-1B4E-76EC-55FC-B80F5E3E34E6}"/>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974851" name="Rectangle 3">
            <a:extLst>
              <a:ext uri="{FF2B5EF4-FFF2-40B4-BE49-F238E27FC236}">
                <a16:creationId xmlns:a16="http://schemas.microsoft.com/office/drawing/2014/main" id="{B60310C9-F44F-9057-3898-7831142C66FE}"/>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Estructuras del Sistema:</a:t>
            </a:r>
            <a:endParaRPr kumimoji="0" lang="es-ES" sz="2800" b="1">
              <a:solidFill>
                <a:srgbClr val="D83110"/>
              </a:solidFill>
              <a:effectLst>
                <a:outerShdw blurRad="38100" dist="38100" dir="2700000" algn="tl">
                  <a:srgbClr val="C0C0C0"/>
                </a:outerShdw>
              </a:effectLst>
              <a:latin typeface="Arial" charset="0"/>
            </a:endParaRPr>
          </a:p>
        </p:txBody>
      </p:sp>
      <p:sp>
        <p:nvSpPr>
          <p:cNvPr id="974852" name="Rectangle 4">
            <a:extLst>
              <a:ext uri="{FF2B5EF4-FFF2-40B4-BE49-F238E27FC236}">
                <a16:creationId xmlns:a16="http://schemas.microsoft.com/office/drawing/2014/main" id="{88E4F0B9-3E53-1345-FA24-6A0FD7E19714}"/>
              </a:ext>
            </a:extLst>
          </p:cNvPr>
          <p:cNvSpPr>
            <a:spLocks noChangeArrowheads="1"/>
          </p:cNvSpPr>
          <p:nvPr/>
        </p:nvSpPr>
        <p:spPr bwMode="auto">
          <a:xfrm>
            <a:off x="838200" y="1666875"/>
            <a:ext cx="7118350" cy="4067175"/>
          </a:xfrm>
          <a:prstGeom prst="rect">
            <a:avLst/>
          </a:prstGeom>
          <a:noFill/>
          <a:ln w="12700" algn="ctr">
            <a:noFill/>
            <a:miter lim="800000"/>
            <a:headEnd/>
            <a:tailEnd/>
          </a:ln>
          <a:effectLst/>
        </p:spPr>
        <p:txBody>
          <a:bodyPr lIns="90488" tIns="44450" rIns="90488" bIns="44450"/>
          <a:lstStyle/>
          <a:p>
            <a:pPr marL="342900" indent="-342900" algn="l" defTabSz="762000" eaLnBrk="1" hangingPunct="1">
              <a:lnSpc>
                <a:spcPct val="90000"/>
              </a:lnSpc>
              <a:spcBef>
                <a:spcPct val="20000"/>
              </a:spcBef>
              <a:buFontTx/>
              <a:buChar char="•"/>
              <a:defRPr/>
            </a:pPr>
            <a:r>
              <a:rPr kumimoji="0" lang="es-ES" sz="2000" b="1">
                <a:solidFill>
                  <a:srgbClr val="D92C0F"/>
                </a:solidFill>
                <a:effectLst>
                  <a:outerShdw blurRad="38100" dist="38100" dir="2700000" algn="tl">
                    <a:srgbClr val="C0C0C0"/>
                  </a:outerShdw>
                </a:effectLst>
                <a:latin typeface="Arial" charset="0"/>
              </a:rPr>
              <a:t>FSD012 Cambios de Tasas</a:t>
            </a:r>
          </a:p>
          <a:p>
            <a:pPr marL="742950" lvl="1" indent="-285750" algn="l" defTabSz="762000" eaLnBrk="1" hangingPunct="1">
              <a:lnSpc>
                <a:spcPct val="90000"/>
              </a:lnSpc>
              <a:spcBef>
                <a:spcPct val="20000"/>
              </a:spcBef>
              <a:buFontTx/>
              <a:buChar char="•"/>
              <a:defRPr/>
            </a:pPr>
            <a:r>
              <a:rPr kumimoji="0" lang="es-ES_tradnl" sz="2000">
                <a:latin typeface="Arial" charset="0"/>
              </a:rPr>
              <a:t>Las tasas de una operación pueden ser cambiadas, en ese caso los cambios de tasa se almacenan en esta tabla</a:t>
            </a:r>
          </a:p>
          <a:p>
            <a:pPr marL="1143000" lvl="2" indent="-228600" algn="l" defTabSz="762000" eaLnBrk="1" hangingPunct="1">
              <a:lnSpc>
                <a:spcPct val="90000"/>
              </a:lnSpc>
              <a:spcBef>
                <a:spcPct val="20000"/>
              </a:spcBef>
              <a:defRPr/>
            </a:pPr>
            <a:r>
              <a:rPr kumimoji="0" lang="es-ES_tradnl" sz="2000">
                <a:latin typeface="Arial" charset="0"/>
              </a:rPr>
              <a:t>Evtipo  = 3 =&gt; Cambio de tasa de la operación</a:t>
            </a:r>
          </a:p>
          <a:p>
            <a:pPr marL="1143000" lvl="2" indent="-228600" algn="l" defTabSz="762000" eaLnBrk="1" hangingPunct="1">
              <a:lnSpc>
                <a:spcPct val="90000"/>
              </a:lnSpc>
              <a:spcBef>
                <a:spcPct val="20000"/>
              </a:spcBef>
              <a:defRPr/>
            </a:pPr>
            <a:r>
              <a:rPr kumimoji="0" lang="es-ES_tradnl" sz="2000">
                <a:latin typeface="Arial" charset="0"/>
              </a:rPr>
              <a:t>Evtipo  = 4 =&gt; Cambio de tasa de mora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74852">
                                            <p:txEl>
                                              <p:pRg st="0" end="0"/>
                                            </p:txEl>
                                          </p:spTgt>
                                        </p:tgtEl>
                                        <p:attrNameLst>
                                          <p:attrName>style.visibility</p:attrName>
                                        </p:attrNameLst>
                                      </p:cBhvr>
                                      <p:to>
                                        <p:strVal val="visible"/>
                                      </p:to>
                                    </p:set>
                                    <p:animEffect transition="in" filter="box(in)">
                                      <p:cBhvr>
                                        <p:cTn id="7" dur="500"/>
                                        <p:tgtEl>
                                          <p:spTgt spid="9748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74852">
                                            <p:txEl>
                                              <p:pRg st="1" end="1"/>
                                            </p:txEl>
                                          </p:spTgt>
                                        </p:tgtEl>
                                        <p:attrNameLst>
                                          <p:attrName>style.visibility</p:attrName>
                                        </p:attrNameLst>
                                      </p:cBhvr>
                                      <p:to>
                                        <p:strVal val="visible"/>
                                      </p:to>
                                    </p:set>
                                    <p:animEffect transition="in" filter="box(in)">
                                      <p:cBhvr>
                                        <p:cTn id="12" dur="500"/>
                                        <p:tgtEl>
                                          <p:spTgt spid="97485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974852">
                                            <p:txEl>
                                              <p:pRg st="2" end="2"/>
                                            </p:txEl>
                                          </p:spTgt>
                                        </p:tgtEl>
                                        <p:attrNameLst>
                                          <p:attrName>style.visibility</p:attrName>
                                        </p:attrNameLst>
                                      </p:cBhvr>
                                      <p:to>
                                        <p:strVal val="visible"/>
                                      </p:to>
                                    </p:set>
                                    <p:animEffect transition="in" filter="box(in)">
                                      <p:cBhvr>
                                        <p:cTn id="17" dur="500"/>
                                        <p:tgtEl>
                                          <p:spTgt spid="97485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974852">
                                            <p:txEl>
                                              <p:pRg st="3" end="3"/>
                                            </p:txEl>
                                          </p:spTgt>
                                        </p:tgtEl>
                                        <p:attrNameLst>
                                          <p:attrName>style.visibility</p:attrName>
                                        </p:attrNameLst>
                                      </p:cBhvr>
                                      <p:to>
                                        <p:strVal val="visible"/>
                                      </p:to>
                                    </p:set>
                                    <p:animEffect transition="in" filter="box(in)">
                                      <p:cBhvr>
                                        <p:cTn id="22" dur="500"/>
                                        <p:tgtEl>
                                          <p:spTgt spid="97485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3 Marcador de pie de página">
            <a:extLst>
              <a:ext uri="{FF2B5EF4-FFF2-40B4-BE49-F238E27FC236}">
                <a16:creationId xmlns:a16="http://schemas.microsoft.com/office/drawing/2014/main" id="{6F67C4DD-C9D3-BD5C-458A-40C4D98ADD8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19459" name="Rectangle 2">
            <a:extLst>
              <a:ext uri="{FF2B5EF4-FFF2-40B4-BE49-F238E27FC236}">
                <a16:creationId xmlns:a16="http://schemas.microsoft.com/office/drawing/2014/main" id="{F387A301-16E2-C494-A7E7-81FAB8C201FD}"/>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976899" name="Rectangle 3">
            <a:extLst>
              <a:ext uri="{FF2B5EF4-FFF2-40B4-BE49-F238E27FC236}">
                <a16:creationId xmlns:a16="http://schemas.microsoft.com/office/drawing/2014/main" id="{BE402987-C77F-B7F7-B4AB-C60DBF8AE22B}"/>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Estructuras del Sistema:</a:t>
            </a:r>
            <a:endParaRPr kumimoji="0" lang="es-ES" sz="2800" b="1">
              <a:solidFill>
                <a:srgbClr val="D83110"/>
              </a:solidFill>
              <a:effectLst>
                <a:outerShdw blurRad="38100" dist="38100" dir="2700000" algn="tl">
                  <a:srgbClr val="C0C0C0"/>
                </a:outerShdw>
              </a:effectLst>
              <a:latin typeface="Arial" charset="0"/>
            </a:endParaRPr>
          </a:p>
        </p:txBody>
      </p:sp>
      <p:sp>
        <p:nvSpPr>
          <p:cNvPr id="976900" name="Rectangle 4">
            <a:extLst>
              <a:ext uri="{FF2B5EF4-FFF2-40B4-BE49-F238E27FC236}">
                <a16:creationId xmlns:a16="http://schemas.microsoft.com/office/drawing/2014/main" id="{2221A77D-4223-52C5-3729-71D4D27DA03D}"/>
              </a:ext>
            </a:extLst>
          </p:cNvPr>
          <p:cNvSpPr>
            <a:spLocks noChangeArrowheads="1"/>
          </p:cNvSpPr>
          <p:nvPr/>
        </p:nvSpPr>
        <p:spPr bwMode="auto">
          <a:xfrm>
            <a:off x="838200" y="1666875"/>
            <a:ext cx="7118350" cy="4786313"/>
          </a:xfrm>
          <a:prstGeom prst="rect">
            <a:avLst/>
          </a:prstGeom>
          <a:noFill/>
          <a:ln w="12700" algn="ctr">
            <a:noFill/>
            <a:miter lim="800000"/>
            <a:headEnd/>
            <a:tailEnd/>
          </a:ln>
          <a:effectLst/>
        </p:spPr>
        <p:txBody>
          <a:bodyPr lIns="90488" tIns="44450" rIns="90488" bIns="44450"/>
          <a:lstStyle/>
          <a:p>
            <a:pPr marL="342900" indent="-342900" algn="l" defTabSz="762000" eaLnBrk="1" hangingPunct="1">
              <a:lnSpc>
                <a:spcPct val="90000"/>
              </a:lnSpc>
              <a:spcBef>
                <a:spcPct val="20000"/>
              </a:spcBef>
              <a:buFontTx/>
              <a:buChar char="•"/>
              <a:defRPr/>
            </a:pPr>
            <a:r>
              <a:rPr kumimoji="0" lang="es-ES" sz="2000" b="1">
                <a:solidFill>
                  <a:srgbClr val="D92C0F"/>
                </a:solidFill>
                <a:effectLst>
                  <a:outerShdw blurRad="38100" dist="38100" dir="2700000" algn="tl">
                    <a:srgbClr val="C0C0C0"/>
                  </a:outerShdw>
                </a:effectLst>
                <a:latin typeface="Arial" charset="0"/>
              </a:rPr>
              <a:t>FSD601 Calendarios de Pago</a:t>
            </a:r>
          </a:p>
          <a:p>
            <a:pPr marL="742950" lvl="1" indent="-285750" algn="l" defTabSz="762000" eaLnBrk="1" hangingPunct="1">
              <a:lnSpc>
                <a:spcPct val="90000"/>
              </a:lnSpc>
              <a:spcBef>
                <a:spcPct val="20000"/>
              </a:spcBef>
              <a:buFontTx/>
              <a:buChar char="•"/>
              <a:defRPr/>
            </a:pPr>
            <a:r>
              <a:rPr kumimoji="0" lang="es-ES_tradnl" sz="2000">
                <a:latin typeface="Arial" charset="0"/>
              </a:rPr>
              <a:t>En la tabla fsd601 se almacena el cronograma de pagos previsto para el préstamo, algunos datos importantes en esta tabla:</a:t>
            </a:r>
          </a:p>
          <a:p>
            <a:pPr marL="1143000" lvl="2" indent="-228600" algn="l" defTabSz="762000" eaLnBrk="1" hangingPunct="1">
              <a:lnSpc>
                <a:spcPct val="90000"/>
              </a:lnSpc>
              <a:spcBef>
                <a:spcPct val="20000"/>
              </a:spcBef>
              <a:buFontTx/>
              <a:buChar char="•"/>
              <a:defRPr/>
            </a:pPr>
            <a:r>
              <a:rPr kumimoji="0" lang="es-ES_tradnl" sz="1800">
                <a:latin typeface="Arial" charset="0"/>
              </a:rPr>
              <a:t>	Ppfval:  Fecha valor de la cuota, es la fecha 	desde 	la que se calculan intereses para la cuota</a:t>
            </a:r>
          </a:p>
          <a:p>
            <a:pPr marL="1143000" lvl="2" indent="-228600" algn="l" defTabSz="762000" eaLnBrk="1" hangingPunct="1">
              <a:lnSpc>
                <a:spcPct val="90000"/>
              </a:lnSpc>
              <a:spcBef>
                <a:spcPct val="20000"/>
              </a:spcBef>
              <a:buFontTx/>
              <a:buChar char="•"/>
              <a:defRPr/>
            </a:pPr>
            <a:r>
              <a:rPr kumimoji="0" lang="es-ES_tradnl" sz="1800">
                <a:latin typeface="Arial" charset="0"/>
              </a:rPr>
              <a:t>	Ppfvto:  Fecha vencimiento de la cuota, es la 	fecha hasta la que se calculan intereses para la 	cuota</a:t>
            </a:r>
          </a:p>
          <a:p>
            <a:pPr marL="1143000" lvl="2" indent="-228600" algn="l" defTabSz="762000" eaLnBrk="1" hangingPunct="1">
              <a:lnSpc>
                <a:spcPct val="90000"/>
              </a:lnSpc>
              <a:spcBef>
                <a:spcPct val="20000"/>
              </a:spcBef>
              <a:buFontTx/>
              <a:buChar char="•"/>
              <a:defRPr/>
            </a:pPr>
            <a:r>
              <a:rPr kumimoji="0" lang="es-ES_tradnl" sz="1800">
                <a:latin typeface="Arial" charset="0"/>
              </a:rPr>
              <a:t>	Ppfpag:  Fecha en la que debe ser pagada la 	cuota</a:t>
            </a:r>
          </a:p>
          <a:p>
            <a:pPr marL="1143000" lvl="2" indent="-228600" algn="l" defTabSz="762000" eaLnBrk="1" hangingPunct="1">
              <a:lnSpc>
                <a:spcPct val="90000"/>
              </a:lnSpc>
              <a:spcBef>
                <a:spcPct val="20000"/>
              </a:spcBef>
              <a:buFontTx/>
              <a:buChar char="•"/>
              <a:defRPr/>
            </a:pPr>
            <a:r>
              <a:rPr kumimoji="0" lang="es-ES_tradnl" sz="1800">
                <a:latin typeface="Arial" charset="0"/>
              </a:rPr>
              <a:t>	Ppcap:  Capital que deberá ser pagado en esta 	cuota</a:t>
            </a:r>
          </a:p>
          <a:p>
            <a:pPr marL="1143000" lvl="2" indent="-228600" algn="l" defTabSz="762000" eaLnBrk="1" hangingPunct="1">
              <a:lnSpc>
                <a:spcPct val="90000"/>
              </a:lnSpc>
              <a:spcBef>
                <a:spcPct val="20000"/>
              </a:spcBef>
              <a:buFontTx/>
              <a:buChar char="•"/>
              <a:defRPr/>
            </a:pPr>
            <a:r>
              <a:rPr kumimoji="0" lang="es-ES_tradnl" sz="1800">
                <a:latin typeface="Arial" charset="0"/>
              </a:rPr>
              <a:t>	PPNUme:  Numerador de pagos de la cuota</a:t>
            </a:r>
          </a:p>
          <a:p>
            <a:pPr marL="1143000" lvl="2" indent="-228600" algn="l" defTabSz="762000" eaLnBrk="1" hangingPunct="1">
              <a:lnSpc>
                <a:spcPct val="90000"/>
              </a:lnSpc>
              <a:spcBef>
                <a:spcPct val="20000"/>
              </a:spcBef>
              <a:buFontTx/>
              <a:buChar char="•"/>
              <a:defRPr/>
            </a:pPr>
            <a:r>
              <a:rPr kumimoji="0" lang="es-ES_tradnl" sz="1800">
                <a:latin typeface="Arial" charset="0"/>
              </a:rPr>
              <a:t>	d601co:  Si esta confirmado el registro , solo los 	registros con d601co en “S” son tomados en 	cuenta 	por Bantotal</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76900">
                                            <p:txEl>
                                              <p:pRg st="0" end="0"/>
                                            </p:txEl>
                                          </p:spTgt>
                                        </p:tgtEl>
                                        <p:attrNameLst>
                                          <p:attrName>style.visibility</p:attrName>
                                        </p:attrNameLst>
                                      </p:cBhvr>
                                      <p:to>
                                        <p:strVal val="visible"/>
                                      </p:to>
                                    </p:set>
                                    <p:animEffect transition="in" filter="box(in)">
                                      <p:cBhvr>
                                        <p:cTn id="7" dur="500"/>
                                        <p:tgtEl>
                                          <p:spTgt spid="9769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76900">
                                            <p:txEl>
                                              <p:pRg st="1" end="1"/>
                                            </p:txEl>
                                          </p:spTgt>
                                        </p:tgtEl>
                                        <p:attrNameLst>
                                          <p:attrName>style.visibility</p:attrName>
                                        </p:attrNameLst>
                                      </p:cBhvr>
                                      <p:to>
                                        <p:strVal val="visible"/>
                                      </p:to>
                                    </p:set>
                                    <p:animEffect transition="in" filter="box(in)">
                                      <p:cBhvr>
                                        <p:cTn id="12" dur="500"/>
                                        <p:tgtEl>
                                          <p:spTgt spid="97690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976900">
                                            <p:txEl>
                                              <p:pRg st="2" end="2"/>
                                            </p:txEl>
                                          </p:spTgt>
                                        </p:tgtEl>
                                        <p:attrNameLst>
                                          <p:attrName>style.visibility</p:attrName>
                                        </p:attrNameLst>
                                      </p:cBhvr>
                                      <p:to>
                                        <p:strVal val="visible"/>
                                      </p:to>
                                    </p:set>
                                    <p:animEffect transition="in" filter="box(in)">
                                      <p:cBhvr>
                                        <p:cTn id="17" dur="500"/>
                                        <p:tgtEl>
                                          <p:spTgt spid="97690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976900">
                                            <p:txEl>
                                              <p:pRg st="3" end="3"/>
                                            </p:txEl>
                                          </p:spTgt>
                                        </p:tgtEl>
                                        <p:attrNameLst>
                                          <p:attrName>style.visibility</p:attrName>
                                        </p:attrNameLst>
                                      </p:cBhvr>
                                      <p:to>
                                        <p:strVal val="visible"/>
                                      </p:to>
                                    </p:set>
                                    <p:animEffect transition="in" filter="box(in)">
                                      <p:cBhvr>
                                        <p:cTn id="22" dur="500"/>
                                        <p:tgtEl>
                                          <p:spTgt spid="97690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976900">
                                            <p:txEl>
                                              <p:pRg st="4" end="4"/>
                                            </p:txEl>
                                          </p:spTgt>
                                        </p:tgtEl>
                                        <p:attrNameLst>
                                          <p:attrName>style.visibility</p:attrName>
                                        </p:attrNameLst>
                                      </p:cBhvr>
                                      <p:to>
                                        <p:strVal val="visible"/>
                                      </p:to>
                                    </p:set>
                                    <p:animEffect transition="in" filter="box(in)">
                                      <p:cBhvr>
                                        <p:cTn id="27" dur="500"/>
                                        <p:tgtEl>
                                          <p:spTgt spid="97690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976900">
                                            <p:txEl>
                                              <p:pRg st="5" end="5"/>
                                            </p:txEl>
                                          </p:spTgt>
                                        </p:tgtEl>
                                        <p:attrNameLst>
                                          <p:attrName>style.visibility</p:attrName>
                                        </p:attrNameLst>
                                      </p:cBhvr>
                                      <p:to>
                                        <p:strVal val="visible"/>
                                      </p:to>
                                    </p:set>
                                    <p:animEffect transition="in" filter="box(in)">
                                      <p:cBhvr>
                                        <p:cTn id="32" dur="500"/>
                                        <p:tgtEl>
                                          <p:spTgt spid="97690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976900">
                                            <p:txEl>
                                              <p:pRg st="6" end="6"/>
                                            </p:txEl>
                                          </p:spTgt>
                                        </p:tgtEl>
                                        <p:attrNameLst>
                                          <p:attrName>style.visibility</p:attrName>
                                        </p:attrNameLst>
                                      </p:cBhvr>
                                      <p:to>
                                        <p:strVal val="visible"/>
                                      </p:to>
                                    </p:set>
                                    <p:animEffect transition="in" filter="box(in)">
                                      <p:cBhvr>
                                        <p:cTn id="37" dur="500"/>
                                        <p:tgtEl>
                                          <p:spTgt spid="976900">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976900">
                                            <p:txEl>
                                              <p:pRg st="7" end="7"/>
                                            </p:txEl>
                                          </p:spTgt>
                                        </p:tgtEl>
                                        <p:attrNameLst>
                                          <p:attrName>style.visibility</p:attrName>
                                        </p:attrNameLst>
                                      </p:cBhvr>
                                      <p:to>
                                        <p:strVal val="visible"/>
                                      </p:to>
                                    </p:set>
                                    <p:animEffect transition="in" filter="box(in)">
                                      <p:cBhvr>
                                        <p:cTn id="42" dur="500"/>
                                        <p:tgtEl>
                                          <p:spTgt spid="97690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3 Marcador de pie de página">
            <a:extLst>
              <a:ext uri="{FF2B5EF4-FFF2-40B4-BE49-F238E27FC236}">
                <a16:creationId xmlns:a16="http://schemas.microsoft.com/office/drawing/2014/main" id="{3DEE5695-4624-A3CE-49B6-F22F9D6A7EA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20483" name="Rectangle 2">
            <a:extLst>
              <a:ext uri="{FF2B5EF4-FFF2-40B4-BE49-F238E27FC236}">
                <a16:creationId xmlns:a16="http://schemas.microsoft.com/office/drawing/2014/main" id="{7911C631-C24D-BD18-5238-3411865BDB8A}"/>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978947" name="Rectangle 3">
            <a:extLst>
              <a:ext uri="{FF2B5EF4-FFF2-40B4-BE49-F238E27FC236}">
                <a16:creationId xmlns:a16="http://schemas.microsoft.com/office/drawing/2014/main" id="{4F4E3A38-B452-50D0-5381-22E647A6A173}"/>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Estructuras del Sistema:</a:t>
            </a:r>
            <a:endParaRPr kumimoji="0" lang="es-ES" sz="2800" b="1">
              <a:solidFill>
                <a:srgbClr val="D83110"/>
              </a:solidFill>
              <a:effectLst>
                <a:outerShdw blurRad="38100" dist="38100" dir="2700000" algn="tl">
                  <a:srgbClr val="C0C0C0"/>
                </a:outerShdw>
              </a:effectLst>
              <a:latin typeface="Arial" charset="0"/>
            </a:endParaRPr>
          </a:p>
        </p:txBody>
      </p:sp>
      <p:sp>
        <p:nvSpPr>
          <p:cNvPr id="978948" name="Rectangle 4">
            <a:extLst>
              <a:ext uri="{FF2B5EF4-FFF2-40B4-BE49-F238E27FC236}">
                <a16:creationId xmlns:a16="http://schemas.microsoft.com/office/drawing/2014/main" id="{A1B1EF0D-63B9-1E28-00CB-7CEC7A9CAE05}"/>
              </a:ext>
            </a:extLst>
          </p:cNvPr>
          <p:cNvSpPr>
            <a:spLocks noChangeArrowheads="1"/>
          </p:cNvSpPr>
          <p:nvPr/>
        </p:nvSpPr>
        <p:spPr bwMode="auto">
          <a:xfrm>
            <a:off x="838200" y="1666875"/>
            <a:ext cx="7118350" cy="4786313"/>
          </a:xfrm>
          <a:prstGeom prst="rect">
            <a:avLst/>
          </a:prstGeom>
          <a:noFill/>
          <a:ln w="12700" algn="ctr">
            <a:noFill/>
            <a:miter lim="800000"/>
            <a:headEnd/>
            <a:tailEnd/>
          </a:ln>
          <a:effectLst/>
        </p:spPr>
        <p:txBody>
          <a:bodyPr lIns="90488" tIns="44450" rIns="90488" bIns="44450"/>
          <a:lstStyle/>
          <a:p>
            <a:pPr marL="342900" indent="-342900" algn="l" defTabSz="762000" eaLnBrk="1" hangingPunct="1">
              <a:lnSpc>
                <a:spcPct val="90000"/>
              </a:lnSpc>
              <a:spcBef>
                <a:spcPct val="20000"/>
              </a:spcBef>
              <a:buFontTx/>
              <a:buChar char="•"/>
              <a:defRPr/>
            </a:pPr>
            <a:r>
              <a:rPr kumimoji="0" lang="es-ES" sz="2000" b="1">
                <a:solidFill>
                  <a:srgbClr val="D92C0F"/>
                </a:solidFill>
                <a:effectLst>
                  <a:outerShdw blurRad="38100" dist="38100" dir="2700000" algn="tl">
                    <a:srgbClr val="C0C0C0"/>
                  </a:outerShdw>
                </a:effectLst>
                <a:latin typeface="Arial" charset="0"/>
              </a:rPr>
              <a:t>FSD602 Pagos Realizados</a:t>
            </a:r>
          </a:p>
          <a:p>
            <a:pPr marL="742950" lvl="1" indent="-285750" algn="l" defTabSz="762000" eaLnBrk="1" hangingPunct="1">
              <a:lnSpc>
                <a:spcPct val="90000"/>
              </a:lnSpc>
              <a:spcBef>
                <a:spcPct val="20000"/>
              </a:spcBef>
              <a:buFontTx/>
              <a:buChar char="•"/>
              <a:defRPr/>
            </a:pPr>
            <a:r>
              <a:rPr kumimoji="0" lang="es-ES_tradnl" sz="2000">
                <a:latin typeface="Arial" charset="0"/>
              </a:rPr>
              <a:t>Se almacena los pagos realizados para cada Préstamo:</a:t>
            </a:r>
          </a:p>
          <a:p>
            <a:pPr marL="1143000" lvl="2" indent="-228600" algn="l" defTabSz="762000" eaLnBrk="1" hangingPunct="1">
              <a:lnSpc>
                <a:spcPct val="90000"/>
              </a:lnSpc>
              <a:spcBef>
                <a:spcPct val="20000"/>
              </a:spcBef>
              <a:buFontTx/>
              <a:buChar char="•"/>
              <a:defRPr/>
            </a:pPr>
            <a:r>
              <a:rPr kumimoji="0" lang="es-ES_tradnl" sz="2000">
                <a:latin typeface="Arial" charset="0"/>
              </a:rPr>
              <a:t>PP1fech:  Fecha en que se pago </a:t>
            </a:r>
          </a:p>
          <a:p>
            <a:pPr marL="1143000" lvl="2" indent="-228600" algn="l" defTabSz="762000" eaLnBrk="1" hangingPunct="1">
              <a:lnSpc>
                <a:spcPct val="90000"/>
              </a:lnSpc>
              <a:spcBef>
                <a:spcPct val="20000"/>
              </a:spcBef>
              <a:buFontTx/>
              <a:buChar char="•"/>
              <a:defRPr/>
            </a:pPr>
            <a:r>
              <a:rPr kumimoji="0" lang="es-ES_tradnl" sz="2000">
                <a:latin typeface="Arial" charset="0"/>
              </a:rPr>
              <a:t>Pp1cap:  Cuanto pago de capital</a:t>
            </a:r>
          </a:p>
          <a:p>
            <a:pPr marL="1143000" lvl="2" indent="-228600" algn="l" defTabSz="762000" eaLnBrk="1" hangingPunct="1">
              <a:lnSpc>
                <a:spcPct val="90000"/>
              </a:lnSpc>
              <a:spcBef>
                <a:spcPct val="20000"/>
              </a:spcBef>
              <a:buFontTx/>
              <a:buChar char="•"/>
              <a:defRPr/>
            </a:pPr>
            <a:r>
              <a:rPr kumimoji="0" lang="es-ES_tradnl" sz="2000">
                <a:latin typeface="Arial" charset="0"/>
              </a:rPr>
              <a:t>Pp1int:  Cuanto pago de interés</a:t>
            </a:r>
          </a:p>
          <a:p>
            <a:pPr marL="1143000" lvl="2" indent="-228600" algn="l" defTabSz="762000" eaLnBrk="1" hangingPunct="1">
              <a:lnSpc>
                <a:spcPct val="90000"/>
              </a:lnSpc>
              <a:spcBef>
                <a:spcPct val="20000"/>
              </a:spcBef>
              <a:buFontTx/>
              <a:buChar char="•"/>
              <a:defRPr/>
            </a:pPr>
            <a:r>
              <a:rPr kumimoji="0" lang="es-ES_tradnl" sz="2000">
                <a:latin typeface="Arial" charset="0"/>
              </a:rPr>
              <a:t>Ppp1mor:  Cuanto pago de interés de mora</a:t>
            </a:r>
          </a:p>
          <a:p>
            <a:pPr marL="1143000" lvl="2" indent="-228600" algn="l" defTabSz="762000" eaLnBrk="1" hangingPunct="1">
              <a:lnSpc>
                <a:spcPct val="90000"/>
              </a:lnSpc>
              <a:spcBef>
                <a:spcPct val="20000"/>
              </a:spcBef>
              <a:buFontTx/>
              <a:buChar char="•"/>
              <a:defRPr/>
            </a:pPr>
            <a:r>
              <a:rPr kumimoji="0" lang="es-ES_tradnl" sz="2000">
                <a:latin typeface="Arial" charset="0"/>
              </a:rPr>
              <a:t>PP1salcap:  Cuanto capital resta pagar en esta cuota</a:t>
            </a:r>
          </a:p>
          <a:p>
            <a:pPr marL="1143000" lvl="2" indent="-228600" algn="l" defTabSz="762000" eaLnBrk="1" hangingPunct="1">
              <a:lnSpc>
                <a:spcPct val="90000"/>
              </a:lnSpc>
              <a:spcBef>
                <a:spcPct val="20000"/>
              </a:spcBef>
              <a:buFontTx/>
              <a:buChar char="•"/>
              <a:defRPr/>
            </a:pPr>
            <a:r>
              <a:rPr kumimoji="0" lang="es-ES_tradnl" sz="2000">
                <a:latin typeface="Arial" charset="0"/>
              </a:rPr>
              <a:t>Pp1salint:  Cuanto falta pagar de interés en esta cuota</a:t>
            </a:r>
          </a:p>
          <a:p>
            <a:pPr marL="1143000" lvl="2" indent="-228600" algn="l" defTabSz="762000" eaLnBrk="1" hangingPunct="1">
              <a:lnSpc>
                <a:spcPct val="90000"/>
              </a:lnSpc>
              <a:spcBef>
                <a:spcPct val="20000"/>
              </a:spcBef>
              <a:buFontTx/>
              <a:buChar char="•"/>
              <a:defRPr/>
            </a:pPr>
            <a:r>
              <a:rPr kumimoji="0" lang="es-ES_tradnl" sz="2000">
                <a:latin typeface="Arial" charset="0"/>
              </a:rPr>
              <a:t>PP1salmor:  Cuanto falta pagar de interés de mora en esta cuota</a:t>
            </a:r>
          </a:p>
          <a:p>
            <a:pPr marL="1143000" lvl="2" indent="-228600" algn="l" defTabSz="762000" eaLnBrk="1" hangingPunct="1">
              <a:lnSpc>
                <a:spcPct val="90000"/>
              </a:lnSpc>
              <a:spcBef>
                <a:spcPct val="20000"/>
              </a:spcBef>
              <a:buFontTx/>
              <a:buChar char="•"/>
              <a:defRPr/>
            </a:pPr>
            <a:r>
              <a:rPr kumimoji="0" lang="es-ES_tradnl" sz="2000">
                <a:latin typeface="Arial" charset="0"/>
              </a:rPr>
              <a:t>D602co:  Solo los registros con d602co en “S” son tomados en cuenta por Bantotal</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78948">
                                            <p:txEl>
                                              <p:pRg st="0" end="0"/>
                                            </p:txEl>
                                          </p:spTgt>
                                        </p:tgtEl>
                                        <p:attrNameLst>
                                          <p:attrName>style.visibility</p:attrName>
                                        </p:attrNameLst>
                                      </p:cBhvr>
                                      <p:to>
                                        <p:strVal val="visible"/>
                                      </p:to>
                                    </p:set>
                                    <p:animEffect transition="in" filter="box(in)">
                                      <p:cBhvr>
                                        <p:cTn id="7" dur="500"/>
                                        <p:tgtEl>
                                          <p:spTgt spid="9789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78948">
                                            <p:txEl>
                                              <p:pRg st="1" end="1"/>
                                            </p:txEl>
                                          </p:spTgt>
                                        </p:tgtEl>
                                        <p:attrNameLst>
                                          <p:attrName>style.visibility</p:attrName>
                                        </p:attrNameLst>
                                      </p:cBhvr>
                                      <p:to>
                                        <p:strVal val="visible"/>
                                      </p:to>
                                    </p:set>
                                    <p:animEffect transition="in" filter="box(in)">
                                      <p:cBhvr>
                                        <p:cTn id="12" dur="500"/>
                                        <p:tgtEl>
                                          <p:spTgt spid="97894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978948">
                                            <p:txEl>
                                              <p:pRg st="2" end="2"/>
                                            </p:txEl>
                                          </p:spTgt>
                                        </p:tgtEl>
                                        <p:attrNameLst>
                                          <p:attrName>style.visibility</p:attrName>
                                        </p:attrNameLst>
                                      </p:cBhvr>
                                      <p:to>
                                        <p:strVal val="visible"/>
                                      </p:to>
                                    </p:set>
                                    <p:animEffect transition="in" filter="box(in)">
                                      <p:cBhvr>
                                        <p:cTn id="17" dur="500"/>
                                        <p:tgtEl>
                                          <p:spTgt spid="97894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978948">
                                            <p:txEl>
                                              <p:pRg st="3" end="3"/>
                                            </p:txEl>
                                          </p:spTgt>
                                        </p:tgtEl>
                                        <p:attrNameLst>
                                          <p:attrName>style.visibility</p:attrName>
                                        </p:attrNameLst>
                                      </p:cBhvr>
                                      <p:to>
                                        <p:strVal val="visible"/>
                                      </p:to>
                                    </p:set>
                                    <p:animEffect transition="in" filter="box(in)">
                                      <p:cBhvr>
                                        <p:cTn id="22" dur="500"/>
                                        <p:tgtEl>
                                          <p:spTgt spid="97894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978948">
                                            <p:txEl>
                                              <p:pRg st="4" end="4"/>
                                            </p:txEl>
                                          </p:spTgt>
                                        </p:tgtEl>
                                        <p:attrNameLst>
                                          <p:attrName>style.visibility</p:attrName>
                                        </p:attrNameLst>
                                      </p:cBhvr>
                                      <p:to>
                                        <p:strVal val="visible"/>
                                      </p:to>
                                    </p:set>
                                    <p:animEffect transition="in" filter="box(in)">
                                      <p:cBhvr>
                                        <p:cTn id="27" dur="500"/>
                                        <p:tgtEl>
                                          <p:spTgt spid="97894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978948">
                                            <p:txEl>
                                              <p:pRg st="5" end="5"/>
                                            </p:txEl>
                                          </p:spTgt>
                                        </p:tgtEl>
                                        <p:attrNameLst>
                                          <p:attrName>style.visibility</p:attrName>
                                        </p:attrNameLst>
                                      </p:cBhvr>
                                      <p:to>
                                        <p:strVal val="visible"/>
                                      </p:to>
                                    </p:set>
                                    <p:animEffect transition="in" filter="box(in)">
                                      <p:cBhvr>
                                        <p:cTn id="32" dur="500"/>
                                        <p:tgtEl>
                                          <p:spTgt spid="97894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978948">
                                            <p:txEl>
                                              <p:pRg st="6" end="6"/>
                                            </p:txEl>
                                          </p:spTgt>
                                        </p:tgtEl>
                                        <p:attrNameLst>
                                          <p:attrName>style.visibility</p:attrName>
                                        </p:attrNameLst>
                                      </p:cBhvr>
                                      <p:to>
                                        <p:strVal val="visible"/>
                                      </p:to>
                                    </p:set>
                                    <p:animEffect transition="in" filter="box(in)">
                                      <p:cBhvr>
                                        <p:cTn id="37" dur="500"/>
                                        <p:tgtEl>
                                          <p:spTgt spid="97894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978948">
                                            <p:txEl>
                                              <p:pRg st="7" end="7"/>
                                            </p:txEl>
                                          </p:spTgt>
                                        </p:tgtEl>
                                        <p:attrNameLst>
                                          <p:attrName>style.visibility</p:attrName>
                                        </p:attrNameLst>
                                      </p:cBhvr>
                                      <p:to>
                                        <p:strVal val="visible"/>
                                      </p:to>
                                    </p:set>
                                    <p:animEffect transition="in" filter="box(in)">
                                      <p:cBhvr>
                                        <p:cTn id="42" dur="500"/>
                                        <p:tgtEl>
                                          <p:spTgt spid="978948">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978948">
                                            <p:txEl>
                                              <p:pRg st="8" end="8"/>
                                            </p:txEl>
                                          </p:spTgt>
                                        </p:tgtEl>
                                        <p:attrNameLst>
                                          <p:attrName>style.visibility</p:attrName>
                                        </p:attrNameLst>
                                      </p:cBhvr>
                                      <p:to>
                                        <p:strVal val="visible"/>
                                      </p:to>
                                    </p:set>
                                    <p:animEffect transition="in" filter="box(in)">
                                      <p:cBhvr>
                                        <p:cTn id="47" dur="500"/>
                                        <p:tgtEl>
                                          <p:spTgt spid="978948">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978948">
                                            <p:txEl>
                                              <p:pRg st="9" end="9"/>
                                            </p:txEl>
                                          </p:spTgt>
                                        </p:tgtEl>
                                        <p:attrNameLst>
                                          <p:attrName>style.visibility</p:attrName>
                                        </p:attrNameLst>
                                      </p:cBhvr>
                                      <p:to>
                                        <p:strVal val="visible"/>
                                      </p:to>
                                    </p:set>
                                    <p:animEffect transition="in" filter="box(in)">
                                      <p:cBhvr>
                                        <p:cTn id="52" dur="500"/>
                                        <p:tgtEl>
                                          <p:spTgt spid="97894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3 Marcador de pie de página">
            <a:extLst>
              <a:ext uri="{FF2B5EF4-FFF2-40B4-BE49-F238E27FC236}">
                <a16:creationId xmlns:a16="http://schemas.microsoft.com/office/drawing/2014/main" id="{D8582676-27B6-85E7-C0F7-1AC37BA2443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3075" name="Rectangle 5">
            <a:extLst>
              <a:ext uri="{FF2B5EF4-FFF2-40B4-BE49-F238E27FC236}">
                <a16:creationId xmlns:a16="http://schemas.microsoft.com/office/drawing/2014/main" id="{88724BA3-8BA6-4609-7B25-1841031CB496}"/>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462856" name="Rectangle 8">
            <a:extLst>
              <a:ext uri="{FF2B5EF4-FFF2-40B4-BE49-F238E27FC236}">
                <a16:creationId xmlns:a16="http://schemas.microsoft.com/office/drawing/2014/main" id="{9E203884-6E5F-02D5-D86D-6A31BBA3C4FB}"/>
              </a:ext>
            </a:extLst>
          </p:cNvPr>
          <p:cNvSpPr>
            <a:spLocks noGrp="1" noChangeArrowheads="1"/>
          </p:cNvSpPr>
          <p:nvPr>
            <p:ph type="body" idx="1"/>
          </p:nvPr>
        </p:nvSpPr>
        <p:spPr>
          <a:xfrm>
            <a:off x="609600" y="1701800"/>
            <a:ext cx="8215313" cy="4391025"/>
          </a:xfrm>
        </p:spPr>
        <p:txBody>
          <a:bodyPr/>
          <a:lstStyle/>
          <a:p>
            <a:pPr eaLnBrk="1" hangingPunct="1">
              <a:defRPr/>
            </a:pPr>
            <a:r>
              <a:rPr lang="es-ES" sz="2400" dirty="0">
                <a:solidFill>
                  <a:schemeClr val="tx1"/>
                </a:solidFill>
              </a:rPr>
              <a:t>¿Qué es un Préstamo?</a:t>
            </a:r>
          </a:p>
          <a:p>
            <a:pPr eaLnBrk="1" hangingPunct="1">
              <a:defRPr/>
            </a:pPr>
            <a:r>
              <a:rPr lang="es-UY" sz="2400" dirty="0">
                <a:solidFill>
                  <a:schemeClr val="tx1"/>
                </a:solidFill>
              </a:rPr>
              <a:t>Fórmula para el cálculo de intereses</a:t>
            </a:r>
          </a:p>
          <a:p>
            <a:pPr eaLnBrk="1" hangingPunct="1">
              <a:defRPr/>
            </a:pPr>
            <a:r>
              <a:rPr lang="es-UY" sz="2400" dirty="0">
                <a:solidFill>
                  <a:schemeClr val="tx1"/>
                </a:solidFill>
              </a:rPr>
              <a:t>Ejemplos</a:t>
            </a:r>
          </a:p>
          <a:p>
            <a:pPr eaLnBrk="1" hangingPunct="1">
              <a:defRPr/>
            </a:pPr>
            <a:r>
              <a:rPr lang="es-UY" sz="2400" dirty="0">
                <a:solidFill>
                  <a:schemeClr val="tx1"/>
                </a:solidFill>
              </a:rPr>
              <a:t>Estructuras del Sistema</a:t>
            </a:r>
          </a:p>
          <a:p>
            <a:pPr eaLnBrk="1" hangingPunct="1">
              <a:defRPr/>
            </a:pPr>
            <a:r>
              <a:rPr lang="es-UY" sz="2400" dirty="0">
                <a:solidFill>
                  <a:schemeClr val="tx1"/>
                </a:solidFill>
              </a:rPr>
              <a:t>Tipos de Créditos</a:t>
            </a:r>
          </a:p>
          <a:p>
            <a:pPr eaLnBrk="1" hangingPunct="1">
              <a:defRPr/>
            </a:pPr>
            <a:r>
              <a:rPr lang="es-UY" sz="2400" dirty="0">
                <a:solidFill>
                  <a:schemeClr val="tx1"/>
                </a:solidFill>
              </a:rPr>
              <a:t>Ciclo de Vida</a:t>
            </a:r>
          </a:p>
          <a:p>
            <a:pPr eaLnBrk="1" hangingPunct="1">
              <a:defRPr/>
            </a:pPr>
            <a:r>
              <a:rPr lang="es-UY" sz="2400" dirty="0">
                <a:solidFill>
                  <a:schemeClr val="tx1"/>
                </a:solidFill>
              </a:rPr>
              <a:t>Rutinas Utilizadas</a:t>
            </a:r>
          </a:p>
          <a:p>
            <a:pPr eaLnBrk="1" hangingPunct="1">
              <a:defRPr/>
            </a:pPr>
            <a:r>
              <a:rPr lang="es-UY" sz="2400" dirty="0">
                <a:solidFill>
                  <a:schemeClr val="tx1"/>
                </a:solidFill>
              </a:rPr>
              <a:t>Procesos Batch</a:t>
            </a:r>
          </a:p>
          <a:p>
            <a:pPr eaLnBrk="1" hangingPunct="1">
              <a:defRPr/>
            </a:pPr>
            <a:r>
              <a:rPr lang="es-UY" sz="2400" dirty="0">
                <a:solidFill>
                  <a:schemeClr val="tx1"/>
                </a:solidFill>
              </a:rPr>
              <a:t>Preseteo y Simulador de Préstamos</a:t>
            </a:r>
          </a:p>
        </p:txBody>
      </p:sp>
      <p:sp>
        <p:nvSpPr>
          <p:cNvPr id="462857" name="Rectangle 9">
            <a:extLst>
              <a:ext uri="{FF2B5EF4-FFF2-40B4-BE49-F238E27FC236}">
                <a16:creationId xmlns:a16="http://schemas.microsoft.com/office/drawing/2014/main" id="{4FC5C08E-1610-0E81-B9E1-CCD5BCFD944B}"/>
              </a:ext>
            </a:extLst>
          </p:cNvPr>
          <p:cNvSpPr>
            <a:spLocks noChangeArrowheads="1"/>
          </p:cNvSpPr>
          <p:nvPr/>
        </p:nvSpPr>
        <p:spPr bwMode="auto">
          <a:xfrm>
            <a:off x="395288" y="981075"/>
            <a:ext cx="3455987"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Agenda:</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2857">
                                            <p:txEl>
                                              <p:pRg st="0" end="0"/>
                                            </p:txEl>
                                          </p:spTgt>
                                        </p:tgtEl>
                                        <p:attrNameLst>
                                          <p:attrName>style.visibility</p:attrName>
                                        </p:attrNameLst>
                                      </p:cBhvr>
                                      <p:to>
                                        <p:strVal val="visible"/>
                                      </p:to>
                                    </p:set>
                                    <p:animEffect transition="in" filter="wipe(left)">
                                      <p:cBhvr>
                                        <p:cTn id="7" dur="500"/>
                                        <p:tgtEl>
                                          <p:spTgt spid="46285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62856">
                                            <p:txEl>
                                              <p:pRg st="0" end="0"/>
                                            </p:txEl>
                                          </p:spTgt>
                                        </p:tgtEl>
                                        <p:attrNameLst>
                                          <p:attrName>style.visibility</p:attrName>
                                        </p:attrNameLst>
                                      </p:cBhvr>
                                      <p:to>
                                        <p:strVal val="visible"/>
                                      </p:to>
                                    </p:set>
                                    <p:animEffect transition="in" filter="box(in)">
                                      <p:cBhvr>
                                        <p:cTn id="12" dur="500"/>
                                        <p:tgtEl>
                                          <p:spTgt spid="46285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62856">
                                            <p:txEl>
                                              <p:pRg st="1" end="1"/>
                                            </p:txEl>
                                          </p:spTgt>
                                        </p:tgtEl>
                                        <p:attrNameLst>
                                          <p:attrName>style.visibility</p:attrName>
                                        </p:attrNameLst>
                                      </p:cBhvr>
                                      <p:to>
                                        <p:strVal val="visible"/>
                                      </p:to>
                                    </p:set>
                                    <p:animEffect transition="in" filter="box(in)">
                                      <p:cBhvr>
                                        <p:cTn id="17" dur="500"/>
                                        <p:tgtEl>
                                          <p:spTgt spid="46285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62856">
                                            <p:txEl>
                                              <p:pRg st="2" end="2"/>
                                            </p:txEl>
                                          </p:spTgt>
                                        </p:tgtEl>
                                        <p:attrNameLst>
                                          <p:attrName>style.visibility</p:attrName>
                                        </p:attrNameLst>
                                      </p:cBhvr>
                                      <p:to>
                                        <p:strVal val="visible"/>
                                      </p:to>
                                    </p:set>
                                    <p:animEffect transition="in" filter="box(in)">
                                      <p:cBhvr>
                                        <p:cTn id="22" dur="500"/>
                                        <p:tgtEl>
                                          <p:spTgt spid="462856">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62856">
                                            <p:txEl>
                                              <p:pRg st="3" end="3"/>
                                            </p:txEl>
                                          </p:spTgt>
                                        </p:tgtEl>
                                        <p:attrNameLst>
                                          <p:attrName>style.visibility</p:attrName>
                                        </p:attrNameLst>
                                      </p:cBhvr>
                                      <p:to>
                                        <p:strVal val="visible"/>
                                      </p:to>
                                    </p:set>
                                    <p:animEffect transition="in" filter="box(in)">
                                      <p:cBhvr>
                                        <p:cTn id="27" dur="500"/>
                                        <p:tgtEl>
                                          <p:spTgt spid="462856">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62856">
                                            <p:txEl>
                                              <p:pRg st="4" end="4"/>
                                            </p:txEl>
                                          </p:spTgt>
                                        </p:tgtEl>
                                        <p:attrNameLst>
                                          <p:attrName>style.visibility</p:attrName>
                                        </p:attrNameLst>
                                      </p:cBhvr>
                                      <p:to>
                                        <p:strVal val="visible"/>
                                      </p:to>
                                    </p:set>
                                    <p:animEffect transition="in" filter="box(in)">
                                      <p:cBhvr>
                                        <p:cTn id="32" dur="500"/>
                                        <p:tgtEl>
                                          <p:spTgt spid="462856">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462856">
                                            <p:txEl>
                                              <p:pRg st="5" end="5"/>
                                            </p:txEl>
                                          </p:spTgt>
                                        </p:tgtEl>
                                        <p:attrNameLst>
                                          <p:attrName>style.visibility</p:attrName>
                                        </p:attrNameLst>
                                      </p:cBhvr>
                                      <p:to>
                                        <p:strVal val="visible"/>
                                      </p:to>
                                    </p:set>
                                    <p:animEffect transition="in" filter="box(in)">
                                      <p:cBhvr>
                                        <p:cTn id="37" dur="500"/>
                                        <p:tgtEl>
                                          <p:spTgt spid="462856">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462856">
                                            <p:txEl>
                                              <p:pRg st="6" end="6"/>
                                            </p:txEl>
                                          </p:spTgt>
                                        </p:tgtEl>
                                        <p:attrNameLst>
                                          <p:attrName>style.visibility</p:attrName>
                                        </p:attrNameLst>
                                      </p:cBhvr>
                                      <p:to>
                                        <p:strVal val="visible"/>
                                      </p:to>
                                    </p:set>
                                    <p:animEffect transition="in" filter="box(in)">
                                      <p:cBhvr>
                                        <p:cTn id="42" dur="500"/>
                                        <p:tgtEl>
                                          <p:spTgt spid="462856">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462856">
                                            <p:txEl>
                                              <p:pRg st="7" end="7"/>
                                            </p:txEl>
                                          </p:spTgt>
                                        </p:tgtEl>
                                        <p:attrNameLst>
                                          <p:attrName>style.visibility</p:attrName>
                                        </p:attrNameLst>
                                      </p:cBhvr>
                                      <p:to>
                                        <p:strVal val="visible"/>
                                      </p:to>
                                    </p:set>
                                    <p:animEffect transition="in" filter="box(in)">
                                      <p:cBhvr>
                                        <p:cTn id="47" dur="500"/>
                                        <p:tgtEl>
                                          <p:spTgt spid="462856">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462856">
                                            <p:txEl>
                                              <p:pRg st="8" end="8"/>
                                            </p:txEl>
                                          </p:spTgt>
                                        </p:tgtEl>
                                        <p:attrNameLst>
                                          <p:attrName>style.visibility</p:attrName>
                                        </p:attrNameLst>
                                      </p:cBhvr>
                                      <p:to>
                                        <p:strVal val="visible"/>
                                      </p:to>
                                    </p:set>
                                    <p:animEffect transition="in" filter="box(in)">
                                      <p:cBhvr>
                                        <p:cTn id="52" dur="500"/>
                                        <p:tgtEl>
                                          <p:spTgt spid="46285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3 Marcador de pie de página">
            <a:extLst>
              <a:ext uri="{FF2B5EF4-FFF2-40B4-BE49-F238E27FC236}">
                <a16:creationId xmlns:a16="http://schemas.microsoft.com/office/drawing/2014/main" id="{ED5F8BDA-259F-E440-57EF-FE74B0420AD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997378" name="Rectangle 2">
            <a:extLst>
              <a:ext uri="{FF2B5EF4-FFF2-40B4-BE49-F238E27FC236}">
                <a16:creationId xmlns:a16="http://schemas.microsoft.com/office/drawing/2014/main" id="{4425F04D-7D84-AD9B-989F-93EFBA9E7D83}"/>
              </a:ext>
            </a:extLst>
          </p:cNvPr>
          <p:cNvSpPr>
            <a:spLocks noGrp="1" noChangeArrowheads="1"/>
          </p:cNvSpPr>
          <p:nvPr>
            <p:ph type="subTitle" idx="1"/>
          </p:nvPr>
        </p:nvSpPr>
        <p:spPr/>
        <p:txBody>
          <a:bodyPr/>
          <a:lstStyle/>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p:txBody>
      </p:sp>
      <p:sp>
        <p:nvSpPr>
          <p:cNvPr id="997379" name="Rectangle 3">
            <a:extLst>
              <a:ext uri="{FF2B5EF4-FFF2-40B4-BE49-F238E27FC236}">
                <a16:creationId xmlns:a16="http://schemas.microsoft.com/office/drawing/2014/main" id="{40F20A6B-9248-8773-C4B2-C62A1D3802D3}"/>
              </a:ext>
            </a:extLst>
          </p:cNvPr>
          <p:cNvSpPr>
            <a:spLocks noGrp="1" noChangeArrowheads="1"/>
          </p:cNvSpPr>
          <p:nvPr>
            <p:ph type="ctrTitle"/>
          </p:nvPr>
        </p:nvSpPr>
        <p:spPr>
          <a:xfrm>
            <a:off x="685800" y="2395538"/>
            <a:ext cx="7772400" cy="1681162"/>
          </a:xfrm>
          <a:noFill/>
        </p:spPr>
        <p:txBody>
          <a:bodyPr lIns="91429" tIns="45714" rIns="91429" bIns="45714" anchor="ctr"/>
          <a:lstStyle/>
          <a:p>
            <a:pPr algn="ctr"/>
            <a:r>
              <a:rPr lang="es-ES" altLang="es-CO" sz="3000">
                <a:solidFill>
                  <a:srgbClr val="D83110"/>
                </a:solidFill>
              </a:rPr>
              <a:t>Sistema de Préstamos</a:t>
            </a:r>
            <a:br>
              <a:rPr lang="es-ES" altLang="es-CO" sz="3000">
                <a:solidFill>
                  <a:srgbClr val="D83110"/>
                </a:solidFill>
              </a:rPr>
            </a:br>
            <a:br>
              <a:rPr lang="es-ES" altLang="es-CO" sz="3000">
                <a:solidFill>
                  <a:srgbClr val="D83110"/>
                </a:solidFill>
              </a:rPr>
            </a:br>
            <a:r>
              <a:rPr lang="es-ES" altLang="es-CO" sz="3000">
                <a:solidFill>
                  <a:srgbClr val="D83110"/>
                </a:solidFill>
              </a:rPr>
              <a:t>Tipos de Créditos</a:t>
            </a:r>
          </a:p>
        </p:txBody>
      </p:sp>
      <p:sp>
        <p:nvSpPr>
          <p:cNvPr id="21509" name="Rectangle 4">
            <a:extLst>
              <a:ext uri="{FF2B5EF4-FFF2-40B4-BE49-F238E27FC236}">
                <a16:creationId xmlns:a16="http://schemas.microsoft.com/office/drawing/2014/main" id="{6FD0BEBC-17FA-2016-455D-6572A3C98D81}"/>
              </a:ext>
            </a:extLst>
          </p:cNvPr>
          <p:cNvSpPr>
            <a:spLocks noChangeArrowheads="1"/>
          </p:cNvSpPr>
          <p:nvPr/>
        </p:nvSpPr>
        <p:spPr bwMode="auto">
          <a:xfrm>
            <a:off x="171450"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Bantotal Training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97379"/>
                                        </p:tgtEl>
                                        <p:attrNameLst>
                                          <p:attrName>style.visibility</p:attrName>
                                        </p:attrNameLst>
                                      </p:cBhvr>
                                      <p:to>
                                        <p:strVal val="visible"/>
                                      </p:to>
                                    </p:set>
                                    <p:animEffect transition="in" filter="box(in)">
                                      <p:cBhvr>
                                        <p:cTn id="7" dur="500"/>
                                        <p:tgtEl>
                                          <p:spTgt spid="997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7379"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3 Marcador de pie de página">
            <a:extLst>
              <a:ext uri="{FF2B5EF4-FFF2-40B4-BE49-F238E27FC236}">
                <a16:creationId xmlns:a16="http://schemas.microsoft.com/office/drawing/2014/main" id="{1AEE4405-ADDD-E4D9-DE88-121A186FBF6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22531" name="Rectangle 2">
            <a:extLst>
              <a:ext uri="{FF2B5EF4-FFF2-40B4-BE49-F238E27FC236}">
                <a16:creationId xmlns:a16="http://schemas.microsoft.com/office/drawing/2014/main" id="{7479799D-DB81-BBE7-CF0E-1C009BB75F4C}"/>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999427" name="Rectangle 3">
            <a:extLst>
              <a:ext uri="{FF2B5EF4-FFF2-40B4-BE49-F238E27FC236}">
                <a16:creationId xmlns:a16="http://schemas.microsoft.com/office/drawing/2014/main" id="{5E957300-E887-60F4-EB81-E7CAD69D5F2E}"/>
              </a:ext>
            </a:extLst>
          </p:cNvPr>
          <p:cNvSpPr>
            <a:spLocks noGrp="1" noChangeArrowheads="1"/>
          </p:cNvSpPr>
          <p:nvPr>
            <p:ph type="body" idx="1"/>
          </p:nvPr>
        </p:nvSpPr>
        <p:spPr>
          <a:xfrm>
            <a:off x="609600" y="1701800"/>
            <a:ext cx="8215313" cy="4391025"/>
          </a:xfrm>
        </p:spPr>
        <p:txBody>
          <a:bodyPr/>
          <a:lstStyle/>
          <a:p>
            <a:pPr eaLnBrk="1" hangingPunct="1">
              <a:lnSpc>
                <a:spcPct val="80000"/>
              </a:lnSpc>
              <a:defRPr/>
            </a:pPr>
            <a:r>
              <a:rPr lang="es-ES" sz="2300"/>
              <a:t>Los créditos se encuentran agrupados en los siguientes módulos: </a:t>
            </a:r>
          </a:p>
          <a:p>
            <a:pPr eaLnBrk="1" hangingPunct="1">
              <a:lnSpc>
                <a:spcPct val="80000"/>
              </a:lnSpc>
              <a:defRPr/>
            </a:pPr>
            <a:endParaRPr lang="es-ES" sz="2300"/>
          </a:p>
          <a:p>
            <a:pPr eaLnBrk="1" hangingPunct="1">
              <a:lnSpc>
                <a:spcPct val="80000"/>
              </a:lnSpc>
              <a:defRPr/>
            </a:pPr>
            <a:r>
              <a:rPr lang="es-ES" sz="2300"/>
              <a:t>Corporativos o Comerciales </a:t>
            </a:r>
          </a:p>
          <a:p>
            <a:pPr lvl="1" eaLnBrk="1" hangingPunct="1">
              <a:lnSpc>
                <a:spcPct val="80000"/>
              </a:lnSpc>
              <a:defRPr/>
            </a:pPr>
            <a:r>
              <a:rPr lang="es-ES" sz="2300"/>
              <a:t>30   - Créditos Corporativos</a:t>
            </a:r>
          </a:p>
          <a:p>
            <a:pPr lvl="1" eaLnBrk="1" hangingPunct="1">
              <a:lnSpc>
                <a:spcPct val="80000"/>
              </a:lnSpc>
              <a:defRPr/>
            </a:pPr>
            <a:r>
              <a:rPr lang="es-ES" sz="2300"/>
              <a:t>34   - Créds. por Venta de Bienes Recibidos en Dación de Pago</a:t>
            </a:r>
          </a:p>
          <a:p>
            <a:pPr lvl="1" eaLnBrk="1" hangingPunct="1">
              <a:lnSpc>
                <a:spcPct val="80000"/>
              </a:lnSpc>
              <a:defRPr/>
            </a:pPr>
            <a:r>
              <a:rPr lang="es-ES" sz="2300"/>
              <a:t>110 - Prestamos Fin. C/Gtía. Hipotecaria</a:t>
            </a:r>
          </a:p>
          <a:p>
            <a:pPr lvl="1" eaLnBrk="1" hangingPunct="1">
              <a:lnSpc>
                <a:spcPct val="80000"/>
              </a:lnSpc>
              <a:defRPr/>
            </a:pPr>
            <a:r>
              <a:rPr lang="es-ES" sz="2300"/>
              <a:t>111 - Préstamos Corto Plazo</a:t>
            </a:r>
          </a:p>
          <a:p>
            <a:pPr lvl="1" eaLnBrk="1" hangingPunct="1">
              <a:lnSpc>
                <a:spcPct val="80000"/>
              </a:lnSpc>
              <a:defRPr/>
            </a:pPr>
            <a:r>
              <a:rPr lang="es-ES" sz="2300"/>
              <a:t>112 - Préstamos Largo Plazo</a:t>
            </a:r>
          </a:p>
          <a:p>
            <a:pPr lvl="1" eaLnBrk="1" hangingPunct="1">
              <a:lnSpc>
                <a:spcPct val="80000"/>
              </a:lnSpc>
              <a:defRPr/>
            </a:pPr>
            <a:r>
              <a:rPr lang="es-ES" sz="2300"/>
              <a:t>120 - Préstamos Sectoriales (Pasivos)</a:t>
            </a:r>
          </a:p>
        </p:txBody>
      </p:sp>
      <p:sp>
        <p:nvSpPr>
          <p:cNvPr id="999428" name="Rectangle 4">
            <a:extLst>
              <a:ext uri="{FF2B5EF4-FFF2-40B4-BE49-F238E27FC236}">
                <a16:creationId xmlns:a16="http://schemas.microsoft.com/office/drawing/2014/main" id="{3BEC8540-6F81-5A32-05DF-F46920986FDC}"/>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Tipos de Créditos:</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99428">
                                            <p:txEl>
                                              <p:pRg st="0" end="0"/>
                                            </p:txEl>
                                          </p:spTgt>
                                        </p:tgtEl>
                                        <p:attrNameLst>
                                          <p:attrName>style.visibility</p:attrName>
                                        </p:attrNameLst>
                                      </p:cBhvr>
                                      <p:to>
                                        <p:strVal val="visible"/>
                                      </p:to>
                                    </p:set>
                                    <p:animEffect transition="in" filter="wipe(left)">
                                      <p:cBhvr>
                                        <p:cTn id="7" dur="500"/>
                                        <p:tgtEl>
                                          <p:spTgt spid="99942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99427">
                                            <p:txEl>
                                              <p:pRg st="0" end="0"/>
                                            </p:txEl>
                                          </p:spTgt>
                                        </p:tgtEl>
                                        <p:attrNameLst>
                                          <p:attrName>style.visibility</p:attrName>
                                        </p:attrNameLst>
                                      </p:cBhvr>
                                      <p:to>
                                        <p:strVal val="visible"/>
                                      </p:to>
                                    </p:set>
                                    <p:animEffect transition="in" filter="box(in)">
                                      <p:cBhvr>
                                        <p:cTn id="12" dur="500"/>
                                        <p:tgtEl>
                                          <p:spTgt spid="99942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999427">
                                            <p:txEl>
                                              <p:pRg st="2" end="2"/>
                                            </p:txEl>
                                          </p:spTgt>
                                        </p:tgtEl>
                                        <p:attrNameLst>
                                          <p:attrName>style.visibility</p:attrName>
                                        </p:attrNameLst>
                                      </p:cBhvr>
                                      <p:to>
                                        <p:strVal val="visible"/>
                                      </p:to>
                                    </p:set>
                                    <p:animEffect transition="in" filter="box(in)">
                                      <p:cBhvr>
                                        <p:cTn id="17" dur="500"/>
                                        <p:tgtEl>
                                          <p:spTgt spid="9994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999427">
                                            <p:txEl>
                                              <p:pRg st="3" end="3"/>
                                            </p:txEl>
                                          </p:spTgt>
                                        </p:tgtEl>
                                        <p:attrNameLst>
                                          <p:attrName>style.visibility</p:attrName>
                                        </p:attrNameLst>
                                      </p:cBhvr>
                                      <p:to>
                                        <p:strVal val="visible"/>
                                      </p:to>
                                    </p:set>
                                    <p:animEffect transition="in" filter="box(in)">
                                      <p:cBhvr>
                                        <p:cTn id="22" dur="500"/>
                                        <p:tgtEl>
                                          <p:spTgt spid="9994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999427">
                                            <p:txEl>
                                              <p:pRg st="4" end="4"/>
                                            </p:txEl>
                                          </p:spTgt>
                                        </p:tgtEl>
                                        <p:attrNameLst>
                                          <p:attrName>style.visibility</p:attrName>
                                        </p:attrNameLst>
                                      </p:cBhvr>
                                      <p:to>
                                        <p:strVal val="visible"/>
                                      </p:to>
                                    </p:set>
                                    <p:animEffect transition="in" filter="box(in)">
                                      <p:cBhvr>
                                        <p:cTn id="27" dur="500"/>
                                        <p:tgtEl>
                                          <p:spTgt spid="9994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999427">
                                            <p:txEl>
                                              <p:pRg st="5" end="5"/>
                                            </p:txEl>
                                          </p:spTgt>
                                        </p:tgtEl>
                                        <p:attrNameLst>
                                          <p:attrName>style.visibility</p:attrName>
                                        </p:attrNameLst>
                                      </p:cBhvr>
                                      <p:to>
                                        <p:strVal val="visible"/>
                                      </p:to>
                                    </p:set>
                                    <p:animEffect transition="in" filter="box(in)">
                                      <p:cBhvr>
                                        <p:cTn id="32" dur="500"/>
                                        <p:tgtEl>
                                          <p:spTgt spid="99942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999427">
                                            <p:txEl>
                                              <p:pRg st="6" end="6"/>
                                            </p:txEl>
                                          </p:spTgt>
                                        </p:tgtEl>
                                        <p:attrNameLst>
                                          <p:attrName>style.visibility</p:attrName>
                                        </p:attrNameLst>
                                      </p:cBhvr>
                                      <p:to>
                                        <p:strVal val="visible"/>
                                      </p:to>
                                    </p:set>
                                    <p:animEffect transition="in" filter="box(in)">
                                      <p:cBhvr>
                                        <p:cTn id="37" dur="500"/>
                                        <p:tgtEl>
                                          <p:spTgt spid="99942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999427">
                                            <p:txEl>
                                              <p:pRg st="7" end="7"/>
                                            </p:txEl>
                                          </p:spTgt>
                                        </p:tgtEl>
                                        <p:attrNameLst>
                                          <p:attrName>style.visibility</p:attrName>
                                        </p:attrNameLst>
                                      </p:cBhvr>
                                      <p:to>
                                        <p:strVal val="visible"/>
                                      </p:to>
                                    </p:set>
                                    <p:animEffect transition="in" filter="box(in)">
                                      <p:cBhvr>
                                        <p:cTn id="42" dur="500"/>
                                        <p:tgtEl>
                                          <p:spTgt spid="99942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999427">
                                            <p:txEl>
                                              <p:pRg st="8" end="8"/>
                                            </p:txEl>
                                          </p:spTgt>
                                        </p:tgtEl>
                                        <p:attrNameLst>
                                          <p:attrName>style.visibility</p:attrName>
                                        </p:attrNameLst>
                                      </p:cBhvr>
                                      <p:to>
                                        <p:strVal val="visible"/>
                                      </p:to>
                                    </p:set>
                                    <p:animEffect transition="in" filter="box(in)">
                                      <p:cBhvr>
                                        <p:cTn id="47" dur="500"/>
                                        <p:tgtEl>
                                          <p:spTgt spid="9994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9428"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3 Marcador de pie de página">
            <a:extLst>
              <a:ext uri="{FF2B5EF4-FFF2-40B4-BE49-F238E27FC236}">
                <a16:creationId xmlns:a16="http://schemas.microsoft.com/office/drawing/2014/main" id="{CCC0639E-DA9F-F1DB-934C-F50A706159E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23555" name="Rectangle 2">
            <a:extLst>
              <a:ext uri="{FF2B5EF4-FFF2-40B4-BE49-F238E27FC236}">
                <a16:creationId xmlns:a16="http://schemas.microsoft.com/office/drawing/2014/main" id="{7785BA88-45E1-9CF2-1F2F-6C003CE98E0B}"/>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1001475" name="Rectangle 3">
            <a:extLst>
              <a:ext uri="{FF2B5EF4-FFF2-40B4-BE49-F238E27FC236}">
                <a16:creationId xmlns:a16="http://schemas.microsoft.com/office/drawing/2014/main" id="{5C488426-6084-53C0-673F-849F04B74E1E}"/>
              </a:ext>
            </a:extLst>
          </p:cNvPr>
          <p:cNvSpPr>
            <a:spLocks noGrp="1" noChangeArrowheads="1"/>
          </p:cNvSpPr>
          <p:nvPr>
            <p:ph type="body" idx="1"/>
          </p:nvPr>
        </p:nvSpPr>
        <p:spPr>
          <a:xfrm>
            <a:off x="609600" y="1701800"/>
            <a:ext cx="8215313" cy="4391025"/>
          </a:xfrm>
        </p:spPr>
        <p:txBody>
          <a:bodyPr/>
          <a:lstStyle/>
          <a:p>
            <a:pPr eaLnBrk="1" hangingPunct="1">
              <a:lnSpc>
                <a:spcPct val="80000"/>
              </a:lnSpc>
              <a:defRPr/>
            </a:pPr>
            <a:r>
              <a:rPr lang="es-ES" sz="2300"/>
              <a:t>Consumo</a:t>
            </a:r>
          </a:p>
          <a:p>
            <a:pPr lvl="1" eaLnBrk="1" hangingPunct="1">
              <a:lnSpc>
                <a:spcPct val="80000"/>
              </a:lnSpc>
              <a:defRPr/>
            </a:pPr>
            <a:r>
              <a:rPr lang="es-ES" sz="2300"/>
              <a:t>032 - Préstamos Consumo (Genérico)</a:t>
            </a:r>
          </a:p>
          <a:p>
            <a:pPr lvl="1" eaLnBrk="1" hangingPunct="1">
              <a:lnSpc>
                <a:spcPct val="80000"/>
              </a:lnSpc>
              <a:defRPr/>
            </a:pPr>
            <a:r>
              <a:rPr lang="es-ES" sz="2300"/>
              <a:t>101 - Préstamos Hipotecarios</a:t>
            </a:r>
          </a:p>
          <a:p>
            <a:pPr lvl="1" eaLnBrk="1" hangingPunct="1">
              <a:lnSpc>
                <a:spcPct val="80000"/>
              </a:lnSpc>
              <a:defRPr/>
            </a:pPr>
            <a:r>
              <a:rPr lang="es-ES" sz="2300"/>
              <a:t>102 - Préstamos Prendarios</a:t>
            </a:r>
          </a:p>
          <a:p>
            <a:pPr lvl="1" eaLnBrk="1" hangingPunct="1">
              <a:lnSpc>
                <a:spcPct val="80000"/>
              </a:lnSpc>
              <a:defRPr/>
            </a:pPr>
            <a:r>
              <a:rPr lang="es-ES" sz="2300"/>
              <a:t>103 - Préstamos Personales</a:t>
            </a:r>
          </a:p>
          <a:p>
            <a:pPr lvl="1" eaLnBrk="1" hangingPunct="1">
              <a:lnSpc>
                <a:spcPct val="80000"/>
              </a:lnSpc>
              <a:defRPr/>
            </a:pPr>
            <a:r>
              <a:rPr lang="es-ES" sz="2300"/>
              <a:t>104 - Préstamos a Empleados</a:t>
            </a:r>
          </a:p>
          <a:p>
            <a:pPr lvl="1" eaLnBrk="1" hangingPunct="1">
              <a:lnSpc>
                <a:spcPct val="80000"/>
              </a:lnSpc>
              <a:defRPr/>
            </a:pPr>
            <a:r>
              <a:rPr lang="es-ES" sz="2300"/>
              <a:t>105 - Otros Préstamos </a:t>
            </a:r>
          </a:p>
          <a:p>
            <a:pPr lvl="1" eaLnBrk="1" hangingPunct="1">
              <a:lnSpc>
                <a:spcPct val="80000"/>
              </a:lnSpc>
              <a:defRPr/>
            </a:pPr>
            <a:r>
              <a:rPr lang="es-ES" sz="2300"/>
              <a:t>033 - Operaciones Castigadas</a:t>
            </a:r>
            <a:endParaRPr lang="es-ES_tradnl" sz="2300"/>
          </a:p>
        </p:txBody>
      </p:sp>
      <p:sp>
        <p:nvSpPr>
          <p:cNvPr id="1001476" name="Rectangle 4">
            <a:extLst>
              <a:ext uri="{FF2B5EF4-FFF2-40B4-BE49-F238E27FC236}">
                <a16:creationId xmlns:a16="http://schemas.microsoft.com/office/drawing/2014/main" id="{61A78AFF-51A5-2538-4D7D-0ACE132A0928}"/>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Tipos de Créditos:</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01475">
                                            <p:txEl>
                                              <p:pRg st="0" end="0"/>
                                            </p:txEl>
                                          </p:spTgt>
                                        </p:tgtEl>
                                        <p:attrNameLst>
                                          <p:attrName>style.visibility</p:attrName>
                                        </p:attrNameLst>
                                      </p:cBhvr>
                                      <p:to>
                                        <p:strVal val="visible"/>
                                      </p:to>
                                    </p:set>
                                    <p:animEffect transition="in" filter="box(in)">
                                      <p:cBhvr>
                                        <p:cTn id="7" dur="500"/>
                                        <p:tgtEl>
                                          <p:spTgt spid="10014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01475">
                                            <p:txEl>
                                              <p:pRg st="1" end="1"/>
                                            </p:txEl>
                                          </p:spTgt>
                                        </p:tgtEl>
                                        <p:attrNameLst>
                                          <p:attrName>style.visibility</p:attrName>
                                        </p:attrNameLst>
                                      </p:cBhvr>
                                      <p:to>
                                        <p:strVal val="visible"/>
                                      </p:to>
                                    </p:set>
                                    <p:animEffect transition="in" filter="box(in)">
                                      <p:cBhvr>
                                        <p:cTn id="12" dur="500"/>
                                        <p:tgtEl>
                                          <p:spTgt spid="10014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01475">
                                            <p:txEl>
                                              <p:pRg st="2" end="2"/>
                                            </p:txEl>
                                          </p:spTgt>
                                        </p:tgtEl>
                                        <p:attrNameLst>
                                          <p:attrName>style.visibility</p:attrName>
                                        </p:attrNameLst>
                                      </p:cBhvr>
                                      <p:to>
                                        <p:strVal val="visible"/>
                                      </p:to>
                                    </p:set>
                                    <p:animEffect transition="in" filter="box(in)">
                                      <p:cBhvr>
                                        <p:cTn id="17" dur="500"/>
                                        <p:tgtEl>
                                          <p:spTgt spid="10014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001475">
                                            <p:txEl>
                                              <p:pRg st="3" end="3"/>
                                            </p:txEl>
                                          </p:spTgt>
                                        </p:tgtEl>
                                        <p:attrNameLst>
                                          <p:attrName>style.visibility</p:attrName>
                                        </p:attrNameLst>
                                      </p:cBhvr>
                                      <p:to>
                                        <p:strVal val="visible"/>
                                      </p:to>
                                    </p:set>
                                    <p:animEffect transition="in" filter="box(in)">
                                      <p:cBhvr>
                                        <p:cTn id="22" dur="500"/>
                                        <p:tgtEl>
                                          <p:spTgt spid="10014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001475">
                                            <p:txEl>
                                              <p:pRg st="4" end="4"/>
                                            </p:txEl>
                                          </p:spTgt>
                                        </p:tgtEl>
                                        <p:attrNameLst>
                                          <p:attrName>style.visibility</p:attrName>
                                        </p:attrNameLst>
                                      </p:cBhvr>
                                      <p:to>
                                        <p:strVal val="visible"/>
                                      </p:to>
                                    </p:set>
                                    <p:animEffect transition="in" filter="box(in)">
                                      <p:cBhvr>
                                        <p:cTn id="27" dur="500"/>
                                        <p:tgtEl>
                                          <p:spTgt spid="10014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001475">
                                            <p:txEl>
                                              <p:pRg st="5" end="5"/>
                                            </p:txEl>
                                          </p:spTgt>
                                        </p:tgtEl>
                                        <p:attrNameLst>
                                          <p:attrName>style.visibility</p:attrName>
                                        </p:attrNameLst>
                                      </p:cBhvr>
                                      <p:to>
                                        <p:strVal val="visible"/>
                                      </p:to>
                                    </p:set>
                                    <p:animEffect transition="in" filter="box(in)">
                                      <p:cBhvr>
                                        <p:cTn id="32" dur="500"/>
                                        <p:tgtEl>
                                          <p:spTgt spid="100147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001475">
                                            <p:txEl>
                                              <p:pRg st="6" end="6"/>
                                            </p:txEl>
                                          </p:spTgt>
                                        </p:tgtEl>
                                        <p:attrNameLst>
                                          <p:attrName>style.visibility</p:attrName>
                                        </p:attrNameLst>
                                      </p:cBhvr>
                                      <p:to>
                                        <p:strVal val="visible"/>
                                      </p:to>
                                    </p:set>
                                    <p:animEffect transition="in" filter="box(in)">
                                      <p:cBhvr>
                                        <p:cTn id="37" dur="500"/>
                                        <p:tgtEl>
                                          <p:spTgt spid="100147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1001475">
                                            <p:txEl>
                                              <p:pRg st="7" end="7"/>
                                            </p:txEl>
                                          </p:spTgt>
                                        </p:tgtEl>
                                        <p:attrNameLst>
                                          <p:attrName>style.visibility</p:attrName>
                                        </p:attrNameLst>
                                      </p:cBhvr>
                                      <p:to>
                                        <p:strVal val="visible"/>
                                      </p:to>
                                    </p:set>
                                    <p:animEffect transition="in" filter="box(in)">
                                      <p:cBhvr>
                                        <p:cTn id="42" dur="500"/>
                                        <p:tgtEl>
                                          <p:spTgt spid="10014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3 Marcador de pie de página">
            <a:extLst>
              <a:ext uri="{FF2B5EF4-FFF2-40B4-BE49-F238E27FC236}">
                <a16:creationId xmlns:a16="http://schemas.microsoft.com/office/drawing/2014/main" id="{108F65B3-4D79-2E54-973A-668105AD8E4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24579" name="Rectangle 2">
            <a:extLst>
              <a:ext uri="{FF2B5EF4-FFF2-40B4-BE49-F238E27FC236}">
                <a16:creationId xmlns:a16="http://schemas.microsoft.com/office/drawing/2014/main" id="{714F75F5-4CA0-15BC-2BF0-0B94199AB0A5}"/>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1003523" name="Rectangle 3">
            <a:extLst>
              <a:ext uri="{FF2B5EF4-FFF2-40B4-BE49-F238E27FC236}">
                <a16:creationId xmlns:a16="http://schemas.microsoft.com/office/drawing/2014/main" id="{91346FD9-BC88-829F-B7C4-5B7261F51C04}"/>
              </a:ext>
            </a:extLst>
          </p:cNvPr>
          <p:cNvSpPr>
            <a:spLocks noGrp="1" noChangeArrowheads="1"/>
          </p:cNvSpPr>
          <p:nvPr>
            <p:ph type="body" idx="1"/>
          </p:nvPr>
        </p:nvSpPr>
        <p:spPr>
          <a:xfrm>
            <a:off x="609600" y="1701800"/>
            <a:ext cx="8215313" cy="4391025"/>
          </a:xfrm>
        </p:spPr>
        <p:txBody>
          <a:bodyPr/>
          <a:lstStyle/>
          <a:p>
            <a:pPr eaLnBrk="1" hangingPunct="1">
              <a:lnSpc>
                <a:spcPct val="80000"/>
              </a:lnSpc>
              <a:defRPr/>
            </a:pPr>
            <a:r>
              <a:rPr lang="es-ES" sz="2300" dirty="0"/>
              <a:t>Existen distintos tipos de operación de créditos las cuales definen:</a:t>
            </a:r>
          </a:p>
          <a:p>
            <a:pPr lvl="1" eaLnBrk="1" hangingPunct="1">
              <a:lnSpc>
                <a:spcPct val="80000"/>
              </a:lnSpc>
              <a:buFont typeface="Wingdings" pitchFamily="2" charset="2"/>
              <a:buChar char="ü"/>
              <a:defRPr/>
            </a:pPr>
            <a:r>
              <a:rPr lang="es-ES" sz="2300" dirty="0"/>
              <a:t>Tipos de estructura de crédito (o tipo de cuota)</a:t>
            </a:r>
          </a:p>
          <a:p>
            <a:pPr lvl="1" eaLnBrk="1" hangingPunct="1">
              <a:lnSpc>
                <a:spcPct val="80000"/>
              </a:lnSpc>
              <a:buFont typeface="Wingdings" pitchFamily="2" charset="2"/>
              <a:buChar char="ü"/>
              <a:defRPr/>
            </a:pPr>
            <a:r>
              <a:rPr lang="es-ES" sz="2300" dirty="0"/>
              <a:t>Tipo de Tasa de Interés  (&lt;50 Tasa Fija, &gt;50 Tasa Revisable)</a:t>
            </a:r>
            <a:endParaRPr lang="es-ES_tradnl" sz="2300" dirty="0"/>
          </a:p>
        </p:txBody>
      </p:sp>
      <p:sp>
        <p:nvSpPr>
          <p:cNvPr id="1003524" name="Rectangle 4">
            <a:extLst>
              <a:ext uri="{FF2B5EF4-FFF2-40B4-BE49-F238E27FC236}">
                <a16:creationId xmlns:a16="http://schemas.microsoft.com/office/drawing/2014/main" id="{54688578-9B70-EE5B-1719-B14128A92B6C}"/>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Tipos de Créditos:</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03523">
                                            <p:txEl>
                                              <p:pRg st="0" end="0"/>
                                            </p:txEl>
                                          </p:spTgt>
                                        </p:tgtEl>
                                        <p:attrNameLst>
                                          <p:attrName>style.visibility</p:attrName>
                                        </p:attrNameLst>
                                      </p:cBhvr>
                                      <p:to>
                                        <p:strVal val="visible"/>
                                      </p:to>
                                    </p:set>
                                    <p:animEffect transition="in" filter="box(in)">
                                      <p:cBhvr>
                                        <p:cTn id="7" dur="500"/>
                                        <p:tgtEl>
                                          <p:spTgt spid="10035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03523">
                                            <p:txEl>
                                              <p:pRg st="1" end="1"/>
                                            </p:txEl>
                                          </p:spTgt>
                                        </p:tgtEl>
                                        <p:attrNameLst>
                                          <p:attrName>style.visibility</p:attrName>
                                        </p:attrNameLst>
                                      </p:cBhvr>
                                      <p:to>
                                        <p:strVal val="visible"/>
                                      </p:to>
                                    </p:set>
                                    <p:animEffect transition="in" filter="box(in)">
                                      <p:cBhvr>
                                        <p:cTn id="12" dur="500"/>
                                        <p:tgtEl>
                                          <p:spTgt spid="10035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03523">
                                            <p:txEl>
                                              <p:pRg st="2" end="2"/>
                                            </p:txEl>
                                          </p:spTgt>
                                        </p:tgtEl>
                                        <p:attrNameLst>
                                          <p:attrName>style.visibility</p:attrName>
                                        </p:attrNameLst>
                                      </p:cBhvr>
                                      <p:to>
                                        <p:strVal val="visible"/>
                                      </p:to>
                                    </p:set>
                                    <p:animEffect transition="in" filter="box(in)">
                                      <p:cBhvr>
                                        <p:cTn id="17" dur="500"/>
                                        <p:tgtEl>
                                          <p:spTgt spid="10035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3 Marcador de pie de página">
            <a:extLst>
              <a:ext uri="{FF2B5EF4-FFF2-40B4-BE49-F238E27FC236}">
                <a16:creationId xmlns:a16="http://schemas.microsoft.com/office/drawing/2014/main" id="{9B9D3A74-869F-143F-4C66-CB5C47668F9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25603" name="Rectangle 2">
            <a:extLst>
              <a:ext uri="{FF2B5EF4-FFF2-40B4-BE49-F238E27FC236}">
                <a16:creationId xmlns:a16="http://schemas.microsoft.com/office/drawing/2014/main" id="{50E89730-B8B6-333F-C3D3-DF8F1A4B8465}"/>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1005571" name="Rectangle 3">
            <a:extLst>
              <a:ext uri="{FF2B5EF4-FFF2-40B4-BE49-F238E27FC236}">
                <a16:creationId xmlns:a16="http://schemas.microsoft.com/office/drawing/2014/main" id="{FCB16564-BE69-73EF-BD25-289AEFA43A1F}"/>
              </a:ext>
            </a:extLst>
          </p:cNvPr>
          <p:cNvSpPr>
            <a:spLocks noGrp="1" noChangeArrowheads="1"/>
          </p:cNvSpPr>
          <p:nvPr>
            <p:ph type="body" idx="1"/>
          </p:nvPr>
        </p:nvSpPr>
        <p:spPr>
          <a:xfrm>
            <a:off x="609600" y="1701800"/>
            <a:ext cx="8215313" cy="4391025"/>
          </a:xfrm>
        </p:spPr>
        <p:txBody>
          <a:bodyPr/>
          <a:lstStyle/>
          <a:p>
            <a:pPr eaLnBrk="1" hangingPunct="1">
              <a:lnSpc>
                <a:spcPct val="80000"/>
              </a:lnSpc>
              <a:defRPr/>
            </a:pPr>
            <a:r>
              <a:rPr lang="es-ES" sz="2300" dirty="0"/>
              <a:t>Tipos de Operación definidos</a:t>
            </a:r>
          </a:p>
          <a:p>
            <a:pPr lvl="1" eaLnBrk="1" hangingPunct="1">
              <a:lnSpc>
                <a:spcPct val="80000"/>
              </a:lnSpc>
              <a:defRPr/>
            </a:pPr>
            <a:r>
              <a:rPr lang="es-ES" dirty="0"/>
              <a:t>1 - Amortizable Francés - Tasa Fija</a:t>
            </a:r>
          </a:p>
          <a:p>
            <a:pPr lvl="1" eaLnBrk="1" hangingPunct="1">
              <a:lnSpc>
                <a:spcPct val="80000"/>
              </a:lnSpc>
              <a:defRPr/>
            </a:pPr>
            <a:r>
              <a:rPr lang="es-ES" dirty="0"/>
              <a:t>2 - Amortizable Alemán - Tasa Fija</a:t>
            </a:r>
          </a:p>
          <a:p>
            <a:pPr lvl="1" eaLnBrk="1" hangingPunct="1">
              <a:lnSpc>
                <a:spcPct val="80000"/>
              </a:lnSpc>
              <a:defRPr/>
            </a:pPr>
            <a:r>
              <a:rPr lang="es-ES" dirty="0"/>
              <a:t>3 - Plan de Pagos - Tasa Fija</a:t>
            </a:r>
          </a:p>
          <a:p>
            <a:pPr lvl="1" eaLnBrk="1" hangingPunct="1">
              <a:lnSpc>
                <a:spcPct val="80000"/>
              </a:lnSpc>
              <a:defRPr/>
            </a:pPr>
            <a:r>
              <a:rPr lang="es-ES" dirty="0"/>
              <a:t>4 - Préstamo a Plazo Fijo - Tasa Fija   </a:t>
            </a:r>
          </a:p>
          <a:p>
            <a:pPr lvl="1" eaLnBrk="1" hangingPunct="1">
              <a:lnSpc>
                <a:spcPct val="80000"/>
              </a:lnSpc>
              <a:defRPr/>
            </a:pPr>
            <a:r>
              <a:rPr lang="es-ES" dirty="0"/>
              <a:t>5 - Francés con Seguros e Impuestos Incluidos - Tasa Fija</a:t>
            </a:r>
          </a:p>
          <a:p>
            <a:pPr lvl="1" eaLnBrk="1" hangingPunct="1">
              <a:lnSpc>
                <a:spcPct val="80000"/>
              </a:lnSpc>
              <a:defRPr/>
            </a:pPr>
            <a:r>
              <a:rPr lang="es-ES" dirty="0"/>
              <a:t>6 - Préstamos con Interés Anticipado - Tasa Fija</a:t>
            </a:r>
          </a:p>
          <a:p>
            <a:pPr lvl="1" eaLnBrk="1" hangingPunct="1">
              <a:lnSpc>
                <a:spcPct val="80000"/>
              </a:lnSpc>
              <a:defRPr/>
            </a:pPr>
            <a:r>
              <a:rPr lang="es-ES" dirty="0">
                <a:solidFill>
                  <a:srgbClr val="002060"/>
                </a:solidFill>
              </a:rPr>
              <a:t>51 - Amortizable Francés - Tasa Revisable</a:t>
            </a:r>
          </a:p>
          <a:p>
            <a:pPr lvl="1" eaLnBrk="1" hangingPunct="1">
              <a:lnSpc>
                <a:spcPct val="80000"/>
              </a:lnSpc>
              <a:defRPr/>
            </a:pPr>
            <a:r>
              <a:rPr lang="es-ES" dirty="0">
                <a:solidFill>
                  <a:srgbClr val="002060"/>
                </a:solidFill>
              </a:rPr>
              <a:t>52 - Amortizable Alemán - Tasa Revisable</a:t>
            </a:r>
          </a:p>
          <a:p>
            <a:pPr lvl="1" eaLnBrk="1" hangingPunct="1">
              <a:lnSpc>
                <a:spcPct val="80000"/>
              </a:lnSpc>
              <a:defRPr/>
            </a:pPr>
            <a:r>
              <a:rPr lang="es-ES" dirty="0">
                <a:solidFill>
                  <a:srgbClr val="002060"/>
                </a:solidFill>
              </a:rPr>
              <a:t>53 - Plan de Pagos - Tasa Revisable</a:t>
            </a:r>
          </a:p>
          <a:p>
            <a:pPr lvl="1" eaLnBrk="1" hangingPunct="1">
              <a:lnSpc>
                <a:spcPct val="80000"/>
              </a:lnSpc>
              <a:defRPr/>
            </a:pPr>
            <a:r>
              <a:rPr lang="es-ES" dirty="0">
                <a:solidFill>
                  <a:srgbClr val="002060"/>
                </a:solidFill>
              </a:rPr>
              <a:t>54 - Préstamo a Plazo Fijo - Tasa Revisable   </a:t>
            </a:r>
          </a:p>
          <a:p>
            <a:pPr lvl="1" eaLnBrk="1" hangingPunct="1">
              <a:lnSpc>
                <a:spcPct val="80000"/>
              </a:lnSpc>
              <a:defRPr/>
            </a:pPr>
            <a:r>
              <a:rPr lang="es-ES" dirty="0">
                <a:solidFill>
                  <a:srgbClr val="002060"/>
                </a:solidFill>
              </a:rPr>
              <a:t>55 - Francés con Seguros e Impuestos Incluidos - Tasa Revisable</a:t>
            </a:r>
          </a:p>
          <a:p>
            <a:pPr lvl="1" eaLnBrk="1" hangingPunct="1">
              <a:lnSpc>
                <a:spcPct val="80000"/>
              </a:lnSpc>
              <a:defRPr/>
            </a:pPr>
            <a:r>
              <a:rPr lang="es-ES" dirty="0">
                <a:solidFill>
                  <a:srgbClr val="002060"/>
                </a:solidFill>
              </a:rPr>
              <a:t>56 - Préstamos con Interés Anticipado - Tasa Revisable</a:t>
            </a:r>
            <a:endParaRPr lang="es-ES_tradnl" dirty="0">
              <a:solidFill>
                <a:srgbClr val="002060"/>
              </a:solidFill>
            </a:endParaRPr>
          </a:p>
        </p:txBody>
      </p:sp>
      <p:sp>
        <p:nvSpPr>
          <p:cNvPr id="1005572" name="Rectangle 4">
            <a:extLst>
              <a:ext uri="{FF2B5EF4-FFF2-40B4-BE49-F238E27FC236}">
                <a16:creationId xmlns:a16="http://schemas.microsoft.com/office/drawing/2014/main" id="{4A45952D-1E02-02D9-1EB6-F9C5D895A6DB}"/>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Tipos de Créditos:</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05571">
                                            <p:txEl>
                                              <p:pRg st="0" end="0"/>
                                            </p:txEl>
                                          </p:spTgt>
                                        </p:tgtEl>
                                        <p:attrNameLst>
                                          <p:attrName>style.visibility</p:attrName>
                                        </p:attrNameLst>
                                      </p:cBhvr>
                                      <p:to>
                                        <p:strVal val="visible"/>
                                      </p:to>
                                    </p:set>
                                    <p:animEffect transition="in" filter="box(in)">
                                      <p:cBhvr>
                                        <p:cTn id="7" dur="500"/>
                                        <p:tgtEl>
                                          <p:spTgt spid="10055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05571">
                                            <p:txEl>
                                              <p:pRg st="1" end="1"/>
                                            </p:txEl>
                                          </p:spTgt>
                                        </p:tgtEl>
                                        <p:attrNameLst>
                                          <p:attrName>style.visibility</p:attrName>
                                        </p:attrNameLst>
                                      </p:cBhvr>
                                      <p:to>
                                        <p:strVal val="visible"/>
                                      </p:to>
                                    </p:set>
                                    <p:animEffect transition="in" filter="box(in)">
                                      <p:cBhvr>
                                        <p:cTn id="12" dur="500"/>
                                        <p:tgtEl>
                                          <p:spTgt spid="10055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05571">
                                            <p:txEl>
                                              <p:pRg st="2" end="2"/>
                                            </p:txEl>
                                          </p:spTgt>
                                        </p:tgtEl>
                                        <p:attrNameLst>
                                          <p:attrName>style.visibility</p:attrName>
                                        </p:attrNameLst>
                                      </p:cBhvr>
                                      <p:to>
                                        <p:strVal val="visible"/>
                                      </p:to>
                                    </p:set>
                                    <p:animEffect transition="in" filter="box(in)">
                                      <p:cBhvr>
                                        <p:cTn id="17" dur="500"/>
                                        <p:tgtEl>
                                          <p:spTgt spid="10055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005571">
                                            <p:txEl>
                                              <p:pRg st="3" end="3"/>
                                            </p:txEl>
                                          </p:spTgt>
                                        </p:tgtEl>
                                        <p:attrNameLst>
                                          <p:attrName>style.visibility</p:attrName>
                                        </p:attrNameLst>
                                      </p:cBhvr>
                                      <p:to>
                                        <p:strVal val="visible"/>
                                      </p:to>
                                    </p:set>
                                    <p:animEffect transition="in" filter="box(in)">
                                      <p:cBhvr>
                                        <p:cTn id="22" dur="500"/>
                                        <p:tgtEl>
                                          <p:spTgt spid="10055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005571">
                                            <p:txEl>
                                              <p:pRg st="4" end="4"/>
                                            </p:txEl>
                                          </p:spTgt>
                                        </p:tgtEl>
                                        <p:attrNameLst>
                                          <p:attrName>style.visibility</p:attrName>
                                        </p:attrNameLst>
                                      </p:cBhvr>
                                      <p:to>
                                        <p:strVal val="visible"/>
                                      </p:to>
                                    </p:set>
                                    <p:animEffect transition="in" filter="box(in)">
                                      <p:cBhvr>
                                        <p:cTn id="27" dur="500"/>
                                        <p:tgtEl>
                                          <p:spTgt spid="10055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005571">
                                            <p:txEl>
                                              <p:pRg st="5" end="5"/>
                                            </p:txEl>
                                          </p:spTgt>
                                        </p:tgtEl>
                                        <p:attrNameLst>
                                          <p:attrName>style.visibility</p:attrName>
                                        </p:attrNameLst>
                                      </p:cBhvr>
                                      <p:to>
                                        <p:strVal val="visible"/>
                                      </p:to>
                                    </p:set>
                                    <p:animEffect transition="in" filter="box(in)">
                                      <p:cBhvr>
                                        <p:cTn id="32" dur="500"/>
                                        <p:tgtEl>
                                          <p:spTgt spid="100557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005571">
                                            <p:txEl>
                                              <p:pRg st="6" end="6"/>
                                            </p:txEl>
                                          </p:spTgt>
                                        </p:tgtEl>
                                        <p:attrNameLst>
                                          <p:attrName>style.visibility</p:attrName>
                                        </p:attrNameLst>
                                      </p:cBhvr>
                                      <p:to>
                                        <p:strVal val="visible"/>
                                      </p:to>
                                    </p:set>
                                    <p:animEffect transition="in" filter="box(in)">
                                      <p:cBhvr>
                                        <p:cTn id="37" dur="500"/>
                                        <p:tgtEl>
                                          <p:spTgt spid="100557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1005571">
                                            <p:txEl>
                                              <p:pRg st="7" end="7"/>
                                            </p:txEl>
                                          </p:spTgt>
                                        </p:tgtEl>
                                        <p:attrNameLst>
                                          <p:attrName>style.visibility</p:attrName>
                                        </p:attrNameLst>
                                      </p:cBhvr>
                                      <p:to>
                                        <p:strVal val="visible"/>
                                      </p:to>
                                    </p:set>
                                    <p:animEffect transition="in" filter="box(in)">
                                      <p:cBhvr>
                                        <p:cTn id="42" dur="500"/>
                                        <p:tgtEl>
                                          <p:spTgt spid="100557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1005571">
                                            <p:txEl>
                                              <p:pRg st="8" end="8"/>
                                            </p:txEl>
                                          </p:spTgt>
                                        </p:tgtEl>
                                        <p:attrNameLst>
                                          <p:attrName>style.visibility</p:attrName>
                                        </p:attrNameLst>
                                      </p:cBhvr>
                                      <p:to>
                                        <p:strVal val="visible"/>
                                      </p:to>
                                    </p:set>
                                    <p:animEffect transition="in" filter="box(in)">
                                      <p:cBhvr>
                                        <p:cTn id="47" dur="500"/>
                                        <p:tgtEl>
                                          <p:spTgt spid="100557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1005571">
                                            <p:txEl>
                                              <p:pRg st="9" end="9"/>
                                            </p:txEl>
                                          </p:spTgt>
                                        </p:tgtEl>
                                        <p:attrNameLst>
                                          <p:attrName>style.visibility</p:attrName>
                                        </p:attrNameLst>
                                      </p:cBhvr>
                                      <p:to>
                                        <p:strVal val="visible"/>
                                      </p:to>
                                    </p:set>
                                    <p:animEffect transition="in" filter="box(in)">
                                      <p:cBhvr>
                                        <p:cTn id="52" dur="500"/>
                                        <p:tgtEl>
                                          <p:spTgt spid="100557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1005571">
                                            <p:txEl>
                                              <p:pRg st="10" end="10"/>
                                            </p:txEl>
                                          </p:spTgt>
                                        </p:tgtEl>
                                        <p:attrNameLst>
                                          <p:attrName>style.visibility</p:attrName>
                                        </p:attrNameLst>
                                      </p:cBhvr>
                                      <p:to>
                                        <p:strVal val="visible"/>
                                      </p:to>
                                    </p:set>
                                    <p:animEffect transition="in" filter="box(in)">
                                      <p:cBhvr>
                                        <p:cTn id="57" dur="500"/>
                                        <p:tgtEl>
                                          <p:spTgt spid="1005571">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1005571">
                                            <p:txEl>
                                              <p:pRg st="11" end="11"/>
                                            </p:txEl>
                                          </p:spTgt>
                                        </p:tgtEl>
                                        <p:attrNameLst>
                                          <p:attrName>style.visibility</p:attrName>
                                        </p:attrNameLst>
                                      </p:cBhvr>
                                      <p:to>
                                        <p:strVal val="visible"/>
                                      </p:to>
                                    </p:set>
                                    <p:animEffect transition="in" filter="box(in)">
                                      <p:cBhvr>
                                        <p:cTn id="62" dur="500"/>
                                        <p:tgtEl>
                                          <p:spTgt spid="1005571">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nodeType="clickEffect">
                                  <p:stCondLst>
                                    <p:cond delay="0"/>
                                  </p:stCondLst>
                                  <p:childTnLst>
                                    <p:set>
                                      <p:cBhvr>
                                        <p:cTn id="66" dur="1" fill="hold">
                                          <p:stCondLst>
                                            <p:cond delay="0"/>
                                          </p:stCondLst>
                                        </p:cTn>
                                        <p:tgtEl>
                                          <p:spTgt spid="1005571">
                                            <p:txEl>
                                              <p:pRg st="12" end="12"/>
                                            </p:txEl>
                                          </p:spTgt>
                                        </p:tgtEl>
                                        <p:attrNameLst>
                                          <p:attrName>style.visibility</p:attrName>
                                        </p:attrNameLst>
                                      </p:cBhvr>
                                      <p:to>
                                        <p:strVal val="visible"/>
                                      </p:to>
                                    </p:set>
                                    <p:animEffect transition="in" filter="box(in)">
                                      <p:cBhvr>
                                        <p:cTn id="67" dur="500"/>
                                        <p:tgtEl>
                                          <p:spTgt spid="100557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3 Marcador de pie de página">
            <a:extLst>
              <a:ext uri="{FF2B5EF4-FFF2-40B4-BE49-F238E27FC236}">
                <a16:creationId xmlns:a16="http://schemas.microsoft.com/office/drawing/2014/main" id="{63CDD51E-52D8-2CD6-6D27-D4B3521F6BE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1007618" name="Rectangle 2">
            <a:extLst>
              <a:ext uri="{FF2B5EF4-FFF2-40B4-BE49-F238E27FC236}">
                <a16:creationId xmlns:a16="http://schemas.microsoft.com/office/drawing/2014/main" id="{364D7A0C-0602-BC20-E928-18A719BF9452}"/>
              </a:ext>
            </a:extLst>
          </p:cNvPr>
          <p:cNvSpPr>
            <a:spLocks noGrp="1" noChangeArrowheads="1"/>
          </p:cNvSpPr>
          <p:nvPr>
            <p:ph type="subTitle" idx="1"/>
          </p:nvPr>
        </p:nvSpPr>
        <p:spPr/>
        <p:txBody>
          <a:bodyPr/>
          <a:lstStyle/>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p:txBody>
      </p:sp>
      <p:sp>
        <p:nvSpPr>
          <p:cNvPr id="1007619" name="Rectangle 3">
            <a:extLst>
              <a:ext uri="{FF2B5EF4-FFF2-40B4-BE49-F238E27FC236}">
                <a16:creationId xmlns:a16="http://schemas.microsoft.com/office/drawing/2014/main" id="{97D00CB0-0F08-DED9-DD7B-5EDD0D54D720}"/>
              </a:ext>
            </a:extLst>
          </p:cNvPr>
          <p:cNvSpPr>
            <a:spLocks noGrp="1" noChangeArrowheads="1"/>
          </p:cNvSpPr>
          <p:nvPr>
            <p:ph type="ctrTitle"/>
          </p:nvPr>
        </p:nvSpPr>
        <p:spPr>
          <a:xfrm>
            <a:off x="685800" y="2395538"/>
            <a:ext cx="7772400" cy="1681162"/>
          </a:xfrm>
          <a:noFill/>
        </p:spPr>
        <p:txBody>
          <a:bodyPr lIns="91429" tIns="45714" rIns="91429" bIns="45714" anchor="ctr"/>
          <a:lstStyle/>
          <a:p>
            <a:pPr algn="ctr"/>
            <a:r>
              <a:rPr lang="es-ES" altLang="es-CO" sz="3000">
                <a:solidFill>
                  <a:srgbClr val="D83110"/>
                </a:solidFill>
              </a:rPr>
              <a:t>Sistema de Préstamos</a:t>
            </a:r>
            <a:br>
              <a:rPr lang="es-ES" altLang="es-CO" sz="3000">
                <a:solidFill>
                  <a:srgbClr val="D83110"/>
                </a:solidFill>
              </a:rPr>
            </a:br>
            <a:br>
              <a:rPr lang="es-ES" altLang="es-CO" sz="3000">
                <a:solidFill>
                  <a:srgbClr val="D83110"/>
                </a:solidFill>
              </a:rPr>
            </a:br>
            <a:r>
              <a:rPr lang="es-ES" altLang="es-CO" sz="3000">
                <a:solidFill>
                  <a:srgbClr val="D83110"/>
                </a:solidFill>
              </a:rPr>
              <a:t>Ciclo de Vida</a:t>
            </a:r>
          </a:p>
        </p:txBody>
      </p:sp>
      <p:sp>
        <p:nvSpPr>
          <p:cNvPr id="26629" name="Rectangle 4">
            <a:extLst>
              <a:ext uri="{FF2B5EF4-FFF2-40B4-BE49-F238E27FC236}">
                <a16:creationId xmlns:a16="http://schemas.microsoft.com/office/drawing/2014/main" id="{A806ABE2-11BD-C7EA-1EBA-555D8A98D26E}"/>
              </a:ext>
            </a:extLst>
          </p:cNvPr>
          <p:cNvSpPr>
            <a:spLocks noChangeArrowheads="1"/>
          </p:cNvSpPr>
          <p:nvPr/>
        </p:nvSpPr>
        <p:spPr bwMode="auto">
          <a:xfrm>
            <a:off x="171450"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Bantotal Training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07619"/>
                                        </p:tgtEl>
                                        <p:attrNameLst>
                                          <p:attrName>style.visibility</p:attrName>
                                        </p:attrNameLst>
                                      </p:cBhvr>
                                      <p:to>
                                        <p:strVal val="visible"/>
                                      </p:to>
                                    </p:set>
                                    <p:animEffect transition="in" filter="box(in)">
                                      <p:cBhvr>
                                        <p:cTn id="7" dur="500"/>
                                        <p:tgtEl>
                                          <p:spTgt spid="1007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7619"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3 Marcador de pie de página">
            <a:extLst>
              <a:ext uri="{FF2B5EF4-FFF2-40B4-BE49-F238E27FC236}">
                <a16:creationId xmlns:a16="http://schemas.microsoft.com/office/drawing/2014/main" id="{22B05F74-30B8-265B-F789-A9F2E3F6769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27651" name="Rectangle 2">
            <a:extLst>
              <a:ext uri="{FF2B5EF4-FFF2-40B4-BE49-F238E27FC236}">
                <a16:creationId xmlns:a16="http://schemas.microsoft.com/office/drawing/2014/main" id="{FADEAB52-1AA1-4758-31F3-234A1F5341E0}"/>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1009667" name="Rectangle 3">
            <a:extLst>
              <a:ext uri="{FF2B5EF4-FFF2-40B4-BE49-F238E27FC236}">
                <a16:creationId xmlns:a16="http://schemas.microsoft.com/office/drawing/2014/main" id="{1370811C-C75A-8496-B90F-42EB6B830988}"/>
              </a:ext>
            </a:extLst>
          </p:cNvPr>
          <p:cNvSpPr>
            <a:spLocks noGrp="1" noChangeArrowheads="1"/>
          </p:cNvSpPr>
          <p:nvPr>
            <p:ph type="body" idx="1"/>
          </p:nvPr>
        </p:nvSpPr>
        <p:spPr>
          <a:xfrm>
            <a:off x="609600" y="1701800"/>
            <a:ext cx="8215313" cy="4391025"/>
          </a:xfrm>
        </p:spPr>
        <p:txBody>
          <a:bodyPr/>
          <a:lstStyle/>
          <a:p>
            <a:pPr eaLnBrk="1" hangingPunct="1">
              <a:lnSpc>
                <a:spcPct val="80000"/>
              </a:lnSpc>
              <a:defRPr/>
            </a:pPr>
            <a:r>
              <a:rPr lang="es-UY" sz="2300"/>
              <a:t>Ciclo Operativo / Contable</a:t>
            </a:r>
          </a:p>
          <a:p>
            <a:pPr lvl="1" eaLnBrk="1" hangingPunct="1">
              <a:lnSpc>
                <a:spcPct val="80000"/>
              </a:lnSpc>
              <a:defRPr/>
            </a:pPr>
            <a:r>
              <a:rPr lang="es-UY" sz="2300"/>
              <a:t>Alta de Préstamos</a:t>
            </a:r>
          </a:p>
          <a:p>
            <a:pPr lvl="1" eaLnBrk="1" hangingPunct="1">
              <a:lnSpc>
                <a:spcPct val="80000"/>
              </a:lnSpc>
              <a:defRPr/>
            </a:pPr>
            <a:r>
              <a:rPr lang="es-UY" sz="2300"/>
              <a:t>Cobro de Cuota</a:t>
            </a:r>
          </a:p>
          <a:p>
            <a:pPr lvl="1" eaLnBrk="1" hangingPunct="1">
              <a:lnSpc>
                <a:spcPct val="80000"/>
              </a:lnSpc>
              <a:defRPr/>
            </a:pPr>
            <a:r>
              <a:rPr lang="es-UY" sz="2300"/>
              <a:t>Cobro Automático</a:t>
            </a:r>
          </a:p>
          <a:p>
            <a:pPr lvl="1" eaLnBrk="1" hangingPunct="1">
              <a:lnSpc>
                <a:spcPct val="80000"/>
              </a:lnSpc>
              <a:defRPr/>
            </a:pPr>
            <a:r>
              <a:rPr lang="es-UY" sz="2300"/>
              <a:t>Cancelación Total</a:t>
            </a:r>
          </a:p>
          <a:p>
            <a:pPr lvl="1" eaLnBrk="1" hangingPunct="1">
              <a:lnSpc>
                <a:spcPct val="80000"/>
              </a:lnSpc>
              <a:defRPr/>
            </a:pPr>
            <a:r>
              <a:rPr lang="es-UY" sz="2300"/>
              <a:t>Pasaje Manual</a:t>
            </a:r>
          </a:p>
          <a:p>
            <a:pPr lvl="1" eaLnBrk="1" hangingPunct="1">
              <a:lnSpc>
                <a:spcPct val="80000"/>
              </a:lnSpc>
              <a:defRPr/>
            </a:pPr>
            <a:r>
              <a:rPr lang="es-UY" sz="2300"/>
              <a:t>Refinanciaciones y Reprogramaciones</a:t>
            </a:r>
            <a:endParaRPr lang="es-ES" sz="2300"/>
          </a:p>
        </p:txBody>
      </p:sp>
      <p:sp>
        <p:nvSpPr>
          <p:cNvPr id="1009668" name="Rectangle 4">
            <a:extLst>
              <a:ext uri="{FF2B5EF4-FFF2-40B4-BE49-F238E27FC236}">
                <a16:creationId xmlns:a16="http://schemas.microsoft.com/office/drawing/2014/main" id="{8562D891-8FC8-8A2B-9E16-664C5658E5C8}"/>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Ciclo de Vida:</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9668">
                                            <p:txEl>
                                              <p:pRg st="0" end="0"/>
                                            </p:txEl>
                                          </p:spTgt>
                                        </p:tgtEl>
                                        <p:attrNameLst>
                                          <p:attrName>style.visibility</p:attrName>
                                        </p:attrNameLst>
                                      </p:cBhvr>
                                      <p:to>
                                        <p:strVal val="visible"/>
                                      </p:to>
                                    </p:set>
                                    <p:animEffect transition="in" filter="wipe(left)">
                                      <p:cBhvr>
                                        <p:cTn id="7" dur="500"/>
                                        <p:tgtEl>
                                          <p:spTgt spid="100966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09667">
                                            <p:txEl>
                                              <p:pRg st="0" end="0"/>
                                            </p:txEl>
                                          </p:spTgt>
                                        </p:tgtEl>
                                        <p:attrNameLst>
                                          <p:attrName>style.visibility</p:attrName>
                                        </p:attrNameLst>
                                      </p:cBhvr>
                                      <p:to>
                                        <p:strVal val="visible"/>
                                      </p:to>
                                    </p:set>
                                    <p:animEffect transition="in" filter="box(in)">
                                      <p:cBhvr>
                                        <p:cTn id="12" dur="500"/>
                                        <p:tgtEl>
                                          <p:spTgt spid="100966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09667">
                                            <p:txEl>
                                              <p:pRg st="1" end="1"/>
                                            </p:txEl>
                                          </p:spTgt>
                                        </p:tgtEl>
                                        <p:attrNameLst>
                                          <p:attrName>style.visibility</p:attrName>
                                        </p:attrNameLst>
                                      </p:cBhvr>
                                      <p:to>
                                        <p:strVal val="visible"/>
                                      </p:to>
                                    </p:set>
                                    <p:animEffect transition="in" filter="box(in)">
                                      <p:cBhvr>
                                        <p:cTn id="17" dur="500"/>
                                        <p:tgtEl>
                                          <p:spTgt spid="100966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009667">
                                            <p:txEl>
                                              <p:pRg st="2" end="2"/>
                                            </p:txEl>
                                          </p:spTgt>
                                        </p:tgtEl>
                                        <p:attrNameLst>
                                          <p:attrName>style.visibility</p:attrName>
                                        </p:attrNameLst>
                                      </p:cBhvr>
                                      <p:to>
                                        <p:strVal val="visible"/>
                                      </p:to>
                                    </p:set>
                                    <p:animEffect transition="in" filter="box(in)">
                                      <p:cBhvr>
                                        <p:cTn id="22" dur="500"/>
                                        <p:tgtEl>
                                          <p:spTgt spid="100966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009667">
                                            <p:txEl>
                                              <p:pRg st="3" end="3"/>
                                            </p:txEl>
                                          </p:spTgt>
                                        </p:tgtEl>
                                        <p:attrNameLst>
                                          <p:attrName>style.visibility</p:attrName>
                                        </p:attrNameLst>
                                      </p:cBhvr>
                                      <p:to>
                                        <p:strVal val="visible"/>
                                      </p:to>
                                    </p:set>
                                    <p:animEffect transition="in" filter="box(in)">
                                      <p:cBhvr>
                                        <p:cTn id="27" dur="500"/>
                                        <p:tgtEl>
                                          <p:spTgt spid="100966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009667">
                                            <p:txEl>
                                              <p:pRg st="4" end="4"/>
                                            </p:txEl>
                                          </p:spTgt>
                                        </p:tgtEl>
                                        <p:attrNameLst>
                                          <p:attrName>style.visibility</p:attrName>
                                        </p:attrNameLst>
                                      </p:cBhvr>
                                      <p:to>
                                        <p:strVal val="visible"/>
                                      </p:to>
                                    </p:set>
                                    <p:animEffect transition="in" filter="box(in)">
                                      <p:cBhvr>
                                        <p:cTn id="32" dur="500"/>
                                        <p:tgtEl>
                                          <p:spTgt spid="1009667">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009667">
                                            <p:txEl>
                                              <p:pRg st="5" end="5"/>
                                            </p:txEl>
                                          </p:spTgt>
                                        </p:tgtEl>
                                        <p:attrNameLst>
                                          <p:attrName>style.visibility</p:attrName>
                                        </p:attrNameLst>
                                      </p:cBhvr>
                                      <p:to>
                                        <p:strVal val="visible"/>
                                      </p:to>
                                    </p:set>
                                    <p:animEffect transition="in" filter="box(in)">
                                      <p:cBhvr>
                                        <p:cTn id="37" dur="500"/>
                                        <p:tgtEl>
                                          <p:spTgt spid="1009667">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1009667">
                                            <p:txEl>
                                              <p:pRg st="6" end="6"/>
                                            </p:txEl>
                                          </p:spTgt>
                                        </p:tgtEl>
                                        <p:attrNameLst>
                                          <p:attrName>style.visibility</p:attrName>
                                        </p:attrNameLst>
                                      </p:cBhvr>
                                      <p:to>
                                        <p:strVal val="visible"/>
                                      </p:to>
                                    </p:set>
                                    <p:animEffect transition="in" filter="box(in)">
                                      <p:cBhvr>
                                        <p:cTn id="42" dur="500"/>
                                        <p:tgtEl>
                                          <p:spTgt spid="10096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9668"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8674" name="3 Marcador de pie de página">
            <a:extLst>
              <a:ext uri="{FF2B5EF4-FFF2-40B4-BE49-F238E27FC236}">
                <a16:creationId xmlns:a16="http://schemas.microsoft.com/office/drawing/2014/main" id="{9B248CB4-D1FC-981A-C02D-2554AADB605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28675" name="Rectangle 2">
            <a:extLst>
              <a:ext uri="{FF2B5EF4-FFF2-40B4-BE49-F238E27FC236}">
                <a16:creationId xmlns:a16="http://schemas.microsoft.com/office/drawing/2014/main" id="{439A1A47-9EFD-AE64-4BFA-5072A438B78C}"/>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1011716" name="Rectangle 4">
            <a:extLst>
              <a:ext uri="{FF2B5EF4-FFF2-40B4-BE49-F238E27FC236}">
                <a16:creationId xmlns:a16="http://schemas.microsoft.com/office/drawing/2014/main" id="{25034D88-42F8-97D7-F59F-47472937D606}"/>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Ciclo de Vida:  Préstamos Corporativos</a:t>
            </a:r>
            <a:endParaRPr kumimoji="0" lang="es-ES" sz="2800" b="1">
              <a:solidFill>
                <a:srgbClr val="D83110"/>
              </a:solidFill>
              <a:effectLst>
                <a:outerShdw blurRad="38100" dist="38100" dir="2700000" algn="tl">
                  <a:srgbClr val="C0C0C0"/>
                </a:outerShdw>
              </a:effectLst>
              <a:latin typeface="Arial" charset="0"/>
            </a:endParaRPr>
          </a:p>
        </p:txBody>
      </p:sp>
      <p:pic>
        <p:nvPicPr>
          <p:cNvPr id="1011718" name="Picture 6">
            <a:extLst>
              <a:ext uri="{FF2B5EF4-FFF2-40B4-BE49-F238E27FC236}">
                <a16:creationId xmlns:a16="http://schemas.microsoft.com/office/drawing/2014/main" id="{F6383462-ABF4-E50A-700D-9E9E58F476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5" y="1554163"/>
            <a:ext cx="6238875" cy="47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11716">
                                            <p:txEl>
                                              <p:pRg st="0" end="0"/>
                                            </p:txEl>
                                          </p:spTgt>
                                        </p:tgtEl>
                                        <p:attrNameLst>
                                          <p:attrName>style.visibility</p:attrName>
                                        </p:attrNameLst>
                                      </p:cBhvr>
                                      <p:to>
                                        <p:strVal val="visible"/>
                                      </p:to>
                                    </p:set>
                                    <p:animEffect transition="in" filter="wipe(left)">
                                      <p:cBhvr>
                                        <p:cTn id="7" dur="500"/>
                                        <p:tgtEl>
                                          <p:spTgt spid="10117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11718"/>
                                        </p:tgtEl>
                                        <p:attrNameLst>
                                          <p:attrName>style.visibility</p:attrName>
                                        </p:attrNameLst>
                                      </p:cBhvr>
                                      <p:to>
                                        <p:strVal val="visible"/>
                                      </p:to>
                                    </p:set>
                                    <p:animEffect transition="in" filter="box(in)">
                                      <p:cBhvr>
                                        <p:cTn id="12" dur="500"/>
                                        <p:tgtEl>
                                          <p:spTgt spid="10117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1716"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9698" name="3 Marcador de pie de página">
            <a:extLst>
              <a:ext uri="{FF2B5EF4-FFF2-40B4-BE49-F238E27FC236}">
                <a16:creationId xmlns:a16="http://schemas.microsoft.com/office/drawing/2014/main" id="{37903399-A7AD-EB93-B100-4A6886A6945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29699" name="Rectangle 2">
            <a:extLst>
              <a:ext uri="{FF2B5EF4-FFF2-40B4-BE49-F238E27FC236}">
                <a16:creationId xmlns:a16="http://schemas.microsoft.com/office/drawing/2014/main" id="{D50F4646-7153-066E-DDFF-6699F13B1FF4}"/>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1013763" name="Rectangle 3">
            <a:extLst>
              <a:ext uri="{FF2B5EF4-FFF2-40B4-BE49-F238E27FC236}">
                <a16:creationId xmlns:a16="http://schemas.microsoft.com/office/drawing/2014/main" id="{F9A44D93-A3CF-8F33-8D24-F77BB146D3B3}"/>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Ciclo de Vida:  Préstamos Personales</a:t>
            </a:r>
            <a:endParaRPr kumimoji="0" lang="es-ES" sz="2800" b="1">
              <a:solidFill>
                <a:srgbClr val="D83110"/>
              </a:solidFill>
              <a:effectLst>
                <a:outerShdw blurRad="38100" dist="38100" dir="2700000" algn="tl">
                  <a:srgbClr val="C0C0C0"/>
                </a:outerShdw>
              </a:effectLst>
              <a:latin typeface="Arial" charset="0"/>
            </a:endParaRPr>
          </a:p>
        </p:txBody>
      </p:sp>
      <p:pic>
        <p:nvPicPr>
          <p:cNvPr id="1013765" name="Picture 5">
            <a:extLst>
              <a:ext uri="{FF2B5EF4-FFF2-40B4-BE49-F238E27FC236}">
                <a16:creationId xmlns:a16="http://schemas.microsoft.com/office/drawing/2014/main" id="{1069D4B5-30FF-CFD1-4704-2813AEFDA5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550988"/>
            <a:ext cx="6121400" cy="475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13763">
                                            <p:txEl>
                                              <p:pRg st="0" end="0"/>
                                            </p:txEl>
                                          </p:spTgt>
                                        </p:tgtEl>
                                        <p:attrNameLst>
                                          <p:attrName>style.visibility</p:attrName>
                                        </p:attrNameLst>
                                      </p:cBhvr>
                                      <p:to>
                                        <p:strVal val="visible"/>
                                      </p:to>
                                    </p:set>
                                    <p:animEffect transition="in" filter="wipe(left)">
                                      <p:cBhvr>
                                        <p:cTn id="7" dur="500"/>
                                        <p:tgtEl>
                                          <p:spTgt spid="10137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13765"/>
                                        </p:tgtEl>
                                        <p:attrNameLst>
                                          <p:attrName>style.visibility</p:attrName>
                                        </p:attrNameLst>
                                      </p:cBhvr>
                                      <p:to>
                                        <p:strVal val="visible"/>
                                      </p:to>
                                    </p:set>
                                    <p:animEffect transition="in" filter="box(in)">
                                      <p:cBhvr>
                                        <p:cTn id="12" dur="500"/>
                                        <p:tgtEl>
                                          <p:spTgt spid="1013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6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0722" name="3 Marcador de pie de página">
            <a:extLst>
              <a:ext uri="{FF2B5EF4-FFF2-40B4-BE49-F238E27FC236}">
                <a16:creationId xmlns:a16="http://schemas.microsoft.com/office/drawing/2014/main" id="{298223B9-7038-4921-8144-7853B7AD96B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30723" name="Rectangle 2">
            <a:extLst>
              <a:ext uri="{FF2B5EF4-FFF2-40B4-BE49-F238E27FC236}">
                <a16:creationId xmlns:a16="http://schemas.microsoft.com/office/drawing/2014/main" id="{1713ADF2-9935-277E-7513-2C09D2BB2A76}"/>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1015811" name="Rectangle 3">
            <a:extLst>
              <a:ext uri="{FF2B5EF4-FFF2-40B4-BE49-F238E27FC236}">
                <a16:creationId xmlns:a16="http://schemas.microsoft.com/office/drawing/2014/main" id="{A0C4B644-CD0F-5F14-F31E-58390751A331}"/>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Ciclo de Vida:  Préstamos Personales sin Gtía.</a:t>
            </a:r>
            <a:endParaRPr kumimoji="0" lang="es-ES" sz="2800" b="1">
              <a:solidFill>
                <a:srgbClr val="D83110"/>
              </a:solidFill>
              <a:effectLst>
                <a:outerShdw blurRad="38100" dist="38100" dir="2700000" algn="tl">
                  <a:srgbClr val="C0C0C0"/>
                </a:outerShdw>
              </a:effectLst>
              <a:latin typeface="Arial" charset="0"/>
            </a:endParaRPr>
          </a:p>
        </p:txBody>
      </p:sp>
      <p:pic>
        <p:nvPicPr>
          <p:cNvPr id="1015813" name="Picture 5">
            <a:extLst>
              <a:ext uri="{FF2B5EF4-FFF2-40B4-BE49-F238E27FC236}">
                <a16:creationId xmlns:a16="http://schemas.microsoft.com/office/drawing/2014/main" id="{96368840-4888-7F82-6FC0-65A14201C8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582738"/>
            <a:ext cx="7416800" cy="465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15811">
                                            <p:txEl>
                                              <p:pRg st="0" end="0"/>
                                            </p:txEl>
                                          </p:spTgt>
                                        </p:tgtEl>
                                        <p:attrNameLst>
                                          <p:attrName>style.visibility</p:attrName>
                                        </p:attrNameLst>
                                      </p:cBhvr>
                                      <p:to>
                                        <p:strVal val="visible"/>
                                      </p:to>
                                    </p:set>
                                    <p:animEffect transition="in" filter="wipe(left)">
                                      <p:cBhvr>
                                        <p:cTn id="7" dur="500"/>
                                        <p:tgtEl>
                                          <p:spTgt spid="10158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15813"/>
                                        </p:tgtEl>
                                        <p:attrNameLst>
                                          <p:attrName>style.visibility</p:attrName>
                                        </p:attrNameLst>
                                      </p:cBhvr>
                                      <p:to>
                                        <p:strVal val="visible"/>
                                      </p:to>
                                    </p:set>
                                    <p:animEffect transition="in" filter="box(in)">
                                      <p:cBhvr>
                                        <p:cTn id="12" dur="500"/>
                                        <p:tgtEl>
                                          <p:spTgt spid="1015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5811"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3 Marcador de pie de página">
            <a:extLst>
              <a:ext uri="{FF2B5EF4-FFF2-40B4-BE49-F238E27FC236}">
                <a16:creationId xmlns:a16="http://schemas.microsoft.com/office/drawing/2014/main" id="{879F34F3-EE29-7A1C-E437-1067AC3BEF1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912386" name="Rectangle 2">
            <a:extLst>
              <a:ext uri="{FF2B5EF4-FFF2-40B4-BE49-F238E27FC236}">
                <a16:creationId xmlns:a16="http://schemas.microsoft.com/office/drawing/2014/main" id="{1950E358-4E62-5891-FC88-4D41F8D73FDF}"/>
              </a:ext>
            </a:extLst>
          </p:cNvPr>
          <p:cNvSpPr>
            <a:spLocks noGrp="1" noChangeArrowheads="1"/>
          </p:cNvSpPr>
          <p:nvPr>
            <p:ph type="subTitle" idx="1"/>
          </p:nvPr>
        </p:nvSpPr>
        <p:spPr/>
        <p:txBody>
          <a:bodyPr/>
          <a:lstStyle/>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p:txBody>
      </p:sp>
      <p:sp>
        <p:nvSpPr>
          <p:cNvPr id="912387" name="Rectangle 3">
            <a:extLst>
              <a:ext uri="{FF2B5EF4-FFF2-40B4-BE49-F238E27FC236}">
                <a16:creationId xmlns:a16="http://schemas.microsoft.com/office/drawing/2014/main" id="{1201A7D3-AC6C-7E73-19B3-683C15678664}"/>
              </a:ext>
            </a:extLst>
          </p:cNvPr>
          <p:cNvSpPr>
            <a:spLocks noGrp="1" noChangeArrowheads="1"/>
          </p:cNvSpPr>
          <p:nvPr>
            <p:ph type="ctrTitle"/>
          </p:nvPr>
        </p:nvSpPr>
        <p:spPr>
          <a:xfrm>
            <a:off x="685800" y="2395538"/>
            <a:ext cx="7772400" cy="1681162"/>
          </a:xfrm>
          <a:noFill/>
        </p:spPr>
        <p:txBody>
          <a:bodyPr lIns="91429" tIns="45714" rIns="91429" bIns="45714" anchor="ctr"/>
          <a:lstStyle/>
          <a:p>
            <a:pPr algn="ctr"/>
            <a:r>
              <a:rPr lang="es-ES" altLang="es-CO" sz="3000">
                <a:solidFill>
                  <a:srgbClr val="D83110"/>
                </a:solidFill>
              </a:rPr>
              <a:t>Sistema de Préstamos</a:t>
            </a:r>
            <a:br>
              <a:rPr lang="es-ES" altLang="es-CO" sz="3000">
                <a:solidFill>
                  <a:srgbClr val="D83110"/>
                </a:solidFill>
              </a:rPr>
            </a:br>
            <a:br>
              <a:rPr lang="es-ES" altLang="es-CO" sz="3000">
                <a:solidFill>
                  <a:srgbClr val="D83110"/>
                </a:solidFill>
              </a:rPr>
            </a:br>
            <a:r>
              <a:rPr lang="es-ES" altLang="es-CO" sz="3000">
                <a:solidFill>
                  <a:srgbClr val="D83110"/>
                </a:solidFill>
              </a:rPr>
              <a:t>¿Qué es un Préstamo?</a:t>
            </a:r>
          </a:p>
        </p:txBody>
      </p:sp>
      <p:sp>
        <p:nvSpPr>
          <p:cNvPr id="4101" name="Rectangle 4">
            <a:extLst>
              <a:ext uri="{FF2B5EF4-FFF2-40B4-BE49-F238E27FC236}">
                <a16:creationId xmlns:a16="http://schemas.microsoft.com/office/drawing/2014/main" id="{40C4B733-C457-A668-EC86-2F10EE89515F}"/>
              </a:ext>
            </a:extLst>
          </p:cNvPr>
          <p:cNvSpPr>
            <a:spLocks noChangeArrowheads="1"/>
          </p:cNvSpPr>
          <p:nvPr/>
        </p:nvSpPr>
        <p:spPr bwMode="auto">
          <a:xfrm>
            <a:off x="171450"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Bantotal Training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12387"/>
                                        </p:tgtEl>
                                        <p:attrNameLst>
                                          <p:attrName>style.visibility</p:attrName>
                                        </p:attrNameLst>
                                      </p:cBhvr>
                                      <p:to>
                                        <p:strVal val="visible"/>
                                      </p:to>
                                    </p:set>
                                    <p:animEffect transition="in" filter="box(in)">
                                      <p:cBhvr>
                                        <p:cTn id="7" dur="500"/>
                                        <p:tgtEl>
                                          <p:spTgt spid="912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387"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3 Marcador de pie de página">
            <a:extLst>
              <a:ext uri="{FF2B5EF4-FFF2-40B4-BE49-F238E27FC236}">
                <a16:creationId xmlns:a16="http://schemas.microsoft.com/office/drawing/2014/main" id="{7B28C906-2C4B-3709-38B5-5135F2F9A90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31747" name="Rectangle 2">
            <a:extLst>
              <a:ext uri="{FF2B5EF4-FFF2-40B4-BE49-F238E27FC236}">
                <a16:creationId xmlns:a16="http://schemas.microsoft.com/office/drawing/2014/main" id="{E35C8AFD-4E33-7591-0027-6A383356BB99}"/>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1017859" name="Rectangle 3">
            <a:extLst>
              <a:ext uri="{FF2B5EF4-FFF2-40B4-BE49-F238E27FC236}">
                <a16:creationId xmlns:a16="http://schemas.microsoft.com/office/drawing/2014/main" id="{E3D3BA3A-1FAD-E144-7AAC-3D68B5E2A27D}"/>
              </a:ext>
            </a:extLst>
          </p:cNvPr>
          <p:cNvSpPr>
            <a:spLocks noGrp="1" noChangeArrowheads="1"/>
          </p:cNvSpPr>
          <p:nvPr>
            <p:ph type="body" idx="1"/>
          </p:nvPr>
        </p:nvSpPr>
        <p:spPr>
          <a:xfrm>
            <a:off x="609600" y="1701800"/>
            <a:ext cx="8215313" cy="4679950"/>
          </a:xfrm>
        </p:spPr>
        <p:txBody>
          <a:bodyPr/>
          <a:lstStyle/>
          <a:p>
            <a:pPr eaLnBrk="1" hangingPunct="1">
              <a:lnSpc>
                <a:spcPct val="80000"/>
              </a:lnSpc>
              <a:defRPr/>
            </a:pPr>
            <a:r>
              <a:rPr lang="es-ES" sz="2100"/>
              <a:t>En el Ingreso de Operaciones para cada Módulo se selecciona el Tipo de Préstamo que se desea ingresar, el cual puede ser:</a:t>
            </a:r>
          </a:p>
          <a:p>
            <a:pPr eaLnBrk="1" hangingPunct="1">
              <a:lnSpc>
                <a:spcPct val="80000"/>
              </a:lnSpc>
              <a:defRPr/>
            </a:pPr>
            <a:endParaRPr lang="es-ES" sz="2100"/>
          </a:p>
          <a:p>
            <a:pPr eaLnBrk="1" hangingPunct="1">
              <a:lnSpc>
                <a:spcPct val="80000"/>
              </a:lnSpc>
              <a:defRPr/>
            </a:pPr>
            <a:r>
              <a:rPr lang="es-ES" sz="2100"/>
              <a:t>Ingreso de Créditos Corporativos</a:t>
            </a:r>
          </a:p>
          <a:p>
            <a:pPr lvl="1" eaLnBrk="1" hangingPunct="1">
              <a:lnSpc>
                <a:spcPct val="80000"/>
              </a:lnSpc>
              <a:defRPr/>
            </a:pPr>
            <a:r>
              <a:rPr lang="es-ES" sz="2100"/>
              <a:t>Alta de Préstamos Corto Plazo, TRN 		</a:t>
            </a:r>
            <a:r>
              <a:rPr lang="es-ES" sz="2100" b="1">
                <a:solidFill>
                  <a:srgbClr val="D83110"/>
                </a:solidFill>
                <a:effectLst>
                  <a:outerShdw blurRad="38100" dist="38100" dir="2700000" algn="tl">
                    <a:srgbClr val="C0C0C0"/>
                  </a:outerShdw>
                </a:effectLst>
              </a:rPr>
              <a:t>30/10</a:t>
            </a:r>
          </a:p>
          <a:p>
            <a:pPr lvl="1" eaLnBrk="1" hangingPunct="1">
              <a:lnSpc>
                <a:spcPct val="80000"/>
              </a:lnSpc>
              <a:defRPr/>
            </a:pPr>
            <a:r>
              <a:rPr lang="es-ES" sz="2100"/>
              <a:t>Alta de Préstamos Largo Plazo, TRN 		</a:t>
            </a:r>
            <a:r>
              <a:rPr lang="es-ES" sz="2100" b="1">
                <a:solidFill>
                  <a:srgbClr val="D83110"/>
                </a:solidFill>
                <a:effectLst>
                  <a:outerShdw blurRad="38100" dist="38100" dir="2700000" algn="tl">
                    <a:srgbClr val="C0C0C0"/>
                  </a:outerShdw>
                </a:effectLst>
              </a:rPr>
              <a:t>30/20</a:t>
            </a:r>
            <a:r>
              <a:rPr lang="es-ES" sz="2100"/>
              <a:t> </a:t>
            </a:r>
          </a:p>
          <a:p>
            <a:pPr lvl="1" eaLnBrk="1" hangingPunct="1">
              <a:lnSpc>
                <a:spcPct val="80000"/>
              </a:lnSpc>
              <a:defRPr/>
            </a:pPr>
            <a:r>
              <a:rPr lang="es-ES" sz="2100"/>
              <a:t>Otros Adelantos - Call Empresas, TRN 		</a:t>
            </a:r>
            <a:r>
              <a:rPr lang="es-ES" sz="2100" b="1">
                <a:solidFill>
                  <a:srgbClr val="D83110"/>
                </a:solidFill>
                <a:effectLst>
                  <a:outerShdw blurRad="38100" dist="38100" dir="2700000" algn="tl">
                    <a:srgbClr val="C0C0C0"/>
                  </a:outerShdw>
                </a:effectLst>
              </a:rPr>
              <a:t>30/30</a:t>
            </a:r>
          </a:p>
          <a:p>
            <a:pPr lvl="1" eaLnBrk="1" hangingPunct="1">
              <a:lnSpc>
                <a:spcPct val="80000"/>
              </a:lnSpc>
              <a:defRPr/>
            </a:pPr>
            <a:r>
              <a:rPr lang="es-ES" sz="2100"/>
              <a:t>Alta de Prést. Financ. c/Gtía. Prendaria, TRN 	</a:t>
            </a:r>
            <a:r>
              <a:rPr lang="es-ES" sz="2100" b="1">
                <a:solidFill>
                  <a:srgbClr val="D83110"/>
                </a:solidFill>
                <a:effectLst>
                  <a:outerShdw blurRad="38100" dist="38100" dir="2700000" algn="tl">
                    <a:srgbClr val="C0C0C0"/>
                  </a:outerShdw>
                </a:effectLst>
              </a:rPr>
              <a:t>30/40</a:t>
            </a:r>
          </a:p>
          <a:p>
            <a:pPr lvl="1" eaLnBrk="1" hangingPunct="1">
              <a:lnSpc>
                <a:spcPct val="80000"/>
              </a:lnSpc>
              <a:defRPr/>
            </a:pPr>
            <a:r>
              <a:rPr lang="es-ES" sz="2100"/>
              <a:t>Alta de Préstamos Financ. c/Gtía. Hip., TRN 	</a:t>
            </a:r>
            <a:r>
              <a:rPr lang="es-ES" sz="2100" b="1">
                <a:solidFill>
                  <a:srgbClr val="D83110"/>
                </a:solidFill>
                <a:effectLst>
                  <a:outerShdw blurRad="38100" dist="38100" dir="2700000" algn="tl">
                    <a:srgbClr val="C0C0C0"/>
                  </a:outerShdw>
                </a:effectLst>
              </a:rPr>
              <a:t>30/45</a:t>
            </a:r>
          </a:p>
          <a:p>
            <a:pPr lvl="1" eaLnBrk="1" hangingPunct="1">
              <a:lnSpc>
                <a:spcPct val="80000"/>
              </a:lnSpc>
              <a:defRPr/>
            </a:pPr>
            <a:endParaRPr lang="es-ES" sz="2100"/>
          </a:p>
          <a:p>
            <a:pPr eaLnBrk="1" hangingPunct="1">
              <a:lnSpc>
                <a:spcPct val="80000"/>
              </a:lnSpc>
              <a:defRPr/>
            </a:pPr>
            <a:r>
              <a:rPr lang="es-ES" sz="2100"/>
              <a:t>Ingreso de Créditos al Consumo</a:t>
            </a:r>
          </a:p>
          <a:p>
            <a:pPr lvl="1" eaLnBrk="1" hangingPunct="1">
              <a:lnSpc>
                <a:spcPct val="80000"/>
              </a:lnSpc>
              <a:defRPr/>
            </a:pPr>
            <a:r>
              <a:rPr lang="es-ES" sz="2100"/>
              <a:t>Alta de Préstamos Personales, TRN 		</a:t>
            </a:r>
            <a:r>
              <a:rPr lang="es-ES" sz="2100" b="1">
                <a:solidFill>
                  <a:srgbClr val="D83110"/>
                </a:solidFill>
                <a:effectLst>
                  <a:outerShdw blurRad="38100" dist="38100" dir="2700000" algn="tl">
                    <a:srgbClr val="C0C0C0"/>
                  </a:outerShdw>
                </a:effectLst>
              </a:rPr>
              <a:t>32/31</a:t>
            </a:r>
          </a:p>
          <a:p>
            <a:pPr lvl="1" eaLnBrk="1" hangingPunct="1">
              <a:lnSpc>
                <a:spcPct val="80000"/>
              </a:lnSpc>
              <a:defRPr/>
            </a:pPr>
            <a:r>
              <a:rPr lang="es-ES" sz="2100"/>
              <a:t>Alta de Préstamos a Empleados, TRN 		</a:t>
            </a:r>
            <a:r>
              <a:rPr lang="es-ES" sz="2100" b="1">
                <a:solidFill>
                  <a:srgbClr val="D83110"/>
                </a:solidFill>
                <a:effectLst>
                  <a:outerShdw blurRad="38100" dist="38100" dir="2700000" algn="tl">
                    <a:srgbClr val="C0C0C0"/>
                  </a:outerShdw>
                </a:effectLst>
              </a:rPr>
              <a:t>32/50</a:t>
            </a:r>
          </a:p>
          <a:p>
            <a:pPr lvl="1" eaLnBrk="1" hangingPunct="1">
              <a:lnSpc>
                <a:spcPct val="80000"/>
              </a:lnSpc>
              <a:defRPr/>
            </a:pPr>
            <a:r>
              <a:rPr lang="es-ES" sz="2100"/>
              <a:t>Alta de Préstamos Hipotecarios, TRN 		</a:t>
            </a:r>
            <a:r>
              <a:rPr lang="es-ES" sz="2100" b="1">
                <a:solidFill>
                  <a:srgbClr val="D83110"/>
                </a:solidFill>
                <a:effectLst>
                  <a:outerShdw blurRad="38100" dist="38100" dir="2700000" algn="tl">
                    <a:srgbClr val="C0C0C0"/>
                  </a:outerShdw>
                </a:effectLst>
              </a:rPr>
              <a:t>32/60</a:t>
            </a:r>
          </a:p>
        </p:txBody>
      </p:sp>
      <p:sp>
        <p:nvSpPr>
          <p:cNvPr id="1017860" name="Rectangle 4">
            <a:extLst>
              <a:ext uri="{FF2B5EF4-FFF2-40B4-BE49-F238E27FC236}">
                <a16:creationId xmlns:a16="http://schemas.microsoft.com/office/drawing/2014/main" id="{2090873C-CB0D-263C-F62E-8267DE7EF64C}"/>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Ciclo de Vida:  Alta</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17860">
                                            <p:txEl>
                                              <p:pRg st="0" end="0"/>
                                            </p:txEl>
                                          </p:spTgt>
                                        </p:tgtEl>
                                        <p:attrNameLst>
                                          <p:attrName>style.visibility</p:attrName>
                                        </p:attrNameLst>
                                      </p:cBhvr>
                                      <p:to>
                                        <p:strVal val="visible"/>
                                      </p:to>
                                    </p:set>
                                    <p:animEffect transition="in" filter="wipe(left)">
                                      <p:cBhvr>
                                        <p:cTn id="7" dur="500"/>
                                        <p:tgtEl>
                                          <p:spTgt spid="101786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17859">
                                            <p:txEl>
                                              <p:pRg st="0" end="0"/>
                                            </p:txEl>
                                          </p:spTgt>
                                        </p:tgtEl>
                                        <p:attrNameLst>
                                          <p:attrName>style.visibility</p:attrName>
                                        </p:attrNameLst>
                                      </p:cBhvr>
                                      <p:to>
                                        <p:strVal val="visible"/>
                                      </p:to>
                                    </p:set>
                                    <p:animEffect transition="in" filter="box(in)">
                                      <p:cBhvr>
                                        <p:cTn id="12" dur="500"/>
                                        <p:tgtEl>
                                          <p:spTgt spid="101785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17859">
                                            <p:txEl>
                                              <p:pRg st="2" end="2"/>
                                            </p:txEl>
                                          </p:spTgt>
                                        </p:tgtEl>
                                        <p:attrNameLst>
                                          <p:attrName>style.visibility</p:attrName>
                                        </p:attrNameLst>
                                      </p:cBhvr>
                                      <p:to>
                                        <p:strVal val="visible"/>
                                      </p:to>
                                    </p:set>
                                    <p:animEffect transition="in" filter="box(in)">
                                      <p:cBhvr>
                                        <p:cTn id="17" dur="500"/>
                                        <p:tgtEl>
                                          <p:spTgt spid="10178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017859">
                                            <p:txEl>
                                              <p:pRg st="3" end="3"/>
                                            </p:txEl>
                                          </p:spTgt>
                                        </p:tgtEl>
                                        <p:attrNameLst>
                                          <p:attrName>style.visibility</p:attrName>
                                        </p:attrNameLst>
                                      </p:cBhvr>
                                      <p:to>
                                        <p:strVal val="visible"/>
                                      </p:to>
                                    </p:set>
                                    <p:animEffect transition="in" filter="box(in)">
                                      <p:cBhvr>
                                        <p:cTn id="22" dur="500"/>
                                        <p:tgtEl>
                                          <p:spTgt spid="10178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017859">
                                            <p:txEl>
                                              <p:pRg st="4" end="4"/>
                                            </p:txEl>
                                          </p:spTgt>
                                        </p:tgtEl>
                                        <p:attrNameLst>
                                          <p:attrName>style.visibility</p:attrName>
                                        </p:attrNameLst>
                                      </p:cBhvr>
                                      <p:to>
                                        <p:strVal val="visible"/>
                                      </p:to>
                                    </p:set>
                                    <p:animEffect transition="in" filter="box(in)">
                                      <p:cBhvr>
                                        <p:cTn id="27" dur="500"/>
                                        <p:tgtEl>
                                          <p:spTgt spid="101785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017859">
                                            <p:txEl>
                                              <p:pRg st="5" end="5"/>
                                            </p:txEl>
                                          </p:spTgt>
                                        </p:tgtEl>
                                        <p:attrNameLst>
                                          <p:attrName>style.visibility</p:attrName>
                                        </p:attrNameLst>
                                      </p:cBhvr>
                                      <p:to>
                                        <p:strVal val="visible"/>
                                      </p:to>
                                    </p:set>
                                    <p:animEffect transition="in" filter="box(in)">
                                      <p:cBhvr>
                                        <p:cTn id="32" dur="500"/>
                                        <p:tgtEl>
                                          <p:spTgt spid="101785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017859">
                                            <p:txEl>
                                              <p:pRg st="6" end="6"/>
                                            </p:txEl>
                                          </p:spTgt>
                                        </p:tgtEl>
                                        <p:attrNameLst>
                                          <p:attrName>style.visibility</p:attrName>
                                        </p:attrNameLst>
                                      </p:cBhvr>
                                      <p:to>
                                        <p:strVal val="visible"/>
                                      </p:to>
                                    </p:set>
                                    <p:animEffect transition="in" filter="box(in)">
                                      <p:cBhvr>
                                        <p:cTn id="37" dur="500"/>
                                        <p:tgtEl>
                                          <p:spTgt spid="101785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1017859">
                                            <p:txEl>
                                              <p:pRg st="7" end="7"/>
                                            </p:txEl>
                                          </p:spTgt>
                                        </p:tgtEl>
                                        <p:attrNameLst>
                                          <p:attrName>style.visibility</p:attrName>
                                        </p:attrNameLst>
                                      </p:cBhvr>
                                      <p:to>
                                        <p:strVal val="visible"/>
                                      </p:to>
                                    </p:set>
                                    <p:animEffect transition="in" filter="box(in)">
                                      <p:cBhvr>
                                        <p:cTn id="42" dur="500"/>
                                        <p:tgtEl>
                                          <p:spTgt spid="101785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1017859">
                                            <p:txEl>
                                              <p:pRg st="9" end="9"/>
                                            </p:txEl>
                                          </p:spTgt>
                                        </p:tgtEl>
                                        <p:attrNameLst>
                                          <p:attrName>style.visibility</p:attrName>
                                        </p:attrNameLst>
                                      </p:cBhvr>
                                      <p:to>
                                        <p:strVal val="visible"/>
                                      </p:to>
                                    </p:set>
                                    <p:animEffect transition="in" filter="box(in)">
                                      <p:cBhvr>
                                        <p:cTn id="47" dur="500"/>
                                        <p:tgtEl>
                                          <p:spTgt spid="1017859">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1017859">
                                            <p:txEl>
                                              <p:pRg st="10" end="10"/>
                                            </p:txEl>
                                          </p:spTgt>
                                        </p:tgtEl>
                                        <p:attrNameLst>
                                          <p:attrName>style.visibility</p:attrName>
                                        </p:attrNameLst>
                                      </p:cBhvr>
                                      <p:to>
                                        <p:strVal val="visible"/>
                                      </p:to>
                                    </p:set>
                                    <p:animEffect transition="in" filter="box(in)">
                                      <p:cBhvr>
                                        <p:cTn id="52" dur="500"/>
                                        <p:tgtEl>
                                          <p:spTgt spid="1017859">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1017859">
                                            <p:txEl>
                                              <p:pRg st="11" end="11"/>
                                            </p:txEl>
                                          </p:spTgt>
                                        </p:tgtEl>
                                        <p:attrNameLst>
                                          <p:attrName>style.visibility</p:attrName>
                                        </p:attrNameLst>
                                      </p:cBhvr>
                                      <p:to>
                                        <p:strVal val="visible"/>
                                      </p:to>
                                    </p:set>
                                    <p:animEffect transition="in" filter="box(in)">
                                      <p:cBhvr>
                                        <p:cTn id="57" dur="500"/>
                                        <p:tgtEl>
                                          <p:spTgt spid="1017859">
                                            <p:txEl>
                                              <p:pRg st="11" end="1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1017859">
                                            <p:txEl>
                                              <p:pRg st="12" end="12"/>
                                            </p:txEl>
                                          </p:spTgt>
                                        </p:tgtEl>
                                        <p:attrNameLst>
                                          <p:attrName>style.visibility</p:attrName>
                                        </p:attrNameLst>
                                      </p:cBhvr>
                                      <p:to>
                                        <p:strVal val="visible"/>
                                      </p:to>
                                    </p:set>
                                    <p:animEffect transition="in" filter="box(in)">
                                      <p:cBhvr>
                                        <p:cTn id="62" dur="500"/>
                                        <p:tgtEl>
                                          <p:spTgt spid="101785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7860"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3 Marcador de pie de página">
            <a:extLst>
              <a:ext uri="{FF2B5EF4-FFF2-40B4-BE49-F238E27FC236}">
                <a16:creationId xmlns:a16="http://schemas.microsoft.com/office/drawing/2014/main" id="{53A7C623-914B-215E-7CCA-60DFF9CDE13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32771" name="Rectangle 2">
            <a:extLst>
              <a:ext uri="{FF2B5EF4-FFF2-40B4-BE49-F238E27FC236}">
                <a16:creationId xmlns:a16="http://schemas.microsoft.com/office/drawing/2014/main" id="{F2F9CB28-328B-7AEE-0F33-0F8BEB004B06}"/>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1019907" name="Rectangle 3">
            <a:extLst>
              <a:ext uri="{FF2B5EF4-FFF2-40B4-BE49-F238E27FC236}">
                <a16:creationId xmlns:a16="http://schemas.microsoft.com/office/drawing/2014/main" id="{03B7D3E6-E475-5EB7-7071-B13AC62C4273}"/>
              </a:ext>
            </a:extLst>
          </p:cNvPr>
          <p:cNvSpPr>
            <a:spLocks noGrp="1" noChangeArrowheads="1"/>
          </p:cNvSpPr>
          <p:nvPr>
            <p:ph type="body" idx="1"/>
          </p:nvPr>
        </p:nvSpPr>
        <p:spPr>
          <a:xfrm>
            <a:off x="609600" y="1701800"/>
            <a:ext cx="8215313" cy="4679950"/>
          </a:xfrm>
        </p:spPr>
        <p:txBody>
          <a:bodyPr/>
          <a:lstStyle/>
          <a:p>
            <a:pPr eaLnBrk="1" hangingPunct="1">
              <a:lnSpc>
                <a:spcPct val="80000"/>
              </a:lnSpc>
              <a:defRPr/>
            </a:pPr>
            <a:r>
              <a:rPr lang="es-ES" sz="2100"/>
              <a:t>Ingreso de Créditos por Venta de Inmuebles</a:t>
            </a:r>
          </a:p>
          <a:p>
            <a:pPr lvl="1" eaLnBrk="1" hangingPunct="1">
              <a:lnSpc>
                <a:spcPct val="80000"/>
              </a:lnSpc>
              <a:defRPr/>
            </a:pPr>
            <a:r>
              <a:rPr lang="es-ES" sz="2100"/>
              <a:t>Alta por Venta de Inmuebles, TRN		</a:t>
            </a:r>
            <a:r>
              <a:rPr lang="es-ES" sz="2100" b="1">
                <a:solidFill>
                  <a:srgbClr val="D83110"/>
                </a:solidFill>
                <a:effectLst>
                  <a:outerShdw blurRad="38100" dist="38100" dir="2700000" algn="tl">
                    <a:srgbClr val="C0C0C0"/>
                  </a:outerShdw>
                </a:effectLst>
              </a:rPr>
              <a:t>34/10</a:t>
            </a:r>
          </a:p>
          <a:p>
            <a:pPr lvl="1" eaLnBrk="1" hangingPunct="1">
              <a:lnSpc>
                <a:spcPct val="80000"/>
              </a:lnSpc>
              <a:defRPr/>
            </a:pPr>
            <a:r>
              <a:rPr lang="es-ES" sz="2100"/>
              <a:t>Alta por Venta de Bienes Muebles, TRN 	</a:t>
            </a:r>
            <a:r>
              <a:rPr lang="es-ES" sz="2100" b="1">
                <a:solidFill>
                  <a:srgbClr val="D83110"/>
                </a:solidFill>
                <a:effectLst>
                  <a:outerShdw blurRad="38100" dist="38100" dir="2700000" algn="tl">
                    <a:srgbClr val="C0C0C0"/>
                  </a:outerShdw>
                </a:effectLst>
              </a:rPr>
              <a:t>34/20</a:t>
            </a:r>
          </a:p>
          <a:p>
            <a:pPr lvl="1" eaLnBrk="1" hangingPunct="1">
              <a:lnSpc>
                <a:spcPct val="80000"/>
              </a:lnSpc>
              <a:defRPr/>
            </a:pPr>
            <a:r>
              <a:rPr lang="es-ES" sz="2100"/>
              <a:t>Alta Créditos por Venta de Valores, TRN 	</a:t>
            </a:r>
            <a:r>
              <a:rPr lang="es-ES" sz="2100" b="1">
                <a:solidFill>
                  <a:srgbClr val="D83110"/>
                </a:solidFill>
                <a:effectLst>
                  <a:outerShdw blurRad="38100" dist="38100" dir="2700000" algn="tl">
                    <a:srgbClr val="C0C0C0"/>
                  </a:outerShdw>
                </a:effectLst>
              </a:rPr>
              <a:t>34/30</a:t>
            </a:r>
          </a:p>
          <a:p>
            <a:pPr lvl="1" eaLnBrk="1" hangingPunct="1">
              <a:lnSpc>
                <a:spcPct val="80000"/>
              </a:lnSpc>
              <a:defRPr/>
            </a:pPr>
            <a:r>
              <a:rPr lang="es-ES" sz="2100"/>
              <a:t>Alta Créditos por Venta de Otros Bienes, TRN	</a:t>
            </a:r>
            <a:r>
              <a:rPr lang="es-ES" sz="2100" b="1">
                <a:solidFill>
                  <a:srgbClr val="D83110"/>
                </a:solidFill>
                <a:effectLst>
                  <a:outerShdw blurRad="38100" dist="38100" dir="2700000" algn="tl">
                    <a:srgbClr val="C0C0C0"/>
                  </a:outerShdw>
                </a:effectLst>
              </a:rPr>
              <a:t>34/40</a:t>
            </a:r>
          </a:p>
          <a:p>
            <a:pPr eaLnBrk="1" hangingPunct="1">
              <a:lnSpc>
                <a:spcPct val="80000"/>
              </a:lnSpc>
              <a:defRPr/>
            </a:pPr>
            <a:endParaRPr lang="es-ES" sz="2100"/>
          </a:p>
          <a:p>
            <a:pPr eaLnBrk="1" hangingPunct="1">
              <a:lnSpc>
                <a:spcPct val="80000"/>
              </a:lnSpc>
              <a:defRPr/>
            </a:pPr>
            <a:r>
              <a:rPr lang="es-ES" sz="2100"/>
              <a:t>Ingreso de operaciones por Bienes de Dación de Pago</a:t>
            </a:r>
          </a:p>
          <a:p>
            <a:pPr lvl="1" eaLnBrk="1" hangingPunct="1">
              <a:lnSpc>
                <a:spcPct val="80000"/>
              </a:lnSpc>
              <a:defRPr/>
            </a:pPr>
            <a:r>
              <a:rPr lang="es-ES" sz="2100"/>
              <a:t>TRNs del módulo 79</a:t>
            </a:r>
          </a:p>
          <a:p>
            <a:pPr lvl="1" eaLnBrk="1" hangingPunct="1">
              <a:lnSpc>
                <a:spcPct val="80000"/>
              </a:lnSpc>
              <a:defRPr/>
            </a:pPr>
            <a:r>
              <a:rPr lang="es-ES" sz="2100"/>
              <a:t>Alta, Bajas y modificaciones por Bienes en Dación de Pago</a:t>
            </a:r>
          </a:p>
        </p:txBody>
      </p:sp>
      <p:sp>
        <p:nvSpPr>
          <p:cNvPr id="1019908" name="Rectangle 4">
            <a:extLst>
              <a:ext uri="{FF2B5EF4-FFF2-40B4-BE49-F238E27FC236}">
                <a16:creationId xmlns:a16="http://schemas.microsoft.com/office/drawing/2014/main" id="{7CE8B8F5-8A91-818D-FAA9-DF03AAB707DA}"/>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Ciclo de Vida:  Alta</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19907">
                                            <p:txEl>
                                              <p:pRg st="0" end="0"/>
                                            </p:txEl>
                                          </p:spTgt>
                                        </p:tgtEl>
                                        <p:attrNameLst>
                                          <p:attrName>style.visibility</p:attrName>
                                        </p:attrNameLst>
                                      </p:cBhvr>
                                      <p:to>
                                        <p:strVal val="visible"/>
                                      </p:to>
                                    </p:set>
                                    <p:animEffect transition="in" filter="box(in)">
                                      <p:cBhvr>
                                        <p:cTn id="7" dur="500"/>
                                        <p:tgtEl>
                                          <p:spTgt spid="10199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19907">
                                            <p:txEl>
                                              <p:pRg st="1" end="1"/>
                                            </p:txEl>
                                          </p:spTgt>
                                        </p:tgtEl>
                                        <p:attrNameLst>
                                          <p:attrName>style.visibility</p:attrName>
                                        </p:attrNameLst>
                                      </p:cBhvr>
                                      <p:to>
                                        <p:strVal val="visible"/>
                                      </p:to>
                                    </p:set>
                                    <p:animEffect transition="in" filter="box(in)">
                                      <p:cBhvr>
                                        <p:cTn id="12" dur="500"/>
                                        <p:tgtEl>
                                          <p:spTgt spid="10199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19907">
                                            <p:txEl>
                                              <p:pRg st="2" end="2"/>
                                            </p:txEl>
                                          </p:spTgt>
                                        </p:tgtEl>
                                        <p:attrNameLst>
                                          <p:attrName>style.visibility</p:attrName>
                                        </p:attrNameLst>
                                      </p:cBhvr>
                                      <p:to>
                                        <p:strVal val="visible"/>
                                      </p:to>
                                    </p:set>
                                    <p:animEffect transition="in" filter="box(in)">
                                      <p:cBhvr>
                                        <p:cTn id="17" dur="500"/>
                                        <p:tgtEl>
                                          <p:spTgt spid="10199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019907">
                                            <p:txEl>
                                              <p:pRg st="3" end="3"/>
                                            </p:txEl>
                                          </p:spTgt>
                                        </p:tgtEl>
                                        <p:attrNameLst>
                                          <p:attrName>style.visibility</p:attrName>
                                        </p:attrNameLst>
                                      </p:cBhvr>
                                      <p:to>
                                        <p:strVal val="visible"/>
                                      </p:to>
                                    </p:set>
                                    <p:animEffect transition="in" filter="box(in)">
                                      <p:cBhvr>
                                        <p:cTn id="22" dur="500"/>
                                        <p:tgtEl>
                                          <p:spTgt spid="10199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019907">
                                            <p:txEl>
                                              <p:pRg st="4" end="4"/>
                                            </p:txEl>
                                          </p:spTgt>
                                        </p:tgtEl>
                                        <p:attrNameLst>
                                          <p:attrName>style.visibility</p:attrName>
                                        </p:attrNameLst>
                                      </p:cBhvr>
                                      <p:to>
                                        <p:strVal val="visible"/>
                                      </p:to>
                                    </p:set>
                                    <p:animEffect transition="in" filter="box(in)">
                                      <p:cBhvr>
                                        <p:cTn id="27" dur="500"/>
                                        <p:tgtEl>
                                          <p:spTgt spid="10199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019907">
                                            <p:txEl>
                                              <p:pRg st="6" end="6"/>
                                            </p:txEl>
                                          </p:spTgt>
                                        </p:tgtEl>
                                        <p:attrNameLst>
                                          <p:attrName>style.visibility</p:attrName>
                                        </p:attrNameLst>
                                      </p:cBhvr>
                                      <p:to>
                                        <p:strVal val="visible"/>
                                      </p:to>
                                    </p:set>
                                    <p:animEffect transition="in" filter="box(in)">
                                      <p:cBhvr>
                                        <p:cTn id="32" dur="500"/>
                                        <p:tgtEl>
                                          <p:spTgt spid="101990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019907">
                                            <p:txEl>
                                              <p:pRg st="7" end="7"/>
                                            </p:txEl>
                                          </p:spTgt>
                                        </p:tgtEl>
                                        <p:attrNameLst>
                                          <p:attrName>style.visibility</p:attrName>
                                        </p:attrNameLst>
                                      </p:cBhvr>
                                      <p:to>
                                        <p:strVal val="visible"/>
                                      </p:to>
                                    </p:set>
                                    <p:animEffect transition="in" filter="box(in)">
                                      <p:cBhvr>
                                        <p:cTn id="37" dur="500"/>
                                        <p:tgtEl>
                                          <p:spTgt spid="1019907">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1019907">
                                            <p:txEl>
                                              <p:pRg st="8" end="8"/>
                                            </p:txEl>
                                          </p:spTgt>
                                        </p:tgtEl>
                                        <p:attrNameLst>
                                          <p:attrName>style.visibility</p:attrName>
                                        </p:attrNameLst>
                                      </p:cBhvr>
                                      <p:to>
                                        <p:strVal val="visible"/>
                                      </p:to>
                                    </p:set>
                                    <p:animEffect transition="in" filter="box(in)">
                                      <p:cBhvr>
                                        <p:cTn id="42" dur="500"/>
                                        <p:tgtEl>
                                          <p:spTgt spid="10199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3 Marcador de pie de página">
            <a:extLst>
              <a:ext uri="{FF2B5EF4-FFF2-40B4-BE49-F238E27FC236}">
                <a16:creationId xmlns:a16="http://schemas.microsoft.com/office/drawing/2014/main" id="{9DC09D67-6B6E-FF72-4FE1-14C660A34E7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33795" name="Rectangle 2">
            <a:extLst>
              <a:ext uri="{FF2B5EF4-FFF2-40B4-BE49-F238E27FC236}">
                <a16:creationId xmlns:a16="http://schemas.microsoft.com/office/drawing/2014/main" id="{EFE3711D-7A4B-CD4A-AAC6-7907825743E2}"/>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1021955" name="Rectangle 3">
            <a:extLst>
              <a:ext uri="{FF2B5EF4-FFF2-40B4-BE49-F238E27FC236}">
                <a16:creationId xmlns:a16="http://schemas.microsoft.com/office/drawing/2014/main" id="{F397EB22-233B-608B-FD7C-8AB136B366AC}"/>
              </a:ext>
            </a:extLst>
          </p:cNvPr>
          <p:cNvSpPr>
            <a:spLocks noGrp="1" noChangeArrowheads="1"/>
          </p:cNvSpPr>
          <p:nvPr>
            <p:ph type="body" idx="1"/>
          </p:nvPr>
        </p:nvSpPr>
        <p:spPr>
          <a:xfrm>
            <a:off x="609600" y="1701800"/>
            <a:ext cx="8215313" cy="4679950"/>
          </a:xfrm>
        </p:spPr>
        <p:txBody>
          <a:bodyPr/>
          <a:lstStyle/>
          <a:p>
            <a:pPr eaLnBrk="1" hangingPunct="1">
              <a:lnSpc>
                <a:spcPct val="80000"/>
              </a:lnSpc>
              <a:defRPr/>
            </a:pPr>
            <a:r>
              <a:rPr lang="es-ES" sz="2100"/>
              <a:t>Selección de Sinónimos (si corresponde)</a:t>
            </a:r>
          </a:p>
          <a:p>
            <a:pPr eaLnBrk="1" hangingPunct="1">
              <a:lnSpc>
                <a:spcPct val="80000"/>
              </a:lnSpc>
              <a:defRPr/>
            </a:pPr>
            <a:endParaRPr lang="es-ES" sz="2100"/>
          </a:p>
          <a:p>
            <a:pPr eaLnBrk="1" hangingPunct="1">
              <a:lnSpc>
                <a:spcPct val="80000"/>
              </a:lnSpc>
              <a:defRPr/>
            </a:pPr>
            <a:r>
              <a:rPr lang="es-ES" sz="2100"/>
              <a:t>Selección de Tipo de Operación</a:t>
            </a:r>
          </a:p>
          <a:p>
            <a:pPr lvl="1" eaLnBrk="1" hangingPunct="1">
              <a:lnSpc>
                <a:spcPct val="80000"/>
              </a:lnSpc>
              <a:buFontTx/>
              <a:buNone/>
              <a:defRPr/>
            </a:pPr>
            <a:endParaRPr lang="es-ES" sz="1700"/>
          </a:p>
          <a:p>
            <a:pPr eaLnBrk="1" hangingPunct="1">
              <a:lnSpc>
                <a:spcPct val="80000"/>
              </a:lnSpc>
              <a:defRPr/>
            </a:pPr>
            <a:r>
              <a:rPr lang="es-ES" sz="2100"/>
              <a:t>Ingreso de Solicitud del Préstamo:</a:t>
            </a:r>
          </a:p>
          <a:p>
            <a:pPr lvl="1" eaLnBrk="1" hangingPunct="1">
              <a:lnSpc>
                <a:spcPct val="80000"/>
              </a:lnSpc>
              <a:defRPr/>
            </a:pPr>
            <a:r>
              <a:rPr lang="es-ES" sz="2100"/>
              <a:t>Fecha del primer pago</a:t>
            </a:r>
          </a:p>
          <a:p>
            <a:pPr lvl="1" eaLnBrk="1" hangingPunct="1">
              <a:lnSpc>
                <a:spcPct val="80000"/>
              </a:lnSpc>
              <a:defRPr/>
            </a:pPr>
            <a:r>
              <a:rPr lang="es-ES" sz="2100"/>
              <a:t>Cantidad de períodos</a:t>
            </a:r>
          </a:p>
          <a:p>
            <a:pPr lvl="1" eaLnBrk="1" hangingPunct="1">
              <a:lnSpc>
                <a:spcPct val="80000"/>
              </a:lnSpc>
              <a:defRPr/>
            </a:pPr>
            <a:r>
              <a:rPr lang="es-ES" sz="2100"/>
              <a:t>Días del período</a:t>
            </a:r>
          </a:p>
          <a:p>
            <a:pPr lvl="1" eaLnBrk="1" hangingPunct="1">
              <a:lnSpc>
                <a:spcPct val="80000"/>
              </a:lnSpc>
              <a:defRPr/>
            </a:pPr>
            <a:r>
              <a:rPr lang="es-ES" sz="2100"/>
              <a:t>Tasa / Modificación de Tasas</a:t>
            </a:r>
          </a:p>
          <a:p>
            <a:pPr lvl="1" eaLnBrk="1" hangingPunct="1">
              <a:lnSpc>
                <a:spcPct val="80000"/>
              </a:lnSpc>
              <a:defRPr/>
            </a:pPr>
            <a:r>
              <a:rPr lang="es-ES" sz="2100"/>
              <a:t>Comisiones</a:t>
            </a:r>
          </a:p>
          <a:p>
            <a:pPr lvl="1" eaLnBrk="1" hangingPunct="1">
              <a:lnSpc>
                <a:spcPct val="80000"/>
              </a:lnSpc>
              <a:defRPr/>
            </a:pPr>
            <a:r>
              <a:rPr lang="es-ES" sz="2100"/>
              <a:t>Seguros</a:t>
            </a:r>
          </a:p>
          <a:p>
            <a:pPr lvl="1" eaLnBrk="1" hangingPunct="1">
              <a:lnSpc>
                <a:spcPct val="80000"/>
              </a:lnSpc>
              <a:defRPr/>
            </a:pPr>
            <a:r>
              <a:rPr lang="es-ES" sz="2100"/>
              <a:t>Otros datos (valor de tasación)</a:t>
            </a:r>
          </a:p>
          <a:p>
            <a:pPr lvl="1" eaLnBrk="1" hangingPunct="1">
              <a:lnSpc>
                <a:spcPct val="80000"/>
              </a:lnSpc>
              <a:defRPr/>
            </a:pPr>
            <a:r>
              <a:rPr lang="es-ES" sz="2100"/>
              <a:t>Modificaciones a la estructura del préstamo (Plan de Pagos)</a:t>
            </a:r>
          </a:p>
          <a:p>
            <a:pPr lvl="1" eaLnBrk="1" hangingPunct="1">
              <a:lnSpc>
                <a:spcPct val="80000"/>
              </a:lnSpc>
              <a:defRPr/>
            </a:pPr>
            <a:endParaRPr lang="es-ES" sz="2100"/>
          </a:p>
        </p:txBody>
      </p:sp>
      <p:sp>
        <p:nvSpPr>
          <p:cNvPr id="1021956" name="Rectangle 4">
            <a:extLst>
              <a:ext uri="{FF2B5EF4-FFF2-40B4-BE49-F238E27FC236}">
                <a16:creationId xmlns:a16="http://schemas.microsoft.com/office/drawing/2014/main" id="{AF59065A-E885-9049-5084-1E777CBC687F}"/>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Ciclo de Vida:  Alta</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21955">
                                            <p:txEl>
                                              <p:pRg st="0" end="0"/>
                                            </p:txEl>
                                          </p:spTgt>
                                        </p:tgtEl>
                                        <p:attrNameLst>
                                          <p:attrName>style.visibility</p:attrName>
                                        </p:attrNameLst>
                                      </p:cBhvr>
                                      <p:to>
                                        <p:strVal val="visible"/>
                                      </p:to>
                                    </p:set>
                                    <p:animEffect transition="in" filter="box(in)">
                                      <p:cBhvr>
                                        <p:cTn id="7" dur="500"/>
                                        <p:tgtEl>
                                          <p:spTgt spid="10219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21955">
                                            <p:txEl>
                                              <p:pRg st="2" end="2"/>
                                            </p:txEl>
                                          </p:spTgt>
                                        </p:tgtEl>
                                        <p:attrNameLst>
                                          <p:attrName>style.visibility</p:attrName>
                                        </p:attrNameLst>
                                      </p:cBhvr>
                                      <p:to>
                                        <p:strVal val="visible"/>
                                      </p:to>
                                    </p:set>
                                    <p:animEffect transition="in" filter="box(in)">
                                      <p:cBhvr>
                                        <p:cTn id="12" dur="500"/>
                                        <p:tgtEl>
                                          <p:spTgt spid="10219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21955">
                                            <p:txEl>
                                              <p:pRg st="4" end="4"/>
                                            </p:txEl>
                                          </p:spTgt>
                                        </p:tgtEl>
                                        <p:attrNameLst>
                                          <p:attrName>style.visibility</p:attrName>
                                        </p:attrNameLst>
                                      </p:cBhvr>
                                      <p:to>
                                        <p:strVal val="visible"/>
                                      </p:to>
                                    </p:set>
                                    <p:animEffect transition="in" filter="box(in)">
                                      <p:cBhvr>
                                        <p:cTn id="17" dur="500"/>
                                        <p:tgtEl>
                                          <p:spTgt spid="102195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021955">
                                            <p:txEl>
                                              <p:pRg st="5" end="5"/>
                                            </p:txEl>
                                          </p:spTgt>
                                        </p:tgtEl>
                                        <p:attrNameLst>
                                          <p:attrName>style.visibility</p:attrName>
                                        </p:attrNameLst>
                                      </p:cBhvr>
                                      <p:to>
                                        <p:strVal val="visible"/>
                                      </p:to>
                                    </p:set>
                                    <p:animEffect transition="in" filter="box(in)">
                                      <p:cBhvr>
                                        <p:cTn id="22" dur="500"/>
                                        <p:tgtEl>
                                          <p:spTgt spid="1021955">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021955">
                                            <p:txEl>
                                              <p:pRg st="6" end="6"/>
                                            </p:txEl>
                                          </p:spTgt>
                                        </p:tgtEl>
                                        <p:attrNameLst>
                                          <p:attrName>style.visibility</p:attrName>
                                        </p:attrNameLst>
                                      </p:cBhvr>
                                      <p:to>
                                        <p:strVal val="visible"/>
                                      </p:to>
                                    </p:set>
                                    <p:animEffect transition="in" filter="box(in)">
                                      <p:cBhvr>
                                        <p:cTn id="27" dur="500"/>
                                        <p:tgtEl>
                                          <p:spTgt spid="1021955">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021955">
                                            <p:txEl>
                                              <p:pRg st="7" end="7"/>
                                            </p:txEl>
                                          </p:spTgt>
                                        </p:tgtEl>
                                        <p:attrNameLst>
                                          <p:attrName>style.visibility</p:attrName>
                                        </p:attrNameLst>
                                      </p:cBhvr>
                                      <p:to>
                                        <p:strVal val="visible"/>
                                      </p:to>
                                    </p:set>
                                    <p:animEffect transition="in" filter="box(in)">
                                      <p:cBhvr>
                                        <p:cTn id="32" dur="500"/>
                                        <p:tgtEl>
                                          <p:spTgt spid="1021955">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021955">
                                            <p:txEl>
                                              <p:pRg st="8" end="8"/>
                                            </p:txEl>
                                          </p:spTgt>
                                        </p:tgtEl>
                                        <p:attrNameLst>
                                          <p:attrName>style.visibility</p:attrName>
                                        </p:attrNameLst>
                                      </p:cBhvr>
                                      <p:to>
                                        <p:strVal val="visible"/>
                                      </p:to>
                                    </p:set>
                                    <p:animEffect transition="in" filter="box(in)">
                                      <p:cBhvr>
                                        <p:cTn id="37" dur="500"/>
                                        <p:tgtEl>
                                          <p:spTgt spid="1021955">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1021955">
                                            <p:txEl>
                                              <p:pRg st="9" end="9"/>
                                            </p:txEl>
                                          </p:spTgt>
                                        </p:tgtEl>
                                        <p:attrNameLst>
                                          <p:attrName>style.visibility</p:attrName>
                                        </p:attrNameLst>
                                      </p:cBhvr>
                                      <p:to>
                                        <p:strVal val="visible"/>
                                      </p:to>
                                    </p:set>
                                    <p:animEffect transition="in" filter="box(in)">
                                      <p:cBhvr>
                                        <p:cTn id="42" dur="500"/>
                                        <p:tgtEl>
                                          <p:spTgt spid="1021955">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1021955">
                                            <p:txEl>
                                              <p:pRg st="10" end="10"/>
                                            </p:txEl>
                                          </p:spTgt>
                                        </p:tgtEl>
                                        <p:attrNameLst>
                                          <p:attrName>style.visibility</p:attrName>
                                        </p:attrNameLst>
                                      </p:cBhvr>
                                      <p:to>
                                        <p:strVal val="visible"/>
                                      </p:to>
                                    </p:set>
                                    <p:animEffect transition="in" filter="box(in)">
                                      <p:cBhvr>
                                        <p:cTn id="47" dur="500"/>
                                        <p:tgtEl>
                                          <p:spTgt spid="1021955">
                                            <p:txEl>
                                              <p:pRg st="10" end="1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1021955">
                                            <p:txEl>
                                              <p:pRg st="11" end="11"/>
                                            </p:txEl>
                                          </p:spTgt>
                                        </p:tgtEl>
                                        <p:attrNameLst>
                                          <p:attrName>style.visibility</p:attrName>
                                        </p:attrNameLst>
                                      </p:cBhvr>
                                      <p:to>
                                        <p:strVal val="visible"/>
                                      </p:to>
                                    </p:set>
                                    <p:animEffect transition="in" filter="box(in)">
                                      <p:cBhvr>
                                        <p:cTn id="52" dur="500"/>
                                        <p:tgtEl>
                                          <p:spTgt spid="1021955">
                                            <p:txEl>
                                              <p:pRg st="11" end="1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1021955">
                                            <p:txEl>
                                              <p:pRg st="12" end="12"/>
                                            </p:txEl>
                                          </p:spTgt>
                                        </p:tgtEl>
                                        <p:attrNameLst>
                                          <p:attrName>style.visibility</p:attrName>
                                        </p:attrNameLst>
                                      </p:cBhvr>
                                      <p:to>
                                        <p:strVal val="visible"/>
                                      </p:to>
                                    </p:set>
                                    <p:animEffect transition="in" filter="box(in)">
                                      <p:cBhvr>
                                        <p:cTn id="57" dur="500"/>
                                        <p:tgtEl>
                                          <p:spTgt spid="102195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3 Marcador de pie de página">
            <a:extLst>
              <a:ext uri="{FF2B5EF4-FFF2-40B4-BE49-F238E27FC236}">
                <a16:creationId xmlns:a16="http://schemas.microsoft.com/office/drawing/2014/main" id="{1B24FF56-6E3F-EF09-98E2-58D771445E1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34819" name="Rectangle 2">
            <a:extLst>
              <a:ext uri="{FF2B5EF4-FFF2-40B4-BE49-F238E27FC236}">
                <a16:creationId xmlns:a16="http://schemas.microsoft.com/office/drawing/2014/main" id="{78582D1A-12F9-D9C7-1124-A1503E22DEBB}"/>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1024003" name="Rectangle 3">
            <a:extLst>
              <a:ext uri="{FF2B5EF4-FFF2-40B4-BE49-F238E27FC236}">
                <a16:creationId xmlns:a16="http://schemas.microsoft.com/office/drawing/2014/main" id="{1C225C0E-4619-BC63-5515-9EF7470D8D5A}"/>
              </a:ext>
            </a:extLst>
          </p:cNvPr>
          <p:cNvSpPr>
            <a:spLocks noGrp="1" noChangeArrowheads="1"/>
          </p:cNvSpPr>
          <p:nvPr>
            <p:ph type="body" idx="1"/>
          </p:nvPr>
        </p:nvSpPr>
        <p:spPr>
          <a:xfrm>
            <a:off x="609600" y="1701800"/>
            <a:ext cx="8215313" cy="4679950"/>
          </a:xfrm>
        </p:spPr>
        <p:txBody>
          <a:bodyPr/>
          <a:lstStyle/>
          <a:p>
            <a:pPr eaLnBrk="1" hangingPunct="1">
              <a:lnSpc>
                <a:spcPct val="80000"/>
              </a:lnSpc>
              <a:defRPr/>
            </a:pPr>
            <a:r>
              <a:rPr lang="es-ES" sz="2100" dirty="0"/>
              <a:t>Selección de Cuenta para el Cobro Automático del Préstamo:</a:t>
            </a:r>
          </a:p>
          <a:p>
            <a:pPr lvl="1" eaLnBrk="1" hangingPunct="1">
              <a:lnSpc>
                <a:spcPct val="80000"/>
              </a:lnSpc>
              <a:defRPr/>
            </a:pPr>
            <a:r>
              <a:rPr lang="es-ES" sz="2100" dirty="0"/>
              <a:t>¿Permite Cobros Parciales?</a:t>
            </a:r>
          </a:p>
          <a:p>
            <a:pPr lvl="1" eaLnBrk="1" hangingPunct="1">
              <a:lnSpc>
                <a:spcPct val="80000"/>
              </a:lnSpc>
              <a:defRPr/>
            </a:pPr>
            <a:r>
              <a:rPr lang="es-ES" sz="2100" dirty="0"/>
              <a:t>¿Permite Sobregiros?</a:t>
            </a:r>
          </a:p>
          <a:p>
            <a:pPr lvl="1" eaLnBrk="1" hangingPunct="1">
              <a:lnSpc>
                <a:spcPct val="80000"/>
              </a:lnSpc>
              <a:defRPr/>
            </a:pPr>
            <a:endParaRPr lang="es-ES" sz="2100" dirty="0"/>
          </a:p>
          <a:p>
            <a:pPr eaLnBrk="1" hangingPunct="1">
              <a:lnSpc>
                <a:spcPct val="80000"/>
              </a:lnSpc>
              <a:defRPr/>
            </a:pPr>
            <a:r>
              <a:rPr lang="es-ES" sz="2100" dirty="0"/>
              <a:t>Selección de Garantías:</a:t>
            </a:r>
          </a:p>
          <a:p>
            <a:pPr lvl="1" eaLnBrk="1" hangingPunct="1">
              <a:lnSpc>
                <a:spcPct val="80000"/>
              </a:lnSpc>
              <a:defRPr/>
            </a:pPr>
            <a:r>
              <a:rPr lang="es-ES" sz="2100" dirty="0"/>
              <a:t>Para aquellas operaciones que necesitan garantías, el sistema controla que existan las mismas.</a:t>
            </a:r>
          </a:p>
          <a:p>
            <a:pPr lvl="1" eaLnBrk="1" hangingPunct="1">
              <a:lnSpc>
                <a:spcPct val="80000"/>
              </a:lnSpc>
              <a:defRPr/>
            </a:pPr>
            <a:endParaRPr lang="es-ES" sz="2100" dirty="0"/>
          </a:p>
          <a:p>
            <a:pPr eaLnBrk="1" hangingPunct="1">
              <a:lnSpc>
                <a:spcPct val="80000"/>
              </a:lnSpc>
              <a:defRPr/>
            </a:pPr>
            <a:r>
              <a:rPr lang="es-ES" sz="2100" dirty="0"/>
              <a:t>Selección de Cuenta de Desembolso:</a:t>
            </a:r>
          </a:p>
          <a:p>
            <a:pPr lvl="1" eaLnBrk="1" hangingPunct="1">
              <a:lnSpc>
                <a:spcPct val="80000"/>
              </a:lnSpc>
              <a:defRPr/>
            </a:pPr>
            <a:r>
              <a:rPr lang="es-ES" sz="2100" dirty="0"/>
              <a:t>Cuentas Vista (CC o CA) - se ejecuta en un solo paso)</a:t>
            </a:r>
          </a:p>
          <a:p>
            <a:pPr lvl="1" eaLnBrk="1" hangingPunct="1">
              <a:lnSpc>
                <a:spcPct val="80000"/>
              </a:lnSpc>
              <a:defRPr/>
            </a:pPr>
            <a:r>
              <a:rPr lang="es-ES" sz="2100" dirty="0"/>
              <a:t>En Efectivo - Retoma el Cajero</a:t>
            </a:r>
          </a:p>
          <a:p>
            <a:pPr lvl="1" eaLnBrk="1" hangingPunct="1">
              <a:lnSpc>
                <a:spcPct val="80000"/>
              </a:lnSpc>
              <a:defRPr/>
            </a:pPr>
            <a:r>
              <a:rPr lang="es-ES" sz="2100" dirty="0"/>
              <a:t>Mixto</a:t>
            </a:r>
          </a:p>
          <a:p>
            <a:pPr lvl="1" eaLnBrk="1" hangingPunct="1">
              <a:lnSpc>
                <a:spcPct val="80000"/>
              </a:lnSpc>
              <a:defRPr/>
            </a:pPr>
            <a:endParaRPr lang="es-ES" sz="2100" dirty="0"/>
          </a:p>
        </p:txBody>
      </p:sp>
      <p:sp>
        <p:nvSpPr>
          <p:cNvPr id="1024004" name="Rectangle 4">
            <a:extLst>
              <a:ext uri="{FF2B5EF4-FFF2-40B4-BE49-F238E27FC236}">
                <a16:creationId xmlns:a16="http://schemas.microsoft.com/office/drawing/2014/main" id="{7300BBA6-C195-E861-E384-BA9350B6B6BB}"/>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Ciclo de Vida:  Alta</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24003">
                                            <p:txEl>
                                              <p:pRg st="0" end="0"/>
                                            </p:txEl>
                                          </p:spTgt>
                                        </p:tgtEl>
                                        <p:attrNameLst>
                                          <p:attrName>style.visibility</p:attrName>
                                        </p:attrNameLst>
                                      </p:cBhvr>
                                      <p:to>
                                        <p:strVal val="visible"/>
                                      </p:to>
                                    </p:set>
                                    <p:animEffect transition="in" filter="box(in)">
                                      <p:cBhvr>
                                        <p:cTn id="7" dur="500"/>
                                        <p:tgtEl>
                                          <p:spTgt spid="10240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24003">
                                            <p:txEl>
                                              <p:pRg st="1" end="1"/>
                                            </p:txEl>
                                          </p:spTgt>
                                        </p:tgtEl>
                                        <p:attrNameLst>
                                          <p:attrName>style.visibility</p:attrName>
                                        </p:attrNameLst>
                                      </p:cBhvr>
                                      <p:to>
                                        <p:strVal val="visible"/>
                                      </p:to>
                                    </p:set>
                                    <p:animEffect transition="in" filter="box(in)">
                                      <p:cBhvr>
                                        <p:cTn id="12" dur="500"/>
                                        <p:tgtEl>
                                          <p:spTgt spid="10240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24003">
                                            <p:txEl>
                                              <p:pRg st="2" end="2"/>
                                            </p:txEl>
                                          </p:spTgt>
                                        </p:tgtEl>
                                        <p:attrNameLst>
                                          <p:attrName>style.visibility</p:attrName>
                                        </p:attrNameLst>
                                      </p:cBhvr>
                                      <p:to>
                                        <p:strVal val="visible"/>
                                      </p:to>
                                    </p:set>
                                    <p:animEffect transition="in" filter="box(in)">
                                      <p:cBhvr>
                                        <p:cTn id="17" dur="500"/>
                                        <p:tgtEl>
                                          <p:spTgt spid="10240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024003">
                                            <p:txEl>
                                              <p:pRg st="4" end="4"/>
                                            </p:txEl>
                                          </p:spTgt>
                                        </p:tgtEl>
                                        <p:attrNameLst>
                                          <p:attrName>style.visibility</p:attrName>
                                        </p:attrNameLst>
                                      </p:cBhvr>
                                      <p:to>
                                        <p:strVal val="visible"/>
                                      </p:to>
                                    </p:set>
                                    <p:animEffect transition="in" filter="box(in)">
                                      <p:cBhvr>
                                        <p:cTn id="22" dur="500"/>
                                        <p:tgtEl>
                                          <p:spTgt spid="102400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024003">
                                            <p:txEl>
                                              <p:pRg st="5" end="5"/>
                                            </p:txEl>
                                          </p:spTgt>
                                        </p:tgtEl>
                                        <p:attrNameLst>
                                          <p:attrName>style.visibility</p:attrName>
                                        </p:attrNameLst>
                                      </p:cBhvr>
                                      <p:to>
                                        <p:strVal val="visible"/>
                                      </p:to>
                                    </p:set>
                                    <p:animEffect transition="in" filter="box(in)">
                                      <p:cBhvr>
                                        <p:cTn id="27" dur="500"/>
                                        <p:tgtEl>
                                          <p:spTgt spid="102400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024003">
                                            <p:txEl>
                                              <p:pRg st="7" end="7"/>
                                            </p:txEl>
                                          </p:spTgt>
                                        </p:tgtEl>
                                        <p:attrNameLst>
                                          <p:attrName>style.visibility</p:attrName>
                                        </p:attrNameLst>
                                      </p:cBhvr>
                                      <p:to>
                                        <p:strVal val="visible"/>
                                      </p:to>
                                    </p:set>
                                    <p:animEffect transition="in" filter="box(in)">
                                      <p:cBhvr>
                                        <p:cTn id="32" dur="500"/>
                                        <p:tgtEl>
                                          <p:spTgt spid="1024003">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024003">
                                            <p:txEl>
                                              <p:pRg st="8" end="8"/>
                                            </p:txEl>
                                          </p:spTgt>
                                        </p:tgtEl>
                                        <p:attrNameLst>
                                          <p:attrName>style.visibility</p:attrName>
                                        </p:attrNameLst>
                                      </p:cBhvr>
                                      <p:to>
                                        <p:strVal val="visible"/>
                                      </p:to>
                                    </p:set>
                                    <p:animEffect transition="in" filter="box(in)">
                                      <p:cBhvr>
                                        <p:cTn id="37" dur="500"/>
                                        <p:tgtEl>
                                          <p:spTgt spid="1024003">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1024003">
                                            <p:txEl>
                                              <p:pRg st="9" end="9"/>
                                            </p:txEl>
                                          </p:spTgt>
                                        </p:tgtEl>
                                        <p:attrNameLst>
                                          <p:attrName>style.visibility</p:attrName>
                                        </p:attrNameLst>
                                      </p:cBhvr>
                                      <p:to>
                                        <p:strVal val="visible"/>
                                      </p:to>
                                    </p:set>
                                    <p:animEffect transition="in" filter="box(in)">
                                      <p:cBhvr>
                                        <p:cTn id="42" dur="500"/>
                                        <p:tgtEl>
                                          <p:spTgt spid="1024003">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1024003">
                                            <p:txEl>
                                              <p:pRg st="10" end="10"/>
                                            </p:txEl>
                                          </p:spTgt>
                                        </p:tgtEl>
                                        <p:attrNameLst>
                                          <p:attrName>style.visibility</p:attrName>
                                        </p:attrNameLst>
                                      </p:cBhvr>
                                      <p:to>
                                        <p:strVal val="visible"/>
                                      </p:to>
                                    </p:set>
                                    <p:animEffect transition="in" filter="box(in)">
                                      <p:cBhvr>
                                        <p:cTn id="47" dur="500"/>
                                        <p:tgtEl>
                                          <p:spTgt spid="102400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3 Marcador de pie de página">
            <a:extLst>
              <a:ext uri="{FF2B5EF4-FFF2-40B4-BE49-F238E27FC236}">
                <a16:creationId xmlns:a16="http://schemas.microsoft.com/office/drawing/2014/main" id="{B9729C05-AA2A-B10B-E408-DCC38AE41D1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35843" name="Rectangle 2">
            <a:extLst>
              <a:ext uri="{FF2B5EF4-FFF2-40B4-BE49-F238E27FC236}">
                <a16:creationId xmlns:a16="http://schemas.microsoft.com/office/drawing/2014/main" id="{CF16E33A-7086-CFC0-4B59-12596C20B782}"/>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1026051" name="Rectangle 3">
            <a:extLst>
              <a:ext uri="{FF2B5EF4-FFF2-40B4-BE49-F238E27FC236}">
                <a16:creationId xmlns:a16="http://schemas.microsoft.com/office/drawing/2014/main" id="{291F73A1-F73A-62C7-A17B-8CADB2E25A10}"/>
              </a:ext>
            </a:extLst>
          </p:cNvPr>
          <p:cNvSpPr>
            <a:spLocks noGrp="1" noChangeArrowheads="1"/>
          </p:cNvSpPr>
          <p:nvPr>
            <p:ph type="body" idx="1"/>
          </p:nvPr>
        </p:nvSpPr>
        <p:spPr>
          <a:xfrm>
            <a:off x="609600" y="1701800"/>
            <a:ext cx="8215313" cy="4679950"/>
          </a:xfrm>
        </p:spPr>
        <p:txBody>
          <a:bodyPr/>
          <a:lstStyle/>
          <a:p>
            <a:pPr eaLnBrk="1" hangingPunct="1">
              <a:lnSpc>
                <a:spcPct val="80000"/>
              </a:lnSpc>
              <a:defRPr/>
            </a:pPr>
            <a:r>
              <a:rPr lang="es-UY" sz="2300"/>
              <a:t>Formas de Cobro:</a:t>
            </a:r>
          </a:p>
          <a:p>
            <a:pPr lvl="1" eaLnBrk="1" hangingPunct="1">
              <a:lnSpc>
                <a:spcPct val="80000"/>
              </a:lnSpc>
              <a:defRPr/>
            </a:pPr>
            <a:r>
              <a:rPr lang="es-UY" sz="2300"/>
              <a:t>Anticipado / vencido</a:t>
            </a:r>
          </a:p>
          <a:p>
            <a:pPr lvl="1" eaLnBrk="1" hangingPunct="1">
              <a:lnSpc>
                <a:spcPct val="80000"/>
              </a:lnSpc>
              <a:defRPr/>
            </a:pPr>
            <a:r>
              <a:rPr lang="es-UY" sz="2300"/>
              <a:t>Total / parcial</a:t>
            </a:r>
          </a:p>
          <a:p>
            <a:pPr lvl="1" eaLnBrk="1" hangingPunct="1">
              <a:lnSpc>
                <a:spcPct val="80000"/>
              </a:lnSpc>
              <a:defRPr/>
            </a:pPr>
            <a:endParaRPr lang="es-UY" sz="2300"/>
          </a:p>
          <a:p>
            <a:pPr eaLnBrk="1" hangingPunct="1">
              <a:lnSpc>
                <a:spcPct val="80000"/>
              </a:lnSpc>
              <a:defRPr/>
            </a:pPr>
            <a:r>
              <a:rPr lang="es-UY" sz="2300"/>
              <a:t>Orden de Cobro:</a:t>
            </a:r>
          </a:p>
          <a:p>
            <a:pPr lvl="1" eaLnBrk="1" hangingPunct="1">
              <a:lnSpc>
                <a:spcPct val="80000"/>
              </a:lnSpc>
              <a:defRPr/>
            </a:pPr>
            <a:r>
              <a:rPr lang="es-UY" sz="2300"/>
              <a:t>Impuestos sobre intereses moratorios</a:t>
            </a:r>
          </a:p>
          <a:p>
            <a:pPr lvl="1" eaLnBrk="1" hangingPunct="1">
              <a:lnSpc>
                <a:spcPct val="80000"/>
              </a:lnSpc>
              <a:defRPr/>
            </a:pPr>
            <a:r>
              <a:rPr lang="es-UY" sz="2300"/>
              <a:t>Impuestos sobre intereses corrientes</a:t>
            </a:r>
          </a:p>
          <a:p>
            <a:pPr lvl="1" eaLnBrk="1" hangingPunct="1">
              <a:lnSpc>
                <a:spcPct val="80000"/>
              </a:lnSpc>
              <a:defRPr/>
            </a:pPr>
            <a:r>
              <a:rPr lang="es-UY" sz="2300"/>
              <a:t>Intereses moratorios</a:t>
            </a:r>
          </a:p>
          <a:p>
            <a:pPr lvl="1" eaLnBrk="1" hangingPunct="1">
              <a:lnSpc>
                <a:spcPct val="80000"/>
              </a:lnSpc>
              <a:defRPr/>
            </a:pPr>
            <a:r>
              <a:rPr lang="es-UY" sz="2300"/>
              <a:t>Intereses corrientes</a:t>
            </a:r>
          </a:p>
          <a:p>
            <a:pPr lvl="1" eaLnBrk="1" hangingPunct="1">
              <a:lnSpc>
                <a:spcPct val="80000"/>
              </a:lnSpc>
              <a:defRPr/>
            </a:pPr>
            <a:r>
              <a:rPr lang="es-UY" sz="2300"/>
              <a:t>Capital</a:t>
            </a:r>
          </a:p>
        </p:txBody>
      </p:sp>
      <p:sp>
        <p:nvSpPr>
          <p:cNvPr id="1026052" name="Rectangle 4">
            <a:extLst>
              <a:ext uri="{FF2B5EF4-FFF2-40B4-BE49-F238E27FC236}">
                <a16:creationId xmlns:a16="http://schemas.microsoft.com/office/drawing/2014/main" id="{2F594D72-71CF-1013-1D5A-BC646F370455}"/>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Ciclo de Vida:  Cobro</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6052">
                                            <p:txEl>
                                              <p:pRg st="0" end="0"/>
                                            </p:txEl>
                                          </p:spTgt>
                                        </p:tgtEl>
                                        <p:attrNameLst>
                                          <p:attrName>style.visibility</p:attrName>
                                        </p:attrNameLst>
                                      </p:cBhvr>
                                      <p:to>
                                        <p:strVal val="visible"/>
                                      </p:to>
                                    </p:set>
                                    <p:animEffect transition="in" filter="wipe(left)">
                                      <p:cBhvr>
                                        <p:cTn id="7" dur="500"/>
                                        <p:tgtEl>
                                          <p:spTgt spid="10260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26051">
                                            <p:txEl>
                                              <p:pRg st="0" end="0"/>
                                            </p:txEl>
                                          </p:spTgt>
                                        </p:tgtEl>
                                        <p:attrNameLst>
                                          <p:attrName>style.visibility</p:attrName>
                                        </p:attrNameLst>
                                      </p:cBhvr>
                                      <p:to>
                                        <p:strVal val="visible"/>
                                      </p:to>
                                    </p:set>
                                    <p:animEffect transition="in" filter="box(in)">
                                      <p:cBhvr>
                                        <p:cTn id="12" dur="500"/>
                                        <p:tgtEl>
                                          <p:spTgt spid="102605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26051">
                                            <p:txEl>
                                              <p:pRg st="1" end="1"/>
                                            </p:txEl>
                                          </p:spTgt>
                                        </p:tgtEl>
                                        <p:attrNameLst>
                                          <p:attrName>style.visibility</p:attrName>
                                        </p:attrNameLst>
                                      </p:cBhvr>
                                      <p:to>
                                        <p:strVal val="visible"/>
                                      </p:to>
                                    </p:set>
                                    <p:animEffect transition="in" filter="box(in)">
                                      <p:cBhvr>
                                        <p:cTn id="17" dur="500"/>
                                        <p:tgtEl>
                                          <p:spTgt spid="102605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026051">
                                            <p:txEl>
                                              <p:pRg st="2" end="2"/>
                                            </p:txEl>
                                          </p:spTgt>
                                        </p:tgtEl>
                                        <p:attrNameLst>
                                          <p:attrName>style.visibility</p:attrName>
                                        </p:attrNameLst>
                                      </p:cBhvr>
                                      <p:to>
                                        <p:strVal val="visible"/>
                                      </p:to>
                                    </p:set>
                                    <p:animEffect transition="in" filter="box(in)">
                                      <p:cBhvr>
                                        <p:cTn id="22" dur="500"/>
                                        <p:tgtEl>
                                          <p:spTgt spid="102605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026051">
                                            <p:txEl>
                                              <p:pRg st="4" end="4"/>
                                            </p:txEl>
                                          </p:spTgt>
                                        </p:tgtEl>
                                        <p:attrNameLst>
                                          <p:attrName>style.visibility</p:attrName>
                                        </p:attrNameLst>
                                      </p:cBhvr>
                                      <p:to>
                                        <p:strVal val="visible"/>
                                      </p:to>
                                    </p:set>
                                    <p:animEffect transition="in" filter="box(in)">
                                      <p:cBhvr>
                                        <p:cTn id="27" dur="500"/>
                                        <p:tgtEl>
                                          <p:spTgt spid="10260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026051">
                                            <p:txEl>
                                              <p:pRg st="5" end="5"/>
                                            </p:txEl>
                                          </p:spTgt>
                                        </p:tgtEl>
                                        <p:attrNameLst>
                                          <p:attrName>style.visibility</p:attrName>
                                        </p:attrNameLst>
                                      </p:cBhvr>
                                      <p:to>
                                        <p:strVal val="visible"/>
                                      </p:to>
                                    </p:set>
                                    <p:animEffect transition="in" filter="box(in)">
                                      <p:cBhvr>
                                        <p:cTn id="32" dur="500"/>
                                        <p:tgtEl>
                                          <p:spTgt spid="102605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026051">
                                            <p:txEl>
                                              <p:pRg st="6" end="6"/>
                                            </p:txEl>
                                          </p:spTgt>
                                        </p:tgtEl>
                                        <p:attrNameLst>
                                          <p:attrName>style.visibility</p:attrName>
                                        </p:attrNameLst>
                                      </p:cBhvr>
                                      <p:to>
                                        <p:strVal val="visible"/>
                                      </p:to>
                                    </p:set>
                                    <p:animEffect transition="in" filter="box(in)">
                                      <p:cBhvr>
                                        <p:cTn id="37" dur="500"/>
                                        <p:tgtEl>
                                          <p:spTgt spid="102605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1026051">
                                            <p:txEl>
                                              <p:pRg st="7" end="7"/>
                                            </p:txEl>
                                          </p:spTgt>
                                        </p:tgtEl>
                                        <p:attrNameLst>
                                          <p:attrName>style.visibility</p:attrName>
                                        </p:attrNameLst>
                                      </p:cBhvr>
                                      <p:to>
                                        <p:strVal val="visible"/>
                                      </p:to>
                                    </p:set>
                                    <p:animEffect transition="in" filter="box(in)">
                                      <p:cBhvr>
                                        <p:cTn id="42" dur="500"/>
                                        <p:tgtEl>
                                          <p:spTgt spid="102605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1026051">
                                            <p:txEl>
                                              <p:pRg st="8" end="8"/>
                                            </p:txEl>
                                          </p:spTgt>
                                        </p:tgtEl>
                                        <p:attrNameLst>
                                          <p:attrName>style.visibility</p:attrName>
                                        </p:attrNameLst>
                                      </p:cBhvr>
                                      <p:to>
                                        <p:strVal val="visible"/>
                                      </p:to>
                                    </p:set>
                                    <p:animEffect transition="in" filter="box(in)">
                                      <p:cBhvr>
                                        <p:cTn id="47" dur="500"/>
                                        <p:tgtEl>
                                          <p:spTgt spid="102605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1026051">
                                            <p:txEl>
                                              <p:pRg st="9" end="9"/>
                                            </p:txEl>
                                          </p:spTgt>
                                        </p:tgtEl>
                                        <p:attrNameLst>
                                          <p:attrName>style.visibility</p:attrName>
                                        </p:attrNameLst>
                                      </p:cBhvr>
                                      <p:to>
                                        <p:strVal val="visible"/>
                                      </p:to>
                                    </p:set>
                                    <p:animEffect transition="in" filter="box(in)">
                                      <p:cBhvr>
                                        <p:cTn id="52" dur="500"/>
                                        <p:tgtEl>
                                          <p:spTgt spid="10260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052"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3 Marcador de pie de página">
            <a:extLst>
              <a:ext uri="{FF2B5EF4-FFF2-40B4-BE49-F238E27FC236}">
                <a16:creationId xmlns:a16="http://schemas.microsoft.com/office/drawing/2014/main" id="{7B7203FC-0FA1-9563-53CE-9E1064631FC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36867" name="Rectangle 2">
            <a:extLst>
              <a:ext uri="{FF2B5EF4-FFF2-40B4-BE49-F238E27FC236}">
                <a16:creationId xmlns:a16="http://schemas.microsoft.com/office/drawing/2014/main" id="{5AE16F26-5C49-65EA-097E-22C7C010BD5A}"/>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1028099" name="Rectangle 3">
            <a:extLst>
              <a:ext uri="{FF2B5EF4-FFF2-40B4-BE49-F238E27FC236}">
                <a16:creationId xmlns:a16="http://schemas.microsoft.com/office/drawing/2014/main" id="{9A9F09B3-32C7-41B9-A41E-CFECDD5F94A1}"/>
              </a:ext>
            </a:extLst>
          </p:cNvPr>
          <p:cNvSpPr>
            <a:spLocks noGrp="1" noChangeArrowheads="1"/>
          </p:cNvSpPr>
          <p:nvPr>
            <p:ph type="body" idx="1"/>
          </p:nvPr>
        </p:nvSpPr>
        <p:spPr>
          <a:xfrm>
            <a:off x="609600" y="1701800"/>
            <a:ext cx="8215313" cy="4679950"/>
          </a:xfrm>
        </p:spPr>
        <p:txBody>
          <a:bodyPr/>
          <a:lstStyle/>
          <a:p>
            <a:pPr eaLnBrk="1" hangingPunct="1">
              <a:lnSpc>
                <a:spcPct val="80000"/>
              </a:lnSpc>
              <a:defRPr/>
            </a:pPr>
            <a:r>
              <a:rPr lang="es-UY" sz="2300"/>
              <a:t>Cálculo de Mora:</a:t>
            </a:r>
          </a:p>
          <a:p>
            <a:pPr lvl="1" eaLnBrk="1" hangingPunct="1">
              <a:lnSpc>
                <a:spcPct val="80000"/>
              </a:lnSpc>
              <a:defRPr/>
            </a:pPr>
            <a:r>
              <a:rPr lang="es-UY" sz="2300"/>
              <a:t>Compensatorios / Punitorios</a:t>
            </a:r>
          </a:p>
          <a:p>
            <a:pPr lvl="1" eaLnBrk="1" hangingPunct="1">
              <a:lnSpc>
                <a:spcPct val="80000"/>
              </a:lnSpc>
              <a:defRPr/>
            </a:pPr>
            <a:r>
              <a:rPr lang="es-UY" sz="2300"/>
              <a:t>Moratorios / Punitorios</a:t>
            </a:r>
          </a:p>
          <a:p>
            <a:pPr lvl="1" eaLnBrk="1" hangingPunct="1">
              <a:lnSpc>
                <a:spcPct val="80000"/>
              </a:lnSpc>
              <a:defRPr/>
            </a:pPr>
            <a:endParaRPr lang="es-UY" sz="2300"/>
          </a:p>
          <a:p>
            <a:pPr eaLnBrk="1" hangingPunct="1">
              <a:lnSpc>
                <a:spcPct val="80000"/>
              </a:lnSpc>
              <a:defRPr/>
            </a:pPr>
            <a:r>
              <a:rPr lang="es-UY" sz="2300"/>
              <a:t>Cuentas de Cobro</a:t>
            </a:r>
          </a:p>
          <a:p>
            <a:pPr eaLnBrk="1" hangingPunct="1">
              <a:lnSpc>
                <a:spcPct val="80000"/>
              </a:lnSpc>
              <a:defRPr/>
            </a:pPr>
            <a:endParaRPr lang="es-UY" sz="2300"/>
          </a:p>
          <a:p>
            <a:pPr eaLnBrk="1" hangingPunct="1">
              <a:lnSpc>
                <a:spcPct val="80000"/>
              </a:lnSpc>
              <a:defRPr/>
            </a:pPr>
            <a:r>
              <a:rPr lang="es-UY" sz="2300"/>
              <a:t>Intereses:</a:t>
            </a:r>
          </a:p>
          <a:p>
            <a:pPr lvl="1" eaLnBrk="1" hangingPunct="1">
              <a:lnSpc>
                <a:spcPct val="80000"/>
              </a:lnSpc>
              <a:defRPr/>
            </a:pPr>
            <a:r>
              <a:rPr lang="es-UY" sz="2300"/>
              <a:t>Perdón en cancelación total</a:t>
            </a:r>
          </a:p>
        </p:txBody>
      </p:sp>
      <p:sp>
        <p:nvSpPr>
          <p:cNvPr id="1028100" name="Rectangle 4">
            <a:extLst>
              <a:ext uri="{FF2B5EF4-FFF2-40B4-BE49-F238E27FC236}">
                <a16:creationId xmlns:a16="http://schemas.microsoft.com/office/drawing/2014/main" id="{87C843D4-48FC-E12C-E4E8-DB288044C453}"/>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Ciclo de Vida:  Cobro</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28099">
                                            <p:txEl>
                                              <p:pRg st="0" end="0"/>
                                            </p:txEl>
                                          </p:spTgt>
                                        </p:tgtEl>
                                        <p:attrNameLst>
                                          <p:attrName>style.visibility</p:attrName>
                                        </p:attrNameLst>
                                      </p:cBhvr>
                                      <p:to>
                                        <p:strVal val="visible"/>
                                      </p:to>
                                    </p:set>
                                    <p:animEffect transition="in" filter="box(in)">
                                      <p:cBhvr>
                                        <p:cTn id="7" dur="500"/>
                                        <p:tgtEl>
                                          <p:spTgt spid="1028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28099">
                                            <p:txEl>
                                              <p:pRg st="1" end="1"/>
                                            </p:txEl>
                                          </p:spTgt>
                                        </p:tgtEl>
                                        <p:attrNameLst>
                                          <p:attrName>style.visibility</p:attrName>
                                        </p:attrNameLst>
                                      </p:cBhvr>
                                      <p:to>
                                        <p:strVal val="visible"/>
                                      </p:to>
                                    </p:set>
                                    <p:animEffect transition="in" filter="box(in)">
                                      <p:cBhvr>
                                        <p:cTn id="12" dur="500"/>
                                        <p:tgtEl>
                                          <p:spTgt spid="1028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28099">
                                            <p:txEl>
                                              <p:pRg st="2" end="2"/>
                                            </p:txEl>
                                          </p:spTgt>
                                        </p:tgtEl>
                                        <p:attrNameLst>
                                          <p:attrName>style.visibility</p:attrName>
                                        </p:attrNameLst>
                                      </p:cBhvr>
                                      <p:to>
                                        <p:strVal val="visible"/>
                                      </p:to>
                                    </p:set>
                                    <p:animEffect transition="in" filter="box(in)">
                                      <p:cBhvr>
                                        <p:cTn id="17" dur="500"/>
                                        <p:tgtEl>
                                          <p:spTgt spid="10280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028099">
                                            <p:txEl>
                                              <p:pRg st="4" end="4"/>
                                            </p:txEl>
                                          </p:spTgt>
                                        </p:tgtEl>
                                        <p:attrNameLst>
                                          <p:attrName>style.visibility</p:attrName>
                                        </p:attrNameLst>
                                      </p:cBhvr>
                                      <p:to>
                                        <p:strVal val="visible"/>
                                      </p:to>
                                    </p:set>
                                    <p:animEffect transition="in" filter="box(in)">
                                      <p:cBhvr>
                                        <p:cTn id="22" dur="500"/>
                                        <p:tgtEl>
                                          <p:spTgt spid="102809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028099">
                                            <p:txEl>
                                              <p:pRg st="6" end="6"/>
                                            </p:txEl>
                                          </p:spTgt>
                                        </p:tgtEl>
                                        <p:attrNameLst>
                                          <p:attrName>style.visibility</p:attrName>
                                        </p:attrNameLst>
                                      </p:cBhvr>
                                      <p:to>
                                        <p:strVal val="visible"/>
                                      </p:to>
                                    </p:set>
                                    <p:animEffect transition="in" filter="box(in)">
                                      <p:cBhvr>
                                        <p:cTn id="27" dur="500"/>
                                        <p:tgtEl>
                                          <p:spTgt spid="1028099">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028099">
                                            <p:txEl>
                                              <p:pRg st="7" end="7"/>
                                            </p:txEl>
                                          </p:spTgt>
                                        </p:tgtEl>
                                        <p:attrNameLst>
                                          <p:attrName>style.visibility</p:attrName>
                                        </p:attrNameLst>
                                      </p:cBhvr>
                                      <p:to>
                                        <p:strVal val="visible"/>
                                      </p:to>
                                    </p:set>
                                    <p:animEffect transition="in" filter="box(in)">
                                      <p:cBhvr>
                                        <p:cTn id="32" dur="500"/>
                                        <p:tgtEl>
                                          <p:spTgt spid="10280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7890" name="3 Marcador de pie de página">
            <a:extLst>
              <a:ext uri="{FF2B5EF4-FFF2-40B4-BE49-F238E27FC236}">
                <a16:creationId xmlns:a16="http://schemas.microsoft.com/office/drawing/2014/main" id="{66732CE0-4E85-D26D-027D-8C0023A67A8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37891" name="Rectangle 2">
            <a:extLst>
              <a:ext uri="{FF2B5EF4-FFF2-40B4-BE49-F238E27FC236}">
                <a16:creationId xmlns:a16="http://schemas.microsoft.com/office/drawing/2014/main" id="{F38DC2FC-278B-DC90-78C5-7300AF4CC797}"/>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1030148" name="Rectangle 4">
            <a:extLst>
              <a:ext uri="{FF2B5EF4-FFF2-40B4-BE49-F238E27FC236}">
                <a16:creationId xmlns:a16="http://schemas.microsoft.com/office/drawing/2014/main" id="{2BE7D645-914F-548A-CF88-13495E367135}"/>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Ciclo de Vida:  Cobro Manual</a:t>
            </a:r>
            <a:endParaRPr kumimoji="0" lang="es-ES" sz="2800" b="1">
              <a:solidFill>
                <a:srgbClr val="D83110"/>
              </a:solidFill>
              <a:effectLst>
                <a:outerShdw blurRad="38100" dist="38100" dir="2700000" algn="tl">
                  <a:srgbClr val="C0C0C0"/>
                </a:outerShdw>
              </a:effectLst>
              <a:latin typeface="Arial" charset="0"/>
            </a:endParaRPr>
          </a:p>
        </p:txBody>
      </p:sp>
      <p:pic>
        <p:nvPicPr>
          <p:cNvPr id="1030150" name="Picture 6">
            <a:extLst>
              <a:ext uri="{FF2B5EF4-FFF2-40B4-BE49-F238E27FC236}">
                <a16:creationId xmlns:a16="http://schemas.microsoft.com/office/drawing/2014/main" id="{D65C9C96-6ECC-79D0-73F7-98BB37C249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477963"/>
            <a:ext cx="6121400" cy="483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30150"/>
                                        </p:tgtEl>
                                        <p:attrNameLst>
                                          <p:attrName>style.visibility</p:attrName>
                                        </p:attrNameLst>
                                      </p:cBhvr>
                                      <p:to>
                                        <p:strVal val="visible"/>
                                      </p:to>
                                    </p:set>
                                    <p:animEffect transition="in" filter="box(in)">
                                      <p:cBhvr>
                                        <p:cTn id="7" dur="500"/>
                                        <p:tgtEl>
                                          <p:spTgt spid="1030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3 Marcador de pie de página">
            <a:extLst>
              <a:ext uri="{FF2B5EF4-FFF2-40B4-BE49-F238E27FC236}">
                <a16:creationId xmlns:a16="http://schemas.microsoft.com/office/drawing/2014/main" id="{39ABA5A7-136F-3471-CCB4-25EE4267224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38915" name="Rectangle 2">
            <a:extLst>
              <a:ext uri="{FF2B5EF4-FFF2-40B4-BE49-F238E27FC236}">
                <a16:creationId xmlns:a16="http://schemas.microsoft.com/office/drawing/2014/main" id="{CA514190-5AC6-5250-A58F-7DC786231B48}"/>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1032195" name="Rectangle 3">
            <a:extLst>
              <a:ext uri="{FF2B5EF4-FFF2-40B4-BE49-F238E27FC236}">
                <a16:creationId xmlns:a16="http://schemas.microsoft.com/office/drawing/2014/main" id="{EF153CFB-18D8-BD24-9C2A-34602FC45746}"/>
              </a:ext>
            </a:extLst>
          </p:cNvPr>
          <p:cNvSpPr>
            <a:spLocks noGrp="1" noChangeArrowheads="1"/>
          </p:cNvSpPr>
          <p:nvPr>
            <p:ph type="body" idx="1"/>
          </p:nvPr>
        </p:nvSpPr>
        <p:spPr>
          <a:xfrm>
            <a:off x="609600" y="1701800"/>
            <a:ext cx="8215313" cy="4679950"/>
          </a:xfrm>
        </p:spPr>
        <p:txBody>
          <a:bodyPr/>
          <a:lstStyle/>
          <a:p>
            <a:pPr eaLnBrk="1" hangingPunct="1">
              <a:lnSpc>
                <a:spcPct val="80000"/>
              </a:lnSpc>
              <a:defRPr/>
            </a:pPr>
            <a:r>
              <a:rPr lang="es-ES" sz="2000" b="0">
                <a:solidFill>
                  <a:schemeClr val="tx1"/>
                </a:solidFill>
              </a:rPr>
              <a:t>Para los cobros de los préstamos existen distintas transacciones en función del tipo de préstamo y del tipo de cancelación (total o parcial):</a:t>
            </a:r>
          </a:p>
          <a:p>
            <a:pPr lvl="1" eaLnBrk="1" hangingPunct="1">
              <a:lnSpc>
                <a:spcPct val="80000"/>
              </a:lnSpc>
              <a:defRPr/>
            </a:pPr>
            <a:r>
              <a:rPr lang="es-ES" sz="2300"/>
              <a:t>Cobro de Cuota - Corporativos, TRN		</a:t>
            </a:r>
            <a:r>
              <a:rPr lang="es-ES" sz="2300" b="1">
                <a:solidFill>
                  <a:srgbClr val="D83110"/>
                </a:solidFill>
                <a:effectLst>
                  <a:outerShdw blurRad="38100" dist="38100" dir="2700000" algn="tl">
                    <a:srgbClr val="C0C0C0"/>
                  </a:outerShdw>
                </a:effectLst>
              </a:rPr>
              <a:t>30/100</a:t>
            </a:r>
          </a:p>
          <a:p>
            <a:pPr lvl="1" eaLnBrk="1" hangingPunct="1">
              <a:lnSpc>
                <a:spcPct val="80000"/>
              </a:lnSpc>
              <a:defRPr/>
            </a:pPr>
            <a:r>
              <a:rPr lang="es-ES" sz="2300"/>
              <a:t>Cobro de Cuota - Personales, TRN 		</a:t>
            </a:r>
            <a:r>
              <a:rPr lang="es-ES" sz="2300" b="1">
                <a:solidFill>
                  <a:srgbClr val="D83110"/>
                </a:solidFill>
                <a:effectLst>
                  <a:outerShdw blurRad="38100" dist="38100" dir="2700000" algn="tl">
                    <a:srgbClr val="C0C0C0"/>
                  </a:outerShdw>
                </a:effectLst>
              </a:rPr>
              <a:t>32/100</a:t>
            </a:r>
          </a:p>
          <a:p>
            <a:pPr lvl="1" eaLnBrk="1" hangingPunct="1">
              <a:lnSpc>
                <a:spcPct val="80000"/>
              </a:lnSpc>
              <a:defRPr/>
            </a:pPr>
            <a:r>
              <a:rPr lang="es-ES" sz="2300"/>
              <a:t>Cancelación Total - Corporativos, TRN	</a:t>
            </a:r>
            <a:r>
              <a:rPr lang="es-ES" sz="2300" b="1">
                <a:solidFill>
                  <a:srgbClr val="D83110"/>
                </a:solidFill>
                <a:effectLst>
                  <a:outerShdw blurRad="38100" dist="38100" dir="2700000" algn="tl">
                    <a:srgbClr val="C0C0C0"/>
                  </a:outerShdw>
                </a:effectLst>
              </a:rPr>
              <a:t>30/200</a:t>
            </a:r>
          </a:p>
          <a:p>
            <a:pPr lvl="1" eaLnBrk="1" hangingPunct="1">
              <a:lnSpc>
                <a:spcPct val="80000"/>
              </a:lnSpc>
              <a:defRPr/>
            </a:pPr>
            <a:r>
              <a:rPr lang="es-ES" sz="2300"/>
              <a:t>Cancelación Total - Personales, TRN	</a:t>
            </a:r>
            <a:r>
              <a:rPr lang="es-ES" sz="2300" b="1">
                <a:solidFill>
                  <a:srgbClr val="D83110"/>
                </a:solidFill>
                <a:effectLst>
                  <a:outerShdw blurRad="38100" dist="38100" dir="2700000" algn="tl">
                    <a:srgbClr val="C0C0C0"/>
                  </a:outerShdw>
                </a:effectLst>
              </a:rPr>
              <a:t>32/200</a:t>
            </a:r>
          </a:p>
          <a:p>
            <a:pPr lvl="1" eaLnBrk="1" hangingPunct="1">
              <a:lnSpc>
                <a:spcPct val="80000"/>
              </a:lnSpc>
              <a:defRPr/>
            </a:pPr>
            <a:endParaRPr lang="es-ES" sz="2300"/>
          </a:p>
          <a:p>
            <a:pPr eaLnBrk="1" hangingPunct="1">
              <a:lnSpc>
                <a:spcPct val="80000"/>
              </a:lnSpc>
              <a:defRPr/>
            </a:pPr>
            <a:r>
              <a:rPr lang="es-ES" sz="2000" b="0">
                <a:solidFill>
                  <a:schemeClr val="tx1"/>
                </a:solidFill>
              </a:rPr>
              <a:t>Se presenta una pantalla de Selección de Operaciones, indicando el Importe a Cobrar, de 2 formas posibles:</a:t>
            </a:r>
          </a:p>
          <a:p>
            <a:pPr lvl="1" eaLnBrk="1" hangingPunct="1">
              <a:lnSpc>
                <a:spcPct val="80000"/>
              </a:lnSpc>
              <a:defRPr/>
            </a:pPr>
            <a:r>
              <a:rPr lang="es-ES" sz="2300"/>
              <a:t>Marcando la/s Cuota/s y Seleccionar</a:t>
            </a:r>
          </a:p>
          <a:p>
            <a:pPr lvl="1" eaLnBrk="1" hangingPunct="1">
              <a:lnSpc>
                <a:spcPct val="80000"/>
              </a:lnSpc>
              <a:defRPr/>
            </a:pPr>
            <a:r>
              <a:rPr lang="es-ES" sz="2300"/>
              <a:t>Directamente digitando el importe en Total a Pagar</a:t>
            </a:r>
            <a:endParaRPr lang="es-UY" sz="2300"/>
          </a:p>
        </p:txBody>
      </p:sp>
      <p:sp>
        <p:nvSpPr>
          <p:cNvPr id="1032196" name="Rectangle 4">
            <a:extLst>
              <a:ext uri="{FF2B5EF4-FFF2-40B4-BE49-F238E27FC236}">
                <a16:creationId xmlns:a16="http://schemas.microsoft.com/office/drawing/2014/main" id="{65A0ADC1-3FD9-0E33-A66F-5E878D32AA24}"/>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Ciclo de Vida:  Cobro</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32195">
                                            <p:txEl>
                                              <p:pRg st="0" end="0"/>
                                            </p:txEl>
                                          </p:spTgt>
                                        </p:tgtEl>
                                        <p:attrNameLst>
                                          <p:attrName>style.visibility</p:attrName>
                                        </p:attrNameLst>
                                      </p:cBhvr>
                                      <p:to>
                                        <p:strVal val="visible"/>
                                      </p:to>
                                    </p:set>
                                    <p:animEffect transition="in" filter="box(in)">
                                      <p:cBhvr>
                                        <p:cTn id="7" dur="500"/>
                                        <p:tgtEl>
                                          <p:spTgt spid="1032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32195">
                                            <p:txEl>
                                              <p:pRg st="1" end="1"/>
                                            </p:txEl>
                                          </p:spTgt>
                                        </p:tgtEl>
                                        <p:attrNameLst>
                                          <p:attrName>style.visibility</p:attrName>
                                        </p:attrNameLst>
                                      </p:cBhvr>
                                      <p:to>
                                        <p:strVal val="visible"/>
                                      </p:to>
                                    </p:set>
                                    <p:animEffect transition="in" filter="box(in)">
                                      <p:cBhvr>
                                        <p:cTn id="12" dur="500"/>
                                        <p:tgtEl>
                                          <p:spTgt spid="1032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32195">
                                            <p:txEl>
                                              <p:pRg st="2" end="2"/>
                                            </p:txEl>
                                          </p:spTgt>
                                        </p:tgtEl>
                                        <p:attrNameLst>
                                          <p:attrName>style.visibility</p:attrName>
                                        </p:attrNameLst>
                                      </p:cBhvr>
                                      <p:to>
                                        <p:strVal val="visible"/>
                                      </p:to>
                                    </p:set>
                                    <p:animEffect transition="in" filter="box(in)">
                                      <p:cBhvr>
                                        <p:cTn id="17" dur="500"/>
                                        <p:tgtEl>
                                          <p:spTgt spid="1032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032195">
                                            <p:txEl>
                                              <p:pRg st="3" end="3"/>
                                            </p:txEl>
                                          </p:spTgt>
                                        </p:tgtEl>
                                        <p:attrNameLst>
                                          <p:attrName>style.visibility</p:attrName>
                                        </p:attrNameLst>
                                      </p:cBhvr>
                                      <p:to>
                                        <p:strVal val="visible"/>
                                      </p:to>
                                    </p:set>
                                    <p:animEffect transition="in" filter="box(in)">
                                      <p:cBhvr>
                                        <p:cTn id="22" dur="500"/>
                                        <p:tgtEl>
                                          <p:spTgt spid="10321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032195">
                                            <p:txEl>
                                              <p:pRg st="4" end="4"/>
                                            </p:txEl>
                                          </p:spTgt>
                                        </p:tgtEl>
                                        <p:attrNameLst>
                                          <p:attrName>style.visibility</p:attrName>
                                        </p:attrNameLst>
                                      </p:cBhvr>
                                      <p:to>
                                        <p:strVal val="visible"/>
                                      </p:to>
                                    </p:set>
                                    <p:animEffect transition="in" filter="box(in)">
                                      <p:cBhvr>
                                        <p:cTn id="27" dur="500"/>
                                        <p:tgtEl>
                                          <p:spTgt spid="10321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032195">
                                            <p:txEl>
                                              <p:pRg st="6" end="6"/>
                                            </p:txEl>
                                          </p:spTgt>
                                        </p:tgtEl>
                                        <p:attrNameLst>
                                          <p:attrName>style.visibility</p:attrName>
                                        </p:attrNameLst>
                                      </p:cBhvr>
                                      <p:to>
                                        <p:strVal val="visible"/>
                                      </p:to>
                                    </p:set>
                                    <p:animEffect transition="in" filter="box(in)">
                                      <p:cBhvr>
                                        <p:cTn id="32" dur="500"/>
                                        <p:tgtEl>
                                          <p:spTgt spid="1032195">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032195">
                                            <p:txEl>
                                              <p:pRg st="7" end="7"/>
                                            </p:txEl>
                                          </p:spTgt>
                                        </p:tgtEl>
                                        <p:attrNameLst>
                                          <p:attrName>style.visibility</p:attrName>
                                        </p:attrNameLst>
                                      </p:cBhvr>
                                      <p:to>
                                        <p:strVal val="visible"/>
                                      </p:to>
                                    </p:set>
                                    <p:animEffect transition="in" filter="box(in)">
                                      <p:cBhvr>
                                        <p:cTn id="37" dur="500"/>
                                        <p:tgtEl>
                                          <p:spTgt spid="1032195">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1032195">
                                            <p:txEl>
                                              <p:pRg st="8" end="8"/>
                                            </p:txEl>
                                          </p:spTgt>
                                        </p:tgtEl>
                                        <p:attrNameLst>
                                          <p:attrName>style.visibility</p:attrName>
                                        </p:attrNameLst>
                                      </p:cBhvr>
                                      <p:to>
                                        <p:strVal val="visible"/>
                                      </p:to>
                                    </p:set>
                                    <p:animEffect transition="in" filter="box(in)">
                                      <p:cBhvr>
                                        <p:cTn id="42" dur="500"/>
                                        <p:tgtEl>
                                          <p:spTgt spid="10321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3 Marcador de pie de página">
            <a:extLst>
              <a:ext uri="{FF2B5EF4-FFF2-40B4-BE49-F238E27FC236}">
                <a16:creationId xmlns:a16="http://schemas.microsoft.com/office/drawing/2014/main" id="{9965315C-DFA4-00CD-8DA0-4E46EBF788E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39939" name="Rectangle 2">
            <a:extLst>
              <a:ext uri="{FF2B5EF4-FFF2-40B4-BE49-F238E27FC236}">
                <a16:creationId xmlns:a16="http://schemas.microsoft.com/office/drawing/2014/main" id="{6B5EA683-EDBE-FCAB-D7BA-42BF7FB984DB}"/>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1034243" name="Rectangle 3">
            <a:extLst>
              <a:ext uri="{FF2B5EF4-FFF2-40B4-BE49-F238E27FC236}">
                <a16:creationId xmlns:a16="http://schemas.microsoft.com/office/drawing/2014/main" id="{3DAC117D-C94B-0036-CE5B-7E26DD6A3DF9}"/>
              </a:ext>
            </a:extLst>
          </p:cNvPr>
          <p:cNvSpPr>
            <a:spLocks noGrp="1" noChangeArrowheads="1"/>
          </p:cNvSpPr>
          <p:nvPr>
            <p:ph type="body" idx="1"/>
          </p:nvPr>
        </p:nvSpPr>
        <p:spPr>
          <a:xfrm>
            <a:off x="609600" y="1701800"/>
            <a:ext cx="8215313" cy="4679950"/>
          </a:xfrm>
        </p:spPr>
        <p:txBody>
          <a:bodyPr/>
          <a:lstStyle/>
          <a:p>
            <a:pPr eaLnBrk="1" hangingPunct="1">
              <a:lnSpc>
                <a:spcPct val="80000"/>
              </a:lnSpc>
              <a:defRPr/>
            </a:pPr>
            <a:r>
              <a:rPr lang="es-DO" sz="2000" b="0">
                <a:solidFill>
                  <a:schemeClr val="tx1"/>
                </a:solidFill>
              </a:rPr>
              <a:t>Para los préstamos a plazo fijo corporativos se prevé la posibilidad de renovarlos</a:t>
            </a:r>
          </a:p>
          <a:p>
            <a:pPr eaLnBrk="1" hangingPunct="1">
              <a:lnSpc>
                <a:spcPct val="80000"/>
              </a:lnSpc>
              <a:defRPr/>
            </a:pPr>
            <a:endParaRPr lang="es-DO" sz="2000" b="0">
              <a:solidFill>
                <a:schemeClr val="tx1"/>
              </a:solidFill>
            </a:endParaRPr>
          </a:p>
          <a:p>
            <a:pPr eaLnBrk="1" hangingPunct="1">
              <a:lnSpc>
                <a:spcPct val="80000"/>
              </a:lnSpc>
              <a:defRPr/>
            </a:pPr>
            <a:r>
              <a:rPr lang="es-DO" sz="2000" b="0">
                <a:solidFill>
                  <a:schemeClr val="tx1"/>
                </a:solidFill>
              </a:rPr>
              <a:t>Se cancela el préstamo y se genera otro de la modalidad en la misma transacción, manteniendo el número de operación, e incrementando la suboperación en una unidad</a:t>
            </a:r>
          </a:p>
          <a:p>
            <a:pPr eaLnBrk="1" hangingPunct="1">
              <a:lnSpc>
                <a:spcPct val="80000"/>
              </a:lnSpc>
              <a:defRPr/>
            </a:pPr>
            <a:endParaRPr lang="es-DO" sz="2000" b="0">
              <a:solidFill>
                <a:schemeClr val="tx1"/>
              </a:solidFill>
            </a:endParaRPr>
          </a:p>
          <a:p>
            <a:pPr eaLnBrk="1" hangingPunct="1">
              <a:lnSpc>
                <a:spcPct val="80000"/>
              </a:lnSpc>
              <a:defRPr/>
            </a:pPr>
            <a:r>
              <a:rPr lang="es-ES" sz="2000" b="0">
                <a:solidFill>
                  <a:schemeClr val="tx1"/>
                </a:solidFill>
              </a:rPr>
              <a:t>Se utiliza la TRN 30/510 (ó 30/550 para Tipo de Op. 54)</a:t>
            </a:r>
          </a:p>
        </p:txBody>
      </p:sp>
      <p:sp>
        <p:nvSpPr>
          <p:cNvPr id="1034244" name="Rectangle 4">
            <a:extLst>
              <a:ext uri="{FF2B5EF4-FFF2-40B4-BE49-F238E27FC236}">
                <a16:creationId xmlns:a16="http://schemas.microsoft.com/office/drawing/2014/main" id="{B95C5637-D530-2A5D-95F4-303F5C8C5F5C}"/>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Ciclo de Vida:  Renovación</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4244">
                                            <p:txEl>
                                              <p:pRg st="0" end="0"/>
                                            </p:txEl>
                                          </p:spTgt>
                                        </p:tgtEl>
                                        <p:attrNameLst>
                                          <p:attrName>style.visibility</p:attrName>
                                        </p:attrNameLst>
                                      </p:cBhvr>
                                      <p:to>
                                        <p:strVal val="visible"/>
                                      </p:to>
                                    </p:set>
                                    <p:animEffect transition="in" filter="wipe(left)">
                                      <p:cBhvr>
                                        <p:cTn id="7" dur="500"/>
                                        <p:tgtEl>
                                          <p:spTgt spid="10342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34243">
                                            <p:txEl>
                                              <p:pRg st="0" end="0"/>
                                            </p:txEl>
                                          </p:spTgt>
                                        </p:tgtEl>
                                        <p:attrNameLst>
                                          <p:attrName>style.visibility</p:attrName>
                                        </p:attrNameLst>
                                      </p:cBhvr>
                                      <p:to>
                                        <p:strVal val="visible"/>
                                      </p:to>
                                    </p:set>
                                    <p:animEffect transition="in" filter="box(in)">
                                      <p:cBhvr>
                                        <p:cTn id="12" dur="500"/>
                                        <p:tgtEl>
                                          <p:spTgt spid="103424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34243">
                                            <p:txEl>
                                              <p:pRg st="2" end="2"/>
                                            </p:txEl>
                                          </p:spTgt>
                                        </p:tgtEl>
                                        <p:attrNameLst>
                                          <p:attrName>style.visibility</p:attrName>
                                        </p:attrNameLst>
                                      </p:cBhvr>
                                      <p:to>
                                        <p:strVal val="visible"/>
                                      </p:to>
                                    </p:set>
                                    <p:animEffect transition="in" filter="box(in)">
                                      <p:cBhvr>
                                        <p:cTn id="17" dur="500"/>
                                        <p:tgtEl>
                                          <p:spTgt spid="10342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034243">
                                            <p:txEl>
                                              <p:pRg st="4" end="4"/>
                                            </p:txEl>
                                          </p:spTgt>
                                        </p:tgtEl>
                                        <p:attrNameLst>
                                          <p:attrName>style.visibility</p:attrName>
                                        </p:attrNameLst>
                                      </p:cBhvr>
                                      <p:to>
                                        <p:strVal val="visible"/>
                                      </p:to>
                                    </p:set>
                                    <p:animEffect transition="in" filter="box(in)">
                                      <p:cBhvr>
                                        <p:cTn id="22" dur="500"/>
                                        <p:tgtEl>
                                          <p:spTgt spid="1034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44"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3 Marcador de pie de página">
            <a:extLst>
              <a:ext uri="{FF2B5EF4-FFF2-40B4-BE49-F238E27FC236}">
                <a16:creationId xmlns:a16="http://schemas.microsoft.com/office/drawing/2014/main" id="{437BD7EC-9150-D298-6C49-B42CEF79CBD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40963" name="Rectangle 2">
            <a:extLst>
              <a:ext uri="{FF2B5EF4-FFF2-40B4-BE49-F238E27FC236}">
                <a16:creationId xmlns:a16="http://schemas.microsoft.com/office/drawing/2014/main" id="{BEA57E97-BD59-154A-02A7-6B1627AFF281}"/>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1036291" name="Rectangle 3">
            <a:extLst>
              <a:ext uri="{FF2B5EF4-FFF2-40B4-BE49-F238E27FC236}">
                <a16:creationId xmlns:a16="http://schemas.microsoft.com/office/drawing/2014/main" id="{6CCF725D-D715-4A03-6C57-6B2A9AAAC8AA}"/>
              </a:ext>
            </a:extLst>
          </p:cNvPr>
          <p:cNvSpPr>
            <a:spLocks noGrp="1" noChangeArrowheads="1"/>
          </p:cNvSpPr>
          <p:nvPr>
            <p:ph type="body" idx="1"/>
          </p:nvPr>
        </p:nvSpPr>
        <p:spPr>
          <a:xfrm>
            <a:off x="609600" y="1701800"/>
            <a:ext cx="8215313" cy="4679950"/>
          </a:xfrm>
        </p:spPr>
        <p:txBody>
          <a:bodyPr/>
          <a:lstStyle/>
          <a:p>
            <a:pPr algn="just" eaLnBrk="1" hangingPunct="1">
              <a:lnSpc>
                <a:spcPct val="80000"/>
              </a:lnSpc>
              <a:defRPr/>
            </a:pPr>
            <a:r>
              <a:rPr lang="es-DO" sz="2000" b="0">
                <a:solidFill>
                  <a:schemeClr val="tx1"/>
                </a:solidFill>
              </a:rPr>
              <a:t>La reprogramación de un crédito supone la modificación de las condiciones del mismo, alterando plazos, tasas e importes, pero sin la emisión de un nuevo documento respaldatorio.</a:t>
            </a:r>
          </a:p>
          <a:p>
            <a:pPr algn="just" eaLnBrk="1" hangingPunct="1">
              <a:lnSpc>
                <a:spcPct val="80000"/>
              </a:lnSpc>
              <a:defRPr/>
            </a:pPr>
            <a:endParaRPr lang="es-DO" sz="2000" b="0">
              <a:solidFill>
                <a:schemeClr val="tx1"/>
              </a:solidFill>
            </a:endParaRPr>
          </a:p>
          <a:p>
            <a:pPr algn="just" eaLnBrk="1" hangingPunct="1">
              <a:lnSpc>
                <a:spcPct val="80000"/>
              </a:lnSpc>
              <a:defRPr/>
            </a:pPr>
            <a:r>
              <a:rPr lang="es-DO" sz="2000" b="0">
                <a:solidFill>
                  <a:schemeClr val="tx1"/>
                </a:solidFill>
              </a:rPr>
              <a:t>Se mantiene el número de operación, pero se modifica la Suboperación correspondiente</a:t>
            </a:r>
          </a:p>
          <a:p>
            <a:pPr algn="just" eaLnBrk="1" hangingPunct="1">
              <a:lnSpc>
                <a:spcPct val="80000"/>
              </a:lnSpc>
              <a:defRPr/>
            </a:pPr>
            <a:endParaRPr lang="es-DO" sz="2000" b="0">
              <a:solidFill>
                <a:schemeClr val="tx1"/>
              </a:solidFill>
            </a:endParaRPr>
          </a:p>
          <a:p>
            <a:pPr algn="just" eaLnBrk="1" hangingPunct="1">
              <a:lnSpc>
                <a:spcPct val="80000"/>
              </a:lnSpc>
              <a:defRPr/>
            </a:pPr>
            <a:r>
              <a:rPr lang="es-DO" sz="2000" b="0">
                <a:solidFill>
                  <a:schemeClr val="tx1"/>
                </a:solidFill>
              </a:rPr>
              <a:t>Las operaciones reprogramadas se graban con el status 60</a:t>
            </a:r>
          </a:p>
        </p:txBody>
      </p:sp>
      <p:sp>
        <p:nvSpPr>
          <p:cNvPr id="1036292" name="Rectangle 4">
            <a:extLst>
              <a:ext uri="{FF2B5EF4-FFF2-40B4-BE49-F238E27FC236}">
                <a16:creationId xmlns:a16="http://schemas.microsoft.com/office/drawing/2014/main" id="{0DB949A3-29BC-E9F3-1150-7BAD470F6212}"/>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Ciclo de Vida:  Reprogramación</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6292">
                                            <p:txEl>
                                              <p:pRg st="0" end="0"/>
                                            </p:txEl>
                                          </p:spTgt>
                                        </p:tgtEl>
                                        <p:attrNameLst>
                                          <p:attrName>style.visibility</p:attrName>
                                        </p:attrNameLst>
                                      </p:cBhvr>
                                      <p:to>
                                        <p:strVal val="visible"/>
                                      </p:to>
                                    </p:set>
                                    <p:animEffect transition="in" filter="wipe(left)">
                                      <p:cBhvr>
                                        <p:cTn id="7" dur="500"/>
                                        <p:tgtEl>
                                          <p:spTgt spid="10362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36291">
                                            <p:txEl>
                                              <p:pRg st="0" end="0"/>
                                            </p:txEl>
                                          </p:spTgt>
                                        </p:tgtEl>
                                        <p:attrNameLst>
                                          <p:attrName>style.visibility</p:attrName>
                                        </p:attrNameLst>
                                      </p:cBhvr>
                                      <p:to>
                                        <p:strVal val="visible"/>
                                      </p:to>
                                    </p:set>
                                    <p:animEffect transition="in" filter="box(in)">
                                      <p:cBhvr>
                                        <p:cTn id="12" dur="500"/>
                                        <p:tgtEl>
                                          <p:spTgt spid="103629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36291">
                                            <p:txEl>
                                              <p:pRg st="2" end="2"/>
                                            </p:txEl>
                                          </p:spTgt>
                                        </p:tgtEl>
                                        <p:attrNameLst>
                                          <p:attrName>style.visibility</p:attrName>
                                        </p:attrNameLst>
                                      </p:cBhvr>
                                      <p:to>
                                        <p:strVal val="visible"/>
                                      </p:to>
                                    </p:set>
                                    <p:animEffect transition="in" filter="box(in)">
                                      <p:cBhvr>
                                        <p:cTn id="17" dur="500"/>
                                        <p:tgtEl>
                                          <p:spTgt spid="10362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036291">
                                            <p:txEl>
                                              <p:pRg st="4" end="4"/>
                                            </p:txEl>
                                          </p:spTgt>
                                        </p:tgtEl>
                                        <p:attrNameLst>
                                          <p:attrName>style.visibility</p:attrName>
                                        </p:attrNameLst>
                                      </p:cBhvr>
                                      <p:to>
                                        <p:strVal val="visible"/>
                                      </p:to>
                                    </p:set>
                                    <p:animEffect transition="in" filter="box(in)">
                                      <p:cBhvr>
                                        <p:cTn id="22" dur="500"/>
                                        <p:tgtEl>
                                          <p:spTgt spid="10362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6292"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3 Marcador de pie de página">
            <a:extLst>
              <a:ext uri="{FF2B5EF4-FFF2-40B4-BE49-F238E27FC236}">
                <a16:creationId xmlns:a16="http://schemas.microsoft.com/office/drawing/2014/main" id="{B89D5096-0A7B-019D-423B-F7C63F794A3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5123" name="Rectangle 2">
            <a:extLst>
              <a:ext uri="{FF2B5EF4-FFF2-40B4-BE49-F238E27FC236}">
                <a16:creationId xmlns:a16="http://schemas.microsoft.com/office/drawing/2014/main" id="{98A11273-45F8-4BDE-B454-4AFED9AB8D70}"/>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946179" name="Rectangle 3">
            <a:extLst>
              <a:ext uri="{FF2B5EF4-FFF2-40B4-BE49-F238E27FC236}">
                <a16:creationId xmlns:a16="http://schemas.microsoft.com/office/drawing/2014/main" id="{4CF8C161-7D35-419B-A62A-9C2E5D22599A}"/>
              </a:ext>
            </a:extLst>
          </p:cNvPr>
          <p:cNvSpPr>
            <a:spLocks noGrp="1" noChangeArrowheads="1"/>
          </p:cNvSpPr>
          <p:nvPr>
            <p:ph type="body" idx="1"/>
          </p:nvPr>
        </p:nvSpPr>
        <p:spPr>
          <a:xfrm>
            <a:off x="609600" y="1701800"/>
            <a:ext cx="8215313" cy="4391025"/>
          </a:xfrm>
        </p:spPr>
        <p:txBody>
          <a:bodyPr/>
          <a:lstStyle/>
          <a:p>
            <a:pPr eaLnBrk="1" hangingPunct="1">
              <a:defRPr/>
            </a:pPr>
            <a:r>
              <a:rPr lang="es-ES_tradnl" dirty="0"/>
              <a:t>Es dinero que el banco entrega a un cliente el cual deberá ser devuelto y por el cual se cobran intereses.</a:t>
            </a:r>
          </a:p>
          <a:p>
            <a:pPr eaLnBrk="1" hangingPunct="1">
              <a:buFontTx/>
              <a:buNone/>
              <a:defRPr/>
            </a:pPr>
            <a:endParaRPr lang="es-ES" dirty="0"/>
          </a:p>
          <a:p>
            <a:pPr eaLnBrk="1" hangingPunct="1">
              <a:defRPr/>
            </a:pPr>
            <a:r>
              <a:rPr lang="es-ES_tradnl" dirty="0"/>
              <a:t>Se define en base a los siguientes componentes:</a:t>
            </a:r>
            <a:endParaRPr lang="es-UY" dirty="0"/>
          </a:p>
          <a:p>
            <a:pPr lvl="1" eaLnBrk="1" hangingPunct="1">
              <a:defRPr/>
            </a:pPr>
            <a:r>
              <a:rPr lang="es-ES_tradnl" sz="2000" u="sng" dirty="0"/>
              <a:t>Capital</a:t>
            </a:r>
            <a:r>
              <a:rPr lang="es-ES_tradnl" sz="2000" dirty="0"/>
              <a:t>:  Es el importe de dinero que recibe el cliente, puede ser en cualquier moneda</a:t>
            </a:r>
          </a:p>
          <a:p>
            <a:pPr lvl="1" eaLnBrk="1" hangingPunct="1">
              <a:defRPr/>
            </a:pPr>
            <a:r>
              <a:rPr lang="es-ES_tradnl" sz="2000" u="sng" dirty="0"/>
              <a:t>Plazo</a:t>
            </a:r>
            <a:r>
              <a:rPr lang="es-ES_tradnl" sz="2000" dirty="0"/>
              <a:t>:  Es la cantidad de tiempo transcurrido hasta la devolución total del capital</a:t>
            </a:r>
          </a:p>
          <a:p>
            <a:pPr lvl="1" eaLnBrk="1" hangingPunct="1">
              <a:defRPr/>
            </a:pPr>
            <a:r>
              <a:rPr lang="es-ES_tradnl" sz="2000" u="sng" dirty="0"/>
              <a:t>Fecha valor</a:t>
            </a:r>
            <a:r>
              <a:rPr lang="es-ES_tradnl" sz="2000" dirty="0"/>
              <a:t>:  Es la fecha en la que se otorga el préstamo</a:t>
            </a:r>
          </a:p>
          <a:p>
            <a:pPr lvl="1" eaLnBrk="1" hangingPunct="1">
              <a:defRPr/>
            </a:pPr>
            <a:r>
              <a:rPr lang="es-ES_tradnl" sz="2000" u="sng" dirty="0"/>
              <a:t>Fecha de vencimiento</a:t>
            </a:r>
            <a:r>
              <a:rPr lang="es-ES_tradnl" sz="2000" dirty="0"/>
              <a:t>:  Es la fecha en la que vence el total del préstamo = fecha </a:t>
            </a:r>
            <a:r>
              <a:rPr lang="es-ES_tradnl" sz="2000" dirty="0" err="1"/>
              <a:t>valor+plazo</a:t>
            </a:r>
            <a:endParaRPr lang="es-ES_tradnl" sz="2000" dirty="0"/>
          </a:p>
          <a:p>
            <a:pPr lvl="1" eaLnBrk="1" hangingPunct="1">
              <a:defRPr/>
            </a:pPr>
            <a:r>
              <a:rPr lang="es-ES_tradnl" sz="2000" u="sng" dirty="0"/>
              <a:t>Periodo</a:t>
            </a:r>
            <a:r>
              <a:rPr lang="es-ES_tradnl" sz="2000" dirty="0"/>
              <a:t>:  Es la cantidad de días entre las cuotas de un préstamo</a:t>
            </a:r>
            <a:endParaRPr lang="es-UY" sz="2000" dirty="0"/>
          </a:p>
        </p:txBody>
      </p:sp>
      <p:sp>
        <p:nvSpPr>
          <p:cNvPr id="946180" name="Rectangle 4">
            <a:extLst>
              <a:ext uri="{FF2B5EF4-FFF2-40B4-BE49-F238E27FC236}">
                <a16:creationId xmlns:a16="http://schemas.microsoft.com/office/drawing/2014/main" id="{BB7271F8-2880-4DAE-9606-94F7BECF270C}"/>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dirty="0">
                <a:solidFill>
                  <a:srgbClr val="D83110"/>
                </a:solidFill>
                <a:effectLst>
                  <a:outerShdw blurRad="38100" dist="38100" dir="2700000" algn="tl">
                    <a:srgbClr val="C0C0C0"/>
                  </a:outerShdw>
                </a:effectLst>
                <a:latin typeface="Arial" charset="0"/>
              </a:rPr>
              <a:t>¿Qué es un Préstamo?:</a:t>
            </a:r>
            <a:endParaRPr kumimoji="0" lang="es-ES" sz="2800" b="1" dirty="0">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6180">
                                            <p:txEl>
                                              <p:pRg st="0" end="0"/>
                                            </p:txEl>
                                          </p:spTgt>
                                        </p:tgtEl>
                                        <p:attrNameLst>
                                          <p:attrName>style.visibility</p:attrName>
                                        </p:attrNameLst>
                                      </p:cBhvr>
                                      <p:to>
                                        <p:strVal val="visible"/>
                                      </p:to>
                                    </p:set>
                                    <p:animEffect transition="in" filter="wipe(left)">
                                      <p:cBhvr>
                                        <p:cTn id="7" dur="500"/>
                                        <p:tgtEl>
                                          <p:spTgt spid="9461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46179">
                                            <p:txEl>
                                              <p:pRg st="0" end="0"/>
                                            </p:txEl>
                                          </p:spTgt>
                                        </p:tgtEl>
                                        <p:attrNameLst>
                                          <p:attrName>style.visibility</p:attrName>
                                        </p:attrNameLst>
                                      </p:cBhvr>
                                      <p:to>
                                        <p:strVal val="visible"/>
                                      </p:to>
                                    </p:set>
                                    <p:animEffect transition="in" filter="box(in)">
                                      <p:cBhvr>
                                        <p:cTn id="12" dur="500"/>
                                        <p:tgtEl>
                                          <p:spTgt spid="94617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946179">
                                            <p:txEl>
                                              <p:pRg st="2" end="2"/>
                                            </p:txEl>
                                          </p:spTgt>
                                        </p:tgtEl>
                                        <p:attrNameLst>
                                          <p:attrName>style.visibility</p:attrName>
                                        </p:attrNameLst>
                                      </p:cBhvr>
                                      <p:to>
                                        <p:strVal val="visible"/>
                                      </p:to>
                                    </p:set>
                                    <p:animEffect transition="in" filter="box(in)">
                                      <p:cBhvr>
                                        <p:cTn id="17" dur="500"/>
                                        <p:tgtEl>
                                          <p:spTgt spid="9461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946179">
                                            <p:txEl>
                                              <p:pRg st="3" end="3"/>
                                            </p:txEl>
                                          </p:spTgt>
                                        </p:tgtEl>
                                        <p:attrNameLst>
                                          <p:attrName>style.visibility</p:attrName>
                                        </p:attrNameLst>
                                      </p:cBhvr>
                                      <p:to>
                                        <p:strVal val="visible"/>
                                      </p:to>
                                    </p:set>
                                    <p:animEffect transition="in" filter="box(in)">
                                      <p:cBhvr>
                                        <p:cTn id="22" dur="500"/>
                                        <p:tgtEl>
                                          <p:spTgt spid="9461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946179">
                                            <p:txEl>
                                              <p:pRg st="4" end="4"/>
                                            </p:txEl>
                                          </p:spTgt>
                                        </p:tgtEl>
                                        <p:attrNameLst>
                                          <p:attrName>style.visibility</p:attrName>
                                        </p:attrNameLst>
                                      </p:cBhvr>
                                      <p:to>
                                        <p:strVal val="visible"/>
                                      </p:to>
                                    </p:set>
                                    <p:animEffect transition="in" filter="box(in)">
                                      <p:cBhvr>
                                        <p:cTn id="27" dur="500"/>
                                        <p:tgtEl>
                                          <p:spTgt spid="94617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946179">
                                            <p:txEl>
                                              <p:pRg st="5" end="5"/>
                                            </p:txEl>
                                          </p:spTgt>
                                        </p:tgtEl>
                                        <p:attrNameLst>
                                          <p:attrName>style.visibility</p:attrName>
                                        </p:attrNameLst>
                                      </p:cBhvr>
                                      <p:to>
                                        <p:strVal val="visible"/>
                                      </p:to>
                                    </p:set>
                                    <p:animEffect transition="in" filter="box(in)">
                                      <p:cBhvr>
                                        <p:cTn id="32" dur="500"/>
                                        <p:tgtEl>
                                          <p:spTgt spid="94617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946179">
                                            <p:txEl>
                                              <p:pRg st="6" end="6"/>
                                            </p:txEl>
                                          </p:spTgt>
                                        </p:tgtEl>
                                        <p:attrNameLst>
                                          <p:attrName>style.visibility</p:attrName>
                                        </p:attrNameLst>
                                      </p:cBhvr>
                                      <p:to>
                                        <p:strVal val="visible"/>
                                      </p:to>
                                    </p:set>
                                    <p:animEffect transition="in" filter="box(in)">
                                      <p:cBhvr>
                                        <p:cTn id="37" dur="500"/>
                                        <p:tgtEl>
                                          <p:spTgt spid="94617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946179">
                                            <p:txEl>
                                              <p:pRg st="7" end="7"/>
                                            </p:txEl>
                                          </p:spTgt>
                                        </p:tgtEl>
                                        <p:attrNameLst>
                                          <p:attrName>style.visibility</p:attrName>
                                        </p:attrNameLst>
                                      </p:cBhvr>
                                      <p:to>
                                        <p:strVal val="visible"/>
                                      </p:to>
                                    </p:set>
                                    <p:animEffect transition="in" filter="box(in)">
                                      <p:cBhvr>
                                        <p:cTn id="42" dur="500"/>
                                        <p:tgtEl>
                                          <p:spTgt spid="9461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6180"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3 Marcador de pie de página">
            <a:extLst>
              <a:ext uri="{FF2B5EF4-FFF2-40B4-BE49-F238E27FC236}">
                <a16:creationId xmlns:a16="http://schemas.microsoft.com/office/drawing/2014/main" id="{149D51B2-6875-7BB6-F9D9-8909923BB91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41987" name="Rectangle 2">
            <a:extLst>
              <a:ext uri="{FF2B5EF4-FFF2-40B4-BE49-F238E27FC236}">
                <a16:creationId xmlns:a16="http://schemas.microsoft.com/office/drawing/2014/main" id="{E20CAEF0-A416-BEAE-7C36-8D0793FA68C9}"/>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1038339" name="Rectangle 3">
            <a:extLst>
              <a:ext uri="{FF2B5EF4-FFF2-40B4-BE49-F238E27FC236}">
                <a16:creationId xmlns:a16="http://schemas.microsoft.com/office/drawing/2014/main" id="{1E7E8B36-5143-0A0E-F5C5-35F8FB24F7FC}"/>
              </a:ext>
            </a:extLst>
          </p:cNvPr>
          <p:cNvSpPr>
            <a:spLocks noGrp="1" noChangeArrowheads="1"/>
          </p:cNvSpPr>
          <p:nvPr>
            <p:ph type="body" idx="1"/>
          </p:nvPr>
        </p:nvSpPr>
        <p:spPr>
          <a:xfrm>
            <a:off x="609600" y="1701800"/>
            <a:ext cx="8215313" cy="4679950"/>
          </a:xfrm>
        </p:spPr>
        <p:txBody>
          <a:bodyPr/>
          <a:lstStyle/>
          <a:p>
            <a:pPr algn="just" eaLnBrk="1" hangingPunct="1">
              <a:lnSpc>
                <a:spcPct val="80000"/>
              </a:lnSpc>
              <a:defRPr/>
            </a:pPr>
            <a:r>
              <a:rPr lang="es-DO" sz="2000" b="0">
                <a:solidFill>
                  <a:schemeClr val="tx1"/>
                </a:solidFill>
              </a:rPr>
              <a:t>Transacciones utilizadas:</a:t>
            </a:r>
          </a:p>
          <a:p>
            <a:pPr lvl="1" algn="just" eaLnBrk="1" hangingPunct="1">
              <a:lnSpc>
                <a:spcPct val="80000"/>
              </a:lnSpc>
              <a:defRPr/>
            </a:pPr>
            <a:r>
              <a:rPr lang="es-DO" sz="2300"/>
              <a:t>Sin Capitalización (TRNs 30/610, 615 y 32/610, 612, 615, 617)</a:t>
            </a:r>
          </a:p>
          <a:p>
            <a:pPr lvl="1" algn="just" eaLnBrk="1" hangingPunct="1">
              <a:lnSpc>
                <a:spcPct val="80000"/>
              </a:lnSpc>
              <a:defRPr/>
            </a:pPr>
            <a:r>
              <a:rPr lang="es-DO" sz="2300"/>
              <a:t>Con Capitalización (TRNs 30/620,625 y 32/620, 622, 625, 627)</a:t>
            </a:r>
          </a:p>
          <a:p>
            <a:pPr lvl="1" algn="just" eaLnBrk="1" hangingPunct="1">
              <a:lnSpc>
                <a:spcPct val="80000"/>
              </a:lnSpc>
              <a:defRPr/>
            </a:pPr>
            <a:r>
              <a:rPr lang="es-DO" sz="2300"/>
              <a:t>Con Perdón de Capital (TRNs 30/660,665 y 32/660, 662, 665, 667)</a:t>
            </a:r>
            <a:endParaRPr lang="es-ES" sz="2300"/>
          </a:p>
        </p:txBody>
      </p:sp>
      <p:sp>
        <p:nvSpPr>
          <p:cNvPr id="1038340" name="Rectangle 4">
            <a:extLst>
              <a:ext uri="{FF2B5EF4-FFF2-40B4-BE49-F238E27FC236}">
                <a16:creationId xmlns:a16="http://schemas.microsoft.com/office/drawing/2014/main" id="{BD05F3EC-6BBF-1AB6-37DE-BFAA746F1458}"/>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Ciclo de Vida:  Reprogramación</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38339">
                                            <p:txEl>
                                              <p:pRg st="0" end="0"/>
                                            </p:txEl>
                                          </p:spTgt>
                                        </p:tgtEl>
                                        <p:attrNameLst>
                                          <p:attrName>style.visibility</p:attrName>
                                        </p:attrNameLst>
                                      </p:cBhvr>
                                      <p:to>
                                        <p:strVal val="visible"/>
                                      </p:to>
                                    </p:set>
                                    <p:animEffect transition="in" filter="box(in)">
                                      <p:cBhvr>
                                        <p:cTn id="7" dur="500"/>
                                        <p:tgtEl>
                                          <p:spTgt spid="1038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38339">
                                            <p:txEl>
                                              <p:pRg st="1" end="1"/>
                                            </p:txEl>
                                          </p:spTgt>
                                        </p:tgtEl>
                                        <p:attrNameLst>
                                          <p:attrName>style.visibility</p:attrName>
                                        </p:attrNameLst>
                                      </p:cBhvr>
                                      <p:to>
                                        <p:strVal val="visible"/>
                                      </p:to>
                                    </p:set>
                                    <p:animEffect transition="in" filter="box(in)">
                                      <p:cBhvr>
                                        <p:cTn id="12" dur="500"/>
                                        <p:tgtEl>
                                          <p:spTgt spid="10383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38339">
                                            <p:txEl>
                                              <p:pRg st="2" end="2"/>
                                            </p:txEl>
                                          </p:spTgt>
                                        </p:tgtEl>
                                        <p:attrNameLst>
                                          <p:attrName>style.visibility</p:attrName>
                                        </p:attrNameLst>
                                      </p:cBhvr>
                                      <p:to>
                                        <p:strVal val="visible"/>
                                      </p:to>
                                    </p:set>
                                    <p:animEffect transition="in" filter="box(in)">
                                      <p:cBhvr>
                                        <p:cTn id="17" dur="500"/>
                                        <p:tgtEl>
                                          <p:spTgt spid="10383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038339">
                                            <p:txEl>
                                              <p:pRg st="3" end="3"/>
                                            </p:txEl>
                                          </p:spTgt>
                                        </p:tgtEl>
                                        <p:attrNameLst>
                                          <p:attrName>style.visibility</p:attrName>
                                        </p:attrNameLst>
                                      </p:cBhvr>
                                      <p:to>
                                        <p:strVal val="visible"/>
                                      </p:to>
                                    </p:set>
                                    <p:animEffect transition="in" filter="box(in)">
                                      <p:cBhvr>
                                        <p:cTn id="22" dur="500"/>
                                        <p:tgtEl>
                                          <p:spTgt spid="10383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3 Marcador de pie de página">
            <a:extLst>
              <a:ext uri="{FF2B5EF4-FFF2-40B4-BE49-F238E27FC236}">
                <a16:creationId xmlns:a16="http://schemas.microsoft.com/office/drawing/2014/main" id="{3F2EE188-ED4C-6E67-8F15-287A2958605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43011" name="Rectangle 2">
            <a:extLst>
              <a:ext uri="{FF2B5EF4-FFF2-40B4-BE49-F238E27FC236}">
                <a16:creationId xmlns:a16="http://schemas.microsoft.com/office/drawing/2014/main" id="{ED8B2E99-F80E-C28B-7388-F8053DF383F5}"/>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1040387" name="Rectangle 3">
            <a:extLst>
              <a:ext uri="{FF2B5EF4-FFF2-40B4-BE49-F238E27FC236}">
                <a16:creationId xmlns:a16="http://schemas.microsoft.com/office/drawing/2014/main" id="{E8A36E18-0876-24B4-8822-4A63C8C5B64F}"/>
              </a:ext>
            </a:extLst>
          </p:cNvPr>
          <p:cNvSpPr>
            <a:spLocks noGrp="1" noChangeArrowheads="1"/>
          </p:cNvSpPr>
          <p:nvPr>
            <p:ph type="body" idx="1"/>
          </p:nvPr>
        </p:nvSpPr>
        <p:spPr>
          <a:xfrm>
            <a:off x="609600" y="1701800"/>
            <a:ext cx="8215313" cy="4679950"/>
          </a:xfrm>
        </p:spPr>
        <p:txBody>
          <a:bodyPr/>
          <a:lstStyle/>
          <a:p>
            <a:pPr algn="just" eaLnBrk="1" hangingPunct="1">
              <a:defRPr/>
            </a:pPr>
            <a:r>
              <a:rPr lang="es-DO" sz="2000" b="0">
                <a:solidFill>
                  <a:schemeClr val="tx1"/>
                </a:solidFill>
              </a:rPr>
              <a:t>La refinanciación de un crédito supone la generación de un nuevo crédito, cuya finalidad es la cancelación de otro u otros créditos del cliente</a:t>
            </a:r>
          </a:p>
          <a:p>
            <a:pPr algn="just" eaLnBrk="1" hangingPunct="1">
              <a:defRPr/>
            </a:pPr>
            <a:endParaRPr lang="es-DO" sz="2000" b="0">
              <a:solidFill>
                <a:schemeClr val="tx1"/>
              </a:solidFill>
            </a:endParaRPr>
          </a:p>
          <a:p>
            <a:pPr algn="just" eaLnBrk="1" hangingPunct="1">
              <a:defRPr/>
            </a:pPr>
            <a:r>
              <a:rPr lang="es-DO" sz="2000" b="0">
                <a:solidFill>
                  <a:schemeClr val="tx1"/>
                </a:solidFill>
              </a:rPr>
              <a:t>Al igual que la reprogramación, es una modificación en las condiciones de pago de un cliente, pero supone la emisión de un nuevo documento</a:t>
            </a:r>
          </a:p>
          <a:p>
            <a:pPr algn="just" eaLnBrk="1" hangingPunct="1">
              <a:defRPr/>
            </a:pPr>
            <a:endParaRPr lang="es-DO" sz="2000" b="0">
              <a:solidFill>
                <a:schemeClr val="tx1"/>
              </a:solidFill>
            </a:endParaRPr>
          </a:p>
          <a:p>
            <a:pPr algn="just" eaLnBrk="1" hangingPunct="1">
              <a:defRPr/>
            </a:pPr>
            <a:r>
              <a:rPr lang="es-DO" sz="2000" b="0">
                <a:solidFill>
                  <a:schemeClr val="tx1"/>
                </a:solidFill>
              </a:rPr>
              <a:t>Las operaciones refinanciadas se graban con el status 61</a:t>
            </a:r>
            <a:endParaRPr lang="es-ES" sz="2000" b="0">
              <a:solidFill>
                <a:schemeClr val="tx1"/>
              </a:solidFill>
            </a:endParaRPr>
          </a:p>
          <a:p>
            <a:pPr algn="just" eaLnBrk="1" hangingPunct="1">
              <a:defRPr/>
            </a:pPr>
            <a:endParaRPr lang="es-ES" sz="2000" b="0">
              <a:solidFill>
                <a:schemeClr val="tx1"/>
              </a:solidFill>
            </a:endParaRPr>
          </a:p>
          <a:p>
            <a:pPr algn="just" eaLnBrk="1" hangingPunct="1">
              <a:defRPr/>
            </a:pPr>
            <a:r>
              <a:rPr lang="es-ES" sz="2000" b="0">
                <a:solidFill>
                  <a:schemeClr val="tx1"/>
                </a:solidFill>
              </a:rPr>
              <a:t>Transacciones utilizadas:</a:t>
            </a:r>
          </a:p>
          <a:p>
            <a:pPr lvl="1" algn="just" eaLnBrk="1" hangingPunct="1">
              <a:defRPr/>
            </a:pPr>
            <a:r>
              <a:rPr lang="es-DO" sz="2300"/>
              <a:t>30/710, 720, 730 </a:t>
            </a:r>
          </a:p>
          <a:p>
            <a:pPr lvl="1" algn="just" eaLnBrk="1" hangingPunct="1">
              <a:defRPr/>
            </a:pPr>
            <a:r>
              <a:rPr lang="es-DO" sz="2300"/>
              <a:t>32/ 710, 720, 730, 740, 750 y 760.</a:t>
            </a:r>
          </a:p>
        </p:txBody>
      </p:sp>
      <p:sp>
        <p:nvSpPr>
          <p:cNvPr id="1040388" name="Rectangle 4">
            <a:extLst>
              <a:ext uri="{FF2B5EF4-FFF2-40B4-BE49-F238E27FC236}">
                <a16:creationId xmlns:a16="http://schemas.microsoft.com/office/drawing/2014/main" id="{2349DC15-1E9A-2939-9D72-605D7611767A}"/>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Ciclo de Vida:  Refinanciación</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40388">
                                            <p:txEl>
                                              <p:pRg st="0" end="0"/>
                                            </p:txEl>
                                          </p:spTgt>
                                        </p:tgtEl>
                                        <p:attrNameLst>
                                          <p:attrName>style.visibility</p:attrName>
                                        </p:attrNameLst>
                                      </p:cBhvr>
                                      <p:to>
                                        <p:strVal val="visible"/>
                                      </p:to>
                                    </p:set>
                                    <p:animEffect transition="in" filter="wipe(left)">
                                      <p:cBhvr>
                                        <p:cTn id="7" dur="500"/>
                                        <p:tgtEl>
                                          <p:spTgt spid="104038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40387">
                                            <p:txEl>
                                              <p:pRg st="0" end="0"/>
                                            </p:txEl>
                                          </p:spTgt>
                                        </p:tgtEl>
                                        <p:attrNameLst>
                                          <p:attrName>style.visibility</p:attrName>
                                        </p:attrNameLst>
                                      </p:cBhvr>
                                      <p:to>
                                        <p:strVal val="visible"/>
                                      </p:to>
                                    </p:set>
                                    <p:animEffect transition="in" filter="box(in)">
                                      <p:cBhvr>
                                        <p:cTn id="12" dur="500"/>
                                        <p:tgtEl>
                                          <p:spTgt spid="104038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40387">
                                            <p:txEl>
                                              <p:pRg st="2" end="2"/>
                                            </p:txEl>
                                          </p:spTgt>
                                        </p:tgtEl>
                                        <p:attrNameLst>
                                          <p:attrName>style.visibility</p:attrName>
                                        </p:attrNameLst>
                                      </p:cBhvr>
                                      <p:to>
                                        <p:strVal val="visible"/>
                                      </p:to>
                                    </p:set>
                                    <p:animEffect transition="in" filter="box(in)">
                                      <p:cBhvr>
                                        <p:cTn id="17" dur="500"/>
                                        <p:tgtEl>
                                          <p:spTgt spid="10403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040387">
                                            <p:txEl>
                                              <p:pRg st="4" end="4"/>
                                            </p:txEl>
                                          </p:spTgt>
                                        </p:tgtEl>
                                        <p:attrNameLst>
                                          <p:attrName>style.visibility</p:attrName>
                                        </p:attrNameLst>
                                      </p:cBhvr>
                                      <p:to>
                                        <p:strVal val="visible"/>
                                      </p:to>
                                    </p:set>
                                    <p:animEffect transition="in" filter="box(in)">
                                      <p:cBhvr>
                                        <p:cTn id="22" dur="500"/>
                                        <p:tgtEl>
                                          <p:spTgt spid="104038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040387">
                                            <p:txEl>
                                              <p:pRg st="6" end="6"/>
                                            </p:txEl>
                                          </p:spTgt>
                                        </p:tgtEl>
                                        <p:attrNameLst>
                                          <p:attrName>style.visibility</p:attrName>
                                        </p:attrNameLst>
                                      </p:cBhvr>
                                      <p:to>
                                        <p:strVal val="visible"/>
                                      </p:to>
                                    </p:set>
                                    <p:animEffect transition="in" filter="box(in)">
                                      <p:cBhvr>
                                        <p:cTn id="27" dur="500"/>
                                        <p:tgtEl>
                                          <p:spTgt spid="1040387">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040387">
                                            <p:txEl>
                                              <p:pRg st="7" end="7"/>
                                            </p:txEl>
                                          </p:spTgt>
                                        </p:tgtEl>
                                        <p:attrNameLst>
                                          <p:attrName>style.visibility</p:attrName>
                                        </p:attrNameLst>
                                      </p:cBhvr>
                                      <p:to>
                                        <p:strVal val="visible"/>
                                      </p:to>
                                    </p:set>
                                    <p:animEffect transition="in" filter="box(in)">
                                      <p:cBhvr>
                                        <p:cTn id="32" dur="500"/>
                                        <p:tgtEl>
                                          <p:spTgt spid="1040387">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040387">
                                            <p:txEl>
                                              <p:pRg st="8" end="8"/>
                                            </p:txEl>
                                          </p:spTgt>
                                        </p:tgtEl>
                                        <p:attrNameLst>
                                          <p:attrName>style.visibility</p:attrName>
                                        </p:attrNameLst>
                                      </p:cBhvr>
                                      <p:to>
                                        <p:strVal val="visible"/>
                                      </p:to>
                                    </p:set>
                                    <p:animEffect transition="in" filter="box(in)">
                                      <p:cBhvr>
                                        <p:cTn id="37" dur="500"/>
                                        <p:tgtEl>
                                          <p:spTgt spid="10403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0388"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3 Marcador de pie de página">
            <a:extLst>
              <a:ext uri="{FF2B5EF4-FFF2-40B4-BE49-F238E27FC236}">
                <a16:creationId xmlns:a16="http://schemas.microsoft.com/office/drawing/2014/main" id="{C636351B-EA6C-61D1-3F2D-345AECF1482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44035" name="Rectangle 2">
            <a:extLst>
              <a:ext uri="{FF2B5EF4-FFF2-40B4-BE49-F238E27FC236}">
                <a16:creationId xmlns:a16="http://schemas.microsoft.com/office/drawing/2014/main" id="{80C48E4D-81D1-38BF-ABB0-D9315821F442}"/>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1052675" name="Rectangle 3">
            <a:extLst>
              <a:ext uri="{FF2B5EF4-FFF2-40B4-BE49-F238E27FC236}">
                <a16:creationId xmlns:a16="http://schemas.microsoft.com/office/drawing/2014/main" id="{FF93845E-CD36-F06F-C530-5689ABF94209}"/>
              </a:ext>
            </a:extLst>
          </p:cNvPr>
          <p:cNvSpPr>
            <a:spLocks noGrp="1" noChangeArrowheads="1"/>
          </p:cNvSpPr>
          <p:nvPr>
            <p:ph type="body" idx="1"/>
          </p:nvPr>
        </p:nvSpPr>
        <p:spPr>
          <a:xfrm>
            <a:off x="609600" y="1701800"/>
            <a:ext cx="8215313" cy="4679950"/>
          </a:xfrm>
        </p:spPr>
        <p:txBody>
          <a:bodyPr/>
          <a:lstStyle/>
          <a:p>
            <a:pPr algn="just" eaLnBrk="1" hangingPunct="1">
              <a:lnSpc>
                <a:spcPct val="90000"/>
              </a:lnSpc>
              <a:defRPr/>
            </a:pPr>
            <a:r>
              <a:rPr lang="es-DO" sz="2000" b="0">
                <a:solidFill>
                  <a:schemeClr val="tx1"/>
                </a:solidFill>
              </a:rPr>
              <a:t>Adelanto de Cuotas</a:t>
            </a:r>
          </a:p>
          <a:p>
            <a:pPr lvl="1" algn="just" eaLnBrk="1" hangingPunct="1">
              <a:lnSpc>
                <a:spcPct val="90000"/>
              </a:lnSpc>
              <a:defRPr/>
            </a:pPr>
            <a:r>
              <a:rPr lang="es-DO" sz="1800"/>
              <a:t>Pagos anticipados de capital, en créditos tipos amortizables (francés y alemán)</a:t>
            </a:r>
          </a:p>
          <a:p>
            <a:pPr lvl="1" algn="just" eaLnBrk="1" hangingPunct="1">
              <a:lnSpc>
                <a:spcPct val="90000"/>
              </a:lnSpc>
              <a:defRPr/>
            </a:pPr>
            <a:r>
              <a:rPr lang="es-DO" sz="1800"/>
              <a:t>Pagos especiales de capital para préstamos a plazo fijo</a:t>
            </a:r>
          </a:p>
          <a:p>
            <a:pPr lvl="1" algn="just" eaLnBrk="1" hangingPunct="1">
              <a:lnSpc>
                <a:spcPct val="90000"/>
              </a:lnSpc>
              <a:defRPr/>
            </a:pPr>
            <a:endParaRPr lang="es-DO" sz="800"/>
          </a:p>
          <a:p>
            <a:pPr algn="just" eaLnBrk="1" hangingPunct="1">
              <a:lnSpc>
                <a:spcPct val="90000"/>
              </a:lnSpc>
              <a:defRPr/>
            </a:pPr>
            <a:r>
              <a:rPr lang="es-DO" sz="2000" b="0">
                <a:solidFill>
                  <a:schemeClr val="tx1"/>
                </a:solidFill>
              </a:rPr>
              <a:t>Este permite generar una cuota extraordinaria de capital, y modificar el resto de las cuotas, manteniendo la cantidad de cuotas residuales, o manteniendo constante el valor de cuota</a:t>
            </a:r>
          </a:p>
          <a:p>
            <a:pPr algn="just" eaLnBrk="1" hangingPunct="1">
              <a:lnSpc>
                <a:spcPct val="90000"/>
              </a:lnSpc>
              <a:defRPr/>
            </a:pPr>
            <a:endParaRPr lang="es-DO" sz="2000" b="0">
              <a:solidFill>
                <a:schemeClr val="tx1"/>
              </a:solidFill>
            </a:endParaRPr>
          </a:p>
          <a:p>
            <a:pPr eaLnBrk="1" hangingPunct="1">
              <a:lnSpc>
                <a:spcPct val="90000"/>
              </a:lnSpc>
              <a:defRPr/>
            </a:pPr>
            <a:r>
              <a:rPr lang="es-ES_tradnl" sz="2000" b="0">
                <a:solidFill>
                  <a:schemeClr val="tx1"/>
                </a:solidFill>
              </a:rPr>
              <a:t>Para préstamos amortizables existen dos posibilidades:</a:t>
            </a:r>
            <a:r>
              <a:rPr lang="es-ES_tradnl" sz="2000"/>
              <a:t> </a:t>
            </a:r>
            <a:endParaRPr lang="es-ES" sz="2000"/>
          </a:p>
          <a:p>
            <a:pPr lvl="1" eaLnBrk="1" hangingPunct="1">
              <a:lnSpc>
                <a:spcPct val="90000"/>
              </a:lnSpc>
              <a:defRPr/>
            </a:pPr>
            <a:r>
              <a:rPr lang="es-ES_tradnl" sz="1800"/>
              <a:t>Reducción de plazo. El valor de cuota (capital e interés) se mantiene en el tiempo</a:t>
            </a:r>
            <a:endParaRPr lang="es-ES" sz="1800"/>
          </a:p>
          <a:p>
            <a:pPr lvl="1" eaLnBrk="1" hangingPunct="1">
              <a:lnSpc>
                <a:spcPct val="90000"/>
              </a:lnSpc>
              <a:defRPr/>
            </a:pPr>
            <a:r>
              <a:rPr lang="es-ES_tradnl" sz="1800"/>
              <a:t>Reducción de valor de cuota: El plazo se mantiene, por lo que se modifica el valor de la cuota</a:t>
            </a:r>
          </a:p>
          <a:p>
            <a:pPr eaLnBrk="1" hangingPunct="1">
              <a:lnSpc>
                <a:spcPct val="90000"/>
              </a:lnSpc>
              <a:defRPr/>
            </a:pPr>
            <a:r>
              <a:rPr lang="es-ES_tradnl" sz="2000" b="0">
                <a:solidFill>
                  <a:schemeClr val="tx1"/>
                </a:solidFill>
              </a:rPr>
              <a:t>Para préstamos a plazo fijo la cuota extraordinaria de capital se genera con la fecha del día que se produce el adelanto</a:t>
            </a:r>
            <a:endParaRPr lang="es-ES" sz="2000" b="0">
              <a:solidFill>
                <a:schemeClr val="tx1"/>
              </a:solidFill>
            </a:endParaRPr>
          </a:p>
        </p:txBody>
      </p:sp>
      <p:sp>
        <p:nvSpPr>
          <p:cNvPr id="1052676" name="Rectangle 4">
            <a:extLst>
              <a:ext uri="{FF2B5EF4-FFF2-40B4-BE49-F238E27FC236}">
                <a16:creationId xmlns:a16="http://schemas.microsoft.com/office/drawing/2014/main" id="{E24A2325-4442-4D3D-B5CB-6A9C19F9E676}"/>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Ciclo de Vida:  Modificación de Estructura</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2676">
                                            <p:txEl>
                                              <p:pRg st="0" end="0"/>
                                            </p:txEl>
                                          </p:spTgt>
                                        </p:tgtEl>
                                        <p:attrNameLst>
                                          <p:attrName>style.visibility</p:attrName>
                                        </p:attrNameLst>
                                      </p:cBhvr>
                                      <p:to>
                                        <p:strVal val="visible"/>
                                      </p:to>
                                    </p:set>
                                    <p:animEffect transition="in" filter="wipe(left)">
                                      <p:cBhvr>
                                        <p:cTn id="7" dur="500"/>
                                        <p:tgtEl>
                                          <p:spTgt spid="105267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52675">
                                            <p:txEl>
                                              <p:pRg st="0" end="0"/>
                                            </p:txEl>
                                          </p:spTgt>
                                        </p:tgtEl>
                                        <p:attrNameLst>
                                          <p:attrName>style.visibility</p:attrName>
                                        </p:attrNameLst>
                                      </p:cBhvr>
                                      <p:to>
                                        <p:strVal val="visible"/>
                                      </p:to>
                                    </p:set>
                                    <p:animEffect transition="in" filter="box(in)">
                                      <p:cBhvr>
                                        <p:cTn id="12" dur="500"/>
                                        <p:tgtEl>
                                          <p:spTgt spid="105267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52675">
                                            <p:txEl>
                                              <p:pRg st="1" end="1"/>
                                            </p:txEl>
                                          </p:spTgt>
                                        </p:tgtEl>
                                        <p:attrNameLst>
                                          <p:attrName>style.visibility</p:attrName>
                                        </p:attrNameLst>
                                      </p:cBhvr>
                                      <p:to>
                                        <p:strVal val="visible"/>
                                      </p:to>
                                    </p:set>
                                    <p:animEffect transition="in" filter="box(in)">
                                      <p:cBhvr>
                                        <p:cTn id="17" dur="500"/>
                                        <p:tgtEl>
                                          <p:spTgt spid="105267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052675">
                                            <p:txEl>
                                              <p:pRg st="2" end="2"/>
                                            </p:txEl>
                                          </p:spTgt>
                                        </p:tgtEl>
                                        <p:attrNameLst>
                                          <p:attrName>style.visibility</p:attrName>
                                        </p:attrNameLst>
                                      </p:cBhvr>
                                      <p:to>
                                        <p:strVal val="visible"/>
                                      </p:to>
                                    </p:set>
                                    <p:animEffect transition="in" filter="box(in)">
                                      <p:cBhvr>
                                        <p:cTn id="22" dur="500"/>
                                        <p:tgtEl>
                                          <p:spTgt spid="105267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052675">
                                            <p:txEl>
                                              <p:pRg st="4" end="4"/>
                                            </p:txEl>
                                          </p:spTgt>
                                        </p:tgtEl>
                                        <p:attrNameLst>
                                          <p:attrName>style.visibility</p:attrName>
                                        </p:attrNameLst>
                                      </p:cBhvr>
                                      <p:to>
                                        <p:strVal val="visible"/>
                                      </p:to>
                                    </p:set>
                                    <p:animEffect transition="in" filter="box(in)">
                                      <p:cBhvr>
                                        <p:cTn id="27" dur="500"/>
                                        <p:tgtEl>
                                          <p:spTgt spid="10526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052675">
                                            <p:txEl>
                                              <p:pRg st="6" end="6"/>
                                            </p:txEl>
                                          </p:spTgt>
                                        </p:tgtEl>
                                        <p:attrNameLst>
                                          <p:attrName>style.visibility</p:attrName>
                                        </p:attrNameLst>
                                      </p:cBhvr>
                                      <p:to>
                                        <p:strVal val="visible"/>
                                      </p:to>
                                    </p:set>
                                    <p:animEffect transition="in" filter="box(in)">
                                      <p:cBhvr>
                                        <p:cTn id="32" dur="500"/>
                                        <p:tgtEl>
                                          <p:spTgt spid="1052675">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052675">
                                            <p:txEl>
                                              <p:pRg st="7" end="7"/>
                                            </p:txEl>
                                          </p:spTgt>
                                        </p:tgtEl>
                                        <p:attrNameLst>
                                          <p:attrName>style.visibility</p:attrName>
                                        </p:attrNameLst>
                                      </p:cBhvr>
                                      <p:to>
                                        <p:strVal val="visible"/>
                                      </p:to>
                                    </p:set>
                                    <p:animEffect transition="in" filter="box(in)">
                                      <p:cBhvr>
                                        <p:cTn id="37" dur="500"/>
                                        <p:tgtEl>
                                          <p:spTgt spid="1052675">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1052675">
                                            <p:txEl>
                                              <p:pRg st="8" end="8"/>
                                            </p:txEl>
                                          </p:spTgt>
                                        </p:tgtEl>
                                        <p:attrNameLst>
                                          <p:attrName>style.visibility</p:attrName>
                                        </p:attrNameLst>
                                      </p:cBhvr>
                                      <p:to>
                                        <p:strVal val="visible"/>
                                      </p:to>
                                    </p:set>
                                    <p:animEffect transition="in" filter="box(in)">
                                      <p:cBhvr>
                                        <p:cTn id="42" dur="500"/>
                                        <p:tgtEl>
                                          <p:spTgt spid="1052675">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1052675">
                                            <p:txEl>
                                              <p:pRg st="9" end="9"/>
                                            </p:txEl>
                                          </p:spTgt>
                                        </p:tgtEl>
                                        <p:attrNameLst>
                                          <p:attrName>style.visibility</p:attrName>
                                        </p:attrNameLst>
                                      </p:cBhvr>
                                      <p:to>
                                        <p:strVal val="visible"/>
                                      </p:to>
                                    </p:set>
                                    <p:animEffect transition="in" filter="box(in)">
                                      <p:cBhvr>
                                        <p:cTn id="47" dur="500"/>
                                        <p:tgtEl>
                                          <p:spTgt spid="10526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676"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3 Marcador de pie de página">
            <a:extLst>
              <a:ext uri="{FF2B5EF4-FFF2-40B4-BE49-F238E27FC236}">
                <a16:creationId xmlns:a16="http://schemas.microsoft.com/office/drawing/2014/main" id="{33F746BA-3B6D-3214-76F3-141DC7BDAAE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45059" name="Rectangle 2">
            <a:extLst>
              <a:ext uri="{FF2B5EF4-FFF2-40B4-BE49-F238E27FC236}">
                <a16:creationId xmlns:a16="http://schemas.microsoft.com/office/drawing/2014/main" id="{4156EC9F-21C8-0C41-0E1B-AC20DBD727F8}"/>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1054723" name="Rectangle 3">
            <a:extLst>
              <a:ext uri="{FF2B5EF4-FFF2-40B4-BE49-F238E27FC236}">
                <a16:creationId xmlns:a16="http://schemas.microsoft.com/office/drawing/2014/main" id="{C49C709B-645E-1B76-2E30-D954EB55B7E7}"/>
              </a:ext>
            </a:extLst>
          </p:cNvPr>
          <p:cNvSpPr>
            <a:spLocks noGrp="1" noChangeArrowheads="1"/>
          </p:cNvSpPr>
          <p:nvPr>
            <p:ph type="body" idx="1"/>
          </p:nvPr>
        </p:nvSpPr>
        <p:spPr>
          <a:xfrm>
            <a:off x="609600" y="1701800"/>
            <a:ext cx="8215313" cy="4679950"/>
          </a:xfrm>
        </p:spPr>
        <p:txBody>
          <a:bodyPr/>
          <a:lstStyle/>
          <a:p>
            <a:pPr algn="just" eaLnBrk="1" hangingPunct="1">
              <a:defRPr/>
            </a:pPr>
            <a:r>
              <a:rPr lang="es-DO" sz="2000" b="0">
                <a:solidFill>
                  <a:schemeClr val="tx1"/>
                </a:solidFill>
              </a:rPr>
              <a:t>La normativa exige la exposición de los préstamos en diferentes códigos contables, de acuerdo a la morosidad del crédito</a:t>
            </a:r>
          </a:p>
          <a:p>
            <a:pPr algn="just" eaLnBrk="1" hangingPunct="1">
              <a:defRPr/>
            </a:pPr>
            <a:endParaRPr lang="es-DO" sz="2000" b="0">
              <a:solidFill>
                <a:schemeClr val="tx1"/>
              </a:solidFill>
            </a:endParaRPr>
          </a:p>
          <a:p>
            <a:pPr algn="just" eaLnBrk="1" hangingPunct="1">
              <a:defRPr/>
            </a:pPr>
            <a:r>
              <a:rPr lang="es-DO" sz="2000" b="0">
                <a:solidFill>
                  <a:schemeClr val="tx1"/>
                </a:solidFill>
              </a:rPr>
              <a:t>Se exponen por separado:</a:t>
            </a:r>
          </a:p>
          <a:p>
            <a:pPr lvl="1" algn="just" eaLnBrk="1" hangingPunct="1">
              <a:defRPr/>
            </a:pPr>
            <a:r>
              <a:rPr lang="es-DO" sz="2000"/>
              <a:t>Préstamos vigentes (aquellos que se encuentran al día en materia de pagos)</a:t>
            </a:r>
          </a:p>
          <a:p>
            <a:pPr lvl="1" algn="just" eaLnBrk="1" hangingPunct="1">
              <a:defRPr/>
            </a:pPr>
            <a:r>
              <a:rPr lang="es-DO" sz="2000"/>
              <a:t>Préstamos atrasados (los que tienen algún grado de atraso, pero que aún no ha vencido la última cuota)</a:t>
            </a:r>
          </a:p>
          <a:p>
            <a:pPr lvl="1" algn="just" eaLnBrk="1" hangingPunct="1">
              <a:defRPr/>
            </a:pPr>
            <a:r>
              <a:rPr lang="es-DO" sz="2000"/>
              <a:t>Préstamos vencidos (aquellos que vencieron completeamente)</a:t>
            </a:r>
          </a:p>
          <a:p>
            <a:pPr lvl="1" algn="just" eaLnBrk="1" hangingPunct="1">
              <a:defRPr/>
            </a:pPr>
            <a:endParaRPr lang="es-DO" sz="2000"/>
          </a:p>
          <a:p>
            <a:pPr algn="just" eaLnBrk="1" hangingPunct="1">
              <a:defRPr/>
            </a:pPr>
            <a:r>
              <a:rPr lang="es-DO" sz="2000" b="0">
                <a:solidFill>
                  <a:schemeClr val="tx1"/>
                </a:solidFill>
              </a:rPr>
              <a:t>Esto tipo de pasaje se lleva a cabo en forma automática por parte del sistema, mediante un proceso batch</a:t>
            </a:r>
            <a:endParaRPr lang="es-ES" sz="2000" b="0">
              <a:solidFill>
                <a:schemeClr val="tx1"/>
              </a:solidFill>
            </a:endParaRPr>
          </a:p>
        </p:txBody>
      </p:sp>
      <p:sp>
        <p:nvSpPr>
          <p:cNvPr id="1054724" name="Rectangle 4">
            <a:extLst>
              <a:ext uri="{FF2B5EF4-FFF2-40B4-BE49-F238E27FC236}">
                <a16:creationId xmlns:a16="http://schemas.microsoft.com/office/drawing/2014/main" id="{5732137A-57BB-55FD-FE5C-FA6E92F3C92C}"/>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Ciclo de Vida:  Pasaje de Códigos Contables</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4724">
                                            <p:txEl>
                                              <p:pRg st="0" end="0"/>
                                            </p:txEl>
                                          </p:spTgt>
                                        </p:tgtEl>
                                        <p:attrNameLst>
                                          <p:attrName>style.visibility</p:attrName>
                                        </p:attrNameLst>
                                      </p:cBhvr>
                                      <p:to>
                                        <p:strVal val="visible"/>
                                      </p:to>
                                    </p:set>
                                    <p:animEffect transition="in" filter="wipe(left)">
                                      <p:cBhvr>
                                        <p:cTn id="7" dur="500"/>
                                        <p:tgtEl>
                                          <p:spTgt spid="10547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54723">
                                            <p:txEl>
                                              <p:pRg st="0" end="0"/>
                                            </p:txEl>
                                          </p:spTgt>
                                        </p:tgtEl>
                                        <p:attrNameLst>
                                          <p:attrName>style.visibility</p:attrName>
                                        </p:attrNameLst>
                                      </p:cBhvr>
                                      <p:to>
                                        <p:strVal val="visible"/>
                                      </p:to>
                                    </p:set>
                                    <p:animEffect transition="in" filter="box(in)">
                                      <p:cBhvr>
                                        <p:cTn id="12" dur="500"/>
                                        <p:tgtEl>
                                          <p:spTgt spid="105472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54723">
                                            <p:txEl>
                                              <p:pRg st="2" end="2"/>
                                            </p:txEl>
                                          </p:spTgt>
                                        </p:tgtEl>
                                        <p:attrNameLst>
                                          <p:attrName>style.visibility</p:attrName>
                                        </p:attrNameLst>
                                      </p:cBhvr>
                                      <p:to>
                                        <p:strVal val="visible"/>
                                      </p:to>
                                    </p:set>
                                    <p:animEffect transition="in" filter="box(in)">
                                      <p:cBhvr>
                                        <p:cTn id="17" dur="500"/>
                                        <p:tgtEl>
                                          <p:spTgt spid="10547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054723">
                                            <p:txEl>
                                              <p:pRg st="3" end="3"/>
                                            </p:txEl>
                                          </p:spTgt>
                                        </p:tgtEl>
                                        <p:attrNameLst>
                                          <p:attrName>style.visibility</p:attrName>
                                        </p:attrNameLst>
                                      </p:cBhvr>
                                      <p:to>
                                        <p:strVal val="visible"/>
                                      </p:to>
                                    </p:set>
                                    <p:animEffect transition="in" filter="box(in)">
                                      <p:cBhvr>
                                        <p:cTn id="22" dur="500"/>
                                        <p:tgtEl>
                                          <p:spTgt spid="10547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054723">
                                            <p:txEl>
                                              <p:pRg st="4" end="4"/>
                                            </p:txEl>
                                          </p:spTgt>
                                        </p:tgtEl>
                                        <p:attrNameLst>
                                          <p:attrName>style.visibility</p:attrName>
                                        </p:attrNameLst>
                                      </p:cBhvr>
                                      <p:to>
                                        <p:strVal val="visible"/>
                                      </p:to>
                                    </p:set>
                                    <p:animEffect transition="in" filter="box(in)">
                                      <p:cBhvr>
                                        <p:cTn id="27" dur="500"/>
                                        <p:tgtEl>
                                          <p:spTgt spid="10547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054723">
                                            <p:txEl>
                                              <p:pRg st="5" end="5"/>
                                            </p:txEl>
                                          </p:spTgt>
                                        </p:tgtEl>
                                        <p:attrNameLst>
                                          <p:attrName>style.visibility</p:attrName>
                                        </p:attrNameLst>
                                      </p:cBhvr>
                                      <p:to>
                                        <p:strVal val="visible"/>
                                      </p:to>
                                    </p:set>
                                    <p:animEffect transition="in" filter="box(in)">
                                      <p:cBhvr>
                                        <p:cTn id="32" dur="500"/>
                                        <p:tgtEl>
                                          <p:spTgt spid="105472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054723">
                                            <p:txEl>
                                              <p:pRg st="7" end="7"/>
                                            </p:txEl>
                                          </p:spTgt>
                                        </p:tgtEl>
                                        <p:attrNameLst>
                                          <p:attrName>style.visibility</p:attrName>
                                        </p:attrNameLst>
                                      </p:cBhvr>
                                      <p:to>
                                        <p:strVal val="visible"/>
                                      </p:to>
                                    </p:set>
                                    <p:animEffect transition="in" filter="box(in)">
                                      <p:cBhvr>
                                        <p:cTn id="37" dur="500"/>
                                        <p:tgtEl>
                                          <p:spTgt spid="1054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24"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3 Marcador de pie de página">
            <a:extLst>
              <a:ext uri="{FF2B5EF4-FFF2-40B4-BE49-F238E27FC236}">
                <a16:creationId xmlns:a16="http://schemas.microsoft.com/office/drawing/2014/main" id="{931E6368-2837-71CD-2CB4-2F25B987EA6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46083" name="Rectangle 2">
            <a:extLst>
              <a:ext uri="{FF2B5EF4-FFF2-40B4-BE49-F238E27FC236}">
                <a16:creationId xmlns:a16="http://schemas.microsoft.com/office/drawing/2014/main" id="{A4AD2ECE-A4AE-4273-7488-67E78C78F6EB}"/>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1056771" name="Rectangle 3">
            <a:extLst>
              <a:ext uri="{FF2B5EF4-FFF2-40B4-BE49-F238E27FC236}">
                <a16:creationId xmlns:a16="http://schemas.microsoft.com/office/drawing/2014/main" id="{78ABAFC0-8273-C1EC-FA87-6F040B9C5CE6}"/>
              </a:ext>
            </a:extLst>
          </p:cNvPr>
          <p:cNvSpPr>
            <a:spLocks noGrp="1" noChangeArrowheads="1"/>
          </p:cNvSpPr>
          <p:nvPr>
            <p:ph type="body" idx="1"/>
          </p:nvPr>
        </p:nvSpPr>
        <p:spPr>
          <a:xfrm>
            <a:off x="609600" y="1701800"/>
            <a:ext cx="8215313" cy="4679950"/>
          </a:xfrm>
        </p:spPr>
        <p:txBody>
          <a:bodyPr/>
          <a:lstStyle/>
          <a:p>
            <a:pPr algn="just" eaLnBrk="1" hangingPunct="1">
              <a:defRPr/>
            </a:pPr>
            <a:r>
              <a:rPr lang="es-ES" sz="2000" b="0">
                <a:solidFill>
                  <a:schemeClr val="tx1"/>
                </a:solidFill>
              </a:rPr>
              <a:t>Cuando el pasaje </a:t>
            </a:r>
            <a:r>
              <a:rPr lang="es-ES_tradnl" sz="2000" b="0">
                <a:solidFill>
                  <a:schemeClr val="tx1"/>
                </a:solidFill>
              </a:rPr>
              <a:t>no depende de una fecha o plazo determinado, sino de una decisión de carácter administrativo por parte del banco, el mismo se realiza a través de transacciones “manuales”</a:t>
            </a:r>
          </a:p>
          <a:p>
            <a:pPr algn="just" eaLnBrk="1" hangingPunct="1">
              <a:defRPr/>
            </a:pPr>
            <a:endParaRPr lang="es-ES_tradnl" sz="2000" b="0">
              <a:solidFill>
                <a:schemeClr val="tx1"/>
              </a:solidFill>
            </a:endParaRPr>
          </a:p>
          <a:p>
            <a:pPr algn="just" eaLnBrk="1" hangingPunct="1">
              <a:defRPr/>
            </a:pPr>
            <a:r>
              <a:rPr lang="es-ES_tradnl" sz="2000" b="0">
                <a:solidFill>
                  <a:schemeClr val="tx1"/>
                </a:solidFill>
              </a:rPr>
              <a:t>Se definieron 2 estados:</a:t>
            </a:r>
          </a:p>
          <a:p>
            <a:pPr lvl="1" algn="just" eaLnBrk="1" hangingPunct="1">
              <a:defRPr/>
            </a:pPr>
            <a:r>
              <a:rPr lang="es-DO" sz="2000"/>
              <a:t>Cobro administrativo:  Instancia donde se informa al cliente su atraso de pago, por parte del departamento respectivo</a:t>
            </a:r>
            <a:endParaRPr lang="es-ES" sz="2000"/>
          </a:p>
          <a:p>
            <a:pPr lvl="1" eaLnBrk="1" hangingPunct="1">
              <a:defRPr/>
            </a:pPr>
            <a:r>
              <a:rPr lang="es-DO" sz="2000"/>
              <a:t>Cobro judicial:  Donde se procede a seguir los pasos establecidos legalmente para la recuperación del mismo</a:t>
            </a:r>
          </a:p>
          <a:p>
            <a:pPr eaLnBrk="1" hangingPunct="1">
              <a:defRPr/>
            </a:pPr>
            <a:endParaRPr lang="es-ES_tradnl" sz="1800" b="0"/>
          </a:p>
          <a:p>
            <a:pPr eaLnBrk="1" hangingPunct="1">
              <a:defRPr/>
            </a:pPr>
            <a:r>
              <a:rPr lang="es-ES_tradnl" sz="2000" b="0">
                <a:solidFill>
                  <a:schemeClr val="tx1"/>
                </a:solidFill>
              </a:rPr>
              <a:t>Transacciones Utilizadas</a:t>
            </a:r>
          </a:p>
          <a:p>
            <a:pPr lvl="1" eaLnBrk="1" hangingPunct="1">
              <a:defRPr/>
            </a:pPr>
            <a:r>
              <a:rPr lang="es-ES_tradnl" sz="2000"/>
              <a:t>30/410, 415, 420, 425, 430, 435</a:t>
            </a:r>
            <a:endParaRPr lang="es-ES" sz="2000"/>
          </a:p>
        </p:txBody>
      </p:sp>
      <p:sp>
        <p:nvSpPr>
          <p:cNvPr id="1056772" name="Rectangle 4">
            <a:extLst>
              <a:ext uri="{FF2B5EF4-FFF2-40B4-BE49-F238E27FC236}">
                <a16:creationId xmlns:a16="http://schemas.microsoft.com/office/drawing/2014/main" id="{4CF1D51B-8D15-5DEF-8D6A-326EBC11CE28}"/>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Ciclo de Vida:  Pasaje de Códigos Contables</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56771">
                                            <p:txEl>
                                              <p:pRg st="0" end="0"/>
                                            </p:txEl>
                                          </p:spTgt>
                                        </p:tgtEl>
                                        <p:attrNameLst>
                                          <p:attrName>style.visibility</p:attrName>
                                        </p:attrNameLst>
                                      </p:cBhvr>
                                      <p:to>
                                        <p:strVal val="visible"/>
                                      </p:to>
                                    </p:set>
                                    <p:animEffect transition="in" filter="box(in)">
                                      <p:cBhvr>
                                        <p:cTn id="7" dur="500"/>
                                        <p:tgtEl>
                                          <p:spTgt spid="1056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56771">
                                            <p:txEl>
                                              <p:pRg st="2" end="2"/>
                                            </p:txEl>
                                          </p:spTgt>
                                        </p:tgtEl>
                                        <p:attrNameLst>
                                          <p:attrName>style.visibility</p:attrName>
                                        </p:attrNameLst>
                                      </p:cBhvr>
                                      <p:to>
                                        <p:strVal val="visible"/>
                                      </p:to>
                                    </p:set>
                                    <p:animEffect transition="in" filter="box(in)">
                                      <p:cBhvr>
                                        <p:cTn id="12" dur="500"/>
                                        <p:tgtEl>
                                          <p:spTgt spid="10567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56771">
                                            <p:txEl>
                                              <p:pRg st="3" end="3"/>
                                            </p:txEl>
                                          </p:spTgt>
                                        </p:tgtEl>
                                        <p:attrNameLst>
                                          <p:attrName>style.visibility</p:attrName>
                                        </p:attrNameLst>
                                      </p:cBhvr>
                                      <p:to>
                                        <p:strVal val="visible"/>
                                      </p:to>
                                    </p:set>
                                    <p:animEffect transition="in" filter="box(in)">
                                      <p:cBhvr>
                                        <p:cTn id="17" dur="500"/>
                                        <p:tgtEl>
                                          <p:spTgt spid="105677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056771">
                                            <p:txEl>
                                              <p:pRg st="4" end="4"/>
                                            </p:txEl>
                                          </p:spTgt>
                                        </p:tgtEl>
                                        <p:attrNameLst>
                                          <p:attrName>style.visibility</p:attrName>
                                        </p:attrNameLst>
                                      </p:cBhvr>
                                      <p:to>
                                        <p:strVal val="visible"/>
                                      </p:to>
                                    </p:set>
                                    <p:animEffect transition="in" filter="box(in)">
                                      <p:cBhvr>
                                        <p:cTn id="22" dur="500"/>
                                        <p:tgtEl>
                                          <p:spTgt spid="105677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056771">
                                            <p:txEl>
                                              <p:pRg st="6" end="6"/>
                                            </p:txEl>
                                          </p:spTgt>
                                        </p:tgtEl>
                                        <p:attrNameLst>
                                          <p:attrName>style.visibility</p:attrName>
                                        </p:attrNameLst>
                                      </p:cBhvr>
                                      <p:to>
                                        <p:strVal val="visible"/>
                                      </p:to>
                                    </p:set>
                                    <p:animEffect transition="in" filter="box(in)">
                                      <p:cBhvr>
                                        <p:cTn id="27" dur="500"/>
                                        <p:tgtEl>
                                          <p:spTgt spid="1056771">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056771">
                                            <p:txEl>
                                              <p:pRg st="7" end="7"/>
                                            </p:txEl>
                                          </p:spTgt>
                                        </p:tgtEl>
                                        <p:attrNameLst>
                                          <p:attrName>style.visibility</p:attrName>
                                        </p:attrNameLst>
                                      </p:cBhvr>
                                      <p:to>
                                        <p:strVal val="visible"/>
                                      </p:to>
                                    </p:set>
                                    <p:animEffect transition="in" filter="box(in)">
                                      <p:cBhvr>
                                        <p:cTn id="32" dur="500"/>
                                        <p:tgtEl>
                                          <p:spTgt spid="10567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3 Marcador de pie de página">
            <a:extLst>
              <a:ext uri="{FF2B5EF4-FFF2-40B4-BE49-F238E27FC236}">
                <a16:creationId xmlns:a16="http://schemas.microsoft.com/office/drawing/2014/main" id="{AA1F317E-0798-8077-172A-7829FF77335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47107" name="Rectangle 2">
            <a:extLst>
              <a:ext uri="{FF2B5EF4-FFF2-40B4-BE49-F238E27FC236}">
                <a16:creationId xmlns:a16="http://schemas.microsoft.com/office/drawing/2014/main" id="{1EDB0763-6CE0-228A-6A51-9CEFC772A76D}"/>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1058819" name="Rectangle 3">
            <a:extLst>
              <a:ext uri="{FF2B5EF4-FFF2-40B4-BE49-F238E27FC236}">
                <a16:creationId xmlns:a16="http://schemas.microsoft.com/office/drawing/2014/main" id="{100E9738-7324-18B1-BF6B-1CA817CCF230}"/>
              </a:ext>
            </a:extLst>
          </p:cNvPr>
          <p:cNvSpPr>
            <a:spLocks noGrp="1" noChangeArrowheads="1"/>
          </p:cNvSpPr>
          <p:nvPr>
            <p:ph type="body" idx="1"/>
          </p:nvPr>
        </p:nvSpPr>
        <p:spPr>
          <a:xfrm>
            <a:off x="609600" y="1701800"/>
            <a:ext cx="8215313" cy="4679950"/>
          </a:xfrm>
        </p:spPr>
        <p:txBody>
          <a:bodyPr/>
          <a:lstStyle/>
          <a:p>
            <a:pPr algn="just" eaLnBrk="1" hangingPunct="1">
              <a:lnSpc>
                <a:spcPct val="70000"/>
              </a:lnSpc>
              <a:defRPr/>
            </a:pPr>
            <a:r>
              <a:rPr lang="es-DO" sz="2300" b="0">
                <a:solidFill>
                  <a:schemeClr val="tx1"/>
                </a:solidFill>
              </a:rPr>
              <a:t>El castigo de operaciones supone dar de baja un crédito, a efectos de depurarlo de los créditos de la institución, y exponerlo en cuentas de orden</a:t>
            </a:r>
          </a:p>
          <a:p>
            <a:pPr algn="just" eaLnBrk="1" hangingPunct="1">
              <a:lnSpc>
                <a:spcPct val="70000"/>
              </a:lnSpc>
              <a:defRPr/>
            </a:pPr>
            <a:endParaRPr lang="es-DO" sz="2300" b="0">
              <a:solidFill>
                <a:schemeClr val="tx1"/>
              </a:solidFill>
            </a:endParaRPr>
          </a:p>
          <a:p>
            <a:pPr algn="just" eaLnBrk="1" hangingPunct="1">
              <a:lnSpc>
                <a:spcPct val="70000"/>
              </a:lnSpc>
              <a:defRPr/>
            </a:pPr>
            <a:r>
              <a:rPr lang="es-DO" sz="2300" b="0">
                <a:solidFill>
                  <a:schemeClr val="tx1"/>
                </a:solidFill>
              </a:rPr>
              <a:t>El castigo se administra como un  saldo de operación,  dado que en esta instancia deja de administrarse la estructura del crédito asociado</a:t>
            </a:r>
          </a:p>
          <a:p>
            <a:pPr algn="just" eaLnBrk="1" hangingPunct="1">
              <a:lnSpc>
                <a:spcPct val="70000"/>
              </a:lnSpc>
              <a:defRPr/>
            </a:pPr>
            <a:endParaRPr lang="es-DO" sz="2300" b="0">
              <a:solidFill>
                <a:schemeClr val="tx1"/>
              </a:solidFill>
            </a:endParaRPr>
          </a:p>
          <a:p>
            <a:pPr algn="just" eaLnBrk="1" hangingPunct="1">
              <a:lnSpc>
                <a:spcPct val="70000"/>
              </a:lnSpc>
              <a:defRPr/>
            </a:pPr>
            <a:r>
              <a:rPr lang="es-DO" sz="2300" b="0">
                <a:solidFill>
                  <a:schemeClr val="tx1"/>
                </a:solidFill>
              </a:rPr>
              <a:t>Los códigos contables de operaciones castigadas se encuentran en el módulo 33</a:t>
            </a:r>
          </a:p>
          <a:p>
            <a:pPr algn="just" eaLnBrk="1" hangingPunct="1">
              <a:lnSpc>
                <a:spcPct val="70000"/>
              </a:lnSpc>
              <a:defRPr/>
            </a:pPr>
            <a:endParaRPr lang="es-DO" sz="2300" b="0">
              <a:solidFill>
                <a:schemeClr val="tx1"/>
              </a:solidFill>
            </a:endParaRPr>
          </a:p>
          <a:p>
            <a:pPr eaLnBrk="1" hangingPunct="1">
              <a:lnSpc>
                <a:spcPct val="70000"/>
              </a:lnSpc>
              <a:defRPr/>
            </a:pPr>
            <a:r>
              <a:rPr lang="es-DO" sz="2300" b="0">
                <a:solidFill>
                  <a:schemeClr val="tx1"/>
                </a:solidFill>
              </a:rPr>
              <a:t>Transacciones Utilizadas:</a:t>
            </a:r>
          </a:p>
          <a:p>
            <a:pPr lvl="1" eaLnBrk="1" hangingPunct="1">
              <a:lnSpc>
                <a:spcPct val="70000"/>
              </a:lnSpc>
              <a:defRPr/>
            </a:pPr>
            <a:r>
              <a:rPr lang="es-DO" sz="2300"/>
              <a:t>Corporativos Trn.33/10</a:t>
            </a:r>
            <a:r>
              <a:rPr lang="es-ES" sz="2300"/>
              <a:t> </a:t>
            </a:r>
          </a:p>
          <a:p>
            <a:pPr lvl="1" eaLnBrk="1" hangingPunct="1">
              <a:lnSpc>
                <a:spcPct val="70000"/>
              </a:lnSpc>
              <a:defRPr/>
            </a:pPr>
            <a:r>
              <a:rPr lang="es-DO" sz="2300"/>
              <a:t>Consumo Trn.33/20 </a:t>
            </a:r>
          </a:p>
          <a:p>
            <a:pPr lvl="1" eaLnBrk="1" hangingPunct="1">
              <a:lnSpc>
                <a:spcPct val="70000"/>
              </a:lnSpc>
              <a:defRPr/>
            </a:pPr>
            <a:r>
              <a:rPr lang="es-DO" sz="2300"/>
              <a:t>Créditos Reajustables Trn.33/30</a:t>
            </a:r>
            <a:endParaRPr lang="es-ES" sz="2300"/>
          </a:p>
        </p:txBody>
      </p:sp>
      <p:sp>
        <p:nvSpPr>
          <p:cNvPr id="1058820" name="Rectangle 4">
            <a:extLst>
              <a:ext uri="{FF2B5EF4-FFF2-40B4-BE49-F238E27FC236}">
                <a16:creationId xmlns:a16="http://schemas.microsoft.com/office/drawing/2014/main" id="{F0233BA9-38FD-BA89-BE10-C8BCCE55F351}"/>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Ciclo de Vida:  Castigo de Operaciones</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8820">
                                            <p:txEl>
                                              <p:pRg st="0" end="0"/>
                                            </p:txEl>
                                          </p:spTgt>
                                        </p:tgtEl>
                                        <p:attrNameLst>
                                          <p:attrName>style.visibility</p:attrName>
                                        </p:attrNameLst>
                                      </p:cBhvr>
                                      <p:to>
                                        <p:strVal val="visible"/>
                                      </p:to>
                                    </p:set>
                                    <p:animEffect transition="in" filter="wipe(left)">
                                      <p:cBhvr>
                                        <p:cTn id="7" dur="500"/>
                                        <p:tgtEl>
                                          <p:spTgt spid="105882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58819">
                                            <p:txEl>
                                              <p:pRg st="0" end="0"/>
                                            </p:txEl>
                                          </p:spTgt>
                                        </p:tgtEl>
                                        <p:attrNameLst>
                                          <p:attrName>style.visibility</p:attrName>
                                        </p:attrNameLst>
                                      </p:cBhvr>
                                      <p:to>
                                        <p:strVal val="visible"/>
                                      </p:to>
                                    </p:set>
                                    <p:animEffect transition="in" filter="box(in)">
                                      <p:cBhvr>
                                        <p:cTn id="12" dur="500"/>
                                        <p:tgtEl>
                                          <p:spTgt spid="105881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58819">
                                            <p:txEl>
                                              <p:pRg st="2" end="2"/>
                                            </p:txEl>
                                          </p:spTgt>
                                        </p:tgtEl>
                                        <p:attrNameLst>
                                          <p:attrName>style.visibility</p:attrName>
                                        </p:attrNameLst>
                                      </p:cBhvr>
                                      <p:to>
                                        <p:strVal val="visible"/>
                                      </p:to>
                                    </p:set>
                                    <p:animEffect transition="in" filter="box(in)">
                                      <p:cBhvr>
                                        <p:cTn id="17" dur="500"/>
                                        <p:tgtEl>
                                          <p:spTgt spid="10588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058819">
                                            <p:txEl>
                                              <p:pRg st="4" end="4"/>
                                            </p:txEl>
                                          </p:spTgt>
                                        </p:tgtEl>
                                        <p:attrNameLst>
                                          <p:attrName>style.visibility</p:attrName>
                                        </p:attrNameLst>
                                      </p:cBhvr>
                                      <p:to>
                                        <p:strVal val="visible"/>
                                      </p:to>
                                    </p:set>
                                    <p:animEffect transition="in" filter="box(in)">
                                      <p:cBhvr>
                                        <p:cTn id="22" dur="500"/>
                                        <p:tgtEl>
                                          <p:spTgt spid="105881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058819">
                                            <p:txEl>
                                              <p:pRg st="6" end="6"/>
                                            </p:txEl>
                                          </p:spTgt>
                                        </p:tgtEl>
                                        <p:attrNameLst>
                                          <p:attrName>style.visibility</p:attrName>
                                        </p:attrNameLst>
                                      </p:cBhvr>
                                      <p:to>
                                        <p:strVal val="visible"/>
                                      </p:to>
                                    </p:set>
                                    <p:animEffect transition="in" filter="box(in)">
                                      <p:cBhvr>
                                        <p:cTn id="27" dur="500"/>
                                        <p:tgtEl>
                                          <p:spTgt spid="1058819">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058819">
                                            <p:txEl>
                                              <p:pRg st="7" end="7"/>
                                            </p:txEl>
                                          </p:spTgt>
                                        </p:tgtEl>
                                        <p:attrNameLst>
                                          <p:attrName>style.visibility</p:attrName>
                                        </p:attrNameLst>
                                      </p:cBhvr>
                                      <p:to>
                                        <p:strVal val="visible"/>
                                      </p:to>
                                    </p:set>
                                    <p:animEffect transition="in" filter="box(in)">
                                      <p:cBhvr>
                                        <p:cTn id="32" dur="500"/>
                                        <p:tgtEl>
                                          <p:spTgt spid="1058819">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058819">
                                            <p:txEl>
                                              <p:pRg st="8" end="8"/>
                                            </p:txEl>
                                          </p:spTgt>
                                        </p:tgtEl>
                                        <p:attrNameLst>
                                          <p:attrName>style.visibility</p:attrName>
                                        </p:attrNameLst>
                                      </p:cBhvr>
                                      <p:to>
                                        <p:strVal val="visible"/>
                                      </p:to>
                                    </p:set>
                                    <p:animEffect transition="in" filter="box(in)">
                                      <p:cBhvr>
                                        <p:cTn id="37" dur="500"/>
                                        <p:tgtEl>
                                          <p:spTgt spid="1058819">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1058819">
                                            <p:txEl>
                                              <p:pRg st="9" end="9"/>
                                            </p:txEl>
                                          </p:spTgt>
                                        </p:tgtEl>
                                        <p:attrNameLst>
                                          <p:attrName>style.visibility</p:attrName>
                                        </p:attrNameLst>
                                      </p:cBhvr>
                                      <p:to>
                                        <p:strVal val="visible"/>
                                      </p:to>
                                    </p:set>
                                    <p:animEffect transition="in" filter="box(in)">
                                      <p:cBhvr>
                                        <p:cTn id="42" dur="500"/>
                                        <p:tgtEl>
                                          <p:spTgt spid="10588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20"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3 Marcador de pie de página">
            <a:extLst>
              <a:ext uri="{FF2B5EF4-FFF2-40B4-BE49-F238E27FC236}">
                <a16:creationId xmlns:a16="http://schemas.microsoft.com/office/drawing/2014/main" id="{5B964638-6732-201B-5C70-38D39DFA1BA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48131" name="Rectangle 2">
            <a:extLst>
              <a:ext uri="{FF2B5EF4-FFF2-40B4-BE49-F238E27FC236}">
                <a16:creationId xmlns:a16="http://schemas.microsoft.com/office/drawing/2014/main" id="{C764A640-7842-8747-A6A2-8BED324AB6E6}"/>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1062915" name="Rectangle 3">
            <a:extLst>
              <a:ext uri="{FF2B5EF4-FFF2-40B4-BE49-F238E27FC236}">
                <a16:creationId xmlns:a16="http://schemas.microsoft.com/office/drawing/2014/main" id="{778A02CC-36CF-191B-32A4-1991D69B2C11}"/>
              </a:ext>
            </a:extLst>
          </p:cNvPr>
          <p:cNvSpPr>
            <a:spLocks noGrp="1" noChangeArrowheads="1"/>
          </p:cNvSpPr>
          <p:nvPr>
            <p:ph type="body" idx="1"/>
          </p:nvPr>
        </p:nvSpPr>
        <p:spPr>
          <a:xfrm>
            <a:off x="609600" y="1701800"/>
            <a:ext cx="8215313" cy="4679950"/>
          </a:xfrm>
        </p:spPr>
        <p:txBody>
          <a:bodyPr/>
          <a:lstStyle/>
          <a:p>
            <a:pPr eaLnBrk="1" hangingPunct="1">
              <a:defRPr/>
            </a:pPr>
            <a:r>
              <a:rPr lang="es-ES" sz="2300" b="0">
                <a:solidFill>
                  <a:schemeClr val="tx1"/>
                </a:solidFill>
              </a:rPr>
              <a:t>Existe la posibilidad de agregar/modificar las instrucciones, a través de un programa particular (Instrucciones de Cobro del Préstamo)</a:t>
            </a:r>
          </a:p>
          <a:p>
            <a:pPr lvl="1" eaLnBrk="1" hangingPunct="1">
              <a:defRPr/>
            </a:pPr>
            <a:r>
              <a:rPr lang="es-ES" sz="2300"/>
              <a:t>Agregar/Modificar/Eliminar Cuenta de Débito</a:t>
            </a:r>
          </a:p>
          <a:p>
            <a:pPr lvl="1" eaLnBrk="1" hangingPunct="1">
              <a:defRPr/>
            </a:pPr>
            <a:r>
              <a:rPr lang="es-ES" sz="2300"/>
              <a:t>Permite Sobregirar la Cuenta Vista</a:t>
            </a:r>
          </a:p>
          <a:p>
            <a:pPr lvl="1" eaLnBrk="1" hangingPunct="1">
              <a:defRPr/>
            </a:pPr>
            <a:r>
              <a:rPr lang="es-ES" sz="2300"/>
              <a:t>Permite Cobrar Parcialmente</a:t>
            </a:r>
          </a:p>
        </p:txBody>
      </p:sp>
      <p:sp>
        <p:nvSpPr>
          <p:cNvPr id="1062916" name="Rectangle 4">
            <a:extLst>
              <a:ext uri="{FF2B5EF4-FFF2-40B4-BE49-F238E27FC236}">
                <a16:creationId xmlns:a16="http://schemas.microsoft.com/office/drawing/2014/main" id="{E63BFD1F-548F-A493-40CA-D1515743E57D}"/>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Ciclo de Vida:  Otros Eventos</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62916">
                                            <p:txEl>
                                              <p:pRg st="0" end="0"/>
                                            </p:txEl>
                                          </p:spTgt>
                                        </p:tgtEl>
                                        <p:attrNameLst>
                                          <p:attrName>style.visibility</p:attrName>
                                        </p:attrNameLst>
                                      </p:cBhvr>
                                      <p:to>
                                        <p:strVal val="visible"/>
                                      </p:to>
                                    </p:set>
                                    <p:animEffect transition="in" filter="wipe(left)">
                                      <p:cBhvr>
                                        <p:cTn id="7" dur="500"/>
                                        <p:tgtEl>
                                          <p:spTgt spid="10629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62915">
                                            <p:txEl>
                                              <p:pRg st="0" end="0"/>
                                            </p:txEl>
                                          </p:spTgt>
                                        </p:tgtEl>
                                        <p:attrNameLst>
                                          <p:attrName>style.visibility</p:attrName>
                                        </p:attrNameLst>
                                      </p:cBhvr>
                                      <p:to>
                                        <p:strVal val="visible"/>
                                      </p:to>
                                    </p:set>
                                    <p:animEffect transition="in" filter="box(in)">
                                      <p:cBhvr>
                                        <p:cTn id="12" dur="500"/>
                                        <p:tgtEl>
                                          <p:spTgt spid="106291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62915">
                                            <p:txEl>
                                              <p:pRg st="1" end="1"/>
                                            </p:txEl>
                                          </p:spTgt>
                                        </p:tgtEl>
                                        <p:attrNameLst>
                                          <p:attrName>style.visibility</p:attrName>
                                        </p:attrNameLst>
                                      </p:cBhvr>
                                      <p:to>
                                        <p:strVal val="visible"/>
                                      </p:to>
                                    </p:set>
                                    <p:animEffect transition="in" filter="box(in)">
                                      <p:cBhvr>
                                        <p:cTn id="17" dur="500"/>
                                        <p:tgtEl>
                                          <p:spTgt spid="106291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062915">
                                            <p:txEl>
                                              <p:pRg st="2" end="2"/>
                                            </p:txEl>
                                          </p:spTgt>
                                        </p:tgtEl>
                                        <p:attrNameLst>
                                          <p:attrName>style.visibility</p:attrName>
                                        </p:attrNameLst>
                                      </p:cBhvr>
                                      <p:to>
                                        <p:strVal val="visible"/>
                                      </p:to>
                                    </p:set>
                                    <p:animEffect transition="in" filter="box(in)">
                                      <p:cBhvr>
                                        <p:cTn id="22" dur="500"/>
                                        <p:tgtEl>
                                          <p:spTgt spid="106291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062915">
                                            <p:txEl>
                                              <p:pRg st="3" end="3"/>
                                            </p:txEl>
                                          </p:spTgt>
                                        </p:tgtEl>
                                        <p:attrNameLst>
                                          <p:attrName>style.visibility</p:attrName>
                                        </p:attrNameLst>
                                      </p:cBhvr>
                                      <p:to>
                                        <p:strVal val="visible"/>
                                      </p:to>
                                    </p:set>
                                    <p:animEffect transition="in" filter="box(in)">
                                      <p:cBhvr>
                                        <p:cTn id="27" dur="500"/>
                                        <p:tgtEl>
                                          <p:spTgt spid="10629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6"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9154" name="3 Marcador de pie de página">
            <a:extLst>
              <a:ext uri="{FF2B5EF4-FFF2-40B4-BE49-F238E27FC236}">
                <a16:creationId xmlns:a16="http://schemas.microsoft.com/office/drawing/2014/main" id="{3BF2944D-8495-893C-5060-A1221D482BE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980994" name="Rectangle 2">
            <a:extLst>
              <a:ext uri="{FF2B5EF4-FFF2-40B4-BE49-F238E27FC236}">
                <a16:creationId xmlns:a16="http://schemas.microsoft.com/office/drawing/2014/main" id="{C0A1B3D6-806E-4423-35FA-9F876FDD82F5}"/>
              </a:ext>
            </a:extLst>
          </p:cNvPr>
          <p:cNvSpPr>
            <a:spLocks noGrp="1" noChangeArrowheads="1"/>
          </p:cNvSpPr>
          <p:nvPr>
            <p:ph type="subTitle" idx="1"/>
          </p:nvPr>
        </p:nvSpPr>
        <p:spPr/>
        <p:txBody>
          <a:bodyPr/>
          <a:lstStyle/>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p:txBody>
      </p:sp>
      <p:sp>
        <p:nvSpPr>
          <p:cNvPr id="980995" name="Rectangle 3">
            <a:extLst>
              <a:ext uri="{FF2B5EF4-FFF2-40B4-BE49-F238E27FC236}">
                <a16:creationId xmlns:a16="http://schemas.microsoft.com/office/drawing/2014/main" id="{769253EB-65E8-FE4E-696F-2BCC2D92E419}"/>
              </a:ext>
            </a:extLst>
          </p:cNvPr>
          <p:cNvSpPr>
            <a:spLocks noGrp="1" noChangeArrowheads="1"/>
          </p:cNvSpPr>
          <p:nvPr>
            <p:ph type="ctrTitle"/>
          </p:nvPr>
        </p:nvSpPr>
        <p:spPr>
          <a:xfrm>
            <a:off x="685800" y="2395538"/>
            <a:ext cx="7772400" cy="1681162"/>
          </a:xfrm>
          <a:noFill/>
        </p:spPr>
        <p:txBody>
          <a:bodyPr lIns="91429" tIns="45714" rIns="91429" bIns="45714" anchor="ctr"/>
          <a:lstStyle/>
          <a:p>
            <a:pPr algn="ctr"/>
            <a:r>
              <a:rPr lang="es-ES" altLang="es-CO" sz="3000">
                <a:solidFill>
                  <a:srgbClr val="D83110"/>
                </a:solidFill>
              </a:rPr>
              <a:t>Sistema de Préstamos</a:t>
            </a:r>
            <a:br>
              <a:rPr lang="es-ES" altLang="es-CO" sz="3000">
                <a:solidFill>
                  <a:srgbClr val="D83110"/>
                </a:solidFill>
              </a:rPr>
            </a:br>
            <a:br>
              <a:rPr lang="es-ES" altLang="es-CO" sz="3000">
                <a:solidFill>
                  <a:srgbClr val="D83110"/>
                </a:solidFill>
              </a:rPr>
            </a:br>
            <a:r>
              <a:rPr lang="es-ES" altLang="es-CO" sz="3000">
                <a:solidFill>
                  <a:srgbClr val="D83110"/>
                </a:solidFill>
              </a:rPr>
              <a:t>Rutinas Utilizadas</a:t>
            </a:r>
          </a:p>
        </p:txBody>
      </p:sp>
      <p:sp>
        <p:nvSpPr>
          <p:cNvPr id="49157" name="Rectangle 4">
            <a:extLst>
              <a:ext uri="{FF2B5EF4-FFF2-40B4-BE49-F238E27FC236}">
                <a16:creationId xmlns:a16="http://schemas.microsoft.com/office/drawing/2014/main" id="{06357F96-6954-9DD9-5E46-44B6AC9BB79E}"/>
              </a:ext>
            </a:extLst>
          </p:cNvPr>
          <p:cNvSpPr>
            <a:spLocks noChangeArrowheads="1"/>
          </p:cNvSpPr>
          <p:nvPr/>
        </p:nvSpPr>
        <p:spPr bwMode="auto">
          <a:xfrm>
            <a:off x="171450"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Bantotal Training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80995"/>
                                        </p:tgtEl>
                                        <p:attrNameLst>
                                          <p:attrName>style.visibility</p:attrName>
                                        </p:attrNameLst>
                                      </p:cBhvr>
                                      <p:to>
                                        <p:strVal val="visible"/>
                                      </p:to>
                                    </p:set>
                                    <p:animEffect transition="in" filter="box(in)">
                                      <p:cBhvr>
                                        <p:cTn id="7" dur="500"/>
                                        <p:tgtEl>
                                          <p:spTgt spid="980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0995" grpId="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0178" name="3 Marcador de pie de página">
            <a:extLst>
              <a:ext uri="{FF2B5EF4-FFF2-40B4-BE49-F238E27FC236}">
                <a16:creationId xmlns:a16="http://schemas.microsoft.com/office/drawing/2014/main" id="{3828E928-8123-C287-1738-C3924DC14C0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50179" name="Rectangle 2">
            <a:extLst>
              <a:ext uri="{FF2B5EF4-FFF2-40B4-BE49-F238E27FC236}">
                <a16:creationId xmlns:a16="http://schemas.microsoft.com/office/drawing/2014/main" id="{4B170692-4B10-96D5-3945-D3FF6E1EC076}"/>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987139" name="Rectangle 3">
            <a:extLst>
              <a:ext uri="{FF2B5EF4-FFF2-40B4-BE49-F238E27FC236}">
                <a16:creationId xmlns:a16="http://schemas.microsoft.com/office/drawing/2014/main" id="{F358E423-4C1D-8560-A0B3-60451688290F}"/>
              </a:ext>
            </a:extLst>
          </p:cNvPr>
          <p:cNvSpPr>
            <a:spLocks noGrp="1" noChangeArrowheads="1"/>
          </p:cNvSpPr>
          <p:nvPr>
            <p:ph type="body" idx="1"/>
          </p:nvPr>
        </p:nvSpPr>
        <p:spPr>
          <a:xfrm>
            <a:off x="609600" y="1701800"/>
            <a:ext cx="8215313" cy="4391025"/>
          </a:xfrm>
        </p:spPr>
        <p:txBody>
          <a:bodyPr/>
          <a:lstStyle/>
          <a:p>
            <a:pPr eaLnBrk="1" hangingPunct="1">
              <a:lnSpc>
                <a:spcPct val="80000"/>
              </a:lnSpc>
              <a:defRPr/>
            </a:pPr>
            <a:r>
              <a:rPr lang="es-ES_tradnl" sz="2300"/>
              <a:t>RRg0003(&amp;Ppgcod ,&amp;Psucurs ,&amp;Fval ,&amp;Fvto ,&amp;Plazo ,&amp;Tplzo ,&amp;Tvto) </a:t>
            </a:r>
          </a:p>
          <a:p>
            <a:pPr eaLnBrk="1" hangingPunct="1">
              <a:lnSpc>
                <a:spcPct val="80000"/>
              </a:lnSpc>
              <a:buFontTx/>
              <a:buNone/>
              <a:defRPr/>
            </a:pPr>
            <a:endParaRPr lang="es-ES" sz="2300" b="0">
              <a:solidFill>
                <a:schemeClr val="tx1"/>
              </a:solidFill>
              <a:effectLst/>
            </a:endParaRPr>
          </a:p>
          <a:p>
            <a:pPr lvl="1" eaLnBrk="1" hangingPunct="1">
              <a:lnSpc>
                <a:spcPct val="80000"/>
              </a:lnSpc>
              <a:defRPr/>
            </a:pPr>
            <a:r>
              <a:rPr lang="es-ES_tradnl" sz="2300"/>
              <a:t>Esta rutina se utiliza para obtener la fecha de vto dada la fecha valor y el plazo , o el plazo dada la fecha valor y la fecha de vencimiento</a:t>
            </a:r>
          </a:p>
        </p:txBody>
      </p:sp>
      <p:sp>
        <p:nvSpPr>
          <p:cNvPr id="987140" name="Rectangle 4">
            <a:extLst>
              <a:ext uri="{FF2B5EF4-FFF2-40B4-BE49-F238E27FC236}">
                <a16:creationId xmlns:a16="http://schemas.microsoft.com/office/drawing/2014/main" id="{256FCF35-91FD-32B6-94AF-99BB8D23414C}"/>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Rutinas Utilizadas:</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87140">
                                            <p:txEl>
                                              <p:pRg st="0" end="0"/>
                                            </p:txEl>
                                          </p:spTgt>
                                        </p:tgtEl>
                                        <p:attrNameLst>
                                          <p:attrName>style.visibility</p:attrName>
                                        </p:attrNameLst>
                                      </p:cBhvr>
                                      <p:to>
                                        <p:strVal val="visible"/>
                                      </p:to>
                                    </p:set>
                                    <p:animEffect transition="in" filter="wipe(left)">
                                      <p:cBhvr>
                                        <p:cTn id="7" dur="500"/>
                                        <p:tgtEl>
                                          <p:spTgt spid="98714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87139">
                                            <p:txEl>
                                              <p:pRg st="0" end="0"/>
                                            </p:txEl>
                                          </p:spTgt>
                                        </p:tgtEl>
                                        <p:attrNameLst>
                                          <p:attrName>style.visibility</p:attrName>
                                        </p:attrNameLst>
                                      </p:cBhvr>
                                      <p:to>
                                        <p:strVal val="visible"/>
                                      </p:to>
                                    </p:set>
                                    <p:animEffect transition="in" filter="box(in)">
                                      <p:cBhvr>
                                        <p:cTn id="12" dur="500"/>
                                        <p:tgtEl>
                                          <p:spTgt spid="98713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987139">
                                            <p:txEl>
                                              <p:pRg st="2" end="2"/>
                                            </p:txEl>
                                          </p:spTgt>
                                        </p:tgtEl>
                                        <p:attrNameLst>
                                          <p:attrName>style.visibility</p:attrName>
                                        </p:attrNameLst>
                                      </p:cBhvr>
                                      <p:to>
                                        <p:strVal val="visible"/>
                                      </p:to>
                                    </p:set>
                                    <p:animEffect transition="in" filter="box(in)">
                                      <p:cBhvr>
                                        <p:cTn id="17" dur="500"/>
                                        <p:tgtEl>
                                          <p:spTgt spid="9871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7140"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1202" name="3 Marcador de pie de página">
            <a:extLst>
              <a:ext uri="{FF2B5EF4-FFF2-40B4-BE49-F238E27FC236}">
                <a16:creationId xmlns:a16="http://schemas.microsoft.com/office/drawing/2014/main" id="{076A187A-396E-1761-3E17-330040F6ABA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51203" name="Rectangle 2">
            <a:extLst>
              <a:ext uri="{FF2B5EF4-FFF2-40B4-BE49-F238E27FC236}">
                <a16:creationId xmlns:a16="http://schemas.microsoft.com/office/drawing/2014/main" id="{A136490E-8B4C-5F4A-19C6-51882D871425}"/>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991235" name="Rectangle 3">
            <a:extLst>
              <a:ext uri="{FF2B5EF4-FFF2-40B4-BE49-F238E27FC236}">
                <a16:creationId xmlns:a16="http://schemas.microsoft.com/office/drawing/2014/main" id="{B706EA38-A768-A549-F553-ACB95F7D30DC}"/>
              </a:ext>
            </a:extLst>
          </p:cNvPr>
          <p:cNvSpPr>
            <a:spLocks noGrp="1" noChangeArrowheads="1"/>
          </p:cNvSpPr>
          <p:nvPr>
            <p:ph type="body" idx="1"/>
          </p:nvPr>
        </p:nvSpPr>
        <p:spPr>
          <a:xfrm>
            <a:off x="609600" y="1701800"/>
            <a:ext cx="8215313" cy="4391025"/>
          </a:xfrm>
        </p:spPr>
        <p:txBody>
          <a:bodyPr/>
          <a:lstStyle/>
          <a:p>
            <a:pPr eaLnBrk="1" hangingPunct="1">
              <a:lnSpc>
                <a:spcPct val="80000"/>
              </a:lnSpc>
              <a:defRPr/>
            </a:pPr>
            <a:r>
              <a:rPr lang="es-ES_tradnl" sz="2300"/>
              <a:t>RRg0003(&amp;Ppgcod ,&amp;Psucurs ,&amp;Fval ,&amp;Fvto ,&amp;Plazo ,&amp;Tplzo ,&amp;Tvto) </a:t>
            </a:r>
          </a:p>
          <a:p>
            <a:pPr eaLnBrk="1" hangingPunct="1">
              <a:lnSpc>
                <a:spcPct val="80000"/>
              </a:lnSpc>
              <a:buFontTx/>
              <a:buNone/>
              <a:defRPr/>
            </a:pPr>
            <a:endParaRPr lang="es-ES" sz="2300" b="0">
              <a:solidFill>
                <a:schemeClr val="tx1"/>
              </a:solidFill>
              <a:effectLst/>
            </a:endParaRPr>
          </a:p>
          <a:p>
            <a:pPr lvl="1" eaLnBrk="1" hangingPunct="1">
              <a:lnSpc>
                <a:spcPct val="80000"/>
              </a:lnSpc>
              <a:defRPr/>
            </a:pPr>
            <a:r>
              <a:rPr lang="es-ES_tradnl" sz="1800"/>
              <a:t>Parámetros que recibe</a:t>
            </a:r>
          </a:p>
          <a:p>
            <a:pPr lvl="2" eaLnBrk="1" hangingPunct="1">
              <a:lnSpc>
                <a:spcPct val="80000"/>
              </a:lnSpc>
              <a:defRPr/>
            </a:pPr>
            <a:r>
              <a:rPr lang="es-ES_tradnl" sz="1800"/>
              <a:t>&amp;Ppgcod , empresa en la que se trabaja</a:t>
            </a:r>
          </a:p>
          <a:p>
            <a:pPr lvl="2" eaLnBrk="1" hangingPunct="1">
              <a:lnSpc>
                <a:spcPct val="80000"/>
              </a:lnSpc>
              <a:defRPr/>
            </a:pPr>
            <a:r>
              <a:rPr lang="es-ES_tradnl" sz="1800"/>
              <a:t>&amp;Psucurs , Sucursal en la que esta el préstamo</a:t>
            </a:r>
          </a:p>
          <a:p>
            <a:pPr lvl="2" eaLnBrk="1" hangingPunct="1">
              <a:lnSpc>
                <a:spcPct val="80000"/>
              </a:lnSpc>
              <a:defRPr/>
            </a:pPr>
            <a:r>
              <a:rPr lang="es-ES_tradnl" sz="1800"/>
              <a:t>&amp;fval , fecha inicial</a:t>
            </a:r>
          </a:p>
          <a:p>
            <a:pPr lvl="2" eaLnBrk="1" hangingPunct="1">
              <a:lnSpc>
                <a:spcPct val="80000"/>
              </a:lnSpc>
              <a:defRPr/>
            </a:pPr>
            <a:r>
              <a:rPr lang="es-ES_tradnl" sz="1800"/>
              <a:t>&amp;fvto , fecha final( si se envia en blanco, la devuelve, sino devuelve el plazo)</a:t>
            </a:r>
          </a:p>
          <a:p>
            <a:pPr lvl="2" eaLnBrk="1" hangingPunct="1">
              <a:lnSpc>
                <a:spcPct val="80000"/>
              </a:lnSpc>
              <a:defRPr/>
            </a:pPr>
            <a:r>
              <a:rPr lang="es-ES_tradnl" sz="1800"/>
              <a:t>&amp;plazo,cantidad de días</a:t>
            </a:r>
          </a:p>
          <a:p>
            <a:pPr lvl="2" eaLnBrk="1" hangingPunct="1">
              <a:lnSpc>
                <a:spcPct val="80000"/>
              </a:lnSpc>
              <a:defRPr/>
            </a:pPr>
            <a:r>
              <a:rPr lang="es-ES_tradnl" sz="1800"/>
              <a:t>&amp;tplzo, tipo de año( 1= comercial, 2= calendario)</a:t>
            </a:r>
          </a:p>
          <a:p>
            <a:pPr lvl="2" eaLnBrk="1" hangingPunct="1">
              <a:lnSpc>
                <a:spcPct val="80000"/>
              </a:lnSpc>
              <a:defRPr/>
            </a:pPr>
            <a:r>
              <a:rPr lang="es-ES_tradnl" sz="1800"/>
              <a:t>&amp;Tvto, ‘P’ si la fecha final calculada es un día feriado , ajusta al siguiente habil.  ‘A’ si la fecha final calculada es un día feriado , ajusta al habil anterior.  ‘N’ si la fecha final calculada es un día feriado , no realiza ajuste</a:t>
            </a:r>
          </a:p>
          <a:p>
            <a:pPr lvl="1" eaLnBrk="1" hangingPunct="1">
              <a:lnSpc>
                <a:spcPct val="80000"/>
              </a:lnSpc>
              <a:defRPr/>
            </a:pPr>
            <a:r>
              <a:rPr lang="es-ES_tradnl" sz="1800"/>
              <a:t>Parámetros que devuelve:</a:t>
            </a:r>
          </a:p>
          <a:p>
            <a:pPr lvl="2" eaLnBrk="1" hangingPunct="1">
              <a:lnSpc>
                <a:spcPct val="80000"/>
              </a:lnSpc>
              <a:defRPr/>
            </a:pPr>
            <a:r>
              <a:rPr lang="es-ES_tradnl" sz="1800"/>
              <a:t>&amp;fvto</a:t>
            </a:r>
          </a:p>
          <a:p>
            <a:pPr lvl="2" eaLnBrk="1" hangingPunct="1">
              <a:lnSpc>
                <a:spcPct val="80000"/>
              </a:lnSpc>
              <a:defRPr/>
            </a:pPr>
            <a:r>
              <a:rPr lang="es-ES_tradnl" sz="1800"/>
              <a:t>&amp;plazo</a:t>
            </a:r>
          </a:p>
        </p:txBody>
      </p:sp>
      <p:sp>
        <p:nvSpPr>
          <p:cNvPr id="991236" name="Rectangle 4">
            <a:extLst>
              <a:ext uri="{FF2B5EF4-FFF2-40B4-BE49-F238E27FC236}">
                <a16:creationId xmlns:a16="http://schemas.microsoft.com/office/drawing/2014/main" id="{39B344C2-DD40-3995-1BDC-F517E67CDEEE}"/>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Rutinas Utilizadas:</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91235">
                                            <p:txEl>
                                              <p:pRg st="2" end="2"/>
                                            </p:txEl>
                                          </p:spTgt>
                                        </p:tgtEl>
                                        <p:attrNameLst>
                                          <p:attrName>style.visibility</p:attrName>
                                        </p:attrNameLst>
                                      </p:cBhvr>
                                      <p:to>
                                        <p:strVal val="visible"/>
                                      </p:to>
                                    </p:set>
                                    <p:animEffect transition="in" filter="box(in)">
                                      <p:cBhvr>
                                        <p:cTn id="7" dur="500"/>
                                        <p:tgtEl>
                                          <p:spTgt spid="99123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91235">
                                            <p:txEl>
                                              <p:pRg st="3" end="3"/>
                                            </p:txEl>
                                          </p:spTgt>
                                        </p:tgtEl>
                                        <p:attrNameLst>
                                          <p:attrName>style.visibility</p:attrName>
                                        </p:attrNameLst>
                                      </p:cBhvr>
                                      <p:to>
                                        <p:strVal val="visible"/>
                                      </p:to>
                                    </p:set>
                                    <p:animEffect transition="in" filter="box(in)">
                                      <p:cBhvr>
                                        <p:cTn id="12" dur="500"/>
                                        <p:tgtEl>
                                          <p:spTgt spid="99123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991235">
                                            <p:txEl>
                                              <p:pRg st="4" end="4"/>
                                            </p:txEl>
                                          </p:spTgt>
                                        </p:tgtEl>
                                        <p:attrNameLst>
                                          <p:attrName>style.visibility</p:attrName>
                                        </p:attrNameLst>
                                      </p:cBhvr>
                                      <p:to>
                                        <p:strVal val="visible"/>
                                      </p:to>
                                    </p:set>
                                    <p:animEffect transition="in" filter="box(in)">
                                      <p:cBhvr>
                                        <p:cTn id="17" dur="500"/>
                                        <p:tgtEl>
                                          <p:spTgt spid="99123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991235">
                                            <p:txEl>
                                              <p:pRg st="5" end="5"/>
                                            </p:txEl>
                                          </p:spTgt>
                                        </p:tgtEl>
                                        <p:attrNameLst>
                                          <p:attrName>style.visibility</p:attrName>
                                        </p:attrNameLst>
                                      </p:cBhvr>
                                      <p:to>
                                        <p:strVal val="visible"/>
                                      </p:to>
                                    </p:set>
                                    <p:animEffect transition="in" filter="box(in)">
                                      <p:cBhvr>
                                        <p:cTn id="22" dur="500"/>
                                        <p:tgtEl>
                                          <p:spTgt spid="991235">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991235">
                                            <p:txEl>
                                              <p:pRg st="6" end="6"/>
                                            </p:txEl>
                                          </p:spTgt>
                                        </p:tgtEl>
                                        <p:attrNameLst>
                                          <p:attrName>style.visibility</p:attrName>
                                        </p:attrNameLst>
                                      </p:cBhvr>
                                      <p:to>
                                        <p:strVal val="visible"/>
                                      </p:to>
                                    </p:set>
                                    <p:animEffect transition="in" filter="box(in)">
                                      <p:cBhvr>
                                        <p:cTn id="27" dur="500"/>
                                        <p:tgtEl>
                                          <p:spTgt spid="991235">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991235">
                                            <p:txEl>
                                              <p:pRg st="7" end="7"/>
                                            </p:txEl>
                                          </p:spTgt>
                                        </p:tgtEl>
                                        <p:attrNameLst>
                                          <p:attrName>style.visibility</p:attrName>
                                        </p:attrNameLst>
                                      </p:cBhvr>
                                      <p:to>
                                        <p:strVal val="visible"/>
                                      </p:to>
                                    </p:set>
                                    <p:animEffect transition="in" filter="box(in)">
                                      <p:cBhvr>
                                        <p:cTn id="32" dur="500"/>
                                        <p:tgtEl>
                                          <p:spTgt spid="991235">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991235">
                                            <p:txEl>
                                              <p:pRg st="8" end="8"/>
                                            </p:txEl>
                                          </p:spTgt>
                                        </p:tgtEl>
                                        <p:attrNameLst>
                                          <p:attrName>style.visibility</p:attrName>
                                        </p:attrNameLst>
                                      </p:cBhvr>
                                      <p:to>
                                        <p:strVal val="visible"/>
                                      </p:to>
                                    </p:set>
                                    <p:animEffect transition="in" filter="box(in)">
                                      <p:cBhvr>
                                        <p:cTn id="37" dur="500"/>
                                        <p:tgtEl>
                                          <p:spTgt spid="991235">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991235">
                                            <p:txEl>
                                              <p:pRg st="9" end="9"/>
                                            </p:txEl>
                                          </p:spTgt>
                                        </p:tgtEl>
                                        <p:attrNameLst>
                                          <p:attrName>style.visibility</p:attrName>
                                        </p:attrNameLst>
                                      </p:cBhvr>
                                      <p:to>
                                        <p:strVal val="visible"/>
                                      </p:to>
                                    </p:set>
                                    <p:animEffect transition="in" filter="box(in)">
                                      <p:cBhvr>
                                        <p:cTn id="42" dur="500"/>
                                        <p:tgtEl>
                                          <p:spTgt spid="991235">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991235">
                                            <p:txEl>
                                              <p:pRg st="10" end="10"/>
                                            </p:txEl>
                                          </p:spTgt>
                                        </p:tgtEl>
                                        <p:attrNameLst>
                                          <p:attrName>style.visibility</p:attrName>
                                        </p:attrNameLst>
                                      </p:cBhvr>
                                      <p:to>
                                        <p:strVal val="visible"/>
                                      </p:to>
                                    </p:set>
                                    <p:animEffect transition="in" filter="box(in)">
                                      <p:cBhvr>
                                        <p:cTn id="47" dur="500"/>
                                        <p:tgtEl>
                                          <p:spTgt spid="991235">
                                            <p:txEl>
                                              <p:pRg st="10" end="1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991235">
                                            <p:txEl>
                                              <p:pRg st="11" end="11"/>
                                            </p:txEl>
                                          </p:spTgt>
                                        </p:tgtEl>
                                        <p:attrNameLst>
                                          <p:attrName>style.visibility</p:attrName>
                                        </p:attrNameLst>
                                      </p:cBhvr>
                                      <p:to>
                                        <p:strVal val="visible"/>
                                      </p:to>
                                    </p:set>
                                    <p:animEffect transition="in" filter="box(in)">
                                      <p:cBhvr>
                                        <p:cTn id="52" dur="500"/>
                                        <p:tgtEl>
                                          <p:spTgt spid="991235">
                                            <p:txEl>
                                              <p:pRg st="11" end="1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991235">
                                            <p:txEl>
                                              <p:pRg st="12" end="12"/>
                                            </p:txEl>
                                          </p:spTgt>
                                        </p:tgtEl>
                                        <p:attrNameLst>
                                          <p:attrName>style.visibility</p:attrName>
                                        </p:attrNameLst>
                                      </p:cBhvr>
                                      <p:to>
                                        <p:strVal val="visible"/>
                                      </p:to>
                                    </p:set>
                                    <p:animEffect transition="in" filter="box(in)">
                                      <p:cBhvr>
                                        <p:cTn id="57" dur="500"/>
                                        <p:tgtEl>
                                          <p:spTgt spid="99123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3 Marcador de pie de página">
            <a:extLst>
              <a:ext uri="{FF2B5EF4-FFF2-40B4-BE49-F238E27FC236}">
                <a16:creationId xmlns:a16="http://schemas.microsoft.com/office/drawing/2014/main" id="{7BAB0C37-8475-0035-6048-D5CE86879E7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6147" name="Rectangle 2">
            <a:extLst>
              <a:ext uri="{FF2B5EF4-FFF2-40B4-BE49-F238E27FC236}">
                <a16:creationId xmlns:a16="http://schemas.microsoft.com/office/drawing/2014/main" id="{DFEA6257-D3B0-FDF4-9028-D8B65677BA08}"/>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948227" name="Rectangle 3">
            <a:extLst>
              <a:ext uri="{FF2B5EF4-FFF2-40B4-BE49-F238E27FC236}">
                <a16:creationId xmlns:a16="http://schemas.microsoft.com/office/drawing/2014/main" id="{680830F6-B573-C3F8-07FA-3C5629E2B5B0}"/>
              </a:ext>
            </a:extLst>
          </p:cNvPr>
          <p:cNvSpPr>
            <a:spLocks noGrp="1" noChangeArrowheads="1"/>
          </p:cNvSpPr>
          <p:nvPr>
            <p:ph type="body" idx="1"/>
          </p:nvPr>
        </p:nvSpPr>
        <p:spPr>
          <a:xfrm>
            <a:off x="609600" y="1701800"/>
            <a:ext cx="8215313" cy="4391025"/>
          </a:xfrm>
        </p:spPr>
        <p:txBody>
          <a:bodyPr/>
          <a:lstStyle/>
          <a:p>
            <a:pPr eaLnBrk="1" hangingPunct="1">
              <a:defRPr/>
            </a:pPr>
            <a:r>
              <a:rPr lang="es-ES_tradnl" sz="2300" dirty="0"/>
              <a:t>Se define en base a los siguientes conceptos:</a:t>
            </a:r>
            <a:endParaRPr lang="es-UY" sz="2300" dirty="0"/>
          </a:p>
          <a:p>
            <a:pPr lvl="1" eaLnBrk="1" hangingPunct="1">
              <a:defRPr/>
            </a:pPr>
            <a:r>
              <a:rPr lang="es-ES_tradnl" sz="2300" u="sng" dirty="0"/>
              <a:t>Tasa y tipo de tasa</a:t>
            </a:r>
            <a:r>
              <a:rPr lang="es-ES_tradnl" sz="2300" dirty="0"/>
              <a:t>:  Porcentaje del capital que el Banco cobrara por entregar el dinero</a:t>
            </a:r>
          </a:p>
          <a:p>
            <a:pPr lvl="2" eaLnBrk="1" hangingPunct="1">
              <a:buFont typeface="Wingdings" pitchFamily="2" charset="2"/>
              <a:buChar char="ü"/>
              <a:defRPr/>
            </a:pPr>
            <a:r>
              <a:rPr lang="es-ES_tradnl" sz="2300" dirty="0"/>
              <a:t>La tasa se define en función del plazo y la moneda</a:t>
            </a:r>
          </a:p>
          <a:p>
            <a:pPr lvl="2" eaLnBrk="1" hangingPunct="1">
              <a:buFontTx/>
              <a:buNone/>
              <a:defRPr/>
            </a:pPr>
            <a:r>
              <a:rPr lang="es-ES_tradnl" sz="2300" dirty="0"/>
              <a:t>	</a:t>
            </a:r>
            <a:r>
              <a:rPr lang="es-ES_tradnl" sz="2300" dirty="0" err="1"/>
              <a:t>Ej</a:t>
            </a:r>
            <a:r>
              <a:rPr lang="es-ES_tradnl" sz="2300" dirty="0"/>
              <a:t> : Tasa de un 15 % anual para dólares, Tasa de un 40 % anual para Pesos, Tasa de un 1 % mensual para dólares, Tasa de un 4 % mensual para Pesos</a:t>
            </a:r>
          </a:p>
          <a:p>
            <a:pPr lvl="2" eaLnBrk="1" hangingPunct="1">
              <a:buFont typeface="Wingdings" pitchFamily="2" charset="2"/>
              <a:buChar char="ü"/>
              <a:defRPr/>
            </a:pPr>
            <a:r>
              <a:rPr lang="es-ES_tradnl" sz="2300" dirty="0"/>
              <a:t>Existen dos tipos de tasas:</a:t>
            </a:r>
          </a:p>
          <a:p>
            <a:pPr lvl="3">
              <a:buClr>
                <a:schemeClr val="tx1"/>
              </a:buClr>
              <a:buFont typeface="Wingdings" pitchFamily="2" charset="2"/>
              <a:buChar char="q"/>
              <a:defRPr/>
            </a:pPr>
            <a:r>
              <a:rPr lang="es-ES_tradnl" sz="2300" dirty="0"/>
              <a:t>Nominal (lineal):  Se asume un capital constante para el periodo</a:t>
            </a:r>
          </a:p>
          <a:p>
            <a:pPr lvl="3">
              <a:buClr>
                <a:schemeClr val="tx1"/>
              </a:buClr>
              <a:buFont typeface="Wingdings" pitchFamily="2" charset="2"/>
              <a:buChar char="q"/>
              <a:defRPr/>
            </a:pPr>
            <a:r>
              <a:rPr lang="es-ES_tradnl" sz="2300" dirty="0"/>
              <a:t>Efectiva:  Se asume que los intereses  se suman al capital diariamente</a:t>
            </a:r>
            <a:endParaRPr lang="es-UY" sz="2300" dirty="0"/>
          </a:p>
        </p:txBody>
      </p:sp>
      <p:sp>
        <p:nvSpPr>
          <p:cNvPr id="948228" name="Rectangle 4">
            <a:extLst>
              <a:ext uri="{FF2B5EF4-FFF2-40B4-BE49-F238E27FC236}">
                <a16:creationId xmlns:a16="http://schemas.microsoft.com/office/drawing/2014/main" id="{4E51BD96-21C3-135A-6E26-5A114C1DFF94}"/>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dirty="0">
                <a:solidFill>
                  <a:srgbClr val="D83110"/>
                </a:solidFill>
                <a:effectLst>
                  <a:outerShdw blurRad="38100" dist="38100" dir="2700000" algn="tl">
                    <a:srgbClr val="C0C0C0"/>
                  </a:outerShdw>
                </a:effectLst>
                <a:latin typeface="Arial" charset="0"/>
              </a:rPr>
              <a:t>¿Qué es un Préstamo?</a:t>
            </a:r>
            <a:endParaRPr kumimoji="0" lang="es-ES" sz="2800" b="1" dirty="0">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48227">
                                            <p:txEl>
                                              <p:pRg st="1" end="1"/>
                                            </p:txEl>
                                          </p:spTgt>
                                        </p:tgtEl>
                                        <p:attrNameLst>
                                          <p:attrName>style.visibility</p:attrName>
                                        </p:attrNameLst>
                                      </p:cBhvr>
                                      <p:to>
                                        <p:strVal val="visible"/>
                                      </p:to>
                                    </p:set>
                                    <p:animEffect transition="in" filter="box(in)">
                                      <p:cBhvr>
                                        <p:cTn id="7" dur="500"/>
                                        <p:tgtEl>
                                          <p:spTgt spid="9482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48227">
                                            <p:txEl>
                                              <p:pRg st="2" end="2"/>
                                            </p:txEl>
                                          </p:spTgt>
                                        </p:tgtEl>
                                        <p:attrNameLst>
                                          <p:attrName>style.visibility</p:attrName>
                                        </p:attrNameLst>
                                      </p:cBhvr>
                                      <p:to>
                                        <p:strVal val="visible"/>
                                      </p:to>
                                    </p:set>
                                    <p:animEffect transition="in" filter="box(in)">
                                      <p:cBhvr>
                                        <p:cTn id="12" dur="500"/>
                                        <p:tgtEl>
                                          <p:spTgt spid="9482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948227">
                                            <p:txEl>
                                              <p:pRg st="3" end="3"/>
                                            </p:txEl>
                                          </p:spTgt>
                                        </p:tgtEl>
                                        <p:attrNameLst>
                                          <p:attrName>style.visibility</p:attrName>
                                        </p:attrNameLst>
                                      </p:cBhvr>
                                      <p:to>
                                        <p:strVal val="visible"/>
                                      </p:to>
                                    </p:set>
                                    <p:animEffect transition="in" filter="box(in)">
                                      <p:cBhvr>
                                        <p:cTn id="17" dur="500"/>
                                        <p:tgtEl>
                                          <p:spTgt spid="94822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948227">
                                            <p:txEl>
                                              <p:pRg st="4" end="4"/>
                                            </p:txEl>
                                          </p:spTgt>
                                        </p:tgtEl>
                                        <p:attrNameLst>
                                          <p:attrName>style.visibility</p:attrName>
                                        </p:attrNameLst>
                                      </p:cBhvr>
                                      <p:to>
                                        <p:strVal val="visible"/>
                                      </p:to>
                                    </p:set>
                                    <p:animEffect transition="in" filter="box(in)">
                                      <p:cBhvr>
                                        <p:cTn id="22" dur="500"/>
                                        <p:tgtEl>
                                          <p:spTgt spid="94822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948227">
                                            <p:txEl>
                                              <p:pRg st="5" end="5"/>
                                            </p:txEl>
                                          </p:spTgt>
                                        </p:tgtEl>
                                        <p:attrNameLst>
                                          <p:attrName>style.visibility</p:attrName>
                                        </p:attrNameLst>
                                      </p:cBhvr>
                                      <p:to>
                                        <p:strVal val="visible"/>
                                      </p:to>
                                    </p:set>
                                    <p:animEffect transition="in" filter="box(in)">
                                      <p:cBhvr>
                                        <p:cTn id="27" dur="500"/>
                                        <p:tgtEl>
                                          <p:spTgt spid="94822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948227">
                                            <p:txEl>
                                              <p:pRg st="6" end="6"/>
                                            </p:txEl>
                                          </p:spTgt>
                                        </p:tgtEl>
                                        <p:attrNameLst>
                                          <p:attrName>style.visibility</p:attrName>
                                        </p:attrNameLst>
                                      </p:cBhvr>
                                      <p:to>
                                        <p:strVal val="visible"/>
                                      </p:to>
                                    </p:set>
                                    <p:animEffect transition="in" filter="box(in)">
                                      <p:cBhvr>
                                        <p:cTn id="32" dur="500"/>
                                        <p:tgtEl>
                                          <p:spTgt spid="9482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2226" name="3 Marcador de pie de página">
            <a:extLst>
              <a:ext uri="{FF2B5EF4-FFF2-40B4-BE49-F238E27FC236}">
                <a16:creationId xmlns:a16="http://schemas.microsoft.com/office/drawing/2014/main" id="{BA0FF2CC-A518-5A8E-4D71-F927B1EDAC3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52227" name="Rectangle 2">
            <a:extLst>
              <a:ext uri="{FF2B5EF4-FFF2-40B4-BE49-F238E27FC236}">
                <a16:creationId xmlns:a16="http://schemas.microsoft.com/office/drawing/2014/main" id="{6B8B436A-C9F5-5B5C-0399-375C74382100}"/>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993283" name="Rectangle 3">
            <a:extLst>
              <a:ext uri="{FF2B5EF4-FFF2-40B4-BE49-F238E27FC236}">
                <a16:creationId xmlns:a16="http://schemas.microsoft.com/office/drawing/2014/main" id="{D345FCC3-D357-E219-4F9A-6D2330DEBE18}"/>
              </a:ext>
            </a:extLst>
          </p:cNvPr>
          <p:cNvSpPr>
            <a:spLocks noGrp="1" noChangeArrowheads="1"/>
          </p:cNvSpPr>
          <p:nvPr>
            <p:ph type="body" idx="1"/>
          </p:nvPr>
        </p:nvSpPr>
        <p:spPr>
          <a:xfrm>
            <a:off x="609600" y="1701800"/>
            <a:ext cx="8215313" cy="4391025"/>
          </a:xfrm>
        </p:spPr>
        <p:txBody>
          <a:bodyPr/>
          <a:lstStyle/>
          <a:p>
            <a:pPr eaLnBrk="1" hangingPunct="1">
              <a:lnSpc>
                <a:spcPct val="80000"/>
              </a:lnSpc>
              <a:defRPr/>
            </a:pPr>
            <a:r>
              <a:rPr lang="es-ES_tradnl" sz="2300"/>
              <a:t>RRg0004(&amp;Ttas,&amp;Tasa,&amp;Tano,&amp;Plazo,&amp;Tint,&amp;Coef)</a:t>
            </a:r>
          </a:p>
          <a:p>
            <a:pPr eaLnBrk="1" hangingPunct="1">
              <a:lnSpc>
                <a:spcPct val="80000"/>
              </a:lnSpc>
              <a:buFontTx/>
              <a:buNone/>
              <a:defRPr/>
            </a:pPr>
            <a:endParaRPr lang="es-ES" sz="2300"/>
          </a:p>
          <a:p>
            <a:pPr lvl="1" eaLnBrk="1" hangingPunct="1">
              <a:lnSpc>
                <a:spcPct val="80000"/>
              </a:lnSpc>
              <a:defRPr/>
            </a:pPr>
            <a:r>
              <a:rPr lang="es-ES_tradnl" sz="1800"/>
              <a:t>Esta rutina se utiliza para calcular intereses</a:t>
            </a:r>
          </a:p>
          <a:p>
            <a:pPr lvl="1" eaLnBrk="1" hangingPunct="1">
              <a:lnSpc>
                <a:spcPct val="80000"/>
              </a:lnSpc>
              <a:defRPr/>
            </a:pPr>
            <a:endParaRPr lang="es-ES_tradnl" sz="1800"/>
          </a:p>
          <a:p>
            <a:pPr lvl="1" eaLnBrk="1" hangingPunct="1">
              <a:lnSpc>
                <a:spcPct val="80000"/>
              </a:lnSpc>
              <a:defRPr/>
            </a:pPr>
            <a:r>
              <a:rPr lang="es-ES_tradnl" sz="1800"/>
              <a:t>Parámetros que recibe</a:t>
            </a:r>
          </a:p>
          <a:p>
            <a:pPr lvl="2" eaLnBrk="1" hangingPunct="1">
              <a:lnSpc>
                <a:spcPct val="80000"/>
              </a:lnSpc>
              <a:defRPr/>
            </a:pPr>
            <a:r>
              <a:rPr lang="es-ES_tradnl" sz="1800"/>
              <a:t>&amp;ttas, Tipo de tasa</a:t>
            </a:r>
          </a:p>
          <a:p>
            <a:pPr lvl="2" eaLnBrk="1" hangingPunct="1">
              <a:lnSpc>
                <a:spcPct val="80000"/>
              </a:lnSpc>
              <a:defRPr/>
            </a:pPr>
            <a:r>
              <a:rPr lang="es-ES_tradnl" sz="1800"/>
              <a:t>&amp;tasa, Tasa</a:t>
            </a:r>
          </a:p>
          <a:p>
            <a:pPr lvl="2" eaLnBrk="1" hangingPunct="1">
              <a:lnSpc>
                <a:spcPct val="80000"/>
              </a:lnSpc>
              <a:defRPr/>
            </a:pPr>
            <a:r>
              <a:rPr lang="es-ES_tradnl" sz="1800"/>
              <a:t>&amp;tano, Tipo de año ( 1=comercial , 2=calendario)</a:t>
            </a:r>
          </a:p>
          <a:p>
            <a:pPr lvl="2" eaLnBrk="1" hangingPunct="1">
              <a:lnSpc>
                <a:spcPct val="80000"/>
              </a:lnSpc>
              <a:defRPr/>
            </a:pPr>
            <a:r>
              <a:rPr lang="es-ES_tradnl" sz="1800"/>
              <a:t>&amp;plazo, cantidad de días</a:t>
            </a:r>
          </a:p>
          <a:p>
            <a:pPr lvl="2" eaLnBrk="1" hangingPunct="1">
              <a:lnSpc>
                <a:spcPct val="80000"/>
              </a:lnSpc>
              <a:defRPr/>
            </a:pPr>
            <a:r>
              <a:rPr lang="es-ES_tradnl" sz="1800"/>
              <a:t>&amp;tint, Enviar “C”</a:t>
            </a:r>
          </a:p>
          <a:p>
            <a:pPr lvl="1" eaLnBrk="1" hangingPunct="1">
              <a:lnSpc>
                <a:spcPct val="80000"/>
              </a:lnSpc>
              <a:defRPr/>
            </a:pPr>
            <a:r>
              <a:rPr lang="es-ES_tradnl" sz="1800"/>
              <a:t>Parámetros que devuelve:</a:t>
            </a:r>
          </a:p>
          <a:p>
            <a:pPr lvl="2" eaLnBrk="1" hangingPunct="1">
              <a:lnSpc>
                <a:spcPct val="80000"/>
              </a:lnSpc>
              <a:defRPr/>
            </a:pPr>
            <a:r>
              <a:rPr lang="es-ES_tradnl" sz="1800"/>
              <a:t>&amp;coef</a:t>
            </a:r>
          </a:p>
        </p:txBody>
      </p:sp>
      <p:sp>
        <p:nvSpPr>
          <p:cNvPr id="993284" name="Rectangle 4">
            <a:extLst>
              <a:ext uri="{FF2B5EF4-FFF2-40B4-BE49-F238E27FC236}">
                <a16:creationId xmlns:a16="http://schemas.microsoft.com/office/drawing/2014/main" id="{3AB04880-199C-EAAB-A7D5-DE7FB853FB1E}"/>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Rutinas Utilizadas:</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93283">
                                            <p:txEl>
                                              <p:pRg st="0" end="0"/>
                                            </p:txEl>
                                          </p:spTgt>
                                        </p:tgtEl>
                                        <p:attrNameLst>
                                          <p:attrName>style.visibility</p:attrName>
                                        </p:attrNameLst>
                                      </p:cBhvr>
                                      <p:to>
                                        <p:strVal val="visible"/>
                                      </p:to>
                                    </p:set>
                                    <p:animEffect transition="in" filter="box(in)">
                                      <p:cBhvr>
                                        <p:cTn id="7" dur="500"/>
                                        <p:tgtEl>
                                          <p:spTgt spid="9932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93283">
                                            <p:txEl>
                                              <p:pRg st="2" end="2"/>
                                            </p:txEl>
                                          </p:spTgt>
                                        </p:tgtEl>
                                        <p:attrNameLst>
                                          <p:attrName>style.visibility</p:attrName>
                                        </p:attrNameLst>
                                      </p:cBhvr>
                                      <p:to>
                                        <p:strVal val="visible"/>
                                      </p:to>
                                    </p:set>
                                    <p:animEffect transition="in" filter="box(in)">
                                      <p:cBhvr>
                                        <p:cTn id="12" dur="500"/>
                                        <p:tgtEl>
                                          <p:spTgt spid="9932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993283">
                                            <p:txEl>
                                              <p:pRg st="4" end="4"/>
                                            </p:txEl>
                                          </p:spTgt>
                                        </p:tgtEl>
                                        <p:attrNameLst>
                                          <p:attrName>style.visibility</p:attrName>
                                        </p:attrNameLst>
                                      </p:cBhvr>
                                      <p:to>
                                        <p:strVal val="visible"/>
                                      </p:to>
                                    </p:set>
                                    <p:animEffect transition="in" filter="box(in)">
                                      <p:cBhvr>
                                        <p:cTn id="17" dur="500"/>
                                        <p:tgtEl>
                                          <p:spTgt spid="99328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993283">
                                            <p:txEl>
                                              <p:pRg st="5" end="5"/>
                                            </p:txEl>
                                          </p:spTgt>
                                        </p:tgtEl>
                                        <p:attrNameLst>
                                          <p:attrName>style.visibility</p:attrName>
                                        </p:attrNameLst>
                                      </p:cBhvr>
                                      <p:to>
                                        <p:strVal val="visible"/>
                                      </p:to>
                                    </p:set>
                                    <p:animEffect transition="in" filter="box(in)">
                                      <p:cBhvr>
                                        <p:cTn id="22" dur="500"/>
                                        <p:tgtEl>
                                          <p:spTgt spid="99328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993283">
                                            <p:txEl>
                                              <p:pRg st="6" end="6"/>
                                            </p:txEl>
                                          </p:spTgt>
                                        </p:tgtEl>
                                        <p:attrNameLst>
                                          <p:attrName>style.visibility</p:attrName>
                                        </p:attrNameLst>
                                      </p:cBhvr>
                                      <p:to>
                                        <p:strVal val="visible"/>
                                      </p:to>
                                    </p:set>
                                    <p:animEffect transition="in" filter="box(in)">
                                      <p:cBhvr>
                                        <p:cTn id="27" dur="500"/>
                                        <p:tgtEl>
                                          <p:spTgt spid="993283">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993283">
                                            <p:txEl>
                                              <p:pRg st="7" end="7"/>
                                            </p:txEl>
                                          </p:spTgt>
                                        </p:tgtEl>
                                        <p:attrNameLst>
                                          <p:attrName>style.visibility</p:attrName>
                                        </p:attrNameLst>
                                      </p:cBhvr>
                                      <p:to>
                                        <p:strVal val="visible"/>
                                      </p:to>
                                    </p:set>
                                    <p:animEffect transition="in" filter="box(in)">
                                      <p:cBhvr>
                                        <p:cTn id="32" dur="500"/>
                                        <p:tgtEl>
                                          <p:spTgt spid="993283">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993283">
                                            <p:txEl>
                                              <p:pRg st="8" end="8"/>
                                            </p:txEl>
                                          </p:spTgt>
                                        </p:tgtEl>
                                        <p:attrNameLst>
                                          <p:attrName>style.visibility</p:attrName>
                                        </p:attrNameLst>
                                      </p:cBhvr>
                                      <p:to>
                                        <p:strVal val="visible"/>
                                      </p:to>
                                    </p:set>
                                    <p:animEffect transition="in" filter="box(in)">
                                      <p:cBhvr>
                                        <p:cTn id="37" dur="500"/>
                                        <p:tgtEl>
                                          <p:spTgt spid="993283">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993283">
                                            <p:txEl>
                                              <p:pRg st="9" end="9"/>
                                            </p:txEl>
                                          </p:spTgt>
                                        </p:tgtEl>
                                        <p:attrNameLst>
                                          <p:attrName>style.visibility</p:attrName>
                                        </p:attrNameLst>
                                      </p:cBhvr>
                                      <p:to>
                                        <p:strVal val="visible"/>
                                      </p:to>
                                    </p:set>
                                    <p:animEffect transition="in" filter="box(in)">
                                      <p:cBhvr>
                                        <p:cTn id="42" dur="500"/>
                                        <p:tgtEl>
                                          <p:spTgt spid="993283">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993283">
                                            <p:txEl>
                                              <p:pRg st="10" end="10"/>
                                            </p:txEl>
                                          </p:spTgt>
                                        </p:tgtEl>
                                        <p:attrNameLst>
                                          <p:attrName>style.visibility</p:attrName>
                                        </p:attrNameLst>
                                      </p:cBhvr>
                                      <p:to>
                                        <p:strVal val="visible"/>
                                      </p:to>
                                    </p:set>
                                    <p:animEffect transition="in" filter="box(in)">
                                      <p:cBhvr>
                                        <p:cTn id="47" dur="500"/>
                                        <p:tgtEl>
                                          <p:spTgt spid="993283">
                                            <p:txEl>
                                              <p:pRg st="10" end="1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993283">
                                            <p:txEl>
                                              <p:pRg st="11" end="11"/>
                                            </p:txEl>
                                          </p:spTgt>
                                        </p:tgtEl>
                                        <p:attrNameLst>
                                          <p:attrName>style.visibility</p:attrName>
                                        </p:attrNameLst>
                                      </p:cBhvr>
                                      <p:to>
                                        <p:strVal val="visible"/>
                                      </p:to>
                                    </p:set>
                                    <p:animEffect transition="in" filter="box(in)">
                                      <p:cBhvr>
                                        <p:cTn id="52" dur="500"/>
                                        <p:tgtEl>
                                          <p:spTgt spid="99328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3 Marcador de pie de página">
            <a:extLst>
              <a:ext uri="{FF2B5EF4-FFF2-40B4-BE49-F238E27FC236}">
                <a16:creationId xmlns:a16="http://schemas.microsoft.com/office/drawing/2014/main" id="{2C6F2FB7-7E04-B79F-0AB2-FC6E7AFC7F3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1042434" name="Rectangle 2">
            <a:extLst>
              <a:ext uri="{FF2B5EF4-FFF2-40B4-BE49-F238E27FC236}">
                <a16:creationId xmlns:a16="http://schemas.microsoft.com/office/drawing/2014/main" id="{ADED071C-F605-818F-B08B-1782E5C8C127}"/>
              </a:ext>
            </a:extLst>
          </p:cNvPr>
          <p:cNvSpPr>
            <a:spLocks noGrp="1" noChangeArrowheads="1"/>
          </p:cNvSpPr>
          <p:nvPr>
            <p:ph type="subTitle" idx="1"/>
          </p:nvPr>
        </p:nvSpPr>
        <p:spPr/>
        <p:txBody>
          <a:bodyPr/>
          <a:lstStyle/>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p:txBody>
      </p:sp>
      <p:sp>
        <p:nvSpPr>
          <p:cNvPr id="1042435" name="Rectangle 3">
            <a:extLst>
              <a:ext uri="{FF2B5EF4-FFF2-40B4-BE49-F238E27FC236}">
                <a16:creationId xmlns:a16="http://schemas.microsoft.com/office/drawing/2014/main" id="{7A8BD254-6C79-7ABE-5D71-A45085C0DBD6}"/>
              </a:ext>
            </a:extLst>
          </p:cNvPr>
          <p:cNvSpPr>
            <a:spLocks noGrp="1" noChangeArrowheads="1"/>
          </p:cNvSpPr>
          <p:nvPr>
            <p:ph type="ctrTitle"/>
          </p:nvPr>
        </p:nvSpPr>
        <p:spPr>
          <a:xfrm>
            <a:off x="685800" y="2395538"/>
            <a:ext cx="7772400" cy="1681162"/>
          </a:xfrm>
          <a:noFill/>
        </p:spPr>
        <p:txBody>
          <a:bodyPr lIns="91429" tIns="45714" rIns="91429" bIns="45714" anchor="ctr"/>
          <a:lstStyle/>
          <a:p>
            <a:pPr algn="ctr"/>
            <a:r>
              <a:rPr lang="es-ES" altLang="es-CO" sz="3000">
                <a:solidFill>
                  <a:srgbClr val="D83110"/>
                </a:solidFill>
              </a:rPr>
              <a:t>Sistema de Préstamos</a:t>
            </a:r>
            <a:br>
              <a:rPr lang="es-ES" altLang="es-CO" sz="3000">
                <a:solidFill>
                  <a:srgbClr val="D83110"/>
                </a:solidFill>
              </a:rPr>
            </a:br>
            <a:br>
              <a:rPr lang="es-ES" altLang="es-CO" sz="3000">
                <a:solidFill>
                  <a:srgbClr val="D83110"/>
                </a:solidFill>
              </a:rPr>
            </a:br>
            <a:r>
              <a:rPr lang="es-ES" altLang="es-CO" sz="3000">
                <a:solidFill>
                  <a:srgbClr val="D83110"/>
                </a:solidFill>
              </a:rPr>
              <a:t>Procesos Batch</a:t>
            </a:r>
          </a:p>
        </p:txBody>
      </p:sp>
      <p:sp>
        <p:nvSpPr>
          <p:cNvPr id="53253" name="Rectangle 4">
            <a:extLst>
              <a:ext uri="{FF2B5EF4-FFF2-40B4-BE49-F238E27FC236}">
                <a16:creationId xmlns:a16="http://schemas.microsoft.com/office/drawing/2014/main" id="{108CEB44-1AA1-21FA-40C1-E0952CABDCD9}"/>
              </a:ext>
            </a:extLst>
          </p:cNvPr>
          <p:cNvSpPr>
            <a:spLocks noChangeArrowheads="1"/>
          </p:cNvSpPr>
          <p:nvPr/>
        </p:nvSpPr>
        <p:spPr bwMode="auto">
          <a:xfrm>
            <a:off x="171450"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Bantotal Training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42435"/>
                                        </p:tgtEl>
                                        <p:attrNameLst>
                                          <p:attrName>style.visibility</p:attrName>
                                        </p:attrNameLst>
                                      </p:cBhvr>
                                      <p:to>
                                        <p:strVal val="visible"/>
                                      </p:to>
                                    </p:set>
                                    <p:animEffect transition="in" filter="box(in)">
                                      <p:cBhvr>
                                        <p:cTn id="7" dur="500"/>
                                        <p:tgtEl>
                                          <p:spTgt spid="1042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2435" grpId="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3 Marcador de pie de página">
            <a:extLst>
              <a:ext uri="{FF2B5EF4-FFF2-40B4-BE49-F238E27FC236}">
                <a16:creationId xmlns:a16="http://schemas.microsoft.com/office/drawing/2014/main" id="{E7942359-B668-3127-F1C2-EDE71DB4212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54275" name="Rectangle 2">
            <a:extLst>
              <a:ext uri="{FF2B5EF4-FFF2-40B4-BE49-F238E27FC236}">
                <a16:creationId xmlns:a16="http://schemas.microsoft.com/office/drawing/2014/main" id="{82DAD6C1-0CC8-9FE1-200D-CF4B1514A521}"/>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1044483" name="Rectangle 3">
            <a:extLst>
              <a:ext uri="{FF2B5EF4-FFF2-40B4-BE49-F238E27FC236}">
                <a16:creationId xmlns:a16="http://schemas.microsoft.com/office/drawing/2014/main" id="{37842AA8-D288-7991-0E85-A6500652A5FE}"/>
              </a:ext>
            </a:extLst>
          </p:cNvPr>
          <p:cNvSpPr>
            <a:spLocks noGrp="1" noChangeArrowheads="1"/>
          </p:cNvSpPr>
          <p:nvPr>
            <p:ph type="body" idx="1"/>
          </p:nvPr>
        </p:nvSpPr>
        <p:spPr>
          <a:xfrm>
            <a:off x="609600" y="1701800"/>
            <a:ext cx="8215313" cy="4391025"/>
          </a:xfrm>
        </p:spPr>
        <p:txBody>
          <a:bodyPr/>
          <a:lstStyle/>
          <a:p>
            <a:pPr lvl="1" algn="just" eaLnBrk="1" hangingPunct="1">
              <a:lnSpc>
                <a:spcPct val="80000"/>
              </a:lnSpc>
              <a:defRPr/>
            </a:pPr>
            <a:r>
              <a:rPr lang="es-ES" sz="2300" b="1">
                <a:solidFill>
                  <a:srgbClr val="D83110"/>
                </a:solidFill>
                <a:effectLst>
                  <a:outerShdw blurRad="38100" dist="38100" dir="2700000" algn="tl">
                    <a:srgbClr val="C0C0C0"/>
                  </a:outerShdw>
                </a:effectLst>
              </a:rPr>
              <a:t>Revisión de Tasas (PAR00280)</a:t>
            </a:r>
          </a:p>
          <a:p>
            <a:pPr lvl="2" algn="just" eaLnBrk="1" hangingPunct="1">
              <a:lnSpc>
                <a:spcPct val="80000"/>
              </a:lnSpc>
              <a:defRPr/>
            </a:pPr>
            <a:r>
              <a:rPr lang="es-ES" sz="2300"/>
              <a:t>Realizar la revisión de las tasas de los depósitos con tasa revisable de acuerdo a los valores de tasas vigentes</a:t>
            </a:r>
          </a:p>
          <a:p>
            <a:pPr lvl="2" algn="just" eaLnBrk="1" hangingPunct="1">
              <a:lnSpc>
                <a:spcPct val="80000"/>
              </a:lnSpc>
              <a:defRPr/>
            </a:pPr>
            <a:r>
              <a:rPr lang="es-ES" sz="2300"/>
              <a:t>El funcionamiento es el siguiente: para aquellos depósitos vigentes con tasa revisable y que el periodo de revisión se encuentre dentro de la fecha de proceso, se realiza la revisión de la tasa</a:t>
            </a:r>
          </a:p>
          <a:p>
            <a:pPr lvl="2" algn="just" eaLnBrk="1" hangingPunct="1">
              <a:lnSpc>
                <a:spcPct val="80000"/>
              </a:lnSpc>
              <a:buFontTx/>
              <a:buNone/>
              <a:defRPr/>
            </a:pPr>
            <a:endParaRPr lang="es-ES" sz="2300"/>
          </a:p>
          <a:p>
            <a:pPr lvl="1" eaLnBrk="1" hangingPunct="1">
              <a:lnSpc>
                <a:spcPct val="80000"/>
              </a:lnSpc>
              <a:defRPr/>
            </a:pPr>
            <a:r>
              <a:rPr lang="es-ES" sz="2300" b="1">
                <a:solidFill>
                  <a:srgbClr val="D83110"/>
                </a:solidFill>
                <a:effectLst>
                  <a:outerShdw blurRad="38100" dist="38100" dir="2700000" algn="tl">
                    <a:srgbClr val="C0C0C0"/>
                  </a:outerShdw>
                </a:effectLst>
              </a:rPr>
              <a:t>Pasaje Automático de Códigos Contables (PNU00001)</a:t>
            </a:r>
            <a:endParaRPr lang="es-ES_tradnl" sz="2300" b="1">
              <a:solidFill>
                <a:srgbClr val="D83110"/>
              </a:solidFill>
              <a:effectLst>
                <a:outerShdw blurRad="38100" dist="38100" dir="2700000" algn="tl">
                  <a:srgbClr val="C0C0C0"/>
                </a:outerShdw>
              </a:effectLst>
            </a:endParaRPr>
          </a:p>
        </p:txBody>
      </p:sp>
      <p:sp>
        <p:nvSpPr>
          <p:cNvPr id="1044484" name="Rectangle 4">
            <a:extLst>
              <a:ext uri="{FF2B5EF4-FFF2-40B4-BE49-F238E27FC236}">
                <a16:creationId xmlns:a16="http://schemas.microsoft.com/office/drawing/2014/main" id="{CE0C02B5-2FBA-4A66-E014-0D21001A8D23}"/>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Procesos Batch:</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44484">
                                            <p:txEl>
                                              <p:pRg st="0" end="0"/>
                                            </p:txEl>
                                          </p:spTgt>
                                        </p:tgtEl>
                                        <p:attrNameLst>
                                          <p:attrName>style.visibility</p:attrName>
                                        </p:attrNameLst>
                                      </p:cBhvr>
                                      <p:to>
                                        <p:strVal val="visible"/>
                                      </p:to>
                                    </p:set>
                                    <p:animEffect transition="in" filter="wipe(left)">
                                      <p:cBhvr>
                                        <p:cTn id="7" dur="500"/>
                                        <p:tgtEl>
                                          <p:spTgt spid="104448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44483">
                                            <p:txEl>
                                              <p:pRg st="0" end="0"/>
                                            </p:txEl>
                                          </p:spTgt>
                                        </p:tgtEl>
                                        <p:attrNameLst>
                                          <p:attrName>style.visibility</p:attrName>
                                        </p:attrNameLst>
                                      </p:cBhvr>
                                      <p:to>
                                        <p:strVal val="visible"/>
                                      </p:to>
                                    </p:set>
                                    <p:animEffect transition="in" filter="box(in)">
                                      <p:cBhvr>
                                        <p:cTn id="12" dur="500"/>
                                        <p:tgtEl>
                                          <p:spTgt spid="104448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44483">
                                            <p:txEl>
                                              <p:pRg st="1" end="1"/>
                                            </p:txEl>
                                          </p:spTgt>
                                        </p:tgtEl>
                                        <p:attrNameLst>
                                          <p:attrName>style.visibility</p:attrName>
                                        </p:attrNameLst>
                                      </p:cBhvr>
                                      <p:to>
                                        <p:strVal val="visible"/>
                                      </p:to>
                                    </p:set>
                                    <p:animEffect transition="in" filter="box(in)">
                                      <p:cBhvr>
                                        <p:cTn id="17" dur="500"/>
                                        <p:tgtEl>
                                          <p:spTgt spid="104448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044483">
                                            <p:txEl>
                                              <p:pRg st="2" end="2"/>
                                            </p:txEl>
                                          </p:spTgt>
                                        </p:tgtEl>
                                        <p:attrNameLst>
                                          <p:attrName>style.visibility</p:attrName>
                                        </p:attrNameLst>
                                      </p:cBhvr>
                                      <p:to>
                                        <p:strVal val="visible"/>
                                      </p:to>
                                    </p:set>
                                    <p:animEffect transition="in" filter="box(in)">
                                      <p:cBhvr>
                                        <p:cTn id="22" dur="500"/>
                                        <p:tgtEl>
                                          <p:spTgt spid="104448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044483">
                                            <p:txEl>
                                              <p:pRg st="4" end="4"/>
                                            </p:txEl>
                                          </p:spTgt>
                                        </p:tgtEl>
                                        <p:attrNameLst>
                                          <p:attrName>style.visibility</p:attrName>
                                        </p:attrNameLst>
                                      </p:cBhvr>
                                      <p:to>
                                        <p:strVal val="visible"/>
                                      </p:to>
                                    </p:set>
                                    <p:animEffect transition="in" filter="box(in)">
                                      <p:cBhvr>
                                        <p:cTn id="27" dur="500"/>
                                        <p:tgtEl>
                                          <p:spTgt spid="1044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484"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3 Marcador de pie de página">
            <a:extLst>
              <a:ext uri="{FF2B5EF4-FFF2-40B4-BE49-F238E27FC236}">
                <a16:creationId xmlns:a16="http://schemas.microsoft.com/office/drawing/2014/main" id="{535A8E13-7DFA-3421-4E98-011C994FE9A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55299" name="Rectangle 2">
            <a:extLst>
              <a:ext uri="{FF2B5EF4-FFF2-40B4-BE49-F238E27FC236}">
                <a16:creationId xmlns:a16="http://schemas.microsoft.com/office/drawing/2014/main" id="{6D781489-CF3A-CBE6-D5C1-84DD73844ED5}"/>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1046531" name="Rectangle 3">
            <a:extLst>
              <a:ext uri="{FF2B5EF4-FFF2-40B4-BE49-F238E27FC236}">
                <a16:creationId xmlns:a16="http://schemas.microsoft.com/office/drawing/2014/main" id="{670FB413-C1CF-7E33-FDEA-D02F180414B4}"/>
              </a:ext>
            </a:extLst>
          </p:cNvPr>
          <p:cNvSpPr>
            <a:spLocks noGrp="1" noChangeArrowheads="1"/>
          </p:cNvSpPr>
          <p:nvPr>
            <p:ph type="body" idx="1"/>
          </p:nvPr>
        </p:nvSpPr>
        <p:spPr>
          <a:xfrm>
            <a:off x="609600" y="1701800"/>
            <a:ext cx="8215313" cy="4391025"/>
          </a:xfrm>
        </p:spPr>
        <p:txBody>
          <a:bodyPr/>
          <a:lstStyle/>
          <a:p>
            <a:pPr lvl="1" algn="just" eaLnBrk="1" hangingPunct="1">
              <a:lnSpc>
                <a:spcPct val="80000"/>
              </a:lnSpc>
              <a:defRPr/>
            </a:pPr>
            <a:r>
              <a:rPr lang="es-ES" sz="2300" b="1">
                <a:solidFill>
                  <a:srgbClr val="D83110"/>
                </a:solidFill>
                <a:effectLst>
                  <a:outerShdw blurRad="38100" dist="38100" dir="2700000" algn="tl">
                    <a:srgbClr val="C0C0C0"/>
                  </a:outerShdw>
                </a:effectLst>
              </a:rPr>
              <a:t>Devengamiento Plazo (PNU00002)</a:t>
            </a:r>
            <a:endParaRPr lang="es-ES_tradnl" sz="2300"/>
          </a:p>
          <a:p>
            <a:pPr lvl="2" algn="just" eaLnBrk="1" hangingPunct="1">
              <a:lnSpc>
                <a:spcPct val="80000"/>
              </a:lnSpc>
              <a:defRPr/>
            </a:pPr>
            <a:r>
              <a:rPr lang="es-ES_tradnl" sz="2300"/>
              <a:t>Realiza el cálculo de interés hasta la fecha de proceso y asienta la diferencia entre el total de intereses y el total ya contabilizado, tomando la tasa y el plazo de la operación y considerando si hubo cambios en la tasa de la operación</a:t>
            </a:r>
          </a:p>
          <a:p>
            <a:pPr lvl="2" algn="just" eaLnBrk="1" hangingPunct="1">
              <a:lnSpc>
                <a:spcPct val="80000"/>
              </a:lnSpc>
              <a:defRPr/>
            </a:pPr>
            <a:endParaRPr lang="es-ES_tradnl" sz="2300"/>
          </a:p>
        </p:txBody>
      </p:sp>
      <p:sp>
        <p:nvSpPr>
          <p:cNvPr id="1046532" name="Rectangle 4">
            <a:extLst>
              <a:ext uri="{FF2B5EF4-FFF2-40B4-BE49-F238E27FC236}">
                <a16:creationId xmlns:a16="http://schemas.microsoft.com/office/drawing/2014/main" id="{745F3C50-1450-3F4F-A7C7-0EF5F6A8C7B7}"/>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Procesos Batch:</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46531">
                                            <p:txEl>
                                              <p:pRg st="0" end="0"/>
                                            </p:txEl>
                                          </p:spTgt>
                                        </p:tgtEl>
                                        <p:attrNameLst>
                                          <p:attrName>style.visibility</p:attrName>
                                        </p:attrNameLst>
                                      </p:cBhvr>
                                      <p:to>
                                        <p:strVal val="visible"/>
                                      </p:to>
                                    </p:set>
                                    <p:animEffect transition="in" filter="box(in)">
                                      <p:cBhvr>
                                        <p:cTn id="7" dur="500"/>
                                        <p:tgtEl>
                                          <p:spTgt spid="1046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46531">
                                            <p:txEl>
                                              <p:pRg st="1" end="1"/>
                                            </p:txEl>
                                          </p:spTgt>
                                        </p:tgtEl>
                                        <p:attrNameLst>
                                          <p:attrName>style.visibility</p:attrName>
                                        </p:attrNameLst>
                                      </p:cBhvr>
                                      <p:to>
                                        <p:strVal val="visible"/>
                                      </p:to>
                                    </p:set>
                                    <p:animEffect transition="in" filter="box(in)">
                                      <p:cBhvr>
                                        <p:cTn id="12" dur="500"/>
                                        <p:tgtEl>
                                          <p:spTgt spid="10465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3 Marcador de pie de página">
            <a:extLst>
              <a:ext uri="{FF2B5EF4-FFF2-40B4-BE49-F238E27FC236}">
                <a16:creationId xmlns:a16="http://schemas.microsoft.com/office/drawing/2014/main" id="{0BEC7D9E-46B9-7D4E-7C75-B2FA90B190D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56323" name="Rectangle 2">
            <a:extLst>
              <a:ext uri="{FF2B5EF4-FFF2-40B4-BE49-F238E27FC236}">
                <a16:creationId xmlns:a16="http://schemas.microsoft.com/office/drawing/2014/main" id="{6F2A5CC8-D9CC-6CD9-A7D6-08533CD88920}"/>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1048579" name="Rectangle 3">
            <a:extLst>
              <a:ext uri="{FF2B5EF4-FFF2-40B4-BE49-F238E27FC236}">
                <a16:creationId xmlns:a16="http://schemas.microsoft.com/office/drawing/2014/main" id="{750E6714-5C4A-2F86-7321-BFCAFB5A9BE8}"/>
              </a:ext>
            </a:extLst>
          </p:cNvPr>
          <p:cNvSpPr>
            <a:spLocks noGrp="1" noChangeArrowheads="1"/>
          </p:cNvSpPr>
          <p:nvPr>
            <p:ph type="body" idx="1"/>
          </p:nvPr>
        </p:nvSpPr>
        <p:spPr>
          <a:xfrm>
            <a:off x="609600" y="1701800"/>
            <a:ext cx="8215313" cy="4391025"/>
          </a:xfrm>
        </p:spPr>
        <p:txBody>
          <a:bodyPr/>
          <a:lstStyle/>
          <a:p>
            <a:pPr lvl="1" algn="just" eaLnBrk="1" hangingPunct="1">
              <a:lnSpc>
                <a:spcPct val="80000"/>
              </a:lnSpc>
              <a:defRPr/>
            </a:pPr>
            <a:r>
              <a:rPr lang="es-ES" sz="2300" b="1">
                <a:solidFill>
                  <a:srgbClr val="D83110"/>
                </a:solidFill>
                <a:effectLst>
                  <a:outerShdw blurRad="38100" dist="38100" dir="2700000" algn="tl">
                    <a:srgbClr val="C0C0C0"/>
                  </a:outerShdw>
                </a:effectLst>
              </a:rPr>
              <a:t>Ajuste de Operaciones Canceladas (PNU00009)</a:t>
            </a:r>
            <a:endParaRPr lang="es-ES_tradnl" sz="2300"/>
          </a:p>
          <a:p>
            <a:pPr lvl="2" algn="just" eaLnBrk="1" hangingPunct="1">
              <a:lnSpc>
                <a:spcPct val="80000"/>
              </a:lnSpc>
              <a:defRPr/>
            </a:pPr>
            <a:r>
              <a:rPr lang="es-ES_tradnl" sz="2300"/>
              <a:t>Realiza el pasaje a resultados de todos los saldos en rubros transitorios generados por una operación ya cancelada</a:t>
            </a:r>
          </a:p>
          <a:p>
            <a:pPr lvl="2" algn="just" eaLnBrk="1" hangingPunct="1">
              <a:lnSpc>
                <a:spcPct val="80000"/>
              </a:lnSpc>
              <a:defRPr/>
            </a:pPr>
            <a:r>
              <a:rPr lang="es-ES_tradnl" sz="2300"/>
              <a:t>Rubros transitorios: intereses devengados, previsiones, intereses en suspenso, intereses por tasa de corte</a:t>
            </a:r>
          </a:p>
          <a:p>
            <a:pPr lvl="2" algn="just" eaLnBrk="1" hangingPunct="1">
              <a:lnSpc>
                <a:spcPct val="80000"/>
              </a:lnSpc>
              <a:defRPr/>
            </a:pPr>
            <a:r>
              <a:rPr lang="es-ES_tradnl" sz="2300"/>
              <a:t>Todos los rubros transitorios que tengan saldos pero que la operación  que los generó no pertenece más al rubro de capital  (se canceló) ajusta su saldo a 0, contra resultados</a:t>
            </a:r>
          </a:p>
        </p:txBody>
      </p:sp>
      <p:sp>
        <p:nvSpPr>
          <p:cNvPr id="1048580" name="Rectangle 4">
            <a:extLst>
              <a:ext uri="{FF2B5EF4-FFF2-40B4-BE49-F238E27FC236}">
                <a16:creationId xmlns:a16="http://schemas.microsoft.com/office/drawing/2014/main" id="{86226159-78E3-1797-34FE-6E7EBFB6FD9F}"/>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Procesos Batch:</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48579">
                                            <p:txEl>
                                              <p:pRg st="0" end="0"/>
                                            </p:txEl>
                                          </p:spTgt>
                                        </p:tgtEl>
                                        <p:attrNameLst>
                                          <p:attrName>style.visibility</p:attrName>
                                        </p:attrNameLst>
                                      </p:cBhvr>
                                      <p:to>
                                        <p:strVal val="visible"/>
                                      </p:to>
                                    </p:set>
                                    <p:animEffect transition="in" filter="box(in)">
                                      <p:cBhvr>
                                        <p:cTn id="7" dur="500"/>
                                        <p:tgtEl>
                                          <p:spTgt spid="1048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48579">
                                            <p:txEl>
                                              <p:pRg st="1" end="1"/>
                                            </p:txEl>
                                          </p:spTgt>
                                        </p:tgtEl>
                                        <p:attrNameLst>
                                          <p:attrName>style.visibility</p:attrName>
                                        </p:attrNameLst>
                                      </p:cBhvr>
                                      <p:to>
                                        <p:strVal val="visible"/>
                                      </p:to>
                                    </p:set>
                                    <p:animEffect transition="in" filter="box(in)">
                                      <p:cBhvr>
                                        <p:cTn id="12" dur="500"/>
                                        <p:tgtEl>
                                          <p:spTgt spid="1048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48579">
                                            <p:txEl>
                                              <p:pRg st="2" end="2"/>
                                            </p:txEl>
                                          </p:spTgt>
                                        </p:tgtEl>
                                        <p:attrNameLst>
                                          <p:attrName>style.visibility</p:attrName>
                                        </p:attrNameLst>
                                      </p:cBhvr>
                                      <p:to>
                                        <p:strVal val="visible"/>
                                      </p:to>
                                    </p:set>
                                    <p:animEffect transition="in" filter="box(in)">
                                      <p:cBhvr>
                                        <p:cTn id="17" dur="500"/>
                                        <p:tgtEl>
                                          <p:spTgt spid="10485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048579">
                                            <p:txEl>
                                              <p:pRg st="3" end="3"/>
                                            </p:txEl>
                                          </p:spTgt>
                                        </p:tgtEl>
                                        <p:attrNameLst>
                                          <p:attrName>style.visibility</p:attrName>
                                        </p:attrNameLst>
                                      </p:cBhvr>
                                      <p:to>
                                        <p:strVal val="visible"/>
                                      </p:to>
                                    </p:set>
                                    <p:animEffect transition="in" filter="box(in)">
                                      <p:cBhvr>
                                        <p:cTn id="22" dur="500"/>
                                        <p:tgtEl>
                                          <p:spTgt spid="10485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3 Marcador de pie de página">
            <a:extLst>
              <a:ext uri="{FF2B5EF4-FFF2-40B4-BE49-F238E27FC236}">
                <a16:creationId xmlns:a16="http://schemas.microsoft.com/office/drawing/2014/main" id="{98422111-3A08-24B7-CAC6-9F30B1FED34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57347" name="Rectangle 2">
            <a:extLst>
              <a:ext uri="{FF2B5EF4-FFF2-40B4-BE49-F238E27FC236}">
                <a16:creationId xmlns:a16="http://schemas.microsoft.com/office/drawing/2014/main" id="{D6066F7C-0A55-6291-0756-452737FD670A}"/>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1050627" name="Rectangle 3">
            <a:extLst>
              <a:ext uri="{FF2B5EF4-FFF2-40B4-BE49-F238E27FC236}">
                <a16:creationId xmlns:a16="http://schemas.microsoft.com/office/drawing/2014/main" id="{469C35E0-CC4D-B20C-00D6-A6F1AEFDC8DB}"/>
              </a:ext>
            </a:extLst>
          </p:cNvPr>
          <p:cNvSpPr>
            <a:spLocks noGrp="1" noChangeArrowheads="1"/>
          </p:cNvSpPr>
          <p:nvPr>
            <p:ph type="body" idx="1"/>
          </p:nvPr>
        </p:nvSpPr>
        <p:spPr>
          <a:xfrm>
            <a:off x="609600" y="1701800"/>
            <a:ext cx="8215313" cy="4391025"/>
          </a:xfrm>
        </p:spPr>
        <p:txBody>
          <a:bodyPr/>
          <a:lstStyle/>
          <a:p>
            <a:pPr lvl="1" algn="just" eaLnBrk="1" hangingPunct="1">
              <a:lnSpc>
                <a:spcPct val="80000"/>
              </a:lnSpc>
              <a:defRPr/>
            </a:pPr>
            <a:r>
              <a:rPr lang="es-ES" sz="2300" b="1">
                <a:solidFill>
                  <a:srgbClr val="D83110"/>
                </a:solidFill>
                <a:effectLst>
                  <a:outerShdw blurRad="38100" dist="38100" dir="2700000" algn="tl">
                    <a:srgbClr val="C0C0C0"/>
                  </a:outerShdw>
                </a:effectLst>
              </a:rPr>
              <a:t>Transacciones Batch de Cobro de Préstamos</a:t>
            </a:r>
            <a:endParaRPr lang="es-ES_tradnl" sz="2300"/>
          </a:p>
          <a:p>
            <a:pPr lvl="2" eaLnBrk="1" hangingPunct="1">
              <a:lnSpc>
                <a:spcPct val="80000"/>
              </a:lnSpc>
              <a:defRPr/>
            </a:pPr>
            <a:r>
              <a:rPr lang="es-ES" sz="2300"/>
              <a:t>Detalle de Plan de Pagos Original/Actualizado</a:t>
            </a:r>
          </a:p>
          <a:p>
            <a:pPr lvl="2" eaLnBrk="1" hangingPunct="1">
              <a:lnSpc>
                <a:spcPct val="80000"/>
              </a:lnSpc>
              <a:defRPr/>
            </a:pPr>
            <a:r>
              <a:rPr lang="es-ES" sz="2300"/>
              <a:t>Consulta de Situación de Clientes</a:t>
            </a:r>
          </a:p>
          <a:p>
            <a:pPr lvl="2" eaLnBrk="1" hangingPunct="1">
              <a:lnSpc>
                <a:spcPct val="80000"/>
              </a:lnSpc>
              <a:defRPr/>
            </a:pPr>
            <a:r>
              <a:rPr lang="es-ES" sz="2300"/>
              <a:t>Reporte de Cuotas Vencidas y a Vencer -  Sistema 50</a:t>
            </a:r>
          </a:p>
          <a:p>
            <a:pPr lvl="2" eaLnBrk="1" hangingPunct="1">
              <a:lnSpc>
                <a:spcPct val="80000"/>
              </a:lnSpc>
              <a:defRPr/>
            </a:pPr>
            <a:r>
              <a:rPr lang="es-ES" sz="2300"/>
              <a:t>Inventario por Sistema / Módulo   </a:t>
            </a:r>
          </a:p>
          <a:p>
            <a:pPr lvl="2" eaLnBrk="1" hangingPunct="1">
              <a:lnSpc>
                <a:spcPct val="80000"/>
              </a:lnSpc>
              <a:defRPr/>
            </a:pPr>
            <a:r>
              <a:rPr lang="es-ES" sz="2300"/>
              <a:t>Inventario de Códigos Contables</a:t>
            </a:r>
          </a:p>
          <a:p>
            <a:pPr lvl="2" eaLnBrk="1" hangingPunct="1">
              <a:lnSpc>
                <a:spcPct val="80000"/>
              </a:lnSpc>
              <a:defRPr/>
            </a:pPr>
            <a:r>
              <a:rPr lang="es-ES" sz="2300"/>
              <a:t>Mayor de Códigos Contables / Movimientos Diarios</a:t>
            </a:r>
            <a:endParaRPr lang="es-ES_tradnl" sz="2300"/>
          </a:p>
        </p:txBody>
      </p:sp>
      <p:sp>
        <p:nvSpPr>
          <p:cNvPr id="1050628" name="Rectangle 4">
            <a:extLst>
              <a:ext uri="{FF2B5EF4-FFF2-40B4-BE49-F238E27FC236}">
                <a16:creationId xmlns:a16="http://schemas.microsoft.com/office/drawing/2014/main" id="{3ECCCE07-A614-88B3-ED8C-A7A906F96B7B}"/>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Procesos Batch:</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50627">
                                            <p:txEl>
                                              <p:pRg st="0" end="0"/>
                                            </p:txEl>
                                          </p:spTgt>
                                        </p:tgtEl>
                                        <p:attrNameLst>
                                          <p:attrName>style.visibility</p:attrName>
                                        </p:attrNameLst>
                                      </p:cBhvr>
                                      <p:to>
                                        <p:strVal val="visible"/>
                                      </p:to>
                                    </p:set>
                                    <p:animEffect transition="in" filter="box(in)">
                                      <p:cBhvr>
                                        <p:cTn id="7" dur="500"/>
                                        <p:tgtEl>
                                          <p:spTgt spid="1050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50627">
                                            <p:txEl>
                                              <p:pRg st="1" end="1"/>
                                            </p:txEl>
                                          </p:spTgt>
                                        </p:tgtEl>
                                        <p:attrNameLst>
                                          <p:attrName>style.visibility</p:attrName>
                                        </p:attrNameLst>
                                      </p:cBhvr>
                                      <p:to>
                                        <p:strVal val="visible"/>
                                      </p:to>
                                    </p:set>
                                    <p:animEffect transition="in" filter="box(in)">
                                      <p:cBhvr>
                                        <p:cTn id="12" dur="500"/>
                                        <p:tgtEl>
                                          <p:spTgt spid="10506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50627">
                                            <p:txEl>
                                              <p:pRg st="2" end="2"/>
                                            </p:txEl>
                                          </p:spTgt>
                                        </p:tgtEl>
                                        <p:attrNameLst>
                                          <p:attrName>style.visibility</p:attrName>
                                        </p:attrNameLst>
                                      </p:cBhvr>
                                      <p:to>
                                        <p:strVal val="visible"/>
                                      </p:to>
                                    </p:set>
                                    <p:animEffect transition="in" filter="box(in)">
                                      <p:cBhvr>
                                        <p:cTn id="17" dur="500"/>
                                        <p:tgtEl>
                                          <p:spTgt spid="10506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050627">
                                            <p:txEl>
                                              <p:pRg st="3" end="3"/>
                                            </p:txEl>
                                          </p:spTgt>
                                        </p:tgtEl>
                                        <p:attrNameLst>
                                          <p:attrName>style.visibility</p:attrName>
                                        </p:attrNameLst>
                                      </p:cBhvr>
                                      <p:to>
                                        <p:strVal val="visible"/>
                                      </p:to>
                                    </p:set>
                                    <p:animEffect transition="in" filter="box(in)">
                                      <p:cBhvr>
                                        <p:cTn id="22" dur="500"/>
                                        <p:tgtEl>
                                          <p:spTgt spid="10506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050627">
                                            <p:txEl>
                                              <p:pRg st="4" end="4"/>
                                            </p:txEl>
                                          </p:spTgt>
                                        </p:tgtEl>
                                        <p:attrNameLst>
                                          <p:attrName>style.visibility</p:attrName>
                                        </p:attrNameLst>
                                      </p:cBhvr>
                                      <p:to>
                                        <p:strVal val="visible"/>
                                      </p:to>
                                    </p:set>
                                    <p:animEffect transition="in" filter="box(in)">
                                      <p:cBhvr>
                                        <p:cTn id="27" dur="500"/>
                                        <p:tgtEl>
                                          <p:spTgt spid="10506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050627">
                                            <p:txEl>
                                              <p:pRg st="5" end="5"/>
                                            </p:txEl>
                                          </p:spTgt>
                                        </p:tgtEl>
                                        <p:attrNameLst>
                                          <p:attrName>style.visibility</p:attrName>
                                        </p:attrNameLst>
                                      </p:cBhvr>
                                      <p:to>
                                        <p:strVal val="visible"/>
                                      </p:to>
                                    </p:set>
                                    <p:animEffect transition="in" filter="box(in)">
                                      <p:cBhvr>
                                        <p:cTn id="32" dur="500"/>
                                        <p:tgtEl>
                                          <p:spTgt spid="105062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050627">
                                            <p:txEl>
                                              <p:pRg st="6" end="6"/>
                                            </p:txEl>
                                          </p:spTgt>
                                        </p:tgtEl>
                                        <p:attrNameLst>
                                          <p:attrName>style.visibility</p:attrName>
                                        </p:attrNameLst>
                                      </p:cBhvr>
                                      <p:to>
                                        <p:strVal val="visible"/>
                                      </p:to>
                                    </p:set>
                                    <p:animEffect transition="in" filter="box(in)">
                                      <p:cBhvr>
                                        <p:cTn id="37" dur="500"/>
                                        <p:tgtEl>
                                          <p:spTgt spid="10506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3 Marcador de pie de página">
            <a:extLst>
              <a:ext uri="{FF2B5EF4-FFF2-40B4-BE49-F238E27FC236}">
                <a16:creationId xmlns:a16="http://schemas.microsoft.com/office/drawing/2014/main" id="{4E54D1F0-A8BD-E256-1198-6D9603E5197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800770" name="Rectangle 2">
            <a:extLst>
              <a:ext uri="{FF2B5EF4-FFF2-40B4-BE49-F238E27FC236}">
                <a16:creationId xmlns:a16="http://schemas.microsoft.com/office/drawing/2014/main" id="{26A62044-08E6-A98F-A6AA-7F1118EFF629}"/>
              </a:ext>
            </a:extLst>
          </p:cNvPr>
          <p:cNvSpPr>
            <a:spLocks noGrp="1" noChangeArrowheads="1"/>
          </p:cNvSpPr>
          <p:nvPr>
            <p:ph type="subTitle" idx="1"/>
          </p:nvPr>
        </p:nvSpPr>
        <p:spPr/>
        <p:txBody>
          <a:bodyPr/>
          <a:lstStyle/>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p:txBody>
      </p:sp>
      <p:sp>
        <p:nvSpPr>
          <p:cNvPr id="800771" name="Rectangle 3">
            <a:extLst>
              <a:ext uri="{FF2B5EF4-FFF2-40B4-BE49-F238E27FC236}">
                <a16:creationId xmlns:a16="http://schemas.microsoft.com/office/drawing/2014/main" id="{D72DE30A-A010-13B4-6FDB-06B8F896D758}"/>
              </a:ext>
            </a:extLst>
          </p:cNvPr>
          <p:cNvSpPr>
            <a:spLocks noGrp="1" noChangeArrowheads="1"/>
          </p:cNvSpPr>
          <p:nvPr>
            <p:ph type="ctrTitle"/>
          </p:nvPr>
        </p:nvSpPr>
        <p:spPr>
          <a:xfrm>
            <a:off x="685800" y="1412875"/>
            <a:ext cx="7772400" cy="1681163"/>
          </a:xfrm>
          <a:noFill/>
        </p:spPr>
        <p:txBody>
          <a:bodyPr lIns="91429" tIns="45714" rIns="91429" bIns="45714" anchor="ctr"/>
          <a:lstStyle/>
          <a:p>
            <a:pPr algn="ctr"/>
            <a:r>
              <a:rPr lang="es-ES" altLang="es-CO" sz="3000">
                <a:solidFill>
                  <a:srgbClr val="D83110"/>
                </a:solidFill>
              </a:rPr>
              <a:t>¿Dudas?</a:t>
            </a:r>
          </a:p>
        </p:txBody>
      </p:sp>
      <p:sp>
        <p:nvSpPr>
          <p:cNvPr id="58373" name="Rectangle 4">
            <a:extLst>
              <a:ext uri="{FF2B5EF4-FFF2-40B4-BE49-F238E27FC236}">
                <a16:creationId xmlns:a16="http://schemas.microsoft.com/office/drawing/2014/main" id="{34F22BBF-3D2E-5099-7379-1DE503C896E4}"/>
              </a:ext>
            </a:extLst>
          </p:cNvPr>
          <p:cNvSpPr>
            <a:spLocks noChangeArrowheads="1"/>
          </p:cNvSpPr>
          <p:nvPr/>
        </p:nvSpPr>
        <p:spPr bwMode="auto">
          <a:xfrm>
            <a:off x="171450"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Bantotal Training</a:t>
            </a:r>
          </a:p>
        </p:txBody>
      </p:sp>
      <p:sp>
        <p:nvSpPr>
          <p:cNvPr id="800773" name="Rectangle 5">
            <a:extLst>
              <a:ext uri="{FF2B5EF4-FFF2-40B4-BE49-F238E27FC236}">
                <a16:creationId xmlns:a16="http://schemas.microsoft.com/office/drawing/2014/main" id="{9B9E89CE-B27D-3761-A937-F9DD24159D39}"/>
              </a:ext>
            </a:extLst>
          </p:cNvPr>
          <p:cNvSpPr>
            <a:spLocks noChangeArrowheads="1"/>
          </p:cNvSpPr>
          <p:nvPr/>
        </p:nvSpPr>
        <p:spPr bwMode="auto">
          <a:xfrm>
            <a:off x="684213" y="3692525"/>
            <a:ext cx="7772400" cy="168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ctr">
              <a:lnSpc>
                <a:spcPct val="85000"/>
              </a:lnSpc>
            </a:pPr>
            <a:r>
              <a:rPr lang="es-ES" altLang="es-CO" sz="3000" b="1">
                <a:solidFill>
                  <a:srgbClr val="D83110"/>
                </a:solidFill>
              </a:rPr>
              <a:t>FIN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00771"/>
                                        </p:tgtEl>
                                        <p:attrNameLst>
                                          <p:attrName>style.visibility</p:attrName>
                                        </p:attrNameLst>
                                      </p:cBhvr>
                                      <p:to>
                                        <p:strVal val="visible"/>
                                      </p:to>
                                    </p:set>
                                    <p:animEffect transition="in" filter="box(in)">
                                      <p:cBhvr>
                                        <p:cTn id="7" dur="500"/>
                                        <p:tgtEl>
                                          <p:spTgt spid="8007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00773"/>
                                        </p:tgtEl>
                                        <p:attrNameLst>
                                          <p:attrName>style.visibility</p:attrName>
                                        </p:attrNameLst>
                                      </p:cBhvr>
                                      <p:to>
                                        <p:strVal val="visible"/>
                                      </p:to>
                                    </p:set>
                                    <p:animEffect transition="in" filter="box(in)">
                                      <p:cBhvr>
                                        <p:cTn id="12" dur="500"/>
                                        <p:tgtEl>
                                          <p:spTgt spid="800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71" grpId="0"/>
      <p:bldP spid="800773" grpId="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3 Marcador de pie de página">
            <a:extLst>
              <a:ext uri="{FF2B5EF4-FFF2-40B4-BE49-F238E27FC236}">
                <a16:creationId xmlns:a16="http://schemas.microsoft.com/office/drawing/2014/main" id="{C504D0A1-231E-85C2-AE1B-C5763BFE954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1064962" name="Rectangle 2">
            <a:extLst>
              <a:ext uri="{FF2B5EF4-FFF2-40B4-BE49-F238E27FC236}">
                <a16:creationId xmlns:a16="http://schemas.microsoft.com/office/drawing/2014/main" id="{022BE249-57DB-521B-05CB-2C3CA7098F5E}"/>
              </a:ext>
            </a:extLst>
          </p:cNvPr>
          <p:cNvSpPr>
            <a:spLocks noGrp="1" noChangeArrowheads="1"/>
          </p:cNvSpPr>
          <p:nvPr>
            <p:ph type="subTitle" idx="1"/>
          </p:nvPr>
        </p:nvSpPr>
        <p:spPr/>
        <p:txBody>
          <a:bodyPr/>
          <a:lstStyle/>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p:txBody>
      </p:sp>
      <p:sp>
        <p:nvSpPr>
          <p:cNvPr id="1064963" name="Rectangle 3">
            <a:extLst>
              <a:ext uri="{FF2B5EF4-FFF2-40B4-BE49-F238E27FC236}">
                <a16:creationId xmlns:a16="http://schemas.microsoft.com/office/drawing/2014/main" id="{E44F192A-BC3E-EBBD-8E47-A53AAE78C8F8}"/>
              </a:ext>
            </a:extLst>
          </p:cNvPr>
          <p:cNvSpPr>
            <a:spLocks noGrp="1" noChangeArrowheads="1"/>
          </p:cNvSpPr>
          <p:nvPr>
            <p:ph type="ctrTitle"/>
          </p:nvPr>
        </p:nvSpPr>
        <p:spPr>
          <a:xfrm>
            <a:off x="685800" y="2395538"/>
            <a:ext cx="7772400" cy="1681162"/>
          </a:xfrm>
          <a:noFill/>
        </p:spPr>
        <p:txBody>
          <a:bodyPr lIns="91429" tIns="45714" rIns="91429" bIns="45714" anchor="ctr"/>
          <a:lstStyle/>
          <a:p>
            <a:pPr algn="ctr"/>
            <a:r>
              <a:rPr lang="es-ES" altLang="es-CO" sz="3000">
                <a:solidFill>
                  <a:srgbClr val="D83110"/>
                </a:solidFill>
              </a:rPr>
              <a:t>Programa 2008 - 2009</a:t>
            </a:r>
            <a:br>
              <a:rPr lang="es-ES" altLang="es-CO" sz="3000">
                <a:solidFill>
                  <a:srgbClr val="D83110"/>
                </a:solidFill>
              </a:rPr>
            </a:br>
            <a:br>
              <a:rPr lang="es-ES" altLang="es-CO" sz="3000">
                <a:solidFill>
                  <a:srgbClr val="D83110"/>
                </a:solidFill>
              </a:rPr>
            </a:br>
            <a:r>
              <a:rPr lang="es-ES" altLang="es-CO" sz="3000">
                <a:solidFill>
                  <a:srgbClr val="D83110"/>
                </a:solidFill>
              </a:rPr>
              <a:t>Sistema de Líneas de Crédito</a:t>
            </a:r>
          </a:p>
        </p:txBody>
      </p:sp>
      <p:sp>
        <p:nvSpPr>
          <p:cNvPr id="59397" name="Rectangle 4">
            <a:extLst>
              <a:ext uri="{FF2B5EF4-FFF2-40B4-BE49-F238E27FC236}">
                <a16:creationId xmlns:a16="http://schemas.microsoft.com/office/drawing/2014/main" id="{BC6B695A-6998-4EA6-6CE5-6B7D016624D5}"/>
              </a:ext>
            </a:extLst>
          </p:cNvPr>
          <p:cNvSpPr>
            <a:spLocks noChangeArrowheads="1"/>
          </p:cNvSpPr>
          <p:nvPr/>
        </p:nvSpPr>
        <p:spPr bwMode="auto">
          <a:xfrm>
            <a:off x="171450"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Bantotal Training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64963"/>
                                        </p:tgtEl>
                                        <p:attrNameLst>
                                          <p:attrName>style.visibility</p:attrName>
                                        </p:attrNameLst>
                                      </p:cBhvr>
                                      <p:to>
                                        <p:strVal val="visible"/>
                                      </p:to>
                                    </p:set>
                                    <p:animEffect transition="in" filter="box(in)">
                                      <p:cBhvr>
                                        <p:cTn id="7" dur="500"/>
                                        <p:tgtEl>
                                          <p:spTgt spid="1064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63" grpId="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3 Marcador de pie de página">
            <a:extLst>
              <a:ext uri="{FF2B5EF4-FFF2-40B4-BE49-F238E27FC236}">
                <a16:creationId xmlns:a16="http://schemas.microsoft.com/office/drawing/2014/main" id="{A08C53E9-24B8-3AC9-6BEC-D699685A42A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60419" name="Rectangle 2">
            <a:extLst>
              <a:ext uri="{FF2B5EF4-FFF2-40B4-BE49-F238E27FC236}">
                <a16:creationId xmlns:a16="http://schemas.microsoft.com/office/drawing/2014/main" id="{F23D36B2-E681-7E7E-D08E-97BFE928CBBE}"/>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Líneas de Crédito</a:t>
            </a:r>
          </a:p>
        </p:txBody>
      </p:sp>
      <p:sp>
        <p:nvSpPr>
          <p:cNvPr id="1069059" name="Rectangle 3">
            <a:extLst>
              <a:ext uri="{FF2B5EF4-FFF2-40B4-BE49-F238E27FC236}">
                <a16:creationId xmlns:a16="http://schemas.microsoft.com/office/drawing/2014/main" id="{55F927B5-E055-AB2E-5D14-5B542521B41A}"/>
              </a:ext>
            </a:extLst>
          </p:cNvPr>
          <p:cNvSpPr>
            <a:spLocks noGrp="1" noChangeArrowheads="1"/>
          </p:cNvSpPr>
          <p:nvPr>
            <p:ph type="body" idx="1"/>
          </p:nvPr>
        </p:nvSpPr>
        <p:spPr>
          <a:xfrm>
            <a:off x="609600" y="1701800"/>
            <a:ext cx="8215313" cy="4391025"/>
          </a:xfrm>
        </p:spPr>
        <p:txBody>
          <a:bodyPr/>
          <a:lstStyle/>
          <a:p>
            <a:pPr eaLnBrk="1" hangingPunct="1">
              <a:lnSpc>
                <a:spcPct val="90000"/>
              </a:lnSpc>
              <a:defRPr/>
            </a:pPr>
            <a:r>
              <a:rPr lang="es-ES" sz="2400"/>
              <a:t>Definición</a:t>
            </a:r>
          </a:p>
          <a:p>
            <a:pPr eaLnBrk="1" hangingPunct="1">
              <a:lnSpc>
                <a:spcPct val="90000"/>
              </a:lnSpc>
              <a:buFontTx/>
              <a:buNone/>
              <a:defRPr/>
            </a:pPr>
            <a:endParaRPr lang="es-ES" sz="2400"/>
          </a:p>
          <a:p>
            <a:pPr eaLnBrk="1" hangingPunct="1">
              <a:lnSpc>
                <a:spcPct val="90000"/>
              </a:lnSpc>
              <a:defRPr/>
            </a:pPr>
            <a:r>
              <a:rPr lang="es-UY" sz="2400"/>
              <a:t>Tipos de Línea</a:t>
            </a:r>
          </a:p>
          <a:p>
            <a:pPr lvl="1" eaLnBrk="1" hangingPunct="1">
              <a:lnSpc>
                <a:spcPct val="90000"/>
              </a:lnSpc>
              <a:defRPr/>
            </a:pPr>
            <a:r>
              <a:rPr lang="es-UY" sz="2400"/>
              <a:t>Específicas / Genéricas</a:t>
            </a:r>
          </a:p>
          <a:p>
            <a:pPr lvl="1" eaLnBrk="1" hangingPunct="1">
              <a:lnSpc>
                <a:spcPct val="90000"/>
              </a:lnSpc>
              <a:defRPr/>
            </a:pPr>
            <a:r>
              <a:rPr lang="es-UY" sz="2400"/>
              <a:t>Revolving / No Revolving</a:t>
            </a:r>
          </a:p>
          <a:p>
            <a:pPr lvl="1" eaLnBrk="1" hangingPunct="1">
              <a:lnSpc>
                <a:spcPct val="90000"/>
              </a:lnSpc>
              <a:buFontTx/>
              <a:buNone/>
              <a:defRPr/>
            </a:pPr>
            <a:endParaRPr lang="es-UY" sz="2400"/>
          </a:p>
          <a:p>
            <a:pPr eaLnBrk="1" hangingPunct="1">
              <a:lnSpc>
                <a:spcPct val="90000"/>
              </a:lnSpc>
              <a:defRPr/>
            </a:pPr>
            <a:r>
              <a:rPr lang="es-UY" sz="2400"/>
              <a:t>Esquema de Saldos</a:t>
            </a:r>
          </a:p>
          <a:p>
            <a:pPr lvl="1" eaLnBrk="1" hangingPunct="1">
              <a:lnSpc>
                <a:spcPct val="90000"/>
              </a:lnSpc>
              <a:defRPr/>
            </a:pPr>
            <a:r>
              <a:rPr lang="es-UY" sz="2400"/>
              <a:t>Otorgada = Disponible + Utilizada</a:t>
            </a:r>
          </a:p>
          <a:p>
            <a:pPr lvl="1" eaLnBrk="1" hangingPunct="1">
              <a:lnSpc>
                <a:spcPct val="90000"/>
              </a:lnSpc>
              <a:buFontTx/>
              <a:buNone/>
              <a:defRPr/>
            </a:pPr>
            <a:endParaRPr lang="es-UY" sz="2400"/>
          </a:p>
          <a:p>
            <a:pPr eaLnBrk="1" hangingPunct="1">
              <a:lnSpc>
                <a:spcPct val="90000"/>
              </a:lnSpc>
              <a:defRPr/>
            </a:pPr>
            <a:r>
              <a:rPr lang="es-UY" sz="2400"/>
              <a:t>Vínculo:  Líneas - Productos</a:t>
            </a:r>
          </a:p>
          <a:p>
            <a:pPr eaLnBrk="1" hangingPunct="1">
              <a:lnSpc>
                <a:spcPct val="90000"/>
              </a:lnSpc>
              <a:defRPr/>
            </a:pPr>
            <a:endParaRPr lang="es-UY" sz="2400"/>
          </a:p>
        </p:txBody>
      </p:sp>
      <p:sp>
        <p:nvSpPr>
          <p:cNvPr id="1069060" name="Rectangle 4">
            <a:extLst>
              <a:ext uri="{FF2B5EF4-FFF2-40B4-BE49-F238E27FC236}">
                <a16:creationId xmlns:a16="http://schemas.microsoft.com/office/drawing/2014/main" id="{A2F68D62-DE77-BB5E-348D-FD46F4764BA8}"/>
              </a:ext>
            </a:extLst>
          </p:cNvPr>
          <p:cNvSpPr>
            <a:spLocks noChangeArrowheads="1"/>
          </p:cNvSpPr>
          <p:nvPr/>
        </p:nvSpPr>
        <p:spPr bwMode="auto">
          <a:xfrm>
            <a:off x="395288" y="981075"/>
            <a:ext cx="3455987"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Agenda:</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69060">
                                            <p:txEl>
                                              <p:pRg st="0" end="0"/>
                                            </p:txEl>
                                          </p:spTgt>
                                        </p:tgtEl>
                                        <p:attrNameLst>
                                          <p:attrName>style.visibility</p:attrName>
                                        </p:attrNameLst>
                                      </p:cBhvr>
                                      <p:to>
                                        <p:strVal val="visible"/>
                                      </p:to>
                                    </p:set>
                                    <p:animEffect transition="in" filter="wipe(left)">
                                      <p:cBhvr>
                                        <p:cTn id="7" dur="500"/>
                                        <p:tgtEl>
                                          <p:spTgt spid="106906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69059">
                                            <p:txEl>
                                              <p:pRg st="0" end="0"/>
                                            </p:txEl>
                                          </p:spTgt>
                                        </p:tgtEl>
                                        <p:attrNameLst>
                                          <p:attrName>style.visibility</p:attrName>
                                        </p:attrNameLst>
                                      </p:cBhvr>
                                      <p:to>
                                        <p:strVal val="visible"/>
                                      </p:to>
                                    </p:set>
                                    <p:animEffect transition="in" filter="box(in)">
                                      <p:cBhvr>
                                        <p:cTn id="12" dur="500"/>
                                        <p:tgtEl>
                                          <p:spTgt spid="106905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69059">
                                            <p:txEl>
                                              <p:pRg st="2" end="2"/>
                                            </p:txEl>
                                          </p:spTgt>
                                        </p:tgtEl>
                                        <p:attrNameLst>
                                          <p:attrName>style.visibility</p:attrName>
                                        </p:attrNameLst>
                                      </p:cBhvr>
                                      <p:to>
                                        <p:strVal val="visible"/>
                                      </p:to>
                                    </p:set>
                                    <p:animEffect transition="in" filter="box(in)">
                                      <p:cBhvr>
                                        <p:cTn id="17" dur="500"/>
                                        <p:tgtEl>
                                          <p:spTgt spid="10690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069059">
                                            <p:txEl>
                                              <p:pRg st="3" end="3"/>
                                            </p:txEl>
                                          </p:spTgt>
                                        </p:tgtEl>
                                        <p:attrNameLst>
                                          <p:attrName>style.visibility</p:attrName>
                                        </p:attrNameLst>
                                      </p:cBhvr>
                                      <p:to>
                                        <p:strVal val="visible"/>
                                      </p:to>
                                    </p:set>
                                    <p:animEffect transition="in" filter="box(in)">
                                      <p:cBhvr>
                                        <p:cTn id="22" dur="500"/>
                                        <p:tgtEl>
                                          <p:spTgt spid="10690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069059">
                                            <p:txEl>
                                              <p:pRg st="4" end="4"/>
                                            </p:txEl>
                                          </p:spTgt>
                                        </p:tgtEl>
                                        <p:attrNameLst>
                                          <p:attrName>style.visibility</p:attrName>
                                        </p:attrNameLst>
                                      </p:cBhvr>
                                      <p:to>
                                        <p:strVal val="visible"/>
                                      </p:to>
                                    </p:set>
                                    <p:animEffect transition="in" filter="box(in)">
                                      <p:cBhvr>
                                        <p:cTn id="27" dur="500"/>
                                        <p:tgtEl>
                                          <p:spTgt spid="106905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069059">
                                            <p:txEl>
                                              <p:pRg st="6" end="6"/>
                                            </p:txEl>
                                          </p:spTgt>
                                        </p:tgtEl>
                                        <p:attrNameLst>
                                          <p:attrName>style.visibility</p:attrName>
                                        </p:attrNameLst>
                                      </p:cBhvr>
                                      <p:to>
                                        <p:strVal val="visible"/>
                                      </p:to>
                                    </p:set>
                                    <p:animEffect transition="in" filter="box(in)">
                                      <p:cBhvr>
                                        <p:cTn id="32" dur="500"/>
                                        <p:tgtEl>
                                          <p:spTgt spid="1069059">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069059">
                                            <p:txEl>
                                              <p:pRg st="7" end="7"/>
                                            </p:txEl>
                                          </p:spTgt>
                                        </p:tgtEl>
                                        <p:attrNameLst>
                                          <p:attrName>style.visibility</p:attrName>
                                        </p:attrNameLst>
                                      </p:cBhvr>
                                      <p:to>
                                        <p:strVal val="visible"/>
                                      </p:to>
                                    </p:set>
                                    <p:animEffect transition="in" filter="box(in)">
                                      <p:cBhvr>
                                        <p:cTn id="37" dur="500"/>
                                        <p:tgtEl>
                                          <p:spTgt spid="1069059">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1069059">
                                            <p:txEl>
                                              <p:pRg st="9" end="9"/>
                                            </p:txEl>
                                          </p:spTgt>
                                        </p:tgtEl>
                                        <p:attrNameLst>
                                          <p:attrName>style.visibility</p:attrName>
                                        </p:attrNameLst>
                                      </p:cBhvr>
                                      <p:to>
                                        <p:strVal val="visible"/>
                                      </p:to>
                                    </p:set>
                                    <p:animEffect transition="in" filter="box(in)">
                                      <p:cBhvr>
                                        <p:cTn id="42" dur="500"/>
                                        <p:tgtEl>
                                          <p:spTgt spid="10690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9060"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3 Marcador de pie de página">
            <a:extLst>
              <a:ext uri="{FF2B5EF4-FFF2-40B4-BE49-F238E27FC236}">
                <a16:creationId xmlns:a16="http://schemas.microsoft.com/office/drawing/2014/main" id="{C37A06F7-F2EB-467C-F9A3-0B43167C243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61443" name="Rectangle 2">
            <a:extLst>
              <a:ext uri="{FF2B5EF4-FFF2-40B4-BE49-F238E27FC236}">
                <a16:creationId xmlns:a16="http://schemas.microsoft.com/office/drawing/2014/main" id="{F5115576-AE21-259B-D7C8-5DC8151C055F}"/>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Líneas de Crédito</a:t>
            </a:r>
          </a:p>
        </p:txBody>
      </p:sp>
      <p:sp>
        <p:nvSpPr>
          <p:cNvPr id="1075203" name="Rectangle 3">
            <a:extLst>
              <a:ext uri="{FF2B5EF4-FFF2-40B4-BE49-F238E27FC236}">
                <a16:creationId xmlns:a16="http://schemas.microsoft.com/office/drawing/2014/main" id="{D1B9FBBD-595E-68BF-C0BC-42E1EE95582E}"/>
              </a:ext>
            </a:extLst>
          </p:cNvPr>
          <p:cNvSpPr>
            <a:spLocks noGrp="1" noChangeArrowheads="1"/>
          </p:cNvSpPr>
          <p:nvPr>
            <p:ph type="body" idx="1"/>
          </p:nvPr>
        </p:nvSpPr>
        <p:spPr>
          <a:xfrm>
            <a:off x="609600" y="1701800"/>
            <a:ext cx="8215313" cy="4391025"/>
          </a:xfrm>
        </p:spPr>
        <p:txBody>
          <a:bodyPr/>
          <a:lstStyle/>
          <a:p>
            <a:pPr eaLnBrk="1" hangingPunct="1">
              <a:defRPr/>
            </a:pPr>
            <a:r>
              <a:rPr lang="es-UY" sz="2400"/>
              <a:t>Circuito Operativo</a:t>
            </a:r>
          </a:p>
          <a:p>
            <a:pPr lvl="1" eaLnBrk="1" hangingPunct="1">
              <a:defRPr/>
            </a:pPr>
            <a:r>
              <a:rPr lang="es-UY" sz="2400"/>
              <a:t>Alta de Líneas de Crédito</a:t>
            </a:r>
          </a:p>
          <a:p>
            <a:pPr lvl="1" eaLnBrk="1" hangingPunct="1">
              <a:defRPr/>
            </a:pPr>
            <a:r>
              <a:rPr lang="es-UY" sz="2400"/>
              <a:t>Modificación de Vencimientos e Importes</a:t>
            </a:r>
          </a:p>
          <a:p>
            <a:pPr lvl="1" eaLnBrk="1" hangingPunct="1">
              <a:defRPr/>
            </a:pPr>
            <a:r>
              <a:rPr lang="es-UY" sz="2400"/>
              <a:t>Utilización / Desafectación Automática</a:t>
            </a:r>
          </a:p>
          <a:p>
            <a:pPr lvl="1" eaLnBrk="1" hangingPunct="1">
              <a:defRPr/>
            </a:pPr>
            <a:r>
              <a:rPr lang="es-UY" sz="2400"/>
              <a:t>Bloqueos</a:t>
            </a:r>
          </a:p>
          <a:p>
            <a:pPr lvl="1" eaLnBrk="1" hangingPunct="1">
              <a:defRPr/>
            </a:pPr>
            <a:r>
              <a:rPr lang="es-UY" sz="2400"/>
              <a:t>Cancelaciones</a:t>
            </a:r>
          </a:p>
          <a:p>
            <a:pPr lvl="1" eaLnBrk="1" hangingPunct="1">
              <a:buFontTx/>
              <a:buNone/>
              <a:defRPr/>
            </a:pPr>
            <a:endParaRPr lang="es-UY" sz="2400"/>
          </a:p>
          <a:p>
            <a:pPr eaLnBrk="1" hangingPunct="1">
              <a:defRPr/>
            </a:pPr>
            <a:r>
              <a:rPr lang="es-UY" sz="2400"/>
              <a:t>Listados y Consultas</a:t>
            </a:r>
          </a:p>
          <a:p>
            <a:pPr eaLnBrk="1" hangingPunct="1">
              <a:defRPr/>
            </a:pPr>
            <a:endParaRPr lang="es-UY" sz="2400"/>
          </a:p>
        </p:txBody>
      </p:sp>
      <p:sp>
        <p:nvSpPr>
          <p:cNvPr id="1075204" name="Rectangle 4">
            <a:extLst>
              <a:ext uri="{FF2B5EF4-FFF2-40B4-BE49-F238E27FC236}">
                <a16:creationId xmlns:a16="http://schemas.microsoft.com/office/drawing/2014/main" id="{CDB17CF2-9CC8-62D6-355D-5EF414F20962}"/>
              </a:ext>
            </a:extLst>
          </p:cNvPr>
          <p:cNvSpPr>
            <a:spLocks noChangeArrowheads="1"/>
          </p:cNvSpPr>
          <p:nvPr/>
        </p:nvSpPr>
        <p:spPr bwMode="auto">
          <a:xfrm>
            <a:off x="395288" y="981075"/>
            <a:ext cx="3455987"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Agenda:</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75203">
                                            <p:txEl>
                                              <p:pRg st="0" end="0"/>
                                            </p:txEl>
                                          </p:spTgt>
                                        </p:tgtEl>
                                        <p:attrNameLst>
                                          <p:attrName>style.visibility</p:attrName>
                                        </p:attrNameLst>
                                      </p:cBhvr>
                                      <p:to>
                                        <p:strVal val="visible"/>
                                      </p:to>
                                    </p:set>
                                    <p:animEffect transition="in" filter="box(in)">
                                      <p:cBhvr>
                                        <p:cTn id="7" dur="500"/>
                                        <p:tgtEl>
                                          <p:spTgt spid="1075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75203">
                                            <p:txEl>
                                              <p:pRg st="1" end="1"/>
                                            </p:txEl>
                                          </p:spTgt>
                                        </p:tgtEl>
                                        <p:attrNameLst>
                                          <p:attrName>style.visibility</p:attrName>
                                        </p:attrNameLst>
                                      </p:cBhvr>
                                      <p:to>
                                        <p:strVal val="visible"/>
                                      </p:to>
                                    </p:set>
                                    <p:animEffect transition="in" filter="box(in)">
                                      <p:cBhvr>
                                        <p:cTn id="12" dur="500"/>
                                        <p:tgtEl>
                                          <p:spTgt spid="10752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75203">
                                            <p:txEl>
                                              <p:pRg st="2" end="2"/>
                                            </p:txEl>
                                          </p:spTgt>
                                        </p:tgtEl>
                                        <p:attrNameLst>
                                          <p:attrName>style.visibility</p:attrName>
                                        </p:attrNameLst>
                                      </p:cBhvr>
                                      <p:to>
                                        <p:strVal val="visible"/>
                                      </p:to>
                                    </p:set>
                                    <p:animEffect transition="in" filter="box(in)">
                                      <p:cBhvr>
                                        <p:cTn id="17" dur="500"/>
                                        <p:tgtEl>
                                          <p:spTgt spid="10752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075203">
                                            <p:txEl>
                                              <p:pRg st="3" end="3"/>
                                            </p:txEl>
                                          </p:spTgt>
                                        </p:tgtEl>
                                        <p:attrNameLst>
                                          <p:attrName>style.visibility</p:attrName>
                                        </p:attrNameLst>
                                      </p:cBhvr>
                                      <p:to>
                                        <p:strVal val="visible"/>
                                      </p:to>
                                    </p:set>
                                    <p:animEffect transition="in" filter="box(in)">
                                      <p:cBhvr>
                                        <p:cTn id="22" dur="500"/>
                                        <p:tgtEl>
                                          <p:spTgt spid="10752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075203">
                                            <p:txEl>
                                              <p:pRg st="4" end="4"/>
                                            </p:txEl>
                                          </p:spTgt>
                                        </p:tgtEl>
                                        <p:attrNameLst>
                                          <p:attrName>style.visibility</p:attrName>
                                        </p:attrNameLst>
                                      </p:cBhvr>
                                      <p:to>
                                        <p:strVal val="visible"/>
                                      </p:to>
                                    </p:set>
                                    <p:animEffect transition="in" filter="box(in)">
                                      <p:cBhvr>
                                        <p:cTn id="27" dur="500"/>
                                        <p:tgtEl>
                                          <p:spTgt spid="10752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075203">
                                            <p:txEl>
                                              <p:pRg st="5" end="5"/>
                                            </p:txEl>
                                          </p:spTgt>
                                        </p:tgtEl>
                                        <p:attrNameLst>
                                          <p:attrName>style.visibility</p:attrName>
                                        </p:attrNameLst>
                                      </p:cBhvr>
                                      <p:to>
                                        <p:strVal val="visible"/>
                                      </p:to>
                                    </p:set>
                                    <p:animEffect transition="in" filter="box(in)">
                                      <p:cBhvr>
                                        <p:cTn id="32" dur="500"/>
                                        <p:tgtEl>
                                          <p:spTgt spid="107520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075203">
                                            <p:txEl>
                                              <p:pRg st="7" end="7"/>
                                            </p:txEl>
                                          </p:spTgt>
                                        </p:tgtEl>
                                        <p:attrNameLst>
                                          <p:attrName>style.visibility</p:attrName>
                                        </p:attrNameLst>
                                      </p:cBhvr>
                                      <p:to>
                                        <p:strVal val="visible"/>
                                      </p:to>
                                    </p:set>
                                    <p:animEffect transition="in" filter="box(in)">
                                      <p:cBhvr>
                                        <p:cTn id="37" dur="500"/>
                                        <p:tgtEl>
                                          <p:spTgt spid="10752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3 Marcador de pie de página">
            <a:extLst>
              <a:ext uri="{FF2B5EF4-FFF2-40B4-BE49-F238E27FC236}">
                <a16:creationId xmlns:a16="http://schemas.microsoft.com/office/drawing/2014/main" id="{03D1EE99-7D26-49D5-5E46-FB2706DC6B7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7171" name="Rectangle 2">
            <a:extLst>
              <a:ext uri="{FF2B5EF4-FFF2-40B4-BE49-F238E27FC236}">
                <a16:creationId xmlns:a16="http://schemas.microsoft.com/office/drawing/2014/main" id="{20A13FB6-A695-5F0E-7DBC-724750579B63}"/>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950275" name="Rectangle 3">
            <a:extLst>
              <a:ext uri="{FF2B5EF4-FFF2-40B4-BE49-F238E27FC236}">
                <a16:creationId xmlns:a16="http://schemas.microsoft.com/office/drawing/2014/main" id="{BA30D277-BA22-8E50-17BF-ADF206EF2AB1}"/>
              </a:ext>
            </a:extLst>
          </p:cNvPr>
          <p:cNvSpPr>
            <a:spLocks noGrp="1" noChangeArrowheads="1"/>
          </p:cNvSpPr>
          <p:nvPr>
            <p:ph type="body" idx="1"/>
          </p:nvPr>
        </p:nvSpPr>
        <p:spPr>
          <a:xfrm>
            <a:off x="609600" y="1701800"/>
            <a:ext cx="8215313" cy="4751388"/>
          </a:xfrm>
        </p:spPr>
        <p:txBody>
          <a:bodyPr/>
          <a:lstStyle/>
          <a:p>
            <a:pPr eaLnBrk="1" hangingPunct="1">
              <a:defRPr/>
            </a:pPr>
            <a:r>
              <a:rPr lang="es-ES_tradnl" sz="2100"/>
              <a:t>Estructura / Tipos de Amortización:</a:t>
            </a:r>
            <a:endParaRPr lang="es-UY" sz="2100"/>
          </a:p>
          <a:p>
            <a:pPr lvl="1" eaLnBrk="1" hangingPunct="1">
              <a:defRPr/>
            </a:pPr>
            <a:r>
              <a:rPr lang="es-ES_tradnl" sz="2100"/>
              <a:t>Plazo Fijo,</a:t>
            </a:r>
          </a:p>
          <a:p>
            <a:pPr lvl="1" eaLnBrk="1" hangingPunct="1">
              <a:defRPr/>
            </a:pPr>
            <a:r>
              <a:rPr lang="es-ES_tradnl" sz="2100"/>
              <a:t>Francés,</a:t>
            </a:r>
          </a:p>
          <a:p>
            <a:pPr lvl="1" eaLnBrk="1" hangingPunct="1">
              <a:defRPr/>
            </a:pPr>
            <a:r>
              <a:rPr lang="es-UY" sz="2100"/>
              <a:t>Alemán,</a:t>
            </a:r>
          </a:p>
          <a:p>
            <a:pPr lvl="1" eaLnBrk="1" hangingPunct="1">
              <a:defRPr/>
            </a:pPr>
            <a:r>
              <a:rPr lang="es-UY" sz="2100"/>
              <a:t>Plan Pagos, etc</a:t>
            </a:r>
          </a:p>
          <a:p>
            <a:pPr eaLnBrk="1" hangingPunct="1">
              <a:defRPr/>
            </a:pPr>
            <a:r>
              <a:rPr lang="es-ES_tradnl" sz="2100"/>
              <a:t>Otros Conceptos:</a:t>
            </a:r>
          </a:p>
          <a:p>
            <a:pPr lvl="1" eaLnBrk="1" hangingPunct="1">
              <a:defRPr/>
            </a:pPr>
            <a:r>
              <a:rPr lang="es-UY" sz="2100"/>
              <a:t>Impuestos y Seguros</a:t>
            </a:r>
          </a:p>
          <a:p>
            <a:pPr lvl="1" eaLnBrk="1" hangingPunct="1">
              <a:defRPr/>
            </a:pPr>
            <a:r>
              <a:rPr lang="es-ES_tradnl" sz="2100"/>
              <a:t>Ints. de Mora, Compensatorios, Punitorios:  % que el Banco cobrara si el cliente incumple en sus pagos previstos</a:t>
            </a:r>
          </a:p>
          <a:p>
            <a:pPr lvl="1" eaLnBrk="1" hangingPunct="1">
              <a:defRPr/>
            </a:pPr>
            <a:r>
              <a:rPr lang="es-ES_tradnl" sz="2100"/>
              <a:t>Tipo de año:  Define si el año se considera de 360 días (comercial) o de 365 días (calendario)</a:t>
            </a:r>
          </a:p>
          <a:p>
            <a:pPr lvl="1" eaLnBrk="1" hangingPunct="1">
              <a:defRPr/>
            </a:pPr>
            <a:r>
              <a:rPr lang="es-ES_tradnl" sz="2100"/>
              <a:t>Tipo de día:  Define si para armar el calendario de pagos se utilizan meses de 30 días o según el calendario</a:t>
            </a:r>
            <a:endParaRPr lang="es-UY" sz="2100"/>
          </a:p>
        </p:txBody>
      </p:sp>
      <p:sp>
        <p:nvSpPr>
          <p:cNvPr id="950276" name="Rectangle 4">
            <a:extLst>
              <a:ext uri="{FF2B5EF4-FFF2-40B4-BE49-F238E27FC236}">
                <a16:creationId xmlns:a16="http://schemas.microsoft.com/office/drawing/2014/main" id="{9E89E89B-962F-1403-C0F1-1FCA0F596989}"/>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dirty="0">
                <a:solidFill>
                  <a:srgbClr val="D83110"/>
                </a:solidFill>
                <a:effectLst>
                  <a:outerShdw blurRad="38100" dist="38100" dir="2700000" algn="tl">
                    <a:srgbClr val="C0C0C0"/>
                  </a:outerShdw>
                </a:effectLst>
                <a:latin typeface="Arial" charset="0"/>
              </a:rPr>
              <a:t>¿Qué es un Préstamo?</a:t>
            </a:r>
            <a:endParaRPr kumimoji="0" lang="es-ES" sz="2800" b="1" dirty="0">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50275">
                                            <p:txEl>
                                              <p:pRg st="0" end="0"/>
                                            </p:txEl>
                                          </p:spTgt>
                                        </p:tgtEl>
                                        <p:attrNameLst>
                                          <p:attrName>style.visibility</p:attrName>
                                        </p:attrNameLst>
                                      </p:cBhvr>
                                      <p:to>
                                        <p:strVal val="visible"/>
                                      </p:to>
                                    </p:set>
                                    <p:animEffect transition="in" filter="box(in)">
                                      <p:cBhvr>
                                        <p:cTn id="7" dur="500"/>
                                        <p:tgtEl>
                                          <p:spTgt spid="9502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50275">
                                            <p:txEl>
                                              <p:pRg st="1" end="1"/>
                                            </p:txEl>
                                          </p:spTgt>
                                        </p:tgtEl>
                                        <p:attrNameLst>
                                          <p:attrName>style.visibility</p:attrName>
                                        </p:attrNameLst>
                                      </p:cBhvr>
                                      <p:to>
                                        <p:strVal val="visible"/>
                                      </p:to>
                                    </p:set>
                                    <p:animEffect transition="in" filter="box(in)">
                                      <p:cBhvr>
                                        <p:cTn id="12" dur="500"/>
                                        <p:tgtEl>
                                          <p:spTgt spid="9502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950275">
                                            <p:txEl>
                                              <p:pRg st="2" end="2"/>
                                            </p:txEl>
                                          </p:spTgt>
                                        </p:tgtEl>
                                        <p:attrNameLst>
                                          <p:attrName>style.visibility</p:attrName>
                                        </p:attrNameLst>
                                      </p:cBhvr>
                                      <p:to>
                                        <p:strVal val="visible"/>
                                      </p:to>
                                    </p:set>
                                    <p:animEffect transition="in" filter="box(in)">
                                      <p:cBhvr>
                                        <p:cTn id="17" dur="500"/>
                                        <p:tgtEl>
                                          <p:spTgt spid="9502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950275">
                                            <p:txEl>
                                              <p:pRg st="3" end="3"/>
                                            </p:txEl>
                                          </p:spTgt>
                                        </p:tgtEl>
                                        <p:attrNameLst>
                                          <p:attrName>style.visibility</p:attrName>
                                        </p:attrNameLst>
                                      </p:cBhvr>
                                      <p:to>
                                        <p:strVal val="visible"/>
                                      </p:to>
                                    </p:set>
                                    <p:animEffect transition="in" filter="box(in)">
                                      <p:cBhvr>
                                        <p:cTn id="22" dur="500"/>
                                        <p:tgtEl>
                                          <p:spTgt spid="9502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950275">
                                            <p:txEl>
                                              <p:pRg st="4" end="4"/>
                                            </p:txEl>
                                          </p:spTgt>
                                        </p:tgtEl>
                                        <p:attrNameLst>
                                          <p:attrName>style.visibility</p:attrName>
                                        </p:attrNameLst>
                                      </p:cBhvr>
                                      <p:to>
                                        <p:strVal val="visible"/>
                                      </p:to>
                                    </p:set>
                                    <p:animEffect transition="in" filter="box(in)">
                                      <p:cBhvr>
                                        <p:cTn id="27" dur="500"/>
                                        <p:tgtEl>
                                          <p:spTgt spid="9502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950275">
                                            <p:txEl>
                                              <p:pRg st="5" end="5"/>
                                            </p:txEl>
                                          </p:spTgt>
                                        </p:tgtEl>
                                        <p:attrNameLst>
                                          <p:attrName>style.visibility</p:attrName>
                                        </p:attrNameLst>
                                      </p:cBhvr>
                                      <p:to>
                                        <p:strVal val="visible"/>
                                      </p:to>
                                    </p:set>
                                    <p:animEffect transition="in" filter="box(in)">
                                      <p:cBhvr>
                                        <p:cTn id="32" dur="500"/>
                                        <p:tgtEl>
                                          <p:spTgt spid="95027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950275">
                                            <p:txEl>
                                              <p:pRg st="6" end="6"/>
                                            </p:txEl>
                                          </p:spTgt>
                                        </p:tgtEl>
                                        <p:attrNameLst>
                                          <p:attrName>style.visibility</p:attrName>
                                        </p:attrNameLst>
                                      </p:cBhvr>
                                      <p:to>
                                        <p:strVal val="visible"/>
                                      </p:to>
                                    </p:set>
                                    <p:animEffect transition="in" filter="box(in)">
                                      <p:cBhvr>
                                        <p:cTn id="37" dur="500"/>
                                        <p:tgtEl>
                                          <p:spTgt spid="95027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950275">
                                            <p:txEl>
                                              <p:pRg st="7" end="7"/>
                                            </p:txEl>
                                          </p:spTgt>
                                        </p:tgtEl>
                                        <p:attrNameLst>
                                          <p:attrName>style.visibility</p:attrName>
                                        </p:attrNameLst>
                                      </p:cBhvr>
                                      <p:to>
                                        <p:strVal val="visible"/>
                                      </p:to>
                                    </p:set>
                                    <p:animEffect transition="in" filter="box(in)">
                                      <p:cBhvr>
                                        <p:cTn id="42" dur="500"/>
                                        <p:tgtEl>
                                          <p:spTgt spid="95027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950275">
                                            <p:txEl>
                                              <p:pRg st="8" end="8"/>
                                            </p:txEl>
                                          </p:spTgt>
                                        </p:tgtEl>
                                        <p:attrNameLst>
                                          <p:attrName>style.visibility</p:attrName>
                                        </p:attrNameLst>
                                      </p:cBhvr>
                                      <p:to>
                                        <p:strVal val="visible"/>
                                      </p:to>
                                    </p:set>
                                    <p:animEffect transition="in" filter="box(in)">
                                      <p:cBhvr>
                                        <p:cTn id="47" dur="500"/>
                                        <p:tgtEl>
                                          <p:spTgt spid="95027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950275">
                                            <p:txEl>
                                              <p:pRg st="9" end="9"/>
                                            </p:txEl>
                                          </p:spTgt>
                                        </p:tgtEl>
                                        <p:attrNameLst>
                                          <p:attrName>style.visibility</p:attrName>
                                        </p:attrNameLst>
                                      </p:cBhvr>
                                      <p:to>
                                        <p:strVal val="visible"/>
                                      </p:to>
                                    </p:set>
                                    <p:animEffect transition="in" filter="box(in)">
                                      <p:cBhvr>
                                        <p:cTn id="52" dur="500"/>
                                        <p:tgtEl>
                                          <p:spTgt spid="9502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3 Marcador de pie de página">
            <a:extLst>
              <a:ext uri="{FF2B5EF4-FFF2-40B4-BE49-F238E27FC236}">
                <a16:creationId xmlns:a16="http://schemas.microsoft.com/office/drawing/2014/main" id="{1DDAE030-9403-A931-772B-2AA3E3BEBC6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1071106" name="Rectangle 2">
            <a:extLst>
              <a:ext uri="{FF2B5EF4-FFF2-40B4-BE49-F238E27FC236}">
                <a16:creationId xmlns:a16="http://schemas.microsoft.com/office/drawing/2014/main" id="{F3679032-9C00-350D-E92C-69FAE6ADC570}"/>
              </a:ext>
            </a:extLst>
          </p:cNvPr>
          <p:cNvSpPr>
            <a:spLocks noGrp="1" noChangeArrowheads="1"/>
          </p:cNvSpPr>
          <p:nvPr>
            <p:ph type="subTitle" idx="1"/>
          </p:nvPr>
        </p:nvSpPr>
        <p:spPr/>
        <p:txBody>
          <a:bodyPr/>
          <a:lstStyle/>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p:txBody>
      </p:sp>
      <p:sp>
        <p:nvSpPr>
          <p:cNvPr id="1071107" name="Rectangle 3">
            <a:extLst>
              <a:ext uri="{FF2B5EF4-FFF2-40B4-BE49-F238E27FC236}">
                <a16:creationId xmlns:a16="http://schemas.microsoft.com/office/drawing/2014/main" id="{BA1156A8-4956-CCC1-DB54-244C8C98B55C}"/>
              </a:ext>
            </a:extLst>
          </p:cNvPr>
          <p:cNvSpPr>
            <a:spLocks noGrp="1" noChangeArrowheads="1"/>
          </p:cNvSpPr>
          <p:nvPr>
            <p:ph type="ctrTitle"/>
          </p:nvPr>
        </p:nvSpPr>
        <p:spPr>
          <a:xfrm>
            <a:off x="685800" y="2395538"/>
            <a:ext cx="7772400" cy="1681162"/>
          </a:xfrm>
          <a:noFill/>
        </p:spPr>
        <p:txBody>
          <a:bodyPr lIns="91429" tIns="45714" rIns="91429" bIns="45714" anchor="ctr"/>
          <a:lstStyle/>
          <a:p>
            <a:pPr algn="ctr"/>
            <a:r>
              <a:rPr lang="es-ES" altLang="es-CO" sz="3000">
                <a:solidFill>
                  <a:srgbClr val="D83110"/>
                </a:solidFill>
              </a:rPr>
              <a:t>Sistema de Líneas de Crédito</a:t>
            </a:r>
            <a:br>
              <a:rPr lang="es-ES" altLang="es-CO" sz="3000">
                <a:solidFill>
                  <a:srgbClr val="D83110"/>
                </a:solidFill>
              </a:rPr>
            </a:br>
            <a:br>
              <a:rPr lang="es-ES" altLang="es-CO" sz="3000">
                <a:solidFill>
                  <a:srgbClr val="D83110"/>
                </a:solidFill>
              </a:rPr>
            </a:br>
            <a:r>
              <a:rPr lang="es-ES" altLang="es-CO" sz="3000">
                <a:solidFill>
                  <a:srgbClr val="D83110"/>
                </a:solidFill>
              </a:rPr>
              <a:t>Definición</a:t>
            </a:r>
          </a:p>
        </p:txBody>
      </p:sp>
      <p:sp>
        <p:nvSpPr>
          <p:cNvPr id="62469" name="Rectangle 4">
            <a:extLst>
              <a:ext uri="{FF2B5EF4-FFF2-40B4-BE49-F238E27FC236}">
                <a16:creationId xmlns:a16="http://schemas.microsoft.com/office/drawing/2014/main" id="{7E20DF65-F6A7-4E50-DD77-8970503B5475}"/>
              </a:ext>
            </a:extLst>
          </p:cNvPr>
          <p:cNvSpPr>
            <a:spLocks noChangeArrowheads="1"/>
          </p:cNvSpPr>
          <p:nvPr/>
        </p:nvSpPr>
        <p:spPr bwMode="auto">
          <a:xfrm>
            <a:off x="171450"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Bantotal Training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71107"/>
                                        </p:tgtEl>
                                        <p:attrNameLst>
                                          <p:attrName>style.visibility</p:attrName>
                                        </p:attrNameLst>
                                      </p:cBhvr>
                                      <p:to>
                                        <p:strVal val="visible"/>
                                      </p:to>
                                    </p:set>
                                    <p:animEffect transition="in" filter="box(in)">
                                      <p:cBhvr>
                                        <p:cTn id="7" dur="500"/>
                                        <p:tgtEl>
                                          <p:spTgt spid="1071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1107" grpId="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3 Marcador de pie de página">
            <a:extLst>
              <a:ext uri="{FF2B5EF4-FFF2-40B4-BE49-F238E27FC236}">
                <a16:creationId xmlns:a16="http://schemas.microsoft.com/office/drawing/2014/main" id="{A4F05E63-DF6C-31D3-FB9F-C6AFA038ECB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63491" name="Rectangle 2">
            <a:extLst>
              <a:ext uri="{FF2B5EF4-FFF2-40B4-BE49-F238E27FC236}">
                <a16:creationId xmlns:a16="http://schemas.microsoft.com/office/drawing/2014/main" id="{6134396D-A4BB-E2F3-334E-C8ADD406497D}"/>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Líneas de Crédito</a:t>
            </a:r>
          </a:p>
        </p:txBody>
      </p:sp>
      <p:sp>
        <p:nvSpPr>
          <p:cNvPr id="1073155" name="Rectangle 3">
            <a:extLst>
              <a:ext uri="{FF2B5EF4-FFF2-40B4-BE49-F238E27FC236}">
                <a16:creationId xmlns:a16="http://schemas.microsoft.com/office/drawing/2014/main" id="{1AE99EE2-3F7F-9F55-6814-3CAB2E602DFB}"/>
              </a:ext>
            </a:extLst>
          </p:cNvPr>
          <p:cNvSpPr>
            <a:spLocks noGrp="1" noChangeArrowheads="1"/>
          </p:cNvSpPr>
          <p:nvPr>
            <p:ph type="body" idx="1"/>
          </p:nvPr>
        </p:nvSpPr>
        <p:spPr>
          <a:xfrm>
            <a:off x="609600" y="1701800"/>
            <a:ext cx="8215313" cy="4391025"/>
          </a:xfrm>
        </p:spPr>
        <p:txBody>
          <a:bodyPr/>
          <a:lstStyle/>
          <a:p>
            <a:pPr algn="just" eaLnBrk="1" hangingPunct="1">
              <a:lnSpc>
                <a:spcPct val="70000"/>
              </a:lnSpc>
              <a:defRPr/>
            </a:pPr>
            <a:r>
              <a:rPr lang="es-ES_tradnl" sz="2400"/>
              <a:t>La administración de Líneas de Crédito tiene una lógica básicamente Transaccional</a:t>
            </a:r>
          </a:p>
          <a:p>
            <a:pPr algn="just" eaLnBrk="1" hangingPunct="1">
              <a:lnSpc>
                <a:spcPct val="70000"/>
              </a:lnSpc>
              <a:buFontTx/>
              <a:buNone/>
              <a:defRPr/>
            </a:pPr>
            <a:endParaRPr lang="es-ES_tradnl" sz="2400"/>
          </a:p>
          <a:p>
            <a:pPr algn="just" eaLnBrk="1" hangingPunct="1">
              <a:lnSpc>
                <a:spcPct val="70000"/>
              </a:lnSpc>
              <a:defRPr/>
            </a:pPr>
            <a:r>
              <a:rPr lang="es-ES_tradnl" sz="2400"/>
              <a:t>El ciclo de vida de una línea de crédito, se realiza mediante la contabilización de ésta</a:t>
            </a:r>
          </a:p>
          <a:p>
            <a:pPr algn="just" eaLnBrk="1" hangingPunct="1">
              <a:lnSpc>
                <a:spcPct val="70000"/>
              </a:lnSpc>
              <a:defRPr/>
            </a:pPr>
            <a:endParaRPr lang="es-ES_tradnl" sz="2400"/>
          </a:p>
          <a:p>
            <a:pPr algn="just" eaLnBrk="1" hangingPunct="1">
              <a:lnSpc>
                <a:spcPct val="70000"/>
              </a:lnSpc>
              <a:defRPr/>
            </a:pPr>
            <a:r>
              <a:rPr lang="es-ES" sz="2400"/>
              <a:t>Las Líneas de Crédito en Bantotal se administran a través de la siguiente “trilogía” de códigos contables:</a:t>
            </a:r>
          </a:p>
          <a:p>
            <a:pPr lvl="1" algn="just" eaLnBrk="1" hangingPunct="1">
              <a:lnSpc>
                <a:spcPct val="70000"/>
              </a:lnSpc>
              <a:defRPr/>
            </a:pPr>
            <a:r>
              <a:rPr lang="es-ES" sz="2400"/>
              <a:t>Línea Otorgada 	Línea acordada con el cliente</a:t>
            </a:r>
          </a:p>
          <a:p>
            <a:pPr lvl="1" algn="just" eaLnBrk="1" hangingPunct="1">
              <a:lnSpc>
                <a:spcPct val="70000"/>
              </a:lnSpc>
              <a:defRPr/>
            </a:pPr>
            <a:r>
              <a:rPr lang="es-ES" sz="2400"/>
              <a:t>Línea Disponible 	Porción de la línea no utilizada</a:t>
            </a:r>
          </a:p>
          <a:p>
            <a:pPr lvl="1" algn="just" eaLnBrk="1" hangingPunct="1">
              <a:lnSpc>
                <a:spcPct val="70000"/>
              </a:lnSpc>
              <a:defRPr/>
            </a:pPr>
            <a:r>
              <a:rPr lang="es-ES" sz="2400"/>
              <a:t>Línea Utilizada	Porción de la línea afectada por 				el otorgamiento de Créditos</a:t>
            </a:r>
          </a:p>
          <a:p>
            <a:pPr algn="just" eaLnBrk="1" hangingPunct="1">
              <a:lnSpc>
                <a:spcPct val="70000"/>
              </a:lnSpc>
              <a:buFontTx/>
              <a:buNone/>
              <a:defRPr/>
            </a:pPr>
            <a:endParaRPr lang="es-ES"/>
          </a:p>
        </p:txBody>
      </p:sp>
      <p:sp>
        <p:nvSpPr>
          <p:cNvPr id="1073156" name="Rectangle 4">
            <a:extLst>
              <a:ext uri="{FF2B5EF4-FFF2-40B4-BE49-F238E27FC236}">
                <a16:creationId xmlns:a16="http://schemas.microsoft.com/office/drawing/2014/main" id="{48560524-4A07-D467-83B9-2BEBD811BBB3}"/>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Definición:</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73156">
                                            <p:txEl>
                                              <p:pRg st="0" end="0"/>
                                            </p:txEl>
                                          </p:spTgt>
                                        </p:tgtEl>
                                        <p:attrNameLst>
                                          <p:attrName>style.visibility</p:attrName>
                                        </p:attrNameLst>
                                      </p:cBhvr>
                                      <p:to>
                                        <p:strVal val="visible"/>
                                      </p:to>
                                    </p:set>
                                    <p:animEffect transition="in" filter="wipe(left)">
                                      <p:cBhvr>
                                        <p:cTn id="7" dur="500"/>
                                        <p:tgtEl>
                                          <p:spTgt spid="107315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73155">
                                            <p:txEl>
                                              <p:pRg st="0" end="0"/>
                                            </p:txEl>
                                          </p:spTgt>
                                        </p:tgtEl>
                                        <p:attrNameLst>
                                          <p:attrName>style.visibility</p:attrName>
                                        </p:attrNameLst>
                                      </p:cBhvr>
                                      <p:to>
                                        <p:strVal val="visible"/>
                                      </p:to>
                                    </p:set>
                                    <p:animEffect transition="in" filter="box(in)">
                                      <p:cBhvr>
                                        <p:cTn id="12" dur="500"/>
                                        <p:tgtEl>
                                          <p:spTgt spid="107315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73155">
                                            <p:txEl>
                                              <p:pRg st="2" end="2"/>
                                            </p:txEl>
                                          </p:spTgt>
                                        </p:tgtEl>
                                        <p:attrNameLst>
                                          <p:attrName>style.visibility</p:attrName>
                                        </p:attrNameLst>
                                      </p:cBhvr>
                                      <p:to>
                                        <p:strVal val="visible"/>
                                      </p:to>
                                    </p:set>
                                    <p:animEffect transition="in" filter="box(in)">
                                      <p:cBhvr>
                                        <p:cTn id="17" dur="500"/>
                                        <p:tgtEl>
                                          <p:spTgt spid="10731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073155">
                                            <p:txEl>
                                              <p:pRg st="4" end="4"/>
                                            </p:txEl>
                                          </p:spTgt>
                                        </p:tgtEl>
                                        <p:attrNameLst>
                                          <p:attrName>style.visibility</p:attrName>
                                        </p:attrNameLst>
                                      </p:cBhvr>
                                      <p:to>
                                        <p:strVal val="visible"/>
                                      </p:to>
                                    </p:set>
                                    <p:animEffect transition="in" filter="box(in)">
                                      <p:cBhvr>
                                        <p:cTn id="22" dur="500"/>
                                        <p:tgtEl>
                                          <p:spTgt spid="107315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073155">
                                            <p:txEl>
                                              <p:pRg st="5" end="5"/>
                                            </p:txEl>
                                          </p:spTgt>
                                        </p:tgtEl>
                                        <p:attrNameLst>
                                          <p:attrName>style.visibility</p:attrName>
                                        </p:attrNameLst>
                                      </p:cBhvr>
                                      <p:to>
                                        <p:strVal val="visible"/>
                                      </p:to>
                                    </p:set>
                                    <p:animEffect transition="in" filter="box(in)">
                                      <p:cBhvr>
                                        <p:cTn id="27" dur="500"/>
                                        <p:tgtEl>
                                          <p:spTgt spid="107315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073155">
                                            <p:txEl>
                                              <p:pRg st="6" end="6"/>
                                            </p:txEl>
                                          </p:spTgt>
                                        </p:tgtEl>
                                        <p:attrNameLst>
                                          <p:attrName>style.visibility</p:attrName>
                                        </p:attrNameLst>
                                      </p:cBhvr>
                                      <p:to>
                                        <p:strVal val="visible"/>
                                      </p:to>
                                    </p:set>
                                    <p:animEffect transition="in" filter="box(in)">
                                      <p:cBhvr>
                                        <p:cTn id="32" dur="500"/>
                                        <p:tgtEl>
                                          <p:spTgt spid="1073155">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073155">
                                            <p:txEl>
                                              <p:pRg st="7" end="7"/>
                                            </p:txEl>
                                          </p:spTgt>
                                        </p:tgtEl>
                                        <p:attrNameLst>
                                          <p:attrName>style.visibility</p:attrName>
                                        </p:attrNameLst>
                                      </p:cBhvr>
                                      <p:to>
                                        <p:strVal val="visible"/>
                                      </p:to>
                                    </p:set>
                                    <p:animEffect transition="in" filter="box(in)">
                                      <p:cBhvr>
                                        <p:cTn id="37" dur="500"/>
                                        <p:tgtEl>
                                          <p:spTgt spid="10731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3156"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3 Marcador de pie de página">
            <a:extLst>
              <a:ext uri="{FF2B5EF4-FFF2-40B4-BE49-F238E27FC236}">
                <a16:creationId xmlns:a16="http://schemas.microsoft.com/office/drawing/2014/main" id="{2A10CD4C-88A7-E87D-6A04-932DC12AF47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64515" name="Rectangle 2">
            <a:extLst>
              <a:ext uri="{FF2B5EF4-FFF2-40B4-BE49-F238E27FC236}">
                <a16:creationId xmlns:a16="http://schemas.microsoft.com/office/drawing/2014/main" id="{6DAF570B-238A-5558-9F4C-9FB35EDBA827}"/>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Líneas de Crédito</a:t>
            </a:r>
          </a:p>
        </p:txBody>
      </p:sp>
      <p:sp>
        <p:nvSpPr>
          <p:cNvPr id="1077251" name="Rectangle 3">
            <a:extLst>
              <a:ext uri="{FF2B5EF4-FFF2-40B4-BE49-F238E27FC236}">
                <a16:creationId xmlns:a16="http://schemas.microsoft.com/office/drawing/2014/main" id="{2A0DAC20-2AA2-702C-CB5A-1D808B094EFE}"/>
              </a:ext>
            </a:extLst>
          </p:cNvPr>
          <p:cNvSpPr>
            <a:spLocks noGrp="1" noChangeArrowheads="1"/>
          </p:cNvSpPr>
          <p:nvPr>
            <p:ph type="body" idx="1"/>
          </p:nvPr>
        </p:nvSpPr>
        <p:spPr>
          <a:xfrm>
            <a:off x="609600" y="1701800"/>
            <a:ext cx="8215313" cy="4391025"/>
          </a:xfrm>
        </p:spPr>
        <p:txBody>
          <a:bodyPr/>
          <a:lstStyle/>
          <a:p>
            <a:pPr algn="just" eaLnBrk="1" hangingPunct="1">
              <a:lnSpc>
                <a:spcPct val="70000"/>
              </a:lnSpc>
              <a:defRPr/>
            </a:pPr>
            <a:r>
              <a:rPr lang="es-ES" sz="2400"/>
              <a:t>Siempre se cumple la siguiente ecuación:</a:t>
            </a:r>
          </a:p>
          <a:p>
            <a:pPr algn="just" eaLnBrk="1" hangingPunct="1">
              <a:lnSpc>
                <a:spcPct val="70000"/>
              </a:lnSpc>
              <a:buFontTx/>
              <a:buNone/>
              <a:defRPr/>
            </a:pPr>
            <a:r>
              <a:rPr lang="es-ES" sz="2400"/>
              <a:t>	Línea Otorgada = Línea Disponible + Línea Utilizada</a:t>
            </a:r>
          </a:p>
          <a:p>
            <a:pPr algn="just" eaLnBrk="1" hangingPunct="1">
              <a:lnSpc>
                <a:spcPct val="70000"/>
              </a:lnSpc>
              <a:defRPr/>
            </a:pPr>
            <a:endParaRPr lang="es-ES" sz="2400"/>
          </a:p>
          <a:p>
            <a:pPr algn="just" eaLnBrk="1" hangingPunct="1">
              <a:lnSpc>
                <a:spcPct val="70000"/>
              </a:lnSpc>
              <a:defRPr/>
            </a:pPr>
            <a:r>
              <a:rPr lang="es-ES" sz="2400"/>
              <a:t>Módulos: 		</a:t>
            </a:r>
          </a:p>
          <a:p>
            <a:pPr lvl="4">
              <a:lnSpc>
                <a:spcPct val="70000"/>
              </a:lnSpc>
              <a:buFontTx/>
              <a:buNone/>
              <a:defRPr/>
            </a:pPr>
            <a:r>
              <a:rPr lang="es-ES" sz="2400"/>
              <a:t>131 	Línea Otorgada</a:t>
            </a:r>
          </a:p>
          <a:p>
            <a:pPr lvl="4">
              <a:lnSpc>
                <a:spcPct val="70000"/>
              </a:lnSpc>
              <a:buFontTx/>
              <a:buNone/>
              <a:defRPr/>
            </a:pPr>
            <a:r>
              <a:rPr lang="es-ES" sz="2400"/>
              <a:t>132 	Línea Disponible</a:t>
            </a:r>
          </a:p>
          <a:p>
            <a:pPr lvl="4">
              <a:lnSpc>
                <a:spcPct val="70000"/>
              </a:lnSpc>
              <a:buFontTx/>
              <a:buNone/>
              <a:defRPr/>
            </a:pPr>
            <a:r>
              <a:rPr lang="es-ES" sz="2400"/>
              <a:t>133 	Línea Utilizada</a:t>
            </a:r>
            <a:endParaRPr lang="es-UY" sz="2400"/>
          </a:p>
        </p:txBody>
      </p:sp>
      <p:sp>
        <p:nvSpPr>
          <p:cNvPr id="1077252" name="Rectangle 4">
            <a:extLst>
              <a:ext uri="{FF2B5EF4-FFF2-40B4-BE49-F238E27FC236}">
                <a16:creationId xmlns:a16="http://schemas.microsoft.com/office/drawing/2014/main" id="{244AD631-4E60-1639-64F4-90388C92F317}"/>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Definición:</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77251">
                                            <p:txEl>
                                              <p:pRg st="0" end="0"/>
                                            </p:txEl>
                                          </p:spTgt>
                                        </p:tgtEl>
                                        <p:attrNameLst>
                                          <p:attrName>style.visibility</p:attrName>
                                        </p:attrNameLst>
                                      </p:cBhvr>
                                      <p:to>
                                        <p:strVal val="visible"/>
                                      </p:to>
                                    </p:set>
                                    <p:animEffect transition="in" filter="box(in)">
                                      <p:cBhvr>
                                        <p:cTn id="7" dur="500"/>
                                        <p:tgtEl>
                                          <p:spTgt spid="10772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77251">
                                            <p:txEl>
                                              <p:pRg st="1" end="1"/>
                                            </p:txEl>
                                          </p:spTgt>
                                        </p:tgtEl>
                                        <p:attrNameLst>
                                          <p:attrName>style.visibility</p:attrName>
                                        </p:attrNameLst>
                                      </p:cBhvr>
                                      <p:to>
                                        <p:strVal val="visible"/>
                                      </p:to>
                                    </p:set>
                                    <p:animEffect transition="in" filter="box(in)">
                                      <p:cBhvr>
                                        <p:cTn id="12" dur="500"/>
                                        <p:tgtEl>
                                          <p:spTgt spid="10772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77251">
                                            <p:txEl>
                                              <p:pRg st="3" end="3"/>
                                            </p:txEl>
                                          </p:spTgt>
                                        </p:tgtEl>
                                        <p:attrNameLst>
                                          <p:attrName>style.visibility</p:attrName>
                                        </p:attrNameLst>
                                      </p:cBhvr>
                                      <p:to>
                                        <p:strVal val="visible"/>
                                      </p:to>
                                    </p:set>
                                    <p:animEffect transition="in" filter="box(in)">
                                      <p:cBhvr>
                                        <p:cTn id="17" dur="500"/>
                                        <p:tgtEl>
                                          <p:spTgt spid="107725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077251">
                                            <p:txEl>
                                              <p:pRg st="4" end="4"/>
                                            </p:txEl>
                                          </p:spTgt>
                                        </p:tgtEl>
                                        <p:attrNameLst>
                                          <p:attrName>style.visibility</p:attrName>
                                        </p:attrNameLst>
                                      </p:cBhvr>
                                      <p:to>
                                        <p:strVal val="visible"/>
                                      </p:to>
                                    </p:set>
                                    <p:animEffect transition="in" filter="box(in)">
                                      <p:cBhvr>
                                        <p:cTn id="22" dur="500"/>
                                        <p:tgtEl>
                                          <p:spTgt spid="107725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077251">
                                            <p:txEl>
                                              <p:pRg st="5" end="5"/>
                                            </p:txEl>
                                          </p:spTgt>
                                        </p:tgtEl>
                                        <p:attrNameLst>
                                          <p:attrName>style.visibility</p:attrName>
                                        </p:attrNameLst>
                                      </p:cBhvr>
                                      <p:to>
                                        <p:strVal val="visible"/>
                                      </p:to>
                                    </p:set>
                                    <p:animEffect transition="in" filter="box(in)">
                                      <p:cBhvr>
                                        <p:cTn id="27" dur="500"/>
                                        <p:tgtEl>
                                          <p:spTgt spid="107725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077251">
                                            <p:txEl>
                                              <p:pRg st="6" end="6"/>
                                            </p:txEl>
                                          </p:spTgt>
                                        </p:tgtEl>
                                        <p:attrNameLst>
                                          <p:attrName>style.visibility</p:attrName>
                                        </p:attrNameLst>
                                      </p:cBhvr>
                                      <p:to>
                                        <p:strVal val="visible"/>
                                      </p:to>
                                    </p:set>
                                    <p:animEffect transition="in" filter="box(in)">
                                      <p:cBhvr>
                                        <p:cTn id="32" dur="500"/>
                                        <p:tgtEl>
                                          <p:spTgt spid="10772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3 Marcador de pie de página">
            <a:extLst>
              <a:ext uri="{FF2B5EF4-FFF2-40B4-BE49-F238E27FC236}">
                <a16:creationId xmlns:a16="http://schemas.microsoft.com/office/drawing/2014/main" id="{DE46AD60-B39D-856F-0230-A85EA13B846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1084418" name="Rectangle 2">
            <a:extLst>
              <a:ext uri="{FF2B5EF4-FFF2-40B4-BE49-F238E27FC236}">
                <a16:creationId xmlns:a16="http://schemas.microsoft.com/office/drawing/2014/main" id="{52AB1B23-B0F9-FD15-45D4-0D4D9CC71ED9}"/>
              </a:ext>
            </a:extLst>
          </p:cNvPr>
          <p:cNvSpPr>
            <a:spLocks noGrp="1" noChangeArrowheads="1"/>
          </p:cNvSpPr>
          <p:nvPr>
            <p:ph type="subTitle" idx="1"/>
          </p:nvPr>
        </p:nvSpPr>
        <p:spPr/>
        <p:txBody>
          <a:bodyPr/>
          <a:lstStyle/>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p:txBody>
      </p:sp>
      <p:sp>
        <p:nvSpPr>
          <p:cNvPr id="1084419" name="Rectangle 3">
            <a:extLst>
              <a:ext uri="{FF2B5EF4-FFF2-40B4-BE49-F238E27FC236}">
                <a16:creationId xmlns:a16="http://schemas.microsoft.com/office/drawing/2014/main" id="{71AB6296-66D1-519C-18CD-3E703C152985}"/>
              </a:ext>
            </a:extLst>
          </p:cNvPr>
          <p:cNvSpPr>
            <a:spLocks noGrp="1" noChangeArrowheads="1"/>
          </p:cNvSpPr>
          <p:nvPr>
            <p:ph type="ctrTitle"/>
          </p:nvPr>
        </p:nvSpPr>
        <p:spPr>
          <a:xfrm>
            <a:off x="685800" y="2395538"/>
            <a:ext cx="7772400" cy="1681162"/>
          </a:xfrm>
          <a:noFill/>
        </p:spPr>
        <p:txBody>
          <a:bodyPr lIns="91429" tIns="45714" rIns="91429" bIns="45714" anchor="ctr"/>
          <a:lstStyle/>
          <a:p>
            <a:pPr algn="ctr"/>
            <a:r>
              <a:rPr lang="es-ES" altLang="es-CO" sz="3000">
                <a:solidFill>
                  <a:srgbClr val="D83110"/>
                </a:solidFill>
              </a:rPr>
              <a:t>Sistema de Líneas de Crédito</a:t>
            </a:r>
            <a:br>
              <a:rPr lang="es-ES" altLang="es-CO" sz="3000">
                <a:solidFill>
                  <a:srgbClr val="D83110"/>
                </a:solidFill>
              </a:rPr>
            </a:br>
            <a:br>
              <a:rPr lang="es-ES" altLang="es-CO" sz="3000">
                <a:solidFill>
                  <a:srgbClr val="D83110"/>
                </a:solidFill>
              </a:rPr>
            </a:br>
            <a:r>
              <a:rPr lang="es-ES" altLang="es-CO" sz="3000">
                <a:solidFill>
                  <a:srgbClr val="D83110"/>
                </a:solidFill>
              </a:rPr>
              <a:t>Tipos de Líneas</a:t>
            </a:r>
          </a:p>
        </p:txBody>
      </p:sp>
      <p:sp>
        <p:nvSpPr>
          <p:cNvPr id="65541" name="Rectangle 4">
            <a:extLst>
              <a:ext uri="{FF2B5EF4-FFF2-40B4-BE49-F238E27FC236}">
                <a16:creationId xmlns:a16="http://schemas.microsoft.com/office/drawing/2014/main" id="{154CEAF0-AE70-2E9F-E0CC-51F3A7B4C35E}"/>
              </a:ext>
            </a:extLst>
          </p:cNvPr>
          <p:cNvSpPr>
            <a:spLocks noChangeArrowheads="1"/>
          </p:cNvSpPr>
          <p:nvPr/>
        </p:nvSpPr>
        <p:spPr bwMode="auto">
          <a:xfrm>
            <a:off x="171450"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Bantotal Training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84419"/>
                                        </p:tgtEl>
                                        <p:attrNameLst>
                                          <p:attrName>style.visibility</p:attrName>
                                        </p:attrNameLst>
                                      </p:cBhvr>
                                      <p:to>
                                        <p:strVal val="visible"/>
                                      </p:to>
                                    </p:set>
                                    <p:animEffect transition="in" filter="box(in)">
                                      <p:cBhvr>
                                        <p:cTn id="7" dur="500"/>
                                        <p:tgtEl>
                                          <p:spTgt spid="1084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419" grpId="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3 Marcador de pie de página">
            <a:extLst>
              <a:ext uri="{FF2B5EF4-FFF2-40B4-BE49-F238E27FC236}">
                <a16:creationId xmlns:a16="http://schemas.microsoft.com/office/drawing/2014/main" id="{E3115CEE-8AF8-2BB3-5725-41C0267248D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66563" name="Rectangle 2">
            <a:extLst>
              <a:ext uri="{FF2B5EF4-FFF2-40B4-BE49-F238E27FC236}">
                <a16:creationId xmlns:a16="http://schemas.microsoft.com/office/drawing/2014/main" id="{D9DBED62-DB20-965A-BEE7-0CBEE7381DD8}"/>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Líneas de Crédito</a:t>
            </a:r>
          </a:p>
        </p:txBody>
      </p:sp>
      <p:sp>
        <p:nvSpPr>
          <p:cNvPr id="1079299" name="Rectangle 3">
            <a:extLst>
              <a:ext uri="{FF2B5EF4-FFF2-40B4-BE49-F238E27FC236}">
                <a16:creationId xmlns:a16="http://schemas.microsoft.com/office/drawing/2014/main" id="{3383AFD2-0AED-7CE0-6AD3-2E432D52DCAC}"/>
              </a:ext>
            </a:extLst>
          </p:cNvPr>
          <p:cNvSpPr>
            <a:spLocks noGrp="1" noChangeArrowheads="1"/>
          </p:cNvSpPr>
          <p:nvPr>
            <p:ph type="body" idx="1"/>
          </p:nvPr>
        </p:nvSpPr>
        <p:spPr>
          <a:xfrm>
            <a:off x="609600" y="1701800"/>
            <a:ext cx="8215313" cy="4391025"/>
          </a:xfrm>
        </p:spPr>
        <p:txBody>
          <a:bodyPr/>
          <a:lstStyle/>
          <a:p>
            <a:pPr eaLnBrk="1" hangingPunct="1">
              <a:lnSpc>
                <a:spcPct val="80000"/>
              </a:lnSpc>
              <a:defRPr/>
            </a:pPr>
            <a:r>
              <a:rPr lang="es-ES_tradnl" b="0">
                <a:solidFill>
                  <a:schemeClr val="tx1"/>
                </a:solidFill>
              </a:rPr>
              <a:t>Las líneas de crédito definidas corresponden en todos los casos a productos orientados a empresas, es decir corporativos, y no a operativas dedicadas a personas (consumo)</a:t>
            </a:r>
            <a:endParaRPr lang="es-ES" b="0">
              <a:solidFill>
                <a:schemeClr val="tx1"/>
              </a:solidFill>
            </a:endParaRPr>
          </a:p>
          <a:p>
            <a:pPr eaLnBrk="1" hangingPunct="1">
              <a:lnSpc>
                <a:spcPct val="80000"/>
              </a:lnSpc>
              <a:defRPr/>
            </a:pPr>
            <a:endParaRPr lang="es-ES" b="0">
              <a:solidFill>
                <a:schemeClr val="tx1"/>
              </a:solidFill>
            </a:endParaRPr>
          </a:p>
          <a:p>
            <a:pPr eaLnBrk="1" hangingPunct="1">
              <a:lnSpc>
                <a:spcPct val="80000"/>
              </a:lnSpc>
              <a:defRPr/>
            </a:pPr>
            <a:r>
              <a:rPr lang="es-ES" b="0">
                <a:solidFill>
                  <a:schemeClr val="tx1"/>
                </a:solidFill>
              </a:rPr>
              <a:t>Están definidos los siguientes tipos de líneas, las cuales realizan la cobertura automática sobre los productos corporativos definidos:</a:t>
            </a:r>
          </a:p>
          <a:p>
            <a:pPr lvl="2" eaLnBrk="1" hangingPunct="1">
              <a:lnSpc>
                <a:spcPct val="80000"/>
              </a:lnSpc>
              <a:defRPr/>
            </a:pPr>
            <a:r>
              <a:rPr lang="es-ES"/>
              <a:t>Capital de Trabajo</a:t>
            </a:r>
            <a:endParaRPr lang="es-ES_tradnl"/>
          </a:p>
          <a:p>
            <a:pPr lvl="2" eaLnBrk="1" hangingPunct="1">
              <a:lnSpc>
                <a:spcPct val="80000"/>
              </a:lnSpc>
              <a:defRPr/>
            </a:pPr>
            <a:r>
              <a:rPr lang="es-ES"/>
              <a:t>Préstamos Ordinarios</a:t>
            </a:r>
            <a:endParaRPr lang="es-ES_tradnl"/>
          </a:p>
          <a:p>
            <a:pPr lvl="2" eaLnBrk="1" hangingPunct="1">
              <a:lnSpc>
                <a:spcPct val="80000"/>
              </a:lnSpc>
              <a:defRPr/>
            </a:pPr>
            <a:r>
              <a:rPr lang="es-ES"/>
              <a:t>Préstamos con Fondos de Terceros</a:t>
            </a:r>
            <a:endParaRPr lang="es-ES_tradnl"/>
          </a:p>
          <a:p>
            <a:pPr lvl="2" eaLnBrk="1" hangingPunct="1">
              <a:lnSpc>
                <a:spcPct val="80000"/>
              </a:lnSpc>
              <a:defRPr/>
            </a:pPr>
            <a:r>
              <a:rPr lang="es-ES"/>
              <a:t>Operaciones con el Exterior</a:t>
            </a:r>
            <a:endParaRPr lang="es-ES_tradnl"/>
          </a:p>
          <a:p>
            <a:pPr lvl="2" eaLnBrk="1" hangingPunct="1">
              <a:lnSpc>
                <a:spcPct val="80000"/>
              </a:lnSpc>
              <a:defRPr/>
            </a:pPr>
            <a:r>
              <a:rPr lang="es-ES"/>
              <a:t>Descuento de Documentos</a:t>
            </a:r>
            <a:endParaRPr lang="es-ES_tradnl"/>
          </a:p>
          <a:p>
            <a:pPr lvl="2" eaLnBrk="1" hangingPunct="1">
              <a:lnSpc>
                <a:spcPct val="80000"/>
              </a:lnSpc>
              <a:defRPr/>
            </a:pPr>
            <a:r>
              <a:rPr lang="es-ES"/>
              <a:t>Garantías Otorgadas</a:t>
            </a:r>
            <a:endParaRPr lang="es-ES_tradnl"/>
          </a:p>
          <a:p>
            <a:pPr lvl="2" eaLnBrk="1" hangingPunct="1">
              <a:lnSpc>
                <a:spcPct val="80000"/>
              </a:lnSpc>
              <a:defRPr/>
            </a:pPr>
            <a:r>
              <a:rPr lang="es-ES"/>
              <a:t>Línea Genérica</a:t>
            </a:r>
          </a:p>
        </p:txBody>
      </p:sp>
      <p:sp>
        <p:nvSpPr>
          <p:cNvPr id="1079300" name="Rectangle 4">
            <a:extLst>
              <a:ext uri="{FF2B5EF4-FFF2-40B4-BE49-F238E27FC236}">
                <a16:creationId xmlns:a16="http://schemas.microsoft.com/office/drawing/2014/main" id="{1317C2E0-7597-743B-2888-970724092A65}"/>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Tipos de Líneas:</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79300">
                                            <p:txEl>
                                              <p:pRg st="0" end="0"/>
                                            </p:txEl>
                                          </p:spTgt>
                                        </p:tgtEl>
                                        <p:attrNameLst>
                                          <p:attrName>style.visibility</p:attrName>
                                        </p:attrNameLst>
                                      </p:cBhvr>
                                      <p:to>
                                        <p:strVal val="visible"/>
                                      </p:to>
                                    </p:set>
                                    <p:animEffect transition="in" filter="wipe(left)">
                                      <p:cBhvr>
                                        <p:cTn id="7" dur="500"/>
                                        <p:tgtEl>
                                          <p:spTgt spid="10793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79299">
                                            <p:txEl>
                                              <p:pRg st="0" end="0"/>
                                            </p:txEl>
                                          </p:spTgt>
                                        </p:tgtEl>
                                        <p:attrNameLst>
                                          <p:attrName>style.visibility</p:attrName>
                                        </p:attrNameLst>
                                      </p:cBhvr>
                                      <p:to>
                                        <p:strVal val="visible"/>
                                      </p:to>
                                    </p:set>
                                    <p:animEffect transition="in" filter="box(in)">
                                      <p:cBhvr>
                                        <p:cTn id="12" dur="500"/>
                                        <p:tgtEl>
                                          <p:spTgt spid="107929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79299">
                                            <p:txEl>
                                              <p:pRg st="2" end="2"/>
                                            </p:txEl>
                                          </p:spTgt>
                                        </p:tgtEl>
                                        <p:attrNameLst>
                                          <p:attrName>style.visibility</p:attrName>
                                        </p:attrNameLst>
                                      </p:cBhvr>
                                      <p:to>
                                        <p:strVal val="visible"/>
                                      </p:to>
                                    </p:set>
                                    <p:animEffect transition="in" filter="box(in)">
                                      <p:cBhvr>
                                        <p:cTn id="17" dur="500"/>
                                        <p:tgtEl>
                                          <p:spTgt spid="10792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079299">
                                            <p:txEl>
                                              <p:pRg st="3" end="3"/>
                                            </p:txEl>
                                          </p:spTgt>
                                        </p:tgtEl>
                                        <p:attrNameLst>
                                          <p:attrName>style.visibility</p:attrName>
                                        </p:attrNameLst>
                                      </p:cBhvr>
                                      <p:to>
                                        <p:strVal val="visible"/>
                                      </p:to>
                                    </p:set>
                                    <p:animEffect transition="in" filter="box(in)">
                                      <p:cBhvr>
                                        <p:cTn id="22" dur="500"/>
                                        <p:tgtEl>
                                          <p:spTgt spid="10792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079299">
                                            <p:txEl>
                                              <p:pRg st="4" end="4"/>
                                            </p:txEl>
                                          </p:spTgt>
                                        </p:tgtEl>
                                        <p:attrNameLst>
                                          <p:attrName>style.visibility</p:attrName>
                                        </p:attrNameLst>
                                      </p:cBhvr>
                                      <p:to>
                                        <p:strVal val="visible"/>
                                      </p:to>
                                    </p:set>
                                    <p:animEffect transition="in" filter="box(in)">
                                      <p:cBhvr>
                                        <p:cTn id="27" dur="500"/>
                                        <p:tgtEl>
                                          <p:spTgt spid="10792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079299">
                                            <p:txEl>
                                              <p:pRg st="5" end="5"/>
                                            </p:txEl>
                                          </p:spTgt>
                                        </p:tgtEl>
                                        <p:attrNameLst>
                                          <p:attrName>style.visibility</p:attrName>
                                        </p:attrNameLst>
                                      </p:cBhvr>
                                      <p:to>
                                        <p:strVal val="visible"/>
                                      </p:to>
                                    </p:set>
                                    <p:animEffect transition="in" filter="box(in)">
                                      <p:cBhvr>
                                        <p:cTn id="32" dur="500"/>
                                        <p:tgtEl>
                                          <p:spTgt spid="10792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079299">
                                            <p:txEl>
                                              <p:pRg st="6" end="6"/>
                                            </p:txEl>
                                          </p:spTgt>
                                        </p:tgtEl>
                                        <p:attrNameLst>
                                          <p:attrName>style.visibility</p:attrName>
                                        </p:attrNameLst>
                                      </p:cBhvr>
                                      <p:to>
                                        <p:strVal val="visible"/>
                                      </p:to>
                                    </p:set>
                                    <p:animEffect transition="in" filter="box(in)">
                                      <p:cBhvr>
                                        <p:cTn id="37" dur="500"/>
                                        <p:tgtEl>
                                          <p:spTgt spid="107929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1079299">
                                            <p:txEl>
                                              <p:pRg st="7" end="7"/>
                                            </p:txEl>
                                          </p:spTgt>
                                        </p:tgtEl>
                                        <p:attrNameLst>
                                          <p:attrName>style.visibility</p:attrName>
                                        </p:attrNameLst>
                                      </p:cBhvr>
                                      <p:to>
                                        <p:strVal val="visible"/>
                                      </p:to>
                                    </p:set>
                                    <p:animEffect transition="in" filter="box(in)">
                                      <p:cBhvr>
                                        <p:cTn id="42" dur="500"/>
                                        <p:tgtEl>
                                          <p:spTgt spid="107929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1079299">
                                            <p:txEl>
                                              <p:pRg st="8" end="8"/>
                                            </p:txEl>
                                          </p:spTgt>
                                        </p:tgtEl>
                                        <p:attrNameLst>
                                          <p:attrName>style.visibility</p:attrName>
                                        </p:attrNameLst>
                                      </p:cBhvr>
                                      <p:to>
                                        <p:strVal val="visible"/>
                                      </p:to>
                                    </p:set>
                                    <p:animEffect transition="in" filter="box(in)">
                                      <p:cBhvr>
                                        <p:cTn id="47" dur="500"/>
                                        <p:tgtEl>
                                          <p:spTgt spid="107929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1079299">
                                            <p:txEl>
                                              <p:pRg st="9" end="9"/>
                                            </p:txEl>
                                          </p:spTgt>
                                        </p:tgtEl>
                                        <p:attrNameLst>
                                          <p:attrName>style.visibility</p:attrName>
                                        </p:attrNameLst>
                                      </p:cBhvr>
                                      <p:to>
                                        <p:strVal val="visible"/>
                                      </p:to>
                                    </p:set>
                                    <p:animEffect transition="in" filter="box(in)">
                                      <p:cBhvr>
                                        <p:cTn id="52" dur="500"/>
                                        <p:tgtEl>
                                          <p:spTgt spid="107929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9300"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3 Marcador de pie de página">
            <a:extLst>
              <a:ext uri="{FF2B5EF4-FFF2-40B4-BE49-F238E27FC236}">
                <a16:creationId xmlns:a16="http://schemas.microsoft.com/office/drawing/2014/main" id="{64D90CD4-9F7F-D269-2625-DBFC82F9265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67587" name="Rectangle 2">
            <a:extLst>
              <a:ext uri="{FF2B5EF4-FFF2-40B4-BE49-F238E27FC236}">
                <a16:creationId xmlns:a16="http://schemas.microsoft.com/office/drawing/2014/main" id="{38E5B937-ECA7-3684-F3B3-24FE773E561D}"/>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Líneas de Crédito</a:t>
            </a:r>
          </a:p>
        </p:txBody>
      </p:sp>
      <p:sp>
        <p:nvSpPr>
          <p:cNvPr id="1086467" name="Rectangle 3">
            <a:extLst>
              <a:ext uri="{FF2B5EF4-FFF2-40B4-BE49-F238E27FC236}">
                <a16:creationId xmlns:a16="http://schemas.microsoft.com/office/drawing/2014/main" id="{1DA186DE-8E1B-A83F-4CB4-D24077193FC5}"/>
              </a:ext>
            </a:extLst>
          </p:cNvPr>
          <p:cNvSpPr>
            <a:spLocks noGrp="1" noChangeArrowheads="1"/>
          </p:cNvSpPr>
          <p:nvPr>
            <p:ph type="body" idx="1"/>
          </p:nvPr>
        </p:nvSpPr>
        <p:spPr>
          <a:xfrm>
            <a:off x="609600" y="1701800"/>
            <a:ext cx="8215313" cy="4391025"/>
          </a:xfrm>
        </p:spPr>
        <p:txBody>
          <a:bodyPr/>
          <a:lstStyle/>
          <a:p>
            <a:pPr eaLnBrk="1" hangingPunct="1">
              <a:lnSpc>
                <a:spcPct val="80000"/>
              </a:lnSpc>
              <a:defRPr/>
            </a:pPr>
            <a:r>
              <a:rPr lang="es-UY" b="0">
                <a:solidFill>
                  <a:schemeClr val="tx1"/>
                </a:solidFill>
              </a:rPr>
              <a:t>Específicas / Genéricas</a:t>
            </a:r>
          </a:p>
          <a:p>
            <a:pPr eaLnBrk="1" hangingPunct="1">
              <a:lnSpc>
                <a:spcPct val="80000"/>
              </a:lnSpc>
              <a:buFontTx/>
              <a:buNone/>
              <a:defRPr/>
            </a:pPr>
            <a:endParaRPr lang="es-UY" b="0">
              <a:solidFill>
                <a:schemeClr val="tx1"/>
              </a:solidFill>
            </a:endParaRPr>
          </a:p>
          <a:p>
            <a:pPr eaLnBrk="1" hangingPunct="1">
              <a:lnSpc>
                <a:spcPct val="80000"/>
              </a:lnSpc>
              <a:defRPr/>
            </a:pPr>
            <a:r>
              <a:rPr lang="es-UY" b="0">
                <a:solidFill>
                  <a:schemeClr val="tx1"/>
                </a:solidFill>
              </a:rPr>
              <a:t>Revolving / No Revolving</a:t>
            </a:r>
            <a:endParaRPr lang="es-ES"/>
          </a:p>
        </p:txBody>
      </p:sp>
      <p:sp>
        <p:nvSpPr>
          <p:cNvPr id="1086468" name="Rectangle 4">
            <a:extLst>
              <a:ext uri="{FF2B5EF4-FFF2-40B4-BE49-F238E27FC236}">
                <a16:creationId xmlns:a16="http://schemas.microsoft.com/office/drawing/2014/main" id="{2C065082-100E-7EF4-3307-478647A50F33}"/>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Tipos de Líneas:</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86467">
                                            <p:txEl>
                                              <p:pRg st="0" end="0"/>
                                            </p:txEl>
                                          </p:spTgt>
                                        </p:tgtEl>
                                        <p:attrNameLst>
                                          <p:attrName>style.visibility</p:attrName>
                                        </p:attrNameLst>
                                      </p:cBhvr>
                                      <p:to>
                                        <p:strVal val="visible"/>
                                      </p:to>
                                    </p:set>
                                    <p:animEffect transition="in" filter="box(in)">
                                      <p:cBhvr>
                                        <p:cTn id="7" dur="500"/>
                                        <p:tgtEl>
                                          <p:spTgt spid="1086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86467">
                                            <p:txEl>
                                              <p:pRg st="2" end="2"/>
                                            </p:txEl>
                                          </p:spTgt>
                                        </p:tgtEl>
                                        <p:attrNameLst>
                                          <p:attrName>style.visibility</p:attrName>
                                        </p:attrNameLst>
                                      </p:cBhvr>
                                      <p:to>
                                        <p:strVal val="visible"/>
                                      </p:to>
                                    </p:set>
                                    <p:animEffect transition="in" filter="box(in)">
                                      <p:cBhvr>
                                        <p:cTn id="12" dur="500"/>
                                        <p:tgtEl>
                                          <p:spTgt spid="10864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3 Marcador de pie de página">
            <a:extLst>
              <a:ext uri="{FF2B5EF4-FFF2-40B4-BE49-F238E27FC236}">
                <a16:creationId xmlns:a16="http://schemas.microsoft.com/office/drawing/2014/main" id="{EECC1FB8-6B37-3AC7-7E37-467618CE002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1088514" name="Rectangle 2">
            <a:extLst>
              <a:ext uri="{FF2B5EF4-FFF2-40B4-BE49-F238E27FC236}">
                <a16:creationId xmlns:a16="http://schemas.microsoft.com/office/drawing/2014/main" id="{BAB4D4CF-3187-BADC-6024-CDF547AEB563}"/>
              </a:ext>
            </a:extLst>
          </p:cNvPr>
          <p:cNvSpPr>
            <a:spLocks noGrp="1" noChangeArrowheads="1"/>
          </p:cNvSpPr>
          <p:nvPr>
            <p:ph type="subTitle" idx="1"/>
          </p:nvPr>
        </p:nvSpPr>
        <p:spPr/>
        <p:txBody>
          <a:bodyPr/>
          <a:lstStyle/>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p:txBody>
      </p:sp>
      <p:sp>
        <p:nvSpPr>
          <p:cNvPr id="1088515" name="Rectangle 3">
            <a:extLst>
              <a:ext uri="{FF2B5EF4-FFF2-40B4-BE49-F238E27FC236}">
                <a16:creationId xmlns:a16="http://schemas.microsoft.com/office/drawing/2014/main" id="{C858C4C3-378B-B190-A744-579913961E75}"/>
              </a:ext>
            </a:extLst>
          </p:cNvPr>
          <p:cNvSpPr>
            <a:spLocks noGrp="1" noChangeArrowheads="1"/>
          </p:cNvSpPr>
          <p:nvPr>
            <p:ph type="ctrTitle"/>
          </p:nvPr>
        </p:nvSpPr>
        <p:spPr>
          <a:xfrm>
            <a:off x="685800" y="2395538"/>
            <a:ext cx="7772400" cy="1681162"/>
          </a:xfrm>
          <a:noFill/>
        </p:spPr>
        <p:txBody>
          <a:bodyPr lIns="91429" tIns="45714" rIns="91429" bIns="45714" anchor="ctr"/>
          <a:lstStyle/>
          <a:p>
            <a:pPr algn="ctr"/>
            <a:r>
              <a:rPr lang="es-ES" altLang="es-CO" sz="3000">
                <a:solidFill>
                  <a:srgbClr val="D83110"/>
                </a:solidFill>
              </a:rPr>
              <a:t>Sistema de Líneas de Crédito</a:t>
            </a:r>
            <a:br>
              <a:rPr lang="es-ES" altLang="es-CO" sz="3000">
                <a:solidFill>
                  <a:srgbClr val="D83110"/>
                </a:solidFill>
              </a:rPr>
            </a:br>
            <a:br>
              <a:rPr lang="es-ES" altLang="es-CO" sz="3000">
                <a:solidFill>
                  <a:srgbClr val="D83110"/>
                </a:solidFill>
              </a:rPr>
            </a:br>
            <a:r>
              <a:rPr lang="es-ES" altLang="es-CO" sz="3000">
                <a:solidFill>
                  <a:srgbClr val="D83110"/>
                </a:solidFill>
              </a:rPr>
              <a:t>Esquema de Saldos</a:t>
            </a:r>
          </a:p>
        </p:txBody>
      </p:sp>
      <p:sp>
        <p:nvSpPr>
          <p:cNvPr id="68613" name="Rectangle 4">
            <a:extLst>
              <a:ext uri="{FF2B5EF4-FFF2-40B4-BE49-F238E27FC236}">
                <a16:creationId xmlns:a16="http://schemas.microsoft.com/office/drawing/2014/main" id="{14A45DCC-D6C1-F965-F713-7700BADDACFC}"/>
              </a:ext>
            </a:extLst>
          </p:cNvPr>
          <p:cNvSpPr>
            <a:spLocks noChangeArrowheads="1"/>
          </p:cNvSpPr>
          <p:nvPr/>
        </p:nvSpPr>
        <p:spPr bwMode="auto">
          <a:xfrm>
            <a:off x="171450"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Bantotal Training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88515"/>
                                        </p:tgtEl>
                                        <p:attrNameLst>
                                          <p:attrName>style.visibility</p:attrName>
                                        </p:attrNameLst>
                                      </p:cBhvr>
                                      <p:to>
                                        <p:strVal val="visible"/>
                                      </p:to>
                                    </p:set>
                                    <p:animEffect transition="in" filter="box(in)">
                                      <p:cBhvr>
                                        <p:cTn id="7" dur="500"/>
                                        <p:tgtEl>
                                          <p:spTgt spid="1088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8515" grpId="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3 Marcador de pie de página">
            <a:extLst>
              <a:ext uri="{FF2B5EF4-FFF2-40B4-BE49-F238E27FC236}">
                <a16:creationId xmlns:a16="http://schemas.microsoft.com/office/drawing/2014/main" id="{35910AF0-9D4C-9408-5944-BC61A66EFD8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69635" name="Rectangle 2">
            <a:extLst>
              <a:ext uri="{FF2B5EF4-FFF2-40B4-BE49-F238E27FC236}">
                <a16:creationId xmlns:a16="http://schemas.microsoft.com/office/drawing/2014/main" id="{25094794-1FB2-6312-A895-F3D3384A25B8}"/>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Líneas de Crédito</a:t>
            </a:r>
          </a:p>
        </p:txBody>
      </p:sp>
      <p:sp>
        <p:nvSpPr>
          <p:cNvPr id="1090563" name="Rectangle 3">
            <a:extLst>
              <a:ext uri="{FF2B5EF4-FFF2-40B4-BE49-F238E27FC236}">
                <a16:creationId xmlns:a16="http://schemas.microsoft.com/office/drawing/2014/main" id="{BAB0DE79-E11B-3854-ADC6-02B33DEA64B8}"/>
              </a:ext>
            </a:extLst>
          </p:cNvPr>
          <p:cNvSpPr>
            <a:spLocks noGrp="1" noChangeArrowheads="1"/>
          </p:cNvSpPr>
          <p:nvPr>
            <p:ph type="body" idx="1"/>
          </p:nvPr>
        </p:nvSpPr>
        <p:spPr>
          <a:xfrm>
            <a:off x="609600" y="1701800"/>
            <a:ext cx="8215313" cy="4391025"/>
          </a:xfrm>
        </p:spPr>
        <p:txBody>
          <a:bodyPr/>
          <a:lstStyle/>
          <a:p>
            <a:pPr algn="just" eaLnBrk="1" hangingPunct="1">
              <a:lnSpc>
                <a:spcPct val="70000"/>
              </a:lnSpc>
              <a:defRPr/>
            </a:pPr>
            <a:r>
              <a:rPr lang="es-ES" sz="2400" dirty="0">
                <a:solidFill>
                  <a:srgbClr val="002060"/>
                </a:solidFill>
              </a:rPr>
              <a:t>Siempre se cumple la siguiente ecuación:</a:t>
            </a:r>
          </a:p>
          <a:p>
            <a:pPr algn="just" eaLnBrk="1" hangingPunct="1">
              <a:lnSpc>
                <a:spcPct val="70000"/>
              </a:lnSpc>
              <a:buFontTx/>
              <a:buNone/>
              <a:defRPr/>
            </a:pPr>
            <a:r>
              <a:rPr lang="es-ES" sz="2400" dirty="0">
                <a:solidFill>
                  <a:srgbClr val="002060"/>
                </a:solidFill>
              </a:rPr>
              <a:t>	Línea Otorgada = Línea Disponible + Línea Utilizada</a:t>
            </a:r>
          </a:p>
        </p:txBody>
      </p:sp>
      <p:sp>
        <p:nvSpPr>
          <p:cNvPr id="1090564" name="Rectangle 4">
            <a:extLst>
              <a:ext uri="{FF2B5EF4-FFF2-40B4-BE49-F238E27FC236}">
                <a16:creationId xmlns:a16="http://schemas.microsoft.com/office/drawing/2014/main" id="{0599F9EA-BDAE-C646-4853-9B7E69CD6848}"/>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Esquema de Saldos:</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90564">
                                            <p:txEl>
                                              <p:pRg st="0" end="0"/>
                                            </p:txEl>
                                          </p:spTgt>
                                        </p:tgtEl>
                                        <p:attrNameLst>
                                          <p:attrName>style.visibility</p:attrName>
                                        </p:attrNameLst>
                                      </p:cBhvr>
                                      <p:to>
                                        <p:strVal val="visible"/>
                                      </p:to>
                                    </p:set>
                                    <p:animEffect transition="in" filter="wipe(left)">
                                      <p:cBhvr>
                                        <p:cTn id="7" dur="500"/>
                                        <p:tgtEl>
                                          <p:spTgt spid="109056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90563">
                                            <p:txEl>
                                              <p:pRg st="0" end="0"/>
                                            </p:txEl>
                                          </p:spTgt>
                                        </p:tgtEl>
                                        <p:attrNameLst>
                                          <p:attrName>style.visibility</p:attrName>
                                        </p:attrNameLst>
                                      </p:cBhvr>
                                      <p:to>
                                        <p:strVal val="visible"/>
                                      </p:to>
                                    </p:set>
                                    <p:animEffect transition="in" filter="box(in)">
                                      <p:cBhvr>
                                        <p:cTn id="12" dur="500"/>
                                        <p:tgtEl>
                                          <p:spTgt spid="109056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090563">
                                            <p:txEl>
                                              <p:pRg st="1" end="1"/>
                                            </p:txEl>
                                          </p:spTgt>
                                        </p:tgtEl>
                                        <p:attrNameLst>
                                          <p:attrName>style.visibility</p:attrName>
                                        </p:attrNameLst>
                                      </p:cBhvr>
                                      <p:to>
                                        <p:strVal val="visible"/>
                                      </p:to>
                                    </p:set>
                                    <p:animEffect transition="in" filter="box(in)">
                                      <p:cBhvr>
                                        <p:cTn id="17" dur="500"/>
                                        <p:tgtEl>
                                          <p:spTgt spid="10905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0564"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3 Marcador de pie de página">
            <a:extLst>
              <a:ext uri="{FF2B5EF4-FFF2-40B4-BE49-F238E27FC236}">
                <a16:creationId xmlns:a16="http://schemas.microsoft.com/office/drawing/2014/main" id="{D3A6CAFB-75EB-2CC5-4779-5507D69E21B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1092610" name="Rectangle 2">
            <a:extLst>
              <a:ext uri="{FF2B5EF4-FFF2-40B4-BE49-F238E27FC236}">
                <a16:creationId xmlns:a16="http://schemas.microsoft.com/office/drawing/2014/main" id="{BAEAA512-EC2F-B350-630B-AE75C536B96D}"/>
              </a:ext>
            </a:extLst>
          </p:cNvPr>
          <p:cNvSpPr>
            <a:spLocks noGrp="1" noChangeArrowheads="1"/>
          </p:cNvSpPr>
          <p:nvPr>
            <p:ph type="subTitle" idx="1"/>
          </p:nvPr>
        </p:nvSpPr>
        <p:spPr/>
        <p:txBody>
          <a:bodyPr/>
          <a:lstStyle/>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p:txBody>
      </p:sp>
      <p:sp>
        <p:nvSpPr>
          <p:cNvPr id="1092611" name="Rectangle 3">
            <a:extLst>
              <a:ext uri="{FF2B5EF4-FFF2-40B4-BE49-F238E27FC236}">
                <a16:creationId xmlns:a16="http://schemas.microsoft.com/office/drawing/2014/main" id="{68F7FAFC-02FE-C808-FBA0-710CA33CD0B7}"/>
              </a:ext>
            </a:extLst>
          </p:cNvPr>
          <p:cNvSpPr>
            <a:spLocks noGrp="1" noChangeArrowheads="1"/>
          </p:cNvSpPr>
          <p:nvPr>
            <p:ph type="ctrTitle"/>
          </p:nvPr>
        </p:nvSpPr>
        <p:spPr>
          <a:xfrm>
            <a:off x="685800" y="2395538"/>
            <a:ext cx="7772400" cy="1681162"/>
          </a:xfrm>
          <a:noFill/>
        </p:spPr>
        <p:txBody>
          <a:bodyPr lIns="91429" tIns="45714" rIns="91429" bIns="45714" anchor="ctr"/>
          <a:lstStyle/>
          <a:p>
            <a:pPr algn="ctr"/>
            <a:r>
              <a:rPr lang="es-ES" altLang="es-CO" sz="3000">
                <a:solidFill>
                  <a:srgbClr val="D83110"/>
                </a:solidFill>
              </a:rPr>
              <a:t>Sistema de Líneas de Crédito</a:t>
            </a:r>
            <a:br>
              <a:rPr lang="es-ES" altLang="es-CO" sz="3000">
                <a:solidFill>
                  <a:srgbClr val="D83110"/>
                </a:solidFill>
              </a:rPr>
            </a:br>
            <a:br>
              <a:rPr lang="es-ES" altLang="es-CO" sz="3000">
                <a:solidFill>
                  <a:srgbClr val="D83110"/>
                </a:solidFill>
              </a:rPr>
            </a:br>
            <a:r>
              <a:rPr lang="es-ES" altLang="es-CO" sz="3000">
                <a:solidFill>
                  <a:srgbClr val="D83110"/>
                </a:solidFill>
              </a:rPr>
              <a:t>Vínculos:  Líneas - Producto</a:t>
            </a:r>
          </a:p>
        </p:txBody>
      </p:sp>
      <p:sp>
        <p:nvSpPr>
          <p:cNvPr id="70661" name="Rectangle 4">
            <a:extLst>
              <a:ext uri="{FF2B5EF4-FFF2-40B4-BE49-F238E27FC236}">
                <a16:creationId xmlns:a16="http://schemas.microsoft.com/office/drawing/2014/main" id="{882C1F50-A1F8-5AB6-F150-A4CE090149DE}"/>
              </a:ext>
            </a:extLst>
          </p:cNvPr>
          <p:cNvSpPr>
            <a:spLocks noChangeArrowheads="1"/>
          </p:cNvSpPr>
          <p:nvPr/>
        </p:nvSpPr>
        <p:spPr bwMode="auto">
          <a:xfrm>
            <a:off x="171450"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Bantotal Training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92611"/>
                                        </p:tgtEl>
                                        <p:attrNameLst>
                                          <p:attrName>style.visibility</p:attrName>
                                        </p:attrNameLst>
                                      </p:cBhvr>
                                      <p:to>
                                        <p:strVal val="visible"/>
                                      </p:to>
                                    </p:set>
                                    <p:animEffect transition="in" filter="box(in)">
                                      <p:cBhvr>
                                        <p:cTn id="7" dur="500"/>
                                        <p:tgtEl>
                                          <p:spTgt spid="1092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2611" grpId="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2 Marcador de pie de página">
            <a:extLst>
              <a:ext uri="{FF2B5EF4-FFF2-40B4-BE49-F238E27FC236}">
                <a16:creationId xmlns:a16="http://schemas.microsoft.com/office/drawing/2014/main" id="{32BF3642-532A-CA22-4B24-77F2ECFCD03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71683" name="Rectangle 2">
            <a:extLst>
              <a:ext uri="{FF2B5EF4-FFF2-40B4-BE49-F238E27FC236}">
                <a16:creationId xmlns:a16="http://schemas.microsoft.com/office/drawing/2014/main" id="{5499131C-EB1E-90AF-F01C-F9E71E48CB36}"/>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Líneas de Crédito</a:t>
            </a:r>
          </a:p>
        </p:txBody>
      </p:sp>
      <p:sp>
        <p:nvSpPr>
          <p:cNvPr id="1081348" name="Rectangle 4">
            <a:extLst>
              <a:ext uri="{FF2B5EF4-FFF2-40B4-BE49-F238E27FC236}">
                <a16:creationId xmlns:a16="http://schemas.microsoft.com/office/drawing/2014/main" id="{5C312A59-6393-3288-4E4F-C2FE47A0B480}"/>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Vínculo:  Líneas - Producto</a:t>
            </a:r>
            <a:endParaRPr kumimoji="0" lang="es-ES" sz="2800" b="1">
              <a:solidFill>
                <a:srgbClr val="D83110"/>
              </a:solidFill>
              <a:effectLst>
                <a:outerShdw blurRad="38100" dist="38100" dir="2700000" algn="tl">
                  <a:srgbClr val="C0C0C0"/>
                </a:outerShdw>
              </a:effectLst>
              <a:latin typeface="Arial" charset="0"/>
            </a:endParaRPr>
          </a:p>
        </p:txBody>
      </p:sp>
      <p:graphicFrame>
        <p:nvGraphicFramePr>
          <p:cNvPr id="1081350" name="Group 6">
            <a:extLst>
              <a:ext uri="{FF2B5EF4-FFF2-40B4-BE49-F238E27FC236}">
                <a16:creationId xmlns:a16="http://schemas.microsoft.com/office/drawing/2014/main" id="{233B6078-FADD-4F04-E5A9-0278DBDCE772}"/>
              </a:ext>
            </a:extLst>
          </p:cNvPr>
          <p:cNvGraphicFramePr>
            <a:graphicFrameLocks noGrp="1"/>
          </p:cNvGraphicFramePr>
          <p:nvPr>
            <p:ph/>
          </p:nvPr>
        </p:nvGraphicFramePr>
        <p:xfrm>
          <a:off x="684213" y="1584325"/>
          <a:ext cx="7705725" cy="4724400"/>
        </p:xfrm>
        <a:graphic>
          <a:graphicData uri="http://schemas.openxmlformats.org/drawingml/2006/table">
            <a:tbl>
              <a:tblPr/>
              <a:tblGrid>
                <a:gridCol w="452437">
                  <a:extLst>
                    <a:ext uri="{9D8B030D-6E8A-4147-A177-3AD203B41FA5}">
                      <a16:colId xmlns:a16="http://schemas.microsoft.com/office/drawing/2014/main" val="20000"/>
                    </a:ext>
                  </a:extLst>
                </a:gridCol>
                <a:gridCol w="2509838">
                  <a:extLst>
                    <a:ext uri="{9D8B030D-6E8A-4147-A177-3AD203B41FA5}">
                      <a16:colId xmlns:a16="http://schemas.microsoft.com/office/drawing/2014/main" val="20001"/>
                    </a:ext>
                  </a:extLst>
                </a:gridCol>
                <a:gridCol w="447675">
                  <a:extLst>
                    <a:ext uri="{9D8B030D-6E8A-4147-A177-3AD203B41FA5}">
                      <a16:colId xmlns:a16="http://schemas.microsoft.com/office/drawing/2014/main" val="20002"/>
                    </a:ext>
                  </a:extLst>
                </a:gridCol>
                <a:gridCol w="2073275">
                  <a:extLst>
                    <a:ext uri="{9D8B030D-6E8A-4147-A177-3AD203B41FA5}">
                      <a16:colId xmlns:a16="http://schemas.microsoft.com/office/drawing/2014/main" val="20003"/>
                    </a:ext>
                  </a:extLst>
                </a:gridCol>
                <a:gridCol w="444500">
                  <a:extLst>
                    <a:ext uri="{9D8B030D-6E8A-4147-A177-3AD203B41FA5}">
                      <a16:colId xmlns:a16="http://schemas.microsoft.com/office/drawing/2014/main" val="20004"/>
                    </a:ext>
                  </a:extLst>
                </a:gridCol>
                <a:gridCol w="444500">
                  <a:extLst>
                    <a:ext uri="{9D8B030D-6E8A-4147-A177-3AD203B41FA5}">
                      <a16:colId xmlns:a16="http://schemas.microsoft.com/office/drawing/2014/main" val="20005"/>
                    </a:ext>
                  </a:extLst>
                </a:gridCol>
                <a:gridCol w="739775">
                  <a:extLst>
                    <a:ext uri="{9D8B030D-6E8A-4147-A177-3AD203B41FA5}">
                      <a16:colId xmlns:a16="http://schemas.microsoft.com/office/drawing/2014/main" val="20006"/>
                    </a:ext>
                  </a:extLst>
                </a:gridCol>
                <a:gridCol w="593725">
                  <a:extLst>
                    <a:ext uri="{9D8B030D-6E8A-4147-A177-3AD203B41FA5}">
                      <a16:colId xmlns:a16="http://schemas.microsoft.com/office/drawing/2014/main" val="20007"/>
                    </a:ext>
                  </a:extLst>
                </a:gridCol>
              </a:tblGrid>
              <a:tr h="915988">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ea typeface="Times New Roman" pitchFamily="18" charset="0"/>
                          <a:cs typeface="Arial" charset="0"/>
                        </a:rPr>
                        <a:t>Tipo de Crédito</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36000" marR="36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UY"/>
                    </a:p>
                  </a:txBody>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ea typeface="Times New Roman" pitchFamily="18" charset="0"/>
                          <a:cs typeface="Arial" charset="0"/>
                        </a:rPr>
                        <a:t>Tipo de Línea</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36000" marR="36000" marT="36000" marB="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s-UY"/>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a:ln>
                            <a:noFill/>
                          </a:ln>
                          <a:solidFill>
                            <a:schemeClr val="tx1"/>
                          </a:solidFill>
                          <a:effectLst/>
                          <a:latin typeface="Arial" charset="0"/>
                          <a:ea typeface="Times New Roman" pitchFamily="18" charset="0"/>
                          <a:cs typeface="Arial" charset="0"/>
                        </a:rPr>
                        <a:t>Revolving?</a:t>
                      </a:r>
                      <a:endParaRPr kumimoji="0" lang="en-US" sz="7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36000" marR="36000" marT="36000" marB="36000" vert="eaVert"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a:ln>
                            <a:noFill/>
                          </a:ln>
                          <a:solidFill>
                            <a:schemeClr val="tx1"/>
                          </a:solidFill>
                          <a:effectLst/>
                          <a:latin typeface="Arial" charset="0"/>
                          <a:ea typeface="Times New Roman" pitchFamily="18" charset="0"/>
                          <a:cs typeface="Arial" charset="0"/>
                        </a:rPr>
                        <a:t>Otra Moneda?</a:t>
                      </a:r>
                      <a:endParaRPr kumimoji="0" lang="en-US" sz="7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36000" marR="36000" marT="36000" marB="36000" vert="eaVert"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a:ln>
                            <a:noFill/>
                          </a:ln>
                          <a:solidFill>
                            <a:schemeClr val="tx1"/>
                          </a:solidFill>
                          <a:effectLst/>
                          <a:latin typeface="Arial" charset="0"/>
                          <a:ea typeface="Times New Roman" pitchFamily="18" charset="0"/>
                          <a:cs typeface="Arial" charset="0"/>
                        </a:rPr>
                        <a:t>Producto cubierto por &gt; 1 límite</a:t>
                      </a:r>
                      <a:endParaRPr kumimoji="0" lang="en-US" sz="7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36000" marR="36000" marT="36000" marB="36000" vert="eaVert"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a:ln>
                            <a:noFill/>
                          </a:ln>
                          <a:solidFill>
                            <a:schemeClr val="tx1"/>
                          </a:solidFill>
                          <a:effectLst/>
                          <a:latin typeface="Arial" charset="0"/>
                          <a:ea typeface="Times New Roman" pitchFamily="18" charset="0"/>
                          <a:cs typeface="Arial" charset="0"/>
                        </a:rPr>
                        <a:t>Límite cubre &gt; 1 producto</a:t>
                      </a:r>
                      <a:endParaRPr kumimoji="0" lang="en-US" sz="7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marL="36000" marR="36000" marT="36000" marB="36000" vert="eaVert"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03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2</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C/Crédito Importación </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40</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Operacs. con el Exterior</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03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5</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Financiacs. C/Crédito</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40</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Operacs. con el Exterior</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03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12</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C/Crédito Exportación</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40</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Operacs. con el Exterior</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03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17</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Prefinanciac. Exportaciones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40</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Operacs. con el Exterior</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03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29</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Garantías Otorgadas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60</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Garantías Otorgadas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03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30</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Créditos Corporativos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10</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Capital de Trabajo</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603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31</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Descuento de Documentos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50</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Descuento de Docs.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38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34</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Créditos por Venta de Bs. Recibidos en Dación</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20</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Ordinarios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603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35</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Giros Financiados            </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40</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Operacs. con el Exterior</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603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71</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Descuento de Documentos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50</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Descuento de Docs.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603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110</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Préstamos Sectoriales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30</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Financiam. De Terceros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603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111</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Préstamos Capital de Trabajo</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10</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Capital de Trabajo</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603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112</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Préstamos Ordinarios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20</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Ordinarios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603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123</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Límites de Remesas Exterior</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40</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Operacs. con el Exterior</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Arial" charset="0"/>
                          <a:ea typeface="Times New Roman" pitchFamily="18" charset="0"/>
                          <a:cs typeface="Arial" charset="0"/>
                        </a:rPr>
                        <a:t>S</a:t>
                      </a:r>
                      <a:endParaRPr kumimoji="0" lang="en-US" sz="9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81350"/>
                                        </p:tgtEl>
                                        <p:attrNameLst>
                                          <p:attrName>style.visibility</p:attrName>
                                        </p:attrNameLst>
                                      </p:cBhvr>
                                      <p:to>
                                        <p:strVal val="visible"/>
                                      </p:to>
                                    </p:set>
                                    <p:animEffect transition="in" filter="box(in)">
                                      <p:cBhvr>
                                        <p:cTn id="7" dur="500"/>
                                        <p:tgtEl>
                                          <p:spTgt spid="1081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3 Marcador de pie de página">
            <a:extLst>
              <a:ext uri="{FF2B5EF4-FFF2-40B4-BE49-F238E27FC236}">
                <a16:creationId xmlns:a16="http://schemas.microsoft.com/office/drawing/2014/main" id="{9633FF34-596C-19EA-6884-8355057718F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952322" name="Rectangle 2">
            <a:extLst>
              <a:ext uri="{FF2B5EF4-FFF2-40B4-BE49-F238E27FC236}">
                <a16:creationId xmlns:a16="http://schemas.microsoft.com/office/drawing/2014/main" id="{D7228D14-E0D9-A053-8A67-DEC297A8AA38}"/>
              </a:ext>
            </a:extLst>
          </p:cNvPr>
          <p:cNvSpPr>
            <a:spLocks noGrp="1" noChangeArrowheads="1"/>
          </p:cNvSpPr>
          <p:nvPr>
            <p:ph type="subTitle" idx="1"/>
          </p:nvPr>
        </p:nvSpPr>
        <p:spPr/>
        <p:txBody>
          <a:bodyPr/>
          <a:lstStyle/>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p:txBody>
      </p:sp>
      <p:sp>
        <p:nvSpPr>
          <p:cNvPr id="952323" name="Rectangle 3">
            <a:extLst>
              <a:ext uri="{FF2B5EF4-FFF2-40B4-BE49-F238E27FC236}">
                <a16:creationId xmlns:a16="http://schemas.microsoft.com/office/drawing/2014/main" id="{6284184D-3F38-739C-D97B-F259B87B5B9B}"/>
              </a:ext>
            </a:extLst>
          </p:cNvPr>
          <p:cNvSpPr>
            <a:spLocks noGrp="1" noChangeArrowheads="1"/>
          </p:cNvSpPr>
          <p:nvPr>
            <p:ph type="ctrTitle"/>
          </p:nvPr>
        </p:nvSpPr>
        <p:spPr>
          <a:xfrm>
            <a:off x="685800" y="2395538"/>
            <a:ext cx="7772400" cy="1681162"/>
          </a:xfrm>
          <a:noFill/>
        </p:spPr>
        <p:txBody>
          <a:bodyPr lIns="91429" tIns="45714" rIns="91429" bIns="45714" anchor="ctr"/>
          <a:lstStyle/>
          <a:p>
            <a:pPr algn="ctr"/>
            <a:r>
              <a:rPr lang="es-ES" altLang="es-CO" sz="3000">
                <a:solidFill>
                  <a:srgbClr val="D83110"/>
                </a:solidFill>
              </a:rPr>
              <a:t>Sistema de Préstamos</a:t>
            </a:r>
            <a:br>
              <a:rPr lang="es-ES" altLang="es-CO" sz="3000">
                <a:solidFill>
                  <a:srgbClr val="D83110"/>
                </a:solidFill>
              </a:rPr>
            </a:br>
            <a:br>
              <a:rPr lang="es-ES" altLang="es-CO" sz="3000">
                <a:solidFill>
                  <a:srgbClr val="D83110"/>
                </a:solidFill>
              </a:rPr>
            </a:br>
            <a:r>
              <a:rPr lang="es-ES" altLang="es-CO" sz="3000">
                <a:solidFill>
                  <a:srgbClr val="D83110"/>
                </a:solidFill>
              </a:rPr>
              <a:t>Fórmulas para el cálculo de intereses</a:t>
            </a:r>
          </a:p>
        </p:txBody>
      </p:sp>
      <p:sp>
        <p:nvSpPr>
          <p:cNvPr id="8197" name="Rectangle 4">
            <a:extLst>
              <a:ext uri="{FF2B5EF4-FFF2-40B4-BE49-F238E27FC236}">
                <a16:creationId xmlns:a16="http://schemas.microsoft.com/office/drawing/2014/main" id="{57B9B380-96A9-D5AE-6973-53E4163598D5}"/>
              </a:ext>
            </a:extLst>
          </p:cNvPr>
          <p:cNvSpPr>
            <a:spLocks noChangeArrowheads="1"/>
          </p:cNvSpPr>
          <p:nvPr/>
        </p:nvSpPr>
        <p:spPr bwMode="auto">
          <a:xfrm>
            <a:off x="171450"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Bantotal Training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52323"/>
                                        </p:tgtEl>
                                        <p:attrNameLst>
                                          <p:attrName>style.visibility</p:attrName>
                                        </p:attrNameLst>
                                      </p:cBhvr>
                                      <p:to>
                                        <p:strVal val="visible"/>
                                      </p:to>
                                    </p:set>
                                    <p:animEffect transition="in" filter="box(in)">
                                      <p:cBhvr>
                                        <p:cTn id="7" dur="500"/>
                                        <p:tgtEl>
                                          <p:spTgt spid="952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23" grpId="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3 Marcador de pie de página">
            <a:extLst>
              <a:ext uri="{FF2B5EF4-FFF2-40B4-BE49-F238E27FC236}">
                <a16:creationId xmlns:a16="http://schemas.microsoft.com/office/drawing/2014/main" id="{5BBE3FC0-DF96-295E-7380-4DAC5332439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1094658" name="Rectangle 2">
            <a:extLst>
              <a:ext uri="{FF2B5EF4-FFF2-40B4-BE49-F238E27FC236}">
                <a16:creationId xmlns:a16="http://schemas.microsoft.com/office/drawing/2014/main" id="{5D15C91C-8E77-41E4-EA4F-BFE59FF00DC3}"/>
              </a:ext>
            </a:extLst>
          </p:cNvPr>
          <p:cNvSpPr>
            <a:spLocks noGrp="1" noChangeArrowheads="1"/>
          </p:cNvSpPr>
          <p:nvPr>
            <p:ph type="subTitle" idx="1"/>
          </p:nvPr>
        </p:nvSpPr>
        <p:spPr/>
        <p:txBody>
          <a:bodyPr/>
          <a:lstStyle/>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p:txBody>
      </p:sp>
      <p:sp>
        <p:nvSpPr>
          <p:cNvPr id="1094659" name="Rectangle 3">
            <a:extLst>
              <a:ext uri="{FF2B5EF4-FFF2-40B4-BE49-F238E27FC236}">
                <a16:creationId xmlns:a16="http://schemas.microsoft.com/office/drawing/2014/main" id="{B72BC282-A57E-AEE9-47B6-DE540B0E8A42}"/>
              </a:ext>
            </a:extLst>
          </p:cNvPr>
          <p:cNvSpPr>
            <a:spLocks noGrp="1" noChangeArrowheads="1"/>
          </p:cNvSpPr>
          <p:nvPr>
            <p:ph type="ctrTitle"/>
          </p:nvPr>
        </p:nvSpPr>
        <p:spPr>
          <a:xfrm>
            <a:off x="685800" y="2395538"/>
            <a:ext cx="7772400" cy="1681162"/>
          </a:xfrm>
          <a:noFill/>
        </p:spPr>
        <p:txBody>
          <a:bodyPr lIns="91429" tIns="45714" rIns="91429" bIns="45714" anchor="ctr"/>
          <a:lstStyle/>
          <a:p>
            <a:pPr algn="ctr"/>
            <a:r>
              <a:rPr lang="es-ES" altLang="es-CO" sz="3000">
                <a:solidFill>
                  <a:srgbClr val="D83110"/>
                </a:solidFill>
              </a:rPr>
              <a:t>Sistema de Líneas de Crédito</a:t>
            </a:r>
            <a:br>
              <a:rPr lang="es-ES" altLang="es-CO" sz="3000">
                <a:solidFill>
                  <a:srgbClr val="D83110"/>
                </a:solidFill>
              </a:rPr>
            </a:br>
            <a:br>
              <a:rPr lang="es-ES" altLang="es-CO" sz="3000">
                <a:solidFill>
                  <a:srgbClr val="D83110"/>
                </a:solidFill>
              </a:rPr>
            </a:br>
            <a:r>
              <a:rPr lang="es-ES" altLang="es-CO" sz="3000">
                <a:solidFill>
                  <a:srgbClr val="D83110"/>
                </a:solidFill>
              </a:rPr>
              <a:t>Circuito Operativo</a:t>
            </a:r>
          </a:p>
        </p:txBody>
      </p:sp>
      <p:sp>
        <p:nvSpPr>
          <p:cNvPr id="72709" name="Rectangle 4">
            <a:extLst>
              <a:ext uri="{FF2B5EF4-FFF2-40B4-BE49-F238E27FC236}">
                <a16:creationId xmlns:a16="http://schemas.microsoft.com/office/drawing/2014/main" id="{2A47D983-489C-C22F-3543-DB470DB22BB2}"/>
              </a:ext>
            </a:extLst>
          </p:cNvPr>
          <p:cNvSpPr>
            <a:spLocks noChangeArrowheads="1"/>
          </p:cNvSpPr>
          <p:nvPr/>
        </p:nvSpPr>
        <p:spPr bwMode="auto">
          <a:xfrm>
            <a:off x="171450"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Bantotal Training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94659"/>
                                        </p:tgtEl>
                                        <p:attrNameLst>
                                          <p:attrName>style.visibility</p:attrName>
                                        </p:attrNameLst>
                                      </p:cBhvr>
                                      <p:to>
                                        <p:strVal val="visible"/>
                                      </p:to>
                                    </p:set>
                                    <p:animEffect transition="in" filter="box(in)">
                                      <p:cBhvr>
                                        <p:cTn id="7" dur="500"/>
                                        <p:tgtEl>
                                          <p:spTgt spid="1094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4659" grpId="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3 Marcador de pie de página">
            <a:extLst>
              <a:ext uri="{FF2B5EF4-FFF2-40B4-BE49-F238E27FC236}">
                <a16:creationId xmlns:a16="http://schemas.microsoft.com/office/drawing/2014/main" id="{EA063F0D-13B7-903D-1005-1103747759E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73731" name="Rectangle 2">
            <a:extLst>
              <a:ext uri="{FF2B5EF4-FFF2-40B4-BE49-F238E27FC236}">
                <a16:creationId xmlns:a16="http://schemas.microsoft.com/office/drawing/2014/main" id="{85BCC44E-C995-9DDB-C24F-5FFFE43A6959}"/>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Líneas de Crédito</a:t>
            </a:r>
          </a:p>
        </p:txBody>
      </p:sp>
      <p:sp>
        <p:nvSpPr>
          <p:cNvPr id="1098756" name="Rectangle 4">
            <a:extLst>
              <a:ext uri="{FF2B5EF4-FFF2-40B4-BE49-F238E27FC236}">
                <a16:creationId xmlns:a16="http://schemas.microsoft.com/office/drawing/2014/main" id="{E96AA655-7FAB-7466-E912-0B8256364BA7}"/>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Circuito Operativo:</a:t>
            </a:r>
            <a:endParaRPr kumimoji="0" lang="es-ES" sz="2800" b="1">
              <a:solidFill>
                <a:srgbClr val="D83110"/>
              </a:solidFill>
              <a:effectLst>
                <a:outerShdw blurRad="38100" dist="38100" dir="2700000" algn="tl">
                  <a:srgbClr val="C0C0C0"/>
                </a:outerShdw>
              </a:effectLst>
              <a:latin typeface="Arial" charset="0"/>
            </a:endParaRPr>
          </a:p>
        </p:txBody>
      </p:sp>
      <p:pic>
        <p:nvPicPr>
          <p:cNvPr id="1098758" name="Picture 6">
            <a:extLst>
              <a:ext uri="{FF2B5EF4-FFF2-40B4-BE49-F238E27FC236}">
                <a16:creationId xmlns:a16="http://schemas.microsoft.com/office/drawing/2014/main" id="{229580F7-A5D7-A53A-7669-2B9C2B6D5F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675" y="1419225"/>
            <a:ext cx="6675438"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98756">
                                            <p:txEl>
                                              <p:pRg st="0" end="0"/>
                                            </p:txEl>
                                          </p:spTgt>
                                        </p:tgtEl>
                                        <p:attrNameLst>
                                          <p:attrName>style.visibility</p:attrName>
                                        </p:attrNameLst>
                                      </p:cBhvr>
                                      <p:to>
                                        <p:strVal val="visible"/>
                                      </p:to>
                                    </p:set>
                                    <p:animEffect transition="in" filter="wipe(left)">
                                      <p:cBhvr>
                                        <p:cTn id="7" dur="500"/>
                                        <p:tgtEl>
                                          <p:spTgt spid="109875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98758"/>
                                        </p:tgtEl>
                                        <p:attrNameLst>
                                          <p:attrName>style.visibility</p:attrName>
                                        </p:attrNameLst>
                                      </p:cBhvr>
                                      <p:to>
                                        <p:strVal val="visible"/>
                                      </p:to>
                                    </p:set>
                                    <p:animEffect transition="in" filter="box(in)">
                                      <p:cBhvr>
                                        <p:cTn id="12" dur="500"/>
                                        <p:tgtEl>
                                          <p:spTgt spid="1098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8756"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3 Marcador de pie de página">
            <a:extLst>
              <a:ext uri="{FF2B5EF4-FFF2-40B4-BE49-F238E27FC236}">
                <a16:creationId xmlns:a16="http://schemas.microsoft.com/office/drawing/2014/main" id="{1A3B87B2-52D1-F0C2-F12A-857B7CF11A4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74755" name="Rectangle 2">
            <a:extLst>
              <a:ext uri="{FF2B5EF4-FFF2-40B4-BE49-F238E27FC236}">
                <a16:creationId xmlns:a16="http://schemas.microsoft.com/office/drawing/2014/main" id="{EDA70916-D06F-AEF2-70EE-81430720E74E}"/>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Líneas de Crédito</a:t>
            </a:r>
          </a:p>
        </p:txBody>
      </p:sp>
      <p:sp>
        <p:nvSpPr>
          <p:cNvPr id="1100803" name="Rectangle 3">
            <a:extLst>
              <a:ext uri="{FF2B5EF4-FFF2-40B4-BE49-F238E27FC236}">
                <a16:creationId xmlns:a16="http://schemas.microsoft.com/office/drawing/2014/main" id="{487EB022-DB9C-BE92-32B1-F22DC6BF6440}"/>
              </a:ext>
            </a:extLst>
          </p:cNvPr>
          <p:cNvSpPr>
            <a:spLocks noGrp="1" noChangeArrowheads="1"/>
          </p:cNvSpPr>
          <p:nvPr>
            <p:ph type="body" idx="1"/>
          </p:nvPr>
        </p:nvSpPr>
        <p:spPr>
          <a:xfrm>
            <a:off x="609600" y="1701800"/>
            <a:ext cx="8215313" cy="4391025"/>
          </a:xfrm>
        </p:spPr>
        <p:txBody>
          <a:bodyPr/>
          <a:lstStyle/>
          <a:p>
            <a:pPr eaLnBrk="1" hangingPunct="1">
              <a:lnSpc>
                <a:spcPct val="80000"/>
              </a:lnSpc>
              <a:defRPr/>
            </a:pPr>
            <a:r>
              <a:rPr lang="es-ES" sz="2300"/>
              <a:t>Alta Centralizada: </a:t>
            </a:r>
          </a:p>
          <a:p>
            <a:pPr lvl="1" eaLnBrk="1" hangingPunct="1">
              <a:lnSpc>
                <a:spcPct val="80000"/>
              </a:lnSpc>
              <a:defRPr/>
            </a:pPr>
            <a:r>
              <a:rPr lang="es-ES" sz="2300"/>
              <a:t>Otorgamiento de varias líneas en una misma moneda en M/N</a:t>
            </a:r>
          </a:p>
          <a:p>
            <a:pPr lvl="2" eaLnBrk="1" hangingPunct="1">
              <a:lnSpc>
                <a:spcPct val="80000"/>
              </a:lnSpc>
              <a:buFontTx/>
              <a:buNone/>
              <a:defRPr/>
            </a:pPr>
            <a:r>
              <a:rPr lang="es-ES" sz="2300"/>
              <a:t>TRN, </a:t>
            </a:r>
            <a:r>
              <a:rPr lang="es-ES" sz="2300" b="1">
                <a:solidFill>
                  <a:srgbClr val="D83110"/>
                </a:solidFill>
                <a:effectLst>
                  <a:outerShdw blurRad="38100" dist="38100" dir="2700000" algn="tl">
                    <a:srgbClr val="C0C0C0"/>
                  </a:outerShdw>
                </a:effectLst>
              </a:rPr>
              <a:t>131/10</a:t>
            </a:r>
          </a:p>
          <a:p>
            <a:pPr lvl="1" eaLnBrk="1" hangingPunct="1">
              <a:lnSpc>
                <a:spcPct val="80000"/>
              </a:lnSpc>
              <a:defRPr/>
            </a:pPr>
            <a:r>
              <a:rPr lang="es-ES" sz="2300"/>
              <a:t>Otorgamiento de varias líneas en una misma moneda en U$S</a:t>
            </a:r>
          </a:p>
          <a:p>
            <a:pPr lvl="2" eaLnBrk="1" hangingPunct="1">
              <a:lnSpc>
                <a:spcPct val="80000"/>
              </a:lnSpc>
              <a:buFontTx/>
              <a:buNone/>
              <a:defRPr/>
            </a:pPr>
            <a:r>
              <a:rPr lang="es-ES" sz="2300"/>
              <a:t>TRN, </a:t>
            </a:r>
            <a:r>
              <a:rPr lang="es-ES" sz="2300" b="1">
                <a:solidFill>
                  <a:srgbClr val="D83110"/>
                </a:solidFill>
                <a:effectLst>
                  <a:outerShdw blurRad="38100" dist="38100" dir="2700000" algn="tl">
                    <a:srgbClr val="C0C0C0"/>
                  </a:outerShdw>
                </a:effectLst>
              </a:rPr>
              <a:t>131/20</a:t>
            </a:r>
          </a:p>
          <a:p>
            <a:pPr lvl="1" eaLnBrk="1" hangingPunct="1">
              <a:lnSpc>
                <a:spcPct val="80000"/>
              </a:lnSpc>
              <a:defRPr/>
            </a:pPr>
            <a:r>
              <a:rPr lang="es-ES" sz="2300"/>
              <a:t>Vencimiento Único o por Línea</a:t>
            </a:r>
          </a:p>
          <a:p>
            <a:pPr lvl="1" eaLnBrk="1" hangingPunct="1">
              <a:lnSpc>
                <a:spcPct val="80000"/>
              </a:lnSpc>
              <a:defRPr/>
            </a:pPr>
            <a:endParaRPr lang="es-ES" sz="2300"/>
          </a:p>
          <a:p>
            <a:pPr eaLnBrk="1" hangingPunct="1">
              <a:lnSpc>
                <a:spcPct val="80000"/>
              </a:lnSpc>
              <a:defRPr/>
            </a:pPr>
            <a:r>
              <a:rPr lang="es-ES" sz="2300"/>
              <a:t>Alta por Producto:</a:t>
            </a:r>
          </a:p>
          <a:p>
            <a:pPr lvl="1" eaLnBrk="1" hangingPunct="1">
              <a:lnSpc>
                <a:spcPct val="80000"/>
              </a:lnSpc>
              <a:defRPr/>
            </a:pPr>
            <a:r>
              <a:rPr lang="es-ES" sz="2300"/>
              <a:t>Una sola línea (una sola operativa) o para líneas en moneda distinta a M/N o U$S</a:t>
            </a:r>
          </a:p>
          <a:p>
            <a:pPr lvl="1" eaLnBrk="1" hangingPunct="1">
              <a:lnSpc>
                <a:spcPct val="80000"/>
              </a:lnSpc>
              <a:buFontTx/>
              <a:buNone/>
              <a:defRPr/>
            </a:pPr>
            <a:r>
              <a:rPr lang="es-ES" sz="2300"/>
              <a:t>		TRN, </a:t>
            </a:r>
            <a:r>
              <a:rPr lang="es-ES" sz="2300" b="1">
                <a:solidFill>
                  <a:srgbClr val="D83110"/>
                </a:solidFill>
                <a:effectLst>
                  <a:outerShdw blurRad="38100" dist="38100" dir="2700000" algn="tl">
                    <a:srgbClr val="C0C0C0"/>
                  </a:outerShdw>
                </a:effectLst>
              </a:rPr>
              <a:t>131/50</a:t>
            </a:r>
          </a:p>
        </p:txBody>
      </p:sp>
      <p:sp>
        <p:nvSpPr>
          <p:cNvPr id="1100804" name="Rectangle 4">
            <a:extLst>
              <a:ext uri="{FF2B5EF4-FFF2-40B4-BE49-F238E27FC236}">
                <a16:creationId xmlns:a16="http://schemas.microsoft.com/office/drawing/2014/main" id="{41F91EED-9FCD-CA7B-9A4C-C133A83B6FEA}"/>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Circuito Operativo:  Alta</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0804">
                                            <p:txEl>
                                              <p:pRg st="0" end="0"/>
                                            </p:txEl>
                                          </p:spTgt>
                                        </p:tgtEl>
                                        <p:attrNameLst>
                                          <p:attrName>style.visibility</p:attrName>
                                        </p:attrNameLst>
                                      </p:cBhvr>
                                      <p:to>
                                        <p:strVal val="visible"/>
                                      </p:to>
                                    </p:set>
                                    <p:animEffect transition="in" filter="wipe(left)">
                                      <p:cBhvr>
                                        <p:cTn id="7" dur="500"/>
                                        <p:tgtEl>
                                          <p:spTgt spid="110080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100803">
                                            <p:txEl>
                                              <p:pRg st="0" end="0"/>
                                            </p:txEl>
                                          </p:spTgt>
                                        </p:tgtEl>
                                        <p:attrNameLst>
                                          <p:attrName>style.visibility</p:attrName>
                                        </p:attrNameLst>
                                      </p:cBhvr>
                                      <p:to>
                                        <p:strVal val="visible"/>
                                      </p:to>
                                    </p:set>
                                    <p:animEffect transition="in" filter="box(in)">
                                      <p:cBhvr>
                                        <p:cTn id="12" dur="500"/>
                                        <p:tgtEl>
                                          <p:spTgt spid="110080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100803">
                                            <p:txEl>
                                              <p:pRg st="1" end="1"/>
                                            </p:txEl>
                                          </p:spTgt>
                                        </p:tgtEl>
                                        <p:attrNameLst>
                                          <p:attrName>style.visibility</p:attrName>
                                        </p:attrNameLst>
                                      </p:cBhvr>
                                      <p:to>
                                        <p:strVal val="visible"/>
                                      </p:to>
                                    </p:set>
                                    <p:animEffect transition="in" filter="box(in)">
                                      <p:cBhvr>
                                        <p:cTn id="17" dur="500"/>
                                        <p:tgtEl>
                                          <p:spTgt spid="110080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100803">
                                            <p:txEl>
                                              <p:pRg st="2" end="2"/>
                                            </p:txEl>
                                          </p:spTgt>
                                        </p:tgtEl>
                                        <p:attrNameLst>
                                          <p:attrName>style.visibility</p:attrName>
                                        </p:attrNameLst>
                                      </p:cBhvr>
                                      <p:to>
                                        <p:strVal val="visible"/>
                                      </p:to>
                                    </p:set>
                                    <p:animEffect transition="in" filter="box(in)">
                                      <p:cBhvr>
                                        <p:cTn id="22" dur="500"/>
                                        <p:tgtEl>
                                          <p:spTgt spid="110080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100803">
                                            <p:txEl>
                                              <p:pRg st="3" end="3"/>
                                            </p:txEl>
                                          </p:spTgt>
                                        </p:tgtEl>
                                        <p:attrNameLst>
                                          <p:attrName>style.visibility</p:attrName>
                                        </p:attrNameLst>
                                      </p:cBhvr>
                                      <p:to>
                                        <p:strVal val="visible"/>
                                      </p:to>
                                    </p:set>
                                    <p:animEffect transition="in" filter="box(in)">
                                      <p:cBhvr>
                                        <p:cTn id="27" dur="500"/>
                                        <p:tgtEl>
                                          <p:spTgt spid="110080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100803">
                                            <p:txEl>
                                              <p:pRg st="4" end="4"/>
                                            </p:txEl>
                                          </p:spTgt>
                                        </p:tgtEl>
                                        <p:attrNameLst>
                                          <p:attrName>style.visibility</p:attrName>
                                        </p:attrNameLst>
                                      </p:cBhvr>
                                      <p:to>
                                        <p:strVal val="visible"/>
                                      </p:to>
                                    </p:set>
                                    <p:animEffect transition="in" filter="box(in)">
                                      <p:cBhvr>
                                        <p:cTn id="32" dur="500"/>
                                        <p:tgtEl>
                                          <p:spTgt spid="110080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100803">
                                            <p:txEl>
                                              <p:pRg st="5" end="5"/>
                                            </p:txEl>
                                          </p:spTgt>
                                        </p:tgtEl>
                                        <p:attrNameLst>
                                          <p:attrName>style.visibility</p:attrName>
                                        </p:attrNameLst>
                                      </p:cBhvr>
                                      <p:to>
                                        <p:strVal val="visible"/>
                                      </p:to>
                                    </p:set>
                                    <p:animEffect transition="in" filter="box(in)">
                                      <p:cBhvr>
                                        <p:cTn id="37" dur="500"/>
                                        <p:tgtEl>
                                          <p:spTgt spid="1100803">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1100803">
                                            <p:txEl>
                                              <p:pRg st="7" end="7"/>
                                            </p:txEl>
                                          </p:spTgt>
                                        </p:tgtEl>
                                        <p:attrNameLst>
                                          <p:attrName>style.visibility</p:attrName>
                                        </p:attrNameLst>
                                      </p:cBhvr>
                                      <p:to>
                                        <p:strVal val="visible"/>
                                      </p:to>
                                    </p:set>
                                    <p:animEffect transition="in" filter="box(in)">
                                      <p:cBhvr>
                                        <p:cTn id="42" dur="500"/>
                                        <p:tgtEl>
                                          <p:spTgt spid="110080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1100803">
                                            <p:txEl>
                                              <p:pRg st="8" end="8"/>
                                            </p:txEl>
                                          </p:spTgt>
                                        </p:tgtEl>
                                        <p:attrNameLst>
                                          <p:attrName>style.visibility</p:attrName>
                                        </p:attrNameLst>
                                      </p:cBhvr>
                                      <p:to>
                                        <p:strVal val="visible"/>
                                      </p:to>
                                    </p:set>
                                    <p:animEffect transition="in" filter="box(in)">
                                      <p:cBhvr>
                                        <p:cTn id="47" dur="500"/>
                                        <p:tgtEl>
                                          <p:spTgt spid="110080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1100803">
                                            <p:txEl>
                                              <p:pRg st="9" end="9"/>
                                            </p:txEl>
                                          </p:spTgt>
                                        </p:tgtEl>
                                        <p:attrNameLst>
                                          <p:attrName>style.visibility</p:attrName>
                                        </p:attrNameLst>
                                      </p:cBhvr>
                                      <p:to>
                                        <p:strVal val="visible"/>
                                      </p:to>
                                    </p:set>
                                    <p:animEffect transition="in" filter="box(in)">
                                      <p:cBhvr>
                                        <p:cTn id="52" dur="500"/>
                                        <p:tgtEl>
                                          <p:spTgt spid="110080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0804"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3 Marcador de pie de página">
            <a:extLst>
              <a:ext uri="{FF2B5EF4-FFF2-40B4-BE49-F238E27FC236}">
                <a16:creationId xmlns:a16="http://schemas.microsoft.com/office/drawing/2014/main" id="{01D66D07-C091-0D38-76A5-9941137C94C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75779" name="Rectangle 2">
            <a:extLst>
              <a:ext uri="{FF2B5EF4-FFF2-40B4-BE49-F238E27FC236}">
                <a16:creationId xmlns:a16="http://schemas.microsoft.com/office/drawing/2014/main" id="{DF061E0D-473D-A775-01D9-1366CE94A1F7}"/>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Líneas de Crédito</a:t>
            </a:r>
          </a:p>
        </p:txBody>
      </p:sp>
      <p:sp>
        <p:nvSpPr>
          <p:cNvPr id="1102851" name="Rectangle 3">
            <a:extLst>
              <a:ext uri="{FF2B5EF4-FFF2-40B4-BE49-F238E27FC236}">
                <a16:creationId xmlns:a16="http://schemas.microsoft.com/office/drawing/2014/main" id="{31381208-38E1-D1B4-6E84-097D90DA86EC}"/>
              </a:ext>
            </a:extLst>
          </p:cNvPr>
          <p:cNvSpPr>
            <a:spLocks noGrp="1" noChangeArrowheads="1"/>
          </p:cNvSpPr>
          <p:nvPr>
            <p:ph type="body" idx="1"/>
          </p:nvPr>
        </p:nvSpPr>
        <p:spPr>
          <a:xfrm>
            <a:off x="609600" y="1701800"/>
            <a:ext cx="8215313" cy="4391025"/>
          </a:xfrm>
        </p:spPr>
        <p:txBody>
          <a:bodyPr/>
          <a:lstStyle/>
          <a:p>
            <a:pPr eaLnBrk="1" hangingPunct="1">
              <a:lnSpc>
                <a:spcPct val="80000"/>
              </a:lnSpc>
              <a:defRPr/>
            </a:pPr>
            <a:r>
              <a:rPr lang="es-ES" sz="2300"/>
              <a:t>Esquema Contable:</a:t>
            </a:r>
          </a:p>
          <a:p>
            <a:pPr eaLnBrk="1" hangingPunct="1">
              <a:lnSpc>
                <a:spcPct val="80000"/>
              </a:lnSpc>
              <a:buFontTx/>
              <a:buNone/>
              <a:defRPr/>
            </a:pPr>
            <a:endParaRPr lang="es-ES" sz="2300"/>
          </a:p>
          <a:p>
            <a:pPr eaLnBrk="1" hangingPunct="1">
              <a:lnSpc>
                <a:spcPct val="80000"/>
              </a:lnSpc>
              <a:buFontTx/>
              <a:buNone/>
              <a:defRPr/>
            </a:pPr>
            <a:r>
              <a:rPr lang="es-ES" sz="2300"/>
              <a:t>--------------------------------		--------------------------------</a:t>
            </a:r>
          </a:p>
          <a:p>
            <a:pPr eaLnBrk="1" hangingPunct="1">
              <a:lnSpc>
                <a:spcPct val="80000"/>
              </a:lnSpc>
              <a:buFontTx/>
              <a:buNone/>
              <a:defRPr/>
            </a:pPr>
            <a:r>
              <a:rPr lang="es-ES" sz="2300"/>
              <a:t>Línea Disponible</a:t>
            </a:r>
          </a:p>
          <a:p>
            <a:pPr eaLnBrk="1" hangingPunct="1">
              <a:lnSpc>
                <a:spcPct val="80000"/>
              </a:lnSpc>
              <a:buFontTx/>
              <a:buNone/>
              <a:defRPr/>
            </a:pPr>
            <a:r>
              <a:rPr lang="es-ES" sz="2300"/>
              <a:t>						Línea Otorgada</a:t>
            </a:r>
          </a:p>
          <a:p>
            <a:pPr eaLnBrk="1" hangingPunct="1">
              <a:lnSpc>
                <a:spcPct val="80000"/>
              </a:lnSpc>
              <a:buFontTx/>
              <a:buNone/>
              <a:defRPr/>
            </a:pPr>
            <a:r>
              <a:rPr lang="es-ES" sz="2300"/>
              <a:t>--------------------------------		--------------------------------</a:t>
            </a:r>
          </a:p>
        </p:txBody>
      </p:sp>
      <p:sp>
        <p:nvSpPr>
          <p:cNvPr id="1102852" name="Rectangle 4">
            <a:extLst>
              <a:ext uri="{FF2B5EF4-FFF2-40B4-BE49-F238E27FC236}">
                <a16:creationId xmlns:a16="http://schemas.microsoft.com/office/drawing/2014/main" id="{C386137C-646C-7125-4595-AC92A9CADECB}"/>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Circuito Operativo:  Alta</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2852">
                                            <p:txEl>
                                              <p:pRg st="0" end="0"/>
                                            </p:txEl>
                                          </p:spTgt>
                                        </p:tgtEl>
                                        <p:attrNameLst>
                                          <p:attrName>style.visibility</p:attrName>
                                        </p:attrNameLst>
                                      </p:cBhvr>
                                      <p:to>
                                        <p:strVal val="visible"/>
                                      </p:to>
                                    </p:set>
                                    <p:animEffect transition="in" filter="wipe(left)">
                                      <p:cBhvr>
                                        <p:cTn id="7" dur="500"/>
                                        <p:tgtEl>
                                          <p:spTgt spid="11028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102851">
                                            <p:txEl>
                                              <p:pRg st="0" end="0"/>
                                            </p:txEl>
                                          </p:spTgt>
                                        </p:tgtEl>
                                        <p:attrNameLst>
                                          <p:attrName>style.visibility</p:attrName>
                                        </p:attrNameLst>
                                      </p:cBhvr>
                                      <p:to>
                                        <p:strVal val="visible"/>
                                      </p:to>
                                    </p:set>
                                    <p:animEffect transition="in" filter="box(in)">
                                      <p:cBhvr>
                                        <p:cTn id="12" dur="500"/>
                                        <p:tgtEl>
                                          <p:spTgt spid="110285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102851">
                                            <p:txEl>
                                              <p:pRg st="2" end="2"/>
                                            </p:txEl>
                                          </p:spTgt>
                                        </p:tgtEl>
                                        <p:attrNameLst>
                                          <p:attrName>style.visibility</p:attrName>
                                        </p:attrNameLst>
                                      </p:cBhvr>
                                      <p:to>
                                        <p:strVal val="visible"/>
                                      </p:to>
                                    </p:set>
                                    <p:animEffect transition="in" filter="box(in)">
                                      <p:cBhvr>
                                        <p:cTn id="17" dur="500"/>
                                        <p:tgtEl>
                                          <p:spTgt spid="1102851">
                                            <p:txEl>
                                              <p:pRg st="2" end="2"/>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1102851">
                                            <p:txEl>
                                              <p:pRg st="5" end="5"/>
                                            </p:txEl>
                                          </p:spTgt>
                                        </p:tgtEl>
                                        <p:attrNameLst>
                                          <p:attrName>style.visibility</p:attrName>
                                        </p:attrNameLst>
                                      </p:cBhvr>
                                      <p:to>
                                        <p:strVal val="visible"/>
                                      </p:to>
                                    </p:set>
                                    <p:animEffect transition="in" filter="box(in)">
                                      <p:cBhvr>
                                        <p:cTn id="20" dur="500"/>
                                        <p:tgtEl>
                                          <p:spTgt spid="1102851">
                                            <p:txEl>
                                              <p:pRg st="5" end="5"/>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1102851">
                                            <p:txEl>
                                              <p:pRg st="3" end="3"/>
                                            </p:txEl>
                                          </p:spTgt>
                                        </p:tgtEl>
                                        <p:attrNameLst>
                                          <p:attrName>style.visibility</p:attrName>
                                        </p:attrNameLst>
                                      </p:cBhvr>
                                      <p:to>
                                        <p:strVal val="visible"/>
                                      </p:to>
                                    </p:set>
                                    <p:animEffect transition="in" filter="box(in)">
                                      <p:cBhvr>
                                        <p:cTn id="25" dur="500"/>
                                        <p:tgtEl>
                                          <p:spTgt spid="1102851">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1102851">
                                            <p:txEl>
                                              <p:pRg st="4" end="4"/>
                                            </p:txEl>
                                          </p:spTgt>
                                        </p:tgtEl>
                                        <p:attrNameLst>
                                          <p:attrName>style.visibility</p:attrName>
                                        </p:attrNameLst>
                                      </p:cBhvr>
                                      <p:to>
                                        <p:strVal val="visible"/>
                                      </p:to>
                                    </p:set>
                                    <p:animEffect transition="in" filter="box(in)">
                                      <p:cBhvr>
                                        <p:cTn id="30" dur="500"/>
                                        <p:tgtEl>
                                          <p:spTgt spid="11028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2852"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3 Marcador de pie de página">
            <a:extLst>
              <a:ext uri="{FF2B5EF4-FFF2-40B4-BE49-F238E27FC236}">
                <a16:creationId xmlns:a16="http://schemas.microsoft.com/office/drawing/2014/main" id="{565D16BF-7711-822F-97CA-AF25B3070AA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76803" name="Rectangle 2">
            <a:extLst>
              <a:ext uri="{FF2B5EF4-FFF2-40B4-BE49-F238E27FC236}">
                <a16:creationId xmlns:a16="http://schemas.microsoft.com/office/drawing/2014/main" id="{1BFCB804-B1F5-F548-216F-2BFD138A7AE7}"/>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Líneas de Crédito</a:t>
            </a:r>
          </a:p>
        </p:txBody>
      </p:sp>
      <p:sp>
        <p:nvSpPr>
          <p:cNvPr id="1104899" name="Rectangle 3">
            <a:extLst>
              <a:ext uri="{FF2B5EF4-FFF2-40B4-BE49-F238E27FC236}">
                <a16:creationId xmlns:a16="http://schemas.microsoft.com/office/drawing/2014/main" id="{CA0CC993-E60C-C52F-4C60-0E01386993C3}"/>
              </a:ext>
            </a:extLst>
          </p:cNvPr>
          <p:cNvSpPr>
            <a:spLocks noGrp="1" noChangeArrowheads="1"/>
          </p:cNvSpPr>
          <p:nvPr>
            <p:ph type="body" idx="1"/>
          </p:nvPr>
        </p:nvSpPr>
        <p:spPr>
          <a:xfrm>
            <a:off x="609600" y="1701800"/>
            <a:ext cx="8215313" cy="4391025"/>
          </a:xfrm>
        </p:spPr>
        <p:txBody>
          <a:bodyPr/>
          <a:lstStyle/>
          <a:p>
            <a:pPr eaLnBrk="1" hangingPunct="1">
              <a:lnSpc>
                <a:spcPct val="80000"/>
              </a:lnSpc>
              <a:defRPr/>
            </a:pPr>
            <a:r>
              <a:rPr lang="es-ES" sz="2300"/>
              <a:t>La utilización de la línea disponible así como su desafectación son realizadas en forma automática por el sistema en las transacciones de otorgamiento y cobro de los créditos respectivamente</a:t>
            </a:r>
          </a:p>
          <a:p>
            <a:pPr eaLnBrk="1" hangingPunct="1">
              <a:lnSpc>
                <a:spcPct val="80000"/>
              </a:lnSpc>
              <a:buFontTx/>
              <a:buNone/>
              <a:defRPr/>
            </a:pPr>
            <a:endParaRPr lang="es-ES" sz="2300"/>
          </a:p>
          <a:p>
            <a:pPr eaLnBrk="1" hangingPunct="1">
              <a:lnSpc>
                <a:spcPct val="80000"/>
              </a:lnSpc>
              <a:defRPr/>
            </a:pPr>
            <a:r>
              <a:rPr lang="es-ES" sz="2300"/>
              <a:t>Esquema Contable:  Utilización (Otorgamiento del Crédito):</a:t>
            </a:r>
          </a:p>
          <a:p>
            <a:pPr eaLnBrk="1" hangingPunct="1">
              <a:lnSpc>
                <a:spcPct val="80000"/>
              </a:lnSpc>
              <a:buFontTx/>
              <a:buNone/>
              <a:defRPr/>
            </a:pPr>
            <a:endParaRPr lang="es-ES" sz="2300"/>
          </a:p>
          <a:p>
            <a:pPr eaLnBrk="1" hangingPunct="1">
              <a:lnSpc>
                <a:spcPct val="80000"/>
              </a:lnSpc>
              <a:buFontTx/>
              <a:buNone/>
              <a:defRPr/>
            </a:pPr>
            <a:r>
              <a:rPr lang="es-ES" sz="2300"/>
              <a:t>--------------------------------		--------------------------------</a:t>
            </a:r>
          </a:p>
          <a:p>
            <a:pPr eaLnBrk="1" hangingPunct="1">
              <a:lnSpc>
                <a:spcPct val="80000"/>
              </a:lnSpc>
              <a:buFontTx/>
              <a:buNone/>
              <a:defRPr/>
            </a:pPr>
            <a:r>
              <a:rPr lang="es-ES" sz="2300"/>
              <a:t>Línea Utilizada</a:t>
            </a:r>
          </a:p>
          <a:p>
            <a:pPr eaLnBrk="1" hangingPunct="1">
              <a:lnSpc>
                <a:spcPct val="80000"/>
              </a:lnSpc>
              <a:buFontTx/>
              <a:buNone/>
              <a:defRPr/>
            </a:pPr>
            <a:r>
              <a:rPr lang="es-ES" sz="2300"/>
              <a:t>						 Línea Disponible</a:t>
            </a:r>
          </a:p>
          <a:p>
            <a:pPr eaLnBrk="1" hangingPunct="1">
              <a:lnSpc>
                <a:spcPct val="80000"/>
              </a:lnSpc>
              <a:buFontTx/>
              <a:buNone/>
              <a:defRPr/>
            </a:pPr>
            <a:r>
              <a:rPr lang="es-ES" sz="2300"/>
              <a:t>--------------------------------		--------------------------------</a:t>
            </a:r>
          </a:p>
          <a:p>
            <a:pPr eaLnBrk="1" hangingPunct="1">
              <a:lnSpc>
                <a:spcPct val="80000"/>
              </a:lnSpc>
              <a:buFontTx/>
              <a:buNone/>
              <a:defRPr/>
            </a:pPr>
            <a:r>
              <a:rPr lang="es-ES" sz="2300"/>
              <a:t>		</a:t>
            </a:r>
          </a:p>
        </p:txBody>
      </p:sp>
      <p:sp>
        <p:nvSpPr>
          <p:cNvPr id="1104900" name="Rectangle 4">
            <a:extLst>
              <a:ext uri="{FF2B5EF4-FFF2-40B4-BE49-F238E27FC236}">
                <a16:creationId xmlns:a16="http://schemas.microsoft.com/office/drawing/2014/main" id="{4A8F6B80-DBB3-5125-26FC-5D40CD20363F}"/>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Circuito Operativo:  Utilización y Desafectación</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4900">
                                            <p:txEl>
                                              <p:pRg st="0" end="0"/>
                                            </p:txEl>
                                          </p:spTgt>
                                        </p:tgtEl>
                                        <p:attrNameLst>
                                          <p:attrName>style.visibility</p:attrName>
                                        </p:attrNameLst>
                                      </p:cBhvr>
                                      <p:to>
                                        <p:strVal val="visible"/>
                                      </p:to>
                                    </p:set>
                                    <p:animEffect transition="in" filter="wipe(left)">
                                      <p:cBhvr>
                                        <p:cTn id="7" dur="500"/>
                                        <p:tgtEl>
                                          <p:spTgt spid="11049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104899">
                                            <p:txEl>
                                              <p:pRg st="0" end="0"/>
                                            </p:txEl>
                                          </p:spTgt>
                                        </p:tgtEl>
                                        <p:attrNameLst>
                                          <p:attrName>style.visibility</p:attrName>
                                        </p:attrNameLst>
                                      </p:cBhvr>
                                      <p:to>
                                        <p:strVal val="visible"/>
                                      </p:to>
                                    </p:set>
                                    <p:animEffect transition="in" filter="box(in)">
                                      <p:cBhvr>
                                        <p:cTn id="12" dur="500"/>
                                        <p:tgtEl>
                                          <p:spTgt spid="110489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104899">
                                            <p:txEl>
                                              <p:pRg st="2" end="2"/>
                                            </p:txEl>
                                          </p:spTgt>
                                        </p:tgtEl>
                                        <p:attrNameLst>
                                          <p:attrName>style.visibility</p:attrName>
                                        </p:attrNameLst>
                                      </p:cBhvr>
                                      <p:to>
                                        <p:strVal val="visible"/>
                                      </p:to>
                                    </p:set>
                                    <p:animEffect transition="in" filter="box(in)">
                                      <p:cBhvr>
                                        <p:cTn id="17" dur="500"/>
                                        <p:tgtEl>
                                          <p:spTgt spid="11048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104899">
                                            <p:txEl>
                                              <p:pRg st="4" end="4"/>
                                            </p:txEl>
                                          </p:spTgt>
                                        </p:tgtEl>
                                        <p:attrNameLst>
                                          <p:attrName>style.visibility</p:attrName>
                                        </p:attrNameLst>
                                      </p:cBhvr>
                                      <p:to>
                                        <p:strVal val="visible"/>
                                      </p:to>
                                    </p:set>
                                    <p:animEffect transition="in" filter="box(in)">
                                      <p:cBhvr>
                                        <p:cTn id="22" dur="500"/>
                                        <p:tgtEl>
                                          <p:spTgt spid="1104899">
                                            <p:txEl>
                                              <p:pRg st="4" end="4"/>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1104899">
                                            <p:txEl>
                                              <p:pRg st="7" end="7"/>
                                            </p:txEl>
                                          </p:spTgt>
                                        </p:tgtEl>
                                        <p:attrNameLst>
                                          <p:attrName>style.visibility</p:attrName>
                                        </p:attrNameLst>
                                      </p:cBhvr>
                                      <p:to>
                                        <p:strVal val="visible"/>
                                      </p:to>
                                    </p:set>
                                    <p:animEffect transition="in" filter="box(in)">
                                      <p:cBhvr>
                                        <p:cTn id="25" dur="500"/>
                                        <p:tgtEl>
                                          <p:spTgt spid="1104899">
                                            <p:txEl>
                                              <p:pRg st="7" end="7"/>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1104899">
                                            <p:txEl>
                                              <p:pRg st="5" end="5"/>
                                            </p:txEl>
                                          </p:spTgt>
                                        </p:tgtEl>
                                        <p:attrNameLst>
                                          <p:attrName>style.visibility</p:attrName>
                                        </p:attrNameLst>
                                      </p:cBhvr>
                                      <p:to>
                                        <p:strVal val="visible"/>
                                      </p:to>
                                    </p:set>
                                    <p:animEffect transition="in" filter="box(in)">
                                      <p:cBhvr>
                                        <p:cTn id="30" dur="500"/>
                                        <p:tgtEl>
                                          <p:spTgt spid="1104899">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1104899">
                                            <p:txEl>
                                              <p:pRg st="6" end="6"/>
                                            </p:txEl>
                                          </p:spTgt>
                                        </p:tgtEl>
                                        <p:attrNameLst>
                                          <p:attrName>style.visibility</p:attrName>
                                        </p:attrNameLst>
                                      </p:cBhvr>
                                      <p:to>
                                        <p:strVal val="visible"/>
                                      </p:to>
                                    </p:set>
                                    <p:animEffect transition="in" filter="box(in)">
                                      <p:cBhvr>
                                        <p:cTn id="35" dur="500"/>
                                        <p:tgtEl>
                                          <p:spTgt spid="11048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4900"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3 Marcador de pie de página">
            <a:extLst>
              <a:ext uri="{FF2B5EF4-FFF2-40B4-BE49-F238E27FC236}">
                <a16:creationId xmlns:a16="http://schemas.microsoft.com/office/drawing/2014/main" id="{28A360C3-B4B1-F6BC-A0DD-4911BD073AE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77827" name="Rectangle 2">
            <a:extLst>
              <a:ext uri="{FF2B5EF4-FFF2-40B4-BE49-F238E27FC236}">
                <a16:creationId xmlns:a16="http://schemas.microsoft.com/office/drawing/2014/main" id="{0A98FB64-C9A3-3F94-A665-B5A51A951D4B}"/>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Líneas de Crédito</a:t>
            </a:r>
          </a:p>
        </p:txBody>
      </p:sp>
      <p:sp>
        <p:nvSpPr>
          <p:cNvPr id="1106947" name="Rectangle 3">
            <a:extLst>
              <a:ext uri="{FF2B5EF4-FFF2-40B4-BE49-F238E27FC236}">
                <a16:creationId xmlns:a16="http://schemas.microsoft.com/office/drawing/2014/main" id="{ABC56645-14B0-F221-77B7-6D7D2988F42D}"/>
              </a:ext>
            </a:extLst>
          </p:cNvPr>
          <p:cNvSpPr>
            <a:spLocks noGrp="1" noChangeArrowheads="1"/>
          </p:cNvSpPr>
          <p:nvPr>
            <p:ph type="body" idx="1"/>
          </p:nvPr>
        </p:nvSpPr>
        <p:spPr>
          <a:xfrm>
            <a:off x="609600" y="1701800"/>
            <a:ext cx="8215313" cy="4606925"/>
          </a:xfrm>
        </p:spPr>
        <p:txBody>
          <a:bodyPr/>
          <a:lstStyle/>
          <a:p>
            <a:pPr eaLnBrk="1" hangingPunct="1">
              <a:lnSpc>
                <a:spcPct val="80000"/>
              </a:lnSpc>
              <a:defRPr/>
            </a:pPr>
            <a:r>
              <a:rPr lang="es-ES" sz="2300"/>
              <a:t>Desafectación (Pagos al Crédito):  “revolving”</a:t>
            </a:r>
          </a:p>
          <a:p>
            <a:pPr eaLnBrk="1" hangingPunct="1">
              <a:lnSpc>
                <a:spcPct val="80000"/>
              </a:lnSpc>
              <a:buFontTx/>
              <a:buNone/>
              <a:defRPr/>
            </a:pPr>
            <a:endParaRPr lang="es-ES" sz="2300"/>
          </a:p>
          <a:p>
            <a:pPr eaLnBrk="1" hangingPunct="1">
              <a:lnSpc>
                <a:spcPct val="80000"/>
              </a:lnSpc>
              <a:buFontTx/>
              <a:buNone/>
              <a:defRPr/>
            </a:pPr>
            <a:r>
              <a:rPr lang="es-ES" sz="2300"/>
              <a:t>--------------------------------		--------------------------------</a:t>
            </a:r>
          </a:p>
          <a:p>
            <a:pPr eaLnBrk="1" hangingPunct="1">
              <a:lnSpc>
                <a:spcPct val="80000"/>
              </a:lnSpc>
              <a:buFontTx/>
              <a:buNone/>
              <a:defRPr/>
            </a:pPr>
            <a:r>
              <a:rPr lang="es-ES" sz="2300"/>
              <a:t>Línea Disponible</a:t>
            </a:r>
          </a:p>
          <a:p>
            <a:pPr eaLnBrk="1" hangingPunct="1">
              <a:lnSpc>
                <a:spcPct val="80000"/>
              </a:lnSpc>
              <a:buFontTx/>
              <a:buNone/>
              <a:defRPr/>
            </a:pPr>
            <a:r>
              <a:rPr lang="es-ES" sz="2300"/>
              <a:t>						 Línea Utilizada</a:t>
            </a:r>
          </a:p>
          <a:p>
            <a:pPr eaLnBrk="1" hangingPunct="1">
              <a:lnSpc>
                <a:spcPct val="80000"/>
              </a:lnSpc>
              <a:buFontTx/>
              <a:buNone/>
              <a:defRPr/>
            </a:pPr>
            <a:r>
              <a:rPr lang="es-ES" sz="2300"/>
              <a:t>--------------------------------		--------------------------------</a:t>
            </a:r>
          </a:p>
          <a:p>
            <a:pPr eaLnBrk="1" hangingPunct="1">
              <a:lnSpc>
                <a:spcPct val="80000"/>
              </a:lnSpc>
              <a:buFontTx/>
              <a:buNone/>
              <a:defRPr/>
            </a:pPr>
            <a:endParaRPr lang="es-ES" sz="2300"/>
          </a:p>
          <a:p>
            <a:pPr eaLnBrk="1" hangingPunct="1">
              <a:lnSpc>
                <a:spcPct val="80000"/>
              </a:lnSpc>
              <a:defRPr/>
            </a:pPr>
            <a:r>
              <a:rPr lang="es-ES" sz="2300"/>
              <a:t>Desafectación (Pagos al Crédito):  “no revolving”</a:t>
            </a:r>
          </a:p>
          <a:p>
            <a:pPr eaLnBrk="1" hangingPunct="1">
              <a:lnSpc>
                <a:spcPct val="80000"/>
              </a:lnSpc>
              <a:buFontTx/>
              <a:buNone/>
              <a:defRPr/>
            </a:pPr>
            <a:endParaRPr lang="es-ES" sz="2300"/>
          </a:p>
          <a:p>
            <a:pPr eaLnBrk="1" hangingPunct="1">
              <a:lnSpc>
                <a:spcPct val="80000"/>
              </a:lnSpc>
              <a:buFontTx/>
              <a:buNone/>
              <a:defRPr/>
            </a:pPr>
            <a:r>
              <a:rPr lang="es-ES" sz="2300"/>
              <a:t>--------------------------------		--------------------------------</a:t>
            </a:r>
          </a:p>
          <a:p>
            <a:pPr eaLnBrk="1" hangingPunct="1">
              <a:lnSpc>
                <a:spcPct val="80000"/>
              </a:lnSpc>
              <a:buFontTx/>
              <a:buNone/>
              <a:defRPr/>
            </a:pPr>
            <a:r>
              <a:rPr lang="es-ES" sz="2300"/>
              <a:t>Línea Disponible</a:t>
            </a:r>
          </a:p>
          <a:p>
            <a:pPr eaLnBrk="1" hangingPunct="1">
              <a:lnSpc>
                <a:spcPct val="80000"/>
              </a:lnSpc>
              <a:buFontTx/>
              <a:buNone/>
              <a:defRPr/>
            </a:pPr>
            <a:r>
              <a:rPr lang="es-ES" sz="2300"/>
              <a:t>						 Línea Otorgada</a:t>
            </a:r>
          </a:p>
          <a:p>
            <a:pPr eaLnBrk="1" hangingPunct="1">
              <a:lnSpc>
                <a:spcPct val="80000"/>
              </a:lnSpc>
              <a:buFontTx/>
              <a:buNone/>
              <a:defRPr/>
            </a:pPr>
            <a:r>
              <a:rPr lang="es-ES" sz="2300"/>
              <a:t>--------------------------------		--------------------------------</a:t>
            </a:r>
          </a:p>
        </p:txBody>
      </p:sp>
      <p:sp>
        <p:nvSpPr>
          <p:cNvPr id="1106948" name="Rectangle 4">
            <a:extLst>
              <a:ext uri="{FF2B5EF4-FFF2-40B4-BE49-F238E27FC236}">
                <a16:creationId xmlns:a16="http://schemas.microsoft.com/office/drawing/2014/main" id="{88DFF96A-3229-7DFB-5F64-F8C0367F1C08}"/>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Circuito Operativo:  Utilización y Desafectación</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06947">
                                            <p:txEl>
                                              <p:pRg st="0" end="0"/>
                                            </p:txEl>
                                          </p:spTgt>
                                        </p:tgtEl>
                                        <p:attrNameLst>
                                          <p:attrName>style.visibility</p:attrName>
                                        </p:attrNameLst>
                                      </p:cBhvr>
                                      <p:to>
                                        <p:strVal val="visible"/>
                                      </p:to>
                                    </p:set>
                                    <p:animEffect transition="in" filter="box(in)">
                                      <p:cBhvr>
                                        <p:cTn id="7" dur="500"/>
                                        <p:tgtEl>
                                          <p:spTgt spid="11069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106947">
                                            <p:txEl>
                                              <p:pRg st="2" end="2"/>
                                            </p:txEl>
                                          </p:spTgt>
                                        </p:tgtEl>
                                        <p:attrNameLst>
                                          <p:attrName>style.visibility</p:attrName>
                                        </p:attrNameLst>
                                      </p:cBhvr>
                                      <p:to>
                                        <p:strVal val="visible"/>
                                      </p:to>
                                    </p:set>
                                    <p:animEffect transition="in" filter="box(in)">
                                      <p:cBhvr>
                                        <p:cTn id="12" dur="500"/>
                                        <p:tgtEl>
                                          <p:spTgt spid="1106947">
                                            <p:txEl>
                                              <p:pRg st="2" end="2"/>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106947">
                                            <p:txEl>
                                              <p:pRg st="5" end="5"/>
                                            </p:txEl>
                                          </p:spTgt>
                                        </p:tgtEl>
                                        <p:attrNameLst>
                                          <p:attrName>style.visibility</p:attrName>
                                        </p:attrNameLst>
                                      </p:cBhvr>
                                      <p:to>
                                        <p:strVal val="visible"/>
                                      </p:to>
                                    </p:set>
                                    <p:animEffect transition="in" filter="box(in)">
                                      <p:cBhvr>
                                        <p:cTn id="15" dur="500"/>
                                        <p:tgtEl>
                                          <p:spTgt spid="1106947">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1106947">
                                            <p:txEl>
                                              <p:pRg st="3" end="3"/>
                                            </p:txEl>
                                          </p:spTgt>
                                        </p:tgtEl>
                                        <p:attrNameLst>
                                          <p:attrName>style.visibility</p:attrName>
                                        </p:attrNameLst>
                                      </p:cBhvr>
                                      <p:to>
                                        <p:strVal val="visible"/>
                                      </p:to>
                                    </p:set>
                                    <p:animEffect transition="in" filter="box(in)">
                                      <p:cBhvr>
                                        <p:cTn id="20" dur="500"/>
                                        <p:tgtEl>
                                          <p:spTgt spid="110694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1106947">
                                            <p:txEl>
                                              <p:pRg st="4" end="4"/>
                                            </p:txEl>
                                          </p:spTgt>
                                        </p:tgtEl>
                                        <p:attrNameLst>
                                          <p:attrName>style.visibility</p:attrName>
                                        </p:attrNameLst>
                                      </p:cBhvr>
                                      <p:to>
                                        <p:strVal val="visible"/>
                                      </p:to>
                                    </p:set>
                                    <p:animEffect transition="in" filter="box(in)">
                                      <p:cBhvr>
                                        <p:cTn id="25" dur="500"/>
                                        <p:tgtEl>
                                          <p:spTgt spid="1106947">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1106947">
                                            <p:txEl>
                                              <p:pRg st="7" end="7"/>
                                            </p:txEl>
                                          </p:spTgt>
                                        </p:tgtEl>
                                        <p:attrNameLst>
                                          <p:attrName>style.visibility</p:attrName>
                                        </p:attrNameLst>
                                      </p:cBhvr>
                                      <p:to>
                                        <p:strVal val="visible"/>
                                      </p:to>
                                    </p:set>
                                    <p:animEffect transition="in" filter="box(in)">
                                      <p:cBhvr>
                                        <p:cTn id="30" dur="500"/>
                                        <p:tgtEl>
                                          <p:spTgt spid="1106947">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1106947">
                                            <p:txEl>
                                              <p:pRg st="9" end="9"/>
                                            </p:txEl>
                                          </p:spTgt>
                                        </p:tgtEl>
                                        <p:attrNameLst>
                                          <p:attrName>style.visibility</p:attrName>
                                        </p:attrNameLst>
                                      </p:cBhvr>
                                      <p:to>
                                        <p:strVal val="visible"/>
                                      </p:to>
                                    </p:set>
                                    <p:animEffect transition="in" filter="box(in)">
                                      <p:cBhvr>
                                        <p:cTn id="35" dur="500"/>
                                        <p:tgtEl>
                                          <p:spTgt spid="1106947">
                                            <p:txEl>
                                              <p:pRg st="9" end="9"/>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1106947">
                                            <p:txEl>
                                              <p:pRg st="12" end="12"/>
                                            </p:txEl>
                                          </p:spTgt>
                                        </p:tgtEl>
                                        <p:attrNameLst>
                                          <p:attrName>style.visibility</p:attrName>
                                        </p:attrNameLst>
                                      </p:cBhvr>
                                      <p:to>
                                        <p:strVal val="visible"/>
                                      </p:to>
                                    </p:set>
                                    <p:animEffect transition="in" filter="box(in)">
                                      <p:cBhvr>
                                        <p:cTn id="38" dur="500"/>
                                        <p:tgtEl>
                                          <p:spTgt spid="1106947">
                                            <p:txEl>
                                              <p:pRg st="12" end="12"/>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nodeType="clickEffect">
                                  <p:stCondLst>
                                    <p:cond delay="0"/>
                                  </p:stCondLst>
                                  <p:childTnLst>
                                    <p:set>
                                      <p:cBhvr>
                                        <p:cTn id="42" dur="1" fill="hold">
                                          <p:stCondLst>
                                            <p:cond delay="0"/>
                                          </p:stCondLst>
                                        </p:cTn>
                                        <p:tgtEl>
                                          <p:spTgt spid="1106947">
                                            <p:txEl>
                                              <p:pRg st="10" end="10"/>
                                            </p:txEl>
                                          </p:spTgt>
                                        </p:tgtEl>
                                        <p:attrNameLst>
                                          <p:attrName>style.visibility</p:attrName>
                                        </p:attrNameLst>
                                      </p:cBhvr>
                                      <p:to>
                                        <p:strVal val="visible"/>
                                      </p:to>
                                    </p:set>
                                    <p:animEffect transition="in" filter="box(in)">
                                      <p:cBhvr>
                                        <p:cTn id="43" dur="500"/>
                                        <p:tgtEl>
                                          <p:spTgt spid="1106947">
                                            <p:txEl>
                                              <p:pRg st="10" end="10"/>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16" fill="hold" nodeType="clickEffect">
                                  <p:stCondLst>
                                    <p:cond delay="0"/>
                                  </p:stCondLst>
                                  <p:childTnLst>
                                    <p:set>
                                      <p:cBhvr>
                                        <p:cTn id="47" dur="1" fill="hold">
                                          <p:stCondLst>
                                            <p:cond delay="0"/>
                                          </p:stCondLst>
                                        </p:cTn>
                                        <p:tgtEl>
                                          <p:spTgt spid="1106947">
                                            <p:txEl>
                                              <p:pRg st="11" end="11"/>
                                            </p:txEl>
                                          </p:spTgt>
                                        </p:tgtEl>
                                        <p:attrNameLst>
                                          <p:attrName>style.visibility</p:attrName>
                                        </p:attrNameLst>
                                      </p:cBhvr>
                                      <p:to>
                                        <p:strVal val="visible"/>
                                      </p:to>
                                    </p:set>
                                    <p:animEffect transition="in" filter="box(in)">
                                      <p:cBhvr>
                                        <p:cTn id="48" dur="500"/>
                                        <p:tgtEl>
                                          <p:spTgt spid="11069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3 Marcador de pie de página">
            <a:extLst>
              <a:ext uri="{FF2B5EF4-FFF2-40B4-BE49-F238E27FC236}">
                <a16:creationId xmlns:a16="http://schemas.microsoft.com/office/drawing/2014/main" id="{34CA4F9E-5128-7660-82C1-8CA47E3AAC8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78851" name="Rectangle 2">
            <a:extLst>
              <a:ext uri="{FF2B5EF4-FFF2-40B4-BE49-F238E27FC236}">
                <a16:creationId xmlns:a16="http://schemas.microsoft.com/office/drawing/2014/main" id="{10DAFD2D-77F4-0DBE-9CB9-8090F615B56F}"/>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Líneas de Crédito</a:t>
            </a:r>
          </a:p>
        </p:txBody>
      </p:sp>
      <p:sp>
        <p:nvSpPr>
          <p:cNvPr id="1108995" name="Rectangle 3">
            <a:extLst>
              <a:ext uri="{FF2B5EF4-FFF2-40B4-BE49-F238E27FC236}">
                <a16:creationId xmlns:a16="http://schemas.microsoft.com/office/drawing/2014/main" id="{7960B927-6453-C9AE-4758-68019AEE4A65}"/>
              </a:ext>
            </a:extLst>
          </p:cNvPr>
          <p:cNvSpPr>
            <a:spLocks noGrp="1" noChangeArrowheads="1"/>
          </p:cNvSpPr>
          <p:nvPr>
            <p:ph type="body" idx="1"/>
          </p:nvPr>
        </p:nvSpPr>
        <p:spPr>
          <a:xfrm>
            <a:off x="609600" y="1701800"/>
            <a:ext cx="8215313" cy="4606925"/>
          </a:xfrm>
        </p:spPr>
        <p:txBody>
          <a:bodyPr/>
          <a:lstStyle/>
          <a:p>
            <a:pPr algn="just" eaLnBrk="1" hangingPunct="1">
              <a:lnSpc>
                <a:spcPct val="70000"/>
              </a:lnSpc>
              <a:defRPr/>
            </a:pPr>
            <a:r>
              <a:rPr lang="es-ES" sz="2300"/>
              <a:t>Modificaciones:</a:t>
            </a:r>
          </a:p>
          <a:p>
            <a:pPr lvl="1" algn="just" eaLnBrk="1" hangingPunct="1">
              <a:lnSpc>
                <a:spcPct val="70000"/>
              </a:lnSpc>
              <a:defRPr/>
            </a:pPr>
            <a:r>
              <a:rPr lang="es-ES" sz="2300"/>
              <a:t>Vencimientos, TRN				</a:t>
            </a:r>
            <a:r>
              <a:rPr lang="es-ES" sz="2300" b="1">
                <a:solidFill>
                  <a:srgbClr val="D83110"/>
                </a:solidFill>
                <a:effectLst>
                  <a:outerShdw blurRad="38100" dist="38100" dir="2700000" algn="tl">
                    <a:srgbClr val="C0C0C0"/>
                  </a:outerShdw>
                </a:effectLst>
              </a:rPr>
              <a:t>131/210</a:t>
            </a:r>
          </a:p>
          <a:p>
            <a:pPr lvl="1" algn="just" eaLnBrk="1" hangingPunct="1">
              <a:lnSpc>
                <a:spcPct val="70000"/>
              </a:lnSpc>
              <a:defRPr/>
            </a:pPr>
            <a:r>
              <a:rPr lang="es-ES" sz="2300"/>
              <a:t>Importes, TRN					</a:t>
            </a:r>
            <a:r>
              <a:rPr lang="es-ES" sz="2300" b="1">
                <a:solidFill>
                  <a:srgbClr val="D83110"/>
                </a:solidFill>
                <a:effectLst>
                  <a:outerShdw blurRad="38100" dist="38100" dir="2700000" algn="tl">
                    <a:srgbClr val="C0C0C0"/>
                  </a:outerShdw>
                </a:effectLst>
              </a:rPr>
              <a:t>131/220</a:t>
            </a:r>
          </a:p>
          <a:p>
            <a:pPr lvl="1" algn="just" eaLnBrk="1" hangingPunct="1">
              <a:lnSpc>
                <a:spcPct val="70000"/>
              </a:lnSpc>
              <a:defRPr/>
            </a:pPr>
            <a:r>
              <a:rPr lang="es-ES" sz="2300"/>
              <a:t>Conjunta, TRN					</a:t>
            </a:r>
            <a:r>
              <a:rPr lang="es-ES" sz="2300" b="1">
                <a:solidFill>
                  <a:srgbClr val="D83110"/>
                </a:solidFill>
                <a:effectLst>
                  <a:outerShdw blurRad="38100" dist="38100" dir="2700000" algn="tl">
                    <a:srgbClr val="C0C0C0"/>
                  </a:outerShdw>
                </a:effectLst>
              </a:rPr>
              <a:t>131/230</a:t>
            </a:r>
          </a:p>
          <a:p>
            <a:pPr lvl="1" algn="just" eaLnBrk="1" hangingPunct="1">
              <a:lnSpc>
                <a:spcPct val="70000"/>
              </a:lnSpc>
              <a:buFontTx/>
              <a:buNone/>
              <a:defRPr/>
            </a:pPr>
            <a:endParaRPr lang="es-ES" sz="2300"/>
          </a:p>
          <a:p>
            <a:pPr eaLnBrk="1" hangingPunct="1">
              <a:lnSpc>
                <a:spcPct val="70000"/>
              </a:lnSpc>
              <a:defRPr/>
            </a:pPr>
            <a:r>
              <a:rPr lang="es-ES" sz="2300"/>
              <a:t>Renovación:</a:t>
            </a:r>
          </a:p>
          <a:p>
            <a:pPr lvl="1" eaLnBrk="1" hangingPunct="1">
              <a:lnSpc>
                <a:spcPct val="70000"/>
              </a:lnSpc>
              <a:defRPr/>
            </a:pPr>
            <a:r>
              <a:rPr lang="es-ES" sz="2300"/>
              <a:t>Mantiene número de operación e incrementa en una unidad la suboperación, TRN			</a:t>
            </a:r>
            <a:r>
              <a:rPr lang="es-ES" sz="2300" b="1">
                <a:solidFill>
                  <a:srgbClr val="D83110"/>
                </a:solidFill>
                <a:effectLst>
                  <a:outerShdw blurRad="38100" dist="38100" dir="2700000" algn="tl">
                    <a:srgbClr val="C0C0C0"/>
                  </a:outerShdw>
                </a:effectLst>
              </a:rPr>
              <a:t>131/160</a:t>
            </a:r>
          </a:p>
          <a:p>
            <a:pPr lvl="1" eaLnBrk="1" hangingPunct="1">
              <a:lnSpc>
                <a:spcPct val="70000"/>
              </a:lnSpc>
              <a:buFontTx/>
              <a:buNone/>
              <a:defRPr/>
            </a:pPr>
            <a:endParaRPr lang="es-ES" sz="2300"/>
          </a:p>
          <a:p>
            <a:pPr algn="just" eaLnBrk="1" hangingPunct="1">
              <a:lnSpc>
                <a:spcPct val="70000"/>
              </a:lnSpc>
              <a:defRPr/>
            </a:pPr>
            <a:r>
              <a:rPr lang="es-ES" sz="2300"/>
              <a:t>Sustitución:</a:t>
            </a:r>
          </a:p>
          <a:p>
            <a:pPr lvl="1" algn="just" eaLnBrk="1" hangingPunct="1">
              <a:lnSpc>
                <a:spcPct val="70000"/>
              </a:lnSpc>
              <a:defRPr/>
            </a:pPr>
            <a:r>
              <a:rPr lang="es-DO" sz="2300"/>
              <a:t>Se utiliza en caso que se deje de utilizar una línea de crédito, y se desee transferir los saldos asociados a otra línea, TRN					</a:t>
            </a:r>
            <a:r>
              <a:rPr lang="es-ES" sz="2300" b="1">
                <a:solidFill>
                  <a:srgbClr val="D83110"/>
                </a:solidFill>
                <a:effectLst>
                  <a:outerShdw blurRad="38100" dist="38100" dir="2700000" algn="tl">
                    <a:srgbClr val="C0C0C0"/>
                  </a:outerShdw>
                </a:effectLst>
              </a:rPr>
              <a:t>131/310</a:t>
            </a:r>
          </a:p>
          <a:p>
            <a:pPr lvl="1" algn="just" eaLnBrk="1" hangingPunct="1">
              <a:lnSpc>
                <a:spcPct val="70000"/>
              </a:lnSpc>
              <a:buFontTx/>
              <a:buNone/>
              <a:defRPr/>
            </a:pPr>
            <a:r>
              <a:rPr lang="es-ES" sz="2300"/>
              <a:t>								</a:t>
            </a:r>
            <a:r>
              <a:rPr lang="es-ES" sz="2300" b="1">
                <a:solidFill>
                  <a:srgbClr val="D83110"/>
                </a:solidFill>
                <a:effectLst>
                  <a:outerShdw blurRad="38100" dist="38100" dir="2700000" algn="tl">
                    <a:srgbClr val="C0C0C0"/>
                  </a:outerShdw>
                </a:effectLst>
              </a:rPr>
              <a:t>131/320</a:t>
            </a:r>
            <a:endParaRPr lang="es-ES" sz="2300"/>
          </a:p>
          <a:p>
            <a:pPr eaLnBrk="1" hangingPunct="1">
              <a:lnSpc>
                <a:spcPct val="80000"/>
              </a:lnSpc>
              <a:buFontTx/>
              <a:buNone/>
              <a:defRPr/>
            </a:pPr>
            <a:r>
              <a:rPr lang="es-ES" sz="2300"/>
              <a:t>		</a:t>
            </a:r>
          </a:p>
        </p:txBody>
      </p:sp>
      <p:sp>
        <p:nvSpPr>
          <p:cNvPr id="1108996" name="Rectangle 4">
            <a:extLst>
              <a:ext uri="{FF2B5EF4-FFF2-40B4-BE49-F238E27FC236}">
                <a16:creationId xmlns:a16="http://schemas.microsoft.com/office/drawing/2014/main" id="{1451F7D1-DBE7-69AC-5197-7E087F4C6D9C}"/>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Circuito Operativo:  Varios</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8996">
                                            <p:txEl>
                                              <p:pRg st="0" end="0"/>
                                            </p:txEl>
                                          </p:spTgt>
                                        </p:tgtEl>
                                        <p:attrNameLst>
                                          <p:attrName>style.visibility</p:attrName>
                                        </p:attrNameLst>
                                      </p:cBhvr>
                                      <p:to>
                                        <p:strVal val="visible"/>
                                      </p:to>
                                    </p:set>
                                    <p:animEffect transition="in" filter="wipe(left)">
                                      <p:cBhvr>
                                        <p:cTn id="7" dur="500"/>
                                        <p:tgtEl>
                                          <p:spTgt spid="11089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108995">
                                            <p:txEl>
                                              <p:pRg st="0" end="0"/>
                                            </p:txEl>
                                          </p:spTgt>
                                        </p:tgtEl>
                                        <p:attrNameLst>
                                          <p:attrName>style.visibility</p:attrName>
                                        </p:attrNameLst>
                                      </p:cBhvr>
                                      <p:to>
                                        <p:strVal val="visible"/>
                                      </p:to>
                                    </p:set>
                                    <p:animEffect transition="in" filter="box(in)">
                                      <p:cBhvr>
                                        <p:cTn id="12" dur="500"/>
                                        <p:tgtEl>
                                          <p:spTgt spid="110899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108995">
                                            <p:txEl>
                                              <p:pRg st="1" end="1"/>
                                            </p:txEl>
                                          </p:spTgt>
                                        </p:tgtEl>
                                        <p:attrNameLst>
                                          <p:attrName>style.visibility</p:attrName>
                                        </p:attrNameLst>
                                      </p:cBhvr>
                                      <p:to>
                                        <p:strVal val="visible"/>
                                      </p:to>
                                    </p:set>
                                    <p:animEffect transition="in" filter="box(in)">
                                      <p:cBhvr>
                                        <p:cTn id="17" dur="500"/>
                                        <p:tgtEl>
                                          <p:spTgt spid="110899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108995">
                                            <p:txEl>
                                              <p:pRg st="2" end="2"/>
                                            </p:txEl>
                                          </p:spTgt>
                                        </p:tgtEl>
                                        <p:attrNameLst>
                                          <p:attrName>style.visibility</p:attrName>
                                        </p:attrNameLst>
                                      </p:cBhvr>
                                      <p:to>
                                        <p:strVal val="visible"/>
                                      </p:to>
                                    </p:set>
                                    <p:animEffect transition="in" filter="box(in)">
                                      <p:cBhvr>
                                        <p:cTn id="22" dur="500"/>
                                        <p:tgtEl>
                                          <p:spTgt spid="110899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108995">
                                            <p:txEl>
                                              <p:pRg st="3" end="3"/>
                                            </p:txEl>
                                          </p:spTgt>
                                        </p:tgtEl>
                                        <p:attrNameLst>
                                          <p:attrName>style.visibility</p:attrName>
                                        </p:attrNameLst>
                                      </p:cBhvr>
                                      <p:to>
                                        <p:strVal val="visible"/>
                                      </p:to>
                                    </p:set>
                                    <p:animEffect transition="in" filter="box(in)">
                                      <p:cBhvr>
                                        <p:cTn id="27" dur="500"/>
                                        <p:tgtEl>
                                          <p:spTgt spid="110899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108995">
                                            <p:txEl>
                                              <p:pRg st="5" end="5"/>
                                            </p:txEl>
                                          </p:spTgt>
                                        </p:tgtEl>
                                        <p:attrNameLst>
                                          <p:attrName>style.visibility</p:attrName>
                                        </p:attrNameLst>
                                      </p:cBhvr>
                                      <p:to>
                                        <p:strVal val="visible"/>
                                      </p:to>
                                    </p:set>
                                    <p:animEffect transition="in" filter="box(in)">
                                      <p:cBhvr>
                                        <p:cTn id="32" dur="500"/>
                                        <p:tgtEl>
                                          <p:spTgt spid="110899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108995">
                                            <p:txEl>
                                              <p:pRg st="6" end="6"/>
                                            </p:txEl>
                                          </p:spTgt>
                                        </p:tgtEl>
                                        <p:attrNameLst>
                                          <p:attrName>style.visibility</p:attrName>
                                        </p:attrNameLst>
                                      </p:cBhvr>
                                      <p:to>
                                        <p:strVal val="visible"/>
                                      </p:to>
                                    </p:set>
                                    <p:animEffect transition="in" filter="box(in)">
                                      <p:cBhvr>
                                        <p:cTn id="37" dur="500"/>
                                        <p:tgtEl>
                                          <p:spTgt spid="110899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1108995">
                                            <p:txEl>
                                              <p:pRg st="8" end="8"/>
                                            </p:txEl>
                                          </p:spTgt>
                                        </p:tgtEl>
                                        <p:attrNameLst>
                                          <p:attrName>style.visibility</p:attrName>
                                        </p:attrNameLst>
                                      </p:cBhvr>
                                      <p:to>
                                        <p:strVal val="visible"/>
                                      </p:to>
                                    </p:set>
                                    <p:animEffect transition="in" filter="box(in)">
                                      <p:cBhvr>
                                        <p:cTn id="42" dur="500"/>
                                        <p:tgtEl>
                                          <p:spTgt spid="1108995">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1108995">
                                            <p:txEl>
                                              <p:pRg st="9" end="9"/>
                                            </p:txEl>
                                          </p:spTgt>
                                        </p:tgtEl>
                                        <p:attrNameLst>
                                          <p:attrName>style.visibility</p:attrName>
                                        </p:attrNameLst>
                                      </p:cBhvr>
                                      <p:to>
                                        <p:strVal val="visible"/>
                                      </p:to>
                                    </p:set>
                                    <p:animEffect transition="in" filter="box(in)">
                                      <p:cBhvr>
                                        <p:cTn id="47" dur="500"/>
                                        <p:tgtEl>
                                          <p:spTgt spid="1108995">
                                            <p:txEl>
                                              <p:pRg st="9" end="9"/>
                                            </p:txEl>
                                          </p:spTgt>
                                        </p:tgtEl>
                                      </p:cBhvr>
                                    </p:animEffect>
                                  </p:childTnLst>
                                </p:cTn>
                              </p:par>
                              <p:par>
                                <p:cTn id="48" presetID="4" presetClass="entr" presetSubtype="16" fill="hold" nodeType="withEffect">
                                  <p:stCondLst>
                                    <p:cond delay="0"/>
                                  </p:stCondLst>
                                  <p:childTnLst>
                                    <p:set>
                                      <p:cBhvr>
                                        <p:cTn id="49" dur="1" fill="hold">
                                          <p:stCondLst>
                                            <p:cond delay="0"/>
                                          </p:stCondLst>
                                        </p:cTn>
                                        <p:tgtEl>
                                          <p:spTgt spid="1108995">
                                            <p:txEl>
                                              <p:pRg st="10" end="10"/>
                                            </p:txEl>
                                          </p:spTgt>
                                        </p:tgtEl>
                                        <p:attrNameLst>
                                          <p:attrName>style.visibility</p:attrName>
                                        </p:attrNameLst>
                                      </p:cBhvr>
                                      <p:to>
                                        <p:strVal val="visible"/>
                                      </p:to>
                                    </p:set>
                                    <p:animEffect transition="in" filter="box(in)">
                                      <p:cBhvr>
                                        <p:cTn id="50" dur="500"/>
                                        <p:tgtEl>
                                          <p:spTgt spid="110899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8996"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3 Marcador de pie de página">
            <a:extLst>
              <a:ext uri="{FF2B5EF4-FFF2-40B4-BE49-F238E27FC236}">
                <a16:creationId xmlns:a16="http://schemas.microsoft.com/office/drawing/2014/main" id="{1723DC77-07A2-CD7F-6316-F3842FA0F62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79875" name="Rectangle 2">
            <a:extLst>
              <a:ext uri="{FF2B5EF4-FFF2-40B4-BE49-F238E27FC236}">
                <a16:creationId xmlns:a16="http://schemas.microsoft.com/office/drawing/2014/main" id="{0127B165-1283-D132-AD5E-4196FEC081CC}"/>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Líneas de Crédito</a:t>
            </a:r>
          </a:p>
        </p:txBody>
      </p:sp>
      <p:sp>
        <p:nvSpPr>
          <p:cNvPr id="1111043" name="Rectangle 3">
            <a:extLst>
              <a:ext uri="{FF2B5EF4-FFF2-40B4-BE49-F238E27FC236}">
                <a16:creationId xmlns:a16="http://schemas.microsoft.com/office/drawing/2014/main" id="{6DCF9006-A086-70A3-CF5B-1D330DF68B5E}"/>
              </a:ext>
            </a:extLst>
          </p:cNvPr>
          <p:cNvSpPr>
            <a:spLocks noGrp="1" noChangeArrowheads="1"/>
          </p:cNvSpPr>
          <p:nvPr>
            <p:ph type="body" idx="1"/>
          </p:nvPr>
        </p:nvSpPr>
        <p:spPr>
          <a:xfrm>
            <a:off x="609600" y="1701800"/>
            <a:ext cx="8215313" cy="4606925"/>
          </a:xfrm>
        </p:spPr>
        <p:txBody>
          <a:bodyPr/>
          <a:lstStyle/>
          <a:p>
            <a:pPr algn="just" eaLnBrk="1" hangingPunct="1">
              <a:lnSpc>
                <a:spcPct val="80000"/>
              </a:lnSpc>
              <a:defRPr/>
            </a:pPr>
            <a:r>
              <a:rPr lang="es-ES" sz="2400" b="0" dirty="0">
                <a:solidFill>
                  <a:schemeClr val="tx1"/>
                </a:solidFill>
              </a:rPr>
              <a:t>Seleccionando la línea, el sistema procederá a la baja, controlando que no existan líneas utilizadas y no se podrá cancelar el límite otorgado hasta que no se den de baja los productos correspondientes</a:t>
            </a:r>
          </a:p>
          <a:p>
            <a:pPr lvl="1" algn="just" eaLnBrk="1" hangingPunct="1">
              <a:lnSpc>
                <a:spcPct val="80000"/>
              </a:lnSpc>
              <a:defRPr/>
            </a:pPr>
            <a:endParaRPr lang="es-ES" sz="2400" dirty="0"/>
          </a:p>
          <a:p>
            <a:pPr eaLnBrk="1" hangingPunct="1">
              <a:lnSpc>
                <a:spcPct val="80000"/>
              </a:lnSpc>
              <a:defRPr/>
            </a:pPr>
            <a:r>
              <a:rPr lang="es-ES" sz="2400" b="0" dirty="0">
                <a:solidFill>
                  <a:schemeClr val="tx1"/>
                </a:solidFill>
              </a:rPr>
              <a:t>Esquema Contable:</a:t>
            </a:r>
          </a:p>
          <a:p>
            <a:pPr eaLnBrk="1" hangingPunct="1">
              <a:lnSpc>
                <a:spcPct val="80000"/>
              </a:lnSpc>
              <a:buFontTx/>
              <a:buNone/>
              <a:defRPr/>
            </a:pPr>
            <a:endParaRPr lang="es-ES" sz="2400" b="0" dirty="0">
              <a:solidFill>
                <a:schemeClr val="tx1"/>
              </a:solidFill>
            </a:endParaRPr>
          </a:p>
          <a:p>
            <a:pPr eaLnBrk="1" hangingPunct="1">
              <a:lnSpc>
                <a:spcPct val="80000"/>
              </a:lnSpc>
              <a:buFontTx/>
              <a:buNone/>
              <a:defRPr/>
            </a:pPr>
            <a:r>
              <a:rPr lang="es-ES" sz="2400" b="0" dirty="0">
                <a:solidFill>
                  <a:schemeClr val="tx1"/>
                </a:solidFill>
              </a:rPr>
              <a:t>--------------------------------		--------------------------------</a:t>
            </a:r>
          </a:p>
          <a:p>
            <a:pPr eaLnBrk="1" hangingPunct="1">
              <a:lnSpc>
                <a:spcPct val="80000"/>
              </a:lnSpc>
              <a:buFontTx/>
              <a:buNone/>
              <a:defRPr/>
            </a:pPr>
            <a:r>
              <a:rPr lang="es-ES" sz="2400" b="0" dirty="0">
                <a:solidFill>
                  <a:schemeClr val="tx1"/>
                </a:solidFill>
              </a:rPr>
              <a:t>Línea Otorgada</a:t>
            </a:r>
          </a:p>
          <a:p>
            <a:pPr eaLnBrk="1" hangingPunct="1">
              <a:lnSpc>
                <a:spcPct val="80000"/>
              </a:lnSpc>
              <a:buFontTx/>
              <a:buNone/>
              <a:defRPr/>
            </a:pPr>
            <a:r>
              <a:rPr lang="es-ES" sz="2400" b="0" dirty="0">
                <a:solidFill>
                  <a:schemeClr val="tx1"/>
                </a:solidFill>
              </a:rPr>
              <a:t>						 Línea Disponible</a:t>
            </a:r>
          </a:p>
          <a:p>
            <a:pPr eaLnBrk="1" hangingPunct="1">
              <a:lnSpc>
                <a:spcPct val="80000"/>
              </a:lnSpc>
              <a:buFontTx/>
              <a:buNone/>
              <a:defRPr/>
            </a:pPr>
            <a:r>
              <a:rPr lang="es-ES" sz="2400" b="0" dirty="0">
                <a:solidFill>
                  <a:schemeClr val="tx1"/>
                </a:solidFill>
              </a:rPr>
              <a:t>--------------------------------		--------------------------------</a:t>
            </a:r>
          </a:p>
        </p:txBody>
      </p:sp>
      <p:sp>
        <p:nvSpPr>
          <p:cNvPr id="1111044" name="Rectangle 4">
            <a:extLst>
              <a:ext uri="{FF2B5EF4-FFF2-40B4-BE49-F238E27FC236}">
                <a16:creationId xmlns:a16="http://schemas.microsoft.com/office/drawing/2014/main" id="{2902DB31-3894-CE1F-7828-82C8D77FC56A}"/>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Circuito Operativo:  Cancelación</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1044">
                                            <p:txEl>
                                              <p:pRg st="0" end="0"/>
                                            </p:txEl>
                                          </p:spTgt>
                                        </p:tgtEl>
                                        <p:attrNameLst>
                                          <p:attrName>style.visibility</p:attrName>
                                        </p:attrNameLst>
                                      </p:cBhvr>
                                      <p:to>
                                        <p:strVal val="visible"/>
                                      </p:to>
                                    </p:set>
                                    <p:animEffect transition="in" filter="wipe(left)">
                                      <p:cBhvr>
                                        <p:cTn id="7" dur="500"/>
                                        <p:tgtEl>
                                          <p:spTgt spid="11110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111043">
                                            <p:txEl>
                                              <p:pRg st="0" end="0"/>
                                            </p:txEl>
                                          </p:spTgt>
                                        </p:tgtEl>
                                        <p:attrNameLst>
                                          <p:attrName>style.visibility</p:attrName>
                                        </p:attrNameLst>
                                      </p:cBhvr>
                                      <p:to>
                                        <p:strVal val="visible"/>
                                      </p:to>
                                    </p:set>
                                    <p:animEffect transition="in" filter="box(in)">
                                      <p:cBhvr>
                                        <p:cTn id="12" dur="500"/>
                                        <p:tgtEl>
                                          <p:spTgt spid="111104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111043">
                                            <p:txEl>
                                              <p:pRg st="2" end="2"/>
                                            </p:txEl>
                                          </p:spTgt>
                                        </p:tgtEl>
                                        <p:attrNameLst>
                                          <p:attrName>style.visibility</p:attrName>
                                        </p:attrNameLst>
                                      </p:cBhvr>
                                      <p:to>
                                        <p:strVal val="visible"/>
                                      </p:to>
                                    </p:set>
                                    <p:animEffect transition="in" filter="box(in)">
                                      <p:cBhvr>
                                        <p:cTn id="17" dur="500"/>
                                        <p:tgtEl>
                                          <p:spTgt spid="11110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111043">
                                            <p:txEl>
                                              <p:pRg st="4" end="4"/>
                                            </p:txEl>
                                          </p:spTgt>
                                        </p:tgtEl>
                                        <p:attrNameLst>
                                          <p:attrName>style.visibility</p:attrName>
                                        </p:attrNameLst>
                                      </p:cBhvr>
                                      <p:to>
                                        <p:strVal val="visible"/>
                                      </p:to>
                                    </p:set>
                                    <p:animEffect transition="in" filter="box(in)">
                                      <p:cBhvr>
                                        <p:cTn id="22" dur="500"/>
                                        <p:tgtEl>
                                          <p:spTgt spid="1111043">
                                            <p:txEl>
                                              <p:pRg st="4" end="4"/>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1111043">
                                            <p:txEl>
                                              <p:pRg st="7" end="7"/>
                                            </p:txEl>
                                          </p:spTgt>
                                        </p:tgtEl>
                                        <p:attrNameLst>
                                          <p:attrName>style.visibility</p:attrName>
                                        </p:attrNameLst>
                                      </p:cBhvr>
                                      <p:to>
                                        <p:strVal val="visible"/>
                                      </p:to>
                                    </p:set>
                                    <p:animEffect transition="in" filter="box(in)">
                                      <p:cBhvr>
                                        <p:cTn id="25" dur="500"/>
                                        <p:tgtEl>
                                          <p:spTgt spid="1111043">
                                            <p:txEl>
                                              <p:pRg st="7" end="7"/>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1111043">
                                            <p:txEl>
                                              <p:pRg st="5" end="5"/>
                                            </p:txEl>
                                          </p:spTgt>
                                        </p:tgtEl>
                                        <p:attrNameLst>
                                          <p:attrName>style.visibility</p:attrName>
                                        </p:attrNameLst>
                                      </p:cBhvr>
                                      <p:to>
                                        <p:strVal val="visible"/>
                                      </p:to>
                                    </p:set>
                                    <p:animEffect transition="in" filter="box(in)">
                                      <p:cBhvr>
                                        <p:cTn id="30" dur="500"/>
                                        <p:tgtEl>
                                          <p:spTgt spid="1111043">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1111043">
                                            <p:txEl>
                                              <p:pRg st="6" end="6"/>
                                            </p:txEl>
                                          </p:spTgt>
                                        </p:tgtEl>
                                        <p:attrNameLst>
                                          <p:attrName>style.visibility</p:attrName>
                                        </p:attrNameLst>
                                      </p:cBhvr>
                                      <p:to>
                                        <p:strVal val="visible"/>
                                      </p:to>
                                    </p:set>
                                    <p:animEffect transition="in" filter="box(in)">
                                      <p:cBhvr>
                                        <p:cTn id="35" dur="500"/>
                                        <p:tgtEl>
                                          <p:spTgt spid="11110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1044"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3 Marcador de pie de página">
            <a:extLst>
              <a:ext uri="{FF2B5EF4-FFF2-40B4-BE49-F238E27FC236}">
                <a16:creationId xmlns:a16="http://schemas.microsoft.com/office/drawing/2014/main" id="{9822B9F4-F03A-1A99-DBEE-88CE3EA3868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80899" name="Rectangle 2">
            <a:extLst>
              <a:ext uri="{FF2B5EF4-FFF2-40B4-BE49-F238E27FC236}">
                <a16:creationId xmlns:a16="http://schemas.microsoft.com/office/drawing/2014/main" id="{561D4742-3FED-6638-C0B9-C303443BC954}"/>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Líneas de Crédito</a:t>
            </a:r>
          </a:p>
        </p:txBody>
      </p:sp>
      <p:sp>
        <p:nvSpPr>
          <p:cNvPr id="1115139" name="Rectangle 3">
            <a:extLst>
              <a:ext uri="{FF2B5EF4-FFF2-40B4-BE49-F238E27FC236}">
                <a16:creationId xmlns:a16="http://schemas.microsoft.com/office/drawing/2014/main" id="{6CDD8E5F-414B-0FB8-0E1B-CDD4FB0DADD8}"/>
              </a:ext>
            </a:extLst>
          </p:cNvPr>
          <p:cNvSpPr>
            <a:spLocks noGrp="1" noChangeArrowheads="1"/>
          </p:cNvSpPr>
          <p:nvPr>
            <p:ph type="body" idx="1"/>
          </p:nvPr>
        </p:nvSpPr>
        <p:spPr>
          <a:xfrm>
            <a:off x="609600" y="1701800"/>
            <a:ext cx="8215313" cy="4606925"/>
          </a:xfrm>
        </p:spPr>
        <p:txBody>
          <a:bodyPr/>
          <a:lstStyle/>
          <a:p>
            <a:pPr eaLnBrk="1" hangingPunct="1">
              <a:lnSpc>
                <a:spcPct val="80000"/>
              </a:lnSpc>
              <a:defRPr/>
            </a:pPr>
            <a:r>
              <a:rPr lang="es-ES" sz="2400"/>
              <a:t>Relación de Operaciones</a:t>
            </a:r>
          </a:p>
          <a:p>
            <a:pPr lvl="1" eaLnBrk="1" hangingPunct="1">
              <a:lnSpc>
                <a:spcPct val="80000"/>
              </a:lnSpc>
              <a:defRPr/>
            </a:pPr>
            <a:r>
              <a:rPr lang="es-ES" sz="2400"/>
              <a:t>El sistema relaciona automáticamente las líneas a las operaciones de crédito</a:t>
            </a:r>
          </a:p>
          <a:p>
            <a:pPr lvl="1" eaLnBrk="1" hangingPunct="1">
              <a:lnSpc>
                <a:spcPct val="80000"/>
              </a:lnSpc>
              <a:defRPr/>
            </a:pPr>
            <a:r>
              <a:rPr lang="es-ES" sz="2400"/>
              <a:t>Existe un programa particular para administrar la Relación de Operaciones.  No se recomienda su uso</a:t>
            </a:r>
          </a:p>
          <a:p>
            <a:pPr eaLnBrk="1" hangingPunct="1">
              <a:lnSpc>
                <a:spcPct val="80000"/>
              </a:lnSpc>
              <a:defRPr/>
            </a:pPr>
            <a:endParaRPr lang="es-ES" sz="2400"/>
          </a:p>
          <a:p>
            <a:pPr eaLnBrk="1" hangingPunct="1">
              <a:lnSpc>
                <a:spcPct val="80000"/>
              </a:lnSpc>
              <a:defRPr/>
            </a:pPr>
            <a:r>
              <a:rPr lang="es-ES" sz="2400"/>
              <a:t>Modificación de Estado de Operaciones</a:t>
            </a:r>
          </a:p>
          <a:p>
            <a:pPr lvl="1" eaLnBrk="1" hangingPunct="1">
              <a:lnSpc>
                <a:spcPct val="80000"/>
              </a:lnSpc>
              <a:defRPr/>
            </a:pPr>
            <a:r>
              <a:rPr lang="es-ES" sz="2400"/>
              <a:t>Se utiliza para bloquear las líneas de crédito</a:t>
            </a:r>
          </a:p>
          <a:p>
            <a:pPr lvl="1" eaLnBrk="1" hangingPunct="1">
              <a:lnSpc>
                <a:spcPct val="80000"/>
              </a:lnSpc>
              <a:defRPr/>
            </a:pPr>
            <a:r>
              <a:rPr lang="es-ES" sz="2400"/>
              <a:t>Esta acción se realiza a través del programa de Modificación de Estados de Operaciones</a:t>
            </a:r>
          </a:p>
          <a:p>
            <a:pPr lvl="2" eaLnBrk="1" hangingPunct="1">
              <a:lnSpc>
                <a:spcPct val="80000"/>
              </a:lnSpc>
              <a:buFontTx/>
              <a:buNone/>
              <a:defRPr/>
            </a:pPr>
            <a:r>
              <a:rPr lang="es-ES" sz="2400"/>
              <a:t>	Status 16 = Bloqueo de Líneas de Crédito</a:t>
            </a:r>
          </a:p>
        </p:txBody>
      </p:sp>
      <p:sp>
        <p:nvSpPr>
          <p:cNvPr id="1115140" name="Rectangle 4">
            <a:extLst>
              <a:ext uri="{FF2B5EF4-FFF2-40B4-BE49-F238E27FC236}">
                <a16:creationId xmlns:a16="http://schemas.microsoft.com/office/drawing/2014/main" id="{811E9A42-2615-852C-10A8-C80B73EE92A0}"/>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Circuito Operativo:  Otros Eventos</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5140">
                                            <p:txEl>
                                              <p:pRg st="0" end="0"/>
                                            </p:txEl>
                                          </p:spTgt>
                                        </p:tgtEl>
                                        <p:attrNameLst>
                                          <p:attrName>style.visibility</p:attrName>
                                        </p:attrNameLst>
                                      </p:cBhvr>
                                      <p:to>
                                        <p:strVal val="visible"/>
                                      </p:to>
                                    </p:set>
                                    <p:animEffect transition="in" filter="wipe(left)">
                                      <p:cBhvr>
                                        <p:cTn id="7" dur="500"/>
                                        <p:tgtEl>
                                          <p:spTgt spid="111514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115139">
                                            <p:txEl>
                                              <p:pRg st="0" end="0"/>
                                            </p:txEl>
                                          </p:spTgt>
                                        </p:tgtEl>
                                        <p:attrNameLst>
                                          <p:attrName>style.visibility</p:attrName>
                                        </p:attrNameLst>
                                      </p:cBhvr>
                                      <p:to>
                                        <p:strVal val="visible"/>
                                      </p:to>
                                    </p:set>
                                    <p:animEffect transition="in" filter="box(in)">
                                      <p:cBhvr>
                                        <p:cTn id="12" dur="500"/>
                                        <p:tgtEl>
                                          <p:spTgt spid="111513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115139">
                                            <p:txEl>
                                              <p:pRg st="1" end="1"/>
                                            </p:txEl>
                                          </p:spTgt>
                                        </p:tgtEl>
                                        <p:attrNameLst>
                                          <p:attrName>style.visibility</p:attrName>
                                        </p:attrNameLst>
                                      </p:cBhvr>
                                      <p:to>
                                        <p:strVal val="visible"/>
                                      </p:to>
                                    </p:set>
                                    <p:animEffect transition="in" filter="box(in)">
                                      <p:cBhvr>
                                        <p:cTn id="17" dur="500"/>
                                        <p:tgtEl>
                                          <p:spTgt spid="111513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115139">
                                            <p:txEl>
                                              <p:pRg st="2" end="2"/>
                                            </p:txEl>
                                          </p:spTgt>
                                        </p:tgtEl>
                                        <p:attrNameLst>
                                          <p:attrName>style.visibility</p:attrName>
                                        </p:attrNameLst>
                                      </p:cBhvr>
                                      <p:to>
                                        <p:strVal val="visible"/>
                                      </p:to>
                                    </p:set>
                                    <p:animEffect transition="in" filter="box(in)">
                                      <p:cBhvr>
                                        <p:cTn id="22" dur="500"/>
                                        <p:tgtEl>
                                          <p:spTgt spid="111513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115139">
                                            <p:txEl>
                                              <p:pRg st="4" end="4"/>
                                            </p:txEl>
                                          </p:spTgt>
                                        </p:tgtEl>
                                        <p:attrNameLst>
                                          <p:attrName>style.visibility</p:attrName>
                                        </p:attrNameLst>
                                      </p:cBhvr>
                                      <p:to>
                                        <p:strVal val="visible"/>
                                      </p:to>
                                    </p:set>
                                    <p:animEffect transition="in" filter="box(in)">
                                      <p:cBhvr>
                                        <p:cTn id="27" dur="500"/>
                                        <p:tgtEl>
                                          <p:spTgt spid="11151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115139">
                                            <p:txEl>
                                              <p:pRg st="5" end="5"/>
                                            </p:txEl>
                                          </p:spTgt>
                                        </p:tgtEl>
                                        <p:attrNameLst>
                                          <p:attrName>style.visibility</p:attrName>
                                        </p:attrNameLst>
                                      </p:cBhvr>
                                      <p:to>
                                        <p:strVal val="visible"/>
                                      </p:to>
                                    </p:set>
                                    <p:animEffect transition="in" filter="box(in)">
                                      <p:cBhvr>
                                        <p:cTn id="32" dur="500"/>
                                        <p:tgtEl>
                                          <p:spTgt spid="11151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115139">
                                            <p:txEl>
                                              <p:pRg st="6" end="6"/>
                                            </p:txEl>
                                          </p:spTgt>
                                        </p:tgtEl>
                                        <p:attrNameLst>
                                          <p:attrName>style.visibility</p:attrName>
                                        </p:attrNameLst>
                                      </p:cBhvr>
                                      <p:to>
                                        <p:strVal val="visible"/>
                                      </p:to>
                                    </p:set>
                                    <p:animEffect transition="in" filter="box(in)">
                                      <p:cBhvr>
                                        <p:cTn id="37" dur="500"/>
                                        <p:tgtEl>
                                          <p:spTgt spid="111513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1115139">
                                            <p:txEl>
                                              <p:pRg st="7" end="7"/>
                                            </p:txEl>
                                          </p:spTgt>
                                        </p:tgtEl>
                                        <p:attrNameLst>
                                          <p:attrName>style.visibility</p:attrName>
                                        </p:attrNameLst>
                                      </p:cBhvr>
                                      <p:to>
                                        <p:strVal val="visible"/>
                                      </p:to>
                                    </p:set>
                                    <p:animEffect transition="in" filter="box(in)">
                                      <p:cBhvr>
                                        <p:cTn id="42" dur="500"/>
                                        <p:tgtEl>
                                          <p:spTgt spid="11151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5140"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3 Marcador de pie de página">
            <a:extLst>
              <a:ext uri="{FF2B5EF4-FFF2-40B4-BE49-F238E27FC236}">
                <a16:creationId xmlns:a16="http://schemas.microsoft.com/office/drawing/2014/main" id="{F12AE217-5D63-5666-D731-366ECFC7B65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1096706" name="Rectangle 2">
            <a:extLst>
              <a:ext uri="{FF2B5EF4-FFF2-40B4-BE49-F238E27FC236}">
                <a16:creationId xmlns:a16="http://schemas.microsoft.com/office/drawing/2014/main" id="{4FBD3160-C984-8F00-AFBA-BB3FEA10505E}"/>
              </a:ext>
            </a:extLst>
          </p:cNvPr>
          <p:cNvSpPr>
            <a:spLocks noGrp="1" noChangeArrowheads="1"/>
          </p:cNvSpPr>
          <p:nvPr>
            <p:ph type="subTitle" idx="1"/>
          </p:nvPr>
        </p:nvSpPr>
        <p:spPr/>
        <p:txBody>
          <a:bodyPr/>
          <a:lstStyle/>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p:txBody>
      </p:sp>
      <p:sp>
        <p:nvSpPr>
          <p:cNvPr id="1096707" name="Rectangle 3">
            <a:extLst>
              <a:ext uri="{FF2B5EF4-FFF2-40B4-BE49-F238E27FC236}">
                <a16:creationId xmlns:a16="http://schemas.microsoft.com/office/drawing/2014/main" id="{1E72E1E7-336C-4676-7FAB-0196036C0AC1}"/>
              </a:ext>
            </a:extLst>
          </p:cNvPr>
          <p:cNvSpPr>
            <a:spLocks noGrp="1" noChangeArrowheads="1"/>
          </p:cNvSpPr>
          <p:nvPr>
            <p:ph type="ctrTitle"/>
          </p:nvPr>
        </p:nvSpPr>
        <p:spPr>
          <a:xfrm>
            <a:off x="685800" y="2395538"/>
            <a:ext cx="7772400" cy="1681162"/>
          </a:xfrm>
          <a:noFill/>
        </p:spPr>
        <p:txBody>
          <a:bodyPr lIns="91429" tIns="45714" rIns="91429" bIns="45714" anchor="ctr"/>
          <a:lstStyle/>
          <a:p>
            <a:pPr algn="ctr"/>
            <a:r>
              <a:rPr lang="es-ES" altLang="es-CO" sz="3000">
                <a:solidFill>
                  <a:srgbClr val="D83110"/>
                </a:solidFill>
              </a:rPr>
              <a:t>Sistema de Líneas de Crédito</a:t>
            </a:r>
            <a:br>
              <a:rPr lang="es-ES" altLang="es-CO" sz="3000">
                <a:solidFill>
                  <a:srgbClr val="D83110"/>
                </a:solidFill>
              </a:rPr>
            </a:br>
            <a:br>
              <a:rPr lang="es-ES" altLang="es-CO" sz="3000">
                <a:solidFill>
                  <a:srgbClr val="D83110"/>
                </a:solidFill>
              </a:rPr>
            </a:br>
            <a:r>
              <a:rPr lang="es-ES" altLang="es-CO" sz="3000">
                <a:solidFill>
                  <a:srgbClr val="D83110"/>
                </a:solidFill>
              </a:rPr>
              <a:t>Listados y Consultas</a:t>
            </a:r>
          </a:p>
        </p:txBody>
      </p:sp>
      <p:sp>
        <p:nvSpPr>
          <p:cNvPr id="81925" name="Rectangle 4">
            <a:extLst>
              <a:ext uri="{FF2B5EF4-FFF2-40B4-BE49-F238E27FC236}">
                <a16:creationId xmlns:a16="http://schemas.microsoft.com/office/drawing/2014/main" id="{F0F2B434-3018-8C13-B534-9722E865F364}"/>
              </a:ext>
            </a:extLst>
          </p:cNvPr>
          <p:cNvSpPr>
            <a:spLocks noChangeArrowheads="1"/>
          </p:cNvSpPr>
          <p:nvPr/>
        </p:nvSpPr>
        <p:spPr bwMode="auto">
          <a:xfrm>
            <a:off x="171450"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Bantotal Training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96707"/>
                                        </p:tgtEl>
                                        <p:attrNameLst>
                                          <p:attrName>style.visibility</p:attrName>
                                        </p:attrNameLst>
                                      </p:cBhvr>
                                      <p:to>
                                        <p:strVal val="visible"/>
                                      </p:to>
                                    </p:set>
                                    <p:animEffect transition="in" filter="box(in)">
                                      <p:cBhvr>
                                        <p:cTn id="7" dur="500"/>
                                        <p:tgtEl>
                                          <p:spTgt spid="1096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6707"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3 Marcador de pie de página">
            <a:extLst>
              <a:ext uri="{FF2B5EF4-FFF2-40B4-BE49-F238E27FC236}">
                <a16:creationId xmlns:a16="http://schemas.microsoft.com/office/drawing/2014/main" id="{ED10502B-E4B5-BEBC-D436-6655AEAB879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9219" name="Rectangle 2">
            <a:extLst>
              <a:ext uri="{FF2B5EF4-FFF2-40B4-BE49-F238E27FC236}">
                <a16:creationId xmlns:a16="http://schemas.microsoft.com/office/drawing/2014/main" id="{9B5D87BB-B8CF-805A-220E-7E79922F690B}"/>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954371" name="Rectangle 3">
            <a:extLst>
              <a:ext uri="{FF2B5EF4-FFF2-40B4-BE49-F238E27FC236}">
                <a16:creationId xmlns:a16="http://schemas.microsoft.com/office/drawing/2014/main" id="{0EF7E1B0-E61E-B272-81CD-49C8A148CCFC}"/>
              </a:ext>
            </a:extLst>
          </p:cNvPr>
          <p:cNvSpPr>
            <a:spLocks noGrp="1" noChangeArrowheads="1"/>
          </p:cNvSpPr>
          <p:nvPr>
            <p:ph type="body" idx="1"/>
          </p:nvPr>
        </p:nvSpPr>
        <p:spPr>
          <a:xfrm>
            <a:off x="609600" y="1701800"/>
            <a:ext cx="8215313" cy="4391025"/>
          </a:xfrm>
        </p:spPr>
        <p:txBody>
          <a:bodyPr/>
          <a:lstStyle/>
          <a:p>
            <a:pPr eaLnBrk="1" hangingPunct="1">
              <a:lnSpc>
                <a:spcPct val="90000"/>
              </a:lnSpc>
              <a:defRPr/>
            </a:pPr>
            <a:r>
              <a:rPr lang="es-ES_tradnl" sz="2600"/>
              <a:t>El interés se calcula en función de la tasa, el capital , el plazo y el tipo de año:</a:t>
            </a:r>
          </a:p>
          <a:p>
            <a:pPr lvl="1" eaLnBrk="1" hangingPunct="1">
              <a:lnSpc>
                <a:spcPct val="90000"/>
              </a:lnSpc>
              <a:buFontTx/>
              <a:buNone/>
              <a:defRPr/>
            </a:pPr>
            <a:r>
              <a:rPr lang="es-ES_tradnl"/>
              <a:t>	Capital (C ) = 10000</a:t>
            </a:r>
          </a:p>
          <a:p>
            <a:pPr lvl="1" eaLnBrk="1" hangingPunct="1">
              <a:lnSpc>
                <a:spcPct val="90000"/>
              </a:lnSpc>
              <a:buFontTx/>
              <a:buNone/>
              <a:defRPr/>
            </a:pPr>
            <a:r>
              <a:rPr lang="es-ES_tradnl"/>
              <a:t>	Plazo (P) = 360 días</a:t>
            </a:r>
          </a:p>
          <a:p>
            <a:pPr lvl="1" eaLnBrk="1" hangingPunct="1">
              <a:lnSpc>
                <a:spcPct val="90000"/>
              </a:lnSpc>
              <a:buFontTx/>
              <a:buNone/>
              <a:defRPr/>
            </a:pPr>
            <a:r>
              <a:rPr lang="es-ES_tradnl"/>
              <a:t>	Tasa (T) = 15% </a:t>
            </a:r>
            <a:r>
              <a:rPr lang="es-ES_tradnl" b="1">
                <a:effectLst>
                  <a:outerShdw blurRad="38100" dist="38100" dir="2700000" algn="tl">
                    <a:srgbClr val="C0C0C0"/>
                  </a:outerShdw>
                </a:effectLst>
              </a:rPr>
              <a:t>lineal</a:t>
            </a:r>
            <a:r>
              <a:rPr lang="es-ES_tradnl"/>
              <a:t> anual</a:t>
            </a:r>
          </a:p>
          <a:p>
            <a:pPr eaLnBrk="1" hangingPunct="1">
              <a:lnSpc>
                <a:spcPct val="90000"/>
              </a:lnSpc>
              <a:buFontTx/>
              <a:buNone/>
              <a:defRPr/>
            </a:pPr>
            <a:endParaRPr lang="es-ES" b="0">
              <a:solidFill>
                <a:schemeClr val="tx1"/>
              </a:solidFill>
              <a:effectLst/>
            </a:endParaRPr>
          </a:p>
          <a:p>
            <a:pPr eaLnBrk="1" hangingPunct="1">
              <a:lnSpc>
                <a:spcPct val="90000"/>
              </a:lnSpc>
              <a:defRPr/>
            </a:pPr>
            <a:r>
              <a:rPr lang="es-ES_tradnl" sz="2400"/>
              <a:t>Año Comercial:</a:t>
            </a:r>
            <a:endParaRPr lang="es-UY" sz="2400"/>
          </a:p>
          <a:p>
            <a:pPr lvl="1" eaLnBrk="1" hangingPunct="1">
              <a:lnSpc>
                <a:spcPct val="90000"/>
              </a:lnSpc>
              <a:defRPr/>
            </a:pPr>
            <a:r>
              <a:rPr lang="es-ES_tradnl"/>
              <a:t>Interés = C*T*P/360 = 10.000*0,15*360/360 = 1.500</a:t>
            </a:r>
          </a:p>
          <a:p>
            <a:pPr lvl="1" eaLnBrk="1" hangingPunct="1">
              <a:lnSpc>
                <a:spcPct val="90000"/>
              </a:lnSpc>
              <a:defRPr/>
            </a:pPr>
            <a:endParaRPr lang="es-ES_tradnl"/>
          </a:p>
          <a:p>
            <a:pPr eaLnBrk="1" hangingPunct="1">
              <a:lnSpc>
                <a:spcPct val="90000"/>
              </a:lnSpc>
              <a:defRPr/>
            </a:pPr>
            <a:r>
              <a:rPr lang="es-ES_tradnl" sz="2400"/>
              <a:t>Año Calendario:</a:t>
            </a:r>
            <a:endParaRPr lang="es-UY" sz="2400"/>
          </a:p>
          <a:p>
            <a:pPr lvl="1" eaLnBrk="1" hangingPunct="1">
              <a:lnSpc>
                <a:spcPct val="90000"/>
              </a:lnSpc>
              <a:defRPr/>
            </a:pPr>
            <a:r>
              <a:rPr lang="es-ES_tradnl"/>
              <a:t>Interés = C*T*P/365 = 10.000*0,15*360/365 = 1.479,45</a:t>
            </a:r>
          </a:p>
        </p:txBody>
      </p:sp>
      <p:sp>
        <p:nvSpPr>
          <p:cNvPr id="954372" name="Rectangle 4">
            <a:extLst>
              <a:ext uri="{FF2B5EF4-FFF2-40B4-BE49-F238E27FC236}">
                <a16:creationId xmlns:a16="http://schemas.microsoft.com/office/drawing/2014/main" id="{1316A948-1160-829F-C72E-09B9C0B759B2}"/>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dirty="0">
                <a:solidFill>
                  <a:srgbClr val="D83110"/>
                </a:solidFill>
                <a:effectLst>
                  <a:outerShdw blurRad="38100" dist="38100" dir="2700000" algn="tl">
                    <a:srgbClr val="C0C0C0"/>
                  </a:outerShdw>
                </a:effectLst>
                <a:latin typeface="Arial" charset="0"/>
              </a:rPr>
              <a:t>Fórmula para el cálculo de intereses:</a:t>
            </a:r>
            <a:endParaRPr kumimoji="0" lang="es-ES" sz="2800" b="1" dirty="0">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4372">
                                            <p:txEl>
                                              <p:pRg st="0" end="0"/>
                                            </p:txEl>
                                          </p:spTgt>
                                        </p:tgtEl>
                                        <p:attrNameLst>
                                          <p:attrName>style.visibility</p:attrName>
                                        </p:attrNameLst>
                                      </p:cBhvr>
                                      <p:to>
                                        <p:strVal val="visible"/>
                                      </p:to>
                                    </p:set>
                                    <p:animEffect transition="in" filter="wipe(left)">
                                      <p:cBhvr>
                                        <p:cTn id="7" dur="500"/>
                                        <p:tgtEl>
                                          <p:spTgt spid="95437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54371">
                                            <p:txEl>
                                              <p:pRg st="0" end="0"/>
                                            </p:txEl>
                                          </p:spTgt>
                                        </p:tgtEl>
                                        <p:attrNameLst>
                                          <p:attrName>style.visibility</p:attrName>
                                        </p:attrNameLst>
                                      </p:cBhvr>
                                      <p:to>
                                        <p:strVal val="visible"/>
                                      </p:to>
                                    </p:set>
                                    <p:animEffect transition="in" filter="box(in)">
                                      <p:cBhvr>
                                        <p:cTn id="12" dur="500"/>
                                        <p:tgtEl>
                                          <p:spTgt spid="95437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954371">
                                            <p:txEl>
                                              <p:pRg st="1" end="1"/>
                                            </p:txEl>
                                          </p:spTgt>
                                        </p:tgtEl>
                                        <p:attrNameLst>
                                          <p:attrName>style.visibility</p:attrName>
                                        </p:attrNameLst>
                                      </p:cBhvr>
                                      <p:to>
                                        <p:strVal val="visible"/>
                                      </p:to>
                                    </p:set>
                                    <p:animEffect transition="in" filter="box(in)">
                                      <p:cBhvr>
                                        <p:cTn id="17" dur="500"/>
                                        <p:tgtEl>
                                          <p:spTgt spid="95437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954371">
                                            <p:txEl>
                                              <p:pRg st="2" end="2"/>
                                            </p:txEl>
                                          </p:spTgt>
                                        </p:tgtEl>
                                        <p:attrNameLst>
                                          <p:attrName>style.visibility</p:attrName>
                                        </p:attrNameLst>
                                      </p:cBhvr>
                                      <p:to>
                                        <p:strVal val="visible"/>
                                      </p:to>
                                    </p:set>
                                    <p:animEffect transition="in" filter="box(in)">
                                      <p:cBhvr>
                                        <p:cTn id="22" dur="500"/>
                                        <p:tgtEl>
                                          <p:spTgt spid="95437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954371">
                                            <p:txEl>
                                              <p:pRg st="3" end="3"/>
                                            </p:txEl>
                                          </p:spTgt>
                                        </p:tgtEl>
                                        <p:attrNameLst>
                                          <p:attrName>style.visibility</p:attrName>
                                        </p:attrNameLst>
                                      </p:cBhvr>
                                      <p:to>
                                        <p:strVal val="visible"/>
                                      </p:to>
                                    </p:set>
                                    <p:animEffect transition="in" filter="box(in)">
                                      <p:cBhvr>
                                        <p:cTn id="27" dur="500"/>
                                        <p:tgtEl>
                                          <p:spTgt spid="95437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954371">
                                            <p:txEl>
                                              <p:pRg st="5" end="5"/>
                                            </p:txEl>
                                          </p:spTgt>
                                        </p:tgtEl>
                                        <p:attrNameLst>
                                          <p:attrName>style.visibility</p:attrName>
                                        </p:attrNameLst>
                                      </p:cBhvr>
                                      <p:to>
                                        <p:strVal val="visible"/>
                                      </p:to>
                                    </p:set>
                                    <p:animEffect transition="in" filter="box(in)">
                                      <p:cBhvr>
                                        <p:cTn id="32" dur="500"/>
                                        <p:tgtEl>
                                          <p:spTgt spid="95437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954371">
                                            <p:txEl>
                                              <p:pRg st="6" end="6"/>
                                            </p:txEl>
                                          </p:spTgt>
                                        </p:tgtEl>
                                        <p:attrNameLst>
                                          <p:attrName>style.visibility</p:attrName>
                                        </p:attrNameLst>
                                      </p:cBhvr>
                                      <p:to>
                                        <p:strVal val="visible"/>
                                      </p:to>
                                    </p:set>
                                    <p:animEffect transition="in" filter="box(in)">
                                      <p:cBhvr>
                                        <p:cTn id="37" dur="500"/>
                                        <p:tgtEl>
                                          <p:spTgt spid="95437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954371">
                                            <p:txEl>
                                              <p:pRg st="8" end="8"/>
                                            </p:txEl>
                                          </p:spTgt>
                                        </p:tgtEl>
                                        <p:attrNameLst>
                                          <p:attrName>style.visibility</p:attrName>
                                        </p:attrNameLst>
                                      </p:cBhvr>
                                      <p:to>
                                        <p:strVal val="visible"/>
                                      </p:to>
                                    </p:set>
                                    <p:animEffect transition="in" filter="box(in)">
                                      <p:cBhvr>
                                        <p:cTn id="42" dur="500"/>
                                        <p:tgtEl>
                                          <p:spTgt spid="954371">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954371">
                                            <p:txEl>
                                              <p:pRg st="9" end="9"/>
                                            </p:txEl>
                                          </p:spTgt>
                                        </p:tgtEl>
                                        <p:attrNameLst>
                                          <p:attrName>style.visibility</p:attrName>
                                        </p:attrNameLst>
                                      </p:cBhvr>
                                      <p:to>
                                        <p:strVal val="visible"/>
                                      </p:to>
                                    </p:set>
                                    <p:animEffect transition="in" filter="box(in)">
                                      <p:cBhvr>
                                        <p:cTn id="47" dur="500"/>
                                        <p:tgtEl>
                                          <p:spTgt spid="9543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4372"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3 Marcador de pie de página">
            <a:extLst>
              <a:ext uri="{FF2B5EF4-FFF2-40B4-BE49-F238E27FC236}">
                <a16:creationId xmlns:a16="http://schemas.microsoft.com/office/drawing/2014/main" id="{2A083E3F-37B9-0212-2BE7-ADC7DAA31A3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82947" name="Rectangle 2">
            <a:extLst>
              <a:ext uri="{FF2B5EF4-FFF2-40B4-BE49-F238E27FC236}">
                <a16:creationId xmlns:a16="http://schemas.microsoft.com/office/drawing/2014/main" id="{E06E0735-EE15-5FAF-02DE-0B9997B1D1F5}"/>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Líneas de Crédito</a:t>
            </a:r>
          </a:p>
        </p:txBody>
      </p:sp>
      <p:sp>
        <p:nvSpPr>
          <p:cNvPr id="1119235" name="Rectangle 3">
            <a:extLst>
              <a:ext uri="{FF2B5EF4-FFF2-40B4-BE49-F238E27FC236}">
                <a16:creationId xmlns:a16="http://schemas.microsoft.com/office/drawing/2014/main" id="{7604B985-97B0-9353-631E-11AF475E4DB3}"/>
              </a:ext>
            </a:extLst>
          </p:cNvPr>
          <p:cNvSpPr>
            <a:spLocks noGrp="1" noChangeArrowheads="1"/>
          </p:cNvSpPr>
          <p:nvPr>
            <p:ph type="body" idx="1"/>
          </p:nvPr>
        </p:nvSpPr>
        <p:spPr>
          <a:xfrm>
            <a:off x="609600" y="1701800"/>
            <a:ext cx="8215313" cy="4606925"/>
          </a:xfrm>
        </p:spPr>
        <p:txBody>
          <a:bodyPr/>
          <a:lstStyle/>
          <a:p>
            <a:pPr eaLnBrk="1" hangingPunct="1">
              <a:lnSpc>
                <a:spcPct val="80000"/>
              </a:lnSpc>
              <a:defRPr/>
            </a:pPr>
            <a:r>
              <a:rPr lang="es-PY" sz="2000"/>
              <a:t>Inventario por Sistema/</a:t>
            </a:r>
            <a:r>
              <a:rPr lang="es-ES" sz="2000"/>
              <a:t>Módulo </a:t>
            </a:r>
          </a:p>
          <a:p>
            <a:pPr lvl="1" eaLnBrk="1" hangingPunct="1">
              <a:lnSpc>
                <a:spcPct val="80000"/>
              </a:lnSpc>
              <a:defRPr/>
            </a:pPr>
            <a:r>
              <a:rPr lang="es-ES" sz="2000"/>
              <a:t>Sistema 56 	Límites Disponibles</a:t>
            </a:r>
          </a:p>
          <a:p>
            <a:pPr lvl="1" eaLnBrk="1" hangingPunct="1">
              <a:lnSpc>
                <a:spcPct val="80000"/>
              </a:lnSpc>
              <a:defRPr/>
            </a:pPr>
            <a:r>
              <a:rPr lang="es-ES" sz="2000"/>
              <a:t>Sistema 16	Activas (Cobertura de Líneas)</a:t>
            </a:r>
          </a:p>
          <a:p>
            <a:pPr lvl="1" eaLnBrk="1" hangingPunct="1">
              <a:lnSpc>
                <a:spcPct val="80000"/>
              </a:lnSpc>
              <a:defRPr/>
            </a:pPr>
            <a:r>
              <a:rPr lang="es-ES" sz="2000"/>
              <a:t>Entre 2 fechas:</a:t>
            </a:r>
          </a:p>
          <a:p>
            <a:pPr lvl="2" eaLnBrk="1" hangingPunct="1">
              <a:lnSpc>
                <a:spcPct val="80000"/>
              </a:lnSpc>
              <a:defRPr/>
            </a:pPr>
            <a:r>
              <a:rPr lang="es-ES" sz="2000"/>
              <a:t>Ordenado por fecha de vencimiento</a:t>
            </a:r>
          </a:p>
          <a:p>
            <a:pPr lvl="2" eaLnBrk="1" hangingPunct="1">
              <a:lnSpc>
                <a:spcPct val="80000"/>
              </a:lnSpc>
              <a:defRPr/>
            </a:pPr>
            <a:r>
              <a:rPr lang="es-ES" sz="2000"/>
              <a:t>General o por Sucursal/Moneda/Cliente</a:t>
            </a:r>
          </a:p>
          <a:p>
            <a:pPr lvl="2" eaLnBrk="1" hangingPunct="1">
              <a:lnSpc>
                <a:spcPct val="80000"/>
              </a:lnSpc>
              <a:defRPr/>
            </a:pPr>
            <a:endParaRPr lang="es-ES" sz="2000"/>
          </a:p>
          <a:p>
            <a:pPr algn="just" eaLnBrk="1" hangingPunct="1">
              <a:lnSpc>
                <a:spcPct val="80000"/>
              </a:lnSpc>
              <a:defRPr/>
            </a:pPr>
            <a:r>
              <a:rPr lang="es-ES" sz="2000"/>
              <a:t>Consultas y Listados Contables</a:t>
            </a:r>
          </a:p>
          <a:p>
            <a:pPr lvl="1" algn="just" eaLnBrk="1" hangingPunct="1">
              <a:lnSpc>
                <a:spcPct val="80000"/>
              </a:lnSpc>
              <a:defRPr/>
            </a:pPr>
            <a:r>
              <a:rPr lang="es-ES" sz="2000"/>
              <a:t>Inventario General de Rubros</a:t>
            </a:r>
          </a:p>
          <a:p>
            <a:pPr lvl="1" algn="just" eaLnBrk="1" hangingPunct="1">
              <a:lnSpc>
                <a:spcPct val="80000"/>
              </a:lnSpc>
              <a:defRPr/>
            </a:pPr>
            <a:r>
              <a:rPr lang="es-ES" sz="2000"/>
              <a:t>Inventario por Módulo</a:t>
            </a:r>
          </a:p>
          <a:p>
            <a:pPr lvl="1" algn="just" eaLnBrk="1" hangingPunct="1">
              <a:lnSpc>
                <a:spcPct val="80000"/>
              </a:lnSpc>
              <a:defRPr/>
            </a:pPr>
            <a:r>
              <a:rPr lang="es-ES" sz="2000"/>
              <a:t>Mayores de Códigos Contables Generales y por Cuenta</a:t>
            </a:r>
          </a:p>
          <a:p>
            <a:pPr lvl="2" algn="just" eaLnBrk="1" hangingPunct="1">
              <a:lnSpc>
                <a:spcPct val="80000"/>
              </a:lnSpc>
              <a:defRPr/>
            </a:pPr>
            <a:endParaRPr lang="es-ES" sz="2000"/>
          </a:p>
          <a:p>
            <a:pPr algn="just" eaLnBrk="1" hangingPunct="1">
              <a:lnSpc>
                <a:spcPct val="80000"/>
              </a:lnSpc>
              <a:defRPr/>
            </a:pPr>
            <a:r>
              <a:rPr lang="es-ES" sz="2000"/>
              <a:t>Consulta de Situación de Clientes</a:t>
            </a:r>
          </a:p>
          <a:p>
            <a:pPr lvl="1" algn="just" eaLnBrk="1" hangingPunct="1">
              <a:lnSpc>
                <a:spcPct val="80000"/>
              </a:lnSpc>
              <a:defRPr/>
            </a:pPr>
            <a:r>
              <a:rPr lang="es-ES" sz="2000"/>
              <a:t>Extensiones de Operaciones</a:t>
            </a:r>
            <a:endParaRPr lang="es-ES" sz="2400"/>
          </a:p>
        </p:txBody>
      </p:sp>
      <p:sp>
        <p:nvSpPr>
          <p:cNvPr id="1119236" name="Rectangle 4">
            <a:extLst>
              <a:ext uri="{FF2B5EF4-FFF2-40B4-BE49-F238E27FC236}">
                <a16:creationId xmlns:a16="http://schemas.microsoft.com/office/drawing/2014/main" id="{81B719D3-D9E5-FBCB-687F-5424A855AD57}"/>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Listados y Consultas</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9236">
                                            <p:txEl>
                                              <p:pRg st="0" end="0"/>
                                            </p:txEl>
                                          </p:spTgt>
                                        </p:tgtEl>
                                        <p:attrNameLst>
                                          <p:attrName>style.visibility</p:attrName>
                                        </p:attrNameLst>
                                      </p:cBhvr>
                                      <p:to>
                                        <p:strVal val="visible"/>
                                      </p:to>
                                    </p:set>
                                    <p:animEffect transition="in" filter="wipe(left)">
                                      <p:cBhvr>
                                        <p:cTn id="7" dur="500"/>
                                        <p:tgtEl>
                                          <p:spTgt spid="111923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119235">
                                            <p:txEl>
                                              <p:pRg st="0" end="0"/>
                                            </p:txEl>
                                          </p:spTgt>
                                        </p:tgtEl>
                                        <p:attrNameLst>
                                          <p:attrName>style.visibility</p:attrName>
                                        </p:attrNameLst>
                                      </p:cBhvr>
                                      <p:to>
                                        <p:strVal val="visible"/>
                                      </p:to>
                                    </p:set>
                                    <p:animEffect transition="in" filter="box(in)">
                                      <p:cBhvr>
                                        <p:cTn id="12" dur="500"/>
                                        <p:tgtEl>
                                          <p:spTgt spid="111923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119235">
                                            <p:txEl>
                                              <p:pRg st="1" end="1"/>
                                            </p:txEl>
                                          </p:spTgt>
                                        </p:tgtEl>
                                        <p:attrNameLst>
                                          <p:attrName>style.visibility</p:attrName>
                                        </p:attrNameLst>
                                      </p:cBhvr>
                                      <p:to>
                                        <p:strVal val="visible"/>
                                      </p:to>
                                    </p:set>
                                    <p:animEffect transition="in" filter="box(in)">
                                      <p:cBhvr>
                                        <p:cTn id="17" dur="500"/>
                                        <p:tgtEl>
                                          <p:spTgt spid="111923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119235">
                                            <p:txEl>
                                              <p:pRg st="2" end="2"/>
                                            </p:txEl>
                                          </p:spTgt>
                                        </p:tgtEl>
                                        <p:attrNameLst>
                                          <p:attrName>style.visibility</p:attrName>
                                        </p:attrNameLst>
                                      </p:cBhvr>
                                      <p:to>
                                        <p:strVal val="visible"/>
                                      </p:to>
                                    </p:set>
                                    <p:animEffect transition="in" filter="box(in)">
                                      <p:cBhvr>
                                        <p:cTn id="22" dur="500"/>
                                        <p:tgtEl>
                                          <p:spTgt spid="111923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119235">
                                            <p:txEl>
                                              <p:pRg st="3" end="3"/>
                                            </p:txEl>
                                          </p:spTgt>
                                        </p:tgtEl>
                                        <p:attrNameLst>
                                          <p:attrName>style.visibility</p:attrName>
                                        </p:attrNameLst>
                                      </p:cBhvr>
                                      <p:to>
                                        <p:strVal val="visible"/>
                                      </p:to>
                                    </p:set>
                                    <p:animEffect transition="in" filter="box(in)">
                                      <p:cBhvr>
                                        <p:cTn id="27" dur="500"/>
                                        <p:tgtEl>
                                          <p:spTgt spid="111923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119235">
                                            <p:txEl>
                                              <p:pRg st="4" end="4"/>
                                            </p:txEl>
                                          </p:spTgt>
                                        </p:tgtEl>
                                        <p:attrNameLst>
                                          <p:attrName>style.visibility</p:attrName>
                                        </p:attrNameLst>
                                      </p:cBhvr>
                                      <p:to>
                                        <p:strVal val="visible"/>
                                      </p:to>
                                    </p:set>
                                    <p:animEffect transition="in" filter="box(in)">
                                      <p:cBhvr>
                                        <p:cTn id="32" dur="500"/>
                                        <p:tgtEl>
                                          <p:spTgt spid="1119235">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119235">
                                            <p:txEl>
                                              <p:pRg st="5" end="5"/>
                                            </p:txEl>
                                          </p:spTgt>
                                        </p:tgtEl>
                                        <p:attrNameLst>
                                          <p:attrName>style.visibility</p:attrName>
                                        </p:attrNameLst>
                                      </p:cBhvr>
                                      <p:to>
                                        <p:strVal val="visible"/>
                                      </p:to>
                                    </p:set>
                                    <p:animEffect transition="in" filter="box(in)">
                                      <p:cBhvr>
                                        <p:cTn id="37" dur="500"/>
                                        <p:tgtEl>
                                          <p:spTgt spid="1119235">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1119235">
                                            <p:txEl>
                                              <p:pRg st="7" end="7"/>
                                            </p:txEl>
                                          </p:spTgt>
                                        </p:tgtEl>
                                        <p:attrNameLst>
                                          <p:attrName>style.visibility</p:attrName>
                                        </p:attrNameLst>
                                      </p:cBhvr>
                                      <p:to>
                                        <p:strVal val="visible"/>
                                      </p:to>
                                    </p:set>
                                    <p:animEffect transition="in" filter="box(in)">
                                      <p:cBhvr>
                                        <p:cTn id="42" dur="500"/>
                                        <p:tgtEl>
                                          <p:spTgt spid="111923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1119235">
                                            <p:txEl>
                                              <p:pRg st="8" end="8"/>
                                            </p:txEl>
                                          </p:spTgt>
                                        </p:tgtEl>
                                        <p:attrNameLst>
                                          <p:attrName>style.visibility</p:attrName>
                                        </p:attrNameLst>
                                      </p:cBhvr>
                                      <p:to>
                                        <p:strVal val="visible"/>
                                      </p:to>
                                    </p:set>
                                    <p:animEffect transition="in" filter="box(in)">
                                      <p:cBhvr>
                                        <p:cTn id="47" dur="500"/>
                                        <p:tgtEl>
                                          <p:spTgt spid="111923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1119235">
                                            <p:txEl>
                                              <p:pRg st="9" end="9"/>
                                            </p:txEl>
                                          </p:spTgt>
                                        </p:tgtEl>
                                        <p:attrNameLst>
                                          <p:attrName>style.visibility</p:attrName>
                                        </p:attrNameLst>
                                      </p:cBhvr>
                                      <p:to>
                                        <p:strVal val="visible"/>
                                      </p:to>
                                    </p:set>
                                    <p:animEffect transition="in" filter="box(in)">
                                      <p:cBhvr>
                                        <p:cTn id="52" dur="500"/>
                                        <p:tgtEl>
                                          <p:spTgt spid="1119235">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1119235">
                                            <p:txEl>
                                              <p:pRg st="10" end="10"/>
                                            </p:txEl>
                                          </p:spTgt>
                                        </p:tgtEl>
                                        <p:attrNameLst>
                                          <p:attrName>style.visibility</p:attrName>
                                        </p:attrNameLst>
                                      </p:cBhvr>
                                      <p:to>
                                        <p:strVal val="visible"/>
                                      </p:to>
                                    </p:set>
                                    <p:animEffect transition="in" filter="box(in)">
                                      <p:cBhvr>
                                        <p:cTn id="57" dur="500"/>
                                        <p:tgtEl>
                                          <p:spTgt spid="1119235">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1119235">
                                            <p:txEl>
                                              <p:pRg st="12" end="12"/>
                                            </p:txEl>
                                          </p:spTgt>
                                        </p:tgtEl>
                                        <p:attrNameLst>
                                          <p:attrName>style.visibility</p:attrName>
                                        </p:attrNameLst>
                                      </p:cBhvr>
                                      <p:to>
                                        <p:strVal val="visible"/>
                                      </p:to>
                                    </p:set>
                                    <p:animEffect transition="in" filter="box(in)">
                                      <p:cBhvr>
                                        <p:cTn id="62" dur="500"/>
                                        <p:tgtEl>
                                          <p:spTgt spid="1119235">
                                            <p:txEl>
                                              <p:pRg st="12" end="12"/>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nodeType="clickEffect">
                                  <p:stCondLst>
                                    <p:cond delay="0"/>
                                  </p:stCondLst>
                                  <p:childTnLst>
                                    <p:set>
                                      <p:cBhvr>
                                        <p:cTn id="66" dur="1" fill="hold">
                                          <p:stCondLst>
                                            <p:cond delay="0"/>
                                          </p:stCondLst>
                                        </p:cTn>
                                        <p:tgtEl>
                                          <p:spTgt spid="1119235">
                                            <p:txEl>
                                              <p:pRg st="13" end="13"/>
                                            </p:txEl>
                                          </p:spTgt>
                                        </p:tgtEl>
                                        <p:attrNameLst>
                                          <p:attrName>style.visibility</p:attrName>
                                        </p:attrNameLst>
                                      </p:cBhvr>
                                      <p:to>
                                        <p:strVal val="visible"/>
                                      </p:to>
                                    </p:set>
                                    <p:animEffect transition="in" filter="box(in)">
                                      <p:cBhvr>
                                        <p:cTn id="67" dur="500"/>
                                        <p:tgtEl>
                                          <p:spTgt spid="111923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9236" grpId="0" build="p"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3 Marcador de pie de página">
            <a:extLst>
              <a:ext uri="{FF2B5EF4-FFF2-40B4-BE49-F238E27FC236}">
                <a16:creationId xmlns:a16="http://schemas.microsoft.com/office/drawing/2014/main" id="{BCD1998B-E380-DCA3-86BE-5EFDA8ABE96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1067010" name="Rectangle 2">
            <a:extLst>
              <a:ext uri="{FF2B5EF4-FFF2-40B4-BE49-F238E27FC236}">
                <a16:creationId xmlns:a16="http://schemas.microsoft.com/office/drawing/2014/main" id="{72234744-E4CA-38DE-CC6A-404173813391}"/>
              </a:ext>
            </a:extLst>
          </p:cNvPr>
          <p:cNvSpPr>
            <a:spLocks noGrp="1" noChangeArrowheads="1"/>
          </p:cNvSpPr>
          <p:nvPr>
            <p:ph type="subTitle" idx="1"/>
          </p:nvPr>
        </p:nvSpPr>
        <p:spPr/>
        <p:txBody>
          <a:bodyPr/>
          <a:lstStyle/>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p:txBody>
      </p:sp>
      <p:sp>
        <p:nvSpPr>
          <p:cNvPr id="1067011" name="Rectangle 3">
            <a:extLst>
              <a:ext uri="{FF2B5EF4-FFF2-40B4-BE49-F238E27FC236}">
                <a16:creationId xmlns:a16="http://schemas.microsoft.com/office/drawing/2014/main" id="{B15DDB40-1B4B-CED5-DA76-1790DE783C28}"/>
              </a:ext>
            </a:extLst>
          </p:cNvPr>
          <p:cNvSpPr>
            <a:spLocks noGrp="1" noChangeArrowheads="1"/>
          </p:cNvSpPr>
          <p:nvPr>
            <p:ph type="ctrTitle"/>
          </p:nvPr>
        </p:nvSpPr>
        <p:spPr>
          <a:xfrm>
            <a:off x="685800" y="1412875"/>
            <a:ext cx="7772400" cy="1681163"/>
          </a:xfrm>
          <a:noFill/>
        </p:spPr>
        <p:txBody>
          <a:bodyPr lIns="91429" tIns="45714" rIns="91429" bIns="45714" anchor="ctr"/>
          <a:lstStyle/>
          <a:p>
            <a:pPr algn="ctr"/>
            <a:r>
              <a:rPr lang="es-ES" altLang="es-CO" sz="3000">
                <a:solidFill>
                  <a:srgbClr val="D83110"/>
                </a:solidFill>
              </a:rPr>
              <a:t>¿Dudas?</a:t>
            </a:r>
          </a:p>
        </p:txBody>
      </p:sp>
      <p:sp>
        <p:nvSpPr>
          <p:cNvPr id="83973" name="Rectangle 4">
            <a:extLst>
              <a:ext uri="{FF2B5EF4-FFF2-40B4-BE49-F238E27FC236}">
                <a16:creationId xmlns:a16="http://schemas.microsoft.com/office/drawing/2014/main" id="{8E2F8E33-CAB0-22B8-880C-2DA6E970E5EA}"/>
              </a:ext>
            </a:extLst>
          </p:cNvPr>
          <p:cNvSpPr>
            <a:spLocks noChangeArrowheads="1"/>
          </p:cNvSpPr>
          <p:nvPr/>
        </p:nvSpPr>
        <p:spPr bwMode="auto">
          <a:xfrm>
            <a:off x="171450"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Bantotal Training</a:t>
            </a:r>
          </a:p>
        </p:txBody>
      </p:sp>
      <p:sp>
        <p:nvSpPr>
          <p:cNvPr id="1067013" name="Rectangle 5">
            <a:extLst>
              <a:ext uri="{FF2B5EF4-FFF2-40B4-BE49-F238E27FC236}">
                <a16:creationId xmlns:a16="http://schemas.microsoft.com/office/drawing/2014/main" id="{F794A589-3656-493F-47E1-50A5FD6AD5D0}"/>
              </a:ext>
            </a:extLst>
          </p:cNvPr>
          <p:cNvSpPr>
            <a:spLocks noChangeArrowheads="1"/>
          </p:cNvSpPr>
          <p:nvPr/>
        </p:nvSpPr>
        <p:spPr bwMode="auto">
          <a:xfrm>
            <a:off x="684213" y="3692525"/>
            <a:ext cx="7772400" cy="168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ctr">
              <a:lnSpc>
                <a:spcPct val="85000"/>
              </a:lnSpc>
            </a:pPr>
            <a:r>
              <a:rPr lang="es-ES" altLang="es-CO" sz="3000" b="1">
                <a:solidFill>
                  <a:srgbClr val="D83110"/>
                </a:solidFill>
              </a:rPr>
              <a:t>FIN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67011"/>
                                        </p:tgtEl>
                                        <p:attrNameLst>
                                          <p:attrName>style.visibility</p:attrName>
                                        </p:attrNameLst>
                                      </p:cBhvr>
                                      <p:to>
                                        <p:strVal val="visible"/>
                                      </p:to>
                                    </p:set>
                                    <p:animEffect transition="in" filter="box(in)">
                                      <p:cBhvr>
                                        <p:cTn id="7" dur="500"/>
                                        <p:tgtEl>
                                          <p:spTgt spid="10670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67013"/>
                                        </p:tgtEl>
                                        <p:attrNameLst>
                                          <p:attrName>style.visibility</p:attrName>
                                        </p:attrNameLst>
                                      </p:cBhvr>
                                      <p:to>
                                        <p:strVal val="visible"/>
                                      </p:to>
                                    </p:set>
                                    <p:animEffect transition="in" filter="box(in)">
                                      <p:cBhvr>
                                        <p:cTn id="12" dur="500"/>
                                        <p:tgtEl>
                                          <p:spTgt spid="1067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7011" grpId="0"/>
      <p:bldP spid="1067013" grpId="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3 Marcador de pie de página">
            <a:extLst>
              <a:ext uri="{FF2B5EF4-FFF2-40B4-BE49-F238E27FC236}">
                <a16:creationId xmlns:a16="http://schemas.microsoft.com/office/drawing/2014/main" id="{74E8CDEB-1868-24F1-3427-F6FBDA3C11D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1121282" name="Rectangle 2">
            <a:extLst>
              <a:ext uri="{FF2B5EF4-FFF2-40B4-BE49-F238E27FC236}">
                <a16:creationId xmlns:a16="http://schemas.microsoft.com/office/drawing/2014/main" id="{42520D20-4D1F-8F43-07E6-39B36E1E330D}"/>
              </a:ext>
            </a:extLst>
          </p:cNvPr>
          <p:cNvSpPr>
            <a:spLocks noGrp="1" noChangeArrowheads="1"/>
          </p:cNvSpPr>
          <p:nvPr>
            <p:ph type="subTitle" idx="1"/>
          </p:nvPr>
        </p:nvSpPr>
        <p:spPr/>
        <p:txBody>
          <a:bodyPr/>
          <a:lstStyle/>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p:txBody>
      </p:sp>
      <p:sp>
        <p:nvSpPr>
          <p:cNvPr id="1121283" name="Rectangle 3">
            <a:extLst>
              <a:ext uri="{FF2B5EF4-FFF2-40B4-BE49-F238E27FC236}">
                <a16:creationId xmlns:a16="http://schemas.microsoft.com/office/drawing/2014/main" id="{CBDA264C-B686-8F74-C390-F86F8B1D8527}"/>
              </a:ext>
            </a:extLst>
          </p:cNvPr>
          <p:cNvSpPr>
            <a:spLocks noGrp="1" noChangeArrowheads="1"/>
          </p:cNvSpPr>
          <p:nvPr>
            <p:ph type="ctrTitle"/>
          </p:nvPr>
        </p:nvSpPr>
        <p:spPr>
          <a:xfrm>
            <a:off x="685800" y="2395538"/>
            <a:ext cx="7772400" cy="1681162"/>
          </a:xfrm>
          <a:noFill/>
        </p:spPr>
        <p:txBody>
          <a:bodyPr lIns="91429" tIns="45714" rIns="91429" bIns="45714" anchor="ctr"/>
          <a:lstStyle/>
          <a:p>
            <a:pPr algn="ctr"/>
            <a:r>
              <a:rPr lang="es-ES" altLang="es-CO" sz="3000">
                <a:solidFill>
                  <a:srgbClr val="D83110"/>
                </a:solidFill>
              </a:rPr>
              <a:t>Sistema de Líneas de Crédito</a:t>
            </a:r>
            <a:br>
              <a:rPr lang="es-ES" altLang="es-CO" sz="3000">
                <a:solidFill>
                  <a:srgbClr val="D83110"/>
                </a:solidFill>
              </a:rPr>
            </a:br>
            <a:br>
              <a:rPr lang="es-ES" altLang="es-CO" sz="3000">
                <a:solidFill>
                  <a:srgbClr val="D83110"/>
                </a:solidFill>
              </a:rPr>
            </a:br>
            <a:r>
              <a:rPr lang="es-ES" altLang="es-CO" sz="3000">
                <a:solidFill>
                  <a:srgbClr val="D83110"/>
                </a:solidFill>
              </a:rPr>
              <a:t>Garantías Otorgadas</a:t>
            </a:r>
          </a:p>
        </p:txBody>
      </p:sp>
      <p:sp>
        <p:nvSpPr>
          <p:cNvPr id="84997" name="Rectangle 4">
            <a:extLst>
              <a:ext uri="{FF2B5EF4-FFF2-40B4-BE49-F238E27FC236}">
                <a16:creationId xmlns:a16="http://schemas.microsoft.com/office/drawing/2014/main" id="{C2FCAB4C-4FEC-CD0D-D207-23A55F31530D}"/>
              </a:ext>
            </a:extLst>
          </p:cNvPr>
          <p:cNvSpPr>
            <a:spLocks noChangeArrowheads="1"/>
          </p:cNvSpPr>
          <p:nvPr/>
        </p:nvSpPr>
        <p:spPr bwMode="auto">
          <a:xfrm>
            <a:off x="171450"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Bantotal Training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21283"/>
                                        </p:tgtEl>
                                        <p:attrNameLst>
                                          <p:attrName>style.visibility</p:attrName>
                                        </p:attrNameLst>
                                      </p:cBhvr>
                                      <p:to>
                                        <p:strVal val="visible"/>
                                      </p:to>
                                    </p:set>
                                    <p:animEffect transition="in" filter="box(in)">
                                      <p:cBhvr>
                                        <p:cTn id="7" dur="500"/>
                                        <p:tgtEl>
                                          <p:spTgt spid="1121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1283" grpId="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3 Marcador de pie de página">
            <a:extLst>
              <a:ext uri="{FF2B5EF4-FFF2-40B4-BE49-F238E27FC236}">
                <a16:creationId xmlns:a16="http://schemas.microsoft.com/office/drawing/2014/main" id="{55B46F53-560C-17AD-017E-8BF90EE4F4A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86019" name="Rectangle 2">
            <a:extLst>
              <a:ext uri="{FF2B5EF4-FFF2-40B4-BE49-F238E27FC236}">
                <a16:creationId xmlns:a16="http://schemas.microsoft.com/office/drawing/2014/main" id="{8FAEFA30-0C6C-90D1-1C60-E2B2E3059ED6}"/>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Garantías Otorgadas</a:t>
            </a:r>
          </a:p>
        </p:txBody>
      </p:sp>
      <p:sp>
        <p:nvSpPr>
          <p:cNvPr id="1129475" name="Rectangle 3">
            <a:extLst>
              <a:ext uri="{FF2B5EF4-FFF2-40B4-BE49-F238E27FC236}">
                <a16:creationId xmlns:a16="http://schemas.microsoft.com/office/drawing/2014/main" id="{112FF86A-8230-A4F3-FBD7-B67306772665}"/>
              </a:ext>
            </a:extLst>
          </p:cNvPr>
          <p:cNvSpPr>
            <a:spLocks noGrp="1" noChangeArrowheads="1"/>
          </p:cNvSpPr>
          <p:nvPr>
            <p:ph type="body" idx="1"/>
          </p:nvPr>
        </p:nvSpPr>
        <p:spPr>
          <a:xfrm>
            <a:off x="609600" y="1701800"/>
            <a:ext cx="8215313" cy="4679950"/>
          </a:xfrm>
        </p:spPr>
        <p:txBody>
          <a:bodyPr/>
          <a:lstStyle/>
          <a:p>
            <a:pPr eaLnBrk="1" hangingPunct="1">
              <a:lnSpc>
                <a:spcPct val="90000"/>
              </a:lnSpc>
              <a:defRPr/>
            </a:pPr>
            <a:r>
              <a:rPr lang="es-ES" sz="2300"/>
              <a:t>Definición</a:t>
            </a:r>
          </a:p>
          <a:p>
            <a:pPr eaLnBrk="1" hangingPunct="1">
              <a:lnSpc>
                <a:spcPct val="90000"/>
              </a:lnSpc>
              <a:defRPr/>
            </a:pPr>
            <a:endParaRPr lang="es-ES" sz="2300"/>
          </a:p>
          <a:p>
            <a:pPr eaLnBrk="1" hangingPunct="1">
              <a:lnSpc>
                <a:spcPct val="90000"/>
              </a:lnSpc>
              <a:defRPr/>
            </a:pPr>
            <a:r>
              <a:rPr lang="es-ES" sz="2300"/>
              <a:t>Tipos de Garantías</a:t>
            </a:r>
          </a:p>
          <a:p>
            <a:pPr eaLnBrk="1" hangingPunct="1">
              <a:lnSpc>
                <a:spcPct val="90000"/>
              </a:lnSpc>
              <a:buFontTx/>
              <a:buNone/>
              <a:defRPr/>
            </a:pPr>
            <a:endParaRPr lang="es-ES" sz="2300"/>
          </a:p>
          <a:p>
            <a:pPr eaLnBrk="1" hangingPunct="1">
              <a:lnSpc>
                <a:spcPct val="90000"/>
              </a:lnSpc>
              <a:defRPr/>
            </a:pPr>
            <a:r>
              <a:rPr lang="es-UY" sz="2300"/>
              <a:t>Circuito Operativo:</a:t>
            </a:r>
          </a:p>
          <a:p>
            <a:pPr lvl="1" eaLnBrk="1" hangingPunct="1">
              <a:lnSpc>
                <a:spcPct val="90000"/>
              </a:lnSpc>
              <a:defRPr/>
            </a:pPr>
            <a:r>
              <a:rPr lang="es-UY" sz="2300"/>
              <a:t>Alta de Garantías</a:t>
            </a:r>
          </a:p>
          <a:p>
            <a:pPr lvl="1" eaLnBrk="1" hangingPunct="1">
              <a:lnSpc>
                <a:spcPct val="90000"/>
              </a:lnSpc>
              <a:defRPr/>
            </a:pPr>
            <a:r>
              <a:rPr lang="es-UY" sz="2300"/>
              <a:t>Modificación de Vencimientos e Importes</a:t>
            </a:r>
          </a:p>
          <a:p>
            <a:pPr lvl="1" eaLnBrk="1" hangingPunct="1">
              <a:lnSpc>
                <a:spcPct val="90000"/>
              </a:lnSpc>
              <a:defRPr/>
            </a:pPr>
            <a:r>
              <a:rPr lang="es-UY" sz="2300"/>
              <a:t>Cancelación</a:t>
            </a:r>
          </a:p>
          <a:p>
            <a:pPr lvl="1" eaLnBrk="1" hangingPunct="1">
              <a:lnSpc>
                <a:spcPct val="90000"/>
              </a:lnSpc>
              <a:buFontTx/>
              <a:buNone/>
              <a:defRPr/>
            </a:pPr>
            <a:endParaRPr lang="es-UY" sz="2300"/>
          </a:p>
          <a:p>
            <a:pPr eaLnBrk="1" hangingPunct="1">
              <a:lnSpc>
                <a:spcPct val="90000"/>
              </a:lnSpc>
              <a:defRPr/>
            </a:pPr>
            <a:r>
              <a:rPr lang="es-UY" sz="2300"/>
              <a:t>Comisiones:</a:t>
            </a:r>
          </a:p>
          <a:p>
            <a:pPr lvl="1" eaLnBrk="1" hangingPunct="1">
              <a:lnSpc>
                <a:spcPct val="90000"/>
              </a:lnSpc>
              <a:defRPr/>
            </a:pPr>
            <a:r>
              <a:rPr lang="es-UY" sz="2300"/>
              <a:t>Cobro Anticipado</a:t>
            </a:r>
          </a:p>
          <a:p>
            <a:pPr lvl="1" eaLnBrk="1" hangingPunct="1">
              <a:lnSpc>
                <a:spcPct val="90000"/>
              </a:lnSpc>
              <a:defRPr/>
            </a:pPr>
            <a:r>
              <a:rPr lang="es-UY" sz="2300"/>
              <a:t>Devengamiento</a:t>
            </a:r>
          </a:p>
        </p:txBody>
      </p:sp>
      <p:sp>
        <p:nvSpPr>
          <p:cNvPr id="1129476" name="Rectangle 4">
            <a:extLst>
              <a:ext uri="{FF2B5EF4-FFF2-40B4-BE49-F238E27FC236}">
                <a16:creationId xmlns:a16="http://schemas.microsoft.com/office/drawing/2014/main" id="{2F591F40-D5FB-6F31-B342-7018E615ED8B}"/>
              </a:ext>
            </a:extLst>
          </p:cNvPr>
          <p:cNvSpPr>
            <a:spLocks noChangeArrowheads="1"/>
          </p:cNvSpPr>
          <p:nvPr/>
        </p:nvSpPr>
        <p:spPr bwMode="auto">
          <a:xfrm>
            <a:off x="395288" y="981075"/>
            <a:ext cx="3455987"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Agenda:</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9476">
                                            <p:txEl>
                                              <p:pRg st="0" end="0"/>
                                            </p:txEl>
                                          </p:spTgt>
                                        </p:tgtEl>
                                        <p:attrNameLst>
                                          <p:attrName>style.visibility</p:attrName>
                                        </p:attrNameLst>
                                      </p:cBhvr>
                                      <p:to>
                                        <p:strVal val="visible"/>
                                      </p:to>
                                    </p:set>
                                    <p:animEffect transition="in" filter="wipe(left)">
                                      <p:cBhvr>
                                        <p:cTn id="7" dur="500"/>
                                        <p:tgtEl>
                                          <p:spTgt spid="112947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129475">
                                            <p:txEl>
                                              <p:pRg st="0" end="0"/>
                                            </p:txEl>
                                          </p:spTgt>
                                        </p:tgtEl>
                                        <p:attrNameLst>
                                          <p:attrName>style.visibility</p:attrName>
                                        </p:attrNameLst>
                                      </p:cBhvr>
                                      <p:to>
                                        <p:strVal val="visible"/>
                                      </p:to>
                                    </p:set>
                                    <p:animEffect transition="in" filter="box(in)">
                                      <p:cBhvr>
                                        <p:cTn id="12" dur="500"/>
                                        <p:tgtEl>
                                          <p:spTgt spid="112947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129475">
                                            <p:txEl>
                                              <p:pRg st="2" end="2"/>
                                            </p:txEl>
                                          </p:spTgt>
                                        </p:tgtEl>
                                        <p:attrNameLst>
                                          <p:attrName>style.visibility</p:attrName>
                                        </p:attrNameLst>
                                      </p:cBhvr>
                                      <p:to>
                                        <p:strVal val="visible"/>
                                      </p:to>
                                    </p:set>
                                    <p:animEffect transition="in" filter="box(in)">
                                      <p:cBhvr>
                                        <p:cTn id="17" dur="500"/>
                                        <p:tgtEl>
                                          <p:spTgt spid="11294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129475">
                                            <p:txEl>
                                              <p:pRg st="4" end="4"/>
                                            </p:txEl>
                                          </p:spTgt>
                                        </p:tgtEl>
                                        <p:attrNameLst>
                                          <p:attrName>style.visibility</p:attrName>
                                        </p:attrNameLst>
                                      </p:cBhvr>
                                      <p:to>
                                        <p:strVal val="visible"/>
                                      </p:to>
                                    </p:set>
                                    <p:animEffect transition="in" filter="box(in)">
                                      <p:cBhvr>
                                        <p:cTn id="22" dur="500"/>
                                        <p:tgtEl>
                                          <p:spTgt spid="112947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129475">
                                            <p:txEl>
                                              <p:pRg st="5" end="5"/>
                                            </p:txEl>
                                          </p:spTgt>
                                        </p:tgtEl>
                                        <p:attrNameLst>
                                          <p:attrName>style.visibility</p:attrName>
                                        </p:attrNameLst>
                                      </p:cBhvr>
                                      <p:to>
                                        <p:strVal val="visible"/>
                                      </p:to>
                                    </p:set>
                                    <p:animEffect transition="in" filter="box(in)">
                                      <p:cBhvr>
                                        <p:cTn id="27" dur="500"/>
                                        <p:tgtEl>
                                          <p:spTgt spid="112947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129475">
                                            <p:txEl>
                                              <p:pRg st="6" end="6"/>
                                            </p:txEl>
                                          </p:spTgt>
                                        </p:tgtEl>
                                        <p:attrNameLst>
                                          <p:attrName>style.visibility</p:attrName>
                                        </p:attrNameLst>
                                      </p:cBhvr>
                                      <p:to>
                                        <p:strVal val="visible"/>
                                      </p:to>
                                    </p:set>
                                    <p:animEffect transition="in" filter="box(in)">
                                      <p:cBhvr>
                                        <p:cTn id="32" dur="500"/>
                                        <p:tgtEl>
                                          <p:spTgt spid="1129475">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129475">
                                            <p:txEl>
                                              <p:pRg st="7" end="7"/>
                                            </p:txEl>
                                          </p:spTgt>
                                        </p:tgtEl>
                                        <p:attrNameLst>
                                          <p:attrName>style.visibility</p:attrName>
                                        </p:attrNameLst>
                                      </p:cBhvr>
                                      <p:to>
                                        <p:strVal val="visible"/>
                                      </p:to>
                                    </p:set>
                                    <p:animEffect transition="in" filter="box(in)">
                                      <p:cBhvr>
                                        <p:cTn id="37" dur="500"/>
                                        <p:tgtEl>
                                          <p:spTgt spid="1129475">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1129475">
                                            <p:txEl>
                                              <p:pRg st="9" end="9"/>
                                            </p:txEl>
                                          </p:spTgt>
                                        </p:tgtEl>
                                        <p:attrNameLst>
                                          <p:attrName>style.visibility</p:attrName>
                                        </p:attrNameLst>
                                      </p:cBhvr>
                                      <p:to>
                                        <p:strVal val="visible"/>
                                      </p:to>
                                    </p:set>
                                    <p:animEffect transition="in" filter="box(in)">
                                      <p:cBhvr>
                                        <p:cTn id="42" dur="500"/>
                                        <p:tgtEl>
                                          <p:spTgt spid="1129475">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1129475">
                                            <p:txEl>
                                              <p:pRg st="10" end="10"/>
                                            </p:txEl>
                                          </p:spTgt>
                                        </p:tgtEl>
                                        <p:attrNameLst>
                                          <p:attrName>style.visibility</p:attrName>
                                        </p:attrNameLst>
                                      </p:cBhvr>
                                      <p:to>
                                        <p:strVal val="visible"/>
                                      </p:to>
                                    </p:set>
                                    <p:animEffect transition="in" filter="box(in)">
                                      <p:cBhvr>
                                        <p:cTn id="47" dur="500"/>
                                        <p:tgtEl>
                                          <p:spTgt spid="1129475">
                                            <p:txEl>
                                              <p:pRg st="10" end="1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1129475">
                                            <p:txEl>
                                              <p:pRg st="11" end="11"/>
                                            </p:txEl>
                                          </p:spTgt>
                                        </p:tgtEl>
                                        <p:attrNameLst>
                                          <p:attrName>style.visibility</p:attrName>
                                        </p:attrNameLst>
                                      </p:cBhvr>
                                      <p:to>
                                        <p:strVal val="visible"/>
                                      </p:to>
                                    </p:set>
                                    <p:animEffect transition="in" filter="box(in)">
                                      <p:cBhvr>
                                        <p:cTn id="52" dur="500"/>
                                        <p:tgtEl>
                                          <p:spTgt spid="112947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476" grpId="0"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3 Marcador de pie de página">
            <a:extLst>
              <a:ext uri="{FF2B5EF4-FFF2-40B4-BE49-F238E27FC236}">
                <a16:creationId xmlns:a16="http://schemas.microsoft.com/office/drawing/2014/main" id="{1575346E-9A4F-6E8D-0314-15C0246DD66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87043" name="Rectangle 2">
            <a:extLst>
              <a:ext uri="{FF2B5EF4-FFF2-40B4-BE49-F238E27FC236}">
                <a16:creationId xmlns:a16="http://schemas.microsoft.com/office/drawing/2014/main" id="{754CC394-88BD-38E3-DE63-12A901FEFE61}"/>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Garantías Otorgadas</a:t>
            </a:r>
          </a:p>
        </p:txBody>
      </p:sp>
      <p:sp>
        <p:nvSpPr>
          <p:cNvPr id="1133571" name="Rectangle 3">
            <a:extLst>
              <a:ext uri="{FF2B5EF4-FFF2-40B4-BE49-F238E27FC236}">
                <a16:creationId xmlns:a16="http://schemas.microsoft.com/office/drawing/2014/main" id="{5CE31150-8A16-94DB-8CC2-310774931168}"/>
              </a:ext>
            </a:extLst>
          </p:cNvPr>
          <p:cNvSpPr>
            <a:spLocks noGrp="1" noChangeArrowheads="1"/>
          </p:cNvSpPr>
          <p:nvPr>
            <p:ph type="body" idx="1"/>
          </p:nvPr>
        </p:nvSpPr>
        <p:spPr>
          <a:xfrm>
            <a:off x="609600" y="1701800"/>
            <a:ext cx="8215313" cy="4391025"/>
          </a:xfrm>
        </p:spPr>
        <p:txBody>
          <a:bodyPr/>
          <a:lstStyle/>
          <a:p>
            <a:pPr eaLnBrk="1" hangingPunct="1">
              <a:defRPr/>
            </a:pPr>
            <a:r>
              <a:rPr lang="es-UY" sz="2400"/>
              <a:t>Información Adicional:</a:t>
            </a:r>
          </a:p>
          <a:p>
            <a:pPr lvl="1" eaLnBrk="1" hangingPunct="1">
              <a:defRPr/>
            </a:pPr>
            <a:r>
              <a:rPr lang="es-UY"/>
              <a:t>Inscripción</a:t>
            </a:r>
          </a:p>
          <a:p>
            <a:pPr lvl="1" eaLnBrk="1" hangingPunct="1">
              <a:defRPr/>
            </a:pPr>
            <a:r>
              <a:rPr lang="es-UY"/>
              <a:t>Seguros</a:t>
            </a:r>
          </a:p>
          <a:p>
            <a:pPr lvl="1" eaLnBrk="1" hangingPunct="1">
              <a:defRPr/>
            </a:pPr>
            <a:r>
              <a:rPr lang="es-UY"/>
              <a:t>Avalúos</a:t>
            </a:r>
            <a:endParaRPr lang="es-UY" sz="2400"/>
          </a:p>
          <a:p>
            <a:pPr lvl="1" eaLnBrk="1" hangingPunct="1">
              <a:buFontTx/>
              <a:buNone/>
              <a:defRPr/>
            </a:pPr>
            <a:endParaRPr lang="es-UY" sz="2400"/>
          </a:p>
          <a:p>
            <a:pPr eaLnBrk="1" hangingPunct="1">
              <a:defRPr/>
            </a:pPr>
            <a:r>
              <a:rPr lang="es-UY" sz="2400"/>
              <a:t>Relacionamiento Préstamos - Garantías</a:t>
            </a:r>
          </a:p>
        </p:txBody>
      </p:sp>
      <p:sp>
        <p:nvSpPr>
          <p:cNvPr id="1133572" name="Rectangle 4">
            <a:extLst>
              <a:ext uri="{FF2B5EF4-FFF2-40B4-BE49-F238E27FC236}">
                <a16:creationId xmlns:a16="http://schemas.microsoft.com/office/drawing/2014/main" id="{BC6AA492-A6DA-EFC4-F22D-9A3386F7F463}"/>
              </a:ext>
            </a:extLst>
          </p:cNvPr>
          <p:cNvSpPr>
            <a:spLocks noChangeArrowheads="1"/>
          </p:cNvSpPr>
          <p:nvPr/>
        </p:nvSpPr>
        <p:spPr bwMode="auto">
          <a:xfrm>
            <a:off x="395288" y="981075"/>
            <a:ext cx="3455987"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Agenda:</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33571">
                                            <p:txEl>
                                              <p:pRg st="0" end="0"/>
                                            </p:txEl>
                                          </p:spTgt>
                                        </p:tgtEl>
                                        <p:attrNameLst>
                                          <p:attrName>style.visibility</p:attrName>
                                        </p:attrNameLst>
                                      </p:cBhvr>
                                      <p:to>
                                        <p:strVal val="visible"/>
                                      </p:to>
                                    </p:set>
                                    <p:animEffect transition="in" filter="box(in)">
                                      <p:cBhvr>
                                        <p:cTn id="7" dur="500"/>
                                        <p:tgtEl>
                                          <p:spTgt spid="11335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133571">
                                            <p:txEl>
                                              <p:pRg st="1" end="1"/>
                                            </p:txEl>
                                          </p:spTgt>
                                        </p:tgtEl>
                                        <p:attrNameLst>
                                          <p:attrName>style.visibility</p:attrName>
                                        </p:attrNameLst>
                                      </p:cBhvr>
                                      <p:to>
                                        <p:strVal val="visible"/>
                                      </p:to>
                                    </p:set>
                                    <p:animEffect transition="in" filter="box(in)">
                                      <p:cBhvr>
                                        <p:cTn id="12" dur="500"/>
                                        <p:tgtEl>
                                          <p:spTgt spid="11335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133571">
                                            <p:txEl>
                                              <p:pRg st="2" end="2"/>
                                            </p:txEl>
                                          </p:spTgt>
                                        </p:tgtEl>
                                        <p:attrNameLst>
                                          <p:attrName>style.visibility</p:attrName>
                                        </p:attrNameLst>
                                      </p:cBhvr>
                                      <p:to>
                                        <p:strVal val="visible"/>
                                      </p:to>
                                    </p:set>
                                    <p:animEffect transition="in" filter="box(in)">
                                      <p:cBhvr>
                                        <p:cTn id="17" dur="500"/>
                                        <p:tgtEl>
                                          <p:spTgt spid="11335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133571">
                                            <p:txEl>
                                              <p:pRg st="3" end="3"/>
                                            </p:txEl>
                                          </p:spTgt>
                                        </p:tgtEl>
                                        <p:attrNameLst>
                                          <p:attrName>style.visibility</p:attrName>
                                        </p:attrNameLst>
                                      </p:cBhvr>
                                      <p:to>
                                        <p:strVal val="visible"/>
                                      </p:to>
                                    </p:set>
                                    <p:animEffect transition="in" filter="box(in)">
                                      <p:cBhvr>
                                        <p:cTn id="22" dur="500"/>
                                        <p:tgtEl>
                                          <p:spTgt spid="11335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133571">
                                            <p:txEl>
                                              <p:pRg st="5" end="5"/>
                                            </p:txEl>
                                          </p:spTgt>
                                        </p:tgtEl>
                                        <p:attrNameLst>
                                          <p:attrName>style.visibility</p:attrName>
                                        </p:attrNameLst>
                                      </p:cBhvr>
                                      <p:to>
                                        <p:strVal val="visible"/>
                                      </p:to>
                                    </p:set>
                                    <p:animEffect transition="in" filter="box(in)">
                                      <p:cBhvr>
                                        <p:cTn id="27" dur="500"/>
                                        <p:tgtEl>
                                          <p:spTgt spid="11335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3 Marcador de pie de página">
            <a:extLst>
              <a:ext uri="{FF2B5EF4-FFF2-40B4-BE49-F238E27FC236}">
                <a16:creationId xmlns:a16="http://schemas.microsoft.com/office/drawing/2014/main" id="{A4062946-DF8C-65D0-F2A9-072610EF12D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1141762" name="Rectangle 2">
            <a:extLst>
              <a:ext uri="{FF2B5EF4-FFF2-40B4-BE49-F238E27FC236}">
                <a16:creationId xmlns:a16="http://schemas.microsoft.com/office/drawing/2014/main" id="{29976FC2-66AE-8FDD-7973-D8853FECCCD8}"/>
              </a:ext>
            </a:extLst>
          </p:cNvPr>
          <p:cNvSpPr>
            <a:spLocks noGrp="1" noChangeArrowheads="1"/>
          </p:cNvSpPr>
          <p:nvPr>
            <p:ph type="subTitle" idx="1"/>
          </p:nvPr>
        </p:nvSpPr>
        <p:spPr/>
        <p:txBody>
          <a:bodyPr/>
          <a:lstStyle/>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p:txBody>
      </p:sp>
      <p:sp>
        <p:nvSpPr>
          <p:cNvPr id="1141763" name="Rectangle 3">
            <a:extLst>
              <a:ext uri="{FF2B5EF4-FFF2-40B4-BE49-F238E27FC236}">
                <a16:creationId xmlns:a16="http://schemas.microsoft.com/office/drawing/2014/main" id="{7D2E9A9E-C529-3060-4E26-A0D02908AB86}"/>
              </a:ext>
            </a:extLst>
          </p:cNvPr>
          <p:cNvSpPr>
            <a:spLocks noGrp="1" noChangeArrowheads="1"/>
          </p:cNvSpPr>
          <p:nvPr>
            <p:ph type="ctrTitle"/>
          </p:nvPr>
        </p:nvSpPr>
        <p:spPr>
          <a:xfrm>
            <a:off x="685800" y="1412875"/>
            <a:ext cx="7772400" cy="1681163"/>
          </a:xfrm>
          <a:noFill/>
        </p:spPr>
        <p:txBody>
          <a:bodyPr lIns="91429" tIns="45714" rIns="91429" bIns="45714" anchor="ctr"/>
          <a:lstStyle/>
          <a:p>
            <a:pPr algn="ctr"/>
            <a:r>
              <a:rPr lang="es-ES" altLang="es-CO" sz="3000">
                <a:solidFill>
                  <a:srgbClr val="D83110"/>
                </a:solidFill>
              </a:rPr>
              <a:t>¿Dudas?</a:t>
            </a:r>
          </a:p>
        </p:txBody>
      </p:sp>
      <p:sp>
        <p:nvSpPr>
          <p:cNvPr id="88069" name="Rectangle 4">
            <a:extLst>
              <a:ext uri="{FF2B5EF4-FFF2-40B4-BE49-F238E27FC236}">
                <a16:creationId xmlns:a16="http://schemas.microsoft.com/office/drawing/2014/main" id="{F1599133-A8C7-9CE4-EF2A-772A24D85EF2}"/>
              </a:ext>
            </a:extLst>
          </p:cNvPr>
          <p:cNvSpPr>
            <a:spLocks noChangeArrowheads="1"/>
          </p:cNvSpPr>
          <p:nvPr/>
        </p:nvSpPr>
        <p:spPr bwMode="auto">
          <a:xfrm>
            <a:off x="171450"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Bantotal Training</a:t>
            </a:r>
          </a:p>
        </p:txBody>
      </p:sp>
      <p:sp>
        <p:nvSpPr>
          <p:cNvPr id="1141765" name="Rectangle 5">
            <a:extLst>
              <a:ext uri="{FF2B5EF4-FFF2-40B4-BE49-F238E27FC236}">
                <a16:creationId xmlns:a16="http://schemas.microsoft.com/office/drawing/2014/main" id="{ED2A401A-CFFD-E6B9-EE8B-C2D9E5AA5A9C}"/>
              </a:ext>
            </a:extLst>
          </p:cNvPr>
          <p:cNvSpPr>
            <a:spLocks noChangeArrowheads="1"/>
          </p:cNvSpPr>
          <p:nvPr/>
        </p:nvSpPr>
        <p:spPr bwMode="auto">
          <a:xfrm>
            <a:off x="684213" y="3692525"/>
            <a:ext cx="7772400" cy="168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ctr">
              <a:lnSpc>
                <a:spcPct val="85000"/>
              </a:lnSpc>
            </a:pPr>
            <a:r>
              <a:rPr lang="es-ES" altLang="es-CO" sz="3000" b="1">
                <a:solidFill>
                  <a:srgbClr val="D83110"/>
                </a:solidFill>
              </a:rPr>
              <a:t>FIN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41763"/>
                                        </p:tgtEl>
                                        <p:attrNameLst>
                                          <p:attrName>style.visibility</p:attrName>
                                        </p:attrNameLst>
                                      </p:cBhvr>
                                      <p:to>
                                        <p:strVal val="visible"/>
                                      </p:to>
                                    </p:set>
                                    <p:animEffect transition="in" filter="box(in)">
                                      <p:cBhvr>
                                        <p:cTn id="7" dur="500"/>
                                        <p:tgtEl>
                                          <p:spTgt spid="11417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41765"/>
                                        </p:tgtEl>
                                        <p:attrNameLst>
                                          <p:attrName>style.visibility</p:attrName>
                                        </p:attrNameLst>
                                      </p:cBhvr>
                                      <p:to>
                                        <p:strVal val="visible"/>
                                      </p:to>
                                    </p:set>
                                    <p:animEffect transition="in" filter="box(in)">
                                      <p:cBhvr>
                                        <p:cTn id="12" dur="500"/>
                                        <p:tgtEl>
                                          <p:spTgt spid="1141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1763" grpId="0"/>
      <p:bldP spid="1141765" grpId="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3 Marcador de pie de página">
            <a:extLst>
              <a:ext uri="{FF2B5EF4-FFF2-40B4-BE49-F238E27FC236}">
                <a16:creationId xmlns:a16="http://schemas.microsoft.com/office/drawing/2014/main" id="{B62873B7-0B0B-594B-78C2-04D7DAEB15F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1137666" name="Rectangle 2">
            <a:extLst>
              <a:ext uri="{FF2B5EF4-FFF2-40B4-BE49-F238E27FC236}">
                <a16:creationId xmlns:a16="http://schemas.microsoft.com/office/drawing/2014/main" id="{19E8AC62-0245-39C2-6735-A4599C8936AD}"/>
              </a:ext>
            </a:extLst>
          </p:cNvPr>
          <p:cNvSpPr>
            <a:spLocks noGrp="1" noChangeArrowheads="1"/>
          </p:cNvSpPr>
          <p:nvPr>
            <p:ph type="subTitle" idx="1"/>
          </p:nvPr>
        </p:nvSpPr>
        <p:spPr/>
        <p:txBody>
          <a:bodyPr/>
          <a:lstStyle/>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p:txBody>
      </p:sp>
      <p:sp>
        <p:nvSpPr>
          <p:cNvPr id="1137667" name="Rectangle 3">
            <a:extLst>
              <a:ext uri="{FF2B5EF4-FFF2-40B4-BE49-F238E27FC236}">
                <a16:creationId xmlns:a16="http://schemas.microsoft.com/office/drawing/2014/main" id="{7CD16A0A-1AA3-598A-459D-05C64ADB0BD5}"/>
              </a:ext>
            </a:extLst>
          </p:cNvPr>
          <p:cNvSpPr>
            <a:spLocks noGrp="1" noChangeArrowheads="1"/>
          </p:cNvSpPr>
          <p:nvPr>
            <p:ph type="ctrTitle"/>
          </p:nvPr>
        </p:nvSpPr>
        <p:spPr>
          <a:xfrm>
            <a:off x="685800" y="2395538"/>
            <a:ext cx="7772400" cy="1681162"/>
          </a:xfrm>
          <a:noFill/>
        </p:spPr>
        <p:txBody>
          <a:bodyPr lIns="91429" tIns="45714" rIns="91429" bIns="45714" anchor="ctr"/>
          <a:lstStyle/>
          <a:p>
            <a:pPr algn="ctr"/>
            <a:r>
              <a:rPr lang="es-ES" altLang="es-CO" sz="3000">
                <a:solidFill>
                  <a:srgbClr val="D83110"/>
                </a:solidFill>
              </a:rPr>
              <a:t>Sistema de Líneas de Crédito</a:t>
            </a:r>
            <a:br>
              <a:rPr lang="es-ES" altLang="es-CO" sz="3000">
                <a:solidFill>
                  <a:srgbClr val="D83110"/>
                </a:solidFill>
              </a:rPr>
            </a:br>
            <a:br>
              <a:rPr lang="es-ES" altLang="es-CO" sz="3000">
                <a:solidFill>
                  <a:srgbClr val="D83110"/>
                </a:solidFill>
              </a:rPr>
            </a:br>
            <a:r>
              <a:rPr lang="es-ES" altLang="es-CO" sz="3000">
                <a:solidFill>
                  <a:srgbClr val="D83110"/>
                </a:solidFill>
              </a:rPr>
              <a:t>Resumen</a:t>
            </a:r>
          </a:p>
        </p:txBody>
      </p:sp>
      <p:sp>
        <p:nvSpPr>
          <p:cNvPr id="89093" name="Rectangle 4">
            <a:extLst>
              <a:ext uri="{FF2B5EF4-FFF2-40B4-BE49-F238E27FC236}">
                <a16:creationId xmlns:a16="http://schemas.microsoft.com/office/drawing/2014/main" id="{3501B180-C1BF-D976-4F3C-984E4EC96F2C}"/>
              </a:ext>
            </a:extLst>
          </p:cNvPr>
          <p:cNvSpPr>
            <a:spLocks noChangeArrowheads="1"/>
          </p:cNvSpPr>
          <p:nvPr/>
        </p:nvSpPr>
        <p:spPr bwMode="auto">
          <a:xfrm>
            <a:off x="171450"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Bantotal Training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37667"/>
                                        </p:tgtEl>
                                        <p:attrNameLst>
                                          <p:attrName>style.visibility</p:attrName>
                                        </p:attrNameLst>
                                      </p:cBhvr>
                                      <p:to>
                                        <p:strVal val="visible"/>
                                      </p:to>
                                    </p:set>
                                    <p:animEffect transition="in" filter="box(in)">
                                      <p:cBhvr>
                                        <p:cTn id="7" dur="500"/>
                                        <p:tgtEl>
                                          <p:spTgt spid="1137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7667" grpId="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3 Marcador de pie de página">
            <a:extLst>
              <a:ext uri="{FF2B5EF4-FFF2-40B4-BE49-F238E27FC236}">
                <a16:creationId xmlns:a16="http://schemas.microsoft.com/office/drawing/2014/main" id="{F3B1E903-4F46-1C70-C46A-901D30308B8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90115" name="Rectangle 2">
            <a:extLst>
              <a:ext uri="{FF2B5EF4-FFF2-40B4-BE49-F238E27FC236}">
                <a16:creationId xmlns:a16="http://schemas.microsoft.com/office/drawing/2014/main" id="{2B0DF12B-5CC1-FECB-1489-E0F12ACDED27}"/>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Resumen</a:t>
            </a:r>
          </a:p>
        </p:txBody>
      </p:sp>
      <p:sp>
        <p:nvSpPr>
          <p:cNvPr id="1139715" name="Rectangle 3">
            <a:extLst>
              <a:ext uri="{FF2B5EF4-FFF2-40B4-BE49-F238E27FC236}">
                <a16:creationId xmlns:a16="http://schemas.microsoft.com/office/drawing/2014/main" id="{067F69D4-551C-73CA-79E0-71E3F25514DD}"/>
              </a:ext>
            </a:extLst>
          </p:cNvPr>
          <p:cNvSpPr>
            <a:spLocks noGrp="1" noChangeArrowheads="1"/>
          </p:cNvSpPr>
          <p:nvPr>
            <p:ph type="body" idx="1"/>
          </p:nvPr>
        </p:nvSpPr>
        <p:spPr>
          <a:xfrm>
            <a:off x="609600" y="1701800"/>
            <a:ext cx="8215313" cy="4391025"/>
          </a:xfrm>
        </p:spPr>
        <p:txBody>
          <a:bodyPr/>
          <a:lstStyle/>
          <a:p>
            <a:pPr eaLnBrk="1" hangingPunct="1">
              <a:defRPr/>
            </a:pPr>
            <a:r>
              <a:rPr lang="es-UY" sz="2400" dirty="0">
                <a:solidFill>
                  <a:schemeClr val="tx1"/>
                </a:solidFill>
              </a:rPr>
              <a:t>Préstamos</a:t>
            </a:r>
          </a:p>
          <a:p>
            <a:pPr eaLnBrk="1" hangingPunct="1">
              <a:defRPr/>
            </a:pPr>
            <a:r>
              <a:rPr lang="es-UY" sz="2400" dirty="0">
                <a:solidFill>
                  <a:schemeClr val="tx1"/>
                </a:solidFill>
              </a:rPr>
              <a:t>Líneas de Crédito</a:t>
            </a:r>
          </a:p>
          <a:p>
            <a:pPr eaLnBrk="1" hangingPunct="1">
              <a:defRPr/>
            </a:pPr>
            <a:r>
              <a:rPr lang="es-UY" sz="2400" dirty="0">
                <a:solidFill>
                  <a:schemeClr val="tx1"/>
                </a:solidFill>
              </a:rPr>
              <a:t>Garantías Recibidas</a:t>
            </a:r>
          </a:p>
          <a:p>
            <a:pPr eaLnBrk="1" hangingPunct="1">
              <a:defRPr/>
            </a:pPr>
            <a:endParaRPr lang="es-UY" sz="2400" dirty="0">
              <a:solidFill>
                <a:schemeClr val="tx1"/>
              </a:solidFill>
            </a:endParaRPr>
          </a:p>
          <a:p>
            <a:pPr eaLnBrk="1" hangingPunct="1">
              <a:defRPr/>
            </a:pPr>
            <a:r>
              <a:rPr lang="es-UY" sz="2400" dirty="0">
                <a:solidFill>
                  <a:schemeClr val="tx1"/>
                </a:solidFill>
              </a:rPr>
              <a:t>Relación entre productos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39715">
                                            <p:txEl>
                                              <p:pRg st="0" end="0"/>
                                            </p:txEl>
                                          </p:spTgt>
                                        </p:tgtEl>
                                        <p:attrNameLst>
                                          <p:attrName>style.visibility</p:attrName>
                                        </p:attrNameLst>
                                      </p:cBhvr>
                                      <p:to>
                                        <p:strVal val="visible"/>
                                      </p:to>
                                    </p:set>
                                    <p:animEffect transition="in" filter="box(in)">
                                      <p:cBhvr>
                                        <p:cTn id="7" dur="500"/>
                                        <p:tgtEl>
                                          <p:spTgt spid="11397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139715">
                                            <p:txEl>
                                              <p:pRg st="4" end="4"/>
                                            </p:txEl>
                                          </p:spTgt>
                                        </p:tgtEl>
                                        <p:attrNameLst>
                                          <p:attrName>style.visibility</p:attrName>
                                        </p:attrNameLst>
                                      </p:cBhvr>
                                      <p:to>
                                        <p:strVal val="visible"/>
                                      </p:to>
                                    </p:set>
                                    <p:animEffect transition="in" filter="box(in)">
                                      <p:cBhvr>
                                        <p:cTn id="12" dur="500"/>
                                        <p:tgtEl>
                                          <p:spTgt spid="1139715">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139715">
                                            <p:txEl>
                                              <p:pRg st="1" end="1"/>
                                            </p:txEl>
                                          </p:spTgt>
                                        </p:tgtEl>
                                        <p:attrNameLst>
                                          <p:attrName>style.visibility</p:attrName>
                                        </p:attrNameLst>
                                      </p:cBhvr>
                                      <p:to>
                                        <p:strVal val="visible"/>
                                      </p:to>
                                    </p:set>
                                    <p:animEffect transition="in" filter="box(in)">
                                      <p:cBhvr>
                                        <p:cTn id="17" dur="500"/>
                                        <p:tgtEl>
                                          <p:spTgt spid="113971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139715">
                                            <p:txEl>
                                              <p:pRg st="2" end="2"/>
                                            </p:txEl>
                                          </p:spTgt>
                                        </p:tgtEl>
                                        <p:attrNameLst>
                                          <p:attrName>style.visibility</p:attrName>
                                        </p:attrNameLst>
                                      </p:cBhvr>
                                      <p:to>
                                        <p:strVal val="visible"/>
                                      </p:to>
                                    </p:set>
                                    <p:animEffect transition="in" filter="box(in)">
                                      <p:cBhvr>
                                        <p:cTn id="22" dur="500"/>
                                        <p:tgtEl>
                                          <p:spTgt spid="11397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3 Marcador de pie de página">
            <a:extLst>
              <a:ext uri="{FF2B5EF4-FFF2-40B4-BE49-F238E27FC236}">
                <a16:creationId xmlns:a16="http://schemas.microsoft.com/office/drawing/2014/main" id="{FD1D9C41-038B-3F63-672D-DFA490A1115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91139" name="Rectangle 2">
            <a:extLst>
              <a:ext uri="{FF2B5EF4-FFF2-40B4-BE49-F238E27FC236}">
                <a16:creationId xmlns:a16="http://schemas.microsoft.com/office/drawing/2014/main" id="{E1E3239D-B71F-D5EA-D9E3-801CB3C109E3}"/>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Resumen</a:t>
            </a:r>
          </a:p>
        </p:txBody>
      </p:sp>
      <p:sp>
        <p:nvSpPr>
          <p:cNvPr id="1135620" name="Rectangle 4">
            <a:extLst>
              <a:ext uri="{FF2B5EF4-FFF2-40B4-BE49-F238E27FC236}">
                <a16:creationId xmlns:a16="http://schemas.microsoft.com/office/drawing/2014/main" id="{3694A5AB-0ADD-F833-139B-3D8AA8344501}"/>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Relacionamiento entre Productos:</a:t>
            </a:r>
            <a:endParaRPr kumimoji="0" lang="es-ES" sz="2800" b="1">
              <a:solidFill>
                <a:srgbClr val="D83110"/>
              </a:solidFill>
              <a:effectLst>
                <a:outerShdw blurRad="38100" dist="38100" dir="2700000" algn="tl">
                  <a:srgbClr val="C0C0C0"/>
                </a:outerShdw>
              </a:effectLst>
              <a:latin typeface="Arial" charset="0"/>
            </a:endParaRPr>
          </a:p>
        </p:txBody>
      </p:sp>
      <p:pic>
        <p:nvPicPr>
          <p:cNvPr id="1135621" name="Picture 5" descr="Dibujo1">
            <a:extLst>
              <a:ext uri="{FF2B5EF4-FFF2-40B4-BE49-F238E27FC236}">
                <a16:creationId xmlns:a16="http://schemas.microsoft.com/office/drawing/2014/main" id="{59D57412-7831-88AC-0487-E35D102F15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568450"/>
            <a:ext cx="7775575" cy="481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35620"/>
                                        </p:tgtEl>
                                        <p:attrNameLst>
                                          <p:attrName>style.visibility</p:attrName>
                                        </p:attrNameLst>
                                      </p:cBhvr>
                                      <p:to>
                                        <p:strVal val="visible"/>
                                      </p:to>
                                    </p:set>
                                    <p:animEffect transition="in" filter="box(in)">
                                      <p:cBhvr>
                                        <p:cTn id="7" dur="500"/>
                                        <p:tgtEl>
                                          <p:spTgt spid="11356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135621"/>
                                        </p:tgtEl>
                                        <p:attrNameLst>
                                          <p:attrName>style.visibility</p:attrName>
                                        </p:attrNameLst>
                                      </p:cBhvr>
                                      <p:to>
                                        <p:strVal val="visible"/>
                                      </p:to>
                                    </p:set>
                                    <p:animEffect transition="in" filter="box(in)">
                                      <p:cBhvr>
                                        <p:cTn id="12" dur="500"/>
                                        <p:tgtEl>
                                          <p:spTgt spid="1135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5620" grpId="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3 Marcador de pie de página">
            <a:extLst>
              <a:ext uri="{FF2B5EF4-FFF2-40B4-BE49-F238E27FC236}">
                <a16:creationId xmlns:a16="http://schemas.microsoft.com/office/drawing/2014/main" id="{FCBD86AE-9ADC-72A5-2CDC-D34950EE783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1125378" name="Rectangle 2">
            <a:extLst>
              <a:ext uri="{FF2B5EF4-FFF2-40B4-BE49-F238E27FC236}">
                <a16:creationId xmlns:a16="http://schemas.microsoft.com/office/drawing/2014/main" id="{8FD1C481-2D1B-29B6-76D2-6186ABECA653}"/>
              </a:ext>
            </a:extLst>
          </p:cNvPr>
          <p:cNvSpPr>
            <a:spLocks noGrp="1" noChangeArrowheads="1"/>
          </p:cNvSpPr>
          <p:nvPr>
            <p:ph type="subTitle" idx="1"/>
          </p:nvPr>
        </p:nvSpPr>
        <p:spPr/>
        <p:txBody>
          <a:bodyPr/>
          <a:lstStyle/>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a:p>
            <a:pPr defTabSz="1223963" eaLnBrk="1" hangingPunct="1">
              <a:defRPr/>
            </a:pPr>
            <a:endParaRPr lang="es-ES_tradnl"/>
          </a:p>
        </p:txBody>
      </p:sp>
      <p:sp>
        <p:nvSpPr>
          <p:cNvPr id="1125379" name="Rectangle 3">
            <a:extLst>
              <a:ext uri="{FF2B5EF4-FFF2-40B4-BE49-F238E27FC236}">
                <a16:creationId xmlns:a16="http://schemas.microsoft.com/office/drawing/2014/main" id="{DED638D6-1671-ADE4-C6FE-A048D3C935D3}"/>
              </a:ext>
            </a:extLst>
          </p:cNvPr>
          <p:cNvSpPr>
            <a:spLocks noGrp="1" noChangeArrowheads="1"/>
          </p:cNvSpPr>
          <p:nvPr>
            <p:ph type="ctrTitle"/>
          </p:nvPr>
        </p:nvSpPr>
        <p:spPr>
          <a:xfrm>
            <a:off x="685800" y="1412875"/>
            <a:ext cx="7772400" cy="1681163"/>
          </a:xfrm>
          <a:noFill/>
        </p:spPr>
        <p:txBody>
          <a:bodyPr lIns="91429" tIns="45714" rIns="91429" bIns="45714" anchor="ctr"/>
          <a:lstStyle/>
          <a:p>
            <a:pPr algn="ctr"/>
            <a:r>
              <a:rPr lang="es-ES" altLang="es-CO" sz="3000">
                <a:solidFill>
                  <a:srgbClr val="D83110"/>
                </a:solidFill>
              </a:rPr>
              <a:t>¿Dudas?</a:t>
            </a:r>
          </a:p>
        </p:txBody>
      </p:sp>
      <p:sp>
        <p:nvSpPr>
          <p:cNvPr id="92165" name="Rectangle 4">
            <a:extLst>
              <a:ext uri="{FF2B5EF4-FFF2-40B4-BE49-F238E27FC236}">
                <a16:creationId xmlns:a16="http://schemas.microsoft.com/office/drawing/2014/main" id="{96177442-98B8-AAD2-B955-212643C85BFE}"/>
              </a:ext>
            </a:extLst>
          </p:cNvPr>
          <p:cNvSpPr>
            <a:spLocks noChangeArrowheads="1"/>
          </p:cNvSpPr>
          <p:nvPr/>
        </p:nvSpPr>
        <p:spPr bwMode="auto">
          <a:xfrm>
            <a:off x="171450"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Bantotal Training</a:t>
            </a:r>
          </a:p>
        </p:txBody>
      </p:sp>
      <p:sp>
        <p:nvSpPr>
          <p:cNvPr id="1125381" name="Rectangle 5">
            <a:extLst>
              <a:ext uri="{FF2B5EF4-FFF2-40B4-BE49-F238E27FC236}">
                <a16:creationId xmlns:a16="http://schemas.microsoft.com/office/drawing/2014/main" id="{120762B7-3B07-9D0C-D8F0-DECCF1EDAE2B}"/>
              </a:ext>
            </a:extLst>
          </p:cNvPr>
          <p:cNvSpPr>
            <a:spLocks noChangeArrowheads="1"/>
          </p:cNvSpPr>
          <p:nvPr/>
        </p:nvSpPr>
        <p:spPr bwMode="auto">
          <a:xfrm>
            <a:off x="684213" y="3692525"/>
            <a:ext cx="7772400" cy="168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ctr">
              <a:lnSpc>
                <a:spcPct val="85000"/>
              </a:lnSpc>
            </a:pPr>
            <a:r>
              <a:rPr lang="es-ES" altLang="es-CO" sz="3000" b="1">
                <a:solidFill>
                  <a:srgbClr val="D83110"/>
                </a:solidFill>
              </a:rPr>
              <a:t>FIN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25379"/>
                                        </p:tgtEl>
                                        <p:attrNameLst>
                                          <p:attrName>style.visibility</p:attrName>
                                        </p:attrNameLst>
                                      </p:cBhvr>
                                      <p:to>
                                        <p:strVal val="visible"/>
                                      </p:to>
                                    </p:set>
                                    <p:animEffect transition="in" filter="box(in)">
                                      <p:cBhvr>
                                        <p:cTn id="7" dur="500"/>
                                        <p:tgtEl>
                                          <p:spTgt spid="11253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5381"/>
                                        </p:tgtEl>
                                        <p:attrNameLst>
                                          <p:attrName>style.visibility</p:attrName>
                                        </p:attrNameLst>
                                      </p:cBhvr>
                                      <p:to>
                                        <p:strVal val="visible"/>
                                      </p:to>
                                    </p:set>
                                    <p:animEffect transition="in" filter="box(in)">
                                      <p:cBhvr>
                                        <p:cTn id="12" dur="500"/>
                                        <p:tgtEl>
                                          <p:spTgt spid="1125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5379" grpId="0"/>
      <p:bldP spid="1125381"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3 Marcador de pie de página">
            <a:extLst>
              <a:ext uri="{FF2B5EF4-FFF2-40B4-BE49-F238E27FC236}">
                <a16:creationId xmlns:a16="http://schemas.microsoft.com/office/drawing/2014/main" id="{70462AAF-6458-8FE2-2EB6-3CF4F9A5E0E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endParaRPr lang="es-ES" altLang="es-CO" sz="1400">
              <a:latin typeface="Times New Roman" panose="02020603050405020304" pitchFamily="18" charset="0"/>
            </a:endParaRPr>
          </a:p>
          <a:p>
            <a:endParaRPr lang="es-ES" altLang="es-CO" sz="1400">
              <a:latin typeface="Times New Roman" panose="02020603050405020304" pitchFamily="18" charset="0"/>
            </a:endParaRPr>
          </a:p>
          <a:p>
            <a:r>
              <a:rPr lang="es-ES" altLang="es-CO" sz="1400">
                <a:latin typeface="Times New Roman" panose="02020603050405020304" pitchFamily="18" charset="0"/>
              </a:rPr>
              <a:t>                   </a:t>
            </a:r>
          </a:p>
        </p:txBody>
      </p:sp>
      <p:sp>
        <p:nvSpPr>
          <p:cNvPr id="10243" name="Rectangle 2">
            <a:extLst>
              <a:ext uri="{FF2B5EF4-FFF2-40B4-BE49-F238E27FC236}">
                <a16:creationId xmlns:a16="http://schemas.microsoft.com/office/drawing/2014/main" id="{EC95BDF7-EBB2-3D7D-D97F-413B344560BF}"/>
              </a:ext>
            </a:extLst>
          </p:cNvPr>
          <p:cNvSpPr>
            <a:spLocks noChangeArrowheads="1"/>
          </p:cNvSpPr>
          <p:nvPr/>
        </p:nvSpPr>
        <p:spPr bwMode="auto">
          <a:xfrm>
            <a:off x="179388" y="282575"/>
            <a:ext cx="7785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411" tIns="61205" rIns="122411" bIns="61205" anchor="ctr"/>
          <a:lstStyle>
            <a:lvl1pPr>
              <a:defRPr kumimoji="1" sz="2400">
                <a:solidFill>
                  <a:schemeClr val="tx1"/>
                </a:solidFill>
                <a:latin typeface="Tahoma" panose="020B0604030504040204" pitchFamily="34" charset="0"/>
              </a:defRPr>
            </a:lvl1pPr>
            <a:lvl2pPr marL="742950" indent="-285750">
              <a:defRPr kumimoji="1" sz="2400">
                <a:solidFill>
                  <a:schemeClr val="tx1"/>
                </a:solidFill>
                <a:latin typeface="Tahoma" panose="020B0604030504040204" pitchFamily="34" charset="0"/>
              </a:defRPr>
            </a:lvl2pPr>
            <a:lvl3pPr marL="1143000" indent="-228600">
              <a:defRPr kumimoji="1" sz="2400">
                <a:solidFill>
                  <a:schemeClr val="tx1"/>
                </a:solidFill>
                <a:latin typeface="Tahoma" panose="020B0604030504040204" pitchFamily="34" charset="0"/>
              </a:defRPr>
            </a:lvl3pPr>
            <a:lvl4pPr marL="1600200" indent="-228600">
              <a:defRPr kumimoji="1" sz="2400">
                <a:solidFill>
                  <a:schemeClr val="tx1"/>
                </a:solidFill>
                <a:latin typeface="Tahoma" panose="020B0604030504040204" pitchFamily="34" charset="0"/>
              </a:defRPr>
            </a:lvl4pPr>
            <a:lvl5pPr marL="2057400" indent="-228600">
              <a:defRPr kumimoji="1" sz="2400">
                <a:solidFill>
                  <a:schemeClr val="tx1"/>
                </a:solidFill>
                <a:latin typeface="Tahoma" panose="020B0604030504040204" pitchFamily="34" charset="0"/>
              </a:defRPr>
            </a:lvl5pPr>
            <a:lvl6pPr marL="2514600" indent="-228600" algn="r" eaLnBrk="0" fontAlgn="base" hangingPunct="0">
              <a:spcBef>
                <a:spcPct val="0"/>
              </a:spcBef>
              <a:spcAft>
                <a:spcPct val="0"/>
              </a:spcAft>
              <a:defRPr kumimoji="1" sz="2400">
                <a:solidFill>
                  <a:schemeClr val="tx1"/>
                </a:solidFill>
                <a:latin typeface="Tahoma" panose="020B0604030504040204" pitchFamily="34" charset="0"/>
              </a:defRPr>
            </a:lvl6pPr>
            <a:lvl7pPr marL="2971800" indent="-228600" algn="r" eaLnBrk="0" fontAlgn="base" hangingPunct="0">
              <a:spcBef>
                <a:spcPct val="0"/>
              </a:spcBef>
              <a:spcAft>
                <a:spcPct val="0"/>
              </a:spcAft>
              <a:defRPr kumimoji="1" sz="2400">
                <a:solidFill>
                  <a:schemeClr val="tx1"/>
                </a:solidFill>
                <a:latin typeface="Tahoma" panose="020B0604030504040204" pitchFamily="34" charset="0"/>
              </a:defRPr>
            </a:lvl7pPr>
            <a:lvl8pPr marL="3429000" indent="-228600" algn="r" eaLnBrk="0" fontAlgn="base" hangingPunct="0">
              <a:spcBef>
                <a:spcPct val="0"/>
              </a:spcBef>
              <a:spcAft>
                <a:spcPct val="0"/>
              </a:spcAft>
              <a:defRPr kumimoji="1" sz="2400">
                <a:solidFill>
                  <a:schemeClr val="tx1"/>
                </a:solidFill>
                <a:latin typeface="Tahoma" panose="020B0604030504040204" pitchFamily="34" charset="0"/>
              </a:defRPr>
            </a:lvl8pPr>
            <a:lvl9pPr marL="3886200" indent="-228600" algn="r" eaLnBrk="0" fontAlgn="base" hangingPunct="0">
              <a:spcBef>
                <a:spcPct val="0"/>
              </a:spcBef>
              <a:spcAft>
                <a:spcPct val="0"/>
              </a:spcAft>
              <a:defRPr kumimoji="1" sz="2400">
                <a:solidFill>
                  <a:schemeClr val="tx1"/>
                </a:solidFill>
                <a:latin typeface="Tahoma" panose="020B0604030504040204" pitchFamily="34" charset="0"/>
              </a:defRPr>
            </a:lvl9pPr>
          </a:lstStyle>
          <a:p>
            <a:pPr algn="l">
              <a:lnSpc>
                <a:spcPct val="85000"/>
              </a:lnSpc>
            </a:pPr>
            <a:r>
              <a:rPr lang="es-ES" altLang="es-CO" sz="3200" b="1">
                <a:solidFill>
                  <a:srgbClr val="D83110"/>
                </a:solidFill>
              </a:rPr>
              <a:t>Sistema de Préstamos</a:t>
            </a:r>
          </a:p>
        </p:txBody>
      </p:sp>
      <p:sp>
        <p:nvSpPr>
          <p:cNvPr id="956419" name="Rectangle 3">
            <a:extLst>
              <a:ext uri="{FF2B5EF4-FFF2-40B4-BE49-F238E27FC236}">
                <a16:creationId xmlns:a16="http://schemas.microsoft.com/office/drawing/2014/main" id="{7CAFB152-1F19-1143-0A31-F5C407879C94}"/>
              </a:ext>
            </a:extLst>
          </p:cNvPr>
          <p:cNvSpPr>
            <a:spLocks noGrp="1" noChangeArrowheads="1"/>
          </p:cNvSpPr>
          <p:nvPr>
            <p:ph type="body" idx="1"/>
          </p:nvPr>
        </p:nvSpPr>
        <p:spPr>
          <a:xfrm>
            <a:off x="609600" y="1701800"/>
            <a:ext cx="8215313" cy="4391025"/>
          </a:xfrm>
        </p:spPr>
        <p:txBody>
          <a:bodyPr/>
          <a:lstStyle/>
          <a:p>
            <a:pPr eaLnBrk="1" hangingPunct="1">
              <a:defRPr/>
            </a:pPr>
            <a:r>
              <a:rPr lang="es-ES_tradnl" sz="2600"/>
              <a:t>El interés se calcula en función de la tasa, el capital , el plazo y el tipo de año:</a:t>
            </a:r>
          </a:p>
          <a:p>
            <a:pPr lvl="1" eaLnBrk="1" hangingPunct="1">
              <a:buFontTx/>
              <a:buNone/>
              <a:defRPr/>
            </a:pPr>
            <a:r>
              <a:rPr lang="es-ES_tradnl"/>
              <a:t>	Tasa (T) = 15% </a:t>
            </a:r>
            <a:r>
              <a:rPr lang="es-ES_tradnl" b="1">
                <a:effectLst>
                  <a:outerShdw blurRad="38100" dist="38100" dir="2700000" algn="tl">
                    <a:srgbClr val="C0C0C0"/>
                  </a:outerShdw>
                </a:effectLst>
              </a:rPr>
              <a:t>efectiva</a:t>
            </a:r>
            <a:r>
              <a:rPr lang="es-ES_tradnl"/>
              <a:t> anual</a:t>
            </a:r>
          </a:p>
          <a:p>
            <a:pPr eaLnBrk="1" hangingPunct="1">
              <a:buFontTx/>
              <a:buNone/>
              <a:defRPr/>
            </a:pPr>
            <a:endParaRPr lang="es-ES" sz="2400"/>
          </a:p>
          <a:p>
            <a:pPr eaLnBrk="1" hangingPunct="1">
              <a:defRPr/>
            </a:pPr>
            <a:r>
              <a:rPr lang="es-ES_tradnl" sz="2400"/>
              <a:t>Año Comercial:</a:t>
            </a:r>
            <a:endParaRPr lang="es-UY" sz="2400"/>
          </a:p>
          <a:p>
            <a:pPr lvl="1" eaLnBrk="1" hangingPunct="1">
              <a:defRPr/>
            </a:pPr>
            <a:r>
              <a:rPr lang="es-ES_tradnl"/>
              <a:t>Interés = C*(1+(T/100) ^ (360/360)) -1 =1.500</a:t>
            </a:r>
          </a:p>
          <a:p>
            <a:pPr lvl="1" eaLnBrk="1" hangingPunct="1">
              <a:defRPr/>
            </a:pPr>
            <a:endParaRPr lang="es-ES_tradnl"/>
          </a:p>
          <a:p>
            <a:pPr eaLnBrk="1" hangingPunct="1">
              <a:defRPr/>
            </a:pPr>
            <a:r>
              <a:rPr lang="es-ES_tradnl" sz="2400"/>
              <a:t>Año Calendario:</a:t>
            </a:r>
            <a:endParaRPr lang="es-UY" sz="2400"/>
          </a:p>
          <a:p>
            <a:pPr lvl="1" eaLnBrk="1" hangingPunct="1">
              <a:defRPr/>
            </a:pPr>
            <a:r>
              <a:rPr lang="es-ES_tradnl"/>
              <a:t>C*(1+(T/100) ^ (360/365)) -1 = 1.478</a:t>
            </a:r>
          </a:p>
        </p:txBody>
      </p:sp>
      <p:sp>
        <p:nvSpPr>
          <p:cNvPr id="956420" name="Rectangle 4">
            <a:extLst>
              <a:ext uri="{FF2B5EF4-FFF2-40B4-BE49-F238E27FC236}">
                <a16:creationId xmlns:a16="http://schemas.microsoft.com/office/drawing/2014/main" id="{FA14AA0A-36A8-7575-9A8F-EC0356376543}"/>
              </a:ext>
            </a:extLst>
          </p:cNvPr>
          <p:cNvSpPr>
            <a:spLocks noChangeArrowheads="1"/>
          </p:cNvSpPr>
          <p:nvPr/>
        </p:nvSpPr>
        <p:spPr bwMode="auto">
          <a:xfrm>
            <a:off x="395288" y="981075"/>
            <a:ext cx="8280400" cy="647700"/>
          </a:xfrm>
          <a:prstGeom prst="rect">
            <a:avLst/>
          </a:prstGeom>
          <a:noFill/>
          <a:ln w="12700">
            <a:noFill/>
            <a:miter lim="800000"/>
            <a:headEnd/>
            <a:tailEnd/>
          </a:ln>
          <a:effectLst/>
        </p:spPr>
        <p:txBody>
          <a:bodyPr lIns="90488" tIns="44450" rIns="90488" bIns="44450" anchor="ctr"/>
          <a:lstStyle/>
          <a:p>
            <a:pPr marL="342900" indent="-342900" algn="l" eaLnBrk="1" hangingPunct="1">
              <a:lnSpc>
                <a:spcPct val="90000"/>
              </a:lnSpc>
              <a:spcBef>
                <a:spcPct val="20000"/>
              </a:spcBef>
              <a:defRPr/>
            </a:pPr>
            <a:r>
              <a:rPr kumimoji="0" lang="es-MX" sz="2800" b="1">
                <a:solidFill>
                  <a:srgbClr val="D83110"/>
                </a:solidFill>
                <a:effectLst>
                  <a:outerShdw blurRad="38100" dist="38100" dir="2700000" algn="tl">
                    <a:srgbClr val="C0C0C0"/>
                  </a:outerShdw>
                </a:effectLst>
                <a:latin typeface="Arial" charset="0"/>
              </a:rPr>
              <a:t>Fórmula para el cálculo de Intereses:</a:t>
            </a:r>
            <a:endParaRPr kumimoji="0" lang="es-ES" sz="2800" b="1">
              <a:solidFill>
                <a:srgbClr val="D83110"/>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56419">
                                            <p:txEl>
                                              <p:pRg st="1" end="1"/>
                                            </p:txEl>
                                          </p:spTgt>
                                        </p:tgtEl>
                                        <p:attrNameLst>
                                          <p:attrName>style.visibility</p:attrName>
                                        </p:attrNameLst>
                                      </p:cBhvr>
                                      <p:to>
                                        <p:strVal val="visible"/>
                                      </p:to>
                                    </p:set>
                                    <p:animEffect transition="in" filter="box(in)">
                                      <p:cBhvr>
                                        <p:cTn id="7" dur="500"/>
                                        <p:tgtEl>
                                          <p:spTgt spid="9564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56419">
                                            <p:txEl>
                                              <p:pRg st="3" end="3"/>
                                            </p:txEl>
                                          </p:spTgt>
                                        </p:tgtEl>
                                        <p:attrNameLst>
                                          <p:attrName>style.visibility</p:attrName>
                                        </p:attrNameLst>
                                      </p:cBhvr>
                                      <p:to>
                                        <p:strVal val="visible"/>
                                      </p:to>
                                    </p:set>
                                    <p:animEffect transition="in" filter="box(in)">
                                      <p:cBhvr>
                                        <p:cTn id="12" dur="500"/>
                                        <p:tgtEl>
                                          <p:spTgt spid="95641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956419">
                                            <p:txEl>
                                              <p:pRg st="4" end="4"/>
                                            </p:txEl>
                                          </p:spTgt>
                                        </p:tgtEl>
                                        <p:attrNameLst>
                                          <p:attrName>style.visibility</p:attrName>
                                        </p:attrNameLst>
                                      </p:cBhvr>
                                      <p:to>
                                        <p:strVal val="visible"/>
                                      </p:to>
                                    </p:set>
                                    <p:animEffect transition="in" filter="box(in)">
                                      <p:cBhvr>
                                        <p:cTn id="17" dur="500"/>
                                        <p:tgtEl>
                                          <p:spTgt spid="95641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956419">
                                            <p:txEl>
                                              <p:pRg st="6" end="6"/>
                                            </p:txEl>
                                          </p:spTgt>
                                        </p:tgtEl>
                                        <p:attrNameLst>
                                          <p:attrName>style.visibility</p:attrName>
                                        </p:attrNameLst>
                                      </p:cBhvr>
                                      <p:to>
                                        <p:strVal val="visible"/>
                                      </p:to>
                                    </p:set>
                                    <p:animEffect transition="in" filter="box(in)">
                                      <p:cBhvr>
                                        <p:cTn id="22" dur="500"/>
                                        <p:tgtEl>
                                          <p:spTgt spid="956419">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956419">
                                            <p:txEl>
                                              <p:pRg st="7" end="7"/>
                                            </p:txEl>
                                          </p:spTgt>
                                        </p:tgtEl>
                                        <p:attrNameLst>
                                          <p:attrName>style.visibility</p:attrName>
                                        </p:attrNameLst>
                                      </p:cBhvr>
                                      <p:to>
                                        <p:strVal val="visible"/>
                                      </p:to>
                                    </p:set>
                                    <p:animEffect transition="in" filter="box(in)">
                                      <p:cBhvr>
                                        <p:cTn id="27" dur="500"/>
                                        <p:tgtEl>
                                          <p:spTgt spid="9564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DEFINEDINNAVIGATOR" val="True"/>
  <p:tag name="HOTSPOTTYPE" val="DefinedInNavigator"/>
  <p:tag name="BRANCHTO" val="279"/>
</p:tagLst>
</file>

<file path=ppt/theme/theme1.xml><?xml version="1.0" encoding="utf-8"?>
<a:theme xmlns:a="http://schemas.openxmlformats.org/drawingml/2006/main" name="Información de la organización (estándar)">
  <a:themeElements>
    <a:clrScheme name="Información de la organización (estándar)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Información de la organización (estándar)">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0488" tIns="44450" rIns="90488" bIns="4445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Información de la organización (estándar)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formación de la organización (estándar)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Información de la organización (estándar)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formación de la organización (estándar) 4">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formación de la organización (estándar) 5">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Información de la organización (estándar) 6">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Información de la organización (estándar) 7">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8409</TotalTime>
  <Words>6945</Words>
  <Application>Microsoft Office PowerPoint</Application>
  <PresentationFormat>Presentación en pantalla (4:3)</PresentationFormat>
  <Paragraphs>1371</Paragraphs>
  <Slides>89</Slides>
  <Notes>89</Notes>
  <HiddenSlides>8</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89</vt:i4>
      </vt:variant>
    </vt:vector>
  </HeadingPairs>
  <TitlesOfParts>
    <vt:vector size="94" baseType="lpstr">
      <vt:lpstr>Tahoma</vt:lpstr>
      <vt:lpstr>Arial</vt:lpstr>
      <vt:lpstr>Times New Roman</vt:lpstr>
      <vt:lpstr>Wingdings</vt:lpstr>
      <vt:lpstr>Información de la organización (estándar)</vt:lpstr>
      <vt:lpstr>Programa 2008 - 2009  Sistema de Préstamos</vt:lpstr>
      <vt:lpstr>Presentación de PowerPoint</vt:lpstr>
      <vt:lpstr>Sistema de Préstamos  ¿Qué es un Préstamo?</vt:lpstr>
      <vt:lpstr>Presentación de PowerPoint</vt:lpstr>
      <vt:lpstr>Presentación de PowerPoint</vt:lpstr>
      <vt:lpstr>Presentación de PowerPoint</vt:lpstr>
      <vt:lpstr>Sistema de Préstamos  Fórmulas para el cálculo de intereses</vt:lpstr>
      <vt:lpstr>Presentación de PowerPoint</vt:lpstr>
      <vt:lpstr>Presentación de PowerPoint</vt:lpstr>
      <vt:lpstr>Sistema de Préstamos  Ejemplos</vt:lpstr>
      <vt:lpstr>Presentación de PowerPoint</vt:lpstr>
      <vt:lpstr>Presentación de PowerPoint</vt:lpstr>
      <vt:lpstr>Sistema de Préstamos  Estructuras del Sistema</vt:lpstr>
      <vt:lpstr>Presentación de PowerPoint</vt:lpstr>
      <vt:lpstr>Presentación de PowerPoint</vt:lpstr>
      <vt:lpstr>Presentación de PowerPoint</vt:lpstr>
      <vt:lpstr>Presentación de PowerPoint</vt:lpstr>
      <vt:lpstr>Presentación de PowerPoint</vt:lpstr>
      <vt:lpstr>Presentación de PowerPoint</vt:lpstr>
      <vt:lpstr>Sistema de Préstamos  Tipos de Créditos</vt:lpstr>
      <vt:lpstr>Presentación de PowerPoint</vt:lpstr>
      <vt:lpstr>Presentación de PowerPoint</vt:lpstr>
      <vt:lpstr>Presentación de PowerPoint</vt:lpstr>
      <vt:lpstr>Presentación de PowerPoint</vt:lpstr>
      <vt:lpstr>Sistema de Préstamos  Ciclo de Vida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Sistema de Préstamos  Rutinas Utilizadas</vt:lpstr>
      <vt:lpstr>Presentación de PowerPoint</vt:lpstr>
      <vt:lpstr>Presentación de PowerPoint</vt:lpstr>
      <vt:lpstr>Presentación de PowerPoint</vt:lpstr>
      <vt:lpstr>Sistema de Préstamos  Procesos Batch</vt:lpstr>
      <vt:lpstr>Presentación de PowerPoint</vt:lpstr>
      <vt:lpstr>Presentación de PowerPoint</vt:lpstr>
      <vt:lpstr>Presentación de PowerPoint</vt:lpstr>
      <vt:lpstr>Presentación de PowerPoint</vt:lpstr>
      <vt:lpstr>¿Dudas?</vt:lpstr>
      <vt:lpstr>Programa 2008 - 2009  Sistema de Líneas de Crédito</vt:lpstr>
      <vt:lpstr>Presentación de PowerPoint</vt:lpstr>
      <vt:lpstr>Presentación de PowerPoint</vt:lpstr>
      <vt:lpstr>Sistema de Líneas de Crédito  Definición</vt:lpstr>
      <vt:lpstr>Presentación de PowerPoint</vt:lpstr>
      <vt:lpstr>Presentación de PowerPoint</vt:lpstr>
      <vt:lpstr>Sistema de Líneas de Crédito  Tipos de Líneas</vt:lpstr>
      <vt:lpstr>Presentación de PowerPoint</vt:lpstr>
      <vt:lpstr>Presentación de PowerPoint</vt:lpstr>
      <vt:lpstr>Sistema de Líneas de Crédito  Esquema de Saldos</vt:lpstr>
      <vt:lpstr>Presentación de PowerPoint</vt:lpstr>
      <vt:lpstr>Sistema de Líneas de Crédito  Vínculos:  Líneas - Producto</vt:lpstr>
      <vt:lpstr>Presentación de PowerPoint</vt:lpstr>
      <vt:lpstr>Sistema de Líneas de Crédito  Circuito Operativo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Sistema de Líneas de Crédito  Listados y Consultas</vt:lpstr>
      <vt:lpstr>Presentación de PowerPoint</vt:lpstr>
      <vt:lpstr>¿Dudas?</vt:lpstr>
      <vt:lpstr>Sistema de Líneas de Crédito  Garantías Otorgadas</vt:lpstr>
      <vt:lpstr>Presentación de PowerPoint</vt:lpstr>
      <vt:lpstr>Presentación de PowerPoint</vt:lpstr>
      <vt:lpstr>¿Dudas?</vt:lpstr>
      <vt:lpstr>Sistema de Líneas de Crédito  Resumen</vt:lpstr>
      <vt:lpstr>Presentación de PowerPoint</vt:lpstr>
      <vt:lpstr>Presentación de PowerPoint</vt:lpstr>
      <vt:lpstr>¿Dudas?</vt:lpstr>
    </vt:vector>
  </TitlesOfParts>
  <Company>DLYA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Préstamos</dc:title>
  <dc:creator>Gabriel Vale</dc:creator>
  <cp:lastModifiedBy>GARCIA MUNOZ WILLIAM GEOVANNY</cp:lastModifiedBy>
  <cp:revision>214</cp:revision>
  <cp:lastPrinted>1999-11-12T18:40:24Z</cp:lastPrinted>
  <dcterms:created xsi:type="dcterms:W3CDTF">1999-11-04T00:16:05Z</dcterms:created>
  <dcterms:modified xsi:type="dcterms:W3CDTF">2025-07-02T20:24:28Z</dcterms:modified>
</cp:coreProperties>
</file>